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60" r:id="rId1"/>
  </p:sldMasterIdLst>
  <p:notesMasterIdLst>
    <p:notesMasterId r:id="rId39"/>
  </p:notesMasterIdLst>
  <p:sldIdLst>
    <p:sldId id="2481" r:id="rId2"/>
    <p:sldId id="2631" r:id="rId3"/>
    <p:sldId id="2717" r:id="rId4"/>
    <p:sldId id="2718" r:id="rId5"/>
    <p:sldId id="2713" r:id="rId6"/>
    <p:sldId id="2720" r:id="rId7"/>
    <p:sldId id="2721" r:id="rId8"/>
    <p:sldId id="2722" r:id="rId9"/>
    <p:sldId id="2761" r:id="rId10"/>
    <p:sldId id="2671" r:id="rId11"/>
    <p:sldId id="2666" r:id="rId12"/>
    <p:sldId id="2708" r:id="rId13"/>
    <p:sldId id="2725" r:id="rId14"/>
    <p:sldId id="2726" r:id="rId15"/>
    <p:sldId id="2730" r:id="rId16"/>
    <p:sldId id="2731" r:id="rId17"/>
    <p:sldId id="2763" r:id="rId18"/>
    <p:sldId id="2756" r:id="rId19"/>
    <p:sldId id="2757" r:id="rId20"/>
    <p:sldId id="2762" r:id="rId21"/>
    <p:sldId id="2771" r:id="rId22"/>
    <p:sldId id="2356" r:id="rId23"/>
    <p:sldId id="2747" r:id="rId24"/>
    <p:sldId id="2749" r:id="rId25"/>
    <p:sldId id="2751" r:id="rId26"/>
    <p:sldId id="2774" r:id="rId27"/>
    <p:sldId id="2772" r:id="rId28"/>
    <p:sldId id="2752" r:id="rId29"/>
    <p:sldId id="2775" r:id="rId30"/>
    <p:sldId id="2537" r:id="rId31"/>
    <p:sldId id="2755" r:id="rId32"/>
    <p:sldId id="2777" r:id="rId33"/>
    <p:sldId id="2773" r:id="rId34"/>
    <p:sldId id="2776" r:id="rId35"/>
    <p:sldId id="2741" r:id="rId36"/>
    <p:sldId id="2769" r:id="rId37"/>
    <p:sldId id="2770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00FF"/>
    <a:srgbClr val="FFCCCC"/>
    <a:srgbClr val="00FF00"/>
    <a:srgbClr val="FFCC99"/>
    <a:srgbClr val="FFFF99"/>
    <a:srgbClr val="FF3300"/>
    <a:srgbClr val="FF9966"/>
    <a:srgbClr val="E0A8D5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7219" autoAdjust="0"/>
    <p:restoredTop sz="80505" autoAdjust="0"/>
  </p:normalViewPr>
  <p:slideViewPr>
    <p:cSldViewPr snapToGrid="0" snapToObjects="1">
      <p:cViewPr>
        <p:scale>
          <a:sx n="60" d="100"/>
          <a:sy n="60" d="100"/>
        </p:scale>
        <p:origin x="-1388" y="-64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15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5624"/>
    </p:cViewPr>
  </p:sorterViewPr>
  <p:notesViewPr>
    <p:cSldViewPr snapToGrid="0" snapToObjects="1">
      <p:cViewPr varScale="1">
        <p:scale>
          <a:sx n="58" d="100"/>
          <a:sy n="58" d="100"/>
        </p:scale>
        <p:origin x="-168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C107E70-1BA3-45FB-AB5B-ADF6581A4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787FD-B2CE-4CE2-8FB4-5D2E676AAF6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834C9-6F5D-4DF4-923B-1BCB13B4AE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7B4B8-0DCE-4196-A4F5-43EDBD28FE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35ED4-7BAF-4219-97E8-126CC2A3D5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E10AB-49EC-41F9-9CF6-40152CF0C5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5657C-53C1-4F92-AE46-6A979A1EB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0DFBE-DD1B-4888-9AC1-1E1E48D17F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88C0D-9C11-4A8F-888F-58922F727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04A33-9DBF-42DD-BEB3-722F61F55B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55F4A-9AB4-43B1-8B8D-34774C8D1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41D5-81E8-40C3-B5C2-13803CA998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7EABFC6-A78D-4E3C-B53A-1EDB63EFC8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84E4C68-1B4E-432A-AF10-DBE3B4D66D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03210" y="4240144"/>
            <a:ext cx="21984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A. Yu. Smirnov</a:t>
            </a:r>
          </a:p>
        </p:txBody>
      </p: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460375" y="308344"/>
            <a:ext cx="3526834" cy="7465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Recent studies 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502529" y="1317178"/>
            <a:ext cx="3771768" cy="74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Neutrino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54274" name="AutoShape 2" descr="IMG_974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383123" y="5750590"/>
            <a:ext cx="4401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i="1" dirty="0" smtClean="0">
                <a:solidFill>
                  <a:schemeClr val="bg1"/>
                </a:solidFill>
              </a:rPr>
              <a:t>     MAYORANA Workshop   </a:t>
            </a:r>
          </a:p>
          <a:p>
            <a:r>
              <a:rPr lang="en-IE" sz="2000" i="1" dirty="0" err="1" smtClean="0">
                <a:solidFill>
                  <a:schemeClr val="bg1"/>
                </a:solidFill>
              </a:rPr>
              <a:t>Modica</a:t>
            </a:r>
            <a:r>
              <a:rPr lang="en-IE" sz="2000" i="1" dirty="0" smtClean="0">
                <a:solidFill>
                  <a:schemeClr val="bg1"/>
                </a:solidFill>
              </a:rPr>
              <a:t>, Sicily ,  July 13, 2023</a:t>
            </a:r>
            <a:endParaRPr lang="en-IE" sz="2000" i="1" dirty="0">
              <a:solidFill>
                <a:schemeClr val="bg1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4701809"/>
            <a:ext cx="46432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Max-Planck-</a:t>
            </a:r>
            <a:r>
              <a:rPr lang="en-US" sz="2000" i="1" dirty="0" err="1" smtClean="0">
                <a:solidFill>
                  <a:schemeClr val="bg1"/>
                </a:solidFill>
              </a:rPr>
              <a:t>Institut</a:t>
            </a:r>
            <a:r>
              <a:rPr lang="en-US" sz="2000" i="1" dirty="0" smtClean="0">
                <a:solidFill>
                  <a:schemeClr val="bg1"/>
                </a:solidFill>
              </a:rPr>
              <a:t> fur </a:t>
            </a:r>
            <a:r>
              <a:rPr lang="en-US" sz="2000" i="1" dirty="0" err="1" smtClean="0">
                <a:solidFill>
                  <a:schemeClr val="bg1"/>
                </a:solidFill>
              </a:rPr>
              <a:t>Kernphysik</a:t>
            </a:r>
            <a:r>
              <a:rPr lang="en-US" sz="2000" i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         Heidelberg, Germany   </a:t>
            </a:r>
            <a:endParaRPr lang="en-US" sz="2000" i="1" dirty="0">
              <a:solidFill>
                <a:schemeClr val="bg1"/>
              </a:solidFill>
            </a:endParaRPr>
          </a:p>
        </p:txBody>
      </p:sp>
      <p:pic>
        <p:nvPicPr>
          <p:cNvPr id="13" name="Picture 12" descr="modic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464606" y="1178606"/>
            <a:ext cx="6857998" cy="4500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pic>
        <p:nvPicPr>
          <p:cNvPr id="7" name="Picture 6" descr="modic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567222" y="1281226"/>
            <a:ext cx="6858001" cy="42955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199" y="3381153"/>
            <a:ext cx="35300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rgbClr val="FFCC99"/>
                </a:solidFill>
              </a:rPr>
              <a:t>Recent activity is related to  reactor and </a:t>
            </a:r>
            <a:r>
              <a:rPr lang="en-IE" sz="2000" dirty="0" err="1" smtClean="0">
                <a:solidFill>
                  <a:srgbClr val="FFCC99"/>
                </a:solidFill>
              </a:rPr>
              <a:t>Ga</a:t>
            </a:r>
            <a:r>
              <a:rPr lang="en-IE" sz="2000" dirty="0" smtClean="0">
                <a:solidFill>
                  <a:srgbClr val="FFCC99"/>
                </a:solidFill>
              </a:rPr>
              <a:t> source oscillation searches, attempts to measure size of neutrino WP  </a:t>
            </a:r>
            <a:endParaRPr lang="en-IE" sz="2000" dirty="0">
              <a:solidFill>
                <a:srgbClr val="FFCC99"/>
              </a:solidFill>
            </a:endParaRPr>
          </a:p>
        </p:txBody>
      </p: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297710" y="938744"/>
            <a:ext cx="4816550" cy="887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Propagation 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decoherence</a:t>
            </a:r>
            <a:endParaRPr lang="en-US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99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0633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IE" dirty="0" smtClean="0"/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01746" y="233914"/>
            <a:ext cx="5567880" cy="6783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Observing propagation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decoherence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314" y="902491"/>
            <a:ext cx="7093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x –t space: separation of wave packets of mass states due to difference of group velocities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8906" y="3515186"/>
            <a:ext cx="698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Suppression of interference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damping of oscillations</a:t>
            </a:r>
            <a:endParaRPr lang="en-IE" sz="2000" dirty="0"/>
          </a:p>
        </p:txBody>
      </p:sp>
      <p:sp>
        <p:nvSpPr>
          <p:cNvPr id="10" name="Rectangle 9"/>
          <p:cNvSpPr/>
          <p:nvPr/>
        </p:nvSpPr>
        <p:spPr>
          <a:xfrm>
            <a:off x="659208" y="2260239"/>
            <a:ext cx="3413051" cy="1184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Freeform 30"/>
          <p:cNvSpPr>
            <a:spLocks/>
          </p:cNvSpPr>
          <p:nvPr/>
        </p:nvSpPr>
        <p:spPr bwMode="auto">
          <a:xfrm>
            <a:off x="730250" y="2419351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733788" y="2817627"/>
            <a:ext cx="581025" cy="41230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0"/>
          <p:cNvSpPr>
            <a:spLocks/>
          </p:cNvSpPr>
          <p:nvPr/>
        </p:nvSpPr>
        <p:spPr bwMode="auto">
          <a:xfrm>
            <a:off x="3491234" y="2384426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30"/>
          <p:cNvSpPr>
            <a:spLocks/>
          </p:cNvSpPr>
          <p:nvPr/>
        </p:nvSpPr>
        <p:spPr bwMode="auto">
          <a:xfrm>
            <a:off x="2996643" y="2753829"/>
            <a:ext cx="581025" cy="41230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311275" y="2499168"/>
            <a:ext cx="439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18488" y="5781290"/>
            <a:ext cx="3023051" cy="1015663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Information is not lost </a:t>
            </a:r>
          </a:p>
          <a:p>
            <a:r>
              <a:rPr lang="en-IE" sz="2000" dirty="0" smtClean="0"/>
              <a:t>and can be restored at detection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61241" y="3954502"/>
            <a:ext cx="2670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Survival probability :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833575" y="4340035"/>
            <a:ext cx="4216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P</a:t>
            </a:r>
            <a:r>
              <a:rPr lang="en-IE" sz="2000" baseline="-25000" dirty="0" smtClean="0">
                <a:sym typeface="Wingdings" pitchFamily="2" charset="2"/>
              </a:rPr>
              <a:t>ee</a:t>
            </a:r>
            <a:r>
              <a:rPr lang="en-IE" sz="2000" dirty="0" smtClean="0">
                <a:sym typeface="Wingdings" pitchFamily="2" charset="2"/>
              </a:rPr>
              <a:t>  = P</a:t>
            </a:r>
            <a:r>
              <a:rPr lang="en-IE" sz="2000" baseline="-25000" dirty="0" smtClean="0">
                <a:sym typeface="Wingdings" pitchFamily="2" charset="2"/>
              </a:rPr>
              <a:t>ee</a:t>
            </a:r>
            <a:r>
              <a:rPr lang="en-IE" sz="2000" dirty="0" smtClean="0">
                <a:sym typeface="Wingdings" pitchFamily="2" charset="2"/>
              </a:rPr>
              <a:t> + ½ D(E, L) sin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 2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q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cos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IE" sz="2000" baseline="30000" dirty="0" smtClean="0">
                <a:sym typeface="Wingdings" pitchFamily="2" charset="2"/>
              </a:rPr>
              <a:t>   </a:t>
            </a:r>
            <a:r>
              <a:rPr lang="en-IE" sz="2000" dirty="0" smtClean="0">
                <a:sym typeface="Wingdings" pitchFamily="2" charset="2"/>
              </a:rPr>
              <a:t>       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551829" y="4382567"/>
            <a:ext cx="212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73855" y="5133566"/>
            <a:ext cx="343811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D(E, L)  = exp [- ½(L/</a:t>
            </a:r>
            <a:r>
              <a:rPr lang="en-IE" sz="2000" dirty="0" err="1" smtClean="0">
                <a:sym typeface="Wingdings" pitchFamily="2" charset="2"/>
              </a:rPr>
              <a:t>L</a:t>
            </a:r>
            <a:r>
              <a:rPr lang="en-IE" sz="2000" baseline="-25000" dirty="0" err="1" smtClean="0">
                <a:sym typeface="Wingdings" pitchFamily="2" charset="2"/>
              </a:rPr>
              <a:t>coh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]   </a:t>
            </a:r>
            <a:r>
              <a:rPr lang="en-IE" sz="2000" baseline="30000" dirty="0" smtClean="0">
                <a:sym typeface="Wingdings" pitchFamily="2" charset="2"/>
              </a:rPr>
              <a:t>   </a:t>
            </a:r>
            <a:r>
              <a:rPr lang="en-IE" sz="2000" dirty="0" smtClean="0">
                <a:sym typeface="Wingdings" pitchFamily="2" charset="2"/>
              </a:rPr>
              <a:t>       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584926" y="4774016"/>
            <a:ext cx="4157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Damping factor for Gaussian WP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16825" y="5539550"/>
            <a:ext cx="2508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Coherence length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658435" y="5782141"/>
            <a:ext cx="742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E</a:t>
            </a:r>
            <a:r>
              <a:rPr lang="en-IE" sz="2000" baseline="30000" dirty="0" smtClean="0"/>
              <a:t>2</a:t>
            </a:r>
            <a:endParaRPr lang="en-IE" sz="2000" dirty="0" smtClean="0">
              <a:latin typeface="Symbol" pitchFamily="18" charset="2"/>
            </a:endParaRPr>
          </a:p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2626261" y="5887620"/>
            <a:ext cx="1318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sym typeface="Wingdings" pitchFamily="2" charset="2"/>
              </a:rPr>
              <a:t>L</a:t>
            </a:r>
            <a:r>
              <a:rPr lang="en-IE" sz="2000" baseline="-25000" dirty="0" err="1" smtClean="0">
                <a:sym typeface="Wingdings" pitchFamily="2" charset="2"/>
              </a:rPr>
              <a:t>coh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=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763922" y="6146717"/>
            <a:ext cx="4669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241858" y="2238973"/>
            <a:ext cx="3413051" cy="1184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Freeform 30"/>
          <p:cNvSpPr>
            <a:spLocks/>
          </p:cNvSpPr>
          <p:nvPr/>
        </p:nvSpPr>
        <p:spPr bwMode="auto">
          <a:xfrm>
            <a:off x="5897638" y="2499168"/>
            <a:ext cx="1491993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095310" y="2404912"/>
            <a:ext cx="1389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1/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1658490" y="1753997"/>
            <a:ext cx="6794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equivalent to integration over the energy uncertainty </a:t>
            </a:r>
            <a:endParaRPr lang="en-IE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5241858" y="2297141"/>
            <a:ext cx="65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f(E)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4103295" y="3166137"/>
            <a:ext cx="341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x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8660388" y="3092689"/>
            <a:ext cx="265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244689" y="2228340"/>
            <a:ext cx="435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  <a:sym typeface="Wingdings" pitchFamily="2" charset="2"/>
              </a:rPr>
              <a:t>Y</a:t>
            </a:r>
            <a:endParaRPr lang="en-IE" sz="2000" dirty="0"/>
          </a:p>
        </p:txBody>
      </p:sp>
      <p:sp>
        <p:nvSpPr>
          <p:cNvPr id="41" name="Left-Right Arrow 40"/>
          <p:cNvSpPr/>
          <p:nvPr/>
        </p:nvSpPr>
        <p:spPr>
          <a:xfrm>
            <a:off x="4444404" y="2666473"/>
            <a:ext cx="531633" cy="397403"/>
          </a:xfrm>
          <a:prstGeom prst="left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338531" y="192246"/>
            <a:ext cx="5562534" cy="6783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Decoherence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of reactor neutrinos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6756" y="203014"/>
            <a:ext cx="3147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A de </a:t>
            </a:r>
            <a:r>
              <a:rPr lang="en-IE" i="1" dirty="0" err="1" smtClean="0">
                <a:solidFill>
                  <a:srgbClr val="FF0000"/>
                </a:solidFill>
              </a:rPr>
              <a:t>Gouvea</a:t>
            </a:r>
            <a:r>
              <a:rPr lang="en-IE" i="1" dirty="0" smtClean="0">
                <a:solidFill>
                  <a:srgbClr val="FF0000"/>
                </a:solidFill>
              </a:rPr>
              <a:t>, V De </a:t>
            </a:r>
            <a:r>
              <a:rPr lang="en-IE" i="1" dirty="0" err="1" smtClean="0">
                <a:solidFill>
                  <a:srgbClr val="FF0000"/>
                </a:solidFill>
              </a:rPr>
              <a:t>Romeri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C.A. </a:t>
            </a:r>
            <a:r>
              <a:rPr lang="en-IE" i="1" dirty="0" err="1" smtClean="0">
                <a:solidFill>
                  <a:srgbClr val="FF0000"/>
                </a:solidFill>
              </a:rPr>
              <a:t>Termes</a:t>
            </a:r>
            <a:r>
              <a:rPr lang="en-IE" i="1" dirty="0" smtClean="0">
                <a:solidFill>
                  <a:srgbClr val="FF0000"/>
                </a:solidFill>
              </a:rPr>
              <a:t>, 2104.05806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83691" y="1614004"/>
            <a:ext cx="200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/>
              <a:t>Daya</a:t>
            </a:r>
            <a:r>
              <a:rPr lang="en-IE" dirty="0" smtClean="0"/>
              <a:t> Bay, RENO</a:t>
            </a:r>
            <a:endParaRPr lang="en-IE" dirty="0"/>
          </a:p>
        </p:txBody>
      </p:sp>
      <p:sp>
        <p:nvSpPr>
          <p:cNvPr id="12" name="TextBox 11"/>
          <p:cNvSpPr txBox="1"/>
          <p:nvPr/>
        </p:nvSpPr>
        <p:spPr>
          <a:xfrm>
            <a:off x="5996756" y="1480578"/>
            <a:ext cx="1456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KamLAND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9928" y="2285996"/>
            <a:ext cx="1428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Expected</a:t>
            </a:r>
          </a:p>
          <a:p>
            <a:r>
              <a:rPr lang="en-IE" sz="2000" dirty="0" smtClean="0"/>
              <a:t>damping effect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6759" y="4221122"/>
            <a:ext cx="6466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Absence of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(damping) effect means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05296" y="4635786"/>
            <a:ext cx="120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L &lt;&lt; </a:t>
            </a:r>
            <a:r>
              <a:rPr lang="en-IE" sz="2000" dirty="0" err="1" smtClean="0">
                <a:sym typeface="Wingdings" pitchFamily="2" charset="2"/>
              </a:rPr>
              <a:t>L</a:t>
            </a:r>
            <a:r>
              <a:rPr lang="en-IE" sz="2000" baseline="-25000" dirty="0" err="1" smtClean="0">
                <a:sym typeface="Wingdings" pitchFamily="2" charset="2"/>
              </a:rPr>
              <a:t>coh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38530" y="1030087"/>
            <a:ext cx="3202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Bound on size of the WP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69983" y="4635786"/>
            <a:ext cx="956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&gt; L</a:t>
            </a:r>
            <a:r>
              <a:rPr lang="en-IE" sz="2000" baseline="-25000" dirty="0" smtClean="0"/>
              <a:t>       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63179" y="4483003"/>
            <a:ext cx="742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endParaRPr lang="en-IE" sz="2000" dirty="0" smtClean="0"/>
          </a:p>
          <a:p>
            <a:r>
              <a:rPr lang="en-IE" sz="2000" dirty="0" smtClean="0"/>
              <a:t>2E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17" name="Right Arrow 16"/>
          <p:cNvSpPr/>
          <p:nvPr/>
        </p:nvSpPr>
        <p:spPr>
          <a:xfrm>
            <a:off x="3965933" y="4646412"/>
            <a:ext cx="276446" cy="384982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8" name="Straight Connector 17"/>
          <p:cNvCxnSpPr/>
          <p:nvPr/>
        </p:nvCxnSpPr>
        <p:spPr>
          <a:xfrm>
            <a:off x="5258876" y="4827166"/>
            <a:ext cx="4359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0337" y="5158738"/>
            <a:ext cx="2211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Analysis of data: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748488" y="5158738"/>
            <a:ext cx="392875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&gt; 2.1 x 10</a:t>
            </a:r>
            <a:r>
              <a:rPr lang="en-IE" sz="2000" baseline="30000" dirty="0" smtClean="0">
                <a:sym typeface="Wingdings" pitchFamily="2" charset="2"/>
              </a:rPr>
              <a:t>-11</a:t>
            </a:r>
            <a:r>
              <a:rPr lang="en-IE" sz="2000" dirty="0" smtClean="0">
                <a:sym typeface="Wingdings" pitchFamily="2" charset="2"/>
              </a:rPr>
              <a:t> cm  (90% C.L.)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pic>
        <p:nvPicPr>
          <p:cNvPr id="23" name="Picture 22" descr="deg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3220" y="1919538"/>
            <a:ext cx="3110028" cy="2152722"/>
          </a:xfrm>
          <a:prstGeom prst="rect">
            <a:avLst/>
          </a:prstGeom>
        </p:spPr>
      </p:pic>
      <p:pic>
        <p:nvPicPr>
          <p:cNvPr id="24" name="Picture 23" descr="dego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63124" y="1950092"/>
            <a:ext cx="3125964" cy="212216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05905" y="5667128"/>
            <a:ext cx="7866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bound corresponds to the energy resolution of detectors 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baseline="-25000" dirty="0" err="1" smtClean="0"/>
              <a:t>E</a:t>
            </a:r>
            <a:endParaRPr lang="en-IE" sz="2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3189751" y="6056605"/>
            <a:ext cx="131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>
                <a:latin typeface="Symbol" pitchFamily="18" charset="2"/>
              </a:rPr>
              <a:t>s</a:t>
            </a:r>
            <a:r>
              <a:rPr lang="en-IE" baseline="-25000" dirty="0" err="1" smtClean="0"/>
              <a:t>x</a:t>
            </a:r>
            <a:r>
              <a:rPr lang="en-US" dirty="0" smtClean="0"/>
              <a:t> ~</a:t>
            </a:r>
            <a:r>
              <a:rPr lang="en-IE" dirty="0" smtClean="0"/>
              <a:t>  1/</a:t>
            </a:r>
            <a:r>
              <a:rPr lang="en-IE" dirty="0" err="1" smtClean="0">
                <a:latin typeface="Symbol" pitchFamily="18" charset="2"/>
              </a:rPr>
              <a:t>d</a:t>
            </a:r>
            <a:r>
              <a:rPr lang="en-IE" baseline="-25000" dirty="0" err="1" smtClean="0"/>
              <a:t>E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349153" y="233916"/>
            <a:ext cx="3159592" cy="5633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Other studies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7000" y="1138389"/>
            <a:ext cx="7135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Daya</a:t>
            </a:r>
            <a:r>
              <a:rPr lang="en-IE" sz="2000" dirty="0" smtClean="0"/>
              <a:t> Bay: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due to finite momentum spread </a:t>
            </a:r>
            <a:r>
              <a:rPr lang="en-IE" sz="2000" dirty="0" smtClean="0">
                <a:latin typeface="Symbol" pitchFamily="18" charset="2"/>
              </a:rPr>
              <a:t>s</a:t>
            </a:r>
            <a:r>
              <a:rPr lang="en-IE" sz="2000" baseline="-25000" dirty="0" smtClean="0"/>
              <a:t>p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25800" y="4621299"/>
            <a:ext cx="6646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Damping effects in various experiments computed </a:t>
            </a:r>
          </a:p>
          <a:p>
            <a:r>
              <a:rPr lang="en-IE" sz="2000" dirty="0" smtClean="0"/>
              <a:t>for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= 2.1 x 10</a:t>
            </a:r>
            <a:r>
              <a:rPr lang="en-IE" sz="2000" baseline="30000" dirty="0" smtClean="0">
                <a:sym typeface="Wingdings" pitchFamily="2" charset="2"/>
              </a:rPr>
              <a:t>-11</a:t>
            </a:r>
            <a:r>
              <a:rPr lang="en-IE" sz="2000" dirty="0" smtClean="0">
                <a:sym typeface="Wingdings" pitchFamily="2" charset="2"/>
              </a:rPr>
              <a:t> cm (as found in A de </a:t>
            </a:r>
            <a:r>
              <a:rPr lang="en-IE" sz="2000" dirty="0" err="1" smtClean="0">
                <a:sym typeface="Wingdings" pitchFamily="2" charset="2"/>
              </a:rPr>
              <a:t>Gouvea</a:t>
            </a:r>
            <a:r>
              <a:rPr lang="en-IE" sz="2000" dirty="0" smtClean="0">
                <a:sym typeface="Wingdings" pitchFamily="2" charset="2"/>
              </a:rPr>
              <a:t> et al).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96793" y="4103845"/>
            <a:ext cx="244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C.A.Arguelles</a:t>
            </a:r>
            <a:r>
              <a:rPr lang="en-IE" i="1" dirty="0" smtClean="0">
                <a:solidFill>
                  <a:srgbClr val="FF0000"/>
                </a:solidFill>
              </a:rPr>
              <a:t> et al,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2201.05108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09346" y="1558214"/>
            <a:ext cx="2538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F.P. An, et al,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1608.01661 [hep-ex]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88317" y="1547581"/>
            <a:ext cx="2668743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Symbol" pitchFamily="18" charset="2"/>
              </a:rPr>
              <a:t>s</a:t>
            </a:r>
            <a:r>
              <a:rPr lang="en-IE" baseline="-25000" dirty="0" smtClean="0"/>
              <a:t>p</a:t>
            </a:r>
            <a:r>
              <a:rPr lang="en-IE" dirty="0" smtClean="0"/>
              <a:t> /p &lt; 0.23  (95% C.L.)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74468" y="1928087"/>
            <a:ext cx="5348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p = 3 </a:t>
            </a:r>
            <a:r>
              <a:rPr lang="en-IE" sz="2000" dirty="0" err="1" smtClean="0"/>
              <a:t>MeV</a:t>
            </a:r>
            <a:r>
              <a:rPr lang="en-IE" sz="2000" dirty="0" smtClean="0"/>
              <a:t>: 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~</a:t>
            </a:r>
            <a:r>
              <a:rPr lang="en-IE" sz="2000" dirty="0" smtClean="0"/>
              <a:t> 1/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</a:t>
            </a:r>
            <a:r>
              <a:rPr lang="en-IE" sz="2000" dirty="0" smtClean="0">
                <a:sym typeface="Wingdings" pitchFamily="2" charset="2"/>
              </a:rPr>
              <a:t> = 2.8 x 10</a:t>
            </a:r>
            <a:r>
              <a:rPr lang="en-IE" sz="2000" baseline="30000" dirty="0" smtClean="0">
                <a:sym typeface="Wingdings" pitchFamily="2" charset="2"/>
              </a:rPr>
              <a:t>-11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  </a:t>
            </a:r>
            <a:endParaRPr lang="en-IE" sz="20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49152" y="2690031"/>
            <a:ext cx="4275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JUNO in future may set the limit  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08393" y="3111407"/>
            <a:ext cx="268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Symbol" pitchFamily="18" charset="2"/>
              </a:rPr>
              <a:t>s</a:t>
            </a:r>
            <a:r>
              <a:rPr lang="en-IE" baseline="-25000" dirty="0" smtClean="0"/>
              <a:t>p</a:t>
            </a:r>
            <a:r>
              <a:rPr lang="en-IE" dirty="0" smtClean="0"/>
              <a:t> /p   &lt; 10</a:t>
            </a:r>
            <a:r>
              <a:rPr lang="en-IE" baseline="30000" dirty="0" smtClean="0"/>
              <a:t>-2</a:t>
            </a:r>
            <a:r>
              <a:rPr lang="en-IE" dirty="0" smtClean="0"/>
              <a:t> (95% C.L.)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3817074" y="3091262"/>
            <a:ext cx="2679406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&gt; 2.3 x 10</a:t>
            </a:r>
            <a:r>
              <a:rPr lang="en-IE" sz="2000" baseline="30000" dirty="0" smtClean="0">
                <a:sym typeface="Wingdings" pitchFamily="2" charset="2"/>
              </a:rPr>
              <a:t>-10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02168" y="4223110"/>
            <a:ext cx="667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Decoherence</a:t>
            </a:r>
            <a:r>
              <a:rPr lang="en-IE" sz="2000" dirty="0" smtClean="0"/>
              <a:t> in oscillations of active – </a:t>
            </a:r>
            <a:r>
              <a:rPr lang="en-IE" sz="2000" dirty="0" err="1" smtClean="0"/>
              <a:t>eV</a:t>
            </a:r>
            <a:r>
              <a:rPr lang="en-IE" sz="2000" dirty="0" smtClean="0"/>
              <a:t> scale sterile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560278" y="2753821"/>
            <a:ext cx="2106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J. Wang et al.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2112.14450 [hep-ex]</a:t>
            </a:r>
            <a:endParaRPr lang="en-IE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55478" y="276442"/>
            <a:ext cx="4139780" cy="5527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WP’s of reactor neutrinos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827" y="1052599"/>
            <a:ext cx="6974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Source: </a:t>
            </a:r>
            <a:r>
              <a:rPr lang="en-IE" sz="2000" dirty="0" smtClean="0">
                <a:latin typeface="Symbol" pitchFamily="18" charset="2"/>
              </a:rPr>
              <a:t> b</a:t>
            </a:r>
            <a:r>
              <a:rPr lang="en-IE" sz="2000" dirty="0" smtClean="0"/>
              <a:t>-decays of fragments  N of nuclear fission 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18546" y="1389992"/>
            <a:ext cx="196703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</a:t>
            </a:r>
            <a:r>
              <a:rPr lang="en-IE" sz="2000" dirty="0" smtClean="0">
                <a:sym typeface="Wingdings" pitchFamily="2" charset="2"/>
              </a:rPr>
              <a:t> N’ +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+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 </a:t>
            </a:r>
            <a:endParaRPr lang="en-IE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616523" y="1513154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1680" y="1862639"/>
            <a:ext cx="8507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quickly </a:t>
            </a:r>
            <a:r>
              <a:rPr lang="en-IE" sz="2000" dirty="0" err="1" smtClean="0"/>
              <a:t>thermalize</a:t>
            </a:r>
            <a:r>
              <a:rPr lang="en-IE" sz="2000" dirty="0" smtClean="0"/>
              <a:t> 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in equilibrium with medium in the moment of decay </a:t>
            </a:r>
            <a:r>
              <a:rPr lang="en-IE" sz="2000" dirty="0" smtClean="0">
                <a:sym typeface="Wingdings" pitchFamily="2" charset="2"/>
              </a:rPr>
              <a:t> t</a:t>
            </a:r>
            <a:r>
              <a:rPr lang="en-IE" sz="2000" dirty="0" smtClean="0"/>
              <a:t>he average velocity: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6560" y="3006478"/>
            <a:ext cx="8676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</a:t>
            </a:r>
            <a:r>
              <a:rPr lang="en-IE" sz="2000" dirty="0" smtClean="0">
                <a:sym typeface="Wingdings" pitchFamily="2" charset="2"/>
              </a:rPr>
              <a:t> N’ and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 are not detected or their interactions can be neglected, </a:t>
            </a:r>
          </a:p>
          <a:p>
            <a:r>
              <a:rPr lang="en-IE" sz="2000" dirty="0" smtClean="0">
                <a:sym typeface="Wingdings" pitchFamily="2" charset="2"/>
              </a:rPr>
              <a:t>localization of 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production process  is given by localization of N.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dirty="0" smtClean="0"/>
              <a:t>     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39452" y="3742662"/>
            <a:ext cx="258856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US" sz="2000" dirty="0" smtClean="0"/>
              <a:t>~ </a:t>
            </a:r>
            <a:r>
              <a:rPr lang="en-US" sz="2000" dirty="0" err="1" smtClean="0"/>
              <a:t>v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X</a:t>
            </a:r>
            <a:r>
              <a:rPr lang="en-IE" sz="2000" baseline="-25000" dirty="0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c/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076848" y="4529453"/>
            <a:ext cx="227131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[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IE" sz="2000" baseline="-25000" dirty="0" err="1" smtClean="0"/>
              <a:t>AA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n</a:t>
            </a:r>
            <a:r>
              <a:rPr lang="en-IE" sz="2000" baseline="-25000" dirty="0" err="1" smtClean="0">
                <a:sym typeface="Wingdings" pitchFamily="2" charset="2"/>
              </a:rPr>
              <a:t>U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N</a:t>
            </a:r>
            <a:r>
              <a:rPr lang="en-IE" sz="2000" dirty="0" smtClean="0"/>
              <a:t>]</a:t>
            </a:r>
            <a:r>
              <a:rPr lang="en-IE" sz="2000" baseline="30000" dirty="0" smtClean="0"/>
              <a:t>-1 </a:t>
            </a:r>
            <a:r>
              <a:rPr lang="en-IE" sz="2000" baseline="-25000" dirty="0" smtClean="0">
                <a:sym typeface="Wingdings" pitchFamily="2" charset="2"/>
              </a:rPr>
              <a:t>            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5591" y="4146677"/>
            <a:ext cx="692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IE" sz="2000" dirty="0" smtClean="0"/>
              <a:t> - time between two collisions  of N with other atoms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78459" y="5020520"/>
            <a:ext cx="5603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IE" sz="2000" baseline="-25000" dirty="0" err="1" smtClean="0"/>
              <a:t>AA</a:t>
            </a:r>
            <a:r>
              <a:rPr lang="en-IE" sz="2000" dirty="0" smtClean="0"/>
              <a:t> geometric cross-section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  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IE" sz="2000" baseline="-25000" dirty="0" err="1" smtClean="0"/>
              <a:t>AA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(2r</a:t>
            </a:r>
            <a:r>
              <a:rPr lang="en-IE" sz="2000" baseline="-25000" dirty="0" smtClean="0">
                <a:sym typeface="Wingdings" pitchFamily="2" charset="2"/>
              </a:rPr>
              <a:t>vdW</a:t>
            </a:r>
            <a:r>
              <a:rPr lang="en-IE" sz="2000" dirty="0" smtClean="0"/>
              <a:t>)</a:t>
            </a:r>
            <a:r>
              <a:rPr lang="en-IE" sz="2000" baseline="30000" dirty="0" smtClean="0"/>
              <a:t> 2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055224" y="5061081"/>
            <a:ext cx="2753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Van </a:t>
            </a:r>
            <a:r>
              <a:rPr lang="en-IE" sz="2000" dirty="0" err="1" smtClean="0"/>
              <a:t>der</a:t>
            </a:r>
            <a:r>
              <a:rPr lang="en-IE" sz="2000" dirty="0" smtClean="0"/>
              <a:t> Waals radius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013883" y="2509550"/>
            <a:ext cx="196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>
                <a:sym typeface="Wingdings" pitchFamily="2" charset="2"/>
              </a:rPr>
              <a:t>v</a:t>
            </a:r>
            <a:r>
              <a:rPr lang="en-IE" baseline="-25000" dirty="0" err="1" smtClean="0">
                <a:sym typeface="Wingdings" pitchFamily="2" charset="2"/>
              </a:rPr>
              <a:t>N</a:t>
            </a:r>
            <a:r>
              <a:rPr lang="en-US" dirty="0" smtClean="0"/>
              <a:t> ~</a:t>
            </a:r>
            <a:r>
              <a:rPr lang="en-IE" dirty="0" smtClean="0">
                <a:sym typeface="Wingdings" pitchFamily="2" charset="2"/>
              </a:rPr>
              <a:t> [3T/ </a:t>
            </a:r>
            <a:r>
              <a:rPr lang="en-IE" dirty="0" err="1" smtClean="0">
                <a:sym typeface="Wingdings" pitchFamily="2" charset="2"/>
              </a:rPr>
              <a:t>m</a:t>
            </a:r>
            <a:r>
              <a:rPr lang="en-IE" baseline="-25000" dirty="0" err="1" smtClean="0">
                <a:sym typeface="Wingdings" pitchFamily="2" charset="2"/>
              </a:rPr>
              <a:t>N</a:t>
            </a:r>
            <a:r>
              <a:rPr lang="en-IE" dirty="0" smtClean="0"/>
              <a:t>]</a:t>
            </a:r>
            <a:r>
              <a:rPr lang="en-IE" baseline="30000" dirty="0" smtClean="0"/>
              <a:t>-1/2</a:t>
            </a:r>
            <a:r>
              <a:rPr lang="en-IE" baseline="-25000" dirty="0" smtClean="0">
                <a:sym typeface="Wingdings" pitchFamily="2" charset="2"/>
              </a:rPr>
              <a:t>       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499726" y="5411950"/>
            <a:ext cx="4095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sym typeface="Wingdings" pitchFamily="2" charset="2"/>
              </a:rPr>
              <a:t>n</a:t>
            </a:r>
            <a:r>
              <a:rPr lang="en-IE" sz="2000" baseline="-25000" dirty="0" err="1" smtClean="0">
                <a:sym typeface="Wingdings" pitchFamily="2" charset="2"/>
              </a:rPr>
              <a:t>U</a:t>
            </a:r>
            <a:r>
              <a:rPr lang="en-IE" sz="2000" dirty="0" smtClean="0"/>
              <a:t> - number density of Uranium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62131" y="5855842"/>
            <a:ext cx="2498693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2.8 x 10</a:t>
            </a:r>
            <a:r>
              <a:rPr lang="en-IE" sz="2000" baseline="30000" dirty="0" smtClean="0">
                <a:sym typeface="Wingdings" pitchFamily="2" charset="2"/>
              </a:rPr>
              <a:t>-3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4" name="Parallelogram 33"/>
          <p:cNvSpPr/>
          <p:nvPr/>
        </p:nvSpPr>
        <p:spPr>
          <a:xfrm>
            <a:off x="1187797" y="3706238"/>
            <a:ext cx="634503" cy="1184729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668139" y="191381"/>
            <a:ext cx="7008578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Effect of accompanying particles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854" y="6079850"/>
            <a:ext cx="391459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“short cut” estimation: can be considered as the upper bound   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61492" y="1010070"/>
            <a:ext cx="43912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Duration of</a:t>
            </a:r>
            <a:r>
              <a:rPr lang="en-IE" sz="2000" dirty="0" smtClean="0">
                <a:latin typeface="Symbol" pitchFamily="18" charset="2"/>
              </a:rPr>
              <a:t> n</a:t>
            </a:r>
            <a:r>
              <a:rPr lang="en-IE" sz="2000" dirty="0" smtClean="0"/>
              <a:t> production process </a:t>
            </a:r>
          </a:p>
          <a:p>
            <a:r>
              <a:rPr lang="en-IE" sz="2000" dirty="0" smtClean="0"/>
              <a:t>is given by the shortest mean free time among particles involved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922867" y="1010070"/>
            <a:ext cx="4082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Consideration of x-t localization </a:t>
            </a:r>
          </a:p>
          <a:p>
            <a:r>
              <a:rPr lang="en-IE" sz="2000" dirty="0" smtClean="0"/>
              <a:t>of interactions of accompanying particles.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07930" y="2152748"/>
            <a:ext cx="38702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Chain of k  processes of secondary  interactions till  equilibration (</a:t>
            </a:r>
            <a:r>
              <a:rPr lang="en-IE" sz="2000" dirty="0" err="1" smtClean="0"/>
              <a:t>thermalization</a:t>
            </a:r>
            <a:r>
              <a:rPr lang="en-IE" sz="2000" dirty="0" smtClean="0"/>
              <a:t>)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22157" y="2516473"/>
            <a:ext cx="2137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dirty="0" smtClean="0"/>
              <a:t> =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= </a:t>
            </a:r>
            <a:r>
              <a:rPr lang="en-IE" sz="2000" dirty="0" err="1" smtClean="0"/>
              <a:t>X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/</a:t>
            </a:r>
            <a:r>
              <a:rPr lang="en-IE" sz="2000" dirty="0" err="1" smtClean="0"/>
              <a:t>v</a:t>
            </a:r>
            <a:r>
              <a:rPr lang="en-IE" sz="2000" baseline="-25000" dirty="0" err="1" smtClean="0"/>
              <a:t>e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99722" y="5581356"/>
            <a:ext cx="2243481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2 x 10</a:t>
            </a:r>
            <a:r>
              <a:rPr lang="en-IE" sz="2000" baseline="30000" dirty="0" smtClean="0">
                <a:sym typeface="Wingdings" pitchFamily="2" charset="2"/>
              </a:rPr>
              <a:t>-5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93392" y="2987719"/>
            <a:ext cx="3891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X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is determined by ionization </a:t>
            </a:r>
          </a:p>
          <a:p>
            <a:r>
              <a:rPr lang="en-IE" sz="2000" dirty="0" smtClean="0"/>
              <a:t>of uranium,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eU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14658" y="2184647"/>
            <a:ext cx="3827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Electrons  have the shortest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327192" y="4306179"/>
            <a:ext cx="178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X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= (</a:t>
            </a:r>
            <a:r>
              <a:rPr lang="en-IE" sz="2000" dirty="0" err="1" smtClean="0"/>
              <a:t>n</a:t>
            </a:r>
            <a:r>
              <a:rPr lang="en-IE" sz="2000" baseline="-25000" dirty="0" err="1" smtClean="0"/>
              <a:t>U</a:t>
            </a:r>
            <a:r>
              <a:rPr lang="en-IE" sz="2000" baseline="-25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eU</a:t>
            </a:r>
            <a:r>
              <a:rPr lang="en-IE" sz="2000" dirty="0" smtClean="0"/>
              <a:t>)</a:t>
            </a:r>
            <a:r>
              <a:rPr lang="en-IE" sz="2000" baseline="30000" dirty="0" smtClean="0"/>
              <a:t>-1</a:t>
            </a:r>
            <a:r>
              <a:rPr lang="en-IE" sz="2000" baseline="-25000" dirty="0" smtClean="0"/>
              <a:t>      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204632" y="5455732"/>
            <a:ext cx="1775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IE" sz="2000" dirty="0" smtClean="0"/>
              <a:t> /2</a:t>
            </a:r>
            <a:r>
              <a:rPr lang="en-IE" sz="2000" baseline="30000" dirty="0" smtClean="0"/>
              <a:t>k</a:t>
            </a:r>
            <a:r>
              <a:rPr lang="en-US" sz="2000" dirty="0" smtClean="0"/>
              <a:t>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09942" y="6072040"/>
            <a:ext cx="2849537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(5 – 10)x 10</a:t>
            </a:r>
            <a:r>
              <a:rPr lang="en-IE" sz="2000" baseline="30000" dirty="0" smtClean="0">
                <a:sym typeface="Wingdings" pitchFamily="2" charset="2"/>
              </a:rPr>
              <a:t>-5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21" name="Rectangle 20"/>
          <p:cNvSpPr/>
          <p:nvPr/>
        </p:nvSpPr>
        <p:spPr>
          <a:xfrm>
            <a:off x="822157" y="4890966"/>
            <a:ext cx="1850447" cy="212651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198430" y="4167950"/>
            <a:ext cx="428331" cy="7336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46873" y="4167950"/>
            <a:ext cx="2851240" cy="106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37394" y="4199849"/>
            <a:ext cx="0" cy="7017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42319" y="4522000"/>
            <a:ext cx="479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1406" y="4199849"/>
            <a:ext cx="0" cy="6911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57190" y="3706238"/>
            <a:ext cx="3612406" cy="161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TextBox 39"/>
          <p:cNvSpPr txBox="1"/>
          <p:nvPr/>
        </p:nvSpPr>
        <p:spPr>
          <a:xfrm>
            <a:off x="1050925" y="4153789"/>
            <a:ext cx="435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i</a:t>
            </a:r>
            <a:r>
              <a:rPr lang="en-IE" sz="2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640322" y="4779976"/>
            <a:ext cx="538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</a:t>
            </a:r>
            <a:endParaRPr lang="en-IE" sz="2000" dirty="0"/>
          </a:p>
        </p:txBody>
      </p:sp>
      <p:sp>
        <p:nvSpPr>
          <p:cNvPr id="42" name="Rectangle 41"/>
          <p:cNvSpPr/>
          <p:nvPr/>
        </p:nvSpPr>
        <p:spPr>
          <a:xfrm>
            <a:off x="5394825" y="4967435"/>
            <a:ext cx="1850447" cy="212651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TextBox 42"/>
          <p:cNvSpPr txBox="1"/>
          <p:nvPr/>
        </p:nvSpPr>
        <p:spPr>
          <a:xfrm>
            <a:off x="5033451" y="387636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A</a:t>
            </a:r>
            <a:endParaRPr lang="en-IE" dirty="0"/>
          </a:p>
        </p:txBody>
      </p:sp>
      <p:sp>
        <p:nvSpPr>
          <p:cNvPr id="44" name="Rectangle 43"/>
          <p:cNvSpPr/>
          <p:nvPr/>
        </p:nvSpPr>
        <p:spPr>
          <a:xfrm>
            <a:off x="5394825" y="4084911"/>
            <a:ext cx="993178" cy="20201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Rectangle 45"/>
          <p:cNvSpPr/>
          <p:nvPr/>
        </p:nvSpPr>
        <p:spPr>
          <a:xfrm>
            <a:off x="6388002" y="4084911"/>
            <a:ext cx="1456966" cy="22126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Parallelogram 31"/>
          <p:cNvSpPr/>
          <p:nvPr/>
        </p:nvSpPr>
        <p:spPr>
          <a:xfrm>
            <a:off x="5433232" y="4306179"/>
            <a:ext cx="2105251" cy="637197"/>
          </a:xfrm>
          <a:prstGeom prst="parallelogram">
            <a:avLst>
              <a:gd name="adj" fmla="val 46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92451" y="4306179"/>
            <a:ext cx="265811" cy="6371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868632" y="3691700"/>
            <a:ext cx="191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 + A </a:t>
            </a:r>
            <a:r>
              <a:rPr lang="en-IE" dirty="0" smtClean="0">
                <a:sym typeface="Wingdings" pitchFamily="2" charset="2"/>
              </a:rPr>
              <a:t> e’ + A’</a:t>
            </a:r>
            <a:endParaRPr lang="en-IE" dirty="0"/>
          </a:p>
        </p:txBody>
      </p:sp>
      <p:sp>
        <p:nvSpPr>
          <p:cNvPr id="47" name="TextBox 46"/>
          <p:cNvSpPr txBox="1"/>
          <p:nvPr/>
        </p:nvSpPr>
        <p:spPr>
          <a:xfrm>
            <a:off x="6475239" y="3638535"/>
            <a:ext cx="54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...</a:t>
            </a:r>
            <a:endParaRPr lang="en-IE" sz="2400" dirty="0"/>
          </a:p>
        </p:txBody>
      </p:sp>
      <p:sp>
        <p:nvSpPr>
          <p:cNvPr id="48" name="Rectangle 47"/>
          <p:cNvSpPr/>
          <p:nvPr/>
        </p:nvSpPr>
        <p:spPr>
          <a:xfrm>
            <a:off x="4976046" y="3691700"/>
            <a:ext cx="3612406" cy="1603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Parallelogram 48"/>
          <p:cNvSpPr/>
          <p:nvPr/>
        </p:nvSpPr>
        <p:spPr>
          <a:xfrm>
            <a:off x="5407699" y="3691700"/>
            <a:ext cx="918678" cy="1279119"/>
          </a:xfrm>
          <a:prstGeom prst="parallelogram">
            <a:avLst>
              <a:gd name="adj" fmla="val 27488"/>
            </a:avLst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8974" y="1301099"/>
            <a:ext cx="1467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&gt;&gt;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baseline="30000" dirty="0" err="1" smtClean="0">
                <a:sym typeface="Wingdings" pitchFamily="2" charset="2"/>
              </a:rPr>
              <a:t>exp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03400" y="3639173"/>
            <a:ext cx="221158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1.4 x 10</a:t>
            </a:r>
            <a:r>
              <a:rPr lang="en-IE" sz="2000" baseline="30000" dirty="0" smtClean="0">
                <a:sym typeface="Wingdings" pitchFamily="2" charset="2"/>
              </a:rPr>
              <a:t>-4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85095" y="1320393"/>
            <a:ext cx="273257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/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baseline="30000" dirty="0" err="1" smtClean="0">
                <a:sym typeface="Wingdings" pitchFamily="2" charset="2"/>
              </a:rPr>
              <a:t>exp</a:t>
            </a:r>
            <a:r>
              <a:rPr lang="en-IE" sz="2000" dirty="0" smtClean="0"/>
              <a:t> = 10</a:t>
            </a:r>
            <a:r>
              <a:rPr lang="en-IE" sz="2000" baseline="30000" dirty="0" smtClean="0"/>
              <a:t>5</a:t>
            </a:r>
            <a:r>
              <a:rPr lang="en-IE" sz="2000" dirty="0" smtClean="0"/>
              <a:t> - 10</a:t>
            </a:r>
            <a:r>
              <a:rPr lang="en-IE" sz="2000" baseline="30000" dirty="0" smtClean="0"/>
              <a:t>6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914985" y="1935106"/>
            <a:ext cx="147964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</a:t>
            </a:r>
            <a:r>
              <a:rPr lang="en-US" sz="2000" dirty="0" smtClean="0"/>
              <a:t> ~ </a:t>
            </a:r>
            <a:r>
              <a:rPr lang="en-IE" sz="2000" dirty="0" smtClean="0">
                <a:sym typeface="Wingdings" pitchFamily="2" charset="2"/>
              </a:rPr>
              <a:t>1 </a:t>
            </a:r>
            <a:r>
              <a:rPr lang="en-IE" sz="2000" dirty="0" err="1" smtClean="0">
                <a:sym typeface="Wingdings" pitchFamily="2" charset="2"/>
              </a:rPr>
              <a:t>eV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31929" y="1935115"/>
            <a:ext cx="4711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Corresponding energy uncertainty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7667" y="2303317"/>
            <a:ext cx="4569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while energy resolution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baseline="-25000" dirty="0" err="1" smtClean="0"/>
              <a:t>E</a:t>
            </a:r>
            <a:r>
              <a:rPr lang="en-US" sz="2000" dirty="0" smtClean="0"/>
              <a:t> ~ </a:t>
            </a:r>
            <a:r>
              <a:rPr lang="en-IE" sz="2000" dirty="0" smtClean="0"/>
              <a:t>10</a:t>
            </a:r>
            <a:r>
              <a:rPr lang="en-IE" sz="2000" baseline="30000" dirty="0" smtClean="0"/>
              <a:t>5</a:t>
            </a:r>
            <a:r>
              <a:rPr lang="en-IE" sz="2000" dirty="0" smtClean="0">
                <a:sym typeface="Wingdings" pitchFamily="2" charset="2"/>
              </a:rPr>
              <a:t>  </a:t>
            </a:r>
            <a:r>
              <a:rPr lang="en-IE" sz="2000" dirty="0" err="1" smtClean="0">
                <a:sym typeface="Wingdings" pitchFamily="2" charset="2"/>
              </a:rPr>
              <a:t>eV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05297" y="1299127"/>
            <a:ext cx="51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1. 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84031" y="1935106"/>
            <a:ext cx="501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2.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8507" y="3646983"/>
            <a:ext cx="42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3.</a:t>
            </a:r>
            <a:endParaRPr lang="en-IE" sz="2000" dirty="0"/>
          </a:p>
        </p:txBody>
      </p:sp>
      <p:sp>
        <p:nvSpPr>
          <p:cNvPr id="20" name="WordArt 10"/>
          <p:cNvSpPr>
            <a:spLocks noChangeArrowheads="1" noChangeShapeType="1" noTextEdit="1"/>
          </p:cNvSpPr>
          <p:nvPr/>
        </p:nvSpPr>
        <p:spPr bwMode="auto">
          <a:xfrm>
            <a:off x="455478" y="329608"/>
            <a:ext cx="3584889" cy="797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Implications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826" y="2796339"/>
            <a:ext cx="7067187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To be sensitive to WP separation energy resolution function should be known with better that 10</a:t>
            </a:r>
            <a:r>
              <a:rPr lang="en-IE" sz="2000" baseline="30000" dirty="0" smtClean="0"/>
              <a:t>-5</a:t>
            </a:r>
            <a:r>
              <a:rPr lang="en-IE" sz="2000" dirty="0" smtClean="0"/>
              <a:t> accuracy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74469" y="4239338"/>
            <a:ext cx="8156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Large 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does not help since oscillatory pattern shows up at L</a:t>
            </a:r>
            <a:r>
              <a:rPr lang="en-US" sz="2000" dirty="0" smtClean="0"/>
              <a:t> ~</a:t>
            </a:r>
            <a:r>
              <a:rPr lang="en-IE" sz="2000" dirty="0" smtClean="0"/>
              <a:t> </a:t>
            </a:r>
            <a:r>
              <a:rPr lang="en-IE" sz="2000" dirty="0" err="1" smtClean="0"/>
              <a:t>l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92330" y="4703520"/>
            <a:ext cx="306474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but  </a:t>
            </a:r>
            <a:r>
              <a:rPr lang="en-IE" sz="2000" dirty="0" err="1" smtClean="0"/>
              <a:t>L</a:t>
            </a:r>
            <a:r>
              <a:rPr lang="en-IE" sz="2000" baseline="-25000" dirty="0" err="1" smtClean="0"/>
              <a:t>coh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</a:t>
            </a:r>
            <a:r>
              <a:rPr lang="en-IE" sz="2000" dirty="0" err="1" smtClean="0"/>
              <a:t>l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1/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667703" y="4737941"/>
            <a:ext cx="4128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cancels in damping factor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15928" y="4250795"/>
            <a:ext cx="469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4.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85095" y="3639173"/>
            <a:ext cx="1918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Cr source: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69095" y="5325797"/>
            <a:ext cx="4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5.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862555" y="6126326"/>
            <a:ext cx="7885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Experiments with L</a:t>
            </a:r>
            <a:r>
              <a:rPr lang="en-US" sz="2000" dirty="0" smtClean="0"/>
              <a:t> ~</a:t>
            </a:r>
            <a:r>
              <a:rPr lang="en-IE" sz="2000" dirty="0" smtClean="0"/>
              <a:t>  </a:t>
            </a:r>
            <a:r>
              <a:rPr lang="en-IE" sz="2000" dirty="0" err="1" smtClean="0"/>
              <a:t>L</a:t>
            </a:r>
            <a:r>
              <a:rPr lang="en-IE" sz="2000" baseline="-25000" dirty="0" err="1" smtClean="0"/>
              <a:t>coh</a:t>
            </a:r>
            <a:r>
              <a:rPr lang="en-IE" sz="2000" dirty="0" smtClean="0"/>
              <a:t> ?  Lower energies? Widening lines?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862555" y="5315164"/>
            <a:ext cx="679073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some additional damping is found,  it is due to some new physics and not due to WP separation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15165" y="6126810"/>
            <a:ext cx="4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6.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404914" y="1114720"/>
            <a:ext cx="3359012" cy="9523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decoherence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 Black"/>
            </a:endParaRPr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426180" y="231775"/>
            <a:ext cx="2646630" cy="8829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Quantum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543" y="2573074"/>
            <a:ext cx="2206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rgbClr val="FF00FF"/>
                </a:solidFill>
              </a:rPr>
              <a:t>non-</a:t>
            </a:r>
            <a:r>
              <a:rPr lang="en-IE" sz="2000" dirty="0" err="1" smtClean="0">
                <a:solidFill>
                  <a:srgbClr val="FF00FF"/>
                </a:solidFill>
              </a:rPr>
              <a:t>inversible</a:t>
            </a:r>
            <a:r>
              <a:rPr lang="en-IE" sz="2000" dirty="0" smtClean="0">
                <a:solidFill>
                  <a:srgbClr val="FF00FF"/>
                </a:solidFill>
              </a:rPr>
              <a:t>, </a:t>
            </a:r>
          </a:p>
          <a:p>
            <a:r>
              <a:rPr lang="en-IE" sz="2000" dirty="0" smtClean="0">
                <a:solidFill>
                  <a:srgbClr val="FF00FF"/>
                </a:solidFill>
              </a:rPr>
              <a:t>no restoration</a:t>
            </a:r>
            <a:endParaRPr lang="en-IE" sz="20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71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64186" y="4260835"/>
            <a:ext cx="2662889" cy="7339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359780" y="159483"/>
            <a:ext cx="5317995" cy="785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Quantum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decoherence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256" y="1184139"/>
            <a:ext cx="8463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Interactions with (stochastic) environment.  Neutrinos – sub-system</a:t>
            </a:r>
          </a:p>
          <a:p>
            <a:r>
              <a:rPr lang="en-IE" sz="2000" dirty="0" smtClean="0"/>
              <a:t>Open quantum system framework.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81045" y="2002819"/>
            <a:ext cx="7019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E.g. Fluctuating nature of space-time in quantum gravity.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90421" y="308345"/>
            <a:ext cx="3104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Valentina</a:t>
            </a:r>
            <a:r>
              <a:rPr lang="en-IE" i="1" dirty="0" smtClean="0">
                <a:solidFill>
                  <a:srgbClr val="FF0000"/>
                </a:solidFill>
              </a:rPr>
              <a:t> De </a:t>
            </a:r>
            <a:r>
              <a:rPr lang="en-IE" i="1" dirty="0" err="1" smtClean="0">
                <a:solidFill>
                  <a:srgbClr val="FF0000"/>
                </a:solidFill>
              </a:rPr>
              <a:t>Romeri</a:t>
            </a:r>
            <a:r>
              <a:rPr lang="en-IE" i="1" dirty="0" smtClean="0">
                <a:solidFill>
                  <a:srgbClr val="FF0000"/>
                </a:solidFill>
              </a:rPr>
              <a:t>, et al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2306.14699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9779" y="2562421"/>
            <a:ext cx="704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Dissipative term in equation for the density matrix   … D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74743" y="2878627"/>
            <a:ext cx="4016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 = || </a:t>
            </a:r>
            <a:r>
              <a:rPr lang="en-IE" sz="2000" dirty="0" err="1" smtClean="0">
                <a:latin typeface="Symbol" pitchFamily="18" charset="2"/>
              </a:rPr>
              <a:t>G</a:t>
            </a:r>
            <a:r>
              <a:rPr lang="en-IE" sz="2000" baseline="-25000" dirty="0" err="1" smtClean="0"/>
              <a:t>ij</a:t>
            </a:r>
            <a:r>
              <a:rPr lang="en-IE" sz="2000" dirty="0" smtClean="0"/>
              <a:t> || in the mass basis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85376" y="3259980"/>
            <a:ext cx="8164930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Damping factors at the oscillatory terms (phase dependent)  </a:t>
            </a:r>
          </a:p>
          <a:p>
            <a:r>
              <a:rPr lang="en-IE" sz="2000" dirty="0" smtClean="0"/>
              <a:t>in the oscillation probabilities (similar to separation of WP effect)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91706" y="4344235"/>
            <a:ext cx="197505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exp [- </a:t>
            </a:r>
            <a:r>
              <a:rPr lang="en-IE" sz="2000" dirty="0" err="1" smtClean="0">
                <a:latin typeface="Symbol" pitchFamily="18" charset="2"/>
              </a:rPr>
              <a:t>G</a:t>
            </a:r>
            <a:r>
              <a:rPr lang="en-IE" sz="2000" baseline="-25000" dirty="0" err="1" smtClean="0"/>
              <a:t>ij</a:t>
            </a:r>
            <a:r>
              <a:rPr lang="en-IE" sz="2000" dirty="0" smtClean="0"/>
              <a:t>(E) L]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74819" y="4405790"/>
            <a:ext cx="1813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G</a:t>
            </a:r>
            <a:r>
              <a:rPr lang="en-IE" sz="2000" baseline="-25000" dirty="0" err="1" smtClean="0"/>
              <a:t>ij</a:t>
            </a:r>
            <a:r>
              <a:rPr lang="en-IE" sz="2000" dirty="0" smtClean="0"/>
              <a:t>(E) =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G</a:t>
            </a:r>
            <a:r>
              <a:rPr lang="en-IE" sz="2000" baseline="-25000" dirty="0" err="1" smtClean="0"/>
              <a:t>ij</a:t>
            </a:r>
            <a:r>
              <a:rPr lang="en-IE" sz="2000" dirty="0" smtClean="0"/>
              <a:t>(E</a:t>
            </a:r>
            <a:r>
              <a:rPr lang="en-IE" sz="2000" baseline="-25000" dirty="0" smtClean="0"/>
              <a:t>0</a:t>
            </a:r>
            <a:r>
              <a:rPr lang="en-IE" sz="2000" dirty="0" smtClean="0"/>
              <a:t>)   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52037" y="4265590"/>
            <a:ext cx="461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</a:p>
          <a:p>
            <a:r>
              <a:rPr lang="en-IE" sz="2000" dirty="0" smtClean="0"/>
              <a:t>E</a:t>
            </a:r>
            <a:r>
              <a:rPr lang="en-IE" sz="2000" baseline="-25000" dirty="0" smtClean="0"/>
              <a:t>0</a:t>
            </a:r>
            <a:r>
              <a:rPr lang="en-IE" sz="2000" dirty="0" smtClean="0"/>
              <a:t> </a:t>
            </a:r>
          </a:p>
        </p:txBody>
      </p:sp>
      <p:sp>
        <p:nvSpPr>
          <p:cNvPr id="17" name="Double Bracket 16"/>
          <p:cNvSpPr/>
          <p:nvPr/>
        </p:nvSpPr>
        <p:spPr>
          <a:xfrm>
            <a:off x="5109505" y="4329388"/>
            <a:ext cx="461940" cy="593475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TextBox 17"/>
          <p:cNvSpPr txBox="1"/>
          <p:nvPr/>
        </p:nvSpPr>
        <p:spPr>
          <a:xfrm>
            <a:off x="5560812" y="4239568"/>
            <a:ext cx="32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n</a:t>
            </a:r>
            <a:endParaRPr lang="en-IE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154959" y="4623168"/>
            <a:ext cx="363321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20038" y="4448298"/>
            <a:ext cx="2764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= 2 – QG, </a:t>
            </a:r>
          </a:p>
          <a:p>
            <a:r>
              <a:rPr lang="en-IE" sz="2000" dirty="0" smtClean="0"/>
              <a:t>n = - 4 WP separation  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6241300" y="4148627"/>
            <a:ext cx="2105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= -2   …  +2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0256" y="5178046"/>
            <a:ext cx="3870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Analysis of experimental data: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311275" y="5631321"/>
            <a:ext cx="7035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G</a:t>
            </a:r>
            <a:r>
              <a:rPr lang="en-IE" sz="2000" baseline="-25000" dirty="0" err="1" smtClean="0"/>
              <a:t>ij</a:t>
            </a:r>
            <a:r>
              <a:rPr lang="en-IE" sz="2000" dirty="0" smtClean="0"/>
              <a:t> (1 </a:t>
            </a:r>
            <a:r>
              <a:rPr lang="en-IE" sz="2000" dirty="0" err="1" smtClean="0"/>
              <a:t>GeV</a:t>
            </a:r>
            <a:r>
              <a:rPr lang="en-IE" sz="2000" dirty="0" smtClean="0"/>
              <a:t>) &lt; 8x10</a:t>
            </a:r>
            <a:r>
              <a:rPr lang="en-IE" sz="2000" baseline="30000" dirty="0" smtClean="0"/>
              <a:t>-27</a:t>
            </a:r>
            <a:r>
              <a:rPr lang="en-IE" sz="2000" dirty="0" smtClean="0"/>
              <a:t> </a:t>
            </a:r>
            <a:r>
              <a:rPr lang="en-IE" sz="2000" dirty="0" err="1" smtClean="0"/>
              <a:t>GeV</a:t>
            </a:r>
            <a:r>
              <a:rPr lang="en-IE" sz="2000" dirty="0" smtClean="0"/>
              <a:t>,  90% CL (n = 2)  from MINOS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40256" y="6231486"/>
            <a:ext cx="4563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L</a:t>
            </a:r>
            <a:r>
              <a:rPr lang="en-IE" sz="2000" baseline="-25000" dirty="0" err="1" smtClean="0"/>
              <a:t>coh</a:t>
            </a:r>
            <a:r>
              <a:rPr lang="en-IE" sz="2000" dirty="0" smtClean="0"/>
              <a:t>(1 </a:t>
            </a:r>
            <a:r>
              <a:rPr lang="en-IE" sz="2000" dirty="0" err="1" smtClean="0"/>
              <a:t>GeV</a:t>
            </a:r>
            <a:r>
              <a:rPr lang="en-IE" sz="2000" dirty="0" smtClean="0"/>
              <a:t>) = 1/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G</a:t>
            </a:r>
            <a:r>
              <a:rPr lang="en-IE" sz="2000" baseline="-25000" dirty="0" err="1" smtClean="0"/>
              <a:t>ij</a:t>
            </a:r>
            <a:r>
              <a:rPr lang="en-IE" sz="2000" dirty="0" smtClean="0"/>
              <a:t> = 2.5 x 10</a:t>
            </a:r>
            <a:r>
              <a:rPr lang="en-IE" sz="2000" baseline="30000" dirty="0" smtClean="0"/>
              <a:t>7</a:t>
            </a:r>
            <a:r>
              <a:rPr lang="en-IE" sz="2000" dirty="0" smtClean="0"/>
              <a:t> km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22590" y="6078448"/>
            <a:ext cx="3466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different dependence on energy, masses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0633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35123" y="1327811"/>
            <a:ext cx="3009001" cy="6257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200285" y="233907"/>
            <a:ext cx="7093632" cy="6262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Decoherence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in Stochastic GW background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8775" y="2328512"/>
            <a:ext cx="8161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Origins: </a:t>
            </a:r>
            <a:r>
              <a:rPr lang="en-IE" sz="2000" dirty="0" err="1" smtClean="0"/>
              <a:t>inspiral</a:t>
            </a:r>
            <a:r>
              <a:rPr lang="en-IE" sz="2000" dirty="0" smtClean="0"/>
              <a:t> </a:t>
            </a:r>
            <a:r>
              <a:rPr lang="en-IE" sz="2000" dirty="0" err="1" smtClean="0"/>
              <a:t>supermassive</a:t>
            </a:r>
            <a:r>
              <a:rPr lang="en-IE" sz="2000" dirty="0" smtClean="0"/>
              <a:t> BH binaries, cosmic strings, phase transitions, inflation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63601" y="959600"/>
            <a:ext cx="754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Pulsar timing array (PTA): </a:t>
            </a:r>
            <a:r>
              <a:rPr lang="en-IE" sz="2000" dirty="0" err="1" smtClean="0"/>
              <a:t>NANOGrav</a:t>
            </a:r>
            <a:r>
              <a:rPr lang="en-IE" sz="2000" dirty="0" smtClean="0"/>
              <a:t>, EPTA, PPTA, CPTA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72134" y="1509798"/>
            <a:ext cx="1520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GW strain: 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53674" y="1330158"/>
            <a:ext cx="3250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 – frequency, </a:t>
            </a:r>
            <a:r>
              <a:rPr lang="en-IE" sz="2000" dirty="0" err="1" smtClean="0"/>
              <a:t>nHZ</a:t>
            </a:r>
            <a:r>
              <a:rPr lang="en-IE" sz="2000" dirty="0" smtClean="0"/>
              <a:t> range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97188" y="1477899"/>
            <a:ext cx="2317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h</a:t>
            </a:r>
            <a:r>
              <a:rPr lang="en-IE" sz="2000" baseline="-25000" dirty="0" err="1" smtClean="0"/>
              <a:t>c</a:t>
            </a:r>
            <a:r>
              <a:rPr lang="en-IE" sz="2000" dirty="0" smtClean="0"/>
              <a:t>(f) = A</a:t>
            </a:r>
            <a:r>
              <a:rPr lang="en-IE" sz="2000" baseline="-25000" dirty="0" smtClean="0"/>
              <a:t>* </a:t>
            </a:r>
            <a:r>
              <a:rPr lang="en-IE" sz="2000" dirty="0" smtClean="0"/>
              <a:t>(f year)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072247" y="1274180"/>
            <a:ext cx="680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3 – </a:t>
            </a:r>
            <a:r>
              <a:rPr lang="en-IE" sz="1600" dirty="0" smtClean="0">
                <a:latin typeface="Symbol" pitchFamily="18" charset="2"/>
              </a:rPr>
              <a:t>g</a:t>
            </a:r>
            <a:r>
              <a:rPr lang="en-IE" sz="1600" dirty="0" smtClean="0"/>
              <a:t> </a:t>
            </a:r>
          </a:p>
          <a:p>
            <a:r>
              <a:rPr lang="en-IE" sz="1600" dirty="0" smtClean="0"/>
              <a:t>  2</a:t>
            </a:r>
            <a:endParaRPr lang="en-IE" sz="16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210474" y="1573566"/>
            <a:ext cx="4571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42639" y="3349255"/>
            <a:ext cx="306387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exp [- </a:t>
            </a:r>
            <a:r>
              <a:rPr lang="en-IE" sz="2000" dirty="0" err="1" smtClean="0">
                <a:latin typeface="Symbol" pitchFamily="18" charset="2"/>
              </a:rPr>
              <a:t>G</a:t>
            </a:r>
            <a:r>
              <a:rPr lang="en-IE" sz="2000" baseline="-25000" dirty="0" err="1" smtClean="0"/>
              <a:t>ij</a:t>
            </a:r>
            <a:r>
              <a:rPr lang="en-IE" sz="2000" dirty="0" smtClean="0"/>
              <a:t>(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min</a:t>
            </a:r>
            <a:r>
              <a:rPr lang="en-IE" sz="2000" dirty="0" smtClean="0"/>
              <a:t> , 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max</a:t>
            </a:r>
            <a:r>
              <a:rPr lang="en-IE" sz="2000" dirty="0" smtClean="0"/>
              <a:t> , L )]</a:t>
            </a:r>
            <a:endParaRPr lang="en-IE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42359" y="3370521"/>
            <a:ext cx="3300280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Damping oscillatory terms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25605" y="3930117"/>
            <a:ext cx="2457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G</a:t>
            </a:r>
            <a:r>
              <a:rPr lang="en-IE" sz="2000" baseline="-25000" dirty="0" err="1" smtClean="0"/>
              <a:t>ij</a:t>
            </a:r>
            <a:r>
              <a:rPr lang="en-IE" sz="2000" dirty="0" smtClean="0"/>
              <a:t>(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min</a:t>
            </a:r>
            <a:r>
              <a:rPr lang="en-IE" sz="2000" dirty="0" smtClean="0"/>
              <a:t> , 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max</a:t>
            </a:r>
            <a:r>
              <a:rPr lang="en-IE" sz="2000" dirty="0" smtClean="0"/>
              <a:t> , L)] =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020187" y="1953561"/>
            <a:ext cx="2775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A</a:t>
            </a:r>
            <a:r>
              <a:rPr lang="en-IE" sz="2000" baseline="-25000" dirty="0" smtClean="0"/>
              <a:t>*</a:t>
            </a:r>
            <a:r>
              <a:rPr lang="en-IE" sz="2000" dirty="0" smtClean="0"/>
              <a:t> = (3 - 10) x 10</a:t>
            </a:r>
            <a:r>
              <a:rPr lang="en-IE" sz="2000" baseline="30000" dirty="0" smtClean="0"/>
              <a:t>-15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128106" y="1645204"/>
            <a:ext cx="170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Symbol" pitchFamily="18" charset="2"/>
              </a:rPr>
              <a:t>g</a:t>
            </a:r>
            <a:r>
              <a:rPr lang="en-IE" dirty="0" smtClean="0"/>
              <a:t> = 2.5 – 4.2</a:t>
            </a:r>
            <a:endParaRPr lang="en-IE" dirty="0"/>
          </a:p>
        </p:txBody>
      </p:sp>
      <p:sp>
        <p:nvSpPr>
          <p:cNvPr id="23" name="TextBox 22"/>
          <p:cNvSpPr txBox="1"/>
          <p:nvPr/>
        </p:nvSpPr>
        <p:spPr>
          <a:xfrm>
            <a:off x="3040896" y="3793010"/>
            <a:ext cx="1233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3</a:t>
            </a:r>
          </a:p>
          <a:p>
            <a:r>
              <a:rPr lang="en-IE" sz="2000" dirty="0" smtClean="0"/>
              <a:t>64 (</a:t>
            </a:r>
            <a:r>
              <a:rPr lang="en-IE" sz="2000" dirty="0" smtClean="0">
                <a:latin typeface="Symbol" pitchFamily="18" charset="2"/>
              </a:rPr>
              <a:t>g</a:t>
            </a:r>
            <a:r>
              <a:rPr lang="en-IE" sz="2000" dirty="0" smtClean="0"/>
              <a:t> -1)</a:t>
            </a:r>
            <a:endParaRPr lang="en-IE" sz="2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83428" y="4168219"/>
            <a:ext cx="1073902" cy="103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706447" y="13703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4189225" y="3791888"/>
            <a:ext cx="1818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  |A</a:t>
            </a:r>
            <a:r>
              <a:rPr lang="en-IE" sz="2000" baseline="-25000" dirty="0" smtClean="0"/>
              <a:t>* </a:t>
            </a:r>
            <a:r>
              <a:rPr lang="en-IE" sz="2000" dirty="0" smtClean="0"/>
              <a:t>|</a:t>
            </a:r>
            <a:r>
              <a:rPr lang="en-IE" sz="2000" baseline="30000" dirty="0" smtClean="0"/>
              <a:t>2 </a:t>
            </a:r>
          </a:p>
          <a:p>
            <a:r>
              <a:rPr lang="en-IE" sz="2000" dirty="0" smtClean="0"/>
              <a:t>(</a:t>
            </a:r>
            <a:r>
              <a:rPr lang="en-IE" sz="2000" dirty="0" err="1" smtClean="0"/>
              <a:t>l</a:t>
            </a:r>
            <a:r>
              <a:rPr lang="en-IE" sz="2000" baseline="-25000" dirty="0" err="1" smtClean="0"/>
              <a:t>ij</a:t>
            </a:r>
            <a:r>
              <a:rPr lang="en-IE" sz="2000" dirty="0" smtClean="0"/>
              <a:t> /2</a:t>
            </a:r>
            <a:r>
              <a:rPr lang="en-IE" sz="2000" dirty="0" smtClean="0">
                <a:latin typeface="Symbol" pitchFamily="18" charset="2"/>
              </a:rPr>
              <a:t>p</a:t>
            </a:r>
            <a:r>
              <a:rPr lang="en-IE" sz="2000" dirty="0" smtClean="0"/>
              <a:t> year)</a:t>
            </a:r>
            <a:r>
              <a:rPr lang="en-IE" sz="2000" baseline="30000" dirty="0" smtClean="0"/>
              <a:t>2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274273" y="4167946"/>
            <a:ext cx="1594899" cy="106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28639" y="3855686"/>
            <a:ext cx="1796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  1</a:t>
            </a:r>
          </a:p>
          <a:p>
            <a:r>
              <a:rPr lang="en-IE" sz="2000" dirty="0" smtClean="0"/>
              <a:t>(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min</a:t>
            </a:r>
            <a:r>
              <a:rPr lang="en-IE" sz="2000" dirty="0" smtClean="0"/>
              <a:t> year)</a:t>
            </a:r>
            <a:r>
              <a:rPr lang="en-IE" sz="2000" baseline="30000" dirty="0" smtClean="0"/>
              <a:t> </a:t>
            </a:r>
            <a:r>
              <a:rPr lang="en-IE" sz="2000" baseline="30000" dirty="0" smtClean="0">
                <a:latin typeface="Symbol" pitchFamily="18" charset="2"/>
              </a:rPr>
              <a:t>g</a:t>
            </a:r>
            <a:r>
              <a:rPr lang="en-IE" sz="2000" baseline="30000" dirty="0" smtClean="0"/>
              <a:t>-1</a:t>
            </a:r>
            <a:endParaRPr lang="en-IE" sz="2000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6092438" y="4198571"/>
            <a:ext cx="147796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2944" y="4748825"/>
            <a:ext cx="7976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Strong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at E &lt; E</a:t>
            </a:r>
            <a:r>
              <a:rPr lang="en-IE" sz="2000" baseline="-25000" dirty="0" smtClean="0"/>
              <a:t>th  </a:t>
            </a:r>
            <a:r>
              <a:rPr lang="en-IE" sz="2000" dirty="0" smtClean="0"/>
              <a:t>determined from condition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G</a:t>
            </a:r>
            <a:r>
              <a:rPr lang="en-IE" sz="2000" baseline="-25000" dirty="0" err="1" smtClean="0"/>
              <a:t>ij</a:t>
            </a:r>
            <a:r>
              <a:rPr lang="en-IE" sz="2000" dirty="0" smtClean="0"/>
              <a:t> &gt; 1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742567" y="5326891"/>
            <a:ext cx="300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E</a:t>
            </a:r>
            <a:r>
              <a:rPr lang="en-IE" sz="2000" baseline="-25000" dirty="0" smtClean="0"/>
              <a:t>th</a:t>
            </a:r>
            <a:r>
              <a:rPr lang="en-IE" sz="2000" dirty="0" smtClean="0"/>
              <a:t> = 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-25000" dirty="0" smtClean="0"/>
              <a:t>21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year |A</a:t>
            </a:r>
            <a:r>
              <a:rPr lang="en-IE" sz="2000" baseline="-25000" dirty="0" smtClean="0"/>
              <a:t>* </a:t>
            </a:r>
            <a:r>
              <a:rPr lang="en-IE" sz="2000" dirty="0" smtClean="0"/>
              <a:t>|   </a:t>
            </a:r>
            <a:endParaRPr lang="en-IE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3519353" y="5191467"/>
            <a:ext cx="712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3</a:t>
            </a:r>
          </a:p>
          <a:p>
            <a:r>
              <a:rPr lang="en-IE" sz="2000" dirty="0" smtClean="0">
                <a:latin typeface="Symbol" pitchFamily="18" charset="2"/>
              </a:rPr>
              <a:t>g</a:t>
            </a:r>
            <a:r>
              <a:rPr lang="en-IE" sz="2000" dirty="0" smtClean="0"/>
              <a:t> - 1</a:t>
            </a:r>
            <a:endParaRPr lang="en-IE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452929" y="5209928"/>
            <a:ext cx="2766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        1</a:t>
            </a:r>
          </a:p>
          <a:p>
            <a:r>
              <a:rPr lang="en-IE" sz="2000" dirty="0" smtClean="0"/>
              <a:t> 16 (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min</a:t>
            </a:r>
            <a:r>
              <a:rPr lang="en-IE" sz="2000" dirty="0" smtClean="0"/>
              <a:t> year)</a:t>
            </a:r>
            <a:r>
              <a:rPr lang="en-IE" sz="2000" baseline="30000" dirty="0" smtClean="0"/>
              <a:t> (</a:t>
            </a:r>
            <a:r>
              <a:rPr lang="en-IE" sz="2000" baseline="30000" dirty="0" smtClean="0">
                <a:latin typeface="Symbol" pitchFamily="18" charset="2"/>
              </a:rPr>
              <a:t>g</a:t>
            </a:r>
            <a:r>
              <a:rPr lang="en-IE" sz="2000" baseline="30000" dirty="0" smtClean="0"/>
              <a:t>-1 )/2</a:t>
            </a:r>
            <a:endParaRPr lang="en-IE" sz="2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604417" y="5545410"/>
            <a:ext cx="5210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80925" y="5524144"/>
            <a:ext cx="223454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ouble Bracket 47"/>
          <p:cNvSpPr/>
          <p:nvPr/>
        </p:nvSpPr>
        <p:spPr>
          <a:xfrm>
            <a:off x="3519353" y="5252460"/>
            <a:ext cx="669872" cy="633455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TextBox 48"/>
          <p:cNvSpPr txBox="1"/>
          <p:nvPr/>
        </p:nvSpPr>
        <p:spPr>
          <a:xfrm>
            <a:off x="4136064" y="5095770"/>
            <a:ext cx="606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1/2</a:t>
            </a:r>
            <a:endParaRPr lang="en-IE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839986" y="6058848"/>
            <a:ext cx="5050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 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min</a:t>
            </a:r>
            <a:r>
              <a:rPr lang="en-IE" sz="2000" dirty="0" smtClean="0"/>
              <a:t> = 30 </a:t>
            </a:r>
            <a:r>
              <a:rPr lang="en-IE" sz="2000" dirty="0" err="1" smtClean="0"/>
              <a:t>nHz</a:t>
            </a:r>
            <a:r>
              <a:rPr lang="en-IE" sz="2000" dirty="0" smtClean="0"/>
              <a:t>,</a:t>
            </a:r>
            <a:r>
              <a:rPr lang="en-IE" sz="2000" dirty="0" smtClean="0">
                <a:latin typeface="Symbol" pitchFamily="18" charset="2"/>
              </a:rPr>
              <a:t>   g</a:t>
            </a:r>
            <a:r>
              <a:rPr lang="en-IE" sz="2000" dirty="0" smtClean="0"/>
              <a:t> = 4  </a:t>
            </a:r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/>
              <a:t>E</a:t>
            </a:r>
            <a:r>
              <a:rPr lang="en-IE" sz="2000" baseline="-25000" dirty="0" smtClean="0"/>
              <a:t>th</a:t>
            </a:r>
            <a:r>
              <a:rPr lang="en-IE" sz="2000" dirty="0" smtClean="0"/>
              <a:t> = 20 </a:t>
            </a:r>
            <a:r>
              <a:rPr lang="en-IE" sz="2000" dirty="0" err="1" smtClean="0"/>
              <a:t>keV</a:t>
            </a:r>
            <a:r>
              <a:rPr lang="en-IE" sz="2000" dirty="0" smtClean="0"/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83495" y="3049328"/>
            <a:ext cx="2064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G. </a:t>
            </a:r>
            <a:r>
              <a:rPr lang="en-IE" i="1" dirty="0" err="1" smtClean="0">
                <a:solidFill>
                  <a:srgbClr val="FF0000"/>
                </a:solidFill>
              </a:rPr>
              <a:t>Lambiase</a:t>
            </a:r>
            <a:r>
              <a:rPr lang="en-IE" i="1" dirty="0" smtClean="0">
                <a:solidFill>
                  <a:srgbClr val="FF0000"/>
                </a:solidFill>
              </a:rPr>
              <a:t> et al,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2306.16977 [</a:t>
            </a:r>
            <a:r>
              <a:rPr lang="en-IE" i="1" dirty="0" err="1" smtClean="0">
                <a:solidFill>
                  <a:srgbClr val="FF0000"/>
                </a:solidFill>
              </a:rPr>
              <a:t>astro-ph.HE</a:t>
            </a:r>
            <a:r>
              <a:rPr lang="en-IE" i="1" dirty="0" smtClean="0">
                <a:solidFill>
                  <a:srgbClr val="FF0000"/>
                </a:solidFill>
              </a:rPr>
              <a:t>]</a:t>
            </a:r>
            <a:endParaRPr lang="en-IE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625605" y="893160"/>
            <a:ext cx="2681121" cy="785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Content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 rot="21325504">
            <a:off x="926015" y="2938266"/>
            <a:ext cx="746472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Coherence, entanglement and wave packets</a:t>
            </a:r>
            <a:endParaRPr lang="en-IE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46635" y="3707216"/>
            <a:ext cx="6853082" cy="52322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Propagation and quantum </a:t>
            </a:r>
            <a:r>
              <a:rPr lang="en-IE" sz="2800" dirty="0" err="1" smtClean="0"/>
              <a:t>decoherence</a:t>
            </a:r>
            <a:endParaRPr lang="en-IE" sz="2800" dirty="0"/>
          </a:p>
        </p:txBody>
      </p:sp>
      <p:sp>
        <p:nvSpPr>
          <p:cNvPr id="9" name="TextBox 8"/>
          <p:cNvSpPr txBox="1"/>
          <p:nvPr/>
        </p:nvSpPr>
        <p:spPr>
          <a:xfrm rot="21041797">
            <a:off x="674592" y="2230081"/>
            <a:ext cx="5910653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Space-time localization diagrams</a:t>
            </a:r>
            <a:endParaRPr lang="en-IE" sz="2800" dirty="0"/>
          </a:p>
        </p:txBody>
      </p:sp>
      <p:sp>
        <p:nvSpPr>
          <p:cNvPr id="8" name="TextBox 7"/>
          <p:cNvSpPr txBox="1"/>
          <p:nvPr/>
        </p:nvSpPr>
        <p:spPr>
          <a:xfrm rot="214784">
            <a:off x="1836158" y="4439464"/>
            <a:ext cx="6989922" cy="52322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Refractive neutrino mass and oscillations 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426180" y="361507"/>
            <a:ext cx="2784854" cy="753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Oscillations and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262" y="4064719"/>
            <a:ext cx="2782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chemeClr val="bg1"/>
                </a:solidFill>
              </a:rPr>
              <a:t>Neutrino condensate, </a:t>
            </a:r>
          </a:p>
          <a:p>
            <a:r>
              <a:rPr lang="en-IE" sz="2000" dirty="0" smtClean="0">
                <a:solidFill>
                  <a:schemeClr val="bg1"/>
                </a:solidFill>
              </a:rPr>
              <a:t>Refractive mass ...</a:t>
            </a:r>
            <a:endParaRPr lang="en-IE" sz="2000" dirty="0">
              <a:solidFill>
                <a:schemeClr val="bg1"/>
              </a:solidFill>
            </a:endParaRP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503198" y="1320800"/>
            <a:ext cx="3654132" cy="753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nature of neutrino mass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883" y="2849526"/>
            <a:ext cx="3381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chemeClr val="bg1"/>
                </a:solidFill>
              </a:rPr>
              <a:t>Neutrino mass - dynamic  characteristic generated by interactions</a:t>
            </a:r>
            <a:endParaRPr lang="en-IE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1800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24148" y="297709"/>
            <a:ext cx="4339238" cy="6181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Refractive neutrino mass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456" y="1158292"/>
            <a:ext cx="6107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Target (DM): complex scalar field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with mass m</a:t>
            </a:r>
            <a:r>
              <a:rPr lang="en-IE" sz="2000" baseline="-25000" dirty="0" smtClean="0">
                <a:latin typeface="Symbol" pitchFamily="18" charset="2"/>
              </a:rPr>
              <a:t>f</a:t>
            </a:r>
            <a:r>
              <a:rPr lang="en-IE" sz="2000" dirty="0" smtClean="0">
                <a:latin typeface="Symbol" pitchFamily="18" charset="2"/>
              </a:rPr>
              <a:t>  </a:t>
            </a:r>
            <a:r>
              <a:rPr lang="en-IE" sz="2000" dirty="0" smtClean="0"/>
              <a:t>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8984" y="2771653"/>
            <a:ext cx="5540706" cy="46166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L  = </a:t>
            </a:r>
            <a:r>
              <a:rPr lang="en-IE" sz="2400" dirty="0" err="1" smtClean="0"/>
              <a:t>g</a:t>
            </a:r>
            <a:r>
              <a:rPr lang="en-IE" sz="2400" baseline="-25000" dirty="0" err="1" smtClean="0">
                <a:latin typeface="Symbol" pitchFamily="18" charset="2"/>
              </a:rPr>
              <a:t>a</a:t>
            </a:r>
            <a:r>
              <a:rPr lang="en-IE" sz="2400" baseline="-25000" dirty="0" err="1" smtClean="0"/>
              <a:t>k</a:t>
            </a:r>
            <a:r>
              <a:rPr lang="en-IE" sz="2400" dirty="0" smtClean="0"/>
              <a:t> </a:t>
            </a:r>
            <a:r>
              <a:rPr lang="en-IE" sz="2400" dirty="0" err="1" smtClean="0">
                <a:latin typeface="Symbol" pitchFamily="18" charset="2"/>
              </a:rPr>
              <a:t>n</a:t>
            </a:r>
            <a:r>
              <a:rPr lang="en-IE" sz="2400" baseline="-25000" dirty="0" err="1" smtClean="0">
                <a:latin typeface="Symbol" pitchFamily="18" charset="2"/>
              </a:rPr>
              <a:t>a</a:t>
            </a:r>
            <a:r>
              <a:rPr lang="en-IE" sz="2400" baseline="-25000" dirty="0" err="1" smtClean="0"/>
              <a:t>L</a:t>
            </a:r>
            <a:r>
              <a:rPr lang="en-IE" sz="2400" dirty="0" smtClean="0"/>
              <a:t> </a:t>
            </a:r>
            <a:r>
              <a:rPr lang="en-IE" sz="2400" dirty="0" err="1" smtClean="0">
                <a:latin typeface="Symbol" pitchFamily="18" charset="2"/>
              </a:rPr>
              <a:t>c</a:t>
            </a:r>
            <a:r>
              <a:rPr lang="en-IE" sz="2400" baseline="-25000" dirty="0" err="1" smtClean="0"/>
              <a:t>kR</a:t>
            </a:r>
            <a:r>
              <a:rPr lang="en-IE" sz="2400" dirty="0" smtClean="0"/>
              <a:t> </a:t>
            </a:r>
            <a:r>
              <a:rPr lang="en-IE" sz="2400" dirty="0" smtClean="0">
                <a:latin typeface="Symbol" pitchFamily="18" charset="2"/>
              </a:rPr>
              <a:t>f</a:t>
            </a:r>
            <a:r>
              <a:rPr lang="en-IE" sz="2400" dirty="0" smtClean="0"/>
              <a:t>  + ½ </a:t>
            </a:r>
            <a:r>
              <a:rPr lang="en-IE" sz="2400" dirty="0" err="1" smtClean="0"/>
              <a:t>m</a:t>
            </a:r>
            <a:r>
              <a:rPr lang="en-IE" sz="2400" baseline="-25000" dirty="0" err="1" smtClean="0">
                <a:latin typeface="Symbol" pitchFamily="18" charset="2"/>
              </a:rPr>
              <a:t>c</a:t>
            </a:r>
            <a:r>
              <a:rPr lang="en-IE" sz="2400" baseline="-25000" dirty="0" err="1" smtClean="0"/>
              <a:t>k</a:t>
            </a:r>
            <a:r>
              <a:rPr lang="en-IE" sz="2400" dirty="0" smtClean="0"/>
              <a:t> </a:t>
            </a:r>
            <a:r>
              <a:rPr lang="en-IE" sz="2400" dirty="0" err="1" smtClean="0">
                <a:latin typeface="Symbol" pitchFamily="18" charset="2"/>
              </a:rPr>
              <a:t>c</a:t>
            </a:r>
            <a:r>
              <a:rPr lang="en-IE" sz="2400" baseline="-25000" dirty="0" err="1" smtClean="0"/>
              <a:t>kR</a:t>
            </a:r>
            <a:r>
              <a:rPr lang="en-IE" sz="2400" baseline="30000" dirty="0" err="1" smtClean="0"/>
              <a:t>T</a:t>
            </a:r>
            <a:r>
              <a:rPr lang="en-IE" sz="2400" dirty="0" err="1" smtClean="0">
                <a:latin typeface="Symbol" pitchFamily="18" charset="2"/>
              </a:rPr>
              <a:t>c</a:t>
            </a:r>
            <a:r>
              <a:rPr lang="en-IE" sz="2400" baseline="-25000" dirty="0" err="1" smtClean="0"/>
              <a:t>kR</a:t>
            </a:r>
            <a:r>
              <a:rPr lang="en-IE" sz="2400" dirty="0" smtClean="0"/>
              <a:t> + </a:t>
            </a:r>
            <a:r>
              <a:rPr lang="en-IE" sz="2400" dirty="0" err="1" smtClean="0"/>
              <a:t>h.c</a:t>
            </a:r>
            <a:r>
              <a:rPr lang="en-IE" sz="2400" dirty="0" smtClean="0"/>
              <a:t>.</a:t>
            </a:r>
            <a:endParaRPr lang="en-I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28446" y="1853984"/>
            <a:ext cx="5165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at least two </a:t>
            </a:r>
            <a:r>
              <a:rPr lang="en-IE" sz="2000" dirty="0" smtClean="0">
                <a:latin typeface="Symbol" pitchFamily="18" charset="2"/>
              </a:rPr>
              <a:t>c</a:t>
            </a:r>
            <a:r>
              <a:rPr lang="en-IE" sz="2000" dirty="0" smtClean="0"/>
              <a:t> are needed to explain data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08849" y="4892990"/>
            <a:ext cx="86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interaction can be generated via mixing of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with SM Higgs boson 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983" y="4311318"/>
            <a:ext cx="3912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We assume zero VEV  &lt;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&gt; = 0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477383" y="2899962"/>
            <a:ext cx="1807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50771" y="3712694"/>
            <a:ext cx="1310931" cy="40011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g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&lt;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10</a:t>
            </a:r>
            <a:r>
              <a:rPr lang="en-IE" sz="2000" baseline="30000" dirty="0" smtClean="0"/>
              <a:t>-7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40057" y="1505611"/>
            <a:ext cx="6858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Mediator:  </a:t>
            </a:r>
            <a:r>
              <a:rPr lang="en-IE" sz="2000" dirty="0" smtClean="0">
                <a:latin typeface="Symbol" pitchFamily="18" charset="2"/>
              </a:rPr>
              <a:t>c</a:t>
            </a:r>
            <a:r>
              <a:rPr lang="en-IE" sz="2000" baseline="-25000" dirty="0" smtClean="0"/>
              <a:t>k</a:t>
            </a:r>
            <a:r>
              <a:rPr lang="en-IE" sz="2000" dirty="0" smtClean="0"/>
              <a:t> – light </a:t>
            </a:r>
            <a:r>
              <a:rPr lang="en-IE" sz="2000" dirty="0" err="1" smtClean="0"/>
              <a:t>Majorana</a:t>
            </a:r>
            <a:r>
              <a:rPr lang="en-IE" sz="2000" dirty="0" smtClean="0"/>
              <a:t> fermions with masses 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c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840700" y="3256108"/>
            <a:ext cx="2476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k = 1,2,  </a:t>
            </a:r>
            <a:r>
              <a:rPr lang="en-IE" sz="2000" dirty="0" smtClean="0">
                <a:latin typeface="Symbol" pitchFamily="18" charset="2"/>
              </a:rPr>
              <a:t>a</a:t>
            </a:r>
            <a:r>
              <a:rPr lang="en-IE" sz="2000" dirty="0" smtClean="0"/>
              <a:t> = e, </a:t>
            </a:r>
            <a:r>
              <a:rPr lang="en-IE" sz="2000" dirty="0" smtClean="0">
                <a:latin typeface="Symbol" pitchFamily="18" charset="2"/>
              </a:rPr>
              <a:t>m</a:t>
            </a:r>
            <a:r>
              <a:rPr lang="en-IE" sz="2000" dirty="0" smtClean="0"/>
              <a:t>,</a:t>
            </a:r>
            <a:r>
              <a:rPr lang="en-IE" sz="2000" dirty="0" smtClean="0">
                <a:latin typeface="Symbol" pitchFamily="18" charset="2"/>
              </a:rPr>
              <a:t> t</a:t>
            </a:r>
            <a:r>
              <a:rPr lang="en-IE" sz="2000" dirty="0" smtClean="0"/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65638" y="3734993"/>
            <a:ext cx="2761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bound from SN, ...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618" y="2296626"/>
            <a:ext cx="1617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Lagrangian</a:t>
            </a:r>
            <a:r>
              <a:rPr lang="en-IE" sz="2000" dirty="0" smtClean="0"/>
              <a:t>: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3396" y="5635255"/>
            <a:ext cx="6804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No usual vacuum mass or this mass is subdominant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991971" y="555565"/>
            <a:ext cx="2860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simplest example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5670" y="5337"/>
            <a:ext cx="9144000" cy="685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1006112" y="4619858"/>
            <a:ext cx="1313826" cy="7468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489" y="990017"/>
            <a:ext cx="5722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Elastic forward scattering of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dirty="0" smtClean="0"/>
              <a:t> on background scalars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with </a:t>
            </a:r>
            <a:r>
              <a:rPr lang="en-IE" sz="2000" dirty="0" err="1" smtClean="0"/>
              <a:t>fermionic</a:t>
            </a:r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c</a:t>
            </a:r>
            <a:r>
              <a:rPr lang="en-IE" sz="2000" dirty="0" smtClean="0"/>
              <a:t> mediator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5794" y="1885886"/>
            <a:ext cx="545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L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498875" y="3344573"/>
            <a:ext cx="545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L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672315" y="2056014"/>
            <a:ext cx="545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L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244214" y="1768824"/>
            <a:ext cx="545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L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383733" y="3395414"/>
            <a:ext cx="396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f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53147" y="3720410"/>
            <a:ext cx="2677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Resonance:  s = </a:t>
            </a:r>
            <a:r>
              <a:rPr lang="en-US" sz="2000" dirty="0" smtClean="0"/>
              <a:t>m</a:t>
            </a:r>
            <a:r>
              <a:rPr lang="en-US" sz="2000" baseline="-25000" dirty="0" smtClean="0">
                <a:latin typeface="Symbol" pitchFamily="18" charset="2"/>
              </a:rPr>
              <a:t>c</a:t>
            </a:r>
            <a:r>
              <a:rPr lang="en-IE" sz="2000" baseline="30000" dirty="0" smtClean="0"/>
              <a:t>2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982398" y="4753650"/>
            <a:ext cx="85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E</a:t>
            </a:r>
            <a:r>
              <a:rPr lang="en-IE" sz="2000" baseline="-25000" dirty="0" smtClean="0"/>
              <a:t>R</a:t>
            </a:r>
            <a:r>
              <a:rPr lang="en-IE" sz="2000" dirty="0" smtClean="0"/>
              <a:t> =</a:t>
            </a:r>
            <a:r>
              <a:rPr lang="en-US" sz="2000" dirty="0" smtClean="0"/>
              <a:t> </a:t>
            </a:r>
            <a:r>
              <a:rPr lang="en-IE" sz="2000" baseline="30000" dirty="0" smtClean="0"/>
              <a:t>     </a:t>
            </a:r>
            <a:endParaRPr lang="en-IE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1517862" y="2336373"/>
            <a:ext cx="41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c</a:t>
            </a:r>
            <a:endParaRPr lang="en-IE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353147" y="2936538"/>
            <a:ext cx="396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f</a:t>
            </a:r>
            <a:endParaRPr lang="en-IE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3727504" y="2536428"/>
            <a:ext cx="356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c</a:t>
            </a:r>
            <a:endParaRPr lang="en-IE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5876175" y="1671395"/>
            <a:ext cx="2594579" cy="400110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Effective potential</a:t>
            </a:r>
            <a:endParaRPr lang="en-IE" sz="2000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5488069" y="4109168"/>
            <a:ext cx="3123357" cy="0"/>
          </a:xfrm>
          <a:prstGeom prst="line">
            <a:avLst/>
          </a:prstGeom>
          <a:ln w="127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5" idx="0"/>
          </p:cNvCxnSpPr>
          <p:nvPr/>
        </p:nvCxnSpPr>
        <p:spPr>
          <a:xfrm flipH="1">
            <a:off x="6692207" y="2240782"/>
            <a:ext cx="50226" cy="36882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5506485" y="2056013"/>
            <a:ext cx="3125037" cy="40433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4" name="Freeform 93"/>
          <p:cNvSpPr/>
          <p:nvPr/>
        </p:nvSpPr>
        <p:spPr>
          <a:xfrm>
            <a:off x="5476341" y="3737990"/>
            <a:ext cx="1212501" cy="2100105"/>
          </a:xfrm>
          <a:custGeom>
            <a:avLst/>
            <a:gdLst>
              <a:gd name="connsiteX0" fmla="*/ 0 w 1212501"/>
              <a:gd name="connsiteY0" fmla="*/ 10048 h 2100105"/>
              <a:gd name="connsiteX1" fmla="*/ 321547 w 1212501"/>
              <a:gd name="connsiteY1" fmla="*/ 10048 h 2100105"/>
              <a:gd name="connsiteX2" fmla="*/ 552659 w 1212501"/>
              <a:gd name="connsiteY2" fmla="*/ 70338 h 2100105"/>
              <a:gd name="connsiteX3" fmla="*/ 783772 w 1212501"/>
              <a:gd name="connsiteY3" fmla="*/ 231111 h 2100105"/>
              <a:gd name="connsiteX4" fmla="*/ 974690 w 1212501"/>
              <a:gd name="connsiteY4" fmla="*/ 542610 h 2100105"/>
              <a:gd name="connsiteX5" fmla="*/ 1095270 w 1212501"/>
              <a:gd name="connsiteY5" fmla="*/ 924448 h 2100105"/>
              <a:gd name="connsiteX6" fmla="*/ 1165609 w 1212501"/>
              <a:gd name="connsiteY6" fmla="*/ 1406769 h 2100105"/>
              <a:gd name="connsiteX7" fmla="*/ 1205802 w 1212501"/>
              <a:gd name="connsiteY7" fmla="*/ 1889089 h 2100105"/>
              <a:gd name="connsiteX8" fmla="*/ 1205802 w 1212501"/>
              <a:gd name="connsiteY8" fmla="*/ 2100105 h 210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2501" h="2100105">
                <a:moveTo>
                  <a:pt x="0" y="10048"/>
                </a:moveTo>
                <a:cubicBezTo>
                  <a:pt x="114718" y="5024"/>
                  <a:pt x="229437" y="0"/>
                  <a:pt x="321547" y="10048"/>
                </a:cubicBezTo>
                <a:cubicBezTo>
                  <a:pt x="413657" y="20096"/>
                  <a:pt x="475622" y="33494"/>
                  <a:pt x="552659" y="70338"/>
                </a:cubicBezTo>
                <a:cubicBezTo>
                  <a:pt x="629696" y="107182"/>
                  <a:pt x="713434" y="152399"/>
                  <a:pt x="783772" y="231111"/>
                </a:cubicBezTo>
                <a:cubicBezTo>
                  <a:pt x="854110" y="309823"/>
                  <a:pt x="922774" y="427054"/>
                  <a:pt x="974690" y="542610"/>
                </a:cubicBezTo>
                <a:cubicBezTo>
                  <a:pt x="1026606" y="658166"/>
                  <a:pt x="1063450" y="780422"/>
                  <a:pt x="1095270" y="924448"/>
                </a:cubicBezTo>
                <a:cubicBezTo>
                  <a:pt x="1127090" y="1068474"/>
                  <a:pt x="1147187" y="1245996"/>
                  <a:pt x="1165609" y="1406769"/>
                </a:cubicBezTo>
                <a:cubicBezTo>
                  <a:pt x="1184031" y="1567542"/>
                  <a:pt x="1199103" y="1773533"/>
                  <a:pt x="1205802" y="1889089"/>
                </a:cubicBezTo>
                <a:cubicBezTo>
                  <a:pt x="1212501" y="2004645"/>
                  <a:pt x="1209151" y="2052375"/>
                  <a:pt x="1205802" y="210010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5" name="Freeform 94"/>
          <p:cNvSpPr/>
          <p:nvPr/>
        </p:nvSpPr>
        <p:spPr>
          <a:xfrm>
            <a:off x="6742433" y="2240782"/>
            <a:ext cx="1868993" cy="1812053"/>
          </a:xfrm>
          <a:custGeom>
            <a:avLst/>
            <a:gdLst>
              <a:gd name="connsiteX0" fmla="*/ 0 w 1868993"/>
              <a:gd name="connsiteY0" fmla="*/ 0 h 1812053"/>
              <a:gd name="connsiteX1" fmla="*/ 20097 w 1868993"/>
              <a:gd name="connsiteY1" fmla="*/ 522515 h 1812053"/>
              <a:gd name="connsiteX2" fmla="*/ 70339 w 1868993"/>
              <a:gd name="connsiteY2" fmla="*/ 934497 h 1812053"/>
              <a:gd name="connsiteX3" fmla="*/ 190919 w 1868993"/>
              <a:gd name="connsiteY3" fmla="*/ 1286189 h 1812053"/>
              <a:gd name="connsiteX4" fmla="*/ 422031 w 1868993"/>
              <a:gd name="connsiteY4" fmla="*/ 1527350 h 1812053"/>
              <a:gd name="connsiteX5" fmla="*/ 793820 w 1868993"/>
              <a:gd name="connsiteY5" fmla="*/ 1728317 h 1812053"/>
              <a:gd name="connsiteX6" fmla="*/ 1336431 w 1868993"/>
              <a:gd name="connsiteY6" fmla="*/ 1798655 h 1812053"/>
              <a:gd name="connsiteX7" fmla="*/ 1868993 w 1868993"/>
              <a:gd name="connsiteY7" fmla="*/ 1808704 h 181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8993" h="1812053">
                <a:moveTo>
                  <a:pt x="0" y="0"/>
                </a:moveTo>
                <a:cubicBezTo>
                  <a:pt x="4187" y="183383"/>
                  <a:pt x="8374" y="366766"/>
                  <a:pt x="20097" y="522515"/>
                </a:cubicBezTo>
                <a:cubicBezTo>
                  <a:pt x="31820" y="678264"/>
                  <a:pt x="41869" y="807218"/>
                  <a:pt x="70339" y="934497"/>
                </a:cubicBezTo>
                <a:cubicBezTo>
                  <a:pt x="98809" y="1061776"/>
                  <a:pt x="132304" y="1187380"/>
                  <a:pt x="190919" y="1286189"/>
                </a:cubicBezTo>
                <a:cubicBezTo>
                  <a:pt x="249534" y="1384998"/>
                  <a:pt x="321548" y="1453662"/>
                  <a:pt x="422031" y="1527350"/>
                </a:cubicBezTo>
                <a:cubicBezTo>
                  <a:pt x="522514" y="1601038"/>
                  <a:pt x="641420" y="1683100"/>
                  <a:pt x="793820" y="1728317"/>
                </a:cubicBezTo>
                <a:cubicBezTo>
                  <a:pt x="946220" y="1773534"/>
                  <a:pt x="1157236" y="1785257"/>
                  <a:pt x="1336431" y="1798655"/>
                </a:cubicBezTo>
                <a:cubicBezTo>
                  <a:pt x="1515626" y="1812053"/>
                  <a:pt x="1770184" y="1808704"/>
                  <a:pt x="1868993" y="1808704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8" name="TextBox 97"/>
          <p:cNvSpPr txBox="1"/>
          <p:nvPr/>
        </p:nvSpPr>
        <p:spPr>
          <a:xfrm>
            <a:off x="1613625" y="4619858"/>
            <a:ext cx="706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m</a:t>
            </a:r>
            <a:r>
              <a:rPr lang="en-US" sz="2000" baseline="-25000" dirty="0" smtClean="0">
                <a:latin typeface="Symbol" pitchFamily="18" charset="2"/>
              </a:rPr>
              <a:t>c</a:t>
            </a:r>
            <a:r>
              <a:rPr lang="en-IE" sz="2000" baseline="30000" dirty="0" smtClean="0"/>
              <a:t>2</a:t>
            </a:r>
            <a:endParaRPr lang="en-IE" sz="2000" dirty="0" smtClean="0"/>
          </a:p>
          <a:p>
            <a:r>
              <a:rPr lang="en-IE" sz="2000" dirty="0" smtClean="0"/>
              <a:t>2</a:t>
            </a:r>
            <a:r>
              <a:rPr lang="en-US" sz="2000" dirty="0" smtClean="0"/>
              <a:t>m</a:t>
            </a:r>
            <a:r>
              <a:rPr lang="en-US" sz="2000" baseline="-25000" dirty="0" smtClean="0">
                <a:latin typeface="Symbol" pitchFamily="18" charset="2"/>
              </a:rPr>
              <a:t>f</a:t>
            </a:r>
            <a:r>
              <a:rPr lang="en-IE" sz="2000" baseline="30000" dirty="0" smtClean="0"/>
              <a:t>     </a:t>
            </a:r>
            <a:endParaRPr lang="en-IE" sz="2000" dirty="0"/>
          </a:p>
        </p:txBody>
      </p:sp>
      <p:sp>
        <p:nvSpPr>
          <p:cNvPr id="99" name="TextBox 98"/>
          <p:cNvSpPr txBox="1"/>
          <p:nvPr/>
        </p:nvSpPr>
        <p:spPr>
          <a:xfrm>
            <a:off x="348645" y="4085029"/>
            <a:ext cx="4792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at rest the resonance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dirty="0" smtClean="0"/>
              <a:t> energy:</a:t>
            </a:r>
            <a:endParaRPr lang="en-IE" sz="2000" dirty="0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6712261" y="2071505"/>
            <a:ext cx="0" cy="3999075"/>
          </a:xfrm>
          <a:prstGeom prst="line">
            <a:avLst/>
          </a:prstGeom>
          <a:ln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074414" y="1880593"/>
            <a:ext cx="484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</a:t>
            </a:r>
            <a:r>
              <a:rPr lang="en-IE" sz="2000" baseline="30000" dirty="0" smtClean="0"/>
              <a:t>B</a:t>
            </a:r>
            <a:endParaRPr lang="en-IE" sz="2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8470754" y="6059166"/>
            <a:ext cx="362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</a:t>
            </a:r>
            <a:endParaRPr lang="en-IE" dirty="0"/>
          </a:p>
        </p:txBody>
      </p:sp>
      <p:sp>
        <p:nvSpPr>
          <p:cNvPr id="105" name="TextBox 104"/>
          <p:cNvSpPr txBox="1"/>
          <p:nvPr/>
        </p:nvSpPr>
        <p:spPr>
          <a:xfrm>
            <a:off x="5144749" y="3939940"/>
            <a:ext cx="38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0</a:t>
            </a:r>
            <a:endParaRPr lang="en-IE" dirty="0"/>
          </a:p>
        </p:txBody>
      </p:sp>
      <p:sp>
        <p:nvSpPr>
          <p:cNvPr id="106" name="TextBox 105"/>
          <p:cNvSpPr txBox="1"/>
          <p:nvPr/>
        </p:nvSpPr>
        <p:spPr>
          <a:xfrm>
            <a:off x="5437914" y="2841551"/>
            <a:ext cx="148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err="1" smtClean="0"/>
              <a:t>Wolfenstein</a:t>
            </a:r>
            <a:endParaRPr lang="en-IE" sz="1600" dirty="0" smtClean="0"/>
          </a:p>
          <a:p>
            <a:r>
              <a:rPr lang="en-IE" sz="1600" dirty="0" smtClean="0"/>
              <a:t>limit </a:t>
            </a:r>
            <a:endParaRPr lang="en-IE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375866" y="6076818"/>
            <a:ext cx="23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0</a:t>
            </a:r>
            <a:endParaRPr lang="en-IE" dirty="0"/>
          </a:p>
        </p:txBody>
      </p:sp>
      <p:sp>
        <p:nvSpPr>
          <p:cNvPr id="108" name="TextBox 107"/>
          <p:cNvSpPr txBox="1"/>
          <p:nvPr/>
        </p:nvSpPr>
        <p:spPr>
          <a:xfrm>
            <a:off x="6754793" y="5710760"/>
            <a:ext cx="1145199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resonance</a:t>
            </a:r>
            <a:endParaRPr lang="en-IE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577698" y="3643721"/>
            <a:ext cx="89305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1/E tail</a:t>
            </a:r>
            <a:endParaRPr lang="en-IE" sz="1600" dirty="0"/>
          </a:p>
        </p:txBody>
      </p:sp>
      <p:sp>
        <p:nvSpPr>
          <p:cNvPr id="110" name="Down Arrow 109"/>
          <p:cNvSpPr/>
          <p:nvPr/>
        </p:nvSpPr>
        <p:spPr>
          <a:xfrm rot="1397188">
            <a:off x="5519982" y="3380914"/>
            <a:ext cx="267445" cy="277344"/>
          </a:xfrm>
          <a:prstGeom prst="down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1" name="TextBox 110"/>
          <p:cNvSpPr txBox="1"/>
          <p:nvPr/>
        </p:nvSpPr>
        <p:spPr>
          <a:xfrm>
            <a:off x="6533368" y="6138011"/>
            <a:ext cx="497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</a:t>
            </a:r>
            <a:r>
              <a:rPr lang="en-IE" baseline="-25000" dirty="0" smtClean="0"/>
              <a:t>R</a:t>
            </a:r>
            <a:r>
              <a:rPr lang="en-IE" baseline="30000" dirty="0" smtClean="0"/>
              <a:t>  </a:t>
            </a:r>
            <a:endParaRPr lang="en-IE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1724539" y="4984434"/>
            <a:ext cx="40197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637950" y="2200947"/>
            <a:ext cx="2055632" cy="627317"/>
          </a:xfrm>
          <a:custGeom>
            <a:avLst/>
            <a:gdLst>
              <a:gd name="connsiteX0" fmla="*/ 0 w 2424223"/>
              <a:gd name="connsiteY0" fmla="*/ 0 h 808075"/>
              <a:gd name="connsiteX1" fmla="*/ 595423 w 2424223"/>
              <a:gd name="connsiteY1" fmla="*/ 808075 h 808075"/>
              <a:gd name="connsiteX2" fmla="*/ 1860698 w 2424223"/>
              <a:gd name="connsiteY2" fmla="*/ 797442 h 808075"/>
              <a:gd name="connsiteX3" fmla="*/ 2424223 w 2424223"/>
              <a:gd name="connsiteY3" fmla="*/ 0 h 80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223" h="808075">
                <a:moveTo>
                  <a:pt x="0" y="0"/>
                </a:moveTo>
                <a:lnTo>
                  <a:pt x="595423" y="808075"/>
                </a:lnTo>
                <a:lnTo>
                  <a:pt x="1860698" y="797442"/>
                </a:lnTo>
                <a:lnTo>
                  <a:pt x="2424223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84784" y="2860163"/>
            <a:ext cx="545805" cy="57417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04550" y="2817631"/>
            <a:ext cx="549274" cy="57417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48"/>
          <p:cNvSpPr/>
          <p:nvPr/>
        </p:nvSpPr>
        <p:spPr>
          <a:xfrm>
            <a:off x="3433339" y="1779556"/>
            <a:ext cx="1212111" cy="2047184"/>
          </a:xfrm>
          <a:custGeom>
            <a:avLst/>
            <a:gdLst>
              <a:gd name="connsiteX0" fmla="*/ 0 w 1212111"/>
              <a:gd name="connsiteY0" fmla="*/ 0 h 2200940"/>
              <a:gd name="connsiteX1" fmla="*/ 637953 w 1212111"/>
              <a:gd name="connsiteY1" fmla="*/ 520996 h 2200940"/>
              <a:gd name="connsiteX2" fmla="*/ 659218 w 1212111"/>
              <a:gd name="connsiteY2" fmla="*/ 1679944 h 2200940"/>
              <a:gd name="connsiteX3" fmla="*/ 1212111 w 1212111"/>
              <a:gd name="connsiteY3" fmla="*/ 2200940 h 220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111" h="2200940">
                <a:moveTo>
                  <a:pt x="0" y="0"/>
                </a:moveTo>
                <a:lnTo>
                  <a:pt x="637953" y="520996"/>
                </a:lnTo>
                <a:lnTo>
                  <a:pt x="659218" y="1679944"/>
                </a:lnTo>
                <a:lnTo>
                  <a:pt x="1212111" y="220094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087743" y="1671395"/>
            <a:ext cx="545805" cy="57417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543207" y="3359886"/>
            <a:ext cx="545805" cy="57417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WordArt 10"/>
          <p:cNvSpPr>
            <a:spLocks noChangeArrowheads="1" noChangeShapeType="1" noTextEdit="1"/>
          </p:cNvSpPr>
          <p:nvPr/>
        </p:nvSpPr>
        <p:spPr bwMode="auto">
          <a:xfrm>
            <a:off x="359780" y="233908"/>
            <a:ext cx="4285670" cy="5420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Refraction on scalar DM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66836" y="627329"/>
            <a:ext cx="3346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Ki</a:t>
            </a:r>
            <a:r>
              <a:rPr lang="en-IE" i="1" dirty="0" smtClean="0">
                <a:solidFill>
                  <a:srgbClr val="FF0000"/>
                </a:solidFill>
              </a:rPr>
              <a:t>-Yong </a:t>
            </a:r>
            <a:r>
              <a:rPr lang="en-IE" i="1" dirty="0" err="1" smtClean="0">
                <a:solidFill>
                  <a:srgbClr val="FF0000"/>
                </a:solidFill>
              </a:rPr>
              <a:t>Choi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  <a:r>
              <a:rPr lang="en-IE" i="1" dirty="0" err="1" smtClean="0">
                <a:solidFill>
                  <a:srgbClr val="FF0000"/>
                </a:solidFill>
              </a:rPr>
              <a:t>Eung</a:t>
            </a:r>
            <a:r>
              <a:rPr lang="en-IE" i="1" dirty="0" smtClean="0">
                <a:solidFill>
                  <a:srgbClr val="FF0000"/>
                </a:solidFill>
              </a:rPr>
              <a:t> Jin Chun, </a:t>
            </a:r>
            <a:r>
              <a:rPr lang="en-IE" i="1" dirty="0" err="1" smtClean="0">
                <a:solidFill>
                  <a:srgbClr val="FF0000"/>
                </a:solidFill>
              </a:rPr>
              <a:t>Jongkuk</a:t>
            </a:r>
            <a:r>
              <a:rPr lang="en-IE" i="1" dirty="0" smtClean="0">
                <a:solidFill>
                  <a:srgbClr val="FF0000"/>
                </a:solidFill>
              </a:rPr>
              <a:t> Kim,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1909.10478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31654" y="148842"/>
            <a:ext cx="314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S. F </a:t>
            </a:r>
            <a:r>
              <a:rPr lang="en-IE" i="1" dirty="0" err="1" smtClean="0">
                <a:solidFill>
                  <a:srgbClr val="FF0000"/>
                </a:solidFill>
              </a:rPr>
              <a:t>Ge</a:t>
            </a:r>
            <a:r>
              <a:rPr lang="en-IE" i="1" dirty="0" smtClean="0">
                <a:solidFill>
                  <a:srgbClr val="FF0000"/>
                </a:solidFill>
              </a:rPr>
              <a:t> and H Murayama, 1904.02518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95452" y="1421619"/>
            <a:ext cx="259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2012.09474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72315" y="2936538"/>
            <a:ext cx="396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f</a:t>
            </a:r>
            <a:endParaRPr lang="en-IE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4446982" y="1854002"/>
            <a:ext cx="396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f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572441" y="606067"/>
            <a:ext cx="6009112" cy="682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Energy dependence of Matter potential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998" y="1990385"/>
            <a:ext cx="4026271" cy="35725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</a:t>
            </a:r>
            <a:endParaRPr lang="en-IE" dirty="0"/>
          </a:p>
        </p:txBody>
      </p:sp>
      <p:sp>
        <p:nvSpPr>
          <p:cNvPr id="22" name="TextBox 21"/>
          <p:cNvSpPr txBox="1"/>
          <p:nvPr/>
        </p:nvSpPr>
        <p:spPr>
          <a:xfrm>
            <a:off x="1665348" y="5583907"/>
            <a:ext cx="147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resonance</a:t>
            </a:r>
            <a:endParaRPr lang="en-IE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264811" y="2322369"/>
            <a:ext cx="0" cy="32571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639651" y="2367634"/>
            <a:ext cx="4081130" cy="3164959"/>
          </a:xfrm>
          <a:custGeom>
            <a:avLst/>
            <a:gdLst>
              <a:gd name="connsiteX0" fmla="*/ 0 w 4081130"/>
              <a:gd name="connsiteY0" fmla="*/ 2066261 h 3164959"/>
              <a:gd name="connsiteX1" fmla="*/ 818707 w 4081130"/>
              <a:gd name="connsiteY1" fmla="*/ 2066261 h 3164959"/>
              <a:gd name="connsiteX2" fmla="*/ 1222744 w 4081130"/>
              <a:gd name="connsiteY2" fmla="*/ 2034363 h 3164959"/>
              <a:gd name="connsiteX3" fmla="*/ 1499191 w 4081130"/>
              <a:gd name="connsiteY3" fmla="*/ 1853609 h 3164959"/>
              <a:gd name="connsiteX4" fmla="*/ 1584251 w 4081130"/>
              <a:gd name="connsiteY4" fmla="*/ 1502735 h 3164959"/>
              <a:gd name="connsiteX5" fmla="*/ 1605516 w 4081130"/>
              <a:gd name="connsiteY5" fmla="*/ 949842 h 3164959"/>
              <a:gd name="connsiteX6" fmla="*/ 1605516 w 4081130"/>
              <a:gd name="connsiteY6" fmla="*/ 77972 h 3164959"/>
              <a:gd name="connsiteX7" fmla="*/ 1648046 w 4081130"/>
              <a:gd name="connsiteY7" fmla="*/ 1417675 h 3164959"/>
              <a:gd name="connsiteX8" fmla="*/ 1754372 w 4081130"/>
              <a:gd name="connsiteY8" fmla="*/ 2236382 h 3164959"/>
              <a:gd name="connsiteX9" fmla="*/ 2137144 w 4081130"/>
              <a:gd name="connsiteY9" fmla="*/ 2768009 h 3164959"/>
              <a:gd name="connsiteX10" fmla="*/ 2690037 w 4081130"/>
              <a:gd name="connsiteY10" fmla="*/ 3055088 h 3164959"/>
              <a:gd name="connsiteX11" fmla="*/ 3859618 w 4081130"/>
              <a:gd name="connsiteY11" fmla="*/ 3150782 h 3164959"/>
              <a:gd name="connsiteX12" fmla="*/ 4019107 w 4081130"/>
              <a:gd name="connsiteY12" fmla="*/ 3140149 h 316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81130" h="3164959">
                <a:moveTo>
                  <a:pt x="0" y="2066261"/>
                </a:moveTo>
                <a:lnTo>
                  <a:pt x="818707" y="2066261"/>
                </a:lnTo>
                <a:cubicBezTo>
                  <a:pt x="1022498" y="2060945"/>
                  <a:pt x="1109330" y="2069805"/>
                  <a:pt x="1222744" y="2034363"/>
                </a:cubicBezTo>
                <a:cubicBezTo>
                  <a:pt x="1336158" y="1998921"/>
                  <a:pt x="1438940" y="1942214"/>
                  <a:pt x="1499191" y="1853609"/>
                </a:cubicBezTo>
                <a:cubicBezTo>
                  <a:pt x="1559442" y="1765004"/>
                  <a:pt x="1566530" y="1653363"/>
                  <a:pt x="1584251" y="1502735"/>
                </a:cubicBezTo>
                <a:cubicBezTo>
                  <a:pt x="1601972" y="1352107"/>
                  <a:pt x="1601972" y="1187302"/>
                  <a:pt x="1605516" y="949842"/>
                </a:cubicBezTo>
                <a:cubicBezTo>
                  <a:pt x="1609060" y="712382"/>
                  <a:pt x="1598428" y="0"/>
                  <a:pt x="1605516" y="77972"/>
                </a:cubicBezTo>
                <a:cubicBezTo>
                  <a:pt x="1612604" y="155944"/>
                  <a:pt x="1623237" y="1057940"/>
                  <a:pt x="1648046" y="1417675"/>
                </a:cubicBezTo>
                <a:cubicBezTo>
                  <a:pt x="1672855" y="1777410"/>
                  <a:pt x="1672856" y="2011326"/>
                  <a:pt x="1754372" y="2236382"/>
                </a:cubicBezTo>
                <a:cubicBezTo>
                  <a:pt x="1835888" y="2461438"/>
                  <a:pt x="1981200" y="2631558"/>
                  <a:pt x="2137144" y="2768009"/>
                </a:cubicBezTo>
                <a:cubicBezTo>
                  <a:pt x="2293088" y="2904460"/>
                  <a:pt x="2402958" y="2991293"/>
                  <a:pt x="2690037" y="3055088"/>
                </a:cubicBezTo>
                <a:cubicBezTo>
                  <a:pt x="2977116" y="3118883"/>
                  <a:pt x="3638106" y="3136605"/>
                  <a:pt x="3859618" y="3150782"/>
                </a:cubicBezTo>
                <a:cubicBezTo>
                  <a:pt x="4081130" y="3164959"/>
                  <a:pt x="4050118" y="3152554"/>
                  <a:pt x="4019107" y="314014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TextBox 28"/>
          <p:cNvSpPr txBox="1"/>
          <p:nvPr/>
        </p:nvSpPr>
        <p:spPr>
          <a:xfrm>
            <a:off x="109457" y="2012005"/>
            <a:ext cx="792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|V|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289784" y="5575234"/>
            <a:ext cx="467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  <a:endParaRPr lang="en-IE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5110820" y="2050382"/>
            <a:ext cx="369574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mediator is light as well as  target particle is light, the 1/E dependence shows up at low explored energies.</a:t>
            </a:r>
            <a:endParaRPr lang="en-IE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5149776" y="3450249"/>
            <a:ext cx="3460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Ki</a:t>
            </a:r>
            <a:r>
              <a:rPr lang="en-IE" i="1" dirty="0" smtClean="0">
                <a:solidFill>
                  <a:srgbClr val="FF0000"/>
                </a:solidFill>
              </a:rPr>
              <a:t>-Yong </a:t>
            </a:r>
            <a:r>
              <a:rPr lang="en-IE" i="1" dirty="0" err="1" smtClean="0">
                <a:solidFill>
                  <a:srgbClr val="FF0000"/>
                </a:solidFill>
              </a:rPr>
              <a:t>Choi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  <a:r>
              <a:rPr lang="en-IE" i="1" dirty="0" err="1" smtClean="0">
                <a:solidFill>
                  <a:srgbClr val="FF0000"/>
                </a:solidFill>
              </a:rPr>
              <a:t>Eung</a:t>
            </a:r>
            <a:r>
              <a:rPr lang="en-IE" i="1" dirty="0" smtClean="0">
                <a:solidFill>
                  <a:srgbClr val="FF0000"/>
                </a:solidFill>
              </a:rPr>
              <a:t> Jin Chun, </a:t>
            </a:r>
          </a:p>
          <a:p>
            <a:r>
              <a:rPr lang="en-IE" i="1" dirty="0" err="1" smtClean="0">
                <a:solidFill>
                  <a:srgbClr val="FF0000"/>
                </a:solidFill>
              </a:rPr>
              <a:t>Jongkuk</a:t>
            </a:r>
            <a:r>
              <a:rPr lang="en-IE" i="1" dirty="0" smtClean="0">
                <a:solidFill>
                  <a:srgbClr val="FF0000"/>
                </a:solidFill>
              </a:rPr>
              <a:t> Kim, 1909.10478,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2012.09474 [hep-ph],  </a:t>
            </a:r>
          </a:p>
          <a:p>
            <a:r>
              <a:rPr lang="en-IE" i="1" dirty="0" err="1" smtClean="0">
                <a:solidFill>
                  <a:srgbClr val="FF0000"/>
                </a:solidFill>
              </a:rPr>
              <a:t>Shao-Feng</a:t>
            </a:r>
            <a:r>
              <a:rPr lang="en-IE" i="1" dirty="0" smtClean="0">
                <a:solidFill>
                  <a:srgbClr val="FF0000"/>
                </a:solidFill>
              </a:rPr>
              <a:t> </a:t>
            </a:r>
            <a:r>
              <a:rPr lang="en-IE" i="1" dirty="0" err="1" smtClean="0">
                <a:solidFill>
                  <a:srgbClr val="FF0000"/>
                </a:solidFill>
              </a:rPr>
              <a:t>Ge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9210" y="3551285"/>
            <a:ext cx="1541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/>
              <a:t>Wolfenstein</a:t>
            </a:r>
            <a:r>
              <a:rPr lang="en-IE" dirty="0" smtClean="0"/>
              <a:t> limit</a:t>
            </a:r>
            <a:endParaRPr lang="en-IE" dirty="0"/>
          </a:p>
        </p:txBody>
      </p:sp>
      <p:sp>
        <p:nvSpPr>
          <p:cNvPr id="23" name="TextBox 22"/>
          <p:cNvSpPr txBox="1"/>
          <p:nvPr/>
        </p:nvSpPr>
        <p:spPr>
          <a:xfrm>
            <a:off x="3143273" y="4788568"/>
            <a:ext cx="691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1/E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2402892" y="6018020"/>
            <a:ext cx="253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Generic feature </a:t>
            </a:r>
          </a:p>
          <a:p>
            <a:r>
              <a:rPr lang="en-IE" dirty="0" smtClean="0"/>
              <a:t>of scattering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2622277" y="2454555"/>
            <a:ext cx="1875295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The same dependence as vacuum mass term  in the Hamiltonian of evolution</a:t>
            </a:r>
            <a:endParaRPr lang="en-IE" dirty="0"/>
          </a:p>
        </p:txBody>
      </p:sp>
      <p:sp>
        <p:nvSpPr>
          <p:cNvPr id="17" name="TextBox 16"/>
          <p:cNvSpPr txBox="1"/>
          <p:nvPr/>
        </p:nvSpPr>
        <p:spPr>
          <a:xfrm>
            <a:off x="5149776" y="4937576"/>
            <a:ext cx="2211572" cy="707886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Can substitute neutrino mass?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9586"/>
            <a:ext cx="9144000" cy="685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IE" dirty="0" smtClean="0"/>
              <a:t>   </a:t>
            </a:r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010719" y="1945672"/>
            <a:ext cx="120668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|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dirty="0" err="1" smtClean="0"/>
              <a:t>m</a:t>
            </a:r>
            <a:r>
              <a:rPr lang="en-IE" sz="2000" baseline="-25000" dirty="0" err="1" smtClean="0"/>
              <a:t>ref</a:t>
            </a:r>
            <a:r>
              <a:rPr lang="en-IE" sz="2000" baseline="-25000" dirty="0" smtClean="0"/>
              <a:t> 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| </a:t>
            </a:r>
            <a:endParaRPr lang="en-IE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6223023" y="3687154"/>
            <a:ext cx="48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  <a:r>
              <a:rPr lang="en-IE" sz="2000" baseline="-25000" dirty="0" smtClean="0"/>
              <a:t>R    </a:t>
            </a:r>
            <a:endParaRPr lang="en-IE" sz="2000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4873722" y="1026220"/>
            <a:ext cx="3858231" cy="306938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Freeform 53"/>
          <p:cNvSpPr/>
          <p:nvPr/>
        </p:nvSpPr>
        <p:spPr>
          <a:xfrm>
            <a:off x="6736762" y="1359710"/>
            <a:ext cx="2027659" cy="1771365"/>
          </a:xfrm>
          <a:custGeom>
            <a:avLst/>
            <a:gdLst>
              <a:gd name="connsiteX0" fmla="*/ 19493 w 2277140"/>
              <a:gd name="connsiteY0" fmla="*/ 0 h 1896139"/>
              <a:gd name="connsiteX1" fmla="*/ 62023 w 2277140"/>
              <a:gd name="connsiteY1" fmla="*/ 1275907 h 1896139"/>
              <a:gd name="connsiteX2" fmla="*/ 391632 w 2277140"/>
              <a:gd name="connsiteY2" fmla="*/ 1775637 h 1896139"/>
              <a:gd name="connsiteX3" fmla="*/ 944525 w 2277140"/>
              <a:gd name="connsiteY3" fmla="*/ 1871330 h 1896139"/>
              <a:gd name="connsiteX4" fmla="*/ 2071577 w 2277140"/>
              <a:gd name="connsiteY4" fmla="*/ 1892595 h 1896139"/>
              <a:gd name="connsiteX5" fmla="*/ 2177902 w 2277140"/>
              <a:gd name="connsiteY5" fmla="*/ 1892595 h 189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7140" h="1896139">
                <a:moveTo>
                  <a:pt x="19493" y="0"/>
                </a:moveTo>
                <a:cubicBezTo>
                  <a:pt x="9746" y="489984"/>
                  <a:pt x="0" y="979968"/>
                  <a:pt x="62023" y="1275907"/>
                </a:cubicBezTo>
                <a:cubicBezTo>
                  <a:pt x="124046" y="1571847"/>
                  <a:pt x="244548" y="1676400"/>
                  <a:pt x="391632" y="1775637"/>
                </a:cubicBezTo>
                <a:cubicBezTo>
                  <a:pt x="538716" y="1874874"/>
                  <a:pt x="664534" y="1851837"/>
                  <a:pt x="944525" y="1871330"/>
                </a:cubicBezTo>
                <a:cubicBezTo>
                  <a:pt x="1224516" y="1890823"/>
                  <a:pt x="1866014" y="1889051"/>
                  <a:pt x="2071577" y="1892595"/>
                </a:cubicBezTo>
                <a:cubicBezTo>
                  <a:pt x="2277140" y="1896139"/>
                  <a:pt x="2227521" y="1894367"/>
                  <a:pt x="2177902" y="189259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6720771" y="1344423"/>
            <a:ext cx="19426" cy="27428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4874291" y="1348740"/>
            <a:ext cx="1846480" cy="2738524"/>
          </a:xfrm>
          <a:custGeom>
            <a:avLst/>
            <a:gdLst>
              <a:gd name="connsiteX0" fmla="*/ 0 w 1777409"/>
              <a:gd name="connsiteY0" fmla="*/ 2679405 h 2679405"/>
              <a:gd name="connsiteX1" fmla="*/ 1371600 w 1777409"/>
              <a:gd name="connsiteY1" fmla="*/ 1775638 h 2679405"/>
              <a:gd name="connsiteX2" fmla="*/ 1711842 w 1777409"/>
              <a:gd name="connsiteY2" fmla="*/ 1329070 h 2679405"/>
              <a:gd name="connsiteX3" fmla="*/ 1765004 w 1777409"/>
              <a:gd name="connsiteY3" fmla="*/ 712382 h 2679405"/>
              <a:gd name="connsiteX4" fmla="*/ 1775637 w 1777409"/>
              <a:gd name="connsiteY4" fmla="*/ 0 h 267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7409" h="2679405">
                <a:moveTo>
                  <a:pt x="0" y="2679405"/>
                </a:moveTo>
                <a:cubicBezTo>
                  <a:pt x="543146" y="2340049"/>
                  <a:pt x="1086293" y="2000694"/>
                  <a:pt x="1371600" y="1775638"/>
                </a:cubicBezTo>
                <a:cubicBezTo>
                  <a:pt x="1656907" y="1550582"/>
                  <a:pt x="1646275" y="1506279"/>
                  <a:pt x="1711842" y="1329070"/>
                </a:cubicBezTo>
                <a:cubicBezTo>
                  <a:pt x="1777409" y="1151861"/>
                  <a:pt x="1754372" y="933894"/>
                  <a:pt x="1765004" y="712382"/>
                </a:cubicBezTo>
                <a:cubicBezTo>
                  <a:pt x="1775636" y="490870"/>
                  <a:pt x="1775636" y="245435"/>
                  <a:pt x="1775637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6" name="TextBox 65"/>
          <p:cNvSpPr txBox="1"/>
          <p:nvPr/>
        </p:nvSpPr>
        <p:spPr>
          <a:xfrm>
            <a:off x="8711919" y="3802413"/>
            <a:ext cx="48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  <a:r>
              <a:rPr lang="en-IE" sz="2000" baseline="-25000" dirty="0" smtClean="0"/>
              <a:t>    </a:t>
            </a:r>
            <a:endParaRPr lang="en-IE" sz="2000" dirty="0" smtClean="0"/>
          </a:p>
        </p:txBody>
      </p:sp>
      <p:sp>
        <p:nvSpPr>
          <p:cNvPr id="57" name="WordArt 10"/>
          <p:cNvSpPr>
            <a:spLocks noChangeArrowheads="1" noChangeShapeType="1" noTextEdit="1"/>
          </p:cNvSpPr>
          <p:nvPr/>
        </p:nvSpPr>
        <p:spPr bwMode="auto">
          <a:xfrm>
            <a:off x="331076" y="195208"/>
            <a:ext cx="4312843" cy="841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Refractive mass squared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3247" y="2121527"/>
            <a:ext cx="154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existing</a:t>
            </a:r>
          </a:p>
          <a:p>
            <a:r>
              <a:rPr lang="en-IE" dirty="0" smtClean="0"/>
              <a:t>observations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4906190" y="3288806"/>
            <a:ext cx="94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relic </a:t>
            </a:r>
            <a:r>
              <a:rPr lang="en-IE" dirty="0" smtClean="0">
                <a:latin typeface="Symbol" pitchFamily="18" charset="2"/>
              </a:rPr>
              <a:t>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1518" y="3774149"/>
            <a:ext cx="3601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m</a:t>
            </a:r>
            <a:r>
              <a:rPr lang="en-IE" sz="2000" baseline="-25000" dirty="0" smtClean="0"/>
              <a:t>ref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= constant –</a:t>
            </a:r>
          </a:p>
          <a:p>
            <a:r>
              <a:rPr lang="en-IE" sz="2000" dirty="0" smtClean="0"/>
              <a:t> checked down to 0.1 </a:t>
            </a:r>
            <a:r>
              <a:rPr lang="en-IE" sz="2000" dirty="0" err="1" smtClean="0"/>
              <a:t>MeV</a:t>
            </a:r>
            <a:r>
              <a:rPr lang="en-IE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15080" y="4719586"/>
            <a:ext cx="234734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/>
              <a:t> E</a:t>
            </a:r>
            <a:r>
              <a:rPr lang="en-IE" sz="2000" baseline="-25000" dirty="0" smtClean="0"/>
              <a:t>R</a:t>
            </a:r>
            <a:r>
              <a:rPr lang="en-IE" sz="2000" dirty="0" smtClean="0"/>
              <a:t>  &lt;&lt; 0.1 </a:t>
            </a:r>
            <a:r>
              <a:rPr lang="en-IE" sz="2000" dirty="0" err="1" smtClean="0"/>
              <a:t>MeV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869130" y="3086848"/>
            <a:ext cx="186247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/>
              <a:t>ref</a:t>
            </a:r>
            <a:r>
              <a:rPr lang="en-IE" sz="2000" baseline="30000" dirty="0" smtClean="0"/>
              <a:t>2 </a:t>
            </a:r>
            <a:r>
              <a:rPr lang="en-US" sz="2000" dirty="0" smtClean="0"/>
              <a:t>= 2E</a:t>
            </a:r>
            <a:r>
              <a:rPr lang="en-IE" sz="2000" dirty="0" smtClean="0"/>
              <a:t>V</a:t>
            </a:r>
            <a:r>
              <a:rPr lang="en-US" sz="2000" dirty="0" smtClean="0"/>
              <a:t>  </a:t>
            </a:r>
            <a:endParaRPr lang="en-IE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225656" y="1084148"/>
            <a:ext cx="36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Introduce the refractive mass squared as 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901029" y="1906527"/>
            <a:ext cx="1692998" cy="40011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 = m</a:t>
            </a:r>
            <a:r>
              <a:rPr lang="en-IE" sz="2000" baseline="-25000" dirty="0" smtClean="0"/>
              <a:t>ref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/2E</a:t>
            </a:r>
            <a:endParaRPr lang="en-IE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685247" y="4181365"/>
            <a:ext cx="3321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decrease of m</a:t>
            </a:r>
            <a:r>
              <a:rPr lang="en-IE" sz="2000" baseline="-25000" dirty="0" smtClean="0"/>
              <a:t>ref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with E allows to avoid </a:t>
            </a:r>
          </a:p>
          <a:p>
            <a:r>
              <a:rPr lang="en-IE" sz="2000" dirty="0" smtClean="0"/>
              <a:t>the cosmological bound </a:t>
            </a:r>
          </a:p>
          <a:p>
            <a:r>
              <a:rPr lang="en-IE" sz="2000" dirty="0" smtClean="0"/>
              <a:t>on sum of neutrino masses</a:t>
            </a:r>
            <a:endParaRPr lang="en-IE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6940987" y="4213156"/>
            <a:ext cx="21817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~</a:t>
            </a:r>
            <a:r>
              <a:rPr lang="en-IE" sz="2000" dirty="0" smtClean="0"/>
              <a:t> constant m</a:t>
            </a:r>
            <a:r>
              <a:rPr lang="en-IE" sz="2000" baseline="-25000" dirty="0" smtClean="0"/>
              <a:t>ref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 explains oscillation data</a:t>
            </a:r>
            <a:endParaRPr lang="en-IE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26408" y="5932962"/>
            <a:ext cx="6816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Large number density of target particles is required </a:t>
            </a:r>
            <a:r>
              <a:rPr lang="en-IE" sz="2000" dirty="0" smtClean="0">
                <a:sym typeface="Wingdings" pitchFamily="2" charset="2"/>
              </a:rPr>
              <a:t> </a:t>
            </a:r>
          </a:p>
          <a:p>
            <a:r>
              <a:rPr lang="en-IE" sz="2000" dirty="0" smtClean="0">
                <a:sym typeface="Wingdings" pitchFamily="2" charset="2"/>
              </a:rPr>
              <a:t>form substantial part of whole DM  </a:t>
            </a:r>
            <a:endParaRPr lang="en-IE" sz="2000" dirty="0"/>
          </a:p>
        </p:txBody>
      </p:sp>
      <p:sp>
        <p:nvSpPr>
          <p:cNvPr id="65" name="Right Arrow 64"/>
          <p:cNvSpPr/>
          <p:nvPr/>
        </p:nvSpPr>
        <p:spPr>
          <a:xfrm rot="16200000">
            <a:off x="5209953" y="3907853"/>
            <a:ext cx="382773" cy="430225"/>
          </a:xfrm>
          <a:prstGeom prst="right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7" name="Right Arrow 66"/>
          <p:cNvSpPr/>
          <p:nvPr/>
        </p:nvSpPr>
        <p:spPr>
          <a:xfrm rot="16200000">
            <a:off x="7645892" y="3875953"/>
            <a:ext cx="382773" cy="430225"/>
          </a:xfrm>
          <a:prstGeom prst="right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9" name="Straight Connector 28"/>
          <p:cNvCxnSpPr/>
          <p:nvPr/>
        </p:nvCxnSpPr>
        <p:spPr>
          <a:xfrm>
            <a:off x="4873722" y="3141349"/>
            <a:ext cx="3858231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906190" y="2722650"/>
            <a:ext cx="1463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true mass</a:t>
            </a:r>
            <a:r>
              <a:rPr lang="en-IE" baseline="30000" dirty="0" smtClean="0">
                <a:solidFill>
                  <a:srgbClr val="FF0000"/>
                </a:solidFill>
              </a:rPr>
              <a:t>2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82773" y="262926"/>
            <a:ext cx="2714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Manibrata</a:t>
            </a:r>
            <a:r>
              <a:rPr lang="en-IE" i="1" dirty="0" smtClean="0">
                <a:solidFill>
                  <a:srgbClr val="FF0000"/>
                </a:solidFill>
              </a:rPr>
              <a:t> </a:t>
            </a:r>
            <a:r>
              <a:rPr lang="en-IE" i="1" dirty="0" err="1" smtClean="0">
                <a:solidFill>
                  <a:srgbClr val="FF0000"/>
                </a:solidFill>
              </a:rPr>
              <a:t>Sen</a:t>
            </a:r>
            <a:r>
              <a:rPr lang="en-IE" i="1" dirty="0" smtClean="0">
                <a:solidFill>
                  <a:srgbClr val="FF0000"/>
                </a:solidFill>
              </a:rPr>
              <a:t>, AYS, 2306.15718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0948" y="2402955"/>
            <a:ext cx="4323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So that the potential has the form of usual vacuum contribution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816999" y="35129"/>
            <a:ext cx="5408502" cy="88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Viable ranges of parameters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63432" y="1217951"/>
            <a:ext cx="24294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Bounds and</a:t>
            </a:r>
          </a:p>
          <a:p>
            <a:r>
              <a:rPr lang="en-IE" sz="2000" dirty="0" smtClean="0"/>
              <a:t>regions required  for explanation of </a:t>
            </a:r>
          </a:p>
          <a:p>
            <a:r>
              <a:rPr lang="en-IE" sz="2000" dirty="0" smtClean="0"/>
              <a:t>oscillation data </a:t>
            </a:r>
          </a:p>
          <a:p>
            <a:r>
              <a:rPr lang="en-IE" sz="2000" dirty="0" smtClean="0"/>
              <a:t>by refraction in </a:t>
            </a:r>
          </a:p>
          <a:p>
            <a:r>
              <a:rPr lang="en-IE" sz="2000" dirty="0" smtClean="0"/>
              <a:t>g – </a:t>
            </a:r>
            <a:r>
              <a:rPr lang="en-US" sz="2000" dirty="0" smtClean="0"/>
              <a:t>m</a:t>
            </a:r>
            <a:r>
              <a:rPr lang="en-US" sz="2000" baseline="-25000" dirty="0" smtClean="0">
                <a:latin typeface="Symbol" pitchFamily="18" charset="2"/>
              </a:rPr>
              <a:t>f</a:t>
            </a:r>
            <a:r>
              <a:rPr lang="en-IE" sz="2000" dirty="0" smtClean="0"/>
              <a:t> plane for </a:t>
            </a:r>
          </a:p>
          <a:p>
            <a:r>
              <a:rPr lang="en-IE" sz="2000" dirty="0" smtClean="0"/>
              <a:t>different values of </a:t>
            </a:r>
            <a:r>
              <a:rPr lang="en-US" sz="2000" dirty="0" smtClean="0"/>
              <a:t>m</a:t>
            </a:r>
            <a:r>
              <a:rPr lang="en-US" sz="2000" baseline="-25000" dirty="0" smtClean="0">
                <a:latin typeface="Symbol" pitchFamily="18" charset="2"/>
              </a:rPr>
              <a:t>c</a:t>
            </a:r>
            <a:endParaRPr lang="en-IE" sz="2000" dirty="0" smtClean="0"/>
          </a:p>
        </p:txBody>
      </p:sp>
      <p:pic>
        <p:nvPicPr>
          <p:cNvPr id="15" name="Picture 14" descr="Bounds_mchi_1em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80970" y="976922"/>
            <a:ext cx="3355753" cy="2938435"/>
          </a:xfrm>
          <a:prstGeom prst="rect">
            <a:avLst/>
          </a:prstGeom>
        </p:spPr>
      </p:pic>
      <p:pic>
        <p:nvPicPr>
          <p:cNvPr id="17" name="Picture 16" descr="Bounds_mchi_1em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7173" y="3770722"/>
            <a:ext cx="3446260" cy="2885252"/>
          </a:xfrm>
          <a:prstGeom prst="rect">
            <a:avLst/>
          </a:prstGeom>
        </p:spPr>
      </p:pic>
      <p:pic>
        <p:nvPicPr>
          <p:cNvPr id="14" name="Picture 13" descr="Bounds_mchi_3em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574" y="987574"/>
            <a:ext cx="3498102" cy="2874618"/>
          </a:xfrm>
          <a:prstGeom prst="rect">
            <a:avLst/>
          </a:prstGeom>
        </p:spPr>
      </p:pic>
      <p:pic>
        <p:nvPicPr>
          <p:cNvPr id="16" name="Picture 15" descr="Bounds_mchi_1em7(1)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574" y="3717557"/>
            <a:ext cx="3489858" cy="28746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6200000">
            <a:off x="370413" y="1626205"/>
            <a:ext cx="1134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oscillations</a:t>
            </a:r>
            <a:endParaRPr lang="en-IE" sz="14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2424205" y="2721939"/>
            <a:ext cx="1307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cosmology</a:t>
            </a:r>
            <a:endParaRPr lang="en-IE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0" y="-1375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69573" y="3377846"/>
            <a:ext cx="2821520" cy="7034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338156" y="154113"/>
            <a:ext cx="6744003" cy="7790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Perturbativity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and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resummation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696" y="987264"/>
            <a:ext cx="6840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Radius of interactions below resonance :  </a:t>
            </a:r>
            <a:r>
              <a:rPr lang="en-IE" sz="2000" dirty="0" err="1" smtClean="0"/>
              <a:t>r</a:t>
            </a:r>
            <a:r>
              <a:rPr lang="en-IE" sz="2000" baseline="-25000" dirty="0" err="1" smtClean="0">
                <a:latin typeface="Symbol" pitchFamily="18" charset="2"/>
              </a:rPr>
              <a:t>c</a:t>
            </a:r>
            <a:r>
              <a:rPr lang="en-IE" sz="2000" dirty="0" smtClean="0"/>
              <a:t> = 1/m</a:t>
            </a:r>
            <a:r>
              <a:rPr lang="en-IE" sz="2000" baseline="-25000" dirty="0" smtClean="0">
                <a:latin typeface="Symbol" pitchFamily="18" charset="2"/>
              </a:rPr>
              <a:t>c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06616" y="1384050"/>
            <a:ext cx="7178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Large number of </a:t>
            </a:r>
            <a:r>
              <a:rPr lang="en-IE" sz="2000" dirty="0" err="1" smtClean="0"/>
              <a:t>scatterers</a:t>
            </a:r>
            <a:r>
              <a:rPr lang="en-IE" sz="2000" dirty="0" smtClean="0"/>
              <a:t>  </a:t>
            </a:r>
            <a:r>
              <a:rPr lang="en-IE" sz="2000" dirty="0" smtClean="0">
                <a:latin typeface="Symbol" pitchFamily="18" charset="2"/>
              </a:rPr>
              <a:t>f </a:t>
            </a:r>
            <a:r>
              <a:rPr lang="en-IE" sz="2000" dirty="0" smtClean="0"/>
              <a:t>within interaction volume.</a:t>
            </a:r>
          </a:p>
          <a:p>
            <a:r>
              <a:rPr lang="en-IE" sz="2000" dirty="0" smtClean="0"/>
              <a:t>Processes with many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should be taken into account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77432" y="2221596"/>
            <a:ext cx="1878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n f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dirty="0" smtClean="0">
                <a:latin typeface="Symbol" pitchFamily="18" charset="2"/>
              </a:rPr>
              <a:t> 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 n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IE" sz="2000" dirty="0" smtClean="0">
                <a:latin typeface="Symbol" pitchFamily="18" charset="2"/>
              </a:rPr>
              <a:t> f  </a:t>
            </a:r>
            <a:endParaRPr lang="en-IE" sz="2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73151" y="3051652"/>
            <a:ext cx="27715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14078" y="3045275"/>
            <a:ext cx="0" cy="70885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33952" y="3055549"/>
            <a:ext cx="0" cy="70885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69038" y="3055549"/>
            <a:ext cx="0" cy="70885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01741" y="3051652"/>
            <a:ext cx="0" cy="72303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3973" y="2632082"/>
            <a:ext cx="2952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n      c        n        c   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 n  </a:t>
            </a:r>
            <a:r>
              <a:rPr lang="en-IE" sz="2000" dirty="0" smtClean="0">
                <a:latin typeface="Symbol" pitchFamily="18" charset="2"/>
              </a:rPr>
              <a:t>   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136590" y="2203651"/>
            <a:ext cx="2540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n f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dirty="0" smtClean="0">
                <a:latin typeface="Symbol" pitchFamily="18" charset="2"/>
              </a:rPr>
              <a:t> f 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 n f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dirty="0" smtClean="0">
                <a:latin typeface="Symbol" pitchFamily="18" charset="2"/>
              </a:rPr>
              <a:t>  ...  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72745" y="3725810"/>
            <a:ext cx="2223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f      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30000" dirty="0" smtClean="0"/>
              <a:t>*  </a:t>
            </a:r>
            <a:r>
              <a:rPr lang="en-IE" sz="2000" dirty="0" smtClean="0">
                <a:latin typeface="Symbol" pitchFamily="18" charset="2"/>
              </a:rPr>
              <a:t>  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f      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30000" dirty="0" smtClean="0"/>
              <a:t> * </a:t>
            </a:r>
            <a:r>
              <a:rPr lang="en-IE" sz="2000" dirty="0" smtClean="0">
                <a:latin typeface="Symbol" pitchFamily="18" charset="2"/>
              </a:rPr>
              <a:t>  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3969573" y="3422450"/>
            <a:ext cx="1395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z</a:t>
            </a:r>
            <a:r>
              <a:rPr lang="en-IE" sz="2000" dirty="0" smtClean="0"/>
              <a:t> =        =  </a:t>
            </a:r>
            <a:endParaRPr lang="en-IE" sz="20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5344490" y="3660483"/>
            <a:ext cx="12832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456910" y="3660483"/>
            <a:ext cx="35321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87199" y="4228616"/>
            <a:ext cx="8512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z</a:t>
            </a:r>
            <a:r>
              <a:rPr lang="en-IE" sz="2000" dirty="0" smtClean="0"/>
              <a:t>   increases with decrease of energy and becomes  </a:t>
            </a:r>
            <a:r>
              <a:rPr lang="en-IE" sz="2000" dirty="0" smtClean="0">
                <a:latin typeface="Symbol" pitchFamily="18" charset="2"/>
              </a:rPr>
              <a:t>z</a:t>
            </a:r>
            <a:r>
              <a:rPr lang="en-IE" sz="2000" dirty="0" smtClean="0"/>
              <a:t> = 1  already above resonance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26778" y="3295389"/>
            <a:ext cx="2011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     D</a:t>
            </a:r>
            <a:r>
              <a:rPr lang="en-IE" sz="2000" dirty="0" smtClean="0"/>
              <a:t>m</a:t>
            </a:r>
            <a:r>
              <a:rPr lang="en-IE" sz="2000" baseline="-25000" dirty="0" smtClean="0"/>
              <a:t>atm</a:t>
            </a:r>
            <a:r>
              <a:rPr lang="en-IE" sz="2000" baseline="30000" dirty="0" smtClean="0"/>
              <a:t>2 </a:t>
            </a:r>
          </a:p>
          <a:p>
            <a:r>
              <a:rPr lang="en-IE" sz="2000" dirty="0" smtClean="0"/>
              <a:t>  2E m</a:t>
            </a:r>
            <a:r>
              <a:rPr lang="en-IE" sz="2000" baseline="-25000" dirty="0" smtClean="0">
                <a:latin typeface="Symbol" pitchFamily="18" charset="2"/>
              </a:rPr>
              <a:t>f</a:t>
            </a:r>
            <a:r>
              <a:rPr lang="en-IE" sz="2000" dirty="0" smtClean="0"/>
              <a:t> – m</a:t>
            </a:r>
            <a:r>
              <a:rPr lang="en-IE" sz="2000" baseline="-25000" dirty="0" smtClean="0">
                <a:latin typeface="Symbol" pitchFamily="18" charset="2"/>
              </a:rPr>
              <a:t>c</a:t>
            </a:r>
            <a:r>
              <a:rPr lang="en-IE" sz="2000" baseline="30000" dirty="0" smtClean="0"/>
              <a:t>2</a:t>
            </a:r>
            <a:r>
              <a:rPr lang="en-IE" sz="2000" baseline="-25000" dirty="0" smtClean="0">
                <a:latin typeface="Symbol" pitchFamily="18" charset="2"/>
              </a:rPr>
              <a:t> </a:t>
            </a:r>
            <a:r>
              <a:rPr lang="en-IE" sz="2000" dirty="0" smtClean="0"/>
              <a:t> </a:t>
            </a:r>
            <a:endParaRPr lang="en-IE" sz="2000" baseline="300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3910014" y="2955071"/>
            <a:ext cx="3400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Expansion parameter</a:t>
            </a:r>
            <a:endParaRPr lang="en-IE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4445759" y="3310577"/>
            <a:ext cx="620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 </a:t>
            </a:r>
          </a:p>
          <a:p>
            <a:r>
              <a:rPr lang="en-IE" sz="2000" dirty="0" smtClean="0"/>
              <a:t>m</a:t>
            </a:r>
            <a:r>
              <a:rPr lang="en-IE" sz="2000" baseline="-25000" dirty="0" smtClean="0">
                <a:latin typeface="Symbol" pitchFamily="18" charset="2"/>
              </a:rPr>
              <a:t>f</a:t>
            </a:r>
            <a:r>
              <a:rPr lang="en-IE" sz="2000" dirty="0" smtClean="0"/>
              <a:t>         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48781" y="5986121"/>
            <a:ext cx="5285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l</a:t>
            </a:r>
            <a:r>
              <a:rPr lang="en-IE" sz="2000" baseline="-25000" dirty="0" smtClean="0">
                <a:latin typeface="Symbol" pitchFamily="18" charset="2"/>
              </a:rPr>
              <a:t>f</a:t>
            </a:r>
            <a:r>
              <a:rPr lang="en-IE" sz="2000" dirty="0" smtClean="0"/>
              <a:t> = 2</a:t>
            </a:r>
            <a:r>
              <a:rPr lang="en-IE" sz="2000" dirty="0" smtClean="0">
                <a:latin typeface="Symbol" pitchFamily="18" charset="2"/>
              </a:rPr>
              <a:t>p</a:t>
            </a:r>
            <a:r>
              <a:rPr lang="en-IE" sz="2000" dirty="0" smtClean="0"/>
              <a:t>/</a:t>
            </a:r>
            <a:r>
              <a:rPr lang="en-IE" sz="2000" dirty="0" err="1" smtClean="0"/>
              <a:t>k</a:t>
            </a:r>
            <a:r>
              <a:rPr lang="en-IE" sz="2000" baseline="-25000" dirty="0" err="1" smtClean="0">
                <a:latin typeface="Symbol" pitchFamily="18" charset="2"/>
              </a:rPr>
              <a:t>f</a:t>
            </a:r>
            <a:r>
              <a:rPr lang="en-IE" sz="2000" dirty="0" smtClean="0"/>
              <a:t> = 2</a:t>
            </a:r>
            <a:r>
              <a:rPr lang="en-IE" sz="2000" dirty="0" smtClean="0">
                <a:latin typeface="Symbol" pitchFamily="18" charset="2"/>
              </a:rPr>
              <a:t>p</a:t>
            </a:r>
            <a:r>
              <a:rPr lang="en-IE" sz="2000" dirty="0" smtClean="0"/>
              <a:t>/</a:t>
            </a:r>
            <a:r>
              <a:rPr lang="en-IE" sz="2000" dirty="0" err="1" smtClean="0"/>
              <a:t>vm</a:t>
            </a:r>
            <a:r>
              <a:rPr lang="en-IE" sz="2000" baseline="-25000" dirty="0" err="1" smtClean="0">
                <a:latin typeface="Symbol" pitchFamily="18" charset="2"/>
              </a:rPr>
              <a:t>f</a:t>
            </a:r>
            <a:r>
              <a:rPr lang="en-IE" sz="2000" baseline="-25000" dirty="0" smtClean="0">
                <a:latin typeface="Symbol" pitchFamily="18" charset="2"/>
              </a:rPr>
              <a:t> </a:t>
            </a:r>
            <a:r>
              <a:rPr lang="en-IE" sz="2000" dirty="0" smtClean="0"/>
              <a:t>- de Broglie wave of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baseline="-25000" dirty="0" smtClean="0">
                <a:latin typeface="Symbol" pitchFamily="18" charset="2"/>
              </a:rPr>
              <a:t>   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47" y="6390975"/>
            <a:ext cx="4242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 </a:t>
            </a:r>
            <a:r>
              <a:rPr lang="en-US" sz="2000" dirty="0" smtClean="0"/>
              <a:t>~ 10</a:t>
            </a:r>
            <a:r>
              <a:rPr lang="en-IE" sz="2000" baseline="30000" dirty="0" smtClean="0"/>
              <a:t>-3</a:t>
            </a:r>
            <a:r>
              <a:rPr lang="en-IE" sz="2000" dirty="0" smtClean="0"/>
              <a:t> - </a:t>
            </a:r>
            <a:r>
              <a:rPr lang="en-IE" sz="2000" dirty="0" err="1" smtClean="0"/>
              <a:t>virial</a:t>
            </a:r>
            <a:r>
              <a:rPr lang="en-IE" sz="2000" dirty="0" smtClean="0"/>
              <a:t> velocity in Galaxy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38156" y="5135526"/>
            <a:ext cx="1930882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Unusual setup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955851" y="5120949"/>
            <a:ext cx="167994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 &lt;&lt; </a:t>
            </a:r>
            <a:r>
              <a:rPr lang="en-IE" sz="2000" dirty="0" err="1" smtClean="0"/>
              <a:t>r</a:t>
            </a:r>
            <a:r>
              <a:rPr lang="en-IE" sz="2000" baseline="-25000" dirty="0" err="1" smtClean="0">
                <a:latin typeface="Symbol" pitchFamily="18" charset="2"/>
              </a:rPr>
              <a:t>c</a:t>
            </a:r>
            <a:r>
              <a:rPr lang="en-IE" sz="2000" dirty="0" smtClean="0"/>
              <a:t> &lt;&lt; </a:t>
            </a:r>
            <a:r>
              <a:rPr lang="en-IE" sz="2000" dirty="0" smtClean="0">
                <a:latin typeface="Symbol" pitchFamily="18" charset="2"/>
              </a:rPr>
              <a:t>l</a:t>
            </a:r>
            <a:r>
              <a:rPr lang="en-IE" sz="2000" baseline="-25000" dirty="0" smtClean="0">
                <a:latin typeface="Symbol" pitchFamily="18" charset="2"/>
              </a:rPr>
              <a:t>f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38148" y="5652604"/>
            <a:ext cx="4935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 = n</a:t>
            </a:r>
            <a:r>
              <a:rPr lang="en-IE" sz="2000" baseline="30000" dirty="0" smtClean="0"/>
              <a:t>1/3</a:t>
            </a:r>
            <a:r>
              <a:rPr lang="en-IE" sz="2000" dirty="0" smtClean="0"/>
              <a:t>  - distance between </a:t>
            </a:r>
            <a:r>
              <a:rPr lang="en-IE" sz="2000" dirty="0" err="1" smtClean="0"/>
              <a:t>scatterers</a:t>
            </a:r>
            <a:r>
              <a:rPr lang="en-IE" sz="2000" baseline="30000" dirty="0" smtClean="0"/>
              <a:t>    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108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327883" y="244542"/>
            <a:ext cx="5405098" cy="6464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Coherent classical field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163" y="1101714"/>
            <a:ext cx="8761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System of </a:t>
            </a:r>
            <a:r>
              <a:rPr lang="en-IE" sz="2000" dirty="0" smtClean="0">
                <a:latin typeface="Symbol" pitchFamily="18" charset="2"/>
              </a:rPr>
              <a:t>f  </a:t>
            </a:r>
            <a:r>
              <a:rPr lang="en-IE" sz="2000" dirty="0" smtClean="0"/>
              <a:t>with large occupation number can be treated as a classical  scalar field   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311275" y="4418402"/>
            <a:ext cx="277714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400" dirty="0" err="1" smtClean="0">
                <a:latin typeface="Symbol" pitchFamily="18" charset="2"/>
              </a:rPr>
              <a:t>f</a:t>
            </a:r>
            <a:r>
              <a:rPr lang="en-IE" sz="2400" baseline="-25000" dirty="0" err="1" smtClean="0"/>
              <a:t>c</a:t>
            </a:r>
            <a:r>
              <a:rPr lang="en-IE" sz="2400" dirty="0" smtClean="0"/>
              <a:t>  = &lt;</a:t>
            </a:r>
            <a:r>
              <a:rPr lang="en-IE" sz="2400" dirty="0" err="1" smtClean="0">
                <a:latin typeface="Symbol" pitchFamily="18" charset="2"/>
              </a:rPr>
              <a:t>f</a:t>
            </a:r>
            <a:r>
              <a:rPr lang="en-IE" sz="2400" baseline="-25000" dirty="0" err="1" smtClean="0"/>
              <a:t>coh</a:t>
            </a:r>
            <a:r>
              <a:rPr lang="en-IE" sz="2400" dirty="0" smtClean="0"/>
              <a:t>|</a:t>
            </a:r>
            <a:r>
              <a:rPr lang="en-IE" sz="2400" dirty="0" smtClean="0">
                <a:latin typeface="Symbol" pitchFamily="18" charset="2"/>
              </a:rPr>
              <a:t> f</a:t>
            </a:r>
            <a:r>
              <a:rPr lang="en-IE" sz="2400" baseline="-25000" dirty="0" smtClean="0"/>
              <a:t> </a:t>
            </a:r>
            <a:r>
              <a:rPr lang="en-IE" sz="2400" dirty="0" smtClean="0"/>
              <a:t>|</a:t>
            </a:r>
            <a:r>
              <a:rPr lang="en-IE" sz="2400" dirty="0" err="1" smtClean="0">
                <a:latin typeface="Symbol" pitchFamily="18" charset="2"/>
              </a:rPr>
              <a:t>f</a:t>
            </a:r>
            <a:r>
              <a:rPr lang="en-IE" sz="2400" baseline="-25000" dirty="0" err="1" smtClean="0"/>
              <a:t>coh</a:t>
            </a:r>
            <a:r>
              <a:rPr lang="en-IE" sz="2400" dirty="0" smtClean="0"/>
              <a:t> &gt;</a:t>
            </a:r>
            <a:endParaRPr lang="en-I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11275" y="5103631"/>
            <a:ext cx="6237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|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coh</a:t>
            </a:r>
            <a:r>
              <a:rPr lang="en-IE" sz="2000" dirty="0" smtClean="0"/>
              <a:t>&gt; =  exp             [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a</a:t>
            </a:r>
            <a:r>
              <a:rPr lang="en-IE" sz="2000" dirty="0" smtClean="0"/>
              <a:t>(</a:t>
            </a:r>
            <a:r>
              <a:rPr lang="en-IE" sz="2000" b="1" dirty="0" smtClean="0"/>
              <a:t>k</a:t>
            </a:r>
            <a:r>
              <a:rPr lang="en-IE" sz="2000" dirty="0" smtClean="0"/>
              <a:t>)</a:t>
            </a:r>
            <a:r>
              <a:rPr lang="en-IE" sz="2000" dirty="0" err="1" smtClean="0"/>
              <a:t>a</a:t>
            </a:r>
            <a:r>
              <a:rPr lang="en-IE" sz="2000" baseline="-25000" dirty="0" err="1" smtClean="0"/>
              <a:t>k</a:t>
            </a:r>
            <a:r>
              <a:rPr lang="en-IE" sz="2000" baseline="30000" dirty="0" smtClean="0"/>
              <a:t> +</a:t>
            </a:r>
            <a:r>
              <a:rPr lang="en-IE" sz="2000" dirty="0" smtClean="0"/>
              <a:t> + 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b</a:t>
            </a:r>
            <a:r>
              <a:rPr lang="en-IE" sz="2000" dirty="0" smtClean="0"/>
              <a:t>(</a:t>
            </a:r>
            <a:r>
              <a:rPr lang="en-IE" sz="2000" b="1" dirty="0" smtClean="0"/>
              <a:t>k</a:t>
            </a:r>
            <a:r>
              <a:rPr lang="en-IE" sz="2000" dirty="0" smtClean="0"/>
              <a:t>)</a:t>
            </a:r>
            <a:r>
              <a:rPr lang="en-IE" sz="2000" dirty="0" err="1" smtClean="0"/>
              <a:t>b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]  |0 &gt;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814250" y="6107269"/>
            <a:ext cx="2342541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c</a:t>
            </a:r>
            <a:r>
              <a:rPr lang="en-IE" sz="2000" dirty="0" smtClean="0"/>
              <a:t>(x) = F(x t) e</a:t>
            </a:r>
            <a:r>
              <a:rPr lang="en-IE" sz="2000" baseline="30000" dirty="0" smtClean="0"/>
              <a:t>-</a:t>
            </a:r>
            <a:r>
              <a:rPr lang="en-IE" sz="2000" baseline="30000" dirty="0" err="1" smtClean="0"/>
              <a:t>i</a:t>
            </a:r>
            <a:r>
              <a:rPr lang="en-IE" sz="2000" baseline="30000" dirty="0" err="1" smtClean="0">
                <a:latin typeface="Symbol" pitchFamily="18" charset="2"/>
              </a:rPr>
              <a:t>F</a:t>
            </a:r>
            <a:r>
              <a:rPr lang="en-IE" sz="2000" dirty="0" smtClean="0"/>
              <a:t>     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4498" y="5084808"/>
            <a:ext cx="1399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smtClean="0"/>
              <a:t>k </a:t>
            </a:r>
            <a:r>
              <a:rPr lang="en-IE" sz="2000" dirty="0" smtClean="0"/>
              <a:t>= m</a:t>
            </a:r>
            <a:r>
              <a:rPr lang="en-IE" sz="2000" baseline="-25000" dirty="0" smtClean="0">
                <a:latin typeface="Symbol" pitchFamily="18" charset="2"/>
              </a:rPr>
              <a:t>f</a:t>
            </a:r>
            <a:r>
              <a:rPr lang="en-IE" sz="2000" dirty="0" smtClean="0"/>
              <a:t> </a:t>
            </a:r>
            <a:r>
              <a:rPr lang="en-IE" sz="2000" b="1" dirty="0" smtClean="0"/>
              <a:t>v</a:t>
            </a:r>
            <a:endParaRPr lang="en-IE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9797" y="1958348"/>
            <a:ext cx="1495582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Condition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894" y="1916534"/>
            <a:ext cx="127403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l</a:t>
            </a:r>
            <a:r>
              <a:rPr lang="en-IE" sz="2000" baseline="-25000" dirty="0" smtClean="0">
                <a:latin typeface="Symbol" pitchFamily="18" charset="2"/>
              </a:rPr>
              <a:t>f</a:t>
            </a:r>
            <a:r>
              <a:rPr lang="en-IE" sz="2000" baseline="30000" dirty="0" smtClean="0"/>
              <a:t>3</a:t>
            </a:r>
            <a:r>
              <a:rPr lang="en-IE" sz="2000" dirty="0" smtClean="0"/>
              <a:t>n</a:t>
            </a:r>
            <a:r>
              <a:rPr lang="en-IE" sz="2000" baseline="-25000" dirty="0" smtClean="0">
                <a:latin typeface="Symbol" pitchFamily="18" charset="2"/>
              </a:rPr>
              <a:t>f</a:t>
            </a:r>
            <a:r>
              <a:rPr lang="en-IE" sz="2000" dirty="0" smtClean="0"/>
              <a:t> &gt;&gt; 1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088421" y="1916534"/>
            <a:ext cx="1287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m</a:t>
            </a:r>
            <a:r>
              <a:rPr lang="en-IE" sz="2000" baseline="-25000" dirty="0" smtClean="0">
                <a:latin typeface="Symbol" pitchFamily="18" charset="2"/>
              </a:rPr>
              <a:t>f</a:t>
            </a:r>
            <a:r>
              <a:rPr lang="en-IE" sz="2000" dirty="0" smtClean="0"/>
              <a:t> &lt;&lt; 2</a:t>
            </a:r>
            <a:r>
              <a:rPr lang="en-IE" sz="2000" dirty="0" smtClean="0">
                <a:latin typeface="Symbol" pitchFamily="18" charset="2"/>
              </a:rPr>
              <a:t>p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412319" y="1767068"/>
            <a:ext cx="749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 r</a:t>
            </a:r>
            <a:r>
              <a:rPr lang="en-US" sz="2000" baseline="-25000" dirty="0" smtClean="0">
                <a:latin typeface="Symbol" pitchFamily="18" charset="2"/>
              </a:rPr>
              <a:t>f </a:t>
            </a:r>
          </a:p>
          <a:p>
            <a:r>
              <a:rPr lang="en-IE" sz="2000" dirty="0" smtClean="0"/>
              <a:t>2</a:t>
            </a:r>
            <a:r>
              <a:rPr lang="en-IE" sz="2000" dirty="0" smtClean="0">
                <a:latin typeface="Symbol" pitchFamily="18" charset="2"/>
              </a:rPr>
              <a:t>p</a:t>
            </a:r>
            <a:r>
              <a:rPr lang="en-IE" sz="2000" dirty="0" smtClean="0"/>
              <a:t>v</a:t>
            </a:r>
            <a:r>
              <a:rPr lang="en-IE" sz="2000" baseline="30000" dirty="0" smtClean="0"/>
              <a:t>3</a:t>
            </a:r>
            <a:r>
              <a:rPr lang="en-IE" sz="2000" dirty="0" smtClean="0"/>
              <a:t> </a:t>
            </a:r>
            <a:endParaRPr lang="en-US" sz="2000" baseline="-25000" dirty="0" smtClean="0">
              <a:latin typeface="Symbol" pitchFamily="18" charset="2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444218" y="2147777"/>
            <a:ext cx="575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ouble Bracket 25"/>
          <p:cNvSpPr/>
          <p:nvPr/>
        </p:nvSpPr>
        <p:spPr>
          <a:xfrm>
            <a:off x="5380420" y="1874002"/>
            <a:ext cx="696228" cy="524303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TextBox 26"/>
          <p:cNvSpPr txBox="1"/>
          <p:nvPr/>
        </p:nvSpPr>
        <p:spPr>
          <a:xfrm>
            <a:off x="6140446" y="1757172"/>
            <a:ext cx="659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1/4</a:t>
            </a:r>
            <a:endParaRPr lang="en-IE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247916" y="2485587"/>
            <a:ext cx="357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>
                <a:latin typeface="Symbol" pitchFamily="18" charset="2"/>
              </a:rPr>
              <a:t>f</a:t>
            </a:r>
            <a:r>
              <a:rPr lang="en-IE" sz="2000" dirty="0" smtClean="0"/>
              <a:t> &lt;&lt; 30 </a:t>
            </a:r>
            <a:r>
              <a:rPr lang="en-IE" sz="2000" dirty="0" err="1" smtClean="0"/>
              <a:t>eV</a:t>
            </a:r>
            <a:r>
              <a:rPr lang="en-IE" sz="2000" dirty="0" smtClean="0"/>
              <a:t> is well satisfied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61496" y="3476835"/>
            <a:ext cx="8197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terms of QFT such a scalar field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c</a:t>
            </a:r>
            <a:r>
              <a:rPr lang="en-IE" sz="2000" dirty="0" smtClean="0"/>
              <a:t> can be introduced as an expectation value of the field operator in the coherent state: </a:t>
            </a:r>
            <a:endParaRPr lang="en-IE" sz="2000" dirty="0"/>
          </a:p>
        </p:txBody>
      </p:sp>
      <p:sp>
        <p:nvSpPr>
          <p:cNvPr id="32" name="Freeform 31"/>
          <p:cNvSpPr/>
          <p:nvPr/>
        </p:nvSpPr>
        <p:spPr>
          <a:xfrm>
            <a:off x="2969931" y="4965131"/>
            <a:ext cx="148854" cy="663042"/>
          </a:xfrm>
          <a:custGeom>
            <a:avLst/>
            <a:gdLst>
              <a:gd name="connsiteX0" fmla="*/ 372140 w 372140"/>
              <a:gd name="connsiteY0" fmla="*/ 86832 h 460744"/>
              <a:gd name="connsiteX1" fmla="*/ 233917 w 372140"/>
              <a:gd name="connsiteY1" fmla="*/ 54935 h 460744"/>
              <a:gd name="connsiteX2" fmla="*/ 127591 w 372140"/>
              <a:gd name="connsiteY2" fmla="*/ 416442 h 460744"/>
              <a:gd name="connsiteX3" fmla="*/ 0 w 372140"/>
              <a:gd name="connsiteY3" fmla="*/ 320748 h 46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140" h="460744">
                <a:moveTo>
                  <a:pt x="372140" y="86832"/>
                </a:moveTo>
                <a:cubicBezTo>
                  <a:pt x="323407" y="43416"/>
                  <a:pt x="274675" y="0"/>
                  <a:pt x="233917" y="54935"/>
                </a:cubicBezTo>
                <a:cubicBezTo>
                  <a:pt x="193159" y="109870"/>
                  <a:pt x="166577" y="372140"/>
                  <a:pt x="127591" y="416442"/>
                </a:cubicBezTo>
                <a:cubicBezTo>
                  <a:pt x="88605" y="460744"/>
                  <a:pt x="44302" y="390746"/>
                  <a:pt x="0" y="32074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Double Bracket 32"/>
          <p:cNvSpPr/>
          <p:nvPr/>
        </p:nvSpPr>
        <p:spPr>
          <a:xfrm>
            <a:off x="2846149" y="4954498"/>
            <a:ext cx="3193144" cy="613041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TextBox 34"/>
          <p:cNvSpPr txBox="1"/>
          <p:nvPr/>
        </p:nvSpPr>
        <p:spPr>
          <a:xfrm>
            <a:off x="3051560" y="4986397"/>
            <a:ext cx="78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 </a:t>
            </a:r>
            <a:r>
              <a:rPr lang="en-IE" dirty="0" err="1" smtClean="0"/>
              <a:t>d</a:t>
            </a:r>
            <a:r>
              <a:rPr lang="en-IE" b="1" dirty="0" err="1" smtClean="0"/>
              <a:t>k</a:t>
            </a:r>
            <a:endParaRPr lang="en-IE" dirty="0" smtClean="0"/>
          </a:p>
          <a:p>
            <a:r>
              <a:rPr lang="en-IE" dirty="0" smtClean="0"/>
              <a:t>(2</a:t>
            </a:r>
            <a:r>
              <a:rPr lang="en-IE" dirty="0" smtClean="0">
                <a:latin typeface="Symbol" pitchFamily="18" charset="2"/>
              </a:rPr>
              <a:t>p</a:t>
            </a:r>
            <a:r>
              <a:rPr lang="en-IE" dirty="0" smtClean="0"/>
              <a:t>)</a:t>
            </a:r>
            <a:r>
              <a:rPr lang="en-IE" baseline="30000" dirty="0" smtClean="0"/>
              <a:t> 3</a:t>
            </a:r>
            <a:endParaRPr lang="en-IE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097518" y="5269474"/>
            <a:ext cx="5388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17268" y="5664627"/>
            <a:ext cx="3501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It can be parameterized as </a:t>
            </a:r>
            <a:endParaRPr lang="en-IE" sz="2000" dirty="0"/>
          </a:p>
        </p:txBody>
      </p:sp>
      <p:sp>
        <p:nvSpPr>
          <p:cNvPr id="39" name="Right Arrow 38"/>
          <p:cNvSpPr/>
          <p:nvPr/>
        </p:nvSpPr>
        <p:spPr>
          <a:xfrm>
            <a:off x="3712067" y="1963111"/>
            <a:ext cx="252579" cy="369332"/>
          </a:xfrm>
          <a:prstGeom prst="rightArrow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TextBox 30"/>
          <p:cNvSpPr txBox="1"/>
          <p:nvPr/>
        </p:nvSpPr>
        <p:spPr>
          <a:xfrm>
            <a:off x="6225510" y="6075370"/>
            <a:ext cx="1812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</a:t>
            </a:r>
            <a:r>
              <a:rPr lang="en-IE" sz="2000" baseline="30000" dirty="0" smtClean="0"/>
              <a:t>2</a:t>
            </a:r>
            <a:r>
              <a:rPr lang="en-US" sz="2000" dirty="0" smtClean="0"/>
              <a:t> ~</a:t>
            </a:r>
            <a:r>
              <a:rPr lang="en-IE" sz="2000" b="1" dirty="0" smtClean="0"/>
              <a:t> </a:t>
            </a:r>
            <a:r>
              <a:rPr lang="en-IE" sz="2000" dirty="0" smtClean="0">
                <a:latin typeface="Symbol" pitchFamily="18" charset="2"/>
              </a:rPr>
              <a:t>r</a:t>
            </a:r>
            <a:r>
              <a:rPr lang="en-US" sz="2000" baseline="-25000" dirty="0" smtClean="0">
                <a:latin typeface="Symbol" pitchFamily="18" charset="2"/>
              </a:rPr>
              <a:t>f</a:t>
            </a:r>
            <a:r>
              <a:rPr lang="en-IE" sz="2000" dirty="0" smtClean="0"/>
              <a:t> /m</a:t>
            </a:r>
            <a:r>
              <a:rPr lang="en-IE" sz="2000" baseline="-25000" dirty="0" smtClean="0">
                <a:latin typeface="Symbol" pitchFamily="18" charset="2"/>
              </a:rPr>
              <a:t>f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0" name="Rectangle 29"/>
          <p:cNvSpPr/>
          <p:nvPr/>
        </p:nvSpPr>
        <p:spPr>
          <a:xfrm>
            <a:off x="3763920" y="4296896"/>
            <a:ext cx="2020186" cy="4815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327883" y="244542"/>
            <a:ext cx="6264304" cy="6464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 mass in classical field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4531" y="1237765"/>
            <a:ext cx="3390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the </a:t>
            </a:r>
            <a:r>
              <a:rPr lang="en-IE" sz="2000" dirty="0" err="1" smtClean="0"/>
              <a:t>Lagrangian</a:t>
            </a:r>
            <a:r>
              <a:rPr lang="en-IE" sz="2000" dirty="0" smtClean="0"/>
              <a:t>:  </a:t>
            </a:r>
            <a:r>
              <a:rPr lang="en-IE" sz="2000" dirty="0" smtClean="0">
                <a:latin typeface="Symbol" pitchFamily="18" charset="2"/>
              </a:rPr>
              <a:t>f 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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c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  </a:t>
            </a:r>
            <a:r>
              <a:rPr lang="en-IE" sz="2000" dirty="0" smtClean="0">
                <a:latin typeface="Symbol" pitchFamily="18" charset="2"/>
              </a:rPr>
              <a:t>  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49150" y="1728303"/>
            <a:ext cx="316799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mass terms  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= </a:t>
            </a:r>
            <a:r>
              <a:rPr lang="en-IE" sz="2000" dirty="0" err="1" smtClean="0"/>
              <a:t>g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c</a:t>
            </a:r>
            <a:r>
              <a:rPr lang="en-IE" sz="2000" baseline="30000" dirty="0" smtClean="0"/>
              <a:t>*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7882" y="2498651"/>
            <a:ext cx="6604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Mass matrix in the basis (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f</a:t>
            </a:r>
            <a:r>
              <a:rPr lang="en-IE" sz="2000" baseline="-25000" dirty="0" smtClean="0"/>
              <a:t>, </a:t>
            </a:r>
            <a:r>
              <a:rPr lang="en-IE" sz="2000" dirty="0" err="1" smtClean="0">
                <a:latin typeface="Symbol" pitchFamily="18" charset="2"/>
              </a:rPr>
              <a:t>c</a:t>
            </a:r>
            <a:r>
              <a:rPr lang="en-IE" sz="2000" baseline="30000" dirty="0" err="1" smtClean="0"/>
              <a:t>c</a:t>
            </a:r>
            <a:r>
              <a:rPr lang="en-IE" sz="2000" baseline="-25000" dirty="0" err="1" smtClean="0"/>
              <a:t>L</a:t>
            </a:r>
            <a:r>
              <a:rPr lang="en-IE" sz="2000" dirty="0" smtClean="0"/>
              <a:t>)  =  (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baseline="-25000" dirty="0" smtClean="0"/>
              <a:t>e</a:t>
            </a:r>
            <a:r>
              <a:rPr lang="en-IE" sz="2000" dirty="0" smtClean="0"/>
              <a:t>,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baseline="-25000" dirty="0" smtClean="0">
                <a:latin typeface="Symbol" pitchFamily="18" charset="2"/>
              </a:rPr>
              <a:t>m</a:t>
            </a:r>
            <a:r>
              <a:rPr lang="en-IE" sz="2000" dirty="0" smtClean="0"/>
              <a:t>, 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t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, </a:t>
            </a:r>
            <a:r>
              <a:rPr lang="en-IE" sz="2000" baseline="-25000" dirty="0" smtClean="0"/>
              <a:t> </a:t>
            </a:r>
            <a:r>
              <a:rPr lang="en-IE" sz="2000" dirty="0" smtClean="0">
                <a:latin typeface="Symbol" pitchFamily="18" charset="2"/>
              </a:rPr>
              <a:t>c</a:t>
            </a:r>
            <a:r>
              <a:rPr lang="en-IE" sz="2000" baseline="-25000" dirty="0" smtClean="0"/>
              <a:t>1 </a:t>
            </a:r>
            <a:r>
              <a:rPr lang="en-IE" sz="2000" dirty="0" smtClean="0"/>
              <a:t>, </a:t>
            </a:r>
            <a:r>
              <a:rPr lang="en-IE" sz="2000" dirty="0" smtClean="0">
                <a:latin typeface="Symbol" pitchFamily="18" charset="2"/>
              </a:rPr>
              <a:t>c</a:t>
            </a:r>
            <a:r>
              <a:rPr lang="en-IE" sz="2000" baseline="-25000" dirty="0" smtClean="0"/>
              <a:t>2</a:t>
            </a:r>
            <a:r>
              <a:rPr lang="en-IE" sz="2000" dirty="0" smtClean="0"/>
              <a:t>)</a:t>
            </a:r>
            <a:r>
              <a:rPr lang="en-IE" sz="2000" baseline="-25000" dirty="0" smtClean="0"/>
              <a:t>     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57730" y="2925544"/>
            <a:ext cx="3205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0                </a:t>
            </a:r>
            <a:r>
              <a:rPr lang="en-IE" sz="2000" dirty="0" err="1" smtClean="0"/>
              <a:t>g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c</a:t>
            </a:r>
            <a:r>
              <a:rPr lang="en-IE" sz="2000" baseline="30000" dirty="0" smtClean="0"/>
              <a:t>*</a:t>
            </a:r>
            <a:r>
              <a:rPr lang="en-IE" sz="2000" dirty="0" smtClean="0"/>
              <a:t> </a:t>
            </a:r>
          </a:p>
          <a:p>
            <a:r>
              <a:rPr lang="en-IE" sz="2000" dirty="0" err="1" smtClean="0"/>
              <a:t>g</a:t>
            </a:r>
            <a:r>
              <a:rPr lang="en-IE" sz="2000" baseline="-25000" dirty="0" err="1" smtClean="0"/>
              <a:t>k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c</a:t>
            </a:r>
            <a:r>
              <a:rPr lang="en-IE" sz="2000" baseline="30000" dirty="0" smtClean="0"/>
              <a:t>*</a:t>
            </a:r>
            <a:r>
              <a:rPr lang="en-IE" sz="2000" dirty="0" smtClean="0"/>
              <a:t>     </a:t>
            </a:r>
            <a:r>
              <a:rPr lang="en-IE" sz="2000" dirty="0" err="1" smtClean="0"/>
              <a:t>diag</a:t>
            </a:r>
            <a:r>
              <a:rPr lang="en-IE" sz="2000" dirty="0" smtClean="0"/>
              <a:t> (m</a:t>
            </a:r>
            <a:r>
              <a:rPr lang="en-IE" sz="2000" baseline="-25000" dirty="0" smtClean="0">
                <a:latin typeface="Symbol" pitchFamily="18" charset="2"/>
              </a:rPr>
              <a:t>c</a:t>
            </a:r>
            <a:r>
              <a:rPr lang="en-IE" sz="2000" baseline="-25000" dirty="0" smtClean="0"/>
              <a:t>1</a:t>
            </a:r>
            <a:r>
              <a:rPr lang="en-IE" sz="2000" dirty="0" smtClean="0"/>
              <a:t> , m</a:t>
            </a:r>
            <a:r>
              <a:rPr lang="en-IE" sz="2000" baseline="-25000" dirty="0" smtClean="0">
                <a:latin typeface="Symbol" pitchFamily="18" charset="2"/>
              </a:rPr>
              <a:t>c</a:t>
            </a:r>
            <a:r>
              <a:rPr lang="en-IE" sz="2000" baseline="-25000" dirty="0" smtClean="0"/>
              <a:t>2</a:t>
            </a:r>
            <a:r>
              <a:rPr lang="en-IE" sz="2000" dirty="0" smtClean="0"/>
              <a:t>)</a:t>
            </a:r>
            <a:r>
              <a:rPr lang="en-IE" sz="2000" baseline="-25000" dirty="0" smtClean="0"/>
              <a:t>  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618831" y="3083244"/>
            <a:ext cx="739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 =</a:t>
            </a:r>
            <a:endParaRPr lang="en-IE" sz="2000" dirty="0"/>
          </a:p>
        </p:txBody>
      </p:sp>
      <p:sp>
        <p:nvSpPr>
          <p:cNvPr id="18" name="Double Bracket 17"/>
          <p:cNvSpPr/>
          <p:nvPr/>
        </p:nvSpPr>
        <p:spPr>
          <a:xfrm>
            <a:off x="2296802" y="2935818"/>
            <a:ext cx="3086857" cy="707886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TextBox 18"/>
          <p:cNvSpPr txBox="1"/>
          <p:nvPr/>
        </p:nvSpPr>
        <p:spPr>
          <a:xfrm>
            <a:off x="305379" y="3923409"/>
            <a:ext cx="224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Hamiltonian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50925" y="4578417"/>
            <a:ext cx="2013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 =       M </a:t>
            </a:r>
            <a:r>
              <a:rPr lang="en-IE" sz="2000" dirty="0" err="1" smtClean="0"/>
              <a:t>M</a:t>
            </a:r>
            <a:r>
              <a:rPr lang="en-IE" sz="2000" baseline="30000" dirty="0" smtClean="0"/>
              <a:t>+</a:t>
            </a:r>
            <a:r>
              <a:rPr lang="en-IE" sz="2000" dirty="0" smtClean="0"/>
              <a:t>  =</a:t>
            </a:r>
            <a:r>
              <a:rPr lang="en-IE" sz="2000" baseline="30000" dirty="0" smtClean="0"/>
              <a:t>    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612989" y="4440482"/>
            <a:ext cx="534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1</a:t>
            </a:r>
          </a:p>
          <a:p>
            <a:r>
              <a:rPr lang="en-IE" sz="2000" dirty="0" smtClean="0"/>
              <a:t>2E</a:t>
            </a:r>
            <a:endParaRPr lang="en-IE" sz="20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651934" y="4778470"/>
            <a:ext cx="371201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46957" y="4296896"/>
            <a:ext cx="3997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|F|</a:t>
            </a:r>
            <a:r>
              <a:rPr lang="en-IE" sz="2000" baseline="30000" dirty="0" smtClean="0"/>
              <a:t> 2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</a:t>
            </a:r>
            <a:r>
              <a:rPr lang="en-IE" sz="2000" dirty="0" err="1" smtClean="0"/>
              <a:t>g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</a:t>
            </a:r>
            <a:r>
              <a:rPr lang="en-IE" sz="2000" dirty="0" err="1" smtClean="0"/>
              <a:t>g</a:t>
            </a:r>
            <a:r>
              <a:rPr lang="en-IE" sz="2000" baseline="-25000" dirty="0" err="1" smtClean="0">
                <a:latin typeface="Symbol" pitchFamily="18" charset="2"/>
              </a:rPr>
              <a:t>b</a:t>
            </a:r>
            <a:r>
              <a:rPr lang="en-IE" sz="2000" baseline="-25000" dirty="0" err="1" smtClean="0"/>
              <a:t>k</a:t>
            </a:r>
            <a:r>
              <a:rPr lang="en-IE" sz="2000" dirty="0" smtClean="0">
                <a:latin typeface="Symbol" pitchFamily="18" charset="2"/>
              </a:rPr>
              <a:t>*</a:t>
            </a:r>
            <a:r>
              <a:rPr lang="en-IE" sz="2000" dirty="0" smtClean="0"/>
              <a:t>      </a:t>
            </a:r>
            <a:r>
              <a:rPr lang="en-IE" sz="2000" dirty="0" err="1" smtClean="0"/>
              <a:t>g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F 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c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</a:t>
            </a:r>
            <a:r>
              <a:rPr lang="en-IE" sz="2000" dirty="0" err="1" smtClean="0"/>
              <a:t>e</a:t>
            </a:r>
            <a:r>
              <a:rPr lang="en-IE" sz="2000" baseline="30000" dirty="0" err="1" smtClean="0"/>
              <a:t>i</a:t>
            </a:r>
            <a:r>
              <a:rPr lang="en-IE" sz="2000" baseline="30000" dirty="0" err="1" smtClean="0">
                <a:latin typeface="Symbol" pitchFamily="18" charset="2"/>
              </a:rPr>
              <a:t>F</a:t>
            </a:r>
            <a:r>
              <a:rPr lang="en-IE" sz="2000" dirty="0" smtClean="0"/>
              <a:t>  </a:t>
            </a:r>
          </a:p>
          <a:p>
            <a:r>
              <a:rPr lang="en-IE" sz="2000" dirty="0" smtClean="0"/>
              <a:t> </a:t>
            </a:r>
          </a:p>
          <a:p>
            <a:r>
              <a:rPr lang="en-IE" sz="2000" dirty="0" err="1" smtClean="0"/>
              <a:t>g</a:t>
            </a:r>
            <a:r>
              <a:rPr lang="en-IE" sz="2000" baseline="-25000" dirty="0" err="1" smtClean="0"/>
              <a:t>k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dirty="0" smtClean="0">
                <a:latin typeface="Symbol" pitchFamily="18" charset="2"/>
              </a:rPr>
              <a:t>*</a:t>
            </a:r>
            <a:r>
              <a:rPr lang="en-IE" sz="2000" dirty="0" smtClean="0"/>
              <a:t> F</a:t>
            </a:r>
            <a:r>
              <a:rPr lang="en-IE" sz="2000" baseline="30000" dirty="0" smtClean="0"/>
              <a:t>*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c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e</a:t>
            </a:r>
            <a:r>
              <a:rPr lang="en-IE" sz="2000" baseline="30000" dirty="0" smtClean="0"/>
              <a:t>-</a:t>
            </a:r>
            <a:r>
              <a:rPr lang="en-IE" sz="2000" baseline="30000" dirty="0" err="1" smtClean="0"/>
              <a:t>i</a:t>
            </a:r>
            <a:r>
              <a:rPr lang="en-IE" sz="2000" baseline="30000" dirty="0" err="1" smtClean="0">
                <a:latin typeface="Symbol" pitchFamily="18" charset="2"/>
              </a:rPr>
              <a:t>F</a:t>
            </a:r>
            <a:r>
              <a:rPr lang="en-IE" sz="2000" baseline="30000" dirty="0" smtClean="0">
                <a:latin typeface="Symbol" pitchFamily="18" charset="2"/>
              </a:rPr>
              <a:t>                 </a:t>
            </a:r>
            <a:r>
              <a:rPr lang="en-IE" sz="2000" dirty="0" smtClean="0"/>
              <a:t>     M</a:t>
            </a:r>
            <a:r>
              <a:rPr lang="en-IE" sz="2000" baseline="-25000" dirty="0" smtClean="0">
                <a:latin typeface="Symbol" pitchFamily="18" charset="2"/>
              </a:rPr>
              <a:t>c</a:t>
            </a:r>
            <a:r>
              <a:rPr lang="en-IE" sz="2000" baseline="30000" dirty="0" smtClean="0"/>
              <a:t>2</a:t>
            </a:r>
            <a:endParaRPr lang="en-IE" sz="2000" dirty="0" smtClean="0"/>
          </a:p>
        </p:txBody>
      </p:sp>
      <p:sp>
        <p:nvSpPr>
          <p:cNvPr id="26" name="Double Bracket 25"/>
          <p:cNvSpPr/>
          <p:nvPr/>
        </p:nvSpPr>
        <p:spPr>
          <a:xfrm>
            <a:off x="3561898" y="4282132"/>
            <a:ext cx="4082901" cy="963148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TextBox 26"/>
          <p:cNvSpPr txBox="1"/>
          <p:nvPr/>
        </p:nvSpPr>
        <p:spPr>
          <a:xfrm>
            <a:off x="2986170" y="4424527"/>
            <a:ext cx="534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1</a:t>
            </a:r>
          </a:p>
          <a:p>
            <a:r>
              <a:rPr lang="en-IE" sz="2000" dirty="0" smtClean="0"/>
              <a:t>2E</a:t>
            </a:r>
            <a:endParaRPr lang="en-IE" sz="20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3064614" y="4778472"/>
            <a:ext cx="371201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46411" y="1779673"/>
            <a:ext cx="3155738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  = </a:t>
            </a:r>
            <a:r>
              <a:rPr lang="en-IE" sz="2000" dirty="0" err="1" smtClean="0"/>
              <a:t>g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c</a:t>
            </a:r>
            <a:r>
              <a:rPr lang="en-IE" sz="2000" baseline="-25000" dirty="0" err="1" smtClean="0"/>
              <a:t>kR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-25000" dirty="0" err="1" smtClean="0"/>
              <a:t>L</a:t>
            </a:r>
            <a:r>
              <a:rPr lang="en-IE" sz="2000" baseline="-25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c</a:t>
            </a:r>
            <a:r>
              <a:rPr lang="en-IE" sz="2000" baseline="30000" dirty="0" smtClean="0"/>
              <a:t>*</a:t>
            </a:r>
            <a:r>
              <a:rPr lang="en-IE" sz="2000" dirty="0" smtClean="0"/>
              <a:t>  +  </a:t>
            </a:r>
            <a:r>
              <a:rPr lang="en-IE" sz="2000" dirty="0" err="1" smtClean="0"/>
              <a:t>h.c</a:t>
            </a:r>
            <a:r>
              <a:rPr lang="en-IE" sz="2000" dirty="0" smtClean="0"/>
              <a:t>.</a:t>
            </a:r>
            <a:endParaRPr lang="en-IE" sz="2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35212" y="1896636"/>
            <a:ext cx="1448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Arrow 21"/>
          <p:cNvSpPr/>
          <p:nvPr/>
        </p:nvSpPr>
        <p:spPr>
          <a:xfrm>
            <a:off x="4423144" y="1811572"/>
            <a:ext cx="223283" cy="315046"/>
          </a:xfrm>
          <a:prstGeom prst="rightArrow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TextBox 30"/>
          <p:cNvSpPr txBox="1"/>
          <p:nvPr/>
        </p:nvSpPr>
        <p:spPr>
          <a:xfrm>
            <a:off x="1050924" y="5471839"/>
            <a:ext cx="3606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>
                <a:latin typeface="Symbol" pitchFamily="18" charset="2"/>
              </a:rPr>
              <a:t>c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= f( |F|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, | </a:t>
            </a:r>
            <a:r>
              <a:rPr lang="en-IE" sz="2000" dirty="0" err="1" smtClean="0"/>
              <a:t>g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|</a:t>
            </a:r>
            <a:r>
              <a:rPr lang="en-IE" sz="2000" baseline="30000" dirty="0" smtClean="0"/>
              <a:t> 2</a:t>
            </a:r>
            <a:r>
              <a:rPr lang="en-IE" sz="2000" dirty="0" smtClean="0"/>
              <a:t>,</a:t>
            </a:r>
            <a:r>
              <a:rPr lang="en-IE" sz="2000" baseline="30000" dirty="0" smtClean="0"/>
              <a:t> </a:t>
            </a:r>
            <a:r>
              <a:rPr lang="en-IE" sz="2000" dirty="0" smtClean="0"/>
              <a:t>m</a:t>
            </a:r>
            <a:r>
              <a:rPr lang="en-IE" sz="2000" baseline="-25000" dirty="0" smtClean="0">
                <a:latin typeface="Symbol" pitchFamily="18" charset="2"/>
              </a:rPr>
              <a:t>c</a:t>
            </a:r>
            <a:r>
              <a:rPr lang="en-IE" sz="2000" baseline="-25000" dirty="0" smtClean="0"/>
              <a:t>k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)</a:t>
            </a:r>
            <a:r>
              <a:rPr lang="en-IE" sz="2000" baseline="30000" dirty="0" smtClean="0"/>
              <a:t>     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2126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87383" y="594058"/>
            <a:ext cx="4913958" cy="7232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Oscillations in classical field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0033" y="1769808"/>
            <a:ext cx="7161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Active neutrino mass matrix squared – no dependence of </a:t>
            </a:r>
          </a:p>
          <a:p>
            <a:r>
              <a:rPr lang="en-IE" sz="2000" dirty="0" smtClean="0"/>
              <a:t>the refractive mass on energy, no resonance. 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15097" y="3583173"/>
            <a:ext cx="550292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Cosmological bound ?: some other mechanism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74592" y="4148661"/>
            <a:ext cx="4594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dirty="0" smtClean="0"/>
              <a:t> -</a:t>
            </a:r>
            <a:r>
              <a:rPr lang="en-IE" sz="2000" dirty="0" smtClean="0">
                <a:latin typeface="Symbol" pitchFamily="18" charset="2"/>
              </a:rPr>
              <a:t>  h</a:t>
            </a:r>
            <a:r>
              <a:rPr lang="en-IE" sz="2000" dirty="0" smtClean="0"/>
              <a:t>   mixing  </a:t>
            </a:r>
            <a:r>
              <a:rPr lang="en-IE" sz="2000" dirty="0" smtClean="0">
                <a:sym typeface="Wingdings" pitchFamily="2" charset="2"/>
              </a:rPr>
              <a:t> additional bounds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40665" y="2679401"/>
            <a:ext cx="8522581" cy="400110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Above resonance coincides with mass squared computed by scattering  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98133" y="2994447"/>
            <a:ext cx="332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May have time variations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297710" y="559852"/>
            <a:ext cx="2169043" cy="756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Space-time</a:t>
            </a: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318976" y="1528832"/>
            <a:ext cx="3870253" cy="756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localization diagrams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8976" y="2797874"/>
            <a:ext cx="4593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chemeClr val="bg1"/>
                </a:solidFill>
              </a:rPr>
              <a:t>reflect computations of oscillation </a:t>
            </a:r>
          </a:p>
          <a:p>
            <a:r>
              <a:rPr lang="en-IE" sz="2000" dirty="0" smtClean="0">
                <a:solidFill>
                  <a:schemeClr val="bg1"/>
                </a:solidFill>
              </a:rPr>
              <a:t>amplitudes in QFT, </a:t>
            </a:r>
          </a:p>
          <a:p>
            <a:r>
              <a:rPr lang="en-IE" sz="2000" dirty="0" smtClean="0">
                <a:solidFill>
                  <a:schemeClr val="bg1"/>
                </a:solidFill>
              </a:rPr>
              <a:t>visualizes various subtle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2126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226" y="2052077"/>
            <a:ext cx="7936886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 of propagation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(damping) is unobservable in the present reactor and source experiments. If some additional damping is found </a:t>
            </a:r>
            <a:r>
              <a:rPr lang="en-IE" sz="2000" dirty="0" smtClean="0">
                <a:sym typeface="Wingdings" pitchFamily="2" charset="2"/>
              </a:rPr>
              <a:t> due to new physics</a:t>
            </a:r>
            <a:r>
              <a:rPr lang="en-IE" sz="2000" dirty="0" smtClean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172" y="1250925"/>
            <a:ext cx="830794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Space-time localization diagrams visualize (uncover) the key aspects of neutrino oscillations (coherence entanglement ...)</a:t>
            </a:r>
            <a:endParaRPr lang="en-IE" sz="2000" dirty="0"/>
          </a:p>
        </p:txBody>
      </p:sp>
      <p:sp>
        <p:nvSpPr>
          <p:cNvPr id="15" name="WordArt 10"/>
          <p:cNvSpPr>
            <a:spLocks noChangeArrowheads="1" noChangeShapeType="1" noTextEdit="1"/>
          </p:cNvSpPr>
          <p:nvPr/>
        </p:nvSpPr>
        <p:spPr bwMode="auto">
          <a:xfrm>
            <a:off x="2960618" y="74419"/>
            <a:ext cx="3270161" cy="9838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Summary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8163" y="3180315"/>
            <a:ext cx="6913373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Quantum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irreversible – quantum gravity, </a:t>
            </a:r>
          </a:p>
          <a:p>
            <a:r>
              <a:rPr lang="en-IE" sz="2000" dirty="0" smtClean="0"/>
              <a:t> oscillations in stochastic GV  </a:t>
            </a:r>
            <a:r>
              <a:rPr lang="en-IE" sz="2000" dirty="0" smtClean="0">
                <a:sym typeface="Wingdings" pitchFamily="2" charset="2"/>
              </a:rPr>
              <a:t> damping of oscillations</a:t>
            </a:r>
            <a:endParaRPr lang="en-IE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759793" y="4465444"/>
            <a:ext cx="7899976" cy="707886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 </a:t>
            </a:r>
            <a:r>
              <a:rPr lang="en-IE" sz="2000" dirty="0" err="1" smtClean="0"/>
              <a:t>scillations</a:t>
            </a:r>
            <a:r>
              <a:rPr lang="en-IE" sz="2000" dirty="0" smtClean="0"/>
              <a:t> can test nature and origins of neutrino mass </a:t>
            </a:r>
          </a:p>
          <a:p>
            <a:r>
              <a:rPr lang="en-IE" sz="2000" dirty="0" smtClean="0"/>
              <a:t>Which is dynamical characteristic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43962" y="5234258"/>
            <a:ext cx="6438611" cy="707886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Important study: search for time, space and energy </a:t>
            </a:r>
          </a:p>
          <a:p>
            <a:r>
              <a:rPr lang="en-IE" sz="2000" dirty="0" smtClean="0"/>
              <a:t>Dependences  of oscillation parameters.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625605" y="893160"/>
            <a:ext cx="2681121" cy="785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Backup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2126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2" name="Rectangle 21"/>
          <p:cNvSpPr/>
          <p:nvPr/>
        </p:nvSpPr>
        <p:spPr>
          <a:xfrm>
            <a:off x="1578083" y="4602778"/>
            <a:ext cx="4652595" cy="512639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391680" y="244546"/>
            <a:ext cx="7136169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Propagation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decoherence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and energy resolution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857" y="2022705"/>
            <a:ext cx="75614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 , E)   energy resolution in experimental set-up (width 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baseline="-25000" dirty="0" err="1" smtClean="0"/>
              <a:t>E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):</a:t>
            </a:r>
          </a:p>
          <a:p>
            <a:r>
              <a:rPr lang="en-IE" sz="2000" dirty="0" smtClean="0"/>
              <a:t>              - spectrum of produced neutrinos  (line),  or</a:t>
            </a:r>
          </a:p>
          <a:p>
            <a:r>
              <a:rPr lang="en-IE" sz="2000" dirty="0" smtClean="0"/>
              <a:t>              - energy  resolution of a detector   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38518" y="1007042"/>
            <a:ext cx="589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integration over the energy resolution of setup – another sources of damping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81" y="3264178"/>
            <a:ext cx="7678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f(E, E) – WP of produced neutrino in  energy representation 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2453" y="3604424"/>
            <a:ext cx="7763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acts on oscillations as R does, and can be attached to R(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, E)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6756" y="4202668"/>
            <a:ext cx="3808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Effective resolution function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578083" y="4698475"/>
            <a:ext cx="486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R</a:t>
            </a:r>
            <a:r>
              <a:rPr lang="en-IE" sz="2000" baseline="-25000" dirty="0" err="1" smtClean="0"/>
              <a:t>eff</a:t>
            </a:r>
            <a:r>
              <a:rPr lang="en-IE" sz="2000" dirty="0" smtClean="0"/>
              <a:t> 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 , E)  =    </a:t>
            </a:r>
            <a:r>
              <a:rPr lang="en-IE" sz="2000" dirty="0" err="1" smtClean="0"/>
              <a:t>dE</a:t>
            </a:r>
            <a:r>
              <a:rPr lang="en-IE" sz="2000" dirty="0" smtClean="0"/>
              <a:t> R(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 , E) |f(E, E)|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97000" y="3310131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76636" y="4730374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4470" y="4733912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7563" y="5299667"/>
            <a:ext cx="6648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Gaussian f and R, </a:t>
            </a:r>
            <a:r>
              <a:rPr lang="en-IE" sz="2000" dirty="0" err="1" smtClean="0"/>
              <a:t>R</a:t>
            </a:r>
            <a:r>
              <a:rPr lang="en-IE" sz="2000" baseline="-25000" dirty="0" err="1" smtClean="0"/>
              <a:t>eff</a:t>
            </a:r>
            <a:r>
              <a:rPr lang="en-IE" sz="2000" dirty="0" smtClean="0"/>
              <a:t> is also Gaussian with width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327190" y="5770704"/>
            <a:ext cx="1231528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baseline="-25000" dirty="0" smtClean="0"/>
              <a:t>E</a:t>
            </a:r>
            <a:r>
              <a:rPr lang="en-IE" sz="2000" baseline="30000" dirty="0" smtClean="0"/>
              <a:t>2  </a:t>
            </a:r>
            <a:r>
              <a:rPr lang="en-IE" sz="2000" dirty="0" smtClean="0"/>
              <a:t>+ </a:t>
            </a:r>
            <a:r>
              <a:rPr lang="en-IE" sz="2000" dirty="0" smtClean="0">
                <a:latin typeface="Symbol" pitchFamily="18" charset="2"/>
              </a:rPr>
              <a:t>s</a:t>
            </a:r>
            <a:r>
              <a:rPr lang="en-IE" sz="2000" baseline="-25000" dirty="0" smtClean="0"/>
              <a:t>E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  </a:t>
            </a:r>
            <a:endParaRPr lang="en-IE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658410" y="4733912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8012" y="6202713"/>
            <a:ext cx="625365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problem: to disentangle the two contributions 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104996" y="1008821"/>
            <a:ext cx="3039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E.Kh</a:t>
            </a:r>
            <a:r>
              <a:rPr lang="en-IE" i="1" dirty="0" smtClean="0">
                <a:solidFill>
                  <a:srgbClr val="FF0000"/>
                </a:solidFill>
              </a:rPr>
              <a:t>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r>
              <a:rPr lang="en-IE" i="1" dirty="0" smtClean="0">
                <a:solidFill>
                  <a:srgbClr val="FF0000"/>
                </a:solidFill>
              </a:rPr>
              <a:t> and A.Y.S.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 2208.03736[hep-ph]</a:t>
            </a:r>
          </a:p>
        </p:txBody>
      </p:sp>
      <p:sp>
        <p:nvSpPr>
          <p:cNvPr id="29" name="Freeform 28"/>
          <p:cNvSpPr/>
          <p:nvPr/>
        </p:nvSpPr>
        <p:spPr>
          <a:xfrm>
            <a:off x="3359089" y="4613411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8133888" y="198106"/>
            <a:ext cx="92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**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F(E)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327882" y="244542"/>
            <a:ext cx="7763474" cy="6464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Refraction mass vs. VEV mass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881" y="1325007"/>
            <a:ext cx="7582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Refraction mass is different in different space-time points and also depends on energy: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63674" y="2310553"/>
            <a:ext cx="358853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/>
              <a:t>ref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(x, t, E) = </a:t>
            </a:r>
            <a:r>
              <a:rPr lang="en-US" sz="2000" dirty="0" err="1" smtClean="0"/>
              <a:t>n</a:t>
            </a:r>
            <a:r>
              <a:rPr lang="en-US" sz="2000" baseline="-25000" dirty="0" err="1" smtClean="0">
                <a:latin typeface="Symbol" pitchFamily="18" charset="2"/>
              </a:rPr>
              <a:t>f</a:t>
            </a:r>
            <a:r>
              <a:rPr lang="en-IE" sz="2000" dirty="0" smtClean="0"/>
              <a:t>(x, t) f(E)    </a:t>
            </a:r>
            <a:r>
              <a:rPr lang="en-IE" sz="2000" baseline="30000" dirty="0" smtClean="0"/>
              <a:t> </a:t>
            </a:r>
            <a:r>
              <a:rPr lang="en-IE" sz="2000" dirty="0" smtClean="0"/>
              <a:t> </a:t>
            </a:r>
            <a:r>
              <a:rPr lang="en-IE" sz="2000" b="1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563" y="4848462"/>
            <a:ext cx="86230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contrast, the  VEV mass is determined by minimum of the potential, </a:t>
            </a:r>
          </a:p>
          <a:p>
            <a:r>
              <a:rPr lang="en-IE" sz="2000" dirty="0" smtClean="0"/>
              <a:t>And it is not </a:t>
            </a:r>
            <a:r>
              <a:rPr lang="en-IE" sz="2000" dirty="0" err="1" smtClean="0"/>
              <a:t>redshifted</a:t>
            </a:r>
            <a:r>
              <a:rPr lang="en-IE" sz="2000" dirty="0" smtClean="0"/>
              <a:t>. Still it can depend on t and x, e.g. in the presence of topological defects and due to thermal corrections to the potential in the Early Universe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67821" y="2966474"/>
            <a:ext cx="6964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E.g. m</a:t>
            </a:r>
            <a:r>
              <a:rPr lang="en-IE" sz="2000" baseline="-25000" dirty="0" smtClean="0"/>
              <a:t>ref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is different in solar system,  </a:t>
            </a:r>
            <a:r>
              <a:rPr lang="en-IE" sz="2000" dirty="0" err="1" smtClean="0"/>
              <a:t>center</a:t>
            </a:r>
            <a:r>
              <a:rPr lang="en-IE" sz="2000" dirty="0" smtClean="0"/>
              <a:t> of Galaxy,  intergalactic space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20994" y="3993937"/>
            <a:ext cx="7340471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IE" sz="2000" dirty="0" smtClean="0"/>
              <a:t>The average  m</a:t>
            </a:r>
            <a:r>
              <a:rPr lang="en-IE" sz="2000" baseline="-25000" dirty="0" smtClean="0"/>
              <a:t>ref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(z)  in the Universe increased in the past.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625605" y="562800"/>
            <a:ext cx="4456758" cy="785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Oscillations in GV background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591" y="1829971"/>
            <a:ext cx="5928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H</a:t>
            </a:r>
            <a:r>
              <a:rPr lang="en-IE" sz="2000" baseline="-25000" dirty="0" err="1" smtClean="0"/>
              <a:t>vac</a:t>
            </a:r>
            <a:r>
              <a:rPr lang="en-IE" sz="2000" dirty="0" smtClean="0"/>
              <a:t> 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</a:t>
            </a:r>
            <a:r>
              <a:rPr lang="en-IE" sz="2000" dirty="0" err="1" smtClean="0"/>
              <a:t>H</a:t>
            </a:r>
            <a:r>
              <a:rPr lang="en-IE" sz="2000" baseline="-25000" dirty="0" err="1" smtClean="0"/>
              <a:t>vac</a:t>
            </a:r>
            <a:r>
              <a:rPr lang="en-IE" sz="2000" dirty="0" smtClean="0">
                <a:sym typeface="Wingdings" pitchFamily="2" charset="2"/>
              </a:rPr>
              <a:t> + </a:t>
            </a:r>
            <a:r>
              <a:rPr lang="en-IE" sz="2000" dirty="0" smtClean="0"/>
              <a:t>H</a:t>
            </a:r>
            <a:r>
              <a:rPr lang="en-IE" sz="2000" baseline="-25000" dirty="0" smtClean="0"/>
              <a:t>g</a:t>
            </a:r>
            <a:r>
              <a:rPr lang="en-IE" sz="2000" dirty="0" smtClean="0">
                <a:sym typeface="Wingdings" pitchFamily="2" charset="2"/>
              </a:rPr>
              <a:t> </a:t>
            </a:r>
            <a:r>
              <a:rPr lang="en-IE" sz="2000" dirty="0" smtClean="0"/>
              <a:t> </a:t>
            </a:r>
            <a:r>
              <a:rPr lang="en-IE" sz="2000" dirty="0" err="1" smtClean="0"/>
              <a:t>H</a:t>
            </a:r>
            <a:r>
              <a:rPr lang="en-IE" sz="2000" baseline="-25000" dirty="0" err="1" smtClean="0"/>
              <a:t>vac</a:t>
            </a:r>
            <a:r>
              <a:rPr lang="en-IE" sz="2000" dirty="0" smtClean="0">
                <a:sym typeface="Wingdings" pitchFamily="2" charset="2"/>
              </a:rPr>
              <a:t> [I + (A</a:t>
            </a:r>
            <a:r>
              <a:rPr lang="en-IE" sz="2000" baseline="-25000" dirty="0" smtClean="0">
                <a:sym typeface="Wingdings" pitchFamily="2" charset="2"/>
              </a:rPr>
              <a:t>+</a:t>
            </a:r>
            <a:r>
              <a:rPr lang="en-IE" sz="2000" dirty="0" smtClean="0">
                <a:sym typeface="Wingdings" pitchFamily="2" charset="2"/>
              </a:rPr>
              <a:t> h</a:t>
            </a:r>
            <a:r>
              <a:rPr lang="en-IE" sz="2000" baseline="-25000" dirty="0" smtClean="0">
                <a:sym typeface="Wingdings" pitchFamily="2" charset="2"/>
              </a:rPr>
              <a:t> +</a:t>
            </a:r>
            <a:r>
              <a:rPr lang="en-IE" sz="2000" dirty="0" smtClean="0">
                <a:sym typeface="Wingdings" pitchFamily="2" charset="2"/>
              </a:rPr>
              <a:t> + </a:t>
            </a:r>
            <a:r>
              <a:rPr lang="en-IE" sz="2000" dirty="0" err="1" smtClean="0">
                <a:sym typeface="Wingdings" pitchFamily="2" charset="2"/>
              </a:rPr>
              <a:t>A</a:t>
            </a:r>
            <a:r>
              <a:rPr lang="en-IE" sz="2000" baseline="-25000" dirty="0" err="1" smtClean="0">
                <a:sym typeface="Wingdings" pitchFamily="2" charset="2"/>
              </a:rPr>
              <a:t>x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h</a:t>
            </a:r>
            <a:r>
              <a:rPr lang="en-IE" sz="2000" baseline="-25000" dirty="0" err="1" smtClean="0">
                <a:sym typeface="Wingdings" pitchFamily="2" charset="2"/>
              </a:rPr>
              <a:t>x</a:t>
            </a:r>
            <a:r>
              <a:rPr lang="en-IE" sz="2000" dirty="0" smtClean="0">
                <a:sym typeface="Wingdings" pitchFamily="2" charset="2"/>
              </a:rPr>
              <a:t> )] 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30033" y="2530528"/>
            <a:ext cx="8107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contrast to QG case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strengthens with decrease of energy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10625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23579" y="212651"/>
            <a:ext cx="6434421" cy="816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Landscape of studies 2021- 2023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48" y="1191711"/>
            <a:ext cx="7630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About 100 +70 papers with “Neutrino oscillations “ in  titles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9646" y="1881963"/>
            <a:ext cx="1442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Topics:</a:t>
            </a:r>
            <a:endParaRPr lang="en-IE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030781" y="1722474"/>
            <a:ext cx="65603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Coherence, </a:t>
            </a:r>
          </a:p>
          <a:p>
            <a:r>
              <a:rPr lang="en-IE" sz="2000" dirty="0" smtClean="0"/>
              <a:t>Entanglement in neutrino oscillations</a:t>
            </a:r>
          </a:p>
          <a:p>
            <a:r>
              <a:rPr lang="en-IE" sz="2000" dirty="0" smtClean="0">
                <a:sym typeface="Wingdings" pitchFamily="2" charset="2"/>
              </a:rPr>
              <a:t>Collective  neutrino oscillations</a:t>
            </a:r>
          </a:p>
          <a:p>
            <a:r>
              <a:rPr lang="en-IE" sz="2000" dirty="0" smtClean="0">
                <a:sym typeface="Wingdings" pitchFamily="2" charset="2"/>
              </a:rPr>
              <a:t>Micro vs. macro description</a:t>
            </a:r>
          </a:p>
          <a:p>
            <a:r>
              <a:rPr lang="en-IE" sz="2000" dirty="0" err="1" smtClean="0">
                <a:sym typeface="Wingdings" pitchFamily="2" charset="2"/>
              </a:rPr>
              <a:t>Quantumness</a:t>
            </a:r>
            <a:r>
              <a:rPr lang="en-IE" sz="2000" dirty="0" smtClean="0">
                <a:sym typeface="Wingdings" pitchFamily="2" charset="2"/>
              </a:rPr>
              <a:t>, Tests of quantum mechanics</a:t>
            </a:r>
          </a:p>
          <a:p>
            <a:r>
              <a:rPr lang="en-IE" sz="2000" dirty="0" smtClean="0">
                <a:sym typeface="Wingdings" pitchFamily="2" charset="2"/>
              </a:rPr>
              <a:t>Oscillations in modified metric, gravity</a:t>
            </a:r>
          </a:p>
          <a:p>
            <a:r>
              <a:rPr lang="en-IE" sz="2000" dirty="0" smtClean="0">
                <a:sym typeface="Wingdings" pitchFamily="2" charset="2"/>
              </a:rPr>
              <a:t>Oscillations in gravitational waves background</a:t>
            </a:r>
          </a:p>
          <a:p>
            <a:r>
              <a:rPr lang="en-IE" sz="2000" dirty="0" smtClean="0">
                <a:sym typeface="Wingdings" pitchFamily="2" charset="2"/>
              </a:rPr>
              <a:t>Mater, medium effects in presence of new interactions (long range forces, DM ), </a:t>
            </a:r>
          </a:p>
          <a:p>
            <a:r>
              <a:rPr lang="en-IE" sz="2000" dirty="0" smtClean="0">
                <a:sym typeface="Wingdings" pitchFamily="2" charset="2"/>
              </a:rPr>
              <a:t>Modification of QM, evolution equation</a:t>
            </a:r>
          </a:p>
          <a:p>
            <a:r>
              <a:rPr lang="en-IE" sz="2000" dirty="0" smtClean="0">
                <a:sym typeface="Wingdings" pitchFamily="2" charset="2"/>
              </a:rPr>
              <a:t>Effects of </a:t>
            </a:r>
            <a:r>
              <a:rPr lang="en-US" sz="2000" dirty="0" smtClean="0">
                <a:sym typeface="Wingdings" pitchFamily="2" charset="2"/>
              </a:rPr>
              <a:t>L</a:t>
            </a:r>
            <a:r>
              <a:rPr lang="en-US" sz="2000" dirty="0" smtClean="0"/>
              <a:t>orentz invariance violation, </a:t>
            </a:r>
          </a:p>
          <a:p>
            <a:r>
              <a:rPr lang="en-US" sz="2000" dirty="0" smtClean="0"/>
              <a:t>Equivalence principle violation</a:t>
            </a:r>
          </a:p>
          <a:p>
            <a:r>
              <a:rPr lang="en-US" sz="2000" dirty="0" smtClean="0"/>
              <a:t>Parameter symmetries </a:t>
            </a:r>
          </a:p>
          <a:p>
            <a:r>
              <a:rPr lang="en-IE" sz="2000" dirty="0" smtClean="0">
                <a:sym typeface="Wingdings" pitchFamily="2" charset="2"/>
              </a:rPr>
              <a:t>…</a:t>
            </a:r>
            <a:endParaRPr lang="en-IE" sz="2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23579" y="5801635"/>
            <a:ext cx="8167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All aspects, components, characteristics of oscillations are under investigation. They can be classified as…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349149" y="212647"/>
            <a:ext cx="6138532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Vacuum and properties of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164" y="6175547"/>
            <a:ext cx="8358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 get small masses due explicit symmetry breaking by WI via loops   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7632" y="1042692"/>
            <a:ext cx="8124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 vacuum condensate due to gravity. Order parameter  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78" y="2190307"/>
            <a:ext cx="4286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4859094" y="3978763"/>
            <a:ext cx="2030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mixing matrix 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596680" y="1423508"/>
            <a:ext cx="482538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&lt;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>
                <a:latin typeface="Symbol" pitchFamily="18" charset="2"/>
              </a:rPr>
              <a:t>ab</a:t>
            </a:r>
            <a:r>
              <a:rPr lang="en-IE" sz="2000" dirty="0" smtClean="0"/>
              <a:t> &gt; = &lt;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30000" dirty="0" err="1" smtClean="0"/>
              <a:t>T</a:t>
            </a:r>
            <a:r>
              <a:rPr lang="en-IE" sz="2000" dirty="0" err="1" smtClean="0"/>
              <a:t>C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b</a:t>
            </a:r>
            <a:r>
              <a:rPr lang="en-IE" sz="2000" dirty="0" smtClean="0"/>
              <a:t> &gt;</a:t>
            </a:r>
            <a:r>
              <a:rPr lang="en-US" sz="2000" dirty="0" smtClean="0"/>
              <a:t> ~</a:t>
            </a:r>
            <a:r>
              <a:rPr lang="en-IE" sz="2000" dirty="0" smtClean="0">
                <a:latin typeface="Symbol" pitchFamily="18" charset="2"/>
              </a:rPr>
              <a:t> L</a:t>
            </a:r>
            <a:r>
              <a:rPr lang="en-IE" sz="2000" baseline="-25000" dirty="0" smtClean="0"/>
              <a:t>G  </a:t>
            </a:r>
            <a:r>
              <a:rPr lang="en-US" sz="2000" dirty="0" smtClean="0"/>
              <a:t>= </a:t>
            </a:r>
            <a:r>
              <a:rPr lang="en-US" sz="2000" dirty="0" err="1" smtClean="0"/>
              <a:t>meV</a:t>
            </a:r>
            <a:r>
              <a:rPr lang="en-US" sz="2000" dirty="0" smtClean="0"/>
              <a:t> -</a:t>
            </a:r>
            <a:r>
              <a:rPr lang="en-IE" sz="2000" dirty="0" smtClean="0"/>
              <a:t> 0.1 </a:t>
            </a:r>
            <a:r>
              <a:rPr lang="en-IE" sz="2000" dirty="0" err="1" smtClean="0"/>
              <a:t>eV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9148" y="2062711"/>
            <a:ext cx="4976063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Cosmological phase transition at T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~</a:t>
            </a:r>
            <a:r>
              <a:rPr lang="en-IE" sz="2000" dirty="0" smtClean="0">
                <a:latin typeface="Symbol" pitchFamily="18" charset="2"/>
              </a:rPr>
              <a:t> L</a:t>
            </a:r>
            <a:r>
              <a:rPr lang="en-IE" sz="2000" baseline="-25000" dirty="0" smtClean="0"/>
              <a:t>G 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27632" y="2519899"/>
            <a:ext cx="448866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Neutrinos get masses 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ab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&lt;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>
                <a:latin typeface="Symbol" pitchFamily="18" charset="2"/>
              </a:rPr>
              <a:t>ab</a:t>
            </a:r>
            <a:r>
              <a:rPr lang="en-IE" sz="2000" dirty="0" smtClean="0"/>
              <a:t> &gt; 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80550" y="2957803"/>
            <a:ext cx="6891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(Charged lepton masses generated by usual Higgs field)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681226" y="3538093"/>
            <a:ext cx="263505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m </a:t>
            </a:r>
            <a:r>
              <a:rPr lang="en-US" sz="2000" dirty="0" smtClean="0"/>
              <a:t>~</a:t>
            </a:r>
            <a:r>
              <a:rPr lang="en-IE" sz="2000" dirty="0" smtClean="0"/>
              <a:t> U(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dirty="0" smtClean="0"/>
              <a:t>)</a:t>
            </a:r>
            <a:r>
              <a:rPr lang="en-IE" sz="2000" baseline="30000" dirty="0" smtClean="0"/>
              <a:t>T</a:t>
            </a:r>
            <a:r>
              <a:rPr lang="en-IE" sz="2000" dirty="0" smtClean="0"/>
              <a:t> &lt;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&gt; U(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dirty="0" smtClean="0"/>
              <a:t>)  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76744" y="4540340"/>
            <a:ext cx="99053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&lt;</a:t>
            </a:r>
            <a:r>
              <a:rPr lang="en-IE" sz="2000" dirty="0" smtClean="0">
                <a:latin typeface="Symbol" pitchFamily="18" charset="2"/>
              </a:rPr>
              <a:t> L</a:t>
            </a:r>
            <a:r>
              <a:rPr lang="en-IE" sz="2000" baseline="-25000" dirty="0" smtClean="0"/>
              <a:t>G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499175" y="4505618"/>
            <a:ext cx="5807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Relic neutrinos form bound states</a:t>
            </a:r>
            <a:r>
              <a:rPr lang="en-IE" sz="2000" dirty="0" smtClean="0">
                <a:latin typeface="Symbol" pitchFamily="18" charset="2"/>
              </a:rPr>
              <a:t>  f</a:t>
            </a:r>
            <a:r>
              <a:rPr lang="en-IE" sz="2000" dirty="0" smtClean="0"/>
              <a:t> = (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30000" dirty="0" err="1" smtClean="0"/>
              <a:t>T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b</a:t>
            </a:r>
            <a:r>
              <a:rPr lang="en-IE" sz="2000" dirty="0" smtClean="0"/>
              <a:t> )  </a:t>
            </a:r>
            <a:r>
              <a:rPr lang="en-IE" sz="2000" dirty="0" smtClean="0">
                <a:latin typeface="Symbol" pitchFamily="18" charset="2"/>
              </a:rPr>
              <a:t> 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681782" y="3938203"/>
            <a:ext cx="3294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&lt;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&gt; = </a:t>
            </a:r>
            <a:r>
              <a:rPr lang="en-IE" sz="2000" dirty="0" err="1" smtClean="0"/>
              <a:t>diag</a:t>
            </a:r>
            <a:r>
              <a:rPr lang="en-IE" sz="2000" dirty="0" smtClean="0"/>
              <a:t> (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baseline="-25000" dirty="0" smtClean="0"/>
              <a:t>11</a:t>
            </a:r>
            <a:r>
              <a:rPr lang="en-IE" sz="2000" dirty="0" smtClean="0"/>
              <a:t>,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baseline="-25000" dirty="0" smtClean="0"/>
              <a:t>22</a:t>
            </a:r>
            <a:r>
              <a:rPr lang="en-IE" sz="2000" dirty="0" smtClean="0"/>
              <a:t>,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baseline="-25000" dirty="0" smtClean="0"/>
              <a:t>33</a:t>
            </a:r>
            <a:r>
              <a:rPr lang="en-IE" sz="2000" dirty="0" smtClean="0"/>
              <a:t>),   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531089" y="4864317"/>
            <a:ext cx="618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decay and annihilate into</a:t>
            </a:r>
            <a:r>
              <a:rPr lang="en-IE" sz="2000" dirty="0" smtClean="0">
                <a:latin typeface="Symbol" pitchFamily="18" charset="2"/>
              </a:rPr>
              <a:t> f</a:t>
            </a:r>
            <a:r>
              <a:rPr lang="en-IE" sz="2000" dirty="0" smtClean="0"/>
              <a:t> (</a:t>
            </a:r>
            <a:r>
              <a:rPr lang="en-IE" sz="2000" dirty="0" err="1" smtClean="0"/>
              <a:t>neutrinoless</a:t>
            </a:r>
            <a:r>
              <a:rPr lang="en-IE" sz="2000" dirty="0" smtClean="0"/>
              <a:t> Universe)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25285" y="5450584"/>
            <a:ext cx="7060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Symmetry of system SU(3)</a:t>
            </a:r>
            <a:r>
              <a:rPr lang="en-IE" sz="2000" dirty="0" err="1" smtClean="0"/>
              <a:t>xU</a:t>
            </a:r>
            <a:r>
              <a:rPr lang="en-IE" sz="2000" dirty="0" smtClean="0"/>
              <a:t>(1) spontaneously broken by neutrino condensate -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are goldstone bosons</a:t>
            </a:r>
            <a:endParaRPr lang="en-IE" sz="2000" dirty="0"/>
          </a:p>
        </p:txBody>
      </p:sp>
      <p:sp>
        <p:nvSpPr>
          <p:cNvPr id="23" name="Right Arrow 22"/>
          <p:cNvSpPr/>
          <p:nvPr/>
        </p:nvSpPr>
        <p:spPr>
          <a:xfrm rot="13913743">
            <a:off x="4805545" y="3846781"/>
            <a:ext cx="276447" cy="370342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TextBox 26"/>
          <p:cNvSpPr txBox="1"/>
          <p:nvPr/>
        </p:nvSpPr>
        <p:spPr>
          <a:xfrm>
            <a:off x="6730408" y="183701"/>
            <a:ext cx="2636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 </a:t>
            </a:r>
            <a:r>
              <a:rPr lang="en-IE" i="1" dirty="0" err="1" smtClean="0">
                <a:solidFill>
                  <a:srgbClr val="FF0000"/>
                </a:solidFill>
              </a:rPr>
              <a:t>G.Dvali</a:t>
            </a:r>
            <a:r>
              <a:rPr lang="en-IE" i="1" dirty="0" smtClean="0">
                <a:solidFill>
                  <a:srgbClr val="FF0000"/>
                </a:solidFill>
              </a:rPr>
              <a:t> , L </a:t>
            </a:r>
            <a:r>
              <a:rPr lang="en-IE" i="1" dirty="0" err="1" smtClean="0">
                <a:solidFill>
                  <a:srgbClr val="FF0000"/>
                </a:solidFill>
              </a:rPr>
              <a:t>Funcke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1602.03191 [hep-ph]</a:t>
            </a:r>
            <a:endParaRPr lang="en-IE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7976" y="5805375"/>
            <a:ext cx="8478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Solar system  moves through the frozen  string-DW  background  with v = 230 km/sec. For 6 years (operation of </a:t>
            </a:r>
            <a:r>
              <a:rPr lang="en-IE" sz="2000" dirty="0" err="1" smtClean="0"/>
              <a:t>Daya</a:t>
            </a:r>
            <a:r>
              <a:rPr lang="en-IE" sz="2000" dirty="0" smtClean="0"/>
              <a:t> Bay) </a:t>
            </a:r>
          </a:p>
          <a:p>
            <a:r>
              <a:rPr lang="en-IE" sz="2000" dirty="0" smtClean="0"/>
              <a:t>d = </a:t>
            </a:r>
            <a:r>
              <a:rPr lang="en-IE" sz="2000" dirty="0" err="1" smtClean="0"/>
              <a:t>vt</a:t>
            </a:r>
            <a:r>
              <a:rPr lang="en-IE" sz="2000" dirty="0" smtClean="0"/>
              <a:t> = 4 x 10</a:t>
            </a:r>
            <a:r>
              <a:rPr lang="en-IE" sz="2000" baseline="30000" dirty="0" smtClean="0"/>
              <a:t>13</a:t>
            </a:r>
            <a:r>
              <a:rPr lang="en-IE" sz="2000" dirty="0" smtClean="0"/>
              <a:t> m -  comparable with</a:t>
            </a:r>
            <a:r>
              <a:rPr lang="en-IE" sz="2000" dirty="0"/>
              <a:t> </a:t>
            </a:r>
            <a:r>
              <a:rPr lang="en-IE" sz="2000" dirty="0" smtClean="0"/>
              <a:t> expected </a:t>
            </a:r>
            <a:r>
              <a:rPr lang="en-IE" sz="2000" dirty="0" smtClean="0">
                <a:latin typeface="Symbol" pitchFamily="18" charset="2"/>
              </a:rPr>
              <a:t>x</a:t>
            </a:r>
            <a:r>
              <a:rPr lang="en-IE" sz="2000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214" y="1210848"/>
            <a:ext cx="2659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Symmetry breaking: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78" y="2190307"/>
            <a:ext cx="4286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4401872" y="2668755"/>
            <a:ext cx="1063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  L</a:t>
            </a:r>
            <a:r>
              <a:rPr lang="en-IE" sz="2000" baseline="-25000" dirty="0" smtClean="0"/>
              <a:t>G</a:t>
            </a:r>
            <a:r>
              <a:rPr lang="en-IE" sz="2000" dirty="0" smtClean="0"/>
              <a:t> </a:t>
            </a:r>
          </a:p>
          <a:p>
            <a:r>
              <a:rPr lang="en-IE" sz="2000" dirty="0" smtClean="0"/>
              <a:t> 1 </a:t>
            </a:r>
            <a:r>
              <a:rPr lang="en-IE" sz="2000" dirty="0" err="1" smtClean="0"/>
              <a:t>meV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294463" y="218617"/>
            <a:ext cx="2636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 </a:t>
            </a:r>
            <a:r>
              <a:rPr lang="en-IE" i="1" dirty="0" err="1" smtClean="0">
                <a:solidFill>
                  <a:srgbClr val="FF0000"/>
                </a:solidFill>
              </a:rPr>
              <a:t>G.Dvali</a:t>
            </a:r>
            <a:r>
              <a:rPr lang="en-IE" i="1" dirty="0" smtClean="0">
                <a:solidFill>
                  <a:srgbClr val="FF0000"/>
                </a:solidFill>
              </a:rPr>
              <a:t> , L </a:t>
            </a:r>
            <a:r>
              <a:rPr lang="en-IE" i="1" dirty="0" err="1" smtClean="0">
                <a:solidFill>
                  <a:srgbClr val="FF0000"/>
                </a:solidFill>
              </a:rPr>
              <a:t>Funcke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T </a:t>
            </a:r>
            <a:r>
              <a:rPr lang="en-IE" i="1" dirty="0" err="1" smtClean="0">
                <a:solidFill>
                  <a:srgbClr val="FF0000"/>
                </a:solidFill>
              </a:rPr>
              <a:t>Vachaspati</a:t>
            </a:r>
            <a:r>
              <a:rPr lang="en-IE" i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2112.02107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30" y="1224683"/>
            <a:ext cx="315787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SU(3)  </a:t>
            </a:r>
            <a:r>
              <a:rPr lang="en-IE" sz="2000" dirty="0" smtClean="0">
                <a:sym typeface="Wingdings" pitchFamily="2" charset="2"/>
              </a:rPr>
              <a:t> Z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 x Z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  I </a:t>
            </a:r>
            <a:r>
              <a:rPr lang="en-IE" sz="2000" baseline="-25000" dirty="0" smtClean="0">
                <a:sym typeface="Wingdings" pitchFamily="2" charset="2"/>
              </a:rPr>
              <a:t>          </a:t>
            </a:r>
            <a:r>
              <a:rPr lang="en-IE" sz="2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54491" y="1812017"/>
            <a:ext cx="1921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global strings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816525" y="1862386"/>
            <a:ext cx="177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domain walls</a:t>
            </a:r>
            <a:endParaRPr lang="en-IE" sz="2000" dirty="0"/>
          </a:p>
        </p:txBody>
      </p:sp>
      <p:sp>
        <p:nvSpPr>
          <p:cNvPr id="17" name="Right Arrow 16"/>
          <p:cNvSpPr/>
          <p:nvPr/>
        </p:nvSpPr>
        <p:spPr>
          <a:xfrm rot="16200000">
            <a:off x="3912793" y="1569830"/>
            <a:ext cx="297712" cy="422497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ight Arrow 20"/>
          <p:cNvSpPr/>
          <p:nvPr/>
        </p:nvSpPr>
        <p:spPr>
          <a:xfrm rot="16200000">
            <a:off x="5353124" y="1544812"/>
            <a:ext cx="297712" cy="422497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TextBox 21"/>
          <p:cNvSpPr txBox="1"/>
          <p:nvPr/>
        </p:nvSpPr>
        <p:spPr>
          <a:xfrm>
            <a:off x="381046" y="2328509"/>
            <a:ext cx="6870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Length scale of strings </a:t>
            </a:r>
            <a:r>
              <a:rPr lang="en-US" sz="2000" dirty="0" smtClean="0"/>
              <a:t>~</a:t>
            </a:r>
            <a:r>
              <a:rPr lang="en-IE" sz="2000" dirty="0" smtClean="0"/>
              <a:t> inter-string separation </a:t>
            </a:r>
            <a:r>
              <a:rPr lang="en-IE" sz="2000" baseline="30000" dirty="0" smtClean="0"/>
              <a:t> 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679929" y="1079456"/>
            <a:ext cx="1539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string-wall network</a:t>
            </a:r>
            <a:endParaRPr lang="en-IE" sz="2000" dirty="0"/>
          </a:p>
        </p:txBody>
      </p:sp>
      <p:sp>
        <p:nvSpPr>
          <p:cNvPr id="24" name="Right Arrow 23"/>
          <p:cNvSpPr/>
          <p:nvPr/>
        </p:nvSpPr>
        <p:spPr>
          <a:xfrm rot="21447630">
            <a:off x="6281733" y="1293158"/>
            <a:ext cx="297712" cy="422497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/>
          <p:cNvSpPr txBox="1"/>
          <p:nvPr/>
        </p:nvSpPr>
        <p:spPr>
          <a:xfrm>
            <a:off x="2159809" y="2749885"/>
            <a:ext cx="2284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x</a:t>
            </a:r>
            <a:r>
              <a:rPr lang="en-IE" sz="2000" dirty="0" smtClean="0"/>
              <a:t> = 10</a:t>
            </a:r>
            <a:r>
              <a:rPr lang="en-IE" sz="2000" baseline="30000" dirty="0" smtClean="0"/>
              <a:t>14</a:t>
            </a:r>
            <a:r>
              <a:rPr lang="en-IE" sz="2000" dirty="0" smtClean="0"/>
              <a:t> m (</a:t>
            </a:r>
            <a:r>
              <a:rPr lang="en-IE" sz="2000" dirty="0" smtClean="0">
                <a:latin typeface="Symbol" pitchFamily="18" charset="2"/>
              </a:rPr>
              <a:t> l</a:t>
            </a:r>
            <a:r>
              <a:rPr lang="en-IE" sz="2000" dirty="0" smtClean="0"/>
              <a:t>/</a:t>
            </a:r>
            <a:r>
              <a:rPr lang="en-IE" sz="2000" dirty="0" err="1" smtClean="0"/>
              <a:t>a</a:t>
            </a:r>
            <a:r>
              <a:rPr lang="en-IE" sz="2000" baseline="-25000" dirty="0" err="1" smtClean="0"/>
              <a:t>G</a:t>
            </a:r>
            <a:r>
              <a:rPr lang="en-IE" sz="2000" dirty="0" smtClean="0"/>
              <a:t>)</a:t>
            </a:r>
            <a:r>
              <a:rPr lang="en-IE" sz="2000" dirty="0" smtClean="0">
                <a:latin typeface="Symbol" pitchFamily="18" charset="2"/>
              </a:rPr>
              <a:t>   </a:t>
            </a:r>
            <a:r>
              <a:rPr lang="en-IE" sz="2000" dirty="0" smtClean="0"/>
              <a:t>       </a:t>
            </a:r>
            <a:endParaRPr lang="en-IE" sz="2000" dirty="0"/>
          </a:p>
        </p:txBody>
      </p:sp>
      <p:sp>
        <p:nvSpPr>
          <p:cNvPr id="26" name="Double Bracket 25"/>
          <p:cNvSpPr/>
          <p:nvPr/>
        </p:nvSpPr>
        <p:spPr>
          <a:xfrm>
            <a:off x="4444404" y="2668755"/>
            <a:ext cx="910125" cy="707886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8" name="Straight Connector 27"/>
          <p:cNvCxnSpPr/>
          <p:nvPr/>
        </p:nvCxnSpPr>
        <p:spPr>
          <a:xfrm>
            <a:off x="4486936" y="3033332"/>
            <a:ext cx="8144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43896" y="2679388"/>
            <a:ext cx="613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7/2</a:t>
            </a:r>
            <a:endParaRPr lang="en-IE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338513" y="3880870"/>
            <a:ext cx="8499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Travelling  around string winds VEV &lt;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&gt;  by the SU(3) transformation:  </a:t>
            </a:r>
            <a:endParaRPr lang="en-IE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61495" y="3306716"/>
            <a:ext cx="7857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(self-coupling of string field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/scale factor of phase transition) </a:t>
            </a:r>
            <a:endParaRPr lang="en-IE" sz="2000" dirty="0"/>
          </a:p>
        </p:txBody>
      </p:sp>
      <p:sp>
        <p:nvSpPr>
          <p:cNvPr id="39" name="Right Arrow 38"/>
          <p:cNvSpPr/>
          <p:nvPr/>
        </p:nvSpPr>
        <p:spPr>
          <a:xfrm rot="16200000">
            <a:off x="3724937" y="3072621"/>
            <a:ext cx="297712" cy="422497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TextBox 39"/>
          <p:cNvSpPr txBox="1"/>
          <p:nvPr/>
        </p:nvSpPr>
        <p:spPr>
          <a:xfrm>
            <a:off x="2307272" y="4223081"/>
            <a:ext cx="404035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&lt;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(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S</a:t>
            </a:r>
            <a:r>
              <a:rPr lang="en-IE" sz="2000" dirty="0" smtClean="0"/>
              <a:t>) &gt; = </a:t>
            </a:r>
            <a:r>
              <a:rPr lang="en-IE" sz="2000" dirty="0" smtClean="0">
                <a:latin typeface="Symbol" pitchFamily="18" charset="2"/>
              </a:rPr>
              <a:t>w</a:t>
            </a:r>
            <a:r>
              <a:rPr lang="en-IE" sz="2000" dirty="0" smtClean="0"/>
              <a:t>(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dirty="0" smtClean="0"/>
              <a:t>)</a:t>
            </a:r>
            <a:r>
              <a:rPr lang="en-IE" sz="2000" baseline="30000" dirty="0" smtClean="0"/>
              <a:t>T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&lt;</a:t>
            </a:r>
            <a:r>
              <a:rPr lang="en-IE" sz="2000" dirty="0" smtClean="0">
                <a:latin typeface="Symbol" pitchFamily="18" charset="2"/>
              </a:rPr>
              <a:t>F </a:t>
            </a:r>
            <a:r>
              <a:rPr lang="en-IE" sz="2000" dirty="0" smtClean="0"/>
              <a:t>&gt;</a:t>
            </a:r>
            <a:r>
              <a:rPr lang="en-IE" sz="2000" dirty="0" smtClean="0">
                <a:latin typeface="Symbol" pitchFamily="18" charset="2"/>
              </a:rPr>
              <a:t> w</a:t>
            </a:r>
            <a:r>
              <a:rPr lang="en-IE" sz="2000" dirty="0" smtClean="0"/>
              <a:t>(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dirty="0" smtClean="0"/>
              <a:t>) </a:t>
            </a:r>
            <a:endParaRPr lang="en-IE" sz="2000" dirty="0"/>
          </a:p>
        </p:txBody>
      </p:sp>
      <p:sp>
        <p:nvSpPr>
          <p:cNvPr id="41" name="WordArt 10"/>
          <p:cNvSpPr>
            <a:spLocks noChangeArrowheads="1" noChangeShapeType="1" noTextEdit="1"/>
          </p:cNvSpPr>
          <p:nvPr/>
        </p:nvSpPr>
        <p:spPr bwMode="auto">
          <a:xfrm>
            <a:off x="393386" y="255179"/>
            <a:ext cx="5615810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Mixing and topological defects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8963" y="4635778"/>
            <a:ext cx="8569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w</a:t>
            </a:r>
            <a:r>
              <a:rPr lang="en-IE" sz="2000" dirty="0" smtClean="0"/>
              <a:t>(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dirty="0" smtClean="0"/>
              <a:t>) path - O(3) transformation with angles  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dirty="0" smtClean="0"/>
              <a:t> = (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12</a:t>
            </a:r>
            <a:r>
              <a:rPr lang="en-IE" sz="2000" dirty="0" smtClean="0"/>
              <a:t>,  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13</a:t>
            </a:r>
            <a:r>
              <a:rPr lang="en-IE" sz="2000" dirty="0" smtClean="0"/>
              <a:t>, 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23</a:t>
            </a:r>
            <a:r>
              <a:rPr lang="en-IE" sz="2000" dirty="0" smtClean="0"/>
              <a:t>).</a:t>
            </a:r>
            <a:r>
              <a:rPr lang="en-IE" sz="2000" baseline="-25000" dirty="0" smtClean="0"/>
              <a:t>         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582151" y="5002017"/>
            <a:ext cx="200149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U = U(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dirty="0" smtClean="0"/>
              <a:t>)</a:t>
            </a:r>
            <a:r>
              <a:rPr lang="en-IE" sz="2000" dirty="0" smtClean="0">
                <a:latin typeface="Symbol" pitchFamily="18" charset="2"/>
              </a:rPr>
              <a:t> w</a:t>
            </a:r>
            <a:r>
              <a:rPr lang="en-IE" sz="2000" dirty="0" smtClean="0"/>
              <a:t>(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dirty="0" smtClean="0"/>
              <a:t>)  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02313" y="4991384"/>
            <a:ext cx="5257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After the path </a:t>
            </a:r>
            <a:r>
              <a:rPr lang="en-IE" sz="2000" dirty="0" smtClean="0">
                <a:latin typeface="Symbol" pitchFamily="18" charset="2"/>
              </a:rPr>
              <a:t>w</a:t>
            </a:r>
            <a:r>
              <a:rPr lang="en-IE" sz="2000" dirty="0" smtClean="0"/>
              <a:t> lepton mixing changes as</a:t>
            </a:r>
            <a:endParaRPr lang="en-IE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31549" y="5306430"/>
            <a:ext cx="3397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over length </a:t>
            </a:r>
            <a:r>
              <a:rPr lang="en-IE" sz="2000" dirty="0" smtClean="0">
                <a:latin typeface="Symbol" pitchFamily="18" charset="2"/>
              </a:rPr>
              <a:t>x</a:t>
            </a:r>
            <a:r>
              <a:rPr lang="en-IE" sz="2000" dirty="0" smtClean="0"/>
              <a:t>, 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 = O(1)</a:t>
            </a:r>
            <a:endParaRPr lang="en-IE" sz="2000" dirty="0"/>
          </a:p>
        </p:txBody>
      </p:sp>
      <p:sp>
        <p:nvSpPr>
          <p:cNvPr id="43" name="Rectangle 42"/>
          <p:cNvSpPr/>
          <p:nvPr/>
        </p:nvSpPr>
        <p:spPr>
          <a:xfrm>
            <a:off x="487378" y="1100722"/>
            <a:ext cx="7678423" cy="11958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4782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519274" y="223272"/>
            <a:ext cx="4818270" cy="6469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Space-time localization diagram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37760" y="230002"/>
            <a:ext cx="3712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E.Kh</a:t>
            </a:r>
            <a:r>
              <a:rPr lang="en-IE" i="1" dirty="0" smtClean="0">
                <a:solidFill>
                  <a:srgbClr val="FF0000"/>
                </a:solidFill>
              </a:rPr>
              <a:t>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r>
              <a:rPr lang="en-IE" i="1" dirty="0" smtClean="0">
                <a:solidFill>
                  <a:srgbClr val="FF0000"/>
                </a:solidFill>
              </a:rPr>
              <a:t>, D.  Hernandez,  A.Y.S. 1201.4128 [hep-ph]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7921" y="1832901"/>
            <a:ext cx="300018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US" sz="2000" dirty="0" smtClean="0"/>
              <a:t>&gt;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=</a:t>
            </a:r>
            <a:r>
              <a:rPr lang="en-IE" sz="2000" dirty="0" smtClean="0">
                <a:latin typeface="Symbol" pitchFamily="18" charset="2"/>
              </a:rPr>
              <a:t> y</a:t>
            </a:r>
            <a:r>
              <a:rPr lang="en-IE" sz="2000" baseline="-25000" dirty="0" smtClean="0"/>
              <a:t>1</a:t>
            </a:r>
            <a:r>
              <a:rPr lang="en-IE" sz="2000" baseline="30000" dirty="0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1 </a:t>
            </a:r>
            <a:r>
              <a:rPr lang="en-US" sz="2000" dirty="0" smtClean="0"/>
              <a:t>&gt; + </a:t>
            </a:r>
            <a:r>
              <a:rPr lang="en-IE" sz="2000" dirty="0" smtClean="0">
                <a:latin typeface="Symbol" pitchFamily="18" charset="2"/>
              </a:rPr>
              <a:t>y</a:t>
            </a:r>
            <a:r>
              <a:rPr lang="en-IE" sz="2000" baseline="-25000" dirty="0" smtClean="0"/>
              <a:t>2</a:t>
            </a:r>
            <a:r>
              <a:rPr lang="en-IE" sz="2000" baseline="30000" dirty="0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/>
              <a:t> &gt;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1414" y="1379626"/>
            <a:ext cx="5111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Produced and propagated neutrino state 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2475860" y="2281389"/>
            <a:ext cx="4796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wave packets with time width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/>
              <a:t>, </a:t>
            </a:r>
          </a:p>
          <a:p>
            <a:r>
              <a:rPr lang="en-IE" sz="2000" dirty="0" smtClean="0">
                <a:sym typeface="Wingdings" pitchFamily="2" charset="2"/>
              </a:rPr>
              <a:t>v</a:t>
            </a:r>
            <a:r>
              <a:rPr lang="en-IE" sz="2000" baseline="-25000" dirty="0" smtClean="0">
                <a:sym typeface="Wingdings" pitchFamily="2" charset="2"/>
              </a:rPr>
              <a:t>i</a:t>
            </a:r>
            <a:r>
              <a:rPr lang="en-IE" sz="2000" dirty="0" smtClean="0"/>
              <a:t> - group velocities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9643" y="2270756"/>
            <a:ext cx="1996217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US" sz="2000" dirty="0" smtClean="0"/>
              <a:t> =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(x –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i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813738" y="3604743"/>
            <a:ext cx="330508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US" sz="2000" dirty="0" smtClean="0"/>
              <a:t>&gt;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=</a:t>
            </a:r>
            <a:r>
              <a:rPr lang="en-IE" sz="2000" dirty="0" smtClean="0">
                <a:latin typeface="Symbol" pitchFamily="18" charset="2"/>
              </a:rPr>
              <a:t>  y</a:t>
            </a:r>
            <a:r>
              <a:rPr lang="en-IE" sz="2000" baseline="-25000" dirty="0" smtClean="0"/>
              <a:t>1</a:t>
            </a:r>
            <a:r>
              <a:rPr lang="en-IE" sz="2000" baseline="30000" dirty="0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1 </a:t>
            </a:r>
            <a:r>
              <a:rPr lang="en-US" sz="2000" dirty="0" smtClean="0"/>
              <a:t>&gt; + </a:t>
            </a:r>
            <a:r>
              <a:rPr lang="en-IE" sz="2000" dirty="0" smtClean="0">
                <a:latin typeface="Symbol" pitchFamily="18" charset="2"/>
              </a:rPr>
              <a:t>y</a:t>
            </a:r>
            <a:r>
              <a:rPr lang="en-IE" sz="2000" baseline="-25000" dirty="0" smtClean="0"/>
              <a:t>2</a:t>
            </a:r>
            <a:r>
              <a:rPr lang="en-IE" sz="2000" baseline="30000" dirty="0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/>
              <a:t> &gt;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69009" y="4079284"/>
            <a:ext cx="2922775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US" sz="2000" dirty="0" smtClean="0"/>
              <a:t> =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(x – </a:t>
            </a:r>
            <a:r>
              <a:rPr lang="en-IE" sz="2000" dirty="0" err="1" smtClean="0">
                <a:sym typeface="Wingdings" pitchFamily="2" charset="2"/>
              </a:rPr>
              <a:t>x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, t –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373313" y="5328706"/>
            <a:ext cx="6410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simplicity</a:t>
            </a:r>
            <a:r>
              <a:rPr lang="en-IE" sz="2000" dirty="0" smtClean="0">
                <a:latin typeface="Symbol" pitchFamily="18" charset="2"/>
              </a:rPr>
              <a:t> 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(x – </a:t>
            </a:r>
            <a:r>
              <a:rPr lang="en-IE" sz="2000" dirty="0" err="1" smtClean="0">
                <a:sym typeface="Wingdings" pitchFamily="2" charset="2"/>
              </a:rPr>
              <a:t>x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, t –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=</a:t>
            </a:r>
            <a:r>
              <a:rPr lang="en-IE" sz="2000" dirty="0" smtClean="0">
                <a:latin typeface="Symbol" pitchFamily="18" charset="2"/>
              </a:rPr>
              <a:t> d </a:t>
            </a:r>
            <a:r>
              <a:rPr lang="en-IE" sz="2000" dirty="0" smtClean="0">
                <a:sym typeface="Wingdings" pitchFamily="2" charset="2"/>
              </a:rPr>
              <a:t>(x – L)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(t –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37111" y="3222603"/>
            <a:ext cx="2316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Detected state</a:t>
            </a:r>
            <a:endParaRPr lang="en-IE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3345055" y="4061609"/>
            <a:ext cx="4427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the detection WP, time width 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963098" y="5863023"/>
            <a:ext cx="769179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A 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= &lt;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err="1" smtClean="0">
                <a:sym typeface="Wingdings" pitchFamily="2" charset="2"/>
              </a:rPr>
              <a:t>|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US" sz="2000" dirty="0" smtClean="0"/>
              <a:t>&gt;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= </a:t>
            </a:r>
            <a:r>
              <a:rPr lang="en-IE" sz="2000" dirty="0" smtClean="0">
                <a:latin typeface="Symbol" pitchFamily="18" charset="2"/>
              </a:rPr>
              <a:t>S</a:t>
            </a:r>
            <a:r>
              <a:rPr lang="en-IE" sz="2000" baseline="-25000" dirty="0" smtClean="0"/>
              <a:t>i </a:t>
            </a:r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i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=</a:t>
            </a:r>
            <a:r>
              <a:rPr lang="en-US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S</a:t>
            </a:r>
            <a:r>
              <a:rPr lang="en-IE" sz="2000" baseline="-25000" dirty="0" smtClean="0"/>
              <a:t>i</a:t>
            </a:r>
            <a:r>
              <a:rPr lang="en-US" sz="2000" dirty="0" smtClean="0"/>
              <a:t>   </a:t>
            </a:r>
            <a:r>
              <a:rPr lang="en-US" sz="2000" dirty="0" err="1" smtClean="0"/>
              <a:t>dt</a:t>
            </a:r>
            <a:r>
              <a:rPr lang="en-US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baseline="30000" dirty="0" smtClean="0">
                <a:sym typeface="Wingdings" pitchFamily="2" charset="2"/>
              </a:rPr>
              <a:t>* </a:t>
            </a:r>
            <a:r>
              <a:rPr lang="en-IE" sz="2000" dirty="0" smtClean="0">
                <a:sym typeface="Wingdings" pitchFamily="2" charset="2"/>
              </a:rPr>
              <a:t>(t –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(L –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i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50" name="Freeform 49"/>
          <p:cNvSpPr/>
          <p:nvPr/>
        </p:nvSpPr>
        <p:spPr>
          <a:xfrm>
            <a:off x="5135586" y="5788592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TextBox 20"/>
          <p:cNvSpPr txBox="1"/>
          <p:nvPr/>
        </p:nvSpPr>
        <p:spPr>
          <a:xfrm>
            <a:off x="6794167" y="5306319"/>
            <a:ext cx="1584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L- baseline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550182" y="861225"/>
            <a:ext cx="3136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A.Y.S. 2212.10242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37760" y="6336999"/>
            <a:ext cx="223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generalized WP</a:t>
            </a:r>
            <a:endParaRPr lang="en-IE" dirty="0"/>
          </a:p>
        </p:txBody>
      </p:sp>
      <p:sp>
        <p:nvSpPr>
          <p:cNvPr id="24" name="Rectangle 23"/>
          <p:cNvSpPr/>
          <p:nvPr/>
        </p:nvSpPr>
        <p:spPr>
          <a:xfrm>
            <a:off x="469009" y="4977817"/>
            <a:ext cx="1179038" cy="328502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TextBox 40"/>
          <p:cNvSpPr txBox="1"/>
          <p:nvPr/>
        </p:nvSpPr>
        <p:spPr>
          <a:xfrm>
            <a:off x="373312" y="4977817"/>
            <a:ext cx="7837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Amplitude: projection of propagated state onto detection state.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3407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38596" y="3111379"/>
            <a:ext cx="1745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interference</a:t>
            </a:r>
            <a:endParaRPr lang="en-IE" sz="2000" dirty="0"/>
          </a:p>
        </p:txBody>
      </p:sp>
      <p:sp>
        <p:nvSpPr>
          <p:cNvPr id="19" name="WordArt 10"/>
          <p:cNvSpPr>
            <a:spLocks noChangeArrowheads="1" noChangeShapeType="1" noTextEdit="1"/>
          </p:cNvSpPr>
          <p:nvPr/>
        </p:nvSpPr>
        <p:spPr bwMode="auto">
          <a:xfrm>
            <a:off x="306614" y="223272"/>
            <a:ext cx="5462356" cy="6469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Space-time localization diagram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283" y="1030087"/>
            <a:ext cx="3074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Oscillation probability</a:t>
            </a:r>
            <a:endParaRPr lang="en-IE" sz="2000" dirty="0"/>
          </a:p>
        </p:txBody>
      </p:sp>
      <p:pic>
        <p:nvPicPr>
          <p:cNvPr id="22" name="Picture 21" descr="zh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3248" y="1412875"/>
            <a:ext cx="4157740" cy="343335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42613" y="1507312"/>
            <a:ext cx="4035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P (L) =  </a:t>
            </a:r>
            <a:r>
              <a:rPr lang="en-IE" sz="2000" dirty="0" err="1" smtClean="0">
                <a:sym typeface="Wingdings" pitchFamily="2" charset="2"/>
              </a:rPr>
              <a:t>dt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err="1" smtClean="0">
                <a:sym typeface="Wingdings" pitchFamily="2" charset="2"/>
              </a:rPr>
              <a:t>|A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)|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 =</a:t>
            </a:r>
          </a:p>
          <a:p>
            <a:r>
              <a:rPr lang="en-IE" sz="2000" dirty="0" smtClean="0">
                <a:sym typeface="Wingdings" pitchFamily="2" charset="2"/>
              </a:rPr>
              <a:t>  </a:t>
            </a:r>
          </a:p>
          <a:p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dt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[|A</a:t>
            </a:r>
            <a:r>
              <a:rPr lang="en-IE" sz="2000" baseline="-25000" dirty="0" smtClean="0">
                <a:sym typeface="Wingdings" pitchFamily="2" charset="2"/>
              </a:rPr>
              <a:t>1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)|</a:t>
            </a:r>
            <a:r>
              <a:rPr lang="en-IE" sz="2000" baseline="30000" dirty="0" smtClean="0">
                <a:sym typeface="Wingdings" pitchFamily="2" charset="2"/>
              </a:rPr>
              <a:t>2  </a:t>
            </a:r>
            <a:r>
              <a:rPr lang="en-IE" sz="2000" dirty="0" smtClean="0">
                <a:sym typeface="Wingdings" pitchFamily="2" charset="2"/>
              </a:rPr>
              <a:t>+ |A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)|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]</a:t>
            </a:r>
            <a:r>
              <a:rPr lang="en-IE" sz="2000" baseline="30000" dirty="0" smtClean="0">
                <a:sym typeface="Wingdings" pitchFamily="2" charset="2"/>
              </a:rPr>
              <a:t>   </a:t>
            </a:r>
            <a:r>
              <a:rPr lang="en-IE" sz="2000" dirty="0" smtClean="0">
                <a:sym typeface="Wingdings" pitchFamily="2" charset="2"/>
              </a:rPr>
              <a:t>       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5" name="Freeform 24"/>
          <p:cNvSpPr/>
          <p:nvPr/>
        </p:nvSpPr>
        <p:spPr>
          <a:xfrm>
            <a:off x="1181546" y="1456621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Freeform 25"/>
          <p:cNvSpPr/>
          <p:nvPr/>
        </p:nvSpPr>
        <p:spPr>
          <a:xfrm>
            <a:off x="382759" y="2033058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TextBox 27"/>
          <p:cNvSpPr txBox="1"/>
          <p:nvPr/>
        </p:nvSpPr>
        <p:spPr>
          <a:xfrm>
            <a:off x="372126" y="2711269"/>
            <a:ext cx="3710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+ 2Re   </a:t>
            </a:r>
            <a:r>
              <a:rPr lang="en-IE" sz="2000" dirty="0" err="1" smtClean="0">
                <a:sym typeface="Wingdings" pitchFamily="2" charset="2"/>
              </a:rPr>
              <a:t>dt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A</a:t>
            </a:r>
            <a:r>
              <a:rPr lang="en-IE" sz="2000" baseline="-25000" dirty="0" smtClean="0">
                <a:sym typeface="Wingdings" pitchFamily="2" charset="2"/>
              </a:rPr>
              <a:t>1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*</a:t>
            </a:r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29" name="Freeform 28"/>
          <p:cNvSpPr/>
          <p:nvPr/>
        </p:nvSpPr>
        <p:spPr>
          <a:xfrm>
            <a:off x="1173139" y="2610778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TextBox 31"/>
          <p:cNvSpPr txBox="1"/>
          <p:nvPr/>
        </p:nvSpPr>
        <p:spPr>
          <a:xfrm>
            <a:off x="300314" y="5150142"/>
            <a:ext cx="4292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Further integration over interval of baseline  L due to finite sizes of the source and detector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907154" y="5649313"/>
            <a:ext cx="384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slopes of bands are determined by group velocities</a:t>
            </a:r>
            <a:endParaRPr lang="en-IE" sz="2000" dirty="0"/>
          </a:p>
        </p:txBody>
      </p:sp>
      <p:sp>
        <p:nvSpPr>
          <p:cNvPr id="18" name="Freeform 30"/>
          <p:cNvSpPr>
            <a:spLocks/>
          </p:cNvSpPr>
          <p:nvPr/>
        </p:nvSpPr>
        <p:spPr bwMode="auto">
          <a:xfrm rot="16200000">
            <a:off x="6740256" y="2303087"/>
            <a:ext cx="581025" cy="41230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2125" y="3862914"/>
            <a:ext cx="4006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Here we considered elementary processes of interactions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4590904" y="1496679"/>
            <a:ext cx="34814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x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8612770" y="4509245"/>
            <a:ext cx="1913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</a:t>
            </a:r>
            <a:endParaRPr lang="en-IE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6474483" y="4803699"/>
            <a:ext cx="70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time</a:t>
            </a:r>
            <a:endParaRPr lang="en-IE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4167928" y="2614767"/>
            <a:ext cx="127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distance</a:t>
            </a:r>
            <a:endParaRPr lang="en-IE" dirty="0"/>
          </a:p>
        </p:txBody>
      </p:sp>
      <p:sp>
        <p:nvSpPr>
          <p:cNvPr id="39" name="TextBox 38"/>
          <p:cNvSpPr txBox="1"/>
          <p:nvPr/>
        </p:nvSpPr>
        <p:spPr>
          <a:xfrm>
            <a:off x="5768970" y="5164139"/>
            <a:ext cx="196703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</a:t>
            </a:r>
            <a:r>
              <a:rPr lang="en-IE" sz="2000" dirty="0" smtClean="0">
                <a:sym typeface="Wingdings" pitchFamily="2" charset="2"/>
              </a:rPr>
              <a:t> N’ +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+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3407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5319" y="2868225"/>
            <a:ext cx="402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Interference is determined by overlap of produced WP </a:t>
            </a:r>
            <a:endParaRPr lang="en-IE" sz="2000" dirty="0"/>
          </a:p>
        </p:txBody>
      </p:sp>
      <p:sp>
        <p:nvSpPr>
          <p:cNvPr id="19" name="WordArt 10"/>
          <p:cNvSpPr>
            <a:spLocks noChangeArrowheads="1" noChangeShapeType="1" noTextEdit="1"/>
          </p:cNvSpPr>
          <p:nvPr/>
        </p:nvSpPr>
        <p:spPr bwMode="auto">
          <a:xfrm>
            <a:off x="306615" y="212647"/>
            <a:ext cx="2542911" cy="7107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Detection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383" y="2403196"/>
            <a:ext cx="2830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i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</a:t>
            </a:r>
            <a:r>
              <a:rPr lang="en-US" sz="2000" dirty="0" smtClean="0"/>
              <a:t>~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(L –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i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0075" y="1177701"/>
            <a:ext cx="154409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&lt;&lt;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95980" y="1533307"/>
            <a:ext cx="4047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short detection coherence time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66250" y="1954193"/>
            <a:ext cx="2812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>
                <a:sym typeface="Wingdings" pitchFamily="2" charset="2"/>
              </a:rPr>
              <a:t>(t –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</a:t>
            </a:r>
            <a:r>
              <a:rPr lang="en-US" sz="2000" dirty="0" smtClean="0"/>
              <a:t>~</a:t>
            </a:r>
            <a:r>
              <a:rPr lang="en-IE" sz="2000" dirty="0" smtClean="0">
                <a:latin typeface="Symbol" pitchFamily="18" charset="2"/>
              </a:rPr>
              <a:t> d </a:t>
            </a:r>
            <a:r>
              <a:rPr lang="en-IE" sz="2000" dirty="0" smtClean="0">
                <a:sym typeface="Wingdings" pitchFamily="2" charset="2"/>
              </a:rPr>
              <a:t>(t –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827815" y="1117441"/>
            <a:ext cx="137042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&gt;&gt;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4986260" y="1549450"/>
            <a:ext cx="4047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long detection coherence time</a:t>
            </a:r>
            <a:endParaRPr lang="en-IE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028792" y="2128710"/>
            <a:ext cx="2913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i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</a:t>
            </a:r>
            <a:r>
              <a:rPr lang="en-US" sz="2000" dirty="0" smtClean="0"/>
              <a:t>~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(L/v -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827815" y="3131497"/>
            <a:ext cx="1544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&gt;&gt;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/>
              <a:t>sep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4986260" y="2794645"/>
            <a:ext cx="3561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restoration of coherence if</a:t>
            </a:r>
            <a:endParaRPr lang="en-IE" sz="2000" dirty="0"/>
          </a:p>
        </p:txBody>
      </p:sp>
      <p:pic>
        <p:nvPicPr>
          <p:cNvPr id="22" name="Picture 21" descr="ost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103" y="3540633"/>
            <a:ext cx="3801228" cy="3012344"/>
          </a:xfrm>
          <a:prstGeom prst="rect">
            <a:avLst/>
          </a:prstGeom>
        </p:spPr>
      </p:pic>
      <p:pic>
        <p:nvPicPr>
          <p:cNvPr id="25" name="Picture 24" descr="ost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9295" y="3522947"/>
            <a:ext cx="3801228" cy="297686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127143" y="480429"/>
            <a:ext cx="2444317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two extreme cases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769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66110" y="208736"/>
            <a:ext cx="2823719" cy="6402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Production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145" y="1265529"/>
            <a:ext cx="8741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WP’s are determined by localization region of the production process: by overlap of localization regions of all particles involved but neutrinos. 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51489" y="272534"/>
            <a:ext cx="3197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E.Kh</a:t>
            </a:r>
            <a:r>
              <a:rPr lang="en-IE" i="1" dirty="0" smtClean="0">
                <a:solidFill>
                  <a:srgbClr val="FF0000"/>
                </a:solidFill>
              </a:rPr>
              <a:t>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r>
              <a:rPr lang="en-IE" i="1" dirty="0" smtClean="0">
                <a:solidFill>
                  <a:srgbClr val="FF0000"/>
                </a:solidFill>
              </a:rPr>
              <a:t> and A.Y.S.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[hep-ph]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2944" y="4307930"/>
            <a:ext cx="4177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latter is determined by time </a:t>
            </a:r>
          </a:p>
          <a:p>
            <a:r>
              <a:rPr lang="en-IE" sz="2000" dirty="0" smtClean="0"/>
              <a:t>between two collisions of N,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929717" y="5035085"/>
            <a:ext cx="258856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US" sz="2000" dirty="0" smtClean="0"/>
              <a:t>~ </a:t>
            </a:r>
            <a:r>
              <a:rPr lang="en-US" sz="2000" dirty="0" err="1" smtClean="0"/>
              <a:t>v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X</a:t>
            </a:r>
            <a:r>
              <a:rPr lang="en-IE" sz="2000" baseline="-25000" dirty="0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c/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40599" y="5723639"/>
            <a:ext cx="3110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enhancement factor for</a:t>
            </a:r>
          </a:p>
          <a:p>
            <a:r>
              <a:rPr lang="en-IE" sz="2000" dirty="0" smtClean="0"/>
              <a:t>length of neutrino WP</a:t>
            </a:r>
            <a:endParaRPr lang="en-IE" sz="2000" dirty="0"/>
          </a:p>
        </p:txBody>
      </p:sp>
      <p:sp>
        <p:nvSpPr>
          <p:cNvPr id="23" name="Right Arrow 22"/>
          <p:cNvSpPr/>
          <p:nvPr/>
        </p:nvSpPr>
        <p:spPr>
          <a:xfrm rot="16200000">
            <a:off x="2911223" y="5334516"/>
            <a:ext cx="196702" cy="475446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TextBox 30"/>
          <p:cNvSpPr txBox="1"/>
          <p:nvPr/>
        </p:nvSpPr>
        <p:spPr>
          <a:xfrm>
            <a:off x="2459131" y="2247901"/>
            <a:ext cx="196703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</a:t>
            </a:r>
            <a:r>
              <a:rPr lang="en-IE" sz="2000" dirty="0" smtClean="0">
                <a:sym typeface="Wingdings" pitchFamily="2" charset="2"/>
              </a:rPr>
              <a:t> N’ +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+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 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49146" y="2726854"/>
            <a:ext cx="4383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 N’ and e</a:t>
            </a:r>
            <a:r>
              <a:rPr lang="en-IE" sz="2000" baseline="30000" dirty="0" smtClean="0"/>
              <a:t>-  </a:t>
            </a:r>
            <a:r>
              <a:rPr lang="en-IE" sz="2000" dirty="0" smtClean="0"/>
              <a:t>are not detected or </a:t>
            </a:r>
          </a:p>
          <a:p>
            <a:r>
              <a:rPr lang="en-IE" sz="2000" dirty="0" smtClean="0"/>
              <a:t>their interactions can be neglected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02906" y="2249873"/>
            <a:ext cx="2394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Consider </a:t>
            </a:r>
            <a:r>
              <a:rPr lang="en-IE" sz="2000" dirty="0" smtClean="0">
                <a:latin typeface="Symbol" pitchFamily="18" charset="2"/>
              </a:rPr>
              <a:t>b</a:t>
            </a:r>
            <a:r>
              <a:rPr lang="en-IE" sz="2000" dirty="0" smtClean="0"/>
              <a:t> decay, </a:t>
            </a:r>
            <a:endParaRPr lang="en-IE" sz="20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147943" y="2343598"/>
            <a:ext cx="1583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6704" y="3381575"/>
            <a:ext cx="3899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localization of process is given by localization of atom N </a:t>
            </a:r>
          </a:p>
        </p:txBody>
      </p:sp>
      <p:pic>
        <p:nvPicPr>
          <p:cNvPr id="21" name="Picture 20" descr="ost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0722" y="2277828"/>
            <a:ext cx="3950113" cy="351770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 rot="16200000">
            <a:off x="4611961" y="3910669"/>
            <a:ext cx="11638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distance</a:t>
            </a:r>
            <a:endParaRPr lang="en-IE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838049" y="5521110"/>
            <a:ext cx="680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time</a:t>
            </a:r>
            <a:endParaRPr lang="en-I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769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02311" y="180749"/>
            <a:ext cx="5977219" cy="7323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Entanglement and correlations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4784" y="1123937"/>
            <a:ext cx="8547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N’ or/and e</a:t>
            </a:r>
            <a:r>
              <a:rPr lang="en-IE" sz="2000" baseline="30000" dirty="0" smtClean="0"/>
              <a:t>- </a:t>
            </a:r>
            <a:r>
              <a:rPr lang="en-IE" sz="2000" dirty="0" smtClean="0"/>
              <a:t> are detected or interact, this may narrow their WP’s </a:t>
            </a:r>
          </a:p>
          <a:p>
            <a:r>
              <a:rPr lang="en-IE" sz="2000" dirty="0" smtClean="0"/>
              <a:t>and consequently the neutrino WP. 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10783" y="5139444"/>
            <a:ext cx="346111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Similar to the EPR paradox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35073" y="5585551"/>
            <a:ext cx="8913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  <a:sym typeface="Wingdings" pitchFamily="2" charset="2"/>
              </a:rPr>
              <a:t> n</a:t>
            </a:r>
            <a:r>
              <a:rPr lang="en-IE" sz="2000" dirty="0" smtClean="0"/>
              <a:t> emission and interactions of </a:t>
            </a:r>
            <a:r>
              <a:rPr lang="en-IE" sz="2000" dirty="0" smtClean="0">
                <a:sym typeface="Wingdings" pitchFamily="2" charset="2"/>
              </a:rPr>
              <a:t>e</a:t>
            </a:r>
            <a:r>
              <a:rPr lang="en-IE" sz="2000" baseline="30000" dirty="0" smtClean="0">
                <a:sym typeface="Wingdings" pitchFamily="2" charset="2"/>
              </a:rPr>
              <a:t>- </a:t>
            </a:r>
            <a:r>
              <a:rPr lang="en-IE" sz="2000" dirty="0" smtClean="0">
                <a:sym typeface="Wingdings" pitchFamily="2" charset="2"/>
              </a:rPr>
              <a:t> should be considered </a:t>
            </a:r>
            <a:r>
              <a:rPr lang="en-IE" sz="2000" dirty="0" smtClean="0"/>
              <a:t>as unique process;  </a:t>
            </a:r>
          </a:p>
          <a:p>
            <a:r>
              <a:rPr lang="en-IE" sz="2000" dirty="0" smtClean="0"/>
              <a:t>contributions to its amplitude from different e-interactions regions </a:t>
            </a:r>
          </a:p>
          <a:p>
            <a:r>
              <a:rPr lang="en-IE" sz="2000" dirty="0" smtClean="0"/>
              <a:t> appear with random phases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x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incoherent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584676" y="6190471"/>
            <a:ext cx="171984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sym typeface="Wingdings" pitchFamily="2" charset="2"/>
              </a:rPr>
              <a:t>A</a:t>
            </a:r>
            <a:r>
              <a:rPr lang="en-IE" sz="2000" baseline="-25000" dirty="0" err="1" smtClean="0">
                <a:sym typeface="Wingdings" pitchFamily="2" charset="2"/>
              </a:rPr>
              <a:t>tot</a:t>
            </a:r>
            <a:r>
              <a:rPr lang="en-IE" sz="2000" dirty="0" smtClean="0">
                <a:sym typeface="Wingdings" pitchFamily="2" charset="2"/>
              </a:rPr>
              <a:t> = </a:t>
            </a:r>
            <a:r>
              <a:rPr lang="en-IE" sz="2000" dirty="0" err="1" smtClean="0">
                <a:sym typeface="Wingdings" pitchFamily="2" charset="2"/>
              </a:rPr>
              <a:t>A</a:t>
            </a:r>
            <a:r>
              <a:rPr lang="en-IE" sz="2000" baseline="-25000" dirty="0" err="1" smtClean="0">
                <a:sym typeface="Wingdings" pitchFamily="2" charset="2"/>
              </a:rPr>
              <a:t>k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US" sz="2000" dirty="0" smtClean="0"/>
              <a:t>e</a:t>
            </a:r>
            <a:r>
              <a:rPr lang="en-IE" sz="2000" baseline="30000" dirty="0" err="1" smtClean="0">
                <a:sym typeface="Wingdings" pitchFamily="2" charset="2"/>
              </a:rPr>
              <a:t>i</a:t>
            </a:r>
            <a:r>
              <a:rPr lang="en-IE" sz="2000" baseline="30000" dirty="0" smtClean="0">
                <a:sym typeface="Wingdings" pitchFamily="2" charset="2"/>
              </a:rPr>
              <a:t> </a:t>
            </a:r>
            <a:r>
              <a:rPr lang="en-IE" sz="2000" dirty="0" smtClean="0"/>
              <a:t>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839316" y="6190471"/>
            <a:ext cx="412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err="1" smtClean="0">
                <a:latin typeface="Symbol" pitchFamily="18" charset="2"/>
              </a:rPr>
              <a:t>x</a:t>
            </a:r>
            <a:r>
              <a:rPr lang="en-IE" sz="1600" baseline="-25000" dirty="0" err="1" smtClean="0"/>
              <a:t>k</a:t>
            </a:r>
            <a:r>
              <a:rPr lang="en-IE" sz="1600" dirty="0" smtClean="0"/>
              <a:t> </a:t>
            </a:r>
            <a:endParaRPr lang="en-IE" sz="1600" dirty="0"/>
          </a:p>
        </p:txBody>
      </p:sp>
      <p:pic>
        <p:nvPicPr>
          <p:cNvPr id="21" name="Picture 20" descr="ost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5844" y="2181551"/>
            <a:ext cx="3846027" cy="319675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 rot="16200000">
            <a:off x="4394949" y="3513862"/>
            <a:ext cx="11638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distance</a:t>
            </a:r>
            <a:endParaRPr lang="en-IE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253044" y="5261339"/>
            <a:ext cx="680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time</a:t>
            </a:r>
            <a:endParaRPr lang="en-IE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174816" y="3133962"/>
            <a:ext cx="62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err="1" smtClean="0"/>
              <a:t>t</a:t>
            </a:r>
            <a:r>
              <a:rPr lang="en-IE" sz="1600" baseline="-25000" dirty="0" err="1" smtClean="0"/>
              <a:t>coll</a:t>
            </a:r>
            <a:endParaRPr lang="en-IE" sz="1600" dirty="0"/>
          </a:p>
        </p:txBody>
      </p:sp>
      <p:sp>
        <p:nvSpPr>
          <p:cNvPr id="18" name="Rectangle 17"/>
          <p:cNvSpPr/>
          <p:nvPr/>
        </p:nvSpPr>
        <p:spPr>
          <a:xfrm>
            <a:off x="1424759" y="2181551"/>
            <a:ext cx="1095155" cy="2533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TextBox 31"/>
          <p:cNvSpPr txBox="1"/>
          <p:nvPr/>
        </p:nvSpPr>
        <p:spPr>
          <a:xfrm>
            <a:off x="415417" y="2099669"/>
            <a:ext cx="4207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e</a:t>
            </a:r>
            <a:r>
              <a:rPr lang="en-IE" sz="2000" baseline="30000" dirty="0" smtClean="0"/>
              <a:t>-</a:t>
            </a:r>
            <a:r>
              <a:rPr lang="en-IE" sz="2000" dirty="0" smtClean="0"/>
              <a:t> is detected during time interval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&lt;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IE" sz="2000" dirty="0" smtClean="0"/>
              <a:t>, the size of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WP </a:t>
            </a:r>
          </a:p>
          <a:p>
            <a:r>
              <a:rPr lang="en-IE" sz="2000" dirty="0" smtClean="0"/>
              <a:t>will be determined by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endParaRPr lang="en-IE" sz="2000" dirty="0"/>
          </a:p>
        </p:txBody>
      </p:sp>
      <p:sp>
        <p:nvSpPr>
          <p:cNvPr id="19" name="Rectangle 18"/>
          <p:cNvSpPr/>
          <p:nvPr/>
        </p:nvSpPr>
        <p:spPr>
          <a:xfrm>
            <a:off x="1247477" y="3472516"/>
            <a:ext cx="1059785" cy="2488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TextBox 32"/>
          <p:cNvSpPr txBox="1"/>
          <p:nvPr/>
        </p:nvSpPr>
        <p:spPr>
          <a:xfrm>
            <a:off x="436683" y="3391785"/>
            <a:ext cx="39872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</a:t>
            </a:r>
            <a:r>
              <a:rPr lang="en-IE" sz="2000" dirty="0" smtClean="0">
                <a:sym typeface="Wingdings" pitchFamily="2" charset="2"/>
              </a:rPr>
              <a:t>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interacts with particles of medium which have very short time between collisions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coll</a:t>
            </a:r>
            <a:r>
              <a:rPr lang="en-IE" sz="2000" dirty="0" smtClean="0"/>
              <a:t>, then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/>
              <a:t> </a:t>
            </a:r>
            <a:r>
              <a:rPr lang="en-US" sz="2000" dirty="0" smtClean="0"/>
              <a:t>~ </a:t>
            </a:r>
            <a:r>
              <a:rPr lang="en-IE" sz="2000" dirty="0" smtClean="0"/>
              <a:t> </a:t>
            </a:r>
            <a:r>
              <a:rPr lang="en-IE" sz="2000" dirty="0" err="1" smtClean="0"/>
              <a:t>ct</a:t>
            </a:r>
            <a:r>
              <a:rPr lang="en-IE" sz="2000" baseline="-25000" dirty="0" err="1" smtClean="0"/>
              <a:t>coll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34211" y="244547"/>
            <a:ext cx="4190952" cy="785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Wave packets and QFT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11" y="1531080"/>
            <a:ext cx="7384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Eventually the oscillation probability depends on localization of  external particles and baseline L. 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66109" y="2487430"/>
            <a:ext cx="7352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 WP are “unnecessary”,  at least in setups without time tagging 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67824" y="3327979"/>
            <a:ext cx="7708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Neutrinos play the role of transmitter of information from production region to the detection region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442790" y="2245694"/>
            <a:ext cx="1701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L. </a:t>
            </a:r>
            <a:r>
              <a:rPr lang="en-IE" i="1" dirty="0" err="1" smtClean="0">
                <a:solidFill>
                  <a:srgbClr val="FF0000"/>
                </a:solidFill>
              </a:rPr>
              <a:t>Stodolsky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0989" y="4518833"/>
            <a:ext cx="7708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Complete QFT consideration which confirms these statements including results on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: 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002419" y="5295005"/>
            <a:ext cx="518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 R. Krueger , T </a:t>
            </a:r>
            <a:r>
              <a:rPr lang="en-IE" i="1" dirty="0" err="1" smtClean="0">
                <a:solidFill>
                  <a:srgbClr val="FF0000"/>
                </a:solidFill>
              </a:rPr>
              <a:t>Schwetz</a:t>
            </a:r>
            <a:r>
              <a:rPr lang="en-IE" i="1" dirty="0" smtClean="0">
                <a:solidFill>
                  <a:srgbClr val="FF0000"/>
                </a:solidFill>
              </a:rPr>
              <a:t>  2303.15524 [hep-ph] </a:t>
            </a:r>
            <a:endParaRPr lang="en-IE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37175</TotalTime>
  <Words>3333</Words>
  <Application>Microsoft Office PowerPoint</Application>
  <PresentationFormat>On-screen Show (4:3)</PresentationFormat>
  <Paragraphs>564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>ictp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smirnov</dc:creator>
  <cp:lastModifiedBy>Smirnov</cp:lastModifiedBy>
  <cp:revision>3663</cp:revision>
  <dcterms:created xsi:type="dcterms:W3CDTF">2002-07-02T21:36:52Z</dcterms:created>
  <dcterms:modified xsi:type="dcterms:W3CDTF">2023-07-13T08:17:36Z</dcterms:modified>
</cp:coreProperties>
</file>