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6" r:id="rId2"/>
    <p:sldId id="474" r:id="rId3"/>
    <p:sldId id="604" r:id="rId4"/>
    <p:sldId id="617" r:id="rId5"/>
    <p:sldId id="663" r:id="rId6"/>
    <p:sldId id="595" r:id="rId7"/>
    <p:sldId id="698" r:id="rId8"/>
    <p:sldId id="647" r:id="rId9"/>
    <p:sldId id="568" r:id="rId10"/>
    <p:sldId id="651" r:id="rId11"/>
    <p:sldId id="652" r:id="rId12"/>
    <p:sldId id="635" r:id="rId13"/>
    <p:sldId id="655" r:id="rId14"/>
    <p:sldId id="641" r:id="rId15"/>
    <p:sldId id="668" r:id="rId16"/>
    <p:sldId id="645" r:id="rId17"/>
    <p:sldId id="642" r:id="rId18"/>
    <p:sldId id="646" r:id="rId19"/>
    <p:sldId id="653" r:id="rId20"/>
    <p:sldId id="667" r:id="rId21"/>
    <p:sldId id="656" r:id="rId22"/>
    <p:sldId id="657" r:id="rId23"/>
    <p:sldId id="554" r:id="rId24"/>
    <p:sldId id="592" r:id="rId25"/>
    <p:sldId id="391" r:id="rId26"/>
    <p:sldId id="699" r:id="rId27"/>
    <p:sldId id="610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st Lenske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88329" autoAdjust="0"/>
  </p:normalViewPr>
  <p:slideViewPr>
    <p:cSldViewPr>
      <p:cViewPr varScale="1">
        <p:scale>
          <a:sx n="87" d="100"/>
          <a:sy n="87" d="100"/>
        </p:scale>
        <p:origin x="7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8DE6-3618-4A07-8AB1-27A8A43B870C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83E85-2063-46AC-80CD-5003290E37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48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57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46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14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0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181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591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225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939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522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426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95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797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601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170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630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675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3F65C-C6F2-4A21-BCA1-974B53C4663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933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72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912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75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44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15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30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40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47BA6-59B7-4977-AEF0-9955FD08CF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18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3E85-2063-46AC-80CD-5003290E37E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04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3F65C-C6F2-4A21-BCA1-974B53C4663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32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D819D-CDD1-496E-B534-07540D352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EB2B0E-35A0-4751-8CCD-AC81AADD4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84D8EC-61E0-417E-9585-5F8EF4C6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7E8-C40D-4097-81B8-ED9F29CCFD23}" type="datetime1">
              <a:rPr lang="de-DE" smtClean="0"/>
              <a:t>12.07.2023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023967-D0A4-4F19-ACE4-812D5974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5FF30C-D1C0-42B6-8517-EA59713E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10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ECF50-3B2F-496B-B424-3227C275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D728E4-5B5C-481C-9F0F-459B6C43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B08F01-911A-4D58-981E-1056DD9D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C9AC-E48E-4287-B2FE-BAB8004B39E3}" type="datetime1">
              <a:rPr lang="de-DE" smtClean="0"/>
              <a:t>12.07.2023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6C4586-3323-44CB-BCB1-6ECF5CDB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1DDB48-E6A8-4FB2-87B9-7B7F92CE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67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6AF3F6E-9F6D-4E7B-9DF9-33550A50D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AA5AAA-0C4A-4FF9-8B50-0DD0B000B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A0B5A7-6F0F-4143-95EE-8D3D3D07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C3B-AD04-4AE9-8367-D6F4DF311290}" type="datetime1">
              <a:rPr lang="de-DE" smtClean="0"/>
              <a:t>12.07.2023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DB4B4F-A36A-4146-B768-910CC59B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7B8598-2E87-4891-B9F4-974F07F0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35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F84C4-25EB-426C-B474-9325399B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EB77F-49B9-4236-B6A4-475529103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2C27E0-73DB-4D0A-A687-8691F735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D66-373C-46B5-B4EF-F219F6421D7E}" type="datetime1">
              <a:rPr lang="de-DE" smtClean="0"/>
              <a:t>12.07.2023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422895-20D1-4BEA-B7E1-CB99B7AD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056D0B-233F-4439-9277-AF4E90ED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3B9F5-2FB9-4C84-823C-1752053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C7E8A-C6E4-4332-8B14-16F75E345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1FF983-BDB4-438C-A1C8-F7FC52D6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CC1-E5A4-4927-A381-3CC55E69D8A3}" type="datetime1">
              <a:rPr lang="de-DE" smtClean="0"/>
              <a:t>12.07.2023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8F1054-1A02-4FE2-AE1C-45D55C2E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FDF965-44E1-46C9-A9A9-2FF6C6F7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62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0554-350C-48B7-92D3-4D26072B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021D14-ECF6-4A0D-B3A4-910CC051A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7744DA-30F9-4800-9CB8-BDEC98828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1B748F-4572-4CFA-9D3C-C37B9199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F1C5-9FA6-4EE5-AE77-D441C9CAE062}" type="datetime1">
              <a:rPr lang="de-DE" smtClean="0"/>
              <a:t>12.07.2023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7D42FB-F355-4169-8C47-423EFD84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DA97E4-2D8D-4FAD-913C-355B6DAF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91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33347-3C33-44DE-9A77-ED8BA65D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471521-B513-496C-818A-A33788DCF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FF34F4-B314-465B-B5A2-EA2292202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AFA64B-7BA1-461D-BF37-8445B8315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C52E29-5742-4C4E-BED3-3B8C4C674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C51000-E0AD-45A0-B7DB-4A1B4661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28B5-9FED-4FBE-905F-8DCFA24D6709}" type="datetime1">
              <a:rPr lang="de-DE" smtClean="0"/>
              <a:t>12.07.2023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3DCCFB-B57E-40F3-B947-AC5D8E2E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666524-E5F0-4C24-8DA0-87543EA8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89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A55EB-B9EA-4803-AF37-13F64B7E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437373-9ADA-4678-9520-788D6665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826-60CB-417D-9D44-DCE82F73C98A}" type="datetime1">
              <a:rPr lang="de-DE" smtClean="0"/>
              <a:t>12.07.2023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6B5D28-DCCB-4641-9388-BF87C95D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220C87-09E3-40AE-8AB6-09A3B3A6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81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BA19A3-3356-4A83-9C71-E4D09402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E08-B5C3-423F-8C19-CB3D099FF3CB}" type="datetime1">
              <a:rPr lang="de-DE" smtClean="0"/>
              <a:t>12.07.2023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8516AD-2EE0-49BB-BD10-E02217A9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7853D3-F6AD-4EF9-BBD7-717C0A5D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43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90679-7521-4AB4-8F28-E6801DA3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EA9928-3904-4DE6-A59D-CAD5B2C2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2C340F-30AD-4361-BBA6-865791F67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59A04E-B031-487A-97AB-7CBB899E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1C6-59C5-4236-AC79-17C9893D0A49}" type="datetime1">
              <a:rPr lang="de-DE" smtClean="0"/>
              <a:t>12.07.2023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B119E9-90D9-4898-B782-995EA8DC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81B25B-8B5A-4BC4-8BDF-ACDFDB12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92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C1BB7-2397-44C3-B8AF-839F2ADB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E54D5B-287F-474D-867D-FBF9DAC78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32074D-AA42-4F77-BD19-A4C720C02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C4003C-1108-40E7-95B2-8EBF2780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3415-E258-41D3-8C3D-CE5509B4D1F6}" type="datetime1">
              <a:rPr lang="de-DE" smtClean="0"/>
              <a:t>12.07.2023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7B9BED-DA43-4891-ADC4-6535734C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9F1C38-C068-465A-B6D6-A201D85A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77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2FC47DE-A236-4B87-94E5-A1A2D713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224EB8-1C01-4ECF-9BD8-7E67A2D8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554DE9-7BCF-432B-9313-1A4173EBD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7339-B339-4E77-82B5-6444A8908601}" type="datetime1">
              <a:rPr lang="de-DE" smtClean="0"/>
              <a:t>12.07.2023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590AA2-AFFC-4925-8FE8-104BDBFE3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FE82AC-E966-4C8B-A53E-CFD5C0A64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7F0E8-2BE4-44E3-8FCF-63EB4FB2D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49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wmf"/><Relationship Id="rId9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07368" y="1270267"/>
            <a:ext cx="11089232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4800" b="1" dirty="0">
                <a:latin typeface="+mn-lt"/>
              </a:rPr>
              <a:t>Nuclear Double Charge Exchange Reactions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by 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Isotensor Interactions</a:t>
            </a:r>
            <a:endParaRPr lang="de-DE" altLang="de-DE" sz="48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79576" y="3879280"/>
            <a:ext cx="7520880" cy="1421928"/>
          </a:xfrm>
        </p:spPr>
        <p:txBody>
          <a:bodyPr>
            <a:normAutofit/>
          </a:bodyPr>
          <a:lstStyle/>
          <a:p>
            <a:r>
              <a:rPr lang="de-DE" sz="2800" b="1" dirty="0"/>
              <a:t>Horst Lenske</a:t>
            </a:r>
          </a:p>
          <a:p>
            <a:r>
              <a:rPr lang="de-DE" sz="2800" b="1" dirty="0"/>
              <a:t>Institut für Theoretische Physik, JLU Gießen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5FBC7FE-0E46-4258-B978-2566BDD6C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86" y="4941168"/>
            <a:ext cx="1731511" cy="17100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1442025-6746-4F97-91D7-B02FC805E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288" y="4941168"/>
            <a:ext cx="1362614" cy="12193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DBC8B78-845B-45A5-97CA-D90DA32DB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64" y="85523"/>
            <a:ext cx="1660111" cy="10357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56650A-A2B4-482E-A7F1-BB8BFEE33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379" y="5483609"/>
            <a:ext cx="2412123" cy="4775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7B817A9-33A4-4EAB-BC76-1A2C929DA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4112" y="5471429"/>
            <a:ext cx="1761123" cy="5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3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0FE56C3-24C8-9F5E-ACC9-F1A68F63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953366-AFEB-5B70-1D38-094C2CB4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A714D-2BD6-5B28-C0D0-886277A2E3FD}"/>
              </a:ext>
            </a:extLst>
          </p:cNvPr>
          <p:cNvSpPr txBox="1"/>
          <p:nvPr/>
        </p:nvSpPr>
        <p:spPr>
          <a:xfrm>
            <a:off x="3935760" y="25249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The MDCE Box </a:t>
            </a:r>
            <a:r>
              <a:rPr lang="de-DE" sz="2400" b="1" dirty="0" err="1"/>
              <a:t>Diagrams</a:t>
            </a:r>
            <a:endParaRPr lang="de-DE" sz="24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644F700-2B21-338D-C11B-645C801180AE}"/>
              </a:ext>
            </a:extLst>
          </p:cNvPr>
          <p:cNvSpPr txBox="1"/>
          <p:nvPr/>
        </p:nvSpPr>
        <p:spPr>
          <a:xfrm>
            <a:off x="47328" y="4770691"/>
            <a:ext cx="63367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00" b="1" dirty="0" err="1"/>
              <a:t>e</a:t>
            </a:r>
            <a:r>
              <a:rPr lang="de-DE" sz="1900" b="1" baseline="30000" dirty="0" err="1"/>
              <a:t>+</a:t>
            </a:r>
            <a:r>
              <a:rPr lang="de-DE" sz="1900" b="1" dirty="0" err="1"/>
              <a:t>e</a:t>
            </a:r>
            <a:r>
              <a:rPr lang="de-DE" sz="1900" b="1" baseline="30000" dirty="0"/>
              <a:t>-</a:t>
            </a:r>
            <a:r>
              <a:rPr lang="de-DE" sz="1900" b="1" dirty="0"/>
              <a:t> </a:t>
            </a:r>
            <a:r>
              <a:rPr lang="de-DE" sz="1900" b="1" dirty="0" err="1"/>
              <a:t>Bhabha</a:t>
            </a:r>
            <a:r>
              <a:rPr lang="de-DE" sz="1900" b="1" dirty="0"/>
              <a:t> </a:t>
            </a:r>
            <a:r>
              <a:rPr lang="de-DE" sz="1900" b="1" dirty="0" err="1"/>
              <a:t>Scattering</a:t>
            </a:r>
            <a:r>
              <a:rPr lang="de-DE" sz="1900" b="1" dirty="0"/>
              <a:t> </a:t>
            </a:r>
            <a:r>
              <a:rPr lang="de-DE" sz="1900" b="1" dirty="0">
                <a:solidFill>
                  <a:srgbClr val="00B050"/>
                </a:solidFill>
              </a:rPr>
              <a:t>QED</a:t>
            </a:r>
            <a:r>
              <a:rPr lang="de-DE" sz="1900" b="1" dirty="0"/>
              <a:t> Box</a:t>
            </a:r>
          </a:p>
          <a:p>
            <a:pPr algn="ctr"/>
            <a:r>
              <a:rPr lang="de-DE" sz="1900" b="1" dirty="0" err="1">
                <a:sym typeface="Wingdings" panose="05000000000000000000" pitchFamily="2" charset="2"/>
              </a:rPr>
              <a:t>One</a:t>
            </a:r>
            <a:r>
              <a:rPr lang="de-DE" sz="1900" b="1" dirty="0">
                <a:sym typeface="Wingdings" panose="05000000000000000000" pitchFamily="2" charset="2"/>
              </a:rPr>
              <a:t> </a:t>
            </a:r>
            <a:r>
              <a:rPr lang="de-DE" sz="1900" b="1" dirty="0" err="1">
                <a:sym typeface="Wingdings" panose="05000000000000000000" pitchFamily="2" charset="2"/>
              </a:rPr>
              <a:t>independent</a:t>
            </a:r>
            <a:r>
              <a:rPr lang="de-DE" sz="1900" b="1" dirty="0">
                <a:sym typeface="Wingdings" panose="05000000000000000000" pitchFamily="2" charset="2"/>
              </a:rPr>
              <a:t> </a:t>
            </a:r>
            <a:r>
              <a:rPr lang="de-DE" sz="1900" b="1" dirty="0" err="1">
                <a:sym typeface="Wingdings" panose="05000000000000000000" pitchFamily="2" charset="2"/>
              </a:rPr>
              <a:t>momentum</a:t>
            </a:r>
            <a:r>
              <a:rPr lang="de-DE" sz="1900" b="1" dirty="0">
                <a:sym typeface="Wingdings" panose="05000000000000000000" pitchFamily="2" charset="2"/>
              </a:rPr>
              <a:t> variable k </a:t>
            </a:r>
            <a:r>
              <a:rPr lang="de-DE" sz="1900" b="1" dirty="0" err="1">
                <a:sym typeface="Wingdings" panose="05000000000000000000" pitchFamily="2" charset="2"/>
              </a:rPr>
              <a:t>or</a:t>
            </a:r>
            <a:r>
              <a:rPr lang="de-DE" sz="1900" b="1" dirty="0">
                <a:sym typeface="Wingdings" panose="05000000000000000000" pitchFamily="2" charset="2"/>
              </a:rPr>
              <a:t> p</a:t>
            </a:r>
          </a:p>
          <a:p>
            <a:pPr algn="ctr"/>
            <a:r>
              <a:rPr lang="de-DE" sz="1900" b="1" dirty="0">
                <a:sym typeface="Wingdings" panose="05000000000000000000" pitchFamily="2" charset="2"/>
              </a:rPr>
              <a:t>Integral </a:t>
            </a:r>
            <a:r>
              <a:rPr lang="de-DE" sz="1900" b="1" dirty="0" err="1">
                <a:sym typeface="Wingdings" panose="05000000000000000000" pitchFamily="2" charset="2"/>
              </a:rPr>
              <a:t>over</a:t>
            </a:r>
            <a:r>
              <a:rPr lang="de-DE" sz="1900" b="1" dirty="0">
                <a:sym typeface="Wingdings" panose="05000000000000000000" pitchFamily="2" charset="2"/>
              </a:rPr>
              <a:t>  </a:t>
            </a:r>
            <a:r>
              <a:rPr lang="de-DE" sz="1900" b="1" dirty="0" err="1">
                <a:sym typeface="Wingdings" panose="05000000000000000000" pitchFamily="2" charset="2"/>
              </a:rPr>
              <a:t>product</a:t>
            </a:r>
            <a:r>
              <a:rPr lang="de-DE" sz="1900" b="1" dirty="0">
                <a:sym typeface="Wingdings" panose="05000000000000000000" pitchFamily="2" charset="2"/>
              </a:rPr>
              <a:t> of 2 </a:t>
            </a:r>
            <a:r>
              <a:rPr lang="de-DE" sz="1900" b="1" dirty="0" err="1">
                <a:sym typeface="Wingdings" panose="05000000000000000000" pitchFamily="2" charset="2"/>
              </a:rPr>
              <a:t>lepton</a:t>
            </a:r>
            <a:r>
              <a:rPr lang="de-DE" sz="1900" b="1" dirty="0">
                <a:sym typeface="Wingdings" panose="05000000000000000000" pitchFamily="2" charset="2"/>
              </a:rPr>
              <a:t> and 2 </a:t>
            </a:r>
            <a:r>
              <a:rPr lang="de-DE" sz="1900" b="1" dirty="0" err="1">
                <a:sym typeface="Wingdings" panose="05000000000000000000" pitchFamily="2" charset="2"/>
              </a:rPr>
              <a:t>photon</a:t>
            </a:r>
            <a:r>
              <a:rPr lang="de-DE" sz="1900" b="1" dirty="0">
                <a:sym typeface="Wingdings" panose="05000000000000000000" pitchFamily="2" charset="2"/>
              </a:rPr>
              <a:t> Propagators</a:t>
            </a:r>
          </a:p>
          <a:p>
            <a:pPr algn="ctr"/>
            <a:r>
              <a:rPr lang="de-DE" sz="19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Closed</a:t>
            </a:r>
            <a:r>
              <a:rPr lang="de-DE" sz="1900" b="1" dirty="0">
                <a:solidFill>
                  <a:srgbClr val="00B050"/>
                </a:solidFill>
                <a:sym typeface="Wingdings" panose="05000000000000000000" pitchFamily="2" charset="2"/>
              </a:rPr>
              <a:t> form </a:t>
            </a:r>
            <a:r>
              <a:rPr lang="de-DE" sz="19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by</a:t>
            </a:r>
            <a:r>
              <a:rPr lang="de-DE" sz="19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sz="19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Mellin</a:t>
            </a:r>
            <a:r>
              <a:rPr lang="de-DE" sz="1900" b="1" dirty="0">
                <a:solidFill>
                  <a:srgbClr val="00B050"/>
                </a:solidFill>
                <a:sym typeface="Wingdings" panose="05000000000000000000" pitchFamily="2" charset="2"/>
              </a:rPr>
              <a:t>-Barnes Integrals</a:t>
            </a:r>
            <a:endParaRPr lang="de-DE" sz="1900" b="1" dirty="0">
              <a:solidFill>
                <a:srgbClr val="00B05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46F02E-8B9D-D368-B7BC-F8D01D2F01FB}"/>
              </a:ext>
            </a:extLst>
          </p:cNvPr>
          <p:cNvSpPr txBox="1"/>
          <p:nvPr/>
        </p:nvSpPr>
        <p:spPr>
          <a:xfrm>
            <a:off x="6672064" y="4770691"/>
            <a:ext cx="5040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00" b="1" dirty="0"/>
              <a:t>MDCE Isotensor </a:t>
            </a:r>
            <a:r>
              <a:rPr lang="de-DE" sz="1900" b="1" dirty="0" err="1">
                <a:solidFill>
                  <a:srgbClr val="FF0000"/>
                </a:solidFill>
              </a:rPr>
              <a:t>Hadronic</a:t>
            </a:r>
            <a:r>
              <a:rPr lang="de-DE" sz="1900" b="1" dirty="0"/>
              <a:t> Box </a:t>
            </a:r>
          </a:p>
          <a:p>
            <a:pPr algn="ctr"/>
            <a:r>
              <a:rPr lang="de-DE" sz="1900" b="1" dirty="0">
                <a:solidFill>
                  <a:srgbClr val="0070C0"/>
                </a:solidFill>
              </a:rPr>
              <a:t>External N</a:t>
            </a:r>
            <a:r>
              <a:rPr lang="de-DE" sz="1900" b="1" baseline="30000" dirty="0">
                <a:solidFill>
                  <a:srgbClr val="0070C0"/>
                </a:solidFill>
              </a:rPr>
              <a:t>-1</a:t>
            </a:r>
            <a:r>
              <a:rPr lang="de-DE" sz="1900" b="1" dirty="0">
                <a:solidFill>
                  <a:srgbClr val="0070C0"/>
                </a:solidFill>
              </a:rPr>
              <a:t>N </a:t>
            </a:r>
            <a:r>
              <a:rPr lang="de-DE" sz="1900" b="1" dirty="0" err="1">
                <a:solidFill>
                  <a:srgbClr val="0070C0"/>
                </a:solidFill>
              </a:rPr>
              <a:t>momenta</a:t>
            </a:r>
            <a:r>
              <a:rPr lang="de-DE" sz="1900" b="1" dirty="0">
                <a:solidFill>
                  <a:srgbClr val="0070C0"/>
                </a:solidFill>
              </a:rPr>
              <a:t> </a:t>
            </a:r>
            <a:r>
              <a:rPr lang="de-DE" sz="1900" b="1" dirty="0" err="1">
                <a:solidFill>
                  <a:srgbClr val="0070C0"/>
                </a:solidFill>
              </a:rPr>
              <a:t>are</a:t>
            </a:r>
            <a:r>
              <a:rPr lang="de-DE" sz="1900" b="1" dirty="0">
                <a:solidFill>
                  <a:srgbClr val="0070C0"/>
                </a:solidFill>
              </a:rPr>
              <a:t> </a:t>
            </a:r>
            <a:r>
              <a:rPr lang="de-DE" sz="1900" b="1" dirty="0" err="1">
                <a:solidFill>
                  <a:srgbClr val="0070C0"/>
                </a:solidFill>
              </a:rPr>
              <a:t>fixed</a:t>
            </a:r>
            <a:r>
              <a:rPr lang="de-DE" sz="1900" b="1" dirty="0">
                <a:solidFill>
                  <a:srgbClr val="0070C0"/>
                </a:solidFill>
              </a:rPr>
              <a:t> </a:t>
            </a:r>
            <a:r>
              <a:rPr lang="de-DE" sz="1900" b="1" dirty="0" err="1">
                <a:solidFill>
                  <a:srgbClr val="0070C0"/>
                </a:solidFill>
              </a:rPr>
              <a:t>by</a:t>
            </a:r>
            <a:r>
              <a:rPr lang="de-DE" sz="1900" b="1" dirty="0">
                <a:solidFill>
                  <a:srgbClr val="0070C0"/>
                </a:solidFill>
              </a:rPr>
              <a:t> </a:t>
            </a:r>
            <a:r>
              <a:rPr lang="de-DE" sz="1900" b="1" dirty="0" err="1">
                <a:solidFill>
                  <a:srgbClr val="0070C0"/>
                </a:solidFill>
              </a:rPr>
              <a:t>k,k</a:t>
            </a:r>
            <a:r>
              <a:rPr lang="de-DE" sz="1900" b="1" dirty="0">
                <a:solidFill>
                  <a:srgbClr val="0070C0"/>
                </a:solidFill>
              </a:rPr>
              <a:t>‘ and p</a:t>
            </a:r>
            <a:r>
              <a:rPr lang="de-DE" sz="1900" b="1" baseline="-25000" dirty="0">
                <a:solidFill>
                  <a:srgbClr val="0070C0"/>
                </a:solidFill>
              </a:rPr>
              <a:t>1,2</a:t>
            </a:r>
          </a:p>
          <a:p>
            <a:pPr algn="ctr"/>
            <a:r>
              <a:rPr lang="de-DE" sz="1900" b="1" dirty="0">
                <a:sym typeface="Wingdings" panose="05000000000000000000" pitchFamily="2" charset="2"/>
              </a:rPr>
              <a:t>Meson Potentials and </a:t>
            </a:r>
            <a:r>
              <a:rPr lang="de-DE" sz="1900" b="1" dirty="0" err="1">
                <a:sym typeface="Wingdings" panose="05000000000000000000" pitchFamily="2" charset="2"/>
              </a:rPr>
              <a:t>Nuclear</a:t>
            </a:r>
            <a:r>
              <a:rPr lang="de-DE" sz="1900" b="1" dirty="0">
                <a:sym typeface="Wingdings" panose="05000000000000000000" pitchFamily="2" charset="2"/>
              </a:rPr>
              <a:t> Vertices</a:t>
            </a:r>
          </a:p>
          <a:p>
            <a:pPr algn="ctr"/>
            <a:r>
              <a:rPr lang="de-DE" sz="19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Numerical</a:t>
            </a:r>
            <a:r>
              <a:rPr lang="de-DE" sz="1900" b="1" dirty="0">
                <a:solidFill>
                  <a:srgbClr val="FF0000"/>
                </a:solidFill>
                <a:sym typeface="Wingdings" panose="05000000000000000000" pitchFamily="2" charset="2"/>
              </a:rPr>
              <a:t> Evaluation</a:t>
            </a:r>
            <a:endParaRPr lang="de-DE" sz="1900" b="1" dirty="0">
              <a:solidFill>
                <a:srgbClr val="FF0000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BB1D446-D7B0-CEC8-EE22-55BBB51FD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8" y="1052735"/>
            <a:ext cx="4927888" cy="3519237"/>
          </a:xfrm>
          <a:prstGeom prst="rect">
            <a:avLst/>
          </a:prstGeom>
          <a:ln w="47625">
            <a:solidFill>
              <a:srgbClr val="00B050"/>
            </a:solidFill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6655C94-9433-AEAE-09C1-5A1B29D11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467" y="1052736"/>
            <a:ext cx="4727133" cy="3519237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3164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1C652CE-092F-1F66-9E7B-E2C87558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B5EE0E-8691-CC0C-B790-D9131EAB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11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B447FC-D71A-B1C2-63E3-236AB35B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239" y="914143"/>
            <a:ext cx="2177306" cy="1506745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125A9BE-87C8-FF69-3430-0D621057A889}"/>
              </a:ext>
            </a:extLst>
          </p:cNvPr>
          <p:cNvSpPr txBox="1"/>
          <p:nvPr/>
        </p:nvSpPr>
        <p:spPr>
          <a:xfrm>
            <a:off x="3805146" y="159023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MDCE </a:t>
            </a:r>
            <a:r>
              <a:rPr lang="de-DE" sz="2400" b="1" dirty="0">
                <a:solidFill>
                  <a:srgbClr val="FF0000"/>
                </a:solidFill>
              </a:rPr>
              <a:t>Isotensor</a:t>
            </a:r>
            <a:r>
              <a:rPr lang="de-DE" sz="2400" b="1" dirty="0"/>
              <a:t> Transition Kernel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FEB4483-DEEE-8E47-916D-B536F2C0F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197" y="3573016"/>
            <a:ext cx="6665388" cy="751114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214CE01-611D-661F-4B3E-73672E533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633" y="4509120"/>
            <a:ext cx="4787547" cy="701315"/>
          </a:xfrm>
          <a:prstGeom prst="rect">
            <a:avLst/>
          </a:prstGeom>
          <a:ln w="34925">
            <a:solidFill>
              <a:srgbClr val="FFC000"/>
            </a:solidFill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20D4FA6-195B-BD0D-F782-E33EBC5A3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296" y="4613828"/>
            <a:ext cx="1516205" cy="46238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EF0D9E2-807A-A9A7-6881-1DF26CA6B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750" y="2708920"/>
            <a:ext cx="7006642" cy="637559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A0D53504-4745-28C4-4798-61DFDF261E0F}"/>
              </a:ext>
            </a:extLst>
          </p:cNvPr>
          <p:cNvSpPr txBox="1"/>
          <p:nvPr/>
        </p:nvSpPr>
        <p:spPr>
          <a:xfrm>
            <a:off x="1415478" y="5529426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MDCE-NME in </a:t>
            </a:r>
            <a:r>
              <a:rPr lang="de-DE" sz="2000" b="1" dirty="0" err="1"/>
              <a:t>projectile</a:t>
            </a:r>
            <a:r>
              <a:rPr lang="de-DE" sz="2000" b="1" dirty="0"/>
              <a:t> and </a:t>
            </a:r>
            <a:r>
              <a:rPr lang="de-DE" sz="2000" b="1" dirty="0" err="1"/>
              <a:t>target</a:t>
            </a:r>
            <a:r>
              <a:rPr lang="de-DE" sz="2000" b="1" dirty="0"/>
              <a:t>: </a:t>
            </a:r>
            <a:r>
              <a:rPr lang="de-DE" sz="2000" b="1" dirty="0" err="1"/>
              <a:t>two</a:t>
            </a:r>
            <a:r>
              <a:rPr lang="de-DE" sz="2000" b="1" dirty="0"/>
              <a:t> SCE-type </a:t>
            </a:r>
            <a:r>
              <a:rPr lang="de-DE" sz="2000" b="1" dirty="0" err="1"/>
              <a:t>vertices</a:t>
            </a:r>
            <a:r>
              <a:rPr lang="de-DE" sz="2000" b="1" dirty="0"/>
              <a:t> </a:t>
            </a:r>
            <a:r>
              <a:rPr lang="de-DE" sz="2000" b="1" dirty="0" err="1"/>
              <a:t>connected</a:t>
            </a:r>
            <a:r>
              <a:rPr lang="de-DE" sz="2000" b="1" dirty="0"/>
              <a:t> </a:t>
            </a:r>
            <a:r>
              <a:rPr lang="de-DE" sz="2000" b="1" dirty="0" err="1"/>
              <a:t>by</a:t>
            </a:r>
            <a:r>
              <a:rPr lang="de-DE" sz="2000" b="1" dirty="0"/>
              <a:t> </a:t>
            </a:r>
            <a:r>
              <a:rPr lang="de-DE" sz="2000" b="1" dirty="0">
                <a:latin typeface="Symbol" panose="05050102010706020507" pitchFamily="18" charset="2"/>
              </a:rPr>
              <a:t>p</a:t>
            </a:r>
            <a:r>
              <a:rPr lang="de-DE" sz="2000" b="1" baseline="30000" dirty="0"/>
              <a:t>0</a:t>
            </a:r>
            <a:r>
              <a:rPr lang="de-DE" sz="2000" b="1" dirty="0"/>
              <a:t> </a:t>
            </a:r>
            <a:r>
              <a:rPr lang="de-DE" sz="2000" b="1" dirty="0" err="1"/>
              <a:t>exchange</a:t>
            </a:r>
            <a:endParaRPr lang="de-DE" sz="2000" b="1" dirty="0"/>
          </a:p>
          <a:p>
            <a:pPr algn="ctr"/>
            <a:r>
              <a:rPr lang="de-DE" sz="2000" b="1" dirty="0">
                <a:solidFill>
                  <a:srgbClr val="FF0000"/>
                </a:solidFill>
              </a:rPr>
              <a:t>2-Nucleon </a:t>
            </a:r>
            <a:r>
              <a:rPr lang="de-DE" sz="2000" b="1" dirty="0" err="1">
                <a:solidFill>
                  <a:srgbClr val="FF0000"/>
                </a:solidFill>
              </a:rPr>
              <a:t>Mechanism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fostered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by</a:t>
            </a:r>
            <a:r>
              <a:rPr lang="de-DE" sz="2000" b="1" dirty="0">
                <a:solidFill>
                  <a:srgbClr val="FF0000"/>
                </a:solidFill>
              </a:rPr>
              <a:t> 2-body </a:t>
            </a:r>
            <a:r>
              <a:rPr lang="de-DE" sz="2000" b="1" dirty="0" err="1">
                <a:solidFill>
                  <a:srgbClr val="FF0000"/>
                </a:solidFill>
              </a:rPr>
              <a:t>correlations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3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5804B9D-7071-4FBF-8D86-F5C55340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2F6CB60-154B-4A71-9B73-CE9C3C8A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381C776-01B2-404D-B781-450FA6DBD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93289"/>
            <a:ext cx="5687658" cy="867559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4906AC4-6725-4EA1-8170-DCFE44B8D477}"/>
              </a:ext>
            </a:extLst>
          </p:cNvPr>
          <p:cNvSpPr txBox="1"/>
          <p:nvPr/>
        </p:nvSpPr>
        <p:spPr>
          <a:xfrm>
            <a:off x="2927648" y="3326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MDCE  Vertices in </a:t>
            </a:r>
            <a:r>
              <a:rPr lang="de-DE" sz="2400" b="1" dirty="0" err="1"/>
              <a:t>Closure</a:t>
            </a:r>
            <a:r>
              <a:rPr lang="de-DE" sz="2400" b="1" dirty="0"/>
              <a:t> Approximation</a:t>
            </a:r>
            <a:r>
              <a:rPr lang="de-DE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91FC4C-5D81-4AE2-9BB7-5FE32D1150E4}"/>
              </a:ext>
            </a:extLst>
          </p:cNvPr>
          <p:cNvSpPr txBox="1"/>
          <p:nvPr/>
        </p:nvSpPr>
        <p:spPr>
          <a:xfrm>
            <a:off x="1847528" y="2380818"/>
            <a:ext cx="878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highlight>
                  <a:srgbClr val="FFFF00"/>
                </a:highlight>
              </a:rPr>
              <a:t>Pion </a:t>
            </a:r>
            <a:r>
              <a:rPr lang="de-DE" sz="2000" b="1" dirty="0" err="1">
                <a:highlight>
                  <a:srgbClr val="FFFF00"/>
                </a:highlight>
              </a:rPr>
              <a:t>Mass</a:t>
            </a:r>
            <a:r>
              <a:rPr lang="de-DE" sz="2000" b="1" dirty="0">
                <a:highlight>
                  <a:srgbClr val="FFFF00"/>
                </a:highlight>
              </a:rPr>
              <a:t> </a:t>
            </a:r>
            <a:r>
              <a:rPr lang="de-DE" sz="2000" b="1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de-DE" sz="2000" b="1" dirty="0">
                <a:highlight>
                  <a:srgbClr val="FFFF00"/>
                </a:highlight>
              </a:rPr>
              <a:t>NATURAL SEPARATION SCALE! </a:t>
            </a:r>
            <a:r>
              <a:rPr lang="de-DE" sz="2000" b="1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de-DE" sz="20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keep</a:t>
            </a:r>
            <a:r>
              <a:rPr lang="de-DE" sz="2000" b="1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the</a:t>
            </a:r>
            <a:r>
              <a:rPr lang="de-DE" sz="2000" b="1" dirty="0">
                <a:highlight>
                  <a:srgbClr val="FFFF00"/>
                </a:highlight>
                <a:sym typeface="Wingdings" panose="05000000000000000000" pitchFamily="2" charset="2"/>
              </a:rPr>
              <a:t> 1st </a:t>
            </a:r>
            <a:r>
              <a:rPr lang="de-DE" sz="20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term</a:t>
            </a:r>
            <a:r>
              <a:rPr lang="de-DE" sz="2000" b="1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only</a:t>
            </a:r>
            <a:r>
              <a:rPr lang="de-DE" sz="2000" b="1" dirty="0">
                <a:highlight>
                  <a:srgbClr val="FFFF00"/>
                </a:highlight>
                <a:sym typeface="Wingdings" panose="05000000000000000000" pitchFamily="2" charset="2"/>
              </a:rPr>
              <a:t>  </a:t>
            </a:r>
            <a:r>
              <a:rPr lang="de-DE" sz="20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Closure</a:t>
            </a:r>
            <a:endParaRPr lang="de-DE" sz="2000" b="1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1EF059D-6C8F-4DF9-A818-AB092026E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744" y="4001943"/>
            <a:ext cx="9160030" cy="1106376"/>
          </a:xfrm>
          <a:prstGeom prst="rect">
            <a:avLst/>
          </a:prstGeom>
          <a:ln w="60325">
            <a:solidFill>
              <a:srgbClr val="00B050"/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8B29C2F-2218-49E1-AA4A-04744DB50E55}"/>
              </a:ext>
            </a:extLst>
          </p:cNvPr>
          <p:cNvSpPr txBox="1"/>
          <p:nvPr/>
        </p:nvSpPr>
        <p:spPr>
          <a:xfrm>
            <a:off x="2171564" y="336491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MDCE </a:t>
            </a:r>
            <a:r>
              <a:rPr lang="de-DE" sz="2000" b="1" dirty="0" err="1"/>
              <a:t>Leading</a:t>
            </a:r>
            <a:r>
              <a:rPr lang="de-DE" sz="2000" b="1" dirty="0"/>
              <a:t> Order Transition Form </a:t>
            </a:r>
            <a:r>
              <a:rPr lang="de-DE" sz="2000" b="1" dirty="0" err="1"/>
              <a:t>Factor</a:t>
            </a:r>
            <a:r>
              <a:rPr lang="de-DE" sz="2000" b="1" dirty="0"/>
              <a:t> in </a:t>
            </a:r>
            <a:r>
              <a:rPr lang="de-DE" sz="2000" b="1" dirty="0" err="1"/>
              <a:t>Closure</a:t>
            </a:r>
            <a:r>
              <a:rPr lang="de-DE" sz="2000" b="1" dirty="0"/>
              <a:t>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3615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0D83B88-B04C-F933-EA36-8AA280E9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CC2E70-62CC-C319-C713-8C2687C6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13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FBD5CC2-FC0C-EB43-177A-D304D2AA7A1D}"/>
              </a:ext>
            </a:extLst>
          </p:cNvPr>
          <p:cNvSpPr txBox="1"/>
          <p:nvPr/>
        </p:nvSpPr>
        <p:spPr>
          <a:xfrm>
            <a:off x="1055440" y="233335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The MDCE </a:t>
            </a:r>
            <a:r>
              <a:rPr lang="de-DE" sz="2400" b="1" dirty="0">
                <a:solidFill>
                  <a:srgbClr val="FF0000"/>
                </a:solidFill>
              </a:rPr>
              <a:t>Pion Potential</a:t>
            </a:r>
            <a:r>
              <a:rPr lang="de-DE" sz="2400" b="1" dirty="0"/>
              <a:t> and </a:t>
            </a:r>
            <a:r>
              <a:rPr lang="de-DE" sz="2400" b="1" dirty="0" err="1"/>
              <a:t>the</a:t>
            </a:r>
            <a:r>
              <a:rPr lang="de-DE" sz="2400" b="1" dirty="0"/>
              <a:t> Nuclear Transition Amplitude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3EDFA036-F5E5-E89A-190B-8426C4868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43703"/>
              </p:ext>
            </p:extLst>
          </p:nvPr>
        </p:nvGraphicFramePr>
        <p:xfrm>
          <a:off x="2915230" y="4293096"/>
          <a:ext cx="6637154" cy="78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46160" imgH="444240" progId="Equation.DSMT4">
                  <p:embed/>
                </p:oleObj>
              </mc:Choice>
              <mc:Fallback>
                <p:oleObj name="Equation" r:id="rId3" imgW="3746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230" y="4293096"/>
                        <a:ext cx="6637154" cy="787459"/>
                      </a:xfrm>
                      <a:prstGeom prst="rect">
                        <a:avLst/>
                      </a:prstGeom>
                      <a:ln w="4762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BBA6E325-07EE-5FFA-7B7B-0E550FE1777E}"/>
              </a:ext>
            </a:extLst>
          </p:cNvPr>
          <p:cNvSpPr txBox="1"/>
          <p:nvPr/>
        </p:nvSpPr>
        <p:spPr>
          <a:xfrm>
            <a:off x="2109735" y="5301208"/>
            <a:ext cx="8013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ym typeface="Wingdings" panose="05000000000000000000" pitchFamily="2" charset="2"/>
              </a:rPr>
              <a:t>[</a:t>
            </a:r>
            <a:r>
              <a:rPr lang="de-DE" sz="2000" b="1" dirty="0" err="1">
                <a:sym typeface="Wingdings" panose="05000000000000000000" pitchFamily="2" charset="2"/>
              </a:rPr>
              <a:t>T</a:t>
            </a:r>
            <a:r>
              <a:rPr lang="de-DE" sz="2000" b="1" baseline="-25000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de-DE" sz="2000" b="1" baseline="-25000" dirty="0" err="1">
                <a:sym typeface="Wingdings" panose="05000000000000000000" pitchFamily="2" charset="2"/>
              </a:rPr>
              <a:t>N</a:t>
            </a:r>
            <a:r>
              <a:rPr lang="de-DE" sz="2000" b="1" dirty="0">
                <a:sym typeface="Wingdings" panose="05000000000000000000" pitchFamily="2" charset="2"/>
              </a:rPr>
              <a:t>  x </a:t>
            </a:r>
            <a:r>
              <a:rPr lang="de-DE" sz="2000" b="1" dirty="0" err="1">
                <a:sym typeface="Wingdings" panose="05000000000000000000" pitchFamily="2" charset="2"/>
              </a:rPr>
              <a:t>T</a:t>
            </a:r>
            <a:r>
              <a:rPr lang="de-DE" sz="2000" b="1" baseline="-25000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de-DE" sz="2000" b="1" baseline="-25000" dirty="0" err="1">
                <a:sym typeface="Wingdings" panose="05000000000000000000" pitchFamily="2" charset="2"/>
              </a:rPr>
              <a:t>N</a:t>
            </a:r>
            <a:r>
              <a:rPr lang="de-DE" sz="2000" b="1" dirty="0">
                <a:sym typeface="Wingdings" panose="05000000000000000000" pitchFamily="2" charset="2"/>
              </a:rPr>
              <a:t> ]  6 </a:t>
            </a:r>
            <a:r>
              <a:rPr lang="de-DE" sz="2000" b="1" dirty="0" err="1">
                <a:sym typeface="Wingdings" panose="05000000000000000000" pitchFamily="2" charset="2"/>
              </a:rPr>
              <a:t>potentials</a:t>
            </a:r>
            <a:r>
              <a:rPr lang="de-DE" sz="2000" b="1" dirty="0">
                <a:sym typeface="Wingdings" panose="05000000000000000000" pitchFamily="2" charset="2"/>
              </a:rPr>
              <a:t>: U</a:t>
            </a:r>
            <a:r>
              <a:rPr lang="de-DE" sz="2000" b="1" baseline="-25000" dirty="0">
                <a:sym typeface="Wingdings" panose="05000000000000000000" pitchFamily="2" charset="2"/>
              </a:rPr>
              <a:t>00</a:t>
            </a:r>
            <a:r>
              <a:rPr lang="de-DE" sz="2000" b="1" dirty="0">
                <a:sym typeface="Wingdings" panose="05000000000000000000" pitchFamily="2" charset="2"/>
              </a:rPr>
              <a:t>(x), U</a:t>
            </a:r>
            <a:r>
              <a:rPr lang="de-DE" sz="2000" b="1" baseline="-25000" dirty="0">
                <a:sym typeface="Wingdings" panose="05000000000000000000" pitchFamily="2" charset="2"/>
              </a:rPr>
              <a:t>11</a:t>
            </a:r>
            <a:r>
              <a:rPr lang="de-DE" sz="2000" b="1" dirty="0">
                <a:sym typeface="Wingdings" panose="05000000000000000000" pitchFamily="2" charset="2"/>
              </a:rPr>
              <a:t>(x), U</a:t>
            </a:r>
            <a:r>
              <a:rPr lang="de-DE" sz="2000" b="1" baseline="-25000" dirty="0">
                <a:sym typeface="Wingdings" panose="05000000000000000000" pitchFamily="2" charset="2"/>
              </a:rPr>
              <a:t>22</a:t>
            </a:r>
            <a:r>
              <a:rPr lang="de-DE" sz="2000" b="1" dirty="0">
                <a:sym typeface="Wingdings" panose="05000000000000000000" pitchFamily="2" charset="2"/>
              </a:rPr>
              <a:t>(x), U</a:t>
            </a:r>
            <a:r>
              <a:rPr lang="de-DE" sz="2000" b="1" baseline="-25000" dirty="0">
                <a:sym typeface="Wingdings" panose="05000000000000000000" pitchFamily="2" charset="2"/>
              </a:rPr>
              <a:t>01</a:t>
            </a:r>
            <a:r>
              <a:rPr lang="de-DE" sz="2000" b="1" dirty="0">
                <a:sym typeface="Wingdings" panose="05000000000000000000" pitchFamily="2" charset="2"/>
              </a:rPr>
              <a:t>(x), U</a:t>
            </a:r>
            <a:r>
              <a:rPr lang="de-DE" sz="2000" b="1" baseline="-25000" dirty="0">
                <a:sym typeface="Wingdings" panose="05000000000000000000" pitchFamily="2" charset="2"/>
              </a:rPr>
              <a:t>02</a:t>
            </a:r>
            <a:r>
              <a:rPr lang="de-DE" sz="2000" b="1" dirty="0">
                <a:sym typeface="Wingdings" panose="05000000000000000000" pitchFamily="2" charset="2"/>
              </a:rPr>
              <a:t>(x) and U</a:t>
            </a:r>
            <a:r>
              <a:rPr lang="de-DE" sz="2000" b="1" baseline="-25000" dirty="0">
                <a:sym typeface="Wingdings" panose="05000000000000000000" pitchFamily="2" charset="2"/>
              </a:rPr>
              <a:t>12</a:t>
            </a:r>
            <a:r>
              <a:rPr lang="de-DE" sz="2000" b="1" dirty="0">
                <a:sym typeface="Wingdings" panose="05000000000000000000" pitchFamily="2" charset="2"/>
              </a:rPr>
              <a:t>(x)</a:t>
            </a:r>
          </a:p>
          <a:p>
            <a:pPr algn="ctr"/>
            <a:r>
              <a:rPr lang="de-DE" sz="2000" b="1" dirty="0">
                <a:sym typeface="Wingdings" panose="05000000000000000000" pitchFamily="2" charset="2"/>
              </a:rPr>
              <a:t>plus 2-body </a:t>
            </a:r>
            <a:r>
              <a:rPr lang="de-DE" sz="2000" b="1" dirty="0" err="1">
                <a:sym typeface="Wingdings" panose="05000000000000000000" pitchFamily="2" charset="2"/>
              </a:rPr>
              <a:t>spin</a:t>
            </a:r>
            <a:r>
              <a:rPr lang="de-DE" sz="2000" b="1" dirty="0"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ym typeface="Wingdings" panose="05000000000000000000" pitchFamily="2" charset="2"/>
              </a:rPr>
              <a:t>operators</a:t>
            </a:r>
            <a:r>
              <a:rPr lang="de-DE" sz="2000" b="1" dirty="0">
                <a:sym typeface="Wingdings" panose="05000000000000000000" pitchFamily="2" charset="2"/>
              </a:rPr>
              <a:t>: 1</a:t>
            </a:r>
            <a:r>
              <a:rPr lang="de-DE" sz="2000" b="1" baseline="-25000" dirty="0">
                <a:sym typeface="Wingdings" panose="05000000000000000000" pitchFamily="2" charset="2"/>
              </a:rPr>
              <a:t>s</a:t>
            </a:r>
            <a:r>
              <a:rPr lang="de-DE" sz="2000" b="1" dirty="0">
                <a:sym typeface="Wingdings" panose="05000000000000000000" pitchFamily="2" charset="2"/>
              </a:rPr>
              <a:t>x1</a:t>
            </a:r>
            <a:r>
              <a:rPr lang="de-DE" sz="2000" b="1" baseline="-25000" dirty="0">
                <a:sym typeface="Wingdings" panose="05000000000000000000" pitchFamily="2" charset="2"/>
              </a:rPr>
              <a:t>s,</a:t>
            </a:r>
            <a:r>
              <a:rPr lang="de-DE" sz="2000" b="1" dirty="0">
                <a:sym typeface="Wingdings" panose="05000000000000000000" pitchFamily="2" charset="2"/>
              </a:rPr>
              <a:t> 1</a:t>
            </a:r>
            <a:r>
              <a:rPr lang="de-DE" sz="2000" b="1" baseline="-25000" dirty="0">
                <a:sym typeface="Wingdings" panose="05000000000000000000" pitchFamily="2" charset="2"/>
              </a:rPr>
              <a:t>s </a:t>
            </a:r>
            <a:r>
              <a:rPr lang="de-DE" sz="2000" b="1" dirty="0">
                <a:sym typeface="Wingdings" panose="05000000000000000000" pitchFamily="2" charset="2"/>
              </a:rPr>
              <a:t>x </a:t>
            </a:r>
            <a:r>
              <a:rPr lang="de-DE" sz="2000" b="1" dirty="0">
                <a:latin typeface="Symbol" panose="05050102010706020507" pitchFamily="18" charset="2"/>
                <a:sym typeface="Wingdings" panose="05000000000000000000" pitchFamily="2" charset="2"/>
              </a:rPr>
              <a:t>s, </a:t>
            </a:r>
            <a:r>
              <a:rPr lang="de-DE" sz="2000" b="1" dirty="0" err="1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de-DE" sz="2000" b="1" dirty="0" err="1">
                <a:sym typeface="Wingdings" panose="05000000000000000000" pitchFamily="2" charset="2"/>
              </a:rPr>
              <a:t>‘</a:t>
            </a:r>
            <a:r>
              <a:rPr lang="de-DE" sz="2000" b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de-DE" sz="2000" b="1" dirty="0">
                <a:sym typeface="Wingdings" panose="05000000000000000000" pitchFamily="2" charset="2"/>
              </a:rPr>
              <a:t>x 1</a:t>
            </a:r>
            <a:r>
              <a:rPr lang="de-DE" sz="2000" b="1" baseline="-25000" dirty="0">
                <a:sym typeface="Wingdings" panose="05000000000000000000" pitchFamily="2" charset="2"/>
              </a:rPr>
              <a:t>s</a:t>
            </a:r>
            <a:r>
              <a:rPr lang="de-DE" sz="2000" b="1" dirty="0">
                <a:latin typeface="Symbol" panose="05050102010706020507" pitchFamily="18" charset="2"/>
                <a:sym typeface="Wingdings" panose="05000000000000000000" pitchFamily="2" charset="2"/>
              </a:rPr>
              <a:t>, [s</a:t>
            </a:r>
            <a:r>
              <a:rPr lang="de-DE" sz="2000" b="1" dirty="0">
                <a:sym typeface="Wingdings" panose="05000000000000000000" pitchFamily="2" charset="2"/>
              </a:rPr>
              <a:t> ‘</a:t>
            </a:r>
            <a:r>
              <a:rPr lang="de-DE" sz="2000" b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de-DE" sz="2000" b="1" dirty="0">
                <a:latin typeface="+mj-lt"/>
                <a:sym typeface="Wingdings" panose="05000000000000000000" pitchFamily="2" charset="2"/>
              </a:rPr>
              <a:t>x</a:t>
            </a:r>
            <a:r>
              <a:rPr lang="de-DE" sz="2000" b="1" dirty="0">
                <a:latin typeface="Symbol" panose="05050102010706020507" pitchFamily="18" charset="2"/>
                <a:sym typeface="Wingdings" panose="05000000000000000000" pitchFamily="2" charset="2"/>
              </a:rPr>
              <a:t> s]</a:t>
            </a:r>
            <a:r>
              <a:rPr lang="de-DE" sz="2000" b="1" baseline="-25000" dirty="0">
                <a:latin typeface="Symbol" panose="05050102010706020507" pitchFamily="18" charset="2"/>
                <a:sym typeface="Wingdings" panose="05000000000000000000" pitchFamily="2" charset="2"/>
              </a:rPr>
              <a:t>0,1,2</a:t>
            </a:r>
            <a:r>
              <a:rPr lang="de-DE" sz="2000" b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de-DE" sz="2000" b="1" dirty="0">
                <a:sym typeface="Wingdings" panose="05000000000000000000" pitchFamily="2" charset="2"/>
              </a:rPr>
              <a:t>…and a </a:t>
            </a:r>
            <a:r>
              <a:rPr lang="de-DE" sz="2000" b="1" dirty="0" err="1">
                <a:sym typeface="Wingdings" panose="05000000000000000000" pitchFamily="2" charset="2"/>
              </a:rPr>
              <a:t>rich</a:t>
            </a:r>
            <a:r>
              <a:rPr lang="de-DE" sz="2000" b="1" dirty="0">
                <a:sym typeface="Wingdings" panose="05000000000000000000" pitchFamily="2" charset="2"/>
              </a:rPr>
              <a:t> multipole </a:t>
            </a:r>
            <a:r>
              <a:rPr lang="de-DE" sz="2000" b="1" dirty="0" err="1">
                <a:sym typeface="Wingdings" panose="05000000000000000000" pitchFamily="2" charset="2"/>
              </a:rPr>
              <a:t>structure</a:t>
            </a:r>
            <a:endParaRPr lang="de-DE" sz="2000" b="1" dirty="0">
              <a:sym typeface="Wingdings" panose="05000000000000000000" pitchFamily="2" charset="2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2C38297-E73F-8E20-5F71-59A83C7FA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327" y="3173744"/>
            <a:ext cx="6882066" cy="698735"/>
          </a:xfrm>
          <a:prstGeom prst="rect">
            <a:avLst/>
          </a:prstGeom>
          <a:ln w="47625">
            <a:solidFill>
              <a:srgbClr val="00B050"/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368A95B-00CF-55BB-A937-838FFEFF8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319" y="2429417"/>
            <a:ext cx="2387362" cy="480704"/>
          </a:xfrm>
          <a:prstGeom prst="rect">
            <a:avLst/>
          </a:prstGeom>
          <a:ln w="47625">
            <a:solidFill>
              <a:srgbClr val="0070C0"/>
            </a:solidFill>
          </a:ln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7387473-695B-A54B-62D5-C34C46052C01}"/>
              </a:ext>
            </a:extLst>
          </p:cNvPr>
          <p:cNvSpPr txBox="1"/>
          <p:nvPr/>
        </p:nvSpPr>
        <p:spPr>
          <a:xfrm>
            <a:off x="4100136" y="196811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Rank-2 Isotensor </a:t>
            </a:r>
            <a:r>
              <a:rPr lang="de-DE" sz="2400" b="1" dirty="0">
                <a:solidFill>
                  <a:srgbClr val="FF0000"/>
                </a:solidFill>
              </a:rPr>
              <a:t>2-body</a:t>
            </a:r>
            <a:r>
              <a:rPr lang="de-DE" sz="2000" b="1" dirty="0"/>
              <a:t> Operator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734DA94-2DD9-3083-6BAF-C5F9FA852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7783" y="866840"/>
            <a:ext cx="6428532" cy="975992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A2C24A6-E0F8-D511-6E9B-362888FA1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599453"/>
              </p:ext>
            </p:extLst>
          </p:nvPr>
        </p:nvGraphicFramePr>
        <p:xfrm>
          <a:off x="9696400" y="4542789"/>
          <a:ext cx="2387810" cy="44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87520" imgH="368280" progId="Equation.DSMT4">
                  <p:embed/>
                </p:oleObj>
              </mc:Choice>
              <mc:Fallback>
                <p:oleObj name="Equation" r:id="rId8" imgW="23875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96400" y="4542789"/>
                        <a:ext cx="2387810" cy="441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34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B541C-B554-697E-9F8A-523D6E42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+mn-lt"/>
              </a:rPr>
              <a:t>Pion-Nucleon Interactions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9D04A3-3037-1E9C-C9F9-2EA6F00D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6CBAC8-A704-7A5E-BE22-F96A81E6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14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6391D9-D5BD-04F6-6F53-64B4615DB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797152"/>
            <a:ext cx="2653335" cy="1160590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2306617-72CD-D48F-D395-C587A51C6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4797152"/>
            <a:ext cx="4273222" cy="1233069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FDDA4A-4904-0BE0-B449-FE7A6A5E6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92" y="1877499"/>
            <a:ext cx="7209527" cy="1173644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03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7EC12A3-3874-EECB-A43F-D804E31EB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01" y="1125956"/>
            <a:ext cx="7209527" cy="1173644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7720968-FF68-7E7B-B60B-4C234A98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D79657-2AD6-8B8A-0703-D2C36E9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15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7E78F5-1858-A990-CCBE-B23B16FB15B7}"/>
              </a:ext>
            </a:extLst>
          </p:cNvPr>
          <p:cNvSpPr txBox="1"/>
          <p:nvPr/>
        </p:nvSpPr>
        <p:spPr>
          <a:xfrm>
            <a:off x="4822283" y="3464509"/>
            <a:ext cx="4842962" cy="1477328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Relevant for MDCE: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 err="1">
                <a:latin typeface="Symbol" panose="05050102010706020507" pitchFamily="18" charset="2"/>
              </a:rPr>
              <a:t>p</a:t>
            </a:r>
            <a:r>
              <a:rPr lang="de-DE" sz="2200" b="1" dirty="0" err="1"/>
              <a:t>N</a:t>
            </a:r>
            <a:r>
              <a:rPr lang="de-DE" sz="2200" b="1" dirty="0"/>
              <a:t> s-</a:t>
            </a:r>
            <a:r>
              <a:rPr lang="de-DE" sz="2200" b="1" dirty="0" err="1"/>
              <a:t>wave</a:t>
            </a:r>
            <a:r>
              <a:rPr lang="de-DE" sz="2200" b="1" dirty="0"/>
              <a:t> and p-</a:t>
            </a:r>
            <a:r>
              <a:rPr lang="de-DE" sz="2200" b="1" dirty="0" err="1"/>
              <a:t>wave</a:t>
            </a:r>
            <a:r>
              <a:rPr lang="de-DE" sz="2200" b="1" dirty="0"/>
              <a:t> </a:t>
            </a:r>
            <a:r>
              <a:rPr lang="de-DE" sz="2200" b="1" dirty="0" err="1"/>
              <a:t>interactions</a:t>
            </a:r>
            <a:endParaRPr lang="de-DE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ym typeface="Wingdings" panose="05000000000000000000" pitchFamily="2" charset="2"/>
              </a:rPr>
              <a:t>Partial </a:t>
            </a:r>
            <a:r>
              <a:rPr lang="de-DE" sz="2200" b="1" dirty="0" err="1">
                <a:sym typeface="Wingdings" panose="05000000000000000000" pitchFamily="2" charset="2"/>
              </a:rPr>
              <a:t>wave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scattering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amplitudes</a:t>
            </a:r>
            <a:r>
              <a:rPr lang="de-DE" sz="2200" b="1" dirty="0">
                <a:sym typeface="Wingdings" panose="05000000000000000000" pitchFamily="2" charset="2"/>
              </a:rPr>
              <a:t>:</a:t>
            </a:r>
          </a:p>
          <a:p>
            <a:r>
              <a:rPr lang="de-DE" sz="2200" b="1" dirty="0">
                <a:sym typeface="Wingdings" panose="05000000000000000000" pitchFamily="2" charset="2"/>
              </a:rPr>
              <a:t>            S</a:t>
            </a:r>
            <a:r>
              <a:rPr lang="de-DE" sz="2200" b="1" baseline="-25000" dirty="0">
                <a:sym typeface="Wingdings" panose="05000000000000000000" pitchFamily="2" charset="2"/>
              </a:rPr>
              <a:t>11</a:t>
            </a:r>
            <a:r>
              <a:rPr lang="de-DE" sz="2200" b="1" dirty="0">
                <a:sym typeface="Wingdings" panose="05000000000000000000" pitchFamily="2" charset="2"/>
              </a:rPr>
              <a:t>, S</a:t>
            </a:r>
            <a:r>
              <a:rPr lang="de-DE" sz="2200" b="1" baseline="-25000" dirty="0">
                <a:sym typeface="Wingdings" panose="05000000000000000000" pitchFamily="2" charset="2"/>
              </a:rPr>
              <a:t>31</a:t>
            </a:r>
            <a:r>
              <a:rPr lang="de-DE" sz="2200" b="1" dirty="0">
                <a:sym typeface="Wingdings" panose="05000000000000000000" pitchFamily="2" charset="2"/>
              </a:rPr>
              <a:t>, P</a:t>
            </a:r>
            <a:r>
              <a:rPr lang="de-DE" sz="2200" b="1" baseline="-25000" dirty="0">
                <a:sym typeface="Wingdings" panose="05000000000000000000" pitchFamily="2" charset="2"/>
              </a:rPr>
              <a:t>31</a:t>
            </a:r>
            <a:r>
              <a:rPr lang="de-DE" sz="2200" b="1" dirty="0">
                <a:sym typeface="Wingdings" panose="05000000000000000000" pitchFamily="2" charset="2"/>
              </a:rPr>
              <a:t>, P</a:t>
            </a:r>
            <a:r>
              <a:rPr lang="de-DE" sz="2200" b="1" baseline="-25000" dirty="0">
                <a:sym typeface="Wingdings" panose="05000000000000000000" pitchFamily="2" charset="2"/>
              </a:rPr>
              <a:t>11</a:t>
            </a:r>
            <a:r>
              <a:rPr lang="de-DE" sz="2200" b="1" dirty="0">
                <a:sym typeface="Wingdings" panose="05000000000000000000" pitchFamily="2" charset="2"/>
              </a:rPr>
              <a:t>, P</a:t>
            </a:r>
            <a:r>
              <a:rPr lang="de-DE" sz="2200" b="1" baseline="-25000" dirty="0">
                <a:sym typeface="Wingdings" panose="05000000000000000000" pitchFamily="2" charset="2"/>
              </a:rPr>
              <a:t>13</a:t>
            </a:r>
            <a:r>
              <a:rPr lang="de-DE" sz="2200" b="1" dirty="0">
                <a:sym typeface="Wingdings" panose="05000000000000000000" pitchFamily="2" charset="2"/>
              </a:rPr>
              <a:t> , P</a:t>
            </a:r>
            <a:r>
              <a:rPr lang="de-DE" sz="2200" b="1" baseline="-25000" dirty="0">
                <a:sym typeface="Wingdings" panose="05000000000000000000" pitchFamily="2" charset="2"/>
              </a:rPr>
              <a:t>33 </a:t>
            </a:r>
            <a:r>
              <a:rPr lang="de-DE" sz="2400" b="1" baseline="30000" dirty="0">
                <a:sym typeface="Wingdings" panose="05000000000000000000" pitchFamily="2" charset="2"/>
              </a:rPr>
              <a:t>*)</a:t>
            </a:r>
            <a:endParaRPr lang="de-DE" sz="2400" b="1" baseline="30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BC60502-7B70-5E25-9D0D-A7EFA815F0B2}"/>
              </a:ext>
            </a:extLst>
          </p:cNvPr>
          <p:cNvSpPr txBox="1"/>
          <p:nvPr/>
        </p:nvSpPr>
        <p:spPr>
          <a:xfrm>
            <a:off x="335360" y="5344760"/>
            <a:ext cx="4014022" cy="89255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baseline="30000" dirty="0"/>
              <a:t>*)</a:t>
            </a:r>
            <a:r>
              <a:rPr lang="de-DE" sz="1600" baseline="30000" dirty="0"/>
              <a:t> </a:t>
            </a:r>
            <a:r>
              <a:rPr lang="de-DE" sz="1600" dirty="0" err="1"/>
              <a:t>Spectroscopic</a:t>
            </a:r>
            <a:r>
              <a:rPr lang="de-DE" sz="1600" dirty="0"/>
              <a:t> Notation: </a:t>
            </a:r>
            <a:r>
              <a:rPr lang="de-DE" sz="2000" b="1" dirty="0"/>
              <a:t>L</a:t>
            </a:r>
            <a:r>
              <a:rPr lang="de-DE" sz="2000" b="1" baseline="-25000" dirty="0"/>
              <a:t>2I2J </a:t>
            </a:r>
          </a:p>
          <a:p>
            <a:r>
              <a:rPr lang="de-DE" sz="1600" dirty="0"/>
              <a:t>    </a:t>
            </a:r>
            <a:r>
              <a:rPr lang="de-DE" sz="1600" dirty="0" err="1"/>
              <a:t>Isospin</a:t>
            </a:r>
            <a:r>
              <a:rPr lang="de-DE" sz="1600" dirty="0"/>
              <a:t>:</a:t>
            </a:r>
            <a:r>
              <a:rPr lang="de-DE" sz="1600" baseline="-25000" dirty="0"/>
              <a:t> </a:t>
            </a:r>
            <a:r>
              <a:rPr lang="de-DE" sz="1600" dirty="0"/>
              <a:t>I=1/2,3/2 </a:t>
            </a:r>
          </a:p>
          <a:p>
            <a:r>
              <a:rPr lang="de-DE" sz="1600" dirty="0"/>
              <a:t>    Angular Momentum: J=|</a:t>
            </a:r>
            <a:r>
              <a:rPr lang="de-DE" sz="1600" b="1" dirty="0"/>
              <a:t>L</a:t>
            </a:r>
            <a:r>
              <a:rPr lang="de-DE" sz="1600" dirty="0"/>
              <a:t>+</a:t>
            </a:r>
            <a:r>
              <a:rPr lang="de-DE" sz="1600" b="1" dirty="0"/>
              <a:t>s</a:t>
            </a:r>
            <a:r>
              <a:rPr lang="de-DE" sz="1600" dirty="0"/>
              <a:t>|=1/2,3/2,5/2…</a:t>
            </a:r>
            <a:endParaRPr lang="de-DE" sz="1600" baseline="-25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26CEF9-2A85-27E6-0BDC-B074A7AD5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57" y="1070007"/>
            <a:ext cx="2991831" cy="3871161"/>
          </a:xfrm>
          <a:prstGeom prst="rect">
            <a:avLst/>
          </a:prstGeom>
          <a:ln w="47625">
            <a:solidFill>
              <a:srgbClr val="0070C0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A556E73-5A83-9020-540D-799200E4433B}"/>
              </a:ext>
            </a:extLst>
          </p:cNvPr>
          <p:cNvSpPr/>
          <p:nvPr/>
        </p:nvSpPr>
        <p:spPr>
          <a:xfrm>
            <a:off x="4695823" y="1409503"/>
            <a:ext cx="680097" cy="654618"/>
          </a:xfrm>
          <a:prstGeom prst="ellipse">
            <a:avLst/>
          </a:prstGeom>
          <a:solidFill>
            <a:srgbClr val="92D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E19F4B8-7B4B-2360-CCC5-232BEA65F996}"/>
              </a:ext>
            </a:extLst>
          </p:cNvPr>
          <p:cNvSpPr/>
          <p:nvPr/>
        </p:nvSpPr>
        <p:spPr>
          <a:xfrm>
            <a:off x="6219782" y="1340768"/>
            <a:ext cx="3332602" cy="792088"/>
          </a:xfrm>
          <a:prstGeom prst="ellipse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45104BC-961C-05AF-BD17-C38EA2315679}"/>
              </a:ext>
            </a:extLst>
          </p:cNvPr>
          <p:cNvSpPr txBox="1"/>
          <p:nvPr/>
        </p:nvSpPr>
        <p:spPr>
          <a:xfrm>
            <a:off x="1127448" y="19182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The Pion-Nucleon T-Matrix at </a:t>
            </a:r>
            <a:r>
              <a:rPr lang="de-DE" sz="2400" b="1" dirty="0" err="1"/>
              <a:t>T</a:t>
            </a:r>
            <a:r>
              <a:rPr lang="de-DE" sz="2400" b="1" baseline="-25000" dirty="0" err="1"/>
              <a:t>lab</a:t>
            </a:r>
            <a:r>
              <a:rPr lang="de-DE" sz="2400" b="1" baseline="-25000" dirty="0"/>
              <a:t>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500 MeV </a:t>
            </a:r>
          </a:p>
          <a:p>
            <a:pPr algn="ctr"/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≤ (1500 MeV)</a:t>
            </a:r>
            <a:r>
              <a:rPr lang="de-DE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sz="20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1F34B41-BF7D-32DA-2C03-4414B0A8E4B2}"/>
              </a:ext>
            </a:extLst>
          </p:cNvPr>
          <p:cNvSpPr txBox="1"/>
          <p:nvPr/>
        </p:nvSpPr>
        <p:spPr>
          <a:xfrm>
            <a:off x="6960096" y="2442336"/>
            <a:ext cx="2072730" cy="369332"/>
          </a:xfrm>
          <a:prstGeom prst="rect">
            <a:avLst/>
          </a:prstGeom>
          <a:solidFill>
            <a:srgbClr val="FFC000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de-DE" b="1" dirty="0"/>
              <a:t>P</a:t>
            </a:r>
            <a:r>
              <a:rPr lang="de-DE" sz="1800" b="1" baseline="-25000" dirty="0">
                <a:sym typeface="Wingdings" panose="05000000000000000000" pitchFamily="2" charset="2"/>
              </a:rPr>
              <a:t>11</a:t>
            </a:r>
            <a:r>
              <a:rPr lang="de-DE" sz="1800" b="1" dirty="0">
                <a:sym typeface="Wingdings" panose="05000000000000000000" pitchFamily="2" charset="2"/>
              </a:rPr>
              <a:t>, P</a:t>
            </a:r>
            <a:r>
              <a:rPr lang="de-DE" sz="1800" b="1" baseline="-25000" dirty="0">
                <a:sym typeface="Wingdings" panose="05000000000000000000" pitchFamily="2" charset="2"/>
              </a:rPr>
              <a:t>31</a:t>
            </a:r>
            <a:r>
              <a:rPr lang="de-DE" sz="1800" b="1" dirty="0">
                <a:sym typeface="Wingdings" panose="05000000000000000000" pitchFamily="2" charset="2"/>
              </a:rPr>
              <a:t>, P</a:t>
            </a:r>
            <a:r>
              <a:rPr lang="de-DE" sz="1800" b="1" baseline="-25000" dirty="0">
                <a:sym typeface="Wingdings" panose="05000000000000000000" pitchFamily="2" charset="2"/>
              </a:rPr>
              <a:t>31</a:t>
            </a:r>
            <a:r>
              <a:rPr lang="de-DE" sz="1800" b="1" dirty="0">
                <a:sym typeface="Wingdings" panose="05000000000000000000" pitchFamily="2" charset="2"/>
              </a:rPr>
              <a:t>, P</a:t>
            </a:r>
            <a:r>
              <a:rPr lang="de-DE" b="1" baseline="-25000" dirty="0">
                <a:sym typeface="Wingdings" panose="05000000000000000000" pitchFamily="2" charset="2"/>
              </a:rPr>
              <a:t>33</a:t>
            </a:r>
            <a:r>
              <a:rPr lang="de-DE" sz="2400" b="1" baseline="30000" dirty="0">
                <a:sym typeface="Wingdings" panose="05000000000000000000" pitchFamily="2" charset="2"/>
              </a:rPr>
              <a:t>*)</a:t>
            </a:r>
            <a:r>
              <a:rPr lang="de-DE" dirty="0"/>
              <a:t>   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34617A-B674-0C31-1F23-145F36B2FB8F}"/>
              </a:ext>
            </a:extLst>
          </p:cNvPr>
          <p:cNvSpPr txBox="1"/>
          <p:nvPr/>
        </p:nvSpPr>
        <p:spPr>
          <a:xfrm>
            <a:off x="4511824" y="2453302"/>
            <a:ext cx="1102652" cy="369332"/>
          </a:xfrm>
          <a:prstGeom prst="rect">
            <a:avLst/>
          </a:prstGeom>
          <a:solidFill>
            <a:srgbClr val="92D050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de-DE" sz="1800" b="1" dirty="0">
                <a:sym typeface="Wingdings" panose="05000000000000000000" pitchFamily="2" charset="2"/>
              </a:rPr>
              <a:t>S</a:t>
            </a:r>
            <a:r>
              <a:rPr lang="de-DE" sz="1800" b="1" baseline="-25000" dirty="0">
                <a:sym typeface="Wingdings" panose="05000000000000000000" pitchFamily="2" charset="2"/>
              </a:rPr>
              <a:t>11</a:t>
            </a:r>
            <a:r>
              <a:rPr lang="de-DE" sz="1800" b="1" dirty="0">
                <a:sym typeface="Wingdings" panose="05000000000000000000" pitchFamily="2" charset="2"/>
              </a:rPr>
              <a:t>, S</a:t>
            </a:r>
            <a:r>
              <a:rPr lang="de-DE" sz="1800" b="1" baseline="-25000" dirty="0">
                <a:sym typeface="Wingdings" panose="05000000000000000000" pitchFamily="2" charset="2"/>
              </a:rPr>
              <a:t>31</a:t>
            </a:r>
            <a:r>
              <a:rPr lang="de-DE" sz="2400" b="1" baseline="30000" dirty="0">
                <a:sym typeface="Wingdings" panose="05000000000000000000" pitchFamily="2" charset="2"/>
              </a:rPr>
              <a:t>*)</a:t>
            </a:r>
            <a:r>
              <a:rPr lang="de-DE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858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32F6ED3-CCA8-3D76-57B6-10E92AE0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C0CF08-A980-309E-51B0-F9C65207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16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2D4CC8-8A30-ADBB-DB79-C0109281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566"/>
            <a:ext cx="4516356" cy="29766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C03089E-A697-C9F6-B74E-E9516D9A5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316" y="599566"/>
            <a:ext cx="4516356" cy="29766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26C8CBC-D0A7-4F85-A0CA-39D6E3D78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760" y="3404639"/>
            <a:ext cx="4516356" cy="297668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E9D6D28-F04E-C240-54EA-9F271116A7BF}"/>
              </a:ext>
            </a:extLst>
          </p:cNvPr>
          <p:cNvSpPr txBox="1"/>
          <p:nvPr/>
        </p:nvSpPr>
        <p:spPr>
          <a:xfrm>
            <a:off x="4038600" y="188640"/>
            <a:ext cx="436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ymbol" panose="05050102010706020507" pitchFamily="18" charset="2"/>
              </a:rPr>
              <a:t>p</a:t>
            </a:r>
            <a:r>
              <a:rPr lang="de-DE" sz="2400" b="1" baseline="30000" dirty="0">
                <a:latin typeface="Calibri" panose="020F0502020204030204" pitchFamily="34" charset="0"/>
              </a:rPr>
              <a:t>-</a:t>
            </a:r>
            <a:r>
              <a:rPr lang="de-DE" sz="2400" b="1" dirty="0"/>
              <a:t>N total Cross </a:t>
            </a:r>
            <a:r>
              <a:rPr lang="de-DE" sz="2400" b="1" dirty="0" err="1"/>
              <a:t>Sections</a:t>
            </a:r>
            <a:endParaRPr lang="de-DE" sz="2400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B9B161F-6F83-044D-54FD-7A8EDA29064A}"/>
              </a:ext>
            </a:extLst>
          </p:cNvPr>
          <p:cNvSpPr txBox="1"/>
          <p:nvPr/>
        </p:nvSpPr>
        <p:spPr>
          <a:xfrm>
            <a:off x="2222589" y="1172037"/>
            <a:ext cx="4651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P</a:t>
            </a:r>
            <a:r>
              <a:rPr lang="de-DE" b="1" baseline="-25000" dirty="0"/>
              <a:t>33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524D485-FDF4-A348-AE14-6CBB219C2677}"/>
              </a:ext>
            </a:extLst>
          </p:cNvPr>
          <p:cNvSpPr txBox="1"/>
          <p:nvPr/>
        </p:nvSpPr>
        <p:spPr>
          <a:xfrm>
            <a:off x="6672064" y="3789040"/>
            <a:ext cx="4651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P</a:t>
            </a:r>
            <a:r>
              <a:rPr lang="de-DE" b="1" baseline="-25000" dirty="0"/>
              <a:t>11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9C80C31-72AF-6808-4363-D3B072D76FD2}"/>
              </a:ext>
            </a:extLst>
          </p:cNvPr>
          <p:cNvSpPr txBox="1"/>
          <p:nvPr/>
        </p:nvSpPr>
        <p:spPr>
          <a:xfrm>
            <a:off x="9982200" y="1172037"/>
            <a:ext cx="4651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P</a:t>
            </a:r>
            <a:r>
              <a:rPr lang="de-DE" b="1" baseline="-25000" dirty="0"/>
              <a:t>31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91A9312-0915-4B1F-55BE-574A4090E8A0}"/>
              </a:ext>
            </a:extLst>
          </p:cNvPr>
          <p:cNvSpPr txBox="1"/>
          <p:nvPr/>
        </p:nvSpPr>
        <p:spPr>
          <a:xfrm>
            <a:off x="1988268" y="2005427"/>
            <a:ext cx="1944216" cy="64633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Delta-</a:t>
            </a:r>
            <a:r>
              <a:rPr lang="de-DE" b="1" dirty="0" err="1"/>
              <a:t>Resonance</a:t>
            </a:r>
            <a:br>
              <a:rPr lang="de-DE" b="1" dirty="0"/>
            </a:br>
            <a:r>
              <a:rPr lang="de-DE" b="1" dirty="0">
                <a:latin typeface="Symbol" panose="05050102010706020507" pitchFamily="18" charset="2"/>
              </a:rPr>
              <a:t>D</a:t>
            </a:r>
            <a:r>
              <a:rPr lang="de-DE" b="1" baseline="-25000" dirty="0"/>
              <a:t>33</a:t>
            </a:r>
            <a:r>
              <a:rPr lang="de-DE" b="1" dirty="0"/>
              <a:t>(1232)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C90AD04-6E3C-B10A-F835-4957C1627533}"/>
              </a:ext>
            </a:extLst>
          </p:cNvPr>
          <p:cNvSpPr txBox="1"/>
          <p:nvPr/>
        </p:nvSpPr>
        <p:spPr>
          <a:xfrm>
            <a:off x="5519936" y="5108706"/>
            <a:ext cx="1856001" cy="64633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Roper-</a:t>
            </a:r>
            <a:r>
              <a:rPr lang="de-DE" b="1" dirty="0" err="1"/>
              <a:t>Resonance</a:t>
            </a:r>
            <a:r>
              <a:rPr lang="de-DE" b="1" dirty="0"/>
              <a:t> </a:t>
            </a:r>
          </a:p>
          <a:p>
            <a:pPr algn="ctr"/>
            <a:r>
              <a:rPr lang="de-DE" b="1" dirty="0"/>
              <a:t>N*(1440)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E5B5492-4F28-A8DF-363C-F2A944BC1E72}"/>
              </a:ext>
            </a:extLst>
          </p:cNvPr>
          <p:cNvSpPr txBox="1"/>
          <p:nvPr/>
        </p:nvSpPr>
        <p:spPr>
          <a:xfrm>
            <a:off x="9336360" y="2085321"/>
            <a:ext cx="1944216" cy="64633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Delta-</a:t>
            </a:r>
            <a:r>
              <a:rPr lang="de-DE" b="1" dirty="0" err="1"/>
              <a:t>Resonance</a:t>
            </a:r>
            <a:br>
              <a:rPr lang="de-DE" b="1" dirty="0"/>
            </a:br>
            <a:r>
              <a:rPr lang="de-DE" b="1" dirty="0">
                <a:latin typeface="Symbol" panose="05050102010706020507" pitchFamily="18" charset="2"/>
              </a:rPr>
              <a:t>D</a:t>
            </a:r>
            <a:r>
              <a:rPr lang="de-DE" b="1" baseline="-25000" dirty="0"/>
              <a:t>31</a:t>
            </a:r>
            <a:r>
              <a:rPr lang="de-DE" b="1" dirty="0"/>
              <a:t>(1750)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259739B-7B1F-D8A3-9D72-703EACDA2323}"/>
              </a:ext>
            </a:extLst>
          </p:cNvPr>
          <p:cNvSpPr txBox="1"/>
          <p:nvPr/>
        </p:nvSpPr>
        <p:spPr>
          <a:xfrm>
            <a:off x="452342" y="4970206"/>
            <a:ext cx="3299968" cy="923330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Review on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Giessen</a:t>
            </a:r>
            <a:r>
              <a:rPr lang="de-DE" b="1" dirty="0"/>
              <a:t> </a:t>
            </a:r>
            <a:r>
              <a:rPr lang="de-DE" b="1" dirty="0" err="1">
                <a:latin typeface="Symbol" panose="05050102010706020507" pitchFamily="18" charset="2"/>
              </a:rPr>
              <a:t>p</a:t>
            </a:r>
            <a:r>
              <a:rPr lang="de-DE" b="1" dirty="0" err="1"/>
              <a:t>+N</a:t>
            </a:r>
            <a:r>
              <a:rPr lang="de-DE" b="1" dirty="0"/>
              <a:t> </a:t>
            </a:r>
          </a:p>
          <a:p>
            <a:pPr algn="ctr"/>
            <a:r>
              <a:rPr lang="de-DE" b="1" dirty="0"/>
              <a:t>CC </a:t>
            </a:r>
            <a:r>
              <a:rPr lang="de-DE" b="1" dirty="0" err="1"/>
              <a:t>approach</a:t>
            </a:r>
            <a:r>
              <a:rPr lang="de-DE" b="1" dirty="0"/>
              <a:t>:</a:t>
            </a:r>
          </a:p>
          <a:p>
            <a:pPr algn="ctr"/>
            <a:r>
              <a:rPr lang="de-DE" b="1" dirty="0"/>
              <a:t>H.L. et al., PPNP 98 (2018) 119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138939-F617-C3D3-30A4-2E3FE012D6D2}"/>
              </a:ext>
            </a:extLst>
          </p:cNvPr>
          <p:cNvSpPr txBox="1"/>
          <p:nvPr/>
        </p:nvSpPr>
        <p:spPr>
          <a:xfrm>
            <a:off x="4727848" y="1322765"/>
            <a:ext cx="2900468" cy="1754326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Relevant partial </a:t>
            </a:r>
            <a:r>
              <a:rPr lang="de-DE" sz="2000" b="1" dirty="0" err="1"/>
              <a:t>waves</a:t>
            </a:r>
            <a:r>
              <a:rPr lang="de-DE" sz="2000" b="1" dirty="0"/>
              <a:t>:</a:t>
            </a:r>
          </a:p>
          <a:p>
            <a:pPr algn="ctr"/>
            <a:r>
              <a:rPr lang="de-DE" sz="2000" b="1" dirty="0"/>
              <a:t>P</a:t>
            </a:r>
            <a:r>
              <a:rPr lang="de-DE" sz="2000" b="1" baseline="-25000" dirty="0"/>
              <a:t>33</a:t>
            </a:r>
            <a:r>
              <a:rPr lang="de-DE" sz="2000" b="1" dirty="0"/>
              <a:t>,P</a:t>
            </a:r>
            <a:r>
              <a:rPr lang="de-DE" sz="2000" b="1" baseline="-25000" dirty="0"/>
              <a:t>11</a:t>
            </a:r>
            <a:r>
              <a:rPr lang="de-DE" sz="2000" b="1" dirty="0"/>
              <a:t>,P</a:t>
            </a:r>
            <a:r>
              <a:rPr lang="de-DE" sz="2000" b="1" baseline="-25000" dirty="0"/>
              <a:t>31</a:t>
            </a:r>
            <a:r>
              <a:rPr lang="de-DE" sz="2000" b="1" dirty="0"/>
              <a:t>,S</a:t>
            </a:r>
            <a:r>
              <a:rPr lang="de-DE" sz="2000" b="1" baseline="-25000" dirty="0"/>
              <a:t>11</a:t>
            </a:r>
            <a:r>
              <a:rPr lang="de-DE" sz="2000" b="1" dirty="0"/>
              <a:t>,S</a:t>
            </a:r>
            <a:r>
              <a:rPr lang="de-DE" sz="2000" b="1" baseline="-25000" dirty="0"/>
              <a:t>31</a:t>
            </a:r>
          </a:p>
          <a:p>
            <a:pPr algn="ctr"/>
            <a:r>
              <a:rPr lang="de-DE" sz="1600" b="1" dirty="0"/>
              <a:t>(Notation: L</a:t>
            </a:r>
            <a:r>
              <a:rPr lang="de-DE" sz="1600" b="1" baseline="-25000" dirty="0"/>
              <a:t>2I2J</a:t>
            </a:r>
            <a:r>
              <a:rPr lang="de-DE" sz="1600" b="1" dirty="0"/>
              <a:t>)</a:t>
            </a:r>
          </a:p>
          <a:p>
            <a:pPr algn="ctr"/>
            <a:endParaRPr lang="de-DE" sz="1600" b="1" dirty="0"/>
          </a:p>
          <a:p>
            <a:pPr algn="ctr"/>
            <a:r>
              <a:rPr lang="de-DE" b="1" dirty="0"/>
              <a:t>T</a:t>
            </a:r>
            <a:r>
              <a:rPr lang="de-DE" b="1" baseline="-25000" dirty="0"/>
              <a:t>0</a:t>
            </a:r>
            <a:r>
              <a:rPr lang="de-DE" b="1" dirty="0"/>
              <a:t>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~{S</a:t>
            </a:r>
            <a:r>
              <a:rPr lang="de-DE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,S</a:t>
            </a:r>
            <a:r>
              <a:rPr lang="de-DE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de-DE" b="1" dirty="0"/>
              <a:t>T</a:t>
            </a:r>
            <a:r>
              <a:rPr lang="de-DE" b="1" baseline="-25000" dirty="0"/>
              <a:t>1,2</a:t>
            </a:r>
            <a:r>
              <a:rPr lang="de-DE" b="1" dirty="0"/>
              <a:t>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~{P</a:t>
            </a:r>
            <a:r>
              <a:rPr lang="de-DE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,P</a:t>
            </a:r>
            <a:r>
              <a:rPr lang="de-DE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,P</a:t>
            </a:r>
            <a:r>
              <a:rPr lang="de-DE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78285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1FEF0888-8D4E-51EC-4DCC-BB0E9E57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636" y="2798680"/>
            <a:ext cx="3870727" cy="321521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C06E7B7-7296-05FA-E9D1-6568DF6E1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361" y="615751"/>
            <a:ext cx="3728279" cy="336038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AB5CA98-A084-0E4D-3BB9-C45A71673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542925"/>
            <a:ext cx="3847256" cy="3262907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3EFA069-71EE-F9AF-4E8F-4E902EAD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6B4DA6-12D9-F56A-45CF-F76995B3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17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A3DA70C-EFFD-B4BC-143B-BC417A16F29B}"/>
              </a:ext>
            </a:extLst>
          </p:cNvPr>
          <p:cNvSpPr txBox="1"/>
          <p:nvPr/>
        </p:nvSpPr>
        <p:spPr>
          <a:xfrm>
            <a:off x="3062026" y="231031"/>
            <a:ext cx="6230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On-Shell Pion-Nucleon </a:t>
            </a:r>
            <a:r>
              <a:rPr lang="de-DE" sz="2400" b="1" dirty="0" err="1"/>
              <a:t>Scattering</a:t>
            </a:r>
            <a:r>
              <a:rPr lang="de-DE" sz="2400" b="1" dirty="0"/>
              <a:t> Amplitude</a:t>
            </a:r>
          </a:p>
          <a:p>
            <a:pPr algn="ctr"/>
            <a:r>
              <a:rPr lang="de-DE" sz="2000" b="1" dirty="0"/>
              <a:t>Potential Model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99DC27C-B7BB-2062-AE21-67A940B7B84F}"/>
              </a:ext>
            </a:extLst>
          </p:cNvPr>
          <p:cNvSpPr txBox="1"/>
          <p:nvPr/>
        </p:nvSpPr>
        <p:spPr>
          <a:xfrm>
            <a:off x="1847528" y="1798757"/>
            <a:ext cx="4651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P</a:t>
            </a:r>
            <a:r>
              <a:rPr lang="de-DE" b="1" baseline="-25000" dirty="0"/>
              <a:t>33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5213A72-2507-3029-2141-A4FFBA0C154E}"/>
              </a:ext>
            </a:extLst>
          </p:cNvPr>
          <p:cNvSpPr txBox="1"/>
          <p:nvPr/>
        </p:nvSpPr>
        <p:spPr>
          <a:xfrm>
            <a:off x="6075801" y="4725144"/>
            <a:ext cx="4507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S</a:t>
            </a:r>
            <a:r>
              <a:rPr lang="de-DE" b="1" baseline="-25000" dirty="0"/>
              <a:t>11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A87D8B0-4EC4-1BA5-DC80-72B7D56A2FE3}"/>
              </a:ext>
            </a:extLst>
          </p:cNvPr>
          <p:cNvSpPr txBox="1"/>
          <p:nvPr/>
        </p:nvSpPr>
        <p:spPr>
          <a:xfrm>
            <a:off x="10006936" y="1170952"/>
            <a:ext cx="4507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S</a:t>
            </a:r>
            <a:r>
              <a:rPr lang="de-DE" b="1" baseline="-25000" dirty="0"/>
              <a:t>31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A7E9819-8B60-D21B-7BEE-45740AE4DEB5}"/>
              </a:ext>
            </a:extLst>
          </p:cNvPr>
          <p:cNvSpPr txBox="1"/>
          <p:nvPr/>
        </p:nvSpPr>
        <p:spPr>
          <a:xfrm>
            <a:off x="8760296" y="5829229"/>
            <a:ext cx="3096344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H.L. et al., PPNP 98 (2018)  119</a:t>
            </a:r>
            <a:endParaRPr lang="en-US" sz="1800" b="1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57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9A2FA8A-7E8C-68E5-854C-17ACC515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60FC62-BA36-103A-E4D8-F4718F68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18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0DDA05-7073-97C9-6845-3B403792C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482" y="1196752"/>
            <a:ext cx="9160030" cy="499969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E454FA6-BBE3-FAAC-05E3-27E496775416}"/>
              </a:ext>
            </a:extLst>
          </p:cNvPr>
          <p:cNvSpPr txBox="1"/>
          <p:nvPr/>
        </p:nvSpPr>
        <p:spPr>
          <a:xfrm>
            <a:off x="2351584" y="15902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/>
              <a:t>Kinematical</a:t>
            </a:r>
            <a:r>
              <a:rPr lang="de-DE" sz="2400" b="1" dirty="0"/>
              <a:t> </a:t>
            </a:r>
            <a:r>
              <a:rPr lang="de-DE" sz="2400" b="1" dirty="0" err="1"/>
              <a:t>Regions</a:t>
            </a:r>
            <a:r>
              <a:rPr lang="de-DE" sz="2400" b="1" dirty="0"/>
              <a:t> of </a:t>
            </a:r>
            <a:r>
              <a:rPr lang="de-DE" sz="2400" b="1" dirty="0" err="1"/>
              <a:t>Importance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Hadronic</a:t>
            </a:r>
            <a:r>
              <a:rPr lang="de-DE" sz="2400" b="1" dirty="0"/>
              <a:t> DCE Reactions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EC118E-C761-1C6B-21DB-AAE1AEEB1255}"/>
              </a:ext>
            </a:extLst>
          </p:cNvPr>
          <p:cNvSpPr txBox="1"/>
          <p:nvPr/>
        </p:nvSpPr>
        <p:spPr>
          <a:xfrm>
            <a:off x="6600056" y="911950"/>
            <a:ext cx="3744416" cy="430887"/>
          </a:xfrm>
          <a:prstGeom prst="rect">
            <a:avLst/>
          </a:prstGeom>
          <a:solidFill>
            <a:srgbClr val="00B050">
              <a:alpha val="27000"/>
            </a:srgbClr>
          </a:solidFill>
          <a:ln w="476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2200" b="1" dirty="0">
                <a:cs typeface="Times New Roman" panose="02020603050405020304" pitchFamily="18" charset="0"/>
                <a:sym typeface="Wingdings" panose="05000000000000000000" pitchFamily="2" charset="2"/>
              </a:rPr>
              <a:t> super-</a:t>
            </a:r>
            <a:r>
              <a:rPr lang="de-DE" sz="2200" b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threshold</a:t>
            </a:r>
            <a:endParaRPr lang="de-DE" sz="22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6B7BCA8-09C7-5303-4273-0D7138C4AACB}"/>
              </a:ext>
            </a:extLst>
          </p:cNvPr>
          <p:cNvSpPr txBox="1"/>
          <p:nvPr/>
        </p:nvSpPr>
        <p:spPr>
          <a:xfrm>
            <a:off x="2783632" y="903132"/>
            <a:ext cx="3816424" cy="430887"/>
          </a:xfrm>
          <a:prstGeom prst="rect">
            <a:avLst/>
          </a:prstGeom>
          <a:solidFill>
            <a:srgbClr val="00B0F0">
              <a:alpha val="27000"/>
            </a:srgbClr>
          </a:solidFill>
          <a:ln w="476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2200" b="1" dirty="0">
                <a:cs typeface="Times New Roman" panose="02020603050405020304" pitchFamily="18" charset="0"/>
                <a:sym typeface="Wingdings" panose="05000000000000000000" pitchFamily="2" charset="2"/>
              </a:rPr>
              <a:t>sub-</a:t>
            </a:r>
            <a:r>
              <a:rPr lang="de-DE" sz="2200" b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threshold</a:t>
            </a:r>
            <a:r>
              <a:rPr lang="de-DE" sz="2200" b="1" dirty="0">
                <a:cs typeface="Times New Roman" panose="02020603050405020304" pitchFamily="18" charset="0"/>
                <a:sym typeface="Wingdings" panose="05000000000000000000" pitchFamily="2" charset="2"/>
              </a:rPr>
              <a:t> </a:t>
            </a:r>
            <a:endParaRPr lang="de-DE" sz="22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3F90CA-F6B3-B6EA-18DA-6CBFCB1C9C9F}"/>
              </a:ext>
            </a:extLst>
          </p:cNvPr>
          <p:cNvSpPr txBox="1"/>
          <p:nvPr/>
        </p:nvSpPr>
        <p:spPr>
          <a:xfrm>
            <a:off x="6636060" y="4736177"/>
            <a:ext cx="3672408" cy="646331"/>
          </a:xfrm>
          <a:prstGeom prst="rect">
            <a:avLst/>
          </a:prstGeom>
          <a:solidFill>
            <a:srgbClr val="00B050">
              <a:alpha val="24000"/>
            </a:srgbClr>
          </a:solidFill>
          <a:ln w="476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Pionic</a:t>
            </a:r>
            <a:r>
              <a:rPr lang="de-DE" b="1" dirty="0"/>
              <a:t> DCE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Deep-</a:t>
            </a:r>
            <a:r>
              <a:rPr lang="de-DE" b="1" dirty="0" err="1"/>
              <a:t>inelastic</a:t>
            </a:r>
            <a:r>
              <a:rPr lang="de-DE" b="1" dirty="0"/>
              <a:t> </a:t>
            </a:r>
            <a:r>
              <a:rPr lang="de-DE" b="1" dirty="0" err="1"/>
              <a:t>nuclear</a:t>
            </a:r>
            <a:r>
              <a:rPr lang="de-DE" b="1" dirty="0"/>
              <a:t> MDCE </a:t>
            </a:r>
            <a:r>
              <a:rPr lang="de-DE" b="1" dirty="0">
                <a:sym typeface="Wingdings" panose="05000000000000000000" pitchFamily="2" charset="2"/>
              </a:rPr>
              <a:t>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87700C7-58E9-43F0-BB31-E0D85624FA10}"/>
              </a:ext>
            </a:extLst>
          </p:cNvPr>
          <p:cNvSpPr txBox="1"/>
          <p:nvPr/>
        </p:nvSpPr>
        <p:spPr>
          <a:xfrm>
            <a:off x="2783632" y="4979660"/>
            <a:ext cx="3744416" cy="369332"/>
          </a:xfrm>
          <a:prstGeom prst="rect">
            <a:avLst/>
          </a:prstGeom>
          <a:solidFill>
            <a:srgbClr val="00B0F0">
              <a:alpha val="26000"/>
            </a:srgbClr>
          </a:solidFill>
          <a:ln w="476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MDCE </a:t>
            </a:r>
            <a:r>
              <a:rPr lang="de-DE" b="1" dirty="0" err="1"/>
              <a:t>by</a:t>
            </a:r>
            <a:r>
              <a:rPr lang="de-DE" b="1" dirty="0"/>
              <a:t> (virtual) 2-pion </a:t>
            </a:r>
            <a:r>
              <a:rPr lang="de-DE" b="1" dirty="0" err="1"/>
              <a:t>processes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7BBB6B6-80D6-8C5D-8184-38E010D3DD44}"/>
                  </a:ext>
                </a:extLst>
              </p:cNvPr>
              <p:cNvSpPr txBox="1"/>
              <p:nvPr/>
            </p:nvSpPr>
            <p:spPr>
              <a:xfrm>
                <a:off x="3048610" y="3246163"/>
                <a:ext cx="6097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7BBB6B6-80D6-8C5D-8184-38E010D3D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10" y="3246163"/>
                <a:ext cx="60972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C58D12F-EBE7-2EAA-AA05-0FD1E3FBCE18}"/>
                  </a:ext>
                </a:extLst>
              </p:cNvPr>
              <p:cNvSpPr txBox="1"/>
              <p:nvPr/>
            </p:nvSpPr>
            <p:spPr>
              <a:xfrm>
                <a:off x="3048610" y="3246163"/>
                <a:ext cx="6097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C58D12F-EBE7-2EAA-AA05-0FD1E3FBC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10" y="3246163"/>
                <a:ext cx="60972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94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D54C0F-4690-317A-E61E-853865D7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1CC702F-6018-5590-3335-5A9DBA43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19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FCFB35-DCEE-39BC-9574-30FEB2919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80" y="809290"/>
            <a:ext cx="3744324" cy="240368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529FBE0-7C0E-462E-5ECA-8763F12D6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3689610"/>
            <a:ext cx="3738459" cy="24036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014120-E966-9B44-4F09-0C93506EB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3717032"/>
            <a:ext cx="3760252" cy="24036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C4F9AF-0EE2-DB00-F320-77AA83765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809290"/>
            <a:ext cx="3769182" cy="24036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184CFFF-546F-4DDF-069E-AD5533F07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7250" y="820204"/>
            <a:ext cx="3756018" cy="240368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11A332E-7973-55FB-B731-145E44F1D2BC}"/>
              </a:ext>
            </a:extLst>
          </p:cNvPr>
          <p:cNvSpPr txBox="1"/>
          <p:nvPr/>
        </p:nvSpPr>
        <p:spPr>
          <a:xfrm>
            <a:off x="3644749" y="188640"/>
            <a:ext cx="518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MDCE </a:t>
            </a:r>
            <a:r>
              <a:rPr lang="de-DE" sz="2400" b="1" dirty="0" err="1"/>
              <a:t>Amplitudes</a:t>
            </a:r>
            <a:r>
              <a:rPr lang="de-DE" sz="2400" b="1" dirty="0"/>
              <a:t>: </a:t>
            </a:r>
            <a:r>
              <a:rPr lang="de-DE" sz="2400" b="1" dirty="0" err="1"/>
              <a:t>T</a:t>
            </a:r>
            <a:r>
              <a:rPr lang="de-DE" sz="2400" b="1" baseline="-25000" dirty="0" err="1"/>
              <a:t>nm</a:t>
            </a:r>
            <a:r>
              <a:rPr lang="de-DE" sz="2400" b="1" dirty="0"/>
              <a:t>=</a:t>
            </a:r>
            <a:r>
              <a:rPr lang="de-DE" sz="2400" b="1" dirty="0" err="1"/>
              <a:t>T</a:t>
            </a:r>
            <a:r>
              <a:rPr lang="de-DE" sz="2400" b="1" baseline="-25000" dirty="0" err="1"/>
              <a:t>n</a:t>
            </a:r>
            <a:r>
              <a:rPr lang="de-DE" sz="2400" b="1" dirty="0" err="1"/>
              <a:t>T</a:t>
            </a:r>
            <a:r>
              <a:rPr lang="de-DE" sz="2400" b="1" baseline="-25000" dirty="0" err="1"/>
              <a:t>m</a:t>
            </a:r>
            <a:endParaRPr lang="de-DE" sz="2400" b="1" baseline="-25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E7B759-50DF-E7CD-1996-7D92ED67C3DA}"/>
              </a:ext>
            </a:extLst>
          </p:cNvPr>
          <p:cNvSpPr txBox="1"/>
          <p:nvPr/>
        </p:nvSpPr>
        <p:spPr>
          <a:xfrm>
            <a:off x="2927648" y="1122064"/>
            <a:ext cx="576064" cy="369332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T</a:t>
            </a:r>
            <a:r>
              <a:rPr lang="de-DE" b="1" baseline="-25000" dirty="0"/>
              <a:t>00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0B5166-18E9-0776-DC27-02885DAF2704}"/>
              </a:ext>
            </a:extLst>
          </p:cNvPr>
          <p:cNvSpPr txBox="1"/>
          <p:nvPr/>
        </p:nvSpPr>
        <p:spPr>
          <a:xfrm>
            <a:off x="6816080" y="1119373"/>
            <a:ext cx="576064" cy="369332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T</a:t>
            </a:r>
            <a:r>
              <a:rPr lang="de-DE" b="1" baseline="-25000" dirty="0"/>
              <a:t>11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2B70A53-C73C-2D11-9DA2-D016D200398F}"/>
              </a:ext>
            </a:extLst>
          </p:cNvPr>
          <p:cNvSpPr txBox="1"/>
          <p:nvPr/>
        </p:nvSpPr>
        <p:spPr>
          <a:xfrm>
            <a:off x="10344472" y="1119373"/>
            <a:ext cx="576064" cy="369332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T</a:t>
            </a:r>
            <a:r>
              <a:rPr lang="de-DE" b="1" baseline="-25000" dirty="0"/>
              <a:t>22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8885CA4-3A61-EDE7-60DB-BC9C153AAD72}"/>
              </a:ext>
            </a:extLst>
          </p:cNvPr>
          <p:cNvSpPr txBox="1"/>
          <p:nvPr/>
        </p:nvSpPr>
        <p:spPr>
          <a:xfrm>
            <a:off x="4367808" y="3981609"/>
            <a:ext cx="576064" cy="369332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T</a:t>
            </a:r>
            <a:r>
              <a:rPr lang="de-DE" b="1" baseline="-25000" dirty="0"/>
              <a:t>01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9898AB3-1CFB-D89B-4889-E1BBCCADE5A6}"/>
              </a:ext>
            </a:extLst>
          </p:cNvPr>
          <p:cNvSpPr txBox="1"/>
          <p:nvPr/>
        </p:nvSpPr>
        <p:spPr>
          <a:xfrm>
            <a:off x="8832304" y="3981609"/>
            <a:ext cx="576064" cy="369332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T</a:t>
            </a:r>
            <a:r>
              <a:rPr lang="de-DE" b="1" baseline="-25000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31343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44E4B-1105-4EBC-972A-FDCFA0C1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62" y="476672"/>
            <a:ext cx="9942276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latin typeface="+mn-lt"/>
              </a:rPr>
              <a:t>The Topic:</a:t>
            </a:r>
            <a:br>
              <a:rPr lang="de-DE" b="1" dirty="0">
                <a:latin typeface="+mn-lt"/>
              </a:rPr>
            </a:br>
            <a:r>
              <a:rPr lang="de-DE" b="1" dirty="0">
                <a:latin typeface="+mn-lt"/>
              </a:rPr>
              <a:t>Double Charge Exchange Reactions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E79281-EEAA-407C-8260-FB247F2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6243"/>
            <a:ext cx="4114800" cy="365125"/>
          </a:xfrm>
        </p:spPr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FFCB8B2-5C99-4AA7-ACE1-B3C4567BA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154" y="2072779"/>
            <a:ext cx="3495675" cy="2124075"/>
          </a:xfrm>
          <a:prstGeom prst="rect">
            <a:avLst/>
          </a:prstGeom>
          <a:ln w="60325">
            <a:solidFill>
              <a:srgbClr val="00B050"/>
            </a:solidFill>
          </a:ln>
        </p:spPr>
      </p:pic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08C03E85-3347-4612-9675-6AB05611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544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9547B-BABC-D6B4-419B-E35353B5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+mn-lt"/>
              </a:rPr>
              <a:t>Pion Potentials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978BE6-45D1-3D9F-5045-6AB011AE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FC9577-7111-D2BC-677B-1F102ADD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20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61C155-5690-DD94-FE37-0E0C628D4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872" y="1683026"/>
            <a:ext cx="3794256" cy="3038554"/>
          </a:xfrm>
          <a:prstGeom prst="rect">
            <a:avLst/>
          </a:prstGeom>
          <a:ln w="47625">
            <a:solidFill>
              <a:srgbClr val="00B050"/>
            </a:solidFill>
          </a:ln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1DED3F6-FC0E-CF48-499E-179A9E565CC2}"/>
              </a:ext>
            </a:extLst>
          </p:cNvPr>
          <p:cNvCxnSpPr/>
          <p:nvPr/>
        </p:nvCxnSpPr>
        <p:spPr>
          <a:xfrm>
            <a:off x="3287688" y="3068960"/>
            <a:ext cx="158417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04B8806-3AB1-5BC5-B830-539E1DF39116}"/>
              </a:ext>
            </a:extLst>
          </p:cNvPr>
          <p:cNvCxnSpPr>
            <a:cxnSpLocks/>
          </p:cNvCxnSpPr>
          <p:nvPr/>
        </p:nvCxnSpPr>
        <p:spPr>
          <a:xfrm flipH="1">
            <a:off x="7237044" y="3140968"/>
            <a:ext cx="1512168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230621E8-14CE-DBC9-FBF3-711AE5EC75A0}"/>
              </a:ext>
            </a:extLst>
          </p:cNvPr>
          <p:cNvSpPr txBox="1"/>
          <p:nvPr/>
        </p:nvSpPr>
        <p:spPr>
          <a:xfrm>
            <a:off x="2495600" y="2854097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rgbClr val="0070C0"/>
                </a:solidFill>
              </a:rPr>
              <a:t>U</a:t>
            </a:r>
            <a:r>
              <a:rPr lang="de-DE" sz="2200" b="1" baseline="-25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6C97E85-350A-923A-EEF4-5F7F303F9B46}"/>
              </a:ext>
            </a:extLst>
          </p:cNvPr>
          <p:cNvSpPr txBox="1"/>
          <p:nvPr/>
        </p:nvSpPr>
        <p:spPr>
          <a:xfrm>
            <a:off x="8773870" y="2925524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rgbClr val="FF0000"/>
                </a:solidFill>
              </a:rPr>
              <a:t>U</a:t>
            </a:r>
            <a:r>
              <a:rPr lang="de-DE" sz="2200" b="1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508608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1C44DC-FCD4-7F62-730E-1EC9A2CE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1C1A4A-8CA2-9EA9-8428-592F5126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21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27765F2-0346-41FD-7B8F-634C8CA6E88C}"/>
              </a:ext>
            </a:extLst>
          </p:cNvPr>
          <p:cNvSpPr txBox="1"/>
          <p:nvPr/>
        </p:nvSpPr>
        <p:spPr>
          <a:xfrm>
            <a:off x="3287688" y="33265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Pion Potentials at </a:t>
            </a:r>
            <a:r>
              <a:rPr lang="de-DE" sz="2400" b="1" dirty="0" err="1"/>
              <a:t>low</a:t>
            </a:r>
            <a:r>
              <a:rPr lang="de-DE" sz="2400" b="1" dirty="0"/>
              <a:t> </a:t>
            </a:r>
            <a:r>
              <a:rPr lang="de-DE" sz="2400" b="1" dirty="0" err="1"/>
              <a:t>Momenta</a:t>
            </a:r>
            <a:endParaRPr lang="de-DE" sz="2400" b="1" dirty="0"/>
          </a:p>
          <a:p>
            <a:pPr algn="ctr"/>
            <a:r>
              <a:rPr lang="de-DE" sz="2400" b="1" dirty="0"/>
              <a:t>p</a:t>
            </a:r>
            <a:r>
              <a:rPr lang="de-DE" sz="2400" b="1" baseline="-25000" dirty="0"/>
              <a:t>1</a:t>
            </a:r>
            <a:r>
              <a:rPr lang="de-DE" sz="2400" b="1" dirty="0"/>
              <a:t>=p</a:t>
            </a:r>
            <a:r>
              <a:rPr lang="de-DE" sz="2400" b="1" baseline="-25000" dirty="0"/>
              <a:t>2</a:t>
            </a:r>
            <a:r>
              <a:rPr lang="de-DE" sz="2400" b="1" dirty="0"/>
              <a:t>=30 MeV/c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8AD24E7-1B12-8D43-2986-EAABDB043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764131"/>
            <a:ext cx="5464790" cy="33297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9F6B42A-C3F8-F950-9998-E6D34FB3D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1764131"/>
            <a:ext cx="5464790" cy="332973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67D8140-6484-A8B4-85DE-FD46AB12788D}"/>
              </a:ext>
            </a:extLst>
          </p:cNvPr>
          <p:cNvSpPr txBox="1"/>
          <p:nvPr/>
        </p:nvSpPr>
        <p:spPr>
          <a:xfrm>
            <a:off x="1631504" y="515719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Diagonal </a:t>
            </a:r>
            <a:r>
              <a:rPr lang="de-DE" sz="2000" b="1" dirty="0" err="1"/>
              <a:t>U</a:t>
            </a:r>
            <a:r>
              <a:rPr lang="de-DE" sz="2000" b="1" baseline="-25000" dirty="0" err="1"/>
              <a:t>ii</a:t>
            </a:r>
            <a:r>
              <a:rPr lang="de-DE" sz="2000" b="1" dirty="0"/>
              <a:t>(x)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34C29FB-3FAC-DDAD-6A50-BBCABE91A19F}"/>
              </a:ext>
            </a:extLst>
          </p:cNvPr>
          <p:cNvSpPr txBox="1"/>
          <p:nvPr/>
        </p:nvSpPr>
        <p:spPr>
          <a:xfrm>
            <a:off x="7824192" y="512494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Mixed </a:t>
            </a:r>
            <a:r>
              <a:rPr lang="de-DE" sz="2000" b="1" dirty="0" err="1"/>
              <a:t>U</a:t>
            </a:r>
            <a:r>
              <a:rPr lang="de-DE" sz="2000" b="1" baseline="-25000" dirty="0" err="1"/>
              <a:t>ij</a:t>
            </a:r>
            <a:r>
              <a:rPr lang="de-DE" sz="2000" b="1" dirty="0"/>
              <a:t>(x)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DAE03FB-D5C1-9AD3-D422-1C79056B1914}"/>
              </a:ext>
            </a:extLst>
          </p:cNvPr>
          <p:cNvSpPr txBox="1"/>
          <p:nvPr/>
        </p:nvSpPr>
        <p:spPr>
          <a:xfrm>
            <a:off x="3863752" y="5662409"/>
            <a:ext cx="4594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>
                <a:solidFill>
                  <a:srgbClr val="0070C0"/>
                </a:solidFill>
              </a:rPr>
              <a:t>Dominance</a:t>
            </a:r>
            <a:r>
              <a:rPr lang="de-DE" sz="2200" b="1" dirty="0">
                <a:solidFill>
                  <a:srgbClr val="0070C0"/>
                </a:solidFill>
              </a:rPr>
              <a:t> of S-</a:t>
            </a:r>
            <a:r>
              <a:rPr lang="de-DE" sz="2200" b="1" dirty="0" err="1">
                <a:solidFill>
                  <a:srgbClr val="0070C0"/>
                </a:solidFill>
              </a:rPr>
              <a:t>wave</a:t>
            </a:r>
            <a:r>
              <a:rPr lang="de-DE" sz="2200" b="1" dirty="0">
                <a:solidFill>
                  <a:srgbClr val="0070C0"/>
                </a:solidFill>
              </a:rPr>
              <a:t> Components</a:t>
            </a:r>
          </a:p>
        </p:txBody>
      </p:sp>
    </p:spTree>
    <p:extLst>
      <p:ext uri="{BB962C8B-B14F-4D97-AF65-F5344CB8AC3E}">
        <p14:creationId xmlns:p14="http://schemas.microsoft.com/office/powerpoint/2010/main" val="41994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013BC2-F428-AD90-67FE-B029FC15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762EA3-34AE-5968-1A7B-4995484E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22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41090B-D0FA-F9EC-1441-A5FA98B9A297}"/>
              </a:ext>
            </a:extLst>
          </p:cNvPr>
          <p:cNvSpPr txBox="1"/>
          <p:nvPr/>
        </p:nvSpPr>
        <p:spPr>
          <a:xfrm>
            <a:off x="3267100" y="188640"/>
            <a:ext cx="5709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Pion Potentials at high Momentum Transfer</a:t>
            </a:r>
          </a:p>
          <a:p>
            <a:pPr algn="ctr"/>
            <a:r>
              <a:rPr lang="de-DE" sz="2400" b="1" dirty="0"/>
              <a:t> p</a:t>
            </a:r>
            <a:r>
              <a:rPr lang="de-DE" sz="2400" b="1" baseline="-25000" dirty="0"/>
              <a:t>1</a:t>
            </a:r>
            <a:r>
              <a:rPr lang="de-DE" sz="2400" b="1" dirty="0"/>
              <a:t>=p</a:t>
            </a:r>
            <a:r>
              <a:rPr lang="de-DE" sz="2400" b="1" baseline="-25000" dirty="0"/>
              <a:t>2</a:t>
            </a:r>
            <a:r>
              <a:rPr lang="de-DE" sz="2400" b="1" dirty="0"/>
              <a:t>=300 MeV/c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0C0BBDB-316A-C338-BA66-E17145941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141796"/>
            <a:ext cx="5464790" cy="33297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66ED916-0013-3BEF-FD0D-3BD7E76F9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2115487"/>
            <a:ext cx="5464790" cy="332973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684A242-D1D0-120C-35CD-899456C8AB6B}"/>
              </a:ext>
            </a:extLst>
          </p:cNvPr>
          <p:cNvSpPr txBox="1"/>
          <p:nvPr/>
        </p:nvSpPr>
        <p:spPr>
          <a:xfrm>
            <a:off x="1646920" y="540515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Diagonal </a:t>
            </a:r>
            <a:r>
              <a:rPr lang="de-DE" sz="2000" b="1" dirty="0" err="1"/>
              <a:t>U</a:t>
            </a:r>
            <a:r>
              <a:rPr lang="de-DE" sz="2000" b="1" baseline="-25000" dirty="0" err="1"/>
              <a:t>ii</a:t>
            </a:r>
            <a:r>
              <a:rPr lang="de-DE" sz="2000" b="1" dirty="0"/>
              <a:t>(x)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D86A920-D646-7EA3-6875-56FEC857FC59}"/>
              </a:ext>
            </a:extLst>
          </p:cNvPr>
          <p:cNvSpPr txBox="1"/>
          <p:nvPr/>
        </p:nvSpPr>
        <p:spPr>
          <a:xfrm>
            <a:off x="7896200" y="540515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Mixed </a:t>
            </a:r>
            <a:r>
              <a:rPr lang="de-DE" sz="2000" b="1" dirty="0" err="1"/>
              <a:t>U</a:t>
            </a:r>
            <a:r>
              <a:rPr lang="de-DE" sz="2000" b="1" baseline="-25000" dirty="0" err="1"/>
              <a:t>ij</a:t>
            </a:r>
            <a:r>
              <a:rPr lang="de-DE" sz="2000" b="1" dirty="0"/>
              <a:t>(x)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722B16A-AD32-6681-EA83-29ABBEEDFCD4}"/>
              </a:ext>
            </a:extLst>
          </p:cNvPr>
          <p:cNvSpPr txBox="1"/>
          <p:nvPr/>
        </p:nvSpPr>
        <p:spPr>
          <a:xfrm>
            <a:off x="3935760" y="5806425"/>
            <a:ext cx="4594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>
                <a:solidFill>
                  <a:srgbClr val="00B050"/>
                </a:solidFill>
              </a:rPr>
              <a:t>Dominance</a:t>
            </a:r>
            <a:r>
              <a:rPr lang="de-DE" sz="2200" b="1" dirty="0">
                <a:solidFill>
                  <a:srgbClr val="00B050"/>
                </a:solidFill>
              </a:rPr>
              <a:t> of P-</a:t>
            </a:r>
            <a:r>
              <a:rPr lang="de-DE" sz="2200" b="1" dirty="0" err="1">
                <a:solidFill>
                  <a:srgbClr val="00B050"/>
                </a:solidFill>
              </a:rPr>
              <a:t>wave</a:t>
            </a:r>
            <a:r>
              <a:rPr lang="de-DE" sz="2200" b="1" dirty="0">
                <a:solidFill>
                  <a:srgbClr val="00B050"/>
                </a:solidFill>
              </a:rPr>
              <a:t> Components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0D0AAE3-2872-5B3E-CF21-3CA75FCD0DC0}"/>
              </a:ext>
            </a:extLst>
          </p:cNvPr>
          <p:cNvSpPr txBox="1"/>
          <p:nvPr/>
        </p:nvSpPr>
        <p:spPr>
          <a:xfrm>
            <a:off x="3179676" y="1219399"/>
            <a:ext cx="5832648" cy="769441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rgbClr val="7030A0"/>
                </a:solidFill>
              </a:rPr>
              <a:t>General Feature: </a:t>
            </a:r>
          </a:p>
          <a:p>
            <a:pPr algn="ctr"/>
            <a:r>
              <a:rPr lang="de-DE" sz="2200" b="1" dirty="0">
                <a:solidFill>
                  <a:srgbClr val="7030A0"/>
                </a:solidFill>
              </a:rPr>
              <a:t>Short-Range NN-</a:t>
            </a:r>
            <a:r>
              <a:rPr lang="de-DE" sz="2200" b="1" dirty="0" err="1">
                <a:solidFill>
                  <a:srgbClr val="7030A0"/>
                </a:solidFill>
              </a:rPr>
              <a:t>Correlation</a:t>
            </a:r>
            <a:r>
              <a:rPr lang="de-DE" sz="2200" b="1" dirty="0">
                <a:solidFill>
                  <a:srgbClr val="7030A0"/>
                </a:solidFill>
              </a:rPr>
              <a:t> – </a:t>
            </a:r>
            <a:r>
              <a:rPr lang="de-DE" sz="2200" b="1" dirty="0" err="1">
                <a:solidFill>
                  <a:srgbClr val="7030A0"/>
                </a:solidFill>
              </a:rPr>
              <a:t>x</a:t>
            </a:r>
            <a:r>
              <a:rPr lang="de-DE" sz="2200" b="1" baseline="-25000" dirty="0" err="1">
                <a:solidFill>
                  <a:srgbClr val="7030A0"/>
                </a:solidFill>
              </a:rPr>
              <a:t>NN</a:t>
            </a:r>
            <a:r>
              <a:rPr lang="de-DE" sz="2200" b="1" dirty="0">
                <a:solidFill>
                  <a:srgbClr val="7030A0"/>
                </a:solidFill>
              </a:rPr>
              <a:t> </a:t>
            </a:r>
            <a:r>
              <a:rPr lang="de-DE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0.5 fm</a:t>
            </a:r>
            <a:endParaRPr lang="de-DE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A3AEC36-E0C7-EAA2-BAEE-FC01CA84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414" y="863714"/>
            <a:ext cx="7115175" cy="4400550"/>
          </a:xfrm>
          <a:prstGeom prst="rect">
            <a:avLst/>
          </a:prstGeom>
          <a:ln w="47625">
            <a:solidFill>
              <a:srgbClr val="00B0F0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9749406-DC61-4203-B3FB-1814B54FC8AA}"/>
              </a:ext>
            </a:extLst>
          </p:cNvPr>
          <p:cNvSpPr txBox="1"/>
          <p:nvPr/>
        </p:nvSpPr>
        <p:spPr>
          <a:xfrm>
            <a:off x="1181454" y="133638"/>
            <a:ext cx="1026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Heavy Ion DCE Reactions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9202D3-32EF-4EDB-A5D1-49B934BF7F3B}"/>
              </a:ext>
            </a:extLst>
          </p:cNvPr>
          <p:cNvSpPr txBox="1"/>
          <p:nvPr/>
        </p:nvSpPr>
        <p:spPr>
          <a:xfrm>
            <a:off x="4223792" y="6093297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Data: F. </a:t>
            </a:r>
            <a:r>
              <a:rPr lang="de-DE" sz="1400" b="1" dirty="0" err="1"/>
              <a:t>Cappuzzello</a:t>
            </a:r>
            <a:r>
              <a:rPr lang="de-DE" sz="1400" b="1" dirty="0"/>
              <a:t> et al., EPJ A51 (2015)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B6DB19-1521-46D1-9B1D-48B7AB3359B6}"/>
              </a:ext>
            </a:extLst>
          </p:cNvPr>
          <p:cNvSpPr txBox="1"/>
          <p:nvPr/>
        </p:nvSpPr>
        <p:spPr>
          <a:xfrm>
            <a:off x="2423592" y="551723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2-step DSCE: intermediate </a:t>
            </a:r>
            <a:r>
              <a:rPr lang="de-DE" sz="1600" b="1" dirty="0" err="1"/>
              <a:t>states</a:t>
            </a:r>
            <a:r>
              <a:rPr lang="de-DE" sz="1600" b="1" dirty="0"/>
              <a:t> </a:t>
            </a:r>
            <a:r>
              <a:rPr lang="de-DE" sz="1600" b="1" dirty="0" err="1"/>
              <a:t>with</a:t>
            </a:r>
            <a:r>
              <a:rPr lang="de-DE" sz="1600" b="1" dirty="0"/>
              <a:t> J</a:t>
            </a:r>
            <a:r>
              <a:rPr lang="de-DE" sz="1600" b="1" baseline="30000" dirty="0">
                <a:latin typeface="Symbol" panose="05050102010706020507" pitchFamily="18" charset="2"/>
              </a:rPr>
              <a:t>p</a:t>
            </a:r>
            <a:r>
              <a:rPr lang="de-DE" sz="1600" b="1" dirty="0"/>
              <a:t>≤5</a:t>
            </a:r>
            <a:r>
              <a:rPr lang="de-DE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endParaRPr lang="de-DE" sz="1600" b="1" baseline="30000" dirty="0"/>
          </a:p>
          <a:p>
            <a:pPr algn="ctr"/>
            <a:r>
              <a:rPr lang="de-DE" sz="1600" b="1" dirty="0"/>
              <a:t>1-step MDCE: </a:t>
            </a:r>
            <a:r>
              <a:rPr lang="de-DE" sz="1600" b="1" baseline="30000" dirty="0"/>
              <a:t>40</a:t>
            </a:r>
            <a:r>
              <a:rPr lang="de-DE" sz="1600" b="1" dirty="0"/>
              <a:t>Ca(0</a:t>
            </a:r>
            <a:r>
              <a:rPr lang="de-DE" sz="1600" b="1" baseline="30000" dirty="0"/>
              <a:t>+</a:t>
            </a:r>
            <a:r>
              <a:rPr lang="de-DE" sz="1600" b="1" dirty="0"/>
              <a:t>)</a:t>
            </a:r>
            <a:r>
              <a:rPr lang="de-DE" sz="1600" b="1" dirty="0">
                <a:sym typeface="Wingdings" panose="05000000000000000000" pitchFamily="2" charset="2"/>
              </a:rPr>
              <a:t></a:t>
            </a:r>
            <a:r>
              <a:rPr lang="de-DE" sz="1600" b="1" baseline="30000" dirty="0">
                <a:sym typeface="Wingdings" panose="05000000000000000000" pitchFamily="2" charset="2"/>
              </a:rPr>
              <a:t>40</a:t>
            </a:r>
            <a:r>
              <a:rPr lang="de-DE" sz="1600" b="1" dirty="0">
                <a:sym typeface="Wingdings" panose="05000000000000000000" pitchFamily="2" charset="2"/>
              </a:rPr>
              <a:t>Ar([n</a:t>
            </a:r>
            <a:r>
              <a:rPr lang="de-DE" sz="1600" b="1" baseline="30000" dirty="0">
                <a:sym typeface="Wingdings" panose="05000000000000000000" pitchFamily="2" charset="2"/>
              </a:rPr>
              <a:t>-2</a:t>
            </a:r>
            <a:r>
              <a:rPr lang="de-DE" sz="1600" b="1" dirty="0">
                <a:sym typeface="Wingdings" panose="05000000000000000000" pitchFamily="2" charset="2"/>
              </a:rPr>
              <a:t>p</a:t>
            </a:r>
            <a:r>
              <a:rPr lang="de-DE" sz="1600" b="1" baseline="30000" dirty="0">
                <a:sym typeface="Wingdings" panose="05000000000000000000" pitchFamily="2" charset="2"/>
              </a:rPr>
              <a:t>2</a:t>
            </a:r>
            <a:r>
              <a:rPr lang="de-DE" sz="1600" b="1" dirty="0">
                <a:sym typeface="Wingdings" panose="05000000000000000000" pitchFamily="2" charset="2"/>
              </a:rPr>
              <a:t>]0</a:t>
            </a:r>
            <a:r>
              <a:rPr lang="de-DE" sz="1600" b="1" baseline="30000" dirty="0">
                <a:sym typeface="Wingdings" panose="05000000000000000000" pitchFamily="2" charset="2"/>
              </a:rPr>
              <a:t>+</a:t>
            </a:r>
            <a:r>
              <a:rPr lang="de-DE" sz="1600" b="1" dirty="0">
                <a:sym typeface="Wingdings" panose="05000000000000000000" pitchFamily="2" charset="2"/>
              </a:rPr>
              <a:t>)</a:t>
            </a:r>
            <a:r>
              <a:rPr lang="de-DE" sz="1600" b="1" baseline="30000" dirty="0">
                <a:sym typeface="Wingdings" panose="05000000000000000000" pitchFamily="2" charset="2"/>
              </a:rPr>
              <a:t> </a:t>
            </a:r>
            <a:r>
              <a:rPr lang="de-DE" sz="1600" b="1" dirty="0">
                <a:sym typeface="Wingdings" panose="05000000000000000000" pitchFamily="2" charset="2"/>
              </a:rPr>
              <a:t>: J=0+ </a:t>
            </a:r>
            <a:r>
              <a:rPr lang="de-DE" sz="1600" b="1" dirty="0" err="1">
                <a:sym typeface="Wingdings" panose="05000000000000000000" pitchFamily="2" charset="2"/>
              </a:rPr>
              <a:t>with</a:t>
            </a:r>
            <a:r>
              <a:rPr lang="de-DE" sz="1600" b="1" dirty="0">
                <a:sym typeface="Wingdings" panose="05000000000000000000" pitchFamily="2" charset="2"/>
              </a:rPr>
              <a:t> L=S=0 &amp; [L=2 x S=2]</a:t>
            </a:r>
            <a:r>
              <a:rPr lang="de-DE" sz="1600" b="1" baseline="-25000" dirty="0">
                <a:sym typeface="Wingdings" panose="05000000000000000000" pitchFamily="2" charset="2"/>
              </a:rPr>
              <a:t>0+</a:t>
            </a:r>
            <a:endParaRPr lang="de-DE" sz="1600" b="1" baseline="-25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1B7186B-261F-46EB-A12B-64B555AD27A3}"/>
              </a:ext>
            </a:extLst>
          </p:cNvPr>
          <p:cNvSpPr txBox="1"/>
          <p:nvPr/>
        </p:nvSpPr>
        <p:spPr>
          <a:xfrm>
            <a:off x="4727848" y="13407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baseline="30000" dirty="0">
                <a:solidFill>
                  <a:schemeClr val="accent4">
                    <a:lumMod val="10000"/>
                  </a:schemeClr>
                </a:solidFill>
              </a:rPr>
              <a:t>18</a:t>
            </a:r>
            <a:r>
              <a:rPr lang="de-DE" b="1" dirty="0">
                <a:solidFill>
                  <a:schemeClr val="accent4">
                    <a:lumMod val="10000"/>
                  </a:schemeClr>
                </a:solidFill>
              </a:rPr>
              <a:t>O+</a:t>
            </a:r>
            <a:r>
              <a:rPr lang="de-DE" b="1" baseline="30000" dirty="0">
                <a:solidFill>
                  <a:schemeClr val="accent4">
                    <a:lumMod val="10000"/>
                  </a:schemeClr>
                </a:solidFill>
              </a:rPr>
              <a:t>40</a:t>
            </a:r>
            <a:r>
              <a:rPr lang="de-DE" b="1" dirty="0">
                <a:solidFill>
                  <a:schemeClr val="accent4">
                    <a:lumMod val="10000"/>
                  </a:schemeClr>
                </a:solidFill>
              </a:rPr>
              <a:t>Ca </a:t>
            </a:r>
            <a:r>
              <a:rPr lang="de-DE" b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de-DE" b="1" baseline="30000" dirty="0">
                <a:solidFill>
                  <a:schemeClr val="accent4">
                    <a:lumMod val="10000"/>
                  </a:schemeClr>
                </a:solidFill>
              </a:rPr>
              <a:t> 18</a:t>
            </a:r>
            <a:r>
              <a:rPr lang="de-DE" b="1" dirty="0">
                <a:solidFill>
                  <a:schemeClr val="accent4">
                    <a:lumMod val="10000"/>
                  </a:schemeClr>
                </a:solidFill>
              </a:rPr>
              <a:t>Ne+</a:t>
            </a:r>
            <a:r>
              <a:rPr lang="de-DE" b="1" baseline="30000" dirty="0">
                <a:solidFill>
                  <a:schemeClr val="accent4">
                    <a:lumMod val="10000"/>
                  </a:schemeClr>
                </a:solidFill>
              </a:rPr>
              <a:t>40</a:t>
            </a:r>
            <a:r>
              <a:rPr lang="de-DE" b="1" dirty="0">
                <a:solidFill>
                  <a:schemeClr val="accent4">
                    <a:lumMod val="10000"/>
                  </a:schemeClr>
                </a:solidFill>
              </a:rPr>
              <a:t>Ar</a:t>
            </a:r>
          </a:p>
          <a:p>
            <a:pPr algn="ctr"/>
            <a:r>
              <a:rPr lang="de-DE" b="1" dirty="0" err="1">
                <a:solidFill>
                  <a:schemeClr val="accent4">
                    <a:lumMod val="10000"/>
                  </a:schemeClr>
                </a:solidFill>
              </a:rPr>
              <a:t>T</a:t>
            </a:r>
            <a:r>
              <a:rPr lang="de-DE" b="1" baseline="-25000" dirty="0" err="1">
                <a:solidFill>
                  <a:schemeClr val="accent4">
                    <a:lumMod val="10000"/>
                  </a:schemeClr>
                </a:solidFill>
              </a:rPr>
              <a:t>lab</a:t>
            </a:r>
            <a:r>
              <a:rPr lang="de-DE" b="1" dirty="0">
                <a:solidFill>
                  <a:schemeClr val="accent4">
                    <a:lumMod val="10000"/>
                  </a:schemeClr>
                </a:solidFill>
              </a:rPr>
              <a:t> = 15 </a:t>
            </a:r>
            <a:r>
              <a:rPr lang="de-DE" b="1" dirty="0" err="1">
                <a:solidFill>
                  <a:schemeClr val="accent4">
                    <a:lumMod val="10000"/>
                  </a:schemeClr>
                </a:solidFill>
              </a:rPr>
              <a:t>AMeV</a:t>
            </a:r>
            <a:endParaRPr lang="de-DE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708B5F-736A-40A8-A9BC-8522FA46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0BF70A-A06C-46BD-B5E1-4D0BF9C91C0B}"/>
              </a:ext>
            </a:extLst>
          </p:cNvPr>
          <p:cNvSpPr txBox="1"/>
          <p:nvPr/>
        </p:nvSpPr>
        <p:spPr>
          <a:xfrm>
            <a:off x="4943872" y="2031832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q</a:t>
            </a:r>
            <a:r>
              <a:rPr lang="de-DE" b="1" baseline="-25000" dirty="0" err="1"/>
              <a:t>tr</a:t>
            </a:r>
            <a:r>
              <a:rPr lang="de-DE" b="1" dirty="0"/>
              <a:t> ≈ 10…500 MeV/c (!)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B961A5-918B-44F1-8D73-B7B75D0D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23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BB3C113-47F1-49B8-98EC-F8D3880FAFCD}"/>
              </a:ext>
            </a:extLst>
          </p:cNvPr>
          <p:cNvSpPr txBox="1"/>
          <p:nvPr/>
        </p:nvSpPr>
        <p:spPr>
          <a:xfrm>
            <a:off x="9624392" y="5624954"/>
            <a:ext cx="20882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MDCE </a:t>
            </a:r>
            <a:r>
              <a:rPr lang="de-DE" b="1" dirty="0" err="1"/>
              <a:t>Preliminary</a:t>
            </a:r>
            <a:r>
              <a:rPr lang="de-DE" b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8919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934EC4-E337-4075-85CF-183DFD4F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D199BA-E813-4442-B534-C9493E8FEB91}"/>
              </a:ext>
            </a:extLst>
          </p:cNvPr>
          <p:cNvSpPr txBox="1"/>
          <p:nvPr/>
        </p:nvSpPr>
        <p:spPr>
          <a:xfrm>
            <a:off x="2091151" y="362078"/>
            <a:ext cx="800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MDCE and 0</a:t>
            </a:r>
            <a:r>
              <a:rPr lang="de-DE" sz="2400" b="1" dirty="0">
                <a:latin typeface="Symbol" panose="05050102010706020507" pitchFamily="18" charset="2"/>
              </a:rPr>
              <a:t>n</a:t>
            </a:r>
            <a:r>
              <a:rPr lang="de-DE" sz="2400" b="1" dirty="0"/>
              <a:t>2</a:t>
            </a:r>
            <a:r>
              <a:rPr lang="de-DE" sz="2400" b="1" dirty="0">
                <a:latin typeface="Symbol" panose="05050102010706020507" pitchFamily="18" charset="2"/>
              </a:rPr>
              <a:t>b </a:t>
            </a:r>
            <a:r>
              <a:rPr lang="de-DE" sz="2400" b="1" dirty="0"/>
              <a:t>Double Beta-Decay</a:t>
            </a:r>
          </a:p>
          <a:p>
            <a:pPr algn="ctr"/>
            <a:r>
              <a:rPr lang="de-DE" sz="2400" b="1" dirty="0">
                <a:solidFill>
                  <a:srgbClr val="FF0000"/>
                </a:solidFill>
              </a:rPr>
              <a:t>The </a:t>
            </a:r>
            <a:r>
              <a:rPr lang="de-DE" sz="2400" b="1" dirty="0" err="1">
                <a:solidFill>
                  <a:srgbClr val="FF0000"/>
                </a:solidFill>
              </a:rPr>
              <a:t>Majorana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Aspect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8AE8AA-7C0C-4A7F-A7DD-4484E4BC78FB}"/>
              </a:ext>
            </a:extLst>
          </p:cNvPr>
          <p:cNvSpPr txBox="1"/>
          <p:nvPr/>
        </p:nvSpPr>
        <p:spPr>
          <a:xfrm>
            <a:off x="2193123" y="5179839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Topological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b="1" dirty="0" err="1"/>
              <a:t>Correspondence</a:t>
            </a:r>
            <a:r>
              <a:rPr lang="de-DE" sz="2200" b="1" dirty="0"/>
              <a:t> on </a:t>
            </a:r>
            <a:r>
              <a:rPr lang="de-DE" sz="2200" b="1" dirty="0" err="1"/>
              <a:t>the</a:t>
            </a:r>
            <a:r>
              <a:rPr lang="de-DE" sz="2200" b="1" dirty="0"/>
              <a:t> </a:t>
            </a:r>
            <a:r>
              <a:rPr lang="de-DE" sz="2200" b="1" dirty="0" err="1"/>
              <a:t>Diagrammatic</a:t>
            </a:r>
            <a:r>
              <a:rPr lang="de-DE" sz="2200" b="1" dirty="0"/>
              <a:t>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/>
              <a:t> MDCE </a:t>
            </a:r>
            <a:r>
              <a:rPr lang="de-DE" sz="2200" b="1" dirty="0" err="1"/>
              <a:t>as</a:t>
            </a:r>
            <a:r>
              <a:rPr lang="de-DE" sz="2200" b="1" dirty="0"/>
              <a:t> Probe for Nuclear for Wave </a:t>
            </a:r>
            <a:r>
              <a:rPr lang="de-DE" sz="2200" b="1" dirty="0" err="1"/>
              <a:t>Functions</a:t>
            </a:r>
            <a:r>
              <a:rPr lang="de-DE" sz="2200" b="1" dirty="0"/>
              <a:t> in 0</a:t>
            </a:r>
            <a:r>
              <a:rPr lang="de-DE" sz="2200" b="1" dirty="0">
                <a:latin typeface="Symbol" panose="05050102010706020507" pitchFamily="18" charset="2"/>
              </a:rPr>
              <a:t>n</a:t>
            </a:r>
            <a:r>
              <a:rPr lang="de-DE" sz="2200" b="1" dirty="0"/>
              <a:t>2</a:t>
            </a:r>
            <a:r>
              <a:rPr lang="de-DE" sz="2200" b="1" dirty="0">
                <a:latin typeface="Symbol" panose="05050102010706020507" pitchFamily="18" charset="2"/>
              </a:rPr>
              <a:t>b</a:t>
            </a:r>
            <a:r>
              <a:rPr lang="de-DE" sz="2200" b="1" dirty="0"/>
              <a:t>-NME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F8FA57-B2E9-4359-BD0E-871A556DC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952" y="432921"/>
            <a:ext cx="1995805" cy="242001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FD92318-F5F9-4F7C-87B9-390BEB9607B9}"/>
              </a:ext>
            </a:extLst>
          </p:cNvPr>
          <p:cNvSpPr txBox="1"/>
          <p:nvPr/>
        </p:nvSpPr>
        <p:spPr>
          <a:xfrm>
            <a:off x="9833952" y="2868983"/>
            <a:ext cx="21196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Ettore Majoran</a:t>
            </a:r>
          </a:p>
          <a:p>
            <a:r>
              <a:rPr lang="de-DE" sz="1400" dirty="0"/>
              <a:t>*Aug., 5, 1906, at Catania</a:t>
            </a:r>
          </a:p>
          <a:p>
            <a:r>
              <a:rPr lang="de-DE" sz="1400" dirty="0"/>
              <a:t>   </a:t>
            </a:r>
            <a:r>
              <a:rPr lang="de-DE" sz="1400" dirty="0" err="1"/>
              <a:t>disappeared</a:t>
            </a:r>
            <a:r>
              <a:rPr lang="de-DE" sz="1400" dirty="0"/>
              <a:t>, Mar, 1938</a:t>
            </a:r>
          </a:p>
          <a:p>
            <a:r>
              <a:rPr lang="de-DE" sz="1400" dirty="0"/>
              <a:t>+ 1959 in Venezuela?</a:t>
            </a:r>
          </a:p>
          <a:p>
            <a:r>
              <a:rPr lang="de-DE" sz="1400" dirty="0"/>
              <a:t>+ in a </a:t>
            </a:r>
            <a:r>
              <a:rPr lang="de-DE" sz="1400" dirty="0" err="1"/>
              <a:t>Sicilian</a:t>
            </a:r>
            <a:r>
              <a:rPr lang="de-DE" sz="1400" dirty="0"/>
              <a:t> </a:t>
            </a:r>
            <a:r>
              <a:rPr lang="de-DE" sz="1400" dirty="0" err="1"/>
              <a:t>monastery</a:t>
            </a:r>
            <a:r>
              <a:rPr lang="de-DE" sz="1400" dirty="0"/>
              <a:t>?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D4BADD-C398-49C5-840D-8E877521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24</a:t>
            </a:fld>
            <a:endParaRPr lang="de-DE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D0D64E6B-7194-76F9-4189-015376D24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1000" y="33020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D0D64E6B-7194-76F9-4189-015376D24D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1000" y="33020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CEE0632D-E668-383A-B3F6-47FC3ACA9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988" y="1849162"/>
            <a:ext cx="6256424" cy="2803974"/>
          </a:xfrm>
          <a:prstGeom prst="rect">
            <a:avLst/>
          </a:prstGeom>
          <a:ln w="47625">
            <a:solidFill>
              <a:srgbClr val="00B050"/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9FE2E4E-7026-23AC-C632-3A4377C0C379}"/>
              </a:ext>
            </a:extLst>
          </p:cNvPr>
          <p:cNvSpPr txBox="1"/>
          <p:nvPr/>
        </p:nvSpPr>
        <p:spPr>
          <a:xfrm>
            <a:off x="3048610" y="3246163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>
                <a:sym typeface="Wingdings" panose="05000000000000000000" pitchFamily="2" charset="2"/>
              </a:rPr>
              <a:t>‘‘‘‘‘‘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286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08445D2-4004-47CF-934D-2F83FA4B344A}"/>
              </a:ext>
            </a:extLst>
          </p:cNvPr>
          <p:cNvSpPr txBox="1"/>
          <p:nvPr/>
        </p:nvSpPr>
        <p:spPr>
          <a:xfrm>
            <a:off x="371364" y="4769276"/>
            <a:ext cx="11449272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…in </a:t>
            </a:r>
            <a:r>
              <a:rPr lang="de-DE" sz="2200" b="1" dirty="0" err="1"/>
              <a:t>collaboration</a:t>
            </a:r>
            <a:r>
              <a:rPr lang="de-DE" sz="2200" b="1" dirty="0"/>
              <a:t> </a:t>
            </a:r>
            <a:r>
              <a:rPr lang="de-DE" sz="2200" b="1" dirty="0" err="1"/>
              <a:t>with</a:t>
            </a:r>
            <a:r>
              <a:rPr lang="de-DE" sz="2200" b="1" dirty="0"/>
              <a:t> </a:t>
            </a:r>
            <a:r>
              <a:rPr lang="de-DE" sz="2200" b="1" dirty="0" err="1"/>
              <a:t>the</a:t>
            </a:r>
            <a:r>
              <a:rPr lang="de-DE" sz="2200" b="1" dirty="0"/>
              <a:t> NUMEN </a:t>
            </a:r>
            <a:r>
              <a:rPr lang="de-DE" sz="2200" b="1" dirty="0" err="1"/>
              <a:t>theory</a:t>
            </a:r>
            <a:r>
              <a:rPr lang="de-DE" sz="2200" b="1" dirty="0"/>
              <a:t> </a:t>
            </a:r>
            <a:r>
              <a:rPr lang="de-DE" sz="2200" b="1" dirty="0" err="1"/>
              <a:t>group</a:t>
            </a:r>
            <a:r>
              <a:rPr lang="de-DE" sz="2200" b="1" dirty="0"/>
              <a:t>: </a:t>
            </a:r>
          </a:p>
          <a:p>
            <a:pPr algn="ctr"/>
            <a:r>
              <a:rPr lang="de-DE" sz="2200" b="1" dirty="0"/>
              <a:t>J. </a:t>
            </a:r>
            <a:r>
              <a:rPr lang="de-DE" sz="2200" b="1" dirty="0" err="1"/>
              <a:t>Bellone</a:t>
            </a:r>
            <a:r>
              <a:rPr lang="de-DE" sz="2200" b="1" dirty="0"/>
              <a:t>,  M. Colonna, D. Gambacurta</a:t>
            </a:r>
          </a:p>
          <a:p>
            <a:pPr algn="ctr"/>
            <a:r>
              <a:rPr lang="de-DE" sz="2200" b="1" dirty="0"/>
              <a:t>and A. Gargano (Naples), J.-A. Lay (Valencia), and E. </a:t>
            </a:r>
            <a:r>
              <a:rPr lang="de-DE" sz="2200" b="1" dirty="0" err="1"/>
              <a:t>Santopinto</a:t>
            </a:r>
            <a:r>
              <a:rPr lang="de-DE" sz="2200" b="1" dirty="0"/>
              <a:t> (Genova)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9B618C-73B6-4A0A-97A3-98261AFD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29057E-A3CF-45BC-921A-6253934129AB}"/>
              </a:ext>
            </a:extLst>
          </p:cNvPr>
          <p:cNvSpPr txBox="1"/>
          <p:nvPr/>
        </p:nvSpPr>
        <p:spPr>
          <a:xfrm>
            <a:off x="767408" y="332656"/>
            <a:ext cx="10873208" cy="401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/>
              <a:t>Summary and Outlook</a:t>
            </a:r>
          </a:p>
          <a:p>
            <a:pPr algn="ctr"/>
            <a:endParaRPr lang="de-DE" sz="2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DSCE reactions </a:t>
            </a:r>
            <a:r>
              <a:rPr lang="de-DE" sz="2200" b="1" dirty="0">
                <a:latin typeface="Calibri"/>
                <a:cs typeface="Calibri"/>
              </a:rPr>
              <a:t>↔ </a:t>
            </a:r>
            <a:r>
              <a:rPr lang="de-DE" sz="2200" b="1" dirty="0" err="1">
                <a:cs typeface="Arial" panose="020B0604020202020204" pitchFamily="34" charset="0"/>
              </a:rPr>
              <a:t>analogue</a:t>
            </a:r>
            <a:r>
              <a:rPr lang="de-DE" sz="2200" b="1" dirty="0">
                <a:cs typeface="Arial" panose="020B0604020202020204" pitchFamily="34" charset="0"/>
              </a:rPr>
              <a:t>  of </a:t>
            </a:r>
            <a:r>
              <a:rPr lang="de-DE" sz="2200" b="1" dirty="0">
                <a:solidFill>
                  <a:srgbClr val="0070C0"/>
                </a:solidFill>
                <a:latin typeface="Symbol" panose="05050102010706020507" pitchFamily="18" charset="2"/>
              </a:rPr>
              <a:t>2n2b</a:t>
            </a:r>
            <a:r>
              <a:rPr lang="de-DE" sz="2200" b="1" dirty="0">
                <a:latin typeface="Symbol" panose="05050102010706020507" pitchFamily="18" charset="2"/>
              </a:rPr>
              <a:t>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200" b="1" dirty="0" err="1">
                <a:cs typeface="Arial" panose="020B0604020202020204" pitchFamily="34" charset="0"/>
              </a:rPr>
              <a:t>decay</a:t>
            </a:r>
            <a:endParaRPr lang="de-DE" sz="2200" b="1" dirty="0"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MDCE reactions </a:t>
            </a:r>
            <a:r>
              <a:rPr lang="de-DE" sz="2200" b="1" dirty="0">
                <a:latin typeface="Calibri"/>
                <a:cs typeface="Calibri"/>
              </a:rPr>
              <a:t>↔ </a:t>
            </a:r>
            <a:r>
              <a:rPr lang="de-DE" sz="2200" b="1" dirty="0" err="1">
                <a:cs typeface="Arial" panose="020B0604020202020204" pitchFamily="34" charset="0"/>
              </a:rPr>
              <a:t>analogue</a:t>
            </a:r>
            <a:r>
              <a:rPr lang="de-DE" sz="2200" b="1" dirty="0">
                <a:cs typeface="Arial" panose="020B0604020202020204" pitchFamily="34" charset="0"/>
              </a:rPr>
              <a:t> of </a:t>
            </a:r>
            <a:r>
              <a:rPr lang="de-DE" sz="2200" b="1" dirty="0">
                <a:solidFill>
                  <a:srgbClr val="C00000"/>
                </a:solidFill>
                <a:latin typeface="Symbol" panose="05050102010706020507" pitchFamily="18" charset="2"/>
              </a:rPr>
              <a:t>0n2b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DE" sz="2200" b="1" dirty="0"/>
              <a:t> </a:t>
            </a:r>
            <a:r>
              <a:rPr lang="de-DE" sz="2200" b="1" dirty="0" err="1"/>
              <a:t>decay</a:t>
            </a:r>
            <a:r>
              <a:rPr lang="de-DE" sz="2200" b="1" dirty="0">
                <a:latin typeface="Symbol" panose="05050102010706020507" pitchFamily="18" charset="2"/>
              </a:rPr>
              <a:t> </a:t>
            </a:r>
            <a:endParaRPr lang="de-DE" sz="22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 err="1"/>
              <a:t>Induced</a:t>
            </a:r>
            <a:r>
              <a:rPr lang="de-DE" sz="2200" b="1" dirty="0"/>
              <a:t> rank-2</a:t>
            </a:r>
            <a:r>
              <a:rPr lang="de-DE" sz="2200" b="1" dirty="0">
                <a:solidFill>
                  <a:srgbClr val="FFFF00"/>
                </a:solidFill>
              </a:rPr>
              <a:t> </a:t>
            </a:r>
            <a:r>
              <a:rPr lang="de-DE" sz="2200" b="1" dirty="0" err="1">
                <a:solidFill>
                  <a:srgbClr val="00B050"/>
                </a:solidFill>
              </a:rPr>
              <a:t>IsoTensor</a:t>
            </a:r>
            <a:r>
              <a:rPr lang="de-DE" sz="2200" b="1" dirty="0">
                <a:solidFill>
                  <a:srgbClr val="FFFF00"/>
                </a:solidFill>
              </a:rPr>
              <a:t> </a:t>
            </a:r>
            <a:r>
              <a:rPr lang="de-DE" sz="2200" b="1" dirty="0" err="1"/>
              <a:t>interaction</a:t>
            </a:r>
            <a:r>
              <a:rPr lang="de-DE" sz="2200" b="1" dirty="0"/>
              <a:t> </a:t>
            </a:r>
            <a:r>
              <a:rPr lang="de-DE" sz="2200" b="1" dirty="0">
                <a:latin typeface="Calibri"/>
                <a:cs typeface="Calibri"/>
              </a:rPr>
              <a:t>↔</a:t>
            </a:r>
            <a:r>
              <a:rPr lang="de-DE" sz="2200" b="1" dirty="0"/>
              <a:t> </a:t>
            </a:r>
            <a:r>
              <a:rPr lang="de-DE" sz="2200" b="1" dirty="0" err="1"/>
              <a:t>generic</a:t>
            </a:r>
            <a:r>
              <a:rPr lang="de-DE" sz="2200" b="1" dirty="0"/>
              <a:t> for heavy </a:t>
            </a:r>
            <a:r>
              <a:rPr lang="de-DE" sz="2200" b="1" dirty="0" err="1"/>
              <a:t>ion</a:t>
            </a:r>
            <a:r>
              <a:rPr lang="de-DE" sz="2200" b="1" dirty="0"/>
              <a:t> DCE reactions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MDCE box </a:t>
            </a:r>
            <a:r>
              <a:rPr lang="de-DE" sz="2200" b="1" dirty="0" err="1"/>
              <a:t>diagrams</a:t>
            </a:r>
            <a:r>
              <a:rPr lang="de-DE" sz="2200" b="1" dirty="0"/>
              <a:t> and </a:t>
            </a:r>
            <a:r>
              <a:rPr lang="de-DE" sz="2200" b="1" dirty="0" err="1"/>
              <a:t>pion</a:t>
            </a:r>
            <a:r>
              <a:rPr lang="de-DE" sz="2200" b="1" dirty="0"/>
              <a:t> </a:t>
            </a:r>
            <a:r>
              <a:rPr lang="de-DE" sz="2200" b="1" dirty="0" err="1"/>
              <a:t>potentials</a:t>
            </a:r>
            <a:endParaRPr lang="de-DE" sz="22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Pion-nucleon </a:t>
            </a:r>
            <a:r>
              <a:rPr lang="de-DE" sz="2200" b="1" dirty="0" err="1"/>
              <a:t>scattering</a:t>
            </a:r>
            <a:r>
              <a:rPr lang="de-DE" sz="2200" b="1" dirty="0"/>
              <a:t> and MDCE </a:t>
            </a:r>
            <a:r>
              <a:rPr lang="de-DE" sz="2200" b="1" dirty="0" err="1"/>
              <a:t>interactions</a:t>
            </a:r>
            <a:endParaRPr lang="de-DE" sz="22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 err="1"/>
              <a:t>Nuclear</a:t>
            </a:r>
            <a:r>
              <a:rPr lang="de-DE" sz="2200" b="1" dirty="0"/>
              <a:t> </a:t>
            </a:r>
            <a:r>
              <a:rPr lang="de-DE" sz="2200" b="1" dirty="0" err="1"/>
              <a:t>structure</a:t>
            </a:r>
            <a:r>
              <a:rPr lang="de-DE" sz="2200" b="1" dirty="0"/>
              <a:t> </a:t>
            </a:r>
            <a:r>
              <a:rPr lang="de-DE" sz="2200" b="1" dirty="0" err="1"/>
              <a:t>aspects</a:t>
            </a:r>
            <a:r>
              <a:rPr lang="de-DE" sz="2200" b="1" dirty="0"/>
              <a:t> of DCE </a:t>
            </a:r>
            <a:r>
              <a:rPr lang="de-DE" sz="2200" b="1" dirty="0" err="1"/>
              <a:t>physics</a:t>
            </a:r>
            <a:r>
              <a:rPr lang="de-DE" sz="2200" b="1" dirty="0"/>
              <a:t> – „Multi-Methods“ Approach</a:t>
            </a:r>
          </a:p>
          <a:p>
            <a:pPr lvl="1" algn="ctr">
              <a:lnSpc>
                <a:spcPct val="150000"/>
              </a:lnSpc>
            </a:pPr>
            <a:r>
              <a:rPr lang="de-DE" sz="2200" b="1" dirty="0">
                <a:highlight>
                  <a:srgbClr val="00FF00"/>
                </a:highlight>
              </a:rPr>
              <a:t>Precision </a:t>
            </a:r>
            <a:r>
              <a:rPr lang="de-DE" sz="2200" b="1" dirty="0" err="1">
                <a:highlight>
                  <a:srgbClr val="00FF00"/>
                </a:highlight>
              </a:rPr>
              <a:t>spectroscopy</a:t>
            </a:r>
            <a:r>
              <a:rPr lang="de-DE" sz="2200" b="1" dirty="0">
                <a:highlight>
                  <a:srgbClr val="00FF00"/>
                </a:highlight>
              </a:rPr>
              <a:t> </a:t>
            </a:r>
            <a:r>
              <a:rPr lang="de-DE" sz="2200" b="1" dirty="0" err="1">
                <a:highlight>
                  <a:srgbClr val="00FF00"/>
                </a:highlight>
              </a:rPr>
              <a:t>with</a:t>
            </a:r>
            <a:r>
              <a:rPr lang="de-DE" sz="2200" b="1" dirty="0">
                <a:highlight>
                  <a:srgbClr val="00FF00"/>
                </a:highlight>
              </a:rPr>
              <a:t> heavy </a:t>
            </a:r>
            <a:r>
              <a:rPr lang="de-DE" sz="2200" b="1" dirty="0" err="1">
                <a:highlight>
                  <a:srgbClr val="00FF00"/>
                </a:highlight>
              </a:rPr>
              <a:t>ion</a:t>
            </a:r>
            <a:r>
              <a:rPr lang="de-DE" sz="2200" b="1" dirty="0">
                <a:highlight>
                  <a:srgbClr val="00FF00"/>
                </a:highlight>
              </a:rPr>
              <a:t> </a:t>
            </a:r>
            <a:r>
              <a:rPr lang="de-DE" sz="2200" b="1" dirty="0" err="1">
                <a:highlight>
                  <a:srgbClr val="00FF00"/>
                </a:highlight>
              </a:rPr>
              <a:t>beams</a:t>
            </a:r>
            <a:endParaRPr lang="de-DE" sz="2200" b="1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E64BC4-D37F-44B4-857B-5B37FA4EBA17}"/>
              </a:ext>
            </a:extLst>
          </p:cNvPr>
          <p:cNvSpPr txBox="1"/>
          <p:nvPr/>
        </p:nvSpPr>
        <p:spPr>
          <a:xfrm>
            <a:off x="6888088" y="588283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DFG, </a:t>
            </a:r>
            <a:r>
              <a:rPr lang="de-DE" dirty="0" err="1"/>
              <a:t>grant</a:t>
            </a:r>
            <a:r>
              <a:rPr lang="de-DE" dirty="0"/>
              <a:t> Le439/16, INFN, and </a:t>
            </a:r>
            <a:r>
              <a:rPr lang="de-DE" dirty="0" err="1"/>
              <a:t>AvH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B0F3B8-02AF-47B6-A075-6731B608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9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B3F8CDC-6BFA-AC86-6391-29091A1E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6E32855-8DC5-E298-8B7B-24624FDE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075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5CC9452-B4EB-494D-BD59-D9C6B1F13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77" y="749370"/>
            <a:ext cx="2335905" cy="51966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06F2502-D939-4758-8052-9AC6F6B05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718" y="706924"/>
            <a:ext cx="2406690" cy="521883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F45CE19-3583-488D-B690-101ADCB59442}"/>
              </a:ext>
            </a:extLst>
          </p:cNvPr>
          <p:cNvSpPr txBox="1"/>
          <p:nvPr/>
        </p:nvSpPr>
        <p:spPr>
          <a:xfrm>
            <a:off x="4305808" y="246052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Fermi (S=0) and Gamow-Teller (S=1) Transition Operators: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C5973FE-CD2C-4AD1-9BF1-64205725B615}"/>
              </a:ext>
            </a:extLst>
          </p:cNvPr>
          <p:cNvSpPr txBox="1"/>
          <p:nvPr/>
        </p:nvSpPr>
        <p:spPr>
          <a:xfrm>
            <a:off x="1721260" y="31059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baseline="30000" dirty="0">
                <a:sym typeface="Wingdings" panose="05000000000000000000" pitchFamily="2" charset="2"/>
              </a:rPr>
              <a:t>18</a:t>
            </a:r>
            <a:r>
              <a:rPr lang="de-DE" b="1" dirty="0"/>
              <a:t>O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baseline="30000" dirty="0">
                <a:sym typeface="Wingdings" panose="05000000000000000000" pitchFamily="2" charset="2"/>
              </a:rPr>
              <a:t>18</a:t>
            </a:r>
            <a:r>
              <a:rPr lang="de-DE" b="1" dirty="0">
                <a:sym typeface="Wingdings" panose="05000000000000000000" pitchFamily="2" charset="2"/>
              </a:rPr>
              <a:t>F</a:t>
            </a:r>
            <a:endParaRPr lang="de-DE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721A68-D782-4722-B356-377E709F7A2F}"/>
              </a:ext>
            </a:extLst>
          </p:cNvPr>
          <p:cNvSpPr txBox="1"/>
          <p:nvPr/>
        </p:nvSpPr>
        <p:spPr>
          <a:xfrm>
            <a:off x="8610600" y="3069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baseline="30000" dirty="0">
                <a:sym typeface="Wingdings" panose="05000000000000000000" pitchFamily="2" charset="2"/>
              </a:rPr>
              <a:t>40</a:t>
            </a:r>
            <a:r>
              <a:rPr lang="de-DE" b="1" dirty="0">
                <a:sym typeface="Wingdings" panose="05000000000000000000" pitchFamily="2" charset="2"/>
              </a:rPr>
              <a:t>Ca</a:t>
            </a:r>
            <a:r>
              <a:rPr lang="de-DE" b="1" baseline="30000" dirty="0">
                <a:sym typeface="Wingdings" panose="05000000000000000000" pitchFamily="2" charset="2"/>
              </a:rPr>
              <a:t> 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baseline="30000" dirty="0">
                <a:sym typeface="Wingdings" panose="05000000000000000000" pitchFamily="2" charset="2"/>
              </a:rPr>
              <a:t>40</a:t>
            </a:r>
            <a:r>
              <a:rPr lang="de-DE" b="1" dirty="0">
                <a:sym typeface="Wingdings" panose="05000000000000000000" pitchFamily="2" charset="2"/>
              </a:rPr>
              <a:t>K</a:t>
            </a:r>
            <a:endParaRPr lang="de-DE" b="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3027AD-5B13-4B82-ADB2-A67D83BB2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192" y="3186477"/>
            <a:ext cx="3385800" cy="816240"/>
          </a:xfrm>
          <a:prstGeom prst="rect">
            <a:avLst/>
          </a:prstGeom>
          <a:ln w="47625">
            <a:solidFill>
              <a:srgbClr val="FFC000"/>
            </a:solidFill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CB63D6B-3456-469A-AAC6-21C9D3D7466C}"/>
              </a:ext>
            </a:extLst>
          </p:cNvPr>
          <p:cNvSpPr txBox="1"/>
          <p:nvPr/>
        </p:nvSpPr>
        <p:spPr>
          <a:xfrm>
            <a:off x="1937249" y="11110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4</a:t>
            </a:r>
            <a:r>
              <a:rPr lang="de-DE" baseline="30000" dirty="0">
                <a:solidFill>
                  <a:schemeClr val="tx2">
                    <a:lumMod val="10000"/>
                  </a:schemeClr>
                </a:solidFill>
              </a:rPr>
              <a:t>+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254DD8B-EFBE-4202-8F08-660AD7B50193}"/>
              </a:ext>
            </a:extLst>
          </p:cNvPr>
          <p:cNvSpPr txBox="1"/>
          <p:nvPr/>
        </p:nvSpPr>
        <p:spPr>
          <a:xfrm>
            <a:off x="1925153" y="2915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3</a:t>
            </a:r>
            <a:r>
              <a:rPr lang="de-DE" baseline="30000" dirty="0">
                <a:solidFill>
                  <a:schemeClr val="tx2">
                    <a:lumMod val="10000"/>
                  </a:schemeClr>
                </a:solidFill>
              </a:rPr>
              <a:t>+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42B05E2-EA5B-4B9E-8556-982FAE63B96E}"/>
              </a:ext>
            </a:extLst>
          </p:cNvPr>
          <p:cNvSpPr txBox="1"/>
          <p:nvPr/>
        </p:nvSpPr>
        <p:spPr>
          <a:xfrm>
            <a:off x="2153308" y="447068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de-DE" baseline="30000" dirty="0">
                <a:solidFill>
                  <a:schemeClr val="tx2">
                    <a:lumMod val="10000"/>
                  </a:schemeClr>
                </a:solidFill>
              </a:rPr>
              <a:t>+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F3F61AF-9045-4F4C-9682-1B0E9A3D4C5D}"/>
              </a:ext>
            </a:extLst>
          </p:cNvPr>
          <p:cNvSpPr txBox="1"/>
          <p:nvPr/>
        </p:nvSpPr>
        <p:spPr>
          <a:xfrm>
            <a:off x="8760296" y="94646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4</a:t>
            </a:r>
            <a:r>
              <a:rPr lang="de-DE" baseline="30000" dirty="0">
                <a:solidFill>
                  <a:schemeClr val="tx2">
                    <a:lumMod val="10000"/>
                  </a:schemeClr>
                </a:solidFill>
              </a:rPr>
              <a:t>-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246DCA5-96C1-42D6-9B4D-B92A122926EE}"/>
              </a:ext>
            </a:extLst>
          </p:cNvPr>
          <p:cNvSpPr txBox="1"/>
          <p:nvPr/>
        </p:nvSpPr>
        <p:spPr>
          <a:xfrm>
            <a:off x="8760296" y="2915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3</a:t>
            </a:r>
            <a:r>
              <a:rPr lang="de-DE" baseline="30000" dirty="0">
                <a:solidFill>
                  <a:schemeClr val="tx2">
                    <a:lumMod val="10000"/>
                  </a:schemeClr>
                </a:solidFill>
              </a:rPr>
              <a:t>-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21DD22-11B1-475E-BEF4-D2E275CD9C90}"/>
              </a:ext>
            </a:extLst>
          </p:cNvPr>
          <p:cNvSpPr txBox="1"/>
          <p:nvPr/>
        </p:nvSpPr>
        <p:spPr>
          <a:xfrm>
            <a:off x="8760296" y="439934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de-DE" baseline="30000" dirty="0">
                <a:solidFill>
                  <a:schemeClr val="tx2">
                    <a:lumMod val="10000"/>
                  </a:schemeClr>
                </a:solidFill>
              </a:rPr>
              <a:t>-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5E24C8C-C024-47A3-AA9A-2A0A79D522A5}"/>
              </a:ext>
            </a:extLst>
          </p:cNvPr>
          <p:cNvSpPr txBox="1"/>
          <p:nvPr/>
        </p:nvSpPr>
        <p:spPr>
          <a:xfrm>
            <a:off x="4038600" y="260649"/>
            <a:ext cx="424111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SCE </a:t>
            </a:r>
            <a:r>
              <a:rPr lang="de-DE" sz="2400" b="1" dirty="0" err="1"/>
              <a:t>Spectroscopy</a:t>
            </a:r>
            <a:r>
              <a:rPr lang="de-DE" sz="2400" b="1" dirty="0"/>
              <a:t>:</a:t>
            </a:r>
          </a:p>
          <a:p>
            <a:pPr algn="ctr"/>
            <a:r>
              <a:rPr lang="de-DE" sz="2400" b="1" dirty="0" err="1"/>
              <a:t>ccQRPA</a:t>
            </a:r>
            <a:r>
              <a:rPr lang="de-DE" sz="2400" b="1" dirty="0"/>
              <a:t> Response </a:t>
            </a:r>
            <a:r>
              <a:rPr lang="de-DE" sz="2400" b="1" dirty="0" err="1"/>
              <a:t>Functions</a:t>
            </a:r>
            <a:endParaRPr lang="de-DE" sz="2400" b="1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54018B0-B419-4CAE-A50B-102BB17DD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709" y="1309191"/>
            <a:ext cx="3505499" cy="27112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0E108AA-A11D-40F5-A640-E2A2543D6367}"/>
              </a:ext>
            </a:extLst>
          </p:cNvPr>
          <p:cNvSpPr txBox="1"/>
          <p:nvPr/>
        </p:nvSpPr>
        <p:spPr>
          <a:xfrm>
            <a:off x="4557293" y="5013176"/>
            <a:ext cx="31855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…</a:t>
            </a:r>
            <a:r>
              <a:rPr lang="de-DE" b="1" dirty="0" err="1"/>
              <a:t>including</a:t>
            </a:r>
            <a:r>
              <a:rPr lang="de-DE" b="1" dirty="0"/>
              <a:t> DCP </a:t>
            </a:r>
            <a:r>
              <a:rPr lang="de-DE" b="1" dirty="0" err="1"/>
              <a:t>self-energies</a:t>
            </a:r>
            <a:r>
              <a:rPr lang="de-DE" b="1" dirty="0"/>
              <a:t> and </a:t>
            </a:r>
            <a:r>
              <a:rPr lang="de-DE" b="1" dirty="0" err="1"/>
              <a:t>continuum</a:t>
            </a:r>
            <a:r>
              <a:rPr lang="de-DE" b="1" dirty="0"/>
              <a:t> </a:t>
            </a:r>
            <a:r>
              <a:rPr lang="de-DE" b="1" dirty="0" err="1"/>
              <a:t>effects</a:t>
            </a: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A679D5-2797-D32A-DC97-E1E466E9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8D654748-E729-CBA1-3BFB-40E205C2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672F-3E94-4522-964D-C9440A4F2F5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7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95399" y="273554"/>
            <a:ext cx="10801201" cy="399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/>
              <a:t>Agenda</a:t>
            </a:r>
            <a:r>
              <a:rPr lang="de-DE" sz="2600" b="1" dirty="0">
                <a:latin typeface="+mj-lt"/>
              </a:rPr>
              <a:t>:</a:t>
            </a:r>
            <a:endParaRPr lang="de-DE" sz="2200" b="1" dirty="0"/>
          </a:p>
          <a:p>
            <a:pPr algn="ctr">
              <a:lnSpc>
                <a:spcPct val="150000"/>
              </a:lnSpc>
            </a:pPr>
            <a:r>
              <a:rPr lang="de-DE" sz="2200" b="1" dirty="0" err="1">
                <a:solidFill>
                  <a:srgbClr val="0070C0"/>
                </a:solidFill>
              </a:rPr>
              <a:t>Charged</a:t>
            </a:r>
            <a:r>
              <a:rPr lang="de-DE" sz="2200" b="1" dirty="0">
                <a:solidFill>
                  <a:srgbClr val="0070C0"/>
                </a:solidFill>
              </a:rPr>
              <a:t> </a:t>
            </a:r>
            <a:r>
              <a:rPr lang="de-DE" sz="2200" b="1" dirty="0" err="1">
                <a:solidFill>
                  <a:srgbClr val="0070C0"/>
                </a:solidFill>
              </a:rPr>
              <a:t>current</a:t>
            </a:r>
            <a:r>
              <a:rPr lang="de-DE" sz="2200" b="1" dirty="0">
                <a:solidFill>
                  <a:srgbClr val="0070C0"/>
                </a:solidFill>
              </a:rPr>
              <a:t> </a:t>
            </a:r>
            <a:r>
              <a:rPr lang="de-DE" sz="2200" b="1" dirty="0" err="1">
                <a:solidFill>
                  <a:srgbClr val="0070C0"/>
                </a:solidFill>
              </a:rPr>
              <a:t>physics</a:t>
            </a:r>
            <a:r>
              <a:rPr lang="de-DE" sz="2200" b="1" dirty="0">
                <a:solidFill>
                  <a:srgbClr val="0070C0"/>
                </a:solidFill>
              </a:rPr>
              <a:t> </a:t>
            </a:r>
            <a:r>
              <a:rPr lang="de-DE" sz="2200" b="1" dirty="0" err="1">
                <a:solidFill>
                  <a:srgbClr val="0070C0"/>
                </a:solidFill>
              </a:rPr>
              <a:t>with</a:t>
            </a:r>
            <a:r>
              <a:rPr lang="de-DE" sz="2200" b="1" dirty="0">
                <a:solidFill>
                  <a:srgbClr val="0070C0"/>
                </a:solidFill>
              </a:rPr>
              <a:t> LOW ENERGY heavy </a:t>
            </a:r>
            <a:r>
              <a:rPr lang="de-DE" sz="2200" b="1" dirty="0" err="1">
                <a:solidFill>
                  <a:srgbClr val="0070C0"/>
                </a:solidFill>
              </a:rPr>
              <a:t>ion</a:t>
            </a:r>
            <a:r>
              <a:rPr lang="de-DE" sz="2200" b="1" dirty="0">
                <a:solidFill>
                  <a:srgbClr val="0070C0"/>
                </a:solidFill>
              </a:rPr>
              <a:t> </a:t>
            </a:r>
            <a:r>
              <a:rPr lang="de-DE" sz="2200" b="1" dirty="0" err="1">
                <a:solidFill>
                  <a:srgbClr val="0070C0"/>
                </a:solidFill>
              </a:rPr>
              <a:t>beams</a:t>
            </a:r>
            <a:endParaRPr lang="de-DE" sz="22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endParaRPr lang="de-DE" sz="22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DCE Theory </a:t>
            </a:r>
            <a:r>
              <a:rPr lang="de-DE" sz="2200" b="1" dirty="0" err="1"/>
              <a:t>Overview</a:t>
            </a:r>
            <a:endParaRPr lang="de-DE" sz="22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 err="1"/>
              <a:t>Direct</a:t>
            </a:r>
            <a:r>
              <a:rPr lang="de-DE" sz="2200" b="1" dirty="0"/>
              <a:t> DCE: </a:t>
            </a:r>
            <a:r>
              <a:rPr lang="de-DE" sz="2200" b="1" dirty="0" err="1"/>
              <a:t>Mesonic</a:t>
            </a:r>
            <a:r>
              <a:rPr lang="de-DE" sz="2200" b="1" dirty="0"/>
              <a:t> „</a:t>
            </a:r>
            <a:r>
              <a:rPr lang="de-DE" sz="2200" b="1" dirty="0" err="1"/>
              <a:t>Majorana</a:t>
            </a:r>
            <a:r>
              <a:rPr lang="de-DE" sz="2200" b="1" dirty="0"/>
              <a:t>“ (MDCE) Double Charge Exchange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MDCE Pion-Nucleon Box </a:t>
            </a:r>
            <a:r>
              <a:rPr lang="de-DE" sz="2200" b="1" dirty="0" err="1"/>
              <a:t>Diagrams</a:t>
            </a:r>
            <a:endParaRPr lang="de-DE" sz="22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 err="1"/>
              <a:t>Exploratory</a:t>
            </a:r>
            <a:r>
              <a:rPr lang="de-DE" sz="2200" b="1" dirty="0"/>
              <a:t> </a:t>
            </a:r>
            <a:r>
              <a:rPr lang="de-DE" sz="2200" b="1" dirty="0" err="1"/>
              <a:t>Investigations</a:t>
            </a:r>
            <a:endParaRPr lang="de-DE" sz="22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b="1" dirty="0"/>
              <a:t>Outlook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A5A239-0978-4927-BB35-A1C27438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A42410-1453-4944-9EA6-863BB1CC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D19DFF-B3C8-B46D-52EE-35129F016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88" y="4663744"/>
            <a:ext cx="2974137" cy="1213528"/>
          </a:xfrm>
          <a:prstGeom prst="rect">
            <a:avLst/>
          </a:prstGeom>
          <a:ln w="47625">
            <a:solidFill>
              <a:srgbClr val="00B050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CA9761-8A75-17A6-9F0A-BDBC282EC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28" y="4869160"/>
            <a:ext cx="4700544" cy="550388"/>
          </a:xfrm>
          <a:prstGeom prst="rect">
            <a:avLst/>
          </a:prstGeom>
          <a:ln w="47625">
            <a:solidFill>
              <a:srgbClr val="FFC000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1240E76-BD8B-0F92-89B3-59EAAEDD863F}"/>
              </a:ext>
            </a:extLst>
          </p:cNvPr>
          <p:cNvSpPr txBox="1"/>
          <p:nvPr/>
        </p:nvSpPr>
        <p:spPr>
          <a:xfrm>
            <a:off x="4055027" y="5507940"/>
            <a:ext cx="3985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i="1" dirty="0" err="1"/>
              <a:t>Prog.Part.Nucl.Phys</a:t>
            </a:r>
            <a:r>
              <a:rPr lang="de-DE" sz="1600" b="1" i="1" dirty="0"/>
              <a:t>.</a:t>
            </a:r>
            <a:r>
              <a:rPr lang="de-DE" sz="1600" b="1" dirty="0"/>
              <a:t> 128 (2023) 103999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E81081-D8CE-8959-A1A3-CC06C5588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331" y="4457174"/>
            <a:ext cx="3334914" cy="12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0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B7B3212-6C59-42A6-80D2-9B163FA6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4789"/>
            <a:ext cx="4114800" cy="365125"/>
          </a:xfrm>
        </p:spPr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9BA714-243A-42FE-9B97-008CBB00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1ECDF3-CDD3-4C59-A9AB-7D7CCFACA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2" y="1598284"/>
            <a:ext cx="6868484" cy="3277057"/>
          </a:xfrm>
          <a:prstGeom prst="rect">
            <a:avLst/>
          </a:prstGeom>
          <a:ln w="47625">
            <a:solidFill>
              <a:srgbClr val="0070C0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B928446-1159-45E5-B108-75D94B39B774}"/>
              </a:ext>
            </a:extLst>
          </p:cNvPr>
          <p:cNvSpPr txBox="1"/>
          <p:nvPr/>
        </p:nvSpPr>
        <p:spPr>
          <a:xfrm>
            <a:off x="2783632" y="2606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Heavy Ion DCE </a:t>
            </a:r>
            <a:r>
              <a:rPr lang="de-DE" sz="2400" b="1" dirty="0" err="1"/>
              <a:t>Reaction</a:t>
            </a:r>
            <a:r>
              <a:rPr lang="de-DE" sz="2400" b="1" dirty="0"/>
              <a:t> </a:t>
            </a:r>
            <a:r>
              <a:rPr lang="de-DE" sz="2400" b="1" dirty="0" err="1"/>
              <a:t>Mechanism</a:t>
            </a:r>
            <a:endParaRPr lang="de-DE" sz="24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A82B527-FC12-4A39-AF1A-EB9622D101FC}"/>
              </a:ext>
            </a:extLst>
          </p:cNvPr>
          <p:cNvSpPr txBox="1"/>
          <p:nvPr/>
        </p:nvSpPr>
        <p:spPr>
          <a:xfrm>
            <a:off x="2279576" y="753203"/>
            <a:ext cx="7838236" cy="461665"/>
          </a:xfrm>
          <a:prstGeom prst="rect">
            <a:avLst/>
          </a:prstGeom>
          <a:solidFill>
            <a:srgbClr val="FFFF00">
              <a:alpha val="31000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2400" b="1" dirty="0"/>
              <a:t>(Semi-) </a:t>
            </a:r>
            <a:r>
              <a:rPr lang="de-DE" sz="2400" b="1" dirty="0" err="1"/>
              <a:t>Direct</a:t>
            </a:r>
            <a:r>
              <a:rPr lang="de-DE" sz="2400" b="1" dirty="0"/>
              <a:t> DCE </a:t>
            </a:r>
            <a:r>
              <a:rPr lang="de-DE" sz="2400" b="1" dirty="0" err="1"/>
              <a:t>Reaction</a:t>
            </a:r>
            <a:r>
              <a:rPr lang="de-DE" sz="2400" b="1" dirty="0"/>
              <a:t> </a:t>
            </a:r>
            <a:r>
              <a:rPr lang="de-DE" sz="2400" b="1" dirty="0" err="1"/>
              <a:t>Mechanism</a:t>
            </a:r>
            <a:r>
              <a:rPr lang="de-DE" sz="2400" b="1" dirty="0"/>
              <a:t> </a:t>
            </a:r>
            <a:r>
              <a:rPr lang="de-DE" sz="2400" b="1" dirty="0" err="1"/>
              <a:t>by</a:t>
            </a:r>
            <a:r>
              <a:rPr lang="de-DE" sz="2400" b="1" dirty="0"/>
              <a:t> Meson Exchange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D723E58-1A8B-48EE-B655-DA4A1B777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188" y="1412774"/>
            <a:ext cx="6905625" cy="3648075"/>
          </a:xfrm>
          <a:prstGeom prst="rect">
            <a:avLst/>
          </a:prstGeom>
          <a:ln w="4762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8663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992CD9-D2C9-4B97-81E7-46907D189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08" y="1772816"/>
            <a:ext cx="1930403" cy="629239"/>
          </a:xfrm>
          <a:prstGeom prst="rect">
            <a:avLst/>
          </a:prstGeom>
          <a:ln w="60325">
            <a:solidFill>
              <a:srgbClr val="00B050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EA9320E-BE0A-4A0C-B19E-F40F8D569376}"/>
              </a:ext>
            </a:extLst>
          </p:cNvPr>
          <p:cNvSpPr txBox="1"/>
          <p:nvPr/>
        </p:nvSpPr>
        <p:spPr>
          <a:xfrm>
            <a:off x="3719736" y="4077072"/>
            <a:ext cx="1080120" cy="369332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DSCE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7F9173-86BC-401C-A673-D543478BB386}"/>
              </a:ext>
            </a:extLst>
          </p:cNvPr>
          <p:cNvSpPr txBox="1"/>
          <p:nvPr/>
        </p:nvSpPr>
        <p:spPr>
          <a:xfrm>
            <a:off x="7608168" y="4067780"/>
            <a:ext cx="10801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MDCE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F646130-7E16-49A1-9ABF-F2A120803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77" y="1484784"/>
            <a:ext cx="6564846" cy="2342054"/>
          </a:xfrm>
          <a:prstGeom prst="rect">
            <a:avLst/>
          </a:prstGeom>
          <a:ln w="60325">
            <a:solidFill>
              <a:srgbClr val="00B050"/>
            </a:solidFill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80CE920-B8EB-4453-88E6-01B34CF759B8}"/>
              </a:ext>
            </a:extLst>
          </p:cNvPr>
          <p:cNvSpPr txBox="1"/>
          <p:nvPr/>
        </p:nvSpPr>
        <p:spPr>
          <a:xfrm>
            <a:off x="2156765" y="213115"/>
            <a:ext cx="787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/>
              <a:t>Mesonic</a:t>
            </a:r>
            <a:r>
              <a:rPr lang="de-DE" sz="2400" b="1" dirty="0"/>
              <a:t> Nuclear Double Charge Exchange (DCE) Reactions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E0FE710-FB50-4FCB-95C1-CA2BFF8604FE}"/>
              </a:ext>
            </a:extLst>
          </p:cNvPr>
          <p:cNvSpPr txBox="1"/>
          <p:nvPr/>
        </p:nvSpPr>
        <p:spPr>
          <a:xfrm>
            <a:off x="3611724" y="4448955"/>
            <a:ext cx="1296144" cy="369332"/>
          </a:xfrm>
          <a:prstGeom prst="rect">
            <a:avLst/>
          </a:prstGeom>
          <a:solidFill>
            <a:srgbClr val="92D050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ym typeface="Wingdings" panose="05000000000000000000" pitchFamily="2" charset="2"/>
              </a:rPr>
              <a:t> 2</a:t>
            </a:r>
            <a:r>
              <a:rPr lang="de-DE" b="1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de-DE" b="1" dirty="0">
                <a:sym typeface="Wingdings" panose="05000000000000000000" pitchFamily="2" charset="2"/>
              </a:rPr>
              <a:t>2</a:t>
            </a:r>
            <a:r>
              <a:rPr lang="de-DE" b="1" dirty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23CC8E8-78FE-409A-9A1F-6A85A88A9F86}"/>
              </a:ext>
            </a:extLst>
          </p:cNvPr>
          <p:cNvSpPr txBox="1"/>
          <p:nvPr/>
        </p:nvSpPr>
        <p:spPr>
          <a:xfrm>
            <a:off x="7500156" y="4405667"/>
            <a:ext cx="1296144" cy="369332"/>
          </a:xfrm>
          <a:prstGeom prst="rect">
            <a:avLst/>
          </a:prstGeom>
          <a:solidFill>
            <a:srgbClr val="92D050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ym typeface="Wingdings" panose="05000000000000000000" pitchFamily="2" charset="2"/>
              </a:rPr>
              <a:t> 0</a:t>
            </a:r>
            <a:r>
              <a:rPr lang="de-DE" b="1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de-DE" b="1" dirty="0">
                <a:sym typeface="Wingdings" panose="05000000000000000000" pitchFamily="2" charset="2"/>
              </a:rPr>
              <a:t>2</a:t>
            </a:r>
            <a:r>
              <a:rPr lang="de-DE" b="1" dirty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endParaRPr lang="de-DE" b="1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83EE175-B60A-1539-B905-92DA1C7A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C17C751-FD0E-38F5-D20A-9C2A8D0B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672F-3E94-4522-964D-C9440A4F2F5B}" type="slidenum">
              <a:rPr lang="de-DE" smtClean="0"/>
              <a:t>5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C57FC8-D04F-6E3B-E824-C6F112AE6C86}"/>
              </a:ext>
            </a:extLst>
          </p:cNvPr>
          <p:cNvSpPr txBox="1"/>
          <p:nvPr/>
        </p:nvSpPr>
        <p:spPr>
          <a:xfrm>
            <a:off x="2611526" y="931785"/>
            <a:ext cx="30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Sequential</a:t>
            </a:r>
            <a:r>
              <a:rPr lang="de-DE" b="1" dirty="0"/>
              <a:t> semi-</a:t>
            </a:r>
            <a:r>
              <a:rPr lang="de-DE" b="1" dirty="0" err="1"/>
              <a:t>direct</a:t>
            </a:r>
            <a:r>
              <a:rPr lang="de-DE" b="1" dirty="0"/>
              <a:t> SCE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F4B8317-BBF0-5652-CBAA-E0815652092D}"/>
              </a:ext>
            </a:extLst>
          </p:cNvPr>
          <p:cNvSpPr txBox="1"/>
          <p:nvPr/>
        </p:nvSpPr>
        <p:spPr>
          <a:xfrm>
            <a:off x="6608378" y="945097"/>
            <a:ext cx="30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Direct</a:t>
            </a:r>
            <a:r>
              <a:rPr lang="de-DE" b="1" dirty="0"/>
              <a:t> </a:t>
            </a:r>
            <a:r>
              <a:rPr lang="de-DE" b="1" dirty="0" err="1"/>
              <a:t>Majorana</a:t>
            </a:r>
            <a:r>
              <a:rPr lang="de-DE" b="1" dirty="0"/>
              <a:t> DCE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7C332FF-5EF8-44C1-18FC-AD99CD8A9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81" y="3068960"/>
            <a:ext cx="2287255" cy="764258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1425366-DCD8-9B29-29AC-EDF3E91B52D2}"/>
              </a:ext>
            </a:extLst>
          </p:cNvPr>
          <p:cNvSpPr txBox="1"/>
          <p:nvPr/>
        </p:nvSpPr>
        <p:spPr>
          <a:xfrm>
            <a:off x="239647" y="1340768"/>
            <a:ext cx="207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DSCE Cross </a:t>
            </a:r>
            <a:r>
              <a:rPr lang="de-DE" b="1" dirty="0" err="1"/>
              <a:t>Sections</a:t>
            </a:r>
            <a:endParaRPr lang="de-DE" b="1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08DB4FF-7253-AB7E-8B30-31714E54D96D}"/>
              </a:ext>
            </a:extLst>
          </p:cNvPr>
          <p:cNvSpPr txBox="1"/>
          <p:nvPr/>
        </p:nvSpPr>
        <p:spPr>
          <a:xfrm>
            <a:off x="272262" y="2708920"/>
            <a:ext cx="207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From</a:t>
            </a:r>
            <a:r>
              <a:rPr lang="de-DE" b="1" dirty="0"/>
              <a:t> DSCE </a:t>
            </a:r>
            <a:r>
              <a:rPr lang="de-DE" b="1" dirty="0" err="1"/>
              <a:t>to</a:t>
            </a:r>
            <a:r>
              <a:rPr lang="de-DE" b="1" dirty="0"/>
              <a:t> NME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6D01106-0929-F832-850E-BC7DD6321292}"/>
              </a:ext>
            </a:extLst>
          </p:cNvPr>
          <p:cNvSpPr txBox="1"/>
          <p:nvPr/>
        </p:nvSpPr>
        <p:spPr>
          <a:xfrm>
            <a:off x="3359696" y="4968047"/>
            <a:ext cx="1800200" cy="400110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latin typeface="Symbol" panose="05050102010706020507" pitchFamily="18" charset="2"/>
              </a:rPr>
              <a:t>s</a:t>
            </a:r>
            <a:r>
              <a:rPr lang="de-DE" sz="2000" b="1" baseline="30000" dirty="0" err="1"/>
              <a:t>DSCE</a:t>
            </a:r>
            <a:r>
              <a:rPr lang="de-DE" sz="2000" b="1" dirty="0"/>
              <a:t>(E) </a:t>
            </a:r>
            <a:r>
              <a:rPr lang="de-DE" sz="2000" b="1" dirty="0">
                <a:sym typeface="Symbol" panose="05050102010706020507" pitchFamily="18" charset="2"/>
              </a:rPr>
              <a:t> 1/E</a:t>
            </a:r>
            <a:r>
              <a:rPr lang="de-DE" sz="2000" b="1" baseline="30000" dirty="0">
                <a:sym typeface="Symbol" panose="05050102010706020507" pitchFamily="18" charset="2"/>
              </a:rPr>
              <a:t>2</a:t>
            </a:r>
            <a:endParaRPr lang="de-DE" sz="2000" b="1" baseline="30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AFACAAD-DF0D-4950-088A-89F35236508C}"/>
              </a:ext>
            </a:extLst>
          </p:cNvPr>
          <p:cNvSpPr txBox="1"/>
          <p:nvPr/>
        </p:nvSpPr>
        <p:spPr>
          <a:xfrm>
            <a:off x="7248128" y="4969614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latin typeface="Symbol" panose="05050102010706020507" pitchFamily="18" charset="2"/>
              </a:rPr>
              <a:t>s</a:t>
            </a:r>
            <a:r>
              <a:rPr lang="de-DE" sz="2000" b="1" baseline="30000" dirty="0" err="1"/>
              <a:t>MDCE</a:t>
            </a:r>
            <a:r>
              <a:rPr lang="de-DE" sz="2000" b="1" dirty="0"/>
              <a:t>(E) </a:t>
            </a:r>
            <a:r>
              <a:rPr lang="de-DE" sz="2000" b="1" dirty="0">
                <a:sym typeface="Symbol" panose="05050102010706020507" pitchFamily="18" charset="2"/>
              </a:rPr>
              <a:t> 1</a:t>
            </a:r>
            <a:endParaRPr lang="de-DE" sz="2000" b="1" baseline="300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FBDE116-F4FC-8D39-576C-84C5C4E9EA63}"/>
              </a:ext>
            </a:extLst>
          </p:cNvPr>
          <p:cNvSpPr txBox="1"/>
          <p:nvPr/>
        </p:nvSpPr>
        <p:spPr>
          <a:xfrm>
            <a:off x="9688078" y="2708920"/>
            <a:ext cx="2184989" cy="58477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600" b="1" i="1" dirty="0" err="1"/>
              <a:t>Prog.Part.Nucl.Phys</a:t>
            </a:r>
            <a:r>
              <a:rPr lang="de-DE" sz="1600" b="1" i="1" dirty="0"/>
              <a:t>.</a:t>
            </a:r>
            <a:r>
              <a:rPr lang="de-DE" sz="1600" b="1" dirty="0"/>
              <a:t> </a:t>
            </a:r>
          </a:p>
          <a:p>
            <a:pPr algn="ctr"/>
            <a:r>
              <a:rPr lang="de-DE" sz="1600" b="1" dirty="0"/>
              <a:t>128 (2023) 103999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6269D7F-EB4D-577D-EECD-EDC5F1019558}"/>
              </a:ext>
            </a:extLst>
          </p:cNvPr>
          <p:cNvSpPr txBox="1"/>
          <p:nvPr/>
        </p:nvSpPr>
        <p:spPr>
          <a:xfrm>
            <a:off x="9629493" y="1745226"/>
            <a:ext cx="2243574" cy="646331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1" i="1" dirty="0" err="1"/>
              <a:t>Prog.Part.Nucl.Phys</a:t>
            </a:r>
            <a:r>
              <a:rPr lang="de-DE" b="1" i="1" dirty="0"/>
              <a:t>.</a:t>
            </a:r>
            <a:r>
              <a:rPr lang="de-DE" b="1" dirty="0"/>
              <a:t> </a:t>
            </a:r>
          </a:p>
          <a:p>
            <a:pPr algn="ctr"/>
            <a:r>
              <a:rPr lang="de-DE" b="1" dirty="0"/>
              <a:t>109 (2019) 103716</a:t>
            </a:r>
          </a:p>
        </p:txBody>
      </p:sp>
    </p:spTree>
    <p:extLst>
      <p:ext uri="{BB962C8B-B14F-4D97-AF65-F5344CB8AC3E}">
        <p14:creationId xmlns:p14="http://schemas.microsoft.com/office/powerpoint/2010/main" val="362661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FB75A-20B8-4385-ACAD-62CCBC23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46572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2600" b="1" dirty="0">
                <a:solidFill>
                  <a:srgbClr val="00B050"/>
                </a:solidFill>
                <a:latin typeface="+mn-lt"/>
              </a:rPr>
              <a:t>Quest for an Isotensor </a:t>
            </a:r>
            <a:r>
              <a:rPr lang="de-DE" sz="2600" b="1" dirty="0" err="1">
                <a:solidFill>
                  <a:srgbClr val="00B050"/>
                </a:solidFill>
                <a:latin typeface="+mn-lt"/>
              </a:rPr>
              <a:t>interaction</a:t>
            </a:r>
            <a:r>
              <a:rPr lang="de-DE" sz="2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600" b="1" dirty="0">
                <a:solidFill>
                  <a:srgbClr val="00B050"/>
                </a:solidFill>
                <a:latin typeface="+mn-lt"/>
                <a:sym typeface="Symbol" panose="05050102010706020507" pitchFamily="18" charset="2"/>
              </a:rPr>
              <a:t> </a:t>
            </a:r>
            <a:r>
              <a:rPr lang="de-DE" sz="2600" b="1" dirty="0">
                <a:latin typeface="+mn-lt"/>
                <a:sym typeface="Symbol" panose="05050102010706020507" pitchFamily="18" charset="2"/>
              </a:rPr>
              <a:t>[</a:t>
            </a:r>
            <a:r>
              <a:rPr lang="de-DE" sz="2600" b="1" dirty="0"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de-DE" sz="2600" b="1" baseline="-25000" dirty="0">
                <a:latin typeface="Symbol" panose="05050102010706020507" pitchFamily="18" charset="2"/>
                <a:sym typeface="Symbol" panose="05050102010706020507" pitchFamily="18" charset="2"/>
              </a:rPr>
              <a:t>1</a:t>
            </a:r>
            <a:r>
              <a:rPr lang="de-DE" sz="1800" b="1" dirty="0">
                <a:latin typeface="+mn-lt"/>
                <a:sym typeface="Symbol" panose="05050102010706020507" pitchFamily="18" charset="2"/>
              </a:rPr>
              <a:t>x</a:t>
            </a:r>
            <a:r>
              <a:rPr lang="de-DE" sz="2600" b="1" dirty="0"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de-DE" sz="2600" b="1" baseline="-25000" dirty="0">
                <a:latin typeface="Symbol" panose="05050102010706020507" pitchFamily="18" charset="2"/>
                <a:sym typeface="Symbol" panose="05050102010706020507" pitchFamily="18" charset="2"/>
              </a:rPr>
              <a:t>2</a:t>
            </a:r>
            <a:r>
              <a:rPr lang="de-DE" sz="2600" b="1" dirty="0">
                <a:latin typeface="+mn-lt"/>
                <a:sym typeface="Symbol" panose="05050102010706020507" pitchFamily="18" charset="2"/>
              </a:rPr>
              <a:t>]</a:t>
            </a:r>
            <a:r>
              <a:rPr lang="de-DE" sz="2600" b="1" baseline="-25000" dirty="0">
                <a:latin typeface="+mn-lt"/>
                <a:sym typeface="Symbol" panose="05050102010706020507" pitchFamily="18" charset="2"/>
              </a:rPr>
              <a:t>2</a:t>
            </a:r>
            <a:r>
              <a:rPr lang="de-DE" sz="2600" b="1" dirty="0">
                <a:solidFill>
                  <a:srgbClr val="00B050"/>
                </a:solidFill>
                <a:latin typeface="+mn-lt"/>
              </a:rPr>
              <a:t>:</a:t>
            </a:r>
            <a:br>
              <a:rPr lang="de-DE" sz="2600" b="1" dirty="0">
                <a:solidFill>
                  <a:srgbClr val="00B050"/>
                </a:solidFill>
                <a:latin typeface="+mn-lt"/>
              </a:rPr>
            </a:br>
            <a:r>
              <a:rPr lang="de-DE" sz="2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600" b="1" dirty="0" err="1">
                <a:latin typeface="+mn-lt"/>
              </a:rPr>
              <a:t>Conversion</a:t>
            </a:r>
            <a:r>
              <a:rPr lang="de-DE" sz="2600" b="1" dirty="0">
                <a:latin typeface="+mn-lt"/>
              </a:rPr>
              <a:t> of  </a:t>
            </a:r>
            <a:r>
              <a:rPr lang="de-DE" sz="2600" b="1" dirty="0" err="1">
                <a:solidFill>
                  <a:srgbClr val="FF0000"/>
                </a:solidFill>
                <a:latin typeface="+mn-lt"/>
              </a:rPr>
              <a:t>two</a:t>
            </a:r>
            <a:r>
              <a:rPr lang="de-DE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600" b="1" dirty="0" err="1">
                <a:solidFill>
                  <a:srgbClr val="FF0000"/>
                </a:solidFill>
                <a:latin typeface="+mn-lt"/>
              </a:rPr>
              <a:t>units</a:t>
            </a:r>
            <a:r>
              <a:rPr lang="de-DE" sz="2600" b="1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de-DE" sz="2600" b="1" dirty="0" err="1">
                <a:solidFill>
                  <a:srgbClr val="FF0000"/>
                </a:solidFill>
                <a:latin typeface="+mn-lt"/>
              </a:rPr>
              <a:t>charge</a:t>
            </a:r>
            <a:r>
              <a:rPr lang="de-DE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600" b="1" dirty="0">
                <a:latin typeface="+mn-lt"/>
              </a:rPr>
              <a:t>in a </a:t>
            </a:r>
            <a:r>
              <a:rPr lang="de-DE" sz="2600" b="1" dirty="0" err="1">
                <a:solidFill>
                  <a:srgbClr val="00B050"/>
                </a:solidFill>
                <a:latin typeface="+mn-lt"/>
              </a:rPr>
              <a:t>single</a:t>
            </a:r>
            <a:r>
              <a:rPr lang="de-DE" sz="2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600" b="1" dirty="0" err="1">
                <a:solidFill>
                  <a:srgbClr val="00B050"/>
                </a:solidFill>
                <a:latin typeface="+mn-lt"/>
              </a:rPr>
              <a:t>step</a:t>
            </a:r>
            <a:r>
              <a:rPr lang="de-DE" sz="2600" b="1" dirty="0">
                <a:latin typeface="+mn-lt"/>
              </a:rPr>
              <a:t>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C9DB1CB-C17A-4BCF-A5EF-620F0108A360}"/>
              </a:ext>
            </a:extLst>
          </p:cNvPr>
          <p:cNvSpPr txBox="1">
            <a:spLocks/>
          </p:cNvSpPr>
          <p:nvPr/>
        </p:nvSpPr>
        <p:spPr>
          <a:xfrm>
            <a:off x="1439850" y="404664"/>
            <a:ext cx="9312299" cy="1139825"/>
          </a:xfrm>
          <a:prstGeom prst="rect">
            <a:avLst/>
          </a:prstGeom>
          <a:ln w="4762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de-DE" dirty="0"/>
            </a:br>
            <a:r>
              <a:rPr lang="de-DE" sz="10100" b="1" dirty="0" err="1">
                <a:latin typeface="+mn-lt"/>
              </a:rPr>
              <a:t>Mesonic</a:t>
            </a:r>
            <a:r>
              <a:rPr lang="de-DE" sz="10100" b="1" dirty="0">
                <a:latin typeface="+mn-lt"/>
              </a:rPr>
              <a:t> </a:t>
            </a:r>
            <a:r>
              <a:rPr lang="de-DE" sz="10100" b="1" dirty="0" err="1">
                <a:solidFill>
                  <a:srgbClr val="00B050"/>
                </a:solidFill>
                <a:latin typeface="+mn-lt"/>
              </a:rPr>
              <a:t>Majorana</a:t>
            </a:r>
            <a:r>
              <a:rPr lang="de-DE" sz="101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10100" b="1" dirty="0">
                <a:latin typeface="+mn-lt"/>
              </a:rPr>
              <a:t>DCE (MDCE) Scenario</a:t>
            </a:r>
            <a:br>
              <a:rPr lang="de-DE" sz="10100" b="1" dirty="0">
                <a:latin typeface="+mn-lt"/>
              </a:rPr>
            </a:br>
            <a:br>
              <a:rPr lang="de-DE" b="1" dirty="0"/>
            </a:br>
            <a:endParaRPr lang="de-DE" sz="49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14F517-B6A5-4988-82C4-CAF84DD0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60" y="2060848"/>
            <a:ext cx="2850681" cy="2282911"/>
          </a:xfrm>
          <a:prstGeom prst="rect">
            <a:avLst/>
          </a:prstGeom>
          <a:ln w="47625">
            <a:solidFill>
              <a:srgbClr val="00B050"/>
            </a:solidFill>
          </a:ln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B22F0B-535F-E78B-8A7F-4B08EDFE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F1E29A7-BDFD-B738-04A9-A67F10C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672F-3E94-4522-964D-C9440A4F2F5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6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206F2B6-E7A7-4073-B9E7-E57898EE210B}"/>
              </a:ext>
            </a:extLst>
          </p:cNvPr>
          <p:cNvSpPr txBox="1"/>
          <p:nvPr/>
        </p:nvSpPr>
        <p:spPr>
          <a:xfrm>
            <a:off x="3071663" y="34528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/>
              <a:t>Effective</a:t>
            </a:r>
            <a:r>
              <a:rPr lang="de-DE" sz="2400" b="1" dirty="0"/>
              <a:t> Rank-2 Isotensor Interaction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AC55FF-72C2-49F6-8532-B991B83A6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762" y="2060848"/>
            <a:ext cx="2680475" cy="2644055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DAAD5A9-2C79-4B02-87C9-3FDCD10DF474}"/>
              </a:ext>
            </a:extLst>
          </p:cNvPr>
          <p:cNvSpPr txBox="1"/>
          <p:nvPr/>
        </p:nvSpPr>
        <p:spPr>
          <a:xfrm>
            <a:off x="1667507" y="904165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highlight>
                  <a:srgbClr val="00FFFF"/>
                </a:highlight>
              </a:rPr>
              <a:t>Searches</a:t>
            </a:r>
            <a:r>
              <a:rPr lang="de-DE" b="1" dirty="0">
                <a:highlight>
                  <a:srgbClr val="00FFFF"/>
                </a:highlight>
              </a:rPr>
              <a:t> for </a:t>
            </a:r>
            <a:r>
              <a:rPr lang="de-DE" b="1" dirty="0" err="1">
                <a:highlight>
                  <a:srgbClr val="00FFFF"/>
                </a:highlight>
              </a:rPr>
              <a:t>elementary</a:t>
            </a:r>
            <a:r>
              <a:rPr lang="de-DE" b="1" dirty="0">
                <a:highlight>
                  <a:srgbClr val="00FFFF"/>
                </a:highlight>
              </a:rPr>
              <a:t> Isotensor I=2 </a:t>
            </a:r>
            <a:r>
              <a:rPr lang="de-DE" b="1" dirty="0" err="1">
                <a:highlight>
                  <a:srgbClr val="00FFFF"/>
                </a:highlight>
              </a:rPr>
              <a:t>mesons</a:t>
            </a:r>
            <a:r>
              <a:rPr lang="de-DE" b="1" dirty="0">
                <a:highlight>
                  <a:srgbClr val="00FFFF"/>
                </a:highlight>
              </a:rPr>
              <a:t> </a:t>
            </a:r>
            <a:r>
              <a:rPr lang="de-DE" b="1" dirty="0" err="1">
                <a:highlight>
                  <a:srgbClr val="00FFFF"/>
                </a:highlight>
              </a:rPr>
              <a:t>were</a:t>
            </a:r>
            <a:r>
              <a:rPr lang="de-DE" b="1" dirty="0">
                <a:highlight>
                  <a:srgbClr val="00FFFF"/>
                </a:highlight>
              </a:rPr>
              <a:t> </a:t>
            </a:r>
            <a:r>
              <a:rPr lang="de-DE" b="1" dirty="0" err="1">
                <a:highlight>
                  <a:srgbClr val="00FFFF"/>
                </a:highlight>
              </a:rPr>
              <a:t>unsuccessful</a:t>
            </a:r>
            <a:endParaRPr lang="de-DE" b="1" dirty="0">
              <a:highlight>
                <a:srgbClr val="00FFFF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43FFE2-086A-44C3-9AB7-5C3B67A54993}"/>
              </a:ext>
            </a:extLst>
          </p:cNvPr>
          <p:cNvSpPr txBox="1"/>
          <p:nvPr/>
        </p:nvSpPr>
        <p:spPr>
          <a:xfrm>
            <a:off x="1631504" y="1370716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>
                <a:highlight>
                  <a:srgbClr val="00FF00"/>
                </a:highlight>
              </a:rPr>
              <a:t>Dynamically</a:t>
            </a:r>
            <a:r>
              <a:rPr lang="de-DE" sz="2200" b="1" dirty="0">
                <a:highlight>
                  <a:srgbClr val="00FF00"/>
                </a:highlight>
              </a:rPr>
              <a:t> </a:t>
            </a:r>
            <a:r>
              <a:rPr lang="de-DE" sz="2200" b="1" dirty="0" err="1">
                <a:highlight>
                  <a:srgbClr val="00FF00"/>
                </a:highlight>
              </a:rPr>
              <a:t>generated</a:t>
            </a:r>
            <a:r>
              <a:rPr lang="de-DE" sz="2200" b="1" dirty="0">
                <a:highlight>
                  <a:srgbClr val="00FF00"/>
                </a:highlight>
              </a:rPr>
              <a:t> Isotensor Interactions!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B416E7-79C4-4F51-BD0E-55FB06C3CD86}"/>
              </a:ext>
            </a:extLst>
          </p:cNvPr>
          <p:cNvSpPr txBox="1"/>
          <p:nvPr/>
        </p:nvSpPr>
        <p:spPr>
          <a:xfrm>
            <a:off x="4669796" y="4869160"/>
            <a:ext cx="285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(</a:t>
            </a:r>
            <a:r>
              <a:rPr lang="de-DE" b="1" dirty="0" err="1">
                <a:latin typeface="Symbol" panose="05050102010706020507" pitchFamily="18" charset="2"/>
              </a:rPr>
              <a:t>p</a:t>
            </a:r>
            <a:r>
              <a:rPr lang="de-DE" b="1" dirty="0" err="1"/>
              <a:t>+,</a:t>
            </a:r>
            <a:r>
              <a:rPr lang="de-DE" b="1" dirty="0" err="1">
                <a:latin typeface="Symbol" panose="05050102010706020507" pitchFamily="18" charset="2"/>
              </a:rPr>
              <a:t>p</a:t>
            </a:r>
            <a:r>
              <a:rPr lang="de-DE" b="1" dirty="0"/>
              <a:t>-) DCE reactions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9DCF14A2-FB37-4832-AC25-C4EA7E3307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3843" y="5445224"/>
          <a:ext cx="3712306" cy="47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266400" progId="Equation.DSMT4">
                  <p:embed/>
                </p:oleObj>
              </mc:Choice>
              <mc:Fallback>
                <p:oleObj name="Equation" r:id="rId4" imgW="2095200" imgH="26640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9DCF14A2-FB37-4832-AC25-C4EA7E3307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3843" y="5445224"/>
                        <a:ext cx="3712306" cy="472476"/>
                      </a:xfrm>
                      <a:prstGeom prst="rect">
                        <a:avLst/>
                      </a:prstGeom>
                      <a:ln w="476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42ABAA70-D41D-40B5-B203-50EF999CF266}"/>
              </a:ext>
            </a:extLst>
          </p:cNvPr>
          <p:cNvSpPr txBox="1"/>
          <p:nvPr/>
        </p:nvSpPr>
        <p:spPr>
          <a:xfrm>
            <a:off x="4741902" y="6022941"/>
            <a:ext cx="2780299" cy="307777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H.L. et al., PPNP 98 (2019) 103716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8CD63D-FB27-CF1F-9C4D-7BFA6096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F32D3A-9D91-4260-8C59-57035BDC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672F-3E94-4522-964D-C9440A4F2F5B}" type="slidenum">
              <a:rPr lang="de-DE" smtClean="0"/>
              <a:t>7</a:t>
            </a:fld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66D0E4B-A5FD-4F95-731F-DBD5F7E0CFB6}"/>
              </a:ext>
            </a:extLst>
          </p:cNvPr>
          <p:cNvSpPr/>
          <p:nvPr/>
        </p:nvSpPr>
        <p:spPr>
          <a:xfrm>
            <a:off x="5464454" y="2794406"/>
            <a:ext cx="1441095" cy="1250900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3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AE90E-645C-3555-983E-669CF8E8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96752"/>
            <a:ext cx="11521280" cy="984059"/>
          </a:xfrm>
        </p:spPr>
        <p:txBody>
          <a:bodyPr>
            <a:normAutofit fontScale="90000"/>
          </a:bodyPr>
          <a:lstStyle/>
          <a:p>
            <a:pPr algn="ctr"/>
            <a:br>
              <a:rPr lang="de-DE" b="1" dirty="0">
                <a:latin typeface="+mn-lt"/>
              </a:rPr>
            </a:br>
            <a:r>
              <a:rPr lang="de-DE" b="1" dirty="0">
                <a:latin typeface="+mn-lt"/>
              </a:rPr>
              <a:t>The MDCE Scenario:</a:t>
            </a:r>
            <a:br>
              <a:rPr lang="de-DE" b="1" dirty="0">
                <a:latin typeface="+mn-lt"/>
              </a:rPr>
            </a:br>
            <a:r>
              <a:rPr lang="de-DE" sz="3800" b="1" dirty="0">
                <a:latin typeface="+mn-lt"/>
              </a:rPr>
              <a:t>Virtual Isotensor Interactions and 2-Nucleon </a:t>
            </a:r>
            <a:r>
              <a:rPr lang="de-DE" sz="3800" b="1" dirty="0" err="1">
                <a:latin typeface="+mn-lt"/>
              </a:rPr>
              <a:t>Processes</a:t>
            </a:r>
            <a:br>
              <a:rPr lang="de-DE" sz="3800" b="1" dirty="0">
                <a:latin typeface="+mn-lt"/>
              </a:rPr>
            </a:br>
            <a:endParaRPr lang="de-DE" sz="3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D6544A-C6DC-0C0C-3A34-5421E378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AF395F-0E61-7E3B-7C75-789F24F8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1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12B58B68-A442-B002-38A6-BB43D5767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1388343"/>
            <a:ext cx="5133976" cy="3552825"/>
          </a:xfrm>
          <a:prstGeom prst="rect">
            <a:avLst/>
          </a:prstGeom>
          <a:ln w="47625">
            <a:solidFill>
              <a:srgbClr val="00B050"/>
            </a:solidFill>
          </a:ln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FB6C860-236E-4E37-92D5-E538B56E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Lenske, MAYORANA Workshop, Jujy 2023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49634D2-571C-43DA-A563-A8BE674F26FB}"/>
              </a:ext>
            </a:extLst>
          </p:cNvPr>
          <p:cNvSpPr txBox="1"/>
          <p:nvPr/>
        </p:nvSpPr>
        <p:spPr>
          <a:xfrm>
            <a:off x="1401538" y="202262"/>
            <a:ext cx="943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DCE </a:t>
            </a:r>
            <a:r>
              <a:rPr lang="de-DE" sz="2400" b="1" dirty="0" err="1"/>
              <a:t>by</a:t>
            </a:r>
            <a:r>
              <a:rPr lang="de-DE" sz="2400" b="1" dirty="0"/>
              <a:t> Double Meson Exchange and Pair-</a:t>
            </a:r>
            <a:r>
              <a:rPr lang="de-DE" sz="2400" b="1" dirty="0" err="1"/>
              <a:t>Correlation</a:t>
            </a:r>
            <a:r>
              <a:rPr lang="de-DE" sz="2400" b="1" dirty="0"/>
              <a:t> </a:t>
            </a:r>
          </a:p>
          <a:p>
            <a:pPr algn="ctr"/>
            <a:r>
              <a:rPr lang="de-DE" sz="2400" b="1" dirty="0"/>
              <a:t>Interaction </a:t>
            </a:r>
            <a:r>
              <a:rPr lang="de-DE" sz="2400" b="1" dirty="0" err="1"/>
              <a:t>by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latin typeface="Symbol" panose="05050102010706020507" pitchFamily="18" charset="2"/>
              </a:rPr>
              <a:t>p</a:t>
            </a:r>
            <a:r>
              <a:rPr lang="de-DE" sz="2400" b="1" dirty="0" err="1"/>
              <a:t>N</a:t>
            </a:r>
            <a:r>
              <a:rPr lang="de-DE" sz="2400" b="1" dirty="0"/>
              <a:t> T-matrix, </a:t>
            </a:r>
            <a:r>
              <a:rPr lang="de-DE" sz="2400" b="1" dirty="0">
                <a:solidFill>
                  <a:srgbClr val="FF0000"/>
                </a:solidFill>
              </a:rPr>
              <a:t>not NN T-matrix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83BADA7D-BC9C-48AF-8881-85DBA9EA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40" y="2035919"/>
            <a:ext cx="2215268" cy="2185169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4CA53C96-9936-4378-BFEA-35C534C62F6E}"/>
              </a:ext>
            </a:extLst>
          </p:cNvPr>
          <p:cNvSpPr/>
          <p:nvPr/>
        </p:nvSpPr>
        <p:spPr>
          <a:xfrm rot="10800000">
            <a:off x="2790304" y="3043718"/>
            <a:ext cx="910495" cy="2125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8531A4B-6C7B-4828-A7D6-657787242B38}"/>
              </a:ext>
            </a:extLst>
          </p:cNvPr>
          <p:cNvSpPr txBox="1"/>
          <p:nvPr/>
        </p:nvSpPr>
        <p:spPr>
          <a:xfrm>
            <a:off x="259569" y="4262870"/>
            <a:ext cx="2406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On-</a:t>
            </a:r>
            <a:r>
              <a:rPr lang="de-DE" b="1" dirty="0" err="1"/>
              <a:t>shell</a:t>
            </a:r>
            <a:r>
              <a:rPr lang="de-DE" b="1" dirty="0"/>
              <a:t> </a:t>
            </a:r>
            <a:r>
              <a:rPr lang="de-DE" b="1" dirty="0" err="1"/>
              <a:t>counterpart</a:t>
            </a:r>
            <a:r>
              <a:rPr lang="de-DE" b="1" dirty="0"/>
              <a:t>:</a:t>
            </a:r>
          </a:p>
          <a:p>
            <a:pPr algn="ctr"/>
            <a:r>
              <a:rPr lang="de-DE" b="1" dirty="0"/>
              <a:t> (</a:t>
            </a:r>
            <a:r>
              <a:rPr lang="de-DE" b="1" dirty="0" err="1">
                <a:latin typeface="Symbol" panose="05050102010706020507" pitchFamily="18" charset="2"/>
              </a:rPr>
              <a:t>p</a:t>
            </a:r>
            <a:r>
              <a:rPr lang="de-DE" b="1" baseline="30000" dirty="0" err="1"/>
              <a:t>+</a:t>
            </a:r>
            <a:r>
              <a:rPr lang="de-DE" b="1" dirty="0" err="1"/>
              <a:t>,</a:t>
            </a:r>
            <a:r>
              <a:rPr lang="de-DE" b="1" dirty="0" err="1">
                <a:latin typeface="Symbol" panose="05050102010706020507" pitchFamily="18" charset="2"/>
              </a:rPr>
              <a:t>p</a:t>
            </a:r>
            <a:r>
              <a:rPr lang="de-DE" b="1" baseline="30000" dirty="0"/>
              <a:t>-</a:t>
            </a:r>
            <a:r>
              <a:rPr lang="de-DE" b="1" dirty="0"/>
              <a:t>) and (</a:t>
            </a:r>
            <a:r>
              <a:rPr lang="de-DE" b="1" dirty="0">
                <a:latin typeface="Symbol" panose="05050102010706020507" pitchFamily="18" charset="2"/>
              </a:rPr>
              <a:t>p</a:t>
            </a:r>
            <a:r>
              <a:rPr lang="de-DE" b="1" baseline="30000" dirty="0"/>
              <a:t>-</a:t>
            </a:r>
            <a:r>
              <a:rPr lang="de-DE" b="1" dirty="0"/>
              <a:t>,</a:t>
            </a:r>
            <a:r>
              <a:rPr lang="de-DE" b="1" dirty="0">
                <a:latin typeface="Symbol" panose="05050102010706020507" pitchFamily="18" charset="2"/>
              </a:rPr>
              <a:t>p</a:t>
            </a:r>
            <a:r>
              <a:rPr lang="de-DE" b="1" baseline="30000" dirty="0"/>
              <a:t>+</a:t>
            </a:r>
            <a:r>
              <a:rPr lang="de-DE" b="1" dirty="0"/>
              <a:t>) </a:t>
            </a:r>
          </a:p>
          <a:p>
            <a:pPr algn="ctr"/>
            <a:r>
              <a:rPr lang="de-DE" b="1" dirty="0"/>
              <a:t>DCE reactions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47CED8-AC70-426B-BA98-BD547CE2A40A}"/>
              </a:ext>
            </a:extLst>
          </p:cNvPr>
          <p:cNvSpPr txBox="1"/>
          <p:nvPr/>
        </p:nvSpPr>
        <p:spPr>
          <a:xfrm>
            <a:off x="9298994" y="2212721"/>
            <a:ext cx="2702630" cy="1661993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 MDCE </a:t>
            </a:r>
          </a:p>
          <a:p>
            <a:pPr algn="ctr"/>
            <a:r>
              <a:rPr lang="de-DE" sz="2200" b="1" dirty="0"/>
              <a:t>Box </a:t>
            </a:r>
            <a:r>
              <a:rPr lang="de-DE" sz="2200" b="1" dirty="0" err="1"/>
              <a:t>Diagrams</a:t>
            </a:r>
            <a:endParaRPr lang="de-DE" sz="2200" b="1" dirty="0"/>
          </a:p>
          <a:p>
            <a:pPr algn="ctr"/>
            <a:endParaRPr lang="de-DE" sz="2200" b="1" dirty="0"/>
          </a:p>
          <a:p>
            <a:pPr algn="ctr"/>
            <a:r>
              <a:rPr lang="de-DE" b="1" dirty="0">
                <a:latin typeface="Symbol" panose="05050102010706020507" pitchFamily="18" charset="2"/>
              </a:rPr>
              <a:t>W</a:t>
            </a:r>
            <a:r>
              <a:rPr lang="de-DE" b="1" baseline="-25000" dirty="0"/>
              <a:t>1,2</a:t>
            </a:r>
            <a:r>
              <a:rPr lang="de-DE" b="1" dirty="0"/>
              <a:t>≈(pn</a:t>
            </a:r>
            <a:r>
              <a:rPr lang="de-DE" b="1" baseline="30000" dirty="0"/>
              <a:t>-1</a:t>
            </a:r>
            <a:r>
              <a:rPr lang="de-DE" b="1" dirty="0"/>
              <a:t>) ↔ </a:t>
            </a:r>
            <a:r>
              <a:rPr lang="de-DE" b="1" dirty="0">
                <a:latin typeface="Symbol" panose="05050102010706020507" pitchFamily="18" charset="2"/>
              </a:rPr>
              <a:t>W</a:t>
            </a:r>
            <a:r>
              <a:rPr lang="de-DE" b="1" baseline="-25000" dirty="0">
                <a:latin typeface="Symbol" panose="05050102010706020507" pitchFamily="18" charset="2"/>
              </a:rPr>
              <a:t>3</a:t>
            </a:r>
            <a:r>
              <a:rPr lang="de-DE" b="1" baseline="-25000" dirty="0"/>
              <a:t>,4</a:t>
            </a:r>
            <a:r>
              <a:rPr lang="de-DE" b="1" dirty="0"/>
              <a:t>≈(np</a:t>
            </a:r>
            <a:r>
              <a:rPr lang="de-DE" b="1" baseline="30000" dirty="0"/>
              <a:t>-1</a:t>
            </a:r>
            <a:r>
              <a:rPr lang="de-DE" b="1" dirty="0"/>
              <a:t>)</a:t>
            </a:r>
          </a:p>
          <a:p>
            <a:endParaRPr lang="de-DE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E3A715-D2B2-4DCE-BE71-6814C70F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F0E8-2BE4-44E3-8FCF-63EB4FB2DB66}" type="slidenum">
              <a:rPr lang="de-DE" smtClean="0"/>
              <a:t>9</a:t>
            </a:fld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ABF4314-8DE5-4A5F-A64E-6EEE9D802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346" y="4439766"/>
            <a:ext cx="1187858" cy="471216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E27171ED-1400-475B-A601-3EDC407D2C78}"/>
              </a:ext>
            </a:extLst>
          </p:cNvPr>
          <p:cNvSpPr txBox="1"/>
          <p:nvPr/>
        </p:nvSpPr>
        <p:spPr>
          <a:xfrm>
            <a:off x="2078180" y="5054176"/>
            <a:ext cx="8756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solidFill>
                  <a:srgbClr val="00B050"/>
                </a:solidFill>
              </a:rPr>
              <a:t>Two</a:t>
            </a:r>
            <a:r>
              <a:rPr lang="de-DE" sz="2000" b="1" dirty="0">
                <a:solidFill>
                  <a:srgbClr val="00B050"/>
                </a:solidFill>
              </a:rPr>
              <a:t>-Nucleon </a:t>
            </a:r>
            <a:r>
              <a:rPr lang="de-DE" sz="2000" b="1" dirty="0" err="1">
                <a:solidFill>
                  <a:srgbClr val="00B050"/>
                </a:solidFill>
              </a:rPr>
              <a:t>nn</a:t>
            </a:r>
            <a:r>
              <a:rPr lang="de-DE" sz="2000" b="1" dirty="0">
                <a:solidFill>
                  <a:srgbClr val="00B050"/>
                </a:solidFill>
              </a:rPr>
              <a:t> ↔ pp  </a:t>
            </a:r>
            <a:r>
              <a:rPr lang="de-DE" sz="2000" b="1" dirty="0" err="1">
                <a:solidFill>
                  <a:srgbClr val="00B050"/>
                </a:solidFill>
              </a:rPr>
              <a:t>Process</a:t>
            </a:r>
            <a:endParaRPr lang="de-DE" sz="2000" b="1" dirty="0">
              <a:solidFill>
                <a:srgbClr val="00B05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sz="2000" b="1" dirty="0"/>
              <a:t>Final </a:t>
            </a:r>
            <a:r>
              <a:rPr lang="de-DE" sz="2000" b="1" dirty="0" err="1"/>
              <a:t>states</a:t>
            </a:r>
            <a:r>
              <a:rPr lang="de-DE" sz="2000" b="1" dirty="0"/>
              <a:t> </a:t>
            </a:r>
            <a:r>
              <a:rPr lang="de-DE" sz="2000" b="1" dirty="0" err="1"/>
              <a:t>are</a:t>
            </a:r>
            <a:r>
              <a:rPr lang="de-DE" sz="2000" b="1" dirty="0"/>
              <a:t> </a:t>
            </a:r>
            <a:r>
              <a:rPr lang="de-DE" sz="2000" b="1" dirty="0">
                <a:solidFill>
                  <a:srgbClr val="FF0000"/>
                </a:solidFill>
              </a:rPr>
              <a:t>2p2h-configurations</a:t>
            </a:r>
            <a:r>
              <a:rPr lang="de-DE" sz="2000" b="1" dirty="0"/>
              <a:t> w.r.t.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parent</a:t>
            </a:r>
            <a:r>
              <a:rPr lang="de-DE" sz="2000" b="1" dirty="0"/>
              <a:t> </a:t>
            </a:r>
            <a:r>
              <a:rPr lang="de-DE" sz="2000" b="1" dirty="0" err="1"/>
              <a:t>nuclei</a:t>
            </a:r>
            <a:endParaRPr lang="de-DE" sz="2000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0B9639B-E1FE-41F1-8B33-341A8F0360B0}"/>
              </a:ext>
            </a:extLst>
          </p:cNvPr>
          <p:cNvSpPr/>
          <p:nvPr/>
        </p:nvSpPr>
        <p:spPr>
          <a:xfrm>
            <a:off x="4007768" y="1374394"/>
            <a:ext cx="1728192" cy="357175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00D3F9F-F163-448A-9717-90C59318ED78}"/>
              </a:ext>
            </a:extLst>
          </p:cNvPr>
          <p:cNvSpPr/>
          <p:nvPr/>
        </p:nvSpPr>
        <p:spPr>
          <a:xfrm>
            <a:off x="7560430" y="1374394"/>
            <a:ext cx="1604258" cy="3571752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28F8D3-E69E-718E-9178-09D3859BCCBE}"/>
              </a:ext>
            </a:extLst>
          </p:cNvPr>
          <p:cNvSpPr txBox="1"/>
          <p:nvPr/>
        </p:nvSpPr>
        <p:spPr>
          <a:xfrm>
            <a:off x="2088111" y="5877272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highlight>
                  <a:srgbClr val="FFFF00"/>
                </a:highlight>
              </a:rPr>
              <a:t>DCE </a:t>
            </a:r>
            <a:r>
              <a:rPr lang="de-DE" sz="2200" b="1" dirty="0" err="1">
                <a:highlight>
                  <a:srgbClr val="FFFF00"/>
                </a:highlight>
              </a:rPr>
              <a:t>by</a:t>
            </a:r>
            <a:r>
              <a:rPr lang="de-DE" sz="2200" b="1" dirty="0">
                <a:highlight>
                  <a:srgbClr val="FFFF00"/>
                </a:highlight>
              </a:rPr>
              <a:t> </a:t>
            </a:r>
            <a:r>
              <a:rPr lang="de-DE" sz="2200" b="1" dirty="0" err="1">
                <a:highlight>
                  <a:srgbClr val="FFFF00"/>
                </a:highlight>
              </a:rPr>
              <a:t>dynamically</a:t>
            </a:r>
            <a:r>
              <a:rPr lang="de-DE" sz="2200" b="1" dirty="0">
                <a:highlight>
                  <a:srgbClr val="FFFF00"/>
                </a:highlight>
              </a:rPr>
              <a:t> </a:t>
            </a:r>
            <a:r>
              <a:rPr lang="de-DE" sz="2200" b="1" dirty="0" err="1">
                <a:highlight>
                  <a:srgbClr val="FFFF00"/>
                </a:highlight>
              </a:rPr>
              <a:t>generated</a:t>
            </a:r>
            <a:r>
              <a:rPr lang="de-DE" sz="2200" b="1" dirty="0">
                <a:highlight>
                  <a:srgbClr val="FFFF00"/>
                </a:highlight>
              </a:rPr>
              <a:t> rank-2 Isotensor Interaction!</a:t>
            </a:r>
          </a:p>
        </p:txBody>
      </p:sp>
    </p:spTree>
    <p:extLst>
      <p:ext uri="{BB962C8B-B14F-4D97-AF65-F5344CB8AC3E}">
        <p14:creationId xmlns:p14="http://schemas.microsoft.com/office/powerpoint/2010/main" val="27742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6" grpId="0" animBg="1"/>
      <p:bldP spid="20" grpId="0" animBg="1"/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1359</Words>
  <Application>Microsoft Office PowerPoint</Application>
  <PresentationFormat>Breitbild</PresentationFormat>
  <Paragraphs>256</Paragraphs>
  <Slides>27</Slides>
  <Notes>27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Times New Roman</vt:lpstr>
      <vt:lpstr>Office</vt:lpstr>
      <vt:lpstr>Equation</vt:lpstr>
      <vt:lpstr>Nuclear Double Charge Exchange Reactions by  Isotensor Interactions</vt:lpstr>
      <vt:lpstr>The Topic: Double Charge Exchange Reactions</vt:lpstr>
      <vt:lpstr>PowerPoint-Präsentation</vt:lpstr>
      <vt:lpstr>PowerPoint-Präsentation</vt:lpstr>
      <vt:lpstr>PowerPoint-Präsentation</vt:lpstr>
      <vt:lpstr>Quest for an Isotensor interaction  [t1xt2]2:  Conversion of  two units of charge in a single step?</vt:lpstr>
      <vt:lpstr>PowerPoint-Präsentation</vt:lpstr>
      <vt:lpstr> The MDCE Scenario: Virtual Isotensor Interactions and 2-Nucleon Processes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Pion-Nucleon Interactions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Pion Potentials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Reactions as a Probe for Beta-Decay</dc:title>
  <dc:creator>Horst Lenske</dc:creator>
  <cp:lastModifiedBy>Horst Lenske</cp:lastModifiedBy>
  <cp:revision>927</cp:revision>
  <dcterms:created xsi:type="dcterms:W3CDTF">2015-11-13T14:01:07Z</dcterms:created>
  <dcterms:modified xsi:type="dcterms:W3CDTF">2023-07-12T12:06:13Z</dcterms:modified>
</cp:coreProperties>
</file>