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(null)" ContentType="image/x-em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965" r:id="rId2"/>
    <p:sldId id="1083" r:id="rId3"/>
    <p:sldId id="2420" r:id="rId4"/>
    <p:sldId id="1500" r:id="rId5"/>
    <p:sldId id="2383" r:id="rId6"/>
    <p:sldId id="2398" r:id="rId7"/>
    <p:sldId id="2434" r:id="rId8"/>
    <p:sldId id="2369" r:id="rId9"/>
    <p:sldId id="2406" r:id="rId10"/>
    <p:sldId id="2407" r:id="rId11"/>
    <p:sldId id="2429" r:id="rId12"/>
    <p:sldId id="2432" r:id="rId13"/>
    <p:sldId id="1391" r:id="rId14"/>
    <p:sldId id="2413" r:id="rId15"/>
    <p:sldId id="1416" r:id="rId16"/>
    <p:sldId id="2414" r:id="rId17"/>
    <p:sldId id="1098" r:id="rId18"/>
    <p:sldId id="1199" r:id="rId19"/>
    <p:sldId id="2428" r:id="rId20"/>
    <p:sldId id="2419" r:id="rId21"/>
    <p:sldId id="2418" r:id="rId22"/>
    <p:sldId id="2417" r:id="rId23"/>
    <p:sldId id="2373" r:id="rId24"/>
    <p:sldId id="2408" r:id="rId25"/>
    <p:sldId id="1091" r:id="rId26"/>
    <p:sldId id="2431" r:id="rId27"/>
    <p:sldId id="2424" r:id="rId28"/>
    <p:sldId id="966" r:id="rId29"/>
    <p:sldId id="2433" r:id="rId30"/>
    <p:sldId id="1048" r:id="rId31"/>
    <p:sldId id="1038" r:id="rId32"/>
    <p:sldId id="979" r:id="rId33"/>
    <p:sldId id="1480" r:id="rId34"/>
  </p:sldIdLst>
  <p:sldSz cx="9906000" cy="6858000" type="A4"/>
  <p:notesSz cx="68580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63B"/>
    <a:srgbClr val="FF0000"/>
    <a:srgbClr val="C30224"/>
    <a:srgbClr val="6F70ED"/>
    <a:srgbClr val="FBFBFB"/>
    <a:srgbClr val="16165C"/>
    <a:srgbClr val="98183B"/>
    <a:srgbClr val="16175E"/>
    <a:srgbClr val="171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4" autoAdjust="0"/>
    <p:restoredTop sz="96197" autoAdjust="0"/>
  </p:normalViewPr>
  <p:slideViewPr>
    <p:cSldViewPr showGuides="1">
      <p:cViewPr varScale="1">
        <p:scale>
          <a:sx n="93" d="100"/>
          <a:sy n="93" d="100"/>
        </p:scale>
        <p:origin x="1160" y="208"/>
      </p:cViewPr>
      <p:guideLst>
        <p:guide orient="horz" pos="2208"/>
        <p:guide pos="3120"/>
      </p:guideLst>
    </p:cSldViewPr>
  </p:slideViewPr>
  <p:outlineViewPr>
    <p:cViewPr>
      <p:scale>
        <a:sx n="100" d="100"/>
        <a:sy n="100" d="100"/>
      </p:scale>
      <p:origin x="0" y="16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2178" y="-90"/>
      </p:cViewPr>
      <p:guideLst>
        <p:guide orient="horz" pos="312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i="0">
                <a:latin typeface="Comic Sans M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C319C5C9-DA1D-1C4C-A301-05BA5DE7EAB4}" type="datetime1">
              <a:rPr lang="en-US"/>
              <a:pPr/>
              <a:t>7/13/23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0">
                <a:latin typeface="Comic Sans M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09113"/>
            <a:ext cx="29718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1CE650DB-E14E-BB4A-BC0B-3C62F3DC71D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47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25" y="742950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05350"/>
            <a:ext cx="5029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" charset="0"/>
              </a:defRPr>
            </a:lvl1pPr>
          </a:lstStyle>
          <a:p>
            <a:fld id="{408D4CCD-20F6-FF4A-87C4-46AB805AB9B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821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it-IT">
              <a:latin typeface="Times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67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4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a446e3ab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9a446e3ab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5489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15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2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401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63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692150"/>
            <a:ext cx="5003800" cy="346392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1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D049EAE8-6F17-460A-9635-D031C3FEDD7A}" type="slidenum">
              <a:rPr lang="it-IT" altLang="en-US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DejaVu Sans"/>
              </a:rPr>
              <a:pPr eaLnBrk="1">
                <a:buFont typeface="Times New Roman" pitchFamily="18" charset="0"/>
                <a:buNone/>
              </a:pPr>
              <a:t>31</a:t>
            </a:fld>
            <a:endParaRPr lang="it-IT" altLang="en-US">
              <a:solidFill>
                <a:srgbClr val="000000"/>
              </a:solidFill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99331" name="Rectangle 1"/>
          <p:cNvSpPr>
            <a:spLocks noChangeArrowheads="1"/>
          </p:cNvSpPr>
          <p:nvPr/>
        </p:nvSpPr>
        <p:spPr bwMode="auto">
          <a:xfrm>
            <a:off x="685813" y="4386436"/>
            <a:ext cx="5483225" cy="41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it-IT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03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/>
            <a:fld id="{A73031F6-5664-4928-A328-25D5650E437A}" type="slidenum">
              <a:rPr lang="it-IT" altLang="en-US" sz="1400">
                <a:solidFill>
                  <a:srgbClr val="000000"/>
                </a:solidFill>
                <a:latin typeface="Times New Roman" pitchFamily="18" charset="0"/>
              </a:rPr>
              <a:pPr eaLnBrk="1"/>
              <a:t>32</a:t>
            </a:fld>
            <a:endParaRPr lang="it-IT" alt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7" name="Rectangle 1"/>
          <p:cNvSpPr>
            <a:spLocks noChangeArrowheads="1"/>
          </p:cNvSpPr>
          <p:nvPr/>
        </p:nvSpPr>
        <p:spPr bwMode="auto">
          <a:xfrm>
            <a:off x="685813" y="4386436"/>
            <a:ext cx="5483225" cy="41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Font typeface="Times New Roman" charset="0"/>
              <a:buNone/>
              <a:defRPr/>
            </a:pPr>
            <a:endParaRPr lang="it-IT">
              <a:solidFill>
                <a:prstClr val="black"/>
              </a:solidFill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94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17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54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7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87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E819F38-3E98-B842-BE05-79EB0A6EBCAA}" type="slidenum">
              <a:rPr lang="it-IT" sz="1400" smtClean="0">
                <a:ea typeface="MS PGothic" charset="0"/>
              </a:rPr>
              <a:pPr>
                <a:defRPr/>
              </a:pPr>
              <a:t>6</a:t>
            </a:fld>
            <a:endParaRPr lang="it-IT" sz="1400">
              <a:ea typeface="MS PGothic" charset="0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685801" y="4342704"/>
            <a:ext cx="5483225" cy="411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it-IT">
              <a:solidFill>
                <a:prstClr val="black"/>
              </a:solidFill>
              <a:latin typeface="Calibri"/>
              <a:cs typeface="Droid Sans Fallback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0824E9-EA03-204A-8618-F4845DF29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1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7100" y="692150"/>
            <a:ext cx="500380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CERN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39E9-D34F-4DAF-9EC9-239B68792C6E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47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7100" y="692150"/>
            <a:ext cx="500380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CERN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39E9-D34F-4DAF-9EC9-239B68792C6E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81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307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63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1524000"/>
            <a:ext cx="72644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Zapf Dingbats" pitchFamily="1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Times" charset="0"/>
              </a:defRPr>
            </a:lvl1pPr>
          </a:lstStyle>
          <a:p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BEBFC4ED-8E6F-ED43-A724-E3F24B758230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Wingdings" pitchFamily="2" charset="2"/>
              <a:buChar char="Ø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Slide: </a:t>
            </a:r>
            <a:fld id="{C0367892-4C36-1744-A726-262AF37AA8B7}" type="slidenum">
              <a:rPr lang="en-GB"/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2" y="6629400"/>
            <a:ext cx="4413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Slide: </a:t>
            </a:r>
            <a:fld id="{376D9610-EE21-EF47-B0E0-B514E2693501}" type="slidenum">
              <a:rPr lang="en-GB"/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2" y="6629400"/>
            <a:ext cx="47184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1" y="685800"/>
            <a:ext cx="9448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2" y="6629400"/>
            <a:ext cx="46422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6629400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Helvetica" charset="0"/>
              </a:defRPr>
            </a:lvl1pPr>
          </a:lstStyle>
          <a:p>
            <a:r>
              <a:rPr lang="en-GB" dirty="0"/>
              <a:t>Slide: </a:t>
            </a:r>
            <a:fld id="{D05931B6-DFFB-0A40-833F-329CB0688972}" type="slidenum">
              <a:rPr lang="en-GB"/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76" r:id="rId2"/>
    <p:sldLayoutId id="2147483781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0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Zapf Dingbats" charset="2"/>
        <a:buChar char="l"/>
        <a:defRPr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55000"/>
        <a:buFont typeface="Zapf Dingbats" charset="2"/>
        <a:buChar char="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tiff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(null)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Word_Document.doc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399" y="152400"/>
            <a:ext cx="9753601" cy="1582701"/>
          </a:xfrm>
        </p:spPr>
        <p:txBody>
          <a:bodyPr/>
          <a:lstStyle/>
          <a:p>
            <a:pPr marL="1079500" indent="-762000" algn="l"/>
            <a:r>
              <a:rPr lang="en-US" sz="3600" b="1" i="1" dirty="0">
                <a:solidFill>
                  <a:srgbClr val="FA012E"/>
                </a:solidFill>
              </a:rPr>
              <a:t>Short base-line neutrino oscillation        searches with the ICARUS detector</a:t>
            </a:r>
            <a:endParaRPr lang="en-US" sz="3600" i="1" dirty="0">
              <a:solidFill>
                <a:srgbClr val="FA012E"/>
              </a:solidFill>
            </a:endParaRPr>
          </a:p>
          <a:p>
            <a:pPr eaLnBrk="1" hangingPunct="1">
              <a:lnSpc>
                <a:spcPct val="100000"/>
              </a:lnSpc>
              <a:buFont typeface="Zapf Dingbats" charset="2"/>
              <a:buNone/>
            </a:pPr>
            <a:endParaRPr lang="en-US" altLang="it-IT" sz="36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Font typeface="Zapf Dingbats" charset="2"/>
              <a:buNone/>
            </a:pPr>
            <a:endParaRPr lang="en-US" altLang="it-IT" sz="3800" dirty="0">
              <a:solidFill>
                <a:srgbClr val="FF0000"/>
              </a:solidFill>
            </a:endParaRP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5840413" y="6267450"/>
            <a:ext cx="1762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188" tIns="43595" rIns="87188" bIns="43595">
            <a:spAutoFit/>
          </a:bodyPr>
          <a:lstStyle/>
          <a:p>
            <a:pPr defTabSz="434975" eaLnBrk="0" hangingPunct="0"/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6019801" y="2175872"/>
            <a:ext cx="2651115" cy="86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188" tIns="43595" rIns="87188" bIns="43595">
            <a:spAutoFit/>
          </a:bodyPr>
          <a:lstStyle/>
          <a:p>
            <a:pPr algn="ctr" defTabSz="434975" eaLnBrk="0" hangingPunct="0"/>
            <a:r>
              <a:rPr lang="en-GB" altLang="it-IT" sz="2300" i="1" baseline="0" dirty="0">
                <a:latin typeface="+mn-lt"/>
              </a:rPr>
              <a:t>Alberto </a:t>
            </a:r>
            <a:r>
              <a:rPr lang="en-GB" altLang="it-IT" sz="2300" i="1" baseline="0" dirty="0" err="1">
                <a:latin typeface="+mn-lt"/>
              </a:rPr>
              <a:t>Guglielmi</a:t>
            </a:r>
            <a:r>
              <a:rPr lang="en-GB" altLang="it-IT" sz="2300" i="1" baseline="0" dirty="0">
                <a:latin typeface="+mn-lt"/>
              </a:rPr>
              <a:t> </a:t>
            </a:r>
          </a:p>
          <a:p>
            <a:pPr algn="ctr" defTabSz="434975" eaLnBrk="0" hangingPunct="0">
              <a:lnSpc>
                <a:spcPts val="2760"/>
              </a:lnSpc>
              <a:spcBef>
                <a:spcPts val="600"/>
              </a:spcBef>
            </a:pPr>
            <a:r>
              <a:rPr lang="en-GB" altLang="it-IT" sz="2300" i="1" baseline="0" dirty="0">
                <a:latin typeface="+mn-lt"/>
              </a:rPr>
              <a:t>INFN Padova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854075" y="5762625"/>
            <a:ext cx="1762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188" tIns="43595" rIns="87188" bIns="43595">
            <a:spAutoFit/>
          </a:bodyPr>
          <a:lstStyle/>
          <a:p>
            <a:pPr defTabSz="434975"/>
            <a:endParaRPr lang="it-IT" altLang="it-IT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48200" y="3276600"/>
            <a:ext cx="5105401" cy="39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188" tIns="43595" rIns="87188" bIns="43595">
            <a:spAutoFit/>
          </a:bodyPr>
          <a:lstStyle/>
          <a:p>
            <a:pPr marL="457200" indent="-457200" algn="ctr" defTabSz="434975" eaLnBrk="0" hangingPunct="0"/>
            <a:r>
              <a:rPr lang="en-GB" altLang="it-IT" sz="2000" i="1" baseline="0" dirty="0">
                <a:latin typeface="+mn-lt"/>
              </a:rPr>
              <a:t>on behalf of the ICARUS Collaboration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36776" y="3954495"/>
            <a:ext cx="6610350" cy="237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189433-9A3B-0C44-AB5B-B866B1AEB4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88" y="1941474"/>
            <a:ext cx="3193141" cy="238195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BBABF-5B86-404A-A324-2B00E3F21161}"/>
              </a:ext>
            </a:extLst>
          </p:cNvPr>
          <p:cNvGrpSpPr/>
          <p:nvPr/>
        </p:nvGrpSpPr>
        <p:grpSpPr>
          <a:xfrm>
            <a:off x="152400" y="4419600"/>
            <a:ext cx="2362200" cy="1752600"/>
            <a:chOff x="-89338" y="2661305"/>
            <a:chExt cx="2769476" cy="1831147"/>
          </a:xfrm>
        </p:grpSpPr>
        <p:pic>
          <p:nvPicPr>
            <p:cNvPr id="20" name="Immagine 3" descr="download.png">
              <a:extLst>
                <a:ext uri="{FF2B5EF4-FFF2-40B4-BE49-F238E27FC236}">
                  <a16:creationId xmlns:a16="http://schemas.microsoft.com/office/drawing/2014/main" id="{FAD399D7-851E-1940-B292-BA3F78C61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338" y="2661305"/>
              <a:ext cx="1600200" cy="11066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60D129-035A-3D48-9C0F-6A1E555AF362}"/>
                </a:ext>
              </a:extLst>
            </p:cNvPr>
            <p:cNvSpPr txBox="1"/>
            <p:nvPr/>
          </p:nvSpPr>
          <p:spPr>
            <a:xfrm>
              <a:off x="-89338" y="3817154"/>
              <a:ext cx="2769476" cy="67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H2020, M. </a:t>
              </a:r>
              <a:r>
                <a:rPr lang="en-US" sz="1200" dirty="0" err="1">
                  <a:solidFill>
                    <a:srgbClr val="002060"/>
                  </a:solidFill>
                </a:rPr>
                <a:t>Sklodowska</a:t>
              </a:r>
              <a:r>
                <a:rPr lang="en-US" sz="1200" dirty="0">
                  <a:solidFill>
                    <a:srgbClr val="002060"/>
                  </a:solidFill>
                </a:rPr>
                <a:t>-Curie </a:t>
              </a:r>
            </a:p>
            <a:p>
              <a:r>
                <a:rPr lang="en-US" sz="1200" dirty="0">
                  <a:solidFill>
                    <a:srgbClr val="002060"/>
                  </a:solidFill>
                </a:rPr>
                <a:t>R&amp;I No. 822185, 858199, 101003460, 101081478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466374E-7EA1-9942-8B75-24C1358FE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119" y="3560667"/>
            <a:ext cx="1515491" cy="19238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0582D-42C2-DC40-9688-F9A78D1DDC07}"/>
              </a:ext>
            </a:extLst>
          </p:cNvPr>
          <p:cNvSpPr/>
          <p:nvPr/>
        </p:nvSpPr>
        <p:spPr>
          <a:xfrm>
            <a:off x="72737" y="6400800"/>
            <a:ext cx="5413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defTabSz="434975"/>
            <a:r>
              <a:rPr lang="en-GB" altLang="it-IT" dirty="0"/>
              <a:t>MAYORANA 2023 Workshop, </a:t>
            </a:r>
            <a:r>
              <a:rPr lang="en-GB" altLang="it-IT" dirty="0" err="1"/>
              <a:t>Modica</a:t>
            </a:r>
            <a:r>
              <a:rPr lang="en-GB" altLang="it-IT" dirty="0"/>
              <a:t>, July 13</a:t>
            </a:r>
            <a:r>
              <a:rPr lang="en-GB" altLang="it-IT" baseline="30000" dirty="0"/>
              <a:t>th</a:t>
            </a:r>
            <a:r>
              <a:rPr lang="en-GB" altLang="it-IT" dirty="0"/>
              <a:t>  2023 </a:t>
            </a:r>
          </a:p>
        </p:txBody>
      </p:sp>
    </p:spTree>
    <p:extLst>
      <p:ext uri="{BB962C8B-B14F-4D97-AF65-F5344CB8AC3E}">
        <p14:creationId xmlns:p14="http://schemas.microsoft.com/office/powerpoint/2010/main" val="198397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97A7-7D64-F842-93B1-056A421D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403FF-ADC1-7248-807D-79E583037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10</a:t>
            </a:fld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0CF43-1BFE-927A-A816-EC18C723A2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906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89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1292" y="5257"/>
            <a:ext cx="9906000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sz="2700" i="0" baseline="0" dirty="0"/>
              <a:t>The remarkable evolution of </a:t>
            </a:r>
            <a:r>
              <a:rPr lang="en-US" sz="2700" i="0" baseline="0" dirty="0">
                <a:latin typeface="Symbol" panose="05050102010706020507" pitchFamily="18" charset="2"/>
              </a:rPr>
              <a:t>n</a:t>
            </a:r>
            <a:r>
              <a:rPr lang="en-US" sz="2700" i="0" baseline="0" dirty="0"/>
              <a:t>-detectors: the ICARUS </a:t>
            </a:r>
            <a:r>
              <a:rPr lang="en-US" sz="2700" i="0" baseline="0" dirty="0" err="1"/>
              <a:t>LAr</a:t>
            </a:r>
            <a:r>
              <a:rPr lang="en-US" sz="2700" i="0" baseline="0" dirty="0"/>
              <a:t>-TPC</a:t>
            </a:r>
            <a:endParaRPr lang="en-US" sz="2700" i="0" kern="0" baseline="0" dirty="0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3400" y="1600200"/>
            <a:ext cx="8839200" cy="95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tabLst>
                <a:tab pos="266700" algn="l"/>
              </a:tabLst>
            </a:pP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A long R&amp;D culminated in the first large-scale successful experiment ICARUS-T600, 0.76 </a:t>
            </a:r>
            <a:r>
              <a:rPr lang="en-US" sz="17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kt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 ultra-pure </a:t>
            </a:r>
            <a:r>
              <a:rPr lang="en-US" sz="17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LAr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 at Gran </a:t>
            </a:r>
            <a:r>
              <a:rPr lang="en-US" sz="17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Sasso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 INFN Lab exposed underground to CNGS </a:t>
            </a:r>
            <a:r>
              <a:rPr lang="en-US" sz="1700" dirty="0">
                <a:solidFill>
                  <a:prstClr val="black"/>
                </a:solidFill>
                <a:latin typeface="Symbol" pitchFamily="2" charset="2"/>
              </a:rPr>
              <a:t>n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s investigating sterile neutrinos!</a:t>
            </a:r>
          </a:p>
        </p:txBody>
      </p:sp>
      <p:cxnSp>
        <p:nvCxnSpPr>
          <p:cNvPr id="108" name="Łącznik prosty ze strzałką 27"/>
          <p:cNvCxnSpPr/>
          <p:nvPr/>
        </p:nvCxnSpPr>
        <p:spPr bwMode="auto">
          <a:xfrm>
            <a:off x="6324600" y="3733800"/>
            <a:ext cx="228600" cy="457200"/>
          </a:xfrm>
          <a:prstGeom prst="straightConnector1">
            <a:avLst/>
          </a:prstGeom>
          <a:ln w="38100">
            <a:solidFill>
              <a:schemeClr val="bg1"/>
            </a:solidFill>
            <a:headEnd type="oval" w="sm" len="sm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14">
            <a:extLst>
              <a:ext uri="{FF2B5EF4-FFF2-40B4-BE49-F238E27FC236}">
                <a16:creationId xmlns:a16="http://schemas.microsoft.com/office/drawing/2014/main" id="{C6CED2AE-1583-1F47-8CBF-E705D2900763}"/>
              </a:ext>
            </a:extLst>
          </p:cNvPr>
          <p:cNvGrpSpPr/>
          <p:nvPr/>
        </p:nvGrpSpPr>
        <p:grpSpPr>
          <a:xfrm>
            <a:off x="6484669" y="2438400"/>
            <a:ext cx="3246259" cy="2559150"/>
            <a:chOff x="4740482" y="97057"/>
            <a:chExt cx="5079001" cy="3011814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11A04E6D-DE52-0E4E-9C36-961E809CF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482" y="97057"/>
              <a:ext cx="5079001" cy="3011814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</p:pic>
        <p:grpSp>
          <p:nvGrpSpPr>
            <p:cNvPr id="24" name="Grupa 10">
              <a:extLst>
                <a:ext uri="{FF2B5EF4-FFF2-40B4-BE49-F238E27FC236}">
                  <a16:creationId xmlns:a16="http://schemas.microsoft.com/office/drawing/2014/main" id="{C8695F6C-8FC0-3F4F-91D4-0C6192F35B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7526" y="1264052"/>
              <a:ext cx="2587405" cy="1008067"/>
              <a:chOff x="1273743" y="1210674"/>
              <a:chExt cx="2176068" cy="1008165"/>
            </a:xfrm>
          </p:grpSpPr>
          <p:sp>
            <p:nvSpPr>
              <p:cNvPr id="25" name="Prostokąt 11">
                <a:extLst>
                  <a:ext uri="{FF2B5EF4-FFF2-40B4-BE49-F238E27FC236}">
                    <a16:creationId xmlns:a16="http://schemas.microsoft.com/office/drawing/2014/main" id="{14D66FCE-9346-1B40-BF77-BA0CAF9EFEFC}"/>
                  </a:ext>
                </a:extLst>
              </p:cNvPr>
              <p:cNvSpPr/>
              <p:nvPr/>
            </p:nvSpPr>
            <p:spPr>
              <a:xfrm>
                <a:off x="1368993" y="1210675"/>
                <a:ext cx="952495" cy="1008164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baseline="0"/>
              </a:p>
            </p:txBody>
          </p:sp>
          <p:sp>
            <p:nvSpPr>
              <p:cNvPr id="26" name="Prostokąt 12">
                <a:extLst>
                  <a:ext uri="{FF2B5EF4-FFF2-40B4-BE49-F238E27FC236}">
                    <a16:creationId xmlns:a16="http://schemas.microsoft.com/office/drawing/2014/main" id="{9DBB0F76-246F-4045-96F9-B05D54FB25CB}"/>
                  </a:ext>
                </a:extLst>
              </p:cNvPr>
              <p:cNvSpPr/>
              <p:nvPr/>
            </p:nvSpPr>
            <p:spPr>
              <a:xfrm>
                <a:off x="2385959" y="1210674"/>
                <a:ext cx="950823" cy="1008165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baseline="0"/>
              </a:p>
            </p:txBody>
          </p:sp>
          <p:sp>
            <p:nvSpPr>
              <p:cNvPr id="27" name="pole tekstowe 17">
                <a:extLst>
                  <a:ext uri="{FF2B5EF4-FFF2-40B4-BE49-F238E27FC236}">
                    <a16:creationId xmlns:a16="http://schemas.microsoft.com/office/drawing/2014/main" id="{601B67F2-7215-3B47-9E0D-A2EC943EB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3743" y="1492815"/>
                <a:ext cx="952497" cy="472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l-PL" sz="1600" b="1" baseline="0" dirty="0">
                    <a:solidFill>
                      <a:schemeClr val="bg1"/>
                    </a:solidFill>
                  </a:rPr>
                  <a:t>T300</a:t>
                </a:r>
              </a:p>
            </p:txBody>
          </p:sp>
          <p:sp>
            <p:nvSpPr>
              <p:cNvPr id="28" name="pole tekstowe 18">
                <a:extLst>
                  <a:ext uri="{FF2B5EF4-FFF2-40B4-BE49-F238E27FC236}">
                    <a16:creationId xmlns:a16="http://schemas.microsoft.com/office/drawing/2014/main" id="{59909D54-77F9-1A4F-9213-5C3EDFA27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5077" y="1492812"/>
                <a:ext cx="1074734" cy="5276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l-PL" sz="1600" b="1" baseline="0" dirty="0">
                    <a:solidFill>
                      <a:schemeClr val="bg1"/>
                    </a:solidFill>
                  </a:rPr>
                  <a:t>T300</a:t>
                </a:r>
              </a:p>
            </p:txBody>
          </p:sp>
        </p:grpSp>
      </p:grp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DCD3EC20-8209-A44B-9C47-AF2D67340821}"/>
              </a:ext>
            </a:extLst>
          </p:cNvPr>
          <p:cNvSpPr txBox="1"/>
          <p:nvPr/>
        </p:nvSpPr>
        <p:spPr>
          <a:xfrm>
            <a:off x="0" y="565853"/>
            <a:ext cx="9906000" cy="95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ts val="23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l"/>
              <a:tabLst>
                <a:tab pos="481013" algn="l"/>
              </a:tabLst>
            </a:pPr>
            <a:r>
              <a:rPr lang="en-US" sz="1700" i="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Liquid Argon Imaging technology LAr-TPC, an ‘’electronic bubble chamber’’ to unambiguously </a:t>
            </a:r>
            <a:r>
              <a:rPr lang="en-US" sz="1700" i="0" dirty="0">
                <a:solidFill>
                  <a:prstClr val="black"/>
                </a:solidFill>
                <a:latin typeface="Comic Sans MS" panose="030F0702030302020204" pitchFamily="66" charset="0"/>
              </a:rPr>
              <a:t>reconstruct </a:t>
            </a:r>
            <a:r>
              <a:rPr lang="en-US" sz="1700" i="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 each ionizing track in complex </a:t>
            </a:r>
            <a:r>
              <a:rPr lang="en-US" sz="1700" i="0" dirty="0">
                <a:solidFill>
                  <a:prstClr val="black"/>
                </a:solidFill>
                <a:latin typeface="+mn-lt"/>
              </a:rPr>
              <a:t>neutrino</a:t>
            </a:r>
            <a:r>
              <a:rPr lang="en-US" sz="1700" i="0" baseline="0" dirty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sz="1700" i="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events, was first proposed by C. Rubbia </a:t>
            </a:r>
            <a:r>
              <a:rPr lang="en-US" sz="1700" i="0" dirty="0">
                <a:solidFill>
                  <a:prstClr val="black"/>
                </a:solidFill>
                <a:latin typeface="Comic Sans MS" panose="030F0702030302020204" pitchFamily="66" charset="0"/>
              </a:rPr>
              <a:t>in 1977 as an alternative to </a:t>
            </a:r>
            <a:r>
              <a:rPr lang="en-US" sz="1700" i="0" dirty="0">
                <a:solidFill>
                  <a:prstClr val="black"/>
                </a:solidFill>
              </a:rPr>
              <a:t>Cherenkov detectors: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0185B-F5E5-3F44-A289-C3E846343DF7}"/>
              </a:ext>
            </a:extLst>
          </p:cNvPr>
          <p:cNvSpPr/>
          <p:nvPr/>
        </p:nvSpPr>
        <p:spPr>
          <a:xfrm>
            <a:off x="2334293" y="6013514"/>
            <a:ext cx="5971507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tabLst>
                <a:tab pos="266700" algn="l"/>
              </a:tabLst>
            </a:pPr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… paving the way for Long-Baseline experiments!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F306B-02D2-C33B-D559-AD103F646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11</a:t>
            </a:fld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55" name="Connettore 2 39">
            <a:extLst>
              <a:ext uri="{FF2B5EF4-FFF2-40B4-BE49-F238E27FC236}">
                <a16:creationId xmlns:a16="http://schemas.microsoft.com/office/drawing/2014/main" id="{7E721637-E9C8-0B43-9F7F-097535F0DF9F}"/>
              </a:ext>
            </a:extLst>
          </p:cNvPr>
          <p:cNvCxnSpPr>
            <a:cxnSpLocks/>
          </p:cNvCxnSpPr>
          <p:nvPr/>
        </p:nvCxnSpPr>
        <p:spPr bwMode="auto">
          <a:xfrm>
            <a:off x="13778901" y="5936375"/>
            <a:ext cx="157631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Connettore 2 39">
            <a:extLst>
              <a:ext uri="{FF2B5EF4-FFF2-40B4-BE49-F238E27FC236}">
                <a16:creationId xmlns:a16="http://schemas.microsoft.com/office/drawing/2014/main" id="{8CFF006D-4B01-6044-8CD2-DFCB6C2C78B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784770" y="5933673"/>
            <a:ext cx="1145047" cy="10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9">
            <a:extLst>
              <a:ext uri="{FF2B5EF4-FFF2-40B4-BE49-F238E27FC236}">
                <a16:creationId xmlns:a16="http://schemas.microsoft.com/office/drawing/2014/main" id="{C58ADCE8-B28C-D743-B541-F50FFEF49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31" y="2330079"/>
            <a:ext cx="6256069" cy="346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 marL="230188" indent="-227013"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501650" lvl="3" indent="-222250" defTabSz="914400" eaLnBrk="1">
              <a:lnSpc>
                <a:spcPts val="2300"/>
              </a:lnSpc>
              <a:spcBef>
                <a:spcPts val="4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en-US" altLang="en-US" sz="1800" i="0" baseline="0" dirty="0">
              <a:solidFill>
                <a:srgbClr val="FF0000"/>
              </a:solidFill>
              <a:latin typeface="Comic Sans MS" pitchFamily="66" charset="0"/>
              <a:ea typeface="MS PGothic" pitchFamily="34" charset="-128"/>
            </a:endParaRP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Tracking device: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3D event topology with </a:t>
            </a:r>
            <a:r>
              <a:rPr lang="en-US" altLang="en-US" sz="1700" i="0" baseline="0" dirty="0" err="1">
                <a:solidFill>
                  <a:srgbClr val="000000"/>
                </a:solidFill>
                <a:latin typeface="Symbol" pitchFamily="2" charset="2"/>
                <a:ea typeface="MS PGothic" pitchFamily="34" charset="-128"/>
              </a:rPr>
              <a:t>D</a:t>
            </a:r>
            <a:r>
              <a:rPr lang="en-US" altLang="en-US" sz="1700" i="0" baseline="0" dirty="0" err="1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x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~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mm</a:t>
            </a:r>
            <a:r>
              <a:rPr lang="en-US" altLang="en-US" sz="1700" i="0" baseline="30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3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,                 e- by charged particles can drift undisturbed for meters with 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700" i="0" baseline="-25000" dirty="0">
                <a:solidFill>
                  <a:srgbClr val="000000"/>
                </a:solidFill>
                <a:latin typeface="Comic Sans MS" pitchFamily="66" charset="0"/>
              </a:rPr>
              <a:t>D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= 0.5 kV/cm 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if </a:t>
            </a:r>
            <a:r>
              <a:rPr lang="en-US" altLang="en-US" sz="1700" i="0" dirty="0" err="1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LAr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is sufficiently pure</a:t>
            </a:r>
            <a:endParaRPr lang="en-US" altLang="en-US" sz="1700" i="0" baseline="0" dirty="0">
              <a:solidFill>
                <a:srgbClr val="000000"/>
              </a:solidFill>
              <a:latin typeface="Comic Sans MS" pitchFamily="66" charset="0"/>
              <a:ea typeface="MS PGothic" pitchFamily="34" charset="-128"/>
            </a:endParaRP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7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F</a:t>
            </a: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ull sampling homogeneous calorimeter:                                       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E measurement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by charge signal integration; </a:t>
            </a: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Measurement of local energy deposition </a:t>
            </a:r>
            <a:r>
              <a:rPr lang="en-US" altLang="en-US" sz="1700" i="0" baseline="0" dirty="0" err="1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dE</a:t>
            </a: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/dx</a:t>
            </a:r>
            <a:r>
              <a:rPr lang="en-US" altLang="en-US" sz="1700" b="1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:         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remarkable e/</a:t>
            </a:r>
            <a:r>
              <a:rPr lang="en-US" altLang="en-US" sz="1700" i="0" baseline="0" dirty="0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g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separation,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0.02 </a:t>
            </a:r>
            <a:r>
              <a:rPr lang="en-US" altLang="en-US" sz="1700" i="0" baseline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X</a:t>
            </a:r>
            <a:r>
              <a:rPr lang="en-US" altLang="en-US" sz="1700" i="0" baseline="-25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sampling,                       </a:t>
            </a:r>
            <a:r>
              <a:rPr lang="en-US" altLang="en-US" sz="1700" i="0" dirty="0">
                <a:solidFill>
                  <a:srgbClr val="000000"/>
                </a:solidFill>
                <a:latin typeface="Symbol" panose="05050102010706020507" pitchFamily="18" charset="2"/>
                <a:ea typeface="MS PGothic" pitchFamily="34" charset="-128"/>
              </a:rPr>
              <a:t>C</a:t>
            </a:r>
            <a:r>
              <a:rPr lang="en-US" altLang="en-US" sz="1700" i="0" baseline="-25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=14 cm, a powerful PID by </a:t>
            </a:r>
            <a:r>
              <a:rPr lang="en-US" altLang="en-US" sz="1700" i="0" baseline="0" dirty="0" err="1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dE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/dx vs range. </a:t>
            </a:r>
            <a:endParaRPr lang="en-US" altLang="en-US" sz="1700" i="0" dirty="0">
              <a:solidFill>
                <a:srgbClr val="000000"/>
              </a:solidFill>
              <a:latin typeface="Comic Sans MS" pitchFamily="66" charset="0"/>
              <a:ea typeface="MS PGothic" pitchFamily="34" charset="-128"/>
            </a:endParaRP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GB" sz="1700" i="0" dirty="0">
                <a:solidFill>
                  <a:srgbClr val="FF0000"/>
                </a:solidFill>
                <a:latin typeface="+mn-lt"/>
              </a:rPr>
              <a:t>Scintillation light </a:t>
            </a:r>
            <a:r>
              <a:rPr lang="en-GB" sz="1700" i="0" dirty="0">
                <a:latin typeface="+mn-lt"/>
              </a:rPr>
              <a:t>by charged particles</a:t>
            </a:r>
            <a:r>
              <a:rPr lang="en-GB" sz="1700" i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700" i="0" dirty="0">
                <a:latin typeface="+mn-lt"/>
              </a:rPr>
              <a:t>provides             fast signals for timing/triggering.</a:t>
            </a:r>
          </a:p>
        </p:txBody>
      </p:sp>
    </p:spTree>
    <p:extLst>
      <p:ext uri="{BB962C8B-B14F-4D97-AF65-F5344CB8AC3E}">
        <p14:creationId xmlns:p14="http://schemas.microsoft.com/office/powerpoint/2010/main" val="159695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1292" y="5257"/>
            <a:ext cx="9906000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sz="2700" i="0" baseline="0" dirty="0"/>
              <a:t>ICARUS at </a:t>
            </a:r>
            <a:r>
              <a:rPr lang="en-US" sz="2700" i="0" baseline="0" dirty="0" err="1"/>
              <a:t>Fermilab</a:t>
            </a:r>
            <a:endParaRPr lang="en-US" sz="2700" i="0" kern="0" baseline="0" dirty="0">
              <a:solidFill>
                <a:srgbClr val="FFFFFF"/>
              </a:solidFill>
            </a:endParaRPr>
          </a:p>
        </p:txBody>
      </p:sp>
      <p:cxnSp>
        <p:nvCxnSpPr>
          <p:cNvPr id="108" name="Łącznik prosty ze strzałką 27"/>
          <p:cNvCxnSpPr/>
          <p:nvPr/>
        </p:nvCxnSpPr>
        <p:spPr bwMode="auto">
          <a:xfrm>
            <a:off x="6324600" y="3733800"/>
            <a:ext cx="228600" cy="457200"/>
          </a:xfrm>
          <a:prstGeom prst="straightConnector1">
            <a:avLst/>
          </a:prstGeom>
          <a:ln w="38100">
            <a:solidFill>
              <a:schemeClr val="bg1"/>
            </a:solidFill>
            <a:headEnd type="oval" w="sm" len="sm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F306B-02D2-C33B-D559-AD103F646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12</a:t>
            </a:fld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55" name="Connettore 2 39">
            <a:extLst>
              <a:ext uri="{FF2B5EF4-FFF2-40B4-BE49-F238E27FC236}">
                <a16:creationId xmlns:a16="http://schemas.microsoft.com/office/drawing/2014/main" id="{7E721637-E9C8-0B43-9F7F-097535F0DF9F}"/>
              </a:ext>
            </a:extLst>
          </p:cNvPr>
          <p:cNvCxnSpPr>
            <a:cxnSpLocks/>
          </p:cNvCxnSpPr>
          <p:nvPr/>
        </p:nvCxnSpPr>
        <p:spPr bwMode="auto">
          <a:xfrm>
            <a:off x="13778901" y="5936375"/>
            <a:ext cx="157631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Connettore 2 39">
            <a:extLst>
              <a:ext uri="{FF2B5EF4-FFF2-40B4-BE49-F238E27FC236}">
                <a16:creationId xmlns:a16="http://schemas.microsoft.com/office/drawing/2014/main" id="{8CFF006D-4B01-6044-8CD2-DFCB6C2C78B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784770" y="5933673"/>
            <a:ext cx="1145047" cy="10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CasellaDiTesto 7">
            <a:extLst>
              <a:ext uri="{FF2B5EF4-FFF2-40B4-BE49-F238E27FC236}">
                <a16:creationId xmlns:a16="http://schemas.microsoft.com/office/drawing/2014/main" id="{8A3B469F-206B-4449-B4C5-00D40049B120}"/>
              </a:ext>
            </a:extLst>
          </p:cNvPr>
          <p:cNvSpPr txBox="1"/>
          <p:nvPr/>
        </p:nvSpPr>
        <p:spPr>
          <a:xfrm>
            <a:off x="-2" y="533400"/>
            <a:ext cx="9906001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236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tabLst>
                <a:tab pos="215900" algn="l"/>
              </a:tabLst>
            </a:pP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2018: ICARUS is installed at </a:t>
            </a:r>
            <a:r>
              <a:rPr lang="en-US" sz="1800" i="0" dirty="0" err="1">
                <a:solidFill>
                  <a:srgbClr val="000000"/>
                </a:solidFill>
                <a:latin typeface="Comic Sans MS" pitchFamily="66" charset="0"/>
              </a:rPr>
              <a:t>Fermilab</a:t>
            </a: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 after an extensive overhauling in view of the                    shallow depth operations: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071273-4B1C-474B-B4C8-0A9BD7F1841A}"/>
              </a:ext>
            </a:extLst>
          </p:cNvPr>
          <p:cNvSpPr/>
          <p:nvPr/>
        </p:nvSpPr>
        <p:spPr>
          <a:xfrm>
            <a:off x="762001" y="5784914"/>
            <a:ext cx="8000999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60"/>
              </a:lnSpc>
              <a:spcBef>
                <a:spcPts val="600"/>
              </a:spcBef>
              <a:buClr>
                <a:srgbClr val="FF0000"/>
              </a:buClr>
              <a:tabLst>
                <a:tab pos="215900" algn="l"/>
              </a:tabLst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2022: ICARUS at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Fermilab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is filled, activated and commissioned!  </a:t>
            </a:r>
          </a:p>
        </p:txBody>
      </p:sp>
      <p:sp>
        <p:nvSpPr>
          <p:cNvPr id="34" name="CasellaDiTesto 7">
            <a:extLst>
              <a:ext uri="{FF2B5EF4-FFF2-40B4-BE49-F238E27FC236}">
                <a16:creationId xmlns:a16="http://schemas.microsoft.com/office/drawing/2014/main" id="{636E5A48-C3CC-AE40-A35B-CB752705F1B1}"/>
              </a:ext>
            </a:extLst>
          </p:cNvPr>
          <p:cNvSpPr txBox="1"/>
          <p:nvPr/>
        </p:nvSpPr>
        <p:spPr>
          <a:xfrm>
            <a:off x="18604" y="1421459"/>
            <a:ext cx="5008677" cy="3304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610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2 modules, 2 TPC chambers per module with a central cathode                              (1.5 m drift, E</a:t>
            </a:r>
            <a:r>
              <a:rPr lang="en-US" sz="1800" i="0" baseline="-25000" dirty="0">
                <a:solidFill>
                  <a:srgbClr val="000000"/>
                </a:solidFill>
                <a:latin typeface="Comic Sans MS" pitchFamily="66" charset="0"/>
              </a:rPr>
              <a:t>D</a:t>
            </a: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= 0.5 kV/cm);</a:t>
            </a:r>
          </a:p>
          <a:p>
            <a:pPr marL="54610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3 readout wire planes per TPC, 54000 wires at 0, </a:t>
            </a:r>
            <a:r>
              <a:rPr lang="en-US" sz="1800" i="0" dirty="0">
                <a:latin typeface="Comic Sans MS" panose="030F0702030302020204" pitchFamily="66" charset="0"/>
                <a:cs typeface="Arial" pitchFamily="34" charset="0"/>
                <a:sym typeface="Symbol"/>
              </a:rPr>
              <a:t> </a:t>
            </a: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60</a:t>
            </a:r>
            <a:r>
              <a:rPr lang="en-US" sz="1800" i="0" baseline="30000" dirty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, 3 mm pitch, in total;</a:t>
            </a:r>
          </a:p>
          <a:p>
            <a:pPr marL="54610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solidFill>
                  <a:srgbClr val="000000"/>
                </a:solidFill>
                <a:latin typeface="Comic Sans MS" pitchFamily="66" charset="0"/>
              </a:rPr>
              <a:t>360 8” photomultipliers, TPB coated,  to detect the scintillation light;</a:t>
            </a:r>
          </a:p>
          <a:p>
            <a:pPr marL="54610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 err="1"/>
              <a:t>LAr</a:t>
            </a:r>
            <a:r>
              <a:rPr lang="en-US" sz="1800" i="0" dirty="0"/>
              <a:t>/</a:t>
            </a:r>
            <a:r>
              <a:rPr lang="en-US" sz="1800" i="0" dirty="0" err="1"/>
              <a:t>GAr</a:t>
            </a:r>
            <a:r>
              <a:rPr lang="en-US" sz="1800" i="0" dirty="0"/>
              <a:t> purified by copper filters and molecular sieves for water absorption.</a:t>
            </a:r>
            <a:endParaRPr lang="en-US" sz="1800" i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30151D-8739-784D-9AA4-9B6291EB6D17}"/>
              </a:ext>
            </a:extLst>
          </p:cNvPr>
          <p:cNvGrpSpPr/>
          <p:nvPr/>
        </p:nvGrpSpPr>
        <p:grpSpPr>
          <a:xfrm>
            <a:off x="5027281" y="1185446"/>
            <a:ext cx="4903850" cy="4377154"/>
            <a:chOff x="5027281" y="1185446"/>
            <a:chExt cx="4903850" cy="437715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917A112-4FD5-B947-B97C-D6A9D73911F1}"/>
                </a:ext>
              </a:extLst>
            </p:cNvPr>
            <p:cNvGrpSpPr/>
            <p:nvPr/>
          </p:nvGrpSpPr>
          <p:grpSpPr>
            <a:xfrm>
              <a:off x="5027281" y="1481251"/>
              <a:ext cx="4849718" cy="4081349"/>
              <a:chOff x="5101511" y="2843442"/>
              <a:chExt cx="4771414" cy="388980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971C4B4-B560-444C-B34B-EE41C0A2F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1511" y="3208313"/>
                <a:ext cx="4771414" cy="3186123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2D7B4CF-CE5B-B44A-9E98-CCB569702E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715548" y="5687780"/>
                <a:ext cx="456651" cy="78624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4ADA365-9B6C-324F-919F-1F4B52DB748C}"/>
                  </a:ext>
                </a:extLst>
              </p:cNvPr>
              <p:cNvSpPr/>
              <p:nvPr/>
            </p:nvSpPr>
            <p:spPr>
              <a:xfrm>
                <a:off x="5225234" y="6440652"/>
                <a:ext cx="1794589" cy="259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C30224"/>
                    </a:solidFill>
                    <a:latin typeface="Comic Sans MS" pitchFamily="66" charset="0"/>
                  </a:rPr>
                  <a:t>Central cathode</a:t>
                </a:r>
                <a:endParaRPr lang="en-US" sz="1400" b="1" dirty="0">
                  <a:solidFill>
                    <a:srgbClr val="C30224"/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1BB8D63-385D-A542-852F-05194A139E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527263" y="5687779"/>
                <a:ext cx="503568" cy="8767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8F8E1C3-D0B1-0047-8424-7D9C83BD43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547331" y="3733800"/>
                <a:ext cx="520950" cy="28241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1962D1-F23B-5145-952D-67DD54F15147}"/>
                  </a:ext>
                </a:extLst>
              </p:cNvPr>
              <p:cNvSpPr/>
              <p:nvPr/>
            </p:nvSpPr>
            <p:spPr>
              <a:xfrm>
                <a:off x="7256966" y="6474022"/>
                <a:ext cx="1286096" cy="259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E-field cage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C1A2523-79EF-E34F-A474-5036EA8F50A8}"/>
                  </a:ext>
                </a:extLst>
              </p:cNvPr>
              <p:cNvSpPr/>
              <p:nvPr/>
            </p:nvSpPr>
            <p:spPr>
              <a:xfrm>
                <a:off x="6324600" y="2843442"/>
                <a:ext cx="1375131" cy="259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</a:rPr>
                  <a:t>Wires planes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7D310398-DEA9-D441-9E7B-58592B2F6B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230816" y="3102667"/>
                <a:ext cx="1322101" cy="164599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49E38CA-1139-8445-9265-B74A4020B6E3}"/>
                  </a:ext>
                </a:extLst>
              </p:cNvPr>
              <p:cNvCxnSpPr>
                <a:cxnSpLocks/>
                <a:stCxn id="36" idx="3"/>
              </p:cNvCxnSpPr>
              <p:nvPr/>
            </p:nvCxnSpPr>
            <p:spPr bwMode="auto">
              <a:xfrm>
                <a:off x="7699731" y="2973055"/>
                <a:ext cx="1387846" cy="5749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927FADB-00B8-1842-8F56-97FC5F294D8A}"/>
                  </a:ext>
                </a:extLst>
              </p:cNvPr>
              <p:cNvSpPr/>
              <p:nvPr/>
            </p:nvSpPr>
            <p:spPr>
              <a:xfrm>
                <a:off x="8802469" y="6400800"/>
                <a:ext cx="610042" cy="2592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F0"/>
                    </a:solidFill>
                  </a:rPr>
                  <a:t>PMTs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9A5CD36-91C7-324C-9B39-1C16000598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486403" y="5029201"/>
                <a:ext cx="3387722" cy="145909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0BC3D7C-9508-CC45-8C68-C2AFCCA720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9133533" y="4925523"/>
                <a:ext cx="226767" cy="152139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633588-B19C-5542-875E-00A054E1DFD9}"/>
                </a:ext>
              </a:extLst>
            </p:cNvPr>
            <p:cNvSpPr/>
            <p:nvPr/>
          </p:nvSpPr>
          <p:spPr>
            <a:xfrm>
              <a:off x="5304543" y="1185446"/>
              <a:ext cx="46265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Structure of one module with 2 TPC chambers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92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7" y="16933"/>
            <a:ext cx="9906000" cy="5334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MS PGothic" charset="0"/>
                <a:cs typeface="MS PGothic" charset="0"/>
              </a:rPr>
              <a:t>Upgrade of TPC read-out electronics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926" y="685800"/>
            <a:ext cx="1970742" cy="1963580"/>
          </a:xfrm>
          <a:prstGeom prst="rect">
            <a:avLst/>
          </a:prstGeom>
        </p:spPr>
      </p:pic>
      <p:sp>
        <p:nvSpPr>
          <p:cNvPr id="11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7372397" y="6633268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GB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13</a:t>
            </a:fld>
            <a:endParaRPr lang="en-GB" dirty="0">
              <a:solidFill>
                <a:srgbClr val="3366FF"/>
              </a:solidFill>
              <a:latin typeface="Comic Sans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088C78-CC77-F64D-A9BF-970313188343}"/>
              </a:ext>
            </a:extLst>
          </p:cNvPr>
          <p:cNvSpPr/>
          <p:nvPr/>
        </p:nvSpPr>
        <p:spPr>
          <a:xfrm>
            <a:off x="6126401" y="2667000"/>
            <a:ext cx="3779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a typeface="ＭＳ Ｐゴシック" charset="0"/>
              </a:rPr>
              <a:t>10 liter mini-crate on a feed-through hosting 9 boards (576 wires).</a:t>
            </a:r>
            <a:endParaRPr lang="it-IT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E7B03D-9643-B64F-869C-8F25B19E95B7}"/>
              </a:ext>
            </a:extLst>
          </p:cNvPr>
          <p:cNvSpPr txBox="1"/>
          <p:nvPr/>
        </p:nvSpPr>
        <p:spPr>
          <a:xfrm>
            <a:off x="304800" y="5715000"/>
            <a:ext cx="4800600" cy="990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6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FF"/>
                </a:solidFill>
              </a:rPr>
              <a:t>Recorded cosmic muon track:                                            </a:t>
            </a:r>
            <a:r>
              <a:rPr lang="en-US" i="0" dirty="0">
                <a:solidFill>
                  <a:srgbClr val="0000FF"/>
                </a:solidFill>
              </a:rPr>
              <a:t>bipolar shape of e-signals traversing wire planes  recognized in Induct.-1, 2 views. </a:t>
            </a:r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29FD4CB5-71E9-A940-A463-D96260A320BB}"/>
              </a:ext>
            </a:extLst>
          </p:cNvPr>
          <p:cNvSpPr txBox="1"/>
          <p:nvPr/>
        </p:nvSpPr>
        <p:spPr>
          <a:xfrm>
            <a:off x="0" y="609600"/>
            <a:ext cx="7848600" cy="145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defTabSz="914400">
              <a:lnSpc>
                <a:spcPts val="2300"/>
              </a:lnSpc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ea typeface="ＭＳ Ｐゴシック" charset="0"/>
              </a:rPr>
              <a:t>Front-end based on analogue low noise, charge sensitive pre-Amp;</a:t>
            </a:r>
          </a:p>
          <a:p>
            <a:pPr marL="238125" indent="-238125">
              <a:lnSpc>
                <a:spcPts val="2300"/>
              </a:lnSpc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ea typeface="ＭＳ Ｐゴシック" charset="0"/>
              </a:rPr>
              <a:t>Signal shaping ~1.3 </a:t>
            </a:r>
            <a:r>
              <a:rPr lang="en-US" sz="1700" i="0" dirty="0" err="1">
                <a:solidFill>
                  <a:srgbClr val="000000"/>
                </a:solidFill>
                <a:ea typeface="ＭＳ Ｐゴシック" charset="0"/>
              </a:rPr>
              <a:t>μs</a:t>
            </a:r>
            <a:r>
              <a:rPr lang="en-US" sz="1700" i="0" dirty="0">
                <a:solidFill>
                  <a:srgbClr val="000000"/>
                </a:solidFill>
                <a:ea typeface="ＭＳ Ｐゴシック" charset="0"/>
              </a:rPr>
              <a:t> matching e- transit time between Induction-1, 2 and Collection wire planes (3 mm apart) improving hits position resolution;</a:t>
            </a:r>
          </a:p>
          <a:p>
            <a:pPr marL="238125" indent="-238125">
              <a:lnSpc>
                <a:spcPts val="2300"/>
              </a:lnSpc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ea typeface="ＭＳ Ｐゴシック" charset="0"/>
              </a:rPr>
              <a:t>Compact layout with both analog/digital electronics in a single board.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5D0CE8-5ED5-B84A-8198-CFABE81E7EC9}"/>
              </a:ext>
            </a:extLst>
          </p:cNvPr>
          <p:cNvGrpSpPr/>
          <p:nvPr/>
        </p:nvGrpSpPr>
        <p:grpSpPr>
          <a:xfrm>
            <a:off x="5908079" y="3623846"/>
            <a:ext cx="3616912" cy="2929354"/>
            <a:chOff x="5029200" y="2611063"/>
            <a:chExt cx="4057697" cy="394517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FEFBD0-0B82-9A44-9FD6-2AEF80506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200" y="2891731"/>
              <a:ext cx="4057697" cy="366451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2FA15EA-9B3F-1A44-8A32-BBC55A0BF909}"/>
                </a:ext>
              </a:extLst>
            </p:cNvPr>
            <p:cNvSpPr txBox="1"/>
            <p:nvPr/>
          </p:nvSpPr>
          <p:spPr>
            <a:xfrm>
              <a:off x="5581968" y="2611063"/>
              <a:ext cx="3393859" cy="45595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ICARUS Signal to Noise ratio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71577E3-DE8A-434E-AC85-6269808CEC51}"/>
              </a:ext>
            </a:extLst>
          </p:cNvPr>
          <p:cNvSpPr/>
          <p:nvPr/>
        </p:nvSpPr>
        <p:spPr>
          <a:xfrm>
            <a:off x="6172200" y="4521611"/>
            <a:ext cx="3274919" cy="65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2">
              <a:lnSpc>
                <a:spcPts val="226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S/N &gt; 10 in Collect./Ind-2 views for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mip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vertical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ea typeface="ＭＳ Ｐゴシック" charset="0"/>
              </a:rPr>
              <a:t>m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 tracks.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3266C2-AC09-A040-8487-BFEB7D9B50A2}"/>
              </a:ext>
            </a:extLst>
          </p:cNvPr>
          <p:cNvGrpSpPr/>
          <p:nvPr/>
        </p:nvGrpSpPr>
        <p:grpSpPr>
          <a:xfrm>
            <a:off x="304800" y="2286000"/>
            <a:ext cx="5525406" cy="3401199"/>
            <a:chOff x="304800" y="2286000"/>
            <a:chExt cx="5525406" cy="34011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5BB530-28FA-1E4A-83E8-6AE22E5E25A2}"/>
                </a:ext>
              </a:extLst>
            </p:cNvPr>
            <p:cNvGrpSpPr/>
            <p:nvPr/>
          </p:nvGrpSpPr>
          <p:grpSpPr>
            <a:xfrm>
              <a:off x="304800" y="2286000"/>
              <a:ext cx="5525406" cy="3401199"/>
              <a:chOff x="304800" y="2819400"/>
              <a:chExt cx="4760944" cy="309639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CA1C93A-BDA8-AB4D-92DC-E353A4C32D0F}"/>
                  </a:ext>
                </a:extLst>
              </p:cNvPr>
              <p:cNvGrpSpPr/>
              <p:nvPr/>
            </p:nvGrpSpPr>
            <p:grpSpPr>
              <a:xfrm>
                <a:off x="304800" y="2819400"/>
                <a:ext cx="4760944" cy="3064393"/>
                <a:chOff x="256400" y="2819399"/>
                <a:chExt cx="5706650" cy="393460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E3BC5ED-0BF9-5447-86DA-61D76915BA53}"/>
                    </a:ext>
                  </a:extLst>
                </p:cNvPr>
                <p:cNvGrpSpPr/>
                <p:nvPr/>
              </p:nvGrpSpPr>
              <p:grpSpPr>
                <a:xfrm>
                  <a:off x="256400" y="2819399"/>
                  <a:ext cx="3172599" cy="3891879"/>
                  <a:chOff x="256400" y="2819399"/>
                  <a:chExt cx="3172599" cy="3891879"/>
                </a:xfrm>
              </p:grpSpPr>
              <p:pic>
                <p:nvPicPr>
                  <p:cNvPr id="8" name="Picture 7" descr="Run7926Event31472_Coll_right_I_zoom.jpg">
                    <a:extLst>
                      <a:ext uri="{FF2B5EF4-FFF2-40B4-BE49-F238E27FC236}">
                        <a16:creationId xmlns:a16="http://schemas.microsoft.com/office/drawing/2014/main" id="{F900F8A4-CB66-A74D-816B-75F5BD4A57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5380" y="2819399"/>
                    <a:ext cx="2201765" cy="1258883"/>
                  </a:xfrm>
                  <a:prstGeom prst="rect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</p:pic>
              <p:pic>
                <p:nvPicPr>
                  <p:cNvPr id="9" name="Picture 8" descr="Run7926Event31472_Ind2_right_I_zoom.jpg">
                    <a:extLst>
                      <a:ext uri="{FF2B5EF4-FFF2-40B4-BE49-F238E27FC236}">
                        <a16:creationId xmlns:a16="http://schemas.microsoft.com/office/drawing/2014/main" id="{A09DCA9D-D7A3-4846-9DBC-F2C2533F7A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5381" y="4171267"/>
                    <a:ext cx="2197944" cy="1162733"/>
                  </a:xfrm>
                  <a:prstGeom prst="rect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</p:pic>
              <p:pic>
                <p:nvPicPr>
                  <p:cNvPr id="10" name="Picture 9" descr="Run7926Event31472_Ind1_right_I_zoom.jpg">
                    <a:extLst>
                      <a:ext uri="{FF2B5EF4-FFF2-40B4-BE49-F238E27FC236}">
                        <a16:creationId xmlns:a16="http://schemas.microsoft.com/office/drawing/2014/main" id="{07D6AB7F-04F0-8142-B958-810B49858E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5381" y="5426985"/>
                    <a:ext cx="2197943" cy="1284293"/>
                  </a:xfrm>
                  <a:prstGeom prst="rect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</p:pic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12016D87-3788-E54D-8DBE-3A8C8830D2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37804" y="3276600"/>
                    <a:ext cx="238595" cy="240277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-2500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Helvetica" charset="0"/>
                    </a:endParaRPr>
                  </a:p>
                </p:txBody>
              </p: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574176ED-3B9D-A748-A76C-A644FA188B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1657150" y="3389117"/>
                    <a:ext cx="1771849" cy="12776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582F67D9-8B6D-B543-96B6-9AF1CCB8A2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37804" y="4742062"/>
                    <a:ext cx="238595" cy="270353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-2500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Helvetica" charset="0"/>
                    </a:endParaRPr>
                  </a:p>
                </p:txBody>
              </p: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81E06546-6A8C-784B-8CBA-B2E2D2F330D2}"/>
                      </a:ext>
                    </a:extLst>
                  </p:cNvPr>
                  <p:cNvCxnSpPr>
                    <a:cxnSpLocks/>
                    <a:stCxn id="23" idx="6"/>
                  </p:cNvCxnSpPr>
                  <p:nvPr/>
                </p:nvCxnSpPr>
                <p:spPr bwMode="auto">
                  <a:xfrm flipV="1">
                    <a:off x="1676399" y="4648200"/>
                    <a:ext cx="1676401" cy="229039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FD9C75C0-33E7-494F-BAAF-0F4E2C88AC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37803" y="6060427"/>
                    <a:ext cx="238595" cy="340373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-2500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Helvetica" charset="0"/>
                    </a:endParaRPr>
                  </a:p>
                </p:txBody>
              </p: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33F20BAC-FA8F-3346-BA4A-552E34A3FD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1676400" y="5791200"/>
                    <a:ext cx="1676400" cy="45720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A6787E9C-A077-2C4B-AA7F-B759444509EC}"/>
                      </a:ext>
                    </a:extLst>
                  </p:cNvPr>
                  <p:cNvSpPr/>
                  <p:nvPr/>
                </p:nvSpPr>
                <p:spPr>
                  <a:xfrm>
                    <a:off x="640768" y="5452646"/>
                    <a:ext cx="1148071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i="0" dirty="0">
                        <a:solidFill>
                          <a:srgbClr val="000000"/>
                        </a:solidFill>
                        <a:ea typeface="ＭＳ Ｐゴシック" charset="0"/>
                      </a:rPr>
                      <a:t>Induction-1</a:t>
                    </a:r>
                    <a:endParaRPr lang="it-IT" sz="1400" dirty="0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3286C93B-ABFA-D049-8F40-8CB3BA1162A3}"/>
                      </a:ext>
                    </a:extLst>
                  </p:cNvPr>
                  <p:cNvSpPr/>
                  <p:nvPr/>
                </p:nvSpPr>
                <p:spPr>
                  <a:xfrm>
                    <a:off x="640768" y="4191000"/>
                    <a:ext cx="1176925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i="0" dirty="0">
                        <a:solidFill>
                          <a:srgbClr val="000000"/>
                        </a:solidFill>
                        <a:ea typeface="ＭＳ Ｐゴシック" charset="0"/>
                      </a:rPr>
                      <a:t>Induction-2</a:t>
                    </a:r>
                    <a:endParaRPr lang="it-IT" sz="1400" dirty="0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A65D0E2-A5EE-5A4F-B03A-2B285AA1FF37}"/>
                      </a:ext>
                    </a:extLst>
                  </p:cNvPr>
                  <p:cNvSpPr/>
                  <p:nvPr/>
                </p:nvSpPr>
                <p:spPr>
                  <a:xfrm>
                    <a:off x="1437805" y="2819400"/>
                    <a:ext cx="1000595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i="0" dirty="0">
                        <a:solidFill>
                          <a:srgbClr val="000000"/>
                        </a:solidFill>
                        <a:ea typeface="ＭＳ Ｐゴシック" charset="0"/>
                      </a:rPr>
                      <a:t>Collection</a:t>
                    </a:r>
                    <a:endParaRPr lang="it-IT" sz="1400" dirty="0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F501346C-38A9-974D-AAE7-81E69290F0F9}"/>
                      </a:ext>
                    </a:extLst>
                  </p:cNvPr>
                  <p:cNvSpPr/>
                  <p:nvPr/>
                </p:nvSpPr>
                <p:spPr>
                  <a:xfrm>
                    <a:off x="609600" y="3837801"/>
                    <a:ext cx="2171700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i="0" dirty="0">
                        <a:solidFill>
                          <a:srgbClr val="3366FF"/>
                        </a:solidFill>
                      </a:rPr>
                      <a:t> 0.75 m   Wires</a:t>
                    </a: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0199E7C-CBC4-1E4A-8CF9-06EFC2BBD381}"/>
                      </a:ext>
                    </a:extLst>
                  </p:cNvPr>
                  <p:cNvSpPr/>
                  <p:nvPr/>
                </p:nvSpPr>
                <p:spPr>
                  <a:xfrm>
                    <a:off x="609600" y="5105400"/>
                    <a:ext cx="1204176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0" dirty="0">
                        <a:solidFill>
                          <a:srgbClr val="3366FF"/>
                        </a:solidFill>
                      </a:rPr>
                      <a:t>0.45 m  Wires</a:t>
                    </a: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9428FE86-60D2-9740-8440-974A316F031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690950" y="4566850"/>
                    <a:ext cx="2171700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i="0" dirty="0">
                        <a:solidFill>
                          <a:srgbClr val="3366FF"/>
                        </a:solidFill>
                      </a:rPr>
                      <a:t>0.8 m Drift direction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6780FF0-214A-234F-BD1F-6005009C0FD2}"/>
                    </a:ext>
                  </a:extLst>
                </p:cNvPr>
                <p:cNvGrpSpPr/>
                <p:nvPr/>
              </p:nvGrpSpPr>
              <p:grpSpPr>
                <a:xfrm>
                  <a:off x="3303819" y="3075801"/>
                  <a:ext cx="2659231" cy="3678198"/>
                  <a:chOff x="2604894" y="2819400"/>
                  <a:chExt cx="2321753" cy="3324999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8735F5C7-D0F9-CC49-BAAD-A42081FCE1B7}"/>
                      </a:ext>
                    </a:extLst>
                  </p:cNvPr>
                  <p:cNvGrpSpPr/>
                  <p:nvPr/>
                </p:nvGrpSpPr>
                <p:grpSpPr>
                  <a:xfrm>
                    <a:off x="2742108" y="2819400"/>
                    <a:ext cx="2184539" cy="3324999"/>
                    <a:chOff x="2742108" y="2819400"/>
                    <a:chExt cx="2184539" cy="3324999"/>
                  </a:xfrm>
                </p:grpSpPr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D532FD17-F260-F841-8F59-93FFBA01B0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71800" y="5867400"/>
                      <a:ext cx="140932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/>
                        <a:t>Time [t-sample]</a:t>
                      </a:r>
                    </a:p>
                  </p:txBody>
                </p:sp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A9DDDE1A-CFBF-4B43-8F4A-1681E28206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42108" y="2819400"/>
                      <a:ext cx="2184539" cy="3023175"/>
                      <a:chOff x="3276600" y="2818713"/>
                      <a:chExt cx="2857855" cy="3892566"/>
                    </a:xfrm>
                  </p:grpSpPr>
                  <p:pic>
                    <p:nvPicPr>
                      <p:cNvPr id="41" name="Picture 40">
                        <a:extLst>
                          <a:ext uri="{FF2B5EF4-FFF2-40B4-BE49-F238E27FC236}">
                            <a16:creationId xmlns:a16="http://schemas.microsoft.com/office/drawing/2014/main" id="{B932FD27-68D1-B14A-9768-F6095D3EEF7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email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276600" y="5345491"/>
                        <a:ext cx="2819400" cy="136578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Picture 41">
                        <a:extLst>
                          <a:ext uri="{FF2B5EF4-FFF2-40B4-BE49-F238E27FC236}">
                            <a16:creationId xmlns:a16="http://schemas.microsoft.com/office/drawing/2014/main" id="{1A6A531C-C553-3142-A37F-B46D329D1F1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email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276600" y="4190816"/>
                        <a:ext cx="2857855" cy="122428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3" name="Picture 42">
                        <a:extLst>
                          <a:ext uri="{FF2B5EF4-FFF2-40B4-BE49-F238E27FC236}">
                            <a16:creationId xmlns:a16="http://schemas.microsoft.com/office/drawing/2014/main" id="{0742686E-7D3E-A843-93EC-B4ADC7A947B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email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343687" y="2818713"/>
                        <a:ext cx="2752313" cy="137228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4" name="Oval 43">
                        <a:extLst>
                          <a:ext uri="{FF2B5EF4-FFF2-40B4-BE49-F238E27FC236}">
                            <a16:creationId xmlns:a16="http://schemas.microsoft.com/office/drawing/2014/main" id="{B0955D91-E918-EF4D-9CD0-F2A90BD59B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191000" y="2930012"/>
                        <a:ext cx="792419" cy="869899"/>
                      </a:xfrm>
                      <a:prstGeom prst="ellips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endParaRPr>
                      </a:p>
                    </p:txBody>
                  </p:sp>
                  <p:sp>
                    <p:nvSpPr>
                      <p:cNvPr id="45" name="Oval 44">
                        <a:extLst>
                          <a:ext uri="{FF2B5EF4-FFF2-40B4-BE49-F238E27FC236}">
                            <a16:creationId xmlns:a16="http://schemas.microsoft.com/office/drawing/2014/main" id="{5FD590C0-03FC-B74A-AD97-A37E6C97B97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270178" y="4267200"/>
                        <a:ext cx="713241" cy="895427"/>
                      </a:xfrm>
                      <a:prstGeom prst="ellips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endParaRPr>
                      </a:p>
                    </p:txBody>
                  </p:sp>
                  <p:sp>
                    <p:nvSpPr>
                      <p:cNvPr id="46" name="Oval 45">
                        <a:extLst>
                          <a:ext uri="{FF2B5EF4-FFF2-40B4-BE49-F238E27FC236}">
                            <a16:creationId xmlns:a16="http://schemas.microsoft.com/office/drawing/2014/main" id="{7509C4BB-EB32-B445-BA3E-A1302FC89C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129019" y="5562600"/>
                        <a:ext cx="671581" cy="869899"/>
                      </a:xfrm>
                      <a:prstGeom prst="ellips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endParaRPr>
                      </a:p>
                    </p:txBody>
                  </p:sp>
                </p:grpSp>
              </p:grp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59EDF93-3E5F-974E-92BE-E4DF8DB8A84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780861" y="4129868"/>
                    <a:ext cx="1937952" cy="2898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Wire signal [ADC]</a:t>
                    </a:r>
                  </a:p>
                </p:txBody>
              </p:sp>
            </p:grp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5A09AC4-EAE7-164E-A13A-F267BAA48F88}"/>
                  </a:ext>
                </a:extLst>
              </p:cNvPr>
              <p:cNvSpPr/>
              <p:nvPr/>
            </p:nvSpPr>
            <p:spPr>
              <a:xfrm>
                <a:off x="1409810" y="5638800"/>
                <a:ext cx="110479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i="0" dirty="0">
                    <a:solidFill>
                      <a:srgbClr val="3366FF"/>
                    </a:solidFill>
                  </a:rPr>
                  <a:t>1.1  m  Wires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29E4BEB-B2D9-F942-B88D-5F20923D857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" y="2445251"/>
              <a:ext cx="0" cy="6789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211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7462043" y="6633268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GB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14</a:t>
            </a:fld>
            <a:endParaRPr lang="en-GB" dirty="0">
              <a:solidFill>
                <a:srgbClr val="3366FF"/>
              </a:solidFill>
              <a:latin typeface="Comic Sans MS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8BBC4EB4-374A-804C-8EC1-D39A42640F4A}"/>
              </a:ext>
            </a:extLst>
          </p:cNvPr>
          <p:cNvSpPr/>
          <p:nvPr/>
        </p:nvSpPr>
        <p:spPr>
          <a:xfrm>
            <a:off x="0" y="1206769"/>
            <a:ext cx="7574847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0538" lvl="1" indent="-223838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spc="-1" dirty="0">
                <a:solidFill>
                  <a:srgbClr val="000000"/>
                </a:solidFill>
                <a:latin typeface="+mn-lt"/>
                <a:ea typeface="ＭＳ Ｐゴシック"/>
              </a:rPr>
              <a:t>Continuous read-out, digitization, discrimination and waveform recording of PMTs signals (V1730 digitizers);</a:t>
            </a:r>
          </a:p>
          <a:p>
            <a:pPr marL="490538" lvl="1" indent="-223838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spc="-1" dirty="0">
                <a:solidFill>
                  <a:srgbClr val="000000"/>
                </a:solidFill>
                <a:latin typeface="+mn-lt"/>
                <a:ea typeface="ＭＳ Ｐゴシック"/>
              </a:rPr>
              <a:t>PMT signals sampled every 2 ns, recorded in 10 µs windows.</a:t>
            </a:r>
            <a:endParaRPr lang="en-US" sz="1700" i="0" dirty="0">
              <a:latin typeface="+mn-lt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5F7252-035F-B14F-9229-6404DB5F8A32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1" y="562000"/>
            <a:ext cx="6629400" cy="66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73050" indent="-273050">
              <a:lnSpc>
                <a:spcPts val="2160"/>
              </a:lnSpc>
              <a:spcBef>
                <a:spcPts val="1200"/>
              </a:spcBef>
            </a:pPr>
            <a:r>
              <a:rPr lang="en-GB" sz="1700" dirty="0">
                <a:solidFill>
                  <a:srgbClr val="000000"/>
                </a:solidFill>
              </a:rPr>
              <a:t>360 Hamamatsu 8“ PMT (5% coverage, 15 </a:t>
            </a:r>
            <a:r>
              <a:rPr lang="en-GB" sz="1700" dirty="0" err="1">
                <a:solidFill>
                  <a:srgbClr val="000000"/>
                </a:solidFill>
              </a:rPr>
              <a:t>phe</a:t>
            </a:r>
            <a:r>
              <a:rPr lang="en-GB" sz="1700" dirty="0">
                <a:solidFill>
                  <a:srgbClr val="000000"/>
                </a:solidFill>
              </a:rPr>
              <a:t>/MeV) installed behind the wire planes, 90 PMTs per TPC chamber: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24C0212F-508F-E047-92B0-609C83228682}"/>
              </a:ext>
            </a:extLst>
          </p:cNvPr>
          <p:cNvSpPr/>
          <p:nvPr/>
        </p:nvSpPr>
        <p:spPr>
          <a:xfrm>
            <a:off x="0" y="4993812"/>
            <a:ext cx="7391400" cy="140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3713" lvl="1" indent="-227013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/>
              <a:t>PMT gain equalized at ~ 0.45 10</a:t>
            </a:r>
            <a:r>
              <a:rPr lang="en-US" sz="1700" i="0" baseline="30000" dirty="0"/>
              <a:t>7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±</a:t>
            </a:r>
            <a:r>
              <a:rPr lang="en-US" sz="1700" i="0" dirty="0"/>
              <a:t>1%  with </a:t>
            </a:r>
            <a:r>
              <a:rPr lang="en-US" sz="1700" i="0" dirty="0">
                <a:latin typeface="Symbol" pitchFamily="2" charset="2"/>
              </a:rPr>
              <a:t>l </a:t>
            </a:r>
            <a:r>
              <a:rPr lang="en-US" sz="1700" i="0" dirty="0"/>
              <a:t>~ 405 nm laser       and measuring ~4 mV PMT response to single photoelectron;</a:t>
            </a:r>
          </a:p>
          <a:p>
            <a:pPr marL="493713" lvl="1" indent="-227013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/>
              <a:t>PMT timing to Trigger signal with 1 ns resolution by laser to perfectly determine the time of collected events.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67382F-2272-7D47-BBC1-B6AADD1AAC62}"/>
              </a:ext>
            </a:extLst>
          </p:cNvPr>
          <p:cNvGrpSpPr/>
          <p:nvPr/>
        </p:nvGrpSpPr>
        <p:grpSpPr>
          <a:xfrm>
            <a:off x="1066800" y="2362200"/>
            <a:ext cx="5486400" cy="2514600"/>
            <a:chOff x="180115" y="2362201"/>
            <a:chExt cx="6014085" cy="273128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BBC3F0-5779-264E-A802-3D8B834149CB}"/>
                </a:ext>
              </a:extLst>
            </p:cNvPr>
            <p:cNvGrpSpPr/>
            <p:nvPr/>
          </p:nvGrpSpPr>
          <p:grpSpPr>
            <a:xfrm>
              <a:off x="180115" y="2362201"/>
              <a:ext cx="3325085" cy="2731283"/>
              <a:chOff x="-107247" y="3610126"/>
              <a:chExt cx="3325085" cy="2785514"/>
            </a:xfrm>
          </p:grpSpPr>
          <p:pic>
            <p:nvPicPr>
              <p:cNvPr id="64" name="Picture 43">
                <a:extLst>
                  <a:ext uri="{FF2B5EF4-FFF2-40B4-BE49-F238E27FC236}">
                    <a16:creationId xmlns:a16="http://schemas.microsoft.com/office/drawing/2014/main" id="{87DA0DC2-69E0-2F46-BA2B-29AEA392DD0F}"/>
                  </a:ext>
                </a:extLst>
              </p:cNvPr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1622880" y="5272800"/>
                <a:ext cx="633960" cy="112284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1603667-CA70-A242-97A8-5E89CD80F741}"/>
                  </a:ext>
                </a:extLst>
              </p:cNvPr>
              <p:cNvGrpSpPr/>
              <p:nvPr/>
            </p:nvGrpSpPr>
            <p:grpSpPr>
              <a:xfrm>
                <a:off x="-107247" y="3610126"/>
                <a:ext cx="3325085" cy="2631361"/>
                <a:chOff x="-57600" y="3610126"/>
                <a:chExt cx="3325085" cy="2631361"/>
              </a:xfrm>
            </p:grpSpPr>
            <p:sp>
              <p:nvSpPr>
                <p:cNvPr id="66" name="CustomShape 44">
                  <a:extLst>
                    <a:ext uri="{FF2B5EF4-FFF2-40B4-BE49-F238E27FC236}">
                      <a16:creationId xmlns:a16="http://schemas.microsoft.com/office/drawing/2014/main" id="{91B21FF2-A67E-9D47-89A3-558D77FFF992}"/>
                    </a:ext>
                  </a:extLst>
                </p:cNvPr>
                <p:cNvSpPr/>
                <p:nvPr/>
              </p:nvSpPr>
              <p:spPr>
                <a:xfrm>
                  <a:off x="1533807" y="3610126"/>
                  <a:ext cx="1733678" cy="220539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1199"/>
                    </a:spcBef>
                    <a:tabLst>
                      <a:tab pos="0" algn="l"/>
                    </a:tabLst>
                  </a:pPr>
                  <a:r>
                    <a:rPr lang="en-US" sz="1400" b="1" strike="noStrike" spc="-1" dirty="0">
                      <a:solidFill>
                        <a:srgbClr val="000000"/>
                      </a:solidFill>
                      <a:latin typeface="Arial"/>
                      <a:ea typeface="ＭＳ Ｐゴシック"/>
                    </a:rPr>
                    <a:t>V1730 Digitizer</a:t>
                  </a:r>
                </a:p>
                <a:p>
                  <a:pPr>
                    <a:lnSpc>
                      <a:spcPct val="100000"/>
                    </a:lnSpc>
                    <a:spcBef>
                      <a:spcPts val="1199"/>
                    </a:spcBef>
                    <a:tabLst>
                      <a:tab pos="0" algn="l"/>
                    </a:tabLst>
                  </a:pPr>
                  <a:endParaRPr lang="en-US" b="0" strike="noStrike" spc="-1" dirty="0">
                    <a:latin typeface="Arial"/>
                  </a:endParaRPr>
                </a:p>
              </p:txBody>
            </p: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49EE84C7-B8DD-094F-A1E8-B19F4746E61E}"/>
                    </a:ext>
                  </a:extLst>
                </p:cNvPr>
                <p:cNvGrpSpPr/>
                <p:nvPr/>
              </p:nvGrpSpPr>
              <p:grpSpPr>
                <a:xfrm>
                  <a:off x="-57600" y="3691078"/>
                  <a:ext cx="2317047" cy="2550409"/>
                  <a:chOff x="8160" y="3691078"/>
                  <a:chExt cx="2317047" cy="2550409"/>
                </a:xfrm>
              </p:grpSpPr>
              <p:sp>
                <p:nvSpPr>
                  <p:cNvPr id="68" name="CustomShape 32">
                    <a:extLst>
                      <a:ext uri="{FF2B5EF4-FFF2-40B4-BE49-F238E27FC236}">
                        <a16:creationId xmlns:a16="http://schemas.microsoft.com/office/drawing/2014/main" id="{90C00845-8A15-B849-8699-386275FD4132}"/>
                      </a:ext>
                    </a:extLst>
                  </p:cNvPr>
                  <p:cNvSpPr/>
                  <p:nvPr/>
                </p:nvSpPr>
                <p:spPr>
                  <a:xfrm>
                    <a:off x="1189407" y="5899127"/>
                    <a:ext cx="907200" cy="342360"/>
                  </a:xfrm>
                  <a:prstGeom prst="rect">
                    <a:avLst/>
                  </a:prstGeom>
                  <a:noFill/>
                  <a:ln w="936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199"/>
                      </a:spcBef>
                      <a:tabLst>
                        <a:tab pos="0" algn="l"/>
                      </a:tabLst>
                    </a:pPr>
                    <a:r>
                      <a:rPr lang="en-US" sz="1400" b="1" strike="noStrike" spc="-1" dirty="0">
                        <a:solidFill>
                          <a:srgbClr val="000000"/>
                        </a:solidFill>
                        <a:latin typeface="Arial"/>
                        <a:ea typeface="ＭＳ Ｐゴシック"/>
                      </a:rPr>
                      <a:t>A3818</a:t>
                    </a:r>
                    <a:endParaRPr lang="en-US" sz="14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69" name="CustomShape 33">
                    <a:extLst>
                      <a:ext uri="{FF2B5EF4-FFF2-40B4-BE49-F238E27FC236}">
                        <a16:creationId xmlns:a16="http://schemas.microsoft.com/office/drawing/2014/main" id="{5AE27D94-B104-1443-963F-A4C171163C67}"/>
                      </a:ext>
                    </a:extLst>
                  </p:cNvPr>
                  <p:cNvSpPr/>
                  <p:nvPr/>
                </p:nvSpPr>
                <p:spPr>
                  <a:xfrm>
                    <a:off x="763165" y="4283480"/>
                    <a:ext cx="1102680" cy="294399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936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70" name="CustomShape 35">
                    <a:extLst>
                      <a:ext uri="{FF2B5EF4-FFF2-40B4-BE49-F238E27FC236}">
                        <a16:creationId xmlns:a16="http://schemas.microsoft.com/office/drawing/2014/main" id="{A70B2596-558B-5B4B-955D-FE76DD28C7E2}"/>
                      </a:ext>
                    </a:extLst>
                  </p:cNvPr>
                  <p:cNvSpPr/>
                  <p:nvPr/>
                </p:nvSpPr>
                <p:spPr>
                  <a:xfrm>
                    <a:off x="489600" y="5629199"/>
                    <a:ext cx="973047" cy="436233"/>
                  </a:xfrm>
                  <a:prstGeom prst="rect">
                    <a:avLst/>
                  </a:prstGeom>
                  <a:noFill/>
                  <a:ln w="936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199"/>
                      </a:spcBef>
                      <a:tabLst>
                        <a:tab pos="0" algn="l"/>
                      </a:tabLst>
                    </a:pPr>
                    <a:r>
                      <a:rPr lang="en-US" sz="1400" b="1" strike="noStrike" spc="-1" dirty="0">
                        <a:solidFill>
                          <a:srgbClr val="FF0000"/>
                        </a:solidFill>
                        <a:latin typeface="Arial"/>
                        <a:ea typeface="ＭＳ Ｐゴシック"/>
                      </a:rPr>
                      <a:t>Optical</a:t>
                    </a:r>
                    <a:br>
                      <a:rPr sz="1400" dirty="0"/>
                    </a:br>
                    <a:r>
                      <a:rPr lang="en-US" sz="1400" b="1" strike="noStrike" spc="-1" dirty="0">
                        <a:solidFill>
                          <a:srgbClr val="FF0000"/>
                        </a:solidFill>
                        <a:latin typeface="Arial"/>
                        <a:ea typeface="ＭＳ Ｐゴシック"/>
                      </a:rPr>
                      <a:t>Link</a:t>
                    </a:r>
                    <a:endParaRPr lang="en-US" sz="1400" b="0" strike="noStrike" spc="-1" dirty="0">
                      <a:latin typeface="Arial"/>
                    </a:endParaRPr>
                  </a:p>
                </p:txBody>
              </p:sp>
              <p:pic>
                <p:nvPicPr>
                  <p:cNvPr id="71" name="Picture 6">
                    <a:extLst>
                      <a:ext uri="{FF2B5EF4-FFF2-40B4-BE49-F238E27FC236}">
                        <a16:creationId xmlns:a16="http://schemas.microsoft.com/office/drawing/2014/main" id="{8E0D1AE2-1554-1F44-80A8-B26CBF67AD0F}"/>
                      </a:ext>
                    </a:extLst>
                  </p:cNvPr>
                  <p:cNvPicPr/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1887447" y="3877800"/>
                    <a:ext cx="437760" cy="129132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2" name="Picture 2">
                    <a:extLst>
                      <a:ext uri="{FF2B5EF4-FFF2-40B4-BE49-F238E27FC236}">
                        <a16:creationId xmlns:a16="http://schemas.microsoft.com/office/drawing/2014/main" id="{7DDC9861-1600-1848-AE07-05485F3D1E2E}"/>
                      </a:ext>
                    </a:extLst>
                  </p:cNvPr>
                  <p:cNvPicPr/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8160" y="3691078"/>
                    <a:ext cx="1474179" cy="123521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3" name="CustomShape 34">
                    <a:extLst>
                      <a:ext uri="{FF2B5EF4-FFF2-40B4-BE49-F238E27FC236}">
                        <a16:creationId xmlns:a16="http://schemas.microsoft.com/office/drawing/2014/main" id="{328F9CD1-2D41-384E-858E-3788EBBCB87D}"/>
                      </a:ext>
                    </a:extLst>
                  </p:cNvPr>
                  <p:cNvSpPr/>
                  <p:nvPr/>
                </p:nvSpPr>
                <p:spPr>
                  <a:xfrm>
                    <a:off x="1459297" y="4643880"/>
                    <a:ext cx="373051" cy="1371600"/>
                  </a:xfrm>
                  <a:prstGeom prst="curvedRightArrow">
                    <a:avLst>
                      <a:gd name="adj1" fmla="val 25000"/>
                      <a:gd name="adj2" fmla="val 50000"/>
                      <a:gd name="adj3" fmla="val 25000"/>
                    </a:avLst>
                  </a:prstGeom>
                  <a:solidFill>
                    <a:srgbClr val="FF0000"/>
                  </a:solidFill>
                  <a:ln w="936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26ABC3A-1575-C046-8D88-4537E50D515A}"/>
                </a:ext>
              </a:extLst>
            </p:cNvPr>
            <p:cNvGrpSpPr/>
            <p:nvPr/>
          </p:nvGrpSpPr>
          <p:grpSpPr>
            <a:xfrm>
              <a:off x="2569769" y="2370244"/>
              <a:ext cx="3624431" cy="2706681"/>
              <a:chOff x="2363365" y="4026008"/>
              <a:chExt cx="4179389" cy="2717479"/>
            </a:xfrm>
          </p:grpSpPr>
          <p:sp>
            <p:nvSpPr>
              <p:cNvPr id="35" name="CustomShape 36">
                <a:extLst>
                  <a:ext uri="{FF2B5EF4-FFF2-40B4-BE49-F238E27FC236}">
                    <a16:creationId xmlns:a16="http://schemas.microsoft.com/office/drawing/2014/main" id="{D729250E-B021-884B-BA90-E7471AA61946}"/>
                  </a:ext>
                </a:extLst>
              </p:cNvPr>
              <p:cNvSpPr/>
              <p:nvPr/>
            </p:nvSpPr>
            <p:spPr>
              <a:xfrm>
                <a:off x="2496962" y="5545348"/>
                <a:ext cx="677434" cy="20775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" name="CustomShape 37">
                <a:extLst>
                  <a:ext uri="{FF2B5EF4-FFF2-40B4-BE49-F238E27FC236}">
                    <a16:creationId xmlns:a16="http://schemas.microsoft.com/office/drawing/2014/main" id="{3B3AB413-B861-7A46-A7D0-F408E822918C}"/>
                  </a:ext>
                </a:extLst>
              </p:cNvPr>
              <p:cNvSpPr/>
              <p:nvPr/>
            </p:nvSpPr>
            <p:spPr>
              <a:xfrm>
                <a:off x="2363365" y="5681400"/>
                <a:ext cx="1557000" cy="342360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199"/>
                  </a:spcBef>
                  <a:tabLst>
                    <a:tab pos="0" algn="l"/>
                  </a:tabLst>
                </a:pPr>
                <a:r>
                  <a:rPr lang="en-US" sz="1400" b="1" strike="noStrike" spc="-1" dirty="0">
                    <a:solidFill>
                      <a:srgbClr val="3333CC"/>
                    </a:solidFill>
                    <a:latin typeface="Arial"/>
                    <a:ea typeface="ＭＳ Ｐゴシック"/>
                  </a:rPr>
                  <a:t>Data</a:t>
                </a:r>
                <a:br>
                  <a:rPr lang="en-US" sz="1400" b="1" strike="noStrike" spc="-1" dirty="0">
                    <a:solidFill>
                      <a:srgbClr val="3333CC"/>
                    </a:solidFill>
                    <a:latin typeface="Arial"/>
                    <a:ea typeface="ＭＳ Ｐゴシック"/>
                  </a:rPr>
                </a:br>
                <a:r>
                  <a:rPr lang="en-US" sz="1400" b="1" strike="noStrike" spc="-1" dirty="0">
                    <a:solidFill>
                      <a:srgbClr val="3333CC"/>
                    </a:solidFill>
                    <a:latin typeface="Arial"/>
                    <a:ea typeface="ＭＳ Ｐゴシック"/>
                  </a:rPr>
                  <a:t>recording</a:t>
                </a:r>
                <a:br>
                  <a:rPr sz="1400" dirty="0"/>
                </a:br>
                <a:r>
                  <a:rPr lang="en-US" sz="1400" b="1" strike="noStrike" spc="-1" dirty="0">
                    <a:solidFill>
                      <a:srgbClr val="3333CC"/>
                    </a:solidFill>
                    <a:latin typeface="Arial"/>
                    <a:ea typeface="ＭＳ Ｐゴシック"/>
                  </a:rPr>
                  <a:t>(10 </a:t>
                </a:r>
                <a:r>
                  <a:rPr lang="en-US" sz="1400" b="1" strike="noStrike" spc="-1" dirty="0">
                    <a:solidFill>
                      <a:srgbClr val="3333CC"/>
                    </a:solidFill>
                    <a:latin typeface="Symbol"/>
                    <a:ea typeface="ＭＳ Ｐゴシック"/>
                  </a:rPr>
                  <a:t>m</a:t>
                </a:r>
                <a:r>
                  <a:rPr lang="en-US" sz="1400" b="1" strike="noStrike" spc="-1" dirty="0">
                    <a:solidFill>
                      <a:srgbClr val="3333CC"/>
                    </a:solidFill>
                    <a:latin typeface="Arial"/>
                    <a:ea typeface="ＭＳ Ｐゴシック"/>
                  </a:rPr>
                  <a:t>s)</a:t>
                </a:r>
                <a:endParaRPr lang="en-US" sz="1400" b="0" strike="noStrike" spc="-1" dirty="0">
                  <a:latin typeface="Arial"/>
                </a:endParaRPr>
              </a:p>
            </p:txBody>
          </p:sp>
          <p:sp>
            <p:nvSpPr>
              <p:cNvPr id="37" name="CustomShape 38">
                <a:extLst>
                  <a:ext uri="{FF2B5EF4-FFF2-40B4-BE49-F238E27FC236}">
                    <a16:creationId xmlns:a16="http://schemas.microsoft.com/office/drawing/2014/main" id="{743A7CC2-5910-1D44-B72F-97B22F4595A2}"/>
                  </a:ext>
                </a:extLst>
              </p:cNvPr>
              <p:cNvSpPr/>
              <p:nvPr/>
            </p:nvSpPr>
            <p:spPr>
              <a:xfrm>
                <a:off x="3469680" y="4066800"/>
                <a:ext cx="1150046" cy="97200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" name="CustomShape 39">
                <a:extLst>
                  <a:ext uri="{FF2B5EF4-FFF2-40B4-BE49-F238E27FC236}">
                    <a16:creationId xmlns:a16="http://schemas.microsoft.com/office/drawing/2014/main" id="{7A7CBA24-443F-B846-BB36-2AD82AEB354D}"/>
                  </a:ext>
                </a:extLst>
              </p:cNvPr>
              <p:cNvSpPr/>
              <p:nvPr/>
            </p:nvSpPr>
            <p:spPr>
              <a:xfrm>
                <a:off x="3539100" y="4174800"/>
                <a:ext cx="1080627" cy="786873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400" b="1" strike="noStrike" spc="-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PMT</a:t>
                </a:r>
                <a:endParaRPr lang="en-US" sz="14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400" b="1" strike="noStrike" spc="-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Trigger</a:t>
                </a:r>
                <a:endParaRPr lang="en-US" sz="14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400" b="1" strike="noStrike" spc="-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Logic</a:t>
                </a:r>
                <a:endParaRPr lang="en-US" sz="1400" b="0" strike="noStrike" spc="-1" dirty="0">
                  <a:latin typeface="Arial"/>
                </a:endParaRPr>
              </a:p>
            </p:txBody>
          </p:sp>
          <p:sp>
            <p:nvSpPr>
              <p:cNvPr id="55" name="CustomShape 40">
                <a:extLst>
                  <a:ext uri="{FF2B5EF4-FFF2-40B4-BE49-F238E27FC236}">
                    <a16:creationId xmlns:a16="http://schemas.microsoft.com/office/drawing/2014/main" id="{F1B5E738-628A-CC40-8E2F-3AD6DBF6D522}"/>
                  </a:ext>
                </a:extLst>
              </p:cNvPr>
              <p:cNvSpPr/>
              <p:nvPr/>
            </p:nvSpPr>
            <p:spPr>
              <a:xfrm>
                <a:off x="2496960" y="4852719"/>
                <a:ext cx="853200" cy="18608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92D050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CustomShape 41">
                <a:extLst>
                  <a:ext uri="{FF2B5EF4-FFF2-40B4-BE49-F238E27FC236}">
                    <a16:creationId xmlns:a16="http://schemas.microsoft.com/office/drawing/2014/main" id="{F3BD913E-98DA-C740-A330-ACFBA90CABA3}"/>
                  </a:ext>
                </a:extLst>
              </p:cNvPr>
              <p:cNvSpPr/>
              <p:nvPr/>
            </p:nvSpPr>
            <p:spPr>
              <a:xfrm>
                <a:off x="2496960" y="4965720"/>
                <a:ext cx="907200" cy="342360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199"/>
                  </a:spcBef>
                  <a:tabLst>
                    <a:tab pos="0" algn="l"/>
                  </a:tabLst>
                </a:pPr>
                <a:r>
                  <a:rPr lang="en-US" sz="1400" b="1" strike="noStrike" spc="-1" dirty="0">
                    <a:solidFill>
                      <a:srgbClr val="92D050"/>
                    </a:solidFill>
                    <a:latin typeface="Arial"/>
                    <a:ea typeface="ＭＳ Ｐゴシック"/>
                  </a:rPr>
                  <a:t>LVDS</a:t>
                </a:r>
                <a:endParaRPr lang="en-US" sz="1400" b="0" strike="noStrike" spc="-1" dirty="0">
                  <a:latin typeface="Arial"/>
                </a:endParaRPr>
              </a:p>
            </p:txBody>
          </p:sp>
          <p:sp>
            <p:nvSpPr>
              <p:cNvPr id="59" name="CustomShape 42">
                <a:extLst>
                  <a:ext uri="{FF2B5EF4-FFF2-40B4-BE49-F238E27FC236}">
                    <a16:creationId xmlns:a16="http://schemas.microsoft.com/office/drawing/2014/main" id="{B1FA46F1-9AD5-8445-8779-E6DE1018296A}"/>
                  </a:ext>
                </a:extLst>
              </p:cNvPr>
              <p:cNvSpPr/>
              <p:nvPr/>
            </p:nvSpPr>
            <p:spPr>
              <a:xfrm rot="10800000">
                <a:off x="2497319" y="4366912"/>
                <a:ext cx="853200" cy="16193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2"/>
              </a:solidFill>
              <a:ln w="9360">
                <a:solidFill>
                  <a:schemeClr val="bg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" name="CustomShape 43">
                <a:extLst>
                  <a:ext uri="{FF2B5EF4-FFF2-40B4-BE49-F238E27FC236}">
                    <a16:creationId xmlns:a16="http://schemas.microsoft.com/office/drawing/2014/main" id="{147747F4-C487-DA40-B079-D2D13E8EA2E0}"/>
                  </a:ext>
                </a:extLst>
              </p:cNvPr>
              <p:cNvSpPr/>
              <p:nvPr/>
            </p:nvSpPr>
            <p:spPr>
              <a:xfrm>
                <a:off x="4887416" y="4664784"/>
                <a:ext cx="479237" cy="16364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0E75E584-0117-A04D-A701-59694C19EF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299" y="5272800"/>
                <a:ext cx="2082649" cy="1470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2" name="CustomShape 46">
                <a:extLst>
                  <a:ext uri="{FF2B5EF4-FFF2-40B4-BE49-F238E27FC236}">
                    <a16:creationId xmlns:a16="http://schemas.microsoft.com/office/drawing/2014/main" id="{E41E163F-9E76-9947-964F-C0DB00415172}"/>
                  </a:ext>
                </a:extLst>
              </p:cNvPr>
              <p:cNvSpPr/>
              <p:nvPr/>
            </p:nvSpPr>
            <p:spPr>
              <a:xfrm>
                <a:off x="4646575" y="4026008"/>
                <a:ext cx="1080004" cy="527452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199"/>
                  </a:spcBef>
                  <a:tabLst>
                    <a:tab pos="0" algn="l"/>
                  </a:tabLst>
                </a:pPr>
                <a:r>
                  <a:rPr lang="en-US" sz="1400" b="1" strike="noStrike" spc="-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Global </a:t>
                </a:r>
                <a:br>
                  <a:rPr lang="en-US" sz="1400" b="1" strike="noStrike" spc="-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</a:br>
                <a:r>
                  <a:rPr lang="en-US" sz="1400" b="1" strike="noStrike" spc="-1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Trigger</a:t>
                </a:r>
                <a:endParaRPr lang="en-US" sz="1400" b="0" strike="noStrike" spc="-1" dirty="0">
                  <a:latin typeface="Arial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0C8A48-8895-7748-B938-AB3061164D19}"/>
                  </a:ext>
                </a:extLst>
              </p:cNvPr>
              <p:cNvSpPr txBox="1"/>
              <p:nvPr/>
            </p:nvSpPr>
            <p:spPr>
              <a:xfrm>
                <a:off x="4465887" y="5687111"/>
                <a:ext cx="2076867" cy="672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Argon scintillation light 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C378411-78ED-364B-B113-B7B5BF03E5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835" y="366419"/>
            <a:ext cx="2925960" cy="2371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7" y="16933"/>
            <a:ext cx="9906000" cy="5334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MS PGothic" charset="0"/>
                <a:cs typeface="MS PGothic" charset="0"/>
              </a:rPr>
              <a:t>Upgrade of the light collection system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C28251-CD66-2849-9D02-D090D8094AC9}"/>
              </a:ext>
            </a:extLst>
          </p:cNvPr>
          <p:cNvGrpSpPr/>
          <p:nvPr/>
        </p:nvGrpSpPr>
        <p:grpSpPr>
          <a:xfrm>
            <a:off x="6603967" y="2209799"/>
            <a:ext cx="3302035" cy="2209801"/>
            <a:chOff x="6603967" y="2209799"/>
            <a:chExt cx="3302035" cy="220980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F46C264-9748-B74F-8BE4-044507C76091}"/>
                </a:ext>
              </a:extLst>
            </p:cNvPr>
            <p:cNvGrpSpPr/>
            <p:nvPr/>
          </p:nvGrpSpPr>
          <p:grpSpPr>
            <a:xfrm>
              <a:off x="6603967" y="2209799"/>
              <a:ext cx="3302035" cy="2209801"/>
              <a:chOff x="4798880" y="745619"/>
              <a:chExt cx="2220653" cy="204762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D0785F9-7DD9-DF40-A4FA-C0557EEBB552}"/>
                  </a:ext>
                </a:extLst>
              </p:cNvPr>
              <p:cNvGrpSpPr/>
              <p:nvPr/>
            </p:nvGrpSpPr>
            <p:grpSpPr>
              <a:xfrm>
                <a:off x="4943861" y="745619"/>
                <a:ext cx="2075672" cy="2047621"/>
                <a:chOff x="4943861" y="742491"/>
                <a:chExt cx="2075672" cy="204762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47A6B84A-86A0-3D4E-8CA5-1D895A6A21AC}"/>
                    </a:ext>
                  </a:extLst>
                </p:cNvPr>
                <p:cNvGrpSpPr/>
                <p:nvPr/>
              </p:nvGrpSpPr>
              <p:grpSpPr>
                <a:xfrm>
                  <a:off x="4943861" y="742491"/>
                  <a:ext cx="2075672" cy="1823235"/>
                  <a:chOff x="1239840" y="2567364"/>
                  <a:chExt cx="3406277" cy="2952058"/>
                </a:xfrm>
              </p:grpSpPr>
              <p:pic>
                <p:nvPicPr>
                  <p:cNvPr id="50" name="Picture 2">
                    <a:extLst>
                      <a:ext uri="{FF2B5EF4-FFF2-40B4-BE49-F238E27FC236}">
                        <a16:creationId xmlns:a16="http://schemas.microsoft.com/office/drawing/2014/main" id="{A44B550A-3783-E741-89B6-ECD175DC2C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39840" y="2567364"/>
                    <a:ext cx="3406277" cy="29520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1180DD02-34D9-284E-ACF3-CFC2FE4E685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97401" y="2758439"/>
                    <a:ext cx="861060" cy="29718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latin typeface="Comic Sans MS" pitchFamily="1" charset="0"/>
                    </a:endParaRPr>
                  </a:p>
                </p:txBody>
              </p:sp>
            </p:grp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60D130C-7A30-6746-ABF3-391CB881E681}"/>
                    </a:ext>
                  </a:extLst>
                </p:cNvPr>
                <p:cNvSpPr/>
                <p:nvPr/>
              </p:nvSpPr>
              <p:spPr>
                <a:xfrm>
                  <a:off x="5255512" y="2504923"/>
                  <a:ext cx="1289548" cy="28518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400" i="0" dirty="0"/>
                    <a:t>Gain (x10</a:t>
                  </a:r>
                  <a:r>
                    <a:rPr lang="en-US" sz="1400" i="0" baseline="30000" dirty="0"/>
                    <a:t>7 </a:t>
                  </a:r>
                  <a:r>
                    <a:rPr lang="en-US" sz="1400" i="0" dirty="0"/>
                    <a:t>electrons)</a:t>
                  </a:r>
                  <a:endParaRPr lang="en-US" sz="1400" dirty="0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8A361FA-6A56-C648-84A4-189E0D7397CF}"/>
                  </a:ext>
                </a:extLst>
              </p:cNvPr>
              <p:cNvSpPr/>
              <p:nvPr/>
            </p:nvSpPr>
            <p:spPr>
              <a:xfrm rot="16200000">
                <a:off x="4380863" y="1439355"/>
                <a:ext cx="1043018" cy="2069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i="0" dirty="0"/>
                  <a:t>N. of PMTs</a:t>
                </a:r>
                <a:endParaRPr lang="en-US" sz="1400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CFC16A-5A88-7E4A-A70D-F24F05D857E7}"/>
                </a:ext>
              </a:extLst>
            </p:cNvPr>
            <p:cNvSpPr txBox="1"/>
            <p:nvPr/>
          </p:nvSpPr>
          <p:spPr>
            <a:xfrm rot="21123914">
              <a:off x="8665856" y="3119644"/>
              <a:ext cx="11481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Preliminary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5F6FEA-7D49-6E4F-A9C6-39419060B9A3}"/>
              </a:ext>
            </a:extLst>
          </p:cNvPr>
          <p:cNvGrpSpPr/>
          <p:nvPr/>
        </p:nvGrpSpPr>
        <p:grpSpPr>
          <a:xfrm>
            <a:off x="6673846" y="4333707"/>
            <a:ext cx="3324258" cy="2371897"/>
            <a:chOff x="6603038" y="4333707"/>
            <a:chExt cx="3395067" cy="237189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D616BA8-3DFE-1F40-AA9E-CD0CB150420D}"/>
                </a:ext>
              </a:extLst>
            </p:cNvPr>
            <p:cNvGrpSpPr/>
            <p:nvPr/>
          </p:nvGrpSpPr>
          <p:grpSpPr>
            <a:xfrm>
              <a:off x="6629400" y="4333707"/>
              <a:ext cx="3368705" cy="2371897"/>
              <a:chOff x="5623172" y="5080497"/>
              <a:chExt cx="4698298" cy="3649205"/>
            </a:xfrm>
          </p:grpSpPr>
          <p:pic>
            <p:nvPicPr>
              <p:cNvPr id="42" name="Picture 4">
                <a:extLst>
                  <a:ext uri="{FF2B5EF4-FFF2-40B4-BE49-F238E27FC236}">
                    <a16:creationId xmlns:a16="http://schemas.microsoft.com/office/drawing/2014/main" id="{F1F769CC-67E5-9A49-A98C-E2C2AA79F9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3172" y="5080497"/>
                <a:ext cx="4519215" cy="3531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CA29378-DD5E-454C-95F2-81416AA14245}"/>
                  </a:ext>
                </a:extLst>
              </p:cNvPr>
              <p:cNvSpPr/>
              <p:nvPr/>
            </p:nvSpPr>
            <p:spPr>
              <a:xfrm>
                <a:off x="6304061" y="8190735"/>
                <a:ext cx="4017409" cy="5389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</a:t>
                </a:r>
                <a:r>
                  <a:rPr lang="en-US" sz="1400" dirty="0" err="1"/>
                  <a:t>t</a:t>
                </a:r>
                <a:r>
                  <a:rPr lang="en-US" sz="1400" baseline="-25000" dirty="0" err="1"/>
                  <a:t>PMT</a:t>
                </a:r>
                <a:r>
                  <a:rPr lang="en-US" sz="1400" dirty="0"/>
                  <a:t> – </a:t>
                </a:r>
                <a:r>
                  <a:rPr lang="en-US" sz="1400" dirty="0" err="1"/>
                  <a:t>t</a:t>
                </a:r>
                <a:r>
                  <a:rPr lang="en-US" sz="1400" baseline="-25000" dirty="0" err="1"/>
                  <a:t>TRIGGER</a:t>
                </a:r>
                <a:r>
                  <a:rPr lang="en-US" sz="1400" dirty="0"/>
                  <a:t> (ns) </a:t>
                </a:r>
                <a:endParaRPr lang="it-IT" sz="1400" dirty="0"/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53D252-1A06-C84C-A088-E32626257702}"/>
                </a:ext>
              </a:extLst>
            </p:cNvPr>
            <p:cNvSpPr/>
            <p:nvPr/>
          </p:nvSpPr>
          <p:spPr>
            <a:xfrm rot="16200000">
              <a:off x="6147587" y="4987368"/>
              <a:ext cx="1225236" cy="314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i="0" dirty="0"/>
                <a:t>N. of pulses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850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8721" y="10130"/>
            <a:ext cx="9897281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 defTabSz="914400">
              <a:defRPr/>
            </a:pPr>
            <a:r>
              <a:rPr lang="en-US" i="0" kern="0" dirty="0">
                <a:solidFill>
                  <a:srgbClr val="FFFFFF"/>
                </a:solidFill>
                <a:latin typeface="Helvetica"/>
              </a:rPr>
              <a:t>Cosmic-ray background mitigation in ICARUS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" y="668618"/>
            <a:ext cx="9906000" cy="21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lvl="0" indent="-280988" defTabSz="914400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ICARUS 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LAr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-TPC is installed in </a:t>
            </a:r>
            <a:r>
              <a:rPr lang="en-GB" sz="1700" i="0" kern="0" dirty="0">
                <a:solidFill>
                  <a:srgbClr val="000000"/>
                </a:solidFill>
                <a:latin typeface="Comic Sans MS"/>
                <a:ea typeface="ＭＳ Ｐゴシック" charset="0"/>
              </a:rPr>
              <a:t>a pit </a:t>
            </a:r>
            <a:r>
              <a:rPr lang="en-GB" sz="1700" i="0" kern="0" dirty="0">
                <a:solidFill>
                  <a:srgbClr val="000000"/>
                </a:solidFill>
                <a:ea typeface="ＭＳ Ｐゴシック" charset="0"/>
              </a:rPr>
              <a:t>exposed to cosmic rays  where electrons produced by        </a:t>
            </a:r>
            <a:r>
              <a:rPr lang="en-GB" sz="1700" i="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GB" sz="1700" i="0" dirty="0">
                <a:solidFill>
                  <a:srgbClr val="000000"/>
                </a:solidFill>
                <a:cs typeface="Droid Sans Fallback" charset="0"/>
              </a:rPr>
              <a:t>’s via Compton Scatt./Pair Prod. </a:t>
            </a:r>
            <a:r>
              <a:rPr lang="en-GB" sz="1700" i="0" dirty="0">
                <a:solidFill>
                  <a:srgbClr val="000000"/>
                </a:solidFill>
                <a:latin typeface="Comic Sans MS" charset="0"/>
                <a:cs typeface="Droid Sans Fallback" charset="0"/>
              </a:rPr>
              <a:t>can mimic a genuine </a:t>
            </a:r>
            <a:r>
              <a:rPr lang="en-GB" sz="1700" i="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GB" sz="1700" i="0" baseline="-25000" dirty="0">
                <a:solidFill>
                  <a:srgbClr val="000000"/>
                </a:solidFill>
                <a:latin typeface="Comic Sans MS" charset="0"/>
                <a:cs typeface="Droid Sans Fallback" charset="0"/>
              </a:rPr>
              <a:t>e</a:t>
            </a:r>
            <a:r>
              <a:rPr lang="en-GB" sz="1700" i="0" dirty="0">
                <a:solidFill>
                  <a:srgbClr val="000000"/>
                </a:solidFill>
                <a:latin typeface="Comic Sans MS" charset="0"/>
                <a:cs typeface="Droid Sans Fallback" charset="0"/>
              </a:rPr>
              <a:t> CC</a:t>
            </a:r>
            <a:r>
              <a:rPr lang="en-GB" sz="1700" i="0" dirty="0">
                <a:solidFill>
                  <a:srgbClr val="000000"/>
                </a:solidFill>
                <a:cs typeface="Droid Sans Fallback" charset="0"/>
              </a:rPr>
              <a:t> interaction:</a:t>
            </a:r>
          </a:p>
          <a:p>
            <a:pPr marL="571500" lvl="1" indent="-266700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Cosmic muons </a:t>
            </a:r>
            <a:r>
              <a:rPr lang="en-US" sz="1700" i="0" dirty="0">
                <a:solidFill>
                  <a:srgbClr val="000000"/>
                </a:solidFill>
                <a:latin typeface="+mn-lt"/>
              </a:rPr>
              <a:t>entering ICARUS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are identified in time/position by 4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p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Cosmic Ray Tagger (CRT) detector surrounding LAr-TPCs as matched to TPCs and PMTs;</a:t>
            </a:r>
          </a:p>
          <a:p>
            <a:pPr marL="571500" lvl="1" indent="-266700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Cosmic </a:t>
            </a:r>
            <a:r>
              <a:rPr lang="en-GB" sz="1700" i="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GB" sz="1700" i="0" dirty="0">
                <a:solidFill>
                  <a:srgbClr val="000000"/>
                </a:solidFill>
                <a:cs typeface="Droid Sans Fallback" charset="0"/>
              </a:rPr>
              <a:t>’s 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and neutrons suppressed by 2.85 m concrete overburden installed above CRT.</a:t>
            </a:r>
            <a:endParaRPr lang="en-US" sz="1800" i="0" dirty="0">
              <a:solidFill>
                <a:srgbClr val="000000"/>
              </a:solidFill>
              <a:latin typeface="Comic Sans MS"/>
            </a:endParaRPr>
          </a:p>
          <a:p>
            <a:pPr marL="280988" lvl="0" indent="-280988" defTabSz="914400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endParaRPr lang="en-US" sz="1800" i="0" dirty="0">
              <a:solidFill>
                <a:srgbClr val="000000"/>
              </a:solidFill>
              <a:latin typeface="Comic Sans MS" charset="0"/>
              <a:cs typeface="Droid Sans Fallback" charset="0"/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7873643" y="6629262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GB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15</a:t>
            </a:fld>
            <a:endParaRPr lang="en-GB" dirty="0">
              <a:solidFill>
                <a:srgbClr val="3366FF"/>
              </a:solidFill>
              <a:latin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48A52-2FB0-EC43-9072-72D76045C892}"/>
              </a:ext>
            </a:extLst>
          </p:cNvPr>
          <p:cNvSpPr txBox="1"/>
          <p:nvPr/>
        </p:nvSpPr>
        <p:spPr>
          <a:xfrm>
            <a:off x="1600200" y="25908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CRT: a double </a:t>
            </a:r>
            <a:r>
              <a:rPr lang="en-US" dirty="0"/>
              <a:t>layer scintillation bars </a:t>
            </a:r>
            <a:r>
              <a:rPr lang="en-US" dirty="0">
                <a:latin typeface="Comic Sans MS" panose="030F0702030302020204" pitchFamily="66" charset="0"/>
              </a:rPr>
              <a:t>(~1000 m</a:t>
            </a:r>
            <a:r>
              <a:rPr lang="en-US" baseline="30000" dirty="0">
                <a:latin typeface="Comic Sans MS" panose="030F0702030302020204" pitchFamily="66" charset="0"/>
              </a:rPr>
              <a:t>2</a:t>
            </a:r>
            <a:r>
              <a:rPr lang="en-US" dirty="0">
                <a:latin typeface="Comic Sans MS" panose="030F0702030302020204" pitchFamily="66" charset="0"/>
              </a:rPr>
              <a:t>) with </a:t>
            </a:r>
            <a:r>
              <a:rPr lang="en-US" dirty="0" err="1"/>
              <a:t>SiPMs</a:t>
            </a:r>
            <a:r>
              <a:rPr lang="en-US" dirty="0"/>
              <a:t>, </a:t>
            </a:r>
            <a:r>
              <a:rPr lang="en-US" dirty="0">
                <a:solidFill>
                  <a:srgbClr val="000000"/>
                </a:solidFill>
                <a:latin typeface="Comic Sans MS"/>
              </a:rPr>
              <a:t>tagging incoming </a:t>
            </a:r>
            <a:r>
              <a:rPr lang="en-US" dirty="0" err="1">
                <a:solidFill>
                  <a:srgbClr val="000000"/>
                </a:solidFill>
                <a:latin typeface="Comic Sans MS"/>
              </a:rPr>
              <a:t>cosmics</a:t>
            </a:r>
            <a:r>
              <a:rPr lang="en-US" dirty="0">
                <a:solidFill>
                  <a:srgbClr val="000000"/>
                </a:solidFill>
                <a:latin typeface="Comic Sans MS"/>
              </a:rPr>
              <a:t> with ~95% efficiency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159575-2B4A-5849-96CB-FD4F340A3A9A}"/>
              </a:ext>
            </a:extLst>
          </p:cNvPr>
          <p:cNvGrpSpPr/>
          <p:nvPr/>
        </p:nvGrpSpPr>
        <p:grpSpPr>
          <a:xfrm>
            <a:off x="457200" y="3505200"/>
            <a:ext cx="8588114" cy="2837190"/>
            <a:chOff x="533400" y="3952681"/>
            <a:chExt cx="6719968" cy="25414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BF075D-445F-1341-BC58-1B3647F1DE06}"/>
                </a:ext>
              </a:extLst>
            </p:cNvPr>
            <p:cNvGrpSpPr/>
            <p:nvPr/>
          </p:nvGrpSpPr>
          <p:grpSpPr>
            <a:xfrm>
              <a:off x="609599" y="3975426"/>
              <a:ext cx="6643769" cy="2518664"/>
              <a:chOff x="761999" y="3958341"/>
              <a:chExt cx="6524230" cy="2675025"/>
            </a:xfrm>
          </p:grpSpPr>
          <p:pic>
            <p:nvPicPr>
              <p:cNvPr id="18" name="Picture 1" descr="page4image17262128">
                <a:extLst>
                  <a:ext uri="{FF2B5EF4-FFF2-40B4-BE49-F238E27FC236}">
                    <a16:creationId xmlns:a16="http://schemas.microsoft.com/office/drawing/2014/main" id="{69785737-A53D-1E4D-B657-55D2531EF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999" y="3958341"/>
                <a:ext cx="3159502" cy="2650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page4image17257136">
                <a:extLst>
                  <a:ext uri="{FF2B5EF4-FFF2-40B4-BE49-F238E27FC236}">
                    <a16:creationId xmlns:a16="http://schemas.microsoft.com/office/drawing/2014/main" id="{03DE9CE5-3BEF-D249-854C-922047ED4A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1591" y="3958341"/>
                <a:ext cx="3174638" cy="2675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727FDA-D99E-EB43-8B98-12B683403688}"/>
                </a:ext>
              </a:extLst>
            </p:cNvPr>
            <p:cNvSpPr txBox="1"/>
            <p:nvPr/>
          </p:nvSpPr>
          <p:spPr>
            <a:xfrm>
              <a:off x="4045832" y="3952681"/>
              <a:ext cx="1847804" cy="37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</a:rPr>
                <a:t>Side CRT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16D85C-1C14-6446-9961-3F3E776429F6}"/>
                </a:ext>
              </a:extLst>
            </p:cNvPr>
            <p:cNvSpPr txBox="1"/>
            <p:nvPr/>
          </p:nvSpPr>
          <p:spPr>
            <a:xfrm>
              <a:off x="533400" y="39624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</a:rPr>
                <a:t>Top CRT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5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7D87-03EF-5A4E-A06B-B1599B29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1: first ICARUS physics run, June 9</a:t>
            </a:r>
            <a:r>
              <a:rPr lang="en-US" baseline="30000" dirty="0"/>
              <a:t>th</a:t>
            </a:r>
            <a:r>
              <a:rPr lang="en-US" dirty="0"/>
              <a:t> – July 10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692D1-6FFC-B722-9E55-39C81707C3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Slide: </a:t>
            </a:r>
            <a:fld id="{C0367892-4C36-1744-A726-262AF37AA8B7}" type="slidenum">
              <a:rPr lang="en-GB" smtClean="0"/>
              <a:pPr/>
              <a:t>16</a:t>
            </a:fld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45" name="Gruppo 11">
            <a:extLst>
              <a:ext uri="{FF2B5EF4-FFF2-40B4-BE49-F238E27FC236}">
                <a16:creationId xmlns:a16="http://schemas.microsoft.com/office/drawing/2014/main" id="{B79F6743-FB38-4049-8E19-2C29F83D7C36}"/>
              </a:ext>
            </a:extLst>
          </p:cNvPr>
          <p:cNvGrpSpPr/>
          <p:nvPr/>
        </p:nvGrpSpPr>
        <p:grpSpPr>
          <a:xfrm>
            <a:off x="304801" y="533400"/>
            <a:ext cx="4976011" cy="2681014"/>
            <a:chOff x="5570513" y="129307"/>
            <a:chExt cx="3998187" cy="2595691"/>
          </a:xfrm>
        </p:grpSpPr>
        <p:pic>
          <p:nvPicPr>
            <p:cNvPr id="46" name="Picture 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7D55531-E651-CA45-9222-99626D717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7221" y="571957"/>
              <a:ext cx="2962936" cy="2153041"/>
            </a:xfrm>
            <a:prstGeom prst="rect">
              <a:avLst/>
            </a:prstGeom>
          </p:spPr>
        </p:pic>
        <p:sp>
          <p:nvSpPr>
            <p:cNvPr id="47" name="Modules at the warehouse">
              <a:extLst>
                <a:ext uri="{FF2B5EF4-FFF2-40B4-BE49-F238E27FC236}">
                  <a16:creationId xmlns:a16="http://schemas.microsoft.com/office/drawing/2014/main" id="{7381E23E-8251-2948-89F5-55BEC1136DD6}"/>
                </a:ext>
              </a:extLst>
            </p:cNvPr>
            <p:cNvSpPr txBox="1"/>
            <p:nvPr/>
          </p:nvSpPr>
          <p:spPr>
            <a:xfrm>
              <a:off x="5570513" y="129307"/>
              <a:ext cx="3998187" cy="3973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FF"/>
                  </a:solidFill>
                  <a:latin typeface="Calibri" panose="020F0502020204030204"/>
                  <a:ea typeface="+mn-ea"/>
                  <a:cs typeface="+mn-cs"/>
                </a:rPr>
                <a:t>June 7</a:t>
              </a:r>
              <a:r>
                <a:rPr lang="en-US" sz="2000" b="1" baseline="30000" dirty="0">
                  <a:solidFill>
                    <a:srgbClr val="0000FF"/>
                  </a:solidFill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lang="en-US" sz="2000" b="1" dirty="0">
                  <a:solidFill>
                    <a:srgbClr val="0000FF"/>
                  </a:solidFill>
                  <a:latin typeface="Calibri" panose="020F0502020204030204"/>
                  <a:ea typeface="+mn-ea"/>
                  <a:cs typeface="+mn-cs"/>
                </a:rPr>
                <a:t> ‘22: overburden installed over the CRT</a:t>
              </a:r>
              <a:endParaRPr sz="2000" b="1" dirty="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B1DD666-A77C-2B4E-961F-30C1CDDFB912}"/>
              </a:ext>
            </a:extLst>
          </p:cNvPr>
          <p:cNvGrpSpPr/>
          <p:nvPr/>
        </p:nvGrpSpPr>
        <p:grpSpPr>
          <a:xfrm>
            <a:off x="5486399" y="533400"/>
            <a:ext cx="4419601" cy="3257711"/>
            <a:chOff x="5294037" y="3111652"/>
            <a:chExt cx="4611963" cy="367014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5DCE9F5-0738-6E43-BD66-604CD5C526E6}"/>
                </a:ext>
              </a:extLst>
            </p:cNvPr>
            <p:cNvGrpSpPr/>
            <p:nvPr/>
          </p:nvGrpSpPr>
          <p:grpSpPr>
            <a:xfrm>
              <a:off x="5353910" y="3657601"/>
              <a:ext cx="4475890" cy="3124200"/>
              <a:chOff x="5486400" y="3836241"/>
              <a:chExt cx="4160946" cy="307434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7201F31-F3AA-9040-AF05-35771113C945}"/>
                  </a:ext>
                </a:extLst>
              </p:cNvPr>
              <p:cNvGrpSpPr/>
              <p:nvPr/>
            </p:nvGrpSpPr>
            <p:grpSpPr>
              <a:xfrm>
                <a:off x="5486400" y="3836241"/>
                <a:ext cx="4160946" cy="3074344"/>
                <a:chOff x="5486400" y="3836241"/>
                <a:chExt cx="4160946" cy="3074344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50CBF6B2-E7C5-E041-8EC8-17C72A9C4EF6}"/>
                    </a:ext>
                  </a:extLst>
                </p:cNvPr>
                <p:cNvGrpSpPr/>
                <p:nvPr/>
              </p:nvGrpSpPr>
              <p:grpSpPr>
                <a:xfrm>
                  <a:off x="5486400" y="3836241"/>
                  <a:ext cx="4160946" cy="3074344"/>
                  <a:chOff x="4923225" y="3065171"/>
                  <a:chExt cx="4687200" cy="3845418"/>
                </a:xfrm>
              </p:grpSpPr>
              <p:pic>
                <p:nvPicPr>
                  <p:cNvPr id="71" name="Picture 70" descr="Chart&#10;&#10;Description automatically generated">
                    <a:extLst>
                      <a:ext uri="{FF2B5EF4-FFF2-40B4-BE49-F238E27FC236}">
                        <a16:creationId xmlns:a16="http://schemas.microsoft.com/office/drawing/2014/main" id="{9B67D7C4-D7E4-9442-A78E-F074F16B81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6556"/>
                  <a:stretch/>
                </p:blipFill>
                <p:spPr>
                  <a:xfrm>
                    <a:off x="4923225" y="3065171"/>
                    <a:ext cx="4687200" cy="3845418"/>
                  </a:xfrm>
                  <a:prstGeom prst="rect">
                    <a:avLst/>
                  </a:prstGeom>
                </p:spPr>
              </p:pic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5D82B354-8865-B54B-8237-5FA84A9689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639972" y="3508904"/>
                    <a:ext cx="0" cy="299288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FF0000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DAAB9CE7-729D-8C44-A591-554BEB072A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154996" y="3481431"/>
                    <a:ext cx="0" cy="29653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FF0000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1D498ABE-1CC2-9D4B-B3F6-036F372D53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670021" y="3441152"/>
                    <a:ext cx="0" cy="311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FF0000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55D5DA4-9419-394C-855E-8CB222613E05}"/>
                      </a:ext>
                    </a:extLst>
                  </p:cNvPr>
                  <p:cNvSpPr txBox="1"/>
                  <p:nvPr/>
                </p:nvSpPr>
                <p:spPr>
                  <a:xfrm>
                    <a:off x="6035365" y="3086631"/>
                    <a:ext cx="1366525" cy="6704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T" sz="1400">
                        <a:solidFill>
                          <a:srgbClr val="FF0000"/>
                        </a:solidFill>
                      </a:rPr>
                      <a:t>Layer </a:t>
                    </a:r>
                  </a:p>
                  <a:p>
                    <a:pPr algn="ctr"/>
                    <a:r>
                      <a:rPr lang="en-IT" sz="140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4133C2C7-E858-0640-B923-6ECCC08CC27F}"/>
                      </a:ext>
                    </a:extLst>
                  </p:cNvPr>
                  <p:cNvSpPr txBox="1"/>
                  <p:nvPr/>
                </p:nvSpPr>
                <p:spPr>
                  <a:xfrm>
                    <a:off x="6823146" y="3086631"/>
                    <a:ext cx="1081002" cy="693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T" sz="1400">
                        <a:solidFill>
                          <a:srgbClr val="FF0000"/>
                        </a:solidFill>
                      </a:rPr>
                      <a:t>Layer </a:t>
                    </a:r>
                  </a:p>
                  <a:p>
                    <a:pPr algn="ctr"/>
                    <a:r>
                      <a:rPr lang="en-IT" sz="1400">
                        <a:solidFill>
                          <a:srgbClr val="FF000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7429CC30-EB5F-BF43-9D4A-837F1CED7A91}"/>
                      </a:ext>
                    </a:extLst>
                  </p:cNvPr>
                  <p:cNvSpPr txBox="1"/>
                  <p:nvPr/>
                </p:nvSpPr>
                <p:spPr>
                  <a:xfrm>
                    <a:off x="7424007" y="3086632"/>
                    <a:ext cx="1081002" cy="6704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T" sz="1400">
                        <a:solidFill>
                          <a:srgbClr val="FF0000"/>
                        </a:solidFill>
                      </a:rPr>
                      <a:t>Layer </a:t>
                    </a:r>
                  </a:p>
                  <a:p>
                    <a:pPr algn="ctr"/>
                    <a:r>
                      <a:rPr lang="en-IT" sz="1400">
                        <a:solidFill>
                          <a:srgbClr val="FF0000"/>
                        </a:solidFill>
                      </a:rPr>
                      <a:t>3</a:t>
                    </a:r>
                  </a:p>
                </p:txBody>
              </p:sp>
            </p:grp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4CCDB00-3036-4044-B982-18E5386869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305800" y="4147002"/>
                  <a:ext cx="0" cy="243675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A4386AE-374C-E143-8A22-BAAF21945082}"/>
                  </a:ext>
                </a:extLst>
              </p:cNvPr>
              <p:cNvSpPr/>
              <p:nvPr/>
            </p:nvSpPr>
            <p:spPr bwMode="auto">
              <a:xfrm>
                <a:off x="7010400" y="4136834"/>
                <a:ext cx="442701" cy="2492566"/>
              </a:xfrm>
              <a:prstGeom prst="rect">
                <a:avLst/>
              </a:prstGeom>
              <a:solidFill>
                <a:srgbClr val="FF0000">
                  <a:alpha val="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DB8A517-7D21-8349-84D3-ACF5DDEEABF8}"/>
                  </a:ext>
                </a:extLst>
              </p:cNvPr>
              <p:cNvSpPr/>
              <p:nvPr/>
            </p:nvSpPr>
            <p:spPr bwMode="auto">
              <a:xfrm>
                <a:off x="7453130" y="4114800"/>
                <a:ext cx="471670" cy="2492566"/>
              </a:xfrm>
              <a:prstGeom prst="rect">
                <a:avLst/>
              </a:prstGeom>
              <a:solidFill>
                <a:srgbClr val="FF0000">
                  <a:alpha val="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FD559AF-4F44-3944-A5F5-2A9473603394}"/>
                  </a:ext>
                </a:extLst>
              </p:cNvPr>
              <p:cNvSpPr/>
              <p:nvPr/>
            </p:nvSpPr>
            <p:spPr bwMode="auto">
              <a:xfrm>
                <a:off x="7924800" y="4136832"/>
                <a:ext cx="380996" cy="2470534"/>
              </a:xfrm>
              <a:prstGeom prst="rect">
                <a:avLst/>
              </a:prstGeom>
              <a:solidFill>
                <a:srgbClr val="FF0000">
                  <a:alpha val="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28C43CE-4E47-3A4A-9129-D10976C1113A}"/>
                </a:ext>
              </a:extLst>
            </p:cNvPr>
            <p:cNvSpPr/>
            <p:nvPr/>
          </p:nvSpPr>
          <p:spPr>
            <a:xfrm>
              <a:off x="5294037" y="3111652"/>
              <a:ext cx="46119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i="0" dirty="0"/>
                <a:t>Rate of cosmic rays measured during               the overburden installation</a:t>
              </a:r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D10F3EE-3154-C944-A3BA-0C0915655DB9}"/>
              </a:ext>
            </a:extLst>
          </p:cNvPr>
          <p:cNvGrpSpPr/>
          <p:nvPr/>
        </p:nvGrpSpPr>
        <p:grpSpPr>
          <a:xfrm>
            <a:off x="4917852" y="3970349"/>
            <a:ext cx="5250444" cy="2811451"/>
            <a:chOff x="504841" y="3582446"/>
            <a:chExt cx="7161674" cy="3296497"/>
          </a:xfrm>
        </p:grpSpPr>
        <p:grpSp>
          <p:nvGrpSpPr>
            <p:cNvPr id="57" name="Gruppo 4">
              <a:extLst>
                <a:ext uri="{FF2B5EF4-FFF2-40B4-BE49-F238E27FC236}">
                  <a16:creationId xmlns:a16="http://schemas.microsoft.com/office/drawing/2014/main" id="{33C8E01E-F5C0-B842-A14B-8244CF15F5BD}"/>
                </a:ext>
              </a:extLst>
            </p:cNvPr>
            <p:cNvGrpSpPr/>
            <p:nvPr/>
          </p:nvGrpSpPr>
          <p:grpSpPr>
            <a:xfrm>
              <a:off x="504841" y="3994004"/>
              <a:ext cx="3453842" cy="2840897"/>
              <a:chOff x="639424" y="3766987"/>
              <a:chExt cx="3866515" cy="3233844"/>
            </a:xfrm>
          </p:grpSpPr>
          <p:grpSp>
            <p:nvGrpSpPr>
              <p:cNvPr id="89" name="Group 37891">
                <a:extLst>
                  <a:ext uri="{FF2B5EF4-FFF2-40B4-BE49-F238E27FC236}">
                    <a16:creationId xmlns:a16="http://schemas.microsoft.com/office/drawing/2014/main" id="{7C6C0643-9EB3-C841-8C52-00E67EC4390C}"/>
                  </a:ext>
                </a:extLst>
              </p:cNvPr>
              <p:cNvGrpSpPr/>
              <p:nvPr/>
            </p:nvGrpSpPr>
            <p:grpSpPr>
              <a:xfrm>
                <a:off x="639424" y="3766987"/>
                <a:ext cx="3866515" cy="3233844"/>
                <a:chOff x="573426" y="3754816"/>
                <a:chExt cx="5427675" cy="3510951"/>
              </a:xfrm>
            </p:grpSpPr>
            <p:pic>
              <p:nvPicPr>
                <p:cNvPr id="91" name="Picture 15">
                  <a:extLst>
                    <a:ext uri="{FF2B5EF4-FFF2-40B4-BE49-F238E27FC236}">
                      <a16:creationId xmlns:a16="http://schemas.microsoft.com/office/drawing/2014/main" id="{850E3067-C40D-884D-BB98-7727811659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5181" y="4080467"/>
                  <a:ext cx="4419600" cy="2782047"/>
                </a:xfrm>
                <a:prstGeom prst="rect">
                  <a:avLst/>
                </a:prstGeom>
              </p:spPr>
            </p:pic>
            <p:grpSp>
              <p:nvGrpSpPr>
                <p:cNvPr id="92" name="Group 7">
                  <a:extLst>
                    <a:ext uri="{FF2B5EF4-FFF2-40B4-BE49-F238E27FC236}">
                      <a16:creationId xmlns:a16="http://schemas.microsoft.com/office/drawing/2014/main" id="{2BFAE80B-CA25-144F-86EE-9423D6A7CD15}"/>
                    </a:ext>
                  </a:extLst>
                </p:cNvPr>
                <p:cNvGrpSpPr/>
                <p:nvPr/>
              </p:nvGrpSpPr>
              <p:grpSpPr>
                <a:xfrm>
                  <a:off x="573426" y="3754816"/>
                  <a:ext cx="5427675" cy="3510951"/>
                  <a:chOff x="543741" y="4281247"/>
                  <a:chExt cx="5835118" cy="2900350"/>
                </a:xfrm>
              </p:grpSpPr>
              <p:grpSp>
                <p:nvGrpSpPr>
                  <p:cNvPr id="93" name="Group 37899">
                    <a:extLst>
                      <a:ext uri="{FF2B5EF4-FFF2-40B4-BE49-F238E27FC236}">
                        <a16:creationId xmlns:a16="http://schemas.microsoft.com/office/drawing/2014/main" id="{34D674C5-60D3-BF44-A1FB-3C44E808BE22}"/>
                      </a:ext>
                    </a:extLst>
                  </p:cNvPr>
                  <p:cNvGrpSpPr/>
                  <p:nvPr/>
                </p:nvGrpSpPr>
                <p:grpSpPr>
                  <a:xfrm>
                    <a:off x="1311838" y="4514633"/>
                    <a:ext cx="5067021" cy="2329266"/>
                    <a:chOff x="1311838" y="4472187"/>
                    <a:chExt cx="5067021" cy="2329266"/>
                  </a:xfrm>
                </p:grpSpPr>
                <p:sp>
                  <p:nvSpPr>
                    <p:cNvPr id="98" name="TextBox 2">
                      <a:extLst>
                        <a:ext uri="{FF2B5EF4-FFF2-40B4-BE49-F238E27FC236}">
                          <a16:creationId xmlns:a16="http://schemas.microsoft.com/office/drawing/2014/main" id="{81E85100-220C-8E4D-9E75-24C228F03A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77146" y="4472187"/>
                      <a:ext cx="4301713" cy="3684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COLLECTION View</a:t>
                      </a:r>
                    </a:p>
                  </p:txBody>
                </p:sp>
                <p:sp>
                  <p:nvSpPr>
                    <p:cNvPr id="99" name="TextBox 11">
                      <a:extLst>
                        <a:ext uri="{FF2B5EF4-FFF2-40B4-BE49-F238E27FC236}">
                          <a16:creationId xmlns:a16="http://schemas.microsoft.com/office/drawing/2014/main" id="{68BBE5F8-B2BA-C049-B1C0-EE7AA020B0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90166" y="6175125"/>
                      <a:ext cx="3499219" cy="626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Downward going proton, L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Symbol" pitchFamily="2" charset="2"/>
                          <a:ea typeface="MS PGothic" pitchFamily="34" charset="-128"/>
                          <a:cs typeface="ＭＳ Ｐゴシック" charset="-128"/>
                        </a:rPr>
                        <a:t>~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3 cm</a:t>
                      </a:r>
                    </a:p>
                  </p:txBody>
                </p:sp>
                <p:sp>
                  <p:nvSpPr>
                    <p:cNvPr id="100" name="TextBox 12">
                      <a:extLst>
                        <a:ext uri="{FF2B5EF4-FFF2-40B4-BE49-F238E27FC236}">
                          <a16:creationId xmlns:a16="http://schemas.microsoft.com/office/drawing/2014/main" id="{AA0486AA-3841-2F4E-9CC7-740248A02E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11838" y="4845399"/>
                      <a:ext cx="4285548" cy="626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Upward going exiting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muon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 , L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Symbol" pitchFamily="2" charset="2"/>
                          <a:ea typeface="MS PGothic" pitchFamily="34" charset="-128"/>
                          <a:cs typeface="ＭＳ Ｐゴシック" charset="-128"/>
                        </a:rPr>
                        <a:t>~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80 cm</a:t>
                      </a:r>
                    </a:p>
                  </p:txBody>
                </p:sp>
              </p:grpSp>
              <p:cxnSp>
                <p:nvCxnSpPr>
                  <p:cNvPr id="94" name="Straight Arrow Connector 44">
                    <a:extLst>
                      <a:ext uri="{FF2B5EF4-FFF2-40B4-BE49-F238E27FC236}">
                        <a16:creationId xmlns:a16="http://schemas.microsoft.com/office/drawing/2014/main" id="{F63262AB-2845-3F41-9E94-688518E5C1A8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1219118" y="4452730"/>
                    <a:ext cx="11561" cy="232907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95" name="TextBox 45">
                    <a:extLst>
                      <a:ext uri="{FF2B5EF4-FFF2-40B4-BE49-F238E27FC236}">
                        <a16:creationId xmlns:a16="http://schemas.microsoft.com/office/drawing/2014/main" id="{4F4F17CC-85C8-9F4F-A9F5-E25092A0D85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282732" y="5107720"/>
                    <a:ext cx="2362199" cy="7092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ＭＳ Ｐゴシック" charset="-128"/>
                      </a:rPr>
                      <a:t>64 cm Drift direction</a:t>
                    </a:r>
                  </a:p>
                </p:txBody>
              </p:sp>
              <p:cxnSp>
                <p:nvCxnSpPr>
                  <p:cNvPr id="96" name="Straight Arrow Connector 30">
                    <a:extLst>
                      <a:ext uri="{FF2B5EF4-FFF2-40B4-BE49-F238E27FC236}">
                        <a16:creationId xmlns:a16="http://schemas.microsoft.com/office/drawing/2014/main" id="{5C524C6A-512F-994F-ADCC-2D8407B895D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064296" y="6848475"/>
                    <a:ext cx="4952999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  <a:round/>
                    <a:headEnd type="arrow" w="med" len="med"/>
                    <a:tailEnd type="arrow"/>
                  </a:ln>
                  <a:effectLst/>
                </p:spPr>
              </p:cxnSp>
              <p:sp>
                <p:nvSpPr>
                  <p:cNvPr id="97" name="TextBox 29">
                    <a:extLst>
                      <a:ext uri="{FF2B5EF4-FFF2-40B4-BE49-F238E27FC236}">
                        <a16:creationId xmlns:a16="http://schemas.microsoft.com/office/drawing/2014/main" id="{4CD359DC-959A-7643-A96A-A665C892D162}"/>
                      </a:ext>
                    </a:extLst>
                  </p:cNvPr>
                  <p:cNvSpPr txBox="1"/>
                  <p:nvPr/>
                </p:nvSpPr>
                <p:spPr>
                  <a:xfrm>
                    <a:off x="2720827" y="6813169"/>
                    <a:ext cx="3364734" cy="3684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MS PGothic" pitchFamily="34" charset="-128"/>
                      </a:rPr>
                      <a:t>60</a:t>
                    </a:r>
                    <a:r>
                      <a:rPr lang="en-US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ＭＳ Ｐゴシック" charset="-128"/>
                      </a:rPr>
                      <a:t> cm   Wires</a:t>
                    </a:r>
                  </a:p>
                </p:txBody>
              </p:sp>
            </p:grpSp>
          </p:grpSp>
          <p:sp>
            <p:nvSpPr>
              <p:cNvPr id="90" name="TextBox 55">
                <a:extLst>
                  <a:ext uri="{FF2B5EF4-FFF2-40B4-BE49-F238E27FC236}">
                    <a16:creationId xmlns:a16="http://schemas.microsoft.com/office/drawing/2014/main" id="{FC08A072-3E1C-A145-A572-DEDA921A0B07}"/>
                  </a:ext>
                </a:extLst>
              </p:cNvPr>
              <p:cNvSpPr txBox="1"/>
              <p:nvPr/>
            </p:nvSpPr>
            <p:spPr>
              <a:xfrm>
                <a:off x="925807" y="5750780"/>
                <a:ext cx="1258407" cy="410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ea typeface="MS PGothic" pitchFamily="34" charset="-128"/>
                    <a:cs typeface="ＭＳ Ｐゴシック" charset="-128"/>
                  </a:rPr>
                  <a:t>Vertex</a:t>
                </a:r>
              </a:p>
            </p:txBody>
          </p:sp>
        </p:grpSp>
        <p:grpSp>
          <p:nvGrpSpPr>
            <p:cNvPr id="58" name="Gruppo 43">
              <a:extLst>
                <a:ext uri="{FF2B5EF4-FFF2-40B4-BE49-F238E27FC236}">
                  <a16:creationId xmlns:a16="http://schemas.microsoft.com/office/drawing/2014/main" id="{F00B53A1-AD34-BB44-8FB1-28BC0495260A}"/>
                </a:ext>
              </a:extLst>
            </p:cNvPr>
            <p:cNvGrpSpPr/>
            <p:nvPr/>
          </p:nvGrpSpPr>
          <p:grpSpPr>
            <a:xfrm>
              <a:off x="3815567" y="4191000"/>
              <a:ext cx="3850948" cy="2687943"/>
              <a:chOff x="5789227" y="4157363"/>
              <a:chExt cx="4009668" cy="2861359"/>
            </a:xfrm>
          </p:grpSpPr>
          <p:grpSp>
            <p:nvGrpSpPr>
              <p:cNvPr id="61" name="Group 4">
                <a:extLst>
                  <a:ext uri="{FF2B5EF4-FFF2-40B4-BE49-F238E27FC236}">
                    <a16:creationId xmlns:a16="http://schemas.microsoft.com/office/drawing/2014/main" id="{D3176B86-02CA-2745-8911-8FEEBBC8CE21}"/>
                  </a:ext>
                </a:extLst>
              </p:cNvPr>
              <p:cNvGrpSpPr/>
              <p:nvPr/>
            </p:nvGrpSpPr>
            <p:grpSpPr>
              <a:xfrm>
                <a:off x="5789227" y="4157363"/>
                <a:ext cx="4009668" cy="2861359"/>
                <a:chOff x="-204590" y="3839412"/>
                <a:chExt cx="5707210" cy="3264857"/>
              </a:xfrm>
            </p:grpSpPr>
            <p:pic>
              <p:nvPicPr>
                <p:cNvPr id="79" name="Picture 5">
                  <a:extLst>
                    <a:ext uri="{FF2B5EF4-FFF2-40B4-BE49-F238E27FC236}">
                      <a16:creationId xmlns:a16="http://schemas.microsoft.com/office/drawing/2014/main" id="{11AFB851-EB86-DA4A-947B-A4835EE167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682" y="3912308"/>
                  <a:ext cx="4691514" cy="2834679"/>
                </a:xfrm>
                <a:prstGeom prst="rect">
                  <a:avLst/>
                </a:prstGeom>
              </p:spPr>
            </p:pic>
            <p:grpSp>
              <p:nvGrpSpPr>
                <p:cNvPr id="80" name="Group 6">
                  <a:extLst>
                    <a:ext uri="{FF2B5EF4-FFF2-40B4-BE49-F238E27FC236}">
                      <a16:creationId xmlns:a16="http://schemas.microsoft.com/office/drawing/2014/main" id="{61F7BB5F-DDF1-7E46-B6A7-5D7277C8A4F6}"/>
                    </a:ext>
                  </a:extLst>
                </p:cNvPr>
                <p:cNvGrpSpPr/>
                <p:nvPr/>
              </p:nvGrpSpPr>
              <p:grpSpPr>
                <a:xfrm>
                  <a:off x="-204590" y="3839412"/>
                  <a:ext cx="5707210" cy="3264857"/>
                  <a:chOff x="-292681" y="4351132"/>
                  <a:chExt cx="6135640" cy="2697055"/>
                </a:xfrm>
              </p:grpSpPr>
              <p:grpSp>
                <p:nvGrpSpPr>
                  <p:cNvPr id="81" name="Group 7">
                    <a:extLst>
                      <a:ext uri="{FF2B5EF4-FFF2-40B4-BE49-F238E27FC236}">
                        <a16:creationId xmlns:a16="http://schemas.microsoft.com/office/drawing/2014/main" id="{D1A7D6B7-7D9E-654A-9AFB-6CFCDFF6F81B}"/>
                      </a:ext>
                    </a:extLst>
                  </p:cNvPr>
                  <p:cNvGrpSpPr/>
                  <p:nvPr/>
                </p:nvGrpSpPr>
                <p:grpSpPr>
                  <a:xfrm>
                    <a:off x="532938" y="4382837"/>
                    <a:ext cx="5310021" cy="2439237"/>
                    <a:chOff x="532938" y="4340391"/>
                    <a:chExt cx="5310021" cy="2439237"/>
                  </a:xfrm>
                </p:grpSpPr>
                <p:sp>
                  <p:nvSpPr>
                    <p:cNvPr id="86" name="TextBox 12">
                      <a:extLst>
                        <a:ext uri="{FF2B5EF4-FFF2-40B4-BE49-F238E27FC236}">
                          <a16:creationId xmlns:a16="http://schemas.microsoft.com/office/drawing/2014/main" id="{5A0A92B4-81DD-B94F-950A-233B8F5EE3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5196" y="4340391"/>
                      <a:ext cx="3837763" cy="3088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COLLECTION View</a:t>
                      </a:r>
                    </a:p>
                  </p:txBody>
                </p:sp>
                <p:sp>
                  <p:nvSpPr>
                    <p:cNvPr id="87" name="TextBox 13">
                      <a:extLst>
                        <a:ext uri="{FF2B5EF4-FFF2-40B4-BE49-F238E27FC236}">
                          <a16:creationId xmlns:a16="http://schemas.microsoft.com/office/drawing/2014/main" id="{2808910B-682B-A946-ABDF-7F1640BC82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7237" y="4998619"/>
                      <a:ext cx="4412491" cy="6155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Stopping upward going hadron, L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Symbol" pitchFamily="2" charset="2"/>
                          <a:ea typeface="MS PGothic" pitchFamily="34" charset="-128"/>
                          <a:cs typeface="ＭＳ Ｐゴシック" charset="-128"/>
                        </a:rPr>
                        <a:t>~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43 cm </a:t>
                      </a:r>
                    </a:p>
                  </p:txBody>
                </p:sp>
                <p:sp>
                  <p:nvSpPr>
                    <p:cNvPr id="88" name="TextBox 14">
                      <a:extLst>
                        <a:ext uri="{FF2B5EF4-FFF2-40B4-BE49-F238E27FC236}">
                          <a16:creationId xmlns:a16="http://schemas.microsoft.com/office/drawing/2014/main" id="{2E8A115C-A701-CC44-B050-925A24FC31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938" y="6164060"/>
                      <a:ext cx="4877375" cy="6155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Electron developing into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e.m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PGothic" pitchFamily="34" charset="-128"/>
                          <a:cs typeface="ＭＳ Ｐゴシック" charset="-128"/>
                        </a:rPr>
                        <a:t>. shower </a:t>
                      </a:r>
                    </a:p>
                  </p:txBody>
                </p:sp>
              </p:grpSp>
              <p:cxnSp>
                <p:nvCxnSpPr>
                  <p:cNvPr id="82" name="Straight Arrow Connector 8">
                    <a:extLst>
                      <a:ext uri="{FF2B5EF4-FFF2-40B4-BE49-F238E27FC236}">
                        <a16:creationId xmlns:a16="http://schemas.microsoft.com/office/drawing/2014/main" id="{9A4EBF84-A3F9-6944-AD2A-3E1A822423AC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336971" y="4413509"/>
                    <a:ext cx="11560" cy="232907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83" name="TextBox 45">
                    <a:extLst>
                      <a:ext uri="{FF2B5EF4-FFF2-40B4-BE49-F238E27FC236}">
                        <a16:creationId xmlns:a16="http://schemas.microsoft.com/office/drawing/2014/main" id="{E3C21915-E7C0-3B42-812F-B3BACA7A05E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1114662" y="5173113"/>
                    <a:ext cx="2134338" cy="4903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ＭＳ Ｐゴシック" charset="-128"/>
                      </a:rPr>
                      <a:t>76 cm Drift direction</a:t>
                    </a:r>
                  </a:p>
                </p:txBody>
              </p:sp>
              <p:cxnSp>
                <p:nvCxnSpPr>
                  <p:cNvPr id="84" name="Straight Arrow Connector 30">
                    <a:extLst>
                      <a:ext uri="{FF2B5EF4-FFF2-40B4-BE49-F238E27FC236}">
                        <a16:creationId xmlns:a16="http://schemas.microsoft.com/office/drawing/2014/main" id="{D4ABF2DB-680C-084A-BF82-3A14E8E9839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81000" y="6742579"/>
                    <a:ext cx="4953000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  <a:round/>
                    <a:headEnd type="arrow" w="med" len="med"/>
                    <a:tailEnd type="arrow"/>
                  </a:ln>
                  <a:effectLst/>
                </p:spPr>
              </p:cxnSp>
              <p:sp>
                <p:nvSpPr>
                  <p:cNvPr id="85" name="TextBox 29">
                    <a:extLst>
                      <a:ext uri="{FF2B5EF4-FFF2-40B4-BE49-F238E27FC236}">
                        <a16:creationId xmlns:a16="http://schemas.microsoft.com/office/drawing/2014/main" id="{FD5B3B38-47E0-644C-A200-CD6FC1B0D537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469" y="6718350"/>
                    <a:ext cx="2526180" cy="3298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MS PGothic" pitchFamily="34" charset="-128"/>
                        <a:cs typeface="ＭＳ Ｐゴシック" charset="-128"/>
                      </a:rPr>
                      <a:t>72 cm   Wires</a:t>
                    </a:r>
                  </a:p>
                </p:txBody>
              </p:sp>
            </p:grpSp>
          </p:grpSp>
          <p:sp>
            <p:nvSpPr>
              <p:cNvPr id="78" name="TextBox 55">
                <a:extLst>
                  <a:ext uri="{FF2B5EF4-FFF2-40B4-BE49-F238E27FC236}">
                    <a16:creationId xmlns:a16="http://schemas.microsoft.com/office/drawing/2014/main" id="{53632B0D-08FF-0347-A439-74F894E8B266}"/>
                  </a:ext>
                </a:extLst>
              </p:cNvPr>
              <p:cNvSpPr txBox="1"/>
              <p:nvPr/>
            </p:nvSpPr>
            <p:spPr>
              <a:xfrm>
                <a:off x="6258135" y="5732617"/>
                <a:ext cx="1032764" cy="392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ea typeface="MS PGothic" pitchFamily="34" charset="-128"/>
                    <a:cs typeface="ＭＳ Ｐゴシック" charset="-128"/>
                  </a:rPr>
                  <a:t>Vertex</a:t>
                </a:r>
              </a:p>
            </p:txBody>
          </p:sp>
        </p:grpSp>
        <p:sp>
          <p:nvSpPr>
            <p:cNvPr id="59" name="Rettangolo 42">
              <a:extLst>
                <a:ext uri="{FF2B5EF4-FFF2-40B4-BE49-F238E27FC236}">
                  <a16:creationId xmlns:a16="http://schemas.microsoft.com/office/drawing/2014/main" id="{262B0BB2-B824-FD4B-BD17-17404DC57088}"/>
                </a:ext>
              </a:extLst>
            </p:cNvPr>
            <p:cNvSpPr/>
            <p:nvPr/>
          </p:nvSpPr>
          <p:spPr>
            <a:xfrm>
              <a:off x="4123344" y="3582446"/>
              <a:ext cx="3281848" cy="74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75" lvl="1" algn="ctr" defTabSz="914400" eaLnBrk="0" fontAlgn="base" hangingPunct="0">
                <a:lnSpc>
                  <a:spcPts val="2160"/>
                </a:lnSpc>
                <a:spcBef>
                  <a:spcPts val="600"/>
                </a:spcBef>
                <a:spcAft>
                  <a:spcPct val="0"/>
                </a:spcAft>
                <a:buSzPct val="100000"/>
              </a:pP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Contained NuMI CCQE </a:t>
              </a:r>
              <a:r>
                <a:rPr lang="en-US" sz="1600" dirty="0">
                  <a:solidFill>
                    <a:srgbClr val="000000"/>
                  </a:solidFill>
                  <a:latin typeface="Symbol" pitchFamily="2" charset="2"/>
                </a:rPr>
                <a:t>n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e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 candidate, E</a:t>
              </a:r>
              <a:r>
                <a:rPr lang="en-US" sz="1600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DEP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 ~800 MeV</a:t>
              </a:r>
            </a:p>
          </p:txBody>
        </p:sp>
        <p:sp>
          <p:nvSpPr>
            <p:cNvPr id="60" name="Rettangolo 44">
              <a:extLst>
                <a:ext uri="{FF2B5EF4-FFF2-40B4-BE49-F238E27FC236}">
                  <a16:creationId xmlns:a16="http://schemas.microsoft.com/office/drawing/2014/main" id="{82637A79-4955-C24B-ACBF-EC5245D9A6E8}"/>
                </a:ext>
              </a:extLst>
            </p:cNvPr>
            <p:cNvSpPr/>
            <p:nvPr/>
          </p:nvSpPr>
          <p:spPr>
            <a:xfrm>
              <a:off x="656721" y="3615816"/>
              <a:ext cx="3301962" cy="724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4400" eaLnBrk="0" fontAlgn="base" hangingPunct="0">
                <a:lnSpc>
                  <a:spcPts val="2060"/>
                </a:lnSpc>
                <a:spcBef>
                  <a:spcPts val="400"/>
                </a:spcBef>
                <a:spcAft>
                  <a:spcPts val="400"/>
                </a:spcAft>
                <a:buSzPct val="80000"/>
              </a:pP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Typical BNB CCQE </a:t>
              </a:r>
              <a:r>
                <a:rPr lang="en-US" sz="1600" dirty="0">
                  <a:solidFill>
                    <a:srgbClr val="000000"/>
                  </a:solidFill>
                  <a:latin typeface="Symbol" pitchFamily="2" charset="2"/>
                </a:rPr>
                <a:t>nm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 candidate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,  E</a:t>
              </a:r>
              <a:r>
                <a:rPr lang="en-US" sz="1600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DEP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-128"/>
                  <a:cs typeface="ＭＳ Ｐゴシック" charset="-128"/>
                </a:rPr>
                <a:t> ~200 MeV</a:t>
              </a: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DBD300F7-1714-ED4D-8CCF-BF5482420A74}"/>
              </a:ext>
            </a:extLst>
          </p:cNvPr>
          <p:cNvSpPr txBox="1">
            <a:spLocks/>
          </p:cNvSpPr>
          <p:nvPr/>
        </p:nvSpPr>
        <p:spPr bwMode="auto">
          <a:xfrm>
            <a:off x="-1" y="3200400"/>
            <a:ext cx="508742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i="0" dirty="0" err="1"/>
              <a:t>Cosmics</a:t>
            </a:r>
            <a:r>
              <a:rPr lang="en-US" sz="1700" i="0" dirty="0"/>
              <a:t> imping ICARUS are reduced by a factor ~2 with 3 concrete layers overburden; </a:t>
            </a:r>
          </a:p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i="0" dirty="0"/>
              <a:t>ICARUS started operating in physics mode</a:t>
            </a:r>
            <a:r>
              <a:rPr lang="en-US" sz="1700" i="0" dirty="0">
                <a:solidFill>
                  <a:srgbClr val="C00000"/>
                </a:solidFill>
              </a:rPr>
              <a:t>  </a:t>
            </a:r>
            <a:r>
              <a:rPr lang="en-US" sz="1700" i="0" dirty="0"/>
              <a:t>on June 9</a:t>
            </a:r>
            <a:r>
              <a:rPr lang="en-US" sz="1700" i="0" baseline="30000" dirty="0"/>
              <a:t>th</a:t>
            </a:r>
            <a:r>
              <a:rPr lang="en-US" sz="1700" i="0" dirty="0"/>
              <a:t> as triggered by PMTs signals in coincidence with BNB, </a:t>
            </a:r>
            <a:r>
              <a:rPr lang="en-US" sz="1700" i="0" dirty="0" err="1"/>
              <a:t>NuMi</a:t>
            </a:r>
            <a:r>
              <a:rPr lang="en-US" sz="1700" i="0" dirty="0"/>
              <a:t> beam spills;</a:t>
            </a:r>
          </a:p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i="0" kern="0" dirty="0"/>
              <a:t>Free e-lifetime was measured at ~4.5 </a:t>
            </a:r>
            <a:r>
              <a:rPr lang="en-US" sz="1700" i="0" kern="0" dirty="0" err="1"/>
              <a:t>ms</a:t>
            </a:r>
            <a:r>
              <a:rPr lang="en-US" sz="1700" i="0" kern="0" dirty="0"/>
              <a:t>     (3 </a:t>
            </a:r>
            <a:r>
              <a:rPr lang="en-US" sz="1700" i="0" kern="0" dirty="0" err="1"/>
              <a:t>ms</a:t>
            </a:r>
            <a:r>
              <a:rPr lang="en-US" sz="1700" i="0" kern="0" dirty="0"/>
              <a:t>) in East (West) cryostat by </a:t>
            </a:r>
            <a:r>
              <a:rPr lang="en-US" sz="1700" i="0" kern="0" dirty="0">
                <a:latin typeface="Symbol" pitchFamily="2" charset="2"/>
              </a:rPr>
              <a:t>m’</a:t>
            </a:r>
            <a:r>
              <a:rPr lang="en-US" sz="1700" i="0" kern="0" dirty="0"/>
              <a:t>s signal attenuation along the drift; </a:t>
            </a:r>
            <a:endParaRPr lang="en-US" sz="1700" i="0" dirty="0"/>
          </a:p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i="0" kern="0" dirty="0"/>
              <a:t>Collected event statistics:                                 </a:t>
            </a:r>
            <a:r>
              <a:rPr lang="en-US" sz="1800" kern="0" dirty="0">
                <a:solidFill>
                  <a:srgbClr val="FF0000"/>
                </a:solidFill>
              </a:rPr>
              <a:t>4.1 10</a:t>
            </a:r>
            <a:r>
              <a:rPr lang="en-US" sz="1800" kern="0" baseline="30000" dirty="0">
                <a:solidFill>
                  <a:srgbClr val="FF0000"/>
                </a:solidFill>
              </a:rPr>
              <a:t>19</a:t>
            </a:r>
            <a:r>
              <a:rPr lang="en-US" sz="1800" kern="0" dirty="0">
                <a:solidFill>
                  <a:srgbClr val="FF0000"/>
                </a:solidFill>
              </a:rPr>
              <a:t> POT  BNB ,  ~6.8 10</a:t>
            </a:r>
            <a:r>
              <a:rPr lang="en-US" sz="1800" kern="0" baseline="30000" dirty="0">
                <a:solidFill>
                  <a:srgbClr val="FF0000"/>
                </a:solidFill>
              </a:rPr>
              <a:t>19 </a:t>
            </a:r>
            <a:r>
              <a:rPr lang="en-US" sz="1800" kern="0" dirty="0">
                <a:solidFill>
                  <a:srgbClr val="FF0000"/>
                </a:solidFill>
              </a:rPr>
              <a:t>POT  </a:t>
            </a:r>
            <a:r>
              <a:rPr lang="en-US" sz="1800" kern="0" dirty="0" err="1">
                <a:solidFill>
                  <a:srgbClr val="FF0000"/>
                </a:solidFill>
              </a:rPr>
              <a:t>NuMI</a:t>
            </a:r>
            <a:endParaRPr lang="en-US" sz="1700" i="0" kern="0" dirty="0"/>
          </a:p>
          <a:p>
            <a:pPr marL="0" indent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kern="0" dirty="0">
                <a:solidFill>
                  <a:srgbClr val="FF0000"/>
                </a:solidFill>
              </a:rPr>
              <a:t> </a:t>
            </a:r>
            <a:endParaRPr lang="en-US" sz="1700" i="0" dirty="0"/>
          </a:p>
        </p:txBody>
      </p:sp>
    </p:spTree>
    <p:extLst>
      <p:ext uri="{BB962C8B-B14F-4D97-AF65-F5344CB8AC3E}">
        <p14:creationId xmlns:p14="http://schemas.microsoft.com/office/powerpoint/2010/main" val="27500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AutoShape 2"/>
          <p:cNvSpPr>
            <a:spLocks noGrp="1" noChangeArrowheads="1"/>
          </p:cNvSpPr>
          <p:nvPr/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en-US" altLang="it-IT" sz="2800">
                <a:solidFill>
                  <a:srgbClr val="FFFFFF"/>
                </a:solidFill>
                <a:latin typeface="Helvetica" pitchFamily="1" charset="0"/>
                <a:cs typeface="+mn-cs"/>
              </a:rPr>
              <a:t>Selection of  </a:t>
            </a:r>
            <a:r>
              <a:rPr lang="en-US" altLang="it-IT" sz="2800">
                <a:solidFill>
                  <a:srgbClr val="FFFFFF"/>
                </a:solidFill>
                <a:latin typeface="Symbol" pitchFamily="18" charset="2"/>
                <a:cs typeface="+mn-cs"/>
              </a:rPr>
              <a:t>n</a:t>
            </a:r>
            <a:r>
              <a:rPr lang="en-US" altLang="it-IT" sz="2800" baseline="-25000">
                <a:solidFill>
                  <a:srgbClr val="FFFFFF"/>
                </a:solidFill>
                <a:latin typeface="Helvetica" pitchFamily="1" charset="0"/>
                <a:cs typeface="+mn-cs"/>
              </a:rPr>
              <a:t>e</a:t>
            </a:r>
            <a:r>
              <a:rPr lang="en-US" altLang="it-IT" sz="2800">
                <a:solidFill>
                  <a:srgbClr val="FFFFFF"/>
                </a:solidFill>
                <a:latin typeface="Helvetica" pitchFamily="1" charset="0"/>
                <a:cs typeface="+mn-cs"/>
              </a:rPr>
              <a:t> events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4482"/>
            <a:ext cx="99060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ea typeface="ＭＳ Ｐゴシック" charset="0"/>
                <a:cs typeface="ＭＳ Ｐゴシック" charset="-128"/>
              </a:rPr>
              <a:t>First </a:t>
            </a:r>
            <a:r>
              <a:rPr lang="en-US" sz="2600" dirty="0"/>
              <a:t>collected neutrino events</a:t>
            </a:r>
            <a:r>
              <a:rPr lang="en-US" sz="2600" dirty="0">
                <a:ea typeface="ＭＳ Ｐゴシック" charset="0"/>
                <a:cs typeface="ＭＳ Ｐゴシック" charset="-128"/>
              </a:rPr>
              <a:t>: a BNB QE </a:t>
            </a:r>
            <a:r>
              <a:rPr lang="en-US" sz="2600" dirty="0">
                <a:latin typeface="Symbol" charset="2"/>
                <a:ea typeface="ＭＳ Ｐゴシック" charset="0"/>
                <a:cs typeface="Symbol" charset="2"/>
              </a:rPr>
              <a:t>nm</a:t>
            </a:r>
            <a:r>
              <a:rPr lang="en-US" sz="2600" dirty="0">
                <a:ea typeface="ＭＳ Ｐゴシック" charset="0"/>
                <a:cs typeface="ＭＳ Ｐゴシック" charset="-128"/>
              </a:rPr>
              <a:t> CC candidate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95A491-DF7D-3341-8D36-0FA4F9D60BA8}"/>
              </a:ext>
            </a:extLst>
          </p:cNvPr>
          <p:cNvGrpSpPr/>
          <p:nvPr/>
        </p:nvGrpSpPr>
        <p:grpSpPr>
          <a:xfrm>
            <a:off x="228599" y="682822"/>
            <a:ext cx="4495801" cy="3889175"/>
            <a:chOff x="-18366" y="609600"/>
            <a:chExt cx="4658401" cy="3584377"/>
          </a:xfrm>
        </p:grpSpPr>
        <p:grpSp>
          <p:nvGrpSpPr>
            <p:cNvPr id="8" name="Gruppo 7"/>
            <p:cNvGrpSpPr/>
            <p:nvPr/>
          </p:nvGrpSpPr>
          <p:grpSpPr>
            <a:xfrm>
              <a:off x="320189" y="609600"/>
              <a:ext cx="4319846" cy="3576919"/>
              <a:chOff x="228600" y="609598"/>
              <a:chExt cx="4346701" cy="365760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600" y="609600"/>
                <a:ext cx="4343400" cy="3657600"/>
              </a:xfrm>
              <a:prstGeom prst="rect">
                <a:avLst/>
              </a:prstGeom>
            </p:spPr>
          </p:pic>
          <p:grpSp>
            <p:nvGrpSpPr>
              <p:cNvPr id="5" name="Gruppo 4"/>
              <p:cNvGrpSpPr/>
              <p:nvPr/>
            </p:nvGrpSpPr>
            <p:grpSpPr>
              <a:xfrm>
                <a:off x="647700" y="609598"/>
                <a:ext cx="3927601" cy="3117841"/>
                <a:chOff x="647700" y="1540771"/>
                <a:chExt cx="3927601" cy="2576148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3810000" y="1540771"/>
                  <a:ext cx="762000" cy="2797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b="1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COLL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47700" y="3661565"/>
                  <a:ext cx="2100325" cy="455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Track 2  L = 74 cm</a:t>
                  </a:r>
                </a:p>
                <a:p>
                  <a:pPr eaLnBrk="1" hangingPunct="1"/>
                  <a:r>
                    <a:rPr lang="en-US" dirty="0">
                      <a:latin typeface="Comic Sans MS" pitchFamily="66" charset="0"/>
                      <a:ea typeface="MS PGothic" pitchFamily="34" charset="-128"/>
                      <a:cs typeface="+mn-cs"/>
                    </a:rPr>
                    <a:t>Stopping proton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984501" y="2348338"/>
                  <a:ext cx="2590800" cy="686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Track 1  L = 75 cm</a:t>
                  </a:r>
                </a:p>
                <a:p>
                  <a:pPr eaLnBrk="1" hangingPunct="1"/>
                  <a:r>
                    <a:rPr lang="en-US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Muon with </a:t>
                  </a:r>
                  <a:r>
                    <a:rPr lang="en-US" dirty="0">
                      <a:solidFill>
                        <a:srgbClr val="000000"/>
                      </a:solidFill>
                      <a:latin typeface="Symbol" pitchFamily="2" charset="2"/>
                      <a:ea typeface="MS PGothic" pitchFamily="34" charset="-128"/>
                      <a:cs typeface="+mn-cs"/>
                    </a:rPr>
                    <a:t>d-</a:t>
                  </a:r>
                  <a:r>
                    <a:rPr lang="en-US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rays exiting on the bottom  </a:t>
                  </a:r>
                </a:p>
              </p:txBody>
            </p:sp>
          </p:grpSp>
        </p:grpSp>
        <p:sp>
          <p:nvSpPr>
            <p:cNvPr id="26" name="TextBox 45"/>
            <p:cNvSpPr txBox="1"/>
            <p:nvPr/>
          </p:nvSpPr>
          <p:spPr>
            <a:xfrm rot="16200000">
              <a:off x="-1045577" y="2627411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Comic Sans MS" pitchFamily="66" charset="0"/>
                  <a:ea typeface="MS PGothic" pitchFamily="34" charset="-128"/>
                  <a:cs typeface="+mn-cs"/>
                </a:rPr>
                <a:t>0.9 m Drift direction</a:t>
              </a:r>
            </a:p>
          </p:txBody>
        </p:sp>
        <p:cxnSp>
          <p:nvCxnSpPr>
            <p:cNvPr id="27" name="Straight Arrow Connector 44"/>
            <p:cNvCxnSpPr/>
            <p:nvPr/>
          </p:nvCxnSpPr>
          <p:spPr bwMode="auto">
            <a:xfrm flipV="1">
              <a:off x="304800" y="990600"/>
              <a:ext cx="0" cy="3200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Box 29"/>
            <p:cNvSpPr txBox="1"/>
            <p:nvPr/>
          </p:nvSpPr>
          <p:spPr>
            <a:xfrm>
              <a:off x="2133600" y="3886200"/>
              <a:ext cx="14295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Comic Sans MS" pitchFamily="66" charset="0"/>
                  <a:ea typeface="MS PGothic" pitchFamily="34" charset="-128"/>
                  <a:cs typeface="+mn-cs"/>
                </a:rPr>
                <a:t>1.2 m   Wires</a:t>
              </a:r>
            </a:p>
          </p:txBody>
        </p:sp>
        <p:cxnSp>
          <p:nvCxnSpPr>
            <p:cNvPr id="29" name="Straight Arrow Connector 30"/>
            <p:cNvCxnSpPr>
              <a:cxnSpLocks/>
            </p:cNvCxnSpPr>
            <p:nvPr/>
          </p:nvCxnSpPr>
          <p:spPr bwMode="auto">
            <a:xfrm>
              <a:off x="228601" y="4191000"/>
              <a:ext cx="441143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31" name="TextBox 20"/>
            <p:cNvSpPr txBox="1"/>
            <p:nvPr/>
          </p:nvSpPr>
          <p:spPr>
            <a:xfrm>
              <a:off x="381000" y="762000"/>
              <a:ext cx="1676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FF"/>
                  </a:solidFill>
                  <a:latin typeface="Comic Sans MS" pitchFamily="66" charset="0"/>
                  <a:ea typeface="MS PGothic" pitchFamily="34" charset="-128"/>
                  <a:cs typeface="+mn-cs"/>
                </a:rPr>
                <a:t>Beam direction</a:t>
              </a:r>
            </a:p>
          </p:txBody>
        </p:sp>
        <p:cxnSp>
          <p:nvCxnSpPr>
            <p:cNvPr id="32" name="Straight Arrow Connector 23"/>
            <p:cNvCxnSpPr/>
            <p:nvPr/>
          </p:nvCxnSpPr>
          <p:spPr bwMode="auto">
            <a:xfrm>
              <a:off x="490252" y="1143000"/>
              <a:ext cx="50034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Content Placeholder 5"/>
          <p:cNvSpPr txBox="1">
            <a:spLocks/>
          </p:cNvSpPr>
          <p:nvPr/>
        </p:nvSpPr>
        <p:spPr bwMode="auto">
          <a:xfrm>
            <a:off x="345661" y="4875423"/>
            <a:ext cx="4378739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pitchFamily="1" charset="2"/>
              <a:buChar char="l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268288" indent="-252413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SzPct val="100000"/>
              <a:buFont typeface="Wingdings" charset="2"/>
              <a:buChar char="Ø"/>
            </a:pPr>
            <a:r>
              <a:rPr lang="en-US" sz="1800" i="0" dirty="0">
                <a:solidFill>
                  <a:srgbClr val="000000"/>
                </a:solidFill>
                <a:latin typeface="Comic Sans MS"/>
              </a:rPr>
              <a:t>From the study of dE/dx </a:t>
            </a:r>
            <a:r>
              <a:rPr lang="en-US" sz="1800" dirty="0">
                <a:solidFill>
                  <a:srgbClr val="000000"/>
                </a:solidFill>
                <a:latin typeface="Comic Sans MS"/>
              </a:rPr>
              <a:t>vs</a:t>
            </a:r>
            <a:r>
              <a:rPr lang="en-US" sz="1800" i="0" dirty="0">
                <a:solidFill>
                  <a:srgbClr val="000000"/>
                </a:solidFill>
                <a:latin typeface="Comic Sans MS"/>
              </a:rPr>
              <a:t> range,   track 2 is compatible with a proton: E</a:t>
            </a:r>
            <a:r>
              <a:rPr lang="en-US" sz="1800" i="0" baseline="-25000" dirty="0">
                <a:solidFill>
                  <a:srgbClr val="000000"/>
                </a:solidFill>
                <a:latin typeface="Comic Sans MS"/>
              </a:rPr>
              <a:t>DEP</a:t>
            </a:r>
            <a:r>
              <a:rPr lang="en-US" sz="1800" i="0" dirty="0">
                <a:solidFill>
                  <a:srgbClr val="000000"/>
                </a:solidFill>
                <a:latin typeface="Comic Sans MS"/>
              </a:rPr>
              <a:t>~ 340 MeV, E</a:t>
            </a:r>
            <a:r>
              <a:rPr lang="en-US" sz="1800" i="0" baseline="-25000" dirty="0">
                <a:solidFill>
                  <a:srgbClr val="000000"/>
                </a:solidFill>
                <a:latin typeface="Comic Sans MS"/>
              </a:rPr>
              <a:t>K </a:t>
            </a:r>
            <a:r>
              <a:rPr lang="en-US" sz="1800" i="0" dirty="0">
                <a:solidFill>
                  <a:srgbClr val="000000"/>
                </a:solidFill>
                <a:latin typeface="Comic Sans MS"/>
              </a:rPr>
              <a:t>=370 MeV                         (if evaluated from range).</a:t>
            </a:r>
          </a:p>
        </p:txBody>
      </p:sp>
      <p:sp>
        <p:nvSpPr>
          <p:cNvPr id="3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848600" y="6629400"/>
            <a:ext cx="1981200" cy="152400"/>
          </a:xfrm>
        </p:spPr>
        <p:txBody>
          <a:bodyPr/>
          <a:lstStyle/>
          <a:p>
            <a:r>
              <a:rPr lang="en-GB" dirty="0">
                <a:solidFill>
                  <a:srgbClr val="3333CC"/>
                </a:solidFill>
              </a:rPr>
              <a:t>Slide#  : </a:t>
            </a:r>
            <a:fld id="{C0367892-4C36-1744-A726-262AF37AA8B7}" type="slidenum">
              <a:rPr lang="en-GB" smtClean="0">
                <a:solidFill>
                  <a:srgbClr val="3333CC"/>
                </a:solidFill>
              </a:rPr>
              <a:pPr/>
              <a:t>17</a:t>
            </a:fld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0A4048ED-B7A7-2C49-AA03-90120F383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035" y="609600"/>
            <a:ext cx="5342165" cy="2743198"/>
          </a:xfrm>
        </p:spPr>
        <p:txBody>
          <a:bodyPr/>
          <a:lstStyle/>
          <a:p>
            <a:pPr marL="273050" lvl="1" indent="-258763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SzPct val="80000"/>
            </a:pPr>
            <a:r>
              <a:rPr lang="en-US" dirty="0"/>
              <a:t>Neutrino interaction vertex well inside the active LAr volume. Two tracks are produced:</a:t>
            </a:r>
          </a:p>
          <a:p>
            <a:pPr marL="590550" lvl="2" indent="-273050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dirty="0"/>
              <a:t>Track 1: downward going muon candidate,           exiting on bottom (confirmed by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 rays)</a:t>
            </a:r>
          </a:p>
          <a:p>
            <a:pPr marL="590550" lvl="2" indent="-273050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dirty="0"/>
              <a:t>Track 2: stopping proton.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8E4045-D5C6-7845-8A17-F9625979646D}"/>
              </a:ext>
            </a:extLst>
          </p:cNvPr>
          <p:cNvGrpSpPr/>
          <p:nvPr/>
        </p:nvGrpSpPr>
        <p:grpSpPr>
          <a:xfrm>
            <a:off x="4716234" y="2938046"/>
            <a:ext cx="5189766" cy="3691354"/>
            <a:chOff x="4716234" y="2938046"/>
            <a:chExt cx="5189766" cy="3691354"/>
          </a:xfrm>
        </p:grpSpPr>
        <p:grpSp>
          <p:nvGrpSpPr>
            <p:cNvPr id="37893" name="Gruppo 37892"/>
            <p:cNvGrpSpPr/>
            <p:nvPr/>
          </p:nvGrpSpPr>
          <p:grpSpPr>
            <a:xfrm>
              <a:off x="4716234" y="2971800"/>
              <a:ext cx="5189766" cy="3657600"/>
              <a:chOff x="4648200" y="2362200"/>
              <a:chExt cx="5257800" cy="4267200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4648200" y="2362200"/>
                <a:ext cx="5257800" cy="4267200"/>
                <a:chOff x="4724400" y="3699094"/>
                <a:chExt cx="5181600" cy="3311306"/>
              </a:xfrm>
            </p:grpSpPr>
            <p:grpSp>
              <p:nvGrpSpPr>
                <p:cNvPr id="2" name="Gruppo 1"/>
                <p:cNvGrpSpPr/>
                <p:nvPr/>
              </p:nvGrpSpPr>
              <p:grpSpPr>
                <a:xfrm>
                  <a:off x="4724400" y="3699094"/>
                  <a:ext cx="5181600" cy="3311306"/>
                  <a:chOff x="4724400" y="3733800"/>
                  <a:chExt cx="5181600" cy="3311306"/>
                </a:xfrm>
              </p:grpSpPr>
              <p:pic>
                <p:nvPicPr>
                  <p:cNvPr id="7" name="Picture 6" descr="dedx_longprot_3702.png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24400" y="3733800"/>
                    <a:ext cx="5181600" cy="3311306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0"/>
                  <p:cNvSpPr txBox="1"/>
                  <p:nvPr/>
                </p:nvSpPr>
                <p:spPr>
                  <a:xfrm>
                    <a:off x="5202702" y="6394671"/>
                    <a:ext cx="4623582" cy="3041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>
                      <a:lnSpc>
                        <a:spcPts val="1920"/>
                      </a:lnSpc>
                      <a:spcBef>
                        <a:spcPts val="0"/>
                      </a:spcBef>
                    </a:pPr>
                    <a:r>
                      <a:rPr lang="en-US" dirty="0"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Expected dE/dx vs range for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 </a:t>
                    </a:r>
                    <a:r>
                      <a:rPr lang="en-US" dirty="0">
                        <a:solidFill>
                          <a:srgbClr val="0000FF"/>
                        </a:solidFill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muon, 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proton</a:t>
                    </a:r>
                    <a:endParaRPr lang="en-US" dirty="0">
                      <a:solidFill>
                        <a:srgbClr val="0000FF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3" name="TextBox 20"/>
                <p:cNvSpPr txBox="1"/>
                <p:nvPr/>
              </p:nvSpPr>
              <p:spPr>
                <a:xfrm>
                  <a:off x="5850983" y="4053877"/>
                  <a:ext cx="3529346" cy="3065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9388" indent="-179388" eaLnBrk="1" hangingPunct="1">
                    <a:buSzPct val="150000"/>
                    <a:buFont typeface="Arial"/>
                    <a:buChar char="•"/>
                  </a:pPr>
                  <a:r>
                    <a:rPr lang="en-US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Measured dE/dx along track 2</a:t>
                  </a:r>
                </a:p>
              </p:txBody>
            </p:sp>
          </p:grpSp>
          <p:cxnSp>
            <p:nvCxnSpPr>
              <p:cNvPr id="33" name="Straight Arrow Connector 19"/>
              <p:cNvCxnSpPr/>
              <p:nvPr/>
            </p:nvCxnSpPr>
            <p:spPr bwMode="auto">
              <a:xfrm flipH="1" flipV="1">
                <a:off x="7848600" y="5486400"/>
                <a:ext cx="304800" cy="381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Arrow Connector 19"/>
              <p:cNvCxnSpPr/>
              <p:nvPr/>
            </p:nvCxnSpPr>
            <p:spPr bwMode="auto">
              <a:xfrm flipV="1">
                <a:off x="9067800" y="5257800"/>
                <a:ext cx="228600" cy="60960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6C96E2-008C-B64F-82F8-623F06988203}"/>
                </a:ext>
              </a:extLst>
            </p:cNvPr>
            <p:cNvSpPr txBox="1"/>
            <p:nvPr/>
          </p:nvSpPr>
          <p:spPr>
            <a:xfrm>
              <a:off x="6858000" y="2938046"/>
              <a:ext cx="2122697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ICARUS Preliminary</a:t>
              </a:r>
            </a:p>
          </p:txBody>
        </p:sp>
      </p:grpSp>
      <p:cxnSp>
        <p:nvCxnSpPr>
          <p:cNvPr id="36" name="Straight Arrow Connector 19"/>
          <p:cNvCxnSpPr/>
          <p:nvPr/>
        </p:nvCxnSpPr>
        <p:spPr bwMode="auto">
          <a:xfrm flipV="1">
            <a:off x="3886200" y="5486400"/>
            <a:ext cx="1295400" cy="2285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796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AutoShape 2"/>
          <p:cNvSpPr>
            <a:spLocks noGrp="1" noChangeArrowheads="1"/>
          </p:cNvSpPr>
          <p:nvPr/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en-US" altLang="it-IT" sz="2800">
                <a:solidFill>
                  <a:srgbClr val="FFFFFF"/>
                </a:solidFill>
                <a:latin typeface="Helvetica" pitchFamily="1" charset="0"/>
              </a:rPr>
              <a:t>Selection of  </a:t>
            </a:r>
            <a:r>
              <a:rPr lang="en-US" altLang="it-IT" sz="28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altLang="it-IT" sz="2800" baseline="-25000">
                <a:solidFill>
                  <a:srgbClr val="FFFFFF"/>
                </a:solidFill>
                <a:latin typeface="Helvetica" pitchFamily="1" charset="0"/>
              </a:rPr>
              <a:t>e</a:t>
            </a:r>
            <a:r>
              <a:rPr lang="en-US" altLang="it-IT" sz="2800">
                <a:solidFill>
                  <a:srgbClr val="FFFFFF"/>
                </a:solidFill>
                <a:latin typeface="Helvetica" pitchFamily="1" charset="0"/>
              </a:rPr>
              <a:t> events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20727" y="-41501"/>
            <a:ext cx="99060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ea typeface="ＭＳ Ｐゴシック" charset="0"/>
                <a:cs typeface="ＭＳ Ｐゴシック" charset="-128"/>
              </a:rPr>
              <a:t> </a:t>
            </a:r>
            <a:r>
              <a:rPr lang="en-US" sz="2600" dirty="0" err="1">
                <a:ea typeface="ＭＳ Ｐゴシック" charset="0"/>
                <a:cs typeface="ＭＳ Ｐゴシック" charset="-128"/>
              </a:rPr>
              <a:t>NuMI</a:t>
            </a:r>
            <a:r>
              <a:rPr lang="en-US" sz="2600" dirty="0">
                <a:ea typeface="ＭＳ Ｐゴシック" charset="0"/>
                <a:cs typeface="ＭＳ Ｐゴシック" charset="-128"/>
              </a:rPr>
              <a:t> </a:t>
            </a:r>
            <a:r>
              <a:rPr lang="en-US" sz="2600" dirty="0"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2600" dirty="0">
                <a:latin typeface="+mn-lt"/>
                <a:ea typeface="ＭＳ Ｐゴシック" charset="0"/>
                <a:cs typeface="Symbol" charset="2"/>
              </a:rPr>
              <a:t>e </a:t>
            </a:r>
            <a:r>
              <a:rPr lang="en-US" sz="2600" dirty="0">
                <a:ea typeface="ＭＳ Ｐゴシック" charset="0"/>
                <a:cs typeface="ＭＳ Ｐゴシック" charset="-128"/>
              </a:rPr>
              <a:t>CC candidates</a:t>
            </a:r>
            <a:endParaRPr lang="en-US" dirty="0"/>
          </a:p>
        </p:txBody>
      </p:sp>
      <p:sp>
        <p:nvSpPr>
          <p:cNvPr id="3789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847758" y="7239000"/>
            <a:ext cx="206375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GB" altLang="it-IT" sz="1200" dirty="0">
                <a:solidFill>
                  <a:srgbClr val="3333CC"/>
                </a:solidFill>
                <a:latin typeface="Helvetica" pitchFamily="1" charset="0"/>
              </a:rPr>
              <a:t>Slide#  : </a:t>
            </a:r>
            <a:fld id="{8CBB4B49-D397-46BF-8569-0AB85BB48109}" type="slidenum">
              <a:rPr lang="en-GB" altLang="it-IT" sz="1200">
                <a:solidFill>
                  <a:srgbClr val="3333CC"/>
                </a:solidFill>
                <a:latin typeface="Helvetica" pitchFamily="1" charset="0"/>
              </a:rPr>
              <a:pPr/>
              <a:t>18</a:t>
            </a:fld>
            <a:endParaRPr lang="en-GB" altLang="it-IT" sz="1200" dirty="0">
              <a:solidFill>
                <a:srgbClr val="00CC99"/>
              </a:solidFill>
              <a:latin typeface="Helvetica" pitchFamily="1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0F7DE-6609-2C40-9CDB-ABC18911BEFD}"/>
              </a:ext>
            </a:extLst>
          </p:cNvPr>
          <p:cNvGrpSpPr/>
          <p:nvPr/>
        </p:nvGrpSpPr>
        <p:grpSpPr>
          <a:xfrm>
            <a:off x="0" y="457200"/>
            <a:ext cx="6096000" cy="2682583"/>
            <a:chOff x="316110" y="472475"/>
            <a:chExt cx="7953134" cy="4032274"/>
          </a:xfrm>
        </p:grpSpPr>
        <p:grpSp>
          <p:nvGrpSpPr>
            <p:cNvPr id="48" name="Group 19">
              <a:extLst>
                <a:ext uri="{FF2B5EF4-FFF2-40B4-BE49-F238E27FC236}">
                  <a16:creationId xmlns:a16="http://schemas.microsoft.com/office/drawing/2014/main" id="{809AF136-830B-D54F-B516-E3C9ADEDB1E5}"/>
                </a:ext>
              </a:extLst>
            </p:cNvPr>
            <p:cNvGrpSpPr/>
            <p:nvPr/>
          </p:nvGrpSpPr>
          <p:grpSpPr>
            <a:xfrm>
              <a:off x="316110" y="472475"/>
              <a:ext cx="3921267" cy="4032274"/>
              <a:chOff x="-505127" y="484124"/>
              <a:chExt cx="4906194" cy="3261318"/>
            </a:xfrm>
          </p:grpSpPr>
          <p:pic>
            <p:nvPicPr>
              <p:cNvPr id="49" name="Picture 20">
                <a:extLst>
                  <a:ext uri="{FF2B5EF4-FFF2-40B4-BE49-F238E27FC236}">
                    <a16:creationId xmlns:a16="http://schemas.microsoft.com/office/drawing/2014/main" id="{FA6FD468-9A49-9940-A9CD-40EAA1FBC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4686" y="720657"/>
                <a:ext cx="4112364" cy="2949643"/>
              </a:xfrm>
              <a:prstGeom prst="rect">
                <a:avLst/>
              </a:prstGeom>
            </p:spPr>
          </p:pic>
          <p:grpSp>
            <p:nvGrpSpPr>
              <p:cNvPr id="50" name="Group 21">
                <a:extLst>
                  <a:ext uri="{FF2B5EF4-FFF2-40B4-BE49-F238E27FC236}">
                    <a16:creationId xmlns:a16="http://schemas.microsoft.com/office/drawing/2014/main" id="{46358C7A-B180-A645-9B1A-349A3F46DF9A}"/>
                  </a:ext>
                </a:extLst>
              </p:cNvPr>
              <p:cNvGrpSpPr/>
              <p:nvPr/>
            </p:nvGrpSpPr>
            <p:grpSpPr>
              <a:xfrm>
                <a:off x="-505127" y="484124"/>
                <a:ext cx="4906194" cy="3261318"/>
                <a:chOff x="-474932" y="484124"/>
                <a:chExt cx="4591910" cy="3261318"/>
              </a:xfrm>
            </p:grpSpPr>
            <p:grpSp>
              <p:nvGrpSpPr>
                <p:cNvPr id="53" name="Group 24">
                  <a:extLst>
                    <a:ext uri="{FF2B5EF4-FFF2-40B4-BE49-F238E27FC236}">
                      <a16:creationId xmlns:a16="http://schemas.microsoft.com/office/drawing/2014/main" id="{E4F386C6-DC93-5849-97D8-562C6D7708C4}"/>
                    </a:ext>
                  </a:extLst>
                </p:cNvPr>
                <p:cNvGrpSpPr/>
                <p:nvPr/>
              </p:nvGrpSpPr>
              <p:grpSpPr>
                <a:xfrm>
                  <a:off x="-164765" y="749331"/>
                  <a:ext cx="4281743" cy="2996111"/>
                  <a:chOff x="-164765" y="706885"/>
                  <a:chExt cx="4281743" cy="2996111"/>
                </a:xfrm>
              </p:grpSpPr>
              <p:sp>
                <p:nvSpPr>
                  <p:cNvPr id="57" name="TextBox 28">
                    <a:extLst>
                      <a:ext uri="{FF2B5EF4-FFF2-40B4-BE49-F238E27FC236}">
                        <a16:creationId xmlns:a16="http://schemas.microsoft.com/office/drawing/2014/main" id="{F41E76AB-4542-3448-B81C-EA2EE9BA8F16}"/>
                      </a:ext>
                    </a:extLst>
                  </p:cNvPr>
                  <p:cNvSpPr txBox="1"/>
                  <p:nvPr/>
                </p:nvSpPr>
                <p:spPr>
                  <a:xfrm>
                    <a:off x="24553" y="706885"/>
                    <a:ext cx="1268607" cy="401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/>
                    <a:r>
                      <a:rPr lang="en-US" b="1" dirty="0">
                        <a:solidFill>
                          <a:srgbClr val="FF0000"/>
                        </a:solidFill>
                        <a:ea typeface="MS PGothic" pitchFamily="34" charset="-128"/>
                      </a:rPr>
                      <a:t>IND1</a:t>
                    </a:r>
                  </a:p>
                </p:txBody>
              </p:sp>
              <p:sp>
                <p:nvSpPr>
                  <p:cNvPr id="61" name="TextBox 32">
                    <a:extLst>
                      <a:ext uri="{FF2B5EF4-FFF2-40B4-BE49-F238E27FC236}">
                        <a16:creationId xmlns:a16="http://schemas.microsoft.com/office/drawing/2014/main" id="{C1C43844-AD1E-8942-B1E3-5754F9C0BF7D}"/>
                      </a:ext>
                    </a:extLst>
                  </p:cNvPr>
                  <p:cNvSpPr txBox="1"/>
                  <p:nvPr/>
                </p:nvSpPr>
                <p:spPr>
                  <a:xfrm>
                    <a:off x="2284675" y="2030161"/>
                    <a:ext cx="1283972" cy="401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/>
                    <a:r>
                      <a:rPr lang="en-US" dirty="0">
                        <a:solidFill>
                          <a:srgbClr val="FF0000"/>
                        </a:solidFill>
                        <a:ea typeface="MS PGothic" pitchFamily="34" charset="-128"/>
                      </a:rPr>
                      <a:t>Proton</a:t>
                    </a:r>
                  </a:p>
                </p:txBody>
              </p:sp>
              <p:sp>
                <p:nvSpPr>
                  <p:cNvPr id="64" name="TextBox 35">
                    <a:extLst>
                      <a:ext uri="{FF2B5EF4-FFF2-40B4-BE49-F238E27FC236}">
                        <a16:creationId xmlns:a16="http://schemas.microsoft.com/office/drawing/2014/main" id="{75B31569-A686-3748-A3D1-18960EB5F418}"/>
                      </a:ext>
                    </a:extLst>
                  </p:cNvPr>
                  <p:cNvSpPr txBox="1"/>
                  <p:nvPr/>
                </p:nvSpPr>
                <p:spPr>
                  <a:xfrm>
                    <a:off x="1978495" y="3333363"/>
                    <a:ext cx="2138483" cy="3654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/>
                    <a:r>
                      <a:rPr lang="en-US" sz="1400" dirty="0">
                        <a:solidFill>
                          <a:srgbClr val="000000"/>
                        </a:solidFill>
                        <a:ea typeface="MS PGothic" pitchFamily="34" charset="-128"/>
                      </a:rPr>
                      <a:t>0.7 m   Wires</a:t>
                    </a:r>
                  </a:p>
                </p:txBody>
              </p:sp>
              <p:cxnSp>
                <p:nvCxnSpPr>
                  <p:cNvPr id="66" name="Straight Arrow Connector 36">
                    <a:extLst>
                      <a:ext uri="{FF2B5EF4-FFF2-40B4-BE49-F238E27FC236}">
                        <a16:creationId xmlns:a16="http://schemas.microsoft.com/office/drawing/2014/main" id="{7BA50A35-C5E3-FC4E-8734-C9CAA760D7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-164765" y="3698799"/>
                    <a:ext cx="3950993" cy="419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  <a:round/>
                    <a:headEnd type="arrow" w="med" len="med"/>
                    <a:tailEnd type="arrow"/>
                  </a:ln>
                  <a:effectLst/>
                </p:spPr>
              </p:cxnSp>
            </p:grpSp>
            <p:sp>
              <p:nvSpPr>
                <p:cNvPr id="54" name="TextBox 25">
                  <a:extLst>
                    <a:ext uri="{FF2B5EF4-FFF2-40B4-BE49-F238E27FC236}">
                      <a16:creationId xmlns:a16="http://schemas.microsoft.com/office/drawing/2014/main" id="{4D3048A7-7906-EC4E-B97F-E4DD522BE56C}"/>
                    </a:ext>
                  </a:extLst>
                </p:cNvPr>
                <p:cNvSpPr txBox="1"/>
                <p:nvPr/>
              </p:nvSpPr>
              <p:spPr>
                <a:xfrm rot="16200000">
                  <a:off x="-1779356" y="1788548"/>
                  <a:ext cx="3021076" cy="412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sz="1400" dirty="0">
                      <a:solidFill>
                        <a:srgbClr val="000000"/>
                      </a:solidFill>
                      <a:ea typeface="MS PGothic" pitchFamily="34" charset="-128"/>
                    </a:rPr>
                    <a:t>0.7 m Drift direction</a:t>
                  </a:r>
                </a:p>
              </p:txBody>
            </p:sp>
            <p:cxnSp>
              <p:nvCxnSpPr>
                <p:cNvPr id="55" name="Straight Arrow Connector 44">
                  <a:extLst>
                    <a:ext uri="{FF2B5EF4-FFF2-40B4-BE49-F238E27FC236}">
                      <a16:creationId xmlns:a16="http://schemas.microsoft.com/office/drawing/2014/main" id="{5538E179-A8D3-3A42-B22C-265A64F0536B}"/>
                    </a:ext>
                  </a:extLst>
                </p:cNvPr>
                <p:cNvCxnSpPr/>
                <p:nvPr/>
              </p:nvCxnSpPr>
              <p:spPr bwMode="auto">
                <a:xfrm flipV="1">
                  <a:off x="-62705" y="619779"/>
                  <a:ext cx="0" cy="3048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6" name="TextBox 27">
                  <a:extLst>
                    <a:ext uri="{FF2B5EF4-FFF2-40B4-BE49-F238E27FC236}">
                      <a16:creationId xmlns:a16="http://schemas.microsoft.com/office/drawing/2014/main" id="{A558DCD6-1ED8-6A49-8AA3-5205EB811921}"/>
                    </a:ext>
                  </a:extLst>
                </p:cNvPr>
                <p:cNvSpPr txBox="1"/>
                <p:nvPr/>
              </p:nvSpPr>
              <p:spPr>
                <a:xfrm>
                  <a:off x="292049" y="1371601"/>
                  <a:ext cx="1686446" cy="411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ea typeface="MS PGothic" pitchFamily="34" charset="-128"/>
                    </a:rPr>
                    <a:t>Electron</a:t>
                  </a:r>
                </a:p>
              </p:txBody>
            </p:sp>
          </p:grpSp>
          <p:sp>
            <p:nvSpPr>
              <p:cNvPr id="51" name="TextBox 22">
                <a:extLst>
                  <a:ext uri="{FF2B5EF4-FFF2-40B4-BE49-F238E27FC236}">
                    <a16:creationId xmlns:a16="http://schemas.microsoft.com/office/drawing/2014/main" id="{29E30EF8-1F79-4B46-B31C-EF94A1C605E1}"/>
                  </a:ext>
                </a:extLst>
              </p:cNvPr>
              <p:cNvSpPr txBox="1"/>
              <p:nvPr/>
            </p:nvSpPr>
            <p:spPr>
              <a:xfrm>
                <a:off x="-7589" y="3031561"/>
                <a:ext cx="2287838" cy="621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srgbClr val="008000"/>
                    </a:solidFill>
                    <a:ea typeface="MS PGothic" pitchFamily="34" charset="-128"/>
                  </a:rPr>
                  <a:t>Overlapped cosmic track</a:t>
                </a:r>
              </a:p>
            </p:txBody>
          </p:sp>
          <p:cxnSp>
            <p:nvCxnSpPr>
              <p:cNvPr id="52" name="Straight Arrow Connector 23">
                <a:extLst>
                  <a:ext uri="{FF2B5EF4-FFF2-40B4-BE49-F238E27FC236}">
                    <a16:creationId xmlns:a16="http://schemas.microsoft.com/office/drawing/2014/main" id="{ABD6DB16-9018-E543-966E-7525E650B8E7}"/>
                  </a:ext>
                </a:extLst>
              </p:cNvPr>
              <p:cNvCxnSpPr/>
              <p:nvPr/>
            </p:nvCxnSpPr>
            <p:spPr bwMode="auto">
              <a:xfrm flipV="1">
                <a:off x="1295401" y="2730307"/>
                <a:ext cx="381000" cy="46808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7" name="Group 4">
              <a:extLst>
                <a:ext uri="{FF2B5EF4-FFF2-40B4-BE49-F238E27FC236}">
                  <a16:creationId xmlns:a16="http://schemas.microsoft.com/office/drawing/2014/main" id="{1A518415-27E7-F944-84D4-022144CE74A3}"/>
                </a:ext>
              </a:extLst>
            </p:cNvPr>
            <p:cNvGrpSpPr/>
            <p:nvPr/>
          </p:nvGrpSpPr>
          <p:grpSpPr>
            <a:xfrm>
              <a:off x="4067147" y="584339"/>
              <a:ext cx="4202097" cy="3855725"/>
              <a:chOff x="4241871" y="3199314"/>
              <a:chExt cx="4551552" cy="3629820"/>
            </a:xfrm>
          </p:grpSpPr>
          <p:pic>
            <p:nvPicPr>
              <p:cNvPr id="68" name="Picture 5">
                <a:extLst>
                  <a:ext uri="{FF2B5EF4-FFF2-40B4-BE49-F238E27FC236}">
                    <a16:creationId xmlns:a16="http://schemas.microsoft.com/office/drawing/2014/main" id="{0D0B8C4A-BA5F-F847-9ED8-D72C4C397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9480" y="3712387"/>
                <a:ext cx="4153696" cy="3031313"/>
              </a:xfrm>
              <a:prstGeom prst="rect">
                <a:avLst/>
              </a:prstGeom>
            </p:spPr>
          </p:pic>
          <p:grpSp>
            <p:nvGrpSpPr>
              <p:cNvPr id="69" name="Group 6">
                <a:extLst>
                  <a:ext uri="{FF2B5EF4-FFF2-40B4-BE49-F238E27FC236}">
                    <a16:creationId xmlns:a16="http://schemas.microsoft.com/office/drawing/2014/main" id="{A6DDECCF-E119-FA4F-B526-E2A5741D7D49}"/>
                  </a:ext>
                </a:extLst>
              </p:cNvPr>
              <p:cNvGrpSpPr/>
              <p:nvPr/>
            </p:nvGrpSpPr>
            <p:grpSpPr>
              <a:xfrm>
                <a:off x="4241871" y="3199314"/>
                <a:ext cx="4551552" cy="3629820"/>
                <a:chOff x="-755325" y="3799168"/>
                <a:chExt cx="4893226" cy="2998547"/>
              </a:xfrm>
            </p:grpSpPr>
            <p:grpSp>
              <p:nvGrpSpPr>
                <p:cNvPr id="70" name="Group 7">
                  <a:extLst>
                    <a:ext uri="{FF2B5EF4-FFF2-40B4-BE49-F238E27FC236}">
                      <a16:creationId xmlns:a16="http://schemas.microsoft.com/office/drawing/2014/main" id="{426F6DFE-F624-BB42-B542-7D580DF089A4}"/>
                    </a:ext>
                  </a:extLst>
                </p:cNvPr>
                <p:cNvGrpSpPr/>
                <p:nvPr/>
              </p:nvGrpSpPr>
              <p:grpSpPr>
                <a:xfrm>
                  <a:off x="-450859" y="4287244"/>
                  <a:ext cx="4542600" cy="2473144"/>
                  <a:chOff x="-450859" y="4244798"/>
                  <a:chExt cx="4542600" cy="2473144"/>
                </a:xfrm>
              </p:grpSpPr>
              <p:sp>
                <p:nvSpPr>
                  <p:cNvPr id="117" name="TextBox 13">
                    <a:extLst>
                      <a:ext uri="{FF2B5EF4-FFF2-40B4-BE49-F238E27FC236}">
                        <a16:creationId xmlns:a16="http://schemas.microsoft.com/office/drawing/2014/main" id="{E75B47B0-A63A-374A-8D53-8C975716D900}"/>
                      </a:ext>
                    </a:extLst>
                  </p:cNvPr>
                  <p:cNvSpPr txBox="1"/>
                  <p:nvPr/>
                </p:nvSpPr>
                <p:spPr>
                  <a:xfrm>
                    <a:off x="-247881" y="4244798"/>
                    <a:ext cx="1434826" cy="3957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/>
                    <a:r>
                      <a:rPr lang="en-US" b="1" dirty="0">
                        <a:solidFill>
                          <a:srgbClr val="FF0000"/>
                        </a:solidFill>
                        <a:ea typeface="MS PGothic" pitchFamily="34" charset="-128"/>
                      </a:rPr>
                      <a:t>IND2</a:t>
                    </a:r>
                  </a:p>
                </p:txBody>
              </p:sp>
              <p:sp>
                <p:nvSpPr>
                  <p:cNvPr id="118" name="TextBox 14">
                    <a:extLst>
                      <a:ext uri="{FF2B5EF4-FFF2-40B4-BE49-F238E27FC236}">
                        <a16:creationId xmlns:a16="http://schemas.microsoft.com/office/drawing/2014/main" id="{A0B7E605-A281-D84C-ACD9-BE65D8D95C83}"/>
                      </a:ext>
                    </a:extLst>
                  </p:cNvPr>
                  <p:cNvSpPr txBox="1"/>
                  <p:nvPr/>
                </p:nvSpPr>
                <p:spPr>
                  <a:xfrm>
                    <a:off x="2285659" y="5443955"/>
                    <a:ext cx="1806082" cy="3957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/>
                    <a:r>
                      <a:rPr lang="en-US" dirty="0">
                        <a:solidFill>
                          <a:srgbClr val="FF0000"/>
                        </a:solidFill>
                        <a:ea typeface="MS PGothic" pitchFamily="34" charset="-128"/>
                      </a:rPr>
                      <a:t>Electron</a:t>
                    </a:r>
                  </a:p>
                </p:txBody>
              </p:sp>
              <p:sp>
                <p:nvSpPr>
                  <p:cNvPr id="120" name="TextBox 17">
                    <a:extLst>
                      <a:ext uri="{FF2B5EF4-FFF2-40B4-BE49-F238E27FC236}">
                        <a16:creationId xmlns:a16="http://schemas.microsoft.com/office/drawing/2014/main" id="{E2AD54DC-4329-184C-8248-674509CD57F4}"/>
                      </a:ext>
                    </a:extLst>
                  </p:cNvPr>
                  <p:cNvSpPr txBox="1"/>
                  <p:nvPr/>
                </p:nvSpPr>
                <p:spPr>
                  <a:xfrm>
                    <a:off x="-450859" y="6366564"/>
                    <a:ext cx="2288281" cy="3513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/>
                    <a:r>
                      <a:rPr lang="en-US" sz="1400" dirty="0">
                        <a:solidFill>
                          <a:srgbClr val="0000FF"/>
                        </a:solidFill>
                        <a:ea typeface="MS PGothic" pitchFamily="34" charset="-128"/>
                      </a:rPr>
                      <a:t>Beam direction</a:t>
                    </a:r>
                  </a:p>
                </p:txBody>
              </p:sp>
              <p:cxnSp>
                <p:nvCxnSpPr>
                  <p:cNvPr id="121" name="Straight Arrow Connector 18">
                    <a:extLst>
                      <a:ext uri="{FF2B5EF4-FFF2-40B4-BE49-F238E27FC236}">
                        <a16:creationId xmlns:a16="http://schemas.microsoft.com/office/drawing/2014/main" id="{198B9E0D-88E9-C84B-B866-D10B7F416917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-146393" y="6018587"/>
                    <a:ext cx="197641" cy="28823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</p:grpSp>
            <p:cxnSp>
              <p:nvCxnSpPr>
                <p:cNvPr id="72" name="Straight Arrow Connector 8">
                  <a:extLst>
                    <a:ext uri="{FF2B5EF4-FFF2-40B4-BE49-F238E27FC236}">
                      <a16:creationId xmlns:a16="http://schemas.microsoft.com/office/drawing/2014/main" id="{A34E6D87-3FBA-3947-918B-B37EB80C36E6}"/>
                    </a:ext>
                  </a:extLst>
                </p:cNvPr>
                <p:cNvCxnSpPr/>
                <p:nvPr/>
              </p:nvCxnSpPr>
              <p:spPr bwMode="auto">
                <a:xfrm flipV="1">
                  <a:off x="-349370" y="4452729"/>
                  <a:ext cx="11561" cy="232907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75" name="TextBox 45">
                  <a:extLst>
                    <a:ext uri="{FF2B5EF4-FFF2-40B4-BE49-F238E27FC236}">
                      <a16:creationId xmlns:a16="http://schemas.microsoft.com/office/drawing/2014/main" id="{D72F7982-5CA7-9743-AB8F-99B29822A5E0}"/>
                    </a:ext>
                  </a:extLst>
                </p:cNvPr>
                <p:cNvSpPr txBox="1"/>
                <p:nvPr/>
              </p:nvSpPr>
              <p:spPr>
                <a:xfrm rot="16200000">
                  <a:off x="-1909089" y="4952932"/>
                  <a:ext cx="2717448" cy="4099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sz="1400" dirty="0">
                      <a:solidFill>
                        <a:srgbClr val="000000"/>
                      </a:solidFill>
                      <a:ea typeface="MS PGothic" pitchFamily="34" charset="-128"/>
                    </a:rPr>
                    <a:t>0.5 m Drift direction</a:t>
                  </a:r>
                </a:p>
              </p:txBody>
            </p:sp>
            <p:cxnSp>
              <p:nvCxnSpPr>
                <p:cNvPr id="114" name="Straight Arrow Connector 30">
                  <a:extLst>
                    <a:ext uri="{FF2B5EF4-FFF2-40B4-BE49-F238E27FC236}">
                      <a16:creationId xmlns:a16="http://schemas.microsoft.com/office/drawing/2014/main" id="{D0CBF6B2-CF8D-FE48-BBCE-AD30C17D0C2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-450859" y="6775768"/>
                  <a:ext cx="4566994" cy="603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arrow" w="med" len="med"/>
                  <a:tailEnd type="arrow"/>
                </a:ln>
                <a:effectLst/>
              </p:spPr>
            </p:cxnSp>
            <p:sp>
              <p:nvSpPr>
                <p:cNvPr id="115" name="TextBox 29">
                  <a:extLst>
                    <a:ext uri="{FF2B5EF4-FFF2-40B4-BE49-F238E27FC236}">
                      <a16:creationId xmlns:a16="http://schemas.microsoft.com/office/drawing/2014/main" id="{45FE48C7-31F0-B94A-A5AF-75F61F6286C8}"/>
                    </a:ext>
                  </a:extLst>
                </p:cNvPr>
                <p:cNvSpPr txBox="1"/>
                <p:nvPr/>
              </p:nvSpPr>
              <p:spPr>
                <a:xfrm>
                  <a:off x="1883382" y="6446337"/>
                  <a:ext cx="2254519" cy="351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sz="1400" dirty="0">
                      <a:solidFill>
                        <a:srgbClr val="000000"/>
                      </a:solidFill>
                      <a:ea typeface="MS PGothic" pitchFamily="34" charset="-128"/>
                    </a:rPr>
                    <a:t>1.0 m   Wires</a:t>
                  </a:r>
                </a:p>
              </p:txBody>
            </p:sp>
            <p:sp>
              <p:nvSpPr>
                <p:cNvPr id="116" name="TextBox 12">
                  <a:extLst>
                    <a:ext uri="{FF2B5EF4-FFF2-40B4-BE49-F238E27FC236}">
                      <a16:creationId xmlns:a16="http://schemas.microsoft.com/office/drawing/2014/main" id="{70E303E0-E177-FA4A-B0B8-8C95CB24C3B7}"/>
                    </a:ext>
                  </a:extLst>
                </p:cNvPr>
                <p:cNvSpPr txBox="1"/>
                <p:nvPr/>
              </p:nvSpPr>
              <p:spPr>
                <a:xfrm>
                  <a:off x="-247881" y="5017095"/>
                  <a:ext cx="1223203" cy="3865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ea typeface="MS PGothic" pitchFamily="34" charset="-128"/>
                    </a:rPr>
                    <a:t>Proton</a:t>
                  </a:r>
                </a:p>
              </p:txBody>
            </p:sp>
          </p:grpSp>
        </p:grpSp>
      </p:grpSp>
      <p:sp>
        <p:nvSpPr>
          <p:cNvPr id="122" name="Content Placeholder 5">
            <a:extLst>
              <a:ext uri="{FF2B5EF4-FFF2-40B4-BE49-F238E27FC236}">
                <a16:creationId xmlns:a16="http://schemas.microsoft.com/office/drawing/2014/main" id="{7B5A0336-D167-4E43-B9D8-FC39A743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924" y="914400"/>
            <a:ext cx="3794077" cy="2017415"/>
          </a:xfrm>
        </p:spPr>
        <p:txBody>
          <a:bodyPr>
            <a:noAutofit/>
          </a:bodyPr>
          <a:lstStyle/>
          <a:p>
            <a:pPr marL="273050" indent="-273050"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SzPct val="90000"/>
              <a:buFont typeface="Wingdings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QE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rgbClr val="000000"/>
                </a:solidFill>
              </a:rPr>
              <a:t>e CC event contained candidate, E</a:t>
            </a:r>
            <a:r>
              <a:rPr lang="en-US" baseline="-25000" dirty="0">
                <a:solidFill>
                  <a:srgbClr val="000000"/>
                </a:solidFill>
              </a:rPr>
              <a:t>DEP</a:t>
            </a:r>
            <a:r>
              <a:rPr lang="en-US" dirty="0">
                <a:solidFill>
                  <a:srgbClr val="000000"/>
                </a:solidFill>
              </a:rPr>
              <a:t>~870 MeV: </a:t>
            </a:r>
          </a:p>
          <a:p>
            <a:pPr marL="490538" lvl="1" indent="-260350"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SzPct val="9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proton candidate is upward going/stopping  L= 13 cm;</a:t>
            </a:r>
          </a:p>
          <a:p>
            <a:pPr marL="490538" lvl="1" indent="-260350"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SzPct val="9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e-shower is downward going.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6FF462-17C8-EF42-B3E4-ACB730D33ECD}"/>
              </a:ext>
            </a:extLst>
          </p:cNvPr>
          <p:cNvGrpSpPr/>
          <p:nvPr/>
        </p:nvGrpSpPr>
        <p:grpSpPr>
          <a:xfrm>
            <a:off x="15436" y="3733800"/>
            <a:ext cx="5166164" cy="2710506"/>
            <a:chOff x="-76200" y="609600"/>
            <a:chExt cx="5776308" cy="28956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0556FED-3759-1A47-9C2F-2DE5C427464B}"/>
                </a:ext>
              </a:extLst>
            </p:cNvPr>
            <p:cNvGrpSpPr/>
            <p:nvPr/>
          </p:nvGrpSpPr>
          <p:grpSpPr>
            <a:xfrm>
              <a:off x="-76200" y="609600"/>
              <a:ext cx="4953114" cy="2895600"/>
              <a:chOff x="-33754" y="3886200"/>
              <a:chExt cx="4779617" cy="289560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B911230-A269-EB44-8638-3EAA773CD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3900" y="3886200"/>
                <a:ext cx="4310120" cy="2819399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79CB011-80C3-734D-8F5B-695AEC21B9B4}"/>
                  </a:ext>
                </a:extLst>
              </p:cNvPr>
              <p:cNvGrpSpPr/>
              <p:nvPr/>
            </p:nvGrpSpPr>
            <p:grpSpPr>
              <a:xfrm>
                <a:off x="360667" y="3886200"/>
                <a:ext cx="4385196" cy="1143000"/>
                <a:chOff x="360667" y="3843754"/>
                <a:chExt cx="4385196" cy="1143000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6C64E21-6919-2D44-851F-4A7227D17646}"/>
                    </a:ext>
                  </a:extLst>
                </p:cNvPr>
                <p:cNvSpPr txBox="1"/>
                <p:nvPr/>
              </p:nvSpPr>
              <p:spPr>
                <a:xfrm>
                  <a:off x="3895919" y="3843754"/>
                  <a:ext cx="849944" cy="361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b="1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</a:rPr>
                    <a:t>COLL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6DFBCEA-51E2-D748-B756-6CF4D65998CC}"/>
                    </a:ext>
                  </a:extLst>
                </p:cNvPr>
                <p:cNvSpPr txBox="1"/>
                <p:nvPr/>
              </p:nvSpPr>
              <p:spPr>
                <a:xfrm>
                  <a:off x="1525290" y="4648200"/>
                  <a:ext cx="10145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</a:rPr>
                    <a:t>Track 1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72CC9A7-80B1-CE48-BE86-24688A992FF1}"/>
                    </a:ext>
                  </a:extLst>
                </p:cNvPr>
                <p:cNvSpPr txBox="1"/>
                <p:nvPr/>
              </p:nvSpPr>
              <p:spPr>
                <a:xfrm>
                  <a:off x="360667" y="3971634"/>
                  <a:ext cx="1148836" cy="361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</a:rPr>
                    <a:t>Track 2</a:t>
                  </a:r>
                </a:p>
              </p:txBody>
            </p: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1046B53-8263-5740-8CB9-1C2F03144A49}"/>
                  </a:ext>
                </a:extLst>
              </p:cNvPr>
              <p:cNvCxnSpPr/>
              <p:nvPr/>
            </p:nvCxnSpPr>
            <p:spPr bwMode="auto">
              <a:xfrm flipV="1">
                <a:off x="304800" y="3886200"/>
                <a:ext cx="0" cy="2895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sp>
            <p:nvSpPr>
              <p:cNvPr id="65" name="TextBox 45">
                <a:extLst>
                  <a:ext uri="{FF2B5EF4-FFF2-40B4-BE49-F238E27FC236}">
                    <a16:creationId xmlns:a16="http://schemas.microsoft.com/office/drawing/2014/main" id="{A6694C27-91D1-B149-BB2D-DD840FE87EB4}"/>
                  </a:ext>
                </a:extLst>
              </p:cNvPr>
              <p:cNvSpPr txBox="1"/>
              <p:nvPr/>
            </p:nvSpPr>
            <p:spPr>
              <a:xfrm rot="16200000">
                <a:off x="-1045577" y="5126623"/>
                <a:ext cx="2362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srgbClr val="000000"/>
                    </a:solidFill>
                    <a:latin typeface="Comic Sans MS" pitchFamily="66" charset="0"/>
                    <a:ea typeface="MS PGothic" pitchFamily="34" charset="-128"/>
                  </a:rPr>
                  <a:t>0.92 m Drift direction</a:t>
                </a:r>
              </a:p>
            </p:txBody>
          </p:sp>
          <p:cxnSp>
            <p:nvCxnSpPr>
              <p:cNvPr id="71" name="Straight Arrow Connector 30">
                <a:extLst>
                  <a:ext uri="{FF2B5EF4-FFF2-40B4-BE49-F238E27FC236}">
                    <a16:creationId xmlns:a16="http://schemas.microsoft.com/office/drawing/2014/main" id="{5FA8739F-D370-834F-B0C1-96DDD9947242}"/>
                  </a:ext>
                </a:extLst>
              </p:cNvPr>
              <p:cNvCxnSpPr/>
              <p:nvPr/>
            </p:nvCxnSpPr>
            <p:spPr bwMode="auto">
              <a:xfrm>
                <a:off x="295107" y="6700396"/>
                <a:ext cx="4291223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arrow"/>
              </a:ln>
              <a:effectLst/>
            </p:spPr>
          </p:cxnSp>
          <p:sp>
            <p:nvSpPr>
              <p:cNvPr id="73" name="TextBox 29">
                <a:extLst>
                  <a:ext uri="{FF2B5EF4-FFF2-40B4-BE49-F238E27FC236}">
                    <a16:creationId xmlns:a16="http://schemas.microsoft.com/office/drawing/2014/main" id="{804F2B09-C283-E34C-9F5A-60DC827F1CA7}"/>
                  </a:ext>
                </a:extLst>
              </p:cNvPr>
              <p:cNvSpPr txBox="1"/>
              <p:nvPr/>
            </p:nvSpPr>
            <p:spPr>
              <a:xfrm>
                <a:off x="2209800" y="6443246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srgbClr val="000000"/>
                    </a:solidFill>
                    <a:latin typeface="Comic Sans MS" pitchFamily="66" charset="0"/>
                    <a:ea typeface="MS PGothic" pitchFamily="34" charset="-128"/>
                  </a:rPr>
                  <a:t>1  m   Wires</a:t>
                </a:r>
              </a:p>
            </p:txBody>
          </p:sp>
        </p:grpSp>
        <p:pic>
          <p:nvPicPr>
            <p:cNvPr id="44" name="Picture 43" descr="Run7033Event9885_Coll_left_I_zoom.jpg">
              <a:extLst>
                <a:ext uri="{FF2B5EF4-FFF2-40B4-BE49-F238E27FC236}">
                  <a16:creationId xmlns:a16="http://schemas.microsoft.com/office/drawing/2014/main" id="{99ECCACD-A52A-2E4E-9BB8-A824B4C2F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599" y="1066800"/>
              <a:ext cx="2042509" cy="1860685"/>
            </a:xfrm>
            <a:prstGeom prst="rect">
              <a:avLst/>
            </a:prstGeom>
            <a:ln w="25400">
              <a:solidFill>
                <a:srgbClr val="00B050"/>
              </a:solidFill>
            </a:ln>
          </p:spPr>
        </p:pic>
      </p:grpSp>
      <p:sp>
        <p:nvSpPr>
          <p:cNvPr id="79" name="Content Placeholder 5">
            <a:extLst>
              <a:ext uri="{FF2B5EF4-FFF2-40B4-BE49-F238E27FC236}">
                <a16:creationId xmlns:a16="http://schemas.microsoft.com/office/drawing/2014/main" id="{639EC093-34CC-D04C-AF4D-5112BB8C67CD}"/>
              </a:ext>
            </a:extLst>
          </p:cNvPr>
          <p:cNvSpPr txBox="1">
            <a:spLocks/>
          </p:cNvSpPr>
          <p:nvPr/>
        </p:nvSpPr>
        <p:spPr bwMode="auto">
          <a:xfrm>
            <a:off x="4985376" y="3657600"/>
            <a:ext cx="492062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273050" lvl="1" indent="-258763"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1800" i="0" kern="0" dirty="0">
                <a:latin typeface="Symbol" charset="2"/>
                <a:cs typeface="Symbol" charset="2"/>
              </a:rPr>
              <a:t>n</a:t>
            </a:r>
            <a:r>
              <a:rPr lang="en-US" sz="1800" i="0" kern="0" dirty="0"/>
              <a:t>e CC event candidate fully contained in  active LAr, E</a:t>
            </a:r>
            <a:r>
              <a:rPr lang="en-US" sz="1800" i="0" kern="0" baseline="-25000" dirty="0"/>
              <a:t>dep</a:t>
            </a:r>
            <a:r>
              <a:rPr lang="en-US" sz="1800" i="0" kern="0" dirty="0"/>
              <a:t>~830 MeV:</a:t>
            </a:r>
          </a:p>
          <a:p>
            <a:pPr marL="590550" lvl="2" indent="-273050"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1800" i="0" kern="0" dirty="0"/>
              <a:t>The electron shower, E</a:t>
            </a:r>
            <a:r>
              <a:rPr lang="en-US" sz="1800" i="0" kern="0" baseline="-25000" dirty="0"/>
              <a:t>DEP</a:t>
            </a:r>
            <a:r>
              <a:rPr lang="en-US" sz="1800" i="0" kern="0" dirty="0"/>
              <a:t>~570 MeV        is downward going;</a:t>
            </a:r>
          </a:p>
          <a:p>
            <a:pPr marL="590550" lvl="2" indent="-273050"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1800" i="0" kern="0" dirty="0"/>
              <a:t>Track 1: upward going, stopping proton candidate,  L = 23.7 cm;                       Track 2: stopping hadron, L = 33.4 cm.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1246ED5-33C4-1F4C-B0F2-81FE384BD105}"/>
              </a:ext>
            </a:extLst>
          </p:cNvPr>
          <p:cNvSpPr/>
          <p:nvPr/>
        </p:nvSpPr>
        <p:spPr bwMode="auto">
          <a:xfrm>
            <a:off x="685800" y="48768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1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D7D089D-861D-7E4E-ABBC-4B634BC9A0C1}"/>
              </a:ext>
            </a:extLst>
          </p:cNvPr>
          <p:cNvCxnSpPr>
            <a:cxnSpLocks/>
          </p:cNvCxnSpPr>
          <p:nvPr/>
        </p:nvCxnSpPr>
        <p:spPr bwMode="auto">
          <a:xfrm>
            <a:off x="1447800" y="5257800"/>
            <a:ext cx="1905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CC093BA8-4DC9-6047-B437-D533ABEB03BE}"/>
              </a:ext>
            </a:extLst>
          </p:cNvPr>
          <p:cNvSpPr txBox="1"/>
          <p:nvPr/>
        </p:nvSpPr>
        <p:spPr>
          <a:xfrm>
            <a:off x="990600" y="5605046"/>
            <a:ext cx="1051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Electron</a:t>
            </a:r>
          </a:p>
        </p:txBody>
      </p:sp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F430A236-5DFB-4B47-8416-4EE69389FB3D}"/>
              </a:ext>
            </a:extLst>
          </p:cNvPr>
          <p:cNvSpPr txBox="1">
            <a:spLocks/>
          </p:cNvSpPr>
          <p:nvPr/>
        </p:nvSpPr>
        <p:spPr bwMode="auto">
          <a:xfrm>
            <a:off x="7848600" y="6629400"/>
            <a:ext cx="1981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accent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1600" i="1" kern="1200">
                <a:solidFill>
                  <a:schemeClr val="tx1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GB">
                <a:solidFill>
                  <a:srgbClr val="3333CC"/>
                </a:solidFill>
              </a:rPr>
              <a:t>Slide#  : </a:t>
            </a:r>
            <a:fld id="{C0367892-4C36-1744-A726-262AF37AA8B7}" type="slidenum">
              <a:rPr lang="en-GB" smtClean="0">
                <a:solidFill>
                  <a:srgbClr val="3333CC"/>
                </a:solidFill>
              </a:rPr>
              <a:pPr/>
              <a:t>18</a:t>
            </a:fld>
            <a:endParaRPr lang="en-GB" dirty="0">
              <a:solidFill>
                <a:srgbClr val="00CC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8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build="p"/>
      <p:bldP spid="79" grpId="0"/>
      <p:bldP spid="80" grpId="0" animBg="1"/>
      <p:bldP spid="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E9E7-D72E-A84B-A9A0-EF127F5A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</p:spPr>
        <p:txBody>
          <a:bodyPr/>
          <a:lstStyle/>
          <a:p>
            <a:r>
              <a:rPr lang="en-US" dirty="0"/>
              <a:t>Run 2  Data taking: December 20</a:t>
            </a:r>
            <a:r>
              <a:rPr lang="en-US" baseline="30000" dirty="0"/>
              <a:t>th</a:t>
            </a:r>
            <a:r>
              <a:rPr lang="en-US" dirty="0"/>
              <a:t> 2022 - July 16</a:t>
            </a:r>
            <a:r>
              <a:rPr lang="en-US" baseline="30000" dirty="0"/>
              <a:t>th</a:t>
            </a:r>
            <a:r>
              <a:rPr lang="en-US" dirty="0"/>
              <a:t> 2023</a:t>
            </a:r>
          </a:p>
        </p:txBody>
      </p:sp>
      <p:sp>
        <p:nvSpPr>
          <p:cNvPr id="9" name="Rettangolo 52">
            <a:extLst>
              <a:ext uri="{FF2B5EF4-FFF2-40B4-BE49-F238E27FC236}">
                <a16:creationId xmlns:a16="http://schemas.microsoft.com/office/drawing/2014/main" id="{23799BEE-7E95-FB47-93BB-D8508490817A}"/>
              </a:ext>
            </a:extLst>
          </p:cNvPr>
          <p:cNvSpPr/>
          <p:nvPr/>
        </p:nvSpPr>
        <p:spPr>
          <a:xfrm>
            <a:off x="0" y="552799"/>
            <a:ext cx="9906000" cy="666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738" lvl="1" indent="-300038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Run-2 started last December 20</a:t>
            </a:r>
            <a:r>
              <a:rPr lang="en-US" sz="1800" i="0" baseline="3000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th</a:t>
            </a:r>
            <a:r>
              <a:rPr lang="en-US" sz="18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, taking data with both  BNB, </a:t>
            </a:r>
            <a:r>
              <a:rPr lang="en-US" sz="1800" i="0" dirty="0" err="1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NuMI</a:t>
            </a:r>
            <a:r>
              <a:rPr lang="en-US" sz="18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 beams after a detector</a:t>
            </a:r>
            <a:r>
              <a:rPr lang="en-US" sz="1800" i="0" dirty="0"/>
              <a:t> setting/tuning with cosmic rays:</a:t>
            </a:r>
          </a:p>
        </p:txBody>
      </p:sp>
      <p:sp>
        <p:nvSpPr>
          <p:cNvPr id="12" name="Rettangolo 52">
            <a:extLst>
              <a:ext uri="{FF2B5EF4-FFF2-40B4-BE49-F238E27FC236}">
                <a16:creationId xmlns:a16="http://schemas.microsoft.com/office/drawing/2014/main" id="{A793CF89-B8C8-8C4C-A564-84B0C8F0A124}"/>
              </a:ext>
            </a:extLst>
          </p:cNvPr>
          <p:cNvSpPr/>
          <p:nvPr/>
        </p:nvSpPr>
        <p:spPr>
          <a:xfrm>
            <a:off x="-1" y="4191000"/>
            <a:ext cx="5257801" cy="211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1" indent="-260350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kern="0" dirty="0"/>
              <a:t>ICARUS has collected in the Run-2 an event statistics corresponding to:                          </a:t>
            </a:r>
            <a:r>
              <a:rPr lang="en-US" sz="1800" i="0" kern="0" dirty="0">
                <a:solidFill>
                  <a:srgbClr val="FF0000"/>
                </a:solidFill>
              </a:rPr>
              <a:t>2.05 10</a:t>
            </a:r>
            <a:r>
              <a:rPr lang="en-US" sz="1800" i="0" kern="0" baseline="30000" dirty="0">
                <a:solidFill>
                  <a:srgbClr val="FF0000"/>
                </a:solidFill>
              </a:rPr>
              <a:t>20 </a:t>
            </a:r>
            <a:r>
              <a:rPr lang="en-US" sz="1800" i="0" kern="0" dirty="0">
                <a:solidFill>
                  <a:srgbClr val="FF0000"/>
                </a:solidFill>
              </a:rPr>
              <a:t>POT  BNB  - </a:t>
            </a:r>
            <a:r>
              <a:rPr lang="en-US" sz="1800" i="0" kern="0" dirty="0"/>
              <a:t> </a:t>
            </a:r>
            <a:r>
              <a:rPr lang="en-US" sz="1800" i="0" kern="0" dirty="0">
                <a:solidFill>
                  <a:srgbClr val="0000FF"/>
                </a:solidFill>
              </a:rPr>
              <a:t>2.74 10</a:t>
            </a:r>
            <a:r>
              <a:rPr lang="en-US" sz="1800" i="0" kern="0" baseline="30000" dirty="0">
                <a:solidFill>
                  <a:srgbClr val="0000FF"/>
                </a:solidFill>
              </a:rPr>
              <a:t>20</a:t>
            </a:r>
            <a:r>
              <a:rPr lang="en-US" sz="1800" i="0" kern="0" dirty="0">
                <a:solidFill>
                  <a:srgbClr val="0000FF"/>
                </a:solidFill>
              </a:rPr>
              <a:t> POT  </a:t>
            </a:r>
            <a:r>
              <a:rPr lang="en-US" sz="1800" i="0" kern="0" dirty="0" err="1">
                <a:solidFill>
                  <a:srgbClr val="0000FF"/>
                </a:solidFill>
              </a:rPr>
              <a:t>NuMI</a:t>
            </a:r>
            <a:r>
              <a:rPr lang="en-US" sz="1800" i="0" kern="0" dirty="0"/>
              <a:t> </a:t>
            </a:r>
          </a:p>
          <a:p>
            <a:pPr marL="12700" lvl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1800" i="0" kern="0" dirty="0"/>
              <a:t>    Steady data taking with DAQ uptime &gt; 95 %,</a:t>
            </a:r>
          </a:p>
          <a:p>
            <a:pPr marL="12700" lvl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1800" i="0" kern="0" dirty="0"/>
              <a:t>    excellent stability on long runs at BNB rep. </a:t>
            </a:r>
          </a:p>
          <a:p>
            <a:pPr marL="12700" lvl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1800" i="0" kern="0" dirty="0"/>
              <a:t>    rate &gt; 4 Hz.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5AB1-CDAF-C940-6D70-F7E8E31F50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19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5D604-F19A-5346-891F-DB9995869891}"/>
              </a:ext>
            </a:extLst>
          </p:cNvPr>
          <p:cNvSpPr/>
          <p:nvPr/>
        </p:nvSpPr>
        <p:spPr>
          <a:xfrm>
            <a:off x="-1" y="1371600"/>
            <a:ext cx="5791201" cy="1256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lvl="2" indent="-258763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solidFill>
                  <a:srgbClr val="FF0000"/>
                </a:solidFill>
              </a:rPr>
              <a:t>Free e-lifetime increased in West </a:t>
            </a:r>
            <a:r>
              <a:rPr lang="en-US" sz="1800" i="0" dirty="0" err="1">
                <a:solidFill>
                  <a:srgbClr val="FF0000"/>
                </a:solidFill>
              </a:rPr>
              <a:t>Cryo</a:t>
            </a:r>
            <a:r>
              <a:rPr lang="en-US" sz="1800" i="0" dirty="0">
                <a:solidFill>
                  <a:srgbClr val="FF0000"/>
                </a:solidFill>
              </a:rPr>
              <a:t> to          8.5 </a:t>
            </a:r>
            <a:r>
              <a:rPr lang="en-US" sz="1800" i="0" dirty="0" err="1">
                <a:solidFill>
                  <a:srgbClr val="FF0000"/>
                </a:solidFill>
              </a:rPr>
              <a:t>ms</a:t>
            </a:r>
            <a:r>
              <a:rPr lang="en-US" sz="1800" i="0" dirty="0">
                <a:solidFill>
                  <a:srgbClr val="FF0000"/>
                </a:solidFill>
              </a:rPr>
              <a:t>  corresponding to </a:t>
            </a:r>
            <a:r>
              <a:rPr lang="en-US" alt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~ 40 </a:t>
            </a:r>
            <a:r>
              <a:rPr lang="en-US" altLang="en-US" sz="1800" i="0" dirty="0" err="1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p.p.t</a:t>
            </a:r>
            <a:r>
              <a:rPr lang="en-US" alt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. o</a:t>
            </a:r>
            <a:r>
              <a:rPr lang="en-GB" alt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f </a:t>
            </a:r>
            <a:r>
              <a:rPr lang="en-US" alt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[O2] </a:t>
            </a:r>
            <a:r>
              <a:rPr lang="en-GB" alt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residual impurities </a:t>
            </a:r>
            <a:r>
              <a:rPr lang="en-US" sz="1800" i="0" dirty="0">
                <a:solidFill>
                  <a:srgbClr val="FF0000"/>
                </a:solidFill>
              </a:rPr>
              <a:t>by regenerating </a:t>
            </a:r>
            <a:r>
              <a:rPr lang="en-US" sz="1800" i="0" dirty="0" err="1">
                <a:solidFill>
                  <a:srgbClr val="FF0000"/>
                </a:solidFill>
              </a:rPr>
              <a:t>LAr</a:t>
            </a:r>
            <a:r>
              <a:rPr lang="en-US" sz="1800" i="0" dirty="0">
                <a:solidFill>
                  <a:srgbClr val="FF0000"/>
                </a:solidFill>
              </a:rPr>
              <a:t> filter</a:t>
            </a:r>
            <a:r>
              <a:rPr lang="en-US" sz="1800" i="0" dirty="0">
                <a:solidFill>
                  <a:srgbClr val="0000FF"/>
                </a:solidFill>
              </a:rPr>
              <a:t>  </a:t>
            </a:r>
            <a:r>
              <a:rPr lang="en-US" sz="1800" i="0" dirty="0"/>
              <a:t>                    </a:t>
            </a:r>
            <a:r>
              <a:rPr lang="en-US" sz="1800" dirty="0"/>
              <a:t>=&gt; optimal track detection eff. (1 </a:t>
            </a:r>
            <a:r>
              <a:rPr lang="en-US" sz="1800" dirty="0" err="1"/>
              <a:t>ms</a:t>
            </a:r>
            <a:r>
              <a:rPr lang="en-US" sz="1800" dirty="0"/>
              <a:t> drift)</a:t>
            </a:r>
            <a:endParaRPr lang="en-US" sz="1800" i="0" dirty="0">
              <a:solidFill>
                <a:srgbClr val="0000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C0154-FD63-4343-A139-826569A3E9FA}"/>
              </a:ext>
            </a:extLst>
          </p:cNvPr>
          <p:cNvSpPr/>
          <p:nvPr/>
        </p:nvSpPr>
        <p:spPr>
          <a:xfrm>
            <a:off x="381000" y="2971800"/>
            <a:ext cx="5257800" cy="964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en-US" dirty="0"/>
              <a:t>P. </a:t>
            </a:r>
            <a:r>
              <a:rPr lang="en-US" dirty="0" err="1"/>
              <a:t>Abratenko</a:t>
            </a:r>
            <a:r>
              <a:rPr lang="en-US" dirty="0"/>
              <a:t> et all: ICARUS at the </a:t>
            </a:r>
            <a:r>
              <a:rPr lang="en-US" dirty="0" err="1"/>
              <a:t>Fermilab</a:t>
            </a:r>
            <a:r>
              <a:rPr lang="en-US" dirty="0"/>
              <a:t>             Short-Baseline Neutrino program: initial operation</a:t>
            </a:r>
          </a:p>
          <a:p>
            <a:pPr marL="273050" lvl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</a:pPr>
            <a:r>
              <a:rPr lang="en-US" sz="1700" dirty="0">
                <a:solidFill>
                  <a:srgbClr val="FF0000"/>
                </a:solidFill>
                <a:ea typeface="Lato Regular"/>
                <a:cs typeface="Lato Regular"/>
                <a:sym typeface="Lato Regular"/>
              </a:rPr>
              <a:t>Eur. Phys. J. C (2023) 83:467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E32296-7FC7-6F4A-998F-37B07E372B8F}"/>
              </a:ext>
            </a:extLst>
          </p:cNvPr>
          <p:cNvGrpSpPr/>
          <p:nvPr/>
        </p:nvGrpSpPr>
        <p:grpSpPr>
          <a:xfrm>
            <a:off x="5257800" y="3886200"/>
            <a:ext cx="4724400" cy="2895600"/>
            <a:chOff x="4038600" y="1499557"/>
            <a:chExt cx="5867400" cy="51707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3EACA77-19E7-2B46-953A-BE51BAE17A7F}"/>
                </a:ext>
              </a:extLst>
            </p:cNvPr>
            <p:cNvGrpSpPr/>
            <p:nvPr/>
          </p:nvGrpSpPr>
          <p:grpSpPr>
            <a:xfrm>
              <a:off x="4038600" y="1981200"/>
              <a:ext cx="5867400" cy="4689133"/>
              <a:chOff x="4038600" y="1711667"/>
              <a:chExt cx="5867400" cy="48415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88CFD91-FCF3-874A-9F06-F4518DEDA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8600" y="1711667"/>
                <a:ext cx="5867400" cy="4841534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05DBB2E-2349-9943-813D-C753B7722BCA}"/>
                  </a:ext>
                </a:extLst>
              </p:cNvPr>
              <p:cNvSpPr/>
              <p:nvPr/>
            </p:nvSpPr>
            <p:spPr>
              <a:xfrm>
                <a:off x="8712631" y="3363874"/>
                <a:ext cx="578282" cy="378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i="0" kern="0" dirty="0">
                    <a:solidFill>
                      <a:srgbClr val="FF0000"/>
                    </a:solidFill>
                  </a:rPr>
                  <a:t>BNB</a:t>
                </a:r>
                <a:endParaRPr lang="en-US" sz="20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6CD2C2-1355-B947-A3B1-829BF4D61E9A}"/>
                  </a:ext>
                </a:extLst>
              </p:cNvPr>
              <p:cNvSpPr/>
              <p:nvPr/>
            </p:nvSpPr>
            <p:spPr>
              <a:xfrm>
                <a:off x="7086601" y="4586263"/>
                <a:ext cx="782214" cy="378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i="0" kern="0" dirty="0">
                    <a:solidFill>
                      <a:srgbClr val="0000FF"/>
                    </a:solidFill>
                  </a:rPr>
                  <a:t>NuMI 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F2DA4E-30C4-F241-BD01-1309636EDCFF}"/>
                </a:ext>
              </a:extLst>
            </p:cNvPr>
            <p:cNvSpPr/>
            <p:nvPr/>
          </p:nvSpPr>
          <p:spPr>
            <a:xfrm>
              <a:off x="4724400" y="1499557"/>
              <a:ext cx="4623860" cy="65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kern="0" dirty="0">
                  <a:solidFill>
                    <a:srgbClr val="0070C0"/>
                  </a:solidFill>
                </a:rPr>
                <a:t>Data taken Dec 2022 - present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A6ECFF-00B3-4B41-899F-A6FC08100349}"/>
              </a:ext>
            </a:extLst>
          </p:cNvPr>
          <p:cNvGrpSpPr/>
          <p:nvPr/>
        </p:nvGrpSpPr>
        <p:grpSpPr>
          <a:xfrm>
            <a:off x="5562600" y="1199976"/>
            <a:ext cx="4343400" cy="2686224"/>
            <a:chOff x="5562600" y="1199976"/>
            <a:chExt cx="4343400" cy="268622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EE9E4D-AF7D-B040-A0F6-B6C9E3B6EF50}"/>
                </a:ext>
              </a:extLst>
            </p:cNvPr>
            <p:cNvGrpSpPr/>
            <p:nvPr/>
          </p:nvGrpSpPr>
          <p:grpSpPr>
            <a:xfrm>
              <a:off x="5562600" y="1199976"/>
              <a:ext cx="4343400" cy="2686224"/>
              <a:chOff x="5333988" y="1259381"/>
              <a:chExt cx="4210050" cy="301060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A26D117-6934-CB4D-8FFC-BFAFAC8B5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3988" y="1259381"/>
                <a:ext cx="4210050" cy="3010606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215E8DF-2066-B54D-BDA1-578E9C8FD729}"/>
                  </a:ext>
                </a:extLst>
              </p:cNvPr>
              <p:cNvSpPr/>
              <p:nvPr/>
            </p:nvSpPr>
            <p:spPr>
              <a:xfrm>
                <a:off x="7292153" y="1524000"/>
                <a:ext cx="708847" cy="311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West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6BE7D7-FC7A-F14F-B812-E5558057EFE0}"/>
                  </a:ext>
                </a:extLst>
              </p:cNvPr>
              <p:cNvSpPr/>
              <p:nvPr/>
            </p:nvSpPr>
            <p:spPr>
              <a:xfrm>
                <a:off x="5769510" y="2903559"/>
                <a:ext cx="622285" cy="311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East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33E250-EAD0-974D-83D8-8C3C49E5A5AF}"/>
                </a:ext>
              </a:extLst>
            </p:cNvPr>
            <p:cNvSpPr/>
            <p:nvPr/>
          </p:nvSpPr>
          <p:spPr>
            <a:xfrm>
              <a:off x="6477000" y="2667000"/>
              <a:ext cx="28103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(Filter to be  regenerated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6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4">
            <a:extLst>
              <a:ext uri="{FF2B5EF4-FFF2-40B4-BE49-F238E27FC236}">
                <a16:creationId xmlns:a16="http://schemas.microsoft.com/office/drawing/2014/main" id="{CB1D2AD8-46AE-674F-9F8B-19EB56235B3B}"/>
              </a:ext>
            </a:extLst>
          </p:cNvPr>
          <p:cNvSpPr/>
          <p:nvPr/>
        </p:nvSpPr>
        <p:spPr>
          <a:xfrm>
            <a:off x="6553200" y="457200"/>
            <a:ext cx="3352800" cy="54938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0488" indent="-88900">
              <a:spcBef>
                <a:spcPts val="0"/>
              </a:spcBef>
              <a:buNone/>
            </a:pPr>
            <a:r>
              <a:rPr lang="en-US" sz="1300" i="1" dirty="0">
                <a:solidFill>
                  <a:srgbClr val="7030A0"/>
                </a:solidFill>
              </a:rPr>
              <a:t> </a:t>
            </a:r>
            <a:r>
              <a:rPr lang="en-US" sz="1200" i="1" baseline="0" dirty="0">
                <a:solidFill>
                  <a:srgbClr val="7030A0"/>
                </a:solidFill>
              </a:rPr>
              <a:t>1</a:t>
            </a: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. Brookhaven National Lab.,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2. CERN, Switzerland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3. CINVESTAV, Mexico,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4. Colorado State University,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5. Fermi National Accelerator Lab.,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6. INFN Bologna and University,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7. INFN Catania and University,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8. INFN </a:t>
            </a:r>
            <a:r>
              <a:rPr lang="en-US" sz="1300" i="1" baseline="0" dirty="0" err="1">
                <a:solidFill>
                  <a:srgbClr val="7030A0"/>
                </a:solidFill>
                <a:latin typeface="+mj-lt"/>
              </a:rPr>
              <a:t>Genova</a:t>
            </a: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and University,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9. INFN GSSI, L’Aquila,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10. INFN LNGS, </a:t>
            </a:r>
            <a:r>
              <a:rPr lang="en-US" sz="1300" i="1" baseline="0" dirty="0" err="1">
                <a:solidFill>
                  <a:srgbClr val="7030A0"/>
                </a:solidFill>
                <a:latin typeface="+mj-lt"/>
              </a:rPr>
              <a:t>Assergi</a:t>
            </a: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11. INFN LNS, Catania, Italy 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12. INFN Milano, Milano,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13. INFN Milano </a:t>
            </a:r>
            <a:r>
              <a:rPr lang="en-US" sz="1300" i="1" baseline="0" dirty="0" err="1">
                <a:solidFill>
                  <a:srgbClr val="7030A0"/>
                </a:solidFill>
                <a:latin typeface="+mj-lt"/>
              </a:rPr>
              <a:t>Bic</a:t>
            </a:r>
            <a:r>
              <a:rPr lang="en-US" sz="1300" i="1" dirty="0">
                <a:solidFill>
                  <a:srgbClr val="7030A0"/>
                </a:solidFill>
                <a:latin typeface="+mj-lt"/>
              </a:rPr>
              <a:t>. </a:t>
            </a: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and University,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14. INFN Napoli, Napoli,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15. INFN  </a:t>
            </a:r>
            <a:r>
              <a:rPr lang="en-US" sz="1300" i="1" baseline="0" dirty="0" err="1">
                <a:solidFill>
                  <a:srgbClr val="7030A0"/>
                </a:solidFill>
                <a:latin typeface="+mj-lt"/>
              </a:rPr>
              <a:t>Padova</a:t>
            </a: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 and University,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16. INFN Pavia and University, Italy 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17. SLAC National Accelerator Lab.,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18. Southern Methodist University,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19. Tufts University,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dirty="0">
                <a:solidFill>
                  <a:srgbClr val="7030A0"/>
                </a:solidFill>
                <a:latin typeface="+mj-lt"/>
              </a:rPr>
              <a:t>20. University of Chicago, USA</a:t>
            </a:r>
            <a:endParaRPr lang="en-US" sz="1300" i="1" baseline="0" dirty="0">
              <a:solidFill>
                <a:srgbClr val="7030A0"/>
              </a:solidFill>
              <a:latin typeface="+mj-lt"/>
            </a:endParaRP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21. University of Houston,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22. University of Pittsburgh, USA 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23. University of Rochester, 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baseline="0" dirty="0">
                <a:solidFill>
                  <a:srgbClr val="7030A0"/>
                </a:solidFill>
                <a:latin typeface="+mj-lt"/>
              </a:rPr>
              <a:t>24. University of Texas (Arlington),USA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dirty="0">
                <a:solidFill>
                  <a:srgbClr val="7030A0"/>
                </a:solidFill>
                <a:latin typeface="+mj-lt"/>
              </a:rPr>
              <a:t>25. INFN Pisa and University, Italy</a:t>
            </a:r>
          </a:p>
          <a:p>
            <a:pPr marL="90488" indent="-88900">
              <a:spcBef>
                <a:spcPts val="0"/>
              </a:spcBef>
            </a:pPr>
            <a:r>
              <a:rPr lang="en-US" sz="1300" i="1" dirty="0">
                <a:solidFill>
                  <a:srgbClr val="7030A0"/>
                </a:solidFill>
                <a:latin typeface="+mj-lt"/>
              </a:rPr>
              <a:t>26. Ramanujan Faculty Phys. Res. India</a:t>
            </a:r>
          </a:p>
          <a:p>
            <a:pPr marL="90488" indent="-88900">
              <a:spcBef>
                <a:spcPts val="0"/>
              </a:spcBef>
            </a:pPr>
            <a:r>
              <a:rPr lang="en-US" sz="1300" dirty="0">
                <a:solidFill>
                  <a:srgbClr val="7030A0"/>
                </a:solidFill>
                <a:latin typeface="+mj-lt"/>
              </a:rPr>
              <a:t>27. Virginia Tech Institute</a:t>
            </a:r>
            <a:endParaRPr lang="en-US" sz="13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533400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en-US" dirty="0"/>
              <a:t>ICARUS Collaboration at SBN</a:t>
            </a:r>
          </a:p>
        </p:txBody>
      </p:sp>
      <p:sp>
        <p:nvSpPr>
          <p:cNvPr id="3" name="Rettangolo 2"/>
          <p:cNvSpPr/>
          <p:nvPr/>
        </p:nvSpPr>
        <p:spPr>
          <a:xfrm>
            <a:off x="5867400" y="6324600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20"/>
              </a:lnSpc>
              <a:spcBef>
                <a:spcPts val="600"/>
              </a:spcBef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aseline="0" dirty="0">
                <a:solidFill>
                  <a:srgbClr val="0000FF"/>
                </a:solidFill>
                <a:latin typeface="+mj-lt"/>
              </a:rPr>
              <a:t>Spokesperson: C. Rubbia, GSSI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486400" y="5908357"/>
            <a:ext cx="4495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1300" baseline="0" dirty="0">
                <a:solidFill>
                  <a:srgbClr val="000000"/>
                </a:solidFill>
              </a:rPr>
              <a:t>           </a:t>
            </a:r>
            <a:r>
              <a:rPr lang="en-US" sz="1300" baseline="0" dirty="0">
                <a:solidFill>
                  <a:srgbClr val="000000"/>
                </a:solidFill>
                <a:latin typeface="+mj-lt"/>
              </a:rPr>
              <a:t>12 INFN groups, 12 US institutions, CERN,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                          </a:t>
            </a:r>
            <a:r>
              <a:rPr lang="en-US" sz="1300" baseline="0" dirty="0">
                <a:solidFill>
                  <a:srgbClr val="000000"/>
                </a:solidFill>
                <a:latin typeface="+mj-lt"/>
              </a:rPr>
              <a:t>1 Mexican institution, 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1 Indian Insti</a:t>
            </a:r>
            <a:r>
              <a:rPr lang="en-US" sz="1300" baseline="0" dirty="0">
                <a:solidFill>
                  <a:srgbClr val="000000"/>
                </a:solidFill>
                <a:latin typeface="+mj-lt"/>
              </a:rPr>
              <a:t>tution</a:t>
            </a:r>
            <a:endParaRPr lang="it-IT" sz="1300" baseline="0" dirty="0"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86000" y="6324600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113" indent="-138113"/>
            <a:r>
              <a:rPr lang="en-US" sz="1000" baseline="0" dirty="0">
                <a:solidFill>
                  <a:srgbClr val="000000"/>
                </a:solidFill>
                <a:latin typeface="+mj-lt"/>
              </a:rPr>
              <a:t>a  On Leave of Absence from INFN </a:t>
            </a:r>
            <a:r>
              <a:rPr lang="it-IT" sz="1000" baseline="0" dirty="0">
                <a:solidFill>
                  <a:srgbClr val="000000"/>
                </a:solidFill>
                <a:latin typeface="+mj-lt"/>
              </a:rPr>
              <a:t>Padova</a:t>
            </a:r>
          </a:p>
          <a:p>
            <a:pPr marL="138113" indent="-138113"/>
            <a:r>
              <a:rPr lang="en-US" sz="1000" baseline="0" dirty="0">
                <a:solidFill>
                  <a:srgbClr val="000000"/>
                </a:solidFill>
                <a:latin typeface="+mj-lt"/>
              </a:rPr>
              <a:t>b  On Leave of Absence from INFN Pavia </a:t>
            </a:r>
            <a:endParaRPr lang="en-US" sz="1000" baseline="0" dirty="0">
              <a:solidFill>
                <a:srgbClr val="9900CC"/>
              </a:solidFill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355488"/>
              </p:ext>
            </p:extLst>
          </p:nvPr>
        </p:nvGraphicFramePr>
        <p:xfrm>
          <a:off x="1238250" y="3338513"/>
          <a:ext cx="7429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" name="Documento" r:id="rId4" imgW="7429500" imgH="177800" progId="Word.Document.12">
                  <p:embed/>
                </p:oleObj>
              </mc:Choice>
              <mc:Fallback>
                <p:oleObj name="Documento" r:id="rId4" imgW="7429500" imgH="17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8250" y="3338513"/>
                        <a:ext cx="74295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10">
            <a:extLst>
              <a:ext uri="{FF2B5EF4-FFF2-40B4-BE49-F238E27FC236}">
                <a16:creationId xmlns:a16="http://schemas.microsoft.com/office/drawing/2014/main" id="{5E3CA90E-4EC9-FD48-AE85-BF3F18C8D62C}"/>
              </a:ext>
            </a:extLst>
          </p:cNvPr>
          <p:cNvSpPr/>
          <p:nvPr/>
        </p:nvSpPr>
        <p:spPr>
          <a:xfrm>
            <a:off x="0" y="510495"/>
            <a:ext cx="6629400" cy="5966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  <a:buNone/>
            </a:pPr>
            <a:r>
              <a:rPr lang="it-IT" sz="1200" i="0" dirty="0">
                <a:solidFill>
                  <a:srgbClr val="000000"/>
                </a:solidFill>
                <a:latin typeface="+mj-lt"/>
              </a:rPr>
              <a:t>P. Abratenko</a:t>
            </a:r>
            <a:r>
              <a:rPr lang="it-IT" sz="1200" i="0" baseline="30000" dirty="0">
                <a:solidFill>
                  <a:srgbClr val="000000"/>
                </a:solidFill>
                <a:latin typeface="+mj-lt"/>
              </a:rPr>
              <a:t>19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, A. Aduszkiewicz</a:t>
            </a:r>
            <a:r>
              <a:rPr lang="it-IT" sz="1200" i="0" baseline="30000" dirty="0">
                <a:solidFill>
                  <a:srgbClr val="000000"/>
                </a:solidFill>
                <a:latin typeface="+mj-lt"/>
              </a:rPr>
              <a:t>21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it-IT" sz="1200" i="0" dirty="0" err="1">
                <a:solidFill>
                  <a:srgbClr val="000000"/>
                </a:solidFill>
                <a:latin typeface="+mj-lt"/>
              </a:rPr>
              <a:t>F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. Akbar</a:t>
            </a:r>
            <a:r>
              <a:rPr lang="it-IT" sz="1200" i="0" baseline="30000" dirty="0">
                <a:solidFill>
                  <a:srgbClr val="000000"/>
                </a:solidFill>
                <a:latin typeface="+mj-lt"/>
              </a:rPr>
              <a:t>23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, M. </a:t>
            </a:r>
            <a:r>
              <a:rPr lang="it-IT" sz="1200" i="0" dirty="0" err="1">
                <a:solidFill>
                  <a:srgbClr val="000000"/>
                </a:solidFill>
                <a:latin typeface="+mj-lt"/>
              </a:rPr>
              <a:t>Artero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 Pons</a:t>
            </a:r>
            <a:r>
              <a:rPr lang="it-IT" sz="1200" i="0" baseline="30000" dirty="0">
                <a:solidFill>
                  <a:srgbClr val="000000"/>
                </a:solidFill>
                <a:latin typeface="+mj-lt"/>
              </a:rPr>
              <a:t>15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J. 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Asaadi</a:t>
            </a:r>
            <a:r>
              <a:rPr lang="it-IT" sz="1200" i="0" baseline="30000" dirty="0">
                <a:solidFill>
                  <a:srgbClr val="000000"/>
                </a:solidFill>
                <a:latin typeface="+mj-lt"/>
              </a:rPr>
              <a:t>24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M. Babicz</a:t>
            </a:r>
            <a:r>
              <a:rPr lang="en-US" sz="1200" i="0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,        W.F. Badgett</a:t>
            </a:r>
            <a:r>
              <a:rPr lang="en-US" sz="1200" i="0" baseline="30000" dirty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, L.F. Bagby</a:t>
            </a:r>
            <a:r>
              <a:rPr lang="en-US" sz="1200" i="0" baseline="30000" dirty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, B. Baibussinov</a:t>
            </a:r>
            <a:r>
              <a:rPr lang="en-US" sz="1200" i="0" baseline="30000" dirty="0">
                <a:solidFill>
                  <a:srgbClr val="000000"/>
                </a:solidFill>
                <a:latin typeface="+mj-lt"/>
              </a:rPr>
              <a:t>15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, B. Behera</a:t>
            </a:r>
            <a:r>
              <a:rPr lang="en-US" sz="1200" i="0" baseline="30000" dirty="0">
                <a:solidFill>
                  <a:srgbClr val="000000"/>
                </a:solidFill>
                <a:latin typeface="+mj-lt"/>
              </a:rPr>
              <a:t>4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V. Bellini</a:t>
            </a:r>
            <a:r>
              <a:rPr lang="it-IT" sz="1200" i="0" baseline="30000" dirty="0">
                <a:solidFill>
                  <a:srgbClr val="000000"/>
                </a:solidFill>
                <a:latin typeface="+mj-lt"/>
              </a:rPr>
              <a:t>7</a:t>
            </a:r>
            <a:r>
              <a:rPr lang="it-IT" sz="1200" i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200" i="0" dirty="0">
                <a:solidFill>
                  <a:srgbClr val="000000"/>
                </a:solidFill>
                <a:latin typeface="+mj-lt"/>
              </a:rPr>
              <a:t>O. </a:t>
            </a:r>
            <a:r>
              <a:rPr lang="en-US" sz="1200" i="0" dirty="0">
                <a:latin typeface="+mj-lt"/>
              </a:rPr>
              <a:t>Beltramello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                   R. Benocci</a:t>
            </a:r>
            <a:r>
              <a:rPr lang="en-US" sz="1200" i="0" baseline="30000" dirty="0">
                <a:latin typeface="+mj-lt"/>
              </a:rPr>
              <a:t>13</a:t>
            </a:r>
            <a:r>
              <a:rPr lang="it-IT" sz="1200" i="0" dirty="0">
                <a:latin typeface="+mj-lt"/>
              </a:rPr>
              <a:t>,  </a:t>
            </a:r>
            <a:r>
              <a:rPr lang="it-IT" sz="1200" i="0" dirty="0" err="1">
                <a:latin typeface="+mj-lt"/>
              </a:rPr>
              <a:t>J</a:t>
            </a:r>
            <a:r>
              <a:rPr lang="it-IT" sz="1200" i="0" dirty="0">
                <a:latin typeface="+mj-lt"/>
              </a:rPr>
              <a:t>. Berger</a:t>
            </a:r>
            <a:r>
              <a:rPr lang="it-IT" sz="1200" i="0" baseline="30000" dirty="0">
                <a:latin typeface="+mj-lt"/>
              </a:rPr>
              <a:t>4</a:t>
            </a:r>
            <a:r>
              <a:rPr lang="it-IT" sz="1200" i="0" dirty="0">
                <a:latin typeface="+mj-lt"/>
              </a:rPr>
              <a:t>, </a:t>
            </a:r>
            <a:r>
              <a:rPr lang="en-US" sz="1200" i="0" dirty="0">
                <a:latin typeface="+mj-lt"/>
              </a:rPr>
              <a:t>S. Berkman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</a:t>
            </a:r>
            <a:r>
              <a:rPr lang="it-IT" sz="1200" i="0" dirty="0">
                <a:latin typeface="+mj-lt"/>
              </a:rPr>
              <a:t>S. Bertolucci</a:t>
            </a:r>
            <a:r>
              <a:rPr lang="it-IT" sz="1200" i="0" baseline="30000" dirty="0">
                <a:latin typeface="+mj-lt"/>
              </a:rPr>
              <a:t>6</a:t>
            </a:r>
            <a:r>
              <a:rPr lang="it-IT" sz="1200" i="0" dirty="0">
                <a:latin typeface="+mj-lt"/>
              </a:rPr>
              <a:t>,  </a:t>
            </a:r>
            <a:r>
              <a:rPr lang="en-US" sz="1200" i="0" dirty="0">
                <a:latin typeface="+mj-lt"/>
              </a:rPr>
              <a:t>M. Betancourt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it-IT" sz="1200" i="0" dirty="0">
                <a:latin typeface="+mj-lt"/>
              </a:rPr>
              <a:t>, </a:t>
            </a:r>
            <a:r>
              <a:rPr lang="en-US" sz="1200" i="0" dirty="0">
                <a:latin typeface="+mj-lt"/>
              </a:rPr>
              <a:t>K. Biery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M. Bonesini</a:t>
            </a:r>
            <a:r>
              <a:rPr lang="en-US" sz="1200" i="0" baseline="30000" dirty="0">
                <a:latin typeface="+mj-lt"/>
              </a:rPr>
              <a:t>13</a:t>
            </a:r>
            <a:r>
              <a:rPr lang="en-US" sz="1200" i="0" dirty="0">
                <a:latin typeface="+mj-lt"/>
              </a:rPr>
              <a:t>, T. Boone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  B. Bottino</a:t>
            </a:r>
            <a:r>
              <a:rPr lang="en-US" sz="1200" i="0" baseline="30000" dirty="0">
                <a:latin typeface="+mj-lt"/>
              </a:rPr>
              <a:t>8</a:t>
            </a:r>
            <a:r>
              <a:rPr lang="en-US" sz="1200" i="0" dirty="0">
                <a:latin typeface="+mj-lt"/>
              </a:rPr>
              <a:t>, A. Braggiotti</a:t>
            </a:r>
            <a:r>
              <a:rPr lang="en-US" sz="1200" i="0" baseline="30000" dirty="0">
                <a:latin typeface="+mj-lt"/>
              </a:rPr>
              <a:t>15</a:t>
            </a:r>
            <a:r>
              <a:rPr lang="en-US" sz="1200" i="0" dirty="0">
                <a:latin typeface="+mj-lt"/>
              </a:rPr>
              <a:t>, J Bremer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S. Brice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V. Brio</a:t>
            </a:r>
            <a:r>
              <a:rPr lang="en-US" sz="1200" i="0" baseline="30000" dirty="0">
                <a:latin typeface="+mj-lt"/>
              </a:rPr>
              <a:t>7</a:t>
            </a:r>
            <a:r>
              <a:rPr lang="en-US" sz="1200" i="0" dirty="0">
                <a:latin typeface="+mj-lt"/>
              </a:rPr>
              <a:t>, C. Brizzolari</a:t>
            </a:r>
            <a:r>
              <a:rPr lang="en-US" sz="1200" i="0" baseline="30000" dirty="0">
                <a:latin typeface="+mj-lt"/>
              </a:rPr>
              <a:t>13</a:t>
            </a:r>
            <a:r>
              <a:rPr lang="en-US" sz="1200" i="0" dirty="0">
                <a:latin typeface="+mj-lt"/>
              </a:rPr>
              <a:t>, J. Brown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H. Budd</a:t>
            </a:r>
            <a:r>
              <a:rPr lang="en-US" sz="1200" i="0" baseline="30000" dirty="0">
                <a:latin typeface="+mj-lt"/>
              </a:rPr>
              <a:t>23</a:t>
            </a:r>
            <a:r>
              <a:rPr lang="en-US" sz="1200" i="0" dirty="0">
                <a:latin typeface="+mj-lt"/>
              </a:rPr>
              <a:t>,    A. Campani</a:t>
            </a:r>
            <a:r>
              <a:rPr lang="en-US" sz="1200" i="0" baseline="30000" dirty="0">
                <a:latin typeface="+mj-lt"/>
              </a:rPr>
              <a:t>8</a:t>
            </a:r>
            <a:r>
              <a:rPr lang="en-US" sz="1200" i="0" dirty="0">
                <a:latin typeface="+mj-lt"/>
              </a:rPr>
              <a:t>, A. Campos</a:t>
            </a:r>
            <a:r>
              <a:rPr lang="en-US" sz="1200" i="0" baseline="30000" dirty="0">
                <a:latin typeface="+mj-lt"/>
              </a:rPr>
              <a:t>27</a:t>
            </a:r>
            <a:r>
              <a:rPr lang="en-US" sz="1200" i="0" dirty="0">
                <a:latin typeface="+mj-lt"/>
              </a:rPr>
              <a:t>, D. Carber</a:t>
            </a:r>
            <a:r>
              <a:rPr lang="en-US" sz="1200" i="0" baseline="30000" dirty="0">
                <a:latin typeface="+mj-lt"/>
              </a:rPr>
              <a:t>4 </a:t>
            </a:r>
            <a:r>
              <a:rPr lang="en-US" sz="1200" i="0" dirty="0">
                <a:latin typeface="+mj-lt"/>
              </a:rPr>
              <a:t>, M. Carneiro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H. Carranza</a:t>
            </a:r>
            <a:r>
              <a:rPr lang="en-US" sz="1200" i="0" baseline="30000" dirty="0">
                <a:latin typeface="+mj-lt"/>
              </a:rPr>
              <a:t>24</a:t>
            </a:r>
            <a:r>
              <a:rPr lang="en-US" sz="1200" i="0" dirty="0">
                <a:latin typeface="+mj-lt"/>
              </a:rPr>
              <a:t>, D. Casazza</a:t>
            </a:r>
            <a:r>
              <a:rPr lang="en-US" sz="1200" i="0" baseline="30000" dirty="0">
                <a:latin typeface="+mj-lt"/>
              </a:rPr>
              <a:t>8</a:t>
            </a:r>
            <a:r>
              <a:rPr lang="en-US" sz="1200" i="0" dirty="0">
                <a:latin typeface="+mj-lt"/>
              </a:rPr>
              <a:t>, A. Castro</a:t>
            </a:r>
            <a:r>
              <a:rPr lang="en-US" sz="1200" i="0" baseline="30000" dirty="0">
                <a:latin typeface="+mj-lt"/>
              </a:rPr>
              <a:t>3</a:t>
            </a:r>
            <a:r>
              <a:rPr lang="en-US" sz="1200" i="0" dirty="0">
                <a:latin typeface="+mj-lt"/>
              </a:rPr>
              <a:t>, M. Cicerchia</a:t>
            </a:r>
            <a:r>
              <a:rPr lang="en-US" sz="1200" i="0" baseline="30000" dirty="0">
                <a:latin typeface="+mj-lt"/>
              </a:rPr>
              <a:t>15</a:t>
            </a:r>
            <a:r>
              <a:rPr lang="en-US" sz="1200" i="0" dirty="0">
                <a:latin typeface="+mj-lt"/>
              </a:rPr>
              <a:t>, S. Centro</a:t>
            </a:r>
            <a:r>
              <a:rPr lang="en-US" sz="1200" i="0" baseline="30000" dirty="0">
                <a:latin typeface="+mj-lt"/>
              </a:rPr>
              <a:t>15</a:t>
            </a:r>
            <a:r>
              <a:rPr lang="en-US" sz="1200" i="0" dirty="0">
                <a:latin typeface="+mj-lt"/>
              </a:rPr>
              <a:t>,  G. Cerati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M. Chalifour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A.Chatterjee</a:t>
            </a:r>
            <a:r>
              <a:rPr lang="en-US" sz="1200" i="0" baseline="30000" dirty="0">
                <a:latin typeface="+mj-lt"/>
              </a:rPr>
              <a:t>26</a:t>
            </a:r>
            <a:r>
              <a:rPr lang="en-US" sz="1200" i="0" dirty="0">
                <a:latin typeface="+mj-lt"/>
              </a:rPr>
              <a:t>,D. Cherdack</a:t>
            </a:r>
            <a:r>
              <a:rPr lang="en-US" sz="1200" i="0" baseline="30000" dirty="0">
                <a:latin typeface="+mj-lt"/>
              </a:rPr>
              <a:t>21</a:t>
            </a:r>
            <a:r>
              <a:rPr lang="en-US" sz="1200" i="0" dirty="0">
                <a:latin typeface="+mj-lt"/>
              </a:rPr>
              <a:t>,               S. Cherubini</a:t>
            </a:r>
            <a:r>
              <a:rPr lang="en-US" sz="1200" i="0" baseline="30000" dirty="0">
                <a:latin typeface="+mj-lt"/>
              </a:rPr>
              <a:t>11</a:t>
            </a:r>
            <a:r>
              <a:rPr lang="en-US" sz="1200" i="0" dirty="0">
                <a:latin typeface="+mj-lt"/>
              </a:rPr>
              <a:t>, N. Chitirasreemadam</a:t>
            </a:r>
            <a:r>
              <a:rPr lang="en-US" sz="1200" i="0" baseline="30000" dirty="0">
                <a:latin typeface="+mj-lt"/>
              </a:rPr>
              <a:t>25</a:t>
            </a:r>
            <a:r>
              <a:rPr lang="en-US" sz="1200" i="0" dirty="0">
                <a:latin typeface="+mj-lt"/>
              </a:rPr>
              <a:t>,  T.  Coan</a:t>
            </a:r>
            <a:r>
              <a:rPr lang="en-US" sz="1200" i="0" baseline="30000" dirty="0">
                <a:latin typeface="+mj-lt"/>
              </a:rPr>
              <a:t>18</a:t>
            </a:r>
            <a:r>
              <a:rPr lang="en-US" sz="1200" i="0" dirty="0">
                <a:latin typeface="+mj-lt"/>
              </a:rPr>
              <a:t>, A. Cocco</a:t>
            </a:r>
            <a:r>
              <a:rPr lang="en-US" sz="1200" i="0" baseline="30000" dirty="0">
                <a:latin typeface="+mj-lt"/>
              </a:rPr>
              <a:t>14</a:t>
            </a:r>
            <a:r>
              <a:rPr lang="en-US" sz="1200" i="0" dirty="0">
                <a:latin typeface="+mj-lt"/>
              </a:rPr>
              <a:t>,  M. R. Convery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 S. Copello</a:t>
            </a:r>
            <a:r>
              <a:rPr lang="en-US" sz="1200" i="0" baseline="30000" dirty="0">
                <a:latin typeface="+mj-lt"/>
              </a:rPr>
              <a:t>16</a:t>
            </a:r>
            <a:r>
              <a:rPr lang="en-US" sz="1200" i="0" dirty="0">
                <a:latin typeface="+mj-lt"/>
              </a:rPr>
              <a:t>, A. De Roeck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 S. Di Domizio</a:t>
            </a:r>
            <a:r>
              <a:rPr lang="en-US" sz="1200" i="0" baseline="30000" dirty="0">
                <a:latin typeface="+mj-lt"/>
              </a:rPr>
              <a:t>8</a:t>
            </a:r>
            <a:r>
              <a:rPr lang="en-US" sz="1200" i="0" dirty="0">
                <a:latin typeface="+mj-lt"/>
              </a:rPr>
              <a:t>, D. Di Ferdinando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L. Di Noto</a:t>
            </a:r>
            <a:r>
              <a:rPr lang="en-US" sz="1200" i="0" baseline="30000" dirty="0">
                <a:latin typeface="+mj-lt"/>
              </a:rPr>
              <a:t>8</a:t>
            </a:r>
            <a:r>
              <a:rPr lang="en-US" sz="1200" i="0" dirty="0">
                <a:latin typeface="+mj-lt"/>
              </a:rPr>
              <a:t>, M. Diwan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S. Donati</a:t>
            </a:r>
            <a:r>
              <a:rPr lang="en-US" sz="1200" i="0" baseline="30000" dirty="0">
                <a:latin typeface="+mj-lt"/>
              </a:rPr>
              <a:t>25</a:t>
            </a:r>
            <a:r>
              <a:rPr lang="en-US" sz="1200" i="0" dirty="0">
                <a:latin typeface="+mj-lt"/>
              </a:rPr>
              <a:t>, J. Dyer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S. Dytman</a:t>
            </a:r>
            <a:r>
              <a:rPr lang="en-US" sz="1200" i="0" baseline="30000" dirty="0">
                <a:latin typeface="+mj-lt"/>
              </a:rPr>
              <a:t>22</a:t>
            </a:r>
            <a:r>
              <a:rPr lang="en-US" sz="1200" i="0" dirty="0">
                <a:latin typeface="+mj-lt"/>
              </a:rPr>
              <a:t>, S. Dolan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F. Dolek</a:t>
            </a:r>
            <a:r>
              <a:rPr lang="en-US" sz="1200" i="0" baseline="30000" dirty="0">
                <a:latin typeface="+mj-lt"/>
              </a:rPr>
              <a:t>27</a:t>
            </a:r>
            <a:r>
              <a:rPr lang="en-US" sz="1200" i="0" dirty="0">
                <a:latin typeface="+mj-lt"/>
              </a:rPr>
              <a:t>, L. Domine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 R. Doubnik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F. Drielsma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 C. Fabre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           A. Falcone</a:t>
            </a:r>
            <a:r>
              <a:rPr lang="en-US" sz="1200" i="0" baseline="30000" dirty="0">
                <a:latin typeface="+mj-lt"/>
              </a:rPr>
              <a:t>13</a:t>
            </a:r>
            <a:r>
              <a:rPr lang="en-US" sz="1200" i="0" dirty="0">
                <a:latin typeface="+mj-lt"/>
              </a:rPr>
              <a:t>, C. Farnese</a:t>
            </a:r>
            <a:r>
              <a:rPr lang="en-US" sz="1200" i="0" baseline="30000" dirty="0">
                <a:latin typeface="+mj-lt"/>
              </a:rPr>
              <a:t>15</a:t>
            </a:r>
            <a:r>
              <a:rPr lang="en-US" sz="1200" i="0" dirty="0">
                <a:latin typeface="+mj-lt"/>
              </a:rPr>
              <a:t>, A. Fava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F.</a:t>
            </a:r>
            <a:r>
              <a:rPr lang="it-IT" sz="1200" i="0" dirty="0">
                <a:latin typeface="+mj-lt"/>
              </a:rPr>
              <a:t> Ferraro</a:t>
            </a:r>
            <a:r>
              <a:rPr lang="it-IT" sz="1200" i="0" baseline="30000" dirty="0">
                <a:latin typeface="+mj-lt"/>
              </a:rPr>
              <a:t>8</a:t>
            </a:r>
            <a:r>
              <a:rPr lang="it-IT" sz="1200" i="0" dirty="0">
                <a:latin typeface="+mj-lt"/>
              </a:rPr>
              <a:t>, </a:t>
            </a:r>
            <a:r>
              <a:rPr lang="it-IT" sz="1200" i="0" dirty="0" err="1">
                <a:latin typeface="+mj-lt"/>
              </a:rPr>
              <a:t>F</a:t>
            </a:r>
            <a:r>
              <a:rPr lang="it-IT" sz="1200" i="0" dirty="0">
                <a:latin typeface="+mj-lt"/>
              </a:rPr>
              <a:t>. Garcia</a:t>
            </a:r>
            <a:r>
              <a:rPr lang="it-IT" sz="1200" i="0" baseline="30000" dirty="0">
                <a:latin typeface="+mj-lt"/>
              </a:rPr>
              <a:t>17</a:t>
            </a:r>
            <a:r>
              <a:rPr lang="it-IT" sz="1200" i="0" dirty="0">
                <a:latin typeface="+mj-lt"/>
              </a:rPr>
              <a:t>, C. Gatto</a:t>
            </a:r>
            <a:r>
              <a:rPr lang="it-IT" sz="1200" i="0" baseline="30000" dirty="0">
                <a:latin typeface="+mj-lt"/>
              </a:rPr>
              <a:t>14</a:t>
            </a:r>
            <a:r>
              <a:rPr lang="it-IT" sz="1200" i="0" dirty="0">
                <a:latin typeface="+mj-lt"/>
              </a:rPr>
              <a:t>, </a:t>
            </a:r>
            <a:r>
              <a:rPr lang="en-US" sz="1200" i="0" dirty="0">
                <a:latin typeface="+mj-lt"/>
              </a:rPr>
              <a:t>M. Geynisman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       </a:t>
            </a:r>
            <a:r>
              <a:rPr lang="it-IT" sz="1200" i="0" dirty="0">
                <a:latin typeface="+mj-lt"/>
              </a:rPr>
              <a:t>D. Gibin</a:t>
            </a:r>
            <a:r>
              <a:rPr lang="it-IT" sz="1200" i="0" baseline="30000" dirty="0">
                <a:latin typeface="+mj-lt"/>
              </a:rPr>
              <a:t>15</a:t>
            </a:r>
            <a:r>
              <a:rPr lang="it-IT" sz="1200" i="0" dirty="0">
                <a:latin typeface="+mj-lt"/>
              </a:rPr>
              <a:t>, A. Gioiosa</a:t>
            </a:r>
            <a:r>
              <a:rPr lang="it-IT" sz="1200" i="0" baseline="30000" dirty="0">
                <a:latin typeface="+mj-lt"/>
              </a:rPr>
              <a:t>25</a:t>
            </a:r>
            <a:r>
              <a:rPr lang="it-IT" sz="1200" i="0" dirty="0">
                <a:latin typeface="+mj-lt"/>
              </a:rPr>
              <a:t>, </a:t>
            </a:r>
            <a:r>
              <a:rPr lang="en-US" sz="1200" i="0" dirty="0">
                <a:latin typeface="+mj-lt"/>
              </a:rPr>
              <a:t>W. Gu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</a:t>
            </a:r>
            <a:r>
              <a:rPr lang="it-IT" sz="1200" i="0" dirty="0">
                <a:latin typeface="+mj-lt"/>
              </a:rPr>
              <a:t>M. Guerzoni</a:t>
            </a:r>
            <a:r>
              <a:rPr lang="it-IT" sz="1200" i="0" baseline="30000" dirty="0">
                <a:latin typeface="+mj-lt"/>
              </a:rPr>
              <a:t>6</a:t>
            </a:r>
            <a:r>
              <a:rPr lang="it-IT" sz="1200" i="0" dirty="0">
                <a:latin typeface="+mj-lt"/>
              </a:rPr>
              <a:t>, A. Guglielmi</a:t>
            </a:r>
            <a:r>
              <a:rPr lang="it-IT" sz="1200" i="0" baseline="30000" dirty="0">
                <a:latin typeface="+mj-lt"/>
              </a:rPr>
              <a:t>15</a:t>
            </a:r>
            <a:r>
              <a:rPr lang="it-IT" sz="1200" i="0" dirty="0">
                <a:latin typeface="+mj-lt"/>
              </a:rPr>
              <a:t>, </a:t>
            </a:r>
            <a:r>
              <a:rPr lang="en-US" sz="1200" i="0" dirty="0">
                <a:latin typeface="+mj-lt"/>
              </a:rPr>
              <a:t>S. Hahn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A. Heggestuen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       B. Howard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R.Howell</a:t>
            </a:r>
            <a:r>
              <a:rPr lang="en-US" sz="1200" i="0" baseline="30000" dirty="0">
                <a:latin typeface="+mj-lt"/>
              </a:rPr>
              <a:t>23</a:t>
            </a:r>
            <a:r>
              <a:rPr lang="en-US" sz="1200" i="0" dirty="0">
                <a:latin typeface="+mj-lt"/>
              </a:rPr>
              <a:t>, J. Hrivnak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C. James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W. </a:t>
            </a:r>
            <a:r>
              <a:rPr lang="it-IT" sz="1200" i="0" dirty="0">
                <a:latin typeface="+mj-lt"/>
              </a:rPr>
              <a:t>Jang</a:t>
            </a:r>
            <a:r>
              <a:rPr lang="it-IT" sz="1200" i="0" baseline="30000" dirty="0">
                <a:latin typeface="+mj-lt"/>
              </a:rPr>
              <a:t>24</a:t>
            </a:r>
            <a:r>
              <a:rPr lang="it-IT" sz="1200" i="0" dirty="0">
                <a:latin typeface="+mj-lt"/>
              </a:rPr>
              <a:t>,L. Kashur</a:t>
            </a:r>
            <a:r>
              <a:rPr lang="it-IT" sz="1200" i="0" baseline="30000" dirty="0">
                <a:latin typeface="+mj-lt"/>
              </a:rPr>
              <a:t>4</a:t>
            </a:r>
            <a:r>
              <a:rPr lang="it-IT" sz="1200" i="0" dirty="0">
                <a:latin typeface="+mj-lt"/>
              </a:rPr>
              <a:t>,</a:t>
            </a:r>
            <a:r>
              <a:rPr lang="en-US" sz="1200" i="0" dirty="0">
                <a:latin typeface="+mj-lt"/>
              </a:rPr>
              <a:t>W. Ketchum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</a:t>
            </a:r>
            <a:r>
              <a:rPr lang="it-IT" sz="1200" i="0" dirty="0">
                <a:latin typeface="+mj-lt"/>
              </a:rPr>
              <a:t>J.S. Kim</a:t>
            </a:r>
            <a:r>
              <a:rPr lang="it-IT" sz="1200" i="0" baseline="30000" dirty="0">
                <a:latin typeface="+mj-lt"/>
              </a:rPr>
              <a:t>23</a:t>
            </a:r>
            <a:r>
              <a:rPr lang="it-IT" sz="1200" i="0" dirty="0">
                <a:latin typeface="+mj-lt"/>
              </a:rPr>
              <a:t>, </a:t>
            </a:r>
            <a:r>
              <a:rPr lang="en-US" sz="1200" i="0" dirty="0">
                <a:latin typeface="+mj-lt"/>
              </a:rPr>
              <a:t>D.H. Koh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 U. Kose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J. Larkin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G. Laurenti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G. Lukhanin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A. Maria</a:t>
            </a:r>
            <a:r>
              <a:rPr lang="en-US" sz="1200" i="0" baseline="30000" dirty="0">
                <a:latin typeface="+mj-lt"/>
              </a:rPr>
              <a:t>26</a:t>
            </a:r>
            <a:r>
              <a:rPr lang="en-US" sz="1200" i="0" dirty="0">
                <a:latin typeface="+mj-lt"/>
              </a:rPr>
              <a:t>, C. Mariani</a:t>
            </a:r>
            <a:r>
              <a:rPr lang="en-US" sz="1200" i="0" baseline="30000" dirty="0">
                <a:latin typeface="+mj-lt"/>
              </a:rPr>
              <a:t>27</a:t>
            </a:r>
            <a:r>
              <a:rPr lang="en-US" sz="1200" i="0" dirty="0">
                <a:latin typeface="+mj-lt"/>
              </a:rPr>
              <a:t>,               C. Marshall</a:t>
            </a:r>
            <a:r>
              <a:rPr lang="en-US" sz="1200" i="0" baseline="30000" dirty="0">
                <a:latin typeface="+mj-lt"/>
              </a:rPr>
              <a:t>23</a:t>
            </a:r>
            <a:r>
              <a:rPr lang="en-US" sz="1200" i="0" dirty="0">
                <a:latin typeface="+mj-lt"/>
              </a:rPr>
              <a:t>, S. Martinenko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N. Mauri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A. Mazzacane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K.S. McFarland</a:t>
            </a:r>
            <a:r>
              <a:rPr lang="en-US" sz="1200" i="0" baseline="30000" dirty="0">
                <a:latin typeface="+mj-lt"/>
              </a:rPr>
              <a:t>23</a:t>
            </a:r>
            <a:r>
              <a:rPr lang="en-US" sz="1200" i="0" dirty="0">
                <a:latin typeface="+mj-lt"/>
              </a:rPr>
              <a:t>, D.P. Mendez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      G. Meng</a:t>
            </a:r>
            <a:r>
              <a:rPr lang="en-US" sz="1200" i="0" baseline="30000" dirty="0">
                <a:latin typeface="+mj-lt"/>
              </a:rPr>
              <a:t>15</a:t>
            </a:r>
            <a:r>
              <a:rPr lang="en-US" sz="1200" i="0" dirty="0">
                <a:latin typeface="+mj-lt"/>
              </a:rPr>
              <a:t>, A. Menegolli</a:t>
            </a:r>
            <a:r>
              <a:rPr lang="en-US" sz="1200" i="0" baseline="30000" dirty="0">
                <a:latin typeface="+mj-lt"/>
              </a:rPr>
              <a:t>16</a:t>
            </a:r>
            <a:r>
              <a:rPr lang="en-US" sz="1200" i="0" dirty="0">
                <a:latin typeface="+mj-lt"/>
              </a:rPr>
              <a:t>, O.G. Miranda</a:t>
            </a:r>
            <a:r>
              <a:rPr lang="en-US" sz="1200" i="0" baseline="30000" dirty="0">
                <a:latin typeface="+mj-lt"/>
              </a:rPr>
              <a:t>3</a:t>
            </a:r>
            <a:r>
              <a:rPr lang="en-US" sz="1200" i="0" dirty="0">
                <a:latin typeface="+mj-lt"/>
              </a:rPr>
              <a:t>,   D. Mladenov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A.Mogan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N. Moggi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N.Montagna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                A. Montanari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C. Montanari</a:t>
            </a:r>
            <a:r>
              <a:rPr lang="en-US" sz="1200" i="0" baseline="30000" dirty="0">
                <a:latin typeface="+mj-lt"/>
              </a:rPr>
              <a:t>5,b</a:t>
            </a:r>
            <a:r>
              <a:rPr lang="en-US" sz="1200" i="0" dirty="0">
                <a:latin typeface="+mj-lt"/>
              </a:rPr>
              <a:t>, M. Mooney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G. Moreno Granados</a:t>
            </a:r>
            <a:r>
              <a:rPr lang="en-US" sz="1200" i="0" baseline="30000" dirty="0">
                <a:latin typeface="+mj-lt"/>
              </a:rPr>
              <a:t>3</a:t>
            </a:r>
            <a:r>
              <a:rPr lang="en-US" sz="1200" i="0" dirty="0">
                <a:latin typeface="+mj-lt"/>
              </a:rPr>
              <a:t>, J. Mueller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M. Murphy</a:t>
            </a:r>
            <a:r>
              <a:rPr lang="en-US" sz="1200" i="0" baseline="30000" dirty="0">
                <a:latin typeface="+mj-lt"/>
              </a:rPr>
              <a:t>27</a:t>
            </a:r>
            <a:r>
              <a:rPr lang="en-US" sz="1200" i="0" dirty="0">
                <a:latin typeface="+mj-lt"/>
              </a:rPr>
              <a:t>,  D. Naples</a:t>
            </a:r>
            <a:r>
              <a:rPr lang="en-US" sz="1200" i="0" baseline="30000" dirty="0">
                <a:latin typeface="+mj-lt"/>
              </a:rPr>
              <a:t>22</a:t>
            </a:r>
            <a:r>
              <a:rPr lang="en-US" sz="1200" i="0" dirty="0">
                <a:latin typeface="+mj-lt"/>
              </a:rPr>
              <a:t>, M. Nessi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T. Nichols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S. Palestini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M. Pallavicini</a:t>
            </a:r>
            <a:r>
              <a:rPr lang="en-US" sz="1200" i="0" baseline="30000" dirty="0">
                <a:latin typeface="+mj-lt"/>
              </a:rPr>
              <a:t>8</a:t>
            </a:r>
            <a:r>
              <a:rPr lang="en-US" sz="1200" i="0" dirty="0">
                <a:latin typeface="+mj-lt"/>
              </a:rPr>
              <a:t>, V. Paolone</a:t>
            </a:r>
            <a:r>
              <a:rPr lang="en-US" sz="1200" i="0" baseline="30000" dirty="0">
                <a:latin typeface="+mj-lt"/>
              </a:rPr>
              <a:t>22</a:t>
            </a:r>
            <a:r>
              <a:rPr lang="en-US" sz="1200" i="0" dirty="0">
                <a:latin typeface="+mj-lt"/>
              </a:rPr>
              <a:t>, R. Papaleo</a:t>
            </a:r>
            <a:r>
              <a:rPr lang="en-US" sz="1200" i="0" baseline="30000" dirty="0">
                <a:latin typeface="+mj-lt"/>
              </a:rPr>
              <a:t>11</a:t>
            </a:r>
            <a:r>
              <a:rPr lang="en-US" sz="1200" i="0" dirty="0">
                <a:latin typeface="+mj-lt"/>
              </a:rPr>
              <a:t>, L. Pasqualini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L. Patrizii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G. Petrillo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 C. Petta</a:t>
            </a:r>
            <a:r>
              <a:rPr lang="en-US" sz="1200" i="0" baseline="30000" dirty="0">
                <a:latin typeface="+mj-lt"/>
              </a:rPr>
              <a:t>7</a:t>
            </a:r>
            <a:r>
              <a:rPr lang="en-US" sz="1200" i="0" dirty="0">
                <a:latin typeface="+mj-lt"/>
              </a:rPr>
              <a:t>, V. Pia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 F. Pietropaolo</a:t>
            </a:r>
            <a:r>
              <a:rPr lang="en-US" sz="1200" i="0" baseline="30000" dirty="0">
                <a:latin typeface="+mj-lt"/>
              </a:rPr>
              <a:t>2,a</a:t>
            </a:r>
            <a:r>
              <a:rPr lang="en-US" sz="1200" i="0" dirty="0">
                <a:latin typeface="+mj-lt"/>
              </a:rPr>
              <a:t>, F. Poppi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            M. Pozzato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A. Prosser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G. Putnam</a:t>
            </a:r>
            <a:r>
              <a:rPr lang="en-US" sz="1200" i="0" baseline="30000" dirty="0">
                <a:latin typeface="+mj-lt"/>
              </a:rPr>
              <a:t>20</a:t>
            </a:r>
            <a:r>
              <a:rPr lang="en-US" sz="1200" i="0" dirty="0">
                <a:latin typeface="+mj-lt"/>
              </a:rPr>
              <a:t>, X. Qian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 A. Rappoldi</a:t>
            </a:r>
            <a:r>
              <a:rPr lang="en-US" sz="1200" i="0" baseline="30000" dirty="0">
                <a:latin typeface="+mj-lt"/>
              </a:rPr>
              <a:t>16</a:t>
            </a:r>
            <a:r>
              <a:rPr lang="en-US" sz="1200" i="0" dirty="0">
                <a:latin typeface="+mj-lt"/>
              </a:rPr>
              <a:t>, R. Rechenmacher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L. Rice</a:t>
            </a:r>
            <a:r>
              <a:rPr lang="en-US" sz="1200" i="0" baseline="30000" dirty="0">
                <a:latin typeface="+mj-lt"/>
              </a:rPr>
              <a:t>22</a:t>
            </a:r>
            <a:r>
              <a:rPr lang="en-US" sz="1200" i="0" dirty="0">
                <a:latin typeface="+mj-lt"/>
              </a:rPr>
              <a:t>, E. Richards</a:t>
            </a:r>
            <a:r>
              <a:rPr lang="en-US" sz="1200" i="0" baseline="30000" dirty="0">
                <a:latin typeface="+mj-lt"/>
              </a:rPr>
              <a:t>22</a:t>
            </a:r>
            <a:r>
              <a:rPr lang="en-US" sz="1200" i="0" dirty="0">
                <a:latin typeface="+mj-lt"/>
              </a:rPr>
              <a:t>, F. Resnati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A.M. Ricci</a:t>
            </a:r>
            <a:r>
              <a:rPr lang="en-US" sz="1200" i="0" baseline="30000" dirty="0">
                <a:latin typeface="+mj-lt"/>
              </a:rPr>
              <a:t>25</a:t>
            </a:r>
            <a:r>
              <a:rPr lang="en-US" sz="1200" i="0" dirty="0">
                <a:latin typeface="+mj-lt"/>
              </a:rPr>
              <a:t>, A.Rigamonti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G.L. Raselli</a:t>
            </a:r>
            <a:r>
              <a:rPr lang="en-US" sz="1200" i="0" baseline="30000" dirty="0">
                <a:latin typeface="+mj-lt"/>
              </a:rPr>
              <a:t>16</a:t>
            </a:r>
            <a:r>
              <a:rPr lang="en-US" sz="1200" i="0" dirty="0">
                <a:latin typeface="+mj-lt"/>
              </a:rPr>
              <a:t>, M. Rosemberg</a:t>
            </a:r>
            <a:r>
              <a:rPr lang="en-US" sz="1200" i="0" baseline="30000" dirty="0">
                <a:latin typeface="+mj-lt"/>
              </a:rPr>
              <a:t>19</a:t>
            </a:r>
            <a:r>
              <a:rPr lang="en-US" sz="1200" i="0" dirty="0">
                <a:latin typeface="+mj-lt"/>
              </a:rPr>
              <a:t>,            M. Rossella</a:t>
            </a:r>
            <a:r>
              <a:rPr lang="en-US" sz="1200" i="0" baseline="30000" dirty="0">
                <a:latin typeface="+mj-lt"/>
              </a:rPr>
              <a:t>16</a:t>
            </a:r>
            <a:r>
              <a:rPr lang="en-US" sz="1200" i="0" dirty="0">
                <a:latin typeface="+mj-lt"/>
              </a:rPr>
              <a:t>, C. Rubbia</a:t>
            </a:r>
            <a:r>
              <a:rPr lang="en-US" sz="1200" i="0" baseline="30000" dirty="0">
                <a:latin typeface="+mj-lt"/>
              </a:rPr>
              <a:t>9</a:t>
            </a:r>
            <a:r>
              <a:rPr lang="en-US" sz="1200" i="0" dirty="0">
                <a:latin typeface="+mj-lt"/>
              </a:rPr>
              <a:t>,G. Savage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,A. Scaramelli</a:t>
            </a:r>
            <a:r>
              <a:rPr lang="en-US" sz="1200" i="0" baseline="30000" dirty="0">
                <a:latin typeface="+mj-lt"/>
              </a:rPr>
              <a:t>16</a:t>
            </a:r>
            <a:r>
              <a:rPr lang="en-US" sz="1200" i="0" dirty="0">
                <a:latin typeface="+mj-lt"/>
              </a:rPr>
              <a:t>,D. Schmitz</a:t>
            </a:r>
            <a:r>
              <a:rPr lang="en-US" sz="1200" i="0" baseline="30000" dirty="0">
                <a:latin typeface="+mj-lt"/>
              </a:rPr>
              <a:t>20</a:t>
            </a:r>
            <a:r>
              <a:rPr lang="en-US" sz="1200" i="0" dirty="0">
                <a:latin typeface="+mj-lt"/>
              </a:rPr>
              <a:t>,A. Schukraft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F. Sergiampietri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G. Sirri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J. Smedley</a:t>
            </a:r>
            <a:r>
              <a:rPr lang="en-US" sz="1200" i="0" baseline="30000" dirty="0">
                <a:latin typeface="+mj-lt"/>
              </a:rPr>
              <a:t>23</a:t>
            </a:r>
            <a:r>
              <a:rPr lang="en-US" sz="1200" i="0" dirty="0">
                <a:latin typeface="+mj-lt"/>
              </a:rPr>
              <a:t>,     A. Soha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,L. Stanco</a:t>
            </a:r>
            <a:r>
              <a:rPr lang="en-US" sz="1200" i="0" baseline="30000" dirty="0">
                <a:latin typeface="+mj-lt"/>
              </a:rPr>
              <a:t>15</a:t>
            </a:r>
            <a:r>
              <a:rPr lang="en-US" sz="1200" i="0" dirty="0">
                <a:latin typeface="+mj-lt"/>
              </a:rPr>
              <a:t>,J. Stewart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,N.B. Suarez</a:t>
            </a:r>
            <a:r>
              <a:rPr lang="en-US" sz="1200" i="0" baseline="30000" dirty="0">
                <a:latin typeface="+mj-lt"/>
              </a:rPr>
              <a:t>22</a:t>
            </a:r>
            <a:r>
              <a:rPr lang="en-US" sz="1200" i="0" dirty="0">
                <a:latin typeface="+mj-lt"/>
              </a:rPr>
              <a:t>, H.Tanaka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 M. Tenti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K.Terao</a:t>
            </a:r>
            <a:r>
              <a:rPr lang="en-US" sz="1200" i="0" baseline="30000" dirty="0">
                <a:latin typeface="+mj-lt"/>
              </a:rPr>
              <a:t>17 </a:t>
            </a:r>
            <a:r>
              <a:rPr lang="en-US" sz="1200" i="0" dirty="0">
                <a:latin typeface="+mj-lt"/>
              </a:rPr>
              <a:t>, F. Terranova</a:t>
            </a:r>
            <a:r>
              <a:rPr lang="en-US" sz="1200" i="0" baseline="30000" dirty="0">
                <a:latin typeface="+mj-lt"/>
              </a:rPr>
              <a:t>13</a:t>
            </a:r>
            <a:r>
              <a:rPr lang="en-US" sz="1200" i="0" dirty="0">
                <a:latin typeface="+mj-lt"/>
              </a:rPr>
              <a:t>, V.Togo</a:t>
            </a:r>
            <a:r>
              <a:rPr lang="en-US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D.Torretta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M.Torti</a:t>
            </a:r>
            <a:r>
              <a:rPr lang="en-US" sz="1200" i="0" baseline="30000" dirty="0">
                <a:latin typeface="+mj-lt"/>
              </a:rPr>
              <a:t>13</a:t>
            </a:r>
            <a:r>
              <a:rPr lang="en-US" sz="1200" i="0" dirty="0">
                <a:latin typeface="+mj-lt"/>
              </a:rPr>
              <a:t>, Y.T. Tsai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 S.Tufanli</a:t>
            </a:r>
            <a:r>
              <a:rPr lang="en-US" sz="1200" i="0" baseline="30000" dirty="0">
                <a:latin typeface="+mj-lt"/>
              </a:rPr>
              <a:t>2</a:t>
            </a:r>
            <a:r>
              <a:rPr lang="en-US" sz="1200" i="0" dirty="0">
                <a:latin typeface="+mj-lt"/>
              </a:rPr>
              <a:t>, T. Usher</a:t>
            </a:r>
            <a:r>
              <a:rPr lang="en-US" sz="1200" i="0" baseline="30000" dirty="0">
                <a:latin typeface="+mj-lt"/>
              </a:rPr>
              <a:t>17</a:t>
            </a:r>
            <a:r>
              <a:rPr lang="en-US" sz="1200" i="0" dirty="0">
                <a:latin typeface="+mj-lt"/>
              </a:rPr>
              <a:t>,</a:t>
            </a:r>
            <a:r>
              <a:rPr lang="en-US" sz="1200" i="0" dirty="0"/>
              <a:t> F.V</a:t>
            </a:r>
            <a:r>
              <a:rPr lang="it-IT" sz="1200" i="0" dirty="0"/>
              <a:t>aranini</a:t>
            </a:r>
            <a:r>
              <a:rPr lang="it-IT" sz="1200" i="0" baseline="30000" dirty="0"/>
              <a:t>15</a:t>
            </a:r>
            <a:r>
              <a:rPr lang="it-IT" sz="1200" i="0" dirty="0"/>
              <a:t>, S. Ventura</a:t>
            </a:r>
            <a:r>
              <a:rPr lang="it-IT" sz="1200" i="0" baseline="30000" dirty="0"/>
              <a:t>15</a:t>
            </a:r>
            <a:r>
              <a:rPr lang="it-IT" sz="1200" i="0" dirty="0"/>
              <a:t>,</a:t>
            </a:r>
            <a:r>
              <a:rPr lang="en-US" sz="1200" i="0" dirty="0"/>
              <a:t> M.Vicenzi</a:t>
            </a:r>
            <a:r>
              <a:rPr lang="en-US" sz="1200" i="0" baseline="30000" dirty="0"/>
              <a:t>1</a:t>
            </a:r>
            <a:r>
              <a:rPr lang="en-US" sz="1200" i="0" dirty="0"/>
              <a:t>,</a:t>
            </a:r>
            <a:r>
              <a:rPr lang="it-IT" sz="1200" i="0" dirty="0"/>
              <a:t> C. Vignoli</a:t>
            </a:r>
            <a:r>
              <a:rPr lang="it-IT" sz="1200" i="0" baseline="30000" dirty="0"/>
              <a:t>10</a:t>
            </a:r>
            <a:r>
              <a:rPr lang="it-IT" sz="1200" i="0" dirty="0"/>
              <a:t>,</a:t>
            </a:r>
            <a:r>
              <a:rPr lang="en-US" sz="1200" i="0" dirty="0">
                <a:latin typeface="+mj-lt"/>
              </a:rPr>
              <a:t> B.Viren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D. Warner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Z. Williams</a:t>
            </a:r>
            <a:r>
              <a:rPr lang="en-US" sz="1200" i="0" baseline="30000" dirty="0">
                <a:latin typeface="+mj-lt"/>
              </a:rPr>
              <a:t>24</a:t>
            </a:r>
            <a:r>
              <a:rPr lang="en-US" sz="1200" i="0" dirty="0">
                <a:latin typeface="+mj-lt"/>
              </a:rPr>
              <a:t>, P. Wilson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 R.J. Wilson</a:t>
            </a:r>
            <a:r>
              <a:rPr lang="en-US" sz="1200" i="0" baseline="30000" dirty="0">
                <a:latin typeface="+mj-lt"/>
              </a:rPr>
              <a:t>4</a:t>
            </a:r>
            <a:r>
              <a:rPr lang="en-US" sz="1200" i="0" dirty="0">
                <a:latin typeface="+mj-lt"/>
              </a:rPr>
              <a:t>, J. Wolfs</a:t>
            </a:r>
            <a:r>
              <a:rPr lang="en-US" sz="1200" i="0" baseline="30000" dirty="0">
                <a:latin typeface="+mj-lt"/>
              </a:rPr>
              <a:t>23</a:t>
            </a:r>
            <a:r>
              <a:rPr lang="en-US" sz="1200" i="0" dirty="0">
                <a:latin typeface="+mj-lt"/>
              </a:rPr>
              <a:t>, T. Wongjirad</a:t>
            </a:r>
            <a:r>
              <a:rPr lang="en-US" sz="1200" i="0" baseline="30000" dirty="0">
                <a:latin typeface="+mj-lt"/>
              </a:rPr>
              <a:t>19</a:t>
            </a:r>
            <a:r>
              <a:rPr lang="en-US" sz="1200" i="0" dirty="0">
                <a:latin typeface="+mj-lt"/>
              </a:rPr>
              <a:t>, A. Wood</a:t>
            </a:r>
            <a:r>
              <a:rPr lang="en-US" sz="1200" i="0" baseline="30000" dirty="0">
                <a:latin typeface="+mj-lt"/>
              </a:rPr>
              <a:t>21</a:t>
            </a:r>
            <a:r>
              <a:rPr lang="en-US" sz="1200" i="0" dirty="0">
                <a:latin typeface="+mj-lt"/>
              </a:rPr>
              <a:t>, E. Worcester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M. Worcester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M. Wospakrik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H. Yu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J. Yu</a:t>
            </a:r>
            <a:r>
              <a:rPr lang="en-US" sz="1200" i="0" baseline="30000" dirty="0">
                <a:latin typeface="+mj-lt"/>
              </a:rPr>
              <a:t>24</a:t>
            </a:r>
            <a:r>
              <a:rPr lang="en-US" sz="1200" i="0" dirty="0">
                <a:latin typeface="+mj-lt"/>
              </a:rPr>
              <a:t>,  </a:t>
            </a:r>
            <a:r>
              <a:rPr lang="it-IT" sz="1200" i="0" dirty="0">
                <a:latin typeface="+mj-lt"/>
              </a:rPr>
              <a:t>A. Zani</a:t>
            </a:r>
            <a:r>
              <a:rPr lang="it-IT" sz="1200" i="0" baseline="30000" dirty="0">
                <a:latin typeface="+mj-lt"/>
              </a:rPr>
              <a:t>12</a:t>
            </a:r>
            <a:r>
              <a:rPr lang="it-IT" sz="1200" i="0" dirty="0">
                <a:latin typeface="+mj-lt"/>
              </a:rPr>
              <a:t>,</a:t>
            </a:r>
            <a:r>
              <a:rPr lang="en-US" sz="1200" i="0" dirty="0">
                <a:latin typeface="+mj-lt"/>
              </a:rPr>
              <a:t> C. Zhang</a:t>
            </a:r>
            <a:r>
              <a:rPr lang="en-US" sz="1200" i="0" baseline="30000" dirty="0">
                <a:latin typeface="+mj-lt"/>
              </a:rPr>
              <a:t>1</a:t>
            </a:r>
            <a:r>
              <a:rPr lang="en-US" sz="1200" i="0" dirty="0">
                <a:latin typeface="+mj-lt"/>
              </a:rPr>
              <a:t>, J. Zennamo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                    J. Zettlemoyer</a:t>
            </a:r>
            <a:r>
              <a:rPr lang="en-US" sz="1200" i="0" baseline="30000" dirty="0">
                <a:latin typeface="+mj-lt"/>
              </a:rPr>
              <a:t>5</a:t>
            </a:r>
            <a:r>
              <a:rPr lang="en-US" sz="1200" i="0" dirty="0">
                <a:latin typeface="+mj-lt"/>
              </a:rPr>
              <a:t>, </a:t>
            </a:r>
            <a:r>
              <a:rPr lang="it-IT" sz="1200" i="0" dirty="0">
                <a:latin typeface="+mj-lt"/>
              </a:rPr>
              <a:t>S. Zucchelli</a:t>
            </a:r>
            <a:r>
              <a:rPr lang="it-IT" sz="1200" i="0" baseline="30000" dirty="0">
                <a:latin typeface="+mj-lt"/>
              </a:rPr>
              <a:t>6</a:t>
            </a:r>
            <a:r>
              <a:rPr lang="en-US" sz="1200" i="0" dirty="0">
                <a:latin typeface="+mj-lt"/>
              </a:rPr>
              <a:t>,  M. Zuckerbrot</a:t>
            </a:r>
            <a:r>
              <a:rPr lang="en-US" sz="1200" i="0" baseline="30000" dirty="0">
                <a:latin typeface="+mj-lt"/>
              </a:rPr>
              <a:t>5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0131B-5B84-534A-EE1D-058D6EFE9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2</a:t>
            </a:fld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78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CA3C-B76C-7741-B4EE-AB6FA7C9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Triggering the neutrino events</a:t>
            </a:r>
          </a:p>
        </p:txBody>
      </p:sp>
      <p:sp>
        <p:nvSpPr>
          <p:cNvPr id="6" name="Rettangolo 52">
            <a:extLst>
              <a:ext uri="{FF2B5EF4-FFF2-40B4-BE49-F238E27FC236}">
                <a16:creationId xmlns:a16="http://schemas.microsoft.com/office/drawing/2014/main" id="{BB3F3F30-EA7E-0942-B905-EC845F305CC1}"/>
              </a:ext>
            </a:extLst>
          </p:cNvPr>
          <p:cNvSpPr/>
          <p:nvPr/>
        </p:nvSpPr>
        <p:spPr>
          <a:xfrm>
            <a:off x="0" y="533400"/>
            <a:ext cx="9906000" cy="66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1" indent="-26035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b="1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ICARUS trigger system </a:t>
            </a: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relies on PMT light in coincidence with the beam spills, 1.6 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  <a:ea typeface="Lato Regular"/>
                <a:cs typeface="Lato Regular"/>
                <a:sym typeface="Lato Regular"/>
              </a:rPr>
              <a:t>m</a:t>
            </a: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s BNB and 9.5 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  <a:ea typeface="Lato Regular"/>
                <a:cs typeface="Lato Regular"/>
                <a:sym typeface="Lato Regular"/>
              </a:rPr>
              <a:t>m</a:t>
            </a: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s NuMI, using the Early Warning signals of proton beam extractions: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02709C-206F-4C4E-B33B-17715607E119}"/>
              </a:ext>
            </a:extLst>
          </p:cNvPr>
          <p:cNvSpPr/>
          <p:nvPr/>
        </p:nvSpPr>
        <p:spPr>
          <a:xfrm>
            <a:off x="-2" y="1295400"/>
            <a:ext cx="6148461" cy="18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309563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290513" algn="l"/>
              </a:tabLst>
            </a:pPr>
            <a:r>
              <a:rPr lang="en-US" sz="1700" i="0" dirty="0"/>
              <a:t>Beam events are collected requiring at least 5 fired PMT pairs (</a:t>
            </a:r>
            <a:r>
              <a:rPr lang="en-US" sz="1700" i="0" dirty="0" err="1"/>
              <a:t>Mj</a:t>
            </a:r>
            <a:r>
              <a:rPr lang="en-US" sz="1700" i="0" dirty="0"/>
              <a:t> =5) </a:t>
            </a:r>
            <a:r>
              <a:rPr lang="en-US" sz="1700" i="0" dirty="0">
                <a:solidFill>
                  <a:srgbClr val="000000"/>
                </a:solidFill>
                <a:sym typeface="Wingdings" pitchFamily="2" charset="2"/>
              </a:rPr>
              <a:t>inside one of the 6 m longitudinal slices (30 PMTs left + 30 PMTs right);</a:t>
            </a:r>
            <a:endParaRPr lang="en-US" sz="1700" i="0" dirty="0"/>
          </a:p>
          <a:p>
            <a:pPr marL="635000" indent="-309563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290513" algn="l"/>
              </a:tabLst>
            </a:pPr>
            <a:r>
              <a:rPr lang="en-US" sz="1700" i="0" dirty="0"/>
              <a:t>PMT and CRT signals also recorded in 2 </a:t>
            </a:r>
            <a:r>
              <a:rPr lang="en-US" sz="1700" i="0" dirty="0" err="1"/>
              <a:t>ms</a:t>
            </a:r>
            <a:r>
              <a:rPr lang="en-US" sz="1700" i="0" dirty="0"/>
              <a:t>          around the trigger  to recognize </a:t>
            </a:r>
            <a:r>
              <a:rPr lang="en-US" sz="1700" i="0" dirty="0" err="1"/>
              <a:t>cosmics</a:t>
            </a:r>
            <a:r>
              <a:rPr lang="en-US" sz="1700" i="0" dirty="0"/>
              <a:t>           crossing </a:t>
            </a:r>
            <a:r>
              <a:rPr lang="en-US" sz="1700" i="0" dirty="0" err="1"/>
              <a:t>LAr</a:t>
            </a:r>
            <a:r>
              <a:rPr lang="en-US" sz="1700" i="0" dirty="0"/>
              <a:t>-TPCs in 1 ms e-drift time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2438C-F6F5-3B3B-0B52-17F135D438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20</a:t>
            </a:fld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33" name="Group 3">
            <a:extLst>
              <a:ext uri="{FF2B5EF4-FFF2-40B4-BE49-F238E27FC236}">
                <a16:creationId xmlns:a16="http://schemas.microsoft.com/office/drawing/2014/main" id="{6AA3C64B-A137-6943-831B-BF56E6C378D8}"/>
              </a:ext>
            </a:extLst>
          </p:cNvPr>
          <p:cNvGrpSpPr/>
          <p:nvPr/>
        </p:nvGrpSpPr>
        <p:grpSpPr>
          <a:xfrm>
            <a:off x="6629400" y="1219200"/>
            <a:ext cx="3449966" cy="981884"/>
            <a:chOff x="440922" y="3479076"/>
            <a:chExt cx="4821307" cy="16398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D732E3D-0E8F-474D-8295-D83C863B88E7}"/>
                </a:ext>
              </a:extLst>
            </p:cNvPr>
            <p:cNvGrpSpPr/>
            <p:nvPr/>
          </p:nvGrpSpPr>
          <p:grpSpPr>
            <a:xfrm>
              <a:off x="1330876" y="3606339"/>
              <a:ext cx="2899781" cy="1491674"/>
              <a:chOff x="1364351" y="861244"/>
              <a:chExt cx="2323729" cy="1618597"/>
            </a:xfrm>
          </p:grpSpPr>
          <p:grpSp>
            <p:nvGrpSpPr>
              <p:cNvPr id="41" name="Group 42">
                <a:extLst>
                  <a:ext uri="{FF2B5EF4-FFF2-40B4-BE49-F238E27FC236}">
                    <a16:creationId xmlns:a16="http://schemas.microsoft.com/office/drawing/2014/main" id="{EFFA32F6-0E60-2648-9390-46D3E612848C}"/>
                  </a:ext>
                </a:extLst>
              </p:cNvPr>
              <p:cNvGrpSpPr/>
              <p:nvPr/>
            </p:nvGrpSpPr>
            <p:grpSpPr>
              <a:xfrm>
                <a:off x="1559419" y="861244"/>
                <a:ext cx="2065627" cy="1618597"/>
                <a:chOff x="1559419" y="861244"/>
                <a:chExt cx="2065627" cy="1618597"/>
              </a:xfrm>
            </p:grpSpPr>
            <p:grpSp>
              <p:nvGrpSpPr>
                <p:cNvPr id="52" name="Group 69">
                  <a:extLst>
                    <a:ext uri="{FF2B5EF4-FFF2-40B4-BE49-F238E27FC236}">
                      <a16:creationId xmlns:a16="http://schemas.microsoft.com/office/drawing/2014/main" id="{259DFD1E-F04D-5F42-8354-EF17D7D26F06}"/>
                    </a:ext>
                  </a:extLst>
                </p:cNvPr>
                <p:cNvGrpSpPr/>
                <p:nvPr/>
              </p:nvGrpSpPr>
              <p:grpSpPr>
                <a:xfrm>
                  <a:off x="1559419" y="861244"/>
                  <a:ext cx="2065627" cy="1618597"/>
                  <a:chOff x="1559419" y="861244"/>
                  <a:chExt cx="2065627" cy="1618597"/>
                </a:xfrm>
              </p:grpSpPr>
              <p:grpSp>
                <p:nvGrpSpPr>
                  <p:cNvPr id="54" name="Group 71">
                    <a:extLst>
                      <a:ext uri="{FF2B5EF4-FFF2-40B4-BE49-F238E27FC236}">
                        <a16:creationId xmlns:a16="http://schemas.microsoft.com/office/drawing/2014/main" id="{B3CB9B89-A7CD-A946-94EE-E12C90157F53}"/>
                      </a:ext>
                    </a:extLst>
                  </p:cNvPr>
                  <p:cNvGrpSpPr/>
                  <p:nvPr/>
                </p:nvGrpSpPr>
                <p:grpSpPr>
                  <a:xfrm>
                    <a:off x="1559419" y="861244"/>
                    <a:ext cx="1894752" cy="1618597"/>
                    <a:chOff x="2835453" y="869380"/>
                    <a:chExt cx="1294140" cy="1216076"/>
                  </a:xfrm>
                </p:grpSpPr>
                <p:sp>
                  <p:nvSpPr>
                    <p:cNvPr id="56" name="Rectangle 76">
                      <a:extLst>
                        <a:ext uri="{FF2B5EF4-FFF2-40B4-BE49-F238E27FC236}">
                          <a16:creationId xmlns:a16="http://schemas.microsoft.com/office/drawing/2014/main" id="{EBB2C267-5368-1C43-AA73-64C72598130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835453" y="869380"/>
                      <a:ext cx="657179" cy="1216071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>
                          <a:latin typeface="Comic Sans MS" pitchFamily="1" charset="0"/>
                        </a:rPr>
                        <a:t>TPC 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" charset="0"/>
                        </a:rPr>
                        <a:t>Left </a:t>
                      </a:r>
                    </a:p>
                  </p:txBody>
                </p:sp>
                <p:sp>
                  <p:nvSpPr>
                    <p:cNvPr id="57" name="Rectangle 77">
                      <a:extLst>
                        <a:ext uri="{FF2B5EF4-FFF2-40B4-BE49-F238E27FC236}">
                          <a16:creationId xmlns:a16="http://schemas.microsoft.com/office/drawing/2014/main" id="{CC30C375-AD6F-F64C-B536-A7C76B46558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495500" y="869385"/>
                      <a:ext cx="634093" cy="1216071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>
                          <a:latin typeface="Comic Sans MS" pitchFamily="1" charset="0"/>
                        </a:rPr>
                        <a:t>TPC 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" charset="0"/>
                        </a:rPr>
                        <a:t>Right</a:t>
                      </a:r>
                    </a:p>
                  </p:txBody>
                </p:sp>
              </p:grpSp>
              <p:sp>
                <p:nvSpPr>
                  <p:cNvPr id="55" name="TextBox 73">
                    <a:extLst>
                      <a:ext uri="{FF2B5EF4-FFF2-40B4-BE49-F238E27FC236}">
                        <a16:creationId xmlns:a16="http://schemas.microsoft.com/office/drawing/2014/main" id="{7855B6DE-3275-BB49-81C8-D9AD5939C665}"/>
                      </a:ext>
                    </a:extLst>
                  </p:cNvPr>
                  <p:cNvSpPr txBox="1"/>
                  <p:nvPr/>
                </p:nvSpPr>
                <p:spPr>
                  <a:xfrm>
                    <a:off x="2474053" y="1683786"/>
                    <a:ext cx="1150993" cy="3865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cathode</a:t>
                    </a:r>
                  </a:p>
                </p:txBody>
              </p:sp>
            </p:grpSp>
            <p:cxnSp>
              <p:nvCxnSpPr>
                <p:cNvPr id="53" name="Straight Arrow Connector 70">
                  <a:extLst>
                    <a:ext uri="{FF2B5EF4-FFF2-40B4-BE49-F238E27FC236}">
                      <a16:creationId xmlns:a16="http://schemas.microsoft.com/office/drawing/2014/main" id="{C534BF50-516B-EE42-A892-CD3819D220BD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564269" y="1613450"/>
                  <a:ext cx="220091" cy="2074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42" name="Oval 43">
                <a:extLst>
                  <a:ext uri="{FF2B5EF4-FFF2-40B4-BE49-F238E27FC236}">
                    <a16:creationId xmlns:a16="http://schemas.microsoft.com/office/drawing/2014/main" id="{55C9F76F-3D27-784F-AC59-C6CB795AD50A}"/>
                  </a:ext>
                </a:extLst>
              </p:cNvPr>
              <p:cNvSpPr/>
              <p:nvPr/>
            </p:nvSpPr>
            <p:spPr bwMode="auto">
              <a:xfrm>
                <a:off x="3572606" y="966402"/>
                <a:ext cx="113294" cy="13669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43" name="Oval 58">
                <a:extLst>
                  <a:ext uri="{FF2B5EF4-FFF2-40B4-BE49-F238E27FC236}">
                    <a16:creationId xmlns:a16="http://schemas.microsoft.com/office/drawing/2014/main" id="{C8BA6231-36A9-D44E-AE39-729B9B6F4EBA}"/>
                  </a:ext>
                </a:extLst>
              </p:cNvPr>
              <p:cNvSpPr/>
              <p:nvPr/>
            </p:nvSpPr>
            <p:spPr bwMode="auto">
              <a:xfrm>
                <a:off x="3573151" y="1256862"/>
                <a:ext cx="113294" cy="13669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44" name="Oval 59">
                <a:extLst>
                  <a:ext uri="{FF2B5EF4-FFF2-40B4-BE49-F238E27FC236}">
                    <a16:creationId xmlns:a16="http://schemas.microsoft.com/office/drawing/2014/main" id="{8B931962-AC26-8946-AC17-4D59A5A6E1D5}"/>
                  </a:ext>
                </a:extLst>
              </p:cNvPr>
              <p:cNvSpPr/>
              <p:nvPr/>
            </p:nvSpPr>
            <p:spPr bwMode="auto">
              <a:xfrm>
                <a:off x="3573696" y="1547322"/>
                <a:ext cx="113294" cy="13669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45" name="Oval 60">
                <a:extLst>
                  <a:ext uri="{FF2B5EF4-FFF2-40B4-BE49-F238E27FC236}">
                    <a16:creationId xmlns:a16="http://schemas.microsoft.com/office/drawing/2014/main" id="{9AF6AABB-2E06-CD4C-B69D-69055A1A6A63}"/>
                  </a:ext>
                </a:extLst>
              </p:cNvPr>
              <p:cNvSpPr/>
              <p:nvPr/>
            </p:nvSpPr>
            <p:spPr bwMode="auto">
              <a:xfrm>
                <a:off x="3574241" y="1837782"/>
                <a:ext cx="113294" cy="13669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46" name="Oval 61">
                <a:extLst>
                  <a:ext uri="{FF2B5EF4-FFF2-40B4-BE49-F238E27FC236}">
                    <a16:creationId xmlns:a16="http://schemas.microsoft.com/office/drawing/2014/main" id="{B2DE5F34-DC0F-B04E-B46E-4A29C4ED17D0}"/>
                  </a:ext>
                </a:extLst>
              </p:cNvPr>
              <p:cNvSpPr/>
              <p:nvPr/>
            </p:nvSpPr>
            <p:spPr bwMode="auto">
              <a:xfrm>
                <a:off x="3574786" y="2128242"/>
                <a:ext cx="113294" cy="13669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47" name="Oval 62">
                <a:extLst>
                  <a:ext uri="{FF2B5EF4-FFF2-40B4-BE49-F238E27FC236}">
                    <a16:creationId xmlns:a16="http://schemas.microsoft.com/office/drawing/2014/main" id="{D379A534-8C6F-6146-829B-567FFCAFA6C1}"/>
                  </a:ext>
                </a:extLst>
              </p:cNvPr>
              <p:cNvSpPr/>
              <p:nvPr/>
            </p:nvSpPr>
            <p:spPr bwMode="auto">
              <a:xfrm>
                <a:off x="1364351" y="966936"/>
                <a:ext cx="113294" cy="136697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48" name="Oval 63">
                <a:extLst>
                  <a:ext uri="{FF2B5EF4-FFF2-40B4-BE49-F238E27FC236}">
                    <a16:creationId xmlns:a16="http://schemas.microsoft.com/office/drawing/2014/main" id="{DB3689CD-A820-4149-90BA-D45D2789E839}"/>
                  </a:ext>
                </a:extLst>
              </p:cNvPr>
              <p:cNvSpPr/>
              <p:nvPr/>
            </p:nvSpPr>
            <p:spPr bwMode="auto">
              <a:xfrm>
                <a:off x="1364896" y="1257396"/>
                <a:ext cx="113294" cy="136697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49" name="Oval 64">
                <a:extLst>
                  <a:ext uri="{FF2B5EF4-FFF2-40B4-BE49-F238E27FC236}">
                    <a16:creationId xmlns:a16="http://schemas.microsoft.com/office/drawing/2014/main" id="{D81A3DAE-0BD5-E542-8FC2-44AAF42AC16C}"/>
                  </a:ext>
                </a:extLst>
              </p:cNvPr>
              <p:cNvSpPr/>
              <p:nvPr/>
            </p:nvSpPr>
            <p:spPr bwMode="auto">
              <a:xfrm>
                <a:off x="1365441" y="1547856"/>
                <a:ext cx="113294" cy="136697"/>
              </a:xfrm>
              <a:prstGeom prst="ellipse">
                <a:avLst/>
              </a:prstGeom>
              <a:solidFill>
                <a:srgbClr val="2A3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50" name="Oval 67">
                <a:extLst>
                  <a:ext uri="{FF2B5EF4-FFF2-40B4-BE49-F238E27FC236}">
                    <a16:creationId xmlns:a16="http://schemas.microsoft.com/office/drawing/2014/main" id="{EEE08CB1-D924-D44C-8BE3-8DC1FB943D2B}"/>
                  </a:ext>
                </a:extLst>
              </p:cNvPr>
              <p:cNvSpPr/>
              <p:nvPr/>
            </p:nvSpPr>
            <p:spPr bwMode="auto">
              <a:xfrm>
                <a:off x="1365986" y="1838316"/>
                <a:ext cx="113294" cy="136697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51" name="Oval 68">
                <a:extLst>
                  <a:ext uri="{FF2B5EF4-FFF2-40B4-BE49-F238E27FC236}">
                    <a16:creationId xmlns:a16="http://schemas.microsoft.com/office/drawing/2014/main" id="{3DF59DC8-F2F2-4B48-AF5D-87A4E7D5939D}"/>
                  </a:ext>
                </a:extLst>
              </p:cNvPr>
              <p:cNvSpPr/>
              <p:nvPr/>
            </p:nvSpPr>
            <p:spPr bwMode="auto">
              <a:xfrm>
                <a:off x="1366531" y="2128776"/>
                <a:ext cx="113294" cy="136697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</p:grpSp>
        <p:grpSp>
          <p:nvGrpSpPr>
            <p:cNvPr id="35" name="Group 8">
              <a:extLst>
                <a:ext uri="{FF2B5EF4-FFF2-40B4-BE49-F238E27FC236}">
                  <a16:creationId xmlns:a16="http://schemas.microsoft.com/office/drawing/2014/main" id="{947BD4FD-A48F-4C4D-81EE-433AE5E6FFC9}"/>
                </a:ext>
              </a:extLst>
            </p:cNvPr>
            <p:cNvGrpSpPr/>
            <p:nvPr/>
          </p:nvGrpSpPr>
          <p:grpSpPr>
            <a:xfrm>
              <a:off x="440922" y="3479076"/>
              <a:ext cx="951160" cy="780581"/>
              <a:chOff x="288522" y="3555276"/>
              <a:chExt cx="951160" cy="780581"/>
            </a:xfrm>
          </p:grpSpPr>
          <p:sp>
            <p:nvSpPr>
              <p:cNvPr id="39" name="Rectangle 2">
                <a:extLst>
                  <a:ext uri="{FF2B5EF4-FFF2-40B4-BE49-F238E27FC236}">
                    <a16:creationId xmlns:a16="http://schemas.microsoft.com/office/drawing/2014/main" id="{E879A645-371F-6E45-BF30-74AFC0C3651C}"/>
                  </a:ext>
                </a:extLst>
              </p:cNvPr>
              <p:cNvSpPr/>
              <p:nvPr/>
            </p:nvSpPr>
            <p:spPr>
              <a:xfrm>
                <a:off x="288522" y="3555276"/>
                <a:ext cx="951160" cy="356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i="0" dirty="0">
                    <a:solidFill>
                      <a:srgbClr val="000000"/>
                    </a:solidFill>
                  </a:rPr>
                  <a:t>PMT</a:t>
                </a:r>
                <a:endParaRPr lang="en-US" sz="1400" dirty="0"/>
              </a:p>
            </p:txBody>
          </p:sp>
          <p:cxnSp>
            <p:nvCxnSpPr>
              <p:cNvPr id="40" name="Straight Arrow Connector 103">
                <a:extLst>
                  <a:ext uri="{FF2B5EF4-FFF2-40B4-BE49-F238E27FC236}">
                    <a16:creationId xmlns:a16="http://schemas.microsoft.com/office/drawing/2014/main" id="{2486DE6A-23D2-E449-BCCB-9FD46F9EA6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44791" y="4047135"/>
                <a:ext cx="295644" cy="28872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6" name="Group 105">
              <a:extLst>
                <a:ext uri="{FF2B5EF4-FFF2-40B4-BE49-F238E27FC236}">
                  <a16:creationId xmlns:a16="http://schemas.microsoft.com/office/drawing/2014/main" id="{62B5898C-1855-9844-AEE6-ABAF13D1D84D}"/>
                </a:ext>
              </a:extLst>
            </p:cNvPr>
            <p:cNvGrpSpPr/>
            <p:nvPr/>
          </p:nvGrpSpPr>
          <p:grpSpPr>
            <a:xfrm>
              <a:off x="4259393" y="4466148"/>
              <a:ext cx="1002836" cy="652793"/>
              <a:chOff x="906593" y="4542348"/>
              <a:chExt cx="1002836" cy="652793"/>
            </a:xfrm>
          </p:grpSpPr>
          <p:sp>
            <p:nvSpPr>
              <p:cNvPr id="37" name="Rectangle 106">
                <a:extLst>
                  <a:ext uri="{FF2B5EF4-FFF2-40B4-BE49-F238E27FC236}">
                    <a16:creationId xmlns:a16="http://schemas.microsoft.com/office/drawing/2014/main" id="{35A7DE92-8E6D-354F-9847-DEA979E596CB}"/>
                  </a:ext>
                </a:extLst>
              </p:cNvPr>
              <p:cNvSpPr/>
              <p:nvPr/>
            </p:nvSpPr>
            <p:spPr>
              <a:xfrm>
                <a:off x="927489" y="4838896"/>
                <a:ext cx="981940" cy="356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i="0" dirty="0">
                    <a:solidFill>
                      <a:srgbClr val="000000"/>
                    </a:solidFill>
                  </a:rPr>
                  <a:t>PMT</a:t>
                </a:r>
                <a:endParaRPr lang="en-US" sz="1400" dirty="0"/>
              </a:p>
            </p:txBody>
          </p:sp>
          <p:cxnSp>
            <p:nvCxnSpPr>
              <p:cNvPr id="38" name="Straight Arrow Connector 107">
                <a:extLst>
                  <a:ext uri="{FF2B5EF4-FFF2-40B4-BE49-F238E27FC236}">
                    <a16:creationId xmlns:a16="http://schemas.microsoft.com/office/drawing/2014/main" id="{CA286D0F-FC2D-4D4E-8CC1-05B1BF764ADA}"/>
                  </a:ext>
                </a:extLst>
              </p:cNvPr>
              <p:cNvCxnSpPr/>
              <p:nvPr/>
            </p:nvCxnSpPr>
            <p:spPr bwMode="auto">
              <a:xfrm flipH="1" flipV="1">
                <a:off x="906593" y="4542348"/>
                <a:ext cx="228601" cy="3048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0F7769-0037-3A41-8AC7-468EC28137BB}"/>
              </a:ext>
            </a:extLst>
          </p:cNvPr>
          <p:cNvGrpSpPr/>
          <p:nvPr/>
        </p:nvGrpSpPr>
        <p:grpSpPr>
          <a:xfrm>
            <a:off x="5486400" y="2273856"/>
            <a:ext cx="4270266" cy="2037301"/>
            <a:chOff x="5108466" y="1434545"/>
            <a:chExt cx="4876800" cy="2734890"/>
          </a:xfrm>
        </p:grpSpPr>
        <p:pic>
          <p:nvPicPr>
            <p:cNvPr id="3073" name="Picture 1" descr="page8image89824">
              <a:extLst>
                <a:ext uri="{FF2B5EF4-FFF2-40B4-BE49-F238E27FC236}">
                  <a16:creationId xmlns:a16="http://schemas.microsoft.com/office/drawing/2014/main" id="{B587690E-5FDD-984E-8361-62512687B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466" y="1434545"/>
              <a:ext cx="4876800" cy="2734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ccia destra 109">
              <a:extLst>
                <a:ext uri="{FF2B5EF4-FFF2-40B4-BE49-F238E27FC236}">
                  <a16:creationId xmlns:a16="http://schemas.microsoft.com/office/drawing/2014/main" id="{29A94C38-5C2A-C54F-9BDD-8CE2399A0CC3}"/>
                </a:ext>
              </a:extLst>
            </p:cNvPr>
            <p:cNvSpPr/>
            <p:nvPr/>
          </p:nvSpPr>
          <p:spPr bwMode="auto">
            <a:xfrm>
              <a:off x="5316470" y="2809625"/>
              <a:ext cx="703333" cy="1185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1" charset="0"/>
              </a:endParaRPr>
            </a:p>
          </p:txBody>
        </p:sp>
        <p:sp>
          <p:nvSpPr>
            <p:cNvPr id="22" name="Rettangolo 110">
              <a:extLst>
                <a:ext uri="{FF2B5EF4-FFF2-40B4-BE49-F238E27FC236}">
                  <a16:creationId xmlns:a16="http://schemas.microsoft.com/office/drawing/2014/main" id="{80841F12-1187-BD4D-94EF-EDE50BC9088B}"/>
                </a:ext>
              </a:extLst>
            </p:cNvPr>
            <p:cNvSpPr/>
            <p:nvPr/>
          </p:nvSpPr>
          <p:spPr>
            <a:xfrm>
              <a:off x="5272948" y="2438401"/>
              <a:ext cx="1443051" cy="454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n </a:t>
              </a:r>
              <a:r>
                <a:rPr lang="en-US" dirty="0">
                  <a:solidFill>
                    <a:srgbClr val="0000FF"/>
                  </a:solidFill>
                  <a:latin typeface="+mn-lt"/>
                  <a:cs typeface="Symbol" charset="2"/>
                </a:rPr>
                <a:t>beam </a:t>
              </a:r>
              <a:endParaRPr lang="it-IT" dirty="0">
                <a:latin typeface="+mn-lt"/>
              </a:endParaRPr>
            </a:p>
          </p:txBody>
        </p:sp>
        <p:sp>
          <p:nvSpPr>
            <p:cNvPr id="58" name="Rettangolo 112">
              <a:extLst>
                <a:ext uri="{FF2B5EF4-FFF2-40B4-BE49-F238E27FC236}">
                  <a16:creationId xmlns:a16="http://schemas.microsoft.com/office/drawing/2014/main" id="{401E7446-B476-A44B-8A54-DE1D0B67151E}"/>
                </a:ext>
              </a:extLst>
            </p:cNvPr>
            <p:cNvSpPr/>
            <p:nvPr/>
          </p:nvSpPr>
          <p:spPr>
            <a:xfrm>
              <a:off x="5712161" y="1752600"/>
              <a:ext cx="1003837" cy="371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 PMTs</a:t>
              </a:r>
              <a:endParaRPr lang="it-IT" sz="1200" dirty="0"/>
            </a:p>
          </p:txBody>
        </p:sp>
        <p:sp>
          <p:nvSpPr>
            <p:cNvPr id="59" name="Rettangolo 112">
              <a:extLst>
                <a:ext uri="{FF2B5EF4-FFF2-40B4-BE49-F238E27FC236}">
                  <a16:creationId xmlns:a16="http://schemas.microsoft.com/office/drawing/2014/main" id="{F95A88BE-2811-6545-98CE-E6E0EE791F76}"/>
                </a:ext>
              </a:extLst>
            </p:cNvPr>
            <p:cNvSpPr/>
            <p:nvPr/>
          </p:nvSpPr>
          <p:spPr>
            <a:xfrm>
              <a:off x="7159960" y="1749624"/>
              <a:ext cx="1003837" cy="371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 PMTs</a:t>
              </a:r>
              <a:endParaRPr lang="it-IT" sz="1200" dirty="0"/>
            </a:p>
          </p:txBody>
        </p:sp>
        <p:sp>
          <p:nvSpPr>
            <p:cNvPr id="60" name="Rettangolo 112">
              <a:extLst>
                <a:ext uri="{FF2B5EF4-FFF2-40B4-BE49-F238E27FC236}">
                  <a16:creationId xmlns:a16="http://schemas.microsoft.com/office/drawing/2014/main" id="{7D66A58C-A85E-BB4C-8B38-091EF7F5DADA}"/>
                </a:ext>
              </a:extLst>
            </p:cNvPr>
            <p:cNvSpPr/>
            <p:nvPr/>
          </p:nvSpPr>
          <p:spPr>
            <a:xfrm>
              <a:off x="8455361" y="1752599"/>
              <a:ext cx="1003837" cy="371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 </a:t>
              </a:r>
              <a:r>
                <a:rPr lang="en-US" sz="1200" i="0" dirty="0"/>
                <a:t>PMTs</a:t>
              </a:r>
              <a:endParaRPr lang="it-IT" sz="1200" dirty="0"/>
            </a:p>
          </p:txBody>
        </p:sp>
        <p:sp>
          <p:nvSpPr>
            <p:cNvPr id="62" name="Rettangolo 112">
              <a:extLst>
                <a:ext uri="{FF2B5EF4-FFF2-40B4-BE49-F238E27FC236}">
                  <a16:creationId xmlns:a16="http://schemas.microsoft.com/office/drawing/2014/main" id="{67758563-39FA-8F4D-BCE2-30BAFCD7439E}"/>
                </a:ext>
              </a:extLst>
            </p:cNvPr>
            <p:cNvSpPr/>
            <p:nvPr/>
          </p:nvSpPr>
          <p:spPr>
            <a:xfrm>
              <a:off x="5864562" y="3197423"/>
              <a:ext cx="1003837" cy="371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 PMTs</a:t>
              </a:r>
              <a:endParaRPr lang="it-IT" sz="1200" dirty="0"/>
            </a:p>
          </p:txBody>
        </p:sp>
        <p:sp>
          <p:nvSpPr>
            <p:cNvPr id="63" name="Rettangolo 112">
              <a:extLst>
                <a:ext uri="{FF2B5EF4-FFF2-40B4-BE49-F238E27FC236}">
                  <a16:creationId xmlns:a16="http://schemas.microsoft.com/office/drawing/2014/main" id="{2EDEBBDA-979E-1949-B5BF-662E3DFE51CF}"/>
                </a:ext>
              </a:extLst>
            </p:cNvPr>
            <p:cNvSpPr/>
            <p:nvPr/>
          </p:nvSpPr>
          <p:spPr>
            <a:xfrm>
              <a:off x="7170132" y="3205409"/>
              <a:ext cx="1003837" cy="371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 PMTs</a:t>
              </a:r>
              <a:endParaRPr lang="it-IT" sz="1200" dirty="0"/>
            </a:p>
          </p:txBody>
        </p:sp>
        <p:sp>
          <p:nvSpPr>
            <p:cNvPr id="64" name="Rettangolo 112">
              <a:extLst>
                <a:ext uri="{FF2B5EF4-FFF2-40B4-BE49-F238E27FC236}">
                  <a16:creationId xmlns:a16="http://schemas.microsoft.com/office/drawing/2014/main" id="{7740FAD1-6DB0-1241-B684-1CCECEA75F68}"/>
                </a:ext>
              </a:extLst>
            </p:cNvPr>
            <p:cNvSpPr/>
            <p:nvPr/>
          </p:nvSpPr>
          <p:spPr>
            <a:xfrm>
              <a:off x="8607761" y="3197423"/>
              <a:ext cx="1003837" cy="371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 PMTs</a:t>
              </a:r>
              <a:endParaRPr lang="it-IT" sz="1200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1CF3C40C-574E-DB47-8224-2C5B6320EED6}"/>
              </a:ext>
            </a:extLst>
          </p:cNvPr>
          <p:cNvSpPr/>
          <p:nvPr/>
        </p:nvSpPr>
        <p:spPr>
          <a:xfrm>
            <a:off x="4114800" y="4480107"/>
            <a:ext cx="5791200" cy="1996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Trigger efficiency measured selecting vertical cosmic muons by TPC tracks matched to CRT signals:</a:t>
            </a:r>
          </a:p>
          <a:p>
            <a:pPr marL="588963" lvl="2" indent="-276225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~ full efficiency is found for in-spill events above 1 m track length (E</a:t>
            </a:r>
            <a:r>
              <a:rPr lang="en-US" sz="1700" i="0" baseline="-2500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DEP</a:t>
            </a: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~ 200 MeV ), </a:t>
            </a:r>
          </a:p>
          <a:p>
            <a:pPr marL="588963" lvl="2" indent="-276225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 err="1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Out-of</a:t>
            </a: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–spill </a:t>
            </a:r>
            <a:r>
              <a:rPr lang="en-US" sz="1700" i="0" dirty="0" err="1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cosmics</a:t>
            </a:r>
            <a:r>
              <a:rPr lang="en-US" sz="1700" i="0" dirty="0">
                <a:solidFill>
                  <a:srgbClr val="000000"/>
                </a:solidFill>
                <a:ea typeface="Lato Regular"/>
                <a:cs typeface="Lato Regular"/>
                <a:sym typeface="Lato Regular"/>
              </a:rPr>
              <a:t> are recognized with 90% eff. for L &gt; 1.5 m requiring  &gt;= 8 fired PMT pairs.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9B71DE-2735-AD4C-87D3-25CB002602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0" y="3733800"/>
            <a:ext cx="4048990" cy="2899668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4E5EAFE-C1D0-CF49-9A7C-45F2048480D1}"/>
              </a:ext>
            </a:extLst>
          </p:cNvPr>
          <p:cNvGrpSpPr/>
          <p:nvPr/>
        </p:nvGrpSpPr>
        <p:grpSpPr>
          <a:xfrm>
            <a:off x="6398294" y="1600200"/>
            <a:ext cx="916906" cy="599420"/>
            <a:chOff x="4546010" y="3208606"/>
            <a:chExt cx="916906" cy="59942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FB127A9-74E6-0543-B550-4EDF2A466949}"/>
                </a:ext>
              </a:extLst>
            </p:cNvPr>
            <p:cNvGrpSpPr/>
            <p:nvPr/>
          </p:nvGrpSpPr>
          <p:grpSpPr>
            <a:xfrm>
              <a:off x="4929516" y="3284806"/>
              <a:ext cx="335348" cy="523220"/>
              <a:chOff x="4934097" y="3294986"/>
              <a:chExt cx="335348" cy="523220"/>
            </a:xfrm>
          </p:grpSpPr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07415043-1B73-7C4F-8620-618027BF7B70}"/>
                  </a:ext>
                </a:extLst>
              </p:cNvPr>
              <p:cNvSpPr/>
              <p:nvPr/>
            </p:nvSpPr>
            <p:spPr bwMode="auto">
              <a:xfrm>
                <a:off x="4964199" y="3573242"/>
                <a:ext cx="210230" cy="208807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4FA5E3-186F-2544-A804-E30B1EAF0AC1}"/>
                  </a:ext>
                </a:extLst>
              </p:cNvPr>
              <p:cNvSpPr/>
              <p:nvPr/>
            </p:nvSpPr>
            <p:spPr>
              <a:xfrm>
                <a:off x="4934097" y="3294986"/>
                <a:ext cx="335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0" dirty="0"/>
                  <a:t>.</a:t>
                </a:r>
                <a:r>
                  <a:rPr lang="en-US" i="0" dirty="0"/>
                  <a:t> </a:t>
                </a:r>
                <a:endParaRPr lang="en-US" dirty="0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91BD25F-7EC9-B14E-9E45-A1382BC16444}"/>
                </a:ext>
              </a:extLst>
            </p:cNvPr>
            <p:cNvSpPr/>
            <p:nvPr/>
          </p:nvSpPr>
          <p:spPr>
            <a:xfrm>
              <a:off x="4546010" y="3208606"/>
              <a:ext cx="9169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Symbol" pitchFamily="2" charset="2"/>
                  <a:ea typeface="Lato Regular"/>
                  <a:cs typeface="Lato Regular"/>
                  <a:sym typeface="Lato Regular"/>
                </a:rPr>
                <a:t>n</a:t>
              </a:r>
              <a:r>
                <a:rPr lang="en-US" dirty="0">
                  <a:solidFill>
                    <a:srgbClr val="000000"/>
                  </a:solidFill>
                  <a:ea typeface="Lato Regular"/>
                  <a:cs typeface="Lato Regular"/>
                  <a:sym typeface="Lato Regular"/>
                </a:rPr>
                <a:t> beam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4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9A92-1D6E-8E40-9B7C-C125B729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Detector Physics measurements</a:t>
            </a:r>
          </a:p>
        </p:txBody>
      </p:sp>
      <p:sp>
        <p:nvSpPr>
          <p:cNvPr id="22" name="CasellaDiTesto 7">
            <a:extLst>
              <a:ext uri="{FF2B5EF4-FFF2-40B4-BE49-F238E27FC236}">
                <a16:creationId xmlns:a16="http://schemas.microsoft.com/office/drawing/2014/main" id="{A2701064-E09C-D947-AB1A-B717DD5B71DD}"/>
              </a:ext>
            </a:extLst>
          </p:cNvPr>
          <p:cNvSpPr txBox="1"/>
          <p:nvPr/>
        </p:nvSpPr>
        <p:spPr>
          <a:xfrm>
            <a:off x="0" y="533400"/>
            <a:ext cx="9906000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indent="-280988" defTabSz="914400" eaLnBrk="0" fontAlgn="base" hangingPunct="0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Accurate measurements of main detector parameters with cosmic rays are improving the global understanding of </a:t>
            </a:r>
            <a:r>
              <a:rPr lang="en-GB" sz="1700" i="0" dirty="0" err="1">
                <a:solidFill>
                  <a:srgbClr val="000000"/>
                </a:solidFill>
                <a:latin typeface="Comic Sans MS"/>
              </a:rPr>
              <a:t>LAr</a:t>
            </a: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-TPC detectors: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2C2B4-82F4-5906-D192-459C21A55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21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F98DF7C1-6346-6F41-9DD8-ACFE788444D2}"/>
              </a:ext>
            </a:extLst>
          </p:cNvPr>
          <p:cNvSpPr txBox="1"/>
          <p:nvPr/>
        </p:nvSpPr>
        <p:spPr>
          <a:xfrm>
            <a:off x="0" y="1219200"/>
            <a:ext cx="5872784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lvl="1" indent="-258763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e- drift velocity as a function of cryogenic temperature of </a:t>
            </a:r>
            <a:r>
              <a:rPr lang="en-GB" sz="1700" i="0" dirty="0" err="1">
                <a:solidFill>
                  <a:srgbClr val="000000"/>
                </a:solidFill>
                <a:latin typeface="Comic Sans MS"/>
              </a:rPr>
              <a:t>LAr</a:t>
            </a: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;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1E8D3B-51D8-774F-90AB-2566A66B4D07}"/>
              </a:ext>
            </a:extLst>
          </p:cNvPr>
          <p:cNvGrpSpPr/>
          <p:nvPr/>
        </p:nvGrpSpPr>
        <p:grpSpPr>
          <a:xfrm>
            <a:off x="151288" y="4205273"/>
            <a:ext cx="4649312" cy="2505037"/>
            <a:chOff x="2133600" y="2472106"/>
            <a:chExt cx="5839519" cy="408766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B0BBE1-B7E2-B84A-9BE1-0CC044C1F4CF}"/>
                </a:ext>
              </a:extLst>
            </p:cNvPr>
            <p:cNvGrpSpPr/>
            <p:nvPr/>
          </p:nvGrpSpPr>
          <p:grpSpPr>
            <a:xfrm>
              <a:off x="2133600" y="2472106"/>
              <a:ext cx="5839519" cy="4087663"/>
              <a:chOff x="2133600" y="2472106"/>
              <a:chExt cx="5839519" cy="4087663"/>
            </a:xfrm>
          </p:grpSpPr>
          <p:pic>
            <p:nvPicPr>
              <p:cNvPr id="12" name="Picture 11" descr="A picture containing text, screenshot, font, plot&#10;&#10;Description automatically generated">
                <a:extLst>
                  <a:ext uri="{FF2B5EF4-FFF2-40B4-BE49-F238E27FC236}">
                    <a16:creationId xmlns:a16="http://schemas.microsoft.com/office/drawing/2014/main" id="{8F2C7DF4-34B9-8640-B66D-E236E044E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3600" y="2472106"/>
                <a:ext cx="5839519" cy="408766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A28AB-D2CA-5D47-977C-624C71E3BD95}"/>
                  </a:ext>
                </a:extLst>
              </p:cNvPr>
              <p:cNvSpPr txBox="1"/>
              <p:nvPr/>
            </p:nvSpPr>
            <p:spPr>
              <a:xfrm>
                <a:off x="4953000" y="4038600"/>
                <a:ext cx="901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>
                    <a:solidFill>
                      <a:schemeClr val="bg1"/>
                    </a:solidFill>
                  </a:rPr>
                  <a:t>68% CL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7F5DAC-D248-DA43-816F-5DD599D4E403}"/>
                  </a:ext>
                </a:extLst>
              </p:cNvPr>
              <p:cNvSpPr txBox="1"/>
              <p:nvPr/>
            </p:nvSpPr>
            <p:spPr>
              <a:xfrm>
                <a:off x="5017313" y="4800460"/>
                <a:ext cx="852634" cy="31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>
                    <a:solidFill>
                      <a:schemeClr val="bg1"/>
                    </a:solidFill>
                  </a:rPr>
                  <a:t>95% CL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3313D24-C794-2141-AE81-E0B38768AEF6}"/>
                </a:ext>
              </a:extLst>
            </p:cNvPr>
            <p:cNvCxnSpPr>
              <a:cxnSpLocks/>
              <a:stCxn id="13" idx="1"/>
            </p:cNvCxnSpPr>
            <p:nvPr/>
          </p:nvCxnSpPr>
          <p:spPr bwMode="auto">
            <a:xfrm flipH="1">
              <a:off x="4343400" y="4207877"/>
              <a:ext cx="609600" cy="349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2CAEBFB-97D5-AF41-ADD7-919B8CE41FC7}"/>
                </a:ext>
              </a:extLst>
            </p:cNvPr>
            <p:cNvCxnSpPr>
              <a:cxnSpLocks/>
              <a:stCxn id="14" idx="1"/>
            </p:cNvCxnSpPr>
            <p:nvPr/>
          </p:nvCxnSpPr>
          <p:spPr bwMode="auto">
            <a:xfrm flipH="1">
              <a:off x="4407713" y="4956791"/>
              <a:ext cx="609600" cy="478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653D6FB0-D6C2-D045-A761-D2837FE3D60E}"/>
              </a:ext>
            </a:extLst>
          </p:cNvPr>
          <p:cNvSpPr txBox="1"/>
          <p:nvPr/>
        </p:nvSpPr>
        <p:spPr>
          <a:xfrm>
            <a:off x="4691996" y="5257800"/>
            <a:ext cx="5214003" cy="1304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19088" lvl="1" indent="-223838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e- longitudinal D</a:t>
            </a:r>
            <a:r>
              <a:rPr lang="en-GB" sz="1700" i="0" baseline="-25000" dirty="0">
                <a:solidFill>
                  <a:srgbClr val="000000"/>
                </a:solidFill>
                <a:latin typeface="Comic Sans MS"/>
              </a:rPr>
              <a:t>L </a:t>
            </a: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and transverse D</a:t>
            </a:r>
            <a:r>
              <a:rPr lang="en-GB" sz="1700" i="0" baseline="-25000" dirty="0">
                <a:solidFill>
                  <a:srgbClr val="000000"/>
                </a:solidFill>
                <a:latin typeface="Comic Sans MS"/>
              </a:rPr>
              <a:t>T</a:t>
            </a: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 diffusion in </a:t>
            </a:r>
            <a:r>
              <a:rPr lang="en-GB" sz="1700" i="0" dirty="0" err="1">
                <a:solidFill>
                  <a:srgbClr val="000000"/>
                </a:solidFill>
                <a:latin typeface="Comic Sans MS"/>
              </a:rPr>
              <a:t>LAr</a:t>
            </a:r>
            <a:r>
              <a:rPr lang="en-GB" sz="1700" i="0" dirty="0">
                <a:solidFill>
                  <a:srgbClr val="000000"/>
                </a:solidFill>
                <a:latin typeface="Comic Sans MS"/>
              </a:rPr>
              <a:t> by measuring width and sharing among close wires of wire signals: </a:t>
            </a:r>
            <a:r>
              <a:rPr lang="en-GB" sz="1700" dirty="0">
                <a:solidFill>
                  <a:srgbClr val="000000"/>
                </a:solidFill>
                <a:latin typeface="Comic Sans MS"/>
              </a:rPr>
              <a:t>first D</a:t>
            </a:r>
            <a:r>
              <a:rPr lang="en-GB" sz="1700" baseline="-25000" dirty="0">
                <a:solidFill>
                  <a:srgbClr val="000000"/>
                </a:solidFill>
                <a:latin typeface="Comic Sans MS"/>
              </a:rPr>
              <a:t>T</a:t>
            </a:r>
            <a:r>
              <a:rPr lang="en-GB" sz="1700" dirty="0">
                <a:solidFill>
                  <a:srgbClr val="000000"/>
                </a:solidFill>
                <a:latin typeface="Comic Sans MS"/>
              </a:rPr>
              <a:t> measurement in this electric field range! </a:t>
            </a:r>
            <a:r>
              <a:rPr lang="en-US" sz="1700" dirty="0">
                <a:solidFill>
                  <a:srgbClr val="000000"/>
                </a:solidFill>
                <a:latin typeface="Comic Sans MS"/>
              </a:rPr>
              <a:t> </a:t>
            </a:r>
            <a:endParaRPr lang="en-GB" sz="1700" dirty="0">
              <a:solidFill>
                <a:srgbClr val="000000"/>
              </a:solidFill>
              <a:latin typeface="Comic Sans M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78ADCA-5E34-268C-D510-BC70C1A91AB9}"/>
              </a:ext>
            </a:extLst>
          </p:cNvPr>
          <p:cNvGrpSpPr/>
          <p:nvPr/>
        </p:nvGrpSpPr>
        <p:grpSpPr>
          <a:xfrm>
            <a:off x="5943600" y="914400"/>
            <a:ext cx="3657600" cy="2225188"/>
            <a:chOff x="6263790" y="914400"/>
            <a:chExt cx="3337410" cy="22251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22200FE-1B24-A1AB-C39E-CF98B25924B0}"/>
                </a:ext>
              </a:extLst>
            </p:cNvPr>
            <p:cNvGrpSpPr/>
            <p:nvPr/>
          </p:nvGrpSpPr>
          <p:grpSpPr>
            <a:xfrm>
              <a:off x="6263790" y="914400"/>
              <a:ext cx="3337410" cy="2179222"/>
              <a:chOff x="6263790" y="914400"/>
              <a:chExt cx="3337410" cy="217922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04CB7B2-FF01-F0B8-95BA-17F6298D23B7}"/>
                  </a:ext>
                </a:extLst>
              </p:cNvPr>
              <p:cNvGrpSpPr/>
              <p:nvPr/>
            </p:nvGrpSpPr>
            <p:grpSpPr>
              <a:xfrm>
                <a:off x="6263790" y="914400"/>
                <a:ext cx="3337410" cy="2158488"/>
                <a:chOff x="6263790" y="914400"/>
                <a:chExt cx="3337410" cy="2158488"/>
              </a:xfrm>
            </p:grpSpPr>
            <p:pic>
              <p:nvPicPr>
                <p:cNvPr id="5" name="Picture 4" descr="A picture containing text, screenshot, diagram, line&#10;&#10;Description automatically generated">
                  <a:extLst>
                    <a:ext uri="{FF2B5EF4-FFF2-40B4-BE49-F238E27FC236}">
                      <a16:creationId xmlns:a16="http://schemas.microsoft.com/office/drawing/2014/main" id="{101C026A-FDBE-56B6-913C-663109202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4600" y="914400"/>
                  <a:ext cx="3276600" cy="2158488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6543A57B-E315-6F19-39DA-3C55AEA5B9DC}"/>
                    </a:ext>
                  </a:extLst>
                </p:cNvPr>
                <p:cNvSpPr txBox="1"/>
                <p:nvPr/>
              </p:nvSpPr>
              <p:spPr>
                <a:xfrm>
                  <a:off x="7236158" y="1003012"/>
                  <a:ext cx="15376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200" i="0" dirty="0"/>
                    <a:t>Drift velocity Vs T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3A807CB-842E-E628-5AD6-5630A5D160C6}"/>
                    </a:ext>
                  </a:extLst>
                </p:cNvPr>
                <p:cNvSpPr txBox="1"/>
                <p:nvPr/>
              </p:nvSpPr>
              <p:spPr>
                <a:xfrm rot="16200000">
                  <a:off x="5678533" y="1857207"/>
                  <a:ext cx="1401346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900" i="0" dirty="0"/>
                    <a:t>Drift velocity (mm/</a:t>
                  </a:r>
                  <a:r>
                    <a:rPr lang="en-IT" sz="900" i="0" dirty="0">
                      <a:latin typeface="Symbol" pitchFamily="2" charset="2"/>
                    </a:rPr>
                    <a:t>m</a:t>
                  </a:r>
                  <a:r>
                    <a:rPr lang="en-IT" sz="900" i="0" dirty="0"/>
                    <a:t>s)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074FF8-7FCE-3C29-4853-190828782C6A}"/>
                  </a:ext>
                </a:extLst>
              </p:cNvPr>
              <p:cNvSpPr/>
              <p:nvPr/>
            </p:nvSpPr>
            <p:spPr bwMode="auto">
              <a:xfrm>
                <a:off x="7010400" y="950400"/>
                <a:ext cx="2286000" cy="9978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D40E61-0D64-E3BB-B0FC-04F4BD1B3690}"/>
                  </a:ext>
                </a:extLst>
              </p:cNvPr>
              <p:cNvSpPr/>
              <p:nvPr/>
            </p:nvSpPr>
            <p:spPr bwMode="auto">
              <a:xfrm>
                <a:off x="6480000" y="1141200"/>
                <a:ext cx="273600" cy="1754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44E9D03-4EDA-B022-3F19-4BEB69880DA6}"/>
                  </a:ext>
                </a:extLst>
              </p:cNvPr>
              <p:cNvSpPr/>
              <p:nvPr/>
            </p:nvSpPr>
            <p:spPr bwMode="auto">
              <a:xfrm>
                <a:off x="6909000" y="2882733"/>
                <a:ext cx="2539800" cy="21088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81BCC3-055C-4B93-5F26-47BB07A5B174}"/>
                </a:ext>
              </a:extLst>
            </p:cNvPr>
            <p:cNvSpPr txBox="1"/>
            <p:nvPr/>
          </p:nvSpPr>
          <p:spPr>
            <a:xfrm>
              <a:off x="6400800" y="2417244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i="0" dirty="0"/>
                <a:t>1.570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A94702-D137-07F1-453E-775B38D946F0}"/>
                </a:ext>
              </a:extLst>
            </p:cNvPr>
            <p:cNvSpPr txBox="1"/>
            <p:nvPr/>
          </p:nvSpPr>
          <p:spPr>
            <a:xfrm>
              <a:off x="6400800" y="1775258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i="0" dirty="0"/>
                <a:t>1.572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D775C8-5982-590C-578B-3A37CFE36107}"/>
                </a:ext>
              </a:extLst>
            </p:cNvPr>
            <p:cNvSpPr txBox="1"/>
            <p:nvPr/>
          </p:nvSpPr>
          <p:spPr>
            <a:xfrm>
              <a:off x="6400800" y="1133272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i="0" dirty="0"/>
                <a:t>1.574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3F8CEF-22E3-90E0-3557-9C0BBB4FE61B}"/>
                </a:ext>
              </a:extLst>
            </p:cNvPr>
            <p:cNvSpPr txBox="1"/>
            <p:nvPr/>
          </p:nvSpPr>
          <p:spPr>
            <a:xfrm>
              <a:off x="7236158" y="2844203"/>
              <a:ext cx="4603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i="0" dirty="0"/>
                <a:t>87.70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58B34D-79EE-E027-3240-D2E2C808C7FF}"/>
                </a:ext>
              </a:extLst>
            </p:cNvPr>
            <p:cNvSpPr txBox="1"/>
            <p:nvPr/>
          </p:nvSpPr>
          <p:spPr>
            <a:xfrm>
              <a:off x="9108000" y="2836625"/>
              <a:ext cx="4603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i="0" dirty="0"/>
                <a:t>87.80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5DB031-46FF-B6EF-2F87-73FDCC22B410}"/>
                </a:ext>
              </a:extLst>
            </p:cNvPr>
            <p:cNvSpPr txBox="1"/>
            <p:nvPr/>
          </p:nvSpPr>
          <p:spPr>
            <a:xfrm>
              <a:off x="7772400" y="2908756"/>
              <a:ext cx="10759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900" i="0" dirty="0"/>
                <a:t>Temperature (K)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5EA4C0-DABF-174D-A5B8-D6525361F9EA}"/>
              </a:ext>
            </a:extLst>
          </p:cNvPr>
          <p:cNvGrpSpPr/>
          <p:nvPr/>
        </p:nvGrpSpPr>
        <p:grpSpPr>
          <a:xfrm>
            <a:off x="0" y="1981200"/>
            <a:ext cx="9621835" cy="3352800"/>
            <a:chOff x="0" y="1868180"/>
            <a:chExt cx="9621835" cy="3352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E6D1E0-390F-5F4A-B143-E67D1C0B8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3087380"/>
              <a:ext cx="2574776" cy="865089"/>
            </a:xfrm>
            <a:prstGeom prst="rect">
              <a:avLst/>
            </a:prstGeom>
          </p:spPr>
        </p:pic>
        <p:sp>
          <p:nvSpPr>
            <p:cNvPr id="17" name="CasellaDiTesto 7">
              <a:extLst>
                <a:ext uri="{FF2B5EF4-FFF2-40B4-BE49-F238E27FC236}">
                  <a16:creationId xmlns:a16="http://schemas.microsoft.com/office/drawing/2014/main" id="{2C236A88-786E-9E4D-B3DE-8EAB1879D338}"/>
                </a:ext>
              </a:extLst>
            </p:cNvPr>
            <p:cNvSpPr txBox="1"/>
            <p:nvPr/>
          </p:nvSpPr>
          <p:spPr>
            <a:xfrm>
              <a:off x="0" y="1868180"/>
              <a:ext cx="5860462" cy="130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27063" lvl="1" indent="-258763">
                <a:lnSpc>
                  <a:spcPts val="2400"/>
                </a:lnSpc>
                <a:spcBef>
                  <a:spcPts val="600"/>
                </a:spcBef>
                <a:buClr>
                  <a:srgbClr val="FF0000"/>
                </a:buClr>
                <a:buSzPct val="90000"/>
                <a:buFont typeface="Wingdings" pitchFamily="2" charset="2"/>
                <a:buChar char="Ø"/>
              </a:pPr>
              <a:r>
                <a:rPr lang="en-US" sz="1700" i="0" dirty="0" err="1">
                  <a:solidFill>
                    <a:srgbClr val="000000"/>
                  </a:solidFill>
                  <a:latin typeface="Comic Sans MS"/>
                </a:rPr>
                <a:t>dE</a:t>
              </a:r>
              <a:r>
                <a:rPr lang="en-US" sz="1700" i="0" dirty="0">
                  <a:solidFill>
                    <a:srgbClr val="000000"/>
                  </a:solidFill>
                  <a:latin typeface="Comic Sans MS"/>
                </a:rPr>
                <a:t>/dx ionization by stopping muons/protons to extract the TPC electronic calibration factors and </a:t>
              </a:r>
              <a:r>
                <a:rPr lang="en-US" sz="1700" i="0" dirty="0">
                  <a:solidFill>
                    <a:srgbClr val="000000"/>
                  </a:solidFill>
                  <a:latin typeface="Symbol" pitchFamily="2" charset="2"/>
                </a:rPr>
                <a:t>a</a:t>
              </a:r>
              <a:r>
                <a:rPr lang="en-US" sz="1700" i="0" dirty="0">
                  <a:solidFill>
                    <a:srgbClr val="000000"/>
                  </a:solidFill>
                  <a:latin typeface="Comic Sans MS"/>
                </a:rPr>
                <a:t>, </a:t>
              </a:r>
              <a:r>
                <a:rPr lang="en-US" sz="1700" i="0" dirty="0">
                  <a:solidFill>
                    <a:srgbClr val="000000"/>
                  </a:solidFill>
                  <a:latin typeface="Symbol" pitchFamily="2" charset="2"/>
                </a:rPr>
                <a:t>b</a:t>
              </a:r>
              <a:r>
                <a:rPr lang="en-US" sz="1700" i="0" dirty="0">
                  <a:solidFill>
                    <a:srgbClr val="000000"/>
                  </a:solidFill>
                  <a:latin typeface="Comic Sans MS"/>
                </a:rPr>
                <a:t> parameters of e- recombination vs the track angle </a:t>
              </a:r>
              <a:r>
                <a:rPr lang="en-US" sz="1700" i="0" dirty="0">
                  <a:solidFill>
                    <a:srgbClr val="000000"/>
                  </a:solidFill>
                  <a:latin typeface="Symbol" pitchFamily="2" charset="2"/>
                </a:rPr>
                <a:t>f</a:t>
              </a:r>
              <a:r>
                <a:rPr lang="en-US" sz="1700" i="0" dirty="0">
                  <a:solidFill>
                    <a:srgbClr val="000000"/>
                  </a:solidFill>
                  <a:latin typeface="Comic Sans MS"/>
                </a:rPr>
                <a:t> </a:t>
              </a:r>
              <a:r>
                <a:rPr lang="en-US" sz="1700" i="0" dirty="0" err="1">
                  <a:solidFill>
                    <a:srgbClr val="000000"/>
                  </a:solidFill>
                  <a:latin typeface="Comic Sans MS"/>
                </a:rPr>
                <a:t>wrt</a:t>
              </a:r>
              <a:r>
                <a:rPr lang="en-US" sz="1700" i="0" dirty="0">
                  <a:solidFill>
                    <a:srgbClr val="000000"/>
                  </a:solidFill>
                  <a:latin typeface="Comic Sans MS"/>
                </a:rPr>
                <a:t> electric field;</a:t>
              </a:r>
              <a:endParaRPr lang="en-GB" sz="1700" i="0" dirty="0">
                <a:solidFill>
                  <a:srgbClr val="000000"/>
                </a:solidFill>
                <a:latin typeface="Comic Sans M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AB9A9AB-B04F-C560-E847-C384B41A0BC4}"/>
                </a:ext>
              </a:extLst>
            </p:cNvPr>
            <p:cNvGrpSpPr/>
            <p:nvPr/>
          </p:nvGrpSpPr>
          <p:grpSpPr>
            <a:xfrm>
              <a:off x="6093755" y="3011180"/>
              <a:ext cx="3528080" cy="2209800"/>
              <a:chOff x="6093755" y="3011180"/>
              <a:chExt cx="3528080" cy="220980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29AE4CE-32F9-724E-F0A0-0DC30B8612C9}"/>
                  </a:ext>
                </a:extLst>
              </p:cNvPr>
              <p:cNvGrpSpPr/>
              <p:nvPr/>
            </p:nvGrpSpPr>
            <p:grpSpPr>
              <a:xfrm>
                <a:off x="6093755" y="3011180"/>
                <a:ext cx="3528080" cy="2209800"/>
                <a:chOff x="6093755" y="3011180"/>
                <a:chExt cx="3528080" cy="2209800"/>
              </a:xfrm>
            </p:grpSpPr>
            <p:pic>
              <p:nvPicPr>
                <p:cNvPr id="7" name="Picture 6" descr="A picture containing text, diagram, screenshot, line&#10;&#10;Description automatically generated">
                  <a:extLst>
                    <a:ext uri="{FF2B5EF4-FFF2-40B4-BE49-F238E27FC236}">
                      <a16:creationId xmlns:a16="http://schemas.microsoft.com/office/drawing/2014/main" id="{1E2BF034-74A6-5843-AB81-7FC4E134D4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3755" y="3011180"/>
                  <a:ext cx="3528080" cy="2095200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4F9E643-EB69-8427-3446-BD47CB3D544B}"/>
                    </a:ext>
                  </a:extLst>
                </p:cNvPr>
                <p:cNvSpPr txBox="1"/>
                <p:nvPr/>
              </p:nvSpPr>
              <p:spPr>
                <a:xfrm>
                  <a:off x="7772400" y="4990148"/>
                  <a:ext cx="837089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i="0" dirty="0">
                      <a:latin typeface="Symbol" pitchFamily="2" charset="2"/>
                    </a:rPr>
                    <a:t>f</a:t>
                  </a:r>
                  <a:r>
                    <a:rPr lang="en-IT" sz="900" i="0" dirty="0"/>
                    <a:t> (degrees) 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BFA1F2-97E5-DEAD-20F6-C0721D99777B}"/>
                    </a:ext>
                  </a:extLst>
                </p:cNvPr>
                <p:cNvSpPr txBox="1"/>
                <p:nvPr/>
              </p:nvSpPr>
              <p:spPr>
                <a:xfrm rot="16200000">
                  <a:off x="5910808" y="3851175"/>
                  <a:ext cx="906017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i="0" dirty="0">
                      <a:latin typeface="Symbol" pitchFamily="2" charset="2"/>
                    </a:rPr>
                    <a:t>b</a:t>
                  </a:r>
                  <a:r>
                    <a:rPr lang="en-IT" sz="900" i="0" dirty="0"/>
                    <a:t> (MeV/cm)</a:t>
                  </a:r>
                  <a:r>
                    <a:rPr lang="en-IT" sz="900" i="0" baseline="30000" dirty="0"/>
                    <a:t>-1 </a:t>
                  </a: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0D7CA74-D4E1-BCAD-EC9F-E6005E176970}"/>
                  </a:ext>
                </a:extLst>
              </p:cNvPr>
              <p:cNvSpPr txBox="1"/>
              <p:nvPr/>
            </p:nvSpPr>
            <p:spPr>
              <a:xfrm>
                <a:off x="8245813" y="3625878"/>
                <a:ext cx="12121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i="0" dirty="0"/>
                  <a:t>Recombination parameter </a:t>
                </a:r>
                <a:r>
                  <a:rPr lang="en-IT" sz="1200" i="0" dirty="0">
                    <a:latin typeface="Symbol" pitchFamily="2" charset="2"/>
                  </a:rPr>
                  <a:t>b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2E104B-80CF-7606-588B-E814F6C5536F}"/>
                </a:ext>
              </a:extLst>
            </p:cNvPr>
            <p:cNvSpPr txBox="1"/>
            <p:nvPr/>
          </p:nvSpPr>
          <p:spPr>
            <a:xfrm>
              <a:off x="183364" y="3371582"/>
              <a:ext cx="321434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500" dirty="0">
                  <a:latin typeface="Symbol" pitchFamily="2" charset="2"/>
                </a:rPr>
                <a:t>a</a:t>
              </a:r>
              <a:r>
                <a:rPr lang="en-IT" sz="1400" dirty="0"/>
                <a:t>=0.91</a:t>
              </a:r>
              <a:r>
                <a:rPr lang="en-GB" sz="1400" dirty="0"/>
                <a:t>±</a:t>
              </a:r>
              <a:r>
                <a:rPr lang="en-US" sz="1400" dirty="0"/>
                <a:t>0.07</a:t>
              </a:r>
              <a:r>
                <a:rPr lang="en-IT" sz="1400" dirty="0"/>
                <a:t>, W</a:t>
              </a:r>
              <a:r>
                <a:rPr lang="en-IT" sz="1400" baseline="-25000" dirty="0"/>
                <a:t>ion</a:t>
              </a:r>
              <a:r>
                <a:rPr lang="en-IT" sz="1400" dirty="0"/>
                <a:t>=23.6 eV </a:t>
              </a:r>
            </a:p>
            <a:p>
              <a:r>
                <a:rPr lang="en-GB" sz="1400" dirty="0" err="1"/>
                <a:t>dQ</a:t>
              </a:r>
              <a:r>
                <a:rPr lang="en-GB" sz="1400" dirty="0"/>
                <a:t>/dx: measured ionization density</a:t>
              </a:r>
              <a:endParaRPr lang="en-I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6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a446e3ab3_0_12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>
            <a:gsLst>
              <a:gs pos="0">
                <a:srgbClr val="002F47"/>
              </a:gs>
              <a:gs pos="100000">
                <a:srgbClr val="006699"/>
              </a:gs>
            </a:gsLst>
            <a:lin ang="0" scaled="0"/>
          </a:gradFill>
          <a:ln w="9525" cap="flat" cmpd="sng">
            <a:solidFill>
              <a:srgbClr val="006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3200" dirty="0"/>
              <a:t> ICARUS Research Program</a:t>
            </a:r>
            <a:endParaRPr sz="3200" dirty="0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9448800" cy="5613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lvl="0" indent="-282575"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dirty="0">
                <a:ea typeface="Comic Sans MS"/>
                <a:cs typeface="Comic Sans MS"/>
                <a:sym typeface="Comic Sans MS"/>
              </a:rPr>
              <a:t>The exciting new result from Neutrino-4 experiment, which could change the whole sterile neutrino story, requires a prompt investigation by ICARUS with Booster       and </a:t>
            </a:r>
            <a:r>
              <a:rPr lang="en-US" sz="1800" i="0" dirty="0" err="1">
                <a:ea typeface="Comic Sans MS"/>
                <a:cs typeface="Comic Sans MS"/>
                <a:sym typeface="Comic Sans MS"/>
              </a:rPr>
              <a:t>NuMI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beams</a:t>
            </a:r>
            <a:r>
              <a:rPr lang="en-GB" sz="1800" i="0" dirty="0">
                <a:solidFill>
                  <a:srgbClr val="222222"/>
                </a:solidFill>
                <a:latin typeface="Arial" panose="020B0604020202020204" pitchFamily="34" charset="0"/>
                <a:ea typeface="Comic Sans MS"/>
                <a:cs typeface="Comic Sans MS"/>
                <a:sym typeface="Comic Sans MS"/>
              </a:rPr>
              <a:t>:</a:t>
            </a:r>
            <a:endParaRPr lang="en-US" sz="1800" i="0" dirty="0">
              <a:ea typeface="Comic Sans MS"/>
              <a:cs typeface="Comic Sans MS"/>
              <a:sym typeface="Comic Sans MS"/>
            </a:endParaRPr>
          </a:p>
          <a:p>
            <a:pPr marL="742950" lvl="1" indent="-285750"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ea typeface="Comic Sans MS"/>
                <a:cs typeface="Comic Sans MS"/>
                <a:sym typeface="Comic Sans MS"/>
              </a:rPr>
              <a:t>Before the joint operation with SBND, ICARUS is initially focused on </a:t>
            </a:r>
            <a:r>
              <a:rPr lang="en-US" sz="1800" i="0" dirty="0" err="1">
                <a:latin typeface="Symbol" charset="2"/>
                <a:ea typeface="Comic Sans MS"/>
                <a:cs typeface="Symbol" charset="2"/>
                <a:sym typeface="Comic Sans MS"/>
              </a:rPr>
              <a:t>n</a:t>
            </a:r>
            <a:r>
              <a:rPr lang="en-US" sz="1800" i="0" baseline="-25000" dirty="0" err="1">
                <a:latin typeface="Symbol" charset="2"/>
                <a:ea typeface="Comic Sans MS"/>
                <a:cs typeface="Symbol" charset="2"/>
                <a:sym typeface="Comic Sans MS"/>
              </a:rPr>
              <a:t>m</a:t>
            </a:r>
            <a:r>
              <a:rPr lang="en-US" sz="1800" i="0" dirty="0" err="1">
                <a:ea typeface="Comic Sans MS"/>
                <a:cs typeface="Comic Sans MS"/>
                <a:sym typeface="Comic Sans MS"/>
              </a:rPr>
              <a:t>CC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quasi elastic interactions with BNB. A similar study of </a:t>
            </a:r>
            <a:r>
              <a:rPr lang="en-US" sz="1800" i="0" dirty="0" err="1">
                <a:latin typeface="Symbol" charset="2"/>
                <a:ea typeface="Comic Sans MS"/>
                <a:cs typeface="Symbol" charset="2"/>
                <a:sym typeface="Comic Sans MS"/>
              </a:rPr>
              <a:t>n</a:t>
            </a:r>
            <a:r>
              <a:rPr lang="en-US" sz="1800" i="0" baseline="-25000" dirty="0" err="1">
                <a:ea typeface="Comic Sans MS"/>
                <a:cs typeface="Comic Sans MS"/>
                <a:sym typeface="Comic Sans MS"/>
              </a:rPr>
              <a:t>e</a:t>
            </a:r>
            <a:r>
              <a:rPr lang="en-US" sz="1800" i="0" dirty="0" err="1">
                <a:ea typeface="Comic Sans MS"/>
                <a:cs typeface="Comic Sans MS"/>
                <a:sym typeface="Comic Sans MS"/>
              </a:rPr>
              <a:t>CC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quasi elastic interactions with </a:t>
            </a:r>
            <a:r>
              <a:rPr lang="en-US" sz="1800" i="0" dirty="0" err="1">
                <a:ea typeface="Comic Sans MS"/>
                <a:cs typeface="Comic Sans MS"/>
                <a:sym typeface="Comic Sans MS"/>
              </a:rPr>
              <a:t>NuMI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will be carried out later.</a:t>
            </a:r>
          </a:p>
          <a:p>
            <a:pPr marL="282575" indent="-282575"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800" i="0" dirty="0">
                <a:latin typeface="Comic Sans MS" panose="030F0902030302020204" pitchFamily="66" charset="0"/>
              </a:rPr>
              <a:t>In parallel, the study of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n-GB" sz="1800" i="0" baseline="-25000" dirty="0">
                <a:latin typeface="Comic Sans MS" panose="030F0902030302020204" pitchFamily="66" charset="0"/>
              </a:rPr>
              <a:t>e</a:t>
            </a:r>
            <a:r>
              <a:rPr lang="en-GB" sz="1800" i="0" dirty="0">
                <a:latin typeface="Comic Sans MS" panose="030F0902030302020204" pitchFamily="66" charset="0"/>
              </a:rPr>
              <a:t>,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l-GR" sz="1800" i="0" baseline="-25000" dirty="0">
                <a:latin typeface="SymbolMT"/>
              </a:rPr>
              <a:t>μ</a:t>
            </a:r>
            <a:r>
              <a:rPr lang="el-GR" sz="1800" i="0" dirty="0">
                <a:latin typeface="SymbolMT"/>
              </a:rPr>
              <a:t> </a:t>
            </a:r>
            <a:r>
              <a:rPr lang="en-GB" sz="1800" i="0" dirty="0">
                <a:latin typeface="Comic Sans MS" panose="030F0902030302020204" pitchFamily="66" charset="0"/>
              </a:rPr>
              <a:t>events from </a:t>
            </a:r>
            <a:r>
              <a:rPr lang="en-GB" sz="1800" i="0" dirty="0" err="1">
                <a:latin typeface="Comic Sans MS" panose="030F0902030302020204" pitchFamily="66" charset="0"/>
              </a:rPr>
              <a:t>NuMI</a:t>
            </a:r>
            <a:r>
              <a:rPr lang="en-GB" sz="1800" i="0" dirty="0">
                <a:latin typeface="Comic Sans MS" panose="030F0902030302020204" pitchFamily="66" charset="0"/>
              </a:rPr>
              <a:t> will also allow ICARUS to measure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n-GB" sz="1800" i="0" dirty="0">
                <a:latin typeface="Comic Sans MS" panose="030F0902030302020204" pitchFamily="66" charset="0"/>
              </a:rPr>
              <a:t>-</a:t>
            </a:r>
            <a:r>
              <a:rPr lang="en-GB" sz="1800" i="0" dirty="0" err="1">
                <a:latin typeface="Comic Sans MS" panose="030F0902030302020204" pitchFamily="66" charset="0"/>
              </a:rPr>
              <a:t>Ar</a:t>
            </a:r>
            <a:r>
              <a:rPr lang="en-GB" sz="1800" i="0" dirty="0">
                <a:latin typeface="Comic Sans MS" panose="030F0902030302020204" pitchFamily="66" charset="0"/>
              </a:rPr>
              <a:t> interaction cross sections and optimize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n-GB" sz="1800" i="0" dirty="0">
                <a:latin typeface="Comic Sans MS" panose="030F0902030302020204" pitchFamily="66" charset="0"/>
              </a:rPr>
              <a:t> reconstruction/identification in an energy range of interest for DUNE. In addition, the </a:t>
            </a:r>
            <a:r>
              <a:rPr lang="en-GB" sz="1800" i="0" dirty="0" err="1">
                <a:latin typeface="Comic Sans MS" panose="030F0902030302020204" pitchFamily="66" charset="0"/>
              </a:rPr>
              <a:t>NuMI</a:t>
            </a:r>
            <a:r>
              <a:rPr lang="en-GB" sz="1800" i="0" dirty="0">
                <a:latin typeface="Comic Sans MS" panose="030F0902030302020204" pitchFamily="66" charset="0"/>
              </a:rPr>
              <a:t> beam will allow a search for sub-GeV Dark Matter signals and other Beyond Standard Model (BSM) signals. </a:t>
            </a:r>
          </a:p>
          <a:p>
            <a:pPr marL="282575" lvl="0" indent="-282575"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Then SBN program should definitely clarify the question of sterile neutrinos exploiting the BNB beam and comparing the </a:t>
            </a:r>
            <a:r>
              <a:rPr lang="en-US" sz="1800" i="0" dirty="0">
                <a:latin typeface="Symbol" charset="2"/>
                <a:ea typeface="Comic Sans MS"/>
                <a:cs typeface="Symbol" charset="2"/>
                <a:sym typeface="Comic Sans MS"/>
              </a:rPr>
              <a:t>n</a:t>
            </a:r>
            <a:r>
              <a:rPr lang="en-US" sz="1800" i="0" baseline="-25000" dirty="0">
                <a:ea typeface="Comic Sans MS"/>
                <a:cs typeface="Comic Sans MS"/>
                <a:sym typeface="Comic Sans MS"/>
              </a:rPr>
              <a:t>e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and </a:t>
            </a:r>
            <a:r>
              <a:rPr lang="en-US" sz="1800" i="0" dirty="0">
                <a:latin typeface="Symbol" charset="2"/>
                <a:ea typeface="Comic Sans MS"/>
                <a:cs typeface="Symbol" charset="2"/>
                <a:sym typeface="Comic Sans MS"/>
              </a:rPr>
              <a:t>n</a:t>
            </a:r>
            <a:r>
              <a:rPr lang="en-US" sz="1800" i="0" baseline="-25000" dirty="0">
                <a:latin typeface="Symbol" charset="2"/>
                <a:ea typeface="Comic Sans MS"/>
                <a:cs typeface="Symbol" charset="2"/>
                <a:sym typeface="Comic Sans MS"/>
              </a:rPr>
              <a:t>m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interactions observed at different distances from target by ICARUS and SBND </a:t>
            </a:r>
            <a:r>
              <a:rPr lang="en-US" sz="1800" i="0" dirty="0" err="1">
                <a:latin typeface="Comic Sans MS"/>
                <a:ea typeface="Comic Sans MS"/>
                <a:cs typeface="Comic Sans MS"/>
                <a:sym typeface="Comic Sans MS"/>
              </a:rPr>
              <a:t>LAr</a:t>
            </a: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-TPCs. </a:t>
            </a:r>
            <a:endParaRPr lang="en-US" sz="1800" i="0" dirty="0">
              <a:ea typeface="Comic Sans MS"/>
              <a:cs typeface="Comic Sans MS"/>
              <a:sym typeface="Comic Sans MS"/>
            </a:endParaRPr>
          </a:p>
          <a:p>
            <a:pPr marL="282575" lvl="0" indent="-282575"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dirty="0">
                <a:ea typeface="Comic Sans MS"/>
                <a:cs typeface="Comic Sans MS"/>
                <a:sym typeface="Comic Sans MS"/>
              </a:rPr>
              <a:t>Event reconstruction and analysis tools developed for the single detector analyses will be exploited in the next stage for the joint SBN program.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02EB9-DC15-8C5C-E30D-C62A5FD153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22</a:t>
            </a:fld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9A92-1D6E-8E40-9B7C-C125B729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search for Neutrino-4 claims at FNAL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809364-1006-2747-B55C-2E0656FC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400"/>
            <a:ext cx="9904953" cy="2449555"/>
          </a:xfrm>
        </p:spPr>
        <p:txBody>
          <a:bodyPr/>
          <a:lstStyle/>
          <a:p>
            <a:pPr marL="273050" indent="-260350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Remarkable ICARUS similarities to NEUTRINO-4 allow to settle </a:t>
            </a:r>
            <a:r>
              <a:rPr lang="en-US" dirty="0">
                <a:solidFill>
                  <a:srgbClr val="000000"/>
                </a:solidFill>
                <a:cs typeface="Helvetica"/>
              </a:rPr>
              <a:t>s</a:t>
            </a:r>
            <a:r>
              <a:rPr lang="en-US" dirty="0"/>
              <a:t>terile-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claims with initial ICARUS-only run, focusing on well-defined QE</a:t>
            </a:r>
            <a:r>
              <a:rPr lang="en-US" dirty="0">
                <a:solidFill>
                  <a:srgbClr val="000000"/>
                </a:solidFill>
                <a:cs typeface="Helvetica"/>
              </a:rPr>
              <a:t>CC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Helvetica"/>
              </a:rPr>
              <a:t>n</a:t>
            </a:r>
            <a:r>
              <a:rPr lang="el-GR" dirty="0">
                <a:solidFill>
                  <a:srgbClr val="000000"/>
                </a:solidFill>
                <a:cs typeface="Helvetica"/>
              </a:rPr>
              <a:t>µ</a:t>
            </a:r>
            <a:r>
              <a:rPr lang="en-US" baseline="-25000" dirty="0">
                <a:solidFill>
                  <a:srgbClr val="000000"/>
                </a:solidFill>
                <a:cs typeface="Helvetica"/>
              </a:rPr>
              <a:t>,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Helvetica"/>
              </a:rPr>
              <a:t>n</a:t>
            </a:r>
            <a:r>
              <a:rPr lang="en-US" dirty="0">
                <a:solidFill>
                  <a:srgbClr val="000000"/>
                </a:solidFill>
                <a:cs typeface="Helvetica"/>
              </a:rPr>
              <a:t>e fully contained events:</a:t>
            </a:r>
            <a:endParaRPr lang="en-US" dirty="0"/>
          </a:p>
          <a:p>
            <a:pPr marL="627063" lvl="1" indent="-258763">
              <a:lnSpc>
                <a:spcPts val="2160"/>
              </a:lnSpc>
              <a:spcBef>
                <a:spcPts val="1200"/>
              </a:spcBef>
              <a:spcAft>
                <a:spcPts val="0"/>
              </a:spcAft>
              <a:buSzPct val="90000"/>
            </a:pPr>
            <a:r>
              <a:rPr lang="en-US" sz="1700" dirty="0">
                <a:solidFill>
                  <a:srgbClr val="000000"/>
                </a:solidFill>
                <a:cs typeface="Helvetica"/>
              </a:rPr>
              <a:t>Oscillations should produce disappearance pattern of </a:t>
            </a:r>
            <a:r>
              <a:rPr lang="en-US" sz="1700" dirty="0">
                <a:solidFill>
                  <a:srgbClr val="000000"/>
                </a:solidFill>
                <a:latin typeface="Symbol" pitchFamily="2" charset="2"/>
                <a:cs typeface="Helvetica"/>
              </a:rPr>
              <a:t>n</a:t>
            </a:r>
            <a:r>
              <a:rPr lang="el-GR" sz="1700" dirty="0">
                <a:solidFill>
                  <a:srgbClr val="000000"/>
                </a:solidFill>
                <a:cs typeface="Helvetica"/>
              </a:rPr>
              <a:t>µ</a:t>
            </a:r>
            <a:r>
              <a:rPr lang="en-US" sz="1700" baseline="-25000" dirty="0">
                <a:solidFill>
                  <a:srgbClr val="000000"/>
                </a:solidFill>
                <a:cs typeface="Helvetica"/>
              </a:rPr>
              <a:t> </a:t>
            </a:r>
            <a:r>
              <a:rPr lang="el-GR" sz="1700" dirty="0">
                <a:solidFill>
                  <a:srgbClr val="000000"/>
                </a:solidFill>
                <a:cs typeface="Helvetica"/>
              </a:rPr>
              <a:t> </a:t>
            </a:r>
            <a:r>
              <a:rPr lang="en-US" sz="1700" dirty="0">
                <a:solidFill>
                  <a:srgbClr val="000000"/>
                </a:solidFill>
                <a:cs typeface="Helvetica"/>
              </a:rPr>
              <a:t>in BNB and </a:t>
            </a:r>
            <a:r>
              <a:rPr lang="en-US" sz="1700" dirty="0">
                <a:solidFill>
                  <a:srgbClr val="000000"/>
                </a:solidFill>
                <a:latin typeface="Symbol" pitchFamily="2" charset="2"/>
                <a:cs typeface="Helvetica"/>
              </a:rPr>
              <a:t>n</a:t>
            </a:r>
            <a:r>
              <a:rPr lang="en-US" sz="1700" dirty="0">
                <a:solidFill>
                  <a:srgbClr val="000000"/>
                </a:solidFill>
                <a:cs typeface="Helvetica"/>
              </a:rPr>
              <a:t>e in </a:t>
            </a:r>
            <a:r>
              <a:rPr lang="en-US" sz="1700" dirty="0" err="1">
                <a:solidFill>
                  <a:srgbClr val="000000"/>
                </a:solidFill>
                <a:cs typeface="Helvetica"/>
              </a:rPr>
              <a:t>NuMI</a:t>
            </a:r>
            <a:r>
              <a:rPr lang="en-US" sz="1700" dirty="0">
                <a:solidFill>
                  <a:srgbClr val="000000"/>
                </a:solidFill>
                <a:cs typeface="Helvetica"/>
              </a:rPr>
              <a:t> in the   same L/E ~ 1-3 m/MeV range but with events collected with ~100 times the energy;</a:t>
            </a:r>
          </a:p>
          <a:p>
            <a:pPr marL="627063" lvl="1" indent="-258763">
              <a:lnSpc>
                <a:spcPts val="2160"/>
              </a:lnSpc>
              <a:spcBef>
                <a:spcPts val="1000"/>
              </a:spcBef>
              <a:spcAft>
                <a:spcPts val="0"/>
              </a:spcAft>
              <a:buSzPct val="90000"/>
            </a:pPr>
            <a:r>
              <a:rPr lang="en-US" sz="1700" dirty="0">
                <a:solidFill>
                  <a:srgbClr val="000000"/>
                </a:solidFill>
              </a:rPr>
              <a:t>L/</a:t>
            </a:r>
            <a:r>
              <a:rPr lang="en-US" sz="1700" dirty="0" err="1">
                <a:solidFill>
                  <a:srgbClr val="000000"/>
                </a:solidFill>
              </a:rPr>
              <a:t>E</a:t>
            </a:r>
            <a:r>
              <a:rPr lang="en-US" sz="1700" dirty="0" err="1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700" dirty="0">
                <a:solidFill>
                  <a:srgbClr val="000000"/>
                </a:solidFill>
              </a:rPr>
              <a:t> effect mostly related to </a:t>
            </a:r>
            <a:r>
              <a:rPr lang="en-US" sz="1700" dirty="0" err="1"/>
              <a:t>E</a:t>
            </a:r>
            <a:r>
              <a:rPr lang="en-US" sz="1700" dirty="0" err="1">
                <a:latin typeface="Symbol" pitchFamily="2" charset="2"/>
              </a:rPr>
              <a:t>n</a:t>
            </a:r>
            <a:r>
              <a:rPr lang="en-US" sz="1700" dirty="0">
                <a:latin typeface="Symbol" pitchFamily="2" charset="2"/>
              </a:rPr>
              <a:t> </a:t>
            </a:r>
            <a:r>
              <a:rPr lang="en-US" sz="1700" dirty="0"/>
              <a:t>with L large/~constant for both BNB and </a:t>
            </a:r>
            <a:r>
              <a:rPr lang="en-US" sz="1700" dirty="0" err="1">
                <a:cs typeface="Comic Sans MS"/>
              </a:rPr>
              <a:t>NuMI</a:t>
            </a:r>
            <a:r>
              <a:rPr lang="en-US" sz="1700" dirty="0">
                <a:cs typeface="Comic Sans MS"/>
              </a:rPr>
              <a:t> 6</a:t>
            </a:r>
            <a:r>
              <a:rPr lang="en-US" sz="1700" baseline="30000" dirty="0">
                <a:cs typeface="Comic Sans MS"/>
              </a:rPr>
              <a:t>0</a:t>
            </a:r>
            <a:r>
              <a:rPr lang="en-US" sz="1700" dirty="0">
                <a:cs typeface="Comic Sans MS"/>
              </a:rPr>
              <a:t> off-axis where </a:t>
            </a:r>
            <a:r>
              <a:rPr lang="en-US" sz="1700" dirty="0">
                <a:latin typeface="Symbol" charset="2"/>
                <a:cs typeface="Symbol" charset="2"/>
              </a:rPr>
              <a:t>n</a:t>
            </a:r>
            <a:r>
              <a:rPr lang="en-US" sz="1700" dirty="0">
                <a:cs typeface="Comic Sans MS"/>
              </a:rPr>
              <a:t>e are mostly produced by kaons decaying close to target at ~800 m distance.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852B-DA16-FB25-C923-58BEFE328A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F22524-36EC-CF40-8BED-35614A275D1E}"/>
              </a:ext>
            </a:extLst>
          </p:cNvPr>
          <p:cNvSpPr/>
          <p:nvPr/>
        </p:nvSpPr>
        <p:spPr bwMode="auto">
          <a:xfrm>
            <a:off x="8915400" y="5029200"/>
            <a:ext cx="421456" cy="381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1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58AC0E-B821-654F-84C6-38B4F09E1000}"/>
              </a:ext>
            </a:extLst>
          </p:cNvPr>
          <p:cNvGrpSpPr/>
          <p:nvPr/>
        </p:nvGrpSpPr>
        <p:grpSpPr>
          <a:xfrm>
            <a:off x="304800" y="2678668"/>
            <a:ext cx="9621801" cy="2527532"/>
            <a:chOff x="284198" y="2895600"/>
            <a:chExt cx="9620755" cy="251474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9F7D05-0B32-654B-B46D-A65213196EE4}"/>
                </a:ext>
              </a:extLst>
            </p:cNvPr>
            <p:cNvGrpSpPr/>
            <p:nvPr/>
          </p:nvGrpSpPr>
          <p:grpSpPr>
            <a:xfrm>
              <a:off x="284198" y="2895600"/>
              <a:ext cx="9620755" cy="2514744"/>
              <a:chOff x="227600" y="476836"/>
              <a:chExt cx="9678402" cy="2698123"/>
            </a:xfrm>
          </p:grpSpPr>
          <p:grpSp>
            <p:nvGrpSpPr>
              <p:cNvPr id="25" name="Gruppo 4">
                <a:extLst>
                  <a:ext uri="{FF2B5EF4-FFF2-40B4-BE49-F238E27FC236}">
                    <a16:creationId xmlns:a16="http://schemas.microsoft.com/office/drawing/2014/main" id="{B8CE1F40-BD57-D84F-86CD-644CC7B6283E}"/>
                  </a:ext>
                </a:extLst>
              </p:cNvPr>
              <p:cNvGrpSpPr/>
              <p:nvPr/>
            </p:nvGrpSpPr>
            <p:grpSpPr>
              <a:xfrm>
                <a:off x="227600" y="476837"/>
                <a:ext cx="4953001" cy="2698122"/>
                <a:chOff x="649911" y="999173"/>
                <a:chExt cx="7810934" cy="3421720"/>
              </a:xfrm>
            </p:grpSpPr>
            <p:pic>
              <p:nvPicPr>
                <p:cNvPr id="32" name="Picture 26">
                  <a:extLst>
                    <a:ext uri="{FF2B5EF4-FFF2-40B4-BE49-F238E27FC236}">
                      <a16:creationId xmlns:a16="http://schemas.microsoft.com/office/drawing/2014/main" id="{883A9089-6483-F94C-A242-D0B1755CA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9911" y="1070907"/>
                  <a:ext cx="7810934" cy="3349986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8A3F14F-47F3-4445-80CC-1ACAB32DD9D9}"/>
                    </a:ext>
                  </a:extLst>
                </p:cNvPr>
                <p:cNvSpPr txBox="1"/>
                <p:nvPr/>
              </p:nvSpPr>
              <p:spPr>
                <a:xfrm>
                  <a:off x="1563933" y="999173"/>
                  <a:ext cx="6055557" cy="13245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400" i="0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  <a:p>
                  <a:pPr marL="98425" indent="-98425">
                    <a:lnSpc>
                      <a:spcPts val="1960"/>
                    </a:lnSpc>
                    <a:spcAft>
                      <a:spcPts val="400"/>
                    </a:spcAft>
                    <a:buFont typeface="Arial"/>
                    <a:buChar char="•"/>
                  </a:pPr>
                  <a:r>
                    <a:rPr lang="en-US" sz="1400" i="0" dirty="0">
                      <a:latin typeface="Calibri" panose="020F0502020204030204" pitchFamily="34" charset="0"/>
                    </a:rPr>
                    <a:t>Prediction for Neutrino-4 best fit (black) at BNB</a:t>
                  </a:r>
                </a:p>
                <a:p>
                  <a:pPr marL="98425" indent="-98425">
                    <a:lnSpc>
                      <a:spcPts val="1660"/>
                    </a:lnSpc>
                    <a:spcAft>
                      <a:spcPts val="400"/>
                    </a:spcAft>
                    <a:buFont typeface="Arial"/>
                    <a:buChar char="•"/>
                  </a:pPr>
                  <a:r>
                    <a:rPr lang="en-US" sz="1400" i="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Expected measured </a:t>
                  </a:r>
                  <a:r>
                    <a:rPr lang="en-US" sz="1400" i="0" dirty="0">
                      <a:solidFill>
                        <a:srgbClr val="FF0000"/>
                      </a:solidFill>
                      <a:latin typeface="Symbol" pitchFamily="2" charset="2"/>
                    </a:rPr>
                    <a:t>nm</a:t>
                  </a:r>
                  <a:r>
                    <a:rPr lang="en-US" sz="1400" i="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 oscillation pattern           with statistical errors (red)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6DF72C2-7003-6945-9EF8-BD6E47DB293C}"/>
                  </a:ext>
                </a:extLst>
              </p:cNvPr>
              <p:cNvGrpSpPr/>
              <p:nvPr/>
            </p:nvGrpSpPr>
            <p:grpSpPr>
              <a:xfrm>
                <a:off x="4906699" y="476836"/>
                <a:ext cx="4999303" cy="2698123"/>
                <a:chOff x="5128508" y="2760772"/>
                <a:chExt cx="4777493" cy="2796603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B737824-6776-C24E-B61A-F11781128CCB}"/>
                    </a:ext>
                  </a:extLst>
                </p:cNvPr>
                <p:cNvGrpSpPr/>
                <p:nvPr/>
              </p:nvGrpSpPr>
              <p:grpSpPr>
                <a:xfrm>
                  <a:off x="5128508" y="2823037"/>
                  <a:ext cx="4777493" cy="2734338"/>
                  <a:chOff x="3088367" y="590397"/>
                  <a:chExt cx="5750835" cy="3052805"/>
                </a:xfrm>
              </p:grpSpPr>
              <p:pic>
                <p:nvPicPr>
                  <p:cNvPr id="29" name="Picture 26">
                    <a:extLst>
                      <a:ext uri="{FF2B5EF4-FFF2-40B4-BE49-F238E27FC236}">
                        <a16:creationId xmlns:a16="http://schemas.microsoft.com/office/drawing/2014/main" id="{E1081FD4-9AD7-7446-AFC7-702D10F46C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88367" y="590397"/>
                    <a:ext cx="5750835" cy="3052805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20291D9A-A847-AD44-A8AF-DCF2B4EA09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7558" y="1545079"/>
                    <a:ext cx="4572000" cy="1579121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409DB4A-B039-E446-B9D2-1A9C5299BADD}"/>
                      </a:ext>
                    </a:extLst>
                  </p:cNvPr>
                  <p:cNvSpPr txBox="1"/>
                  <p:nvPr/>
                </p:nvSpPr>
                <p:spPr>
                  <a:xfrm>
                    <a:off x="3794347" y="916742"/>
                    <a:ext cx="4419599" cy="7228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it-IT" dirty="0"/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66E398B-9382-DE42-8363-D4B3F9D3D60D}"/>
                    </a:ext>
                  </a:extLst>
                </p:cNvPr>
                <p:cNvSpPr txBox="1"/>
                <p:nvPr/>
              </p:nvSpPr>
              <p:spPr>
                <a:xfrm>
                  <a:off x="5715000" y="2760772"/>
                  <a:ext cx="3671571" cy="9182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400" i="0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  <a:p>
                  <a:pPr marL="141288" indent="-141288">
                    <a:lnSpc>
                      <a:spcPts val="1960"/>
                    </a:lnSpc>
                    <a:buFont typeface="Arial"/>
                    <a:buChar char="•"/>
                  </a:pPr>
                  <a:r>
                    <a:rPr lang="en-US" sz="1400" i="0" dirty="0">
                      <a:latin typeface="Calibri" panose="020F0502020204030204" pitchFamily="34" charset="0"/>
                    </a:rPr>
                    <a:t>Prediction for Neutrino-4 best fit (blue) at NuMI</a:t>
                  </a:r>
                </a:p>
                <a:p>
                  <a:pPr marL="141288" indent="-141288">
                    <a:lnSpc>
                      <a:spcPts val="1660"/>
                    </a:lnSpc>
                    <a:spcAft>
                      <a:spcPts val="400"/>
                    </a:spcAft>
                    <a:buFont typeface="Arial"/>
                    <a:buChar char="•"/>
                  </a:pPr>
                  <a:r>
                    <a:rPr lang="en-US" sz="1400" i="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Expected measured </a:t>
                  </a:r>
                  <a:r>
                    <a:rPr lang="en-US" sz="1400" i="0" dirty="0">
                      <a:solidFill>
                        <a:srgbClr val="FF0000"/>
                      </a:solidFill>
                      <a:latin typeface="Symbol" pitchFamily="2" charset="2"/>
                    </a:rPr>
                    <a:t>n</a:t>
                  </a:r>
                  <a:r>
                    <a:rPr lang="en-US" sz="1400" i="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e oscillation pattern with statistical errors (red)</a:t>
                  </a:r>
                </a:p>
              </p:txBody>
            </p:sp>
          </p:grp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C3B0A4-9B73-DB4A-830C-AEF2A4D0B738}"/>
                </a:ext>
              </a:extLst>
            </p:cNvPr>
            <p:cNvSpPr/>
            <p:nvPr/>
          </p:nvSpPr>
          <p:spPr bwMode="auto">
            <a:xfrm>
              <a:off x="8839200" y="4916136"/>
              <a:ext cx="471377" cy="1892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1" charset="0"/>
              </a:endParaRPr>
            </a:p>
          </p:txBody>
        </p:sp>
      </p:grpSp>
      <p:sp>
        <p:nvSpPr>
          <p:cNvPr id="22" name="CasellaDiTesto 7">
            <a:extLst>
              <a:ext uri="{FF2B5EF4-FFF2-40B4-BE49-F238E27FC236}">
                <a16:creationId xmlns:a16="http://schemas.microsoft.com/office/drawing/2014/main" id="{E2BB7B8C-29F7-1746-B861-D79B9BC5232E}"/>
              </a:ext>
            </a:extLst>
          </p:cNvPr>
          <p:cNvSpPr txBox="1"/>
          <p:nvPr/>
        </p:nvSpPr>
        <p:spPr>
          <a:xfrm>
            <a:off x="152400" y="6019800"/>
            <a:ext cx="9677400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800" dirty="0">
                <a:solidFill>
                  <a:srgbClr val="FF0000"/>
                </a:solidFill>
                <a:latin typeface="Comic Sans MS"/>
              </a:rPr>
              <a:t>An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ＭＳ Ｐゴシック" charset="-128"/>
                <a:cs typeface="ＭＳ Ｐゴシック" charset="-128"/>
              </a:rPr>
              <a:t>alysis complemented with a beam-off event sample (collected in parallel                          with the beam on) will allow to observe the Neutrino-4 modulation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!</a:t>
            </a:r>
          </a:p>
        </p:txBody>
      </p:sp>
      <p:sp>
        <p:nvSpPr>
          <p:cNvPr id="24" name="Rettangolo 8">
            <a:extLst>
              <a:ext uri="{FF2B5EF4-FFF2-40B4-BE49-F238E27FC236}">
                <a16:creationId xmlns:a16="http://schemas.microsoft.com/office/drawing/2014/main" id="{37003A2C-B49E-934F-8339-BF3AAC8930BB}"/>
              </a:ext>
            </a:extLst>
          </p:cNvPr>
          <p:cNvSpPr/>
          <p:nvPr/>
        </p:nvSpPr>
        <p:spPr>
          <a:xfrm>
            <a:off x="131799" y="5169271"/>
            <a:ext cx="5126001" cy="92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FF"/>
                </a:solidFill>
                <a:latin typeface="Symbol" charset="2"/>
                <a:cs typeface="Symbol" charset="2"/>
              </a:rPr>
              <a:t>nm</a:t>
            </a:r>
            <a:r>
              <a:rPr lang="en-US" sz="1800" b="1" baseline="-25000" dirty="0">
                <a:solidFill>
                  <a:srgbClr val="0000FF"/>
                </a:solidFill>
                <a:latin typeface="Calibri" panose="020F0502020204030204"/>
                <a:cs typeface="Symbol" charset="2"/>
              </a:rPr>
              <a:t>  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/>
              </a:rPr>
              <a:t>survival oscillation probability at Booster:  </a:t>
            </a:r>
            <a:r>
              <a:rPr lang="en-US" sz="1800" dirty="0">
                <a:solidFill>
                  <a:srgbClr val="0000FF"/>
                </a:solidFill>
                <a:latin typeface="Calibri" panose="020F0502020204030204"/>
              </a:rPr>
              <a:t>~8500 QE events with 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&gt;50 cm contained </a:t>
            </a:r>
            <a:r>
              <a:rPr lang="en-US" sz="1800" dirty="0">
                <a:solidFill>
                  <a:srgbClr val="0000FF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track,              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~8.4 x 10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pot (Run1+Run2~2.4 10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pot) </a:t>
            </a:r>
            <a:r>
              <a:rPr lang="en-US" sz="1800" dirty="0"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E/E ~ 3 %.</a:t>
            </a:r>
          </a:p>
        </p:txBody>
      </p:sp>
      <p:sp>
        <p:nvSpPr>
          <p:cNvPr id="36" name="Rettangolo 8">
            <a:extLst>
              <a:ext uri="{FF2B5EF4-FFF2-40B4-BE49-F238E27FC236}">
                <a16:creationId xmlns:a16="http://schemas.microsoft.com/office/drawing/2014/main" id="{298D4338-FF64-584A-A2CD-4ED402D38204}"/>
              </a:ext>
            </a:extLst>
          </p:cNvPr>
          <p:cNvSpPr/>
          <p:nvPr/>
        </p:nvSpPr>
        <p:spPr>
          <a:xfrm>
            <a:off x="5215996" y="5181600"/>
            <a:ext cx="4690004" cy="92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/>
              </a:rPr>
              <a:t>e survival oscillation probability at NuMI:        </a:t>
            </a:r>
            <a:r>
              <a:rPr lang="en-US" sz="1800" dirty="0">
                <a:solidFill>
                  <a:srgbClr val="0000FF"/>
                </a:solidFill>
                <a:latin typeface="Calibri" panose="020F0502020204030204"/>
              </a:rPr>
              <a:t>~ 5200 QE events with contained E.M. shower,   </a:t>
            </a:r>
            <a:r>
              <a:rPr lang="en-US" sz="1800" dirty="0">
                <a:latin typeface="Calibri" panose="020F0502020204030204"/>
              </a:rPr>
              <a:t>~9 x 10</a:t>
            </a:r>
            <a:r>
              <a:rPr lang="en-US" sz="1800" baseline="30000" dirty="0">
                <a:latin typeface="Calibri" panose="020F0502020204030204"/>
              </a:rPr>
              <a:t>20</a:t>
            </a:r>
            <a:r>
              <a:rPr lang="en-US" sz="1800" dirty="0">
                <a:latin typeface="Calibri" panose="020F0502020204030204"/>
              </a:rPr>
              <a:t> pot (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Run1+Run2~ 3.3 10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pot) </a:t>
            </a:r>
            <a:r>
              <a:rPr lang="en-US" sz="1800" dirty="0">
                <a:latin typeface="Calibri" panose="020F0502020204030204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4B8017-8801-4442-A89D-C6C92CCC33D3}"/>
              </a:ext>
            </a:extLst>
          </p:cNvPr>
          <p:cNvSpPr/>
          <p:nvPr/>
        </p:nvSpPr>
        <p:spPr>
          <a:xfrm>
            <a:off x="3395478" y="2590800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/>
              </a:rPr>
              <a:t>m</a:t>
            </a:r>
            <a:r>
              <a:rPr lang="en-US" sz="1800" b="1" baseline="30000" dirty="0">
                <a:solidFill>
                  <a:srgbClr val="0000FF"/>
                </a:solidFill>
                <a:latin typeface="Calibri" panose="020F0502020204030204"/>
              </a:rPr>
              <a:t>2</a:t>
            </a:r>
            <a:r>
              <a:rPr lang="en-US" sz="1800" b="1" baseline="-25000" dirty="0">
                <a:solidFill>
                  <a:srgbClr val="0000FF"/>
                </a:solidFill>
                <a:latin typeface="Calibri" panose="020F0502020204030204"/>
              </a:rPr>
              <a:t>14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/>
              </a:rPr>
              <a:t>=7.25 eV</a:t>
            </a:r>
            <a:r>
              <a:rPr lang="en-US" sz="1800" b="1" baseline="30000" dirty="0">
                <a:solidFill>
                  <a:srgbClr val="0000FF"/>
                </a:solidFill>
                <a:latin typeface="Calibri" panose="020F0502020204030204"/>
              </a:rPr>
              <a:t>2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/>
              </a:rPr>
              <a:t>, sin</a:t>
            </a:r>
            <a:r>
              <a:rPr lang="en-US" sz="1800" b="1" baseline="30000" dirty="0">
                <a:solidFill>
                  <a:srgbClr val="0000FF"/>
                </a:solidFill>
                <a:latin typeface="Calibri" panose="020F0502020204030204"/>
              </a:rPr>
              <a:t>2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/>
              </a:rPr>
              <a:t>2</a:t>
            </a:r>
            <a:r>
              <a:rPr lang="en-US" sz="1800" b="1" dirty="0">
                <a:solidFill>
                  <a:srgbClr val="0000FF"/>
                </a:solidFill>
                <a:latin typeface="Symbol" charset="2"/>
                <a:cs typeface="Symbol" charset="2"/>
              </a:rPr>
              <a:t>θ</a:t>
            </a:r>
            <a:r>
              <a:rPr lang="en-US" sz="1800" b="1" baseline="-25000" dirty="0">
                <a:solidFill>
                  <a:srgbClr val="0000FF"/>
                </a:solidFill>
                <a:latin typeface="Calibri" panose="020F0502020204030204"/>
              </a:rPr>
              <a:t>14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/>
              </a:rPr>
              <a:t>=0.26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34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Check of event reconstruction with visually selected </a:t>
            </a:r>
            <a:r>
              <a:rPr lang="en-US" sz="2600" dirty="0" err="1">
                <a:latin typeface="Symbol" pitchFamily="2" charset="2"/>
              </a:rPr>
              <a:t>nm</a:t>
            </a:r>
            <a:r>
              <a:rPr lang="en-US" sz="2600" dirty="0" err="1"/>
              <a:t>CC</a:t>
            </a:r>
            <a:r>
              <a:rPr lang="en-US" sz="2600" dirty="0"/>
              <a:t> events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5C72B5-F488-9142-A40F-4E09BA5FB63C}"/>
              </a:ext>
            </a:extLst>
          </p:cNvPr>
          <p:cNvGrpSpPr/>
          <p:nvPr/>
        </p:nvGrpSpPr>
        <p:grpSpPr>
          <a:xfrm>
            <a:off x="534312" y="4191000"/>
            <a:ext cx="3315966" cy="2476500"/>
            <a:chOff x="534312" y="4267201"/>
            <a:chExt cx="3315966" cy="24765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F768E1-45F8-D340-90E1-EE234DBF1D8D}"/>
                </a:ext>
              </a:extLst>
            </p:cNvPr>
            <p:cNvGrpSpPr/>
            <p:nvPr/>
          </p:nvGrpSpPr>
          <p:grpSpPr>
            <a:xfrm>
              <a:off x="534312" y="4267201"/>
              <a:ext cx="3315966" cy="2476500"/>
              <a:chOff x="534312" y="4673256"/>
              <a:chExt cx="3315966" cy="207044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EBB6C05-1D21-4244-97F0-28364C7540AE}"/>
                  </a:ext>
                </a:extLst>
              </p:cNvPr>
              <p:cNvGrpSpPr/>
              <p:nvPr/>
            </p:nvGrpSpPr>
            <p:grpSpPr>
              <a:xfrm>
                <a:off x="534312" y="4673256"/>
                <a:ext cx="3315966" cy="2070444"/>
                <a:chOff x="6507038" y="3581401"/>
                <a:chExt cx="3315966" cy="2070444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3551C66E-322C-06CA-8780-0F431AFD88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07038" y="3581401"/>
                  <a:ext cx="3113250" cy="2070444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47E7B83-A56F-35C3-5883-EF641BDF7967}"/>
                    </a:ext>
                  </a:extLst>
                </p:cNvPr>
                <p:cNvSpPr txBox="1"/>
                <p:nvPr/>
              </p:nvSpPr>
              <p:spPr>
                <a:xfrm>
                  <a:off x="7490314" y="3611947"/>
                  <a:ext cx="2332690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500" i="0" dirty="0"/>
                    <a:t>T</a:t>
                  </a:r>
                  <a:r>
                    <a:rPr lang="en-IT" sz="1500" i="0" dirty="0"/>
                    <a:t>otal transverse </a:t>
                  </a:r>
                </a:p>
                <a:p>
                  <a:pPr algn="ctr"/>
                  <a:r>
                    <a:rPr lang="en-GB" sz="1500" i="0" dirty="0"/>
                    <a:t>m</a:t>
                  </a:r>
                  <a:r>
                    <a:rPr lang="en-IT" sz="1500" i="0" dirty="0"/>
                    <a:t>omentum, 1</a:t>
                  </a:r>
                  <a:r>
                    <a:rPr lang="en-IT" sz="1500" i="0" dirty="0">
                      <a:latin typeface="Symbol" pitchFamily="2" charset="2"/>
                    </a:rPr>
                    <a:t>m</a:t>
                  </a:r>
                  <a:r>
                    <a:rPr lang="en-IT" sz="1500" i="0" dirty="0"/>
                    <a:t> 1p events</a:t>
                  </a: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3CAF209-3323-7764-CF11-8B9F9A7DABDC}"/>
                    </a:ext>
                  </a:extLst>
                </p:cNvPr>
                <p:cNvSpPr txBox="1"/>
                <p:nvPr/>
              </p:nvSpPr>
              <p:spPr>
                <a:xfrm>
                  <a:off x="7824635" y="4218690"/>
                  <a:ext cx="530915" cy="2923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300" i="0" dirty="0"/>
                    <a:t>data</a:t>
                  </a:r>
                  <a:endParaRPr lang="en-IT" sz="1300" i="0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0EBFAE8-A1E6-30F2-07EC-43C3DCAC5BD3}"/>
                    </a:ext>
                  </a:extLst>
                </p:cNvPr>
                <p:cNvSpPr txBox="1"/>
                <p:nvPr/>
              </p:nvSpPr>
              <p:spPr>
                <a:xfrm>
                  <a:off x="7945045" y="4762631"/>
                  <a:ext cx="1401345" cy="2923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300" i="0" dirty="0">
                      <a:solidFill>
                        <a:srgbClr val="FF080A"/>
                      </a:solidFill>
                    </a:rPr>
                    <a:t>MC expectation</a:t>
                  </a:r>
                  <a:endParaRPr lang="en-IT" sz="1300" i="0" dirty="0">
                    <a:solidFill>
                      <a:srgbClr val="FF080A"/>
                    </a:solidFill>
                  </a:endParaRP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81DCCF4F-9C34-3C74-9913-E46037A590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7334031" y="4373165"/>
                  <a:ext cx="282336" cy="102397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6B45485E-1B38-E68F-51E0-9ECF14BA2A01}"/>
                    </a:ext>
                  </a:extLst>
                </p:cNvPr>
                <p:cNvCxnSpPr>
                  <a:cxnSpLocks/>
                  <a:stCxn id="21" idx="1"/>
                </p:cNvCxnSpPr>
                <p:nvPr/>
              </p:nvCxnSpPr>
              <p:spPr bwMode="auto">
                <a:xfrm flipH="1">
                  <a:off x="7490314" y="4908825"/>
                  <a:ext cx="454731" cy="14619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70A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36F82756-E61C-0F97-070B-69779939055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7722772" y="4369200"/>
                  <a:ext cx="125828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96FE3E-747B-AA04-8949-84441E36358B}"/>
                  </a:ext>
                </a:extLst>
              </p:cNvPr>
              <p:cNvSpPr txBox="1"/>
              <p:nvPr/>
            </p:nvSpPr>
            <p:spPr>
              <a:xfrm>
                <a:off x="2438400" y="5257800"/>
                <a:ext cx="1066800" cy="6703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IT" sz="1500" i="0" dirty="0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AE4F93C-237F-814E-A36F-701CF8BC7B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13844" y="5127831"/>
              <a:ext cx="0" cy="1724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15AD4F0-AD02-D94B-89BC-42C9F4D84960}"/>
              </a:ext>
            </a:extLst>
          </p:cNvPr>
          <p:cNvSpPr/>
          <p:nvPr/>
        </p:nvSpPr>
        <p:spPr>
          <a:xfrm>
            <a:off x="0" y="527381"/>
            <a:ext cx="9906000" cy="685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lvl="1" indent="-2349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cs typeface="Comic Sans MS"/>
              </a:rPr>
              <a:t>Automatic procedures for selecting 1</a:t>
            </a:r>
            <a:r>
              <a:rPr lang="en-US" sz="1700" i="0" dirty="0">
                <a:latin typeface="Symbol" pitchFamily="2" charset="2"/>
                <a:cs typeface="Comic Sans MS"/>
              </a:rPr>
              <a:t>m</a:t>
            </a:r>
            <a:r>
              <a:rPr lang="en-US" sz="1700" i="0" dirty="0">
                <a:cs typeface="Comic Sans MS"/>
              </a:rPr>
              <a:t> 1p </a:t>
            </a:r>
            <a:r>
              <a:rPr lang="en-US" sz="1700" i="0" dirty="0" err="1">
                <a:latin typeface="Symbol" charset="2"/>
                <a:cs typeface="Symbol" charset="2"/>
              </a:rPr>
              <a:t>nm</a:t>
            </a:r>
            <a:r>
              <a:rPr lang="en-US" sz="1700" i="0" dirty="0" err="1">
                <a:cs typeface="Comic Sans MS"/>
              </a:rPr>
              <a:t>CCQE</a:t>
            </a:r>
            <a:r>
              <a:rPr lang="en-US" sz="1700" i="0" dirty="0">
                <a:cs typeface="Comic Sans MS"/>
              </a:rPr>
              <a:t> interactions fully contained in </a:t>
            </a:r>
            <a:r>
              <a:rPr lang="en-US" sz="1700" i="0" dirty="0" err="1">
                <a:cs typeface="Comic Sans MS"/>
              </a:rPr>
              <a:t>LAr</a:t>
            </a:r>
            <a:r>
              <a:rPr lang="en-US" sz="1700" i="0" dirty="0">
                <a:cs typeface="Comic Sans MS"/>
              </a:rPr>
              <a:t> active volume are under tuning/validation: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7E6D33-2C65-AC40-843C-83FEFF13572E}"/>
              </a:ext>
            </a:extLst>
          </p:cNvPr>
          <p:cNvSpPr/>
          <p:nvPr/>
        </p:nvSpPr>
        <p:spPr>
          <a:xfrm>
            <a:off x="0" y="1295400"/>
            <a:ext cx="4584455" cy="2070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0538" lvl="2" indent="-217488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cs typeface="Comic Sans MS"/>
              </a:rPr>
              <a:t>Reconstructed </a:t>
            </a:r>
            <a:r>
              <a:rPr lang="en-US" sz="1700" i="0" dirty="0">
                <a:latin typeface="Symbol" pitchFamily="2" charset="2"/>
                <a:cs typeface="Comic Sans MS"/>
              </a:rPr>
              <a:t>n</a:t>
            </a:r>
            <a:r>
              <a:rPr lang="en-US" sz="1700" i="0" dirty="0">
                <a:cs typeface="Comic Sans MS"/>
              </a:rPr>
              <a:t> interaction vertex and </a:t>
            </a:r>
            <a:r>
              <a:rPr lang="en-US" sz="1700" i="0" dirty="0">
                <a:latin typeface="Symbol" pitchFamily="2" charset="2"/>
                <a:cs typeface="Comic Sans MS"/>
              </a:rPr>
              <a:t>m</a:t>
            </a:r>
            <a:r>
              <a:rPr lang="en-US" sz="1700" i="0" dirty="0">
                <a:cs typeface="Comic Sans MS"/>
              </a:rPr>
              <a:t> end-point (</a:t>
            </a:r>
            <a:r>
              <a:rPr lang="en-US" sz="1700" i="0" dirty="0" err="1">
                <a:cs typeface="Comic Sans MS"/>
              </a:rPr>
              <a:t>x</a:t>
            </a:r>
            <a:r>
              <a:rPr lang="en-US" sz="1700" i="0" baseline="-25000" dirty="0" err="1">
                <a:cs typeface="Comic Sans MS"/>
              </a:rPr>
              <a:t>reco</a:t>
            </a:r>
            <a:r>
              <a:rPr lang="en-US" sz="1700" i="0" dirty="0">
                <a:cs typeface="Comic Sans MS"/>
              </a:rPr>
              <a:t>) </a:t>
            </a:r>
            <a:r>
              <a:rPr lang="en-US" sz="1700" i="0" dirty="0">
                <a:latin typeface="Comic Sans MS" panose="030F0902030302020204" pitchFamily="66" charset="0"/>
                <a:cs typeface="Comic Sans MS"/>
              </a:rPr>
              <a:t>within ~2 cm from the measured one </a:t>
            </a:r>
            <a:r>
              <a:rPr lang="en-US" sz="1700" i="0" dirty="0">
                <a:cs typeface="Comic Sans MS"/>
              </a:rPr>
              <a:t>(</a:t>
            </a:r>
            <a:r>
              <a:rPr lang="en-US" sz="1700" i="0" dirty="0" err="1">
                <a:cs typeface="Comic Sans MS"/>
              </a:rPr>
              <a:t>x</a:t>
            </a:r>
            <a:r>
              <a:rPr lang="en-US" sz="1700" i="0" baseline="-25000" dirty="0" err="1">
                <a:cs typeface="Comic Sans MS"/>
              </a:rPr>
              <a:t>scan</a:t>
            </a:r>
            <a:r>
              <a:rPr lang="en-US" sz="1700" i="0" dirty="0">
                <a:cs typeface="Comic Sans MS"/>
              </a:rPr>
              <a:t>) </a:t>
            </a:r>
            <a:r>
              <a:rPr lang="en-US" sz="1700" i="0" dirty="0">
                <a:latin typeface="Comic Sans MS" panose="030F0902030302020204" pitchFamily="66" charset="0"/>
                <a:cs typeface="Comic Sans MS"/>
              </a:rPr>
              <a:t>;</a:t>
            </a:r>
          </a:p>
          <a:p>
            <a:pPr marL="490538" lvl="2" indent="-217488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latin typeface="Comic Sans MS" panose="030F0902030302020204" pitchFamily="66" charset="0"/>
                <a:cs typeface="Comic Sans MS"/>
              </a:rPr>
              <a:t>Demonstrating particle identification and kinematic reconstruction capabilities in the transverse plane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8C3F33E-88CA-7946-ADE5-254610B71C6D}"/>
              </a:ext>
            </a:extLst>
          </p:cNvPr>
          <p:cNvGrpSpPr/>
          <p:nvPr/>
        </p:nvGrpSpPr>
        <p:grpSpPr>
          <a:xfrm>
            <a:off x="6705600" y="4953000"/>
            <a:ext cx="3163596" cy="1702769"/>
            <a:chOff x="6701618" y="5093195"/>
            <a:chExt cx="3163596" cy="170276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7E5AF05-29D6-D14A-90FC-ACD4332B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5497" y="5093195"/>
              <a:ext cx="1870361" cy="1702769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0A7932-3187-1244-8F2B-7AB7DCDB81EC}"/>
                </a:ext>
              </a:extLst>
            </p:cNvPr>
            <p:cNvSpPr/>
            <p:nvPr/>
          </p:nvSpPr>
          <p:spPr>
            <a:xfrm>
              <a:off x="7086600" y="5102423"/>
              <a:ext cx="132440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i="0" dirty="0">
                  <a:solidFill>
                    <a:srgbClr val="FF0000"/>
                  </a:solidFill>
                  <a:latin typeface="Comic Sans MS" panose="030F0902030302020204" pitchFamily="66" charset="0"/>
                  <a:cs typeface="Comic Sans MS"/>
                </a:rPr>
                <a:t>P</a:t>
              </a:r>
              <a:r>
                <a:rPr lang="en-US" sz="1800" i="0" baseline="-25000" dirty="0">
                  <a:solidFill>
                    <a:srgbClr val="FF0000"/>
                  </a:solidFill>
                  <a:latin typeface="Comic Sans MS" panose="030F0902030302020204" pitchFamily="66" charset="0"/>
                  <a:cs typeface="Comic Sans MS"/>
                </a:rPr>
                <a:t>Tp</a:t>
              </a:r>
              <a:r>
                <a:rPr lang="en-US" sz="1400" i="0" dirty="0">
                  <a:solidFill>
                    <a:srgbClr val="FF0000"/>
                  </a:solidFill>
                  <a:latin typeface="Comic Sans MS" panose="030F0902030302020204" pitchFamily="66" charset="0"/>
                  <a:cs typeface="Comic Sans MS"/>
                </a:rPr>
                <a:t>~460 MeV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E83743-0E10-C84E-B2CC-6B2789C03E22}"/>
                </a:ext>
              </a:extLst>
            </p:cNvPr>
            <p:cNvSpPr/>
            <p:nvPr/>
          </p:nvSpPr>
          <p:spPr>
            <a:xfrm>
              <a:off x="8534400" y="6400800"/>
              <a:ext cx="13308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i="0" dirty="0">
                  <a:solidFill>
                    <a:srgbClr val="0000FF"/>
                  </a:solidFill>
                  <a:latin typeface="Comic Sans MS" panose="030F0902030302020204" pitchFamily="66" charset="0"/>
                  <a:cs typeface="Comic Sans MS"/>
                </a:rPr>
                <a:t>P</a:t>
              </a:r>
              <a:r>
                <a:rPr lang="en-US" sz="1800" i="0" baseline="-25000" dirty="0">
                  <a:solidFill>
                    <a:srgbClr val="0000FF"/>
                  </a:solidFill>
                  <a:latin typeface="Comic Sans MS" panose="030F0902030302020204" pitchFamily="66" charset="0"/>
                  <a:cs typeface="Comic Sans MS"/>
                </a:rPr>
                <a:t>T</a:t>
              </a:r>
              <a:r>
                <a:rPr lang="en-US" sz="1800" i="0" baseline="-25000" dirty="0">
                  <a:solidFill>
                    <a:srgbClr val="0000FF"/>
                  </a:solidFill>
                  <a:latin typeface="Symbol" pitchFamily="2" charset="2"/>
                  <a:cs typeface="Comic Sans MS"/>
                </a:rPr>
                <a:t>m</a:t>
              </a:r>
              <a:r>
                <a:rPr lang="en-US" sz="1400" i="0" dirty="0">
                  <a:solidFill>
                    <a:srgbClr val="0000FF"/>
                  </a:solidFill>
                  <a:latin typeface="Comic Sans MS" panose="030F0902030302020204" pitchFamily="66" charset="0"/>
                  <a:cs typeface="Comic Sans MS"/>
                </a:rPr>
                <a:t>~340 MeV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D830FD-940B-D84F-A02D-E1E1927431CC}"/>
                </a:ext>
              </a:extLst>
            </p:cNvPr>
            <p:cNvSpPr/>
            <p:nvPr/>
          </p:nvSpPr>
          <p:spPr>
            <a:xfrm>
              <a:off x="6701618" y="5791200"/>
              <a:ext cx="15279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i="0" dirty="0">
                  <a:solidFill>
                    <a:schemeClr val="accent1"/>
                  </a:solidFill>
                  <a:latin typeface="Comic Sans MS" panose="030F0902030302020204" pitchFamily="66" charset="0"/>
                  <a:cs typeface="Comic Sans MS"/>
                </a:rPr>
                <a:t>P</a:t>
              </a:r>
              <a:r>
                <a:rPr lang="en-US" sz="1800" i="0" baseline="-25000" dirty="0">
                  <a:solidFill>
                    <a:schemeClr val="accent1"/>
                  </a:solidFill>
                  <a:latin typeface="Comic Sans MS" panose="030F0902030302020204" pitchFamily="66" charset="0"/>
                  <a:cs typeface="Comic Sans MS"/>
                </a:rPr>
                <a:t>Tmiss</a:t>
              </a:r>
              <a:r>
                <a:rPr lang="en-US" sz="1400" i="0" dirty="0">
                  <a:solidFill>
                    <a:schemeClr val="accent1"/>
                  </a:solidFill>
                  <a:latin typeface="Comic Sans MS" panose="030F0902030302020204" pitchFamily="66" charset="0"/>
                  <a:cs typeface="Comic Sans MS"/>
                </a:rPr>
                <a:t>~130 MeV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0FD61-CA5E-BBB0-823E-5E8ACFDE26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Slide: </a:t>
            </a:r>
            <a:fld id="{C0367892-4C36-1744-A726-262AF37AA8B7}" type="slidenum">
              <a:rPr lang="en-GB" smtClean="0"/>
              <a:pPr/>
              <a:t>24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0EFB6-C7C7-AB6D-D564-6D56FD3F41B7}"/>
              </a:ext>
            </a:extLst>
          </p:cNvPr>
          <p:cNvSpPr txBox="1"/>
          <p:nvPr/>
        </p:nvSpPr>
        <p:spPr>
          <a:xfrm>
            <a:off x="6552744" y="6248400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</a:t>
            </a:r>
            <a:r>
              <a:rPr lang="en-IT" sz="1400" dirty="0"/>
              <a:t>ransverse momentum</a:t>
            </a:r>
          </a:p>
          <a:p>
            <a:r>
              <a:rPr lang="en-IT" sz="1400" dirty="0"/>
              <a:t>reconstruction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781156-F4B5-C1D6-E782-C7FC246FAD17}"/>
              </a:ext>
            </a:extLst>
          </p:cNvPr>
          <p:cNvGrpSpPr/>
          <p:nvPr/>
        </p:nvGrpSpPr>
        <p:grpSpPr>
          <a:xfrm>
            <a:off x="4419600" y="855360"/>
            <a:ext cx="5486400" cy="2025269"/>
            <a:chOff x="4419600" y="855360"/>
            <a:chExt cx="5486400" cy="202526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A2122D8-D088-714D-BD91-EF234AB0DB8D}"/>
                </a:ext>
              </a:extLst>
            </p:cNvPr>
            <p:cNvGrpSpPr/>
            <p:nvPr/>
          </p:nvGrpSpPr>
          <p:grpSpPr>
            <a:xfrm>
              <a:off x="4419600" y="855360"/>
              <a:ext cx="5486400" cy="1939130"/>
              <a:chOff x="4419598" y="562693"/>
              <a:chExt cx="5486402" cy="235942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3F43691-70E9-294D-5A9C-8BC0EB828F27}"/>
                  </a:ext>
                </a:extLst>
              </p:cNvPr>
              <p:cNvGrpSpPr/>
              <p:nvPr/>
            </p:nvGrpSpPr>
            <p:grpSpPr>
              <a:xfrm>
                <a:off x="4419598" y="609600"/>
                <a:ext cx="5486401" cy="2312516"/>
                <a:chOff x="1185719" y="1017304"/>
                <a:chExt cx="7976940" cy="283334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94B63D9-5D1A-9FC3-C086-98A4E04B726F}"/>
                    </a:ext>
                  </a:extLst>
                </p:cNvPr>
                <p:cNvGrpSpPr/>
                <p:nvPr/>
              </p:nvGrpSpPr>
              <p:grpSpPr>
                <a:xfrm>
                  <a:off x="1185719" y="1017304"/>
                  <a:ext cx="3988470" cy="2833340"/>
                  <a:chOff x="1185719" y="941104"/>
                  <a:chExt cx="3988470" cy="2833340"/>
                </a:xfrm>
              </p:grpSpPr>
              <p:pic>
                <p:nvPicPr>
                  <p:cNvPr id="9" name="Picture 8" descr="A picture containing text, line, diagram, plot&#10;&#10;Description automatically generated">
                    <a:extLst>
                      <a:ext uri="{FF2B5EF4-FFF2-40B4-BE49-F238E27FC236}">
                        <a16:creationId xmlns:a16="http://schemas.microsoft.com/office/drawing/2014/main" id="{D2CAE046-C8EC-BDBA-ADA8-FAC0F77FCD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85719" y="941104"/>
                    <a:ext cx="3988470" cy="2833340"/>
                  </a:xfrm>
                  <a:prstGeom prst="rect">
                    <a:avLst/>
                  </a:prstGeom>
                </p:spPr>
              </p:pic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CEB32F8-A005-2466-1A3D-62021F32E6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67000" y="3581400"/>
                    <a:ext cx="914400" cy="17222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IT" sz="16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1" charset="0"/>
                    </a:endParaRP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E83BF1D-5413-7A01-87AD-A847B4094CE4}"/>
                    </a:ext>
                  </a:extLst>
                </p:cNvPr>
                <p:cNvGrpSpPr/>
                <p:nvPr/>
              </p:nvGrpSpPr>
              <p:grpSpPr>
                <a:xfrm>
                  <a:off x="5174189" y="1074409"/>
                  <a:ext cx="3988470" cy="2776235"/>
                  <a:chOff x="5174189" y="998209"/>
                  <a:chExt cx="3988470" cy="2776235"/>
                </a:xfrm>
              </p:grpSpPr>
              <p:pic>
                <p:nvPicPr>
                  <p:cNvPr id="11" name="Picture 10" descr="A picture containing text, diagram, line, screenshot&#10;&#10;Description automatically generated">
                    <a:extLst>
                      <a:ext uri="{FF2B5EF4-FFF2-40B4-BE49-F238E27FC236}">
                        <a16:creationId xmlns:a16="http://schemas.microsoft.com/office/drawing/2014/main" id="{04134370-4448-697C-5C00-7591A9B6EB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4189" y="998209"/>
                    <a:ext cx="3988470" cy="2776235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86BF90FE-1BAF-E193-6854-0C8ADA4FDD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38951" y="3581400"/>
                    <a:ext cx="914400" cy="17222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IT" sz="16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1" charset="0"/>
                    </a:endParaRPr>
                  </a:p>
                </p:txBody>
              </p:sp>
            </p:grp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3B47B1-7A5C-F24D-8943-71B968FC2A33}"/>
                  </a:ext>
                </a:extLst>
              </p:cNvPr>
              <p:cNvSpPr txBox="1"/>
              <p:nvPr/>
            </p:nvSpPr>
            <p:spPr>
              <a:xfrm>
                <a:off x="6544893" y="562693"/>
                <a:ext cx="625103" cy="5128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IT" sz="1500" i="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0046F8-B537-164F-9A06-0EA625AA4A14}"/>
                  </a:ext>
                </a:extLst>
              </p:cNvPr>
              <p:cNvSpPr txBox="1"/>
              <p:nvPr/>
            </p:nvSpPr>
            <p:spPr>
              <a:xfrm>
                <a:off x="9280897" y="591987"/>
                <a:ext cx="625103" cy="5128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IT" sz="1500" i="0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2C3723-6094-32D3-ADF2-7E09A8069945}"/>
                </a:ext>
              </a:extLst>
            </p:cNvPr>
            <p:cNvSpPr txBox="1"/>
            <p:nvPr/>
          </p:nvSpPr>
          <p:spPr>
            <a:xfrm>
              <a:off x="5229758" y="2579213"/>
              <a:ext cx="13083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i="0" dirty="0"/>
                <a:t>x</a:t>
              </a:r>
              <a:r>
                <a:rPr lang="en-IT" sz="1300" i="0" baseline="-25000" dirty="0"/>
                <a:t>reco</a:t>
              </a:r>
              <a:r>
                <a:rPr lang="en-IT" sz="1300" i="0" dirty="0"/>
                <a:t>-x</a:t>
              </a:r>
              <a:r>
                <a:rPr lang="en-IT" sz="1300" i="0" baseline="-25000" dirty="0"/>
                <a:t>scan  </a:t>
              </a:r>
              <a:r>
                <a:rPr lang="en-IT" sz="1300" i="0" dirty="0"/>
                <a:t>(cm)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925523-0FAA-C27E-F882-F77E1526C174}"/>
                </a:ext>
              </a:extLst>
            </p:cNvPr>
            <p:cNvSpPr txBox="1"/>
            <p:nvPr/>
          </p:nvSpPr>
          <p:spPr>
            <a:xfrm>
              <a:off x="7942154" y="2588241"/>
              <a:ext cx="13083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i="0" dirty="0"/>
                <a:t>x</a:t>
              </a:r>
              <a:r>
                <a:rPr lang="en-IT" sz="1300" i="0" baseline="-25000" dirty="0"/>
                <a:t>reco</a:t>
              </a:r>
              <a:r>
                <a:rPr lang="en-IT" sz="1300" i="0" dirty="0"/>
                <a:t>-x</a:t>
              </a:r>
              <a:r>
                <a:rPr lang="en-IT" sz="1300" i="0" baseline="-25000" dirty="0"/>
                <a:t>scan  </a:t>
              </a:r>
              <a:r>
                <a:rPr lang="en-IT" sz="1300" i="0" dirty="0"/>
                <a:t>(cm)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A4DC7F0-8DF9-ABCF-91AC-5A0093D4F505}"/>
              </a:ext>
            </a:extLst>
          </p:cNvPr>
          <p:cNvGrpSpPr/>
          <p:nvPr/>
        </p:nvGrpSpPr>
        <p:grpSpPr>
          <a:xfrm>
            <a:off x="4419600" y="2899505"/>
            <a:ext cx="5503617" cy="2032280"/>
            <a:chOff x="4419600" y="2899505"/>
            <a:chExt cx="5503617" cy="20322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50EDDB2-ECFB-DEA8-BC48-80CD39C71F3D}"/>
                </a:ext>
              </a:extLst>
            </p:cNvPr>
            <p:cNvGrpSpPr/>
            <p:nvPr/>
          </p:nvGrpSpPr>
          <p:grpSpPr>
            <a:xfrm>
              <a:off x="4419600" y="2899505"/>
              <a:ext cx="5503617" cy="2007773"/>
              <a:chOff x="4419600" y="2899505"/>
              <a:chExt cx="5503617" cy="200777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1D0B39A-DDA4-4C4E-86E1-0A24842316A7}"/>
                  </a:ext>
                </a:extLst>
              </p:cNvPr>
              <p:cNvGrpSpPr/>
              <p:nvPr/>
            </p:nvGrpSpPr>
            <p:grpSpPr>
              <a:xfrm>
                <a:off x="4419600" y="2899505"/>
                <a:ext cx="5503617" cy="2007773"/>
                <a:chOff x="76200" y="3490555"/>
                <a:chExt cx="6075217" cy="2140886"/>
              </a:xfrm>
            </p:grpSpPr>
            <p:pic>
              <p:nvPicPr>
                <p:cNvPr id="25" name="Picture 24" descr="A picture containing line, plot, colorfulness, diagram&#10;&#10;Description automatically generated">
                  <a:extLst>
                    <a:ext uri="{FF2B5EF4-FFF2-40B4-BE49-F238E27FC236}">
                      <a16:creationId xmlns:a16="http://schemas.microsoft.com/office/drawing/2014/main" id="{46F8D24C-57EF-2A1E-4F5E-F8BA2DC104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" y="3490555"/>
                  <a:ext cx="6075217" cy="2140886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4357A70-2DD8-75A3-916B-1E6F1706E914}"/>
                    </a:ext>
                  </a:extLst>
                </p:cNvPr>
                <p:cNvSpPr txBox="1"/>
                <p:nvPr/>
              </p:nvSpPr>
              <p:spPr>
                <a:xfrm>
                  <a:off x="457200" y="3648895"/>
                  <a:ext cx="2350123" cy="31177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300" i="0" dirty="0"/>
                    <a:t>dE/dx Vs Residual range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A5148A-2933-D5A5-6F29-E4E4E61065BC}"/>
                    </a:ext>
                  </a:extLst>
                </p:cNvPr>
                <p:cNvSpPr txBox="1"/>
                <p:nvPr/>
              </p:nvSpPr>
              <p:spPr>
                <a:xfrm>
                  <a:off x="3465978" y="3657600"/>
                  <a:ext cx="2414092" cy="31177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300" i="0" dirty="0"/>
                    <a:t>dE/dx Vs </a:t>
                  </a:r>
                  <a:r>
                    <a:rPr lang="en-IT" sz="1300" i="0"/>
                    <a:t>Residual range</a:t>
                  </a:r>
                  <a:endParaRPr lang="en-IT" sz="1300" i="0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3E393D8-14BB-0847-53A7-9BA4AA373F7A}"/>
                    </a:ext>
                  </a:extLst>
                </p:cNvPr>
                <p:cNvSpPr txBox="1"/>
                <p:nvPr/>
              </p:nvSpPr>
              <p:spPr>
                <a:xfrm>
                  <a:off x="1618214" y="4002021"/>
                  <a:ext cx="728084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500" i="0" dirty="0">
                      <a:solidFill>
                        <a:srgbClr val="FF0000"/>
                      </a:solidFill>
                    </a:rPr>
                    <a:t>muons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CB54887-5D4B-83B1-0648-BA763FA86095}"/>
                    </a:ext>
                  </a:extLst>
                </p:cNvPr>
                <p:cNvSpPr txBox="1"/>
                <p:nvPr/>
              </p:nvSpPr>
              <p:spPr>
                <a:xfrm>
                  <a:off x="4741358" y="4003716"/>
                  <a:ext cx="867545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500" i="0" dirty="0">
                      <a:solidFill>
                        <a:srgbClr val="FF0000"/>
                      </a:solidFill>
                    </a:rPr>
                    <a:t>protons</a:t>
                  </a: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E0E277E-D905-5483-1140-693BAB9F5250}"/>
                  </a:ext>
                </a:extLst>
              </p:cNvPr>
              <p:cNvSpPr/>
              <p:nvPr/>
            </p:nvSpPr>
            <p:spPr bwMode="auto">
              <a:xfrm>
                <a:off x="5927225" y="4705620"/>
                <a:ext cx="1083175" cy="14457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B3C5070-98CA-3812-4BD8-59271D8A6D97}"/>
                  </a:ext>
                </a:extLst>
              </p:cNvPr>
              <p:cNvSpPr/>
              <p:nvPr/>
            </p:nvSpPr>
            <p:spPr bwMode="auto">
              <a:xfrm>
                <a:off x="8746625" y="4734115"/>
                <a:ext cx="1083175" cy="14457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7D4204B-65AE-8A6E-A044-0DC7C2628F7A}"/>
                </a:ext>
              </a:extLst>
            </p:cNvPr>
            <p:cNvSpPr txBox="1"/>
            <p:nvPr/>
          </p:nvSpPr>
          <p:spPr>
            <a:xfrm>
              <a:off x="6234914" y="4639397"/>
              <a:ext cx="16898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0" dirty="0"/>
                <a:t>Residual range (cm)</a:t>
              </a:r>
              <a:endParaRPr lang="en-IT" sz="1300" i="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BFF540D-8646-4B37-D9AF-4D80DA3921CC}"/>
                </a:ext>
              </a:extLst>
            </p:cNvPr>
            <p:cNvSpPr txBox="1"/>
            <p:nvPr/>
          </p:nvSpPr>
          <p:spPr>
            <a:xfrm>
              <a:off x="8230508" y="4603352"/>
              <a:ext cx="16898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0" dirty="0"/>
                <a:t>Residual range (cm)</a:t>
              </a:r>
              <a:endParaRPr lang="en-IT" sz="1300" i="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308B21E-E119-1E93-4A23-768472D0CBAB}"/>
              </a:ext>
            </a:extLst>
          </p:cNvPr>
          <p:cNvGrpSpPr/>
          <p:nvPr/>
        </p:nvGrpSpPr>
        <p:grpSpPr>
          <a:xfrm>
            <a:off x="3876407" y="4800600"/>
            <a:ext cx="2724951" cy="1908127"/>
            <a:chOff x="4263935" y="4881573"/>
            <a:chExt cx="2337423" cy="190812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63DCFE3-4FCA-B247-B2D9-8C57B048B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400" y="4953276"/>
              <a:ext cx="2234112" cy="179042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B4A036E-EBB8-CF56-6A28-DF1B86E3E074}"/>
                </a:ext>
              </a:extLst>
            </p:cNvPr>
            <p:cNvSpPr txBox="1"/>
            <p:nvPr/>
          </p:nvSpPr>
          <p:spPr>
            <a:xfrm>
              <a:off x="5229758" y="5243841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0" dirty="0"/>
                <a:t>A</a:t>
              </a:r>
              <a:r>
                <a:rPr lang="en-IT" sz="1400" i="0" dirty="0"/>
                <a:t>n example of 1</a:t>
              </a:r>
              <a:r>
                <a:rPr lang="en-IT" sz="1400" i="0" dirty="0">
                  <a:latin typeface="Symbol" pitchFamily="2" charset="2"/>
                </a:rPr>
                <a:t>m</a:t>
              </a:r>
              <a:r>
                <a:rPr lang="en-IT" sz="1400" i="0" dirty="0"/>
                <a:t>1p event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D756CF-B759-2BA6-651E-AAC7AB2BE33F}"/>
                </a:ext>
              </a:extLst>
            </p:cNvPr>
            <p:cNvSpPr/>
            <p:nvPr/>
          </p:nvSpPr>
          <p:spPr bwMode="auto">
            <a:xfrm>
              <a:off x="4992629" y="6570000"/>
              <a:ext cx="1083175" cy="1445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1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B9D4915-BA39-953F-FA45-7A0A677593DB}"/>
                </a:ext>
              </a:extLst>
            </p:cNvPr>
            <p:cNvSpPr txBox="1"/>
            <p:nvPr/>
          </p:nvSpPr>
          <p:spPr>
            <a:xfrm>
              <a:off x="4796356" y="6528090"/>
              <a:ext cx="17166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0" dirty="0"/>
                <a:t>1 m – wire direction</a:t>
              </a:r>
              <a:endParaRPr lang="en-IT" sz="1100" i="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2502AAB-08EB-EB2E-ECF7-7A1989391628}"/>
                </a:ext>
              </a:extLst>
            </p:cNvPr>
            <p:cNvSpPr/>
            <p:nvPr/>
          </p:nvSpPr>
          <p:spPr bwMode="auto">
            <a:xfrm rot="16200000">
              <a:off x="3850252" y="5716746"/>
              <a:ext cx="1083175" cy="1445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1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9A2965A-7BF7-C9A3-2DD1-231233E29F48}"/>
                </a:ext>
              </a:extLst>
            </p:cNvPr>
            <p:cNvSpPr txBox="1"/>
            <p:nvPr/>
          </p:nvSpPr>
          <p:spPr>
            <a:xfrm rot="16200000">
              <a:off x="3536412" y="5609096"/>
              <a:ext cx="17166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0" dirty="0"/>
                <a:t>85 cm – drift direction</a:t>
              </a:r>
              <a:endParaRPr lang="en-IT" sz="1100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986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067-3E9D-868D-5D40-50563DBF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physics searches with </a:t>
            </a:r>
            <a:r>
              <a:rPr lang="en-US" dirty="0" err="1"/>
              <a:t>NuMI</a:t>
            </a:r>
            <a:r>
              <a:rPr lang="en-US" dirty="0"/>
              <a:t> beam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E3E7E8-D9CE-F171-990F-15A0CD2A2048}"/>
              </a:ext>
            </a:extLst>
          </p:cNvPr>
          <p:cNvSpPr/>
          <p:nvPr/>
        </p:nvSpPr>
        <p:spPr>
          <a:xfrm>
            <a:off x="355346" y="7240765"/>
            <a:ext cx="4953000" cy="2564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8520" indent="-228600"/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sz="20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E757D-1690-B54D-A459-F61287C9BB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05200"/>
            <a:ext cx="3112028" cy="2973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DB58BB-F4B5-FC43-BDA6-23672B0D8A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439" y="3234155"/>
            <a:ext cx="3778361" cy="3242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C1EAFB-4090-5446-9777-CDA6C397D4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050" y="3383577"/>
            <a:ext cx="2963750" cy="3017223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F4E1C913-FD71-EA4D-9433-83A18ADC7171}"/>
              </a:ext>
            </a:extLst>
          </p:cNvPr>
          <p:cNvSpPr txBox="1"/>
          <p:nvPr/>
        </p:nvSpPr>
        <p:spPr>
          <a:xfrm>
            <a:off x="7244762" y="3045023"/>
            <a:ext cx="2523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000000"/>
                </a:solidFill>
                <a:latin typeface="Helvetica" pitchFamily="2" charset="0"/>
              </a:rPr>
              <a:t>𝝼</a:t>
            </a:r>
            <a:r>
              <a:rPr lang="x-none" b="1" baseline="-25000" dirty="0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x-none" b="1" dirty="0">
                <a:solidFill>
                  <a:srgbClr val="000000"/>
                </a:solidFill>
                <a:latin typeface="Helvetica" pitchFamily="2" charset="0"/>
              </a:rPr>
              <a:t> from NuMI at ICARUS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66F789C9-D132-AC48-B3E3-77058EF14849}"/>
              </a:ext>
            </a:extLst>
          </p:cNvPr>
          <p:cNvSpPr txBox="1"/>
          <p:nvPr/>
        </p:nvSpPr>
        <p:spPr>
          <a:xfrm>
            <a:off x="381000" y="3048000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Oscillation probability at DUNE</a:t>
            </a:r>
            <a:endParaRPr lang="x-none" b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E6FF9C31-1385-AA48-9F66-32BE38DC0A4B}"/>
              </a:ext>
            </a:extLst>
          </p:cNvPr>
          <p:cNvSpPr txBox="1"/>
          <p:nvPr/>
        </p:nvSpPr>
        <p:spPr>
          <a:xfrm>
            <a:off x="3987392" y="3045023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000000"/>
                </a:solidFill>
                <a:latin typeface="Helvetica" pitchFamily="2" charset="0"/>
              </a:rPr>
              <a:t>𝝼</a:t>
            </a:r>
            <a:r>
              <a:rPr lang="en-US" b="1" baseline="-25000" dirty="0" err="1">
                <a:solidFill>
                  <a:srgbClr val="000000"/>
                </a:solidFill>
                <a:latin typeface="Helvetica" pitchFamily="2" charset="0"/>
              </a:rPr>
              <a:t>μ</a:t>
            </a:r>
            <a:r>
              <a:rPr lang="x-none" b="1" dirty="0">
                <a:solidFill>
                  <a:srgbClr val="000000"/>
                </a:solidFill>
                <a:latin typeface="Helvetica" pitchFamily="2" charset="0"/>
              </a:rPr>
              <a:t> from NuMI at ICARUS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7034E76-B665-1C4F-8A63-B17BE14624CC}"/>
              </a:ext>
            </a:extLst>
          </p:cNvPr>
          <p:cNvSpPr txBox="1">
            <a:spLocks/>
          </p:cNvSpPr>
          <p:nvPr/>
        </p:nvSpPr>
        <p:spPr bwMode="auto">
          <a:xfrm>
            <a:off x="0" y="609599"/>
            <a:ext cx="9906000" cy="213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lnSpc>
                <a:spcPts val="2360"/>
              </a:lnSpc>
              <a:spcBef>
                <a:spcPts val="1032"/>
              </a:spcBef>
            </a:pPr>
            <a:r>
              <a:rPr lang="en-US" sz="1800" i="0" dirty="0">
                <a:cs typeface="Helvetica"/>
              </a:rPr>
              <a:t>Further exploitation of </a:t>
            </a:r>
            <a:r>
              <a:rPr lang="en-US" sz="1800" i="0" dirty="0" err="1">
                <a:cs typeface="Helvetica"/>
              </a:rPr>
              <a:t>NuMI</a:t>
            </a:r>
            <a:r>
              <a:rPr lang="en-US" sz="1800" i="0">
                <a:cs typeface="Helvetica"/>
              </a:rPr>
              <a:t> Off-Axis beam, </a:t>
            </a:r>
            <a:r>
              <a:rPr lang="en-US" sz="1800" i="0">
                <a:latin typeface="Symbol" pitchFamily="2" charset="2"/>
                <a:cs typeface="Helvetica"/>
              </a:rPr>
              <a:t>n</a:t>
            </a:r>
            <a:r>
              <a:rPr lang="en-US" sz="1800" i="0">
                <a:cs typeface="Helvetica"/>
              </a:rPr>
              <a:t>e ~ 5% of </a:t>
            </a:r>
            <a:r>
              <a:rPr lang="en-US" sz="1800" i="0">
                <a:latin typeface="Symbol" pitchFamily="2" charset="2"/>
                <a:cs typeface="Helvetica"/>
              </a:rPr>
              <a:t>nm</a:t>
            </a:r>
            <a:r>
              <a:rPr lang="en-US" sz="1800" i="0">
                <a:cs typeface="Helvetica"/>
              </a:rPr>
              <a:t> due to 6</a:t>
            </a:r>
            <a:r>
              <a:rPr lang="en-US" sz="1800" i="0" baseline="30000">
                <a:cs typeface="Helvetica"/>
              </a:rPr>
              <a:t>0 </a:t>
            </a:r>
            <a:r>
              <a:rPr lang="en-US" sz="1800" i="0">
                <a:cs typeface="Helvetica"/>
              </a:rPr>
              <a:t>from ICARUS:</a:t>
            </a:r>
            <a:endParaRPr lang="en-US" sz="1800" i="0" dirty="0">
              <a:cs typeface="Helvetica"/>
            </a:endParaRPr>
          </a:p>
          <a:p>
            <a:pPr marL="628650" lvl="1" indent="-269875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  <a:buSzPct val="90000"/>
            </a:pPr>
            <a:r>
              <a:rPr lang="en-US" sz="1800" i="0" dirty="0">
                <a:cs typeface="Helvetica"/>
              </a:rPr>
              <a:t>High statistics precision measurements of </a:t>
            </a:r>
            <a:r>
              <a:rPr lang="en-US" sz="1800" i="0" dirty="0">
                <a:latin typeface="Symbol" pitchFamily="2" charset="2"/>
                <a:cs typeface="Symbol" charset="2"/>
              </a:rPr>
              <a:t>n</a:t>
            </a:r>
            <a:r>
              <a:rPr lang="en-US" sz="1800" i="0" dirty="0">
                <a:cs typeface="Helvetica"/>
              </a:rPr>
              <a:t>-</a:t>
            </a:r>
            <a:r>
              <a:rPr lang="en-US" sz="1800" i="0" dirty="0" err="1">
                <a:cs typeface="Helvetica"/>
              </a:rPr>
              <a:t>Ar</a:t>
            </a:r>
            <a:r>
              <a:rPr lang="en-US" sz="1800" i="0" dirty="0">
                <a:cs typeface="Helvetica"/>
              </a:rPr>
              <a:t> cross sections (~10</a:t>
            </a:r>
            <a:r>
              <a:rPr lang="en-US" sz="1800" i="0" baseline="30000" dirty="0">
                <a:cs typeface="Helvetica"/>
              </a:rPr>
              <a:t>5</a:t>
            </a:r>
            <a:r>
              <a:rPr lang="en-US" sz="1800" i="0" dirty="0">
                <a:cs typeface="Helvetica"/>
              </a:rPr>
              <a:t> </a:t>
            </a:r>
            <a:r>
              <a:rPr lang="en-US" sz="1800" i="0" dirty="0">
                <a:latin typeface="Symbol" pitchFamily="2" charset="2"/>
                <a:cs typeface="Helvetica"/>
              </a:rPr>
              <a:t>n</a:t>
            </a:r>
            <a:r>
              <a:rPr lang="en-US" sz="1800" i="0" dirty="0">
                <a:cs typeface="Helvetica"/>
              </a:rPr>
              <a:t>e events/year) and tests of interaction models in the few hundred MeV to few GeV energy range, of use to SBN oscillation studies and DUNE.</a:t>
            </a:r>
          </a:p>
          <a:p>
            <a:pPr marL="628650" lvl="1" indent="-269875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  <a:buSzPct val="90000"/>
            </a:pPr>
            <a:r>
              <a:rPr lang="en-US" sz="1800" i="0" dirty="0">
                <a:cs typeface="Helvetica"/>
              </a:rPr>
              <a:t>Develop a rich Beyond Standard Model search program: Higgs portal scalar,</a:t>
            </a:r>
            <a:r>
              <a:rPr lang="en-US" sz="1800" i="0" dirty="0">
                <a:latin typeface="Symbol" pitchFamily="2" charset="2"/>
                <a:cs typeface="Symbol" charset="2"/>
              </a:rPr>
              <a:t>                     n</a:t>
            </a:r>
            <a:r>
              <a:rPr lang="en-US" sz="1800" i="0" dirty="0">
                <a:latin typeface="Symbol" pitchFamily="2" charset="2"/>
                <a:cs typeface="Helvetica"/>
              </a:rPr>
              <a:t> </a:t>
            </a:r>
            <a:r>
              <a:rPr lang="en-US" sz="1800" i="0" dirty="0">
                <a:cs typeface="Helvetica"/>
              </a:rPr>
              <a:t>tridents, light dark matter, heavy neutral leptons </a:t>
            </a:r>
            <a:r>
              <a:rPr lang="mr-IN" sz="1800" i="0" dirty="0">
                <a:cs typeface="Helvetica"/>
              </a:rPr>
              <a:t>…</a:t>
            </a:r>
            <a:endParaRPr lang="en-US" sz="1800" i="0" dirty="0">
              <a:cs typeface="Helvetica"/>
            </a:endParaRPr>
          </a:p>
        </p:txBody>
      </p:sp>
      <p:sp>
        <p:nvSpPr>
          <p:cNvPr id="19" name="Segnaposto numero diapositiva 6">
            <a:extLst>
              <a:ext uri="{FF2B5EF4-FFF2-40B4-BE49-F238E27FC236}">
                <a16:creationId xmlns:a16="http://schemas.microsoft.com/office/drawing/2014/main" id="{F1F69E42-731D-EF4B-BE90-36C27AE065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744283" y="658223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GB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25</a:t>
            </a:fld>
            <a:endParaRPr lang="en-GB" dirty="0">
              <a:solidFill>
                <a:srgbClr val="3366FF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242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?   </a:t>
            </a:r>
            <a:r>
              <a:rPr lang="en-US" i="1" dirty="0"/>
              <a:t>waiting for news!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829800" cy="6400800"/>
          </a:xfrm>
        </p:spPr>
        <p:txBody>
          <a:bodyPr/>
          <a:lstStyle/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ICARUS detector installation and commissioning has been completed:                             full time neutrino beam run started on June 9</a:t>
            </a:r>
            <a:r>
              <a:rPr lang="en-US" baseline="30000" dirty="0"/>
              <a:t>th</a:t>
            </a:r>
            <a:r>
              <a:rPr lang="en-US" dirty="0"/>
              <a:t> 2022 and resumed last December exploiting regularly both Booster and </a:t>
            </a:r>
            <a:r>
              <a:rPr lang="en-US" dirty="0" err="1"/>
              <a:t>NuMI</a:t>
            </a:r>
            <a:r>
              <a:rPr lang="en-US" dirty="0"/>
              <a:t> beams,                                                           </a:t>
            </a:r>
            <a:r>
              <a:rPr lang="en-US" i="1" dirty="0">
                <a:solidFill>
                  <a:srgbClr val="0000FF"/>
                </a:solidFill>
              </a:rPr>
              <a:t>total collected event statistics: ~2.5 10</a:t>
            </a:r>
            <a:r>
              <a:rPr lang="en-US" sz="2000" i="1" baseline="30000" dirty="0">
                <a:solidFill>
                  <a:srgbClr val="0000FF"/>
                </a:solidFill>
              </a:rPr>
              <a:t>20</a:t>
            </a:r>
            <a:r>
              <a:rPr lang="en-US" i="1" dirty="0">
                <a:solidFill>
                  <a:srgbClr val="0000FF"/>
                </a:solidFill>
              </a:rPr>
              <a:t> BNB,  ~3.4 10</a:t>
            </a:r>
            <a:r>
              <a:rPr lang="en-US" sz="2000" i="1" baseline="30000" dirty="0">
                <a:solidFill>
                  <a:srgbClr val="0000FF"/>
                </a:solidFill>
              </a:rPr>
              <a:t>20 </a:t>
            </a:r>
            <a:r>
              <a:rPr lang="en-US" i="1" dirty="0" err="1">
                <a:solidFill>
                  <a:srgbClr val="0000FF"/>
                </a:solidFill>
              </a:rPr>
              <a:t>NuMI</a:t>
            </a:r>
            <a:r>
              <a:rPr lang="en-US" i="1" dirty="0">
                <a:solidFill>
                  <a:srgbClr val="0000FF"/>
                </a:solidFill>
              </a:rPr>
              <a:t>.</a:t>
            </a:r>
            <a:endParaRPr lang="en-US" dirty="0"/>
          </a:p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Early phase of ICARUS data taking is primarily devoted to the study of the        Neutrino-4 claims looking for the </a:t>
            </a:r>
            <a:r>
              <a:rPr lang="en-US" i="1" dirty="0">
                <a:latin typeface="Symbol" charset="2"/>
                <a:cs typeface="Symbol" charset="2"/>
              </a:rPr>
              <a:t>nm</a:t>
            </a:r>
            <a:r>
              <a:rPr lang="en-US" i="1" dirty="0"/>
              <a:t> disappearance </a:t>
            </a:r>
            <a:r>
              <a:rPr lang="en-US" dirty="0"/>
              <a:t>in the Booster beam and then         </a:t>
            </a:r>
            <a:r>
              <a:rPr lang="en-US" i="1" dirty="0">
                <a:latin typeface="Symbol" charset="2"/>
                <a:cs typeface="Symbol" charset="2"/>
              </a:rPr>
              <a:t>n</a:t>
            </a:r>
            <a:r>
              <a:rPr lang="en-US" i="1" dirty="0"/>
              <a:t>e disappearance </a:t>
            </a:r>
            <a:r>
              <a:rPr lang="en-US" dirty="0"/>
              <a:t>in the NUMI off-axis beam.                                                                  </a:t>
            </a:r>
            <a:r>
              <a:rPr lang="en-US" spc="-1" dirty="0">
                <a:latin typeface="Comic Sans MS" panose="030F0902030302020204" pitchFamily="66" charset="0"/>
              </a:rPr>
              <a:t>Data collected are being actively analyzed, first results expected by this year. </a:t>
            </a:r>
            <a:endParaRPr lang="en-US" dirty="0"/>
          </a:p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pc="-1" dirty="0">
                <a:latin typeface="Comic Sans MS" panose="030F0902030302020204" pitchFamily="66" charset="0"/>
              </a:rPr>
              <a:t>Other relevant physics goals of ICARUS with data collected in standalone mode from BNB and </a:t>
            </a:r>
            <a:r>
              <a:rPr lang="en-US" spc="-1" dirty="0" err="1">
                <a:latin typeface="Comic Sans MS" panose="030F0902030302020204" pitchFamily="66" charset="0"/>
              </a:rPr>
              <a:t>NuMI</a:t>
            </a:r>
            <a:r>
              <a:rPr lang="en-US" spc="-1" dirty="0">
                <a:latin typeface="Comic Sans MS" panose="030F0902030302020204" pitchFamily="66" charset="0"/>
              </a:rPr>
              <a:t> beams include:</a:t>
            </a: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SzPct val="90000"/>
            </a:pPr>
            <a:r>
              <a:rPr lang="en-US" spc="-1" dirty="0">
                <a:latin typeface="Comic Sans MS" panose="030F0902030302020204" pitchFamily="66" charset="0"/>
              </a:rPr>
              <a:t>Measurement of </a:t>
            </a:r>
            <a:r>
              <a:rPr lang="en-US" spc="-1" dirty="0">
                <a:latin typeface="Symbol" pitchFamily="2" charset="2"/>
              </a:rPr>
              <a:t>n</a:t>
            </a:r>
            <a:r>
              <a:rPr lang="en-US" spc="-1" dirty="0">
                <a:latin typeface="Comic Sans MS" panose="030F0902030302020204" pitchFamily="66" charset="0"/>
              </a:rPr>
              <a:t>-</a:t>
            </a:r>
            <a:r>
              <a:rPr lang="en-US" spc="-1" dirty="0" err="1">
                <a:latin typeface="Comic Sans MS" panose="030F0902030302020204" pitchFamily="66" charset="0"/>
              </a:rPr>
              <a:t>Ar</a:t>
            </a:r>
            <a:r>
              <a:rPr lang="en-US" spc="-1" dirty="0">
                <a:latin typeface="Comic Sans MS" panose="030F0902030302020204" pitchFamily="66" charset="0"/>
              </a:rPr>
              <a:t> interaction cross-sections in a range of interest for DUNE;</a:t>
            </a: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SzPct val="90000"/>
            </a:pPr>
            <a:r>
              <a:rPr lang="en-US" spc="-1" dirty="0">
                <a:latin typeface="Comic Sans MS" panose="030F0902030302020204" pitchFamily="66" charset="0"/>
              </a:rPr>
              <a:t>Search for sub-</a:t>
            </a:r>
            <a:r>
              <a:rPr lang="en-US" spc="-1" dirty="0" err="1">
                <a:latin typeface="Comic Sans MS" panose="030F0902030302020204" pitchFamily="66" charset="0"/>
              </a:rPr>
              <a:t>Gev</a:t>
            </a:r>
            <a:r>
              <a:rPr lang="en-US" spc="-1" dirty="0">
                <a:latin typeface="Comic Sans MS" panose="030F0902030302020204" pitchFamily="66" charset="0"/>
              </a:rPr>
              <a:t> Dark Matter signals;</a:t>
            </a:r>
            <a:r>
              <a:rPr lang="en-US" dirty="0"/>
              <a:t> </a:t>
            </a:r>
          </a:p>
          <a:p>
            <a:pPr marL="273050" indent="-273050">
              <a:lnSpc>
                <a:spcPts val="236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After the first year ICARUS-only operations, the SBND </a:t>
            </a:r>
            <a:r>
              <a:rPr lang="en-US" dirty="0" err="1"/>
              <a:t>LAr</a:t>
            </a:r>
            <a:r>
              <a:rPr lang="en-US" dirty="0"/>
              <a:t>-TPC detector is expected to be added at shorter distance from the Booster target to perform with ICARUS           a definitive 5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 analysis of sterile neutrinos.</a:t>
            </a:r>
          </a:p>
          <a:p>
            <a:pPr marL="0" indent="0" algn="ctr">
              <a:lnSpc>
                <a:spcPts val="2000"/>
              </a:lnSpc>
              <a:spcBef>
                <a:spcPts val="1200"/>
              </a:spcBef>
              <a:buNone/>
            </a:pPr>
            <a:r>
              <a:rPr lang="en-US" sz="2000" i="1" dirty="0">
                <a:solidFill>
                  <a:srgbClr val="FF0000"/>
                </a:solidFill>
                <a:sym typeface="Wingdings" pitchFamily="2" charset="2"/>
              </a:rPr>
              <a:t>ICARUS is well on its way for </a:t>
            </a:r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r>
              <a:rPr lang="en-US" sz="2000" i="1" dirty="0">
                <a:solidFill>
                  <a:srgbClr val="FF0000"/>
                </a:solidFill>
                <a:sym typeface="Wingdings" pitchFamily="2" charset="2"/>
              </a:rPr>
              <a:t>intriguing physics searches with SBN and beyond! 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842250" y="6553200"/>
            <a:ext cx="2063750" cy="228600"/>
          </a:xfrm>
        </p:spPr>
        <p:txBody>
          <a:bodyPr/>
          <a:lstStyle/>
          <a:p>
            <a:r>
              <a:rPr lang="en-GB" dirty="0">
                <a:solidFill>
                  <a:srgbClr val="3333CC"/>
                </a:solidFill>
              </a:rPr>
              <a:t>Slide#  : </a:t>
            </a:r>
            <a:fld id="{C0367892-4C36-1744-A726-262AF37AA8B7}" type="slidenum">
              <a:rPr lang="en-GB" smtClean="0">
                <a:solidFill>
                  <a:srgbClr val="3333CC"/>
                </a:solidFill>
              </a:rPr>
              <a:pPr/>
              <a:t>26</a:t>
            </a:fld>
            <a:endParaRPr lang="en-GB" dirty="0">
              <a:solidFill>
                <a:srgbClr val="00CC99"/>
              </a:solidFill>
            </a:endParaRPr>
          </a:p>
        </p:txBody>
      </p:sp>
      <p:pic>
        <p:nvPicPr>
          <p:cNvPr id="9" name="Picture 8" descr="pontecorvo.tiff">
            <a:extLst>
              <a:ext uri="{FF2B5EF4-FFF2-40B4-BE49-F238E27FC236}">
                <a16:creationId xmlns:a16="http://schemas.microsoft.com/office/drawing/2014/main" id="{92440F1E-138B-0B4D-AFC8-3E11084BD7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946" y="838200"/>
            <a:ext cx="4898159" cy="502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A05E-4B67-0E4B-B6DE-BBF1867D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9F2F6-FAA3-EA4F-8451-8B02BB30F8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27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D13FC-D545-1E48-B4DF-627B64745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600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high energy frontier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Slide#  : </a:t>
            </a:r>
            <a:fld id="{C0367892-4C36-1744-A726-262AF37AA8B7}" type="slidenum">
              <a:rPr lang="en-GB" smtClean="0"/>
              <a:pPr/>
              <a:t>28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6019800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5425" lvl="0" indent="-225425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  <a:defRPr/>
            </a:pPr>
            <a:r>
              <a:rPr lang="en-US" sz="2000" baseline="0" dirty="0">
                <a:latin typeface="+mn-lt"/>
              </a:rPr>
              <a:t>The incredible smallness of </a:t>
            </a:r>
            <a:r>
              <a:rPr lang="en-US" sz="2000" baseline="0" dirty="0">
                <a:latin typeface="Symbol" pitchFamily="18" charset="2"/>
              </a:rPr>
              <a:t>n </a:t>
            </a:r>
            <a:r>
              <a:rPr lang="en-US" sz="2000" baseline="0" dirty="0">
                <a:latin typeface="+mn-lt"/>
              </a:rPr>
              <a:t>masses compared to other elementary fermions points to some specific scenario awaiting to be elucidated.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906000" cy="990600"/>
          </a:xfrm>
        </p:spPr>
        <p:txBody>
          <a:bodyPr/>
          <a:lstStyle/>
          <a:p>
            <a:pPr marL="287338" lvl="0" indent="-287338"/>
            <a:r>
              <a:rPr lang="en-US" sz="2000" dirty="0"/>
              <a:t>Neutrino masses and oscillations represent today a main experimental evidence of physics beyond SM. Being some of their fundamental properties still unknown, </a:t>
            </a:r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dirty="0"/>
              <a:t>s are naturally one of main portals towards beyond-SM physics.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" y="1524000"/>
            <a:ext cx="9525000" cy="4572000"/>
            <a:chOff x="76200" y="1447800"/>
            <a:chExt cx="9525000" cy="4648200"/>
          </a:xfrm>
        </p:grpSpPr>
        <p:grpSp>
          <p:nvGrpSpPr>
            <p:cNvPr id="11" name="Group 10"/>
            <p:cNvGrpSpPr/>
            <p:nvPr/>
          </p:nvGrpSpPr>
          <p:grpSpPr>
            <a:xfrm>
              <a:off x="257201" y="1447800"/>
              <a:ext cx="9343999" cy="4648200"/>
              <a:chOff x="453480" y="2060848"/>
              <a:chExt cx="9452521" cy="3744416"/>
            </a:xfrm>
          </p:grpSpPr>
          <p:pic>
            <p:nvPicPr>
              <p:cNvPr id="8" name="Picture 7" descr="particles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1017" y="2060848"/>
                <a:ext cx="7254984" cy="3744416"/>
              </a:xfrm>
              <a:prstGeom prst="rect">
                <a:avLst/>
              </a:prstGeom>
            </p:spPr>
          </p:pic>
          <p:pic>
            <p:nvPicPr>
              <p:cNvPr id="10" name="Picture 9" descr="millenium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480" y="2730646"/>
                <a:ext cx="1800200" cy="176407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92761" y="2422396"/>
                <a:ext cx="2880320" cy="1066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baseline="0" dirty="0">
                    <a:solidFill>
                      <a:srgbClr val="FF0000"/>
                    </a:solidFill>
                    <a:latin typeface="Symbol" pitchFamily="18" charset="2"/>
                  </a:rPr>
                  <a:t>n</a:t>
                </a:r>
                <a:r>
                  <a:rPr lang="en-US" sz="2000" i="1" baseline="0" dirty="0">
                    <a:solidFill>
                      <a:srgbClr val="FF0000"/>
                    </a:solidFill>
                    <a:latin typeface="+mn-lt"/>
                  </a:rPr>
                  <a:t>s :the most abundant </a:t>
                </a:r>
              </a:p>
              <a:p>
                <a:r>
                  <a:rPr lang="en-US" sz="2000" i="1" baseline="0" dirty="0">
                    <a:solidFill>
                      <a:srgbClr val="FF0000"/>
                    </a:solidFill>
                    <a:latin typeface="+mn-lt"/>
                  </a:rPr>
                  <a:t>massive particles      in the Universe</a:t>
                </a:r>
                <a:r>
                  <a:rPr lang="en-US" sz="2000" dirty="0">
                    <a:solidFill>
                      <a:srgbClr val="FF0000"/>
                    </a:solidFill>
                    <a:latin typeface="+mn-lt"/>
                  </a:rPr>
                  <a:t>,</a:t>
                </a:r>
                <a:r>
                  <a:rPr lang="en-US" sz="2000" i="1" baseline="0" dirty="0">
                    <a:solidFill>
                      <a:srgbClr val="FF0000"/>
                    </a:solidFill>
                    <a:latin typeface="+mn-lt"/>
                  </a:rPr>
                  <a:t>             </a:t>
                </a:r>
                <a:r>
                  <a:rPr lang="en-US" sz="2000" i="1" baseline="0" dirty="0">
                    <a:solidFill>
                      <a:srgbClr val="FF0000"/>
                    </a:solidFill>
                  </a:rPr>
                  <a:t>336 </a:t>
                </a:r>
                <a:r>
                  <a:rPr lang="en-US" sz="2000" i="1" baseline="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2000" i="1" baseline="0" dirty="0">
                    <a:solidFill>
                      <a:srgbClr val="FF0000"/>
                    </a:solidFill>
                  </a:rPr>
                  <a:t>/cm</a:t>
                </a:r>
                <a:r>
                  <a:rPr lang="en-US" sz="2000" i="1" baseline="30000" dirty="0">
                    <a:solidFill>
                      <a:srgbClr val="FF0000"/>
                    </a:solidFill>
                  </a:rPr>
                  <a:t>3</a:t>
                </a:r>
                <a:endParaRPr lang="en-US" sz="2000" i="1" baseline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flipH="1" flipV="1">
                <a:off x="2181672" y="4057870"/>
                <a:ext cx="605408" cy="595266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" name="Rectangle 5"/>
            <p:cNvSpPr/>
            <p:nvPr/>
          </p:nvSpPr>
          <p:spPr>
            <a:xfrm>
              <a:off x="76200" y="5260618"/>
              <a:ext cx="4953000" cy="7591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25425" indent="-225425">
                <a:lnSpc>
                  <a:spcPts val="2600"/>
                </a:lnSpc>
              </a:pPr>
              <a:r>
                <a:rPr lang="en-US" sz="2000" dirty="0">
                  <a:solidFill>
                    <a:srgbClr val="FF0000"/>
                  </a:solidFill>
                </a:rPr>
                <a:t>But:  mass hierarchy, </a:t>
              </a:r>
              <a:r>
                <a:rPr lang="en-GB" sz="2000" dirty="0" err="1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en-GB" sz="2000" baseline="-25000" dirty="0" err="1">
                  <a:solidFill>
                    <a:srgbClr val="FF0000"/>
                  </a:solidFill>
                </a:rPr>
                <a:t>CP</a:t>
              </a:r>
              <a:r>
                <a:rPr lang="en-GB" sz="2000" dirty="0">
                  <a:solidFill>
                    <a:srgbClr val="FF0000"/>
                  </a:solidFill>
                </a:rPr>
                <a:t>,                                           </a:t>
              </a:r>
            </a:p>
            <a:p>
              <a:pPr marL="225425" indent="-225425">
                <a:lnSpc>
                  <a:spcPts val="2600"/>
                </a:lnSpc>
              </a:pPr>
              <a:r>
                <a:rPr lang="en-GB" sz="2000" dirty="0">
                  <a:solidFill>
                    <a:srgbClr val="FF0000"/>
                  </a:solidFill>
                  <a:latin typeface="Symbol" pitchFamily="18" charset="2"/>
                </a:rPr>
                <a:t>         n</a:t>
              </a:r>
              <a:r>
                <a:rPr lang="en-GB" sz="2000" dirty="0">
                  <a:solidFill>
                    <a:srgbClr val="FF0000"/>
                  </a:solidFill>
                </a:rPr>
                <a:t> mass values, Dirac/</a:t>
              </a:r>
              <a:r>
                <a:rPr lang="en-GB" sz="2000" dirty="0" err="1">
                  <a:solidFill>
                    <a:srgbClr val="FF0000"/>
                  </a:solidFill>
                </a:rPr>
                <a:t>Majorana</a:t>
              </a:r>
              <a:r>
                <a:rPr lang="en-GB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GB" sz="2000" dirty="0">
                  <a:solidFill>
                    <a:srgbClr val="FF0000"/>
                  </a:solidFill>
                </a:rPr>
                <a:t> ? </a:t>
              </a:r>
              <a:endParaRPr lang="en-GB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853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2CC9-9F58-B541-A654-9B27237D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72" y="0"/>
            <a:ext cx="9906000" cy="533400"/>
          </a:xfrm>
        </p:spPr>
        <p:txBody>
          <a:bodyPr/>
          <a:lstStyle/>
          <a:p>
            <a:r>
              <a:rPr lang="en-US" dirty="0"/>
              <a:t>New e</a:t>
            </a:r>
            <a:r>
              <a:rPr lang="x-none"/>
              <a:t>vidence </a:t>
            </a:r>
            <a:r>
              <a:rPr lang="x-none" dirty="0"/>
              <a:t>for oscillations of sterile neutrinos </a:t>
            </a:r>
            <a:r>
              <a:rPr lang="x-none"/>
              <a:t>at reactor</a:t>
            </a:r>
            <a:r>
              <a:rPr lang="en-US" dirty="0"/>
              <a:t> ?</a:t>
            </a:r>
            <a:endParaRPr lang="x-non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0CAE9D-FE85-E0EE-9600-A74CCE92FE37}"/>
              </a:ext>
            </a:extLst>
          </p:cNvPr>
          <p:cNvSpPr txBox="1">
            <a:spLocks/>
          </p:cNvSpPr>
          <p:nvPr/>
        </p:nvSpPr>
        <p:spPr bwMode="auto">
          <a:xfrm>
            <a:off x="0" y="533400"/>
            <a:ext cx="5410200" cy="131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0" dirty="0"/>
              <a:t> Neutrino-4 experiment </a:t>
            </a:r>
            <a:r>
              <a:rPr lang="en-US" sz="1800" dirty="0"/>
              <a:t>(A.P. </a:t>
            </a:r>
            <a:r>
              <a:rPr lang="en-US" sz="1800" dirty="0" err="1"/>
              <a:t>Serebrov</a:t>
            </a:r>
            <a:r>
              <a:rPr lang="en-US" sz="1800" dirty="0"/>
              <a:t> et al.) </a:t>
            </a:r>
            <a:r>
              <a:rPr lang="en-US" sz="1800" i="0" dirty="0"/>
              <a:t>at </a:t>
            </a:r>
            <a:r>
              <a:rPr lang="ru-RU" sz="1800" i="0" dirty="0" err="1"/>
              <a:t>Dimitrovgrad</a:t>
            </a:r>
            <a:r>
              <a:rPr lang="en-US" sz="1800" i="0" dirty="0"/>
              <a:t> SM-3 reactor </a:t>
            </a:r>
            <a:r>
              <a:rPr lang="en-US" sz="1800" i="0" dirty="0">
                <a:solidFill>
                  <a:srgbClr val="FF0000"/>
                </a:solidFill>
              </a:rPr>
              <a:t>showing a disappearance, L/</a:t>
            </a:r>
            <a:r>
              <a:rPr lang="en-US" sz="1800" i="0" dirty="0" err="1">
                <a:solidFill>
                  <a:srgbClr val="FF0000"/>
                </a:solidFill>
              </a:rPr>
              <a:t>E</a:t>
            </a:r>
            <a:r>
              <a:rPr lang="en-US" sz="1800" i="0" dirty="0" err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1800" i="0" dirty="0">
                <a:solidFill>
                  <a:srgbClr val="FF0000"/>
                </a:solidFill>
              </a:rPr>
              <a:t> ~ 1-3 m/MeV modulation</a:t>
            </a:r>
            <a:endParaRPr lang="en-US" sz="1800" i="0" dirty="0"/>
          </a:p>
          <a:p>
            <a:pPr marL="0" indent="0">
              <a:lnSpc>
                <a:spcPts val="2260"/>
              </a:lnSpc>
              <a:spcBef>
                <a:spcPts val="600"/>
              </a:spcBef>
              <a:buNone/>
            </a:pPr>
            <a:r>
              <a:rPr lang="en-US" sz="1800" i="0" kern="0" baseline="0" dirty="0"/>
              <a:t>.</a:t>
            </a:r>
            <a:endParaRPr lang="x-none" sz="1800" i="0" kern="0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7A507-F80F-5DC7-CAEF-D90C1DB966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29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Rettangolo 5">
            <a:extLst>
              <a:ext uri="{FF2B5EF4-FFF2-40B4-BE49-F238E27FC236}">
                <a16:creationId xmlns:a16="http://schemas.microsoft.com/office/drawing/2014/main" id="{F31891EE-8221-EC46-8106-4D582925D2AD}"/>
              </a:ext>
            </a:extLst>
          </p:cNvPr>
          <p:cNvSpPr/>
          <p:nvPr/>
        </p:nvSpPr>
        <p:spPr>
          <a:xfrm>
            <a:off x="609600" y="1905000"/>
            <a:ext cx="4724400" cy="103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  <a:spcBef>
                <a:spcPts val="1200"/>
              </a:spcBef>
            </a:pPr>
            <a:r>
              <a:rPr lang="en-US" sz="1700" kern="0" baseline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kern="0" dirty="0"/>
              <a:t>Neutrino signal (</a:t>
            </a:r>
            <a:r>
              <a:rPr lang="en-US" sz="1800" kern="0" dirty="0">
                <a:solidFill>
                  <a:srgbClr val="0000FF"/>
                </a:solidFill>
              </a:rPr>
              <a:t>blue     </a:t>
            </a:r>
            <a:r>
              <a:rPr lang="en-US" sz="1800" kern="0" dirty="0"/>
              <a:t>and black     ) compared with expectation (</a:t>
            </a:r>
            <a:r>
              <a:rPr lang="en-US" sz="1800" kern="0" dirty="0">
                <a:solidFill>
                  <a:srgbClr val="FF0000"/>
                </a:solidFill>
              </a:rPr>
              <a:t>red     </a:t>
            </a:r>
            <a:r>
              <a:rPr lang="en-US" sz="1800" kern="0" dirty="0"/>
              <a:t>)            for </a:t>
            </a:r>
            <a:r>
              <a:rPr lang="en-US" sz="1800" kern="0" dirty="0">
                <a:latin typeface="Symbol" charset="2"/>
                <a:cs typeface="Symbol" charset="2"/>
              </a:rPr>
              <a:t>D</a:t>
            </a:r>
            <a:r>
              <a:rPr lang="en-US" sz="1800" kern="0" dirty="0"/>
              <a:t>m</a:t>
            </a:r>
            <a:r>
              <a:rPr lang="en-US" sz="1800" kern="0" baseline="30000" dirty="0">
                <a:latin typeface="Symbol" charset="2"/>
                <a:cs typeface="Symbol" charset="2"/>
              </a:rPr>
              <a:t>2</a:t>
            </a:r>
            <a:r>
              <a:rPr lang="en-US" sz="1800" kern="0" dirty="0"/>
              <a:t>, sin</a:t>
            </a:r>
            <a:r>
              <a:rPr lang="en-US" sz="1800" kern="0" baseline="30000" dirty="0"/>
              <a:t>2</a:t>
            </a:r>
            <a:r>
              <a:rPr lang="en-US" sz="1800" kern="0" dirty="0">
                <a:latin typeface="Symbol" charset="2"/>
                <a:cs typeface="Symbol" charset="2"/>
              </a:rPr>
              <a:t>2q </a:t>
            </a:r>
            <a:r>
              <a:rPr lang="en-US" sz="1800" kern="0" dirty="0"/>
              <a:t>values as a function of L/E</a:t>
            </a:r>
            <a:endParaRPr lang="en-US" sz="1800" kern="0" baseline="-25000" dirty="0">
              <a:latin typeface="Symbol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0EC8F-7E24-004A-B6A0-0FE80AC9F5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187" y="1219201"/>
            <a:ext cx="4106213" cy="2819399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E23F5C7C-2F70-7B42-8513-6D8C627C28DF}"/>
              </a:ext>
            </a:extLst>
          </p:cNvPr>
          <p:cNvSpPr/>
          <p:nvPr/>
        </p:nvSpPr>
        <p:spPr bwMode="auto">
          <a:xfrm>
            <a:off x="3048000" y="1981200"/>
            <a:ext cx="152400" cy="228600"/>
          </a:xfrm>
          <a:prstGeom prst="triangl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1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E2D32B-44C5-B94F-9F9A-EFF5BA05634F}"/>
              </a:ext>
            </a:extLst>
          </p:cNvPr>
          <p:cNvSpPr/>
          <p:nvPr/>
        </p:nvSpPr>
        <p:spPr bwMode="auto">
          <a:xfrm>
            <a:off x="4419600" y="2057400"/>
            <a:ext cx="152400" cy="152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1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F4E0D-C90E-DB4B-BFFE-61EF21676F80}"/>
              </a:ext>
            </a:extLst>
          </p:cNvPr>
          <p:cNvSpPr/>
          <p:nvPr/>
        </p:nvSpPr>
        <p:spPr bwMode="auto">
          <a:xfrm>
            <a:off x="4267200" y="2347701"/>
            <a:ext cx="175129" cy="1668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1" charset="0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D6651EF5-E844-744A-9428-BE987FA4AF9C}"/>
              </a:ext>
            </a:extLst>
          </p:cNvPr>
          <p:cNvGrpSpPr/>
          <p:nvPr/>
        </p:nvGrpSpPr>
        <p:grpSpPr>
          <a:xfrm>
            <a:off x="228600" y="3377919"/>
            <a:ext cx="4191000" cy="1678687"/>
            <a:chOff x="2072678" y="3526308"/>
            <a:chExt cx="6681351" cy="2999036"/>
          </a:xfrm>
        </p:grpSpPr>
        <p:pic>
          <p:nvPicPr>
            <p:cNvPr id="12" name="Picture 5" descr="Figure 4.jpg">
              <a:extLst>
                <a:ext uri="{FF2B5EF4-FFF2-40B4-BE49-F238E27FC236}">
                  <a16:creationId xmlns:a16="http://schemas.microsoft.com/office/drawing/2014/main" id="{C21B36F0-8682-A342-AEA8-679F5E78A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2678" y="3531212"/>
              <a:ext cx="6655252" cy="2994132"/>
            </a:xfrm>
            <a:prstGeom prst="rect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59AEC599-2FC0-344C-A301-12B8D45FDD1C}"/>
                </a:ext>
              </a:extLst>
            </p:cNvPr>
            <p:cNvSpPr txBox="1"/>
            <p:nvPr/>
          </p:nvSpPr>
          <p:spPr>
            <a:xfrm>
              <a:off x="4854733" y="3526308"/>
              <a:ext cx="3899296" cy="58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baseline="0" dirty="0">
                  <a:solidFill>
                    <a:srgbClr val="FF0000"/>
                  </a:solidFill>
                </a:rPr>
                <a:t>Background event 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5E01A9-3B09-1042-AF84-4410E31B8A3C}"/>
              </a:ext>
            </a:extLst>
          </p:cNvPr>
          <p:cNvSpPr txBox="1">
            <a:spLocks/>
          </p:cNvSpPr>
          <p:nvPr/>
        </p:nvSpPr>
        <p:spPr bwMode="auto">
          <a:xfrm>
            <a:off x="2743200" y="5105400"/>
            <a:ext cx="6248400" cy="126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355600" lvl="1" indent="-257175">
              <a:lnSpc>
                <a:spcPts val="2100"/>
              </a:lnSpc>
              <a:spcAft>
                <a:spcPts val="600"/>
              </a:spcAft>
              <a:buSzPct val="90000"/>
            </a:pPr>
            <a:r>
              <a:rPr lang="en-US" sz="1700" i="0" dirty="0"/>
              <a:t>Neutrino event </a:t>
            </a:r>
            <a:r>
              <a:rPr lang="en-US" sz="1700" i="0" baseline="0" dirty="0"/>
              <a:t>signature: </a:t>
            </a:r>
            <a:r>
              <a:rPr lang="en-US" sz="1700" i="0" baseline="0" dirty="0">
                <a:solidFill>
                  <a:srgbClr val="FF0000"/>
                </a:solidFill>
              </a:rPr>
              <a:t> anti-</a:t>
            </a:r>
            <a:r>
              <a:rPr lang="en-US" sz="1700" i="0" baseline="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1700" i="0" baseline="0" dirty="0">
                <a:solidFill>
                  <a:srgbClr val="FF0000"/>
                </a:solidFill>
              </a:rPr>
              <a:t>e + p -&gt;  e</a:t>
            </a:r>
            <a:r>
              <a:rPr lang="en-US" sz="1700" i="0" baseline="30000" dirty="0">
                <a:solidFill>
                  <a:srgbClr val="FF0000"/>
                </a:solidFill>
              </a:rPr>
              <a:t>+</a:t>
            </a:r>
            <a:r>
              <a:rPr lang="en-US" sz="1700" i="0" baseline="0" dirty="0">
                <a:solidFill>
                  <a:srgbClr val="FF0000"/>
                </a:solidFill>
              </a:rPr>
              <a:t>+n  </a:t>
            </a:r>
            <a:r>
              <a:rPr lang="en-US" sz="1700" i="0" baseline="0" dirty="0"/>
              <a:t>followed       by delayed n capture by gadolinium</a:t>
            </a:r>
            <a:r>
              <a:rPr lang="en-US" sz="1700" i="0" dirty="0"/>
              <a:t> in liquid scintillator</a:t>
            </a:r>
            <a:r>
              <a:rPr lang="en-US" sz="1700" i="0" baseline="0" dirty="0"/>
              <a:t>.</a:t>
            </a:r>
            <a:endParaRPr lang="en-US" sz="1700" i="0" baseline="0" dirty="0">
              <a:solidFill>
                <a:srgbClr val="FF0000"/>
              </a:solidFill>
            </a:endParaRPr>
          </a:p>
          <a:p>
            <a:pPr marL="355600" lvl="1" indent="-257175">
              <a:lnSpc>
                <a:spcPts val="2100"/>
              </a:lnSpc>
              <a:buSzPct val="90000"/>
            </a:pPr>
            <a:r>
              <a:rPr lang="en-US" sz="1700" i="0" baseline="0" dirty="0"/>
              <a:t>Background: fast n emitted in interaction of high </a:t>
            </a:r>
            <a:r>
              <a:rPr lang="en-US" sz="1700" i="0" dirty="0"/>
              <a:t>E          </a:t>
            </a:r>
            <a:r>
              <a:rPr lang="en-US" sz="1700" i="0" baseline="0" dirty="0"/>
              <a:t>cosmic </a:t>
            </a:r>
            <a:r>
              <a:rPr lang="en-US" sz="1700" i="0" baseline="0" dirty="0" err="1">
                <a:latin typeface="Symbol" pitchFamily="2" charset="2"/>
              </a:rPr>
              <a:t>m</a:t>
            </a:r>
            <a:r>
              <a:rPr lang="en-US" sz="1700" i="0" baseline="0" dirty="0" err="1"/>
              <a:t>s</a:t>
            </a:r>
            <a:r>
              <a:rPr lang="en-US" sz="1700" i="0" baseline="0" dirty="0">
                <a:solidFill>
                  <a:srgbClr val="FF0000"/>
                </a:solidFill>
              </a:rPr>
              <a:t> </a:t>
            </a:r>
            <a:r>
              <a:rPr lang="en-US" sz="1700" i="0" baseline="0" dirty="0"/>
              <a:t>with matter around the detector, </a:t>
            </a:r>
            <a:r>
              <a:rPr lang="en-US" sz="1700" i="0" baseline="0" dirty="0">
                <a:solidFill>
                  <a:srgbClr val="FF0000"/>
                </a:solidFill>
              </a:rPr>
              <a:t>n + p -&gt; p + n </a:t>
            </a:r>
            <a:endParaRPr lang="en-US" sz="1700" i="0" baseline="0" dirty="0"/>
          </a:p>
        </p:txBody>
      </p:sp>
    </p:spTree>
    <p:extLst>
      <p:ext uri="{BB962C8B-B14F-4D97-AF65-F5344CB8AC3E}">
        <p14:creationId xmlns:p14="http://schemas.microsoft.com/office/powerpoint/2010/main" val="2366036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SND.pix.tiff">
            <a:extLst>
              <a:ext uri="{FF2B5EF4-FFF2-40B4-BE49-F238E27FC236}">
                <a16:creationId xmlns:a16="http://schemas.microsoft.com/office/drawing/2014/main" id="{FCE564AB-B536-F843-939C-50B4EF91B2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447800"/>
            <a:ext cx="4643187" cy="2971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845CD-B9CE-534F-B02D-3A98C1BA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13" y="9519"/>
            <a:ext cx="9906000" cy="533400"/>
          </a:xfrm>
        </p:spPr>
        <p:txBody>
          <a:bodyPr/>
          <a:lstStyle/>
          <a:p>
            <a:r>
              <a:rPr lang="x-none" dirty="0"/>
              <a:t>Neutrino related anomalies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4EE49-BA71-A246-B453-AC9E02FD6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27998E-E7ED-C54D-98B7-F4D2FBB09F7E}"/>
              </a:ext>
            </a:extLst>
          </p:cNvPr>
          <p:cNvGrpSpPr/>
          <p:nvPr/>
        </p:nvGrpSpPr>
        <p:grpSpPr>
          <a:xfrm>
            <a:off x="7086600" y="4419598"/>
            <a:ext cx="2438399" cy="2324101"/>
            <a:chOff x="6580268" y="609600"/>
            <a:chExt cx="4279440" cy="4422145"/>
          </a:xfrm>
        </p:grpSpPr>
        <p:pic>
          <p:nvPicPr>
            <p:cNvPr id="12" name="Picture 11" descr="pontecorvo.tiff">
              <a:extLst>
                <a:ext uri="{FF2B5EF4-FFF2-40B4-BE49-F238E27FC236}">
                  <a16:creationId xmlns:a16="http://schemas.microsoft.com/office/drawing/2014/main" id="{D86C21E4-91BF-F440-B130-ABDB36C77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268" y="609600"/>
              <a:ext cx="3973766" cy="44221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732EB5-C772-7047-87A5-F985EFC29A22}"/>
                </a:ext>
              </a:extLst>
            </p:cNvPr>
            <p:cNvSpPr txBox="1"/>
            <p:nvPr/>
          </p:nvSpPr>
          <p:spPr>
            <a:xfrm>
              <a:off x="6733103" y="4331757"/>
              <a:ext cx="4126605" cy="63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</a:rPr>
                <a:t>Bruno </a:t>
              </a:r>
              <a:r>
                <a:rPr lang="en-US" baseline="0" dirty="0" err="1">
                  <a:solidFill>
                    <a:schemeClr val="bg1"/>
                  </a:solidFill>
                </a:rPr>
                <a:t>Pontecorvo</a:t>
              </a:r>
              <a:endParaRPr lang="en-US" baseline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6632705-6C90-D44A-ABA8-DFA6CEDD198F}"/>
              </a:ext>
            </a:extLst>
          </p:cNvPr>
          <p:cNvSpPr txBox="1">
            <a:spLocks/>
          </p:cNvSpPr>
          <p:nvPr/>
        </p:nvSpPr>
        <p:spPr bwMode="auto">
          <a:xfrm>
            <a:off x="304800" y="2802952"/>
            <a:ext cx="647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66700" lvl="2" indent="-266700" defTabSz="84408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266700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0625" algn="l"/>
                <a:tab pos="4146550" algn="l"/>
                <a:tab pos="4560888" algn="l"/>
              </a:tabLst>
              <a:defRPr/>
            </a:pPr>
            <a:r>
              <a:rPr lang="en-US" sz="1700" dirty="0">
                <a:solidFill>
                  <a:srgbClr val="FF0000"/>
                </a:solidFill>
              </a:rPr>
              <a:t>anti</a:t>
            </a:r>
            <a:r>
              <a:rPr lang="en-US" sz="1700" dirty="0">
                <a:solidFill>
                  <a:srgbClr val="FF0000"/>
                </a:solidFill>
                <a:latin typeface="Symbol" panose="05050102010706020507" pitchFamily="18" charset="2"/>
              </a:rPr>
              <a:t>-n</a:t>
            </a:r>
            <a:r>
              <a:rPr lang="en-US" sz="1700" dirty="0">
                <a:solidFill>
                  <a:srgbClr val="FF0000"/>
                </a:solidFill>
                <a:latin typeface="Comic Sans MS" panose="030F0702030302020204" pitchFamily="66" charset="0"/>
              </a:rPr>
              <a:t>e appearance: </a:t>
            </a:r>
            <a:r>
              <a:rPr lang="en-US" sz="1700" dirty="0">
                <a:latin typeface="Comic Sans MS" panose="030F0702030302020204" pitchFamily="66" charset="0"/>
              </a:rPr>
              <a:t>in</a:t>
            </a:r>
            <a:r>
              <a:rPr lang="en-US" sz="17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anti-</a:t>
            </a:r>
            <a:r>
              <a:rPr lang="en-US" sz="1700" dirty="0">
                <a:latin typeface="Symbol" panose="05050102010706020507" pitchFamily="18" charset="2"/>
              </a:rPr>
              <a:t>nm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accelerator                                                                       LSND experiment</a:t>
            </a:r>
            <a:r>
              <a:rPr lang="en-US" sz="1700" dirty="0">
                <a:solidFill>
                  <a:srgbClr val="000000"/>
                </a:solidFill>
              </a:rPr>
              <a:t> where </a:t>
            </a:r>
            <a:r>
              <a:rPr lang="x-none" sz="1700">
                <a:solidFill>
                  <a:srgbClr val="FF0000"/>
                </a:solidFill>
              </a:rPr>
              <a:t>anti</a:t>
            </a:r>
            <a:r>
              <a:rPr lang="en-US" sz="1700" dirty="0">
                <a:solidFill>
                  <a:srgbClr val="FF0000"/>
                </a:solidFill>
              </a:rPr>
              <a:t>-</a:t>
            </a:r>
            <a:r>
              <a:rPr lang="x-none" sz="170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x-none" sz="1700">
                <a:solidFill>
                  <a:srgbClr val="FF0000"/>
                </a:solidFill>
              </a:rPr>
              <a:t>e</a:t>
            </a:r>
            <a:r>
              <a:rPr lang="en-US" sz="1700" dirty="0">
                <a:solidFill>
                  <a:srgbClr val="FF0000"/>
                </a:solidFill>
              </a:rPr>
              <a:t> -&gt; </a:t>
            </a:r>
            <a:r>
              <a:rPr lang="x-none" sz="1700">
                <a:solidFill>
                  <a:srgbClr val="FF0000"/>
                </a:solidFill>
              </a:rPr>
              <a:t>e+ + n </a:t>
            </a:r>
            <a:r>
              <a:rPr lang="en-US" sz="1700" dirty="0">
                <a:solidFill>
                  <a:srgbClr val="FF0000"/>
                </a:solidFill>
              </a:rPr>
              <a:t>                                                                        </a:t>
            </a:r>
            <a:r>
              <a:rPr lang="x-none" sz="1700"/>
              <a:t>with </a:t>
            </a:r>
            <a:r>
              <a:rPr lang="en-US" sz="1700" dirty="0"/>
              <a:t>neutron  resulting   </a:t>
            </a:r>
            <a:r>
              <a:rPr lang="x-none" sz="1700"/>
              <a:t>n + p into d +</a:t>
            </a:r>
            <a:r>
              <a:rPr lang="x-none" sz="1700">
                <a:latin typeface="Symbol" pitchFamily="2" charset="2"/>
              </a:rPr>
              <a:t> g. </a:t>
            </a:r>
            <a:endParaRPr lang="en-US" sz="1700" baseline="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marL="266700" lvl="2" indent="-266700" defTabSz="84408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266700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0625" algn="l"/>
                <a:tab pos="4146550" algn="l"/>
                <a:tab pos="4560888" algn="l"/>
              </a:tabLst>
              <a:defRPr/>
            </a:pPr>
            <a:r>
              <a:rPr lang="en-US" sz="1700" baseline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disappearance: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SAGE, GALLEX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experiments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                  with Mega-Curie radioactive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sources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showing                           an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observed/predicted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rate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R = 0.84±0.05,                    recently confirmed at 4</a:t>
            </a:r>
            <a:r>
              <a:rPr lang="en-US" sz="1700" baseline="0" dirty="0">
                <a:solidFill>
                  <a:srgbClr val="000000"/>
                </a:solidFill>
                <a:latin typeface="Symbol" pitchFamily="2" charset="2"/>
              </a:rPr>
              <a:t>s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by BEST exp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en-US" sz="1700" baseline="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66700" lvl="2" indent="-266700" defTabSz="84408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266700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0625" algn="l"/>
                <a:tab pos="4146550" algn="l"/>
                <a:tab pos="4560888" algn="l"/>
              </a:tabLst>
              <a:defRPr/>
            </a:pP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anti-</a:t>
            </a:r>
            <a:r>
              <a:rPr lang="en-US" sz="1700" baseline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disappearance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of near-by nuclear reactor experiment, initially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R = </a:t>
            </a:r>
            <a:r>
              <a:rPr lang="en-US" sz="1700" baseline="0" dirty="0">
                <a:latin typeface="Comic Sans MS" panose="030F0702030302020204" pitchFamily="66" charset="0"/>
              </a:rPr>
              <a:t>0.934±0.024</a:t>
            </a:r>
            <a:r>
              <a:rPr lang="en-US" sz="1700" dirty="0">
                <a:latin typeface="Comic Sans MS" panose="030F0702030302020204" pitchFamily="66" charset="0"/>
              </a:rPr>
              <a:t>, but not easy…</a:t>
            </a:r>
            <a:endParaRPr lang="en-US" sz="1700" baseline="0" dirty="0">
              <a:latin typeface="Comic Sans MS" panose="030F0702030302020204" pitchFamily="66" charset="0"/>
            </a:endParaRPr>
          </a:p>
          <a:p>
            <a:pPr marL="0" lvl="2" indent="0" defTabSz="844083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buSzPct val="90000"/>
              <a:buNone/>
              <a:tabLst>
                <a:tab pos="569913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0625" algn="l"/>
                <a:tab pos="4146550" algn="l"/>
                <a:tab pos="4560888" algn="l"/>
              </a:tabLst>
              <a:defRPr/>
            </a:pPr>
            <a:endParaRPr lang="x-none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70CCC2-E6B3-E849-8BE3-E9AB342413ED}"/>
              </a:ext>
            </a:extLst>
          </p:cNvPr>
          <p:cNvSpPr/>
          <p:nvPr/>
        </p:nvSpPr>
        <p:spPr>
          <a:xfrm>
            <a:off x="1447800" y="5864357"/>
            <a:ext cx="5562600" cy="68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>
              <a:lnSpc>
                <a:spcPts val="2400"/>
              </a:lnSpc>
              <a:spcBef>
                <a:spcPts val="1200"/>
              </a:spcBef>
            </a:pPr>
            <a:r>
              <a:rPr lang="en-US" sz="1800" dirty="0">
                <a:solidFill>
                  <a:srgbClr val="0000FF"/>
                </a:solidFill>
              </a:rPr>
              <a:t>…pointing out to sterile neutrinos hypothesized by Bruno </a:t>
            </a:r>
            <a:r>
              <a:rPr lang="it-IT" sz="1800" dirty="0">
                <a:solidFill>
                  <a:srgbClr val="0000FF"/>
                </a:solidFill>
              </a:rPr>
              <a:t>Pontecorvo </a:t>
            </a:r>
            <a:r>
              <a:rPr lang="en-US" sz="1800" dirty="0">
                <a:solidFill>
                  <a:srgbClr val="0000FF"/>
                </a:solidFill>
              </a:rPr>
              <a:t>in a 1957 seminal paper…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0680868-10E3-AE4D-AA67-6A0B15E1E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400"/>
            <a:ext cx="9906000" cy="990600"/>
          </a:xfrm>
        </p:spPr>
        <p:txBody>
          <a:bodyPr/>
          <a:lstStyle/>
          <a:p>
            <a:pPr marL="287338" lvl="0" indent="-287338">
              <a:lnSpc>
                <a:spcPts val="2400"/>
              </a:lnSpc>
            </a:pPr>
            <a:r>
              <a:rPr lang="en-US" sz="1700" dirty="0"/>
              <a:t>Neutrino masses and oscillations represent today a main experimental evidence of physics beyond SM. Being some of their fundamental properties still unknown, they are naturally        one of main portals towards beyond the SM!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F6B4CD91-2ED6-3048-BC52-6CE40648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2600"/>
            <a:ext cx="5715000" cy="105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070" tIns="41536" rIns="83070" bIns="41536"/>
          <a:lstStyle/>
          <a:p>
            <a:pPr marL="287338" lvl="2" indent="-287338" defTabSz="844083">
              <a:lnSpc>
                <a:spcPts val="2400"/>
              </a:lnSpc>
              <a:spcBef>
                <a:spcPts val="12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l"/>
              <a:tabLst>
                <a:tab pos="414683" algn="l"/>
                <a:tab pos="829366" algn="l"/>
                <a:tab pos="1244049" algn="l"/>
                <a:tab pos="1658731" algn="l"/>
                <a:tab pos="2073415" algn="l"/>
                <a:tab pos="2488097" algn="l"/>
                <a:tab pos="2902781" algn="l"/>
                <a:tab pos="3317463" algn="l"/>
                <a:tab pos="3732146" algn="l"/>
                <a:tab pos="4146829" algn="l"/>
                <a:tab pos="4561512" algn="l"/>
              </a:tabLst>
              <a:defRPr/>
            </a:pP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Despite the well-established 3-flavour 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 mixing picture, several anomalies have been collected      so far hinting to existence of additional </a:t>
            </a:r>
            <a:r>
              <a:rPr lang="en-US" sz="1700" i="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 states: </a:t>
            </a:r>
          </a:p>
          <a:p>
            <a:pPr marL="0" lvl="2" defTabSz="844083">
              <a:lnSpc>
                <a:spcPts val="2215"/>
              </a:lnSpc>
              <a:spcBef>
                <a:spcPts val="554"/>
              </a:spcBef>
              <a:buClr>
                <a:srgbClr val="FF0000"/>
              </a:buClr>
              <a:buSzPct val="100000"/>
              <a:tabLst>
                <a:tab pos="414683" algn="l"/>
                <a:tab pos="829366" algn="l"/>
                <a:tab pos="1244049" algn="l"/>
                <a:tab pos="1658731" algn="l"/>
                <a:tab pos="2073415" algn="l"/>
                <a:tab pos="2488097" algn="l"/>
                <a:tab pos="2902781" algn="l"/>
                <a:tab pos="3317463" algn="l"/>
                <a:tab pos="3732146" algn="l"/>
                <a:tab pos="4146829" algn="l"/>
                <a:tab pos="4561512" algn="l"/>
              </a:tabLst>
              <a:defRPr/>
            </a:pPr>
            <a:endParaRPr lang="en-US" sz="2000" dirty="0">
              <a:solidFill>
                <a:srgbClr val="000000"/>
              </a:solidFill>
              <a:latin typeface="Comic Sans MS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8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AutoShap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Recent neutrino oscillation results at accelerator beams </a:t>
            </a:r>
          </a:p>
        </p:txBody>
      </p:sp>
      <p:sp>
        <p:nvSpPr>
          <p:cNvPr id="7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GB" dirty="0">
                <a:solidFill>
                  <a:srgbClr val="3333CC"/>
                </a:solidFill>
                <a:latin typeface="Helvetica" charset="0"/>
              </a:rPr>
              <a:t>Slide#  : </a:t>
            </a:r>
            <a:fld id="{1B95F220-64A6-C04E-BB47-9A91883F32E8}" type="slidenum">
              <a:rPr lang="en-GB">
                <a:solidFill>
                  <a:srgbClr val="3333CC"/>
                </a:solidFill>
                <a:latin typeface="Helvetica" charset="0"/>
              </a:rPr>
              <a:pPr/>
              <a:t>30</a:t>
            </a:fld>
            <a:endParaRPr lang="en-GB" dirty="0">
              <a:solidFill>
                <a:srgbClr val="00CC99"/>
              </a:solidFill>
              <a:latin typeface="Helvetica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33400"/>
            <a:ext cx="990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8925" indent="-288925" eaLnBrk="0" fontAlgn="base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it-IT" sz="2000" i="0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A </a:t>
            </a:r>
            <a:r>
              <a:rPr lang="it-IT" sz="2000" i="0" dirty="0" err="1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significant</a:t>
            </a:r>
            <a:r>
              <a:rPr lang="it-IT" sz="2000" i="0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excess of electron-like events in both beam polarities  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has been  observed by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MiniBooNE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 (818 tons pure mineral oil) at FNAL Booster beam:</a:t>
            </a: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                                               </a:t>
            </a:r>
          </a:p>
          <a:p>
            <a:pPr indent="2809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    </a:t>
            </a:r>
            <a:r>
              <a:rPr lang="en-US" sz="2000" i="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381.2</a:t>
            </a:r>
            <a:r>
              <a:rPr lang="en-US" sz="2000" i="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  <a:sym typeface="Symbol"/>
              </a:rPr>
              <a:t>85</a:t>
            </a:r>
            <a:r>
              <a:rPr lang="en-US" sz="2000" i="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.2</a:t>
            </a:r>
            <a:r>
              <a:rPr lang="en-US" sz="2000" b="1" i="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 </a:t>
            </a:r>
            <a:r>
              <a:rPr lang="en-US" sz="2000" i="0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evts</a:t>
            </a:r>
            <a:r>
              <a:rPr lang="en-US" sz="2000" i="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(</a:t>
            </a: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4.5 </a:t>
            </a: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  <a:sym typeface="Symbol"/>
              </a:rPr>
              <a:t>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)  12.84 10</a:t>
            </a:r>
            <a:r>
              <a:rPr lang="en-US" sz="2000" i="0" baseline="30000" dirty="0">
                <a:latin typeface="Comic Sans MS" panose="030F0702030302020204" pitchFamily="66" charset="0"/>
                <a:cs typeface="Arial" pitchFamily="34" charset="0"/>
              </a:rPr>
              <a:t>20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 pot (</a:t>
            </a:r>
            <a:r>
              <a:rPr lang="en-US" sz="2000" i="0" dirty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)</a:t>
            </a:r>
          </a:p>
          <a:p>
            <a:pPr indent="280988">
              <a:lnSpc>
                <a:spcPts val="2200"/>
              </a:lnSpc>
              <a:spcBef>
                <a:spcPts val="400"/>
              </a:spcBef>
              <a:buClr>
                <a:srgbClr val="FF0000"/>
              </a:buClr>
              <a:defRPr/>
            </a:pPr>
            <a:r>
              <a:rPr lang="en-US" sz="2000" i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    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79.3 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  <a:sym typeface="Symbol"/>
              </a:rPr>
              <a:t> 28.6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  </a:t>
            </a:r>
            <a:r>
              <a:rPr lang="en-US" sz="2000" i="0" dirty="0" err="1">
                <a:latin typeface="Comic Sans MS" panose="030F0702030302020204" pitchFamily="66" charset="0"/>
                <a:cs typeface="Arial" pitchFamily="34" charset="0"/>
              </a:rPr>
              <a:t>evts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 (</a:t>
            </a: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3.4 </a:t>
            </a: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  <a:sym typeface="Symbol"/>
              </a:rPr>
              <a:t></a:t>
            </a:r>
            <a:r>
              <a:rPr lang="en-US" sz="2000" i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)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   11.27 10</a:t>
            </a:r>
            <a:r>
              <a:rPr lang="en-US" sz="2000" i="0" baseline="30000" dirty="0">
                <a:latin typeface="Comic Sans MS" panose="030F0702030302020204" pitchFamily="66" charset="0"/>
                <a:cs typeface="Arial" pitchFamily="34" charset="0"/>
              </a:rPr>
              <a:t>20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 pot (anti-</a:t>
            </a:r>
            <a:r>
              <a:rPr lang="en-US" sz="2000" i="0" dirty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US" sz="2000" i="0" dirty="0">
                <a:latin typeface="Comic Sans MS" panose="030F0702030302020204" pitchFamily="66" charset="0"/>
                <a:cs typeface="Arial" pitchFamily="34" charset="0"/>
              </a:rPr>
              <a:t>)</a:t>
            </a:r>
          </a:p>
          <a:p>
            <a:pPr indent="280988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sz="2000" dirty="0">
                <a:ea typeface="ＭＳ Ｐゴシック" charset="0"/>
              </a:rPr>
              <a:t> </a:t>
            </a:r>
            <a:endParaRPr kumimoji="0" lang="en-GB" i="0" u="none" strike="noStrike" kern="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7000" y="1581090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0988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0"/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hys. Rev. Lett. 121, 221801 </a:t>
            </a:r>
            <a:endParaRPr lang="en-GB" i="0" kern="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6" name="Rectangle 3"/>
          <p:cNvSpPr txBox="1">
            <a:spLocks noChangeArrowheads="1"/>
          </p:cNvSpPr>
          <p:nvPr/>
        </p:nvSpPr>
        <p:spPr bwMode="auto">
          <a:xfrm>
            <a:off x="3886200" y="4191000"/>
            <a:ext cx="6019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2575" lvl="0" indent="-284163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en-US" sz="2000" i="0" kern="0" dirty="0">
                <a:ea typeface="ＭＳ Ｐゴシック" charset="0"/>
              </a:rPr>
              <a:t>The 2</a:t>
            </a:r>
            <a:r>
              <a:rPr lang="en-US" sz="2000" i="0" kern="0" dirty="0">
                <a:latin typeface="Symbol" panose="05050102010706020507" pitchFamily="18" charset="2"/>
                <a:ea typeface="ＭＳ Ｐゴシック" charset="0"/>
              </a:rPr>
              <a:t>n </a:t>
            </a:r>
            <a:r>
              <a:rPr lang="en-US" sz="2000" i="0" kern="0" dirty="0">
                <a:ea typeface="ＭＳ Ｐゴシック" charset="0"/>
              </a:rPr>
              <a:t>oscillation parameter region indicated by </a:t>
            </a:r>
            <a:r>
              <a:rPr lang="en-US" sz="2000" i="0" kern="0" dirty="0" err="1">
                <a:ea typeface="ＭＳ Ｐゴシック" charset="0"/>
              </a:rPr>
              <a:t>MiniBooNE</a:t>
            </a:r>
            <a:r>
              <a:rPr lang="en-US" sz="2000" i="0" kern="0" dirty="0">
                <a:ea typeface="ＭＳ Ｐゴシック" charset="0"/>
              </a:rPr>
              <a:t> overlaps the initial LSND result,  increasing the significance to 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6 </a:t>
            </a:r>
            <a:r>
              <a:rPr lang="en-US" sz="2000" kern="0" dirty="0">
                <a:solidFill>
                  <a:srgbClr val="FF0000"/>
                </a:solidFill>
                <a:latin typeface="Symbol" panose="05050102010706020507" pitchFamily="18" charset="2"/>
                <a:ea typeface="ＭＳ Ｐゴシック" charset="0"/>
              </a:rPr>
              <a:t>s  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for                   LSND + MB combined analysis.</a:t>
            </a:r>
          </a:p>
          <a:p>
            <a:pPr marL="282575" lvl="0" indent="-284163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en-US" sz="2000" i="0" kern="0" dirty="0">
                <a:ea typeface="ＭＳ Ｐゴシック" charset="0"/>
              </a:rPr>
              <a:t>However a large part of this region already investigated/excluded by 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ICARUS  LAr-TPC experiment at LNGS exposed to CNGS beam!          </a:t>
            </a:r>
          </a:p>
          <a:p>
            <a:pPr lvl="0">
              <a:lnSpc>
                <a:spcPts val="24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                                     </a:t>
            </a:r>
            <a:r>
              <a:rPr lang="en-US" sz="1800" kern="0" dirty="0">
                <a:solidFill>
                  <a:srgbClr val="0000FF"/>
                </a:solidFill>
                <a:ea typeface="ＭＳ Ｐゴシック" charset="0"/>
              </a:rPr>
              <a:t>EPJ C(2013) 73: 2599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304800" y="2438400"/>
            <a:ext cx="3276600" cy="4345858"/>
            <a:chOff x="5518407" y="1166355"/>
            <a:chExt cx="3602591" cy="4153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407" y="1166355"/>
              <a:ext cx="3582527" cy="4153236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 bwMode="auto">
            <a:xfrm>
              <a:off x="7729979" y="1460623"/>
              <a:ext cx="1286994" cy="18523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7221559" y="2307887"/>
              <a:ext cx="1778804" cy="363463"/>
              <a:chOff x="7960324" y="634664"/>
              <a:chExt cx="1860642" cy="363463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7960324" y="634664"/>
                <a:ext cx="1860642" cy="363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solidFill>
                      <a:srgbClr val="FF0000"/>
                    </a:solidFill>
                  </a:rPr>
                  <a:t>MiniBooNE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</a:rPr>
                  <a:t>n+n</a:t>
                </a:r>
                <a:endParaRPr lang="en-US" sz="2000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endParaRPr>
              </a:p>
            </p:txBody>
          </p:sp>
          <p:cxnSp>
            <p:nvCxnSpPr>
              <p:cNvPr id="140" name="Straight Connector 139"/>
              <p:cNvCxnSpPr/>
              <p:nvPr/>
            </p:nvCxnSpPr>
            <p:spPr bwMode="auto">
              <a:xfrm>
                <a:off x="9528447" y="844000"/>
                <a:ext cx="12760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3" name="TextBox 122"/>
            <p:cNvSpPr txBox="1"/>
            <p:nvPr/>
          </p:nvSpPr>
          <p:spPr>
            <a:xfrm>
              <a:off x="8519541" y="3363574"/>
              <a:ext cx="561221" cy="26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68%</a:t>
              </a:r>
              <a:endParaRPr lang="en-US" sz="140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535132" y="3095603"/>
              <a:ext cx="561221" cy="26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90%</a:t>
              </a:r>
              <a:endParaRPr lang="en-US" sz="14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52827" y="2794821"/>
              <a:ext cx="410777" cy="26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3</a:t>
              </a:r>
              <a:r>
                <a:rPr lang="en-US" sz="1400" dirty="0">
                  <a:solidFill>
                    <a:srgbClr val="7030A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35356" y="2645231"/>
              <a:ext cx="410777" cy="26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</a:rPr>
                <a:t>4</a:t>
              </a:r>
              <a:r>
                <a:rPr lang="en-US" sz="1400" dirty="0">
                  <a:solidFill>
                    <a:srgbClr val="FFC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415717" y="2909878"/>
              <a:ext cx="561221" cy="2683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B8E23"/>
                  </a:solidFill>
                </a:rPr>
                <a:t>95%</a:t>
              </a:r>
              <a:endParaRPr lang="en-US" sz="1400" dirty="0">
                <a:solidFill>
                  <a:srgbClr val="6B8E23"/>
                </a:solidFill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8023349" y="2806460"/>
              <a:ext cx="561221" cy="26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92D050"/>
                  </a:solidFill>
                </a:rPr>
                <a:t>99%</a:t>
              </a:r>
              <a:endParaRPr lang="en-US" sz="1400" dirty="0">
                <a:solidFill>
                  <a:srgbClr val="92D050"/>
                </a:solidFill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575352" y="1772605"/>
              <a:ext cx="1545646" cy="26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OPERA 90% CL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601882" y="2274333"/>
              <a:ext cx="1288120" cy="40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KARMEN2 90% CL</a:t>
              </a: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>
              <a:off x="6088215" y="2612417"/>
              <a:ext cx="335417" cy="139794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 flipH="1" flipV="1">
              <a:off x="7615690" y="2049605"/>
              <a:ext cx="978620" cy="1339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3" name="Straight Arrow Connector 132"/>
            <p:cNvCxnSpPr/>
            <p:nvPr/>
          </p:nvCxnSpPr>
          <p:spPr bwMode="auto">
            <a:xfrm flipH="1">
              <a:off x="7972235" y="3558013"/>
              <a:ext cx="608595" cy="2397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4" name="Straight Arrow Connector 133"/>
            <p:cNvCxnSpPr/>
            <p:nvPr/>
          </p:nvCxnSpPr>
          <p:spPr bwMode="auto">
            <a:xfrm flipH="1">
              <a:off x="7626413" y="3312962"/>
              <a:ext cx="954417" cy="3213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5" name="Straight Arrow Connector 134"/>
            <p:cNvCxnSpPr/>
            <p:nvPr/>
          </p:nvCxnSpPr>
          <p:spPr bwMode="auto">
            <a:xfrm flipH="1">
              <a:off x="7128886" y="3072173"/>
              <a:ext cx="1336000" cy="27261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B8E2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6" name="Straight Arrow Connector 135"/>
            <p:cNvCxnSpPr/>
            <p:nvPr/>
          </p:nvCxnSpPr>
          <p:spPr bwMode="auto">
            <a:xfrm flipH="1">
              <a:off x="6926859" y="2980468"/>
              <a:ext cx="1158214" cy="24592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7" name="Straight Arrow Connector 136"/>
            <p:cNvCxnSpPr/>
            <p:nvPr/>
          </p:nvCxnSpPr>
          <p:spPr bwMode="auto">
            <a:xfrm flipH="1">
              <a:off x="6722189" y="2980468"/>
              <a:ext cx="934866" cy="14747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8" name="Straight Arrow Connector 137"/>
            <p:cNvCxnSpPr>
              <a:stCxn id="126" idx="1"/>
            </p:cNvCxnSpPr>
            <p:nvPr/>
          </p:nvCxnSpPr>
          <p:spPr bwMode="auto">
            <a:xfrm flipH="1">
              <a:off x="6702646" y="2779404"/>
              <a:ext cx="832711" cy="12380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4" name="Group 103"/>
          <p:cNvGrpSpPr/>
          <p:nvPr/>
        </p:nvGrpSpPr>
        <p:grpSpPr>
          <a:xfrm>
            <a:off x="685800" y="2286000"/>
            <a:ext cx="2590800" cy="4190997"/>
            <a:chOff x="4495800" y="1375525"/>
            <a:chExt cx="2362200" cy="4257247"/>
          </a:xfrm>
        </p:grpSpPr>
        <p:grpSp>
          <p:nvGrpSpPr>
            <p:cNvPr id="105" name="Group 104"/>
            <p:cNvGrpSpPr/>
            <p:nvPr/>
          </p:nvGrpSpPr>
          <p:grpSpPr>
            <a:xfrm>
              <a:off x="4495800" y="1375525"/>
              <a:ext cx="2362200" cy="4257247"/>
              <a:chOff x="2531550" y="984673"/>
              <a:chExt cx="2409728" cy="3711800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2531550" y="984673"/>
                <a:ext cx="2409728" cy="3711800"/>
                <a:chOff x="2531550" y="984673"/>
                <a:chExt cx="2409728" cy="3711800"/>
              </a:xfrm>
            </p:grpSpPr>
            <p:sp>
              <p:nvSpPr>
                <p:cNvPr id="109" name="TextBox 108"/>
                <p:cNvSpPr txBox="1"/>
                <p:nvPr/>
              </p:nvSpPr>
              <p:spPr>
                <a:xfrm>
                  <a:off x="2531550" y="3346729"/>
                  <a:ext cx="1096727" cy="5836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sz="1400" b="1" dirty="0">
                      <a:solidFill>
                        <a:srgbClr val="FF0000"/>
                      </a:solidFill>
                    </a:rPr>
                    <a:t>ICARUS </a:t>
                  </a:r>
                  <a:r>
                    <a:rPr lang="en-US" sz="1400" b="1" dirty="0">
                      <a:solidFill>
                        <a:srgbClr val="7030A0"/>
                      </a:solidFill>
                    </a:rPr>
                    <a:t>             90% CL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sz="1400" b="1" dirty="0">
                      <a:solidFill>
                        <a:srgbClr val="00B050"/>
                      </a:solidFill>
                    </a:rPr>
                    <a:t>99% CL</a:t>
                  </a:r>
                </a:p>
              </p:txBody>
            </p:sp>
            <p:pic>
              <p:nvPicPr>
                <p:cNvPr id="110" name="Picture 109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724" r="34594" b="6377"/>
                <a:stretch/>
              </p:blipFill>
              <p:spPr>
                <a:xfrm>
                  <a:off x="3131332" y="984673"/>
                  <a:ext cx="1809946" cy="3711800"/>
                </a:xfrm>
                <a:prstGeom prst="rect">
                  <a:avLst/>
                </a:prstGeom>
              </p:spPr>
            </p:pic>
          </p:grpSp>
          <p:cxnSp>
            <p:nvCxnSpPr>
              <p:cNvPr id="108" name="Straight Arrow Connector 107"/>
              <p:cNvCxnSpPr/>
              <p:nvPr/>
            </p:nvCxnSpPr>
            <p:spPr bwMode="auto">
              <a:xfrm>
                <a:off x="3381047" y="3616678"/>
                <a:ext cx="426241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06" name="Straight Arrow Connector 105"/>
            <p:cNvCxnSpPr/>
            <p:nvPr/>
          </p:nvCxnSpPr>
          <p:spPr bwMode="auto">
            <a:xfrm>
              <a:off x="5260041" y="4626515"/>
              <a:ext cx="838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4038600" y="2209800"/>
            <a:ext cx="5868142" cy="1833025"/>
            <a:chOff x="4548472" y="4573772"/>
            <a:chExt cx="5281328" cy="1985778"/>
          </a:xfrm>
        </p:grpSpPr>
        <p:grpSp>
          <p:nvGrpSpPr>
            <p:cNvPr id="48" name="Group 47"/>
            <p:cNvGrpSpPr/>
            <p:nvPr/>
          </p:nvGrpSpPr>
          <p:grpSpPr>
            <a:xfrm>
              <a:off x="4548472" y="4573772"/>
              <a:ext cx="5281328" cy="1985778"/>
              <a:chOff x="144370" y="4378380"/>
              <a:chExt cx="5296577" cy="175257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44370" y="4378380"/>
                <a:ext cx="5296577" cy="1752570"/>
                <a:chOff x="64162" y="4378380"/>
                <a:chExt cx="5296577" cy="1752570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64162" y="4378380"/>
                  <a:ext cx="5046206" cy="1752570"/>
                  <a:chOff x="-1731522" y="4130375"/>
                  <a:chExt cx="5046206" cy="1752570"/>
                </a:xfrm>
              </p:grpSpPr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3934" y="4133965"/>
                    <a:ext cx="2500750" cy="1744940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731522" y="4130375"/>
                    <a:ext cx="2407901" cy="175257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743137" y="4850376"/>
                  <a:ext cx="1617602" cy="647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Best fit: </a:t>
                  </a:r>
                </a:p>
                <a:p>
                  <a:r>
                    <a:rPr lang="en-US" sz="1400" dirty="0">
                      <a:latin typeface="Symbol" charset="2"/>
                      <a:cs typeface="Symbol" charset="2"/>
                    </a:rPr>
                    <a:t>D</a:t>
                  </a:r>
                  <a:r>
                    <a:rPr lang="en-US" sz="1400" dirty="0"/>
                    <a:t>m</a:t>
                  </a:r>
                  <a:r>
                    <a:rPr lang="en-US" sz="1400" baseline="30000" dirty="0"/>
                    <a:t>2</a:t>
                  </a:r>
                  <a:r>
                    <a:rPr lang="en-US" sz="1400" dirty="0"/>
                    <a:t>=0.041 eV</a:t>
                  </a:r>
                  <a:r>
                    <a:rPr lang="en-US" sz="1400" baseline="30000" dirty="0"/>
                    <a:t>2</a:t>
                  </a:r>
                  <a:endParaRPr lang="en-US" sz="1400" dirty="0"/>
                </a:p>
                <a:p>
                  <a:r>
                    <a:rPr lang="en-US" sz="1400" dirty="0"/>
                    <a:t>sin</a:t>
                  </a:r>
                  <a:r>
                    <a:rPr lang="en-US" sz="1400" baseline="30000" dirty="0"/>
                    <a:t>2</a:t>
                  </a:r>
                  <a:r>
                    <a:rPr lang="en-US" sz="1400" dirty="0"/>
                    <a:t>2</a:t>
                  </a:r>
                  <a:r>
                    <a:rPr lang="en-US" sz="1400" dirty="0">
                      <a:latin typeface="Symbol" charset="2"/>
                      <a:cs typeface="Symbol" charset="2"/>
                    </a:rPr>
                    <a:t>q</a:t>
                  </a:r>
                  <a:r>
                    <a:rPr lang="en-US" sz="1400" dirty="0">
                      <a:latin typeface="Comic Sans MS"/>
                      <a:cs typeface="Comic Sans MS"/>
                    </a:rPr>
                    <a:t>=0.958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281471" y="4408225"/>
                  <a:ext cx="1779121" cy="48588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en-US" sz="1400" dirty="0">
                      <a:solidFill>
                        <a:srgbClr val="FF0000"/>
                      </a:solidFill>
                      <a:latin typeface="Symbol" charset="2"/>
                    </a:rPr>
                    <a:t>n</a:t>
                  </a:r>
                  <a:r>
                    <a:rPr lang="en-US" sz="1400" dirty="0">
                      <a:solidFill>
                        <a:srgbClr val="FF0000"/>
                      </a:solidFill>
                    </a:rPr>
                    <a:t>e </a:t>
                  </a:r>
                  <a:r>
                    <a:rPr lang="en-US" sz="1400" kern="0" dirty="0">
                      <a:solidFill>
                        <a:srgbClr val="FF0000"/>
                      </a:solidFill>
                      <a:ea typeface="ＭＳ Ｐゴシック" charset="0"/>
                    </a:rPr>
                    <a:t> 12.84</a:t>
                  </a:r>
                  <a:r>
                    <a:rPr lang="en-US" sz="1400" dirty="0">
                      <a:solidFill>
                        <a:srgbClr val="FF0000"/>
                      </a:solidFill>
                      <a:ea typeface="ＭＳ ゴシック"/>
                      <a:cs typeface="Comic Sans MS"/>
                    </a:rPr>
                    <a:t>×</a:t>
                  </a:r>
                  <a:r>
                    <a:rPr lang="en-US" sz="1400" kern="0" dirty="0">
                      <a:solidFill>
                        <a:srgbClr val="FF0000"/>
                      </a:solidFill>
                      <a:ea typeface="ＭＳ Ｐゴシック" charset="0"/>
                    </a:rPr>
                    <a:t>10</a:t>
                  </a:r>
                  <a:r>
                    <a:rPr lang="en-US" sz="1400" kern="0" baseline="30000" dirty="0">
                      <a:solidFill>
                        <a:srgbClr val="FF0000"/>
                      </a:solidFill>
                      <a:ea typeface="ＭＳ Ｐゴシック" charset="0"/>
                    </a:rPr>
                    <a:t>20</a:t>
                  </a:r>
                  <a:r>
                    <a:rPr lang="en-US" sz="1400" kern="0" dirty="0">
                      <a:solidFill>
                        <a:srgbClr val="FF0000"/>
                      </a:solidFill>
                      <a:ea typeface="ＭＳ Ｐゴシック" charset="0"/>
                    </a:rPr>
                    <a:t> pot</a:t>
                  </a:r>
                </a:p>
                <a:p>
                  <a:pPr>
                    <a:lnSpc>
                      <a:spcPts val="1800"/>
                    </a:lnSpc>
                  </a:pPr>
                  <a:r>
                    <a:rPr lang="en-US" sz="1400" dirty="0">
                      <a:solidFill>
                        <a:srgbClr val="0070C0"/>
                      </a:solidFill>
                      <a:latin typeface="Symbol" charset="2"/>
                    </a:rPr>
                    <a:t>n</a:t>
                  </a:r>
                  <a:r>
                    <a:rPr lang="en-US" sz="1400" dirty="0">
                      <a:solidFill>
                        <a:srgbClr val="0070C0"/>
                      </a:solidFill>
                    </a:rPr>
                    <a:t>e </a:t>
                  </a:r>
                  <a:r>
                    <a:rPr lang="en-US" sz="1400" kern="0" dirty="0">
                      <a:solidFill>
                        <a:srgbClr val="0070C0"/>
                      </a:solidFill>
                      <a:ea typeface="ＭＳ Ｐゴシック" charset="0"/>
                    </a:rPr>
                    <a:t> 11.27</a:t>
                  </a:r>
                  <a:r>
                    <a:rPr lang="en-US" sz="1400" dirty="0">
                      <a:solidFill>
                        <a:srgbClr val="0070C0"/>
                      </a:solidFill>
                      <a:ea typeface="ＭＳ ゴシック"/>
                      <a:cs typeface="Comic Sans MS"/>
                    </a:rPr>
                    <a:t>×</a:t>
                  </a:r>
                  <a:r>
                    <a:rPr lang="en-US" sz="1400" kern="0" dirty="0">
                      <a:solidFill>
                        <a:srgbClr val="0070C0"/>
                      </a:solidFill>
                      <a:ea typeface="ＭＳ Ｐゴシック" charset="0"/>
                    </a:rPr>
                    <a:t>10</a:t>
                  </a:r>
                  <a:r>
                    <a:rPr lang="en-US" sz="1400" kern="0" baseline="30000" dirty="0">
                      <a:solidFill>
                        <a:srgbClr val="0070C0"/>
                      </a:solidFill>
                      <a:ea typeface="ＭＳ Ｐゴシック" charset="0"/>
                    </a:rPr>
                    <a:t>20</a:t>
                  </a:r>
                  <a:r>
                    <a:rPr lang="en-US" sz="1400" kern="0" dirty="0">
                      <a:solidFill>
                        <a:srgbClr val="0070C0"/>
                      </a:solidFill>
                      <a:ea typeface="ＭＳ Ｐゴシック" charset="0"/>
                    </a:rPr>
                    <a:t> pot</a:t>
                  </a:r>
                  <a:endParaRPr lang="en-US" sz="1400" dirty="0">
                    <a:solidFill>
                      <a:srgbClr val="0070C0"/>
                    </a:solidFill>
                    <a:cs typeface="Comic Sans MS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3561349" y="4993401"/>
                <a:ext cx="315490" cy="78818"/>
                <a:chOff x="3441034" y="4846346"/>
                <a:chExt cx="315490" cy="78818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3449050" y="4846346"/>
                  <a:ext cx="307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3441034" y="4925164"/>
                  <a:ext cx="307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3366FF"/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49" name="Straight Connector 48"/>
            <p:cNvCxnSpPr/>
            <p:nvPr/>
          </p:nvCxnSpPr>
          <p:spPr bwMode="auto">
            <a:xfrm>
              <a:off x="7929226" y="4876800"/>
              <a:ext cx="1479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5921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AutoShape 10"/>
          <p:cNvSpPr>
            <a:spLocks noChangeArrowheads="1"/>
          </p:cNvSpPr>
          <p:nvPr/>
        </p:nvSpPr>
        <p:spPr bwMode="auto">
          <a:xfrm>
            <a:off x="12723" y="-539750"/>
            <a:ext cx="9899651" cy="528637"/>
          </a:xfrm>
          <a:custGeom>
            <a:avLst/>
            <a:gdLst>
              <a:gd name="T0" fmla="*/ 9901238 w 9901238"/>
              <a:gd name="T1" fmla="*/ 264319 h 528637"/>
              <a:gd name="T2" fmla="*/ 4950619 w 9901238"/>
              <a:gd name="T3" fmla="*/ 528637 h 528637"/>
              <a:gd name="T4" fmla="*/ 0 w 9901238"/>
              <a:gd name="T5" fmla="*/ 264319 h 528637"/>
              <a:gd name="T6" fmla="*/ 4950619 w 9901238"/>
              <a:gd name="T7" fmla="*/ 0 h 5286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901238"/>
              <a:gd name="T13" fmla="*/ 0 h 528637"/>
              <a:gd name="T14" fmla="*/ 9901238 w 9901238"/>
              <a:gd name="T15" fmla="*/ 528637 h 5286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1238" h="528637"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 cap="flat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ttangolo 12"/>
          <p:cNvSpPr/>
          <p:nvPr/>
        </p:nvSpPr>
        <p:spPr>
          <a:xfrm>
            <a:off x="1143000" y="4572000"/>
            <a:ext cx="3124200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18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Low energy electrons</a:t>
            </a:r>
            <a:r>
              <a:rPr lang="en-US" sz="1800" b="1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endParaRPr lang="en-US" sz="1800" baseline="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914400"/>
            <a:r>
              <a:rPr lang="el-GR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σ(</a:t>
            </a:r>
            <a:r>
              <a:rPr lang="en-US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E)/E = 11%/√ E(MeV)+2% </a:t>
            </a:r>
          </a:p>
          <a:p>
            <a:pPr defTabSz="914400"/>
            <a:r>
              <a:rPr lang="en-US" sz="18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Electromagnetic showers</a:t>
            </a:r>
            <a:r>
              <a:rPr lang="en-US" sz="1800" b="1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endParaRPr lang="en-US" sz="1800" baseline="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914400"/>
            <a:r>
              <a:rPr lang="el-GR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σ(</a:t>
            </a:r>
            <a:r>
              <a:rPr lang="en-US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E)/E = 3%/√ E(</a:t>
            </a:r>
            <a:r>
              <a:rPr lang="en-US" sz="1800" baseline="0" dirty="0" err="1">
                <a:solidFill>
                  <a:prstClr val="black"/>
                </a:solidFill>
                <a:latin typeface="Comic Sans MS" panose="030F0702030302020204" pitchFamily="66" charset="0"/>
              </a:rPr>
              <a:t>GeV</a:t>
            </a:r>
            <a:r>
              <a:rPr lang="en-US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) </a:t>
            </a:r>
          </a:p>
          <a:p>
            <a:pPr defTabSz="914400"/>
            <a:r>
              <a:rPr lang="en-US" sz="18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Hadron showers</a:t>
            </a:r>
            <a:r>
              <a:rPr lang="en-US" sz="1800" b="1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endParaRPr lang="en-US" sz="1800" baseline="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914400"/>
            <a:r>
              <a:rPr lang="el-GR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σ(</a:t>
            </a:r>
            <a:r>
              <a:rPr lang="en-US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E)/E ≈ 30%/√ E(</a:t>
            </a:r>
            <a:r>
              <a:rPr lang="en-US" sz="1800" baseline="0" dirty="0" err="1">
                <a:solidFill>
                  <a:prstClr val="black"/>
                </a:solidFill>
                <a:latin typeface="Comic Sans MS" panose="030F0702030302020204" pitchFamily="66" charset="0"/>
              </a:rPr>
              <a:t>GeV</a:t>
            </a:r>
            <a:r>
              <a:rPr lang="en-US" sz="180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) </a:t>
            </a:r>
            <a:endParaRPr lang="en-US" sz="1800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r>
              <a:rPr lang="en-GB" dirty="0"/>
              <a:t>Slide# :  </a:t>
            </a:r>
            <a:fld id="{D05931B6-DFFB-0A40-833F-329CB0688972}" type="slidenum">
              <a:rPr lang="en-GB" smtClean="0"/>
              <a:pPr/>
              <a:t>31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5552" y="533400"/>
            <a:ext cx="603535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 marL="230188" indent="-227013"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338138" lvl="3" indent="-274638" defTabSz="914400" eaLnBrk="1">
              <a:lnSpc>
                <a:spcPts val="2400"/>
              </a:lnSpc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9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Tracking device: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precise 3D event topology                    with ~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mm</a:t>
            </a:r>
            <a:r>
              <a:rPr lang="en-US" altLang="en-US" sz="1900" i="0" baseline="30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3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resolution for any ionizing particle;</a:t>
            </a:r>
          </a:p>
          <a:p>
            <a:pPr marL="338138" lvl="3" indent="-274638" defTabSz="914400" eaLnBrk="1">
              <a:lnSpc>
                <a:spcPts val="2400"/>
              </a:lnSpc>
              <a:spcBef>
                <a:spcPts val="10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9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F</a:t>
            </a:r>
            <a:r>
              <a:rPr lang="en-US" altLang="en-US" sz="19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ull sampling homogeneous calorimeter: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      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total E reconstr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uction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by charge integration with excellent accuracy for contained events; momentum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of 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escaping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900" i="0" baseline="0" dirty="0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m 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is measured b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y Multiple Scattering with </a:t>
            </a:r>
            <a:r>
              <a:rPr lang="en-US" altLang="en-US" sz="1900" i="0" baseline="0" dirty="0" err="1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D</a:t>
            </a:r>
            <a:r>
              <a:rPr lang="en-US" altLang="en-US" sz="1900" i="0" baseline="0" dirty="0" err="1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p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/p ~15%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below 2.5 GeV/c depending on the used track length;</a:t>
            </a:r>
            <a:endParaRPr lang="en-US" altLang="en-US" sz="1900" i="0" baseline="0" dirty="0">
              <a:solidFill>
                <a:srgbClr val="000000"/>
              </a:solidFill>
              <a:latin typeface="Comic Sans MS" pitchFamily="66" charset="0"/>
              <a:ea typeface="MS PGothic" pitchFamily="34" charset="-128"/>
            </a:endParaRPr>
          </a:p>
          <a:p>
            <a:pPr marL="338138" lvl="3" indent="-274638" defTabSz="914400" eaLnBrk="1">
              <a:lnSpc>
                <a:spcPts val="2400"/>
              </a:lnSpc>
              <a:spcBef>
                <a:spcPts val="10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9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Measurement of local energy deposition dE/dx</a:t>
            </a:r>
            <a:r>
              <a:rPr lang="en-US" altLang="en-US" sz="1900" b="1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: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remarkable e/</a:t>
            </a:r>
            <a:r>
              <a:rPr lang="en-US" altLang="en-US" sz="1900" i="0" baseline="0" dirty="0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g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separation: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0.02 </a:t>
            </a:r>
            <a:r>
              <a:rPr lang="en-US" altLang="en-US" sz="1900" i="0" baseline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X</a:t>
            </a:r>
            <a:r>
              <a:rPr lang="en-US" altLang="en-US" sz="1900" i="0" baseline="-25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sampling, 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  </a:t>
            </a:r>
            <a:r>
              <a:rPr lang="en-US" altLang="en-US" sz="1900" i="0" dirty="0">
                <a:solidFill>
                  <a:srgbClr val="000000"/>
                </a:solidFill>
                <a:latin typeface="Symbol" panose="05050102010706020507" pitchFamily="18" charset="2"/>
                <a:ea typeface="MS PGothic" pitchFamily="34" charset="-128"/>
              </a:rPr>
              <a:t>C</a:t>
            </a:r>
            <a:r>
              <a:rPr lang="en-US" altLang="en-US" sz="1900" i="0" baseline="-25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</a:t>
            </a:r>
            <a:r>
              <a:rPr lang="en-US" altLang="en-US" sz="19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9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= 14 cm, and a powerful particle identification by dE/dx vs range. 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194" y="0"/>
            <a:ext cx="9899651" cy="528638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914400" eaLnBrk="1"/>
            <a:endParaRPr lang="it-IT" altLang="en-US" sz="2400" baseline="0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algn="ctr" defTabSz="914400" eaLnBrk="1"/>
            <a:r>
              <a:rPr lang="it-IT" altLang="en-US" sz="2800" i="0" baseline="0" dirty="0">
                <a:solidFill>
                  <a:srgbClr val="FFFFFF"/>
                </a:solidFill>
                <a:latin typeface="+mj-lt"/>
                <a:ea typeface="MS PGothic" pitchFamily="34" charset="-128"/>
              </a:rPr>
              <a:t>ICARUS LAr-TPC: an </a:t>
            </a:r>
            <a:r>
              <a:rPr lang="it-IT" altLang="en-US" sz="2800" i="0" baseline="0" dirty="0" err="1">
                <a:solidFill>
                  <a:srgbClr val="FFFFFF"/>
                </a:solidFill>
                <a:latin typeface="+mj-lt"/>
                <a:ea typeface="MS PGothic" pitchFamily="34" charset="-128"/>
              </a:rPr>
              <a:t>ideal</a:t>
            </a:r>
            <a:r>
              <a:rPr lang="it-IT" altLang="en-US" sz="2800" i="0" baseline="0" dirty="0">
                <a:solidFill>
                  <a:srgbClr val="FFFFFF"/>
                </a:solidFill>
                <a:latin typeface="+mj-lt"/>
                <a:ea typeface="MS PGothic" pitchFamily="34" charset="-128"/>
              </a:rPr>
              <a:t> detector for </a:t>
            </a:r>
            <a:r>
              <a:rPr lang="it-IT" altLang="en-US" sz="2800" i="0" baseline="0" dirty="0">
                <a:solidFill>
                  <a:srgbClr val="FFFFFF"/>
                </a:solidFill>
                <a:latin typeface="Symbol" panose="05050102010706020507" pitchFamily="18" charset="2"/>
                <a:ea typeface="MS PGothic" pitchFamily="34" charset="-128"/>
              </a:rPr>
              <a:t>n </a:t>
            </a:r>
            <a:r>
              <a:rPr lang="it-IT" altLang="en-US" sz="2800" i="0" baseline="0" dirty="0" err="1">
                <a:solidFill>
                  <a:srgbClr val="FFFFFF"/>
                </a:solidFill>
                <a:latin typeface="+mj-lt"/>
                <a:ea typeface="MS PGothic" pitchFamily="34" charset="-128"/>
              </a:rPr>
              <a:t>physics</a:t>
            </a:r>
            <a:endParaRPr lang="it-IT" altLang="en-US" sz="2800" i="0" baseline="0" dirty="0">
              <a:solidFill>
                <a:srgbClr val="FFFFFF"/>
              </a:solidFill>
              <a:latin typeface="+mj-lt"/>
              <a:ea typeface="MS PGothic" pitchFamily="34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5999" y="3657600"/>
            <a:ext cx="3626431" cy="3033220"/>
            <a:chOff x="6248398" y="2514600"/>
            <a:chExt cx="4005238" cy="2499820"/>
          </a:xfrm>
        </p:grpSpPr>
        <p:grpSp>
          <p:nvGrpSpPr>
            <p:cNvPr id="3" name="Group 2"/>
            <p:cNvGrpSpPr/>
            <p:nvPr/>
          </p:nvGrpSpPr>
          <p:grpSpPr>
            <a:xfrm>
              <a:off x="6248398" y="2514600"/>
              <a:ext cx="4005238" cy="2499820"/>
              <a:chOff x="4495799" y="4419600"/>
              <a:chExt cx="4147616" cy="2347420"/>
            </a:xfrm>
          </p:grpSpPr>
          <p:grpSp>
            <p:nvGrpSpPr>
              <p:cNvPr id="24" name="Group 23"/>
              <p:cNvGrpSpPr>
                <a:grpSpLocks/>
              </p:cNvGrpSpPr>
              <p:nvPr/>
            </p:nvGrpSpPr>
            <p:grpSpPr bwMode="auto">
              <a:xfrm>
                <a:off x="4495799" y="4419600"/>
                <a:ext cx="4147616" cy="2347420"/>
                <a:chOff x="3684588" y="3860800"/>
                <a:chExt cx="3934024" cy="3000375"/>
              </a:xfrm>
            </p:grpSpPr>
            <p:pic>
              <p:nvPicPr>
                <p:cNvPr id="25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749" r="6488"/>
                <a:stretch>
                  <a:fillRect/>
                </a:stretch>
              </p:blipFill>
              <p:spPr bwMode="auto">
                <a:xfrm>
                  <a:off x="3684588" y="3860800"/>
                  <a:ext cx="3663628" cy="30003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t="6749" r="6488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6" name="Rectangle 8"/>
                <p:cNvSpPr>
                  <a:spLocks noChangeArrowheads="1"/>
                </p:cNvSpPr>
                <p:nvPr/>
              </p:nvSpPr>
              <p:spPr bwMode="auto">
                <a:xfrm>
                  <a:off x="4494209" y="4101352"/>
                  <a:ext cx="3124403" cy="814697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1pPr>
                  <a:lvl2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2pPr>
                  <a:lvl3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3pPr>
                  <a:lvl4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4pPr>
                  <a:lvl5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5pPr>
                  <a:lvl6pPr marL="25146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6pPr>
                  <a:lvl7pPr marL="29718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7pPr>
                  <a:lvl8pPr marL="34290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8pPr>
                  <a:lvl9pPr marL="38862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ea typeface="Droid Sans Fallback" charset="0"/>
                      <a:cs typeface="Droid Sans Fallback" charset="0"/>
                    </a:defRPr>
                  </a:lvl9pPr>
                </a:lstStyle>
                <a:p>
                  <a:pPr defTabSz="914400" eaLnBrk="1"/>
                  <a:r>
                    <a:rPr lang="it-IT" altLang="en-US" i="1" baseline="0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dE/dx (</a:t>
                  </a:r>
                  <a:r>
                    <a:rPr lang="it-IT" altLang="en-US" i="1" baseline="0" dirty="0" err="1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MeV</a:t>
                  </a:r>
                  <a:r>
                    <a:rPr lang="it-IT" altLang="en-US" i="1" baseline="0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/cm) vs.  </a:t>
                  </a:r>
                  <a:r>
                    <a:rPr lang="it-IT" altLang="en-US" i="1" baseline="0" dirty="0" err="1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residual</a:t>
                  </a:r>
                  <a:r>
                    <a:rPr lang="it-IT" altLang="en-US" i="1" baseline="0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 </a:t>
                  </a:r>
                  <a:r>
                    <a:rPr lang="it-IT" altLang="en-US" i="1" baseline="0" dirty="0" err="1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range</a:t>
                  </a:r>
                  <a:r>
                    <a:rPr lang="it-IT" altLang="en-US" i="1" baseline="0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 (cm) for </a:t>
                  </a:r>
                  <a:r>
                    <a:rPr lang="it-IT" altLang="en-US" b="1" i="1" baseline="0" dirty="0" err="1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</a:rPr>
                    <a:t>p</a:t>
                  </a:r>
                  <a:r>
                    <a:rPr lang="it-IT" altLang="en-US" i="1" baseline="0" dirty="0" err="1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,</a:t>
                  </a:r>
                  <a:r>
                    <a:rPr lang="it-IT" altLang="en-US" b="1" i="1" baseline="0" dirty="0" err="1">
                      <a:solidFill>
                        <a:srgbClr val="00B050"/>
                      </a:solidFill>
                      <a:latin typeface="Symbol" pitchFamily="18" charset="2"/>
                      <a:ea typeface="MS PGothic" pitchFamily="34" charset="-128"/>
                    </a:rPr>
                    <a:t>p,</a:t>
                  </a:r>
                  <a:r>
                    <a:rPr lang="it-IT" altLang="en-US" b="1" i="1" baseline="0" dirty="0" err="1">
                      <a:solidFill>
                        <a:srgbClr val="0070C0"/>
                      </a:solidFill>
                      <a:latin typeface="Symbol" pitchFamily="18" charset="2"/>
                      <a:ea typeface="MS PGothic" pitchFamily="34" charset="-128"/>
                    </a:rPr>
                    <a:t>m</a:t>
                  </a:r>
                  <a:r>
                    <a:rPr lang="it-IT" altLang="en-US" b="1" i="1" baseline="0" dirty="0">
                      <a:solidFill>
                        <a:srgbClr val="0070C0"/>
                      </a:solidFill>
                      <a:latin typeface="Symbol" pitchFamily="18" charset="2"/>
                      <a:ea typeface="MS PGothic" pitchFamily="34" charset="-128"/>
                    </a:rPr>
                    <a:t>  </a:t>
                  </a:r>
                  <a:r>
                    <a:rPr lang="it-IT" altLang="en-US" i="1" baseline="0" dirty="0" err="1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compared</a:t>
                  </a:r>
                  <a:r>
                    <a:rPr lang="it-IT" altLang="en-US" i="1" baseline="0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 to </a:t>
                  </a:r>
                  <a:r>
                    <a:rPr lang="it-IT" altLang="en-US" i="1" baseline="0" dirty="0" err="1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Bethe</a:t>
                  </a:r>
                  <a:r>
                    <a:rPr lang="it-IT" altLang="en-US" i="1" baseline="0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</a:rPr>
                    <a:t>-Bloch</a:t>
                  </a:r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5486400" y="5754742"/>
                <a:ext cx="32252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altLang="en-US" sz="2000" b="1" i="1" baseline="0" dirty="0">
                    <a:solidFill>
                      <a:srgbClr val="FF0000"/>
                    </a:solidFill>
                    <a:latin typeface="Comic Sans MS" pitchFamily="66" charset="0"/>
                    <a:ea typeface="MS PGothic" pitchFamily="34" charset="-128"/>
                  </a:rPr>
                  <a:t>p</a:t>
                </a:r>
                <a:endParaRPr lang="en-US" sz="2000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477000" y="4343400"/>
              <a:ext cx="3257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i="1" baseline="0" dirty="0">
                  <a:solidFill>
                    <a:srgbClr val="00B050"/>
                  </a:solidFill>
                  <a:latin typeface="Symbol" panose="05050102010706020507" pitchFamily="18" charset="2"/>
                  <a:ea typeface="MS PGothic" pitchFamily="34" charset="-128"/>
                </a:rPr>
                <a:t>p</a:t>
              </a:r>
              <a:endParaRPr lang="en-US" sz="2000" dirty="0">
                <a:solidFill>
                  <a:srgbClr val="00B05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81192" y="4400490"/>
              <a:ext cx="3321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altLang="en-US" sz="2000" b="1" i="1" baseline="0" dirty="0">
                  <a:solidFill>
                    <a:srgbClr val="0070C0"/>
                  </a:solidFill>
                  <a:latin typeface="Symbol" panose="05050102010706020507" pitchFamily="18" charset="2"/>
                  <a:ea typeface="MS PGothic" pitchFamily="34" charset="-128"/>
                </a:rPr>
                <a:t>m</a:t>
              </a:r>
              <a:endParaRPr lang="en-US" sz="2000" dirty="0">
                <a:solidFill>
                  <a:srgbClr val="0070C0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241259" y="5638800"/>
            <a:ext cx="23599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en-US" dirty="0">
                <a:solidFill>
                  <a:srgbClr val="0000FF"/>
                </a:solidFill>
                <a:latin typeface="Verdana"/>
                <a:cs typeface="Verdana"/>
              </a:rPr>
              <a:t>AHEP (2013) 260820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67400" y="533400"/>
            <a:ext cx="5638800" cy="3124200"/>
            <a:chOff x="5791200" y="591566"/>
            <a:chExt cx="5715000" cy="3124200"/>
          </a:xfrm>
        </p:grpSpPr>
        <p:grpSp>
          <p:nvGrpSpPr>
            <p:cNvPr id="9" name="Group 8"/>
            <p:cNvGrpSpPr/>
            <p:nvPr/>
          </p:nvGrpSpPr>
          <p:grpSpPr>
            <a:xfrm>
              <a:off x="5791200" y="591566"/>
              <a:ext cx="5715000" cy="3124200"/>
              <a:chOff x="5744940" y="3412355"/>
              <a:chExt cx="5115798" cy="25167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744940" y="3795183"/>
                <a:ext cx="5115798" cy="2133887"/>
                <a:chOff x="5744940" y="2347383"/>
                <a:chExt cx="5115798" cy="2133887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940" y="2347383"/>
                  <a:ext cx="5115798" cy="2133887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6836310" y="3901630"/>
                  <a:ext cx="2388015" cy="2727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  <a:latin typeface="Verdana"/>
                      <a:cs typeface="Verdana"/>
                    </a:rPr>
                    <a:t>JINST (2017) 12P04010</a:t>
                  </a:r>
                  <a:endParaRPr lang="en-US" dirty="0"/>
                </a:p>
              </p:txBody>
            </p:sp>
          </p:grpSp>
          <p:sp>
            <p:nvSpPr>
              <p:cNvPr id="28" name="Rectangle 8"/>
              <p:cNvSpPr>
                <a:spLocks noChangeArrowheads="1"/>
              </p:cNvSpPr>
              <p:nvPr/>
            </p:nvSpPr>
            <p:spPr bwMode="auto">
              <a:xfrm>
                <a:off x="6290625" y="3412355"/>
                <a:ext cx="3137689" cy="429683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 eaLnBrk="0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defTabSz="914400" eaLnBrk="1"/>
                <a:r>
                  <a:rPr lang="en-US" altLang="en-US" dirty="0" err="1">
                    <a:solidFill>
                      <a:srgbClr val="000000"/>
                    </a:solidFill>
                    <a:latin typeface="Symbol" pitchFamily="18" charset="2"/>
                    <a:ea typeface="MS PGothic" pitchFamily="34" charset="-128"/>
                  </a:rPr>
                  <a:t>D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Comic Sans MS" pitchFamily="66" charset="0"/>
                    <a:ea typeface="MS PGothic" pitchFamily="34" charset="-128"/>
                  </a:rPr>
                  <a:t>p</a:t>
                </a:r>
                <a:r>
                  <a:rPr lang="en-US" altLang="en-US" dirty="0">
                    <a:solidFill>
                      <a:srgbClr val="000000"/>
                    </a:solidFill>
                    <a:latin typeface="Comic Sans MS" pitchFamily="66" charset="0"/>
                    <a:ea typeface="MS PGothic" pitchFamily="34" charset="-128"/>
                  </a:rPr>
                  <a:t>/p as measured with stopping </a:t>
                </a:r>
                <a:r>
                  <a:rPr lang="en-US" altLang="en-US" dirty="0">
                    <a:solidFill>
                      <a:srgbClr val="000000"/>
                    </a:solidFill>
                    <a:latin typeface="Symbol" panose="05050102010706020507" pitchFamily="18" charset="2"/>
                    <a:ea typeface="MS PGothic" pitchFamily="34" charset="-128"/>
                  </a:rPr>
                  <a:t>m</a:t>
                </a:r>
                <a:r>
                  <a:rPr lang="en-US" altLang="en-US" dirty="0">
                    <a:solidFill>
                      <a:srgbClr val="000000"/>
                    </a:solidFill>
                    <a:latin typeface="+mn-lt"/>
                    <a:ea typeface="MS PGothic" pitchFamily="34" charset="-128"/>
                  </a:rPr>
                  <a:t>s for different used </a:t>
                </a:r>
                <a:r>
                  <a:rPr lang="en-US" altLang="en-US" dirty="0">
                    <a:solidFill>
                      <a:srgbClr val="000000"/>
                    </a:solidFill>
                    <a:latin typeface="Symbol" panose="05050102010706020507" pitchFamily="18" charset="2"/>
                    <a:ea typeface="MS PGothic" pitchFamily="34" charset="-128"/>
                  </a:rPr>
                  <a:t>m </a:t>
                </a:r>
                <a:r>
                  <a:rPr lang="en-US" altLang="en-US" dirty="0">
                    <a:solidFill>
                      <a:srgbClr val="000000"/>
                    </a:solidFill>
                    <a:latin typeface="+mn-lt"/>
                    <a:ea typeface="MS PGothic" pitchFamily="34" charset="-128"/>
                  </a:rPr>
                  <a:t>track length</a:t>
                </a:r>
                <a:endParaRPr lang="it-IT" altLang="en-US" baseline="0" dirty="0">
                  <a:solidFill>
                    <a:srgbClr val="000000"/>
                  </a:solidFill>
                  <a:latin typeface="Comic Sans MS" pitchFamily="66" charset="0"/>
                  <a:ea typeface="MS PGothic" pitchFamily="34" charset="-128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553200" y="1447800"/>
              <a:ext cx="609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7477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AutoShape 4"/>
          <p:cNvSpPr>
            <a:spLocks noChangeArrowheads="1"/>
          </p:cNvSpPr>
          <p:nvPr/>
        </p:nvSpPr>
        <p:spPr bwMode="auto">
          <a:xfrm>
            <a:off x="4787136" y="1304925"/>
            <a:ext cx="139679" cy="439738"/>
          </a:xfrm>
          <a:custGeom>
            <a:avLst/>
            <a:gdLst>
              <a:gd name="T0" fmla="*/ 139700 w 139700"/>
              <a:gd name="T1" fmla="*/ 219869 h 439738"/>
              <a:gd name="T2" fmla="*/ 69850 w 139700"/>
              <a:gd name="T3" fmla="*/ 439738 h 439738"/>
              <a:gd name="T4" fmla="*/ 0 w 139700"/>
              <a:gd name="T5" fmla="*/ 219869 h 439738"/>
              <a:gd name="T6" fmla="*/ 69850 w 139700"/>
              <a:gd name="T7" fmla="*/ 0 h 4397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39700"/>
              <a:gd name="T13" fmla="*/ 0 h 439738"/>
              <a:gd name="T14" fmla="*/ 139700 w 139700"/>
              <a:gd name="T15" fmla="*/ 439738 h 4397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700" h="439738">
                <a:moveTo>
                  <a:pt x="553" y="0"/>
                </a:moveTo>
                <a:cubicBezTo>
                  <a:pt x="0" y="640"/>
                  <a:pt x="383" y="1067"/>
                  <a:pt x="383" y="1067"/>
                </a:cubicBezTo>
                <a:lnTo>
                  <a:pt x="383" y="1109"/>
                </a:lnTo>
              </a:path>
            </a:pathLst>
          </a:custGeom>
          <a:noFill/>
          <a:ln w="19080" cap="flat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18" name="Rectangle 13"/>
          <p:cNvSpPr>
            <a:spLocks noChangeArrowheads="1"/>
          </p:cNvSpPr>
          <p:nvPr/>
        </p:nvSpPr>
        <p:spPr bwMode="auto">
          <a:xfrm>
            <a:off x="20" y="0"/>
            <a:ext cx="9899651" cy="528638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/>
          <a:p>
            <a:pPr algn="ctr" defTabSz="914400">
              <a:buFont typeface="Times New Roman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lang="it-IT" sz="2800" i="0" baseline="0" dirty="0" err="1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Unique</a:t>
            </a:r>
            <a:r>
              <a:rPr lang="it-IT" sz="2800" i="0" baseline="0" dirty="0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 </a:t>
            </a:r>
            <a:r>
              <a:rPr lang="it-IT" sz="2800" i="0" baseline="0" dirty="0" err="1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feature</a:t>
            </a:r>
            <a:r>
              <a:rPr lang="it-IT" sz="2800" i="0" baseline="0" dirty="0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 of ICARUS: e/</a:t>
            </a:r>
            <a:r>
              <a:rPr lang="it-IT" sz="2800" b="1" i="0" baseline="0" dirty="0">
                <a:solidFill>
                  <a:srgbClr val="FFFFFF"/>
                </a:solidFill>
                <a:latin typeface="Symbol" panose="05050102010706020507" pitchFamily="18" charset="2"/>
                <a:ea typeface="MS PGothic" charset="0"/>
                <a:cs typeface="MS PGothic" charset="0"/>
              </a:rPr>
              <a:t>g</a:t>
            </a:r>
            <a:r>
              <a:rPr lang="it-IT" sz="2800" i="0" baseline="0" dirty="0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 </a:t>
            </a:r>
            <a:r>
              <a:rPr lang="it-IT" sz="2800" i="0" baseline="0" dirty="0" err="1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separation</a:t>
            </a:r>
            <a:r>
              <a:rPr lang="it-IT" sz="2800" i="0" baseline="0" dirty="0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, </a:t>
            </a:r>
            <a:r>
              <a:rPr lang="it-IT" sz="2800" b="1" i="0" baseline="0" dirty="0">
                <a:solidFill>
                  <a:srgbClr val="FFFFFF"/>
                </a:solidFill>
                <a:latin typeface="Symbol" panose="05050102010706020507" pitchFamily="18" charset="2"/>
                <a:ea typeface="MS PGothic" charset="0"/>
                <a:cs typeface="MS PGothic" charset="0"/>
              </a:rPr>
              <a:t>p</a:t>
            </a:r>
            <a:r>
              <a:rPr lang="it-IT" sz="2800" b="1" i="0" baseline="30000" dirty="0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0</a:t>
            </a:r>
            <a:r>
              <a:rPr lang="it-IT" sz="2800" i="0" baseline="0" dirty="0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 </a:t>
            </a:r>
            <a:r>
              <a:rPr lang="it-IT" sz="2800" i="0" baseline="0" dirty="0" err="1">
                <a:solidFill>
                  <a:srgbClr val="FFFFFF"/>
                </a:solidFill>
                <a:latin typeface="+mj-lt"/>
                <a:ea typeface="MS PGothic" charset="0"/>
                <a:cs typeface="MS PGothic" charset="0"/>
              </a:rPr>
              <a:t>reconstruction</a:t>
            </a:r>
            <a:endParaRPr lang="it-IT" sz="2800" i="0" baseline="0" dirty="0">
              <a:solidFill>
                <a:srgbClr val="FFFFFF"/>
              </a:solidFill>
              <a:latin typeface="+mj-lt"/>
              <a:ea typeface="MS PGothic" charset="0"/>
              <a:cs typeface="MS PGothic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533400"/>
            <a:ext cx="9906002" cy="3962400"/>
            <a:chOff x="0" y="533400"/>
            <a:chExt cx="9906002" cy="3962400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0" y="533400"/>
              <a:ext cx="6477000" cy="20574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Zapf Dingbats" charset="2"/>
                <a:buChar char="l"/>
                <a:defRPr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155000"/>
                <a:buFont typeface="Zapf Dingbats" charset="2"/>
                <a:buChar char=""/>
                <a:defRPr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j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9pPr>
            </a:lstStyle>
            <a:p>
              <a:pPr marL="0" indent="0">
                <a:spcBef>
                  <a:spcPts val="600"/>
                </a:spcBef>
                <a:buClr>
                  <a:srgbClr val="C00000"/>
                </a:buClr>
                <a:buNone/>
              </a:pPr>
              <a:r>
                <a:rPr lang="en-US" sz="2000" i="0" kern="0" dirty="0">
                  <a:cs typeface="Symbol" charset="2"/>
                </a:rPr>
                <a:t>Three ‘’handles’’ to separate e/</a:t>
              </a:r>
              <a:r>
                <a:rPr lang="en-US" sz="2000" i="0" kern="0" dirty="0">
                  <a:latin typeface="Symbol" panose="05050102010706020507" pitchFamily="18" charset="2"/>
                  <a:cs typeface="Symbol" charset="2"/>
                </a:rPr>
                <a:t>g </a:t>
              </a:r>
              <a:r>
                <a:rPr lang="en-US" sz="2000" i="0" kern="0" dirty="0">
                  <a:cs typeface="Symbol" charset="2"/>
                </a:rPr>
                <a:t>and </a:t>
              </a:r>
              <a:r>
                <a:rPr lang="en-US" sz="2000" i="0" kern="0" dirty="0">
                  <a:latin typeface="Symbol" charset="2"/>
                  <a:cs typeface="Symbol" charset="2"/>
                </a:rPr>
                <a:t>n</a:t>
              </a:r>
              <a:r>
                <a:rPr lang="en-US" sz="2000" i="0" kern="0" baseline="-25000" dirty="0"/>
                <a:t>e</a:t>
              </a:r>
              <a:r>
                <a:rPr lang="en-US" sz="2000" i="0" kern="0" dirty="0"/>
                <a:t> CC event     (e-initiated EM showers) from NC background with </a:t>
              </a:r>
              <a:r>
                <a:rPr lang="en-US" sz="2000" i="0" kern="0" dirty="0">
                  <a:latin typeface="Symbol" charset="2"/>
                  <a:cs typeface="Symbol" charset="2"/>
                </a:rPr>
                <a:t>p</a:t>
              </a:r>
              <a:r>
                <a:rPr lang="en-US" sz="2000" i="0" kern="0" baseline="30000" dirty="0"/>
                <a:t>0</a:t>
              </a:r>
              <a:r>
                <a:rPr lang="en-US" sz="2000" i="0" kern="0" dirty="0"/>
                <a:t> (</a:t>
              </a:r>
              <a:r>
                <a:rPr lang="en-US" sz="2000" i="0" kern="0" dirty="0">
                  <a:latin typeface="Symbol" charset="2"/>
                  <a:cs typeface="Symbol" charset="2"/>
                </a:rPr>
                <a:t>g</a:t>
              </a:r>
              <a:r>
                <a:rPr lang="en-US" sz="2000" i="0" kern="0" dirty="0"/>
                <a:t>-initiated showers):</a:t>
              </a:r>
            </a:p>
            <a:p>
              <a:pPr marL="393700" lvl="1" indent="-282575">
                <a:lnSpc>
                  <a:spcPts val="2200"/>
                </a:lnSpc>
                <a:spcBef>
                  <a:spcPts val="800"/>
                </a:spcBef>
                <a:buClr>
                  <a:srgbClr val="C30224"/>
                </a:buClr>
                <a:buSzPct val="90000"/>
                <a:buFont typeface="Wingdings" panose="05000000000000000000" pitchFamily="2" charset="2"/>
                <a:buChar char="Ø"/>
              </a:pPr>
              <a:r>
                <a:rPr lang="en-US" sz="2000" kern="0" dirty="0">
                  <a:solidFill>
                    <a:srgbClr val="C00000"/>
                  </a:solidFill>
                  <a:latin typeface="Symbol" charset="2"/>
                  <a:cs typeface="Symbol" charset="2"/>
                </a:rPr>
                <a:t>g </a:t>
              </a:r>
              <a:r>
                <a:rPr lang="en-US" sz="2000" kern="0" dirty="0">
                  <a:solidFill>
                    <a:srgbClr val="C00000"/>
                  </a:solidFill>
                </a:rPr>
                <a:t>conversion gap from primary vertex;</a:t>
              </a:r>
            </a:p>
            <a:p>
              <a:pPr marL="393700" lvl="1" indent="-282575">
                <a:lnSpc>
                  <a:spcPts val="2400"/>
                </a:lnSpc>
                <a:spcBef>
                  <a:spcPts val="300"/>
                </a:spcBef>
                <a:buClr>
                  <a:srgbClr val="C30224"/>
                </a:buClr>
                <a:buSzPct val="90000"/>
                <a:buFont typeface="Wingdings" panose="05000000000000000000" pitchFamily="2" charset="2"/>
                <a:buChar char="Ø"/>
              </a:pPr>
              <a:r>
                <a:rPr lang="en-US" sz="2000" kern="0" dirty="0">
                  <a:solidFill>
                    <a:srgbClr val="C00000"/>
                  </a:solidFill>
                </a:rPr>
                <a:t>Reconstructing </a:t>
              </a:r>
              <a:r>
                <a:rPr lang="en-US" sz="2000" kern="0" dirty="0">
                  <a:solidFill>
                    <a:srgbClr val="C00000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kern="0" baseline="30000" dirty="0">
                  <a:solidFill>
                    <a:srgbClr val="C00000"/>
                  </a:solidFill>
                </a:rPr>
                <a:t>0</a:t>
              </a:r>
              <a:r>
                <a:rPr lang="en-US" sz="2000" kern="0" dirty="0">
                  <a:solidFill>
                    <a:srgbClr val="C00000"/>
                  </a:solidFill>
                </a:rPr>
                <a:t> invariant mass;</a:t>
              </a:r>
            </a:p>
            <a:p>
              <a:pPr marL="393700" lvl="1" indent="-282575">
                <a:lnSpc>
                  <a:spcPts val="2400"/>
                </a:lnSpc>
                <a:spcBef>
                  <a:spcPts val="300"/>
                </a:spcBef>
                <a:buClr>
                  <a:srgbClr val="C30224"/>
                </a:buClr>
                <a:buSzPct val="90000"/>
                <a:buFont typeface="Wingdings" panose="05000000000000000000" pitchFamily="2" charset="2"/>
                <a:buChar char="Ø"/>
              </a:pPr>
              <a:r>
                <a:rPr lang="en-US" sz="2000" kern="0" dirty="0">
                  <a:solidFill>
                    <a:srgbClr val="C00000"/>
                  </a:solidFill>
                </a:rPr>
                <a:t>dE/dx on each wire: single vs double </a:t>
              </a:r>
              <a:r>
                <a:rPr lang="en-US" sz="2000" kern="0" dirty="0" err="1">
                  <a:solidFill>
                    <a:srgbClr val="C00000"/>
                  </a:solidFill>
                </a:rPr>
                <a:t>mip</a:t>
              </a:r>
              <a:endParaRPr lang="en-US" sz="2000" kern="0" dirty="0">
                <a:solidFill>
                  <a:srgbClr val="C0000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400799" y="609600"/>
              <a:ext cx="3505203" cy="3886200"/>
              <a:chOff x="6400799" y="609600"/>
              <a:chExt cx="3505203" cy="3886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6400799" y="609600"/>
                <a:ext cx="3429001" cy="1676400"/>
                <a:chOff x="6170919" y="548680"/>
                <a:chExt cx="3729331" cy="2016224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3794" y="1556791"/>
                  <a:ext cx="3646456" cy="1008113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3794" y="548680"/>
                  <a:ext cx="3646456" cy="936105"/>
                </a:xfrm>
                <a:prstGeom prst="rect">
                  <a:avLst/>
                </a:prstGeom>
              </p:spPr>
            </p:pic>
            <p:cxnSp>
              <p:nvCxnSpPr>
                <p:cNvPr id="43" name="Straight Arrow Connector 42"/>
                <p:cNvCxnSpPr/>
                <p:nvPr/>
              </p:nvCxnSpPr>
              <p:spPr bwMode="auto">
                <a:xfrm flipV="1">
                  <a:off x="8913440" y="1988840"/>
                  <a:ext cx="0" cy="2160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8198710" y="2132856"/>
                  <a:ext cx="167748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Verdana"/>
                      <a:ea typeface="+mn-ea"/>
                      <a:cs typeface="Verdana"/>
                    </a:rPr>
                    <a:t>Gap ~ 2.3 cm</a:t>
                  </a: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 flipH="1" flipV="1">
                  <a:off x="9316906" y="980728"/>
                  <a:ext cx="100590" cy="108012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6" name="TextBox 45"/>
                <p:cNvSpPr txBox="1"/>
                <p:nvPr/>
              </p:nvSpPr>
              <p:spPr>
                <a:xfrm>
                  <a:off x="6170919" y="1556792"/>
                  <a:ext cx="1415794" cy="338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00"/>
                      </a:solidFill>
                      <a:latin typeface="Verdana"/>
                      <a:ea typeface="+mn-ea"/>
                      <a:cs typeface="Verdana"/>
                    </a:rPr>
                    <a:t>Induction 2 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177136" y="548680"/>
                  <a:ext cx="12419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00"/>
                      </a:solidFill>
                      <a:latin typeface="Verdana"/>
                      <a:ea typeface="+mn-ea"/>
                      <a:cs typeface="Verdana"/>
                    </a:rPr>
                    <a:t>Collection</a:t>
                  </a: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7010401" y="2438400"/>
                <a:ext cx="2895601" cy="2057400"/>
                <a:chOff x="6983891" y="2564904"/>
                <a:chExt cx="2922109" cy="1854200"/>
              </a:xfrm>
            </p:grpSpPr>
            <p:pic>
              <p:nvPicPr>
                <p:cNvPr id="49" name="Picture 48" descr="Screen Shot 2019-03-16 at 18.31.35.png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3891" y="2564904"/>
                  <a:ext cx="2922109" cy="1854200"/>
                </a:xfrm>
                <a:prstGeom prst="rect">
                  <a:avLst/>
                </a:prstGeom>
              </p:spPr>
            </p:pic>
            <p:sp>
              <p:nvSpPr>
                <p:cNvPr id="50" name="TextBox 49"/>
                <p:cNvSpPr txBox="1"/>
                <p:nvPr/>
              </p:nvSpPr>
              <p:spPr>
                <a:xfrm>
                  <a:off x="8709900" y="3072825"/>
                  <a:ext cx="119609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  <a:latin typeface="Verdana"/>
                      <a:ea typeface="+mn-ea"/>
                      <a:cs typeface="Verdana"/>
                    </a:rPr>
                    <a:t>dE/dx of sub-</a:t>
                  </a:r>
                  <a:r>
                    <a:rPr lang="en-US" dirty="0" err="1">
                      <a:solidFill>
                        <a:srgbClr val="0000FF"/>
                      </a:solidFill>
                      <a:latin typeface="Verdana"/>
                      <a:ea typeface="+mn-ea"/>
                      <a:cs typeface="Verdana"/>
                    </a:rPr>
                    <a:t>Gev</a:t>
                  </a:r>
                  <a:r>
                    <a:rPr lang="en-US" dirty="0">
                      <a:solidFill>
                        <a:srgbClr val="0000FF"/>
                      </a:solidFill>
                      <a:latin typeface="Verdana"/>
                      <a:ea typeface="+mn-ea"/>
                      <a:cs typeface="Verdana"/>
                    </a:rPr>
                    <a:t> </a:t>
                  </a:r>
                  <a:r>
                    <a:rPr lang="en-US" dirty="0">
                      <a:solidFill>
                        <a:srgbClr val="0000FF"/>
                      </a:solidFill>
                      <a:latin typeface="Symbol" panose="05050102010706020507" pitchFamily="18" charset="2"/>
                      <a:ea typeface="+mn-ea"/>
                      <a:cs typeface="Verdana"/>
                    </a:rPr>
                    <a:t>g</a:t>
                  </a:r>
                  <a:endParaRPr lang="en-US" dirty="0">
                    <a:solidFill>
                      <a:srgbClr val="0000FF"/>
                    </a:solidFill>
                    <a:latin typeface="Verdana"/>
                    <a:ea typeface="+mn-ea"/>
                    <a:cs typeface="Verdana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-10599" y="5739860"/>
            <a:ext cx="9154599" cy="1194340"/>
            <a:chOff x="-86799" y="5739860"/>
            <a:chExt cx="9154599" cy="1194340"/>
          </a:xfrm>
        </p:grpSpPr>
        <p:grpSp>
          <p:nvGrpSpPr>
            <p:cNvPr id="68" name="Group 67"/>
            <p:cNvGrpSpPr/>
            <p:nvPr/>
          </p:nvGrpSpPr>
          <p:grpSpPr>
            <a:xfrm>
              <a:off x="-86799" y="5739860"/>
              <a:ext cx="2296597" cy="1194340"/>
              <a:chOff x="5293306" y="3551270"/>
              <a:chExt cx="3516485" cy="1231783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5293306" y="3604221"/>
                <a:ext cx="3516485" cy="1178832"/>
                <a:chOff x="3522689" y="5064223"/>
                <a:chExt cx="4097628" cy="1378731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8213" y="5064223"/>
                  <a:ext cx="3632104" cy="1196166"/>
                </a:xfrm>
                <a:prstGeom prst="rect">
                  <a:avLst/>
                </a:prstGeom>
              </p:spPr>
            </p:pic>
            <p:grpSp>
              <p:nvGrpSpPr>
                <p:cNvPr id="72" name="Group 71"/>
                <p:cNvGrpSpPr/>
                <p:nvPr/>
              </p:nvGrpSpPr>
              <p:grpSpPr>
                <a:xfrm>
                  <a:off x="3522689" y="5094359"/>
                  <a:ext cx="3092170" cy="1348595"/>
                  <a:chOff x="4843603" y="4573116"/>
                  <a:chExt cx="3349852" cy="1348595"/>
                </a:xfrm>
              </p:grpSpPr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761352" y="5449848"/>
                    <a:ext cx="1432103" cy="4718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i="0" baseline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25 cm </a:t>
                    </a:r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 rot="16200000">
                    <a:off x="4617337" y="4799382"/>
                    <a:ext cx="1047435" cy="594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i="0" baseline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11 cm </a:t>
                    </a:r>
                  </a:p>
                </p:txBody>
              </p:sp>
            </p:grpSp>
          </p:grpSp>
          <p:sp>
            <p:nvSpPr>
              <p:cNvPr id="70" name="Rectangle 69"/>
              <p:cNvSpPr/>
              <p:nvPr/>
            </p:nvSpPr>
            <p:spPr>
              <a:xfrm>
                <a:off x="5581486" y="3551270"/>
                <a:ext cx="2294905" cy="524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i="1" baseline="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Induction2</a:t>
                </a:r>
                <a:r>
                  <a:rPr lang="en-US" i="1" baseline="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</a:t>
                </a:r>
                <a:endParaRPr lang="en-US" i="1" baseline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6" name="CasellaDiTesto 17"/>
            <p:cNvSpPr txBox="1"/>
            <p:nvPr/>
          </p:nvSpPr>
          <p:spPr>
            <a:xfrm>
              <a:off x="2209800" y="6400800"/>
              <a:ext cx="68580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aseline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Single e</a:t>
              </a:r>
              <a:r>
                <a:rPr lang="en-US" sz="1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lectron</a:t>
              </a:r>
              <a:r>
                <a:rPr lang="en-US" sz="1800" baseline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at int. vertex well identified also in Induction2   </a:t>
              </a:r>
            </a:p>
          </p:txBody>
        </p:sp>
      </p:grpSp>
      <p:sp>
        <p:nvSpPr>
          <p:cNvPr id="5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18450" y="6629400"/>
            <a:ext cx="2063750" cy="228600"/>
          </a:xfrm>
        </p:spPr>
        <p:txBody>
          <a:bodyPr/>
          <a:lstStyle/>
          <a:p>
            <a:r>
              <a:rPr lang="en-GB" dirty="0"/>
              <a:t>Slide# :  </a:t>
            </a:r>
            <a:fld id="{D05931B6-DFFB-0A40-833F-329CB0688972}" type="slidenum">
              <a:rPr lang="en-GB" smtClean="0"/>
              <a:pPr/>
              <a:t>32</a:t>
            </a:fld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514601"/>
            <a:ext cx="9905999" cy="3886199"/>
            <a:chOff x="0" y="2514600"/>
            <a:chExt cx="9905999" cy="3886199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514600"/>
              <a:ext cx="9905999" cy="3886199"/>
              <a:chOff x="0" y="2438400"/>
              <a:chExt cx="9905999" cy="3962399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0" y="2438400"/>
                <a:ext cx="7086600" cy="2209800"/>
                <a:chOff x="156416" y="1314319"/>
                <a:chExt cx="8470187" cy="2198845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56416" y="1314319"/>
                  <a:ext cx="8470187" cy="2198845"/>
                  <a:chOff x="72588" y="1763589"/>
                  <a:chExt cx="9176036" cy="2198845"/>
                </a:xfrm>
              </p:grpSpPr>
              <p:pic>
                <p:nvPicPr>
                  <p:cNvPr id="55" name="Immagine 6"/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588" y="1835597"/>
                    <a:ext cx="7584633" cy="21268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56" name="Gruppo 1"/>
                  <p:cNvGrpSpPr>
                    <a:grpSpLocks/>
                  </p:cNvGrpSpPr>
                  <p:nvPr/>
                </p:nvGrpSpPr>
                <p:grpSpPr bwMode="auto">
                  <a:xfrm>
                    <a:off x="6152279" y="1763589"/>
                    <a:ext cx="3096345" cy="1656186"/>
                    <a:chOff x="6347536" y="1882421"/>
                    <a:chExt cx="3107055" cy="1328803"/>
                  </a:xfrm>
                </p:grpSpPr>
                <p:cxnSp>
                  <p:nvCxnSpPr>
                    <p:cNvPr id="57" name="Straight Connector 7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997849" y="2673266"/>
                      <a:ext cx="2456742" cy="53795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8" name="Straight Connector 1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347536" y="1882421"/>
                      <a:ext cx="928871" cy="92438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9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57979" y="2830223"/>
                      <a:ext cx="639871" cy="38100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0000"/>
                        </a:buClr>
                        <a:buFont typeface="Zapf Dingbats" pitchFamily="1" charset="2"/>
                        <a:buChar char="l"/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55000"/>
                        <a:buFont typeface="Zapf Dingbats" pitchFamily="1" charset="2"/>
                        <a:buChar char=""/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9pPr>
                    </a:lstStyle>
                    <a:p>
                      <a:pPr defTabSz="914400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pic>
                  <p:nvPicPr>
                    <p:cNvPr id="60" name="Picture 26"/>
                    <p:cNvPicPr>
                      <a:picLocks noChangeAspect="1"/>
                    </p:cNvPicPr>
                    <p:nvPr/>
                  </p:nvPicPr>
                  <p:blipFill>
                    <a:blip r:embed="rId8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61809" y="1882421"/>
                      <a:ext cx="2192782" cy="790845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8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54" name="Rectangle 53"/>
                <p:cNvSpPr/>
                <p:nvPr/>
              </p:nvSpPr>
              <p:spPr>
                <a:xfrm>
                  <a:off x="297907" y="2885588"/>
                  <a:ext cx="131574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i="1" baseline="0" dirty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Collection</a:t>
                  </a:r>
                  <a:r>
                    <a:rPr lang="en-US" sz="2000" baseline="0" dirty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 </a:t>
                  </a:r>
                  <a:endParaRPr lang="en-US" sz="2000" baseline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2743200" y="4536140"/>
                <a:ext cx="7162799" cy="1864659"/>
                <a:chOff x="2330296" y="4653612"/>
                <a:chExt cx="7575705" cy="2311869"/>
              </a:xfrm>
            </p:grpSpPr>
            <p:pic>
              <p:nvPicPr>
                <p:cNvPr id="63" name="Immagine 7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2663" y="4653612"/>
                  <a:ext cx="6303338" cy="2311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4" name="Group 63"/>
                <p:cNvGrpSpPr/>
                <p:nvPr/>
              </p:nvGrpSpPr>
              <p:grpSpPr>
                <a:xfrm>
                  <a:off x="2330296" y="6197193"/>
                  <a:ext cx="1994661" cy="476991"/>
                  <a:chOff x="1064206" y="6110847"/>
                  <a:chExt cx="1841226" cy="476991"/>
                </a:xfrm>
              </p:grpSpPr>
              <p:sp>
                <p:nvSpPr>
                  <p:cNvPr id="65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64206" y="6110847"/>
                    <a:ext cx="1276612" cy="47699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lr>
                        <a:srgbClr val="FF0000"/>
                      </a:buClr>
                      <a:buFont typeface="Zapf Dingbats" pitchFamily="1" charset="2"/>
                      <a:buChar char="l"/>
                      <a:defRPr>
                        <a:solidFill>
                          <a:schemeClr val="tx1"/>
                        </a:solidFill>
                        <a:latin typeface="Comic Sans MS" pitchFamily="66" charset="0"/>
                        <a:ea typeface="MS PGothic" pitchFamily="34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rgbClr val="FF0000"/>
                      </a:buClr>
                      <a:buSzPct val="155000"/>
                      <a:buFont typeface="Zapf Dingbats" pitchFamily="1" charset="2"/>
                      <a:buChar char=""/>
                      <a:defRPr>
                        <a:solidFill>
                          <a:schemeClr val="tx1"/>
                        </a:solidFill>
                        <a:latin typeface="Comic Sans MS" pitchFamily="66" charset="0"/>
                        <a:ea typeface="MS PGothic" pitchFamily="34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Comic Sans MS" pitchFamily="66" charset="0"/>
                        <a:ea typeface="MS PGothic" pitchFamily="34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Helvetica" pitchFamily="1" charset="0"/>
                        <a:ea typeface="MS PGothic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Helvetica" pitchFamily="1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Helvetica" pitchFamily="1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Helvetica" pitchFamily="1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Helvetica" pitchFamily="1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Helvetica" pitchFamily="1" charset="0"/>
                        <a:ea typeface="MS PGothic" pitchFamily="34" charset="-128"/>
                      </a:defRPr>
                    </a:lvl9pPr>
                  </a:lstStyle>
                  <a:p>
                    <a:pPr defTabSz="914400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GB" altLang="it-IT" sz="1800" baseline="0" dirty="0">
                        <a:solidFill>
                          <a:srgbClr val="FF0000"/>
                        </a:solidFill>
                      </a:rPr>
                      <a:t>Single </a:t>
                    </a:r>
                    <a:r>
                      <a:rPr lang="en-GB" altLang="it-IT" sz="1800" dirty="0" err="1">
                        <a:solidFill>
                          <a:srgbClr val="FF0000"/>
                        </a:solidFill>
                      </a:rPr>
                      <a:t>mip</a:t>
                    </a:r>
                    <a:endParaRPr lang="en-GB" altLang="it-IT" sz="1800" baseline="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66" name="Connettore 2 16"/>
                  <p:cNvCxnSpPr/>
                  <p:nvPr/>
                </p:nvCxnSpPr>
                <p:spPr>
                  <a:xfrm>
                    <a:off x="2373681" y="6292601"/>
                    <a:ext cx="531751" cy="0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7" name="CasellaDiTesto 17"/>
              <p:cNvSpPr txBox="1"/>
              <p:nvPr/>
            </p:nvSpPr>
            <p:spPr>
              <a:xfrm>
                <a:off x="76200" y="4791670"/>
                <a:ext cx="38862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800" baseline="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Evolution in Collection</a:t>
                </a:r>
                <a:r>
                  <a:rPr lang="en-US" sz="18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baseline="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view from single </a:t>
                </a:r>
                <a:r>
                  <a:rPr lang="en-US" sz="1800" baseline="0" dirty="0" err="1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mip</a:t>
                </a:r>
                <a:r>
                  <a:rPr lang="en-US" sz="1800" baseline="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to EM shower</a:t>
                </a:r>
                <a:r>
                  <a:rPr lang="en-US" sz="18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baseline="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is evident from dE/dx on individual wires.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486400" y="4248090"/>
              <a:ext cx="1752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CNGS </a:t>
              </a:r>
              <a:r>
                <a:rPr lang="en-US" sz="2000" dirty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dirty="0">
                  <a:solidFill>
                    <a:srgbClr val="FF0000"/>
                  </a:solidFill>
                </a:rPr>
                <a:t>e 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10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067-3E9D-868D-5D40-50563DBF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analyses with NuMI beam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E3E7E8-D9CE-F171-990F-15A0CD2A2048}"/>
              </a:ext>
            </a:extLst>
          </p:cNvPr>
          <p:cNvSpPr/>
          <p:nvPr/>
        </p:nvSpPr>
        <p:spPr>
          <a:xfrm>
            <a:off x="355346" y="7240765"/>
            <a:ext cx="4953000" cy="2564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8520" indent="-228600"/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sz="20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7034E76-B665-1C4F-8A63-B17BE14624CC}"/>
              </a:ext>
            </a:extLst>
          </p:cNvPr>
          <p:cNvSpPr txBox="1">
            <a:spLocks/>
          </p:cNvSpPr>
          <p:nvPr/>
        </p:nvSpPr>
        <p:spPr bwMode="auto">
          <a:xfrm>
            <a:off x="17745" y="533400"/>
            <a:ext cx="990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lnSpc>
                <a:spcPts val="2360"/>
              </a:lnSpc>
              <a:spcBef>
                <a:spcPts val="1032"/>
              </a:spcBef>
              <a:spcAft>
                <a:spcPts val="600"/>
              </a:spcAft>
            </a:pPr>
            <a:r>
              <a:rPr lang="en-US" sz="1800" i="0" dirty="0">
                <a:cs typeface="Helvetica"/>
              </a:rPr>
              <a:t>Selection of charged current </a:t>
            </a:r>
            <a:r>
              <a:rPr lang="en-US" sz="1800" i="0" dirty="0">
                <a:latin typeface="Symbol" pitchFamily="2" charset="2"/>
                <a:cs typeface="Helvetica"/>
              </a:rPr>
              <a:t>nm</a:t>
            </a:r>
            <a:r>
              <a:rPr lang="en-US" sz="1800" i="0" dirty="0">
                <a:cs typeface="Helvetica"/>
              </a:rPr>
              <a:t> interactions from </a:t>
            </a:r>
            <a:r>
              <a:rPr lang="en-US" sz="1800" i="0" dirty="0" err="1">
                <a:cs typeface="Helvetica"/>
              </a:rPr>
              <a:t>NuMI</a:t>
            </a:r>
            <a:r>
              <a:rPr lang="en-US" sz="1800" i="0" dirty="0">
                <a:cs typeface="Helvetica"/>
              </a:rPr>
              <a:t> beam inside fiducial volume:</a:t>
            </a:r>
          </a:p>
          <a:p>
            <a:pPr marL="671513" lvl="1" indent="-261938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i="0" dirty="0">
                <a:cs typeface="Helvetica"/>
              </a:rPr>
              <a:t>Reject events tagged as clear cosmic by Pandora and close to vertical;</a:t>
            </a:r>
          </a:p>
          <a:p>
            <a:pPr marL="671513" lvl="1" indent="-261938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i="0" dirty="0">
                <a:cs typeface="Helvetica"/>
              </a:rPr>
              <a:t>Muon candidate: contained track L&gt;50 cm identified by PID or exiting with L&gt;100 cm;</a:t>
            </a:r>
          </a:p>
          <a:p>
            <a:pPr marL="671513" lvl="1" indent="-261938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i="0" dirty="0">
                <a:cs typeface="Helvetica"/>
              </a:rPr>
              <a:t>TPC event-PMT signal matching (inclusive only);</a:t>
            </a:r>
          </a:p>
          <a:p>
            <a:pPr marL="671513" lvl="1" indent="-261938">
              <a:lnSpc>
                <a:spcPts val="236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i="0" dirty="0">
                <a:cs typeface="Helvetica"/>
              </a:rPr>
              <a:t>At least a contained proton identified by PID (for the 1</a:t>
            </a:r>
            <a:r>
              <a:rPr lang="en-US" sz="1800" i="0" dirty="0">
                <a:latin typeface="Symbol" pitchFamily="2" charset="2"/>
                <a:cs typeface="Helvetica"/>
              </a:rPr>
              <a:t>m</a:t>
            </a:r>
            <a:r>
              <a:rPr lang="en-US" sz="1800" i="0" dirty="0">
                <a:cs typeface="Helvetica"/>
              </a:rPr>
              <a:t>Np selection).</a:t>
            </a:r>
          </a:p>
        </p:txBody>
      </p:sp>
      <p:pic>
        <p:nvPicPr>
          <p:cNvPr id="4" name="Picture 3" descr="A picture containing text, line, font, diagram&#10;&#10;Description automatically generated">
            <a:extLst>
              <a:ext uri="{FF2B5EF4-FFF2-40B4-BE49-F238E27FC236}">
                <a16:creationId xmlns:a16="http://schemas.microsoft.com/office/drawing/2014/main" id="{7180C7B2-4A3A-42A3-9A3D-E1F12CF4F4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667001"/>
            <a:ext cx="9404604" cy="31827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1D0501-2EAF-3FD5-0E17-0A6AE233345C}"/>
              </a:ext>
            </a:extLst>
          </p:cNvPr>
          <p:cNvSpPr txBox="1">
            <a:spLocks/>
          </p:cNvSpPr>
          <p:nvPr/>
        </p:nvSpPr>
        <p:spPr bwMode="auto">
          <a:xfrm>
            <a:off x="13569" y="6019800"/>
            <a:ext cx="4183421" cy="44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lnSpc>
                <a:spcPts val="2360"/>
              </a:lnSpc>
              <a:spcBef>
                <a:spcPts val="1032"/>
              </a:spcBef>
            </a:pPr>
            <a:r>
              <a:rPr lang="en-US" sz="1800" i="0" dirty="0">
                <a:cs typeface="Helvetica"/>
              </a:rPr>
              <a:t>Clear event excess from the beam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93434A-4CCE-11C0-FAF1-76007E870174}"/>
              </a:ext>
            </a:extLst>
          </p:cNvPr>
          <p:cNvGrpSpPr/>
          <p:nvPr/>
        </p:nvGrpSpPr>
        <p:grpSpPr>
          <a:xfrm>
            <a:off x="4327167" y="5710071"/>
            <a:ext cx="2378433" cy="843129"/>
            <a:chOff x="4927600" y="5963540"/>
            <a:chExt cx="2378433" cy="8431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47C6D89-3995-9CF3-15B5-BF675AA05A62}"/>
                </a:ext>
              </a:extLst>
            </p:cNvPr>
            <p:cNvGrpSpPr/>
            <p:nvPr/>
          </p:nvGrpSpPr>
          <p:grpSpPr>
            <a:xfrm>
              <a:off x="4927600" y="6264295"/>
              <a:ext cx="1473200" cy="503999"/>
              <a:chOff x="4927600" y="6264295"/>
              <a:chExt cx="1473200" cy="50399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E20C690-408F-B951-809A-E4B0DC832E22}"/>
                  </a:ext>
                </a:extLst>
              </p:cNvPr>
              <p:cNvGrpSpPr/>
              <p:nvPr/>
            </p:nvGrpSpPr>
            <p:grpSpPr>
              <a:xfrm>
                <a:off x="5152042" y="6276601"/>
                <a:ext cx="1248758" cy="239276"/>
                <a:chOff x="5152042" y="6276601"/>
                <a:chExt cx="1248758" cy="239276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2770F45-36D2-0CE4-62DF-D3E45535198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81600" y="6473924"/>
                  <a:ext cx="1219200" cy="41953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A0CDB691-DC0B-A00B-90AF-D1F2E8DCFE4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-1140000" flipV="1">
                  <a:off x="5152042" y="6276601"/>
                  <a:ext cx="1219200" cy="41953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4C07FE0A-F1C4-108C-40C9-82383FBE550B}"/>
                  </a:ext>
                </a:extLst>
              </p:cNvPr>
              <p:cNvSpPr/>
              <p:nvPr/>
            </p:nvSpPr>
            <p:spPr bwMode="auto">
              <a:xfrm>
                <a:off x="4927600" y="6264295"/>
                <a:ext cx="503999" cy="503999"/>
              </a:xfrm>
              <a:prstGeom prst="arc">
                <a:avLst>
                  <a:gd name="adj1" fmla="val 20420219"/>
                  <a:gd name="adj2" fmla="val 0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5BAE45-542F-E268-17E6-078609F099EB}"/>
                </a:ext>
              </a:extLst>
            </p:cNvPr>
            <p:cNvSpPr txBox="1"/>
            <p:nvPr/>
          </p:nvSpPr>
          <p:spPr>
            <a:xfrm>
              <a:off x="5705660" y="6185377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0" dirty="0">
                  <a:latin typeface="Symbol" pitchFamily="2" charset="2"/>
                </a:rPr>
                <a:t>q</a:t>
              </a:r>
              <a:r>
                <a:rPr lang="en-IT" i="0" baseline="-25000" dirty="0"/>
                <a:t>NuMI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DAAB96-BD3D-F93C-9088-B08A4A0600F1}"/>
                </a:ext>
              </a:extLst>
            </p:cNvPr>
            <p:cNvSpPr txBox="1"/>
            <p:nvPr/>
          </p:nvSpPr>
          <p:spPr>
            <a:xfrm>
              <a:off x="5003800" y="6468115"/>
              <a:ext cx="23022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NuMI</a:t>
              </a:r>
              <a:r>
                <a:rPr lang="en-GB" dirty="0"/>
                <a:t> B</a:t>
              </a:r>
              <a:r>
                <a:rPr lang="en-IT" dirty="0"/>
                <a:t>eam direction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6B24A0-D66F-7E1C-3B6A-49D1D2B26590}"/>
                </a:ext>
              </a:extLst>
            </p:cNvPr>
            <p:cNvSpPr txBox="1"/>
            <p:nvPr/>
          </p:nvSpPr>
          <p:spPr>
            <a:xfrm rot="20245921">
              <a:off x="5258620" y="5963540"/>
              <a:ext cx="10119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m </a:t>
              </a:r>
              <a:r>
                <a:rPr lang="en-US" dirty="0"/>
                <a:t>track </a:t>
              </a:r>
              <a:endParaRPr lang="en-IT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BCC3B-6E9D-F1CB-EE79-6AECC8384C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33</a:t>
            </a:fld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2CC9-9F58-B541-A654-9B27237D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72" y="0"/>
            <a:ext cx="9906000" cy="533400"/>
          </a:xfrm>
        </p:spPr>
        <p:txBody>
          <a:bodyPr/>
          <a:lstStyle/>
          <a:p>
            <a:r>
              <a:rPr lang="en-US" dirty="0"/>
              <a:t>New e</a:t>
            </a:r>
            <a:r>
              <a:rPr lang="x-none"/>
              <a:t>vidence </a:t>
            </a:r>
            <a:r>
              <a:rPr lang="x-none" dirty="0"/>
              <a:t>for oscillations of sterile neutrinos </a:t>
            </a:r>
            <a:r>
              <a:rPr lang="x-none"/>
              <a:t>at reactor</a:t>
            </a:r>
            <a:r>
              <a:rPr lang="en-US" dirty="0"/>
              <a:t> ?</a:t>
            </a:r>
            <a:endParaRPr lang="x-non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0CAE9D-FE85-E0EE-9600-A74CCE92FE37}"/>
              </a:ext>
            </a:extLst>
          </p:cNvPr>
          <p:cNvSpPr txBox="1">
            <a:spLocks/>
          </p:cNvSpPr>
          <p:nvPr/>
        </p:nvSpPr>
        <p:spPr bwMode="auto">
          <a:xfrm>
            <a:off x="0" y="533400"/>
            <a:ext cx="9906000" cy="131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0" dirty="0"/>
              <a:t>In 2019 Neutrino-4 experiment </a:t>
            </a:r>
            <a:r>
              <a:rPr lang="en-US" sz="1800" dirty="0"/>
              <a:t>(A.P. </a:t>
            </a:r>
            <a:r>
              <a:rPr lang="en-US" sz="1800" dirty="0" err="1"/>
              <a:t>Serebrov</a:t>
            </a:r>
            <a:r>
              <a:rPr lang="en-US" sz="1800" dirty="0"/>
              <a:t> et al.) </a:t>
            </a:r>
            <a:r>
              <a:rPr lang="en-US" sz="1800" i="0" dirty="0"/>
              <a:t>at </a:t>
            </a:r>
            <a:r>
              <a:rPr lang="ru-RU" sz="1800" i="0" dirty="0" err="1"/>
              <a:t>Dimitrovgrad</a:t>
            </a:r>
            <a:r>
              <a:rPr lang="en-US" sz="1800" i="0" dirty="0"/>
              <a:t> SM-3 reactor gave evidence of neutrino oscillation into sterile-</a:t>
            </a:r>
            <a:r>
              <a:rPr lang="en-US" sz="1800" i="0" dirty="0">
                <a:latin typeface="Symbol" charset="2"/>
                <a:cs typeface="Symbol" charset="2"/>
              </a:rPr>
              <a:t>n</a:t>
            </a:r>
            <a:r>
              <a:rPr lang="en-US" sz="1800" i="0" dirty="0"/>
              <a:t>s </a:t>
            </a:r>
            <a:r>
              <a:rPr lang="en-US" sz="1800" i="0" dirty="0">
                <a:solidFill>
                  <a:srgbClr val="FF0000"/>
                </a:solidFill>
              </a:rPr>
              <a:t>showing a disappearance signal</a:t>
            </a:r>
            <a:r>
              <a:rPr lang="en-US" sz="1800" i="0" dirty="0"/>
              <a:t>        with a clear </a:t>
            </a:r>
            <a:r>
              <a:rPr lang="en-US" sz="1800" i="0" dirty="0">
                <a:solidFill>
                  <a:srgbClr val="FF0000"/>
                </a:solidFill>
              </a:rPr>
              <a:t>L/</a:t>
            </a:r>
            <a:r>
              <a:rPr lang="en-US" sz="1800" i="0" dirty="0" err="1">
                <a:solidFill>
                  <a:srgbClr val="FF0000"/>
                </a:solidFill>
              </a:rPr>
              <a:t>E</a:t>
            </a:r>
            <a:r>
              <a:rPr lang="en-US" sz="1800" i="0" dirty="0" err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1800" i="0" dirty="0">
                <a:solidFill>
                  <a:srgbClr val="FF0000"/>
                </a:solidFill>
              </a:rPr>
              <a:t> ~ 1-3 m/MeV modulation</a:t>
            </a:r>
            <a:endParaRPr lang="en-US" sz="1800" i="0" dirty="0"/>
          </a:p>
          <a:p>
            <a:pPr marL="0" indent="0">
              <a:lnSpc>
                <a:spcPts val="2260"/>
              </a:lnSpc>
              <a:spcBef>
                <a:spcPts val="600"/>
              </a:spcBef>
              <a:buNone/>
            </a:pPr>
            <a:endParaRPr lang="x-none" sz="1800" i="0" kern="0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7A507-F80F-5DC7-CAEF-D90C1DB966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4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Rettangolo 5">
            <a:extLst>
              <a:ext uri="{FF2B5EF4-FFF2-40B4-BE49-F238E27FC236}">
                <a16:creationId xmlns:a16="http://schemas.microsoft.com/office/drawing/2014/main" id="{F31891EE-8221-EC46-8106-4D582925D2AD}"/>
              </a:ext>
            </a:extLst>
          </p:cNvPr>
          <p:cNvSpPr/>
          <p:nvPr/>
        </p:nvSpPr>
        <p:spPr>
          <a:xfrm>
            <a:off x="228601" y="2362200"/>
            <a:ext cx="4724400" cy="103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  <a:spcBef>
                <a:spcPts val="1200"/>
              </a:spcBef>
            </a:pPr>
            <a:r>
              <a:rPr lang="en-US" sz="1700" kern="0" baseline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kern="0" dirty="0"/>
              <a:t>Neutrino signal (</a:t>
            </a:r>
            <a:r>
              <a:rPr lang="en-US" sz="1800" kern="0" dirty="0">
                <a:solidFill>
                  <a:srgbClr val="0000FF"/>
                </a:solidFill>
              </a:rPr>
              <a:t>blue     </a:t>
            </a:r>
            <a:r>
              <a:rPr lang="en-US" sz="1800" kern="0" dirty="0"/>
              <a:t>and black     ) compared with expectation (</a:t>
            </a:r>
            <a:r>
              <a:rPr lang="en-US" sz="1800" kern="0" dirty="0">
                <a:solidFill>
                  <a:srgbClr val="FF0000"/>
                </a:solidFill>
              </a:rPr>
              <a:t>red     </a:t>
            </a:r>
            <a:r>
              <a:rPr lang="en-US" sz="1800" kern="0" dirty="0"/>
              <a:t>)            for </a:t>
            </a:r>
            <a:r>
              <a:rPr lang="en-US" sz="1800" kern="0" dirty="0">
                <a:latin typeface="Symbol" charset="2"/>
                <a:cs typeface="Symbol" charset="2"/>
              </a:rPr>
              <a:t>D</a:t>
            </a:r>
            <a:r>
              <a:rPr lang="en-US" sz="1800" kern="0" dirty="0"/>
              <a:t>m</a:t>
            </a:r>
            <a:r>
              <a:rPr lang="en-US" sz="1800" kern="0" baseline="30000" dirty="0">
                <a:latin typeface="Symbol" charset="2"/>
                <a:cs typeface="Symbol" charset="2"/>
              </a:rPr>
              <a:t>2</a:t>
            </a:r>
            <a:r>
              <a:rPr lang="en-US" sz="1800" kern="0" dirty="0"/>
              <a:t>, sin</a:t>
            </a:r>
            <a:r>
              <a:rPr lang="en-US" sz="1800" kern="0" baseline="30000" dirty="0"/>
              <a:t>2</a:t>
            </a:r>
            <a:r>
              <a:rPr lang="en-US" sz="1800" kern="0" dirty="0">
                <a:latin typeface="Symbol" charset="2"/>
                <a:cs typeface="Symbol" charset="2"/>
              </a:rPr>
              <a:t>2q </a:t>
            </a:r>
            <a:r>
              <a:rPr lang="en-US" sz="1800" kern="0" dirty="0"/>
              <a:t>values as a function of L/E</a:t>
            </a:r>
            <a:endParaRPr lang="en-US" sz="1800" kern="0" baseline="-25000" dirty="0">
              <a:latin typeface="Symbol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0EC8F-7E24-004A-B6A0-0FE80AC9F5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271" y="1219200"/>
            <a:ext cx="4550129" cy="3124200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E23F5C7C-2F70-7B42-8513-6D8C627C28DF}"/>
              </a:ext>
            </a:extLst>
          </p:cNvPr>
          <p:cNvSpPr/>
          <p:nvPr/>
        </p:nvSpPr>
        <p:spPr bwMode="auto">
          <a:xfrm>
            <a:off x="2667000" y="2514600"/>
            <a:ext cx="152400" cy="154246"/>
          </a:xfrm>
          <a:prstGeom prst="triangl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1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E2D32B-44C5-B94F-9F9A-EFF5BA05634F}"/>
              </a:ext>
            </a:extLst>
          </p:cNvPr>
          <p:cNvSpPr/>
          <p:nvPr/>
        </p:nvSpPr>
        <p:spPr bwMode="auto">
          <a:xfrm>
            <a:off x="4038600" y="2514600"/>
            <a:ext cx="152400" cy="152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1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F4E0D-C90E-DB4B-BFFE-61EF21676F80}"/>
              </a:ext>
            </a:extLst>
          </p:cNvPr>
          <p:cNvSpPr/>
          <p:nvPr/>
        </p:nvSpPr>
        <p:spPr bwMode="auto">
          <a:xfrm>
            <a:off x="3863471" y="2804901"/>
            <a:ext cx="175129" cy="1668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1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C44EFF-67CC-A140-927E-40050A90FBD7}"/>
              </a:ext>
            </a:extLst>
          </p:cNvPr>
          <p:cNvSpPr txBox="1">
            <a:spLocks/>
          </p:cNvSpPr>
          <p:nvPr/>
        </p:nvSpPr>
        <p:spPr bwMode="auto">
          <a:xfrm>
            <a:off x="-10936" y="4343400"/>
            <a:ext cx="9927872" cy="215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73050" indent="-273050">
              <a:lnSpc>
                <a:spcPts val="2360"/>
              </a:lnSpc>
              <a:spcBef>
                <a:spcPts val="0"/>
              </a:spcBef>
            </a:pPr>
            <a:r>
              <a:rPr lang="en-US" sz="1800" i="0" dirty="0"/>
              <a:t>3 years d</a:t>
            </a:r>
            <a:r>
              <a:rPr lang="en-US" sz="1800" i="0" baseline="0" dirty="0"/>
              <a:t>ata taking </a:t>
            </a:r>
            <a:r>
              <a:rPr lang="en-US" sz="1800" i="0" dirty="0"/>
              <a:t>moving the</a:t>
            </a:r>
            <a:r>
              <a:rPr lang="en-US" sz="1800" i="0" baseline="0" dirty="0"/>
              <a:t> segmented liquid scintillator detector </a:t>
            </a:r>
            <a:r>
              <a:rPr lang="en-US" sz="1800" i="0" dirty="0"/>
              <a:t>from                          6.4 to 11.9 m distance from the reactor core in 24 steps resulted in</a:t>
            </a:r>
          </a:p>
          <a:p>
            <a:pPr marL="0" indent="0">
              <a:lnSpc>
                <a:spcPts val="2260"/>
              </a:lnSpc>
              <a:spcBef>
                <a:spcPts val="1000"/>
              </a:spcBef>
              <a:buNone/>
            </a:pPr>
            <a:r>
              <a:rPr lang="en-US" sz="1800" i="0" dirty="0">
                <a:solidFill>
                  <a:srgbClr val="FF0000"/>
                </a:solidFill>
              </a:rPr>
              <a:t>              </a:t>
            </a:r>
            <a:r>
              <a:rPr lang="en-US" sz="2000" dirty="0">
                <a:solidFill>
                  <a:srgbClr val="0000FF"/>
                </a:solidFill>
              </a:rPr>
              <a:t>Reactor  </a:t>
            </a:r>
            <a:r>
              <a:rPr lang="en-US" sz="1800" baseline="0" dirty="0">
                <a:solidFill>
                  <a:srgbClr val="0000FF"/>
                </a:solidFill>
              </a:rPr>
              <a:t>On - Off :  223 events/day  with  </a:t>
            </a:r>
            <a:r>
              <a:rPr lang="en-US" sz="1800" dirty="0">
                <a:solidFill>
                  <a:srgbClr val="0000FF"/>
                </a:solidFill>
              </a:rPr>
              <a:t>Signal/Background ~ </a:t>
            </a:r>
            <a:r>
              <a:rPr lang="en-US" sz="1800" baseline="0" dirty="0">
                <a:solidFill>
                  <a:srgbClr val="0000FF"/>
                </a:solidFill>
              </a:rPr>
              <a:t>0.54</a:t>
            </a:r>
            <a:endParaRPr lang="en-US" sz="1800" i="0" dirty="0">
              <a:solidFill>
                <a:srgbClr val="0000FF"/>
              </a:solidFill>
            </a:endParaRPr>
          </a:p>
          <a:p>
            <a:pPr>
              <a:lnSpc>
                <a:spcPts val="2260"/>
              </a:lnSpc>
              <a:spcBef>
                <a:spcPts val="400"/>
              </a:spcBef>
              <a:buFont typeface="Symbol" pitchFamily="2" charset="2"/>
              <a:buChar char=" "/>
            </a:pP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           D</a:t>
            </a:r>
            <a:r>
              <a:rPr lang="en-US" sz="1800" dirty="0">
                <a:solidFill>
                  <a:srgbClr val="0000FF"/>
                </a:solidFill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</a:rPr>
              <a:t>14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dirty="0">
                <a:solidFill>
                  <a:srgbClr val="0000FF"/>
                </a:solidFill>
              </a:rPr>
              <a:t> = 7.25± 1.09 eV</a:t>
            </a:r>
            <a:r>
              <a:rPr lang="en-US" sz="1800" baseline="30000" dirty="0">
                <a:solidFill>
                  <a:srgbClr val="0000FF"/>
                </a:solidFill>
              </a:rPr>
              <a:t>2  </a:t>
            </a:r>
            <a:r>
              <a:rPr lang="en-US" sz="1800" dirty="0">
                <a:solidFill>
                  <a:srgbClr val="0000FF"/>
                </a:solidFill>
              </a:rPr>
              <a:t>with sin</a:t>
            </a:r>
            <a:r>
              <a:rPr lang="en-US" sz="1800" baseline="30000" dirty="0">
                <a:solidFill>
                  <a:srgbClr val="0000FF"/>
                </a:solidFill>
              </a:rPr>
              <a:t>2 </a:t>
            </a:r>
            <a:r>
              <a:rPr lang="en-US" sz="1800" dirty="0">
                <a:solidFill>
                  <a:srgbClr val="0000FF"/>
                </a:solidFill>
              </a:rPr>
              <a:t>(2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1800" baseline="-25000" dirty="0">
                <a:solidFill>
                  <a:srgbClr val="0000FF"/>
                </a:solidFill>
              </a:rPr>
              <a:t>14</a:t>
            </a:r>
            <a:r>
              <a:rPr lang="en-US" sz="1800" dirty="0">
                <a:solidFill>
                  <a:srgbClr val="0000FF"/>
                </a:solidFill>
              </a:rPr>
              <a:t>) = 0.26 ± 0.08 stat ± 0.05</a:t>
            </a:r>
            <a:endParaRPr lang="it-IT" sz="1800" dirty="0">
              <a:solidFill>
                <a:srgbClr val="0000FF"/>
              </a:solidFill>
            </a:endParaRPr>
          </a:p>
          <a:p>
            <a:pPr>
              <a:lnSpc>
                <a:spcPts val="2360"/>
              </a:lnSpc>
              <a:spcBef>
                <a:spcPts val="1000"/>
              </a:spcBef>
              <a:buFont typeface="Symbol" pitchFamily="2" charset="2"/>
              <a:buChar char=" "/>
            </a:pPr>
            <a:r>
              <a:rPr lang="en-US" sz="1800" i="0" dirty="0">
                <a:ea typeface="Calibri" panose="020F0502020204030204" pitchFamily="34" charset="0"/>
                <a:cs typeface="Times New Roman" panose="02020603050405020304" pitchFamily="18" charset="0"/>
              </a:rPr>
              <a:t>suggesting </a:t>
            </a:r>
            <a:r>
              <a:rPr lang="en-US" sz="1800" i="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sterile neutrinos as candidate for Dark Matter </a:t>
            </a:r>
            <a:r>
              <a:rPr lang="en-US" sz="1800" i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n-US" sz="1800" i="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0" dirty="0">
                <a:ea typeface="Calibri" panose="020F0502020204030204" pitchFamily="34" charset="0"/>
                <a:cs typeface="Times New Roman" panose="02020603050405020304" pitchFamily="18" charset="0"/>
              </a:rPr>
              <a:t>a quite obvious contribution due to the high density of relic sterile-</a:t>
            </a:r>
            <a:r>
              <a:rPr lang="en-US" sz="1800" i="0" dirty="0">
                <a:latin typeface="Symbol" charset="2"/>
                <a:ea typeface="Calibri" panose="020F0502020204030204" pitchFamily="34" charset="0"/>
                <a:cs typeface="Symbol" charset="2"/>
              </a:rPr>
              <a:t>n</a:t>
            </a:r>
            <a:r>
              <a:rPr lang="en-US" sz="1800" i="0" dirty="0">
                <a:ea typeface="Calibri" panose="020F0502020204030204" pitchFamily="34" charset="0"/>
                <a:cs typeface="Times New Roman" panose="02020603050405020304" pitchFamily="18" charset="0"/>
              </a:rPr>
              <a:t>s with </a:t>
            </a:r>
            <a:r>
              <a:rPr lang="en-US" sz="1800" i="0" dirty="0">
                <a:ea typeface="Calibri" panose="020F0502020204030204" pitchFamily="34" charset="0"/>
                <a:cs typeface="Cambria Math" panose="02040503050406030204" pitchFamily="18" charset="0"/>
              </a:rPr>
              <a:t>𝑚𝜈</a:t>
            </a:r>
            <a:r>
              <a:rPr lang="en-US" sz="1800" i="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1800" i="0" dirty="0">
                <a:ea typeface="Calibri" panose="020F0502020204030204" pitchFamily="34" charset="0"/>
                <a:cs typeface="Times New Roman" panose="02020603050405020304" pitchFamily="18" charset="0"/>
              </a:rPr>
              <a:t>= 2.7 eV.</a:t>
            </a:r>
            <a:endParaRPr lang="en-US" sz="1800" dirty="0"/>
          </a:p>
          <a:p>
            <a:pPr>
              <a:lnSpc>
                <a:spcPts val="2260"/>
              </a:lnSpc>
              <a:spcBef>
                <a:spcPts val="400"/>
              </a:spcBef>
              <a:buFont typeface="Symbol" pitchFamily="2" charset="2"/>
              <a:buChar char=" "/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lnSpc>
                <a:spcPts val="2260"/>
              </a:lnSpc>
              <a:spcBef>
                <a:spcPts val="400"/>
              </a:spcBef>
              <a:buFont typeface="Symbol" pitchFamily="2" charset="2"/>
              <a:buChar char=" "/>
            </a:pP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3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067-3E9D-868D-5D40-50563DBF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Sterile neutrinos as the origin of Dark Matter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E3E7E8-D9CE-F171-990F-15A0CD2A2048}"/>
              </a:ext>
            </a:extLst>
          </p:cNvPr>
          <p:cNvSpPr/>
          <p:nvPr/>
        </p:nvSpPr>
        <p:spPr>
          <a:xfrm>
            <a:off x="355346" y="7240765"/>
            <a:ext cx="4953000" cy="2564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8520" indent="-228600"/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sz="20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2070A57A-ED44-8744-B2C2-FADE457483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F63148-9B73-F346-BECA-8317BC09B4CC}"/>
              </a:ext>
            </a:extLst>
          </p:cNvPr>
          <p:cNvSpPr txBox="1">
            <a:spLocks/>
          </p:cNvSpPr>
          <p:nvPr/>
        </p:nvSpPr>
        <p:spPr bwMode="auto">
          <a:xfrm>
            <a:off x="0" y="533400"/>
            <a:ext cx="992787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lnSpc>
                <a:spcPts val="2360"/>
              </a:lnSpc>
              <a:spcBef>
                <a:spcPts val="600"/>
              </a:spcBef>
              <a:buFont typeface="Symbol" pitchFamily="2" charset="2"/>
              <a:buChar char=" "/>
            </a:pPr>
            <a:r>
              <a:rPr lang="en-US" sz="1800" i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x-none" sz="1800" i="0">
              <a:solidFill>
                <a:srgbClr val="0000FF"/>
              </a:solidFill>
            </a:endParaRPr>
          </a:p>
          <a:p>
            <a:pPr>
              <a:lnSpc>
                <a:spcPts val="2360"/>
              </a:lnSpc>
              <a:spcBef>
                <a:spcPts val="600"/>
              </a:spcBef>
              <a:buFont typeface="Symbol" pitchFamily="2" charset="2"/>
              <a:buChar char=" "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449ADB-3601-CD47-95B6-2605767279F3}"/>
              </a:ext>
            </a:extLst>
          </p:cNvPr>
          <p:cNvSpPr txBox="1">
            <a:spLocks/>
          </p:cNvSpPr>
          <p:nvPr/>
        </p:nvSpPr>
        <p:spPr bwMode="auto">
          <a:xfrm>
            <a:off x="0" y="533400"/>
            <a:ext cx="9921552" cy="107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lnSpc>
                <a:spcPts val="2460"/>
              </a:lnSpc>
              <a:spcBef>
                <a:spcPts val="1200"/>
              </a:spcBef>
            </a:pP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Combined analysis of Neutrino-4 (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P.R. D </a:t>
            </a:r>
            <a:r>
              <a:rPr lang="it-IT" sz="1700" dirty="0"/>
              <a:t>104, 032003, 2021), </a:t>
            </a: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GALLEX, SAGE and BEST data: </a:t>
            </a:r>
            <a:r>
              <a:rPr lang="en-US" sz="1700" i="0" dirty="0">
                <a:solidFill>
                  <a:srgbClr val="0000FF"/>
                </a:solidFill>
                <a:latin typeface="Symbol" charset="2"/>
                <a:cs typeface="Times New Roman" panose="02020603050405020304" pitchFamily="18" charset="0"/>
              </a:rPr>
              <a:t>             </a:t>
            </a:r>
          </a:p>
          <a:p>
            <a:pPr marL="0" indent="0">
              <a:lnSpc>
                <a:spcPts val="2460"/>
              </a:lnSpc>
              <a:spcBef>
                <a:spcPts val="1200"/>
              </a:spcBef>
              <a:buNone/>
            </a:pPr>
            <a:r>
              <a:rPr lang="en-US" sz="1700" dirty="0">
                <a:solidFill>
                  <a:srgbClr val="0000FF"/>
                </a:solidFill>
                <a:latin typeface="Symbol" charset="2"/>
                <a:cs typeface="Symbol" charset="2"/>
              </a:rPr>
              <a:t>         D</a:t>
            </a:r>
            <a:r>
              <a:rPr lang="en-US" sz="1700" dirty="0">
                <a:solidFill>
                  <a:srgbClr val="0000FF"/>
                </a:solidFill>
              </a:rPr>
              <a:t>m</a:t>
            </a:r>
            <a:r>
              <a:rPr lang="en-US" sz="1700" baseline="-25000" dirty="0">
                <a:solidFill>
                  <a:srgbClr val="0000FF"/>
                </a:solidFill>
              </a:rPr>
              <a:t>14</a:t>
            </a:r>
            <a:r>
              <a:rPr lang="en-US" sz="1700" baseline="30000" dirty="0">
                <a:solidFill>
                  <a:srgbClr val="0000FF"/>
                </a:solidFill>
              </a:rPr>
              <a:t>2</a:t>
            </a:r>
            <a:r>
              <a:rPr lang="en-US" sz="1700" dirty="0">
                <a:solidFill>
                  <a:srgbClr val="0000FF"/>
                </a:solidFill>
              </a:rPr>
              <a:t> = 7.3 eV</a:t>
            </a:r>
            <a:r>
              <a:rPr lang="en-US" sz="1700" baseline="30000" dirty="0">
                <a:solidFill>
                  <a:srgbClr val="0000FF"/>
                </a:solidFill>
              </a:rPr>
              <a:t>2  </a:t>
            </a:r>
            <a:r>
              <a:rPr lang="en-US" sz="1700" dirty="0">
                <a:solidFill>
                  <a:srgbClr val="0000FF"/>
                </a:solidFill>
              </a:rPr>
              <a:t>sin</a:t>
            </a:r>
            <a:r>
              <a:rPr lang="en-US" sz="1700" baseline="30000" dirty="0">
                <a:solidFill>
                  <a:srgbClr val="0000FF"/>
                </a:solidFill>
              </a:rPr>
              <a:t>2 </a:t>
            </a:r>
            <a:r>
              <a:rPr lang="en-US" sz="1700" dirty="0">
                <a:solidFill>
                  <a:srgbClr val="0000FF"/>
                </a:solidFill>
              </a:rPr>
              <a:t>(2</a:t>
            </a:r>
            <a:r>
              <a:rPr lang="en-US" sz="1700" dirty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1700" baseline="-25000" dirty="0">
                <a:solidFill>
                  <a:srgbClr val="0000FF"/>
                </a:solidFill>
              </a:rPr>
              <a:t>14</a:t>
            </a:r>
            <a:r>
              <a:rPr lang="en-US" sz="1700" dirty="0">
                <a:solidFill>
                  <a:srgbClr val="0000FF"/>
                </a:solidFill>
              </a:rPr>
              <a:t>) = 0.36  </a:t>
            </a:r>
            <a:r>
              <a:rPr lang="en-US" sz="1700" dirty="0">
                <a:solidFill>
                  <a:srgbClr val="0000FF"/>
                </a:solidFill>
                <a:cs typeface="Times New Roman" panose="02020603050405020304" pitchFamily="18" charset="0"/>
              </a:rPr>
              <a:t>at 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 5.8 </a:t>
            </a:r>
            <a:r>
              <a:rPr lang="en-US" sz="1700" dirty="0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C.L. (A.P. </a:t>
            </a:r>
            <a:r>
              <a:rPr lang="en-US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Serebrov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 et al. </a:t>
            </a:r>
            <a:r>
              <a:rPr lang="it-IT" sz="1800" dirty="0"/>
              <a:t>arXiv:2302.09958)</a:t>
            </a:r>
            <a:endParaRPr lang="en-US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60"/>
              </a:lnSpc>
              <a:spcBef>
                <a:spcPts val="1200"/>
              </a:spcBef>
              <a:buNone/>
            </a:pPr>
            <a:endParaRPr lang="en-US" sz="1800" i="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91AF5FF-28DB-0543-A20C-AB9F7EBFC36B}"/>
              </a:ext>
            </a:extLst>
          </p:cNvPr>
          <p:cNvSpPr txBox="1">
            <a:spLocks/>
          </p:cNvSpPr>
          <p:nvPr/>
        </p:nvSpPr>
        <p:spPr bwMode="auto">
          <a:xfrm>
            <a:off x="-58095" y="1614429"/>
            <a:ext cx="6230295" cy="250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685800" lvl="1">
              <a:lnSpc>
                <a:spcPts val="2360"/>
              </a:lnSpc>
              <a:spcBef>
                <a:spcPts val="1032"/>
              </a:spcBef>
              <a:buSzPct val="90000"/>
              <a:buFont typeface="Wingdings" pitchFamily="2" charset="2"/>
              <a:buChar char="Ø"/>
            </a:pP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Assuming for relic sterile neutrinos a 2.7 eV mass and the same density of active ones at the time         of all neutrinos freeze-out (h: Hubble constant)              </a:t>
            </a:r>
          </a:p>
          <a:p>
            <a:pPr marL="400050" lvl="1" indent="0">
              <a:lnSpc>
                <a:spcPts val="2360"/>
              </a:lnSpc>
              <a:spcBef>
                <a:spcPts val="1032"/>
              </a:spcBef>
              <a:buSzPct val="90000"/>
              <a:buNone/>
            </a:pP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700" dirty="0">
                <a:ea typeface="Calibri" panose="020F0502020204030204" pitchFamily="34" charset="0"/>
                <a:cs typeface="Cambria Math" panose="02040503050406030204" pitchFamily="18" charset="0"/>
              </a:rPr>
              <a:t>𝜈</a:t>
            </a:r>
            <a:r>
              <a:rPr lang="en-US" sz="17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) ≈ (2.7 eV ⁄1 eV) </a:t>
            </a:r>
            <a:r>
              <a:rPr lang="en-US" sz="1700" dirty="0">
                <a:ea typeface="Calibri" panose="020F0502020204030204" pitchFamily="34" charset="0"/>
                <a:cs typeface="Cambria Math" panose="02040503050406030204" pitchFamily="18" charset="0"/>
              </a:rPr>
              <a:t>⋅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 0.01 h</a:t>
            </a:r>
            <a:r>
              <a:rPr lang="en-US" sz="17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ea typeface="Calibri" panose="020F0502020204030204" pitchFamily="34" charset="0"/>
                <a:cs typeface="Cambria Math" panose="02040503050406030204" pitchFamily="18" charset="0"/>
              </a:rPr>
              <a:t>⋅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 5.1 </a:t>
            </a:r>
          </a:p>
          <a:p>
            <a:pPr marL="1077913" lvl="2" indent="-277813">
              <a:lnSpc>
                <a:spcPts val="2360"/>
              </a:lnSpc>
              <a:spcBef>
                <a:spcPts val="1032"/>
              </a:spcBef>
              <a:buSzPct val="90000"/>
              <a:buNone/>
            </a:pP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  sterile </a:t>
            </a:r>
            <a:r>
              <a:rPr lang="en-US" sz="1700" i="0" dirty="0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s should contribute </a:t>
            </a:r>
            <a:r>
              <a:rPr lang="en-US" sz="1700" i="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energy density   of Universe</a:t>
            </a: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 at 5.3 % level,  (27 % in case of       two additional sterile </a:t>
            </a:r>
            <a:r>
              <a:rPr lang="en-US" sz="1700" i="0" dirty="0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states).</a:t>
            </a:r>
          </a:p>
          <a:p>
            <a:pPr marL="900113" lvl="1" indent="-500063">
              <a:lnSpc>
                <a:spcPts val="2360"/>
              </a:lnSpc>
              <a:spcBef>
                <a:spcPts val="1032"/>
              </a:spcBef>
              <a:buSzPct val="90000"/>
              <a:buNone/>
            </a:pPr>
            <a:endParaRPr lang="en-US" sz="1800" i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2313" lvl="1" indent="-322263">
              <a:lnSpc>
                <a:spcPts val="2360"/>
              </a:lnSpc>
              <a:spcBef>
                <a:spcPts val="1032"/>
              </a:spcBef>
              <a:buSzPct val="90000"/>
              <a:buFont typeface="Wingdings" pitchFamily="2" charset="2"/>
              <a:buChar char="Ø"/>
            </a:pPr>
            <a:endParaRPr lang="en-US" sz="1800" i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360"/>
              </a:lnSpc>
              <a:spcBef>
                <a:spcPts val="1032"/>
              </a:spcBef>
              <a:buNone/>
            </a:pPr>
            <a:endParaRPr lang="en-US" sz="1800" i="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02F8EB-A0B5-D842-A963-75D6A5AABE6B}"/>
              </a:ext>
            </a:extLst>
          </p:cNvPr>
          <p:cNvSpPr txBox="1">
            <a:spLocks/>
          </p:cNvSpPr>
          <p:nvPr/>
        </p:nvSpPr>
        <p:spPr bwMode="auto">
          <a:xfrm>
            <a:off x="-15552" y="5504656"/>
            <a:ext cx="9921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368300" indent="-368300">
              <a:lnSpc>
                <a:spcPts val="2360"/>
              </a:lnSpc>
              <a:spcBef>
                <a:spcPts val="1032"/>
              </a:spcBef>
            </a:pPr>
            <a:r>
              <a:rPr lang="en-US" sz="1700" i="0" baseline="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 obvious reason for considering sterile-</a:t>
            </a:r>
            <a:r>
              <a:rPr lang="en-US" sz="1700" i="0" baseline="0" dirty="0">
                <a:solidFill>
                  <a:srgbClr val="0000FF"/>
                </a:solidFill>
                <a:latin typeface="Symbol" charset="2"/>
                <a:ea typeface="Calibri" panose="020F0502020204030204" pitchFamily="34" charset="0"/>
                <a:cs typeface="Symbol" charset="2"/>
              </a:rPr>
              <a:t>n </a:t>
            </a:r>
            <a:r>
              <a:rPr lang="en-US" sz="1700" i="0" baseline="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DM candidate is</a:t>
            </a:r>
            <a:r>
              <a:rPr lang="en-US" sz="1700" i="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the</a:t>
            </a:r>
            <a:r>
              <a:rPr lang="en-US" sz="1700" i="0" baseline="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absence of interaction between sterile-</a:t>
            </a:r>
            <a:r>
              <a:rPr lang="en-US" sz="1700" i="0" baseline="0" dirty="0">
                <a:solidFill>
                  <a:srgbClr val="0000FF"/>
                </a:solidFill>
                <a:latin typeface="Symbol" charset="2"/>
                <a:ea typeface="Calibri" panose="020F0502020204030204" pitchFamily="34" charset="0"/>
                <a:cs typeface="Symbol" charset="2"/>
              </a:rPr>
              <a:t>n</a:t>
            </a:r>
            <a:r>
              <a:rPr lang="en-US" sz="1700" i="0" baseline="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matter: the scattering of strongly/weakly interacting particles on clusters of sterile-</a:t>
            </a:r>
            <a:r>
              <a:rPr lang="en-US" sz="1700" i="0" baseline="0" dirty="0">
                <a:solidFill>
                  <a:srgbClr val="0000FF"/>
                </a:solidFill>
                <a:latin typeface="Symbol" charset="2"/>
                <a:ea typeface="Calibri" panose="020F0502020204030204" pitchFamily="34" charset="0"/>
                <a:cs typeface="Symbol" charset="2"/>
              </a:rPr>
              <a:t>n</a:t>
            </a:r>
            <a:r>
              <a:rPr lang="en-US" sz="1700" i="0" baseline="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 occurs only due to gravitational interaction.</a:t>
            </a:r>
            <a:endParaRPr lang="x-none" sz="1700" i="0" dirty="0">
              <a:solidFill>
                <a:srgbClr val="0000FF"/>
              </a:solidFill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i="0" dirty="0">
              <a:solidFill>
                <a:srgbClr val="0000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8E7F55-6E76-1646-BE96-7F68E522847E}"/>
              </a:ext>
            </a:extLst>
          </p:cNvPr>
          <p:cNvGrpSpPr/>
          <p:nvPr/>
        </p:nvGrpSpPr>
        <p:grpSpPr>
          <a:xfrm>
            <a:off x="6172200" y="1295400"/>
            <a:ext cx="3689919" cy="2822831"/>
            <a:chOff x="6172200" y="1685902"/>
            <a:chExt cx="3689919" cy="31005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0DCF2C-C28F-134A-A097-DBCB0E516B57}"/>
                </a:ext>
              </a:extLst>
            </p:cNvPr>
            <p:cNvGrpSpPr/>
            <p:nvPr/>
          </p:nvGrpSpPr>
          <p:grpSpPr>
            <a:xfrm>
              <a:off x="6172200" y="1685902"/>
              <a:ext cx="3415481" cy="2881357"/>
              <a:chOff x="5899150" y="2819400"/>
              <a:chExt cx="3886200" cy="28813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26935A0-0A61-664A-BF78-EC19AE9CB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9150" y="2819400"/>
                <a:ext cx="3886200" cy="2881357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B7C9CB8-CD1C-8D46-9318-F32E4800DF9E}"/>
                  </a:ext>
                </a:extLst>
              </p:cNvPr>
              <p:cNvSpPr/>
              <p:nvPr/>
            </p:nvSpPr>
            <p:spPr>
              <a:xfrm>
                <a:off x="6553200" y="3008468"/>
                <a:ext cx="1447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sterile-</a:t>
                </a:r>
                <a:r>
                  <a:rPr lang="en-US" dirty="0">
                    <a:latin typeface="Symbol" charset="2"/>
                  </a:rPr>
                  <a:t>n </a:t>
                </a:r>
                <a:r>
                  <a:rPr lang="x-none"/>
                  <a:t>/</a:t>
                </a:r>
                <a:r>
                  <a:rPr lang="en-US" dirty="0"/>
                  <a:t> </a:t>
                </a:r>
                <a:r>
                  <a:rPr lang="en-US" dirty="0">
                    <a:latin typeface="Symbol" pitchFamily="2" charset="2"/>
                  </a:rPr>
                  <a:t>n</a:t>
                </a:r>
                <a:r>
                  <a:rPr lang="x-none"/>
                  <a:t>e</a:t>
                </a:r>
                <a:endParaRPr lang="x-none" dirty="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2DBA341-5531-EC4B-A39E-696F65CC5E1B}"/>
                </a:ext>
              </a:extLst>
            </p:cNvPr>
            <p:cNvSpPr/>
            <p:nvPr/>
          </p:nvSpPr>
          <p:spPr>
            <a:xfrm>
              <a:off x="6553200" y="4447881"/>
              <a:ext cx="3308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n-lt"/>
                </a:rPr>
                <a:t>Process of neutrinos decoupling 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01D6D8-95C5-444B-841F-3F3F2D5A76EC}"/>
              </a:ext>
            </a:extLst>
          </p:cNvPr>
          <p:cNvSpPr txBox="1">
            <a:spLocks/>
          </p:cNvSpPr>
          <p:nvPr/>
        </p:nvSpPr>
        <p:spPr bwMode="auto">
          <a:xfrm>
            <a:off x="31624" y="4267200"/>
            <a:ext cx="9645776" cy="9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668338" lvl="1" indent="-258763">
              <a:lnSpc>
                <a:spcPts val="2360"/>
              </a:lnSpc>
              <a:spcBef>
                <a:spcPts val="1032"/>
              </a:spcBef>
              <a:buSzPct val="90000"/>
              <a:buFont typeface="Wingdings" pitchFamily="2" charset="2"/>
              <a:buChar char="Ø"/>
            </a:pPr>
            <a:r>
              <a:rPr lang="en-US" sz="1800" dirty="0"/>
              <a:t>Could the dark matter be explained in terms of an extended Standard Model             with right-handed neutrinos  </a:t>
            </a:r>
            <a:r>
              <a:rPr lang="en-US" sz="1800" dirty="0" err="1"/>
              <a:t>m</a:t>
            </a:r>
            <a:r>
              <a:rPr lang="en-US" sz="1800" baseline="-25000" dirty="0" err="1">
                <a:latin typeface="Symbol" pitchFamily="2" charset="2"/>
              </a:rPr>
              <a:t>n</a:t>
            </a:r>
            <a:r>
              <a:rPr lang="en-US" sz="1800" baseline="-25000" dirty="0" err="1"/>
              <a:t>e</a:t>
            </a:r>
            <a:r>
              <a:rPr lang="en-US" sz="1800" baseline="30000" dirty="0" err="1"/>
              <a:t>R</a:t>
            </a:r>
            <a:r>
              <a:rPr lang="en-US" sz="1800" dirty="0"/>
              <a:t> = 2.7 eV, </a:t>
            </a:r>
            <a:r>
              <a:rPr lang="en-US" sz="1800" dirty="0" err="1"/>
              <a:t>m</a:t>
            </a:r>
            <a:r>
              <a:rPr lang="en-US" sz="1800" baseline="-25000" dirty="0" err="1">
                <a:latin typeface="Symbol" pitchFamily="2" charset="2"/>
              </a:rPr>
              <a:t>nm</a:t>
            </a:r>
            <a:r>
              <a:rPr lang="en-US" sz="1800" baseline="30000" dirty="0" err="1"/>
              <a:t>R</a:t>
            </a:r>
            <a:r>
              <a:rPr lang="en-US" sz="1800" dirty="0"/>
              <a:t> = 0.56 </a:t>
            </a:r>
            <a:r>
              <a:rPr lang="en-US" sz="1800" dirty="0" err="1"/>
              <a:t>keV</a:t>
            </a:r>
            <a:r>
              <a:rPr lang="en-US" sz="1800" dirty="0"/>
              <a:t>, </a:t>
            </a:r>
            <a:r>
              <a:rPr lang="en-US" sz="1800" dirty="0" err="1"/>
              <a:t>m</a:t>
            </a:r>
            <a:r>
              <a:rPr lang="en-US" sz="1800" baseline="-25000" dirty="0" err="1">
                <a:latin typeface="Symbol" pitchFamily="2" charset="2"/>
              </a:rPr>
              <a:t>nt</a:t>
            </a:r>
            <a:r>
              <a:rPr lang="en-US" sz="1800" baseline="30000" dirty="0" err="1"/>
              <a:t>R</a:t>
            </a:r>
            <a:r>
              <a:rPr lang="en-US" sz="1800" baseline="30000" dirty="0"/>
              <a:t> </a:t>
            </a:r>
            <a:r>
              <a:rPr lang="en-US" sz="1800" dirty="0"/>
              <a:t>= 9.4 </a:t>
            </a:r>
            <a:r>
              <a:rPr lang="en-US" sz="1800" dirty="0" err="1"/>
              <a:t>keV</a:t>
            </a:r>
            <a:r>
              <a:rPr lang="en-US" sz="1800" dirty="0"/>
              <a:t>  ?                (A.P. </a:t>
            </a:r>
            <a:r>
              <a:rPr lang="en-US" sz="1800" dirty="0" err="1"/>
              <a:t>Serebrov</a:t>
            </a:r>
            <a:r>
              <a:rPr lang="en-US" sz="1800" dirty="0"/>
              <a:t> et al</a:t>
            </a:r>
            <a:r>
              <a:rPr lang="en-US" sz="1800" i="0" dirty="0"/>
              <a:t>, </a:t>
            </a:r>
            <a:r>
              <a:rPr lang="it-IT" sz="1800" dirty="0"/>
              <a:t>arXiv:2306.09962)</a:t>
            </a:r>
            <a:r>
              <a:rPr lang="en-US" sz="1800" dirty="0">
                <a:cs typeface="Times New Roman" panose="02020603050405020304" pitchFamily="18" charset="0"/>
              </a:rPr>
              <a:t>.</a:t>
            </a:r>
            <a:endParaRPr lang="en-US" sz="1800" i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360"/>
              </a:lnSpc>
              <a:spcBef>
                <a:spcPts val="1032"/>
              </a:spcBef>
              <a:buNone/>
            </a:pPr>
            <a:endParaRPr lang="en-US" sz="1800" i="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3200" y="-892174"/>
            <a:ext cx="9899650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3" tIns="45717" rIns="91433" bIns="45717" anchor="ctr"/>
          <a:lstStyle/>
          <a:p>
            <a:pPr defTabSz="914400">
              <a:defRPr/>
            </a:pPr>
            <a:endParaRPr lang="it-IT">
              <a:solidFill>
                <a:prstClr val="black"/>
              </a:solidFill>
              <a:latin typeface="Calibri"/>
              <a:cs typeface="Droid Sans Fallback" charset="0"/>
            </a:endParaRPr>
          </a:p>
        </p:txBody>
      </p:sp>
      <p:sp>
        <p:nvSpPr>
          <p:cNvPr id="88067" name="AutoShape 13"/>
          <p:cNvSpPr>
            <a:spLocks noChangeArrowheads="1"/>
          </p:cNvSpPr>
          <p:nvPr/>
        </p:nvSpPr>
        <p:spPr bwMode="auto">
          <a:xfrm>
            <a:off x="20" y="-538163"/>
            <a:ext cx="9899651" cy="528638"/>
          </a:xfrm>
          <a:custGeom>
            <a:avLst/>
            <a:gdLst>
              <a:gd name="T0" fmla="*/ 9901238 w 9901238"/>
              <a:gd name="T1" fmla="*/ 264319 h 528638"/>
              <a:gd name="T2" fmla="*/ 4950619 w 9901238"/>
              <a:gd name="T3" fmla="*/ 528638 h 528638"/>
              <a:gd name="T4" fmla="*/ 0 w 9901238"/>
              <a:gd name="T5" fmla="*/ 264319 h 528638"/>
              <a:gd name="T6" fmla="*/ 4950619 w 9901238"/>
              <a:gd name="T7" fmla="*/ 0 h 5286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901238"/>
              <a:gd name="T13" fmla="*/ 0 h 528638"/>
              <a:gd name="T14" fmla="*/ 9901238 w 9901238"/>
              <a:gd name="T15" fmla="*/ 528638 h 528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1238" h="528638"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360" cap="flat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3" tIns="45717" rIns="91433" bIns="45717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068" name="AutoShape 14"/>
          <p:cNvSpPr>
            <a:spLocks noChangeArrowheads="1"/>
          </p:cNvSpPr>
          <p:nvPr/>
        </p:nvSpPr>
        <p:spPr bwMode="auto">
          <a:xfrm>
            <a:off x="20669" y="22225"/>
            <a:ext cx="9859969" cy="490538"/>
          </a:xfrm>
          <a:custGeom>
            <a:avLst/>
            <a:gdLst>
              <a:gd name="T0" fmla="*/ 9861550 w 9861550"/>
              <a:gd name="T1" fmla="*/ 245269 h 490538"/>
              <a:gd name="T2" fmla="*/ 4930775 w 9861550"/>
              <a:gd name="T3" fmla="*/ 490538 h 490538"/>
              <a:gd name="T4" fmla="*/ 0 w 9861550"/>
              <a:gd name="T5" fmla="*/ 245269 h 490538"/>
              <a:gd name="T6" fmla="*/ 4930775 w 9861550"/>
              <a:gd name="T7" fmla="*/ 0 h 4905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861550"/>
              <a:gd name="T13" fmla="*/ 0 h 490538"/>
              <a:gd name="T14" fmla="*/ 9861550 w 9861550"/>
              <a:gd name="T15" fmla="*/ 490538 h 4905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61550" h="490538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360" cap="flat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3" tIns="44997" rIns="89993" bIns="44997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93" name="Rectangle 12"/>
          <p:cNvSpPr>
            <a:spLocks noChangeArrowheads="1"/>
          </p:cNvSpPr>
          <p:nvPr/>
        </p:nvSpPr>
        <p:spPr bwMode="auto">
          <a:xfrm>
            <a:off x="0" y="0"/>
            <a:ext cx="9906000" cy="509588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9993" tIns="44997" rIns="89993" bIns="44997" anchor="ctr"/>
          <a:lstStyle/>
          <a:p>
            <a:pPr algn="ctr" defTabSz="914400">
              <a:tabLst>
                <a:tab pos="449229" algn="l"/>
                <a:tab pos="898457" algn="l"/>
                <a:tab pos="1347686" algn="l"/>
                <a:tab pos="1796914" algn="l"/>
                <a:tab pos="2246143" algn="l"/>
                <a:tab pos="2695371" algn="l"/>
                <a:tab pos="3144601" algn="l"/>
                <a:tab pos="3593828" algn="l"/>
                <a:tab pos="4043057" algn="l"/>
                <a:tab pos="4492286" algn="l"/>
                <a:tab pos="4941515" algn="l"/>
                <a:tab pos="5390742" algn="l"/>
                <a:tab pos="5839972" algn="l"/>
                <a:tab pos="6289200" algn="l"/>
                <a:tab pos="6738429" algn="l"/>
                <a:tab pos="7187657" algn="l"/>
                <a:tab pos="7636886" algn="l"/>
                <a:tab pos="8086114" algn="l"/>
                <a:tab pos="8535343" algn="l"/>
                <a:tab pos="8984571" algn="l"/>
                <a:tab pos="9433800" algn="l"/>
              </a:tabLst>
              <a:defRPr/>
            </a:pPr>
            <a:r>
              <a:rPr lang="en-US" sz="2800" i="0" dirty="0">
                <a:solidFill>
                  <a:srgbClr val="FFFFFF"/>
                </a:solidFill>
                <a:latin typeface="Helvetica"/>
                <a:cs typeface="Helvetica"/>
              </a:rPr>
              <a:t>The sterile neutrino puzzle</a:t>
            </a:r>
            <a:endParaRPr lang="it-IT" sz="2800" i="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Screen Shot 2021-07-13 at 16.51.5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2362200"/>
            <a:ext cx="3352800" cy="2633181"/>
          </a:xfrm>
          <a:prstGeom prst="rect">
            <a:avLst/>
          </a:prstGeom>
        </p:spPr>
      </p:pic>
      <p:pic>
        <p:nvPicPr>
          <p:cNvPr id="4" name="Picture 3" descr="Screen Shot 2021-07-13 at 16.52.1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62200"/>
            <a:ext cx="2981525" cy="2528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057400"/>
            <a:ext cx="290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800000"/>
                </a:solidFill>
              </a:rPr>
              <a:t>(anti-)</a:t>
            </a:r>
            <a:r>
              <a:rPr lang="en-US" i="1" dirty="0">
                <a:solidFill>
                  <a:srgbClr val="800000"/>
                </a:solidFill>
                <a:latin typeface="Symbol" charset="2"/>
                <a:cs typeface="Symbol" charset="2"/>
              </a:rPr>
              <a:t>n</a:t>
            </a:r>
            <a:r>
              <a:rPr lang="en-US" i="1" baseline="-25000" dirty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i="1" dirty="0">
                <a:solidFill>
                  <a:srgbClr val="800000"/>
                </a:solidFill>
              </a:rPr>
              <a:t> </a:t>
            </a:r>
            <a:r>
              <a:rPr lang="en-US" sz="1600" i="1" dirty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i="1" dirty="0">
                <a:solidFill>
                  <a:srgbClr val="800000"/>
                </a:solidFill>
              </a:rPr>
              <a:t> </a:t>
            </a:r>
            <a:r>
              <a:rPr lang="en-US" i="1" dirty="0">
                <a:solidFill>
                  <a:srgbClr val="800000"/>
                </a:solidFill>
                <a:latin typeface="Symbol" charset="2"/>
                <a:cs typeface="Symbol" charset="2"/>
              </a:rPr>
              <a:t>n</a:t>
            </a:r>
            <a:r>
              <a:rPr lang="en-US" i="1" baseline="-25000" dirty="0">
                <a:solidFill>
                  <a:srgbClr val="800000"/>
                </a:solidFill>
                <a:cs typeface="Symbol" charset="2"/>
              </a:rPr>
              <a:t>e </a:t>
            </a:r>
            <a:r>
              <a:rPr lang="en-US" i="1" dirty="0">
                <a:solidFill>
                  <a:srgbClr val="800000"/>
                </a:solidFill>
              </a:rPr>
              <a:t>Appearance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8146" y="2057400"/>
            <a:ext cx="266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800000"/>
                </a:solidFill>
              </a:rPr>
              <a:t>(anti-)</a:t>
            </a:r>
            <a:r>
              <a:rPr lang="en-US" i="1" dirty="0">
                <a:solidFill>
                  <a:srgbClr val="800000"/>
                </a:solidFill>
                <a:latin typeface="Symbol" charset="2"/>
                <a:cs typeface="Symbol" charset="2"/>
              </a:rPr>
              <a:t>n</a:t>
            </a:r>
            <a:r>
              <a:rPr lang="en-US" i="1" baseline="-25000" dirty="0">
                <a:solidFill>
                  <a:srgbClr val="800000"/>
                </a:solidFill>
                <a:cs typeface="Symbol" charset="2"/>
              </a:rPr>
              <a:t>e</a:t>
            </a:r>
            <a:r>
              <a:rPr lang="en-US" i="1" baseline="-25000" dirty="0">
                <a:solidFill>
                  <a:srgbClr val="800000"/>
                </a:solidFill>
              </a:rPr>
              <a:t> </a:t>
            </a:r>
            <a:r>
              <a:rPr lang="en-US" i="1" dirty="0">
                <a:solidFill>
                  <a:srgbClr val="800000"/>
                </a:solidFill>
              </a:rPr>
              <a:t>Disappearance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96200" y="3124200"/>
            <a:ext cx="209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800000"/>
                </a:solidFill>
              </a:rPr>
              <a:t>(arXiv:2106.05913)</a:t>
            </a:r>
          </a:p>
        </p:txBody>
      </p:sp>
      <p:sp>
        <p:nvSpPr>
          <p:cNvPr id="28" name="Rectangle 3"/>
          <p:cNvSpPr/>
          <p:nvPr/>
        </p:nvSpPr>
        <p:spPr>
          <a:xfrm>
            <a:off x="13128" y="545358"/>
            <a:ext cx="9867509" cy="143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1" indent="-269875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Several experiments performed at reactors and accelerators to study “</a:t>
            </a:r>
            <a:r>
              <a:rPr lang="en-US" sz="1800" i="0" dirty="0">
                <a:latin typeface="Symbol" pitchFamily="2" charset="2"/>
                <a:ea typeface="Comic Sans MS"/>
                <a:cs typeface="Comic Sans MS"/>
                <a:sym typeface="Comic Sans MS"/>
              </a:rPr>
              <a:t>n</a:t>
            </a: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 anomalies”, e.g. the recent result of </a:t>
            </a:r>
            <a:r>
              <a:rPr lang="en-US" sz="1800" i="0" dirty="0" err="1">
                <a:latin typeface="Comic Sans MS"/>
                <a:ea typeface="Comic Sans MS"/>
                <a:cs typeface="Comic Sans MS"/>
                <a:sym typeface="Comic Sans MS"/>
              </a:rPr>
              <a:t>MicroBooNE</a:t>
            </a: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lang="it-IT" sz="1800" i="0" dirty="0"/>
              <a:t>arXiv:2210.10216), </a:t>
            </a: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but:</a:t>
            </a:r>
          </a:p>
          <a:p>
            <a:pPr marL="492125" lvl="2" indent="-222250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1800" i="0" dirty="0">
                <a:latin typeface="Comic Sans MS"/>
                <a:cs typeface="Comic Sans MS"/>
                <a:sym typeface="Comic Sans MS"/>
              </a:rPr>
              <a:t>c</a:t>
            </a:r>
            <a:r>
              <a:rPr lang="en-US" sz="1800" i="0" dirty="0">
                <a:latin typeface="Comic Sans MS"/>
                <a:cs typeface="Comic Sans MS"/>
              </a:rPr>
              <a:t>lear tension between appearance and disappearance experiments which are characterized by different neutrino energy range and detection technique is evident.</a:t>
            </a:r>
          </a:p>
        </p:txBody>
      </p:sp>
      <p:sp>
        <p:nvSpPr>
          <p:cNvPr id="29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7744283" y="658223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GB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6</a:t>
            </a:fld>
            <a:endParaRPr lang="en-GB" dirty="0">
              <a:solidFill>
                <a:srgbClr val="3366FF"/>
              </a:solidFill>
              <a:latin typeface="Comic Sans M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BD48A68-E342-EF46-A67A-756C280349C7}"/>
              </a:ext>
            </a:extLst>
          </p:cNvPr>
          <p:cNvSpPr/>
          <p:nvPr/>
        </p:nvSpPr>
        <p:spPr>
          <a:xfrm>
            <a:off x="103200" y="5066806"/>
            <a:ext cx="9802800" cy="141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988" lvl="2" indent="-22701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ü"/>
            </a:pP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Measuring both appearance /disappearance in the same experiment using a detector with optimal </a:t>
            </a:r>
            <a:r>
              <a:rPr lang="en-US" sz="1800" kern="0" dirty="0">
                <a:solidFill>
                  <a:srgbClr val="0000FF"/>
                </a:solidFill>
                <a:latin typeface="Symbol" pitchFamily="2" charset="2"/>
                <a:ea typeface="MS PGothic" charset="0"/>
              </a:rPr>
              <a:t>n 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id. and </a:t>
            </a:r>
            <a:r>
              <a:rPr lang="en-US" sz="1800" kern="0" dirty="0" err="1">
                <a:solidFill>
                  <a:srgbClr val="0000FF"/>
                </a:solidFill>
                <a:latin typeface="+mn-lt"/>
                <a:ea typeface="MS PGothic" charset="0"/>
              </a:rPr>
              <a:t>backgr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. rejection is mandatory to disentangle physics scenario; </a:t>
            </a:r>
          </a:p>
          <a:p>
            <a:pPr marL="280988" lvl="2" indent="-22701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ü"/>
            </a:pP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Far to near detector neutrino spectra comparison is crucial for the control of </a:t>
            </a:r>
            <a:r>
              <a:rPr lang="en-US" sz="1800" kern="0" dirty="0" err="1">
                <a:solidFill>
                  <a:srgbClr val="0000FF"/>
                </a:solidFill>
                <a:latin typeface="+mn-lt"/>
                <a:ea typeface="MS PGothic" charset="0"/>
              </a:rPr>
              <a:t>backgr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. and beam/detector systematics.</a:t>
            </a:r>
            <a:endParaRPr lang="en-US" sz="1800" dirty="0">
              <a:solidFill>
                <a:srgbClr val="0000FF"/>
              </a:solidFill>
              <a:latin typeface="+mn-lt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93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3B31790-D87D-DB49-B855-78A93E976861}"/>
              </a:ext>
            </a:extLst>
          </p:cNvPr>
          <p:cNvGrpSpPr/>
          <p:nvPr/>
        </p:nvGrpSpPr>
        <p:grpSpPr>
          <a:xfrm>
            <a:off x="7018539" y="533959"/>
            <a:ext cx="2899131" cy="3109234"/>
            <a:chOff x="6705601" y="3520166"/>
            <a:chExt cx="3200399" cy="31092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0229" y="3520166"/>
              <a:ext cx="3035771" cy="31092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79E33-CFE0-3E48-84D2-AD5FD5005D5E}"/>
                </a:ext>
              </a:extLst>
            </p:cNvPr>
            <p:cNvSpPr txBox="1"/>
            <p:nvPr/>
          </p:nvSpPr>
          <p:spPr>
            <a:xfrm>
              <a:off x="8677153" y="4004538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BNB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7F2CBB-238F-C942-B310-D72D9C45A6EC}"/>
                </a:ext>
              </a:extLst>
            </p:cNvPr>
            <p:cNvSpPr/>
            <p:nvPr/>
          </p:nvSpPr>
          <p:spPr>
            <a:xfrm rot="16200000">
              <a:off x="5834368" y="4757433"/>
              <a:ext cx="20810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  <a:latin typeface="Comic Sans MS"/>
                </a:rPr>
                <a:t> </a:t>
              </a:r>
              <a:r>
                <a:rPr lang="en-US" i="0" dirty="0">
                  <a:solidFill>
                    <a:srgbClr val="000000"/>
                  </a:solidFill>
                  <a:latin typeface="Symbol" pitchFamily="2" charset="2"/>
                </a:rPr>
                <a:t>f(n</a:t>
              </a:r>
              <a:r>
                <a:rPr lang="en-US" sz="1400" i="0" dirty="0">
                  <a:solidFill>
                    <a:srgbClr val="000000"/>
                  </a:solidFill>
                  <a:latin typeface="Symbol" pitchFamily="2" charset="2"/>
                </a:rPr>
                <a:t>)/</a:t>
              </a:r>
              <a:r>
                <a:rPr lang="en-US" sz="1400" i="0" dirty="0">
                  <a:solidFill>
                    <a:srgbClr val="000000"/>
                  </a:solidFill>
                  <a:latin typeface="Comic Sans MS"/>
                </a:rPr>
                <a:t>MeV/m</a:t>
              </a:r>
              <a:r>
                <a:rPr lang="en-US" sz="1400" i="0" baseline="30000" dirty="0">
                  <a:solidFill>
                    <a:srgbClr val="000000"/>
                  </a:solidFill>
                  <a:latin typeface="Comic Sans MS"/>
                </a:rPr>
                <a:t>2</a:t>
              </a:r>
              <a:r>
                <a:rPr lang="en-US" sz="1400" i="0" dirty="0">
                  <a:solidFill>
                    <a:srgbClr val="000000"/>
                  </a:solidFill>
                  <a:latin typeface="Comic Sans MS"/>
                </a:rPr>
                <a:t>/10</a:t>
              </a:r>
              <a:r>
                <a:rPr lang="en-US" sz="1400" i="0" baseline="30000" dirty="0">
                  <a:solidFill>
                    <a:srgbClr val="000000"/>
                  </a:solidFill>
                  <a:latin typeface="Comic Sans MS"/>
                </a:rPr>
                <a:t>6</a:t>
              </a:r>
              <a:r>
                <a:rPr lang="en-US" sz="1400" i="0" dirty="0">
                  <a:solidFill>
                    <a:srgbClr val="000000"/>
                  </a:solidFill>
                  <a:latin typeface="Comic Sans MS"/>
                </a:rPr>
                <a:t> POT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906001" cy="824027"/>
          </a:xfrm>
        </p:spPr>
        <p:txBody>
          <a:bodyPr/>
          <a:lstStyle/>
          <a:p>
            <a:pPr algn="l">
              <a:defRPr/>
            </a:pPr>
            <a:r>
              <a:rPr lang="en-US" sz="2600" dirty="0">
                <a:solidFill>
                  <a:srgbClr val="FFFFFF"/>
                </a:solidFill>
              </a:rPr>
              <a:t>Short Baseline Neutrino (SBN) at FNAL BNB and </a:t>
            </a:r>
            <a:r>
              <a:rPr lang="en-US" sz="2600" dirty="0" err="1">
                <a:solidFill>
                  <a:srgbClr val="FFFFFF"/>
                </a:solidFill>
              </a:rPr>
              <a:t>NuMi</a:t>
            </a:r>
            <a:r>
              <a:rPr lang="en-US" sz="2600" dirty="0">
                <a:solidFill>
                  <a:srgbClr val="FFFFFF"/>
                </a:solidFill>
              </a:rPr>
              <a:t> beams: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i="1" dirty="0">
                <a:solidFill>
                  <a:srgbClr val="FFFFFF"/>
                </a:solidFill>
              </a:rPr>
              <a:t>a definitive answer to sterile neutrinos ?</a:t>
            </a: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7744283" y="658223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GB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7</a:t>
            </a:fld>
            <a:endParaRPr lang="en-GB" dirty="0">
              <a:solidFill>
                <a:srgbClr val="3366FF"/>
              </a:solidFill>
              <a:latin typeface="Comic Sans M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8A5205-E4E9-E64E-BD38-E429EB3B59F4}"/>
              </a:ext>
            </a:extLst>
          </p:cNvPr>
          <p:cNvGrpSpPr/>
          <p:nvPr/>
        </p:nvGrpSpPr>
        <p:grpSpPr>
          <a:xfrm>
            <a:off x="6979364" y="4021238"/>
            <a:ext cx="2850436" cy="2303362"/>
            <a:chOff x="7223367" y="1352044"/>
            <a:chExt cx="2667000" cy="23033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367" y="1352044"/>
              <a:ext cx="2667000" cy="23033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65C3BE-D2A6-9B41-883C-3C9592CC986F}"/>
                </a:ext>
              </a:extLst>
            </p:cNvPr>
            <p:cNvSpPr txBox="1"/>
            <p:nvPr/>
          </p:nvSpPr>
          <p:spPr>
            <a:xfrm>
              <a:off x="8877232" y="1840468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BNB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9FD016E-0C9A-9D41-BDD8-0243C5BA5057}"/>
              </a:ext>
            </a:extLst>
          </p:cNvPr>
          <p:cNvSpPr txBox="1">
            <a:spLocks/>
          </p:cNvSpPr>
          <p:nvPr/>
        </p:nvSpPr>
        <p:spPr bwMode="auto">
          <a:xfrm>
            <a:off x="0" y="4267200"/>
            <a:ext cx="7445833" cy="23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269875" lvl="1" indent="-269875" defTabSz="914400">
              <a:lnSpc>
                <a:spcPts val="2300"/>
              </a:lnSpc>
              <a:spcBef>
                <a:spcPts val="0"/>
              </a:spcBef>
              <a:spcAft>
                <a:spcPts val="800"/>
              </a:spcAft>
              <a:buSzPct val="200000"/>
              <a:buFont typeface="Comic Sans MS" pitchFamily="66" charset="0"/>
              <a:buChar char="●"/>
            </a:pP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ICARUS and SBND </a:t>
            </a:r>
            <a:r>
              <a:rPr lang="en-US" sz="1700" i="0" kern="0" dirty="0" err="1">
                <a:solidFill>
                  <a:srgbClr val="000000"/>
                </a:solidFill>
                <a:latin typeface="Comic Sans MS" charset="0"/>
                <a:ea typeface="MS PGothic" charset="0"/>
              </a:rPr>
              <a:t>LAr</a:t>
            </a: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-TPC’s installed at 600 and 110 m             from Booster target, searching for sterile-</a:t>
            </a:r>
            <a:r>
              <a:rPr lang="en-US" sz="1700" i="0" kern="0" dirty="0">
                <a:solidFill>
                  <a:srgbClr val="000000"/>
                </a:solidFill>
                <a:latin typeface="Symbol" charset="2"/>
                <a:ea typeface="MS PGothic" charset="0"/>
                <a:cs typeface="Symbol" charset="2"/>
              </a:rPr>
              <a:t>n</a:t>
            </a: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 oscillations both             in appearance and disappearance channels.</a:t>
            </a:r>
          </a:p>
          <a:p>
            <a:pPr marL="269875" lvl="1" indent="-269875" defTabSz="914400">
              <a:lnSpc>
                <a:spcPts val="2300"/>
              </a:lnSpc>
              <a:spcBef>
                <a:spcPts val="0"/>
              </a:spcBef>
              <a:spcAft>
                <a:spcPts val="800"/>
              </a:spcAft>
              <a:buSzPct val="200000"/>
              <a:buFont typeface="Comic Sans MS" pitchFamily="66" charset="0"/>
              <a:buChar char="●"/>
            </a:pP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Furthermore, 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high-statistics 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-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Ar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cross-section measurements      and event identification/reconstruction studies:                                         </a:t>
            </a:r>
          </a:p>
          <a:p>
            <a:pPr marL="627063" lvl="2" indent="-266700">
              <a:lnSpc>
                <a:spcPts val="2160"/>
              </a:lnSpc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~10</a:t>
            </a:r>
            <a:r>
              <a:rPr lang="en-US" sz="1700" i="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6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i="0" dirty="0">
                <a:solidFill>
                  <a:srgbClr val="000000"/>
                </a:solidFill>
              </a:rPr>
              <a:t>events/y in SBND &lt; 1 GeV from Booster</a:t>
            </a:r>
          </a:p>
          <a:p>
            <a:pPr marL="627063" lvl="2" indent="-266700">
              <a:lnSpc>
                <a:spcPts val="2160"/>
              </a:lnSpc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~10</a:t>
            </a:r>
            <a:r>
              <a:rPr lang="en-US" sz="1700" i="0" baseline="30000" dirty="0">
                <a:solidFill>
                  <a:srgbClr val="000000"/>
                </a:solidFill>
                <a:latin typeface="Comic Sans MS"/>
              </a:rPr>
              <a:t>5 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events/y in ICARUS  &gt; 1 GeV from off-axis 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NuMI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beam.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949C33-A738-5246-B23C-5A0AB3A1838D}"/>
              </a:ext>
            </a:extLst>
          </p:cNvPr>
          <p:cNvGrpSpPr/>
          <p:nvPr/>
        </p:nvGrpSpPr>
        <p:grpSpPr>
          <a:xfrm>
            <a:off x="0" y="703213"/>
            <a:ext cx="7044155" cy="3411587"/>
            <a:chOff x="0" y="703213"/>
            <a:chExt cx="7044155" cy="34115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333A12-F10D-6145-96FC-EFD5C2DEE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71600"/>
              <a:ext cx="7044155" cy="274320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BEE6CB-A850-8846-B2D1-7E37C76ABE92}"/>
                </a:ext>
              </a:extLst>
            </p:cNvPr>
            <p:cNvGrpSpPr/>
            <p:nvPr/>
          </p:nvGrpSpPr>
          <p:grpSpPr>
            <a:xfrm>
              <a:off x="582571" y="703213"/>
              <a:ext cx="6427829" cy="2801987"/>
              <a:chOff x="568694" y="703213"/>
              <a:chExt cx="6220481" cy="280198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DBC15F-F979-4242-8C49-E76711EAE808}"/>
                  </a:ext>
                </a:extLst>
              </p:cNvPr>
              <p:cNvGrpSpPr/>
              <p:nvPr/>
            </p:nvGrpSpPr>
            <p:grpSpPr>
              <a:xfrm>
                <a:off x="568694" y="703214"/>
                <a:ext cx="6220481" cy="2801986"/>
                <a:chOff x="942699" y="1287984"/>
                <a:chExt cx="8039099" cy="3561834"/>
              </a:xfrm>
            </p:grpSpPr>
            <p:cxnSp>
              <p:nvCxnSpPr>
                <p:cNvPr id="24" name="Google Shape;105;p11">
                  <a:extLst>
                    <a:ext uri="{FF2B5EF4-FFF2-40B4-BE49-F238E27FC236}">
                      <a16:creationId xmlns:a16="http://schemas.microsoft.com/office/drawing/2014/main" id="{D8BAF246-DD34-B046-9970-340973369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2700" y="4559226"/>
                  <a:ext cx="7753194" cy="290592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20" name="Google Shape;110;p11">
                  <a:extLst>
                    <a:ext uri="{FF2B5EF4-FFF2-40B4-BE49-F238E27FC236}">
                      <a16:creationId xmlns:a16="http://schemas.microsoft.com/office/drawing/2014/main" id="{A8F73D08-ACB8-A541-852E-64FBE42A739B}"/>
                    </a:ext>
                  </a:extLst>
                </p:cNvPr>
                <p:cNvSpPr/>
                <p:nvPr/>
              </p:nvSpPr>
              <p:spPr>
                <a:xfrm>
                  <a:off x="5485905" y="1459576"/>
                  <a:ext cx="3495893" cy="1274065"/>
                </a:xfrm>
                <a:prstGeom prst="roundRect">
                  <a:avLst>
                    <a:gd name="adj" fmla="val 7610"/>
                  </a:avLst>
                </a:prstGeom>
                <a:solidFill>
                  <a:schemeClr val="bg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1914297-1D5D-B64B-B410-B009058B3B73}"/>
                    </a:ext>
                  </a:extLst>
                </p:cNvPr>
                <p:cNvGrpSpPr/>
                <p:nvPr/>
              </p:nvGrpSpPr>
              <p:grpSpPr>
                <a:xfrm>
                  <a:off x="942699" y="1287984"/>
                  <a:ext cx="4000755" cy="1564922"/>
                  <a:chOff x="942699" y="748698"/>
                  <a:chExt cx="4000755" cy="1564922"/>
                </a:xfrm>
              </p:grpSpPr>
              <p:sp>
                <p:nvSpPr>
                  <p:cNvPr id="16" name="Google Shape;110;p11">
                    <a:extLst>
                      <a:ext uri="{FF2B5EF4-FFF2-40B4-BE49-F238E27FC236}">
                        <a16:creationId xmlns:a16="http://schemas.microsoft.com/office/drawing/2014/main" id="{FA6D2E56-B3BC-DF49-BDD2-4C74257F82B1}"/>
                      </a:ext>
                    </a:extLst>
                  </p:cNvPr>
                  <p:cNvSpPr/>
                  <p:nvPr/>
                </p:nvSpPr>
                <p:spPr>
                  <a:xfrm>
                    <a:off x="942699" y="916340"/>
                    <a:ext cx="3893499" cy="1278015"/>
                  </a:xfrm>
                  <a:prstGeom prst="roundRect">
                    <a:avLst>
                      <a:gd name="adj" fmla="val 7610"/>
                    </a:avLst>
                  </a:prstGeom>
                  <a:solidFill>
                    <a:schemeClr val="bg1"/>
                  </a:solidFill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/>
                  </a:p>
                </p:txBody>
              </p:sp>
              <p:sp>
                <p:nvSpPr>
                  <p:cNvPr id="18" name="Google Shape;109;p11">
                    <a:extLst>
                      <a:ext uri="{FF2B5EF4-FFF2-40B4-BE49-F238E27FC236}">
                        <a16:creationId xmlns:a16="http://schemas.microsoft.com/office/drawing/2014/main" id="{C5FC3F9A-7F70-F14D-9881-DFA234703BC8}"/>
                      </a:ext>
                    </a:extLst>
                  </p:cNvPr>
                  <p:cNvSpPr txBox="1"/>
                  <p:nvPr/>
                </p:nvSpPr>
                <p:spPr>
                  <a:xfrm>
                    <a:off x="2691924" y="748698"/>
                    <a:ext cx="2251530" cy="156492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2000" b="1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ICARUS</a:t>
                    </a:r>
                    <a:endParaRPr sz="2000" b="1" dirty="0">
                      <a:solidFill>
                        <a:srgbClr val="595959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600m baseline</a:t>
                    </a:r>
                    <a:endParaRPr dirty="0">
                      <a:solidFill>
                        <a:srgbClr val="595959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470t active volume </a:t>
                    </a:r>
                  </a:p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data taking</a:t>
                    </a:r>
                  </a:p>
                </p:txBody>
              </p:sp>
              <p:pic>
                <p:nvPicPr>
                  <p:cNvPr id="19" name="Picture 6" descr="&#10;Description automatically generated">
                    <a:extLst>
                      <a:ext uri="{FF2B5EF4-FFF2-40B4-BE49-F238E27FC236}">
                        <a16:creationId xmlns:a16="http://schemas.microsoft.com/office/drawing/2014/main" id="{F3401050-3064-C440-B5EE-2444875532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5027" y="1066799"/>
                    <a:ext cx="1607280" cy="1127556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6" name="Google Shape;109;p11">
                <a:extLst>
                  <a:ext uri="{FF2B5EF4-FFF2-40B4-BE49-F238E27FC236}">
                    <a16:creationId xmlns:a16="http://schemas.microsoft.com/office/drawing/2014/main" id="{1B27DC0F-7D9F-F144-9C24-3340CFE2A4AF}"/>
                  </a:ext>
                </a:extLst>
              </p:cNvPr>
              <p:cNvSpPr txBox="1"/>
              <p:nvPr/>
            </p:nvSpPr>
            <p:spPr>
              <a:xfrm>
                <a:off x="4211070" y="703213"/>
                <a:ext cx="1693201" cy="1231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SBND</a:t>
                </a:r>
                <a:endParaRPr sz="8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110 m baseline</a:t>
                </a:r>
                <a:endParaRPr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112t active volume 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under completion</a:t>
                </a:r>
              </a:p>
            </p:txBody>
          </p:sp>
        </p:grpSp>
        <p:sp>
          <p:nvSpPr>
            <p:cNvPr id="21" name="Google Shape;106;p11">
              <a:extLst>
                <a:ext uri="{FF2B5EF4-FFF2-40B4-BE49-F238E27FC236}">
                  <a16:creationId xmlns:a16="http://schemas.microsoft.com/office/drawing/2014/main" id="{0AE15A13-0EF3-2843-94B2-A8AFAA1517E3}"/>
                </a:ext>
              </a:extLst>
            </p:cNvPr>
            <p:cNvSpPr txBox="1"/>
            <p:nvPr/>
          </p:nvSpPr>
          <p:spPr>
            <a:xfrm>
              <a:off x="3691139" y="3429000"/>
              <a:ext cx="3090661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Booster Neutrino Beam (BNB)</a:t>
              </a:r>
              <a:endPara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658459-D7EF-0542-9C05-29F59FA9B127}"/>
                </a:ext>
              </a:extLst>
            </p:cNvPr>
            <p:cNvSpPr/>
            <p:nvPr/>
          </p:nvSpPr>
          <p:spPr>
            <a:xfrm>
              <a:off x="5040863" y="3643193"/>
              <a:ext cx="1817137" cy="395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defTabSz="9144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SzPct val="200000"/>
              </a:pPr>
              <a:r>
                <a:rPr lang="en-GB" sz="1400" b="1" i="1" kern="0" dirty="0">
                  <a:solidFill>
                    <a:srgbClr val="FF0000"/>
                  </a:solidFill>
                  <a:latin typeface="Comic Sans MS"/>
                  <a:ea typeface="ＭＳ Ｐゴシック" charset="-128"/>
                  <a:cs typeface="Comic Sans MS"/>
                </a:rPr>
                <a:t>arxiv:1503.01520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1E3ECE-FE38-1B41-BF93-2BCAAB62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019800" y="953452"/>
              <a:ext cx="959564" cy="780729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322480-8EA4-4246-B9B7-ABDB00818B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1179" y="2010489"/>
              <a:ext cx="838200" cy="111371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75BFF4D-E729-C84A-967A-846EFC5A6B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55323" y="2024662"/>
              <a:ext cx="302025" cy="78056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2987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SBN Program: s</a:t>
            </a:r>
            <a:r>
              <a:rPr lang="en-IT" sz="2600"/>
              <a:t>terile neutrino sensitivity</a:t>
            </a:r>
            <a:r>
              <a:rPr lang="en-US" sz="2600" dirty="0"/>
              <a:t>, 3 years (6.6 x10</a:t>
            </a:r>
            <a:r>
              <a:rPr lang="en-US" sz="2600" baseline="30000" dirty="0"/>
              <a:t>20</a:t>
            </a:r>
            <a:r>
              <a:rPr lang="en-US" sz="2600" dirty="0"/>
              <a:t> pot) 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7744283" y="658223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GB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8</a:t>
            </a:fld>
            <a:endParaRPr lang="en-GB" dirty="0">
              <a:solidFill>
                <a:srgbClr val="3366FF"/>
              </a:solidFill>
              <a:latin typeface="Comic Sans M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1923D7-9A96-0543-9350-E033555D3F4D}"/>
              </a:ext>
            </a:extLst>
          </p:cNvPr>
          <p:cNvSpPr/>
          <p:nvPr/>
        </p:nvSpPr>
        <p:spPr>
          <a:xfrm>
            <a:off x="1101364" y="5334000"/>
            <a:ext cx="354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-GR" sz="1800" dirty="0">
                <a:solidFill>
                  <a:srgbClr val="4E4E4E"/>
                </a:solidFill>
                <a:cs typeface="Helvetica"/>
              </a:rPr>
              <a:t>5σ </a:t>
            </a:r>
            <a:r>
              <a:rPr lang="en-US" sz="1800" dirty="0">
                <a:solidFill>
                  <a:srgbClr val="4E4E4E"/>
                </a:solidFill>
                <a:cs typeface="Helvetica"/>
              </a:rPr>
              <a:t>coverage of the parameter area relevant to LSND anomaly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00BF876-5CB7-D14B-A8B9-B2EDAF47E540}"/>
              </a:ext>
            </a:extLst>
          </p:cNvPr>
          <p:cNvSpPr/>
          <p:nvPr/>
        </p:nvSpPr>
        <p:spPr>
          <a:xfrm>
            <a:off x="8719" y="575608"/>
            <a:ext cx="989728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400">
              <a:lnSpc>
                <a:spcPts val="226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ombined analysis of events collected far by ICARUS at far site and by SBND at near u</a:t>
            </a:r>
            <a:r>
              <a:rPr lang="en-US" sz="1700" i="0" dirty="0">
                <a:solidFill>
                  <a:srgbClr val="000000"/>
                </a:solidFill>
              </a:rPr>
              <a:t>sing the same </a:t>
            </a:r>
            <a:r>
              <a:rPr lang="en-US" sz="1700" i="0" dirty="0" err="1">
                <a:solidFill>
                  <a:srgbClr val="000000"/>
                </a:solidFill>
              </a:rPr>
              <a:t>LAr</a:t>
            </a:r>
            <a:r>
              <a:rPr lang="en-US" sz="1700" i="0" dirty="0">
                <a:solidFill>
                  <a:srgbClr val="000000"/>
                </a:solidFill>
              </a:rPr>
              <a:t>-TPC event imaging technology greatly reduces the expected systematics:</a:t>
            </a:r>
          </a:p>
          <a:p>
            <a:pPr marL="585788" lvl="3" indent="-273050">
              <a:lnSpc>
                <a:spcPts val="2160"/>
              </a:lnSpc>
              <a:spcBef>
                <a:spcPts val="800"/>
              </a:spcBef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</a:rPr>
              <a:t>High </a:t>
            </a:r>
            <a:r>
              <a:rPr lang="en-US" sz="1700" i="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</a:rPr>
              <a:t>e identification capability of </a:t>
            </a:r>
            <a:r>
              <a:rPr lang="en-US" sz="1700" i="0" dirty="0" err="1">
                <a:solidFill>
                  <a:srgbClr val="000000"/>
                </a:solidFill>
              </a:rPr>
              <a:t>LAr</a:t>
            </a:r>
            <a:r>
              <a:rPr lang="en-US" sz="1700" i="0" dirty="0">
                <a:solidFill>
                  <a:srgbClr val="000000"/>
                </a:solidFill>
              </a:rPr>
              <a:t>-TPCs rejecting NC event background; </a:t>
            </a:r>
          </a:p>
          <a:p>
            <a:pPr marL="585788" lvl="3" indent="-273050">
              <a:lnSpc>
                <a:spcPts val="216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</a:rPr>
              <a:t>“Initial” BNB beam composition and spectrum provided by SBND detector.</a:t>
            </a:r>
            <a:r>
              <a:rPr lang="en-US" sz="1700" dirty="0">
                <a:solidFill>
                  <a:srgbClr val="000000"/>
                </a:solidFill>
              </a:rPr>
              <a:t>	            </a:t>
            </a:r>
            <a:endParaRPr lang="en-US" sz="1700" dirty="0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78492-CBEE-D249-8567-DDA8648D7400}"/>
              </a:ext>
            </a:extLst>
          </p:cNvPr>
          <p:cNvSpPr/>
          <p:nvPr/>
        </p:nvSpPr>
        <p:spPr>
          <a:xfrm>
            <a:off x="84919" y="6096000"/>
            <a:ext cx="9897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Unique capability to study neutrino appearance and disappearance simultaneously</a:t>
            </a:r>
            <a:endParaRPr lang="it-IT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AF4EC8-8170-CE45-9D68-C5588DCE1779}"/>
              </a:ext>
            </a:extLst>
          </p:cNvPr>
          <p:cNvSpPr/>
          <p:nvPr/>
        </p:nvSpPr>
        <p:spPr>
          <a:xfrm>
            <a:off x="5088537" y="5334000"/>
            <a:ext cx="4284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1800" dirty="0">
                <a:solidFill>
                  <a:srgbClr val="4E4E4E"/>
                </a:solidFill>
                <a:cs typeface="Helvetica"/>
              </a:rPr>
              <a:t>Probing the parameter area relevant to reactor and gallium anomalies.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910A2-B4FF-A04B-A98C-29BE8542FC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2200"/>
            <a:ext cx="8801100" cy="28276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E0C812-4245-6C41-B66D-E91CAB0F6308}"/>
              </a:ext>
            </a:extLst>
          </p:cNvPr>
          <p:cNvSpPr/>
          <p:nvPr/>
        </p:nvSpPr>
        <p:spPr>
          <a:xfrm>
            <a:off x="1531468" y="2023646"/>
            <a:ext cx="1821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nm</a:t>
            </a:r>
            <a:r>
              <a:rPr lang="en-US" dirty="0">
                <a:solidFill>
                  <a:srgbClr val="0000FF"/>
                </a:solidFill>
              </a:rPr>
              <a:t> disappearance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A618C-BCF9-5947-8948-A8986C3D7AB4}"/>
              </a:ext>
            </a:extLst>
          </p:cNvPr>
          <p:cNvSpPr/>
          <p:nvPr/>
        </p:nvSpPr>
        <p:spPr>
          <a:xfrm>
            <a:off x="4497485" y="2023646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e appearance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2FC604-F657-324A-B1F2-D9293E07E238}"/>
              </a:ext>
            </a:extLst>
          </p:cNvPr>
          <p:cNvSpPr/>
          <p:nvPr/>
        </p:nvSpPr>
        <p:spPr>
          <a:xfrm>
            <a:off x="7481480" y="2023646"/>
            <a:ext cx="1814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e disappearance</a:t>
            </a:r>
          </a:p>
        </p:txBody>
      </p:sp>
    </p:spTree>
    <p:extLst>
      <p:ext uri="{BB962C8B-B14F-4D97-AF65-F5344CB8AC3E}">
        <p14:creationId xmlns:p14="http://schemas.microsoft.com/office/powerpoint/2010/main" val="36865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97A7-7D64-F842-93B1-056A421D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SBN Near detector: SBND at 110 m from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403FF-ADC1-7248-807D-79E583037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Slide: </a:t>
            </a:r>
            <a:fld id="{C0367892-4C36-1744-A726-262AF37AA8B7}" type="slidenum">
              <a:rPr lang="en-GB" smtClean="0"/>
              <a:pPr/>
              <a:t>9</a:t>
            </a:fld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5604B-4EA3-21F3-B2B3-88CCFDF305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814458"/>
            <a:ext cx="8763000" cy="4043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17084-8E39-8288-3F3B-CA09F356E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630382"/>
            <a:ext cx="4724400" cy="1890315"/>
          </a:xfrm>
          <a:prstGeom prst="rect">
            <a:avLst/>
          </a:prstGeom>
        </p:spPr>
      </p:pic>
      <p:sp>
        <p:nvSpPr>
          <p:cNvPr id="8" name="Rettangolo 12">
            <a:extLst>
              <a:ext uri="{FF2B5EF4-FFF2-40B4-BE49-F238E27FC236}">
                <a16:creationId xmlns:a16="http://schemas.microsoft.com/office/drawing/2014/main" id="{65E5B3A8-3F22-C043-8715-C8A39516CC5F}"/>
              </a:ext>
            </a:extLst>
          </p:cNvPr>
          <p:cNvSpPr/>
          <p:nvPr/>
        </p:nvSpPr>
        <p:spPr>
          <a:xfrm>
            <a:off x="0" y="609600"/>
            <a:ext cx="5257800" cy="1923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indent="-282575">
              <a:lnSpc>
                <a:spcPts val="22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700" i="0" spc="-1" dirty="0">
                <a:latin typeface="Comic Sans MS" panose="030F0902030302020204" pitchFamily="66" charset="0"/>
              </a:rPr>
              <a:t>Two </a:t>
            </a:r>
            <a:r>
              <a:rPr lang="en-GB" sz="1700" i="0" spc="-1" dirty="0" err="1">
                <a:latin typeface="Comic Sans MS" panose="030F0902030302020204" pitchFamily="66" charset="0"/>
              </a:rPr>
              <a:t>LAr</a:t>
            </a:r>
            <a:r>
              <a:rPr lang="en-GB" sz="1700" i="0" spc="-1" dirty="0">
                <a:latin typeface="Comic Sans MS" panose="030F0902030302020204" pitchFamily="66" charset="0"/>
              </a:rPr>
              <a:t>-TPCs with central Cathode, 112 t </a:t>
            </a:r>
            <a:r>
              <a:rPr lang="en-GB" sz="1700" i="0" spc="-1" dirty="0" err="1">
                <a:latin typeface="Comic Sans MS" panose="030F0902030302020204" pitchFamily="66" charset="0"/>
              </a:rPr>
              <a:t>LAr</a:t>
            </a:r>
            <a:r>
              <a:rPr lang="en-GB" sz="1700" i="0" spc="-1" dirty="0">
                <a:latin typeface="Comic Sans MS" panose="030F0902030302020204" pitchFamily="66" charset="0"/>
              </a:rPr>
              <a:t> active volume equipped with cold electronics;</a:t>
            </a:r>
          </a:p>
          <a:p>
            <a:pPr marL="282575" indent="-282575">
              <a:lnSpc>
                <a:spcPts val="22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700" i="0" spc="-1" dirty="0">
                <a:latin typeface="Comic Sans MS" panose="030F0902030302020204" pitchFamily="66" charset="0"/>
              </a:rPr>
              <a:t>Photon detection systems of scintillation light produced by charged particles in </a:t>
            </a:r>
            <a:r>
              <a:rPr lang="en-GB" sz="1700" i="0" spc="-1" dirty="0" err="1">
                <a:latin typeface="Comic Sans MS" panose="030F0902030302020204" pitchFamily="66" charset="0"/>
              </a:rPr>
              <a:t>LAr</a:t>
            </a:r>
            <a:r>
              <a:rPr lang="en-GB" sz="1700" i="0" spc="-1" dirty="0">
                <a:latin typeface="Comic Sans MS" panose="030F0902030302020204" pitchFamily="66" charset="0"/>
              </a:rPr>
              <a:t>;</a:t>
            </a:r>
          </a:p>
          <a:p>
            <a:pPr marL="282575" indent="-282575">
              <a:lnSpc>
                <a:spcPts val="22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700" i="0" spc="-1" dirty="0">
                <a:latin typeface="Comic Sans MS" panose="030F0902030302020204" pitchFamily="66" charset="0"/>
              </a:rPr>
              <a:t>The cryostat is surrounded by a Cosmic Tagger system for cosmic ray rejection.</a:t>
            </a:r>
          </a:p>
        </p:txBody>
      </p:sp>
    </p:spTree>
    <p:extLst>
      <p:ext uri="{BB962C8B-B14F-4D97-AF65-F5344CB8AC3E}">
        <p14:creationId xmlns:p14="http://schemas.microsoft.com/office/powerpoint/2010/main" val="335097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6.4|3.4|5|4.8|9.4|1.3|12.3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6.4|3.4|5|4.8|9.4|1.3|12.3|11.2"/>
</p:tagLst>
</file>

<file path=ppt/theme/theme1.xml><?xml version="1.0" encoding="utf-8"?>
<a:theme xmlns:a="http://schemas.openxmlformats.org/drawingml/2006/main" name="OECD_TALK">
  <a:themeElements>
    <a:clrScheme name="OECD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59523</TotalTime>
  <Words>4625</Words>
  <Application>Microsoft Macintosh PowerPoint</Application>
  <PresentationFormat>A4 Paper (210x297 mm)</PresentationFormat>
  <Paragraphs>506</Paragraphs>
  <Slides>33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ＭＳ ゴシック</vt:lpstr>
      <vt:lpstr>MS PGothic</vt:lpstr>
      <vt:lpstr>MS PGothic</vt:lpstr>
      <vt:lpstr>Arial</vt:lpstr>
      <vt:lpstr>Calibri</vt:lpstr>
      <vt:lpstr>Cambria Math</vt:lpstr>
      <vt:lpstr>Comic Sans MS</vt:lpstr>
      <vt:lpstr>DejaVu Sans</vt:lpstr>
      <vt:lpstr>Droid Sans Fallback</vt:lpstr>
      <vt:lpstr>Helvetica</vt:lpstr>
      <vt:lpstr>Lato Regular</vt:lpstr>
      <vt:lpstr>Symbol</vt:lpstr>
      <vt:lpstr>SymbolMT</vt:lpstr>
      <vt:lpstr>Times</vt:lpstr>
      <vt:lpstr>Times New Roman</vt:lpstr>
      <vt:lpstr>Verdana</vt:lpstr>
      <vt:lpstr>Wingdings</vt:lpstr>
      <vt:lpstr>Zapf Dingbats</vt:lpstr>
      <vt:lpstr>OECD_TALK</vt:lpstr>
      <vt:lpstr>Documento</vt:lpstr>
      <vt:lpstr>PowerPoint Presentation</vt:lpstr>
      <vt:lpstr> ICARUS Collaboration at SBN</vt:lpstr>
      <vt:lpstr>Neutrino related anomalies ?</vt:lpstr>
      <vt:lpstr>New evidence for oscillations of sterile neutrinos at reactor ?</vt:lpstr>
      <vt:lpstr>Sterile neutrinos as the origin of Dark Matter ?</vt:lpstr>
      <vt:lpstr>PowerPoint Presentation</vt:lpstr>
      <vt:lpstr>Short Baseline Neutrino (SBN) at FNAL BNB and NuMi beams: a definitive answer to sterile neutrinos ?</vt:lpstr>
      <vt:lpstr>SBN Program: sterile neutrino sensitivity, 3 years (6.6 x1020 pot) </vt:lpstr>
      <vt:lpstr>SBN Near detector: SBND at 110 m from target</vt:lpstr>
      <vt:lpstr>SBND STATUS</vt:lpstr>
      <vt:lpstr>PowerPoint Presentation</vt:lpstr>
      <vt:lpstr>PowerPoint Presentation</vt:lpstr>
      <vt:lpstr>Upgrade of TPC read-out electronics</vt:lpstr>
      <vt:lpstr>Upgrade of the light collection system</vt:lpstr>
      <vt:lpstr>PowerPoint Presentation</vt:lpstr>
      <vt:lpstr>Run 1: first ICARUS physics run, June 9th – July 10th 2022</vt:lpstr>
      <vt:lpstr>First collected neutrino events: a BNB QE nm CC candidate</vt:lpstr>
      <vt:lpstr> NuMI ne CC candidates</vt:lpstr>
      <vt:lpstr>Run 2  Data taking: December 20th 2022 - July 16th 2023</vt:lpstr>
      <vt:lpstr>Triggering the neutrino events</vt:lpstr>
      <vt:lpstr>Detector Physics measurements</vt:lpstr>
      <vt:lpstr> ICARUS Research Program</vt:lpstr>
      <vt:lpstr>ICARUS search for Neutrino-4 claims at FNAL</vt:lpstr>
      <vt:lpstr>Check of event reconstruction with visually selected nmCC events</vt:lpstr>
      <vt:lpstr>ICARUS physics searches with NuMI beam</vt:lpstr>
      <vt:lpstr>Conclusions ?   waiting for news!</vt:lpstr>
      <vt:lpstr>BACK-UP</vt:lpstr>
      <vt:lpstr>The high energy frontier</vt:lpstr>
      <vt:lpstr>New evidence for oscillations of sterile neutrinos at reactor ?</vt:lpstr>
      <vt:lpstr>Recent neutrino oscillation results at accelerator beams </vt:lpstr>
      <vt:lpstr>PowerPoint Presentation</vt:lpstr>
      <vt:lpstr>PowerPoint Presentation</vt:lpstr>
      <vt:lpstr>Ongoing analyses with NuMI beam</vt:lpstr>
    </vt:vector>
  </TitlesOfParts>
  <Company>Carlo Rubbia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optical astronomy to astro-particle physics    Carlo Rubbia CERN, Geneva, Switzerland</dc:title>
  <dc:creator>Carlo Rubbia</dc:creator>
  <cp:lastModifiedBy/>
  <cp:revision>3108</cp:revision>
  <cp:lastPrinted>2023-07-04T14:38:24Z</cp:lastPrinted>
  <dcterms:created xsi:type="dcterms:W3CDTF">2014-01-31T11:06:17Z</dcterms:created>
  <dcterms:modified xsi:type="dcterms:W3CDTF">2023-07-13T07:52:10Z</dcterms:modified>
</cp:coreProperties>
</file>