
<file path=[Content_Types].xml><?xml version="1.0" encoding="utf-8"?>
<Types xmlns="http://schemas.openxmlformats.org/package/2006/content-types">
  <Default Extension="(null)" ContentType="image/x-emf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sldIdLst>
    <p:sldId id="256" r:id="rId2"/>
    <p:sldId id="396" r:id="rId3"/>
    <p:sldId id="587" r:id="rId4"/>
    <p:sldId id="589" r:id="rId5"/>
    <p:sldId id="571" r:id="rId6"/>
    <p:sldId id="586" r:id="rId7"/>
    <p:sldId id="588" r:id="rId8"/>
    <p:sldId id="590" r:id="rId9"/>
    <p:sldId id="260" r:id="rId10"/>
    <p:sldId id="600" r:id="rId11"/>
    <p:sldId id="591" r:id="rId12"/>
    <p:sldId id="592" r:id="rId13"/>
    <p:sldId id="593" r:id="rId14"/>
    <p:sldId id="263" r:id="rId15"/>
    <p:sldId id="575" r:id="rId16"/>
    <p:sldId id="597" r:id="rId17"/>
    <p:sldId id="549" r:id="rId18"/>
    <p:sldId id="551" r:id="rId19"/>
    <p:sldId id="550" r:id="rId20"/>
    <p:sldId id="552" r:id="rId21"/>
    <p:sldId id="601" r:id="rId22"/>
    <p:sldId id="568" r:id="rId23"/>
    <p:sldId id="583" r:id="rId24"/>
    <p:sldId id="594" r:id="rId25"/>
    <p:sldId id="563" r:id="rId26"/>
    <p:sldId id="595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598" r:id="rId37"/>
    <p:sldId id="596" r:id="rId38"/>
    <p:sldId id="585" r:id="rId39"/>
    <p:sldId id="512" r:id="rId40"/>
    <p:sldId id="556" r:id="rId41"/>
    <p:sldId id="537" r:id="rId42"/>
    <p:sldId id="542" r:id="rId43"/>
    <p:sldId id="584" r:id="rId44"/>
    <p:sldId id="554" r:id="rId45"/>
    <p:sldId id="548" r:id="rId46"/>
    <p:sldId id="569" r:id="rId47"/>
    <p:sldId id="576" r:id="rId48"/>
    <p:sldId id="580" r:id="rId49"/>
    <p:sldId id="573" r:id="rId50"/>
    <p:sldId id="574" r:id="rId51"/>
    <p:sldId id="582" r:id="rId52"/>
    <p:sldId id="558" r:id="rId53"/>
    <p:sldId id="559" r:id="rId54"/>
    <p:sldId id="509" r:id="rId55"/>
    <p:sldId id="516" r:id="rId56"/>
    <p:sldId id="544" r:id="rId57"/>
    <p:sldId id="545" r:id="rId58"/>
    <p:sldId id="534" r:id="rId59"/>
    <p:sldId id="535" r:id="rId60"/>
    <p:sldId id="536" r:id="rId61"/>
    <p:sldId id="564" r:id="rId62"/>
    <p:sldId id="579" r:id="rId63"/>
    <p:sldId id="562" r:id="rId64"/>
    <p:sldId id="567" r:id="rId65"/>
    <p:sldId id="577" r:id="rId66"/>
    <p:sldId id="572" r:id="rId67"/>
    <p:sldId id="578" r:id="rId68"/>
    <p:sldId id="546" r:id="rId69"/>
    <p:sldId id="565" r:id="rId70"/>
    <p:sldId id="570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B55FF"/>
    <a:srgbClr val="34E420"/>
    <a:srgbClr val="49B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89" autoAdjust="0"/>
    <p:restoredTop sz="93530" autoAdjust="0"/>
  </p:normalViewPr>
  <p:slideViewPr>
    <p:cSldViewPr snapToGrid="0" snapToObjects="1">
      <p:cViewPr varScale="1">
        <p:scale>
          <a:sx n="110" d="100"/>
          <a:sy n="110" d="100"/>
        </p:scale>
        <p:origin x="8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286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A9562-205D-144D-A767-40F7145E3236}" type="datetimeFigureOut">
              <a:rPr lang="en-US" smtClean="0"/>
              <a:pPr/>
              <a:t>7/11/23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835D8-3A61-7044-8996-1DC56658B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7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99FF0D-7116-4507-9943-CBCBE56E57CC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703263"/>
            <a:ext cx="4595812" cy="344805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4" y="4362450"/>
            <a:ext cx="5006975" cy="4078288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288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0CF0AA-04F0-4AE4-9529-53191C4D017F}" type="slidenum">
              <a:rPr lang="en-US"/>
              <a:pPr/>
              <a:t>64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703263"/>
            <a:ext cx="4597400" cy="34480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7400E37-B7F5-4340-9652-DBF2FFE670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69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91770"/>
            <a:ext cx="8228763" cy="150719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5316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188"/>
            <a:ext cx="8228763" cy="39774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93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e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3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xiv.org/abs/1709.0108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(null)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33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00.emf"/><Relationship Id="rId7" Type="http://schemas.openxmlformats.org/officeDocument/2006/relationships/image" Target="../media/image10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3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00.emf"/><Relationship Id="rId7" Type="http://schemas.openxmlformats.org/officeDocument/2006/relationships/image" Target="../media/image102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01.emf"/><Relationship Id="rId10" Type="http://schemas.openxmlformats.org/officeDocument/2006/relationships/image" Target="../media/image104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0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059" y="2445608"/>
            <a:ext cx="8391953" cy="1470025"/>
          </a:xfrm>
        </p:spPr>
        <p:txBody>
          <a:bodyPr/>
          <a:lstStyle/>
          <a:p>
            <a:pPr algn="ctr"/>
            <a:r>
              <a:rPr lang="en-GB" sz="2800" dirty="0">
                <a:solidFill>
                  <a:srgbClr val="030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800" i="0" dirty="0">
                <a:solidFill>
                  <a:srgbClr val="03070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ouble-</a:t>
            </a:r>
            <a:r>
              <a:rPr lang="en-GB" sz="2800" i="0" dirty="0">
                <a:solidFill>
                  <a:srgbClr val="03070F"/>
                </a:solidFill>
                <a:effectLst/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GB" sz="2800" i="0" dirty="0">
                <a:solidFill>
                  <a:srgbClr val="03070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decay process and its links with </a:t>
            </a:r>
            <a:r>
              <a:rPr lang="en-US" sz="2800" dirty="0"/>
              <a:t>2</a:t>
            </a:r>
            <a:r>
              <a:rPr lang="en-US" sz="2800" dirty="0">
                <a:latin typeface="Symbol" pitchFamily="2" charset="2"/>
              </a:rPr>
              <a:t>b0n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4639" y="4701455"/>
            <a:ext cx="6294721" cy="1115306"/>
          </a:xfrm>
        </p:spPr>
        <p:txBody>
          <a:bodyPr/>
          <a:lstStyle/>
          <a:p>
            <a:r>
              <a:rPr lang="it-IT" dirty="0"/>
              <a:t>Jose Javier </a:t>
            </a:r>
            <a:r>
              <a:rPr lang="it-IT" dirty="0" err="1"/>
              <a:t>Valiente</a:t>
            </a:r>
            <a:r>
              <a:rPr lang="it-IT" dirty="0"/>
              <a:t> </a:t>
            </a:r>
            <a:r>
              <a:rPr lang="it-IT" dirty="0" err="1"/>
              <a:t>Dobón</a:t>
            </a:r>
            <a:endParaRPr lang="it-IT" dirty="0"/>
          </a:p>
          <a:p>
            <a:r>
              <a:rPr lang="it-IT" dirty="0"/>
              <a:t>Laboratori Nazionali di Legnaro (INFN) Padova, </a:t>
            </a:r>
            <a:r>
              <a:rPr lang="it-IT" dirty="0" err="1"/>
              <a:t>Italy</a:t>
            </a:r>
            <a:r>
              <a:rPr lang="it-IT" dirty="0"/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3600450"/>
            <a:ext cx="7772400" cy="1588"/>
          </a:xfrm>
          <a:prstGeom prst="line">
            <a:avLst/>
          </a:prstGeom>
          <a:ln w="114300" cap="rnd">
            <a:gradFill flip="none" rotWithShape="1">
              <a:gsLst>
                <a:gs pos="81000">
                  <a:schemeClr val="accent1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AB9B5-1545-B5BB-2830-1FE336BA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dirty="0"/>
              <a:t>Correlation 2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with </a:t>
            </a:r>
            <a:r>
              <a:rPr lang="it-IT" sz="3600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0</a:t>
            </a:r>
            <a:r>
              <a:rPr lang="it-IT" sz="3600" spc="-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</a:rPr>
              <a:t>νββ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 descr="A graph of a graph showing a number of objects&#10;&#10;Description automatically generated">
            <a:extLst>
              <a:ext uri="{FF2B5EF4-FFF2-40B4-BE49-F238E27FC236}">
                <a16:creationId xmlns:a16="http://schemas.microsoft.com/office/drawing/2014/main" id="{4F093E87-5554-603B-DD81-4204F4B26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57" y="2157314"/>
            <a:ext cx="8614485" cy="2819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FDFD0-9F1B-2F3E-FD1C-D36282C302AB}"/>
              </a:ext>
            </a:extLst>
          </p:cNvPr>
          <p:cNvSpPr txBox="1"/>
          <p:nvPr/>
        </p:nvSpPr>
        <p:spPr>
          <a:xfrm>
            <a:off x="1370635" y="5079489"/>
            <a:ext cx="7239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Beatriz Romeo MEDEX conference proceedings (Prague June 2022). </a:t>
            </a:r>
          </a:p>
        </p:txBody>
      </p:sp>
    </p:spTree>
    <p:extLst>
      <p:ext uri="{BB962C8B-B14F-4D97-AF65-F5344CB8AC3E}">
        <p14:creationId xmlns:p14="http://schemas.microsoft.com/office/powerpoint/2010/main" val="1001762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/>
          <p:nvPr/>
        </p:nvPicPr>
        <p:blipFill>
          <a:blip r:embed="rId2"/>
          <a:stretch/>
        </p:blipFill>
        <p:spPr>
          <a:xfrm>
            <a:off x="6020951" y="1527957"/>
            <a:ext cx="2894223" cy="2252550"/>
          </a:xfrm>
          <a:prstGeom prst="rect">
            <a:avLst/>
          </a:prstGeom>
          <a:ln>
            <a:noFill/>
          </a:ln>
        </p:spPr>
      </p:pic>
      <p:sp>
        <p:nvSpPr>
          <p:cNvPr id="139" name="TextShape 3"/>
          <p:cNvSpPr txBox="1"/>
          <p:nvPr/>
        </p:nvSpPr>
        <p:spPr>
          <a:xfrm>
            <a:off x="6623111" y="1282131"/>
            <a:ext cx="2292063" cy="54632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b="1" spc="-1" dirty="0">
                <a:latin typeface="Arial"/>
              </a:rPr>
              <a:t>Second order EM </a:t>
            </a:r>
            <a:endParaRPr lang="it-IT" sz="1633" spc="-1" dirty="0">
              <a:latin typeface="Arial"/>
            </a:endParaRPr>
          </a:p>
        </p:txBody>
      </p:sp>
      <p:sp>
        <p:nvSpPr>
          <p:cNvPr id="140" name="CustomShape 4"/>
          <p:cNvSpPr/>
          <p:nvPr/>
        </p:nvSpPr>
        <p:spPr>
          <a:xfrm>
            <a:off x="2910225" y="1512609"/>
            <a:ext cx="2974654" cy="1027657"/>
          </a:xfrm>
          <a:custGeom>
            <a:avLst/>
            <a:gdLst/>
            <a:ahLst/>
            <a:cxnLst/>
            <a:rect l="0" t="0" r="r" b="b"/>
            <a:pathLst>
              <a:path w="8440" h="3149">
                <a:moveTo>
                  <a:pt x="524" y="0"/>
                </a:moveTo>
                <a:lnTo>
                  <a:pt x="525" y="0"/>
                </a:lnTo>
                <a:cubicBezTo>
                  <a:pt x="433" y="0"/>
                  <a:pt x="342" y="24"/>
                  <a:pt x="262" y="70"/>
                </a:cubicBezTo>
                <a:cubicBezTo>
                  <a:pt x="183" y="116"/>
                  <a:pt x="116" y="183"/>
                  <a:pt x="70" y="262"/>
                </a:cubicBezTo>
                <a:cubicBezTo>
                  <a:pt x="24" y="342"/>
                  <a:pt x="0" y="433"/>
                  <a:pt x="0" y="525"/>
                </a:cubicBezTo>
                <a:lnTo>
                  <a:pt x="0" y="2623"/>
                </a:lnTo>
                <a:lnTo>
                  <a:pt x="0" y="2623"/>
                </a:lnTo>
                <a:cubicBezTo>
                  <a:pt x="0" y="2715"/>
                  <a:pt x="24" y="2806"/>
                  <a:pt x="70" y="2886"/>
                </a:cubicBezTo>
                <a:cubicBezTo>
                  <a:pt x="116" y="2965"/>
                  <a:pt x="183" y="3032"/>
                  <a:pt x="262" y="3078"/>
                </a:cubicBezTo>
                <a:cubicBezTo>
                  <a:pt x="342" y="3124"/>
                  <a:pt x="433" y="3148"/>
                  <a:pt x="525" y="3148"/>
                </a:cubicBezTo>
                <a:lnTo>
                  <a:pt x="7914" y="3148"/>
                </a:lnTo>
                <a:lnTo>
                  <a:pt x="7914" y="3148"/>
                </a:lnTo>
                <a:cubicBezTo>
                  <a:pt x="8006" y="3148"/>
                  <a:pt x="8097" y="3124"/>
                  <a:pt x="8177" y="3078"/>
                </a:cubicBezTo>
                <a:cubicBezTo>
                  <a:pt x="8256" y="3032"/>
                  <a:pt x="8323" y="2965"/>
                  <a:pt x="8369" y="2886"/>
                </a:cubicBezTo>
                <a:cubicBezTo>
                  <a:pt x="8415" y="2806"/>
                  <a:pt x="8439" y="2715"/>
                  <a:pt x="8439" y="2623"/>
                </a:cubicBezTo>
                <a:lnTo>
                  <a:pt x="8439" y="524"/>
                </a:lnTo>
                <a:lnTo>
                  <a:pt x="8439" y="525"/>
                </a:lnTo>
                <a:lnTo>
                  <a:pt x="8439" y="525"/>
                </a:lnTo>
                <a:cubicBezTo>
                  <a:pt x="8439" y="433"/>
                  <a:pt x="8415" y="342"/>
                  <a:pt x="8369" y="262"/>
                </a:cubicBezTo>
                <a:cubicBezTo>
                  <a:pt x="8323" y="183"/>
                  <a:pt x="8256" y="116"/>
                  <a:pt x="8177" y="70"/>
                </a:cubicBezTo>
                <a:cubicBezTo>
                  <a:pt x="8097" y="24"/>
                  <a:pt x="8006" y="0"/>
                  <a:pt x="7914" y="0"/>
                </a:cubicBezTo>
                <a:lnTo>
                  <a:pt x="524" y="0"/>
                </a:lnTo>
              </a:path>
            </a:pathLst>
          </a:custGeom>
          <a:solidFill>
            <a:srgbClr val="C9211E">
              <a:alpha val="34000"/>
            </a:srgbClr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TextShape 5"/>
          <p:cNvSpPr txBox="1"/>
          <p:nvPr/>
        </p:nvSpPr>
        <p:spPr>
          <a:xfrm>
            <a:off x="2952350" y="1610901"/>
            <a:ext cx="2974654" cy="940141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14" b="1" spc="-1">
                <a:latin typeface="Arial"/>
                <a:ea typeface="Noto Sans CJK SC"/>
              </a:rPr>
              <a:t>E</a:t>
            </a:r>
            <a:r>
              <a:rPr lang="it-IT" sz="2177" b="1" spc="-1" baseline="-33000">
                <a:latin typeface="Arial"/>
                <a:ea typeface="Noto Sans CJK SC"/>
              </a:rPr>
              <a:t>0</a:t>
            </a:r>
            <a:r>
              <a:rPr lang="it-IT" sz="1814" b="1" spc="-1" baseline="-33000">
                <a:latin typeface="Arial"/>
                <a:ea typeface="Noto Sans CJK SC"/>
              </a:rPr>
              <a:t> </a:t>
            </a:r>
            <a:r>
              <a:rPr lang="it-IT" sz="1814" b="1" spc="-1">
                <a:latin typeface="Arial"/>
                <a:ea typeface="Noto Sans CJK SC"/>
              </a:rPr>
              <a:t>= E</a:t>
            </a:r>
            <a:r>
              <a:rPr lang="it-IT" sz="2177" b="1" spc="-1" baseline="-33000">
                <a:latin typeface="Arial"/>
                <a:ea typeface="Noto Sans CJK SC"/>
              </a:rPr>
              <a:t>1</a:t>
            </a:r>
            <a:r>
              <a:rPr lang="it-IT" sz="1814" b="1" spc="-1" baseline="-33000">
                <a:latin typeface="Arial"/>
                <a:ea typeface="Noto Sans CJK SC"/>
              </a:rPr>
              <a:t> </a:t>
            </a:r>
            <a:r>
              <a:rPr lang="it-IT" sz="1814" b="1" spc="-1">
                <a:latin typeface="Arial"/>
                <a:ea typeface="Noto Sans CJK SC"/>
              </a:rPr>
              <a:t>+ </a:t>
            </a:r>
            <a:r>
              <a:rPr lang="it-IT" sz="1814" b="1" spc="-1">
                <a:latin typeface="Arial"/>
              </a:rPr>
              <a:t>E</a:t>
            </a:r>
            <a:r>
              <a:rPr lang="it-IT" sz="2177" b="1" spc="-1" baseline="-33000">
                <a:latin typeface="Arial"/>
              </a:rPr>
              <a:t>2</a:t>
            </a:r>
            <a:endParaRPr lang="it-IT" sz="2177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14" b="1" spc="-1">
                <a:latin typeface="Arial"/>
              </a:rPr>
              <a:t>E</a:t>
            </a:r>
            <a:r>
              <a:rPr lang="it-IT" sz="2177" b="1" spc="-1" baseline="-33000">
                <a:latin typeface="Arial"/>
              </a:rPr>
              <a:t>1</a:t>
            </a:r>
            <a:r>
              <a:rPr lang="it-IT" sz="1814" b="1" spc="-1">
                <a:latin typeface="Arial"/>
              </a:rPr>
              <a:t>, E</a:t>
            </a:r>
            <a:r>
              <a:rPr lang="it-IT" sz="2177" b="1" spc="-1" baseline="-33000">
                <a:latin typeface="Arial"/>
              </a:rPr>
              <a:t>2</a:t>
            </a:r>
            <a:r>
              <a:rPr lang="it-IT" sz="1814" b="1" spc="-1">
                <a:latin typeface="Arial"/>
              </a:rPr>
              <a:t> are continuous</a:t>
            </a:r>
            <a:endParaRPr lang="it-IT" sz="1814" spc="-1">
              <a:latin typeface="Arial"/>
            </a:endParaRPr>
          </a:p>
        </p:txBody>
      </p:sp>
      <p:pic>
        <p:nvPicPr>
          <p:cNvPr id="142" name="Picture 141"/>
          <p:cNvPicPr/>
          <p:nvPr/>
        </p:nvPicPr>
        <p:blipFill>
          <a:blip r:embed="rId3"/>
          <a:srcRect l="50354"/>
          <a:stretch/>
        </p:blipFill>
        <p:spPr>
          <a:xfrm>
            <a:off x="6406608" y="4060035"/>
            <a:ext cx="2165034" cy="2690782"/>
          </a:xfrm>
          <a:prstGeom prst="rect">
            <a:avLst/>
          </a:prstGeom>
          <a:ln>
            <a:noFill/>
          </a:ln>
        </p:spPr>
      </p:pic>
      <p:sp>
        <p:nvSpPr>
          <p:cNvPr id="143" name="TextShape 6"/>
          <p:cNvSpPr txBox="1"/>
          <p:nvPr/>
        </p:nvSpPr>
        <p:spPr>
          <a:xfrm>
            <a:off x="228826" y="2565969"/>
            <a:ext cx="4771437" cy="131861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 dirty="0">
                <a:solidFill>
                  <a:srgbClr val="2F4F4F"/>
                </a:solidFill>
                <a:latin typeface="Arial"/>
                <a:ea typeface="Noto Sans CJK SC"/>
              </a:rPr>
              <a:t>In 2015, a Nature paper </a:t>
            </a:r>
            <a:r>
              <a:rPr lang="it-IT" sz="1633" spc="-1" dirty="0" err="1">
                <a:solidFill>
                  <a:srgbClr val="2F4F4F"/>
                </a:solidFill>
                <a:latin typeface="Arial"/>
                <a:ea typeface="Noto Sans CJK SC"/>
              </a:rPr>
              <a:t>reported</a:t>
            </a:r>
            <a:r>
              <a:rPr lang="it-IT" sz="1633" spc="-1" dirty="0">
                <a:solidFill>
                  <a:srgbClr val="2F4F4F"/>
                </a:solidFill>
                <a:latin typeface="Arial"/>
                <a:ea typeface="Noto Sans CJK SC"/>
              </a:rPr>
              <a:t> </a:t>
            </a:r>
            <a:r>
              <a:rPr lang="it-IT" sz="1633" spc="-1" dirty="0" err="1">
                <a:solidFill>
                  <a:srgbClr val="2F4F4F"/>
                </a:solidFill>
                <a:latin typeface="Arial"/>
                <a:ea typeface="Noto Sans CJK SC"/>
              </a:rPr>
              <a:t>its</a:t>
            </a:r>
            <a:r>
              <a:rPr lang="it-IT" sz="1633" spc="-1" dirty="0">
                <a:solidFill>
                  <a:srgbClr val="2F4F4F"/>
                </a:solidFill>
                <a:latin typeface="Arial"/>
                <a:ea typeface="Noto Sans CJK SC"/>
              </a:rPr>
              <a:t> </a:t>
            </a:r>
            <a:r>
              <a:rPr lang="it-IT" sz="1633" spc="-1" dirty="0" err="1">
                <a:solidFill>
                  <a:srgbClr val="2F4F4F"/>
                </a:solidFill>
                <a:latin typeface="Arial"/>
                <a:ea typeface="Noto Sans CJK SC"/>
              </a:rPr>
              <a:t>observation</a:t>
            </a:r>
            <a:r>
              <a:rPr lang="it-IT" sz="1633" spc="-1" dirty="0">
                <a:solidFill>
                  <a:srgbClr val="2F4F4F"/>
                </a:solidFill>
                <a:latin typeface="Arial"/>
                <a:ea typeface="Noto Sans CJK SC"/>
              </a:rPr>
              <a:t> in </a:t>
            </a:r>
            <a:r>
              <a:rPr lang="it-IT" sz="1633" b="1" spc="-1" dirty="0" err="1">
                <a:solidFill>
                  <a:srgbClr val="FF0000"/>
                </a:solidFill>
                <a:latin typeface="Arial"/>
                <a:ea typeface="Noto Sans CJK SC"/>
              </a:rPr>
              <a:t>competition</a:t>
            </a:r>
            <a:r>
              <a:rPr lang="it-IT" sz="1633" b="1" spc="-1" dirty="0">
                <a:solidFill>
                  <a:srgbClr val="FF0000"/>
                </a:solidFill>
                <a:latin typeface="Arial"/>
                <a:ea typeface="Noto Sans CJK SC"/>
              </a:rPr>
              <a:t> with single-gamma </a:t>
            </a:r>
            <a:r>
              <a:rPr lang="it-IT" sz="1633" b="1" spc="-1" dirty="0" err="1">
                <a:solidFill>
                  <a:srgbClr val="FF0000"/>
                </a:solidFill>
                <a:latin typeface="Arial"/>
                <a:ea typeface="Noto Sans CJK SC"/>
              </a:rPr>
              <a:t>decay</a:t>
            </a:r>
            <a:r>
              <a:rPr lang="it-IT" sz="1633" spc="-1" dirty="0">
                <a:solidFill>
                  <a:srgbClr val="2F4F4F"/>
                </a:solidFill>
                <a:latin typeface="Arial"/>
                <a:ea typeface="Noto Sans CJK SC"/>
              </a:rPr>
              <a:t> in </a:t>
            </a:r>
            <a:r>
              <a:rPr lang="it-IT" sz="1633" spc="-1" baseline="33000" dirty="0">
                <a:solidFill>
                  <a:srgbClr val="2F4F4F"/>
                </a:solidFill>
                <a:latin typeface="Arial"/>
                <a:ea typeface="Noto Sans CJK SC"/>
              </a:rPr>
              <a:t>137</a:t>
            </a:r>
            <a:r>
              <a:rPr lang="it-IT" sz="1633" spc="-1" dirty="0">
                <a:solidFill>
                  <a:srgbClr val="2F4F4F"/>
                </a:solidFill>
                <a:latin typeface="Arial"/>
                <a:ea typeface="Noto Sans CJK SC"/>
              </a:rPr>
              <a:t>Ba:  </a:t>
            </a:r>
            <a:r>
              <a:rPr lang="it-IT" sz="1633" b="1" spc="-1" dirty="0" err="1">
                <a:solidFill>
                  <a:srgbClr val="2F4F4F"/>
                </a:solidFill>
                <a:latin typeface="Arial"/>
                <a:ea typeface="Arial"/>
              </a:rPr>
              <a:t>Γ</a:t>
            </a:r>
            <a:r>
              <a:rPr lang="it-IT" sz="1633" b="1" spc="-1" baseline="-33000" dirty="0" err="1">
                <a:solidFill>
                  <a:srgbClr val="2F4F4F"/>
                </a:solidFill>
                <a:latin typeface="Arial"/>
                <a:ea typeface="Arial"/>
              </a:rPr>
              <a:t>ɣɣ</a:t>
            </a:r>
            <a:r>
              <a:rPr lang="it-IT" sz="1633" b="1" spc="-1" dirty="0">
                <a:solidFill>
                  <a:srgbClr val="2F4F4F"/>
                </a:solidFill>
                <a:latin typeface="Arial"/>
                <a:ea typeface="Arial"/>
              </a:rPr>
              <a:t>/</a:t>
            </a:r>
            <a:r>
              <a:rPr lang="it-IT" sz="1633" b="1" spc="-1" dirty="0" err="1">
                <a:solidFill>
                  <a:srgbClr val="2F4F4F"/>
                </a:solidFill>
                <a:latin typeface="Arial"/>
                <a:ea typeface="Arial"/>
              </a:rPr>
              <a:t>Γ</a:t>
            </a:r>
            <a:r>
              <a:rPr lang="it-IT" sz="1633" b="1" spc="-1" baseline="-33000" dirty="0" err="1">
                <a:solidFill>
                  <a:srgbClr val="2F4F4F"/>
                </a:solidFill>
                <a:latin typeface="Arial"/>
                <a:ea typeface="Arial"/>
              </a:rPr>
              <a:t>ɣ</a:t>
            </a:r>
            <a:r>
              <a:rPr lang="it-IT" sz="1451" b="1" spc="-1" baseline="-33000" dirty="0">
                <a:solidFill>
                  <a:srgbClr val="2F4F4F"/>
                </a:solidFill>
                <a:latin typeface="Arial"/>
                <a:ea typeface="Arial"/>
              </a:rPr>
              <a:t> </a:t>
            </a:r>
            <a:r>
              <a:rPr lang="it-IT" sz="1451" b="1" spc="-1" dirty="0">
                <a:solidFill>
                  <a:srgbClr val="2F4F4F"/>
                </a:solidFill>
                <a:latin typeface="Arial"/>
                <a:ea typeface="Arial"/>
              </a:rPr>
              <a:t>≈ 10</a:t>
            </a:r>
            <a:r>
              <a:rPr lang="it-IT" sz="1814" b="1" spc="-1" baseline="33000" dirty="0">
                <a:solidFill>
                  <a:srgbClr val="2F4F4F"/>
                </a:solidFill>
                <a:latin typeface="Arial"/>
                <a:ea typeface="Arial"/>
              </a:rPr>
              <a:t>-6</a:t>
            </a:r>
            <a:r>
              <a:rPr lang="it-IT" sz="1451" b="1" spc="-1" dirty="0">
                <a:solidFill>
                  <a:srgbClr val="2F4F4F"/>
                </a:solidFill>
                <a:latin typeface="Arial"/>
                <a:ea typeface="Arial"/>
              </a:rPr>
              <a:t> </a:t>
            </a:r>
            <a:endParaRPr lang="it-IT" sz="1451" spc="-1" dirty="0">
              <a:latin typeface="Arial"/>
            </a:endParaRPr>
          </a:p>
          <a:p>
            <a:r>
              <a:rPr lang="it-IT" sz="327" spc="-1" dirty="0">
                <a:solidFill>
                  <a:srgbClr val="2F4F4F"/>
                </a:solidFill>
                <a:latin typeface="Arial"/>
                <a:ea typeface="Arial"/>
              </a:rPr>
              <a:t>     </a:t>
            </a:r>
            <a:endParaRPr lang="it-IT" sz="327" spc="-1" dirty="0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361" spc="-1" dirty="0">
                <a:solidFill>
                  <a:srgbClr val="2F4F4F"/>
                </a:solidFill>
                <a:latin typeface="Arial"/>
                <a:ea typeface="Arial"/>
              </a:rPr>
              <a:t>Using </a:t>
            </a:r>
            <a:r>
              <a:rPr lang="it-IT" sz="1361" b="1" spc="-1" dirty="0">
                <a:solidFill>
                  <a:srgbClr val="2F4F4F"/>
                </a:solidFill>
                <a:latin typeface="Arial"/>
                <a:ea typeface="Arial"/>
              </a:rPr>
              <a:t>good time </a:t>
            </a:r>
            <a:r>
              <a:rPr lang="it-IT" sz="1361" b="1" spc="-1" dirty="0" err="1">
                <a:solidFill>
                  <a:srgbClr val="2F4F4F"/>
                </a:solidFill>
                <a:latin typeface="Arial"/>
                <a:ea typeface="Arial"/>
              </a:rPr>
              <a:t>properties</a:t>
            </a:r>
            <a:r>
              <a:rPr lang="it-IT" sz="1361" spc="-1" dirty="0">
                <a:solidFill>
                  <a:srgbClr val="2F4F4F"/>
                </a:solidFill>
                <a:latin typeface="Arial"/>
                <a:ea typeface="Arial"/>
              </a:rPr>
              <a:t> of </a:t>
            </a:r>
            <a:r>
              <a:rPr lang="it-IT" sz="1361" spc="-1" dirty="0" err="1">
                <a:solidFill>
                  <a:srgbClr val="2F4F4F"/>
                </a:solidFill>
                <a:latin typeface="Arial"/>
                <a:ea typeface="Arial"/>
              </a:rPr>
              <a:t>scintillators</a:t>
            </a:r>
            <a:endParaRPr lang="it-IT" sz="1361" spc="-1" dirty="0">
              <a:latin typeface="Arial"/>
            </a:endParaRPr>
          </a:p>
          <a:p>
            <a:endParaRPr lang="it-IT" sz="1361" spc="-1" dirty="0">
              <a:latin typeface="Arial"/>
            </a:endParaRPr>
          </a:p>
        </p:txBody>
      </p:sp>
      <p:sp>
        <p:nvSpPr>
          <p:cNvPr id="145" name="CustomShape 8"/>
          <p:cNvSpPr/>
          <p:nvPr/>
        </p:nvSpPr>
        <p:spPr>
          <a:xfrm rot="3558600">
            <a:off x="4272923" y="3476161"/>
            <a:ext cx="2701884" cy="298468"/>
          </a:xfrm>
          <a:custGeom>
            <a:avLst/>
            <a:gdLst/>
            <a:ahLst/>
            <a:cxnLst/>
            <a:rect l="0" t="0" r="r" b="b"/>
            <a:pathLst>
              <a:path w="8276" h="915">
                <a:moveTo>
                  <a:pt x="0" y="371"/>
                </a:moveTo>
                <a:lnTo>
                  <a:pt x="6926" y="360"/>
                </a:lnTo>
                <a:lnTo>
                  <a:pt x="6925" y="0"/>
                </a:lnTo>
                <a:lnTo>
                  <a:pt x="8275" y="455"/>
                </a:lnTo>
                <a:lnTo>
                  <a:pt x="6927" y="914"/>
                </a:lnTo>
                <a:lnTo>
                  <a:pt x="6926" y="554"/>
                </a:lnTo>
                <a:lnTo>
                  <a:pt x="0" y="565"/>
                </a:lnTo>
                <a:lnTo>
                  <a:pt x="0" y="371"/>
                </a:lnTo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9"/>
          <p:cNvSpPr/>
          <p:nvPr/>
        </p:nvSpPr>
        <p:spPr>
          <a:xfrm rot="21579600">
            <a:off x="5097791" y="1663149"/>
            <a:ext cx="660940" cy="298468"/>
          </a:xfrm>
          <a:custGeom>
            <a:avLst/>
            <a:gdLst/>
            <a:ahLst/>
            <a:cxnLst/>
            <a:rect l="0" t="0" r="r" b="b"/>
            <a:pathLst>
              <a:path w="2026" h="916">
                <a:moveTo>
                  <a:pt x="0" y="356"/>
                </a:moveTo>
                <a:lnTo>
                  <a:pt x="1367" y="355"/>
                </a:lnTo>
                <a:lnTo>
                  <a:pt x="1367" y="0"/>
                </a:lnTo>
                <a:lnTo>
                  <a:pt x="2025" y="456"/>
                </a:lnTo>
                <a:lnTo>
                  <a:pt x="1368" y="915"/>
                </a:lnTo>
                <a:lnTo>
                  <a:pt x="1368" y="560"/>
                </a:lnTo>
                <a:lnTo>
                  <a:pt x="1" y="561"/>
                </a:lnTo>
                <a:lnTo>
                  <a:pt x="0" y="356"/>
                </a:lnTo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Picture 147"/>
          <p:cNvPicPr/>
          <p:nvPr/>
        </p:nvPicPr>
        <p:blipFill>
          <a:blip r:embed="rId4"/>
          <a:stretch/>
        </p:blipFill>
        <p:spPr>
          <a:xfrm>
            <a:off x="719985" y="3625395"/>
            <a:ext cx="1836546" cy="1497075"/>
          </a:xfrm>
          <a:prstGeom prst="rect">
            <a:avLst/>
          </a:prstGeom>
          <a:ln>
            <a:noFill/>
          </a:ln>
        </p:spPr>
      </p:pic>
      <p:grpSp>
        <p:nvGrpSpPr>
          <p:cNvPr id="149" name="Group 11"/>
          <p:cNvGrpSpPr/>
          <p:nvPr/>
        </p:nvGrpSpPr>
        <p:grpSpPr>
          <a:xfrm>
            <a:off x="2771562" y="3713013"/>
            <a:ext cx="1598141" cy="1087089"/>
            <a:chOff x="3276000" y="4397400"/>
            <a:chExt cx="1761840" cy="1198440"/>
          </a:xfrm>
        </p:grpSpPr>
        <p:pic>
          <p:nvPicPr>
            <p:cNvPr id="150" name="Picture 149"/>
            <p:cNvPicPr/>
            <p:nvPr/>
          </p:nvPicPr>
          <p:blipFill>
            <a:blip r:embed="rId5"/>
            <a:stretch/>
          </p:blipFill>
          <p:spPr>
            <a:xfrm>
              <a:off x="3395160" y="4478760"/>
              <a:ext cx="1642680" cy="1117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1" name="CustomShape 12"/>
            <p:cNvSpPr/>
            <p:nvPr/>
          </p:nvSpPr>
          <p:spPr>
            <a:xfrm>
              <a:off x="3276000" y="4397400"/>
              <a:ext cx="1202400" cy="165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2" name="CustomShape 13"/>
            <p:cNvSpPr/>
            <p:nvPr/>
          </p:nvSpPr>
          <p:spPr>
            <a:xfrm>
              <a:off x="3396240" y="4581000"/>
              <a:ext cx="1035000" cy="4248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3" name="CustomShape 14"/>
            <p:cNvSpPr/>
            <p:nvPr/>
          </p:nvSpPr>
          <p:spPr>
            <a:xfrm>
              <a:off x="4266720" y="4647600"/>
              <a:ext cx="47880" cy="29088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CustomShape 15"/>
            <p:cNvSpPr/>
            <p:nvPr/>
          </p:nvSpPr>
          <p:spPr>
            <a:xfrm>
              <a:off x="4289760" y="4964760"/>
              <a:ext cx="42480" cy="392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CustomShape 16"/>
            <p:cNvSpPr/>
            <p:nvPr/>
          </p:nvSpPr>
          <p:spPr>
            <a:xfrm>
              <a:off x="4271400" y="5023440"/>
              <a:ext cx="43920" cy="32112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" name="CustomShape 17"/>
            <p:cNvSpPr/>
            <p:nvPr/>
          </p:nvSpPr>
          <p:spPr>
            <a:xfrm>
              <a:off x="3396240" y="5339880"/>
              <a:ext cx="1035000" cy="5724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7" name="CustomShape 18"/>
          <p:cNvSpPr/>
          <p:nvPr/>
        </p:nvSpPr>
        <p:spPr>
          <a:xfrm>
            <a:off x="493746" y="3786290"/>
            <a:ext cx="220095" cy="23315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19"/>
          <p:cNvSpPr/>
          <p:nvPr/>
        </p:nvSpPr>
        <p:spPr>
          <a:xfrm>
            <a:off x="315123" y="3738614"/>
            <a:ext cx="215850" cy="28801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6955E-A69C-E0B7-59CA-8034B7DD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dirty="0"/>
              <a:t>The double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</a:t>
            </a:r>
            <a:r>
              <a:rPr lang="en-GB" dirty="0"/>
              <a:t>process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FDD282-AA30-602A-8E51-000900285CE0}"/>
              </a:ext>
            </a:extLst>
          </p:cNvPr>
          <p:cNvSpPr txBox="1"/>
          <p:nvPr/>
        </p:nvSpPr>
        <p:spPr>
          <a:xfrm>
            <a:off x="228826" y="5287214"/>
            <a:ext cx="60095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dirty="0"/>
              <a:t>The two-photon decay process is a second order process in quantum electrodynamics (QED) </a:t>
            </a:r>
            <a:r>
              <a:rPr lang="en-GB" sz="1600" dirty="0">
                <a:sym typeface="Wingdings"/>
              </a:rPr>
              <a:t> </a:t>
            </a:r>
            <a:r>
              <a:rPr lang="en-GB" sz="1600" dirty="0"/>
              <a:t>excited nuclear state emits two gamma-ray energy-quanta of continuous energy</a:t>
            </a:r>
            <a:r>
              <a:rPr lang="en-US" sz="1600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/>
              <a:t>Theoretically the </a:t>
            </a:r>
            <a:r>
              <a:rPr lang="en-GB" sz="1600" dirty="0" err="1"/>
              <a:t>γγ</a:t>
            </a:r>
            <a:r>
              <a:rPr lang="en-GB" sz="1600" dirty="0"/>
              <a:t>-decay process is treated as a second-order perturbation</a:t>
            </a:r>
            <a:r>
              <a:rPr lang="en-US" sz="1600" dirty="0"/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43986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Overcoming</a:t>
            </a:r>
            <a:r>
              <a:rPr lang="it-IT" dirty="0"/>
              <a:t>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challenges</a:t>
            </a:r>
            <a:r>
              <a:rPr lang="it-IT" dirty="0"/>
              <a:t> </a:t>
            </a:r>
          </a:p>
        </p:txBody>
      </p:sp>
      <p:pic>
        <p:nvPicPr>
          <p:cNvPr id="4" name="Immagine 3" descr="Screen Shot 2017-09-27 at 16.57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9" y="1659627"/>
            <a:ext cx="4781176" cy="431684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38200" y="6320118"/>
            <a:ext cx="2568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Courtesy</a:t>
            </a:r>
            <a:r>
              <a:rPr lang="it-IT" sz="1600" dirty="0"/>
              <a:t> of N. </a:t>
            </a:r>
            <a:r>
              <a:rPr lang="it-IT" sz="1600" dirty="0" err="1"/>
              <a:t>Pietralla</a:t>
            </a:r>
            <a:endParaRPr lang="it-IT" sz="1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827059" y="1652816"/>
            <a:ext cx="306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5 detector </a:t>
            </a:r>
            <a:r>
              <a:rPr lang="it-IT" dirty="0" err="1"/>
              <a:t>pairs</a:t>
            </a:r>
            <a:r>
              <a:rPr lang="it-IT" dirty="0"/>
              <a:t> 72°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5 detector </a:t>
            </a:r>
            <a:r>
              <a:rPr lang="it-IT" dirty="0" err="1"/>
              <a:t>pairs</a:t>
            </a:r>
            <a:r>
              <a:rPr lang="it-IT" dirty="0"/>
              <a:t> 144°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114920" y="2300956"/>
            <a:ext cx="2504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Use of fast LaBr</a:t>
            </a:r>
            <a:r>
              <a:rPr lang="it-IT" baseline="-25000" dirty="0"/>
              <a:t>3</a:t>
            </a:r>
            <a:r>
              <a:rPr lang="it-IT" dirty="0"/>
              <a:t>:Ce </a:t>
            </a:r>
            <a:r>
              <a:rPr lang="it-IT" dirty="0" err="1"/>
              <a:t>scintillators</a:t>
            </a:r>
            <a:r>
              <a:rPr lang="it-IT" dirty="0"/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506131" y="2351755"/>
            <a:ext cx="762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aseline="30000" dirty="0"/>
              <a:t>137</a:t>
            </a:r>
            <a:r>
              <a:rPr lang="it-IT" dirty="0"/>
              <a:t>Cs</a:t>
            </a:r>
          </a:p>
        </p:txBody>
      </p:sp>
      <p:pic>
        <p:nvPicPr>
          <p:cNvPr id="8" name="Immagine 7" descr="Screen Shot 2017-10-03 at 11.09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136" y="3079392"/>
            <a:ext cx="3316864" cy="3393017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 flipH="1">
            <a:off x="2785532" y="2947287"/>
            <a:ext cx="491064" cy="162471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 flipV="1">
            <a:off x="1591733" y="3079392"/>
            <a:ext cx="1185332" cy="149260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2963332" y="2947287"/>
            <a:ext cx="338664" cy="162471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1761067" y="2947287"/>
            <a:ext cx="1557862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magine 20" descr="Screen Shot 2017-09-07 at 08.49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90" y="4605866"/>
            <a:ext cx="2391892" cy="13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0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Timing </a:t>
            </a:r>
            <a:r>
              <a:rPr lang="it-IT" dirty="0" err="1"/>
              <a:t>reveals</a:t>
            </a:r>
            <a:r>
              <a:rPr lang="it-IT" dirty="0"/>
              <a:t> the competitive </a:t>
            </a:r>
            <a:r>
              <a:rPr lang="en-US" dirty="0" err="1"/>
              <a:t>γγ</a:t>
            </a:r>
            <a:r>
              <a:rPr lang="en-US" dirty="0"/>
              <a:t>/</a:t>
            </a:r>
            <a:r>
              <a:rPr lang="en-US" dirty="0" err="1"/>
              <a:t>γ</a:t>
            </a:r>
            <a:r>
              <a:rPr lang="it-IT" dirty="0"/>
              <a:t> </a:t>
            </a:r>
          </a:p>
        </p:txBody>
      </p:sp>
      <p:pic>
        <p:nvPicPr>
          <p:cNvPr id="4" name="Immagine 3" descr="Screen Shot 2017-10-03 at 11.03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"/>
          <a:stretch/>
        </p:blipFill>
        <p:spPr>
          <a:xfrm>
            <a:off x="0" y="1817770"/>
            <a:ext cx="9144000" cy="504023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54666" y="1236134"/>
            <a:ext cx="651933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The time </a:t>
            </a:r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originates</a:t>
            </a:r>
            <a:r>
              <a:rPr lang="it-IT" dirty="0"/>
              <a:t> from a </a:t>
            </a:r>
            <a:r>
              <a:rPr lang="it-IT" dirty="0" err="1"/>
              <a:t>real</a:t>
            </a:r>
            <a:r>
              <a:rPr lang="it-IT" dirty="0"/>
              <a:t> double gamma </a:t>
            </a:r>
            <a:r>
              <a:rPr lang="it-IT" dirty="0" err="1"/>
              <a:t>decay</a:t>
            </a:r>
            <a:r>
              <a:rPr lang="it-IT" dirty="0"/>
              <a:t> and </a:t>
            </a:r>
            <a:r>
              <a:rPr lang="it-IT" dirty="0" err="1"/>
              <a:t>not</a:t>
            </a:r>
            <a:r>
              <a:rPr lang="it-IT" dirty="0"/>
              <a:t> from Compton </a:t>
            </a:r>
            <a:r>
              <a:rPr lang="it-IT" dirty="0" err="1"/>
              <a:t>scattering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 rot="16200000">
            <a:off x="6192335" y="3259666"/>
            <a:ext cx="4089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C. </a:t>
            </a:r>
            <a:r>
              <a:rPr lang="it-IT" dirty="0" err="1"/>
              <a:t>Waltz</a:t>
            </a:r>
            <a:r>
              <a:rPr lang="it-IT" dirty="0"/>
              <a:t> et al., Nature </a:t>
            </a:r>
            <a:r>
              <a:rPr lang="it-IT" b="1" dirty="0"/>
              <a:t>526</a:t>
            </a:r>
            <a:r>
              <a:rPr lang="it-IT" dirty="0"/>
              <a:t>, 406 (2015)</a:t>
            </a:r>
          </a:p>
        </p:txBody>
      </p:sp>
    </p:spTree>
    <p:extLst>
      <p:ext uri="{BB962C8B-B14F-4D97-AF65-F5344CB8AC3E}">
        <p14:creationId xmlns:p14="http://schemas.microsoft.com/office/powerpoint/2010/main" val="435938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61"/>
          <p:cNvPicPr/>
          <p:nvPr/>
        </p:nvPicPr>
        <p:blipFill>
          <a:blip r:embed="rId2"/>
          <a:stretch/>
        </p:blipFill>
        <p:spPr>
          <a:xfrm>
            <a:off x="6223413" y="3853899"/>
            <a:ext cx="2462849" cy="2468074"/>
          </a:xfrm>
          <a:prstGeom prst="rect">
            <a:avLst/>
          </a:prstGeom>
          <a:ln>
            <a:noFill/>
          </a:ln>
        </p:spPr>
      </p:pic>
      <p:grpSp>
        <p:nvGrpSpPr>
          <p:cNvPr id="163" name="Group 2"/>
          <p:cNvGrpSpPr/>
          <p:nvPr/>
        </p:nvGrpSpPr>
        <p:grpSpPr>
          <a:xfrm>
            <a:off x="6245618" y="1552040"/>
            <a:ext cx="2931450" cy="4760463"/>
            <a:chOff x="6885360" y="1293480"/>
            <a:chExt cx="3231720" cy="5248080"/>
          </a:xfrm>
        </p:grpSpPr>
        <p:pic>
          <p:nvPicPr>
            <p:cNvPr id="164" name="Picture 163"/>
            <p:cNvPicPr/>
            <p:nvPr/>
          </p:nvPicPr>
          <p:blipFill>
            <a:blip r:embed="rId3"/>
            <a:srcRect l="76358" r="14451"/>
            <a:stretch/>
          </p:blipFill>
          <p:spPr>
            <a:xfrm>
              <a:off x="7865280" y="1293480"/>
              <a:ext cx="669600" cy="2155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/>
            <p:cNvPicPr/>
            <p:nvPr/>
          </p:nvPicPr>
          <p:blipFill>
            <a:blip r:embed="rId3"/>
            <a:srcRect l="61261" r="28365"/>
            <a:stretch/>
          </p:blipFill>
          <p:spPr>
            <a:xfrm>
              <a:off x="7140600" y="1293480"/>
              <a:ext cx="756000" cy="2155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/>
            <p:cNvPicPr/>
            <p:nvPr/>
          </p:nvPicPr>
          <p:blipFill>
            <a:blip r:embed="rId3"/>
            <a:srcRect l="88915"/>
            <a:stretch/>
          </p:blipFill>
          <p:spPr>
            <a:xfrm>
              <a:off x="8574120" y="1293480"/>
              <a:ext cx="807840" cy="2155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7" name="CustomShape 3"/>
            <p:cNvSpPr/>
            <p:nvPr/>
          </p:nvSpPr>
          <p:spPr>
            <a:xfrm>
              <a:off x="6885360" y="3844800"/>
              <a:ext cx="872640" cy="860760"/>
            </a:xfrm>
            <a:prstGeom prst="ellipse">
              <a:avLst/>
            </a:prstGeom>
            <a:noFill/>
            <a:ln w="38160">
              <a:solidFill>
                <a:srgbClr val="C9211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8" name="CustomShape 4"/>
            <p:cNvSpPr/>
            <p:nvPr/>
          </p:nvSpPr>
          <p:spPr>
            <a:xfrm>
              <a:off x="8721720" y="5680800"/>
              <a:ext cx="872640" cy="860760"/>
            </a:xfrm>
            <a:prstGeom prst="ellipse">
              <a:avLst/>
            </a:prstGeom>
            <a:noFill/>
            <a:ln w="38160">
              <a:solidFill>
                <a:srgbClr val="C9211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9" name="CustomShape 5"/>
            <p:cNvSpPr/>
            <p:nvPr/>
          </p:nvSpPr>
          <p:spPr>
            <a:xfrm rot="2877600">
              <a:off x="7629840" y="3837600"/>
              <a:ext cx="2122200" cy="1924920"/>
            </a:xfrm>
            <a:custGeom>
              <a:avLst/>
              <a:gdLst/>
              <a:ahLst/>
              <a:cxnLst/>
              <a:rect l="0" t="0" r="r" b="b"/>
              <a:pathLst>
                <a:path w="6627" h="3389">
                  <a:moveTo>
                    <a:pt x="1179" y="2532"/>
                  </a:moveTo>
                  <a:lnTo>
                    <a:pt x="1189" y="2420"/>
                  </a:lnTo>
                  <a:lnTo>
                    <a:pt x="1206" y="2307"/>
                  </a:lnTo>
                  <a:lnTo>
                    <a:pt x="1229" y="2195"/>
                  </a:lnTo>
                  <a:lnTo>
                    <a:pt x="1259" y="2086"/>
                  </a:lnTo>
                  <a:lnTo>
                    <a:pt x="1294" y="1976"/>
                  </a:lnTo>
                  <a:lnTo>
                    <a:pt x="1335" y="1869"/>
                  </a:lnTo>
                  <a:lnTo>
                    <a:pt x="1383" y="1764"/>
                  </a:lnTo>
                  <a:lnTo>
                    <a:pt x="1436" y="1660"/>
                  </a:lnTo>
                  <a:lnTo>
                    <a:pt x="1494" y="1560"/>
                  </a:lnTo>
                  <a:lnTo>
                    <a:pt x="1558" y="1462"/>
                  </a:lnTo>
                  <a:lnTo>
                    <a:pt x="1627" y="1368"/>
                  </a:lnTo>
                  <a:lnTo>
                    <a:pt x="1702" y="1277"/>
                  </a:lnTo>
                  <a:lnTo>
                    <a:pt x="1781" y="1189"/>
                  </a:lnTo>
                  <a:lnTo>
                    <a:pt x="1865" y="1105"/>
                  </a:lnTo>
                  <a:lnTo>
                    <a:pt x="1954" y="1025"/>
                  </a:lnTo>
                  <a:lnTo>
                    <a:pt x="2046" y="949"/>
                  </a:lnTo>
                  <a:lnTo>
                    <a:pt x="2144" y="877"/>
                  </a:lnTo>
                  <a:lnTo>
                    <a:pt x="2245" y="809"/>
                  </a:lnTo>
                  <a:lnTo>
                    <a:pt x="2348" y="748"/>
                  </a:lnTo>
                  <a:lnTo>
                    <a:pt x="2457" y="690"/>
                  </a:lnTo>
                  <a:lnTo>
                    <a:pt x="2568" y="637"/>
                  </a:lnTo>
                  <a:lnTo>
                    <a:pt x="2681" y="589"/>
                  </a:lnTo>
                  <a:lnTo>
                    <a:pt x="2797" y="546"/>
                  </a:lnTo>
                  <a:lnTo>
                    <a:pt x="2916" y="508"/>
                  </a:lnTo>
                  <a:lnTo>
                    <a:pt x="3036" y="477"/>
                  </a:lnTo>
                  <a:lnTo>
                    <a:pt x="3157" y="450"/>
                  </a:lnTo>
                  <a:lnTo>
                    <a:pt x="3280" y="429"/>
                  </a:lnTo>
                  <a:lnTo>
                    <a:pt x="3404" y="414"/>
                  </a:lnTo>
                  <a:lnTo>
                    <a:pt x="3529" y="405"/>
                  </a:lnTo>
                  <a:lnTo>
                    <a:pt x="3655" y="401"/>
                  </a:lnTo>
                  <a:lnTo>
                    <a:pt x="3780" y="402"/>
                  </a:lnTo>
                  <a:lnTo>
                    <a:pt x="3903" y="410"/>
                  </a:lnTo>
                  <a:lnTo>
                    <a:pt x="4029" y="424"/>
                  </a:lnTo>
                  <a:lnTo>
                    <a:pt x="4152" y="442"/>
                  </a:lnTo>
                  <a:lnTo>
                    <a:pt x="4275" y="467"/>
                  </a:lnTo>
                  <a:lnTo>
                    <a:pt x="4396" y="496"/>
                  </a:lnTo>
                  <a:lnTo>
                    <a:pt x="4514" y="531"/>
                  </a:lnTo>
                  <a:lnTo>
                    <a:pt x="4632" y="572"/>
                  </a:lnTo>
                  <a:lnTo>
                    <a:pt x="4746" y="618"/>
                  </a:lnTo>
                  <a:lnTo>
                    <a:pt x="4858" y="669"/>
                  </a:lnTo>
                  <a:lnTo>
                    <a:pt x="4967" y="724"/>
                  </a:lnTo>
                  <a:lnTo>
                    <a:pt x="5072" y="786"/>
                  </a:lnTo>
                  <a:lnTo>
                    <a:pt x="5175" y="850"/>
                  </a:lnTo>
                  <a:lnTo>
                    <a:pt x="5274" y="921"/>
                  </a:lnTo>
                  <a:lnTo>
                    <a:pt x="5368" y="996"/>
                  </a:lnTo>
                  <a:lnTo>
                    <a:pt x="5458" y="1074"/>
                  </a:lnTo>
                  <a:lnTo>
                    <a:pt x="5544" y="1157"/>
                  </a:lnTo>
                  <a:lnTo>
                    <a:pt x="5625" y="1244"/>
                  </a:lnTo>
                  <a:lnTo>
                    <a:pt x="5700" y="1333"/>
                  </a:lnTo>
                  <a:lnTo>
                    <a:pt x="5773" y="1426"/>
                  </a:lnTo>
                  <a:lnTo>
                    <a:pt x="5839" y="1523"/>
                  </a:lnTo>
                  <a:lnTo>
                    <a:pt x="5900" y="1623"/>
                  </a:lnTo>
                  <a:lnTo>
                    <a:pt x="5955" y="1725"/>
                  </a:lnTo>
                  <a:lnTo>
                    <a:pt x="6005" y="1829"/>
                  </a:lnTo>
                  <a:lnTo>
                    <a:pt x="6047" y="1935"/>
                  </a:lnTo>
                  <a:lnTo>
                    <a:pt x="6085" y="2044"/>
                  </a:lnTo>
                  <a:lnTo>
                    <a:pt x="6117" y="2153"/>
                  </a:lnTo>
                  <a:lnTo>
                    <a:pt x="6143" y="2264"/>
                  </a:lnTo>
                  <a:lnTo>
                    <a:pt x="6162" y="2377"/>
                  </a:lnTo>
                  <a:lnTo>
                    <a:pt x="6176" y="2489"/>
                  </a:lnTo>
                  <a:lnTo>
                    <a:pt x="6183" y="2603"/>
                  </a:lnTo>
                  <a:lnTo>
                    <a:pt x="6183" y="2717"/>
                  </a:lnTo>
                  <a:lnTo>
                    <a:pt x="6626" y="2724"/>
                  </a:lnTo>
                  <a:lnTo>
                    <a:pt x="6624" y="2591"/>
                  </a:lnTo>
                  <a:lnTo>
                    <a:pt x="6616" y="2457"/>
                  </a:lnTo>
                  <a:lnTo>
                    <a:pt x="6600" y="2324"/>
                  </a:lnTo>
                  <a:lnTo>
                    <a:pt x="6577" y="2191"/>
                  </a:lnTo>
                  <a:lnTo>
                    <a:pt x="6547" y="2061"/>
                  </a:lnTo>
                  <a:lnTo>
                    <a:pt x="6510" y="1932"/>
                  </a:lnTo>
                  <a:lnTo>
                    <a:pt x="6466" y="1805"/>
                  </a:lnTo>
                  <a:lnTo>
                    <a:pt x="6414" y="1680"/>
                  </a:lnTo>
                  <a:lnTo>
                    <a:pt x="6355" y="1557"/>
                  </a:lnTo>
                  <a:lnTo>
                    <a:pt x="6291" y="1437"/>
                  </a:lnTo>
                  <a:lnTo>
                    <a:pt x="6219" y="1320"/>
                  </a:lnTo>
                  <a:lnTo>
                    <a:pt x="6142" y="1207"/>
                  </a:lnTo>
                  <a:lnTo>
                    <a:pt x="6059" y="1096"/>
                  </a:lnTo>
                  <a:lnTo>
                    <a:pt x="5968" y="990"/>
                  </a:lnTo>
                  <a:lnTo>
                    <a:pt x="5873" y="889"/>
                  </a:lnTo>
                  <a:lnTo>
                    <a:pt x="5771" y="792"/>
                  </a:lnTo>
                  <a:lnTo>
                    <a:pt x="5665" y="698"/>
                  </a:lnTo>
                  <a:lnTo>
                    <a:pt x="5554" y="612"/>
                  </a:lnTo>
                  <a:lnTo>
                    <a:pt x="5438" y="529"/>
                  </a:lnTo>
                  <a:lnTo>
                    <a:pt x="5318" y="453"/>
                  </a:lnTo>
                  <a:lnTo>
                    <a:pt x="5193" y="380"/>
                  </a:lnTo>
                  <a:lnTo>
                    <a:pt x="5065" y="315"/>
                  </a:lnTo>
                  <a:lnTo>
                    <a:pt x="4933" y="256"/>
                  </a:lnTo>
                  <a:lnTo>
                    <a:pt x="4798" y="201"/>
                  </a:lnTo>
                  <a:lnTo>
                    <a:pt x="4661" y="153"/>
                  </a:lnTo>
                  <a:lnTo>
                    <a:pt x="4521" y="111"/>
                  </a:lnTo>
                  <a:lnTo>
                    <a:pt x="4379" y="77"/>
                  </a:lnTo>
                  <a:lnTo>
                    <a:pt x="4234" y="49"/>
                  </a:lnTo>
                  <a:lnTo>
                    <a:pt x="4089" y="27"/>
                  </a:lnTo>
                  <a:lnTo>
                    <a:pt x="3943" y="11"/>
                  </a:lnTo>
                  <a:lnTo>
                    <a:pt x="3796" y="2"/>
                  </a:lnTo>
                  <a:lnTo>
                    <a:pt x="3649" y="0"/>
                  </a:lnTo>
                  <a:lnTo>
                    <a:pt x="3501" y="5"/>
                  </a:lnTo>
                  <a:lnTo>
                    <a:pt x="3355" y="16"/>
                  </a:lnTo>
                  <a:lnTo>
                    <a:pt x="3209" y="33"/>
                  </a:lnTo>
                  <a:lnTo>
                    <a:pt x="3064" y="58"/>
                  </a:lnTo>
                  <a:lnTo>
                    <a:pt x="2921" y="89"/>
                  </a:lnTo>
                  <a:lnTo>
                    <a:pt x="2780" y="127"/>
                  </a:lnTo>
                  <a:lnTo>
                    <a:pt x="2640" y="171"/>
                  </a:lnTo>
                  <a:lnTo>
                    <a:pt x="2505" y="221"/>
                  </a:lnTo>
                  <a:lnTo>
                    <a:pt x="2370" y="277"/>
                  </a:lnTo>
                  <a:lnTo>
                    <a:pt x="2240" y="340"/>
                  </a:lnTo>
                  <a:lnTo>
                    <a:pt x="2113" y="407"/>
                  </a:lnTo>
                  <a:lnTo>
                    <a:pt x="1990" y="482"/>
                  </a:lnTo>
                  <a:lnTo>
                    <a:pt x="1872" y="560"/>
                  </a:lnTo>
                  <a:lnTo>
                    <a:pt x="1757" y="645"/>
                  </a:lnTo>
                  <a:lnTo>
                    <a:pt x="1649" y="734"/>
                  </a:lnTo>
                  <a:lnTo>
                    <a:pt x="1543" y="829"/>
                  </a:lnTo>
                  <a:lnTo>
                    <a:pt x="1445" y="928"/>
                  </a:lnTo>
                  <a:lnTo>
                    <a:pt x="1351" y="1030"/>
                  </a:lnTo>
                  <a:lnTo>
                    <a:pt x="1264" y="1139"/>
                  </a:lnTo>
                  <a:lnTo>
                    <a:pt x="1182" y="1249"/>
                  </a:lnTo>
                  <a:lnTo>
                    <a:pt x="1107" y="1365"/>
                  </a:lnTo>
                  <a:lnTo>
                    <a:pt x="1037" y="1482"/>
                  </a:lnTo>
                  <a:lnTo>
                    <a:pt x="975" y="1603"/>
                  </a:lnTo>
                  <a:lnTo>
                    <a:pt x="921" y="1728"/>
                  </a:lnTo>
                  <a:lnTo>
                    <a:pt x="872" y="1853"/>
                  </a:lnTo>
                  <a:lnTo>
                    <a:pt x="830" y="1981"/>
                  </a:lnTo>
                  <a:lnTo>
                    <a:pt x="795" y="2111"/>
                  </a:lnTo>
                  <a:lnTo>
                    <a:pt x="768" y="2242"/>
                  </a:lnTo>
                  <a:lnTo>
                    <a:pt x="748" y="2375"/>
                  </a:lnTo>
                  <a:lnTo>
                    <a:pt x="734" y="2508"/>
                  </a:lnTo>
                  <a:lnTo>
                    <a:pt x="0" y="2467"/>
                  </a:lnTo>
                  <a:lnTo>
                    <a:pt x="898" y="3388"/>
                  </a:lnTo>
                  <a:lnTo>
                    <a:pt x="1914" y="2574"/>
                  </a:lnTo>
                  <a:lnTo>
                    <a:pt x="1179" y="2532"/>
                  </a:lnTo>
                </a:path>
              </a:pathLst>
            </a:custGeom>
            <a:solidFill>
              <a:srgbClr val="C9211E"/>
            </a:solidFill>
            <a:ln>
              <a:solidFill>
                <a:srgbClr val="C9211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0" name="CustomShape 6"/>
            <p:cNvSpPr/>
            <p:nvPr/>
          </p:nvSpPr>
          <p:spPr>
            <a:xfrm>
              <a:off x="7068240" y="1700280"/>
              <a:ext cx="2065320" cy="383040"/>
            </a:xfrm>
            <a:prstGeom prst="rect">
              <a:avLst/>
            </a:prstGeom>
            <a:noFill/>
            <a:ln w="12600">
              <a:solidFill>
                <a:srgbClr val="DC143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71" name="TextShape 7"/>
          <p:cNvSpPr txBox="1"/>
          <p:nvPr/>
        </p:nvSpPr>
        <p:spPr>
          <a:xfrm>
            <a:off x="410149" y="1338149"/>
            <a:ext cx="5928537" cy="55742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996" b="1" spc="-1">
                <a:latin typeface="Arial"/>
                <a:ea typeface="Noto Sans CJK SC"/>
              </a:rPr>
              <a:t>Best candidate: </a:t>
            </a:r>
            <a:r>
              <a:rPr lang="it-IT" sz="2358" b="1" spc="-1" baseline="33000">
                <a:latin typeface="Arial"/>
                <a:ea typeface="Noto Sans CJK SC"/>
              </a:rPr>
              <a:t>48</a:t>
            </a:r>
            <a:r>
              <a:rPr lang="it-IT" sz="1996" b="1" spc="-1">
                <a:latin typeface="Arial"/>
                <a:ea typeface="Noto Sans CJK SC"/>
              </a:rPr>
              <a:t>Ti → mimic</a:t>
            </a:r>
            <a:r>
              <a:rPr lang="it-IT" sz="1451" b="1" spc="-1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it-IT" sz="2177" b="1" spc="-1">
                <a:solidFill>
                  <a:srgbClr val="000000"/>
                </a:solidFill>
                <a:latin typeface="Times new roman"/>
              </a:rPr>
              <a:t>0</a:t>
            </a:r>
            <a:r>
              <a:rPr lang="it-IT" sz="2177" b="1" spc="-1">
                <a:solidFill>
                  <a:srgbClr val="000000"/>
                </a:solidFill>
                <a:latin typeface="Times new roman"/>
                <a:ea typeface="Arial"/>
              </a:rPr>
              <a:t>νββ</a:t>
            </a:r>
            <a:r>
              <a:rPr lang="it-IT" sz="1451" b="1" spc="-1">
                <a:solidFill>
                  <a:srgbClr val="000000"/>
                </a:solidFill>
                <a:latin typeface="Arial"/>
              </a:rPr>
              <a:t> </a:t>
            </a:r>
            <a:r>
              <a:rPr lang="it-IT" sz="2358" b="1" spc="-1" baseline="33000">
                <a:latin typeface="Arial"/>
              </a:rPr>
              <a:t>48</a:t>
            </a:r>
            <a:r>
              <a:rPr lang="it-IT" sz="1996" b="1" spc="-1">
                <a:latin typeface="Arial"/>
              </a:rPr>
              <a:t>Ca decay</a:t>
            </a:r>
            <a:endParaRPr lang="it-IT" sz="1996" spc="-1">
              <a:latin typeface="Arial"/>
            </a:endParaRPr>
          </a:p>
        </p:txBody>
      </p:sp>
      <p:sp>
        <p:nvSpPr>
          <p:cNvPr id="175" name="CustomShape 11"/>
          <p:cNvSpPr/>
          <p:nvPr/>
        </p:nvSpPr>
        <p:spPr>
          <a:xfrm>
            <a:off x="908792" y="1955656"/>
            <a:ext cx="5178722" cy="1389427"/>
          </a:xfrm>
          <a:prstGeom prst="rect">
            <a:avLst/>
          </a:prstGeom>
          <a:solidFill>
            <a:srgbClr val="228B22">
              <a:alpha val="32000"/>
            </a:srgbClr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TextShape 12"/>
          <p:cNvSpPr txBox="1"/>
          <p:nvPr/>
        </p:nvSpPr>
        <p:spPr>
          <a:xfrm>
            <a:off x="1037779" y="2044479"/>
            <a:ext cx="5049735" cy="82976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>
              <a:buClr>
                <a:srgbClr val="000000"/>
              </a:buClr>
              <a:buFont typeface="StarSymbol"/>
              <a:buAutoNum type="arabicParenR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600" dirty="0">
                <a:latin typeface="Symbol" pitchFamily="2" charset="2"/>
                <a:cs typeface="Arial" panose="020B0604020202020204" pitchFamily="34" charset="0"/>
              </a:rPr>
              <a:t>g </a:t>
            </a:r>
            <a:r>
              <a:rPr lang="it-IT" sz="1600" dirty="0" err="1"/>
              <a:t>has</a:t>
            </a:r>
            <a:r>
              <a:rPr lang="it-IT" sz="1600" dirty="0"/>
              <a:t> the </a:t>
            </a:r>
            <a:r>
              <a:rPr lang="it-IT" sz="1600" dirty="0" err="1"/>
              <a:t>same</a:t>
            </a:r>
            <a:r>
              <a:rPr lang="it-IT" sz="1600" dirty="0"/>
              <a:t> </a:t>
            </a:r>
            <a:r>
              <a:rPr lang="it-IT" sz="1600" dirty="0" err="1"/>
              <a:t>initial</a:t>
            </a:r>
            <a:r>
              <a:rPr lang="it-IT" sz="1600" dirty="0"/>
              <a:t> and </a:t>
            </a:r>
            <a:r>
              <a:rPr lang="it-IT" sz="1600" dirty="0" err="1"/>
              <a:t>final</a:t>
            </a:r>
            <a:r>
              <a:rPr lang="it-IT" sz="1600" dirty="0"/>
              <a:t> </a:t>
            </a:r>
            <a:r>
              <a:rPr lang="it-IT" sz="1600" dirty="0" err="1"/>
              <a:t>states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in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600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600" dirty="0"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it-IT" sz="1600" dirty="0"/>
              <a:t> </a:t>
            </a:r>
            <a:endParaRPr lang="it-IT" sz="1633" spc="-1" dirty="0">
              <a:latin typeface="Arial"/>
            </a:endParaRPr>
          </a:p>
          <a:p>
            <a:pPr marL="195934" indent="-195934">
              <a:buClr>
                <a:srgbClr val="000000"/>
              </a:buClr>
              <a:buFont typeface="StarSymbol"/>
              <a:buAutoNum type="arabicParenR"/>
            </a:pPr>
            <a:r>
              <a:rPr lang="it-IT" sz="1633" spc="-1" dirty="0">
                <a:latin typeface="Arial"/>
              </a:rPr>
              <a:t>The 17 MeV 0</a:t>
            </a:r>
            <a:r>
              <a:rPr lang="it-IT" sz="1996" spc="-1" baseline="33000" dirty="0">
                <a:latin typeface="Arial"/>
              </a:rPr>
              <a:t>+ </a:t>
            </a:r>
            <a:r>
              <a:rPr lang="it-IT" sz="1633" b="1" spc="-1" dirty="0">
                <a:latin typeface="Arial"/>
              </a:rPr>
              <a:t>DIAS </a:t>
            </a:r>
            <a:r>
              <a:rPr lang="it-IT" sz="1633" b="1" spc="-1" dirty="0" err="1">
                <a:latin typeface="Arial"/>
              </a:rPr>
              <a:t>is</a:t>
            </a:r>
            <a:r>
              <a:rPr lang="it-IT" sz="1633" b="1" spc="-1" dirty="0">
                <a:latin typeface="Arial"/>
              </a:rPr>
              <a:t> </a:t>
            </a:r>
            <a:r>
              <a:rPr lang="it-IT" sz="1633" b="1" spc="-1" dirty="0" err="1">
                <a:latin typeface="Arial"/>
              </a:rPr>
              <a:t>known</a:t>
            </a:r>
            <a:endParaRPr lang="it-IT" sz="1633" spc="-1" dirty="0">
              <a:latin typeface="Arial"/>
            </a:endParaRPr>
          </a:p>
          <a:p>
            <a:pPr marL="195934" indent="-195934">
              <a:buClr>
                <a:srgbClr val="000000"/>
              </a:buClr>
              <a:buFont typeface="StarSymbol"/>
              <a:buAutoNum type="arabicParenR"/>
            </a:pPr>
            <a:r>
              <a:rPr lang="it-IT" sz="1633" spc="-1" dirty="0">
                <a:latin typeface="Arial"/>
              </a:rPr>
              <a:t> </a:t>
            </a:r>
            <a:r>
              <a:rPr lang="it-IT" sz="1633" spc="-1" dirty="0" err="1">
                <a:latin typeface="Arial"/>
              </a:rPr>
              <a:t>Particle</a:t>
            </a:r>
            <a:r>
              <a:rPr lang="it-IT" sz="1633" spc="-1" dirty="0">
                <a:latin typeface="Arial"/>
              </a:rPr>
              <a:t> </a:t>
            </a:r>
            <a:r>
              <a:rPr lang="it-IT" sz="1633" spc="-1" dirty="0" err="1">
                <a:latin typeface="Arial"/>
              </a:rPr>
              <a:t>unbound</a:t>
            </a:r>
            <a:r>
              <a:rPr lang="it-IT" sz="1633" spc="-1" dirty="0">
                <a:latin typeface="Arial"/>
              </a:rPr>
              <a:t>, </a:t>
            </a:r>
            <a:r>
              <a:rPr lang="it-IT" sz="1633" spc="-1" dirty="0" err="1">
                <a:latin typeface="Arial"/>
              </a:rPr>
              <a:t>but</a:t>
            </a:r>
            <a:r>
              <a:rPr lang="it-IT" sz="1633" spc="-1" dirty="0">
                <a:latin typeface="Arial"/>
              </a:rPr>
              <a:t> </a:t>
            </a:r>
            <a:r>
              <a:rPr lang="it-IT" sz="1633" b="1" spc="-1" dirty="0" err="1">
                <a:latin typeface="Arial"/>
              </a:rPr>
              <a:t>particle</a:t>
            </a:r>
            <a:r>
              <a:rPr lang="it-IT" sz="1633" b="1" spc="-1" dirty="0">
                <a:latin typeface="Arial"/>
              </a:rPr>
              <a:t> </a:t>
            </a:r>
            <a:r>
              <a:rPr lang="it-IT" sz="1633" b="1" spc="-1" dirty="0" err="1">
                <a:latin typeface="Arial"/>
              </a:rPr>
              <a:t>decay</a:t>
            </a:r>
            <a:r>
              <a:rPr lang="it-IT" sz="1633" b="1" spc="-1" dirty="0">
                <a:latin typeface="Arial"/>
              </a:rPr>
              <a:t> </a:t>
            </a:r>
            <a:r>
              <a:rPr lang="it-IT" sz="1633" b="1" spc="-1" dirty="0" err="1">
                <a:latin typeface="Arial"/>
              </a:rPr>
              <a:t>is</a:t>
            </a:r>
            <a:r>
              <a:rPr lang="it-IT" sz="1633" b="1" spc="-1" dirty="0">
                <a:latin typeface="Arial"/>
              </a:rPr>
              <a:t> </a:t>
            </a:r>
            <a:r>
              <a:rPr lang="it-IT" sz="1633" b="1" spc="-1" dirty="0" err="1">
                <a:latin typeface="Arial"/>
              </a:rPr>
              <a:t>highly</a:t>
            </a:r>
            <a:r>
              <a:rPr lang="it-IT" sz="1633" b="1" spc="-1" dirty="0">
                <a:latin typeface="Arial"/>
              </a:rPr>
              <a:t> </a:t>
            </a:r>
            <a:r>
              <a:rPr lang="it-IT" sz="1633" b="1" spc="-1" dirty="0" err="1">
                <a:latin typeface="Arial"/>
              </a:rPr>
              <a:t>suppressed</a:t>
            </a:r>
            <a:r>
              <a:rPr lang="it-IT" sz="1633" spc="-1" dirty="0">
                <a:latin typeface="Arial"/>
              </a:rPr>
              <a:t> (</a:t>
            </a:r>
            <a:r>
              <a:rPr lang="it-IT" sz="1633" spc="-1" dirty="0" err="1">
                <a:latin typeface="Arial"/>
              </a:rPr>
              <a:t>isospin</a:t>
            </a:r>
            <a:r>
              <a:rPr lang="it-IT" sz="1633" spc="-1" dirty="0">
                <a:latin typeface="Arial"/>
              </a:rPr>
              <a:t> </a:t>
            </a:r>
            <a:r>
              <a:rPr lang="it-IT" sz="1633" spc="-1" dirty="0" err="1">
                <a:latin typeface="Arial"/>
              </a:rPr>
              <a:t>forbidden</a:t>
            </a:r>
            <a:r>
              <a:rPr lang="it-IT" sz="1633" spc="-1" dirty="0">
                <a:latin typeface="Arial"/>
              </a:rPr>
              <a:t>).</a:t>
            </a:r>
          </a:p>
        </p:txBody>
      </p:sp>
      <p:sp>
        <p:nvSpPr>
          <p:cNvPr id="177" name="TextShape 13"/>
          <p:cNvSpPr txBox="1"/>
          <p:nvPr/>
        </p:nvSpPr>
        <p:spPr>
          <a:xfrm rot="19655400">
            <a:off x="15348" y="2323027"/>
            <a:ext cx="888546" cy="365411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996" b="1" spc="-1">
                <a:solidFill>
                  <a:srgbClr val="008000"/>
                </a:solidFill>
                <a:latin typeface="Arial"/>
              </a:rPr>
              <a:t>PROS</a:t>
            </a:r>
            <a:endParaRPr lang="it-IT" sz="1996" spc="-1">
              <a:latin typeface="Arial"/>
            </a:endParaRPr>
          </a:p>
        </p:txBody>
      </p:sp>
      <p:sp>
        <p:nvSpPr>
          <p:cNvPr id="178" name="CustomShape 14"/>
          <p:cNvSpPr/>
          <p:nvPr/>
        </p:nvSpPr>
        <p:spPr>
          <a:xfrm>
            <a:off x="908792" y="3736416"/>
            <a:ext cx="4634741" cy="1098192"/>
          </a:xfrm>
          <a:prstGeom prst="rect">
            <a:avLst/>
          </a:prstGeom>
          <a:solidFill>
            <a:srgbClr val="DC143C">
              <a:alpha val="32000"/>
            </a:srgbClr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TextShape 15"/>
          <p:cNvSpPr txBox="1"/>
          <p:nvPr/>
        </p:nvSpPr>
        <p:spPr>
          <a:xfrm>
            <a:off x="908792" y="3769071"/>
            <a:ext cx="4550164" cy="1010676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>
              <a:buClr>
                <a:srgbClr val="000000"/>
              </a:buClr>
              <a:buFont typeface="StarSymbol"/>
              <a:buAutoNum type="arabicParenR"/>
            </a:pPr>
            <a:r>
              <a:rPr lang="it-IT" sz="1633" spc="-1">
                <a:latin typeface="Arial"/>
              </a:rPr>
              <a:t> </a:t>
            </a:r>
            <a:r>
              <a:rPr lang="it-IT" sz="1633" b="1" spc="-1">
                <a:latin typeface="Arial"/>
              </a:rPr>
              <a:t>Difficult to populate</a:t>
            </a:r>
            <a:r>
              <a:rPr lang="it-IT" sz="1633" spc="-1">
                <a:latin typeface="Arial"/>
              </a:rPr>
              <a:t> (high energy 0</a:t>
            </a:r>
            <a:r>
              <a:rPr lang="it-IT" sz="2177" spc="-1" baseline="33000">
                <a:latin typeface="Arial"/>
              </a:rPr>
              <a:t>+</a:t>
            </a:r>
            <a:r>
              <a:rPr lang="it-IT" sz="1633" spc="-1">
                <a:latin typeface="Arial"/>
              </a:rPr>
              <a:t>)</a:t>
            </a:r>
          </a:p>
          <a:p>
            <a:pPr marL="195934" indent="-195934">
              <a:buClr>
                <a:srgbClr val="000000"/>
              </a:buClr>
              <a:buFont typeface="StarSymbol"/>
              <a:buAutoNum type="arabicParenR"/>
            </a:pPr>
            <a:r>
              <a:rPr lang="it-IT" sz="1633" spc="-1">
                <a:latin typeface="Arial"/>
              </a:rPr>
              <a:t> Extremely small double-gamma</a:t>
            </a:r>
            <a:r>
              <a:rPr lang="it-IT" sz="1633" spc="-1">
                <a:latin typeface="Arial"/>
                <a:ea typeface="Arial"/>
              </a:rPr>
              <a:t> </a:t>
            </a:r>
            <a:r>
              <a:rPr lang="it-IT" sz="1633" spc="-1">
                <a:latin typeface="Arial"/>
              </a:rPr>
              <a:t>decay width:</a:t>
            </a:r>
          </a:p>
          <a:p>
            <a:pPr marL="1371535" lvl="6" indent="-195934">
              <a:buClr>
                <a:srgbClr val="000000"/>
              </a:buClr>
              <a:buFont typeface="StarSymbol"/>
              <a:buAutoNum type="arabicParenR"/>
            </a:pPr>
            <a:r>
              <a:rPr lang="it-IT" sz="1814" b="1" spc="-1">
                <a:latin typeface="Arial"/>
                <a:ea typeface="Arial"/>
              </a:rPr>
              <a:t>Γ</a:t>
            </a:r>
            <a:r>
              <a:rPr lang="it-IT" sz="1996" b="1" spc="-1" baseline="-33000">
                <a:latin typeface="Arial"/>
                <a:ea typeface="Arial"/>
              </a:rPr>
              <a:t>ɣɣ</a:t>
            </a:r>
            <a:r>
              <a:rPr lang="it-IT" sz="1633" b="1" spc="-1">
                <a:latin typeface="Arial"/>
                <a:ea typeface="Noto Sans CJK SC"/>
              </a:rPr>
              <a:t> / </a:t>
            </a:r>
            <a:r>
              <a:rPr lang="it-IT" sz="1814" b="1" spc="-1">
                <a:latin typeface="Arial"/>
                <a:ea typeface="Arial"/>
              </a:rPr>
              <a:t>Γ</a:t>
            </a:r>
            <a:r>
              <a:rPr lang="it-IT" sz="1996" b="1" spc="-1" baseline="-33000">
                <a:latin typeface="Arial"/>
                <a:ea typeface="Arial"/>
              </a:rPr>
              <a:t>tot</a:t>
            </a:r>
            <a:r>
              <a:rPr lang="it-IT" sz="1996" b="1" spc="-1">
                <a:latin typeface="Arial"/>
                <a:ea typeface="Arial"/>
              </a:rPr>
              <a:t> ≈ </a:t>
            </a:r>
            <a:r>
              <a:rPr lang="it-IT" sz="1633" b="1" spc="-1">
                <a:latin typeface="Arial"/>
                <a:ea typeface="Arial"/>
              </a:rPr>
              <a:t>10</a:t>
            </a:r>
            <a:r>
              <a:rPr lang="it-IT" sz="2177" b="1" spc="-1" baseline="33000">
                <a:latin typeface="Arial"/>
                <a:ea typeface="Arial"/>
              </a:rPr>
              <a:t>-8</a:t>
            </a:r>
            <a:endParaRPr lang="it-IT" sz="2177" spc="-1">
              <a:latin typeface="Arial"/>
            </a:endParaRPr>
          </a:p>
        </p:txBody>
      </p:sp>
      <p:sp>
        <p:nvSpPr>
          <p:cNvPr id="180" name="TextShape 16"/>
          <p:cNvSpPr txBox="1"/>
          <p:nvPr/>
        </p:nvSpPr>
        <p:spPr>
          <a:xfrm rot="19504200">
            <a:off x="80985" y="4071457"/>
            <a:ext cx="1033534" cy="64885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996" b="1" spc="-1" dirty="0">
                <a:solidFill>
                  <a:srgbClr val="FF0000"/>
                </a:solidFill>
                <a:latin typeface="Arial"/>
              </a:rPr>
              <a:t>CONS</a:t>
            </a:r>
            <a:endParaRPr lang="it-IT" sz="1996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81BF3-4506-7694-6505-AA6F84F41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DIAS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candidates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CC6B6-60AB-0D45-D484-D414D425F796}"/>
              </a:ext>
            </a:extLst>
          </p:cNvPr>
          <p:cNvSpPr txBox="1"/>
          <p:nvPr/>
        </p:nvSpPr>
        <p:spPr>
          <a:xfrm>
            <a:off x="647512" y="5323539"/>
            <a:ext cx="52825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Need</a:t>
            </a:r>
            <a:r>
              <a:rPr lang="it-IT" dirty="0"/>
              <a:t> to know the </a:t>
            </a:r>
            <a:r>
              <a:rPr lang="it-IT" dirty="0" err="1"/>
              <a:t>width</a:t>
            </a:r>
            <a:r>
              <a:rPr lang="it-IT" dirty="0"/>
              <a:t> of the T=4 state in </a:t>
            </a:r>
            <a:r>
              <a:rPr lang="it-IT" baseline="30000" dirty="0"/>
              <a:t>48</a:t>
            </a:r>
            <a:r>
              <a:rPr lang="it-IT" dirty="0"/>
              <a:t>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How to </a:t>
            </a:r>
            <a:r>
              <a:rPr lang="it-IT" dirty="0" err="1"/>
              <a:t>populate</a:t>
            </a:r>
            <a:r>
              <a:rPr lang="it-IT" dirty="0"/>
              <a:t> </a:t>
            </a:r>
            <a:r>
              <a:rPr lang="it-IT" dirty="0" err="1"/>
              <a:t>efficiently</a:t>
            </a:r>
            <a:r>
              <a:rPr lang="it-IT" dirty="0"/>
              <a:t> the 0</a:t>
            </a:r>
            <a:r>
              <a:rPr lang="it-IT" baseline="30000" dirty="0"/>
              <a:t>+</a:t>
            </a:r>
            <a:r>
              <a:rPr lang="it-IT" dirty="0"/>
              <a:t> (T=4)?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How to be sensitive to the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CustomShape 14">
            <a:extLst>
              <a:ext uri="{FF2B5EF4-FFF2-40B4-BE49-F238E27FC236}">
                <a16:creationId xmlns:a16="http://schemas.microsoft.com/office/drawing/2014/main" id="{BB1BD32D-B87F-71BB-C5C4-03A17AA8F439}"/>
              </a:ext>
            </a:extLst>
          </p:cNvPr>
          <p:cNvSpPr/>
          <p:nvPr/>
        </p:nvSpPr>
        <p:spPr>
          <a:xfrm>
            <a:off x="704289" y="5236108"/>
            <a:ext cx="5326867" cy="1098192"/>
          </a:xfrm>
          <a:prstGeom prst="rect">
            <a:avLst/>
          </a:prstGeom>
          <a:solidFill>
            <a:srgbClr val="FFC000">
              <a:alpha val="32000"/>
            </a:srgbClr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TextShape 16">
            <a:extLst>
              <a:ext uri="{FF2B5EF4-FFF2-40B4-BE49-F238E27FC236}">
                <a16:creationId xmlns:a16="http://schemas.microsoft.com/office/drawing/2014/main" id="{2D7780DA-D705-02DC-FD9C-8C370C65A433}"/>
              </a:ext>
            </a:extLst>
          </p:cNvPr>
          <p:cNvSpPr txBox="1"/>
          <p:nvPr/>
        </p:nvSpPr>
        <p:spPr>
          <a:xfrm rot="19504200">
            <a:off x="130841" y="5473551"/>
            <a:ext cx="1033534" cy="64885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996" b="1" spc="-1" dirty="0">
                <a:solidFill>
                  <a:srgbClr val="FFC000"/>
                </a:solidFill>
                <a:latin typeface="Arial"/>
              </a:rPr>
              <a:t>??</a:t>
            </a:r>
            <a:endParaRPr lang="it-IT" sz="1996" spc="-1" dirty="0">
              <a:solidFill>
                <a:srgbClr val="FFC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809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FFECD-6F43-6745-BF94-9D782B349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populate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DIAS - 2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7CDB74-27B0-4549-BE10-C0ADF4B71B77}"/>
              </a:ext>
            </a:extLst>
          </p:cNvPr>
          <p:cNvSpPr/>
          <p:nvPr/>
        </p:nvSpPr>
        <p:spPr>
          <a:xfrm>
            <a:off x="555811" y="139292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baseline="30000" dirty="0">
                <a:solidFill>
                  <a:srgbClr val="000000"/>
                </a:solidFill>
                <a:latin typeface="Helvetica" pitchFamily="2" charset="0"/>
              </a:rPr>
              <a:t>50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</a:rPr>
              <a:t>Ti(</a:t>
            </a:r>
            <a:r>
              <a:rPr lang="it-IT" b="1" dirty="0" err="1">
                <a:solidFill>
                  <a:srgbClr val="000000"/>
                </a:solidFill>
                <a:latin typeface="Helvetica" pitchFamily="2" charset="0"/>
              </a:rPr>
              <a:t>p,t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</a:rPr>
              <a:t>)</a:t>
            </a:r>
            <a:r>
              <a:rPr lang="it-IT" b="1" baseline="30000" dirty="0">
                <a:solidFill>
                  <a:srgbClr val="000000"/>
                </a:solidFill>
                <a:latin typeface="Helvetica" pitchFamily="2" charset="0"/>
              </a:rPr>
              <a:t>48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</a:rPr>
              <a:t>Ti </a:t>
            </a:r>
            <a:r>
              <a:rPr lang="it-IT" b="1" dirty="0" err="1">
                <a:solidFill>
                  <a:srgbClr val="000000"/>
                </a:solidFill>
                <a:latin typeface="Helvetica" pitchFamily="2" charset="0"/>
              </a:rPr>
              <a:t>Q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</a:rPr>
              <a:t> = -10.6 </a:t>
            </a:r>
            <a:r>
              <a:rPr lang="it-IT" b="1" dirty="0" err="1">
                <a:solidFill>
                  <a:srgbClr val="000000"/>
                </a:solidFill>
                <a:latin typeface="Helvetica" pitchFamily="2" charset="0"/>
              </a:rPr>
              <a:t>MeV</a:t>
            </a:r>
            <a:br>
              <a:rPr lang="it-IT" dirty="0"/>
            </a:br>
            <a:r>
              <a:rPr lang="it-IT" baseline="30000" dirty="0">
                <a:solidFill>
                  <a:srgbClr val="000000"/>
                </a:solidFill>
                <a:latin typeface="Helvetica" pitchFamily="2" charset="0"/>
              </a:rPr>
              <a:t>46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Ca(</a:t>
            </a:r>
            <a:r>
              <a:rPr lang="it-IT" baseline="30000" dirty="0">
                <a:solidFill>
                  <a:srgbClr val="000000"/>
                </a:solidFill>
                <a:latin typeface="Helvetica" pitchFamily="2" charset="0"/>
              </a:rPr>
              <a:t>4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He,2n)</a:t>
            </a:r>
            <a:r>
              <a:rPr lang="it-IT" baseline="30000" dirty="0">
                <a:solidFill>
                  <a:srgbClr val="000000"/>
                </a:solidFill>
                <a:latin typeface="Helvetica" pitchFamily="2" charset="0"/>
              </a:rPr>
              <a:t>48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Ti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</a:rPr>
              <a:t>Q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 = -8.36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</a:rPr>
              <a:t>MeV</a:t>
            </a:r>
            <a:br>
              <a:rPr lang="it-IT" dirty="0"/>
            </a:br>
            <a:r>
              <a:rPr lang="it-IT" baseline="30000" dirty="0">
                <a:solidFill>
                  <a:srgbClr val="000000"/>
                </a:solidFill>
                <a:latin typeface="Helvetica" pitchFamily="2" charset="0"/>
              </a:rPr>
              <a:t>48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Ca(</a:t>
            </a:r>
            <a:r>
              <a:rPr lang="it-IT" baseline="30000" dirty="0">
                <a:solidFill>
                  <a:srgbClr val="000000"/>
                </a:solidFill>
                <a:latin typeface="Helvetica" pitchFamily="2" charset="0"/>
              </a:rPr>
              <a:t>3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He,3n)</a:t>
            </a:r>
            <a:r>
              <a:rPr lang="it-IT" baseline="30000" dirty="0">
                <a:solidFill>
                  <a:srgbClr val="000000"/>
                </a:solidFill>
                <a:latin typeface="Helvetica" pitchFamily="2" charset="0"/>
              </a:rPr>
              <a:t>48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Ti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</a:rPr>
              <a:t>Q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 = -5.01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</a:rPr>
              <a:t>MeV</a:t>
            </a:r>
            <a:endParaRPr lang="it-IT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it-IT" baseline="30000" dirty="0">
                <a:solidFill>
                  <a:srgbClr val="000000"/>
                </a:solidFill>
                <a:latin typeface="Helvetica" pitchFamily="2" charset="0"/>
              </a:rPr>
              <a:t>48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Ca(</a:t>
            </a:r>
            <a:r>
              <a:rPr lang="it-IT" baseline="30000" dirty="0">
                <a:solidFill>
                  <a:srgbClr val="000000"/>
                </a:solidFill>
                <a:latin typeface="Helvetica" pitchFamily="2" charset="0"/>
              </a:rPr>
              <a:t>20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Ne,</a:t>
            </a:r>
            <a:r>
              <a:rPr lang="it-IT" baseline="30000" dirty="0">
                <a:solidFill>
                  <a:srgbClr val="000000"/>
                </a:solidFill>
                <a:latin typeface="Helvetica" pitchFamily="2" charset="0"/>
              </a:rPr>
              <a:t>20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O)</a:t>
            </a:r>
            <a:r>
              <a:rPr lang="it-IT" baseline="30000" dirty="0">
                <a:solidFill>
                  <a:srgbClr val="000000"/>
                </a:solidFill>
                <a:latin typeface="Helvetica" pitchFamily="2" charset="0"/>
              </a:rPr>
              <a:t>48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Ti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</a:rPr>
              <a:t>Q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 = -6.50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</a:rPr>
              <a:t>MeV</a:t>
            </a:r>
            <a:endParaRPr lang="it-IT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…..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0ADA9C-7C97-8142-9413-D2FE22DDD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1" y="4307913"/>
            <a:ext cx="3552265" cy="23512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D76EED-6E9B-164F-9C00-72137ED0E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3" y="2935842"/>
            <a:ext cx="4048056" cy="16091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F686FD-D000-AD44-8092-D96CB5BAB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14" y="5478539"/>
            <a:ext cx="3796553" cy="11806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BAA571-B97F-2D47-BD4E-8B4433CC3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450" y="1854017"/>
            <a:ext cx="3388279" cy="358308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DE1A8D4-988B-CE41-B55F-F344A058A2F1}"/>
              </a:ext>
            </a:extLst>
          </p:cNvPr>
          <p:cNvSpPr/>
          <p:nvPr/>
        </p:nvSpPr>
        <p:spPr>
          <a:xfrm>
            <a:off x="4920314" y="6266329"/>
            <a:ext cx="3796553" cy="147918"/>
          </a:xfrm>
          <a:prstGeom prst="rect">
            <a:avLst/>
          </a:prstGeom>
          <a:noFill/>
          <a:ln>
            <a:solidFill>
              <a:srgbClr val="2B5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B8DD36-7AB2-AB46-BFAD-1610F38892FE}"/>
              </a:ext>
            </a:extLst>
          </p:cNvPr>
          <p:cNvSpPr txBox="1"/>
          <p:nvPr/>
        </p:nvSpPr>
        <p:spPr>
          <a:xfrm rot="16200000">
            <a:off x="7519584" y="4130074"/>
            <a:ext cx="2763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A.L. Williams PRC43 766 (1991)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C03E7F-1886-E44C-B134-CB30363F9D02}"/>
              </a:ext>
            </a:extLst>
          </p:cNvPr>
          <p:cNvSpPr/>
          <p:nvPr/>
        </p:nvSpPr>
        <p:spPr>
          <a:xfrm>
            <a:off x="5660753" y="1463968"/>
            <a:ext cx="23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Helvetica" pitchFamily="2" charset="0"/>
              </a:rPr>
              <a:t>DCX </a:t>
            </a:r>
            <a:r>
              <a:rPr lang="it-IT" b="1" baseline="30000" dirty="0">
                <a:solidFill>
                  <a:srgbClr val="000000"/>
                </a:solidFill>
                <a:latin typeface="Helvetica" pitchFamily="2" charset="0"/>
              </a:rPr>
              <a:t>48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</a:rPr>
              <a:t>Ca(</a:t>
            </a:r>
            <a:r>
              <a:rPr lang="it-IT" b="1" dirty="0" err="1">
                <a:solidFill>
                  <a:srgbClr val="000000"/>
                </a:solidFill>
                <a:latin typeface="Symbol" pitchFamily="2" charset="2"/>
              </a:rPr>
              <a:t>p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</a:rPr>
              <a:t>+,</a:t>
            </a:r>
            <a:r>
              <a:rPr lang="it-IT" b="1" dirty="0" err="1">
                <a:solidFill>
                  <a:srgbClr val="000000"/>
                </a:solidFill>
                <a:latin typeface="Symbol" pitchFamily="2" charset="2"/>
              </a:rPr>
              <a:t>p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</a:rPr>
              <a:t>-)</a:t>
            </a:r>
            <a:r>
              <a:rPr lang="it-IT" b="1" baseline="30000" dirty="0">
                <a:solidFill>
                  <a:srgbClr val="000000"/>
                </a:solidFill>
                <a:latin typeface="Helvetica" pitchFamily="2" charset="0"/>
              </a:rPr>
              <a:t>48</a:t>
            </a:r>
            <a:r>
              <a:rPr lang="it-IT" b="1" dirty="0">
                <a:solidFill>
                  <a:srgbClr val="000000"/>
                </a:solidFill>
                <a:latin typeface="Helvetica" pitchFamily="2" charset="0"/>
              </a:rPr>
              <a:t>Ti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061061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FFECD-6F43-6745-BF94-9D782B349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populate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DIAS - 2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7CDB74-27B0-4549-BE10-C0ADF4B71B77}"/>
              </a:ext>
            </a:extLst>
          </p:cNvPr>
          <p:cNvSpPr/>
          <p:nvPr/>
        </p:nvSpPr>
        <p:spPr>
          <a:xfrm>
            <a:off x="457904" y="5337435"/>
            <a:ext cx="4098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Ti(</a:t>
            </a:r>
            <a:r>
              <a:rPr lang="it-IT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p,t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2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</a:t>
            </a:r>
            <a:r>
              <a:rPr lang="it-IT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-10.6 MeV</a:t>
            </a:r>
            <a:b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large blue machine in a factory&#10;&#10;Description automatically generated">
            <a:extLst>
              <a:ext uri="{FF2B5EF4-FFF2-40B4-BE49-F238E27FC236}">
                <a16:creationId xmlns:a16="http://schemas.microsoft.com/office/drawing/2014/main" id="{D878EADE-43A2-BE9E-E865-406A2009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997204"/>
            <a:ext cx="3761320" cy="2820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D62065-DABA-38FB-1C72-B7D5A994F5A6}"/>
              </a:ext>
            </a:extLst>
          </p:cNvPr>
          <p:cNvSpPr txBox="1"/>
          <p:nvPr/>
        </p:nvSpPr>
        <p:spPr>
          <a:xfrm>
            <a:off x="4200576" y="1464790"/>
            <a:ext cx="48089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 Nazionali di Legnaro (INFN) </a:t>
            </a:r>
          </a:p>
          <a:p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SPES </a:t>
            </a:r>
            <a:r>
              <a:rPr lang="it-IT" altLang="en-IT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Cyclotron</a:t>
            </a:r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</a:t>
            </a:r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40-70 MeV - 200 </a:t>
            </a:r>
            <a:r>
              <a:rPr lang="it-IT" altLang="en-IT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μA</a:t>
            </a:r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en-IT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_0" descr="Chart, line chart, histogram&#10;&#10;Description automatically generated">
            <a:extLst>
              <a:ext uri="{FF2B5EF4-FFF2-40B4-BE49-F238E27FC236}">
                <a16:creationId xmlns:a16="http://schemas.microsoft.com/office/drawing/2014/main" id="{158CB2B9-9998-94B4-3132-7F3BADAD9B44}"/>
              </a:ext>
            </a:extLst>
          </p:cNvPr>
          <p:cNvPicPr/>
          <p:nvPr/>
        </p:nvPicPr>
        <p:blipFill>
          <a:blip r:embed="rId3"/>
          <a:srcRect l="23086" r="27461" b="23135"/>
          <a:stretch/>
        </p:blipFill>
        <p:spPr>
          <a:xfrm>
            <a:off x="346754" y="2156993"/>
            <a:ext cx="3959682" cy="2996071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ACF5D5-4AE7-5490-623C-40CA94082F46}"/>
              </a:ext>
            </a:extLst>
          </p:cNvPr>
          <p:cNvSpPr txBox="1"/>
          <p:nvPr/>
        </p:nvSpPr>
        <p:spPr>
          <a:xfrm>
            <a:off x="2744491" y="3244334"/>
            <a:ext cx="1180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~200 nb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0697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challenges</a:t>
            </a:r>
            <a:r>
              <a:rPr lang="it-IT" dirty="0"/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67765" y="1479177"/>
            <a:ext cx="8042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The competitive </a:t>
            </a:r>
            <a:r>
              <a:rPr lang="it-IT" dirty="0" err="1"/>
              <a:t>γγ</a:t>
            </a:r>
            <a:r>
              <a:rPr lang="it-IT" dirty="0"/>
              <a:t>/</a:t>
            </a:r>
            <a:r>
              <a:rPr lang="it-IT" dirty="0" err="1"/>
              <a:t>γ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</a:t>
            </a:r>
            <a:r>
              <a:rPr lang="it-IT" dirty="0" err="1"/>
              <a:t>five-six</a:t>
            </a:r>
            <a:r>
              <a:rPr lang="it-IT" dirty="0"/>
              <a:t> </a:t>
            </a:r>
            <a:r>
              <a:rPr lang="it-IT" dirty="0" err="1"/>
              <a:t>orders</a:t>
            </a:r>
            <a:r>
              <a:rPr lang="it-IT" dirty="0"/>
              <a:t> of </a:t>
            </a:r>
            <a:r>
              <a:rPr lang="it-IT" dirty="0" err="1"/>
              <a:t>magnitude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single gamma </a:t>
            </a:r>
            <a:r>
              <a:rPr lang="it-IT" dirty="0" err="1"/>
              <a:t>decay</a:t>
            </a:r>
            <a:r>
              <a:rPr lang="it-IT" dirty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Due to the nature of gamma </a:t>
            </a:r>
            <a:r>
              <a:rPr lang="it-IT" dirty="0" err="1"/>
              <a:t>radiation</a:t>
            </a:r>
            <a:r>
              <a:rPr lang="it-IT" dirty="0"/>
              <a:t> with </a:t>
            </a:r>
            <a:r>
              <a:rPr lang="it-IT" dirty="0" err="1"/>
              <a:t>matter</a:t>
            </a:r>
            <a:r>
              <a:rPr lang="it-IT" dirty="0"/>
              <a:t>, large </a:t>
            </a:r>
            <a:r>
              <a:rPr lang="it-IT" dirty="0" err="1"/>
              <a:t>probability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a Compton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mimics</a:t>
            </a:r>
            <a:r>
              <a:rPr lang="it-IT" dirty="0"/>
              <a:t> the </a:t>
            </a:r>
            <a:r>
              <a:rPr lang="it-IT" dirty="0" err="1"/>
              <a:t>γγ</a:t>
            </a:r>
            <a:r>
              <a:rPr lang="it-IT" dirty="0"/>
              <a:t>/</a:t>
            </a:r>
            <a:r>
              <a:rPr lang="it-IT" dirty="0" err="1"/>
              <a:t>γ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E</a:t>
            </a:r>
            <a:r>
              <a:rPr lang="it-IT" baseline="-25000" dirty="0"/>
              <a:t>0</a:t>
            </a:r>
            <a:r>
              <a:rPr lang="it-IT" dirty="0"/>
              <a:t> = E</a:t>
            </a:r>
            <a:r>
              <a:rPr lang="it-IT" baseline="-25000" dirty="0"/>
              <a:t>1</a:t>
            </a:r>
            <a:r>
              <a:rPr lang="it-IT" dirty="0"/>
              <a:t> + E</a:t>
            </a:r>
            <a:r>
              <a:rPr lang="it-IT" baseline="-25000" dirty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/>
              <a:t>Two</a:t>
            </a:r>
            <a:r>
              <a:rPr lang="it-IT" dirty="0"/>
              <a:t> gamma </a:t>
            </a:r>
            <a:r>
              <a:rPr lang="it-IT" dirty="0" err="1"/>
              <a:t>rays</a:t>
            </a:r>
            <a:r>
              <a:rPr lang="it-IT" dirty="0"/>
              <a:t> with E</a:t>
            </a:r>
            <a:r>
              <a:rPr lang="it-IT" baseline="-25000" dirty="0"/>
              <a:t>0 </a:t>
            </a:r>
            <a:r>
              <a:rPr lang="it-IT" dirty="0" err="1"/>
              <a:t>deposit</a:t>
            </a:r>
            <a:r>
              <a:rPr lang="it-IT" dirty="0"/>
              <a:t> </a:t>
            </a:r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energies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</a:t>
            </a:r>
            <a:r>
              <a:rPr lang="it-IT" dirty="0" err="1">
                <a:sym typeface="Wingdings"/>
              </a:rPr>
              <a:t>ΣE</a:t>
            </a:r>
            <a:r>
              <a:rPr lang="it-IT" baseline="-25000" dirty="0" err="1">
                <a:sym typeface="Wingdings"/>
              </a:rPr>
              <a:t>i</a:t>
            </a:r>
            <a:r>
              <a:rPr lang="it-IT" baseline="-25000" dirty="0">
                <a:sym typeface="Wingdings"/>
              </a:rPr>
              <a:t> </a:t>
            </a:r>
            <a:r>
              <a:rPr lang="it-IT" dirty="0">
                <a:sym typeface="Wingdings"/>
              </a:rPr>
              <a:t>= E</a:t>
            </a:r>
            <a:r>
              <a:rPr lang="it-IT" baseline="-25000" dirty="0">
                <a:sym typeface="Wingdings"/>
              </a:rPr>
              <a:t>0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sym typeface="Wingdings"/>
              </a:rPr>
              <a:t>Gamma </a:t>
            </a:r>
            <a:r>
              <a:rPr lang="it-IT" dirty="0" err="1">
                <a:sym typeface="Wingdings"/>
              </a:rPr>
              <a:t>natural</a:t>
            </a:r>
            <a:r>
              <a:rPr lang="it-IT" dirty="0">
                <a:sym typeface="Wingdings"/>
              </a:rPr>
              <a:t> background</a:t>
            </a:r>
            <a:endParaRPr lang="it-IT" dirty="0"/>
          </a:p>
          <a:p>
            <a:pPr marL="285750" indent="-285750">
              <a:buFont typeface="Arial"/>
              <a:buChar char="•"/>
            </a:pPr>
            <a:endParaRPr lang="it-IT" baseline="30000" dirty="0"/>
          </a:p>
        </p:txBody>
      </p:sp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2" cstate="print"/>
          <a:srcRect r="1221"/>
          <a:stretch>
            <a:fillRect/>
          </a:stretch>
        </p:blipFill>
        <p:spPr bwMode="auto">
          <a:xfrm rot="16200000">
            <a:off x="1202976" y="3964109"/>
            <a:ext cx="1568572" cy="205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2" cstate="print"/>
          <a:srcRect r="1221"/>
          <a:stretch>
            <a:fillRect/>
          </a:stretch>
        </p:blipFill>
        <p:spPr bwMode="auto">
          <a:xfrm rot="5400000">
            <a:off x="6434227" y="3964110"/>
            <a:ext cx="1568572" cy="205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uppo 34"/>
          <p:cNvGrpSpPr/>
          <p:nvPr/>
        </p:nvGrpSpPr>
        <p:grpSpPr>
          <a:xfrm>
            <a:off x="2838825" y="3340637"/>
            <a:ext cx="3620081" cy="3038164"/>
            <a:chOff x="2838825" y="3340637"/>
            <a:chExt cx="3620081" cy="3038164"/>
          </a:xfrm>
        </p:grpSpPr>
        <p:cxnSp>
          <p:nvCxnSpPr>
            <p:cNvPr id="6" name="Connettore 2 5"/>
            <p:cNvCxnSpPr/>
            <p:nvPr/>
          </p:nvCxnSpPr>
          <p:spPr>
            <a:xfrm flipV="1">
              <a:off x="4564280" y="4037603"/>
              <a:ext cx="1530207" cy="91141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/>
            <p:nvPr/>
          </p:nvCxnSpPr>
          <p:spPr>
            <a:xfrm flipH="1" flipV="1">
              <a:off x="2920751" y="4276706"/>
              <a:ext cx="1643529" cy="64641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flipV="1">
              <a:off x="4564280" y="4440675"/>
              <a:ext cx="1894626" cy="50784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 flipH="1">
              <a:off x="2950532" y="4954334"/>
              <a:ext cx="1621468" cy="63665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 flipV="1">
              <a:off x="4572000" y="3340637"/>
              <a:ext cx="463177" cy="160788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/>
            <p:cNvCxnSpPr/>
            <p:nvPr/>
          </p:nvCxnSpPr>
          <p:spPr>
            <a:xfrm>
              <a:off x="4540228" y="4954334"/>
              <a:ext cx="1918678" cy="23324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 flipH="1">
              <a:off x="2838825" y="4923119"/>
              <a:ext cx="1733175" cy="19722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>
              <a:off x="4572000" y="4959229"/>
              <a:ext cx="711431" cy="141957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>
              <a:off x="4559190" y="4954334"/>
              <a:ext cx="1897529" cy="52309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flipH="1">
              <a:off x="4073111" y="4954334"/>
              <a:ext cx="491169" cy="137877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 flipH="1" flipV="1">
              <a:off x="3556001" y="3615765"/>
              <a:ext cx="999169" cy="130735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e 33"/>
            <p:cNvSpPr/>
            <p:nvPr/>
          </p:nvSpPr>
          <p:spPr>
            <a:xfrm>
              <a:off x="4425950" y="4821767"/>
              <a:ext cx="292100" cy="266700"/>
            </a:xfrm>
            <a:prstGeom prst="ellips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CasellaDiTesto 52"/>
          <p:cNvSpPr txBox="1"/>
          <p:nvPr/>
        </p:nvSpPr>
        <p:spPr>
          <a:xfrm>
            <a:off x="5828468" y="3187336"/>
            <a:ext cx="726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E</a:t>
            </a:r>
            <a:r>
              <a:rPr lang="it-IT" sz="2400" b="1" baseline="-25000" dirty="0">
                <a:solidFill>
                  <a:srgbClr val="0000FF"/>
                </a:solidFill>
              </a:rPr>
              <a:t>0</a:t>
            </a:r>
            <a:endParaRPr lang="it-IT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9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challenges</a:t>
            </a:r>
            <a:r>
              <a:rPr lang="it-IT" dirty="0"/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67765" y="1479177"/>
            <a:ext cx="8042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The competitive </a:t>
            </a:r>
            <a:r>
              <a:rPr lang="it-IT" dirty="0" err="1"/>
              <a:t>γγ</a:t>
            </a:r>
            <a:r>
              <a:rPr lang="it-IT" dirty="0"/>
              <a:t>/</a:t>
            </a:r>
            <a:r>
              <a:rPr lang="it-IT" dirty="0" err="1"/>
              <a:t>γ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</a:t>
            </a:r>
            <a:r>
              <a:rPr lang="it-IT" dirty="0" err="1"/>
              <a:t>five</a:t>
            </a:r>
            <a:r>
              <a:rPr lang="it-IT" dirty="0"/>
              <a:t> </a:t>
            </a:r>
            <a:r>
              <a:rPr lang="it-IT" dirty="0" err="1"/>
              <a:t>orders</a:t>
            </a:r>
            <a:r>
              <a:rPr lang="it-IT" dirty="0"/>
              <a:t> of </a:t>
            </a:r>
            <a:r>
              <a:rPr lang="it-IT" dirty="0" err="1"/>
              <a:t>magnitude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single gamma </a:t>
            </a:r>
            <a:r>
              <a:rPr lang="it-IT" dirty="0" err="1"/>
              <a:t>decay</a:t>
            </a:r>
            <a:r>
              <a:rPr lang="it-IT" dirty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Due to the nature of gamma </a:t>
            </a:r>
            <a:r>
              <a:rPr lang="it-IT" dirty="0" err="1"/>
              <a:t>radiation</a:t>
            </a:r>
            <a:r>
              <a:rPr lang="it-IT" dirty="0"/>
              <a:t> with </a:t>
            </a:r>
            <a:r>
              <a:rPr lang="it-IT" dirty="0" err="1"/>
              <a:t>matter</a:t>
            </a:r>
            <a:r>
              <a:rPr lang="it-IT" dirty="0"/>
              <a:t>, large </a:t>
            </a:r>
            <a:r>
              <a:rPr lang="it-IT" dirty="0" err="1"/>
              <a:t>probability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a Compton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mimics</a:t>
            </a:r>
            <a:r>
              <a:rPr lang="it-IT" dirty="0"/>
              <a:t> the </a:t>
            </a:r>
            <a:r>
              <a:rPr lang="it-IT" dirty="0" err="1"/>
              <a:t>γγ</a:t>
            </a:r>
            <a:r>
              <a:rPr lang="it-IT" dirty="0"/>
              <a:t>/</a:t>
            </a:r>
            <a:r>
              <a:rPr lang="it-IT" dirty="0" err="1"/>
              <a:t>γ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E</a:t>
            </a:r>
            <a:r>
              <a:rPr lang="it-IT" baseline="-25000" dirty="0"/>
              <a:t>0</a:t>
            </a:r>
            <a:r>
              <a:rPr lang="it-IT" dirty="0"/>
              <a:t> = E</a:t>
            </a:r>
            <a:r>
              <a:rPr lang="it-IT" baseline="-25000" dirty="0"/>
              <a:t>1</a:t>
            </a:r>
            <a:r>
              <a:rPr lang="it-IT" dirty="0"/>
              <a:t> + E</a:t>
            </a:r>
            <a:r>
              <a:rPr lang="it-IT" baseline="-25000" dirty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/>
              <a:t>Two</a:t>
            </a:r>
            <a:r>
              <a:rPr lang="it-IT" dirty="0"/>
              <a:t> gamma </a:t>
            </a:r>
            <a:r>
              <a:rPr lang="it-IT" dirty="0" err="1"/>
              <a:t>rays</a:t>
            </a:r>
            <a:r>
              <a:rPr lang="it-IT" dirty="0"/>
              <a:t> with E</a:t>
            </a:r>
            <a:r>
              <a:rPr lang="it-IT" baseline="-25000" dirty="0"/>
              <a:t>0 </a:t>
            </a:r>
            <a:r>
              <a:rPr lang="it-IT" dirty="0" err="1"/>
              <a:t>deposit</a:t>
            </a:r>
            <a:r>
              <a:rPr lang="it-IT" dirty="0"/>
              <a:t> </a:t>
            </a:r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energies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</a:t>
            </a:r>
            <a:r>
              <a:rPr lang="it-IT" dirty="0" err="1">
                <a:sym typeface="Wingdings"/>
              </a:rPr>
              <a:t>ΣE</a:t>
            </a:r>
            <a:r>
              <a:rPr lang="it-IT" baseline="-25000" dirty="0" err="1">
                <a:sym typeface="Wingdings"/>
              </a:rPr>
              <a:t>i</a:t>
            </a:r>
            <a:r>
              <a:rPr lang="it-IT" baseline="-25000" dirty="0">
                <a:sym typeface="Wingdings"/>
              </a:rPr>
              <a:t> </a:t>
            </a:r>
            <a:r>
              <a:rPr lang="it-IT" dirty="0">
                <a:sym typeface="Wingdings"/>
              </a:rPr>
              <a:t>= E</a:t>
            </a:r>
            <a:r>
              <a:rPr lang="it-IT" baseline="-25000" dirty="0">
                <a:sym typeface="Wingdings"/>
              </a:rPr>
              <a:t>0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sym typeface="Wingdings"/>
              </a:rPr>
              <a:t>Gamma </a:t>
            </a:r>
            <a:r>
              <a:rPr lang="it-IT" dirty="0" err="1">
                <a:sym typeface="Wingdings"/>
              </a:rPr>
              <a:t>natural</a:t>
            </a:r>
            <a:r>
              <a:rPr lang="it-IT" dirty="0">
                <a:sym typeface="Wingdings"/>
              </a:rPr>
              <a:t> background</a:t>
            </a:r>
            <a:endParaRPr lang="it-IT" dirty="0"/>
          </a:p>
          <a:p>
            <a:pPr marL="285750" indent="-285750">
              <a:buFont typeface="Arial"/>
              <a:buChar char="•"/>
            </a:pPr>
            <a:endParaRPr lang="it-IT" baseline="30000" dirty="0"/>
          </a:p>
        </p:txBody>
      </p:sp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2" cstate="print"/>
          <a:srcRect r="1221"/>
          <a:stretch>
            <a:fillRect/>
          </a:stretch>
        </p:blipFill>
        <p:spPr bwMode="auto">
          <a:xfrm rot="16200000">
            <a:off x="1202976" y="3964109"/>
            <a:ext cx="1568572" cy="205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2" cstate="print"/>
          <a:srcRect r="1221"/>
          <a:stretch>
            <a:fillRect/>
          </a:stretch>
        </p:blipFill>
        <p:spPr bwMode="auto">
          <a:xfrm rot="5400000">
            <a:off x="6434227" y="3964110"/>
            <a:ext cx="1568572" cy="205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uppo 34"/>
          <p:cNvGrpSpPr/>
          <p:nvPr/>
        </p:nvGrpSpPr>
        <p:grpSpPr>
          <a:xfrm rot="21268225">
            <a:off x="2838825" y="3340637"/>
            <a:ext cx="3871469" cy="3038164"/>
            <a:chOff x="2838825" y="3340637"/>
            <a:chExt cx="3871469" cy="3038164"/>
          </a:xfrm>
        </p:grpSpPr>
        <p:cxnSp>
          <p:nvCxnSpPr>
            <p:cNvPr id="6" name="Connettore 2 5"/>
            <p:cNvCxnSpPr/>
            <p:nvPr/>
          </p:nvCxnSpPr>
          <p:spPr>
            <a:xfrm flipV="1">
              <a:off x="4564280" y="4037603"/>
              <a:ext cx="1530207" cy="91141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/>
            <p:nvPr/>
          </p:nvCxnSpPr>
          <p:spPr>
            <a:xfrm flipH="1" flipV="1">
              <a:off x="2920751" y="4276706"/>
              <a:ext cx="1643529" cy="64641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flipV="1">
              <a:off x="4564280" y="4440675"/>
              <a:ext cx="2146014" cy="50784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 flipH="1">
              <a:off x="2950532" y="4954334"/>
              <a:ext cx="1621468" cy="63665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 flipV="1">
              <a:off x="4572000" y="3340637"/>
              <a:ext cx="463177" cy="160788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/>
            <p:cNvCxnSpPr/>
            <p:nvPr/>
          </p:nvCxnSpPr>
          <p:spPr>
            <a:xfrm>
              <a:off x="4540228" y="4954334"/>
              <a:ext cx="1918678" cy="23324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 flipH="1">
              <a:off x="2838825" y="4923119"/>
              <a:ext cx="1733175" cy="19722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>
              <a:off x="4572000" y="4959229"/>
              <a:ext cx="711431" cy="141957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>
              <a:off x="4559190" y="4954334"/>
              <a:ext cx="1897529" cy="52309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flipH="1">
              <a:off x="4073111" y="4954334"/>
              <a:ext cx="491169" cy="137877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 flipH="1" flipV="1">
              <a:off x="3556001" y="3615765"/>
              <a:ext cx="999169" cy="130735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e 33"/>
            <p:cNvSpPr/>
            <p:nvPr/>
          </p:nvSpPr>
          <p:spPr>
            <a:xfrm>
              <a:off x="4425950" y="4821767"/>
              <a:ext cx="292100" cy="266700"/>
            </a:xfrm>
            <a:prstGeom prst="ellips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20"/>
          <p:cNvGrpSpPr/>
          <p:nvPr/>
        </p:nvGrpSpPr>
        <p:grpSpPr>
          <a:xfrm rot="19973087">
            <a:off x="2801844" y="3330197"/>
            <a:ext cx="3620081" cy="3038164"/>
            <a:chOff x="2838825" y="3340637"/>
            <a:chExt cx="3620081" cy="3038164"/>
          </a:xfrm>
        </p:grpSpPr>
        <p:cxnSp>
          <p:nvCxnSpPr>
            <p:cNvPr id="22" name="Connettore 2 21"/>
            <p:cNvCxnSpPr/>
            <p:nvPr/>
          </p:nvCxnSpPr>
          <p:spPr>
            <a:xfrm flipV="1">
              <a:off x="4564280" y="4037603"/>
              <a:ext cx="1530207" cy="91141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 flipH="1" flipV="1">
              <a:off x="2920751" y="4276706"/>
              <a:ext cx="1643529" cy="64641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 rot="1626913" flipV="1">
              <a:off x="4791186" y="4007555"/>
              <a:ext cx="1362253" cy="132417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/>
            <p:cNvCxnSpPr/>
            <p:nvPr/>
          </p:nvCxnSpPr>
          <p:spPr>
            <a:xfrm flipH="1">
              <a:off x="2950532" y="4954334"/>
              <a:ext cx="1621468" cy="63665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 flipV="1">
              <a:off x="4572000" y="3340637"/>
              <a:ext cx="463177" cy="160788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/>
            <p:nvPr/>
          </p:nvCxnSpPr>
          <p:spPr>
            <a:xfrm>
              <a:off x="4540228" y="4954334"/>
              <a:ext cx="1918678" cy="23324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/>
            <p:cNvCxnSpPr/>
            <p:nvPr/>
          </p:nvCxnSpPr>
          <p:spPr>
            <a:xfrm flipH="1">
              <a:off x="2838825" y="4923119"/>
              <a:ext cx="1733175" cy="19722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/>
            <p:cNvCxnSpPr/>
            <p:nvPr/>
          </p:nvCxnSpPr>
          <p:spPr>
            <a:xfrm>
              <a:off x="4572000" y="4959229"/>
              <a:ext cx="711431" cy="141957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/>
            <p:cNvCxnSpPr/>
            <p:nvPr/>
          </p:nvCxnSpPr>
          <p:spPr>
            <a:xfrm>
              <a:off x="4559190" y="4954334"/>
              <a:ext cx="1897529" cy="52309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/>
            <p:cNvCxnSpPr/>
            <p:nvPr/>
          </p:nvCxnSpPr>
          <p:spPr>
            <a:xfrm flipH="1">
              <a:off x="4073111" y="4954334"/>
              <a:ext cx="491169" cy="137877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/>
            <p:cNvCxnSpPr/>
            <p:nvPr/>
          </p:nvCxnSpPr>
          <p:spPr>
            <a:xfrm flipH="1" flipV="1">
              <a:off x="3556001" y="3615765"/>
              <a:ext cx="999169" cy="130735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e 32"/>
            <p:cNvSpPr/>
            <p:nvPr/>
          </p:nvSpPr>
          <p:spPr>
            <a:xfrm>
              <a:off x="4425950" y="4821767"/>
              <a:ext cx="292100" cy="266700"/>
            </a:xfrm>
            <a:prstGeom prst="ellips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54523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3056215" y="3420537"/>
            <a:ext cx="3090581" cy="301413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challenges</a:t>
            </a:r>
            <a:r>
              <a:rPr lang="it-IT" dirty="0"/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67765" y="1479177"/>
            <a:ext cx="8042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The competitive </a:t>
            </a:r>
            <a:r>
              <a:rPr lang="it-IT" dirty="0" err="1"/>
              <a:t>γγ</a:t>
            </a:r>
            <a:r>
              <a:rPr lang="it-IT" dirty="0"/>
              <a:t>/</a:t>
            </a:r>
            <a:r>
              <a:rPr lang="it-IT" dirty="0" err="1"/>
              <a:t>γ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</a:t>
            </a:r>
            <a:r>
              <a:rPr lang="it-IT" dirty="0" err="1"/>
              <a:t>five</a:t>
            </a:r>
            <a:r>
              <a:rPr lang="it-IT" dirty="0"/>
              <a:t> </a:t>
            </a:r>
            <a:r>
              <a:rPr lang="it-IT" dirty="0" err="1"/>
              <a:t>orders</a:t>
            </a:r>
            <a:r>
              <a:rPr lang="it-IT" dirty="0"/>
              <a:t> of </a:t>
            </a:r>
            <a:r>
              <a:rPr lang="it-IT" dirty="0" err="1"/>
              <a:t>magnitude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single gamma </a:t>
            </a:r>
            <a:r>
              <a:rPr lang="it-IT" dirty="0" err="1"/>
              <a:t>decay</a:t>
            </a:r>
            <a:r>
              <a:rPr lang="it-IT" dirty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Due to the nature of gamma </a:t>
            </a:r>
            <a:r>
              <a:rPr lang="it-IT" dirty="0" err="1"/>
              <a:t>radiation</a:t>
            </a:r>
            <a:r>
              <a:rPr lang="it-IT" dirty="0"/>
              <a:t> with </a:t>
            </a:r>
            <a:r>
              <a:rPr lang="it-IT" dirty="0" err="1"/>
              <a:t>matter</a:t>
            </a:r>
            <a:r>
              <a:rPr lang="it-IT" dirty="0"/>
              <a:t>, large </a:t>
            </a:r>
            <a:r>
              <a:rPr lang="it-IT" dirty="0" err="1"/>
              <a:t>probability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a Compton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mimics</a:t>
            </a:r>
            <a:r>
              <a:rPr lang="it-IT" dirty="0"/>
              <a:t> the </a:t>
            </a:r>
            <a:r>
              <a:rPr lang="it-IT" dirty="0" err="1"/>
              <a:t>γγ</a:t>
            </a:r>
            <a:r>
              <a:rPr lang="it-IT" dirty="0"/>
              <a:t>/</a:t>
            </a:r>
            <a:r>
              <a:rPr lang="it-IT" dirty="0" err="1"/>
              <a:t>γ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E</a:t>
            </a:r>
            <a:r>
              <a:rPr lang="it-IT" baseline="-25000" dirty="0"/>
              <a:t>0</a:t>
            </a:r>
            <a:r>
              <a:rPr lang="it-IT" dirty="0"/>
              <a:t> = E</a:t>
            </a:r>
            <a:r>
              <a:rPr lang="it-IT" baseline="-25000" dirty="0"/>
              <a:t>1</a:t>
            </a:r>
            <a:r>
              <a:rPr lang="it-IT" dirty="0"/>
              <a:t> + E</a:t>
            </a:r>
            <a:r>
              <a:rPr lang="it-IT" baseline="-25000" dirty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/>
              <a:t>Two</a:t>
            </a:r>
            <a:r>
              <a:rPr lang="it-IT" dirty="0"/>
              <a:t> gamma </a:t>
            </a:r>
            <a:r>
              <a:rPr lang="it-IT" dirty="0" err="1"/>
              <a:t>rays</a:t>
            </a:r>
            <a:r>
              <a:rPr lang="it-IT" dirty="0"/>
              <a:t> with E</a:t>
            </a:r>
            <a:r>
              <a:rPr lang="it-IT" baseline="-25000" dirty="0"/>
              <a:t>0 </a:t>
            </a:r>
            <a:r>
              <a:rPr lang="it-IT" dirty="0" err="1"/>
              <a:t>deposit</a:t>
            </a:r>
            <a:r>
              <a:rPr lang="it-IT" dirty="0"/>
              <a:t> </a:t>
            </a:r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energies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</a:t>
            </a:r>
            <a:r>
              <a:rPr lang="it-IT" dirty="0" err="1">
                <a:sym typeface="Wingdings"/>
              </a:rPr>
              <a:t>ΣE</a:t>
            </a:r>
            <a:r>
              <a:rPr lang="it-IT" baseline="-25000" dirty="0" err="1">
                <a:sym typeface="Wingdings"/>
              </a:rPr>
              <a:t>i</a:t>
            </a:r>
            <a:r>
              <a:rPr lang="it-IT" baseline="-25000" dirty="0">
                <a:sym typeface="Wingdings"/>
              </a:rPr>
              <a:t> </a:t>
            </a:r>
            <a:r>
              <a:rPr lang="it-IT" dirty="0">
                <a:sym typeface="Wingdings"/>
              </a:rPr>
              <a:t>= E</a:t>
            </a:r>
            <a:r>
              <a:rPr lang="it-IT" baseline="-25000" dirty="0">
                <a:sym typeface="Wingdings"/>
              </a:rPr>
              <a:t>0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sym typeface="Wingdings"/>
              </a:rPr>
              <a:t>Gamma </a:t>
            </a:r>
            <a:r>
              <a:rPr lang="it-IT" dirty="0" err="1">
                <a:sym typeface="Wingdings"/>
              </a:rPr>
              <a:t>natural</a:t>
            </a:r>
            <a:r>
              <a:rPr lang="it-IT" dirty="0">
                <a:sym typeface="Wingdings"/>
              </a:rPr>
              <a:t> background</a:t>
            </a:r>
            <a:endParaRPr lang="it-IT" dirty="0"/>
          </a:p>
          <a:p>
            <a:pPr marL="285750" indent="-285750">
              <a:buFont typeface="Arial"/>
              <a:buChar char="•"/>
            </a:pPr>
            <a:endParaRPr lang="it-IT" baseline="30000" dirty="0"/>
          </a:p>
        </p:txBody>
      </p:sp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2" cstate="print"/>
          <a:srcRect r="1221"/>
          <a:stretch>
            <a:fillRect/>
          </a:stretch>
        </p:blipFill>
        <p:spPr bwMode="auto">
          <a:xfrm rot="16200000">
            <a:off x="1202976" y="3964109"/>
            <a:ext cx="1568572" cy="205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2" cstate="print"/>
          <a:srcRect r="1221"/>
          <a:stretch>
            <a:fillRect/>
          </a:stretch>
        </p:blipFill>
        <p:spPr bwMode="auto">
          <a:xfrm rot="5400000">
            <a:off x="6434227" y="3964110"/>
            <a:ext cx="1568572" cy="205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2 6"/>
          <p:cNvCxnSpPr/>
          <p:nvPr/>
        </p:nvCxnSpPr>
        <p:spPr>
          <a:xfrm>
            <a:off x="4588933" y="4944533"/>
            <a:ext cx="17780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 flipH="1">
            <a:off x="2590800" y="4944533"/>
            <a:ext cx="1998133" cy="4402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e 33"/>
          <p:cNvSpPr/>
          <p:nvPr/>
        </p:nvSpPr>
        <p:spPr>
          <a:xfrm>
            <a:off x="4459816" y="4821767"/>
            <a:ext cx="292100" cy="266700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/>
          <p:cNvSpPr txBox="1"/>
          <p:nvPr/>
        </p:nvSpPr>
        <p:spPr>
          <a:xfrm>
            <a:off x="5539239" y="6023808"/>
            <a:ext cx="2047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</a:t>
            </a:r>
            <a:r>
              <a:rPr lang="it-IT" sz="2400" b="1" baseline="-25000" dirty="0">
                <a:solidFill>
                  <a:srgbClr val="FF0000"/>
                </a:solidFill>
              </a:rPr>
              <a:t>1</a:t>
            </a:r>
            <a:r>
              <a:rPr lang="it-IT" sz="2400" b="1" dirty="0">
                <a:solidFill>
                  <a:srgbClr val="FF0000"/>
                </a:solidFill>
              </a:rPr>
              <a:t> + E</a:t>
            </a:r>
            <a:r>
              <a:rPr lang="it-IT" sz="2400" b="1" baseline="-25000" dirty="0">
                <a:solidFill>
                  <a:srgbClr val="FF0000"/>
                </a:solidFill>
              </a:rPr>
              <a:t>2 </a:t>
            </a:r>
            <a:r>
              <a:rPr lang="it-IT" sz="2400" b="1" dirty="0">
                <a:solidFill>
                  <a:srgbClr val="FF0000"/>
                </a:solidFill>
              </a:rPr>
              <a:t>= E</a:t>
            </a:r>
            <a:r>
              <a:rPr lang="it-IT" sz="2400" b="1" baseline="-25000" dirty="0">
                <a:solidFill>
                  <a:srgbClr val="FF0000"/>
                </a:solidFill>
              </a:rPr>
              <a:t>0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5920243" y="3333507"/>
            <a:ext cx="227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1</a:t>
            </a:r>
            <a:r>
              <a:rPr lang="it-IT" sz="2400" b="1" dirty="0"/>
              <a:t> : </a:t>
            </a:r>
            <a:r>
              <a:rPr lang="it-IT" sz="2400" b="1" dirty="0">
                <a:solidFill>
                  <a:srgbClr val="0000FF"/>
                </a:solidFill>
              </a:rPr>
              <a:t>1 000 000</a:t>
            </a:r>
          </a:p>
        </p:txBody>
      </p:sp>
    </p:spTree>
    <p:extLst>
      <p:ext uri="{BB962C8B-B14F-4D97-AF65-F5344CB8AC3E}">
        <p14:creationId xmlns:p14="http://schemas.microsoft.com/office/powerpoint/2010/main" val="2232328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31" name="Content Placeholder 2"/>
          <p:cNvSpPr txBox="1">
            <a:spLocks/>
          </p:cNvSpPr>
          <p:nvPr/>
        </p:nvSpPr>
        <p:spPr>
          <a:xfrm>
            <a:off x="838200" y="1581157"/>
            <a:ext cx="7476562" cy="4550702"/>
          </a:xfrm>
          <a:prstGeom prst="rect">
            <a:avLst/>
          </a:prstGeom>
        </p:spPr>
        <p:txBody>
          <a:bodyPr vert="horz"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24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νββ</a:t>
            </a:r>
            <a:r>
              <a:rPr lang="it-IT" sz="24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strike="noStrike" spc="-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24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2400" b="0" strike="noStrike" spc="-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it-IT" sz="24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b="0" strike="noStrike" spc="-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24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strike="noStrike" spc="-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How to approach the NME?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Double-gamma decay 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Double Isobaric analogue states (DIAS) </a:t>
            </a:r>
            <a:r>
              <a:rPr lang="en-US" sz="24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Ti 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0" noProof="0" dirty="0">
                <a:latin typeface="Arial" panose="020B0604020202020204" pitchFamily="34" charset="0"/>
                <a:cs typeface="Arial" panose="020B0604020202020204" pitchFamily="34" charset="0"/>
              </a:rPr>
              <a:t>Double-gamma decay - semiconductors 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0" noProof="0" dirty="0">
                <a:latin typeface="Arial" panose="020B0604020202020204" pitchFamily="34" charset="0"/>
                <a:cs typeface="Arial" panose="020B0604020202020204" pitchFamily="34" charset="0"/>
              </a:rPr>
              <a:t>Double-gamma decay - scintillators 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Summary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92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3056215" y="3420537"/>
            <a:ext cx="3090581" cy="301413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challenges</a:t>
            </a:r>
            <a:r>
              <a:rPr lang="it-IT" dirty="0"/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67765" y="1479177"/>
            <a:ext cx="804283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The competitive </a:t>
            </a:r>
            <a:r>
              <a:rPr lang="it-IT" dirty="0" err="1"/>
              <a:t>γγ</a:t>
            </a:r>
            <a:r>
              <a:rPr lang="it-IT" dirty="0"/>
              <a:t>/</a:t>
            </a:r>
            <a:r>
              <a:rPr lang="it-IT" dirty="0" err="1"/>
              <a:t>γ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</a:t>
            </a:r>
            <a:r>
              <a:rPr lang="it-IT" dirty="0" err="1"/>
              <a:t>five</a:t>
            </a:r>
            <a:r>
              <a:rPr lang="it-IT" dirty="0"/>
              <a:t> </a:t>
            </a:r>
            <a:r>
              <a:rPr lang="it-IT" dirty="0" err="1"/>
              <a:t>orders</a:t>
            </a:r>
            <a:r>
              <a:rPr lang="it-IT" dirty="0"/>
              <a:t> of </a:t>
            </a:r>
            <a:r>
              <a:rPr lang="it-IT" dirty="0" err="1"/>
              <a:t>magnitude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single gamma </a:t>
            </a:r>
            <a:r>
              <a:rPr lang="it-IT" dirty="0" err="1"/>
              <a:t>decay</a:t>
            </a:r>
            <a:r>
              <a:rPr lang="it-IT" dirty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Due to the nature of gamma </a:t>
            </a:r>
            <a:r>
              <a:rPr lang="it-IT" dirty="0" err="1"/>
              <a:t>radiation</a:t>
            </a:r>
            <a:r>
              <a:rPr lang="it-IT" dirty="0"/>
              <a:t> with </a:t>
            </a:r>
            <a:r>
              <a:rPr lang="it-IT" dirty="0" err="1"/>
              <a:t>matter</a:t>
            </a:r>
            <a:r>
              <a:rPr lang="it-IT" dirty="0"/>
              <a:t>, large </a:t>
            </a:r>
            <a:r>
              <a:rPr lang="it-IT" dirty="0" err="1"/>
              <a:t>probability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a Compton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mimics</a:t>
            </a:r>
            <a:r>
              <a:rPr lang="it-IT" dirty="0"/>
              <a:t> the </a:t>
            </a:r>
            <a:r>
              <a:rPr lang="it-IT" dirty="0" err="1"/>
              <a:t>γγ</a:t>
            </a:r>
            <a:r>
              <a:rPr lang="it-IT" dirty="0"/>
              <a:t>/</a:t>
            </a:r>
            <a:r>
              <a:rPr lang="it-IT" dirty="0" err="1"/>
              <a:t>γ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E</a:t>
            </a:r>
            <a:r>
              <a:rPr lang="it-IT" baseline="-25000" dirty="0"/>
              <a:t>0</a:t>
            </a:r>
            <a:r>
              <a:rPr lang="it-IT" dirty="0"/>
              <a:t> = E</a:t>
            </a:r>
            <a:r>
              <a:rPr lang="it-IT" baseline="-25000" dirty="0"/>
              <a:t>1</a:t>
            </a:r>
            <a:r>
              <a:rPr lang="it-IT" dirty="0"/>
              <a:t> + E</a:t>
            </a:r>
            <a:r>
              <a:rPr lang="it-IT" baseline="-25000" dirty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/>
              <a:t>Two</a:t>
            </a:r>
            <a:r>
              <a:rPr lang="it-IT" dirty="0"/>
              <a:t> gamma </a:t>
            </a:r>
            <a:r>
              <a:rPr lang="it-IT" dirty="0" err="1"/>
              <a:t>rays</a:t>
            </a:r>
            <a:r>
              <a:rPr lang="it-IT" dirty="0"/>
              <a:t> with E</a:t>
            </a:r>
            <a:r>
              <a:rPr lang="it-IT" baseline="-25000" dirty="0"/>
              <a:t>0 </a:t>
            </a:r>
            <a:r>
              <a:rPr lang="it-IT" dirty="0" err="1"/>
              <a:t>deposit</a:t>
            </a:r>
            <a:r>
              <a:rPr lang="it-IT" dirty="0"/>
              <a:t> </a:t>
            </a:r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energies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</a:t>
            </a:r>
            <a:r>
              <a:rPr lang="it-IT" dirty="0" err="1">
                <a:sym typeface="Wingdings"/>
              </a:rPr>
              <a:t>ΣE</a:t>
            </a:r>
            <a:r>
              <a:rPr lang="it-IT" baseline="-25000" dirty="0" err="1">
                <a:sym typeface="Wingdings"/>
              </a:rPr>
              <a:t>i</a:t>
            </a:r>
            <a:r>
              <a:rPr lang="it-IT" baseline="-25000" dirty="0">
                <a:sym typeface="Wingdings"/>
              </a:rPr>
              <a:t> </a:t>
            </a:r>
            <a:r>
              <a:rPr lang="it-IT" dirty="0">
                <a:sym typeface="Wingdings"/>
              </a:rPr>
              <a:t>= E</a:t>
            </a:r>
            <a:r>
              <a:rPr lang="it-IT" baseline="-25000" dirty="0">
                <a:sym typeface="Wingdings"/>
              </a:rPr>
              <a:t>0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sym typeface="Wingdings"/>
              </a:rPr>
              <a:t>Gamma </a:t>
            </a:r>
            <a:r>
              <a:rPr lang="it-IT" dirty="0" err="1">
                <a:sym typeface="Wingdings"/>
              </a:rPr>
              <a:t>natural</a:t>
            </a:r>
            <a:r>
              <a:rPr lang="it-IT" dirty="0">
                <a:sym typeface="Wingdings"/>
              </a:rPr>
              <a:t> background</a:t>
            </a:r>
            <a:endParaRPr lang="it-IT" dirty="0"/>
          </a:p>
        </p:txBody>
      </p:sp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2" cstate="print"/>
          <a:srcRect r="1221"/>
          <a:stretch>
            <a:fillRect/>
          </a:stretch>
        </p:blipFill>
        <p:spPr bwMode="auto">
          <a:xfrm rot="16200000">
            <a:off x="1202976" y="3964109"/>
            <a:ext cx="1568572" cy="205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2" cstate="print"/>
          <a:srcRect r="1221"/>
          <a:stretch>
            <a:fillRect/>
          </a:stretch>
        </p:blipFill>
        <p:spPr bwMode="auto">
          <a:xfrm rot="5400000">
            <a:off x="6434227" y="3964110"/>
            <a:ext cx="1568572" cy="205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2 6"/>
          <p:cNvCxnSpPr/>
          <p:nvPr/>
        </p:nvCxnSpPr>
        <p:spPr>
          <a:xfrm>
            <a:off x="4588933" y="4944533"/>
            <a:ext cx="17780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 flipH="1">
            <a:off x="2590800" y="4944533"/>
            <a:ext cx="1998133" cy="4402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e 33"/>
          <p:cNvSpPr/>
          <p:nvPr/>
        </p:nvSpPr>
        <p:spPr>
          <a:xfrm>
            <a:off x="4459816" y="4821767"/>
            <a:ext cx="292100" cy="266700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/>
          <p:cNvSpPr txBox="1"/>
          <p:nvPr/>
        </p:nvSpPr>
        <p:spPr>
          <a:xfrm>
            <a:off x="5539239" y="6023808"/>
            <a:ext cx="2047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</a:t>
            </a:r>
            <a:r>
              <a:rPr lang="it-IT" sz="2400" b="1" baseline="-25000" dirty="0">
                <a:solidFill>
                  <a:srgbClr val="FF0000"/>
                </a:solidFill>
              </a:rPr>
              <a:t>1</a:t>
            </a:r>
            <a:r>
              <a:rPr lang="it-IT" sz="2400" b="1" dirty="0">
                <a:solidFill>
                  <a:srgbClr val="FF0000"/>
                </a:solidFill>
              </a:rPr>
              <a:t> + E</a:t>
            </a:r>
            <a:r>
              <a:rPr lang="it-IT" sz="2400" b="1" baseline="-25000" dirty="0">
                <a:solidFill>
                  <a:srgbClr val="FF0000"/>
                </a:solidFill>
              </a:rPr>
              <a:t>2 </a:t>
            </a:r>
            <a:r>
              <a:rPr lang="it-IT" sz="2400" b="1" dirty="0">
                <a:solidFill>
                  <a:srgbClr val="FF0000"/>
                </a:solidFill>
              </a:rPr>
              <a:t>= E</a:t>
            </a:r>
            <a:r>
              <a:rPr lang="it-IT" sz="2400" b="1" baseline="-25000" dirty="0">
                <a:solidFill>
                  <a:srgbClr val="FF0000"/>
                </a:solidFill>
              </a:rPr>
              <a:t>0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5920243" y="3333507"/>
            <a:ext cx="227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1</a:t>
            </a:r>
            <a:r>
              <a:rPr lang="it-IT" sz="2400" b="1" dirty="0"/>
              <a:t> : </a:t>
            </a:r>
            <a:r>
              <a:rPr lang="it-IT" sz="2400" b="1" dirty="0">
                <a:solidFill>
                  <a:srgbClr val="0000FF"/>
                </a:solidFill>
              </a:rPr>
              <a:t>1 000 000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567765" y="3572933"/>
            <a:ext cx="1091702" cy="829734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567765" y="5659015"/>
            <a:ext cx="1091702" cy="729585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2577639" y="3808091"/>
            <a:ext cx="872564" cy="79678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 flipV="1">
            <a:off x="7011945" y="5455953"/>
            <a:ext cx="1370055" cy="1135709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>
            <a:off x="7560145" y="3184642"/>
            <a:ext cx="1370054" cy="1218025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234773" y="3437469"/>
            <a:ext cx="1728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baseline="30000" dirty="0">
                <a:solidFill>
                  <a:srgbClr val="FF6600"/>
                </a:solidFill>
              </a:rPr>
              <a:t>40</a:t>
            </a:r>
            <a:r>
              <a:rPr lang="it-IT" sz="2400" b="1" dirty="0">
                <a:solidFill>
                  <a:srgbClr val="FF6600"/>
                </a:solidFill>
              </a:rPr>
              <a:t>K,etc </a:t>
            </a:r>
            <a:r>
              <a:rPr lang="mr-IN" sz="2400" b="1" dirty="0">
                <a:solidFill>
                  <a:srgbClr val="FF6600"/>
                </a:solidFill>
              </a:rPr>
              <a:t>…</a:t>
            </a:r>
            <a:endParaRPr lang="it-IT" sz="2400" b="1" baseline="30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82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JS-agata240805-b">
            <a:extLst>
              <a:ext uri="{FF2B5EF4-FFF2-40B4-BE49-F238E27FC236}">
                <a16:creationId xmlns:a16="http://schemas.microsoft.com/office/drawing/2014/main" id="{9EA9F7CF-AEDD-5E7E-8820-568BFA391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4237" r="19162" b="4237"/>
          <a:stretch>
            <a:fillRect/>
          </a:stretch>
        </p:blipFill>
        <p:spPr bwMode="auto">
          <a:xfrm>
            <a:off x="358775" y="2220913"/>
            <a:ext cx="347345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84D9A1-89EB-F35F-A52E-96B02CF317A0}"/>
              </a:ext>
            </a:extLst>
          </p:cNvPr>
          <p:cNvSpPr/>
          <p:nvPr/>
        </p:nvSpPr>
        <p:spPr>
          <a:xfrm>
            <a:off x="1331913" y="6597650"/>
            <a:ext cx="1223962" cy="26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8611" name="Titolo 2">
            <a:extLst>
              <a:ext uri="{FF2B5EF4-FFF2-40B4-BE49-F238E27FC236}">
                <a16:creationId xmlns:a16="http://schemas.microsoft.com/office/drawing/2014/main" id="{CBFD1C78-4FAC-617E-789B-1D21BA0F3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en-IT" sz="3600">
                <a:solidFill>
                  <a:schemeClr val="tx2"/>
                </a:solidFill>
              </a:rPr>
              <a:t>AGATA spectrometer</a:t>
            </a:r>
          </a:p>
        </p:txBody>
      </p:sp>
      <p:sp>
        <p:nvSpPr>
          <p:cNvPr id="68612" name="Text Box 4">
            <a:extLst>
              <a:ext uri="{FF2B5EF4-FFF2-40B4-BE49-F238E27FC236}">
                <a16:creationId xmlns:a16="http://schemas.microsoft.com/office/drawing/2014/main" id="{EFA913E2-5A08-D20F-9AEB-972D5419D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3957638"/>
            <a:ext cx="47339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 sz="2000" b="1">
                <a:solidFill>
                  <a:srgbClr val="000000"/>
                </a:solidFill>
                <a:cs typeface="Arial" panose="020B0604020202020204" pitchFamily="34" charset="0"/>
              </a:rPr>
              <a:t>180</a:t>
            </a:r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 hexagonal crystals	</a:t>
            </a:r>
          </a:p>
          <a:p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  60 triple-clusters 			</a:t>
            </a:r>
          </a:p>
          <a:p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Amount of germanium	 362 kg</a:t>
            </a:r>
          </a:p>
          <a:p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Solid angle coverage		   82 %</a:t>
            </a:r>
          </a:p>
          <a:p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36-fold segmentation     6480 segments</a:t>
            </a:r>
          </a:p>
          <a:p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Singles rate					 &gt;50 kHz</a:t>
            </a:r>
          </a:p>
          <a:p>
            <a:pPr>
              <a:lnSpc>
                <a:spcPct val="130000"/>
              </a:lnSpc>
            </a:pPr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Efficiency:  	43% (M</a:t>
            </a:r>
            <a:r>
              <a:rPr lang="en-GB" altLang="en-IT" sz="2000" baseline="-2500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=1) 	28% (M</a:t>
            </a:r>
            <a:r>
              <a:rPr lang="en-GB" altLang="en-IT" sz="2000" baseline="-2500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=30)</a:t>
            </a:r>
          </a:p>
          <a:p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Peak/Total:	58% (M</a:t>
            </a:r>
            <a:r>
              <a:rPr lang="en-GB" altLang="en-IT" sz="2000" baseline="-2500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=1) 	49% (M</a:t>
            </a:r>
            <a:r>
              <a:rPr lang="en-GB" altLang="en-IT" sz="2000" baseline="-2500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GB" altLang="en-IT" sz="2000">
                <a:solidFill>
                  <a:srgbClr val="000000"/>
                </a:solidFill>
                <a:cs typeface="Arial" panose="020B0604020202020204" pitchFamily="34" charset="0"/>
              </a:rPr>
              <a:t>=30)</a:t>
            </a:r>
          </a:p>
        </p:txBody>
      </p:sp>
      <p:pic>
        <p:nvPicPr>
          <p:cNvPr id="68613" name="Picture 2" descr="Triple cluster transparent end-cap ">
            <a:extLst>
              <a:ext uri="{FF2B5EF4-FFF2-40B4-BE49-F238E27FC236}">
                <a16:creationId xmlns:a16="http://schemas.microsoft.com/office/drawing/2014/main" id="{C02CAE2C-0944-9825-7E7B-0C5AA629F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1665288"/>
            <a:ext cx="25098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16">
            <a:extLst>
              <a:ext uri="{FF2B5EF4-FFF2-40B4-BE49-F238E27FC236}">
                <a16:creationId xmlns:a16="http://schemas.microsoft.com/office/drawing/2014/main" id="{D3EEC46A-1F26-25B3-C885-134BEBF3D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775" y="1239838"/>
            <a:ext cx="922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 sz="1200" b="1">
                <a:solidFill>
                  <a:srgbClr val="0033CC"/>
                </a:solidFill>
                <a:cs typeface="Arial" panose="020B0604020202020204" pitchFamily="34" charset="0"/>
              </a:rPr>
              <a:t>80 mm</a:t>
            </a:r>
          </a:p>
        </p:txBody>
      </p:sp>
      <p:sp>
        <p:nvSpPr>
          <p:cNvPr id="68615" name="Text Box 14">
            <a:extLst>
              <a:ext uri="{FF2B5EF4-FFF2-40B4-BE49-F238E27FC236}">
                <a16:creationId xmlns:a16="http://schemas.microsoft.com/office/drawing/2014/main" id="{45D803DD-F043-AC83-83D9-253DE4C44AC0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201025" y="2527300"/>
            <a:ext cx="10652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 sz="1200" b="1">
                <a:solidFill>
                  <a:srgbClr val="0033CC"/>
                </a:solidFill>
                <a:cs typeface="Arial" panose="020B0604020202020204" pitchFamily="34" charset="0"/>
              </a:rPr>
              <a:t>90 mm</a:t>
            </a:r>
          </a:p>
        </p:txBody>
      </p:sp>
      <p:sp>
        <p:nvSpPr>
          <p:cNvPr id="68616" name="Text Box 29">
            <a:extLst>
              <a:ext uri="{FF2B5EF4-FFF2-40B4-BE49-F238E27FC236}">
                <a16:creationId xmlns:a16="http://schemas.microsoft.com/office/drawing/2014/main" id="{379E2425-089D-60AD-0950-8127B0722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75" y="3389313"/>
            <a:ext cx="20542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 sz="1200" b="1">
                <a:solidFill>
                  <a:srgbClr val="0033CC"/>
                </a:solidFill>
                <a:cs typeface="Arial" panose="020B0604020202020204" pitchFamily="34" charset="0"/>
              </a:rPr>
              <a:t>6x6 segmented cathode</a:t>
            </a:r>
          </a:p>
        </p:txBody>
      </p:sp>
      <p:pic>
        <p:nvPicPr>
          <p:cNvPr id="68617" name="Picture 33">
            <a:extLst>
              <a:ext uri="{FF2B5EF4-FFF2-40B4-BE49-F238E27FC236}">
                <a16:creationId xmlns:a16="http://schemas.microsoft.com/office/drawing/2014/main" id="{6AC3A13A-D0BE-DFA9-93E6-D42B8D22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"/>
          <a:stretch>
            <a:fillRect/>
          </a:stretch>
        </p:blipFill>
        <p:spPr bwMode="auto">
          <a:xfrm>
            <a:off x="7037388" y="1698625"/>
            <a:ext cx="12096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Line 13">
            <a:extLst>
              <a:ext uri="{FF2B5EF4-FFF2-40B4-BE49-F238E27FC236}">
                <a16:creationId xmlns:a16="http://schemas.microsoft.com/office/drawing/2014/main" id="{8FE2FC54-6530-53E5-9200-F062C87D8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6788" y="1698625"/>
            <a:ext cx="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619" name="Line 15">
            <a:extLst>
              <a:ext uri="{FF2B5EF4-FFF2-40B4-BE49-F238E27FC236}">
                <a16:creationId xmlns:a16="http://schemas.microsoft.com/office/drawing/2014/main" id="{C8EECBC7-A7BC-161C-FEC0-43A117600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1013" y="1584325"/>
            <a:ext cx="1541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620" name="TextBox 24">
            <a:extLst>
              <a:ext uri="{FF2B5EF4-FFF2-40B4-BE49-F238E27FC236}">
                <a16:creationId xmlns:a16="http://schemas.microsoft.com/office/drawing/2014/main" id="{AE22FA0E-F7B6-3627-E623-6E8CF6CD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900" y="3684588"/>
            <a:ext cx="1893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 sz="1200" b="1">
                <a:solidFill>
                  <a:srgbClr val="0033CC"/>
                </a:solidFill>
                <a:cs typeface="Arial" panose="020B0604020202020204" pitchFamily="34" charset="0"/>
              </a:rPr>
              <a:t>Cold FET for all signals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reeform 2"/>
          <p:cNvSpPr>
            <a:spLocks/>
          </p:cNvSpPr>
          <p:nvPr/>
        </p:nvSpPr>
        <p:spPr bwMode="auto">
          <a:xfrm>
            <a:off x="1335094" y="1456728"/>
            <a:ext cx="6183205" cy="4877435"/>
          </a:xfrm>
          <a:custGeom>
            <a:avLst/>
            <a:gdLst>
              <a:gd name="T0" fmla="*/ 0 w 3984"/>
              <a:gd name="T1" fmla="*/ 0 h 3264"/>
              <a:gd name="T2" fmla="*/ 0 w 3984"/>
              <a:gd name="T3" fmla="*/ 2147483647 h 3264"/>
              <a:gd name="T4" fmla="*/ 2147483647 w 3984"/>
              <a:gd name="T5" fmla="*/ 2147483647 h 3264"/>
              <a:gd name="T6" fmla="*/ 2147483647 w 3984"/>
              <a:gd name="T7" fmla="*/ 2147483647 h 3264"/>
              <a:gd name="T8" fmla="*/ 2147483647 w 3984"/>
              <a:gd name="T9" fmla="*/ 2147483647 h 3264"/>
              <a:gd name="T10" fmla="*/ 2147483647 w 3984"/>
              <a:gd name="T11" fmla="*/ 2147483647 h 32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84"/>
              <a:gd name="T19" fmla="*/ 0 h 3264"/>
              <a:gd name="T20" fmla="*/ 3984 w 3984"/>
              <a:gd name="T21" fmla="*/ 3264 h 32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84" h="3264">
                <a:moveTo>
                  <a:pt x="0" y="0"/>
                </a:moveTo>
                <a:lnTo>
                  <a:pt x="0" y="3264"/>
                </a:lnTo>
                <a:lnTo>
                  <a:pt x="2016" y="3264"/>
                </a:lnTo>
                <a:lnTo>
                  <a:pt x="2016" y="96"/>
                </a:lnTo>
                <a:lnTo>
                  <a:pt x="3984" y="96"/>
                </a:lnTo>
                <a:lnTo>
                  <a:pt x="3984" y="2640"/>
                </a:lnTo>
              </a:path>
            </a:pathLst>
          </a:custGeom>
          <a:noFill/>
          <a:ln w="6350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3363005" y="4021163"/>
            <a:ext cx="2351926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000000"/>
                </a:solidFill>
                <a:latin typeface="Arial" pitchFamily="34" charset="0"/>
              </a:rPr>
              <a:t>Pulse Shape Analysis</a:t>
            </a:r>
            <a:br>
              <a:rPr lang="en-GB" sz="16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of the recorded waves</a:t>
            </a:r>
          </a:p>
        </p:txBody>
      </p:sp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341316" y="1716863"/>
            <a:ext cx="207168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Highly segmented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err="1">
                <a:solidFill>
                  <a:srgbClr val="000000"/>
                </a:solidFill>
                <a:latin typeface="Arial" pitchFamily="34" charset="0"/>
              </a:rPr>
              <a:t>HPGe</a:t>
            </a: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 detectors</a:t>
            </a:r>
          </a:p>
        </p:txBody>
      </p:sp>
      <p:sp>
        <p:nvSpPr>
          <p:cNvPr id="71686" name="Text Box 15"/>
          <p:cNvSpPr txBox="1">
            <a:spLocks noChangeArrowheads="1"/>
          </p:cNvSpPr>
          <p:nvPr/>
        </p:nvSpPr>
        <p:spPr bwMode="auto">
          <a:xfrm>
            <a:off x="3593612" y="2795999"/>
            <a:ext cx="1890713" cy="1069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Identified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interaction points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 dirty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687" name="Text Box 16"/>
          <p:cNvSpPr txBox="1">
            <a:spLocks noChangeArrowheads="1"/>
          </p:cNvSpPr>
          <p:nvPr/>
        </p:nvSpPr>
        <p:spPr bwMode="auto">
          <a:xfrm>
            <a:off x="3871425" y="3366709"/>
            <a:ext cx="1335087" cy="400050"/>
          </a:xfrm>
          <a:prstGeom prst="rect">
            <a:avLst/>
          </a:prstGeom>
          <a:solidFill>
            <a:srgbClr val="DDDDDD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</a:rPr>
              <a:t>x,y,z,E,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</a:rPr>
              <a:t>t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)</a:t>
            </a:r>
            <a:r>
              <a:rPr lang="en-US" sz="2000" b="1" baseline="-25000" dirty="0" err="1">
                <a:solidFill>
                  <a:srgbClr val="000000"/>
                </a:solidFill>
                <a:latin typeface="Arial" pitchFamily="34" charset="0"/>
              </a:rPr>
              <a:t>i</a:t>
            </a:r>
            <a:endParaRPr lang="en-US" sz="2000" b="1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688" name="Text Box 17"/>
          <p:cNvSpPr txBox="1">
            <a:spLocks noChangeArrowheads="1"/>
          </p:cNvSpPr>
          <p:nvPr/>
        </p:nvSpPr>
        <p:spPr bwMode="auto">
          <a:xfrm>
            <a:off x="6300225" y="2907418"/>
            <a:ext cx="242887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FF0000"/>
                </a:solidFill>
                <a:latin typeface="Arial" pitchFamily="34" charset="0"/>
              </a:rPr>
              <a:t>Reconstruction of</a:t>
            </a:r>
            <a:br>
              <a:rPr lang="en-GB" sz="1600" b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en-GB" sz="16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GB" sz="1600" b="1" dirty="0">
                <a:solidFill>
                  <a:srgbClr val="FF0000"/>
                </a:solidFill>
                <a:latin typeface="Arial" pitchFamily="34" charset="0"/>
              </a:rPr>
              <a:t>-rays from the hits</a:t>
            </a:r>
          </a:p>
        </p:txBody>
      </p:sp>
      <p:pic>
        <p:nvPicPr>
          <p:cNvPr id="71689" name="Picture 18" descr="TrackingGamma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800960" y="3684218"/>
            <a:ext cx="2726755" cy="112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0" name="Text Box 19"/>
          <p:cNvSpPr txBox="1">
            <a:spLocks noChangeArrowheads="1"/>
          </p:cNvSpPr>
          <p:nvPr/>
        </p:nvSpPr>
        <p:spPr bwMode="auto">
          <a:xfrm>
            <a:off x="131470" y="4012194"/>
            <a:ext cx="252028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Synchronized digital electronics to digitize (14 bit, 100 MS/s) and process the 37 signals generated by crystals</a:t>
            </a:r>
          </a:p>
        </p:txBody>
      </p:sp>
      <p:sp>
        <p:nvSpPr>
          <p:cNvPr id="71691" name="AutoShape 26"/>
          <p:cNvSpPr>
            <a:spLocks noChangeArrowheads="1"/>
          </p:cNvSpPr>
          <p:nvPr/>
        </p:nvSpPr>
        <p:spPr bwMode="auto">
          <a:xfrm flipV="1">
            <a:off x="6851963" y="5076073"/>
            <a:ext cx="1300163" cy="758825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692" name="Text Box 27"/>
          <p:cNvSpPr txBox="1">
            <a:spLocks noChangeArrowheads="1"/>
          </p:cNvSpPr>
          <p:nvPr/>
        </p:nvSpPr>
        <p:spPr bwMode="auto">
          <a:xfrm>
            <a:off x="6141819" y="5548394"/>
            <a:ext cx="2885161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000000"/>
                </a:solidFill>
                <a:latin typeface="Arial" pitchFamily="34" charset="0"/>
              </a:rPr>
              <a:t>Analysis of gammas</a:t>
            </a:r>
            <a:endParaRPr lang="en-GB" sz="20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000000"/>
                </a:solidFill>
                <a:latin typeface="Arial" pitchFamily="34" charset="0"/>
              </a:rPr>
              <a:t>and correlation with other detectors</a:t>
            </a:r>
            <a:endParaRPr lang="it-IT" sz="2000" b="1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14606" y="2608878"/>
            <a:ext cx="2882901" cy="1447800"/>
            <a:chOff x="48" y="1680"/>
            <a:chExt cx="1816" cy="912"/>
          </a:xfrm>
        </p:grpSpPr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48" y="1680"/>
              <a:ext cx="1816" cy="871"/>
              <a:chOff x="48" y="1680"/>
              <a:chExt cx="1816" cy="871"/>
            </a:xfrm>
          </p:grpSpPr>
          <p:sp>
            <p:nvSpPr>
              <p:cNvPr id="71703" name="Line 8"/>
              <p:cNvSpPr>
                <a:spLocks noChangeShapeType="1"/>
              </p:cNvSpPr>
              <p:nvPr/>
            </p:nvSpPr>
            <p:spPr bwMode="auto">
              <a:xfrm rot="16200000" flipV="1">
                <a:off x="599" y="1720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04" name="Line 9"/>
              <p:cNvSpPr>
                <a:spLocks noChangeShapeType="1"/>
              </p:cNvSpPr>
              <p:nvPr/>
            </p:nvSpPr>
            <p:spPr bwMode="auto">
              <a:xfrm rot="-5400000" flipH="1" flipV="1">
                <a:off x="647" y="1894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05" name="Line 10"/>
              <p:cNvSpPr>
                <a:spLocks noChangeShapeType="1"/>
              </p:cNvSpPr>
              <p:nvPr/>
            </p:nvSpPr>
            <p:spPr bwMode="auto">
              <a:xfrm rot="16200000" flipH="1">
                <a:off x="512" y="2139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06" name="Text Box 11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356" y="1755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0000FF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07" name="Text Box 12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808" y="1842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08" name="Text Box 13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490" y="1967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09" name="Text Box 14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586" y="2134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pic>
            <p:nvPicPr>
              <p:cNvPr id="71710" name="Picture 42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 l="463"/>
              <a:stretch>
                <a:fillRect/>
              </a:stretch>
            </p:blipFill>
            <p:spPr bwMode="auto">
              <a:xfrm>
                <a:off x="48" y="1680"/>
                <a:ext cx="1816" cy="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711" name="Freeform 34"/>
              <p:cNvSpPr>
                <a:spLocks/>
              </p:cNvSpPr>
              <p:nvPr/>
            </p:nvSpPr>
            <p:spPr bwMode="auto">
              <a:xfrm rot="17306097" flipV="1">
                <a:off x="376" y="1926"/>
                <a:ext cx="362" cy="675"/>
              </a:xfrm>
              <a:custGeom>
                <a:avLst/>
                <a:gdLst>
                  <a:gd name="T0" fmla="*/ 3 w 427"/>
                  <a:gd name="T1" fmla="*/ 3406 h 650"/>
                  <a:gd name="T2" fmla="*/ 3 w 427"/>
                  <a:gd name="T3" fmla="*/ 3380 h 650"/>
                  <a:gd name="T4" fmla="*/ 3 w 427"/>
                  <a:gd name="T5" fmla="*/ 3263 h 650"/>
                  <a:gd name="T6" fmla="*/ 3 w 427"/>
                  <a:gd name="T7" fmla="*/ 3261 h 650"/>
                  <a:gd name="T8" fmla="*/ 3 w 427"/>
                  <a:gd name="T9" fmla="*/ 3196 h 650"/>
                  <a:gd name="T10" fmla="*/ 3 w 427"/>
                  <a:gd name="T11" fmla="*/ 3095 h 650"/>
                  <a:gd name="T12" fmla="*/ 3 w 427"/>
                  <a:gd name="T13" fmla="*/ 3080 h 650"/>
                  <a:gd name="T14" fmla="*/ 3 w 427"/>
                  <a:gd name="T15" fmla="*/ 3042 h 650"/>
                  <a:gd name="T16" fmla="*/ 3 w 427"/>
                  <a:gd name="T17" fmla="*/ 2929 h 650"/>
                  <a:gd name="T18" fmla="*/ 3 w 427"/>
                  <a:gd name="T19" fmla="*/ 2925 h 650"/>
                  <a:gd name="T20" fmla="*/ 3 w 427"/>
                  <a:gd name="T21" fmla="*/ 2906 h 650"/>
                  <a:gd name="T22" fmla="*/ 3 w 427"/>
                  <a:gd name="T23" fmla="*/ 2773 h 650"/>
                  <a:gd name="T24" fmla="*/ 3 w 427"/>
                  <a:gd name="T25" fmla="*/ 2764 h 650"/>
                  <a:gd name="T26" fmla="*/ 3 w 427"/>
                  <a:gd name="T27" fmla="*/ 2717 h 650"/>
                  <a:gd name="T28" fmla="*/ 3 w 427"/>
                  <a:gd name="T29" fmla="*/ 2613 h 650"/>
                  <a:gd name="T30" fmla="*/ 3 w 427"/>
                  <a:gd name="T31" fmla="*/ 2608 h 650"/>
                  <a:gd name="T32" fmla="*/ 3 w 427"/>
                  <a:gd name="T33" fmla="*/ 2548 h 650"/>
                  <a:gd name="T34" fmla="*/ 3 w 427"/>
                  <a:gd name="T35" fmla="*/ 2444 h 650"/>
                  <a:gd name="T36" fmla="*/ 3 w 427"/>
                  <a:gd name="T37" fmla="*/ 2432 h 650"/>
                  <a:gd name="T38" fmla="*/ 3 w 427"/>
                  <a:gd name="T39" fmla="*/ 2399 h 650"/>
                  <a:gd name="T40" fmla="*/ 3 w 427"/>
                  <a:gd name="T41" fmla="*/ 2278 h 650"/>
                  <a:gd name="T42" fmla="*/ 3 w 427"/>
                  <a:gd name="T43" fmla="*/ 2275 h 650"/>
                  <a:gd name="T44" fmla="*/ 3 w 427"/>
                  <a:gd name="T45" fmla="*/ 2243 h 650"/>
                  <a:gd name="T46" fmla="*/ 3 w 427"/>
                  <a:gd name="T47" fmla="*/ 2131 h 650"/>
                  <a:gd name="T48" fmla="*/ 3 w 427"/>
                  <a:gd name="T49" fmla="*/ 2098 h 650"/>
                  <a:gd name="T50" fmla="*/ 3 w 427"/>
                  <a:gd name="T51" fmla="*/ 2080 h 650"/>
                  <a:gd name="T52" fmla="*/ 3 w 427"/>
                  <a:gd name="T53" fmla="*/ 1957 h 650"/>
                  <a:gd name="T54" fmla="*/ 3 w 427"/>
                  <a:gd name="T55" fmla="*/ 1945 h 650"/>
                  <a:gd name="T56" fmla="*/ 3 w 427"/>
                  <a:gd name="T57" fmla="*/ 1928 h 650"/>
                  <a:gd name="T58" fmla="*/ 3 w 427"/>
                  <a:gd name="T59" fmla="*/ 1793 h 650"/>
                  <a:gd name="T60" fmla="*/ 3 w 427"/>
                  <a:gd name="T61" fmla="*/ 1792 h 650"/>
                  <a:gd name="T62" fmla="*/ 3 w 427"/>
                  <a:gd name="T63" fmla="*/ 1748 h 650"/>
                  <a:gd name="T64" fmla="*/ 3 w 427"/>
                  <a:gd name="T65" fmla="*/ 1629 h 650"/>
                  <a:gd name="T66" fmla="*/ 3 w 427"/>
                  <a:gd name="T67" fmla="*/ 1622 h 650"/>
                  <a:gd name="T68" fmla="*/ 3 w 427"/>
                  <a:gd name="T69" fmla="*/ 1569 h 650"/>
                  <a:gd name="T70" fmla="*/ 3 w 427"/>
                  <a:gd name="T71" fmla="*/ 1462 h 650"/>
                  <a:gd name="T72" fmla="*/ 3 w 427"/>
                  <a:gd name="T73" fmla="*/ 1448 h 650"/>
                  <a:gd name="T74" fmla="*/ 3 w 427"/>
                  <a:gd name="T75" fmla="*/ 1388 h 650"/>
                  <a:gd name="T76" fmla="*/ 3 w 427"/>
                  <a:gd name="T77" fmla="*/ 1292 h 650"/>
                  <a:gd name="T78" fmla="*/ 3 w 427"/>
                  <a:gd name="T79" fmla="*/ 1287 h 650"/>
                  <a:gd name="T80" fmla="*/ 3 w 427"/>
                  <a:gd name="T81" fmla="*/ 1227 h 650"/>
                  <a:gd name="T82" fmla="*/ 3 w 427"/>
                  <a:gd name="T83" fmla="*/ 1139 h 650"/>
                  <a:gd name="T84" fmla="*/ 3 w 427"/>
                  <a:gd name="T85" fmla="*/ 1132 h 650"/>
                  <a:gd name="T86" fmla="*/ 3 w 427"/>
                  <a:gd name="T87" fmla="*/ 1030 h 650"/>
                  <a:gd name="T88" fmla="*/ 3 w 427"/>
                  <a:gd name="T89" fmla="*/ 978 h 650"/>
                  <a:gd name="T90" fmla="*/ 3 w 427"/>
                  <a:gd name="T91" fmla="*/ 955 h 650"/>
                  <a:gd name="T92" fmla="*/ 3 w 427"/>
                  <a:gd name="T93" fmla="*/ 848 h 650"/>
                  <a:gd name="T94" fmla="*/ 3 w 427"/>
                  <a:gd name="T95" fmla="*/ 811 h 650"/>
                  <a:gd name="T96" fmla="*/ 3 w 427"/>
                  <a:gd name="T97" fmla="*/ 807 h 650"/>
                  <a:gd name="T98" fmla="*/ 3 w 427"/>
                  <a:gd name="T99" fmla="*/ 693 h 650"/>
                  <a:gd name="T100" fmla="*/ 3 w 427"/>
                  <a:gd name="T101" fmla="*/ 647 h 650"/>
                  <a:gd name="T102" fmla="*/ 3 w 427"/>
                  <a:gd name="T103" fmla="*/ 645 h 650"/>
                  <a:gd name="T104" fmla="*/ 3 w 427"/>
                  <a:gd name="T105" fmla="*/ 516 h 650"/>
                  <a:gd name="T106" fmla="*/ 3 w 427"/>
                  <a:gd name="T107" fmla="*/ 493 h 650"/>
                  <a:gd name="T108" fmla="*/ 3 w 427"/>
                  <a:gd name="T109" fmla="*/ 466 h 650"/>
                  <a:gd name="T110" fmla="*/ 3 w 427"/>
                  <a:gd name="T111" fmla="*/ 358 h 650"/>
                  <a:gd name="T112" fmla="*/ 3 w 427"/>
                  <a:gd name="T113" fmla="*/ 338 h 650"/>
                  <a:gd name="T114" fmla="*/ 3 w 427"/>
                  <a:gd name="T115" fmla="*/ 301 h 650"/>
                  <a:gd name="T116" fmla="*/ 3 w 427"/>
                  <a:gd name="T117" fmla="*/ 196 h 650"/>
                  <a:gd name="T118" fmla="*/ 3 w 427"/>
                  <a:gd name="T119" fmla="*/ 169 h 650"/>
                  <a:gd name="T120" fmla="*/ 3 w 427"/>
                  <a:gd name="T121" fmla="*/ 135 h 650"/>
                  <a:gd name="T122" fmla="*/ 3 w 427"/>
                  <a:gd name="T123" fmla="*/ 6 h 650"/>
                  <a:gd name="T124" fmla="*/ 3 w 427"/>
                  <a:gd name="T125" fmla="*/ 4 h 6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7"/>
                  <a:gd name="T190" fmla="*/ 0 h 650"/>
                  <a:gd name="T191" fmla="*/ 427 w 427"/>
                  <a:gd name="T192" fmla="*/ 650 h 6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7" h="650">
                    <a:moveTo>
                      <a:pt x="0" y="650"/>
                    </a:moveTo>
                    <a:lnTo>
                      <a:pt x="0" y="650"/>
                    </a:lnTo>
                    <a:lnTo>
                      <a:pt x="0" y="648"/>
                    </a:lnTo>
                    <a:lnTo>
                      <a:pt x="2" y="648"/>
                    </a:lnTo>
                    <a:lnTo>
                      <a:pt x="4" y="648"/>
                    </a:lnTo>
                    <a:lnTo>
                      <a:pt x="4" y="646"/>
                    </a:lnTo>
                    <a:lnTo>
                      <a:pt x="8" y="646"/>
                    </a:lnTo>
                    <a:lnTo>
                      <a:pt x="13" y="648"/>
                    </a:lnTo>
                    <a:lnTo>
                      <a:pt x="17" y="648"/>
                    </a:lnTo>
                    <a:lnTo>
                      <a:pt x="21" y="648"/>
                    </a:lnTo>
                    <a:lnTo>
                      <a:pt x="23" y="648"/>
                    </a:lnTo>
                    <a:lnTo>
                      <a:pt x="25" y="646"/>
                    </a:lnTo>
                    <a:lnTo>
                      <a:pt x="27" y="646"/>
                    </a:lnTo>
                    <a:lnTo>
                      <a:pt x="27" y="644"/>
                    </a:lnTo>
                    <a:lnTo>
                      <a:pt x="27" y="642"/>
                    </a:lnTo>
                    <a:lnTo>
                      <a:pt x="27" y="640"/>
                    </a:lnTo>
                    <a:lnTo>
                      <a:pt x="27" y="639"/>
                    </a:lnTo>
                    <a:lnTo>
                      <a:pt x="25" y="637"/>
                    </a:lnTo>
                    <a:lnTo>
                      <a:pt x="23" y="633"/>
                    </a:lnTo>
                    <a:lnTo>
                      <a:pt x="19" y="629"/>
                    </a:lnTo>
                    <a:lnTo>
                      <a:pt x="17" y="625"/>
                    </a:lnTo>
                    <a:lnTo>
                      <a:pt x="17" y="623"/>
                    </a:lnTo>
                    <a:lnTo>
                      <a:pt x="17" y="621"/>
                    </a:lnTo>
                    <a:lnTo>
                      <a:pt x="17" y="619"/>
                    </a:lnTo>
                    <a:lnTo>
                      <a:pt x="19" y="619"/>
                    </a:lnTo>
                    <a:lnTo>
                      <a:pt x="19" y="617"/>
                    </a:lnTo>
                    <a:lnTo>
                      <a:pt x="21" y="617"/>
                    </a:lnTo>
                    <a:lnTo>
                      <a:pt x="23" y="617"/>
                    </a:lnTo>
                    <a:lnTo>
                      <a:pt x="23" y="615"/>
                    </a:lnTo>
                    <a:lnTo>
                      <a:pt x="27" y="615"/>
                    </a:lnTo>
                    <a:lnTo>
                      <a:pt x="33" y="617"/>
                    </a:lnTo>
                    <a:lnTo>
                      <a:pt x="36" y="617"/>
                    </a:lnTo>
                    <a:lnTo>
                      <a:pt x="40" y="617"/>
                    </a:lnTo>
                    <a:lnTo>
                      <a:pt x="42" y="617"/>
                    </a:lnTo>
                    <a:lnTo>
                      <a:pt x="44" y="615"/>
                    </a:lnTo>
                    <a:lnTo>
                      <a:pt x="46" y="615"/>
                    </a:lnTo>
                    <a:lnTo>
                      <a:pt x="46" y="613"/>
                    </a:lnTo>
                    <a:lnTo>
                      <a:pt x="46" y="612"/>
                    </a:lnTo>
                    <a:lnTo>
                      <a:pt x="46" y="610"/>
                    </a:lnTo>
                    <a:lnTo>
                      <a:pt x="46" y="608"/>
                    </a:lnTo>
                    <a:lnTo>
                      <a:pt x="44" y="606"/>
                    </a:lnTo>
                    <a:lnTo>
                      <a:pt x="42" y="602"/>
                    </a:lnTo>
                    <a:lnTo>
                      <a:pt x="38" y="598"/>
                    </a:lnTo>
                    <a:lnTo>
                      <a:pt x="38" y="596"/>
                    </a:lnTo>
                    <a:lnTo>
                      <a:pt x="38" y="594"/>
                    </a:lnTo>
                    <a:lnTo>
                      <a:pt x="36" y="592"/>
                    </a:lnTo>
                    <a:lnTo>
                      <a:pt x="36" y="590"/>
                    </a:lnTo>
                    <a:lnTo>
                      <a:pt x="36" y="588"/>
                    </a:lnTo>
                    <a:lnTo>
                      <a:pt x="38" y="588"/>
                    </a:lnTo>
                    <a:lnTo>
                      <a:pt x="38" y="586"/>
                    </a:lnTo>
                    <a:lnTo>
                      <a:pt x="40" y="586"/>
                    </a:lnTo>
                    <a:lnTo>
                      <a:pt x="42" y="585"/>
                    </a:lnTo>
                    <a:lnTo>
                      <a:pt x="44" y="585"/>
                    </a:lnTo>
                    <a:lnTo>
                      <a:pt x="48" y="585"/>
                    </a:lnTo>
                    <a:lnTo>
                      <a:pt x="52" y="586"/>
                    </a:lnTo>
                    <a:lnTo>
                      <a:pt x="56" y="586"/>
                    </a:lnTo>
                    <a:lnTo>
                      <a:pt x="60" y="586"/>
                    </a:lnTo>
                    <a:lnTo>
                      <a:pt x="62" y="586"/>
                    </a:lnTo>
                    <a:lnTo>
                      <a:pt x="63" y="585"/>
                    </a:lnTo>
                    <a:lnTo>
                      <a:pt x="65" y="585"/>
                    </a:lnTo>
                    <a:lnTo>
                      <a:pt x="65" y="583"/>
                    </a:lnTo>
                    <a:lnTo>
                      <a:pt x="65" y="581"/>
                    </a:lnTo>
                    <a:lnTo>
                      <a:pt x="65" y="579"/>
                    </a:lnTo>
                    <a:lnTo>
                      <a:pt x="65" y="577"/>
                    </a:lnTo>
                    <a:lnTo>
                      <a:pt x="63" y="573"/>
                    </a:lnTo>
                    <a:lnTo>
                      <a:pt x="62" y="571"/>
                    </a:lnTo>
                    <a:lnTo>
                      <a:pt x="58" y="567"/>
                    </a:lnTo>
                    <a:lnTo>
                      <a:pt x="58" y="563"/>
                    </a:lnTo>
                    <a:lnTo>
                      <a:pt x="56" y="561"/>
                    </a:lnTo>
                    <a:lnTo>
                      <a:pt x="56" y="559"/>
                    </a:lnTo>
                    <a:lnTo>
                      <a:pt x="56" y="558"/>
                    </a:lnTo>
                    <a:lnTo>
                      <a:pt x="58" y="558"/>
                    </a:lnTo>
                    <a:lnTo>
                      <a:pt x="58" y="556"/>
                    </a:lnTo>
                    <a:lnTo>
                      <a:pt x="60" y="556"/>
                    </a:lnTo>
                    <a:lnTo>
                      <a:pt x="62" y="554"/>
                    </a:lnTo>
                    <a:lnTo>
                      <a:pt x="63" y="554"/>
                    </a:lnTo>
                    <a:lnTo>
                      <a:pt x="65" y="554"/>
                    </a:lnTo>
                    <a:lnTo>
                      <a:pt x="67" y="554"/>
                    </a:lnTo>
                    <a:lnTo>
                      <a:pt x="71" y="556"/>
                    </a:lnTo>
                    <a:lnTo>
                      <a:pt x="75" y="556"/>
                    </a:lnTo>
                    <a:lnTo>
                      <a:pt x="77" y="556"/>
                    </a:lnTo>
                    <a:lnTo>
                      <a:pt x="79" y="556"/>
                    </a:lnTo>
                    <a:lnTo>
                      <a:pt x="81" y="556"/>
                    </a:lnTo>
                    <a:lnTo>
                      <a:pt x="83" y="554"/>
                    </a:lnTo>
                    <a:lnTo>
                      <a:pt x="85" y="552"/>
                    </a:lnTo>
                    <a:lnTo>
                      <a:pt x="85" y="550"/>
                    </a:lnTo>
                    <a:lnTo>
                      <a:pt x="85" y="548"/>
                    </a:lnTo>
                    <a:lnTo>
                      <a:pt x="85" y="546"/>
                    </a:lnTo>
                    <a:lnTo>
                      <a:pt x="83" y="542"/>
                    </a:lnTo>
                    <a:lnTo>
                      <a:pt x="81" y="540"/>
                    </a:lnTo>
                    <a:lnTo>
                      <a:pt x="79" y="536"/>
                    </a:lnTo>
                    <a:lnTo>
                      <a:pt x="77" y="532"/>
                    </a:lnTo>
                    <a:lnTo>
                      <a:pt x="75" y="531"/>
                    </a:lnTo>
                    <a:lnTo>
                      <a:pt x="75" y="529"/>
                    </a:lnTo>
                    <a:lnTo>
                      <a:pt x="75" y="527"/>
                    </a:lnTo>
                    <a:lnTo>
                      <a:pt x="77" y="527"/>
                    </a:lnTo>
                    <a:lnTo>
                      <a:pt x="77" y="525"/>
                    </a:lnTo>
                    <a:lnTo>
                      <a:pt x="79" y="525"/>
                    </a:lnTo>
                    <a:lnTo>
                      <a:pt x="81" y="523"/>
                    </a:lnTo>
                    <a:lnTo>
                      <a:pt x="83" y="523"/>
                    </a:lnTo>
                    <a:lnTo>
                      <a:pt x="87" y="523"/>
                    </a:lnTo>
                    <a:lnTo>
                      <a:pt x="90" y="525"/>
                    </a:lnTo>
                    <a:lnTo>
                      <a:pt x="94" y="525"/>
                    </a:lnTo>
                    <a:lnTo>
                      <a:pt x="98" y="525"/>
                    </a:lnTo>
                    <a:lnTo>
                      <a:pt x="100" y="525"/>
                    </a:lnTo>
                    <a:lnTo>
                      <a:pt x="102" y="523"/>
                    </a:lnTo>
                    <a:lnTo>
                      <a:pt x="104" y="521"/>
                    </a:lnTo>
                    <a:lnTo>
                      <a:pt x="104" y="519"/>
                    </a:lnTo>
                    <a:lnTo>
                      <a:pt x="104" y="517"/>
                    </a:lnTo>
                    <a:lnTo>
                      <a:pt x="104" y="515"/>
                    </a:lnTo>
                    <a:lnTo>
                      <a:pt x="102" y="511"/>
                    </a:lnTo>
                    <a:lnTo>
                      <a:pt x="100" y="509"/>
                    </a:lnTo>
                    <a:lnTo>
                      <a:pt x="98" y="505"/>
                    </a:lnTo>
                    <a:lnTo>
                      <a:pt x="96" y="502"/>
                    </a:lnTo>
                    <a:lnTo>
                      <a:pt x="94" y="500"/>
                    </a:lnTo>
                    <a:lnTo>
                      <a:pt x="94" y="498"/>
                    </a:lnTo>
                    <a:lnTo>
                      <a:pt x="94" y="496"/>
                    </a:lnTo>
                    <a:lnTo>
                      <a:pt x="96" y="496"/>
                    </a:lnTo>
                    <a:lnTo>
                      <a:pt x="96" y="494"/>
                    </a:lnTo>
                    <a:lnTo>
                      <a:pt x="98" y="494"/>
                    </a:lnTo>
                    <a:lnTo>
                      <a:pt x="100" y="492"/>
                    </a:lnTo>
                    <a:lnTo>
                      <a:pt x="102" y="492"/>
                    </a:lnTo>
                    <a:lnTo>
                      <a:pt x="106" y="492"/>
                    </a:lnTo>
                    <a:lnTo>
                      <a:pt x="110" y="494"/>
                    </a:lnTo>
                    <a:lnTo>
                      <a:pt x="113" y="494"/>
                    </a:lnTo>
                    <a:lnTo>
                      <a:pt x="117" y="494"/>
                    </a:lnTo>
                    <a:lnTo>
                      <a:pt x="119" y="494"/>
                    </a:lnTo>
                    <a:lnTo>
                      <a:pt x="121" y="492"/>
                    </a:lnTo>
                    <a:lnTo>
                      <a:pt x="123" y="490"/>
                    </a:lnTo>
                    <a:lnTo>
                      <a:pt x="123" y="488"/>
                    </a:lnTo>
                    <a:lnTo>
                      <a:pt x="123" y="486"/>
                    </a:lnTo>
                    <a:lnTo>
                      <a:pt x="123" y="484"/>
                    </a:lnTo>
                    <a:lnTo>
                      <a:pt x="121" y="482"/>
                    </a:lnTo>
                    <a:lnTo>
                      <a:pt x="121" y="480"/>
                    </a:lnTo>
                    <a:lnTo>
                      <a:pt x="119" y="478"/>
                    </a:lnTo>
                    <a:lnTo>
                      <a:pt x="117" y="475"/>
                    </a:lnTo>
                    <a:lnTo>
                      <a:pt x="115" y="473"/>
                    </a:lnTo>
                    <a:lnTo>
                      <a:pt x="115" y="471"/>
                    </a:lnTo>
                    <a:lnTo>
                      <a:pt x="113" y="469"/>
                    </a:lnTo>
                    <a:lnTo>
                      <a:pt x="113" y="467"/>
                    </a:lnTo>
                    <a:lnTo>
                      <a:pt x="113" y="465"/>
                    </a:lnTo>
                    <a:lnTo>
                      <a:pt x="115" y="465"/>
                    </a:lnTo>
                    <a:lnTo>
                      <a:pt x="115" y="463"/>
                    </a:lnTo>
                    <a:lnTo>
                      <a:pt x="117" y="463"/>
                    </a:lnTo>
                    <a:lnTo>
                      <a:pt x="119" y="461"/>
                    </a:lnTo>
                    <a:lnTo>
                      <a:pt x="121" y="461"/>
                    </a:lnTo>
                    <a:lnTo>
                      <a:pt x="125" y="461"/>
                    </a:lnTo>
                    <a:lnTo>
                      <a:pt x="129" y="463"/>
                    </a:lnTo>
                    <a:lnTo>
                      <a:pt x="133" y="463"/>
                    </a:lnTo>
                    <a:lnTo>
                      <a:pt x="137" y="463"/>
                    </a:lnTo>
                    <a:lnTo>
                      <a:pt x="139" y="463"/>
                    </a:lnTo>
                    <a:lnTo>
                      <a:pt x="140" y="461"/>
                    </a:lnTo>
                    <a:lnTo>
                      <a:pt x="142" y="459"/>
                    </a:lnTo>
                    <a:lnTo>
                      <a:pt x="142" y="457"/>
                    </a:lnTo>
                    <a:lnTo>
                      <a:pt x="142" y="455"/>
                    </a:lnTo>
                    <a:lnTo>
                      <a:pt x="142" y="453"/>
                    </a:lnTo>
                    <a:lnTo>
                      <a:pt x="140" y="451"/>
                    </a:lnTo>
                    <a:lnTo>
                      <a:pt x="140" y="450"/>
                    </a:lnTo>
                    <a:lnTo>
                      <a:pt x="139" y="448"/>
                    </a:lnTo>
                    <a:lnTo>
                      <a:pt x="137" y="444"/>
                    </a:lnTo>
                    <a:lnTo>
                      <a:pt x="135" y="442"/>
                    </a:lnTo>
                    <a:lnTo>
                      <a:pt x="135" y="440"/>
                    </a:lnTo>
                    <a:lnTo>
                      <a:pt x="133" y="438"/>
                    </a:lnTo>
                    <a:lnTo>
                      <a:pt x="133" y="436"/>
                    </a:lnTo>
                    <a:lnTo>
                      <a:pt x="133" y="434"/>
                    </a:lnTo>
                    <a:lnTo>
                      <a:pt x="135" y="434"/>
                    </a:lnTo>
                    <a:lnTo>
                      <a:pt x="135" y="432"/>
                    </a:lnTo>
                    <a:lnTo>
                      <a:pt x="137" y="432"/>
                    </a:lnTo>
                    <a:lnTo>
                      <a:pt x="139" y="430"/>
                    </a:lnTo>
                    <a:lnTo>
                      <a:pt x="140" y="430"/>
                    </a:lnTo>
                    <a:lnTo>
                      <a:pt x="144" y="430"/>
                    </a:lnTo>
                    <a:lnTo>
                      <a:pt x="148" y="430"/>
                    </a:lnTo>
                    <a:lnTo>
                      <a:pt x="152" y="432"/>
                    </a:lnTo>
                    <a:lnTo>
                      <a:pt x="156" y="432"/>
                    </a:lnTo>
                    <a:lnTo>
                      <a:pt x="158" y="432"/>
                    </a:lnTo>
                    <a:lnTo>
                      <a:pt x="160" y="430"/>
                    </a:lnTo>
                    <a:lnTo>
                      <a:pt x="162" y="430"/>
                    </a:lnTo>
                    <a:lnTo>
                      <a:pt x="162" y="428"/>
                    </a:lnTo>
                    <a:lnTo>
                      <a:pt x="162" y="426"/>
                    </a:lnTo>
                    <a:lnTo>
                      <a:pt x="162" y="424"/>
                    </a:lnTo>
                    <a:lnTo>
                      <a:pt x="162" y="422"/>
                    </a:lnTo>
                    <a:lnTo>
                      <a:pt x="160" y="421"/>
                    </a:lnTo>
                    <a:lnTo>
                      <a:pt x="160" y="419"/>
                    </a:lnTo>
                    <a:lnTo>
                      <a:pt x="158" y="415"/>
                    </a:lnTo>
                    <a:lnTo>
                      <a:pt x="156" y="413"/>
                    </a:lnTo>
                    <a:lnTo>
                      <a:pt x="154" y="411"/>
                    </a:lnTo>
                    <a:lnTo>
                      <a:pt x="154" y="409"/>
                    </a:lnTo>
                    <a:lnTo>
                      <a:pt x="152" y="407"/>
                    </a:lnTo>
                    <a:lnTo>
                      <a:pt x="152" y="405"/>
                    </a:lnTo>
                    <a:lnTo>
                      <a:pt x="152" y="403"/>
                    </a:lnTo>
                    <a:lnTo>
                      <a:pt x="154" y="403"/>
                    </a:lnTo>
                    <a:lnTo>
                      <a:pt x="154" y="401"/>
                    </a:lnTo>
                    <a:lnTo>
                      <a:pt x="156" y="401"/>
                    </a:lnTo>
                    <a:lnTo>
                      <a:pt x="156" y="399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4" y="399"/>
                    </a:lnTo>
                    <a:lnTo>
                      <a:pt x="167" y="399"/>
                    </a:lnTo>
                    <a:lnTo>
                      <a:pt x="171" y="401"/>
                    </a:lnTo>
                    <a:lnTo>
                      <a:pt x="175" y="401"/>
                    </a:lnTo>
                    <a:lnTo>
                      <a:pt x="177" y="401"/>
                    </a:lnTo>
                    <a:lnTo>
                      <a:pt x="179" y="399"/>
                    </a:lnTo>
                    <a:lnTo>
                      <a:pt x="181" y="399"/>
                    </a:lnTo>
                    <a:lnTo>
                      <a:pt x="181" y="397"/>
                    </a:lnTo>
                    <a:lnTo>
                      <a:pt x="181" y="395"/>
                    </a:lnTo>
                    <a:lnTo>
                      <a:pt x="181" y="394"/>
                    </a:lnTo>
                    <a:lnTo>
                      <a:pt x="181" y="392"/>
                    </a:lnTo>
                    <a:lnTo>
                      <a:pt x="179" y="388"/>
                    </a:lnTo>
                    <a:lnTo>
                      <a:pt x="177" y="384"/>
                    </a:lnTo>
                    <a:lnTo>
                      <a:pt x="175" y="382"/>
                    </a:lnTo>
                    <a:lnTo>
                      <a:pt x="173" y="378"/>
                    </a:lnTo>
                    <a:lnTo>
                      <a:pt x="171" y="376"/>
                    </a:lnTo>
                    <a:lnTo>
                      <a:pt x="171" y="374"/>
                    </a:lnTo>
                    <a:lnTo>
                      <a:pt x="171" y="372"/>
                    </a:lnTo>
                    <a:lnTo>
                      <a:pt x="173" y="372"/>
                    </a:lnTo>
                    <a:lnTo>
                      <a:pt x="173" y="370"/>
                    </a:lnTo>
                    <a:lnTo>
                      <a:pt x="175" y="370"/>
                    </a:lnTo>
                    <a:lnTo>
                      <a:pt x="177" y="368"/>
                    </a:lnTo>
                    <a:lnTo>
                      <a:pt x="179" y="368"/>
                    </a:lnTo>
                    <a:lnTo>
                      <a:pt x="183" y="368"/>
                    </a:lnTo>
                    <a:lnTo>
                      <a:pt x="187" y="368"/>
                    </a:lnTo>
                    <a:lnTo>
                      <a:pt x="190" y="370"/>
                    </a:lnTo>
                    <a:lnTo>
                      <a:pt x="194" y="370"/>
                    </a:lnTo>
                    <a:lnTo>
                      <a:pt x="196" y="370"/>
                    </a:lnTo>
                    <a:lnTo>
                      <a:pt x="198" y="368"/>
                    </a:lnTo>
                    <a:lnTo>
                      <a:pt x="200" y="368"/>
                    </a:lnTo>
                    <a:lnTo>
                      <a:pt x="200" y="367"/>
                    </a:lnTo>
                    <a:lnTo>
                      <a:pt x="200" y="365"/>
                    </a:lnTo>
                    <a:lnTo>
                      <a:pt x="200" y="363"/>
                    </a:lnTo>
                    <a:lnTo>
                      <a:pt x="200" y="361"/>
                    </a:lnTo>
                    <a:lnTo>
                      <a:pt x="198" y="357"/>
                    </a:lnTo>
                    <a:lnTo>
                      <a:pt x="196" y="353"/>
                    </a:lnTo>
                    <a:lnTo>
                      <a:pt x="194" y="351"/>
                    </a:lnTo>
                    <a:lnTo>
                      <a:pt x="192" y="347"/>
                    </a:lnTo>
                    <a:lnTo>
                      <a:pt x="190" y="345"/>
                    </a:lnTo>
                    <a:lnTo>
                      <a:pt x="190" y="343"/>
                    </a:lnTo>
                    <a:lnTo>
                      <a:pt x="190" y="341"/>
                    </a:lnTo>
                    <a:lnTo>
                      <a:pt x="192" y="341"/>
                    </a:lnTo>
                    <a:lnTo>
                      <a:pt x="192" y="340"/>
                    </a:lnTo>
                    <a:lnTo>
                      <a:pt x="194" y="340"/>
                    </a:lnTo>
                    <a:lnTo>
                      <a:pt x="196" y="338"/>
                    </a:lnTo>
                    <a:lnTo>
                      <a:pt x="198" y="338"/>
                    </a:lnTo>
                    <a:lnTo>
                      <a:pt x="202" y="338"/>
                    </a:lnTo>
                    <a:lnTo>
                      <a:pt x="206" y="338"/>
                    </a:lnTo>
                    <a:lnTo>
                      <a:pt x="210" y="340"/>
                    </a:lnTo>
                    <a:lnTo>
                      <a:pt x="214" y="340"/>
                    </a:lnTo>
                    <a:lnTo>
                      <a:pt x="216" y="340"/>
                    </a:lnTo>
                    <a:lnTo>
                      <a:pt x="217" y="338"/>
                    </a:lnTo>
                    <a:lnTo>
                      <a:pt x="219" y="338"/>
                    </a:lnTo>
                    <a:lnTo>
                      <a:pt x="219" y="336"/>
                    </a:lnTo>
                    <a:lnTo>
                      <a:pt x="219" y="334"/>
                    </a:lnTo>
                    <a:lnTo>
                      <a:pt x="219" y="332"/>
                    </a:lnTo>
                    <a:lnTo>
                      <a:pt x="219" y="330"/>
                    </a:lnTo>
                    <a:lnTo>
                      <a:pt x="217" y="326"/>
                    </a:lnTo>
                    <a:lnTo>
                      <a:pt x="216" y="322"/>
                    </a:lnTo>
                    <a:lnTo>
                      <a:pt x="214" y="320"/>
                    </a:lnTo>
                    <a:lnTo>
                      <a:pt x="212" y="316"/>
                    </a:lnTo>
                    <a:lnTo>
                      <a:pt x="210" y="314"/>
                    </a:lnTo>
                    <a:lnTo>
                      <a:pt x="210" y="313"/>
                    </a:lnTo>
                    <a:lnTo>
                      <a:pt x="210" y="311"/>
                    </a:lnTo>
                    <a:lnTo>
                      <a:pt x="212" y="311"/>
                    </a:lnTo>
                    <a:lnTo>
                      <a:pt x="212" y="309"/>
                    </a:lnTo>
                    <a:lnTo>
                      <a:pt x="214" y="309"/>
                    </a:lnTo>
                    <a:lnTo>
                      <a:pt x="216" y="307"/>
                    </a:lnTo>
                    <a:lnTo>
                      <a:pt x="217" y="307"/>
                    </a:lnTo>
                    <a:lnTo>
                      <a:pt x="221" y="307"/>
                    </a:lnTo>
                    <a:lnTo>
                      <a:pt x="225" y="307"/>
                    </a:lnTo>
                    <a:lnTo>
                      <a:pt x="229" y="309"/>
                    </a:lnTo>
                    <a:lnTo>
                      <a:pt x="233" y="309"/>
                    </a:lnTo>
                    <a:lnTo>
                      <a:pt x="235" y="309"/>
                    </a:lnTo>
                    <a:lnTo>
                      <a:pt x="237" y="307"/>
                    </a:lnTo>
                    <a:lnTo>
                      <a:pt x="239" y="307"/>
                    </a:lnTo>
                    <a:lnTo>
                      <a:pt x="239" y="305"/>
                    </a:lnTo>
                    <a:lnTo>
                      <a:pt x="239" y="303"/>
                    </a:lnTo>
                    <a:lnTo>
                      <a:pt x="239" y="301"/>
                    </a:lnTo>
                    <a:lnTo>
                      <a:pt x="239" y="299"/>
                    </a:lnTo>
                    <a:lnTo>
                      <a:pt x="237" y="295"/>
                    </a:lnTo>
                    <a:lnTo>
                      <a:pt x="235" y="291"/>
                    </a:lnTo>
                    <a:lnTo>
                      <a:pt x="233" y="289"/>
                    </a:lnTo>
                    <a:lnTo>
                      <a:pt x="231" y="286"/>
                    </a:lnTo>
                    <a:lnTo>
                      <a:pt x="229" y="284"/>
                    </a:lnTo>
                    <a:lnTo>
                      <a:pt x="229" y="282"/>
                    </a:lnTo>
                    <a:lnTo>
                      <a:pt x="229" y="280"/>
                    </a:lnTo>
                    <a:lnTo>
                      <a:pt x="231" y="280"/>
                    </a:lnTo>
                    <a:lnTo>
                      <a:pt x="231" y="278"/>
                    </a:lnTo>
                    <a:lnTo>
                      <a:pt x="233" y="278"/>
                    </a:lnTo>
                    <a:lnTo>
                      <a:pt x="235" y="276"/>
                    </a:lnTo>
                    <a:lnTo>
                      <a:pt x="237" y="276"/>
                    </a:lnTo>
                    <a:lnTo>
                      <a:pt x="241" y="276"/>
                    </a:lnTo>
                    <a:lnTo>
                      <a:pt x="244" y="276"/>
                    </a:lnTo>
                    <a:lnTo>
                      <a:pt x="248" y="278"/>
                    </a:lnTo>
                    <a:lnTo>
                      <a:pt x="252" y="278"/>
                    </a:lnTo>
                    <a:lnTo>
                      <a:pt x="254" y="278"/>
                    </a:lnTo>
                    <a:lnTo>
                      <a:pt x="256" y="276"/>
                    </a:lnTo>
                    <a:lnTo>
                      <a:pt x="258" y="276"/>
                    </a:lnTo>
                    <a:lnTo>
                      <a:pt x="258" y="274"/>
                    </a:lnTo>
                    <a:lnTo>
                      <a:pt x="258" y="272"/>
                    </a:lnTo>
                    <a:lnTo>
                      <a:pt x="258" y="270"/>
                    </a:lnTo>
                    <a:lnTo>
                      <a:pt x="258" y="268"/>
                    </a:lnTo>
                    <a:lnTo>
                      <a:pt x="256" y="264"/>
                    </a:lnTo>
                    <a:lnTo>
                      <a:pt x="254" y="262"/>
                    </a:lnTo>
                    <a:lnTo>
                      <a:pt x="252" y="259"/>
                    </a:lnTo>
                    <a:lnTo>
                      <a:pt x="250" y="255"/>
                    </a:lnTo>
                    <a:lnTo>
                      <a:pt x="248" y="253"/>
                    </a:lnTo>
                    <a:lnTo>
                      <a:pt x="248" y="251"/>
                    </a:lnTo>
                    <a:lnTo>
                      <a:pt x="248" y="249"/>
                    </a:lnTo>
                    <a:lnTo>
                      <a:pt x="250" y="249"/>
                    </a:lnTo>
                    <a:lnTo>
                      <a:pt x="250" y="247"/>
                    </a:lnTo>
                    <a:lnTo>
                      <a:pt x="252" y="247"/>
                    </a:lnTo>
                    <a:lnTo>
                      <a:pt x="254" y="245"/>
                    </a:lnTo>
                    <a:lnTo>
                      <a:pt x="256" y="245"/>
                    </a:lnTo>
                    <a:lnTo>
                      <a:pt x="260" y="245"/>
                    </a:lnTo>
                    <a:lnTo>
                      <a:pt x="264" y="247"/>
                    </a:lnTo>
                    <a:lnTo>
                      <a:pt x="267" y="247"/>
                    </a:lnTo>
                    <a:lnTo>
                      <a:pt x="271" y="247"/>
                    </a:lnTo>
                    <a:lnTo>
                      <a:pt x="273" y="247"/>
                    </a:lnTo>
                    <a:lnTo>
                      <a:pt x="275" y="245"/>
                    </a:lnTo>
                    <a:lnTo>
                      <a:pt x="277" y="245"/>
                    </a:lnTo>
                    <a:lnTo>
                      <a:pt x="277" y="243"/>
                    </a:lnTo>
                    <a:lnTo>
                      <a:pt x="277" y="241"/>
                    </a:lnTo>
                    <a:lnTo>
                      <a:pt x="277" y="239"/>
                    </a:lnTo>
                    <a:lnTo>
                      <a:pt x="277" y="237"/>
                    </a:lnTo>
                    <a:lnTo>
                      <a:pt x="275" y="235"/>
                    </a:lnTo>
                    <a:lnTo>
                      <a:pt x="273" y="232"/>
                    </a:lnTo>
                    <a:lnTo>
                      <a:pt x="269" y="228"/>
                    </a:lnTo>
                    <a:lnTo>
                      <a:pt x="267" y="224"/>
                    </a:lnTo>
                    <a:lnTo>
                      <a:pt x="267" y="222"/>
                    </a:lnTo>
                    <a:lnTo>
                      <a:pt x="267" y="220"/>
                    </a:lnTo>
                    <a:lnTo>
                      <a:pt x="267" y="218"/>
                    </a:lnTo>
                    <a:lnTo>
                      <a:pt x="269" y="218"/>
                    </a:lnTo>
                    <a:lnTo>
                      <a:pt x="269" y="216"/>
                    </a:lnTo>
                    <a:lnTo>
                      <a:pt x="271" y="216"/>
                    </a:lnTo>
                    <a:lnTo>
                      <a:pt x="273" y="216"/>
                    </a:lnTo>
                    <a:lnTo>
                      <a:pt x="273" y="214"/>
                    </a:lnTo>
                    <a:lnTo>
                      <a:pt x="277" y="216"/>
                    </a:lnTo>
                    <a:lnTo>
                      <a:pt x="283" y="216"/>
                    </a:lnTo>
                    <a:lnTo>
                      <a:pt x="287" y="216"/>
                    </a:lnTo>
                    <a:lnTo>
                      <a:pt x="291" y="216"/>
                    </a:lnTo>
                    <a:lnTo>
                      <a:pt x="292" y="216"/>
                    </a:lnTo>
                    <a:lnTo>
                      <a:pt x="294" y="216"/>
                    </a:lnTo>
                    <a:lnTo>
                      <a:pt x="294" y="214"/>
                    </a:lnTo>
                    <a:lnTo>
                      <a:pt x="296" y="214"/>
                    </a:lnTo>
                    <a:lnTo>
                      <a:pt x="296" y="212"/>
                    </a:lnTo>
                    <a:lnTo>
                      <a:pt x="296" y="210"/>
                    </a:lnTo>
                    <a:lnTo>
                      <a:pt x="296" y="208"/>
                    </a:lnTo>
                    <a:lnTo>
                      <a:pt x="296" y="206"/>
                    </a:lnTo>
                    <a:lnTo>
                      <a:pt x="294" y="204"/>
                    </a:lnTo>
                    <a:lnTo>
                      <a:pt x="291" y="201"/>
                    </a:lnTo>
                    <a:lnTo>
                      <a:pt x="289" y="197"/>
                    </a:lnTo>
                    <a:lnTo>
                      <a:pt x="287" y="193"/>
                    </a:lnTo>
                    <a:lnTo>
                      <a:pt x="287" y="191"/>
                    </a:lnTo>
                    <a:lnTo>
                      <a:pt x="287" y="189"/>
                    </a:lnTo>
                    <a:lnTo>
                      <a:pt x="287" y="187"/>
                    </a:lnTo>
                    <a:lnTo>
                      <a:pt x="289" y="187"/>
                    </a:lnTo>
                    <a:lnTo>
                      <a:pt x="289" y="185"/>
                    </a:lnTo>
                    <a:lnTo>
                      <a:pt x="291" y="185"/>
                    </a:lnTo>
                    <a:lnTo>
                      <a:pt x="292" y="185"/>
                    </a:lnTo>
                    <a:lnTo>
                      <a:pt x="296" y="185"/>
                    </a:lnTo>
                    <a:lnTo>
                      <a:pt x="300" y="185"/>
                    </a:lnTo>
                    <a:lnTo>
                      <a:pt x="306" y="185"/>
                    </a:lnTo>
                    <a:lnTo>
                      <a:pt x="310" y="185"/>
                    </a:lnTo>
                    <a:lnTo>
                      <a:pt x="312" y="185"/>
                    </a:lnTo>
                    <a:lnTo>
                      <a:pt x="314" y="185"/>
                    </a:lnTo>
                    <a:lnTo>
                      <a:pt x="314" y="183"/>
                    </a:lnTo>
                    <a:lnTo>
                      <a:pt x="316" y="181"/>
                    </a:lnTo>
                    <a:lnTo>
                      <a:pt x="316" y="179"/>
                    </a:lnTo>
                    <a:lnTo>
                      <a:pt x="316" y="177"/>
                    </a:lnTo>
                    <a:lnTo>
                      <a:pt x="314" y="174"/>
                    </a:lnTo>
                    <a:lnTo>
                      <a:pt x="310" y="170"/>
                    </a:lnTo>
                    <a:lnTo>
                      <a:pt x="308" y="166"/>
                    </a:lnTo>
                    <a:lnTo>
                      <a:pt x="306" y="162"/>
                    </a:lnTo>
                    <a:lnTo>
                      <a:pt x="306" y="160"/>
                    </a:lnTo>
                    <a:lnTo>
                      <a:pt x="306" y="158"/>
                    </a:lnTo>
                    <a:lnTo>
                      <a:pt x="306" y="156"/>
                    </a:lnTo>
                    <a:lnTo>
                      <a:pt x="308" y="156"/>
                    </a:lnTo>
                    <a:lnTo>
                      <a:pt x="308" y="154"/>
                    </a:lnTo>
                    <a:lnTo>
                      <a:pt x="310" y="154"/>
                    </a:lnTo>
                    <a:lnTo>
                      <a:pt x="312" y="154"/>
                    </a:lnTo>
                    <a:lnTo>
                      <a:pt x="316" y="154"/>
                    </a:lnTo>
                    <a:lnTo>
                      <a:pt x="319" y="154"/>
                    </a:lnTo>
                    <a:lnTo>
                      <a:pt x="325" y="154"/>
                    </a:lnTo>
                    <a:lnTo>
                      <a:pt x="329" y="154"/>
                    </a:lnTo>
                    <a:lnTo>
                      <a:pt x="331" y="154"/>
                    </a:lnTo>
                    <a:lnTo>
                      <a:pt x="333" y="154"/>
                    </a:lnTo>
                    <a:lnTo>
                      <a:pt x="333" y="152"/>
                    </a:lnTo>
                    <a:lnTo>
                      <a:pt x="335" y="150"/>
                    </a:lnTo>
                    <a:lnTo>
                      <a:pt x="335" y="149"/>
                    </a:lnTo>
                    <a:lnTo>
                      <a:pt x="335" y="147"/>
                    </a:lnTo>
                    <a:lnTo>
                      <a:pt x="333" y="147"/>
                    </a:lnTo>
                    <a:lnTo>
                      <a:pt x="333" y="143"/>
                    </a:lnTo>
                    <a:lnTo>
                      <a:pt x="329" y="139"/>
                    </a:lnTo>
                    <a:lnTo>
                      <a:pt x="327" y="135"/>
                    </a:lnTo>
                    <a:lnTo>
                      <a:pt x="325" y="131"/>
                    </a:lnTo>
                    <a:lnTo>
                      <a:pt x="325" y="129"/>
                    </a:lnTo>
                    <a:lnTo>
                      <a:pt x="325" y="127"/>
                    </a:lnTo>
                    <a:lnTo>
                      <a:pt x="325" y="125"/>
                    </a:lnTo>
                    <a:lnTo>
                      <a:pt x="327" y="125"/>
                    </a:lnTo>
                    <a:lnTo>
                      <a:pt x="327" y="123"/>
                    </a:lnTo>
                    <a:lnTo>
                      <a:pt x="329" y="123"/>
                    </a:lnTo>
                    <a:lnTo>
                      <a:pt x="331" y="123"/>
                    </a:lnTo>
                    <a:lnTo>
                      <a:pt x="335" y="123"/>
                    </a:lnTo>
                    <a:lnTo>
                      <a:pt x="339" y="123"/>
                    </a:lnTo>
                    <a:lnTo>
                      <a:pt x="344" y="123"/>
                    </a:lnTo>
                    <a:lnTo>
                      <a:pt x="348" y="123"/>
                    </a:lnTo>
                    <a:lnTo>
                      <a:pt x="350" y="123"/>
                    </a:lnTo>
                    <a:lnTo>
                      <a:pt x="352" y="123"/>
                    </a:lnTo>
                    <a:lnTo>
                      <a:pt x="352" y="122"/>
                    </a:lnTo>
                    <a:lnTo>
                      <a:pt x="354" y="122"/>
                    </a:lnTo>
                    <a:lnTo>
                      <a:pt x="354" y="120"/>
                    </a:lnTo>
                    <a:lnTo>
                      <a:pt x="354" y="118"/>
                    </a:lnTo>
                    <a:lnTo>
                      <a:pt x="352" y="116"/>
                    </a:lnTo>
                    <a:lnTo>
                      <a:pt x="352" y="112"/>
                    </a:lnTo>
                    <a:lnTo>
                      <a:pt x="348" y="108"/>
                    </a:lnTo>
                    <a:lnTo>
                      <a:pt x="346" y="104"/>
                    </a:lnTo>
                    <a:lnTo>
                      <a:pt x="344" y="102"/>
                    </a:lnTo>
                    <a:lnTo>
                      <a:pt x="344" y="100"/>
                    </a:lnTo>
                    <a:lnTo>
                      <a:pt x="344" y="98"/>
                    </a:lnTo>
                    <a:lnTo>
                      <a:pt x="344" y="96"/>
                    </a:lnTo>
                    <a:lnTo>
                      <a:pt x="344" y="95"/>
                    </a:lnTo>
                    <a:lnTo>
                      <a:pt x="346" y="95"/>
                    </a:lnTo>
                    <a:lnTo>
                      <a:pt x="346" y="93"/>
                    </a:lnTo>
                    <a:lnTo>
                      <a:pt x="348" y="93"/>
                    </a:lnTo>
                    <a:lnTo>
                      <a:pt x="350" y="93"/>
                    </a:lnTo>
                    <a:lnTo>
                      <a:pt x="354" y="93"/>
                    </a:lnTo>
                    <a:lnTo>
                      <a:pt x="358" y="93"/>
                    </a:lnTo>
                    <a:lnTo>
                      <a:pt x="362" y="95"/>
                    </a:lnTo>
                    <a:lnTo>
                      <a:pt x="366" y="95"/>
                    </a:lnTo>
                    <a:lnTo>
                      <a:pt x="368" y="95"/>
                    </a:lnTo>
                    <a:lnTo>
                      <a:pt x="369" y="93"/>
                    </a:lnTo>
                    <a:lnTo>
                      <a:pt x="371" y="93"/>
                    </a:lnTo>
                    <a:lnTo>
                      <a:pt x="371" y="91"/>
                    </a:lnTo>
                    <a:lnTo>
                      <a:pt x="373" y="89"/>
                    </a:lnTo>
                    <a:lnTo>
                      <a:pt x="371" y="87"/>
                    </a:lnTo>
                    <a:lnTo>
                      <a:pt x="371" y="85"/>
                    </a:lnTo>
                    <a:lnTo>
                      <a:pt x="369" y="81"/>
                    </a:lnTo>
                    <a:lnTo>
                      <a:pt x="368" y="77"/>
                    </a:lnTo>
                    <a:lnTo>
                      <a:pt x="366" y="75"/>
                    </a:lnTo>
                    <a:lnTo>
                      <a:pt x="364" y="71"/>
                    </a:lnTo>
                    <a:lnTo>
                      <a:pt x="364" y="69"/>
                    </a:lnTo>
                    <a:lnTo>
                      <a:pt x="364" y="68"/>
                    </a:lnTo>
                    <a:lnTo>
                      <a:pt x="364" y="66"/>
                    </a:lnTo>
                    <a:lnTo>
                      <a:pt x="364" y="64"/>
                    </a:lnTo>
                    <a:lnTo>
                      <a:pt x="366" y="64"/>
                    </a:lnTo>
                    <a:lnTo>
                      <a:pt x="368" y="62"/>
                    </a:lnTo>
                    <a:lnTo>
                      <a:pt x="369" y="62"/>
                    </a:lnTo>
                    <a:lnTo>
                      <a:pt x="373" y="62"/>
                    </a:lnTo>
                    <a:lnTo>
                      <a:pt x="377" y="64"/>
                    </a:lnTo>
                    <a:lnTo>
                      <a:pt x="381" y="64"/>
                    </a:lnTo>
                    <a:lnTo>
                      <a:pt x="385" y="64"/>
                    </a:lnTo>
                    <a:lnTo>
                      <a:pt x="387" y="64"/>
                    </a:lnTo>
                    <a:lnTo>
                      <a:pt x="389" y="64"/>
                    </a:lnTo>
                    <a:lnTo>
                      <a:pt x="389" y="62"/>
                    </a:lnTo>
                    <a:lnTo>
                      <a:pt x="391" y="62"/>
                    </a:lnTo>
                    <a:lnTo>
                      <a:pt x="391" y="60"/>
                    </a:lnTo>
                    <a:lnTo>
                      <a:pt x="391" y="58"/>
                    </a:lnTo>
                    <a:lnTo>
                      <a:pt x="391" y="56"/>
                    </a:lnTo>
                    <a:lnTo>
                      <a:pt x="391" y="54"/>
                    </a:lnTo>
                    <a:lnTo>
                      <a:pt x="389" y="52"/>
                    </a:lnTo>
                    <a:lnTo>
                      <a:pt x="387" y="48"/>
                    </a:lnTo>
                    <a:lnTo>
                      <a:pt x="385" y="44"/>
                    </a:lnTo>
                    <a:lnTo>
                      <a:pt x="383" y="41"/>
                    </a:lnTo>
                    <a:lnTo>
                      <a:pt x="383" y="39"/>
                    </a:lnTo>
                    <a:lnTo>
                      <a:pt x="381" y="39"/>
                    </a:lnTo>
                    <a:lnTo>
                      <a:pt x="381" y="37"/>
                    </a:lnTo>
                    <a:lnTo>
                      <a:pt x="383" y="37"/>
                    </a:lnTo>
                    <a:lnTo>
                      <a:pt x="383" y="35"/>
                    </a:lnTo>
                    <a:lnTo>
                      <a:pt x="383" y="33"/>
                    </a:lnTo>
                    <a:lnTo>
                      <a:pt x="385" y="33"/>
                    </a:lnTo>
                    <a:lnTo>
                      <a:pt x="387" y="33"/>
                    </a:lnTo>
                    <a:lnTo>
                      <a:pt x="389" y="33"/>
                    </a:lnTo>
                    <a:lnTo>
                      <a:pt x="393" y="33"/>
                    </a:lnTo>
                    <a:lnTo>
                      <a:pt x="396" y="33"/>
                    </a:lnTo>
                    <a:lnTo>
                      <a:pt x="400" y="33"/>
                    </a:lnTo>
                    <a:lnTo>
                      <a:pt x="404" y="33"/>
                    </a:lnTo>
                    <a:lnTo>
                      <a:pt x="406" y="33"/>
                    </a:lnTo>
                    <a:lnTo>
                      <a:pt x="408" y="33"/>
                    </a:lnTo>
                    <a:lnTo>
                      <a:pt x="408" y="31"/>
                    </a:lnTo>
                    <a:lnTo>
                      <a:pt x="410" y="31"/>
                    </a:lnTo>
                    <a:lnTo>
                      <a:pt x="410" y="29"/>
                    </a:lnTo>
                    <a:lnTo>
                      <a:pt x="410" y="27"/>
                    </a:lnTo>
                    <a:lnTo>
                      <a:pt x="410" y="25"/>
                    </a:lnTo>
                    <a:lnTo>
                      <a:pt x="408" y="21"/>
                    </a:lnTo>
                    <a:lnTo>
                      <a:pt x="406" y="17"/>
                    </a:lnTo>
                    <a:lnTo>
                      <a:pt x="404" y="14"/>
                    </a:lnTo>
                    <a:lnTo>
                      <a:pt x="402" y="10"/>
                    </a:lnTo>
                    <a:lnTo>
                      <a:pt x="400" y="10"/>
                    </a:lnTo>
                    <a:lnTo>
                      <a:pt x="400" y="8"/>
                    </a:lnTo>
                    <a:lnTo>
                      <a:pt x="400" y="6"/>
                    </a:lnTo>
                    <a:lnTo>
                      <a:pt x="402" y="6"/>
                    </a:lnTo>
                    <a:lnTo>
                      <a:pt x="402" y="4"/>
                    </a:lnTo>
                    <a:lnTo>
                      <a:pt x="404" y="2"/>
                    </a:lnTo>
                    <a:lnTo>
                      <a:pt x="406" y="2"/>
                    </a:lnTo>
                    <a:lnTo>
                      <a:pt x="408" y="2"/>
                    </a:lnTo>
                    <a:lnTo>
                      <a:pt x="410" y="2"/>
                    </a:lnTo>
                    <a:lnTo>
                      <a:pt x="416" y="2"/>
                    </a:lnTo>
                    <a:lnTo>
                      <a:pt x="420" y="4"/>
                    </a:lnTo>
                    <a:lnTo>
                      <a:pt x="423" y="4"/>
                    </a:lnTo>
                    <a:lnTo>
                      <a:pt x="425" y="4"/>
                    </a:lnTo>
                    <a:lnTo>
                      <a:pt x="425" y="2"/>
                    </a:lnTo>
                    <a:lnTo>
                      <a:pt x="427" y="2"/>
                    </a:lnTo>
                    <a:lnTo>
                      <a:pt x="42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12" name="Line 35"/>
              <p:cNvSpPr>
                <a:spLocks noChangeShapeType="1"/>
              </p:cNvSpPr>
              <p:nvPr/>
            </p:nvSpPr>
            <p:spPr bwMode="auto">
              <a:xfrm rot="11906097" flipV="1">
                <a:off x="1004" y="1780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13" name="Line 36"/>
              <p:cNvSpPr>
                <a:spLocks noChangeShapeType="1"/>
              </p:cNvSpPr>
              <p:nvPr/>
            </p:nvSpPr>
            <p:spPr bwMode="auto">
              <a:xfrm rot="11906097" flipH="1" flipV="1">
                <a:off x="1111" y="1812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14" name="Line 37"/>
              <p:cNvSpPr>
                <a:spLocks noChangeShapeType="1"/>
              </p:cNvSpPr>
              <p:nvPr/>
            </p:nvSpPr>
            <p:spPr bwMode="auto">
              <a:xfrm rot="11906097" flipH="1">
                <a:off x="1189" y="2067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15" name="Text Box 38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844" y="2081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FF00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16" name="Text Box 39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69" y="1680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17" name="Text Box 40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87" y="2021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18" name="Text Box 41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276" y="1983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 dirty="0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</p:grpSp>
        <p:sp>
          <p:nvSpPr>
            <p:cNvPr id="71701" name="Line 44"/>
            <p:cNvSpPr>
              <a:spLocks noChangeShapeType="1"/>
            </p:cNvSpPr>
            <p:nvPr/>
          </p:nvSpPr>
          <p:spPr bwMode="auto">
            <a:xfrm>
              <a:off x="816" y="2352"/>
              <a:ext cx="0" cy="240"/>
            </a:xfrm>
            <a:prstGeom prst="line">
              <a:avLst/>
            </a:prstGeom>
            <a:noFill/>
            <a:ln w="6350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1702" name="Text Box 45"/>
            <p:cNvSpPr txBox="1">
              <a:spLocks noChangeArrowheads="1"/>
            </p:cNvSpPr>
            <p:nvPr/>
          </p:nvSpPr>
          <p:spPr bwMode="auto">
            <a:xfrm>
              <a:off x="50" y="2089"/>
              <a:ext cx="33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 sz="3200" b="1" dirty="0">
                  <a:solidFill>
                    <a:srgbClr val="000000"/>
                  </a:solidFill>
                  <a:latin typeface="Symbol" pitchFamily="18" charset="2"/>
                </a:rPr>
                <a:t>g</a:t>
              </a:r>
            </a:p>
          </p:txBody>
        </p:sp>
      </p:grpSp>
      <p:grpSp>
        <p:nvGrpSpPr>
          <p:cNvPr id="4" name="40 Grupo"/>
          <p:cNvGrpSpPr>
            <a:grpSpLocks/>
          </p:cNvGrpSpPr>
          <p:nvPr/>
        </p:nvGrpSpPr>
        <p:grpSpPr bwMode="auto">
          <a:xfrm>
            <a:off x="3190008" y="4682748"/>
            <a:ext cx="2572547" cy="1728225"/>
            <a:chOff x="1143000" y="2643182"/>
            <a:chExt cx="3071810" cy="1943106"/>
          </a:xfrm>
        </p:grpSpPr>
        <p:pic>
          <p:nvPicPr>
            <p:cNvPr id="71698" name="Picture 48" descr="fpulses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143000" y="2643182"/>
              <a:ext cx="3071810" cy="1943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9" name="Picture 48" descr="fpulses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786050" y="3643314"/>
              <a:ext cx="1428760" cy="878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453845" y="1264703"/>
          <a:ext cx="2034355" cy="1613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4630400" imgH="7315200" progId="">
                  <p:embed/>
                </p:oleObj>
              </mc:Choice>
              <mc:Fallback>
                <p:oleObj r:id="rId6" imgW="14630400" imgH="7315200" progId="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3845" y="1264703"/>
                        <a:ext cx="2034355" cy="16130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4379975" y="1250480"/>
            <a:ext cx="2035465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Event building </a:t>
            </a:r>
            <a:br>
              <a:rPr lang="en-GB" sz="16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of time-stamped  hits and ancillaries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92113" y="6403991"/>
            <a:ext cx="167558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HARDWARE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79975" y="6403991"/>
            <a:ext cx="163070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SOFTWARE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Flow chart for AGATA</a:t>
            </a:r>
          </a:p>
        </p:txBody>
      </p:sp>
    </p:spTree>
    <p:extLst>
      <p:ext uri="{BB962C8B-B14F-4D97-AF65-F5344CB8AC3E}">
        <p14:creationId xmlns:p14="http://schemas.microsoft.com/office/powerpoint/2010/main" val="2380502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D2967-F840-1045-851C-1142F16F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Double </a:t>
            </a:r>
            <a:r>
              <a:rPr lang="it-IT" sz="3600" spc="-1" dirty="0" err="1">
                <a:latin typeface="Arial"/>
                <a:ea typeface="Arial"/>
              </a:rPr>
              <a:t>ɣ</a:t>
            </a:r>
            <a:r>
              <a:rPr lang="en-IT" dirty="0"/>
              <a:t> study with AGATA</a:t>
            </a:r>
          </a:p>
        </p:txBody>
      </p:sp>
      <p:pic>
        <p:nvPicPr>
          <p:cNvPr id="3" name="Immagine 8" descr="Screen Shot 2017-09-24 at 18.51.04.png">
            <a:extLst>
              <a:ext uri="{FF2B5EF4-FFF2-40B4-BE49-F238E27FC236}">
                <a16:creationId xmlns:a16="http://schemas.microsoft.com/office/drawing/2014/main" id="{041F16F9-B0D5-A943-9646-5D2E656E1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0" y="1824342"/>
            <a:ext cx="2682938" cy="2767662"/>
          </a:xfrm>
          <a:prstGeom prst="rect">
            <a:avLst/>
          </a:prstGeom>
        </p:spPr>
      </p:pic>
      <p:cxnSp>
        <p:nvCxnSpPr>
          <p:cNvPr id="4" name="Connettore 2 9">
            <a:extLst>
              <a:ext uri="{FF2B5EF4-FFF2-40B4-BE49-F238E27FC236}">
                <a16:creationId xmlns:a16="http://schemas.microsoft.com/office/drawing/2014/main" id="{E5079EEF-D6A0-5B41-8EDB-6232E7B41DBC}"/>
              </a:ext>
            </a:extLst>
          </p:cNvPr>
          <p:cNvCxnSpPr/>
          <p:nvPr/>
        </p:nvCxnSpPr>
        <p:spPr>
          <a:xfrm>
            <a:off x="877764" y="4747484"/>
            <a:ext cx="1344706" cy="0"/>
          </a:xfrm>
          <a:prstGeom prst="straightConnector1">
            <a:avLst/>
          </a:prstGeom>
          <a:ln w="57150" cmpd="sng">
            <a:solidFill>
              <a:srgbClr val="34E4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10">
            <a:extLst>
              <a:ext uri="{FF2B5EF4-FFF2-40B4-BE49-F238E27FC236}">
                <a16:creationId xmlns:a16="http://schemas.microsoft.com/office/drawing/2014/main" id="{97CA400E-46EC-9C44-B227-4649E8E6DA99}"/>
              </a:ext>
            </a:extLst>
          </p:cNvPr>
          <p:cNvCxnSpPr/>
          <p:nvPr/>
        </p:nvCxnSpPr>
        <p:spPr>
          <a:xfrm>
            <a:off x="877764" y="5192742"/>
            <a:ext cx="1344706" cy="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11">
            <a:extLst>
              <a:ext uri="{FF2B5EF4-FFF2-40B4-BE49-F238E27FC236}">
                <a16:creationId xmlns:a16="http://schemas.microsoft.com/office/drawing/2014/main" id="{43D25FF5-ECB3-144E-9436-8097B090A1AC}"/>
              </a:ext>
            </a:extLst>
          </p:cNvPr>
          <p:cNvSpPr txBox="1"/>
          <p:nvPr/>
        </p:nvSpPr>
        <p:spPr>
          <a:xfrm>
            <a:off x="877764" y="4816819"/>
            <a:ext cx="1763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Double gamma</a:t>
            </a:r>
          </a:p>
        </p:txBody>
      </p:sp>
      <p:sp>
        <p:nvSpPr>
          <p:cNvPr id="7" name="CasellaDiTesto 12">
            <a:extLst>
              <a:ext uri="{FF2B5EF4-FFF2-40B4-BE49-F238E27FC236}">
                <a16:creationId xmlns:a16="http://schemas.microsoft.com/office/drawing/2014/main" id="{30A60B78-28FC-6546-B69D-6E0C76A1CB29}"/>
              </a:ext>
            </a:extLst>
          </p:cNvPr>
          <p:cNvSpPr txBox="1"/>
          <p:nvPr/>
        </p:nvSpPr>
        <p:spPr>
          <a:xfrm>
            <a:off x="877764" y="5314265"/>
            <a:ext cx="234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Compton </a:t>
            </a:r>
            <a:r>
              <a:rPr lang="it-IT" sz="1400" dirty="0" err="1"/>
              <a:t>scattered</a:t>
            </a:r>
            <a:endParaRPr lang="it-IT" sz="1400" dirty="0"/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F941BC03-CA20-7247-8682-F0C307C2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35" y="1942141"/>
            <a:ext cx="2652067" cy="3679901"/>
          </a:xfrm>
          <a:prstGeom prst="rect">
            <a:avLst/>
          </a:prstGeom>
        </p:spPr>
      </p:pic>
      <p:pic>
        <p:nvPicPr>
          <p:cNvPr id="11" name="Picture 10" descr="A picture containing polygon&#10;&#10;Description automatically generated">
            <a:extLst>
              <a:ext uri="{FF2B5EF4-FFF2-40B4-BE49-F238E27FC236}">
                <a16:creationId xmlns:a16="http://schemas.microsoft.com/office/drawing/2014/main" id="{C5452D10-2CCA-8D46-BA09-F6DE96EA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651" y="1836643"/>
            <a:ext cx="2682938" cy="389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37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 flipV="1">
            <a:off x="6493929" y="5841996"/>
            <a:ext cx="922864" cy="1693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AGATA for the </a:t>
            </a:r>
            <a:r>
              <a:rPr lang="en-US" dirty="0"/>
              <a:t>(“</a:t>
            </a:r>
            <a:r>
              <a:rPr lang="en-US" dirty="0" err="1"/>
              <a:t>γγ</a:t>
            </a:r>
            <a:r>
              <a:rPr lang="en-US" dirty="0"/>
              <a:t>/</a:t>
            </a:r>
            <a:r>
              <a:rPr lang="en-US" dirty="0" err="1"/>
              <a:t>γ</a:t>
            </a:r>
            <a:r>
              <a:rPr lang="en-US" dirty="0"/>
              <a:t>”) decay?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61142"/>
            <a:ext cx="8229600" cy="3430992"/>
          </a:xfrm>
        </p:spPr>
        <p:txBody>
          <a:bodyPr/>
          <a:lstStyle/>
          <a:p>
            <a:r>
              <a:rPr lang="en-GB" dirty="0"/>
              <a:t>Possibility to improve the timing from highly segmented </a:t>
            </a:r>
            <a:r>
              <a:rPr lang="en-GB" dirty="0" err="1"/>
              <a:t>HPGe</a:t>
            </a:r>
            <a:r>
              <a:rPr lang="en-GB" dirty="0"/>
              <a:t> detectors by using PSA techniques or maybe NN techniques?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Position sensitivity and PSA to get spatially a difference between Compton scattered events and real double gamma events. </a:t>
            </a:r>
          </a:p>
        </p:txBody>
      </p:sp>
      <p:pic>
        <p:nvPicPr>
          <p:cNvPr id="4" name="Immagine 3" descr="Screen Shot 2017-09-25 at 14.3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47" y="2170170"/>
            <a:ext cx="4685553" cy="1690258"/>
          </a:xfrm>
          <a:prstGeom prst="rect">
            <a:avLst/>
          </a:prstGeom>
        </p:spPr>
      </p:pic>
      <p:pic>
        <p:nvPicPr>
          <p:cNvPr id="5" name="Immagine 4" descr="Screen Shot 2017-09-25 at 18.36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20" y="4646707"/>
            <a:ext cx="2373561" cy="2061882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>
            <a:off x="4758259" y="5841996"/>
            <a:ext cx="172720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6485459" y="5029200"/>
            <a:ext cx="931334" cy="81279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6239921" y="5962135"/>
            <a:ext cx="52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484528" y="4590535"/>
            <a:ext cx="52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282263" y="4611243"/>
            <a:ext cx="728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/>
              <a:t>.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213576" y="3758681"/>
            <a:ext cx="728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/>
              <a:t>.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6908796" y="5455731"/>
            <a:ext cx="60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θ</a:t>
            </a:r>
            <a:r>
              <a:rPr lang="it-IT" baseline="-25000" dirty="0"/>
              <a:t>1</a:t>
            </a:r>
          </a:p>
        </p:txBody>
      </p:sp>
      <p:cxnSp>
        <p:nvCxnSpPr>
          <p:cNvPr id="9" name="Connettore 2 8"/>
          <p:cNvCxnSpPr/>
          <p:nvPr/>
        </p:nvCxnSpPr>
        <p:spPr>
          <a:xfrm flipV="1">
            <a:off x="4758259" y="5029200"/>
            <a:ext cx="2658534" cy="7958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er 10"/>
          <p:cNvSpPr/>
          <p:nvPr/>
        </p:nvSpPr>
        <p:spPr>
          <a:xfrm rot="19824051">
            <a:off x="6637819" y="5183197"/>
            <a:ext cx="575757" cy="545068"/>
          </a:xfrm>
          <a:prstGeom prst="mathMultiply">
            <a:avLst>
              <a:gd name="adj1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71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AGATA </a:t>
            </a:r>
            <a:r>
              <a:rPr lang="it-IT" dirty="0" err="1"/>
              <a:t>distance</a:t>
            </a:r>
            <a:r>
              <a:rPr lang="it-IT" dirty="0"/>
              <a:t> vs. timing</a:t>
            </a:r>
          </a:p>
        </p:txBody>
      </p:sp>
      <p:pic>
        <p:nvPicPr>
          <p:cNvPr id="4" name="Immagine 3" descr="scattering_plots_before_after_opt_track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3075" y="174946"/>
            <a:ext cx="4554486" cy="789722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65199" y="882134"/>
            <a:ext cx="2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One</a:t>
            </a:r>
            <a:r>
              <a:rPr lang="it-IT" dirty="0"/>
              <a:t> gamma </a:t>
            </a:r>
            <a:r>
              <a:rPr lang="it-IT" dirty="0">
                <a:sym typeface="Wingdings"/>
              </a:rPr>
              <a:t> </a:t>
            </a:r>
            <a:r>
              <a:rPr lang="it-IT" dirty="0" err="1"/>
              <a:t>Fold</a:t>
            </a:r>
            <a:r>
              <a:rPr lang="it-IT" dirty="0"/>
              <a:t>=2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819397" y="6468536"/>
            <a:ext cx="339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Clusterization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full AGATA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501704" y="4097866"/>
            <a:ext cx="7897228" cy="231987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501704" y="1723998"/>
            <a:ext cx="7897228" cy="231987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819397" y="1251466"/>
            <a:ext cx="339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Clusterization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8 </a:t>
            </a:r>
            <a:r>
              <a:rPr lang="it-IT" dirty="0" err="1"/>
              <a:t>degrees</a:t>
            </a:r>
            <a:endParaRPr lang="it-IT" dirty="0"/>
          </a:p>
        </p:txBody>
      </p:sp>
      <p:pic>
        <p:nvPicPr>
          <p:cNvPr id="3" name="Immagine 8" descr="Screen Shot 2017-09-24 at 18.51.04.png">
            <a:extLst>
              <a:ext uri="{FF2B5EF4-FFF2-40B4-BE49-F238E27FC236}">
                <a16:creationId xmlns:a16="http://schemas.microsoft.com/office/drawing/2014/main" id="{F8EE5EA8-5C07-386F-F2D5-43619FEF2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66" y="3161769"/>
            <a:ext cx="2061967" cy="2127081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2AF1ECF-A161-1C4C-5048-8199910624FA}"/>
              </a:ext>
            </a:extLst>
          </p:cNvPr>
          <p:cNvCxnSpPr/>
          <p:nvPr/>
        </p:nvCxnSpPr>
        <p:spPr>
          <a:xfrm>
            <a:off x="6944790" y="4585917"/>
            <a:ext cx="1344706" cy="0"/>
          </a:xfrm>
          <a:prstGeom prst="straightConnector1">
            <a:avLst/>
          </a:prstGeom>
          <a:ln w="57150" cmpd="sng">
            <a:solidFill>
              <a:srgbClr val="34E4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762475B-57F4-4E59-B3D3-B8519BEDFCE5}"/>
              </a:ext>
            </a:extLst>
          </p:cNvPr>
          <p:cNvCxnSpPr/>
          <p:nvPr/>
        </p:nvCxnSpPr>
        <p:spPr>
          <a:xfrm>
            <a:off x="6944790" y="5042751"/>
            <a:ext cx="1344706" cy="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FB240C4-D967-4D7A-301F-2EBB2CEFC7B5}"/>
              </a:ext>
            </a:extLst>
          </p:cNvPr>
          <p:cNvSpPr txBox="1"/>
          <p:nvPr/>
        </p:nvSpPr>
        <p:spPr>
          <a:xfrm>
            <a:off x="6944790" y="4632104"/>
            <a:ext cx="1763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Double gamma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708765-63FB-13C4-CA3F-E6F8D3A38CE6}"/>
              </a:ext>
            </a:extLst>
          </p:cNvPr>
          <p:cNvSpPr txBox="1"/>
          <p:nvPr/>
        </p:nvSpPr>
        <p:spPr>
          <a:xfrm>
            <a:off x="6944790" y="5048525"/>
            <a:ext cx="234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Compton </a:t>
            </a:r>
            <a:r>
              <a:rPr lang="it-IT" sz="1400" dirty="0" err="1">
                <a:solidFill>
                  <a:schemeClr val="bg1"/>
                </a:solidFill>
              </a:rPr>
              <a:t>scattered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29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everal different colored objects&#10;&#10;Description automatically generated">
            <a:extLst>
              <a:ext uri="{FF2B5EF4-FFF2-40B4-BE49-F238E27FC236}">
                <a16:creationId xmlns:a16="http://schemas.microsoft.com/office/drawing/2014/main" id="{55C463FD-F0C1-7BF1-1BD8-44AE82B22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44701"/>
            <a:ext cx="4793791" cy="3173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C3A4F2-22F6-3787-5C0E-5D702BA9BA1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675586" y="2044700"/>
            <a:ext cx="3009627" cy="3883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5D2967-F840-1045-851C-1142F16F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 wrap="square" anchor="ctr">
            <a:normAutofit/>
          </a:bodyPr>
          <a:lstStyle/>
          <a:p>
            <a:r>
              <a:rPr lang="en-IT" dirty="0"/>
              <a:t>Double </a:t>
            </a:r>
            <a:r>
              <a:rPr lang="it-IT" spc="-1" err="1"/>
              <a:t>ɣ</a:t>
            </a:r>
            <a:r>
              <a:rPr lang="en-IT" dirty="0"/>
              <a:t> study with Scintillators</a:t>
            </a:r>
          </a:p>
        </p:txBody>
      </p:sp>
    </p:spTree>
    <p:extLst>
      <p:ext uri="{BB962C8B-B14F-4D97-AF65-F5344CB8AC3E}">
        <p14:creationId xmlns:p14="http://schemas.microsoft.com/office/powerpoint/2010/main" val="1420891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2"/>
          <p:cNvSpPr txBox="1"/>
          <p:nvPr/>
        </p:nvSpPr>
        <p:spPr>
          <a:xfrm>
            <a:off x="5057299" y="4478683"/>
            <a:ext cx="3722683" cy="304868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>
              <a:lnSpc>
                <a:spcPct val="90000"/>
              </a:lnSpc>
              <a:spcAft>
                <a:spcPts val="54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51" spc="-1">
                <a:solidFill>
                  <a:srgbClr val="000000"/>
                </a:solidFill>
                <a:latin typeface="Calibri"/>
                <a:ea typeface="Calibri"/>
              </a:rPr>
              <a:t>302 3.5”x8” </a:t>
            </a:r>
            <a:r>
              <a:rPr lang="en-US" sz="1451" spc="-1">
                <a:solidFill>
                  <a:srgbClr val="FF0000"/>
                </a:solidFill>
                <a:latin typeface="Calibri"/>
                <a:ea typeface="Calibri"/>
              </a:rPr>
              <a:t>cylindrical LaBr</a:t>
            </a:r>
            <a:r>
              <a:rPr lang="en-US" sz="1451" spc="-1" baseline="-33000">
                <a:solidFill>
                  <a:srgbClr val="FF0000"/>
                </a:solidFill>
                <a:latin typeface="Calibri"/>
                <a:ea typeface="Calibri"/>
              </a:rPr>
              <a:t>3</a:t>
            </a:r>
            <a:r>
              <a:rPr lang="en-US" sz="1451" spc="-1">
                <a:solidFill>
                  <a:srgbClr val="000000"/>
                </a:solidFill>
                <a:latin typeface="Calibri"/>
                <a:ea typeface="Calibri"/>
              </a:rPr>
              <a:t> in spherical configuration</a:t>
            </a:r>
            <a:endParaRPr lang="it-IT" sz="1451" spc="-1">
              <a:latin typeface="Arial"/>
            </a:endParaRPr>
          </a:p>
          <a:p>
            <a:pPr marL="195934" indent="-195934">
              <a:lnSpc>
                <a:spcPct val="90000"/>
              </a:lnSpc>
              <a:spcAft>
                <a:spcPts val="54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51" spc="-1">
                <a:solidFill>
                  <a:srgbClr val="000000"/>
                </a:solidFill>
                <a:latin typeface="Arial"/>
                <a:ea typeface="Arial"/>
              </a:rPr>
              <a:t>Δ</a:t>
            </a:r>
            <a:r>
              <a:rPr lang="en-US" sz="1451" spc="-1">
                <a:solidFill>
                  <a:srgbClr val="000000"/>
                </a:solidFill>
                <a:latin typeface="Calibri"/>
                <a:ea typeface="Calibri"/>
              </a:rPr>
              <a:t>T = 880 ps</a:t>
            </a:r>
            <a:endParaRPr lang="it-IT" sz="1451" spc="-1">
              <a:latin typeface="Arial"/>
            </a:endParaRPr>
          </a:p>
          <a:p>
            <a:pPr marL="195934" indent="-195934">
              <a:lnSpc>
                <a:spcPct val="90000"/>
              </a:lnSpc>
              <a:spcAft>
                <a:spcPts val="54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51" spc="-1">
                <a:solidFill>
                  <a:srgbClr val="000000"/>
                </a:solidFill>
                <a:latin typeface="Calibri"/>
                <a:ea typeface="Calibri"/>
              </a:rPr>
              <a:t>Detector face is 50 cm from target  </a:t>
            </a:r>
            <a:endParaRPr lang="it-IT" sz="1451" spc="-1">
              <a:latin typeface="Arial"/>
            </a:endParaRPr>
          </a:p>
          <a:p>
            <a:pPr marL="195934" indent="-195934">
              <a:lnSpc>
                <a:spcPct val="90000"/>
              </a:lnSpc>
              <a:spcAft>
                <a:spcPts val="54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998" spc="-1">
                <a:solidFill>
                  <a:srgbClr val="000000"/>
                </a:solidFill>
                <a:latin typeface="Calibri"/>
                <a:ea typeface="Calibri"/>
              </a:rPr>
              <a:t>   </a:t>
            </a:r>
            <a:endParaRPr lang="it-IT" sz="998" spc="-1">
              <a:latin typeface="Arial"/>
            </a:endParaRPr>
          </a:p>
          <a:p>
            <a:pPr marL="195934" indent="-195934">
              <a:lnSpc>
                <a:spcPct val="90000"/>
              </a:lnSpc>
              <a:spcAft>
                <a:spcPts val="54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51" spc="-1">
                <a:solidFill>
                  <a:srgbClr val="0000FF"/>
                </a:solidFill>
                <a:latin typeface="Calibri"/>
                <a:ea typeface="Calibri"/>
              </a:rPr>
              <a:t>Reaction chamber</a:t>
            </a:r>
            <a:r>
              <a:rPr lang="en-US" sz="1451" spc="-1">
                <a:solidFill>
                  <a:srgbClr val="000000"/>
                </a:solidFill>
                <a:latin typeface="Calibri"/>
                <a:ea typeface="Calibri"/>
              </a:rPr>
              <a:t>: radius 17cm, 2mm thick</a:t>
            </a:r>
            <a:endParaRPr lang="it-IT" sz="1451" spc="-1">
              <a:latin typeface="Arial"/>
            </a:endParaRPr>
          </a:p>
        </p:txBody>
      </p:sp>
      <p:pic>
        <p:nvPicPr>
          <p:cNvPr id="187" name="Picture 186"/>
          <p:cNvPicPr/>
          <p:nvPr/>
        </p:nvPicPr>
        <p:blipFill>
          <a:blip r:embed="rId2"/>
          <a:srcRect l="8103" t="16837" r="58478"/>
          <a:stretch/>
        </p:blipFill>
        <p:spPr>
          <a:xfrm>
            <a:off x="5178123" y="1639647"/>
            <a:ext cx="3774605" cy="2541548"/>
          </a:xfrm>
          <a:prstGeom prst="rect">
            <a:avLst/>
          </a:prstGeom>
          <a:ln>
            <a:noFill/>
          </a:ln>
        </p:spPr>
      </p:pic>
      <p:sp>
        <p:nvSpPr>
          <p:cNvPr id="188" name="TextShape 3"/>
          <p:cNvSpPr txBox="1"/>
          <p:nvPr/>
        </p:nvSpPr>
        <p:spPr>
          <a:xfrm>
            <a:off x="231199" y="4305938"/>
            <a:ext cx="4209898" cy="220977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>
              <a:lnSpc>
                <a:spcPct val="90000"/>
              </a:lnSpc>
              <a:spcAft>
                <a:spcPts val="54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540" b="1" spc="-1">
                <a:solidFill>
                  <a:srgbClr val="000000"/>
                </a:solidFill>
                <a:latin typeface="Calibri"/>
                <a:ea typeface="Calibri"/>
              </a:rPr>
              <a:t>SETUP REQUIREMENTS:</a:t>
            </a:r>
            <a:endParaRPr lang="it-IT" sz="2540" spc="-1">
              <a:latin typeface="Arial"/>
            </a:endParaRPr>
          </a:p>
          <a:p>
            <a:pPr marL="195934" indent="-195934">
              <a:lnSpc>
                <a:spcPct val="90000"/>
              </a:lnSpc>
              <a:spcAft>
                <a:spcPts val="545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en-US" sz="2177" spc="-1">
                <a:solidFill>
                  <a:srgbClr val="000000"/>
                </a:solidFill>
                <a:latin typeface="Calibri"/>
                <a:ea typeface="Calibri"/>
              </a:rPr>
              <a:t> Good efficiency</a:t>
            </a:r>
            <a:endParaRPr lang="it-IT" sz="2177" spc="-1">
              <a:latin typeface="Arial"/>
            </a:endParaRPr>
          </a:p>
          <a:p>
            <a:pPr marL="195934" indent="-195934">
              <a:lnSpc>
                <a:spcPct val="90000"/>
              </a:lnSpc>
              <a:spcAft>
                <a:spcPts val="545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en-US" sz="1361" spc="-1">
                <a:solidFill>
                  <a:srgbClr val="000000"/>
                </a:solidFill>
                <a:latin typeface="Calibri"/>
                <a:ea typeface="Calibri"/>
              </a:rPr>
              <a:t>  Small BR → little statistics expected</a:t>
            </a:r>
            <a:endParaRPr lang="it-IT" sz="1361" spc="-1">
              <a:latin typeface="Arial"/>
            </a:endParaRPr>
          </a:p>
          <a:p>
            <a:pPr marL="195934" indent="-195934">
              <a:lnSpc>
                <a:spcPct val="90000"/>
              </a:lnSpc>
              <a:spcAft>
                <a:spcPts val="545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en-US" sz="2177" spc="-1">
                <a:solidFill>
                  <a:srgbClr val="000000"/>
                </a:solidFill>
                <a:latin typeface="Calibri"/>
                <a:ea typeface="Calibri"/>
              </a:rPr>
              <a:t> Good time resolution</a:t>
            </a:r>
            <a:endParaRPr lang="it-IT" sz="2177" spc="-1">
              <a:latin typeface="Arial"/>
            </a:endParaRPr>
          </a:p>
          <a:p>
            <a:pPr marL="195934" indent="-195934">
              <a:lnSpc>
                <a:spcPct val="90000"/>
              </a:lnSpc>
              <a:spcAft>
                <a:spcPts val="545"/>
              </a:spcAft>
              <a:buClr>
                <a:srgbClr val="000000"/>
              </a:buClr>
              <a:buFont typeface="StarSymbol"/>
              <a:buAutoNum type="arabicParenR"/>
            </a:pPr>
            <a:r>
              <a:rPr lang="en-US" sz="1361" spc="-1">
                <a:solidFill>
                  <a:srgbClr val="000000"/>
                </a:solidFill>
                <a:latin typeface="Calibri"/>
                <a:ea typeface="Calibri"/>
              </a:rPr>
              <a:t>  Distinguish 2</a:t>
            </a:r>
            <a:r>
              <a:rPr lang="en-US" sz="1361" spc="-1">
                <a:solidFill>
                  <a:srgbClr val="000000"/>
                </a:solidFill>
                <a:latin typeface="Arial"/>
                <a:ea typeface="Arial"/>
              </a:rPr>
              <a:t>ɣ</a:t>
            </a:r>
            <a:r>
              <a:rPr lang="en-US" sz="1361" spc="-1">
                <a:solidFill>
                  <a:srgbClr val="000000"/>
                </a:solidFill>
                <a:latin typeface="Calibri"/>
                <a:ea typeface="Arial"/>
              </a:rPr>
              <a:t> from competing processes</a:t>
            </a:r>
            <a:endParaRPr lang="it-IT" sz="1361" spc="-1">
              <a:latin typeface="Arial"/>
            </a:endParaRPr>
          </a:p>
          <a:p>
            <a:pPr marL="195934" indent="-195934">
              <a:lnSpc>
                <a:spcPct val="90000"/>
              </a:lnSpc>
              <a:spcAft>
                <a:spcPts val="545"/>
              </a:spcAft>
              <a:buClr>
                <a:srgbClr val="000000"/>
              </a:buClr>
              <a:buFont typeface="StarSymbol"/>
              <a:buAutoNum type="arabicParenR"/>
            </a:pPr>
            <a:endParaRPr lang="it-IT" sz="1361" spc="-1">
              <a:latin typeface="Arial"/>
            </a:endParaRPr>
          </a:p>
        </p:txBody>
      </p:sp>
      <p:sp>
        <p:nvSpPr>
          <p:cNvPr id="189" name="CustomShape 4"/>
          <p:cNvSpPr/>
          <p:nvPr/>
        </p:nvSpPr>
        <p:spPr>
          <a:xfrm>
            <a:off x="3945718" y="5006717"/>
            <a:ext cx="729842" cy="326551"/>
          </a:xfrm>
          <a:custGeom>
            <a:avLst/>
            <a:gdLst/>
            <a:ahLst/>
            <a:cxnLst/>
            <a:rect l="0" t="0" r="r" b="b"/>
            <a:pathLst>
              <a:path w="2237" h="1002">
                <a:moveTo>
                  <a:pt x="0" y="250"/>
                </a:moveTo>
                <a:lnTo>
                  <a:pt x="1677" y="250"/>
                </a:lnTo>
                <a:lnTo>
                  <a:pt x="1677" y="0"/>
                </a:lnTo>
                <a:lnTo>
                  <a:pt x="2236" y="500"/>
                </a:lnTo>
                <a:lnTo>
                  <a:pt x="1677" y="1001"/>
                </a:lnTo>
                <a:lnTo>
                  <a:pt x="1677" y="750"/>
                </a:lnTo>
                <a:lnTo>
                  <a:pt x="0" y="750"/>
                </a:lnTo>
                <a:lnTo>
                  <a:pt x="0" y="250"/>
                </a:lnTo>
              </a:path>
            </a:pathLst>
          </a:custGeom>
          <a:solidFill>
            <a:srgbClr val="C9211E"/>
          </a:solidFill>
          <a:ln>
            <a:solidFill>
              <a:srgbClr val="C9211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6"/>
          <p:cNvSpPr/>
          <p:nvPr/>
        </p:nvSpPr>
        <p:spPr>
          <a:xfrm>
            <a:off x="4953782" y="4364390"/>
            <a:ext cx="3782116" cy="1593570"/>
          </a:xfrm>
          <a:custGeom>
            <a:avLst/>
            <a:gdLst/>
            <a:ahLst/>
            <a:cxnLst/>
            <a:rect l="0" t="0" r="r" b="b"/>
            <a:pathLst>
              <a:path w="11584" h="4882">
                <a:moveTo>
                  <a:pt x="813" y="0"/>
                </a:moveTo>
                <a:lnTo>
                  <a:pt x="814" y="0"/>
                </a:lnTo>
                <a:cubicBezTo>
                  <a:pt x="671" y="0"/>
                  <a:pt x="530" y="38"/>
                  <a:pt x="407" y="109"/>
                </a:cubicBezTo>
                <a:cubicBezTo>
                  <a:pt x="283" y="180"/>
                  <a:pt x="180" y="283"/>
                  <a:pt x="109" y="407"/>
                </a:cubicBezTo>
                <a:cubicBezTo>
                  <a:pt x="38" y="530"/>
                  <a:pt x="0" y="671"/>
                  <a:pt x="0" y="814"/>
                </a:cubicBezTo>
                <a:lnTo>
                  <a:pt x="0" y="4067"/>
                </a:lnTo>
                <a:lnTo>
                  <a:pt x="0" y="4068"/>
                </a:lnTo>
                <a:cubicBezTo>
                  <a:pt x="0" y="4210"/>
                  <a:pt x="38" y="4351"/>
                  <a:pt x="109" y="4474"/>
                </a:cubicBezTo>
                <a:cubicBezTo>
                  <a:pt x="180" y="4598"/>
                  <a:pt x="283" y="4701"/>
                  <a:pt x="407" y="4772"/>
                </a:cubicBezTo>
                <a:cubicBezTo>
                  <a:pt x="530" y="4843"/>
                  <a:pt x="671" y="4881"/>
                  <a:pt x="814" y="4881"/>
                </a:cubicBezTo>
                <a:lnTo>
                  <a:pt x="10769" y="4881"/>
                </a:lnTo>
                <a:lnTo>
                  <a:pt x="10770" y="4881"/>
                </a:lnTo>
                <a:cubicBezTo>
                  <a:pt x="10912" y="4881"/>
                  <a:pt x="11053" y="4843"/>
                  <a:pt x="11176" y="4772"/>
                </a:cubicBezTo>
                <a:cubicBezTo>
                  <a:pt x="11300" y="4701"/>
                  <a:pt x="11403" y="4598"/>
                  <a:pt x="11474" y="4474"/>
                </a:cubicBezTo>
                <a:cubicBezTo>
                  <a:pt x="11545" y="4351"/>
                  <a:pt x="11583" y="4210"/>
                  <a:pt x="11583" y="4068"/>
                </a:cubicBezTo>
                <a:lnTo>
                  <a:pt x="11583" y="813"/>
                </a:lnTo>
                <a:lnTo>
                  <a:pt x="11583" y="814"/>
                </a:lnTo>
                <a:lnTo>
                  <a:pt x="11583" y="814"/>
                </a:lnTo>
                <a:cubicBezTo>
                  <a:pt x="11583" y="671"/>
                  <a:pt x="11545" y="530"/>
                  <a:pt x="11474" y="407"/>
                </a:cubicBezTo>
                <a:cubicBezTo>
                  <a:pt x="11403" y="283"/>
                  <a:pt x="11300" y="180"/>
                  <a:pt x="11176" y="109"/>
                </a:cubicBezTo>
                <a:cubicBezTo>
                  <a:pt x="11053" y="38"/>
                  <a:pt x="10912" y="0"/>
                  <a:pt x="10770" y="0"/>
                </a:cubicBezTo>
                <a:lnTo>
                  <a:pt x="813" y="0"/>
                </a:lnTo>
              </a:path>
            </a:pathLst>
          </a:custGeom>
          <a:solidFill>
            <a:srgbClr val="FFFF00">
              <a:alpha val="20000"/>
            </a:srgbClr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TextShape 9"/>
          <p:cNvSpPr txBox="1"/>
          <p:nvPr/>
        </p:nvSpPr>
        <p:spPr>
          <a:xfrm>
            <a:off x="117886" y="1828721"/>
            <a:ext cx="1264406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b="1" spc="-1">
                <a:latin typeface="Arial"/>
              </a:rPr>
              <a:t>Step 1</a:t>
            </a:r>
            <a:endParaRPr lang="it-IT" sz="1633" spc="-1">
              <a:latin typeface="Arial"/>
            </a:endParaRPr>
          </a:p>
        </p:txBody>
      </p:sp>
      <p:sp>
        <p:nvSpPr>
          <p:cNvPr id="195" name="CustomShape 10"/>
          <p:cNvSpPr/>
          <p:nvPr/>
        </p:nvSpPr>
        <p:spPr>
          <a:xfrm>
            <a:off x="62698" y="1844395"/>
            <a:ext cx="887566" cy="298468"/>
          </a:xfrm>
          <a:prstGeom prst="rect">
            <a:avLst/>
          </a:prstGeom>
          <a:solidFill>
            <a:srgbClr val="729FCF">
              <a:alpha val="20000"/>
            </a:srgbClr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11"/>
          <p:cNvSpPr/>
          <p:nvPr/>
        </p:nvSpPr>
        <p:spPr>
          <a:xfrm>
            <a:off x="62698" y="2693428"/>
            <a:ext cx="887566" cy="298468"/>
          </a:xfrm>
          <a:prstGeom prst="rect">
            <a:avLst/>
          </a:prstGeom>
          <a:solidFill>
            <a:srgbClr val="DC143C">
              <a:alpha val="20000"/>
            </a:srgbClr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0819" rIns="81638" bIns="40819" anchor="ctr">
            <a:noAutofit/>
          </a:bodyPr>
          <a:lstStyle/>
          <a:p>
            <a:pPr algn="ctr"/>
            <a:r>
              <a:rPr lang="it-IT" sz="1633" b="1" spc="-1">
                <a:latin typeface="Arial"/>
              </a:rPr>
              <a:t>Step 2</a:t>
            </a:r>
          </a:p>
        </p:txBody>
      </p:sp>
      <p:sp>
        <p:nvSpPr>
          <p:cNvPr id="197" name="TextShape 12"/>
          <p:cNvSpPr txBox="1"/>
          <p:nvPr/>
        </p:nvSpPr>
        <p:spPr>
          <a:xfrm>
            <a:off x="485908" y="1825455"/>
            <a:ext cx="5507939" cy="175455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996" b="1" spc="-1">
                <a:solidFill>
                  <a:srgbClr val="0000CD"/>
                </a:solidFill>
                <a:latin typeface="Arial"/>
              </a:rPr>
              <a:t>     Define setup &amp; data processing</a:t>
            </a:r>
            <a:endParaRPr lang="it-IT" sz="1996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  </a:t>
            </a:r>
            <a:r>
              <a:rPr lang="it-IT" sz="2177" b="1" spc="-1">
                <a:solidFill>
                  <a:srgbClr val="2F4F4F"/>
                </a:solidFill>
                <a:latin typeface="Arial"/>
                <a:ea typeface="Noto Sans CJK SC"/>
              </a:rPr>
              <a:t>→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 Maximise the </a:t>
            </a:r>
            <a:r>
              <a:rPr lang="it-IT" sz="1633" b="1" spc="-1">
                <a:solidFill>
                  <a:srgbClr val="2F4F4F"/>
                </a:solidFill>
                <a:latin typeface="Arial"/>
              </a:rPr>
              <a:t>2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Arial"/>
              </a:rPr>
              <a:t>ɣ </a:t>
            </a:r>
            <a:r>
              <a:rPr lang="it-IT" sz="1633" b="1" spc="-1">
                <a:solidFill>
                  <a:srgbClr val="2F4F4F"/>
                </a:solidFill>
                <a:latin typeface="Arial"/>
              </a:rPr>
              <a:t>detection efficiency</a:t>
            </a:r>
            <a:endParaRPr lang="it-IT" sz="1633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1633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996" b="1" spc="-1">
                <a:solidFill>
                  <a:srgbClr val="FF0000"/>
                </a:solidFill>
                <a:latin typeface="Arial"/>
              </a:rPr>
              <a:t>     Analysis of simulation outputs</a:t>
            </a:r>
            <a:endParaRPr lang="it-IT" sz="1996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633" b="1" spc="-1">
                <a:solidFill>
                  <a:srgbClr val="2F4F4F"/>
                </a:solidFill>
                <a:latin typeface="Arial"/>
              </a:rPr>
              <a:t>           </a:t>
            </a:r>
            <a:r>
              <a:rPr lang="it-IT" sz="2177" b="1" spc="-1">
                <a:solidFill>
                  <a:srgbClr val="2F4F4F"/>
                </a:solidFill>
                <a:latin typeface="Arial"/>
              </a:rPr>
              <a:t>→</a:t>
            </a:r>
            <a:r>
              <a:rPr lang="it-IT" sz="1633" b="1" spc="-1">
                <a:solidFill>
                  <a:srgbClr val="2F4F4F"/>
                </a:solidFill>
                <a:latin typeface="Arial"/>
              </a:rPr>
              <a:t> Isolate the M1M1 2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Arial"/>
              </a:rPr>
              <a:t>ɣ</a:t>
            </a:r>
            <a:r>
              <a:rPr lang="it-IT" sz="1633" b="1" spc="-1">
                <a:solidFill>
                  <a:srgbClr val="2F4F4F"/>
                </a:solidFill>
                <a:latin typeface="Arial"/>
              </a:rPr>
              <a:t> decays,</a:t>
            </a:r>
            <a:endParaRPr lang="it-IT" sz="1633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633" b="1" spc="-1">
                <a:solidFill>
                  <a:srgbClr val="2F4F4F"/>
                </a:solidFill>
                <a:latin typeface="Arial"/>
              </a:rPr>
              <a:t>        identifying the competing processes</a:t>
            </a:r>
            <a:endParaRPr lang="it-IT" sz="1633" spc="-1">
              <a:latin typeface="Arial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31F966-5BB5-4BFD-7CE8-A0B30BAA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it-IT" dirty="0"/>
              <a:t>Fast </a:t>
            </a:r>
            <a:r>
              <a:rPr lang="it-IT" dirty="0" err="1"/>
              <a:t>scintillators</a:t>
            </a:r>
            <a:r>
              <a:rPr lang="it-IT" dirty="0"/>
              <a:t> </a:t>
            </a:r>
            <a:r>
              <a:rPr lang="it-IT" dirty="0" err="1"/>
              <a:t>simulations</a:t>
            </a:r>
            <a:endParaRPr lang="it-IT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00"/>
          <p:cNvPicPr/>
          <p:nvPr/>
        </p:nvPicPr>
        <p:blipFill>
          <a:blip r:embed="rId2"/>
          <a:srcRect l="61261"/>
          <a:stretch/>
        </p:blipFill>
        <p:spPr>
          <a:xfrm>
            <a:off x="4637027" y="2580441"/>
            <a:ext cx="4179855" cy="2971616"/>
          </a:xfrm>
          <a:prstGeom prst="rect">
            <a:avLst/>
          </a:prstGeom>
          <a:ln>
            <a:noFill/>
          </a:ln>
        </p:spPr>
      </p:pic>
      <p:sp>
        <p:nvSpPr>
          <p:cNvPr id="202" name="TextShape 2"/>
          <p:cNvSpPr txBox="1"/>
          <p:nvPr/>
        </p:nvSpPr>
        <p:spPr>
          <a:xfrm>
            <a:off x="7638033" y="4798377"/>
            <a:ext cx="1071741" cy="60836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3266" b="1" spc="-1" baseline="33000">
                <a:latin typeface="Arial"/>
              </a:rPr>
              <a:t>48</a:t>
            </a:r>
            <a:r>
              <a:rPr lang="it-IT" sz="3266" b="1" spc="-1">
                <a:latin typeface="Arial"/>
              </a:rPr>
              <a:t>Ti</a:t>
            </a:r>
            <a:endParaRPr lang="it-IT" sz="3266" spc="-1">
              <a:latin typeface="Arial"/>
            </a:endParaRPr>
          </a:p>
        </p:txBody>
      </p:sp>
      <p:sp>
        <p:nvSpPr>
          <p:cNvPr id="203" name="TextShape 3"/>
          <p:cNvSpPr txBox="1"/>
          <p:nvPr/>
        </p:nvSpPr>
        <p:spPr>
          <a:xfrm>
            <a:off x="337328" y="1227213"/>
            <a:ext cx="8490331" cy="70567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1996" spc="-1">
                <a:latin typeface="Arial"/>
                <a:ea typeface="Noto Sans CJK SC"/>
              </a:rPr>
              <a:t>We could extract the</a:t>
            </a:r>
            <a:r>
              <a:rPr lang="it-IT" sz="1996" b="1" spc="-1">
                <a:latin typeface="Arial"/>
                <a:ea typeface="Noto Sans CJK SC"/>
              </a:rPr>
              <a:t> BR</a:t>
            </a:r>
            <a:r>
              <a:rPr lang="it-IT" sz="1996" spc="-1">
                <a:latin typeface="Arial"/>
                <a:ea typeface="Noto Sans CJK SC"/>
              </a:rPr>
              <a:t> simply measuring how many</a:t>
            </a:r>
            <a:r>
              <a:rPr lang="it-IT" sz="1996" b="1" spc="-1">
                <a:latin typeface="Arial"/>
                <a:ea typeface="Noto Sans CJK SC"/>
              </a:rPr>
              <a:t> </a:t>
            </a:r>
            <a:r>
              <a:rPr lang="it-IT" sz="1996" b="1" spc="-1">
                <a:latin typeface="Arial"/>
              </a:rPr>
              <a:t>2</a:t>
            </a:r>
            <a:r>
              <a:rPr lang="it-IT" sz="1996" b="1" spc="-1">
                <a:latin typeface="Arial"/>
                <a:ea typeface="Arial"/>
              </a:rPr>
              <a:t>ɣ-</a:t>
            </a:r>
            <a:r>
              <a:rPr lang="it-IT" sz="1996" b="1" spc="-1">
                <a:latin typeface="Arial"/>
              </a:rPr>
              <a:t>decay events</a:t>
            </a:r>
            <a:endParaRPr lang="it-IT" sz="1996" spc="-1">
              <a:latin typeface="Arial"/>
            </a:endParaRPr>
          </a:p>
          <a:p>
            <a:pPr algn="ctr"/>
            <a:r>
              <a:rPr lang="it-IT" sz="399" b="1" spc="-1">
                <a:latin typeface="Arial"/>
              </a:rPr>
              <a:t>   </a:t>
            </a:r>
            <a:endParaRPr lang="it-IT" sz="399" spc="-1">
              <a:latin typeface="Arial"/>
            </a:endParaRPr>
          </a:p>
          <a:p>
            <a:pPr algn="ctr"/>
            <a:r>
              <a:rPr lang="it-IT" sz="1996" b="1" spc="-1">
                <a:latin typeface="Arial"/>
              </a:rPr>
              <a:t> are observed</a:t>
            </a:r>
            <a:r>
              <a:rPr lang="it-IT" sz="1996" spc="-1">
                <a:latin typeface="Arial"/>
              </a:rPr>
              <a:t>, but two main </a:t>
            </a:r>
            <a:r>
              <a:rPr lang="it-IT" sz="1996" b="1" spc="-1">
                <a:latin typeface="Arial"/>
              </a:rPr>
              <a:t>competing processes</a:t>
            </a:r>
            <a:r>
              <a:rPr lang="it-IT" sz="1996" spc="-1">
                <a:latin typeface="Arial"/>
              </a:rPr>
              <a:t> can mimic them:</a:t>
            </a:r>
          </a:p>
        </p:txBody>
      </p:sp>
      <p:sp>
        <p:nvSpPr>
          <p:cNvPr id="204" name="TextShape 4"/>
          <p:cNvSpPr txBox="1"/>
          <p:nvPr/>
        </p:nvSpPr>
        <p:spPr>
          <a:xfrm>
            <a:off x="326552" y="2547786"/>
            <a:ext cx="3983924" cy="341735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14" b="1" spc="-1">
                <a:solidFill>
                  <a:srgbClr val="00A933"/>
                </a:solidFill>
                <a:latin typeface="Arial"/>
              </a:rPr>
              <a:t>Internal Pair Creation (IPC)</a:t>
            </a:r>
            <a:r>
              <a:rPr lang="it-IT" sz="1814" spc="-1">
                <a:latin typeface="Arial"/>
              </a:rPr>
              <a:t>, </a:t>
            </a:r>
            <a:r>
              <a:rPr lang="it-IT" sz="1633" spc="-1">
                <a:latin typeface="Arial"/>
              </a:rPr>
              <a:t>i.e. simultaneous emission of an e</a:t>
            </a:r>
            <a:r>
              <a:rPr lang="it-IT" sz="1996" spc="-1" baseline="33000">
                <a:latin typeface="Arial"/>
              </a:rPr>
              <a:t>-</a:t>
            </a:r>
            <a:r>
              <a:rPr lang="it-IT" sz="1633" spc="-1">
                <a:latin typeface="Arial"/>
              </a:rPr>
              <a:t>e</a:t>
            </a:r>
            <a:r>
              <a:rPr lang="it-IT" sz="1633" spc="-1" baseline="33000">
                <a:latin typeface="Arial"/>
              </a:rPr>
              <a:t>+ </a:t>
            </a:r>
            <a:r>
              <a:rPr lang="it-IT" sz="1633" spc="-1">
                <a:latin typeface="Arial"/>
              </a:rPr>
              <a:t>pair carrying the full transition energy.</a:t>
            </a: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998" spc="-1">
                <a:latin typeface="Arial"/>
                <a:ea typeface="Arial"/>
              </a:rPr>
              <a:t>         </a:t>
            </a:r>
            <a:endParaRPr lang="it-IT" sz="998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358" spc="-1">
                <a:latin typeface="Arial"/>
                <a:ea typeface="Arial"/>
              </a:rPr>
              <a:t>        Γ</a:t>
            </a:r>
            <a:r>
              <a:rPr lang="it-IT" sz="2358" spc="-1" baseline="-33000">
                <a:latin typeface="Arial"/>
                <a:ea typeface="Arial"/>
              </a:rPr>
              <a:t>ɣɣ</a:t>
            </a:r>
            <a:r>
              <a:rPr lang="it-IT" sz="2358" spc="-1">
                <a:latin typeface="Arial"/>
                <a:ea typeface="Arial"/>
              </a:rPr>
              <a:t>/Γ</a:t>
            </a:r>
            <a:r>
              <a:rPr lang="it-IT" sz="2358" spc="-1" baseline="-33000">
                <a:latin typeface="Arial"/>
                <a:ea typeface="Arial"/>
              </a:rPr>
              <a:t>IPC </a:t>
            </a:r>
            <a:r>
              <a:rPr lang="it-IT" sz="2358" spc="-1">
                <a:latin typeface="Arial"/>
                <a:ea typeface="Arial"/>
              </a:rPr>
              <a:t>≈ 10</a:t>
            </a:r>
            <a:r>
              <a:rPr lang="it-IT" sz="2358" spc="-1" baseline="33000">
                <a:latin typeface="Arial"/>
                <a:ea typeface="Arial"/>
              </a:rPr>
              <a:t>-6</a:t>
            </a:r>
            <a:r>
              <a:rPr lang="it-IT" sz="2358" spc="-1">
                <a:latin typeface="Arial"/>
                <a:ea typeface="Arial"/>
              </a:rPr>
              <a:t> </a:t>
            </a:r>
            <a:endParaRPr lang="it-IT" sz="2358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2358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2358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14" b="1" spc="-1">
                <a:solidFill>
                  <a:srgbClr val="0000FF"/>
                </a:solidFill>
                <a:latin typeface="Arial"/>
                <a:ea typeface="Arial"/>
              </a:rPr>
              <a:t>Ɣ-cascade</a:t>
            </a:r>
            <a:r>
              <a:rPr lang="it-IT" sz="1814" spc="-1">
                <a:latin typeface="Arial"/>
                <a:ea typeface="Arial"/>
              </a:rPr>
              <a:t>,</a:t>
            </a:r>
            <a:r>
              <a:rPr lang="it-IT" sz="1633" spc="-1">
                <a:latin typeface="Arial"/>
                <a:ea typeface="Arial"/>
              </a:rPr>
              <a:t> i.e. 2</a:t>
            </a:r>
            <a:r>
              <a:rPr lang="it-IT" sz="1814" spc="-1">
                <a:latin typeface="Arial"/>
                <a:ea typeface="Arial"/>
              </a:rPr>
              <a:t>ɣ </a:t>
            </a:r>
            <a:r>
              <a:rPr lang="it-IT" sz="1633" spc="-1">
                <a:latin typeface="Arial"/>
                <a:ea typeface="Arial"/>
              </a:rPr>
              <a:t>cascade through an intermediate state. Theoretical calculations predict most of the intensity to go to the 12.6 MeV state. </a:t>
            </a:r>
            <a:endParaRPr lang="it-IT" sz="1633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998" spc="-1">
                <a:latin typeface="Arial"/>
                <a:ea typeface="Arial"/>
              </a:rPr>
              <a:t>         </a:t>
            </a:r>
            <a:endParaRPr lang="it-IT" sz="998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358" spc="-1">
                <a:latin typeface="Arial"/>
                <a:ea typeface="Arial"/>
              </a:rPr>
              <a:t>          Γ</a:t>
            </a:r>
            <a:r>
              <a:rPr lang="it-IT" sz="2358" spc="-1" baseline="-33000">
                <a:latin typeface="Arial"/>
                <a:ea typeface="Arial"/>
              </a:rPr>
              <a:t>ɣɣ</a:t>
            </a:r>
            <a:r>
              <a:rPr lang="it-IT" sz="2358" spc="-1">
                <a:latin typeface="Arial"/>
                <a:ea typeface="Arial"/>
              </a:rPr>
              <a:t>/Γ</a:t>
            </a:r>
            <a:r>
              <a:rPr lang="it-IT" sz="2358" spc="-1" baseline="-33000">
                <a:latin typeface="Arial"/>
                <a:ea typeface="Arial"/>
              </a:rPr>
              <a:t>ɣ </a:t>
            </a:r>
            <a:r>
              <a:rPr lang="it-IT" sz="2358" spc="-1">
                <a:latin typeface="Arial"/>
                <a:ea typeface="Arial"/>
              </a:rPr>
              <a:t>≈ 10</a:t>
            </a:r>
            <a:r>
              <a:rPr lang="it-IT" sz="2358" spc="-1" baseline="33000">
                <a:latin typeface="Arial"/>
                <a:ea typeface="Arial"/>
              </a:rPr>
              <a:t>-8</a:t>
            </a:r>
            <a:r>
              <a:rPr lang="it-IT" sz="2358" spc="-1">
                <a:latin typeface="Arial"/>
                <a:ea typeface="Arial"/>
              </a:rPr>
              <a:t> </a:t>
            </a:r>
            <a:endParaRPr lang="it-IT" sz="2358" spc="-1">
              <a:latin typeface="Arial"/>
            </a:endParaRPr>
          </a:p>
        </p:txBody>
      </p:sp>
      <p:sp>
        <p:nvSpPr>
          <p:cNvPr id="205" name="TextShape 5"/>
          <p:cNvSpPr txBox="1"/>
          <p:nvPr/>
        </p:nvSpPr>
        <p:spPr>
          <a:xfrm>
            <a:off x="522482" y="225447"/>
            <a:ext cx="8490331" cy="80103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3600" spc="-1" dirty="0" err="1">
                <a:latin typeface="Arial"/>
              </a:rPr>
              <a:t>Competing</a:t>
            </a:r>
            <a:r>
              <a:rPr lang="it-IT" sz="3600" spc="-1" dirty="0">
                <a:latin typeface="Arial"/>
              </a:rPr>
              <a:t> </a:t>
            </a:r>
            <a:r>
              <a:rPr lang="it-IT" sz="3600" spc="-1" dirty="0" err="1">
                <a:latin typeface="Arial"/>
              </a:rPr>
              <a:t>processes</a:t>
            </a:r>
            <a:r>
              <a:rPr lang="it-IT" sz="3600" spc="-1" dirty="0">
                <a:latin typeface="Arial"/>
              </a:rPr>
              <a:t>: IPC &amp; </a:t>
            </a:r>
            <a:r>
              <a:rPr lang="it-IT" sz="3600" spc="-1" dirty="0" err="1">
                <a:latin typeface="Arial"/>
                <a:ea typeface="Arial"/>
              </a:rPr>
              <a:t>ɣ-</a:t>
            </a:r>
            <a:r>
              <a:rPr lang="it-IT" sz="3600" spc="-1" dirty="0" err="1">
                <a:latin typeface="Arial"/>
              </a:rPr>
              <a:t>cascade</a:t>
            </a:r>
            <a:endParaRPr lang="it-IT" sz="3600" spc="-1" dirty="0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09"/>
          <p:cNvPicPr/>
          <p:nvPr/>
        </p:nvPicPr>
        <p:blipFill>
          <a:blip r:embed="rId2"/>
          <a:srcRect l="61261"/>
          <a:stretch/>
        </p:blipFill>
        <p:spPr>
          <a:xfrm>
            <a:off x="4637027" y="2580441"/>
            <a:ext cx="4179855" cy="2971616"/>
          </a:xfrm>
          <a:prstGeom prst="rect">
            <a:avLst/>
          </a:prstGeom>
          <a:ln>
            <a:noFill/>
          </a:ln>
        </p:spPr>
      </p:pic>
      <p:sp>
        <p:nvSpPr>
          <p:cNvPr id="211" name="TextShape 2"/>
          <p:cNvSpPr txBox="1"/>
          <p:nvPr/>
        </p:nvSpPr>
        <p:spPr>
          <a:xfrm>
            <a:off x="7638033" y="4798377"/>
            <a:ext cx="1071741" cy="60836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3266" b="1" spc="-1" baseline="33000">
                <a:latin typeface="Arial"/>
              </a:rPr>
              <a:t>48</a:t>
            </a:r>
            <a:r>
              <a:rPr lang="it-IT" sz="3266" b="1" spc="-1">
                <a:latin typeface="Arial"/>
              </a:rPr>
              <a:t>Ti</a:t>
            </a:r>
            <a:endParaRPr lang="it-IT" sz="3266" spc="-1">
              <a:latin typeface="Arial"/>
            </a:endParaRPr>
          </a:p>
        </p:txBody>
      </p:sp>
      <p:sp>
        <p:nvSpPr>
          <p:cNvPr id="212" name="TextShape 3"/>
          <p:cNvSpPr txBox="1"/>
          <p:nvPr/>
        </p:nvSpPr>
        <p:spPr>
          <a:xfrm>
            <a:off x="337328" y="1227213"/>
            <a:ext cx="8490331" cy="70567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1996" spc="-1">
                <a:latin typeface="Arial"/>
                <a:ea typeface="Noto Sans CJK SC"/>
              </a:rPr>
              <a:t>We could extract the</a:t>
            </a:r>
            <a:r>
              <a:rPr lang="it-IT" sz="1996" b="1" spc="-1">
                <a:latin typeface="Arial"/>
                <a:ea typeface="Noto Sans CJK SC"/>
              </a:rPr>
              <a:t> BR</a:t>
            </a:r>
            <a:r>
              <a:rPr lang="it-IT" sz="1996" spc="-1">
                <a:latin typeface="Arial"/>
                <a:ea typeface="Noto Sans CJK SC"/>
              </a:rPr>
              <a:t> simply measuring how many</a:t>
            </a:r>
            <a:r>
              <a:rPr lang="it-IT" sz="1996" b="1" spc="-1">
                <a:latin typeface="Arial"/>
                <a:ea typeface="Noto Sans CJK SC"/>
              </a:rPr>
              <a:t> </a:t>
            </a:r>
            <a:r>
              <a:rPr lang="it-IT" sz="1996" b="1" spc="-1">
                <a:latin typeface="Arial"/>
              </a:rPr>
              <a:t>2</a:t>
            </a:r>
            <a:r>
              <a:rPr lang="it-IT" sz="1996" b="1" spc="-1">
                <a:latin typeface="Arial"/>
                <a:ea typeface="Arial"/>
              </a:rPr>
              <a:t>ɣ-</a:t>
            </a:r>
            <a:r>
              <a:rPr lang="it-IT" sz="1996" b="1" spc="-1">
                <a:latin typeface="Arial"/>
              </a:rPr>
              <a:t>decay events</a:t>
            </a:r>
            <a:endParaRPr lang="it-IT" sz="1996" spc="-1">
              <a:latin typeface="Arial"/>
            </a:endParaRPr>
          </a:p>
          <a:p>
            <a:pPr algn="ctr"/>
            <a:r>
              <a:rPr lang="it-IT" sz="399" b="1" spc="-1">
                <a:latin typeface="Arial"/>
              </a:rPr>
              <a:t>   </a:t>
            </a:r>
            <a:endParaRPr lang="it-IT" sz="399" spc="-1">
              <a:latin typeface="Arial"/>
            </a:endParaRPr>
          </a:p>
          <a:p>
            <a:pPr algn="ctr"/>
            <a:r>
              <a:rPr lang="it-IT" sz="1996" b="1" spc="-1">
                <a:latin typeface="Arial"/>
              </a:rPr>
              <a:t> are observed</a:t>
            </a:r>
            <a:r>
              <a:rPr lang="it-IT" sz="1996" spc="-1">
                <a:latin typeface="Arial"/>
              </a:rPr>
              <a:t>, but two main </a:t>
            </a:r>
            <a:r>
              <a:rPr lang="it-IT" sz="1996" b="1" spc="-1">
                <a:latin typeface="Arial"/>
              </a:rPr>
              <a:t>competing processes</a:t>
            </a:r>
            <a:r>
              <a:rPr lang="it-IT" sz="1996" spc="-1">
                <a:latin typeface="Arial"/>
              </a:rPr>
              <a:t> can mimic them:</a:t>
            </a:r>
          </a:p>
        </p:txBody>
      </p:sp>
      <p:sp>
        <p:nvSpPr>
          <p:cNvPr id="213" name="TextShape 4"/>
          <p:cNvSpPr txBox="1"/>
          <p:nvPr/>
        </p:nvSpPr>
        <p:spPr>
          <a:xfrm>
            <a:off x="326552" y="2547786"/>
            <a:ext cx="3983924" cy="341735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14" b="1" spc="-1">
                <a:solidFill>
                  <a:srgbClr val="00A933"/>
                </a:solidFill>
                <a:latin typeface="Arial"/>
              </a:rPr>
              <a:t>Internal Pair Creation (IPC)</a:t>
            </a:r>
            <a:r>
              <a:rPr lang="it-IT" sz="1814" spc="-1">
                <a:latin typeface="Arial"/>
              </a:rPr>
              <a:t>, </a:t>
            </a:r>
            <a:r>
              <a:rPr lang="it-IT" sz="1633" spc="-1">
                <a:latin typeface="Arial"/>
              </a:rPr>
              <a:t>i.e. simultaneous emission of an e</a:t>
            </a:r>
            <a:r>
              <a:rPr lang="it-IT" sz="1996" spc="-1" baseline="33000">
                <a:latin typeface="Arial"/>
              </a:rPr>
              <a:t>-</a:t>
            </a:r>
            <a:r>
              <a:rPr lang="it-IT" sz="1633" spc="-1">
                <a:latin typeface="Arial"/>
              </a:rPr>
              <a:t>e</a:t>
            </a:r>
            <a:r>
              <a:rPr lang="it-IT" sz="1633" spc="-1" baseline="33000">
                <a:latin typeface="Arial"/>
              </a:rPr>
              <a:t>+ </a:t>
            </a:r>
            <a:r>
              <a:rPr lang="it-IT" sz="1633" spc="-1">
                <a:latin typeface="Arial"/>
              </a:rPr>
              <a:t>pair carrying the full transition energy.</a:t>
            </a: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998" spc="-1">
                <a:latin typeface="Arial"/>
                <a:ea typeface="Arial"/>
              </a:rPr>
              <a:t>         </a:t>
            </a:r>
            <a:endParaRPr lang="it-IT" sz="998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358" spc="-1">
                <a:latin typeface="Arial"/>
                <a:ea typeface="Arial"/>
              </a:rPr>
              <a:t>        Γ</a:t>
            </a:r>
            <a:r>
              <a:rPr lang="it-IT" sz="2358" spc="-1" baseline="-33000">
                <a:latin typeface="Arial"/>
                <a:ea typeface="Arial"/>
              </a:rPr>
              <a:t>ɣɣ</a:t>
            </a:r>
            <a:r>
              <a:rPr lang="it-IT" sz="2358" spc="-1">
                <a:latin typeface="Arial"/>
                <a:ea typeface="Arial"/>
              </a:rPr>
              <a:t>/Γ</a:t>
            </a:r>
            <a:r>
              <a:rPr lang="it-IT" sz="2358" spc="-1" baseline="-33000">
                <a:latin typeface="Arial"/>
                <a:ea typeface="Arial"/>
              </a:rPr>
              <a:t>IPC </a:t>
            </a:r>
            <a:r>
              <a:rPr lang="it-IT" sz="2358" spc="-1">
                <a:latin typeface="Arial"/>
                <a:ea typeface="Arial"/>
              </a:rPr>
              <a:t>≈ 10</a:t>
            </a:r>
            <a:r>
              <a:rPr lang="it-IT" sz="2358" spc="-1" baseline="33000">
                <a:latin typeface="Arial"/>
                <a:ea typeface="Arial"/>
              </a:rPr>
              <a:t>-6</a:t>
            </a:r>
            <a:r>
              <a:rPr lang="it-IT" sz="2358" spc="-1">
                <a:latin typeface="Arial"/>
                <a:ea typeface="Arial"/>
              </a:rPr>
              <a:t> </a:t>
            </a:r>
            <a:endParaRPr lang="it-IT" sz="2358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2358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2358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14" b="1" spc="-1">
                <a:solidFill>
                  <a:srgbClr val="0000FF"/>
                </a:solidFill>
                <a:latin typeface="Arial"/>
                <a:ea typeface="Arial"/>
              </a:rPr>
              <a:t>Ɣ-cascade</a:t>
            </a:r>
            <a:r>
              <a:rPr lang="it-IT" sz="1814" spc="-1">
                <a:latin typeface="Arial"/>
                <a:ea typeface="Arial"/>
              </a:rPr>
              <a:t>,</a:t>
            </a:r>
            <a:r>
              <a:rPr lang="it-IT" sz="1633" spc="-1">
                <a:latin typeface="Arial"/>
                <a:ea typeface="Arial"/>
              </a:rPr>
              <a:t> i.e. 2</a:t>
            </a:r>
            <a:r>
              <a:rPr lang="it-IT" sz="1814" spc="-1">
                <a:latin typeface="Arial"/>
                <a:ea typeface="Arial"/>
              </a:rPr>
              <a:t>ɣ </a:t>
            </a:r>
            <a:r>
              <a:rPr lang="it-IT" sz="1633" spc="-1">
                <a:latin typeface="Arial"/>
                <a:ea typeface="Arial"/>
              </a:rPr>
              <a:t>cascade through an intermediate state. Theoretical calculations predict most of the intensity to go to the 12.6 MeV state. </a:t>
            </a:r>
            <a:endParaRPr lang="it-IT" sz="1633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998" spc="-1">
                <a:latin typeface="Arial"/>
                <a:ea typeface="Arial"/>
              </a:rPr>
              <a:t>         </a:t>
            </a:r>
            <a:endParaRPr lang="it-IT" sz="998" spc="-1">
              <a:latin typeface="Arial"/>
            </a:endParaRPr>
          </a:p>
          <a:p>
            <a:pPr marL="195934" indent="-1959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358" spc="-1">
                <a:latin typeface="Arial"/>
                <a:ea typeface="Arial"/>
              </a:rPr>
              <a:t>          Γ</a:t>
            </a:r>
            <a:r>
              <a:rPr lang="it-IT" sz="2358" spc="-1" baseline="-33000">
                <a:latin typeface="Arial"/>
                <a:ea typeface="Arial"/>
              </a:rPr>
              <a:t>ɣɣ</a:t>
            </a:r>
            <a:r>
              <a:rPr lang="it-IT" sz="2358" spc="-1">
                <a:latin typeface="Arial"/>
                <a:ea typeface="Arial"/>
              </a:rPr>
              <a:t>/Γ</a:t>
            </a:r>
            <a:r>
              <a:rPr lang="it-IT" sz="2358" spc="-1" baseline="-33000">
                <a:latin typeface="Arial"/>
                <a:ea typeface="Arial"/>
              </a:rPr>
              <a:t>ɣ </a:t>
            </a:r>
            <a:r>
              <a:rPr lang="it-IT" sz="2358" spc="-1">
                <a:latin typeface="Arial"/>
                <a:ea typeface="Arial"/>
              </a:rPr>
              <a:t>≈ 10</a:t>
            </a:r>
            <a:r>
              <a:rPr lang="it-IT" sz="2358" spc="-1" baseline="33000">
                <a:latin typeface="Arial"/>
                <a:ea typeface="Arial"/>
              </a:rPr>
              <a:t>-8</a:t>
            </a:r>
            <a:r>
              <a:rPr lang="it-IT" sz="2358" spc="-1">
                <a:latin typeface="Arial"/>
                <a:ea typeface="Arial"/>
              </a:rPr>
              <a:t> </a:t>
            </a:r>
            <a:endParaRPr lang="it-IT" sz="2358" spc="-1">
              <a:latin typeface="Arial"/>
            </a:endParaRPr>
          </a:p>
        </p:txBody>
      </p:sp>
      <p:sp>
        <p:nvSpPr>
          <p:cNvPr id="216" name="CustomShape 7"/>
          <p:cNvSpPr/>
          <p:nvPr/>
        </p:nvSpPr>
        <p:spPr>
          <a:xfrm>
            <a:off x="2246346" y="3258035"/>
            <a:ext cx="4438810" cy="928712"/>
          </a:xfrm>
          <a:prstGeom prst="rect">
            <a:avLst/>
          </a:prstGeom>
          <a:solidFill>
            <a:srgbClr val="FFFFFF"/>
          </a:solidFill>
          <a:ln>
            <a:solidFill>
              <a:srgbClr val="FFFFFF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TextShape 8"/>
          <p:cNvSpPr txBox="1"/>
          <p:nvPr/>
        </p:nvSpPr>
        <p:spPr>
          <a:xfrm>
            <a:off x="1587692" y="3326937"/>
            <a:ext cx="5853430" cy="75139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2358" b="1" spc="-1">
                <a:solidFill>
                  <a:srgbClr val="000000"/>
                </a:solidFill>
                <a:latin typeface="Arial"/>
              </a:rPr>
              <a:t>How can we distinguish</a:t>
            </a:r>
            <a:endParaRPr lang="it-IT" sz="2358" spc="-1">
              <a:latin typeface="Arial"/>
            </a:endParaRPr>
          </a:p>
          <a:p>
            <a:pPr algn="ctr"/>
            <a:r>
              <a:rPr lang="it-IT" sz="2358" b="1" spc="-1">
                <a:solidFill>
                  <a:srgbClr val="000000"/>
                </a:solidFill>
                <a:latin typeface="Arial"/>
              </a:rPr>
              <a:t> them from 2</a:t>
            </a:r>
            <a:r>
              <a:rPr lang="it-IT" sz="2358" b="1" spc="-1">
                <a:solidFill>
                  <a:srgbClr val="000000"/>
                </a:solidFill>
                <a:latin typeface="Arial"/>
                <a:ea typeface="Arial"/>
              </a:rPr>
              <a:t>ɣ decays?</a:t>
            </a:r>
            <a:endParaRPr lang="it-IT" sz="2358" spc="-1">
              <a:latin typeface="Arial"/>
            </a:endParaRPr>
          </a:p>
        </p:txBody>
      </p:sp>
      <p:sp>
        <p:nvSpPr>
          <p:cNvPr id="2" name="TextShape 5">
            <a:extLst>
              <a:ext uri="{FF2B5EF4-FFF2-40B4-BE49-F238E27FC236}">
                <a16:creationId xmlns:a16="http://schemas.microsoft.com/office/drawing/2014/main" id="{CAEB8A74-E25A-EA37-350B-3B04A6F3C239}"/>
              </a:ext>
            </a:extLst>
          </p:cNvPr>
          <p:cNvSpPr txBox="1"/>
          <p:nvPr/>
        </p:nvSpPr>
        <p:spPr>
          <a:xfrm>
            <a:off x="522482" y="225447"/>
            <a:ext cx="8490331" cy="80103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3600" spc="-1" dirty="0" err="1">
                <a:latin typeface="Arial"/>
              </a:rPr>
              <a:t>Competing</a:t>
            </a:r>
            <a:r>
              <a:rPr lang="it-IT" sz="3600" spc="-1" dirty="0">
                <a:latin typeface="Arial"/>
              </a:rPr>
              <a:t> </a:t>
            </a:r>
            <a:r>
              <a:rPr lang="it-IT" sz="3600" spc="-1" dirty="0" err="1">
                <a:latin typeface="Arial"/>
              </a:rPr>
              <a:t>processes</a:t>
            </a:r>
            <a:r>
              <a:rPr lang="it-IT" sz="3600" spc="-1" dirty="0">
                <a:latin typeface="Arial"/>
              </a:rPr>
              <a:t>: IPC &amp; </a:t>
            </a:r>
            <a:r>
              <a:rPr lang="it-IT" sz="3600" spc="-1" dirty="0" err="1">
                <a:latin typeface="Arial"/>
                <a:ea typeface="Arial"/>
              </a:rPr>
              <a:t>ɣ-</a:t>
            </a:r>
            <a:r>
              <a:rPr lang="it-IT" sz="3600" spc="-1" dirty="0" err="1">
                <a:latin typeface="Arial"/>
              </a:rPr>
              <a:t>cascade</a:t>
            </a:r>
            <a:endParaRPr lang="it-IT" sz="3600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3AA0-F340-A9F6-68F7-2D76D2D5F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00" y="427680"/>
            <a:ext cx="7772400" cy="914400"/>
          </a:xfrm>
        </p:spPr>
        <p:txBody>
          <a:bodyPr/>
          <a:lstStyle/>
          <a:p>
            <a:r>
              <a:rPr lang="it-IT" sz="40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40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νββ</a:t>
            </a:r>
            <a:r>
              <a:rPr lang="it-IT" sz="36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0" strike="noStrike" spc="-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36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3600" b="0" strike="noStrike" spc="-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it-IT" sz="36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600" b="0" strike="noStrike" spc="-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36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0" strike="noStrike" spc="-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br>
              <a:rPr lang="it-IT" sz="3600" b="0" strike="noStrike" spc="-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6F68BACB-2C25-95E5-3E59-F06C18DEE700}"/>
              </a:ext>
            </a:extLst>
          </p:cNvPr>
          <p:cNvSpPr txBox="1"/>
          <p:nvPr/>
        </p:nvSpPr>
        <p:spPr>
          <a:xfrm>
            <a:off x="8532000" y="7056000"/>
            <a:ext cx="180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it-IT" sz="1800" b="0" strike="noStrike" spc="-1">
                <a:solidFill>
                  <a:srgbClr val="FFFFFF"/>
                </a:solidFill>
                <a:latin typeface="Arial"/>
              </a:rPr>
              <a:t>1 of 11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B63A29-E00E-1149-7951-799491E104A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44000" y="2559730"/>
            <a:ext cx="3672000" cy="385776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239994-A2BB-386B-15E3-378DCA4DA12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375911" y="1547280"/>
            <a:ext cx="3787560" cy="527040"/>
          </a:xfrm>
          <a:prstGeom prst="rect">
            <a:avLst/>
          </a:prstGeom>
          <a:ln>
            <a:noFill/>
          </a:ln>
        </p:spPr>
      </p:pic>
      <p:sp>
        <p:nvSpPr>
          <p:cNvPr id="8" name="TextShape 5">
            <a:extLst>
              <a:ext uri="{FF2B5EF4-FFF2-40B4-BE49-F238E27FC236}">
                <a16:creationId xmlns:a16="http://schemas.microsoft.com/office/drawing/2014/main" id="{56FC8B79-024B-5694-9141-07105ADF3164}"/>
              </a:ext>
            </a:extLst>
          </p:cNvPr>
          <p:cNvSpPr txBox="1"/>
          <p:nvPr/>
        </p:nvSpPr>
        <p:spPr>
          <a:xfrm>
            <a:off x="3107392" y="2449570"/>
            <a:ext cx="6120000" cy="2656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it-IT" sz="1800" b="0" strike="noStrike" spc="-1">
                <a:solidFill>
                  <a:srgbClr val="2F4F4F"/>
                </a:solidFill>
                <a:latin typeface="Arial"/>
              </a:rPr>
              <a:t>Candidates are </a:t>
            </a:r>
            <a:r>
              <a:rPr lang="it-IT" sz="1800" b="1" strike="noStrike" spc="-1">
                <a:solidFill>
                  <a:srgbClr val="2F4F4F"/>
                </a:solidFill>
                <a:latin typeface="Arial"/>
              </a:rPr>
              <a:t>even-even</a:t>
            </a:r>
            <a:r>
              <a:rPr lang="it-IT" sz="1800" b="0" strike="noStrike" spc="-1">
                <a:solidFill>
                  <a:srgbClr val="2F4F4F"/>
                </a:solidFill>
                <a:latin typeface="Arial"/>
              </a:rPr>
              <a:t> nuclei which, due to pairing force, are lighter than the odd-odd (A,Z-1) nucleus:</a:t>
            </a:r>
            <a:endParaRPr lang="it-IT" sz="1800" b="0" strike="noStrike" spc="-1">
              <a:latin typeface="Arial"/>
            </a:endParaRPr>
          </a:p>
          <a:p>
            <a:pPr algn="ctr"/>
            <a:r>
              <a:rPr lang="it-IT" sz="900" b="0" strike="noStrike" spc="-1">
                <a:solidFill>
                  <a:srgbClr val="2F4F4F"/>
                </a:solidFill>
                <a:latin typeface="Arial"/>
              </a:rPr>
              <a:t>    </a:t>
            </a:r>
            <a:endParaRPr lang="it-IT" sz="900" b="0" strike="noStrike" spc="-1">
              <a:latin typeface="Arial"/>
            </a:endParaRPr>
          </a:p>
          <a:p>
            <a:pPr algn="ctr"/>
            <a:r>
              <a:rPr lang="it-IT" sz="1800" b="0" strike="noStrike" spc="-1" baseline="33000">
                <a:solidFill>
                  <a:srgbClr val="2F4F4F"/>
                </a:solidFill>
                <a:latin typeface="Arial"/>
              </a:rPr>
              <a:t>48</a:t>
            </a:r>
            <a:r>
              <a:rPr lang="it-IT" sz="1800" b="0" strike="noStrike" spc="-1">
                <a:solidFill>
                  <a:srgbClr val="2F4F4F"/>
                </a:solidFill>
                <a:latin typeface="Arial"/>
              </a:rPr>
              <a:t>Ca, </a:t>
            </a:r>
            <a:r>
              <a:rPr lang="it-IT" sz="1800" b="0" strike="noStrike" spc="-1" baseline="33000">
                <a:solidFill>
                  <a:srgbClr val="2F4F4F"/>
                </a:solidFill>
                <a:latin typeface="Arial"/>
              </a:rPr>
              <a:t>76</a:t>
            </a:r>
            <a:r>
              <a:rPr lang="it-IT" sz="1800" b="0" strike="noStrike" spc="-1">
                <a:solidFill>
                  <a:srgbClr val="2F4F4F"/>
                </a:solidFill>
                <a:latin typeface="Arial"/>
              </a:rPr>
              <a:t>Ge, </a:t>
            </a:r>
            <a:r>
              <a:rPr lang="it-IT" sz="1800" b="0" strike="noStrike" spc="-1" baseline="33000">
                <a:solidFill>
                  <a:srgbClr val="2F4F4F"/>
                </a:solidFill>
                <a:latin typeface="Arial"/>
              </a:rPr>
              <a:t>82</a:t>
            </a:r>
            <a:r>
              <a:rPr lang="it-IT" sz="1800" b="0" strike="noStrike" spc="-1">
                <a:solidFill>
                  <a:srgbClr val="2F4F4F"/>
                </a:solidFill>
                <a:latin typeface="Arial"/>
              </a:rPr>
              <a:t>Se, </a:t>
            </a:r>
            <a:r>
              <a:rPr lang="it-IT" sz="1800" b="0" strike="noStrike" spc="-1" baseline="33000">
                <a:solidFill>
                  <a:srgbClr val="2F4F4F"/>
                </a:solidFill>
                <a:latin typeface="Arial"/>
              </a:rPr>
              <a:t>96</a:t>
            </a:r>
            <a:r>
              <a:rPr lang="it-IT" sz="1800" b="0" strike="noStrike" spc="-1">
                <a:solidFill>
                  <a:srgbClr val="2F4F4F"/>
                </a:solidFill>
                <a:latin typeface="Arial"/>
              </a:rPr>
              <a:t>Zr, </a:t>
            </a:r>
            <a:r>
              <a:rPr lang="it-IT" sz="1800" b="0" strike="noStrike" spc="-1" baseline="33000">
                <a:solidFill>
                  <a:srgbClr val="2F4F4F"/>
                </a:solidFill>
                <a:latin typeface="Arial"/>
              </a:rPr>
              <a:t>100</a:t>
            </a:r>
            <a:r>
              <a:rPr lang="it-IT" sz="1800" b="0" strike="noStrike" spc="-1">
                <a:solidFill>
                  <a:srgbClr val="2F4F4F"/>
                </a:solidFill>
                <a:latin typeface="Arial"/>
              </a:rPr>
              <a:t>Mo, </a:t>
            </a:r>
            <a:endParaRPr lang="it-IT" sz="1800" b="0" strike="noStrike" spc="-1">
              <a:latin typeface="Arial"/>
            </a:endParaRPr>
          </a:p>
          <a:p>
            <a:pPr algn="ctr"/>
            <a:r>
              <a:rPr lang="it-IT" sz="1800" b="0" strike="noStrike" spc="-1" baseline="33000">
                <a:solidFill>
                  <a:srgbClr val="2F4F4F"/>
                </a:solidFill>
                <a:latin typeface="Arial"/>
              </a:rPr>
              <a:t>116</a:t>
            </a:r>
            <a:r>
              <a:rPr lang="it-IT" sz="1800" b="0" strike="noStrike" spc="-1">
                <a:solidFill>
                  <a:srgbClr val="2F4F4F"/>
                </a:solidFill>
                <a:latin typeface="Arial"/>
              </a:rPr>
              <a:t>Cd, </a:t>
            </a:r>
            <a:r>
              <a:rPr lang="it-IT" sz="1800" b="0" strike="noStrike" spc="-1" baseline="33000">
                <a:solidFill>
                  <a:srgbClr val="2F4F4F"/>
                </a:solidFill>
                <a:latin typeface="Arial"/>
              </a:rPr>
              <a:t>130</a:t>
            </a:r>
            <a:r>
              <a:rPr lang="it-IT" sz="1800" b="0" strike="noStrike" spc="-1">
                <a:solidFill>
                  <a:srgbClr val="2F4F4F"/>
                </a:solidFill>
                <a:latin typeface="Arial"/>
              </a:rPr>
              <a:t>Te, </a:t>
            </a:r>
            <a:r>
              <a:rPr lang="it-IT" sz="1800" b="0" strike="noStrike" spc="-1" baseline="33000">
                <a:solidFill>
                  <a:srgbClr val="2F4F4F"/>
                </a:solidFill>
                <a:latin typeface="Arial"/>
              </a:rPr>
              <a:t>136</a:t>
            </a:r>
            <a:r>
              <a:rPr lang="it-IT" sz="1800" b="0" strike="noStrike" spc="-1">
                <a:solidFill>
                  <a:srgbClr val="2F4F4F"/>
                </a:solidFill>
                <a:latin typeface="Arial"/>
              </a:rPr>
              <a:t>Xe, </a:t>
            </a:r>
            <a:r>
              <a:rPr lang="it-IT" sz="1800" b="0" strike="noStrike" spc="-1" baseline="33000">
                <a:solidFill>
                  <a:srgbClr val="2F4F4F"/>
                </a:solidFill>
                <a:latin typeface="Arial"/>
              </a:rPr>
              <a:t>150</a:t>
            </a:r>
            <a:r>
              <a:rPr lang="it-IT" sz="1800" b="0" strike="noStrike" spc="-1">
                <a:solidFill>
                  <a:srgbClr val="2F4F4F"/>
                </a:solidFill>
                <a:latin typeface="Arial"/>
              </a:rPr>
              <a:t>Nd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B83F2-3A32-514D-E305-E68C6245B402}"/>
              </a:ext>
            </a:extLst>
          </p:cNvPr>
          <p:cNvPicPr/>
          <p:nvPr/>
        </p:nvPicPr>
        <p:blipFill>
          <a:blip r:embed="rId4"/>
          <a:srcRect b="9548"/>
          <a:stretch/>
        </p:blipFill>
        <p:spPr>
          <a:xfrm>
            <a:off x="4536000" y="4179730"/>
            <a:ext cx="4248000" cy="2046240"/>
          </a:xfrm>
          <a:prstGeom prst="rect">
            <a:avLst/>
          </a:prstGeom>
          <a:ln>
            <a:noFill/>
          </a:ln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6A9F92A0-5300-AD23-6808-D0DAC520A47B}"/>
              </a:ext>
            </a:extLst>
          </p:cNvPr>
          <p:cNvSpPr/>
          <p:nvPr/>
        </p:nvSpPr>
        <p:spPr>
          <a:xfrm>
            <a:off x="2289691" y="1378800"/>
            <a:ext cx="3960000" cy="864000"/>
          </a:xfrm>
          <a:prstGeom prst="rect">
            <a:avLst/>
          </a:prstGeom>
          <a:solidFill>
            <a:srgbClr val="FFD700">
              <a:alpha val="23000"/>
            </a:srgbClr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491066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roup 2"/>
          <p:cNvGrpSpPr/>
          <p:nvPr/>
        </p:nvGrpSpPr>
        <p:grpSpPr>
          <a:xfrm>
            <a:off x="620121" y="3437654"/>
            <a:ext cx="2835444" cy="2839689"/>
            <a:chOff x="683640" y="3330000"/>
            <a:chExt cx="3125880" cy="3130560"/>
          </a:xfrm>
        </p:grpSpPr>
        <p:grpSp>
          <p:nvGrpSpPr>
            <p:cNvPr id="222" name="Group 3"/>
            <p:cNvGrpSpPr/>
            <p:nvPr/>
          </p:nvGrpSpPr>
          <p:grpSpPr>
            <a:xfrm>
              <a:off x="2132280" y="3330000"/>
              <a:ext cx="1677240" cy="1787760"/>
              <a:chOff x="2132280" y="3330000"/>
              <a:chExt cx="1677240" cy="1787760"/>
            </a:xfrm>
          </p:grpSpPr>
          <p:sp>
            <p:nvSpPr>
              <p:cNvPr id="223" name="CustomShape 4"/>
              <p:cNvSpPr/>
              <p:nvPr/>
            </p:nvSpPr>
            <p:spPr>
              <a:xfrm>
                <a:off x="2132280" y="3330000"/>
                <a:ext cx="344520" cy="74808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" name="CustomShape 5"/>
              <p:cNvSpPr/>
              <p:nvPr/>
            </p:nvSpPr>
            <p:spPr>
              <a:xfrm rot="1792200">
                <a:off x="2710800" y="3513600"/>
                <a:ext cx="343440" cy="74916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" name="CustomShape 6"/>
              <p:cNvSpPr/>
              <p:nvPr/>
            </p:nvSpPr>
            <p:spPr>
              <a:xfrm rot="3592200">
                <a:off x="3150720" y="3983040"/>
                <a:ext cx="342000" cy="75204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6" name="CustomShape 7"/>
              <p:cNvSpPr/>
              <p:nvPr/>
            </p:nvSpPr>
            <p:spPr>
              <a:xfrm rot="5400000">
                <a:off x="3261960" y="4570200"/>
                <a:ext cx="342720" cy="75240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27" name="Group 8"/>
            <p:cNvGrpSpPr/>
            <p:nvPr/>
          </p:nvGrpSpPr>
          <p:grpSpPr>
            <a:xfrm>
              <a:off x="2017080" y="5196240"/>
              <a:ext cx="1648080" cy="1264320"/>
              <a:chOff x="2017080" y="5196240"/>
              <a:chExt cx="1648080" cy="1264320"/>
            </a:xfrm>
          </p:grpSpPr>
          <p:sp>
            <p:nvSpPr>
              <p:cNvPr id="228" name="CustomShape 9"/>
              <p:cNvSpPr/>
              <p:nvPr/>
            </p:nvSpPr>
            <p:spPr>
              <a:xfrm rot="7207800">
                <a:off x="3082680" y="5159520"/>
                <a:ext cx="342720" cy="75096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9" name="CustomShape 10"/>
              <p:cNvSpPr/>
              <p:nvPr/>
            </p:nvSpPr>
            <p:spPr>
              <a:xfrm rot="9007800">
                <a:off x="2610000" y="5599080"/>
                <a:ext cx="343800" cy="74952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" name="CustomShape 11"/>
              <p:cNvSpPr/>
              <p:nvPr/>
            </p:nvSpPr>
            <p:spPr>
              <a:xfrm rot="10800000">
                <a:off x="2017080" y="5712480"/>
                <a:ext cx="343800" cy="74808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31" name="Group 12"/>
            <p:cNvGrpSpPr/>
            <p:nvPr/>
          </p:nvGrpSpPr>
          <p:grpSpPr>
            <a:xfrm>
              <a:off x="683640" y="4668120"/>
              <a:ext cx="1262520" cy="1639800"/>
              <a:chOff x="683640" y="4668120"/>
              <a:chExt cx="1262520" cy="1639800"/>
            </a:xfrm>
          </p:grpSpPr>
          <p:sp>
            <p:nvSpPr>
              <p:cNvPr id="232" name="CustomShape 13"/>
              <p:cNvSpPr/>
              <p:nvPr/>
            </p:nvSpPr>
            <p:spPr>
              <a:xfrm rot="12592200">
                <a:off x="1438920" y="5523480"/>
                <a:ext cx="343080" cy="74844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" name="CustomShape 14"/>
              <p:cNvSpPr/>
              <p:nvPr/>
            </p:nvSpPr>
            <p:spPr>
              <a:xfrm rot="14392200">
                <a:off x="999720" y="5051160"/>
                <a:ext cx="342720" cy="75204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" name="CustomShape 15"/>
              <p:cNvSpPr/>
              <p:nvPr/>
            </p:nvSpPr>
            <p:spPr>
              <a:xfrm rot="16200000">
                <a:off x="888120" y="4463280"/>
                <a:ext cx="343080" cy="75240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35" name="Group 16"/>
            <p:cNvGrpSpPr/>
            <p:nvPr/>
          </p:nvGrpSpPr>
          <p:grpSpPr>
            <a:xfrm>
              <a:off x="828000" y="3402720"/>
              <a:ext cx="1215360" cy="1186920"/>
              <a:chOff x="828000" y="3402720"/>
              <a:chExt cx="1215360" cy="1186920"/>
            </a:xfrm>
          </p:grpSpPr>
          <p:sp>
            <p:nvSpPr>
              <p:cNvPr id="236" name="CustomShape 17"/>
              <p:cNvSpPr/>
              <p:nvPr/>
            </p:nvSpPr>
            <p:spPr>
              <a:xfrm rot="18007800">
                <a:off x="1067760" y="3875760"/>
                <a:ext cx="342000" cy="75168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" name="CustomShape 18"/>
              <p:cNvSpPr/>
              <p:nvPr/>
            </p:nvSpPr>
            <p:spPr>
              <a:xfrm rot="19807800">
                <a:off x="1539000" y="3438360"/>
                <a:ext cx="343440" cy="74952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38" name="CustomShape 19"/>
          <p:cNvSpPr/>
          <p:nvPr/>
        </p:nvSpPr>
        <p:spPr>
          <a:xfrm>
            <a:off x="1631450" y="4477066"/>
            <a:ext cx="816051" cy="816051"/>
          </a:xfrm>
          <a:prstGeom prst="ellipse">
            <a:avLst/>
          </a:prstGeom>
          <a:solidFill>
            <a:srgbClr val="0000FF">
              <a:alpha val="20000"/>
            </a:srgbClr>
          </a:solidFill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20"/>
          <p:cNvSpPr/>
          <p:nvPr/>
        </p:nvSpPr>
        <p:spPr>
          <a:xfrm>
            <a:off x="7196535" y="2901783"/>
            <a:ext cx="549586" cy="325245"/>
          </a:xfrm>
          <a:custGeom>
            <a:avLst/>
            <a:gdLst/>
            <a:ahLst/>
            <a:cxnLst/>
            <a:rect l="0" t="0" r="r" b="b"/>
            <a:pathLst>
              <a:path w="1684" h="997">
                <a:moveTo>
                  <a:pt x="0" y="249"/>
                </a:moveTo>
                <a:lnTo>
                  <a:pt x="1263" y="249"/>
                </a:lnTo>
                <a:lnTo>
                  <a:pt x="1263" y="0"/>
                </a:lnTo>
                <a:lnTo>
                  <a:pt x="1683" y="498"/>
                </a:lnTo>
                <a:lnTo>
                  <a:pt x="1263" y="996"/>
                </a:lnTo>
                <a:lnTo>
                  <a:pt x="1263" y="747"/>
                </a:lnTo>
                <a:lnTo>
                  <a:pt x="0" y="747"/>
                </a:lnTo>
                <a:lnTo>
                  <a:pt x="0" y="249"/>
                </a:lnTo>
              </a:path>
            </a:pathLst>
          </a:custGeom>
          <a:solidFill>
            <a:srgbClr val="32CD32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1"/>
          <p:cNvSpPr/>
          <p:nvPr/>
        </p:nvSpPr>
        <p:spPr>
          <a:xfrm flipV="1">
            <a:off x="2047477" y="3899724"/>
            <a:ext cx="47023" cy="99761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32CD32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TextShape 22"/>
          <p:cNvSpPr txBox="1"/>
          <p:nvPr/>
        </p:nvSpPr>
        <p:spPr>
          <a:xfrm>
            <a:off x="2128787" y="5189274"/>
            <a:ext cx="630244" cy="55872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</a:rPr>
              <a:t>e</a:t>
            </a:r>
            <a:r>
              <a:rPr lang="it-IT" sz="2177" spc="-1" baseline="33000">
                <a:latin typeface="Arial"/>
              </a:rPr>
              <a:t>+</a:t>
            </a:r>
            <a:endParaRPr lang="it-IT" sz="2177" spc="-1">
              <a:latin typeface="Arial"/>
            </a:endParaRPr>
          </a:p>
        </p:txBody>
      </p:sp>
      <p:sp>
        <p:nvSpPr>
          <p:cNvPr id="242" name="TextShape 23"/>
          <p:cNvSpPr txBox="1"/>
          <p:nvPr/>
        </p:nvSpPr>
        <p:spPr>
          <a:xfrm>
            <a:off x="846095" y="2311052"/>
            <a:ext cx="5158529" cy="65114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1633" spc="-1">
                <a:solidFill>
                  <a:srgbClr val="2F4F4F"/>
                </a:solidFill>
                <a:latin typeface="Arial"/>
              </a:rPr>
              <a:t>For</a:t>
            </a:r>
            <a:r>
              <a:rPr lang="it-IT" sz="1633" b="1" spc="-1">
                <a:solidFill>
                  <a:srgbClr val="2F4F4F"/>
                </a:solidFill>
                <a:latin typeface="Arial"/>
              </a:rPr>
              <a:t> </a:t>
            </a:r>
            <a:r>
              <a:rPr lang="it-IT" sz="1633" b="1" spc="-1">
                <a:solidFill>
                  <a:srgbClr val="000000"/>
                </a:solidFill>
                <a:latin typeface="Arial"/>
              </a:rPr>
              <a:t>multiplicity 2 events</a:t>
            </a:r>
            <a:r>
              <a:rPr lang="it-IT" sz="1633" spc="-1">
                <a:solidFill>
                  <a:srgbClr val="2F4F4F"/>
                </a:solidFill>
                <a:latin typeface="Arial"/>
              </a:rPr>
              <a:t> the energy </a:t>
            </a:r>
            <a:r>
              <a:rPr lang="it-IT" sz="1633" b="1" spc="-1">
                <a:solidFill>
                  <a:srgbClr val="000000"/>
                </a:solidFill>
                <a:latin typeface="Arial"/>
              </a:rPr>
              <a:t>E</a:t>
            </a:r>
            <a:r>
              <a:rPr lang="it-IT" sz="1814" b="1" spc="-1" baseline="-33000">
                <a:solidFill>
                  <a:srgbClr val="000000"/>
                </a:solidFill>
                <a:latin typeface="Arial"/>
              </a:rPr>
              <a:t>1</a:t>
            </a:r>
            <a:r>
              <a:rPr lang="it-IT" sz="1633" b="1" spc="-1">
                <a:solidFill>
                  <a:srgbClr val="000000"/>
                </a:solidFill>
                <a:latin typeface="Arial"/>
              </a:rPr>
              <a:t>+E</a:t>
            </a:r>
            <a:r>
              <a:rPr lang="it-IT" sz="1814" b="1" spc="-1" baseline="-33000">
                <a:solidFill>
                  <a:srgbClr val="000000"/>
                </a:solidFill>
                <a:latin typeface="Arial"/>
              </a:rPr>
              <a:t>2</a:t>
            </a:r>
            <a:r>
              <a:rPr lang="it-IT" sz="1633" spc="-1">
                <a:solidFill>
                  <a:srgbClr val="2F4F4F"/>
                </a:solidFill>
                <a:latin typeface="Arial"/>
              </a:rPr>
              <a:t> spectra they deposited in the array are quite different</a:t>
            </a:r>
            <a:endParaRPr lang="it-IT" sz="1633" spc="-1">
              <a:latin typeface="Arial"/>
            </a:endParaRPr>
          </a:p>
        </p:txBody>
      </p:sp>
      <p:sp>
        <p:nvSpPr>
          <p:cNvPr id="243" name="CustomShape 24"/>
          <p:cNvSpPr/>
          <p:nvPr/>
        </p:nvSpPr>
        <p:spPr>
          <a:xfrm>
            <a:off x="5769507" y="4182517"/>
            <a:ext cx="312183" cy="32949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4" name="Picture 243"/>
          <p:cNvPicPr/>
          <p:nvPr/>
        </p:nvPicPr>
        <p:blipFill>
          <a:blip r:embed="rId2"/>
          <a:srcRect r="51101"/>
          <a:stretch/>
        </p:blipFill>
        <p:spPr>
          <a:xfrm>
            <a:off x="4780710" y="3722733"/>
            <a:ext cx="3563000" cy="2327657"/>
          </a:xfrm>
          <a:prstGeom prst="rect">
            <a:avLst/>
          </a:prstGeom>
          <a:ln>
            <a:noFill/>
          </a:ln>
        </p:spPr>
      </p:pic>
      <p:pic>
        <p:nvPicPr>
          <p:cNvPr id="245" name="Picture 244"/>
          <p:cNvPicPr/>
          <p:nvPr/>
        </p:nvPicPr>
        <p:blipFill>
          <a:blip r:embed="rId2"/>
          <a:srcRect l="50319"/>
          <a:stretch/>
        </p:blipFill>
        <p:spPr>
          <a:xfrm>
            <a:off x="4125321" y="3549661"/>
            <a:ext cx="4767321" cy="3065336"/>
          </a:xfrm>
          <a:prstGeom prst="rect">
            <a:avLst/>
          </a:prstGeom>
          <a:ln>
            <a:noFill/>
          </a:ln>
        </p:spPr>
      </p:pic>
      <p:sp>
        <p:nvSpPr>
          <p:cNvPr id="246" name="CustomShape 25"/>
          <p:cNvSpPr/>
          <p:nvPr/>
        </p:nvSpPr>
        <p:spPr>
          <a:xfrm>
            <a:off x="5166693" y="3680608"/>
            <a:ext cx="520523" cy="4392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9" name="Picture 248"/>
          <p:cNvPicPr/>
          <p:nvPr/>
        </p:nvPicPr>
        <p:blipFill>
          <a:blip r:embed="rId3"/>
          <a:srcRect l="61261" r="23337"/>
          <a:stretch/>
        </p:blipFill>
        <p:spPr>
          <a:xfrm>
            <a:off x="6978726" y="1404546"/>
            <a:ext cx="1023085" cy="1895956"/>
          </a:xfrm>
          <a:prstGeom prst="rect">
            <a:avLst/>
          </a:prstGeom>
          <a:ln>
            <a:noFill/>
          </a:ln>
        </p:spPr>
      </p:pic>
      <p:pic>
        <p:nvPicPr>
          <p:cNvPr id="250" name="Picture 249"/>
          <p:cNvPicPr/>
          <p:nvPr/>
        </p:nvPicPr>
        <p:blipFill>
          <a:blip r:embed="rId3"/>
          <a:srcRect l="88968"/>
          <a:stretch/>
        </p:blipFill>
        <p:spPr>
          <a:xfrm>
            <a:off x="8079856" y="1390178"/>
            <a:ext cx="732781" cy="1895956"/>
          </a:xfrm>
          <a:prstGeom prst="rect">
            <a:avLst/>
          </a:prstGeom>
          <a:ln>
            <a:noFill/>
          </a:ln>
        </p:spPr>
      </p:pic>
      <p:sp>
        <p:nvSpPr>
          <p:cNvPr id="251" name="TextShape 28"/>
          <p:cNvSpPr txBox="1"/>
          <p:nvPr/>
        </p:nvSpPr>
        <p:spPr>
          <a:xfrm>
            <a:off x="88169" y="1416629"/>
            <a:ext cx="6845492" cy="1138031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77" b="1" spc="-1">
                <a:solidFill>
                  <a:srgbClr val="32CD32"/>
                </a:solidFill>
                <a:latin typeface="Arial"/>
              </a:rPr>
              <a:t>IPC</a:t>
            </a:r>
            <a:r>
              <a:rPr lang="it-IT" sz="1814" spc="-1">
                <a:latin typeface="Arial"/>
              </a:rPr>
              <a:t>: e</a:t>
            </a:r>
            <a:r>
              <a:rPr lang="it-IT" sz="1996" spc="-1" baseline="33000">
                <a:latin typeface="Arial"/>
              </a:rPr>
              <a:t>+</a:t>
            </a:r>
            <a:r>
              <a:rPr lang="it-IT" sz="1996" spc="-1">
                <a:latin typeface="Arial"/>
              </a:rPr>
              <a:t>/</a:t>
            </a:r>
            <a:r>
              <a:rPr lang="it-IT" sz="1814" spc="-1">
                <a:latin typeface="Arial"/>
              </a:rPr>
              <a:t>e</a:t>
            </a:r>
            <a:r>
              <a:rPr lang="it-IT" sz="2358" spc="-1" baseline="33000">
                <a:latin typeface="Arial"/>
              </a:rPr>
              <a:t>-</a:t>
            </a:r>
            <a:r>
              <a:rPr lang="it-IT" sz="1814" spc="-1">
                <a:latin typeface="Arial"/>
              </a:rPr>
              <a:t> charged particles, we expect a total energy loss </a:t>
            </a:r>
          </a:p>
          <a:p>
            <a:pPr marL="195934" indent="-195934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14" b="1" spc="-1">
                <a:latin typeface="Arial"/>
                <a:ea typeface="Arial"/>
              </a:rPr>
              <a:t>Δ</a:t>
            </a:r>
            <a:r>
              <a:rPr lang="it-IT" sz="1814" b="1" spc="-1">
                <a:latin typeface="Arial"/>
              </a:rPr>
              <a:t>E </a:t>
            </a:r>
            <a:r>
              <a:rPr lang="it-IT" sz="1814" b="1" spc="-1">
                <a:latin typeface="Arial"/>
                <a:ea typeface="Arial"/>
              </a:rPr>
              <a:t>≈ 2 MeV</a:t>
            </a:r>
            <a:r>
              <a:rPr lang="it-IT" sz="1814" b="1" spc="-1">
                <a:latin typeface="Arial"/>
              </a:rPr>
              <a:t> in scattering chamber + detector capsule</a:t>
            </a:r>
            <a:endParaRPr lang="it-IT" sz="1814" spc="-1">
              <a:latin typeface="Arial"/>
            </a:endParaRPr>
          </a:p>
          <a:p>
            <a:endParaRPr lang="it-IT" sz="1814" spc="-1">
              <a:latin typeface="Arial"/>
            </a:endParaRPr>
          </a:p>
          <a:p>
            <a:endParaRPr lang="it-IT" sz="1814" spc="-1">
              <a:latin typeface="Arial"/>
            </a:endParaRPr>
          </a:p>
        </p:txBody>
      </p:sp>
      <p:sp>
        <p:nvSpPr>
          <p:cNvPr id="252" name="CustomShape 29"/>
          <p:cNvSpPr/>
          <p:nvPr/>
        </p:nvSpPr>
        <p:spPr>
          <a:xfrm rot="5387400" flipV="1">
            <a:off x="5820122" y="2769530"/>
            <a:ext cx="572444" cy="507787"/>
          </a:xfrm>
          <a:custGeom>
            <a:avLst/>
            <a:gdLst/>
            <a:ahLst/>
            <a:cxnLst/>
            <a:rect l="l" t="t" r="r" b="b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30"/>
          <p:cNvSpPr/>
          <p:nvPr/>
        </p:nvSpPr>
        <p:spPr>
          <a:xfrm>
            <a:off x="2050742" y="4882643"/>
            <a:ext cx="46370" cy="6880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32CD32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TextShape 31"/>
          <p:cNvSpPr txBox="1"/>
          <p:nvPr/>
        </p:nvSpPr>
        <p:spPr>
          <a:xfrm>
            <a:off x="2132380" y="4159005"/>
            <a:ext cx="358553" cy="39022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</a:rPr>
              <a:t>e</a:t>
            </a:r>
            <a:r>
              <a:rPr lang="it-IT" sz="2177" spc="-1" baseline="33000">
                <a:latin typeface="Arial"/>
              </a:rPr>
              <a:t>-</a:t>
            </a:r>
            <a:endParaRPr lang="it-IT" sz="2177" spc="-1">
              <a:latin typeface="Arial"/>
            </a:endParaRPr>
          </a:p>
        </p:txBody>
      </p:sp>
      <p:sp>
        <p:nvSpPr>
          <p:cNvPr id="255" name="CustomShape 32"/>
          <p:cNvSpPr/>
          <p:nvPr/>
        </p:nvSpPr>
        <p:spPr>
          <a:xfrm>
            <a:off x="554158" y="2532781"/>
            <a:ext cx="316755" cy="194298"/>
          </a:xfrm>
          <a:custGeom>
            <a:avLst/>
            <a:gdLst/>
            <a:ahLst/>
            <a:cxnLst/>
            <a:rect l="0" t="0" r="r" b="b"/>
            <a:pathLst>
              <a:path w="972" h="597">
                <a:moveTo>
                  <a:pt x="0" y="149"/>
                </a:moveTo>
                <a:lnTo>
                  <a:pt x="728" y="149"/>
                </a:lnTo>
                <a:lnTo>
                  <a:pt x="728" y="0"/>
                </a:lnTo>
                <a:lnTo>
                  <a:pt x="971" y="298"/>
                </a:lnTo>
                <a:lnTo>
                  <a:pt x="728" y="596"/>
                </a:lnTo>
                <a:lnTo>
                  <a:pt x="728" y="447"/>
                </a:lnTo>
                <a:lnTo>
                  <a:pt x="0" y="447"/>
                </a:lnTo>
                <a:lnTo>
                  <a:pt x="0" y="149"/>
                </a:lnTo>
              </a:path>
            </a:pathLst>
          </a:custGeom>
          <a:solidFill>
            <a:srgbClr val="32CD32"/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Shape 5">
            <a:extLst>
              <a:ext uri="{FF2B5EF4-FFF2-40B4-BE49-F238E27FC236}">
                <a16:creationId xmlns:a16="http://schemas.microsoft.com/office/drawing/2014/main" id="{7C9795F1-3A4E-83CA-C1F1-E8B5EFDC976D}"/>
              </a:ext>
            </a:extLst>
          </p:cNvPr>
          <p:cNvSpPr txBox="1"/>
          <p:nvPr/>
        </p:nvSpPr>
        <p:spPr>
          <a:xfrm>
            <a:off x="522482" y="225447"/>
            <a:ext cx="8490331" cy="80103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3600" spc="-1" dirty="0" err="1">
                <a:latin typeface="Arial"/>
              </a:rPr>
              <a:t>Competing</a:t>
            </a:r>
            <a:r>
              <a:rPr lang="it-IT" sz="3600" spc="-1" dirty="0">
                <a:latin typeface="Arial"/>
              </a:rPr>
              <a:t> </a:t>
            </a:r>
            <a:r>
              <a:rPr lang="it-IT" sz="3600" spc="-1" dirty="0" err="1">
                <a:latin typeface="Arial"/>
              </a:rPr>
              <a:t>processes</a:t>
            </a:r>
            <a:r>
              <a:rPr lang="it-IT" sz="3600" spc="-1" dirty="0">
                <a:latin typeface="Arial"/>
              </a:rPr>
              <a:t>: IPC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2"/>
          <p:cNvGrpSpPr/>
          <p:nvPr/>
        </p:nvGrpSpPr>
        <p:grpSpPr>
          <a:xfrm>
            <a:off x="620121" y="3402925"/>
            <a:ext cx="2835444" cy="2839689"/>
            <a:chOff x="683640" y="3330000"/>
            <a:chExt cx="3125880" cy="3130560"/>
          </a:xfrm>
        </p:grpSpPr>
        <p:grpSp>
          <p:nvGrpSpPr>
            <p:cNvPr id="260" name="Group 3"/>
            <p:cNvGrpSpPr/>
            <p:nvPr/>
          </p:nvGrpSpPr>
          <p:grpSpPr>
            <a:xfrm>
              <a:off x="2132280" y="3330000"/>
              <a:ext cx="1677240" cy="1787760"/>
              <a:chOff x="2132280" y="3330000"/>
              <a:chExt cx="1677240" cy="1787760"/>
            </a:xfrm>
          </p:grpSpPr>
          <p:sp>
            <p:nvSpPr>
              <p:cNvPr id="261" name="CustomShape 4"/>
              <p:cNvSpPr/>
              <p:nvPr/>
            </p:nvSpPr>
            <p:spPr>
              <a:xfrm>
                <a:off x="2132280" y="3330000"/>
                <a:ext cx="344520" cy="74808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" name="CustomShape 5"/>
              <p:cNvSpPr/>
              <p:nvPr/>
            </p:nvSpPr>
            <p:spPr>
              <a:xfrm rot="1792200">
                <a:off x="2710800" y="3513600"/>
                <a:ext cx="343440" cy="74916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" name="CustomShape 6"/>
              <p:cNvSpPr/>
              <p:nvPr/>
            </p:nvSpPr>
            <p:spPr>
              <a:xfrm rot="3592200">
                <a:off x="3150720" y="3983040"/>
                <a:ext cx="342000" cy="75204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" name="CustomShape 7"/>
              <p:cNvSpPr/>
              <p:nvPr/>
            </p:nvSpPr>
            <p:spPr>
              <a:xfrm rot="5400000">
                <a:off x="3261960" y="4570200"/>
                <a:ext cx="342720" cy="75240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65" name="Group 8"/>
            <p:cNvGrpSpPr/>
            <p:nvPr/>
          </p:nvGrpSpPr>
          <p:grpSpPr>
            <a:xfrm>
              <a:off x="2017080" y="5196240"/>
              <a:ext cx="1648080" cy="1264320"/>
              <a:chOff x="2017080" y="5196240"/>
              <a:chExt cx="1648080" cy="1264320"/>
            </a:xfrm>
          </p:grpSpPr>
          <p:sp>
            <p:nvSpPr>
              <p:cNvPr id="266" name="CustomShape 9"/>
              <p:cNvSpPr/>
              <p:nvPr/>
            </p:nvSpPr>
            <p:spPr>
              <a:xfrm rot="7207800">
                <a:off x="3082680" y="5159520"/>
                <a:ext cx="342720" cy="75096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7" name="CustomShape 10"/>
              <p:cNvSpPr/>
              <p:nvPr/>
            </p:nvSpPr>
            <p:spPr>
              <a:xfrm rot="9007800">
                <a:off x="2610000" y="5599080"/>
                <a:ext cx="343800" cy="74952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8" name="CustomShape 11"/>
              <p:cNvSpPr/>
              <p:nvPr/>
            </p:nvSpPr>
            <p:spPr>
              <a:xfrm rot="10800000">
                <a:off x="2017080" y="5712480"/>
                <a:ext cx="343800" cy="74808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69" name="Group 12"/>
            <p:cNvGrpSpPr/>
            <p:nvPr/>
          </p:nvGrpSpPr>
          <p:grpSpPr>
            <a:xfrm>
              <a:off x="683640" y="4668120"/>
              <a:ext cx="1262520" cy="1639800"/>
              <a:chOff x="683640" y="4668120"/>
              <a:chExt cx="1262520" cy="1639800"/>
            </a:xfrm>
          </p:grpSpPr>
          <p:sp>
            <p:nvSpPr>
              <p:cNvPr id="270" name="CustomShape 13"/>
              <p:cNvSpPr/>
              <p:nvPr/>
            </p:nvSpPr>
            <p:spPr>
              <a:xfrm rot="12592200">
                <a:off x="1438920" y="5523480"/>
                <a:ext cx="343080" cy="74844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1" name="CustomShape 14"/>
              <p:cNvSpPr/>
              <p:nvPr/>
            </p:nvSpPr>
            <p:spPr>
              <a:xfrm rot="14392200">
                <a:off x="999720" y="5051160"/>
                <a:ext cx="342720" cy="75204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" name="CustomShape 15"/>
              <p:cNvSpPr/>
              <p:nvPr/>
            </p:nvSpPr>
            <p:spPr>
              <a:xfrm rot="16200000">
                <a:off x="888120" y="4463280"/>
                <a:ext cx="343080" cy="75240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73" name="Group 16"/>
            <p:cNvGrpSpPr/>
            <p:nvPr/>
          </p:nvGrpSpPr>
          <p:grpSpPr>
            <a:xfrm>
              <a:off x="828000" y="3402720"/>
              <a:ext cx="1215360" cy="1186920"/>
              <a:chOff x="828000" y="3402720"/>
              <a:chExt cx="1215360" cy="1186920"/>
            </a:xfrm>
          </p:grpSpPr>
          <p:sp>
            <p:nvSpPr>
              <p:cNvPr id="274" name="CustomShape 17"/>
              <p:cNvSpPr/>
              <p:nvPr/>
            </p:nvSpPr>
            <p:spPr>
              <a:xfrm rot="18007800">
                <a:off x="1067760" y="3875760"/>
                <a:ext cx="342000" cy="75168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" name="CustomShape 18"/>
              <p:cNvSpPr/>
              <p:nvPr/>
            </p:nvSpPr>
            <p:spPr>
              <a:xfrm rot="19807800">
                <a:off x="1539000" y="3438360"/>
                <a:ext cx="343440" cy="749520"/>
              </a:xfrm>
              <a:prstGeom prst="rect">
                <a:avLst/>
              </a:prstGeom>
              <a:solidFill>
                <a:srgbClr val="C00000"/>
              </a:solidFill>
              <a:ln w="29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76" name="CustomShape 19"/>
          <p:cNvSpPr/>
          <p:nvPr/>
        </p:nvSpPr>
        <p:spPr>
          <a:xfrm>
            <a:off x="1631450" y="4442337"/>
            <a:ext cx="816051" cy="816051"/>
          </a:xfrm>
          <a:prstGeom prst="ellipse">
            <a:avLst/>
          </a:prstGeom>
          <a:solidFill>
            <a:srgbClr val="0000FF">
              <a:alpha val="20000"/>
            </a:srgbClr>
          </a:solidFill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20"/>
          <p:cNvSpPr/>
          <p:nvPr/>
        </p:nvSpPr>
        <p:spPr>
          <a:xfrm>
            <a:off x="7196535" y="2867054"/>
            <a:ext cx="549586" cy="325245"/>
          </a:xfrm>
          <a:custGeom>
            <a:avLst/>
            <a:gdLst/>
            <a:ahLst/>
            <a:cxnLst/>
            <a:rect l="0" t="0" r="r" b="b"/>
            <a:pathLst>
              <a:path w="1684" h="997">
                <a:moveTo>
                  <a:pt x="0" y="249"/>
                </a:moveTo>
                <a:lnTo>
                  <a:pt x="1263" y="249"/>
                </a:lnTo>
                <a:lnTo>
                  <a:pt x="1263" y="0"/>
                </a:lnTo>
                <a:lnTo>
                  <a:pt x="1683" y="498"/>
                </a:lnTo>
                <a:lnTo>
                  <a:pt x="1263" y="996"/>
                </a:lnTo>
                <a:lnTo>
                  <a:pt x="1263" y="747"/>
                </a:lnTo>
                <a:lnTo>
                  <a:pt x="0" y="747"/>
                </a:lnTo>
                <a:lnTo>
                  <a:pt x="0" y="249"/>
                </a:lnTo>
              </a:path>
            </a:pathLst>
          </a:custGeom>
          <a:solidFill>
            <a:srgbClr val="32CD32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21"/>
          <p:cNvSpPr/>
          <p:nvPr/>
        </p:nvSpPr>
        <p:spPr>
          <a:xfrm flipV="1">
            <a:off x="2047477" y="3864995"/>
            <a:ext cx="47023" cy="99761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32CD32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TextShape 22"/>
          <p:cNvSpPr txBox="1"/>
          <p:nvPr/>
        </p:nvSpPr>
        <p:spPr>
          <a:xfrm>
            <a:off x="2132380" y="4123950"/>
            <a:ext cx="358553" cy="39022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</a:rPr>
              <a:t>e</a:t>
            </a:r>
            <a:r>
              <a:rPr lang="it-IT" sz="2177" spc="-1" baseline="33000">
                <a:latin typeface="Arial"/>
              </a:rPr>
              <a:t>-</a:t>
            </a:r>
            <a:endParaRPr lang="it-IT" sz="2177" spc="-1">
              <a:latin typeface="Arial"/>
            </a:endParaRPr>
          </a:p>
        </p:txBody>
      </p:sp>
      <p:sp>
        <p:nvSpPr>
          <p:cNvPr id="280" name="CustomShape 23"/>
          <p:cNvSpPr/>
          <p:nvPr/>
        </p:nvSpPr>
        <p:spPr>
          <a:xfrm>
            <a:off x="5769507" y="4147788"/>
            <a:ext cx="312183" cy="32949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1" name="Picture 280"/>
          <p:cNvPicPr/>
          <p:nvPr/>
        </p:nvPicPr>
        <p:blipFill>
          <a:blip r:embed="rId2"/>
          <a:srcRect r="51101"/>
          <a:stretch/>
        </p:blipFill>
        <p:spPr>
          <a:xfrm>
            <a:off x="4780710" y="3688004"/>
            <a:ext cx="3563000" cy="2327657"/>
          </a:xfrm>
          <a:prstGeom prst="rect">
            <a:avLst/>
          </a:prstGeom>
          <a:ln>
            <a:noFill/>
          </a:ln>
        </p:spPr>
      </p:pic>
      <p:pic>
        <p:nvPicPr>
          <p:cNvPr id="282" name="Picture 281"/>
          <p:cNvPicPr/>
          <p:nvPr/>
        </p:nvPicPr>
        <p:blipFill>
          <a:blip r:embed="rId2"/>
          <a:srcRect l="50319"/>
          <a:stretch/>
        </p:blipFill>
        <p:spPr>
          <a:xfrm>
            <a:off x="4125321" y="3514932"/>
            <a:ext cx="4767321" cy="3065336"/>
          </a:xfrm>
          <a:prstGeom prst="rect">
            <a:avLst/>
          </a:prstGeom>
          <a:ln>
            <a:noFill/>
          </a:ln>
        </p:spPr>
      </p:pic>
      <p:sp>
        <p:nvSpPr>
          <p:cNvPr id="283" name="CustomShape 24"/>
          <p:cNvSpPr/>
          <p:nvPr/>
        </p:nvSpPr>
        <p:spPr>
          <a:xfrm>
            <a:off x="5166693" y="3645879"/>
            <a:ext cx="520523" cy="4392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6" name="Picture 285"/>
          <p:cNvPicPr/>
          <p:nvPr/>
        </p:nvPicPr>
        <p:blipFill>
          <a:blip r:embed="rId3"/>
          <a:srcRect l="61261" r="23337"/>
          <a:stretch/>
        </p:blipFill>
        <p:spPr>
          <a:xfrm>
            <a:off x="6978726" y="1369817"/>
            <a:ext cx="1023085" cy="1895956"/>
          </a:xfrm>
          <a:prstGeom prst="rect">
            <a:avLst/>
          </a:prstGeom>
          <a:ln>
            <a:noFill/>
          </a:ln>
        </p:spPr>
      </p:pic>
      <p:pic>
        <p:nvPicPr>
          <p:cNvPr id="287" name="Picture 286"/>
          <p:cNvPicPr/>
          <p:nvPr/>
        </p:nvPicPr>
        <p:blipFill>
          <a:blip r:embed="rId3"/>
          <a:srcRect l="88968"/>
          <a:stretch/>
        </p:blipFill>
        <p:spPr>
          <a:xfrm>
            <a:off x="8079856" y="1355449"/>
            <a:ext cx="732781" cy="1895956"/>
          </a:xfrm>
          <a:prstGeom prst="rect">
            <a:avLst/>
          </a:prstGeom>
          <a:ln>
            <a:noFill/>
          </a:ln>
        </p:spPr>
      </p:pic>
      <p:sp>
        <p:nvSpPr>
          <p:cNvPr id="288" name="CustomShape 27"/>
          <p:cNvSpPr/>
          <p:nvPr/>
        </p:nvSpPr>
        <p:spPr>
          <a:xfrm>
            <a:off x="172746" y="5876877"/>
            <a:ext cx="4092993" cy="614569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TextShape 28"/>
          <p:cNvSpPr txBox="1"/>
          <p:nvPr/>
        </p:nvSpPr>
        <p:spPr>
          <a:xfrm>
            <a:off x="1865261" y="3921815"/>
            <a:ext cx="467621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b="1" spc="-1">
                <a:highlight>
                  <a:srgbClr val="FFFF00"/>
                </a:highlight>
                <a:latin typeface="Arial"/>
                <a:ea typeface="Arial"/>
              </a:rPr>
              <a:t>ΔE</a:t>
            </a:r>
            <a:endParaRPr lang="it-IT" sz="1633" spc="-1">
              <a:latin typeface="Arial"/>
            </a:endParaRPr>
          </a:p>
        </p:txBody>
      </p:sp>
      <p:sp>
        <p:nvSpPr>
          <p:cNvPr id="290" name="TextShape 29"/>
          <p:cNvSpPr txBox="1"/>
          <p:nvPr/>
        </p:nvSpPr>
        <p:spPr>
          <a:xfrm>
            <a:off x="1865261" y="4346331"/>
            <a:ext cx="467621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b="1" spc="-1">
                <a:highlight>
                  <a:srgbClr val="FFFF00"/>
                </a:highlight>
                <a:latin typeface="Arial"/>
                <a:ea typeface="Arial"/>
              </a:rPr>
              <a:t>ΔE</a:t>
            </a:r>
            <a:endParaRPr lang="it-IT" sz="1633" spc="-1">
              <a:latin typeface="Arial"/>
            </a:endParaRPr>
          </a:p>
        </p:txBody>
      </p:sp>
      <p:sp>
        <p:nvSpPr>
          <p:cNvPr id="291" name="CustomShape 30"/>
          <p:cNvSpPr/>
          <p:nvPr/>
        </p:nvSpPr>
        <p:spPr>
          <a:xfrm>
            <a:off x="203442" y="5876550"/>
            <a:ext cx="3888245" cy="60869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TextShape 31"/>
          <p:cNvSpPr txBox="1"/>
          <p:nvPr/>
        </p:nvSpPr>
        <p:spPr>
          <a:xfrm>
            <a:off x="45064" y="5884714"/>
            <a:ext cx="4229491" cy="65114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1814" spc="-1">
                <a:latin typeface="Arial"/>
              </a:rPr>
              <a:t>We can remove these events with an </a:t>
            </a:r>
            <a:r>
              <a:rPr lang="it-IT" sz="1814" b="1" spc="-1">
                <a:latin typeface="Arial"/>
              </a:rPr>
              <a:t>energy threshold E</a:t>
            </a:r>
            <a:r>
              <a:rPr lang="it-IT" sz="1814" b="1" spc="-1" baseline="-33000">
                <a:latin typeface="Arial"/>
              </a:rPr>
              <a:t>1</a:t>
            </a:r>
            <a:r>
              <a:rPr lang="it-IT" sz="1814" b="1" spc="-1">
                <a:latin typeface="Arial"/>
              </a:rPr>
              <a:t>+E</a:t>
            </a:r>
            <a:r>
              <a:rPr lang="it-IT" sz="1814" b="1" spc="-1" baseline="-33000">
                <a:latin typeface="Arial"/>
              </a:rPr>
              <a:t>2 </a:t>
            </a:r>
            <a:r>
              <a:rPr lang="it-IT" sz="1814" b="1" spc="-1">
                <a:latin typeface="Arial"/>
              </a:rPr>
              <a:t>&gt; 15 MeV </a:t>
            </a:r>
            <a:endParaRPr lang="it-IT" sz="1814" spc="-1">
              <a:latin typeface="Arial"/>
            </a:endParaRPr>
          </a:p>
        </p:txBody>
      </p:sp>
      <p:sp>
        <p:nvSpPr>
          <p:cNvPr id="293" name="CustomShape 32"/>
          <p:cNvSpPr/>
          <p:nvPr/>
        </p:nvSpPr>
        <p:spPr>
          <a:xfrm>
            <a:off x="7380057" y="5141483"/>
            <a:ext cx="1447275" cy="90715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33"/>
          <p:cNvSpPr/>
          <p:nvPr/>
        </p:nvSpPr>
        <p:spPr>
          <a:xfrm>
            <a:off x="2050742" y="4846934"/>
            <a:ext cx="46370" cy="6880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32CD32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TextShape 34"/>
          <p:cNvSpPr txBox="1"/>
          <p:nvPr/>
        </p:nvSpPr>
        <p:spPr>
          <a:xfrm>
            <a:off x="2128787" y="5154872"/>
            <a:ext cx="630244" cy="55872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</a:rPr>
              <a:t>e</a:t>
            </a:r>
            <a:r>
              <a:rPr lang="it-IT" sz="2177" spc="-1" baseline="33000">
                <a:latin typeface="Arial"/>
              </a:rPr>
              <a:t>+</a:t>
            </a:r>
            <a:endParaRPr lang="it-IT" sz="2177" spc="-1">
              <a:latin typeface="Arial"/>
            </a:endParaRPr>
          </a:p>
        </p:txBody>
      </p:sp>
      <p:sp>
        <p:nvSpPr>
          <p:cNvPr id="296" name="TextShape 35"/>
          <p:cNvSpPr txBox="1"/>
          <p:nvPr/>
        </p:nvSpPr>
        <p:spPr>
          <a:xfrm>
            <a:off x="1865261" y="5064744"/>
            <a:ext cx="467621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b="1" spc="-1">
                <a:highlight>
                  <a:srgbClr val="FFFF00"/>
                </a:highlight>
                <a:latin typeface="Arial"/>
                <a:ea typeface="Arial"/>
              </a:rPr>
              <a:t>ΔE</a:t>
            </a:r>
            <a:endParaRPr lang="it-IT" sz="1633" spc="-1">
              <a:latin typeface="Arial"/>
            </a:endParaRPr>
          </a:p>
        </p:txBody>
      </p:sp>
      <p:sp>
        <p:nvSpPr>
          <p:cNvPr id="297" name="TextShape 36"/>
          <p:cNvSpPr txBox="1"/>
          <p:nvPr/>
        </p:nvSpPr>
        <p:spPr>
          <a:xfrm>
            <a:off x="1865261" y="5423950"/>
            <a:ext cx="467621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b="1" spc="-1">
                <a:highlight>
                  <a:srgbClr val="FFFF00"/>
                </a:highlight>
                <a:latin typeface="Arial"/>
                <a:ea typeface="Arial"/>
              </a:rPr>
              <a:t>ΔE</a:t>
            </a:r>
            <a:endParaRPr lang="it-IT" sz="1633" spc="-1">
              <a:latin typeface="Arial"/>
            </a:endParaRPr>
          </a:p>
        </p:txBody>
      </p:sp>
      <p:sp>
        <p:nvSpPr>
          <p:cNvPr id="298" name="TextShape 37"/>
          <p:cNvSpPr txBox="1"/>
          <p:nvPr/>
        </p:nvSpPr>
        <p:spPr>
          <a:xfrm>
            <a:off x="846421" y="2275670"/>
            <a:ext cx="5158529" cy="65114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1633" spc="-1">
                <a:solidFill>
                  <a:srgbClr val="2F4F4F"/>
                </a:solidFill>
                <a:latin typeface="Arial"/>
              </a:rPr>
              <a:t>For</a:t>
            </a:r>
            <a:r>
              <a:rPr lang="it-IT" sz="1633" b="1" spc="-1">
                <a:solidFill>
                  <a:srgbClr val="2F4F4F"/>
                </a:solidFill>
                <a:latin typeface="Arial"/>
              </a:rPr>
              <a:t> </a:t>
            </a:r>
            <a:r>
              <a:rPr lang="it-IT" sz="1633" b="1" spc="-1">
                <a:solidFill>
                  <a:srgbClr val="000000"/>
                </a:solidFill>
                <a:latin typeface="Arial"/>
              </a:rPr>
              <a:t>multiplicity 2 events</a:t>
            </a:r>
            <a:r>
              <a:rPr lang="it-IT" sz="1633" spc="-1">
                <a:solidFill>
                  <a:srgbClr val="2F4F4F"/>
                </a:solidFill>
                <a:latin typeface="Arial"/>
              </a:rPr>
              <a:t> the energy </a:t>
            </a:r>
            <a:r>
              <a:rPr lang="it-IT" sz="1633" b="1" spc="-1">
                <a:solidFill>
                  <a:srgbClr val="000000"/>
                </a:solidFill>
                <a:latin typeface="Arial"/>
              </a:rPr>
              <a:t>E</a:t>
            </a:r>
            <a:r>
              <a:rPr lang="it-IT" sz="1814" b="1" spc="-1" baseline="-33000">
                <a:solidFill>
                  <a:srgbClr val="000000"/>
                </a:solidFill>
                <a:latin typeface="Arial"/>
              </a:rPr>
              <a:t>1</a:t>
            </a:r>
            <a:r>
              <a:rPr lang="it-IT" sz="1633" b="1" spc="-1">
                <a:solidFill>
                  <a:srgbClr val="000000"/>
                </a:solidFill>
                <a:latin typeface="Arial"/>
              </a:rPr>
              <a:t>+E</a:t>
            </a:r>
            <a:r>
              <a:rPr lang="it-IT" sz="1814" b="1" spc="-1" baseline="-33000">
                <a:solidFill>
                  <a:srgbClr val="000000"/>
                </a:solidFill>
                <a:latin typeface="Arial"/>
              </a:rPr>
              <a:t>2</a:t>
            </a:r>
            <a:r>
              <a:rPr lang="it-IT" sz="1633" spc="-1">
                <a:solidFill>
                  <a:srgbClr val="2F4F4F"/>
                </a:solidFill>
                <a:latin typeface="Arial"/>
              </a:rPr>
              <a:t> spectra they deposited in the array are quite different</a:t>
            </a:r>
            <a:endParaRPr lang="it-IT" sz="1633" spc="-1">
              <a:latin typeface="Arial"/>
            </a:endParaRPr>
          </a:p>
        </p:txBody>
      </p:sp>
      <p:sp>
        <p:nvSpPr>
          <p:cNvPr id="299" name="TextShape 38"/>
          <p:cNvSpPr txBox="1"/>
          <p:nvPr/>
        </p:nvSpPr>
        <p:spPr>
          <a:xfrm>
            <a:off x="88496" y="1381246"/>
            <a:ext cx="6845492" cy="1138031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77" b="1" spc="-1">
                <a:solidFill>
                  <a:srgbClr val="32CD32"/>
                </a:solidFill>
                <a:latin typeface="Arial"/>
              </a:rPr>
              <a:t>IPC</a:t>
            </a:r>
            <a:r>
              <a:rPr lang="it-IT" sz="1814" spc="-1">
                <a:latin typeface="Arial"/>
              </a:rPr>
              <a:t>: e</a:t>
            </a:r>
            <a:r>
              <a:rPr lang="it-IT" sz="1996" spc="-1" baseline="33000">
                <a:latin typeface="Arial"/>
              </a:rPr>
              <a:t>+</a:t>
            </a:r>
            <a:r>
              <a:rPr lang="it-IT" sz="1996" spc="-1">
                <a:latin typeface="Arial"/>
              </a:rPr>
              <a:t>/</a:t>
            </a:r>
            <a:r>
              <a:rPr lang="it-IT" sz="1814" spc="-1">
                <a:latin typeface="Arial"/>
              </a:rPr>
              <a:t>e</a:t>
            </a:r>
            <a:r>
              <a:rPr lang="it-IT" sz="2358" spc="-1" baseline="33000">
                <a:latin typeface="Arial"/>
              </a:rPr>
              <a:t>-</a:t>
            </a:r>
            <a:r>
              <a:rPr lang="it-IT" sz="1814" spc="-1">
                <a:latin typeface="Arial"/>
              </a:rPr>
              <a:t> charged particles, we expect a total energy loss </a:t>
            </a:r>
          </a:p>
          <a:p>
            <a:pPr marL="195934" indent="-195934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14" b="1" spc="-1">
                <a:latin typeface="Arial"/>
                <a:ea typeface="Arial"/>
              </a:rPr>
              <a:t>Δ</a:t>
            </a:r>
            <a:r>
              <a:rPr lang="it-IT" sz="1814" b="1" spc="-1">
                <a:latin typeface="Arial"/>
              </a:rPr>
              <a:t>E </a:t>
            </a:r>
            <a:r>
              <a:rPr lang="it-IT" sz="1814" b="1" spc="-1">
                <a:latin typeface="Arial"/>
                <a:ea typeface="Arial"/>
              </a:rPr>
              <a:t>≈ 2 MeV</a:t>
            </a:r>
            <a:r>
              <a:rPr lang="it-IT" sz="1814" b="1" spc="-1">
                <a:latin typeface="Arial"/>
              </a:rPr>
              <a:t> in scattering chamber + detector capsule</a:t>
            </a:r>
            <a:endParaRPr lang="it-IT" sz="1814" spc="-1">
              <a:latin typeface="Arial"/>
            </a:endParaRPr>
          </a:p>
          <a:p>
            <a:endParaRPr lang="it-IT" sz="1814" spc="-1">
              <a:latin typeface="Arial"/>
            </a:endParaRPr>
          </a:p>
          <a:p>
            <a:endParaRPr lang="it-IT" sz="1814" spc="-1">
              <a:latin typeface="Arial"/>
            </a:endParaRPr>
          </a:p>
        </p:txBody>
      </p:sp>
      <p:sp>
        <p:nvSpPr>
          <p:cNvPr id="300" name="CustomShape 39"/>
          <p:cNvSpPr/>
          <p:nvPr/>
        </p:nvSpPr>
        <p:spPr>
          <a:xfrm rot="5387400" flipV="1">
            <a:off x="5820449" y="2734148"/>
            <a:ext cx="572444" cy="507787"/>
          </a:xfrm>
          <a:custGeom>
            <a:avLst/>
            <a:gdLst/>
            <a:ahLst/>
            <a:cxnLst/>
            <a:rect l="l" t="t" r="r" b="b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40"/>
          <p:cNvSpPr/>
          <p:nvPr/>
        </p:nvSpPr>
        <p:spPr>
          <a:xfrm>
            <a:off x="554484" y="2497398"/>
            <a:ext cx="316755" cy="194298"/>
          </a:xfrm>
          <a:custGeom>
            <a:avLst/>
            <a:gdLst/>
            <a:ahLst/>
            <a:cxnLst/>
            <a:rect l="0" t="0" r="r" b="b"/>
            <a:pathLst>
              <a:path w="972" h="597">
                <a:moveTo>
                  <a:pt x="0" y="149"/>
                </a:moveTo>
                <a:lnTo>
                  <a:pt x="728" y="149"/>
                </a:lnTo>
                <a:lnTo>
                  <a:pt x="728" y="0"/>
                </a:lnTo>
                <a:lnTo>
                  <a:pt x="971" y="298"/>
                </a:lnTo>
                <a:lnTo>
                  <a:pt x="728" y="596"/>
                </a:lnTo>
                <a:lnTo>
                  <a:pt x="728" y="447"/>
                </a:lnTo>
                <a:lnTo>
                  <a:pt x="0" y="447"/>
                </a:lnTo>
                <a:lnTo>
                  <a:pt x="0" y="149"/>
                </a:lnTo>
              </a:path>
            </a:pathLst>
          </a:custGeom>
          <a:solidFill>
            <a:srgbClr val="32CD32"/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Shape 5">
            <a:extLst>
              <a:ext uri="{FF2B5EF4-FFF2-40B4-BE49-F238E27FC236}">
                <a16:creationId xmlns:a16="http://schemas.microsoft.com/office/drawing/2014/main" id="{BE3CF113-6FE1-CAF8-4EB3-CB99A6AD083E}"/>
              </a:ext>
            </a:extLst>
          </p:cNvPr>
          <p:cNvSpPr txBox="1"/>
          <p:nvPr/>
        </p:nvSpPr>
        <p:spPr>
          <a:xfrm>
            <a:off x="522482" y="225447"/>
            <a:ext cx="8490331" cy="80103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3600" spc="-1" dirty="0" err="1">
                <a:latin typeface="Arial"/>
              </a:rPr>
              <a:t>Competing</a:t>
            </a:r>
            <a:r>
              <a:rPr lang="it-IT" sz="3600" spc="-1" dirty="0">
                <a:latin typeface="Arial"/>
              </a:rPr>
              <a:t> </a:t>
            </a:r>
            <a:r>
              <a:rPr lang="it-IT" sz="3600" spc="-1" dirty="0" err="1">
                <a:latin typeface="Arial"/>
              </a:rPr>
              <a:t>processes</a:t>
            </a:r>
            <a:r>
              <a:rPr lang="it-IT" sz="3600" spc="-1" dirty="0">
                <a:latin typeface="Arial"/>
              </a:rPr>
              <a:t>: IPC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2"/>
          <p:cNvSpPr/>
          <p:nvPr/>
        </p:nvSpPr>
        <p:spPr>
          <a:xfrm>
            <a:off x="2033761" y="4845157"/>
            <a:ext cx="608365" cy="42419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00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TextShape 3"/>
          <p:cNvSpPr txBox="1"/>
          <p:nvPr/>
        </p:nvSpPr>
        <p:spPr>
          <a:xfrm>
            <a:off x="1631777" y="4116621"/>
            <a:ext cx="522482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451" spc="-1">
                <a:latin typeface="Arial"/>
                <a:ea typeface="Arial"/>
              </a:rPr>
              <a:t>Ɣ</a:t>
            </a:r>
            <a:r>
              <a:rPr lang="it-IT" sz="1633" spc="-1">
                <a:latin typeface="Arial"/>
                <a:ea typeface="Arial"/>
              </a:rPr>
              <a:t>1 </a:t>
            </a:r>
            <a:r>
              <a:rPr lang="it-IT" sz="1270" spc="-1">
                <a:latin typeface="Arial"/>
                <a:ea typeface="Arial"/>
              </a:rPr>
              <a:t> </a:t>
            </a:r>
            <a:endParaRPr lang="it-IT" sz="1270" spc="-1">
              <a:latin typeface="Arial"/>
            </a:endParaRPr>
          </a:p>
        </p:txBody>
      </p:sp>
      <p:sp>
        <p:nvSpPr>
          <p:cNvPr id="307" name="TextShape 4"/>
          <p:cNvSpPr txBox="1"/>
          <p:nvPr/>
        </p:nvSpPr>
        <p:spPr>
          <a:xfrm>
            <a:off x="2082091" y="5195873"/>
            <a:ext cx="427129" cy="54632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  <a:ea typeface="Arial"/>
              </a:rPr>
              <a:t>ɣ</a:t>
            </a:r>
            <a:r>
              <a:rPr lang="it-IT" sz="1633" spc="-1">
                <a:latin typeface="Arial"/>
              </a:rPr>
              <a:t>2</a:t>
            </a:r>
          </a:p>
        </p:txBody>
      </p:sp>
      <p:sp>
        <p:nvSpPr>
          <p:cNvPr id="308" name="TextShape 5"/>
          <p:cNvSpPr txBox="1"/>
          <p:nvPr/>
        </p:nvSpPr>
        <p:spPr>
          <a:xfrm>
            <a:off x="2053681" y="4098987"/>
            <a:ext cx="849033" cy="77849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089" b="1" spc="-1">
                <a:latin typeface="Arial"/>
              </a:rPr>
              <a:t> 12</a:t>
            </a:r>
            <a:endParaRPr lang="it-IT" sz="1089" spc="-1">
              <a:latin typeface="Arial"/>
            </a:endParaRPr>
          </a:p>
          <a:p>
            <a:r>
              <a:rPr lang="it-IT" sz="1089" b="1" spc="-1">
                <a:latin typeface="Arial"/>
              </a:rPr>
              <a:t>MeV</a:t>
            </a:r>
            <a:endParaRPr lang="it-IT" sz="1089" spc="-1">
              <a:latin typeface="Arial"/>
            </a:endParaRPr>
          </a:p>
        </p:txBody>
      </p:sp>
      <p:sp>
        <p:nvSpPr>
          <p:cNvPr id="309" name="TextShape 6"/>
          <p:cNvSpPr txBox="1"/>
          <p:nvPr/>
        </p:nvSpPr>
        <p:spPr>
          <a:xfrm>
            <a:off x="3368703" y="-935862"/>
            <a:ext cx="8425020" cy="134212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1814" spc="-1">
                <a:latin typeface="Arial"/>
              </a:rPr>
              <a:t>The </a:t>
            </a:r>
            <a:r>
              <a:rPr lang="it-IT" sz="1814" spc="-1">
                <a:latin typeface="Arial"/>
                <a:ea typeface="Arial"/>
              </a:rPr>
              <a:t>gammas emitted in cascade will have a definite energy. In most of the cases, their energies will be 5 MeV and 12 MeV. </a:t>
            </a:r>
            <a:endParaRPr lang="it-IT" sz="1814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14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14" spc="-1">
              <a:latin typeface="Arial"/>
            </a:endParaRPr>
          </a:p>
          <a:p>
            <a:endParaRPr lang="it-IT" sz="1814" spc="-1">
              <a:latin typeface="Arial"/>
            </a:endParaRPr>
          </a:p>
        </p:txBody>
      </p:sp>
      <p:sp>
        <p:nvSpPr>
          <p:cNvPr id="310" name="TextShape 7"/>
          <p:cNvSpPr txBox="1"/>
          <p:nvPr/>
        </p:nvSpPr>
        <p:spPr>
          <a:xfrm>
            <a:off x="2380885" y="4746865"/>
            <a:ext cx="483296" cy="39153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089" b="1" spc="-1">
                <a:latin typeface="Arial"/>
              </a:rPr>
              <a:t>  5</a:t>
            </a:r>
            <a:endParaRPr lang="it-IT" sz="1089" spc="-1">
              <a:latin typeface="Arial"/>
            </a:endParaRPr>
          </a:p>
          <a:p>
            <a:r>
              <a:rPr lang="it-IT" sz="1089" b="1" spc="-1">
                <a:latin typeface="Arial"/>
              </a:rPr>
              <a:t>MeV</a:t>
            </a:r>
            <a:endParaRPr lang="it-IT" sz="1089" spc="-1">
              <a:latin typeface="Arial"/>
            </a:endParaRPr>
          </a:p>
        </p:txBody>
      </p:sp>
      <p:pic>
        <p:nvPicPr>
          <p:cNvPr id="311" name="Picture 310"/>
          <p:cNvPicPr/>
          <p:nvPr/>
        </p:nvPicPr>
        <p:blipFill>
          <a:blip r:embed="rId2">
            <a:alphaModFix amt="51000"/>
          </a:blip>
          <a:srcRect l="185" t="1431" r="51773" b="1281"/>
          <a:stretch/>
        </p:blipFill>
        <p:spPr>
          <a:xfrm>
            <a:off x="4292842" y="3540585"/>
            <a:ext cx="4616781" cy="2985984"/>
          </a:xfrm>
          <a:prstGeom prst="rect">
            <a:avLst/>
          </a:prstGeom>
          <a:ln>
            <a:noFill/>
          </a:ln>
        </p:spPr>
      </p:pic>
      <p:sp>
        <p:nvSpPr>
          <p:cNvPr id="312" name="TextShape 8"/>
          <p:cNvSpPr txBox="1"/>
          <p:nvPr/>
        </p:nvSpPr>
        <p:spPr>
          <a:xfrm>
            <a:off x="5747301" y="5360455"/>
            <a:ext cx="278548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</a:rPr>
              <a:t>?</a:t>
            </a:r>
          </a:p>
        </p:txBody>
      </p:sp>
      <p:sp>
        <p:nvSpPr>
          <p:cNvPr id="314" name="CustomShape 10"/>
          <p:cNvSpPr/>
          <p:nvPr/>
        </p:nvSpPr>
        <p:spPr>
          <a:xfrm>
            <a:off x="7196535" y="2855480"/>
            <a:ext cx="549586" cy="325245"/>
          </a:xfrm>
          <a:custGeom>
            <a:avLst/>
            <a:gdLst/>
            <a:ahLst/>
            <a:cxnLst/>
            <a:rect l="0" t="0" r="r" b="b"/>
            <a:pathLst>
              <a:path w="1684" h="997">
                <a:moveTo>
                  <a:pt x="0" y="249"/>
                </a:moveTo>
                <a:lnTo>
                  <a:pt x="1263" y="249"/>
                </a:lnTo>
                <a:lnTo>
                  <a:pt x="1263" y="0"/>
                </a:lnTo>
                <a:lnTo>
                  <a:pt x="1683" y="498"/>
                </a:lnTo>
                <a:lnTo>
                  <a:pt x="1263" y="996"/>
                </a:lnTo>
                <a:lnTo>
                  <a:pt x="1263" y="747"/>
                </a:lnTo>
                <a:lnTo>
                  <a:pt x="0" y="747"/>
                </a:lnTo>
                <a:lnTo>
                  <a:pt x="0" y="249"/>
                </a:lnTo>
              </a:path>
            </a:pathLst>
          </a:custGeom>
          <a:solidFill>
            <a:srgbClr val="32CD32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5" name="Picture 314"/>
          <p:cNvPicPr/>
          <p:nvPr/>
        </p:nvPicPr>
        <p:blipFill>
          <a:blip r:embed="rId3"/>
          <a:srcRect l="61261" r="28584"/>
          <a:stretch/>
        </p:blipFill>
        <p:spPr>
          <a:xfrm>
            <a:off x="7011381" y="1358243"/>
            <a:ext cx="674328" cy="1895956"/>
          </a:xfrm>
          <a:prstGeom prst="rect">
            <a:avLst/>
          </a:prstGeom>
          <a:ln>
            <a:noFill/>
          </a:ln>
        </p:spPr>
      </p:pic>
      <p:pic>
        <p:nvPicPr>
          <p:cNvPr id="316" name="Picture 315"/>
          <p:cNvPicPr/>
          <p:nvPr/>
        </p:nvPicPr>
        <p:blipFill>
          <a:blip r:embed="rId3"/>
          <a:srcRect l="88968"/>
          <a:stretch/>
        </p:blipFill>
        <p:spPr>
          <a:xfrm>
            <a:off x="8079856" y="1343875"/>
            <a:ext cx="732781" cy="1895956"/>
          </a:xfrm>
          <a:prstGeom prst="rect">
            <a:avLst/>
          </a:prstGeom>
          <a:ln>
            <a:noFill/>
          </a:ln>
        </p:spPr>
      </p:pic>
      <p:sp>
        <p:nvSpPr>
          <p:cNvPr id="317" name="CustomShape 11"/>
          <p:cNvSpPr/>
          <p:nvPr/>
        </p:nvSpPr>
        <p:spPr>
          <a:xfrm rot="9007800">
            <a:off x="2367823" y="5449603"/>
            <a:ext cx="311856" cy="67988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8" name="CustomShape 12"/>
          <p:cNvSpPr/>
          <p:nvPr/>
        </p:nvSpPr>
        <p:spPr>
          <a:xfrm rot="10800000">
            <a:off x="1829993" y="5552467"/>
            <a:ext cx="311856" cy="67857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CustomShape 13"/>
          <p:cNvSpPr/>
          <p:nvPr/>
        </p:nvSpPr>
        <p:spPr>
          <a:xfrm>
            <a:off x="1934490" y="3391351"/>
            <a:ext cx="312509" cy="67857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0" name="CustomShape 14"/>
          <p:cNvSpPr/>
          <p:nvPr/>
        </p:nvSpPr>
        <p:spPr>
          <a:xfrm rot="1792200">
            <a:off x="2459257" y="3557892"/>
            <a:ext cx="311530" cy="67955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CustomShape 15"/>
          <p:cNvSpPr/>
          <p:nvPr/>
        </p:nvSpPr>
        <p:spPr>
          <a:xfrm rot="3592200">
            <a:off x="2858303" y="3983715"/>
            <a:ext cx="310224" cy="682165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16"/>
          <p:cNvSpPr/>
          <p:nvPr/>
        </p:nvSpPr>
        <p:spPr>
          <a:xfrm rot="5400000">
            <a:off x="2959207" y="4516320"/>
            <a:ext cx="310877" cy="682492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17"/>
          <p:cNvSpPr/>
          <p:nvPr/>
        </p:nvSpPr>
        <p:spPr>
          <a:xfrm rot="18007800">
            <a:off x="968878" y="3886402"/>
            <a:ext cx="310224" cy="681839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18"/>
          <p:cNvSpPr/>
          <p:nvPr/>
        </p:nvSpPr>
        <p:spPr>
          <a:xfrm rot="19807800">
            <a:off x="1396333" y="3489643"/>
            <a:ext cx="311530" cy="67988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19"/>
          <p:cNvSpPr/>
          <p:nvPr/>
        </p:nvSpPr>
        <p:spPr>
          <a:xfrm rot="12592200">
            <a:off x="1305552" y="5381027"/>
            <a:ext cx="311203" cy="67890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20"/>
          <p:cNvSpPr/>
          <p:nvPr/>
        </p:nvSpPr>
        <p:spPr>
          <a:xfrm rot="14392200">
            <a:off x="907159" y="4952592"/>
            <a:ext cx="310877" cy="682165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21"/>
          <p:cNvSpPr/>
          <p:nvPr/>
        </p:nvSpPr>
        <p:spPr>
          <a:xfrm rot="16200000">
            <a:off x="805929" y="4419334"/>
            <a:ext cx="311203" cy="682492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22"/>
          <p:cNvSpPr/>
          <p:nvPr/>
        </p:nvSpPr>
        <p:spPr>
          <a:xfrm>
            <a:off x="1631777" y="4430763"/>
            <a:ext cx="816051" cy="816051"/>
          </a:xfrm>
          <a:prstGeom prst="ellipse">
            <a:avLst/>
          </a:prstGeom>
          <a:solidFill>
            <a:srgbClr val="0000FF">
              <a:alpha val="20000"/>
            </a:srgbClr>
          </a:solidFill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23"/>
          <p:cNvSpPr/>
          <p:nvPr/>
        </p:nvSpPr>
        <p:spPr>
          <a:xfrm flipV="1">
            <a:off x="2035067" y="3703207"/>
            <a:ext cx="48330" cy="11599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00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30" name="Group 24"/>
          <p:cNvGrpSpPr/>
          <p:nvPr/>
        </p:nvGrpSpPr>
        <p:grpSpPr>
          <a:xfrm>
            <a:off x="1832279" y="5081906"/>
            <a:ext cx="1494951" cy="1146848"/>
            <a:chOff x="2019960" y="5193720"/>
            <a:chExt cx="1648080" cy="1264320"/>
          </a:xfrm>
        </p:grpSpPr>
        <p:sp>
          <p:nvSpPr>
            <p:cNvPr id="331" name="CustomShape 25"/>
            <p:cNvSpPr/>
            <p:nvPr/>
          </p:nvSpPr>
          <p:spPr>
            <a:xfrm rot="7207800">
              <a:off x="3085560" y="5157000"/>
              <a:ext cx="342720" cy="75096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2" name="CustomShape 26"/>
            <p:cNvSpPr/>
            <p:nvPr/>
          </p:nvSpPr>
          <p:spPr>
            <a:xfrm rot="9007800">
              <a:off x="2612880" y="5596560"/>
              <a:ext cx="343800" cy="74952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3" name="CustomShape 27"/>
            <p:cNvSpPr/>
            <p:nvPr/>
          </p:nvSpPr>
          <p:spPr>
            <a:xfrm rot="10800000">
              <a:off x="2019960" y="5709960"/>
              <a:ext cx="343800" cy="74808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34" name="Picture 333"/>
          <p:cNvPicPr/>
          <p:nvPr/>
        </p:nvPicPr>
        <p:blipFill>
          <a:blip r:embed="rId3"/>
          <a:srcRect l="76933" r="16999"/>
          <a:stretch/>
        </p:blipFill>
        <p:spPr>
          <a:xfrm>
            <a:off x="7661544" y="1358243"/>
            <a:ext cx="402638" cy="1895956"/>
          </a:xfrm>
          <a:prstGeom prst="rect">
            <a:avLst/>
          </a:prstGeom>
          <a:ln>
            <a:noFill/>
          </a:ln>
        </p:spPr>
      </p:pic>
      <p:sp>
        <p:nvSpPr>
          <p:cNvPr id="335" name="TextShape 28"/>
          <p:cNvSpPr txBox="1"/>
          <p:nvPr/>
        </p:nvSpPr>
        <p:spPr>
          <a:xfrm>
            <a:off x="846748" y="2263443"/>
            <a:ext cx="5158529" cy="93850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1633" spc="-1">
                <a:solidFill>
                  <a:srgbClr val="2F4F4F"/>
                </a:solidFill>
                <a:latin typeface="Arial"/>
                <a:ea typeface="Noto Sans CJK SC"/>
              </a:rPr>
              <a:t>For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 multiplicity 2 events </a:t>
            </a:r>
            <a:r>
              <a:rPr lang="it-IT" sz="1633" spc="-1">
                <a:solidFill>
                  <a:srgbClr val="2F4F4F"/>
                </a:solidFill>
                <a:latin typeface="Arial"/>
                <a:ea typeface="Noto Sans CJK SC"/>
              </a:rPr>
              <a:t>and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 setting an energy gate</a:t>
            </a:r>
            <a:r>
              <a:rPr lang="it-IT" sz="1633" spc="-1">
                <a:solidFill>
                  <a:srgbClr val="2F4F4F"/>
                </a:solidFill>
                <a:latin typeface="Arial"/>
                <a:ea typeface="Noto Sans CJK SC"/>
              </a:rPr>
              <a:t> 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E</a:t>
            </a:r>
            <a:r>
              <a:rPr lang="it-IT" sz="1814" b="1" spc="-1" baseline="-33000">
                <a:solidFill>
                  <a:srgbClr val="2F4F4F"/>
                </a:solidFill>
                <a:latin typeface="Arial"/>
                <a:ea typeface="Noto Sans CJK SC"/>
              </a:rPr>
              <a:t>1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+E</a:t>
            </a:r>
            <a:r>
              <a:rPr lang="it-IT" sz="1814" b="1" spc="-1" baseline="-33000">
                <a:solidFill>
                  <a:srgbClr val="2F4F4F"/>
                </a:solidFill>
                <a:latin typeface="Arial"/>
                <a:ea typeface="Noto Sans CJK SC"/>
              </a:rPr>
              <a:t>2 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&gt; 16.9 MeV, </a:t>
            </a:r>
            <a:r>
              <a:rPr lang="it-IT" sz="1633" b="1" spc="-1">
                <a:solidFill>
                  <a:srgbClr val="2F4F4F"/>
                </a:solidFill>
                <a:latin typeface="Arial"/>
              </a:rPr>
              <a:t>the energy difference</a:t>
            </a:r>
            <a:endParaRPr lang="it-IT" sz="1633" spc="-1">
              <a:latin typeface="Arial"/>
            </a:endParaRPr>
          </a:p>
          <a:p>
            <a:pPr algn="ctr"/>
            <a:r>
              <a:rPr lang="it-IT" sz="1633" b="1" spc="-1">
                <a:solidFill>
                  <a:srgbClr val="2F4F4F"/>
                </a:solidFill>
                <a:latin typeface="Arial"/>
              </a:rPr>
              <a:t> E</a:t>
            </a:r>
            <a:r>
              <a:rPr lang="it-IT" sz="1814" b="1" spc="-1" baseline="-33000">
                <a:solidFill>
                  <a:srgbClr val="2F4F4F"/>
                </a:solidFill>
                <a:latin typeface="Arial"/>
              </a:rPr>
              <a:t>1</a:t>
            </a:r>
            <a:r>
              <a:rPr lang="it-IT" sz="1814" b="1" spc="-1">
                <a:solidFill>
                  <a:srgbClr val="2F4F4F"/>
                </a:solidFill>
                <a:latin typeface="Arial"/>
              </a:rPr>
              <a:t>-E</a:t>
            </a:r>
            <a:r>
              <a:rPr lang="it-IT" sz="1814" b="1" spc="-1" baseline="-33000">
                <a:solidFill>
                  <a:srgbClr val="2F4F4F"/>
                </a:solidFill>
                <a:latin typeface="Arial"/>
              </a:rPr>
              <a:t>2</a:t>
            </a:r>
            <a:r>
              <a:rPr lang="it-IT" sz="1633" spc="-1">
                <a:solidFill>
                  <a:srgbClr val="2F4F4F"/>
                </a:solidFill>
                <a:latin typeface="Arial"/>
              </a:rPr>
              <a:t> spectra are quite different</a:t>
            </a:r>
            <a:endParaRPr lang="it-IT" sz="1633" spc="-1">
              <a:latin typeface="Arial"/>
            </a:endParaRPr>
          </a:p>
        </p:txBody>
      </p:sp>
      <p:sp>
        <p:nvSpPr>
          <p:cNvPr id="336" name="TextShape 29"/>
          <p:cNvSpPr txBox="1"/>
          <p:nvPr/>
        </p:nvSpPr>
        <p:spPr>
          <a:xfrm>
            <a:off x="88823" y="1369020"/>
            <a:ext cx="6845492" cy="111158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77" b="1" spc="-1">
                <a:solidFill>
                  <a:srgbClr val="0000FF"/>
                </a:solidFill>
                <a:latin typeface="Arial"/>
                <a:ea typeface="Arial"/>
              </a:rPr>
              <a:t>ɣ-cascade</a:t>
            </a:r>
            <a:r>
              <a:rPr lang="it-IT" sz="1814" spc="-1">
                <a:latin typeface="Arial"/>
              </a:rPr>
              <a:t>: gammas emitted in cascade will have a discrete energy. In most cases 4.8 MeV and 12.6 MeV.</a:t>
            </a:r>
          </a:p>
          <a:p>
            <a:endParaRPr lang="it-IT" sz="1814" spc="-1">
              <a:latin typeface="Arial"/>
            </a:endParaRPr>
          </a:p>
          <a:p>
            <a:endParaRPr lang="it-IT" sz="1814" spc="-1">
              <a:latin typeface="Arial"/>
            </a:endParaRPr>
          </a:p>
        </p:txBody>
      </p:sp>
      <p:sp>
        <p:nvSpPr>
          <p:cNvPr id="337" name="CustomShape 30"/>
          <p:cNvSpPr/>
          <p:nvPr/>
        </p:nvSpPr>
        <p:spPr>
          <a:xfrm rot="5387400" flipV="1">
            <a:off x="5820775" y="2721921"/>
            <a:ext cx="572444" cy="507787"/>
          </a:xfrm>
          <a:custGeom>
            <a:avLst/>
            <a:gdLst/>
            <a:ahLst/>
            <a:cxnLst/>
            <a:rect l="l" t="t" r="r" b="b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CustomShape 31"/>
          <p:cNvSpPr/>
          <p:nvPr/>
        </p:nvSpPr>
        <p:spPr>
          <a:xfrm>
            <a:off x="554811" y="2485171"/>
            <a:ext cx="316755" cy="194298"/>
          </a:xfrm>
          <a:custGeom>
            <a:avLst/>
            <a:gdLst/>
            <a:ahLst/>
            <a:cxnLst/>
            <a:rect l="0" t="0" r="r" b="b"/>
            <a:pathLst>
              <a:path w="972" h="597">
                <a:moveTo>
                  <a:pt x="0" y="149"/>
                </a:moveTo>
                <a:lnTo>
                  <a:pt x="728" y="149"/>
                </a:lnTo>
                <a:lnTo>
                  <a:pt x="728" y="0"/>
                </a:lnTo>
                <a:lnTo>
                  <a:pt x="971" y="298"/>
                </a:lnTo>
                <a:lnTo>
                  <a:pt x="728" y="596"/>
                </a:lnTo>
                <a:lnTo>
                  <a:pt x="728" y="447"/>
                </a:lnTo>
                <a:lnTo>
                  <a:pt x="0" y="447"/>
                </a:lnTo>
                <a:lnTo>
                  <a:pt x="0" y="149"/>
                </a:lnTo>
              </a:path>
            </a:pathLst>
          </a:custGeom>
          <a:solidFill>
            <a:srgbClr val="0000FF"/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32"/>
          <p:cNvSpPr/>
          <p:nvPr/>
        </p:nvSpPr>
        <p:spPr>
          <a:xfrm>
            <a:off x="5165387" y="3660103"/>
            <a:ext cx="536850" cy="49374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33"/>
          <p:cNvSpPr/>
          <p:nvPr/>
        </p:nvSpPr>
        <p:spPr>
          <a:xfrm>
            <a:off x="5054359" y="5632472"/>
            <a:ext cx="1088722" cy="2073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34"/>
          <p:cNvSpPr/>
          <p:nvPr/>
        </p:nvSpPr>
        <p:spPr>
          <a:xfrm>
            <a:off x="6075159" y="5829708"/>
            <a:ext cx="19593" cy="822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35"/>
          <p:cNvSpPr/>
          <p:nvPr/>
        </p:nvSpPr>
        <p:spPr>
          <a:xfrm>
            <a:off x="6074179" y="5956084"/>
            <a:ext cx="19593" cy="7608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36"/>
          <p:cNvSpPr/>
          <p:nvPr/>
        </p:nvSpPr>
        <p:spPr>
          <a:xfrm>
            <a:off x="5999072" y="5976003"/>
            <a:ext cx="98618" cy="57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7"/>
          <p:cNvSpPr/>
          <p:nvPr/>
        </p:nvSpPr>
        <p:spPr>
          <a:xfrm>
            <a:off x="6165940" y="5896325"/>
            <a:ext cx="327" cy="327"/>
          </a:xfrm>
          <a:prstGeom prst="rect">
            <a:avLst/>
          </a:prstGeom>
          <a:solidFill>
            <a:srgbClr val="FFFFFF"/>
          </a:solidFill>
          <a:ln>
            <a:solidFill>
              <a:srgbClr val="FFFFFF">
                <a:alpha val="3000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5" name="Picture 344"/>
          <p:cNvPicPr/>
          <p:nvPr/>
        </p:nvPicPr>
        <p:blipFill>
          <a:blip r:embed="rId2">
            <a:alphaModFix amt="51000"/>
          </a:blip>
          <a:srcRect l="21807" t="78482" r="77553" b="19140"/>
          <a:stretch/>
        </p:blipFill>
        <p:spPr>
          <a:xfrm>
            <a:off x="6041524" y="5903182"/>
            <a:ext cx="66290" cy="72168"/>
          </a:xfrm>
          <a:prstGeom prst="rect">
            <a:avLst/>
          </a:prstGeom>
          <a:ln>
            <a:noFill/>
          </a:ln>
        </p:spPr>
      </p:pic>
      <p:sp>
        <p:nvSpPr>
          <p:cNvPr id="346" name="CustomShape 38"/>
          <p:cNvSpPr/>
          <p:nvPr/>
        </p:nvSpPr>
        <p:spPr>
          <a:xfrm>
            <a:off x="4974028" y="5668719"/>
            <a:ext cx="453580" cy="364105"/>
          </a:xfrm>
          <a:prstGeom prst="rect">
            <a:avLst/>
          </a:prstGeom>
          <a:noFill/>
          <a:ln w="12600">
            <a:solidFill>
              <a:srgbClr val="000000">
                <a:alpha val="7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Shape 5">
            <a:extLst>
              <a:ext uri="{FF2B5EF4-FFF2-40B4-BE49-F238E27FC236}">
                <a16:creationId xmlns:a16="http://schemas.microsoft.com/office/drawing/2014/main" id="{D9F183C7-892B-F457-14CE-12373EAA762A}"/>
              </a:ext>
            </a:extLst>
          </p:cNvPr>
          <p:cNvSpPr txBox="1"/>
          <p:nvPr/>
        </p:nvSpPr>
        <p:spPr>
          <a:xfrm>
            <a:off x="522482" y="225447"/>
            <a:ext cx="8490331" cy="80103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3600" spc="-1" dirty="0" err="1">
                <a:latin typeface="Arial"/>
              </a:rPr>
              <a:t>Competing</a:t>
            </a:r>
            <a:r>
              <a:rPr lang="it-IT" sz="3600" spc="-1" dirty="0">
                <a:latin typeface="Arial"/>
              </a:rPr>
              <a:t> </a:t>
            </a:r>
            <a:r>
              <a:rPr lang="it-IT" sz="3600" spc="-1" dirty="0" err="1">
                <a:latin typeface="Arial"/>
              </a:rPr>
              <a:t>processes</a:t>
            </a:r>
            <a:r>
              <a:rPr lang="it-IT" sz="3600" spc="-1" dirty="0">
                <a:latin typeface="Arial"/>
              </a:rPr>
              <a:t>: </a:t>
            </a:r>
            <a:r>
              <a:rPr lang="it-IT" sz="3600" spc="-1" dirty="0" err="1">
                <a:latin typeface="Arial"/>
                <a:ea typeface="Arial"/>
              </a:rPr>
              <a:t>ɣ-</a:t>
            </a:r>
            <a:r>
              <a:rPr lang="it-IT" sz="3600" spc="-1" dirty="0" err="1">
                <a:latin typeface="Arial"/>
              </a:rPr>
              <a:t>cascade</a:t>
            </a:r>
            <a:endParaRPr lang="it-IT" sz="3600" spc="-1" dirty="0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2"/>
          <p:cNvSpPr/>
          <p:nvPr/>
        </p:nvSpPr>
        <p:spPr>
          <a:xfrm>
            <a:off x="2033761" y="4868304"/>
            <a:ext cx="608365" cy="42419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00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TextShape 3"/>
          <p:cNvSpPr txBox="1"/>
          <p:nvPr/>
        </p:nvSpPr>
        <p:spPr>
          <a:xfrm>
            <a:off x="1631777" y="4139768"/>
            <a:ext cx="522482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451" spc="-1">
                <a:latin typeface="Arial"/>
                <a:ea typeface="Arial"/>
              </a:rPr>
              <a:t>Ɣ</a:t>
            </a:r>
            <a:r>
              <a:rPr lang="it-IT" sz="1633" spc="-1">
                <a:latin typeface="Arial"/>
                <a:ea typeface="Arial"/>
              </a:rPr>
              <a:t>1 </a:t>
            </a:r>
            <a:r>
              <a:rPr lang="it-IT" sz="1270" spc="-1">
                <a:latin typeface="Arial"/>
                <a:ea typeface="Arial"/>
              </a:rPr>
              <a:t> </a:t>
            </a:r>
            <a:endParaRPr lang="it-IT" sz="1270" spc="-1">
              <a:latin typeface="Arial"/>
            </a:endParaRPr>
          </a:p>
        </p:txBody>
      </p:sp>
      <p:sp>
        <p:nvSpPr>
          <p:cNvPr id="353" name="TextShape 4"/>
          <p:cNvSpPr txBox="1"/>
          <p:nvPr/>
        </p:nvSpPr>
        <p:spPr>
          <a:xfrm>
            <a:off x="2082091" y="5219020"/>
            <a:ext cx="427129" cy="54632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  <a:ea typeface="Arial"/>
              </a:rPr>
              <a:t>ɣ</a:t>
            </a:r>
            <a:r>
              <a:rPr lang="it-IT" sz="1633" spc="-1">
                <a:latin typeface="Arial"/>
              </a:rPr>
              <a:t>2</a:t>
            </a:r>
          </a:p>
        </p:txBody>
      </p:sp>
      <p:sp>
        <p:nvSpPr>
          <p:cNvPr id="354" name="TextShape 5"/>
          <p:cNvSpPr txBox="1"/>
          <p:nvPr/>
        </p:nvSpPr>
        <p:spPr>
          <a:xfrm>
            <a:off x="2053681" y="4122134"/>
            <a:ext cx="849033" cy="77849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089" b="1" spc="-1">
                <a:latin typeface="Arial"/>
              </a:rPr>
              <a:t> 12</a:t>
            </a:r>
            <a:endParaRPr lang="it-IT" sz="1089" spc="-1">
              <a:latin typeface="Arial"/>
            </a:endParaRPr>
          </a:p>
          <a:p>
            <a:r>
              <a:rPr lang="it-IT" sz="1089" b="1" spc="-1">
                <a:latin typeface="Arial"/>
              </a:rPr>
              <a:t>MeV</a:t>
            </a:r>
            <a:endParaRPr lang="it-IT" sz="1089" spc="-1">
              <a:latin typeface="Arial"/>
            </a:endParaRPr>
          </a:p>
        </p:txBody>
      </p:sp>
      <p:sp>
        <p:nvSpPr>
          <p:cNvPr id="355" name="TextShape 6"/>
          <p:cNvSpPr txBox="1"/>
          <p:nvPr/>
        </p:nvSpPr>
        <p:spPr>
          <a:xfrm>
            <a:off x="2380885" y="4770012"/>
            <a:ext cx="483296" cy="39153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089" b="1" spc="-1">
                <a:latin typeface="Arial"/>
              </a:rPr>
              <a:t>  5</a:t>
            </a:r>
            <a:endParaRPr lang="it-IT" sz="1089" spc="-1">
              <a:latin typeface="Arial"/>
            </a:endParaRPr>
          </a:p>
          <a:p>
            <a:r>
              <a:rPr lang="it-IT" sz="1089" b="1" spc="-1">
                <a:latin typeface="Arial"/>
              </a:rPr>
              <a:t>MeV</a:t>
            </a:r>
            <a:endParaRPr lang="it-IT" sz="1089" spc="-1">
              <a:latin typeface="Arial"/>
            </a:endParaRPr>
          </a:p>
        </p:txBody>
      </p:sp>
      <p:sp>
        <p:nvSpPr>
          <p:cNvPr id="357" name="CustomShape 8"/>
          <p:cNvSpPr/>
          <p:nvPr/>
        </p:nvSpPr>
        <p:spPr>
          <a:xfrm>
            <a:off x="7196535" y="2878627"/>
            <a:ext cx="549586" cy="325245"/>
          </a:xfrm>
          <a:custGeom>
            <a:avLst/>
            <a:gdLst/>
            <a:ahLst/>
            <a:cxnLst/>
            <a:rect l="0" t="0" r="r" b="b"/>
            <a:pathLst>
              <a:path w="1684" h="997">
                <a:moveTo>
                  <a:pt x="0" y="249"/>
                </a:moveTo>
                <a:lnTo>
                  <a:pt x="1263" y="249"/>
                </a:lnTo>
                <a:lnTo>
                  <a:pt x="1263" y="0"/>
                </a:lnTo>
                <a:lnTo>
                  <a:pt x="1683" y="498"/>
                </a:lnTo>
                <a:lnTo>
                  <a:pt x="1263" y="996"/>
                </a:lnTo>
                <a:lnTo>
                  <a:pt x="1263" y="747"/>
                </a:lnTo>
                <a:lnTo>
                  <a:pt x="0" y="747"/>
                </a:lnTo>
                <a:lnTo>
                  <a:pt x="0" y="249"/>
                </a:lnTo>
              </a:path>
            </a:pathLst>
          </a:custGeom>
          <a:solidFill>
            <a:srgbClr val="32CD32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8" name="Picture 357"/>
          <p:cNvPicPr/>
          <p:nvPr/>
        </p:nvPicPr>
        <p:blipFill>
          <a:blip r:embed="rId2"/>
          <a:srcRect l="61261" r="28584"/>
          <a:stretch/>
        </p:blipFill>
        <p:spPr>
          <a:xfrm>
            <a:off x="7011381" y="1381390"/>
            <a:ext cx="674328" cy="1895956"/>
          </a:xfrm>
          <a:prstGeom prst="rect">
            <a:avLst/>
          </a:prstGeom>
          <a:ln>
            <a:noFill/>
          </a:ln>
        </p:spPr>
      </p:pic>
      <p:pic>
        <p:nvPicPr>
          <p:cNvPr id="359" name="Picture 358"/>
          <p:cNvPicPr/>
          <p:nvPr/>
        </p:nvPicPr>
        <p:blipFill>
          <a:blip r:embed="rId2"/>
          <a:srcRect l="88968"/>
          <a:stretch/>
        </p:blipFill>
        <p:spPr>
          <a:xfrm>
            <a:off x="8079856" y="1367022"/>
            <a:ext cx="732781" cy="1895956"/>
          </a:xfrm>
          <a:prstGeom prst="rect">
            <a:avLst/>
          </a:prstGeom>
          <a:ln>
            <a:noFill/>
          </a:ln>
        </p:spPr>
      </p:pic>
      <p:sp>
        <p:nvSpPr>
          <p:cNvPr id="360" name="CustomShape 9"/>
          <p:cNvSpPr/>
          <p:nvPr/>
        </p:nvSpPr>
        <p:spPr>
          <a:xfrm rot="9007800">
            <a:off x="2367823" y="5472750"/>
            <a:ext cx="311856" cy="67988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10"/>
          <p:cNvSpPr/>
          <p:nvPr/>
        </p:nvSpPr>
        <p:spPr>
          <a:xfrm rot="10800000">
            <a:off x="1829993" y="5575614"/>
            <a:ext cx="311856" cy="67857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11"/>
          <p:cNvSpPr/>
          <p:nvPr/>
        </p:nvSpPr>
        <p:spPr>
          <a:xfrm>
            <a:off x="1934490" y="3414498"/>
            <a:ext cx="312509" cy="67857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12"/>
          <p:cNvSpPr/>
          <p:nvPr/>
        </p:nvSpPr>
        <p:spPr>
          <a:xfrm rot="1792200">
            <a:off x="2459257" y="3581039"/>
            <a:ext cx="311530" cy="67955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13"/>
          <p:cNvSpPr/>
          <p:nvPr/>
        </p:nvSpPr>
        <p:spPr>
          <a:xfrm rot="3592200">
            <a:off x="2858303" y="4006862"/>
            <a:ext cx="310224" cy="682165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14"/>
          <p:cNvSpPr/>
          <p:nvPr/>
        </p:nvSpPr>
        <p:spPr>
          <a:xfrm rot="5400000">
            <a:off x="2959207" y="4539467"/>
            <a:ext cx="310877" cy="682492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15"/>
          <p:cNvSpPr/>
          <p:nvPr/>
        </p:nvSpPr>
        <p:spPr>
          <a:xfrm rot="18007800">
            <a:off x="968878" y="3909549"/>
            <a:ext cx="310224" cy="681839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16"/>
          <p:cNvSpPr/>
          <p:nvPr/>
        </p:nvSpPr>
        <p:spPr>
          <a:xfrm rot="19807800">
            <a:off x="1396333" y="3512790"/>
            <a:ext cx="311530" cy="67988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17"/>
          <p:cNvSpPr/>
          <p:nvPr/>
        </p:nvSpPr>
        <p:spPr>
          <a:xfrm rot="12592200">
            <a:off x="1305552" y="5404174"/>
            <a:ext cx="311203" cy="67890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18"/>
          <p:cNvSpPr/>
          <p:nvPr/>
        </p:nvSpPr>
        <p:spPr>
          <a:xfrm rot="14392200">
            <a:off x="907159" y="4975739"/>
            <a:ext cx="310877" cy="682165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19"/>
          <p:cNvSpPr/>
          <p:nvPr/>
        </p:nvSpPr>
        <p:spPr>
          <a:xfrm rot="16200000">
            <a:off x="805929" y="4442481"/>
            <a:ext cx="311203" cy="682492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20"/>
          <p:cNvSpPr/>
          <p:nvPr/>
        </p:nvSpPr>
        <p:spPr>
          <a:xfrm>
            <a:off x="1631777" y="4453910"/>
            <a:ext cx="816051" cy="816051"/>
          </a:xfrm>
          <a:prstGeom prst="ellipse">
            <a:avLst/>
          </a:prstGeom>
          <a:solidFill>
            <a:srgbClr val="0000FF">
              <a:alpha val="20000"/>
            </a:srgbClr>
          </a:solidFill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21"/>
          <p:cNvSpPr/>
          <p:nvPr/>
        </p:nvSpPr>
        <p:spPr>
          <a:xfrm flipV="1">
            <a:off x="2035067" y="3726354"/>
            <a:ext cx="48330" cy="11599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00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3" name="Group 22"/>
          <p:cNvGrpSpPr/>
          <p:nvPr/>
        </p:nvGrpSpPr>
        <p:grpSpPr>
          <a:xfrm>
            <a:off x="1832279" y="5105053"/>
            <a:ext cx="1494951" cy="1146848"/>
            <a:chOff x="2019960" y="5193720"/>
            <a:chExt cx="1648080" cy="1264320"/>
          </a:xfrm>
        </p:grpSpPr>
        <p:sp>
          <p:nvSpPr>
            <p:cNvPr id="374" name="CustomShape 23"/>
            <p:cNvSpPr/>
            <p:nvPr/>
          </p:nvSpPr>
          <p:spPr>
            <a:xfrm rot="7207800">
              <a:off x="3085560" y="5157000"/>
              <a:ext cx="342720" cy="75096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CustomShape 24"/>
            <p:cNvSpPr/>
            <p:nvPr/>
          </p:nvSpPr>
          <p:spPr>
            <a:xfrm rot="9007800">
              <a:off x="2612880" y="5596560"/>
              <a:ext cx="343800" cy="74952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CustomShape 25"/>
            <p:cNvSpPr/>
            <p:nvPr/>
          </p:nvSpPr>
          <p:spPr>
            <a:xfrm rot="10800000">
              <a:off x="2019960" y="5709960"/>
              <a:ext cx="343800" cy="74808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77" name="CustomShape 26"/>
          <p:cNvSpPr/>
          <p:nvPr/>
        </p:nvSpPr>
        <p:spPr>
          <a:xfrm>
            <a:off x="172746" y="5889103"/>
            <a:ext cx="4092993" cy="614569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27"/>
          <p:cNvSpPr/>
          <p:nvPr/>
        </p:nvSpPr>
        <p:spPr>
          <a:xfrm>
            <a:off x="203442" y="5888776"/>
            <a:ext cx="3888245" cy="60869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TextShape 28"/>
          <p:cNvSpPr txBox="1"/>
          <p:nvPr/>
        </p:nvSpPr>
        <p:spPr>
          <a:xfrm>
            <a:off x="45064" y="5896940"/>
            <a:ext cx="4229491" cy="65114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1814" spc="-1">
                <a:latin typeface="Arial"/>
              </a:rPr>
              <a:t>We can remove these events setting</a:t>
            </a:r>
          </a:p>
          <a:p>
            <a:pPr algn="ctr"/>
            <a:r>
              <a:rPr lang="it-IT" sz="1814" spc="-1">
                <a:latin typeface="Arial"/>
              </a:rPr>
              <a:t> an </a:t>
            </a:r>
            <a:r>
              <a:rPr lang="it-IT" sz="1814" b="1" spc="-1">
                <a:latin typeface="Arial"/>
              </a:rPr>
              <a:t>energy limit E</a:t>
            </a:r>
            <a:r>
              <a:rPr lang="it-IT" sz="1814" b="1" spc="-1" baseline="-33000">
                <a:latin typeface="Arial"/>
              </a:rPr>
              <a:t>1 </a:t>
            </a:r>
            <a:r>
              <a:rPr lang="it-IT" sz="1814" b="1" spc="-1">
                <a:latin typeface="Arial"/>
              </a:rPr>
              <a:t>- E</a:t>
            </a:r>
            <a:r>
              <a:rPr lang="it-IT" sz="1814" b="1" spc="-1" baseline="-33000">
                <a:latin typeface="Arial"/>
              </a:rPr>
              <a:t>2 </a:t>
            </a:r>
            <a:r>
              <a:rPr lang="it-IT" sz="1814" b="1" spc="-1">
                <a:latin typeface="Arial"/>
              </a:rPr>
              <a:t>&lt; 2 MeV </a:t>
            </a:r>
            <a:endParaRPr lang="it-IT" sz="1814" spc="-1">
              <a:latin typeface="Arial"/>
            </a:endParaRPr>
          </a:p>
        </p:txBody>
      </p:sp>
      <p:pic>
        <p:nvPicPr>
          <p:cNvPr id="380" name="Picture 379"/>
          <p:cNvPicPr/>
          <p:nvPr/>
        </p:nvPicPr>
        <p:blipFill>
          <a:blip r:embed="rId2"/>
          <a:srcRect l="76933" r="16999"/>
          <a:stretch/>
        </p:blipFill>
        <p:spPr>
          <a:xfrm>
            <a:off x="7661544" y="1381390"/>
            <a:ext cx="402638" cy="1895956"/>
          </a:xfrm>
          <a:prstGeom prst="rect">
            <a:avLst/>
          </a:prstGeom>
          <a:ln>
            <a:noFill/>
          </a:ln>
        </p:spPr>
      </p:pic>
      <p:sp>
        <p:nvSpPr>
          <p:cNvPr id="381" name="TextShape 29"/>
          <p:cNvSpPr txBox="1"/>
          <p:nvPr/>
        </p:nvSpPr>
        <p:spPr>
          <a:xfrm>
            <a:off x="846748" y="2286590"/>
            <a:ext cx="5158529" cy="93850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1633" spc="-1">
                <a:solidFill>
                  <a:srgbClr val="2F4F4F"/>
                </a:solidFill>
                <a:latin typeface="Arial"/>
                <a:ea typeface="Noto Sans CJK SC"/>
              </a:rPr>
              <a:t>For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 multiplicity 2 events </a:t>
            </a:r>
            <a:r>
              <a:rPr lang="it-IT" sz="1633" spc="-1">
                <a:solidFill>
                  <a:srgbClr val="2F4F4F"/>
                </a:solidFill>
                <a:latin typeface="Arial"/>
                <a:ea typeface="Noto Sans CJK SC"/>
              </a:rPr>
              <a:t>and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 setting an energy gate</a:t>
            </a:r>
            <a:r>
              <a:rPr lang="it-IT" sz="1633" spc="-1">
                <a:solidFill>
                  <a:srgbClr val="2F4F4F"/>
                </a:solidFill>
                <a:latin typeface="Arial"/>
                <a:ea typeface="Noto Sans CJK SC"/>
              </a:rPr>
              <a:t> 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E</a:t>
            </a:r>
            <a:r>
              <a:rPr lang="it-IT" sz="1814" b="1" spc="-1" baseline="-33000">
                <a:solidFill>
                  <a:srgbClr val="2F4F4F"/>
                </a:solidFill>
                <a:latin typeface="Arial"/>
                <a:ea typeface="Noto Sans CJK SC"/>
              </a:rPr>
              <a:t>1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+E</a:t>
            </a:r>
            <a:r>
              <a:rPr lang="it-IT" sz="1814" b="1" spc="-1" baseline="-33000">
                <a:solidFill>
                  <a:srgbClr val="2F4F4F"/>
                </a:solidFill>
                <a:latin typeface="Arial"/>
                <a:ea typeface="Noto Sans CJK SC"/>
              </a:rPr>
              <a:t>2 </a:t>
            </a:r>
            <a:r>
              <a:rPr lang="it-IT" sz="1633" b="1" spc="-1">
                <a:solidFill>
                  <a:srgbClr val="2F4F4F"/>
                </a:solidFill>
                <a:latin typeface="Arial"/>
                <a:ea typeface="Noto Sans CJK SC"/>
              </a:rPr>
              <a:t>&gt; 16.9 MeV, </a:t>
            </a:r>
            <a:r>
              <a:rPr lang="it-IT" sz="1633" b="1" spc="-1">
                <a:solidFill>
                  <a:srgbClr val="2F4F4F"/>
                </a:solidFill>
                <a:latin typeface="Arial"/>
              </a:rPr>
              <a:t>the energy difference</a:t>
            </a:r>
            <a:endParaRPr lang="it-IT" sz="1633" spc="-1">
              <a:latin typeface="Arial"/>
            </a:endParaRPr>
          </a:p>
          <a:p>
            <a:pPr algn="ctr"/>
            <a:r>
              <a:rPr lang="it-IT" sz="1633" b="1" spc="-1">
                <a:solidFill>
                  <a:srgbClr val="2F4F4F"/>
                </a:solidFill>
                <a:latin typeface="Arial"/>
              </a:rPr>
              <a:t> E</a:t>
            </a:r>
            <a:r>
              <a:rPr lang="it-IT" sz="1814" b="1" spc="-1" baseline="-33000">
                <a:solidFill>
                  <a:srgbClr val="2F4F4F"/>
                </a:solidFill>
                <a:latin typeface="Arial"/>
              </a:rPr>
              <a:t>1</a:t>
            </a:r>
            <a:r>
              <a:rPr lang="it-IT" sz="1814" b="1" spc="-1">
                <a:solidFill>
                  <a:srgbClr val="2F4F4F"/>
                </a:solidFill>
                <a:latin typeface="Arial"/>
              </a:rPr>
              <a:t>-E</a:t>
            </a:r>
            <a:r>
              <a:rPr lang="it-IT" sz="1814" b="1" spc="-1" baseline="-33000">
                <a:solidFill>
                  <a:srgbClr val="2F4F4F"/>
                </a:solidFill>
                <a:latin typeface="Arial"/>
              </a:rPr>
              <a:t>2</a:t>
            </a:r>
            <a:r>
              <a:rPr lang="it-IT" sz="1633" spc="-1">
                <a:solidFill>
                  <a:srgbClr val="2F4F4F"/>
                </a:solidFill>
                <a:latin typeface="Arial"/>
              </a:rPr>
              <a:t> spectra are quite different</a:t>
            </a:r>
            <a:endParaRPr lang="it-IT" sz="1633" spc="-1">
              <a:latin typeface="Arial"/>
            </a:endParaRPr>
          </a:p>
        </p:txBody>
      </p:sp>
      <p:sp>
        <p:nvSpPr>
          <p:cNvPr id="382" name="TextShape 30"/>
          <p:cNvSpPr txBox="1"/>
          <p:nvPr/>
        </p:nvSpPr>
        <p:spPr>
          <a:xfrm>
            <a:off x="88823" y="1392167"/>
            <a:ext cx="6845492" cy="111158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77" b="1" spc="-1">
                <a:solidFill>
                  <a:srgbClr val="0000FF"/>
                </a:solidFill>
                <a:latin typeface="Arial"/>
                <a:ea typeface="Arial"/>
              </a:rPr>
              <a:t>ɣ-cascade</a:t>
            </a:r>
            <a:r>
              <a:rPr lang="it-IT" sz="1814" spc="-1">
                <a:latin typeface="Arial"/>
              </a:rPr>
              <a:t>: gammas emitted in cascade will have a discrete energy. In most cases 4.8 MeV and 12.6 MeV.</a:t>
            </a:r>
          </a:p>
          <a:p>
            <a:endParaRPr lang="it-IT" sz="1814" spc="-1">
              <a:latin typeface="Arial"/>
            </a:endParaRPr>
          </a:p>
          <a:p>
            <a:endParaRPr lang="it-IT" sz="1814" spc="-1">
              <a:latin typeface="Arial"/>
            </a:endParaRPr>
          </a:p>
        </p:txBody>
      </p:sp>
      <p:sp>
        <p:nvSpPr>
          <p:cNvPr id="383" name="CustomShape 31"/>
          <p:cNvSpPr/>
          <p:nvPr/>
        </p:nvSpPr>
        <p:spPr>
          <a:xfrm rot="5387400" flipV="1">
            <a:off x="5820775" y="2745068"/>
            <a:ext cx="572444" cy="507787"/>
          </a:xfrm>
          <a:custGeom>
            <a:avLst/>
            <a:gdLst/>
            <a:ahLst/>
            <a:cxnLst/>
            <a:rect l="l" t="t" r="r" b="b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2"/>
          <p:cNvSpPr/>
          <p:nvPr/>
        </p:nvSpPr>
        <p:spPr>
          <a:xfrm>
            <a:off x="554811" y="2508318"/>
            <a:ext cx="316755" cy="194298"/>
          </a:xfrm>
          <a:custGeom>
            <a:avLst/>
            <a:gdLst/>
            <a:ahLst/>
            <a:cxnLst/>
            <a:rect l="0" t="0" r="r" b="b"/>
            <a:pathLst>
              <a:path w="972" h="597">
                <a:moveTo>
                  <a:pt x="0" y="149"/>
                </a:moveTo>
                <a:lnTo>
                  <a:pt x="728" y="149"/>
                </a:lnTo>
                <a:lnTo>
                  <a:pt x="728" y="0"/>
                </a:lnTo>
                <a:lnTo>
                  <a:pt x="971" y="298"/>
                </a:lnTo>
                <a:lnTo>
                  <a:pt x="728" y="596"/>
                </a:lnTo>
                <a:lnTo>
                  <a:pt x="728" y="447"/>
                </a:lnTo>
                <a:lnTo>
                  <a:pt x="0" y="447"/>
                </a:lnTo>
                <a:lnTo>
                  <a:pt x="0" y="149"/>
                </a:lnTo>
              </a:path>
            </a:pathLst>
          </a:custGeom>
          <a:solidFill>
            <a:srgbClr val="0000FF"/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TextShape 33"/>
          <p:cNvSpPr txBox="1"/>
          <p:nvPr/>
        </p:nvSpPr>
        <p:spPr>
          <a:xfrm>
            <a:off x="620448" y="6516734"/>
            <a:ext cx="4874429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b="1" spc="-1">
                <a:latin typeface="Arial"/>
              </a:rPr>
              <a:t>We are only interested in those!</a:t>
            </a:r>
            <a:endParaRPr lang="it-IT" sz="1633" spc="-1">
              <a:latin typeface="Arial"/>
            </a:endParaRPr>
          </a:p>
        </p:txBody>
      </p:sp>
      <p:sp>
        <p:nvSpPr>
          <p:cNvPr id="386" name="CustomShape 34"/>
          <p:cNvSpPr/>
          <p:nvPr/>
        </p:nvSpPr>
        <p:spPr>
          <a:xfrm>
            <a:off x="447375" y="6599678"/>
            <a:ext cx="187114" cy="165561"/>
          </a:xfrm>
          <a:custGeom>
            <a:avLst/>
            <a:gdLst/>
            <a:ahLst/>
            <a:cxnLst/>
            <a:rect l="0" t="0" r="r" b="b"/>
            <a:pathLst>
              <a:path w="575" h="509">
                <a:moveTo>
                  <a:pt x="0" y="160"/>
                </a:moveTo>
                <a:lnTo>
                  <a:pt x="304" y="160"/>
                </a:lnTo>
                <a:lnTo>
                  <a:pt x="304" y="0"/>
                </a:lnTo>
                <a:lnTo>
                  <a:pt x="574" y="254"/>
                </a:lnTo>
                <a:lnTo>
                  <a:pt x="304" y="508"/>
                </a:lnTo>
                <a:lnTo>
                  <a:pt x="304" y="347"/>
                </a:lnTo>
                <a:lnTo>
                  <a:pt x="0" y="347"/>
                </a:lnTo>
                <a:lnTo>
                  <a:pt x="0" y="160"/>
                </a:lnTo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7" name="Picture 386"/>
          <p:cNvPicPr/>
          <p:nvPr/>
        </p:nvPicPr>
        <p:blipFill>
          <a:blip r:embed="rId3">
            <a:alphaModFix amt="51000"/>
          </a:blip>
          <a:srcRect l="185" t="1431" r="51773" b="1281"/>
          <a:stretch/>
        </p:blipFill>
        <p:spPr>
          <a:xfrm>
            <a:off x="4292842" y="3563732"/>
            <a:ext cx="4616781" cy="2985984"/>
          </a:xfrm>
          <a:prstGeom prst="rect">
            <a:avLst/>
          </a:prstGeom>
          <a:ln>
            <a:noFill/>
          </a:ln>
        </p:spPr>
      </p:pic>
      <p:sp>
        <p:nvSpPr>
          <p:cNvPr id="388" name="TextShape 35"/>
          <p:cNvSpPr txBox="1"/>
          <p:nvPr/>
        </p:nvSpPr>
        <p:spPr>
          <a:xfrm>
            <a:off x="5747301" y="5383602"/>
            <a:ext cx="278548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</a:rPr>
              <a:t>?</a:t>
            </a:r>
          </a:p>
        </p:txBody>
      </p:sp>
      <p:sp>
        <p:nvSpPr>
          <p:cNvPr id="389" name="CustomShape 36"/>
          <p:cNvSpPr/>
          <p:nvPr/>
        </p:nvSpPr>
        <p:spPr>
          <a:xfrm>
            <a:off x="5165387" y="3683250"/>
            <a:ext cx="536850" cy="49374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37"/>
          <p:cNvSpPr/>
          <p:nvPr/>
        </p:nvSpPr>
        <p:spPr>
          <a:xfrm>
            <a:off x="5054359" y="5655619"/>
            <a:ext cx="1088722" cy="2073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38"/>
          <p:cNvSpPr/>
          <p:nvPr/>
        </p:nvSpPr>
        <p:spPr>
          <a:xfrm>
            <a:off x="6075159" y="5852855"/>
            <a:ext cx="19593" cy="822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39"/>
          <p:cNvSpPr/>
          <p:nvPr/>
        </p:nvSpPr>
        <p:spPr>
          <a:xfrm>
            <a:off x="6074179" y="5979231"/>
            <a:ext cx="19593" cy="7608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40"/>
          <p:cNvSpPr/>
          <p:nvPr/>
        </p:nvSpPr>
        <p:spPr>
          <a:xfrm>
            <a:off x="5999072" y="5999150"/>
            <a:ext cx="98618" cy="57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41"/>
          <p:cNvSpPr/>
          <p:nvPr/>
        </p:nvSpPr>
        <p:spPr>
          <a:xfrm>
            <a:off x="6165940" y="5919472"/>
            <a:ext cx="327" cy="327"/>
          </a:xfrm>
          <a:prstGeom prst="rect">
            <a:avLst/>
          </a:prstGeom>
          <a:solidFill>
            <a:srgbClr val="FFFFFF"/>
          </a:solidFill>
          <a:ln>
            <a:solidFill>
              <a:srgbClr val="FFFFFF">
                <a:alpha val="3000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5" name="Picture 394"/>
          <p:cNvPicPr/>
          <p:nvPr/>
        </p:nvPicPr>
        <p:blipFill>
          <a:blip r:embed="rId3">
            <a:alphaModFix amt="51000"/>
          </a:blip>
          <a:srcRect l="21807" t="78482" r="77553" b="19140"/>
          <a:stretch/>
        </p:blipFill>
        <p:spPr>
          <a:xfrm>
            <a:off x="6041524" y="5926329"/>
            <a:ext cx="66290" cy="72168"/>
          </a:xfrm>
          <a:prstGeom prst="rect">
            <a:avLst/>
          </a:prstGeom>
          <a:ln>
            <a:noFill/>
          </a:ln>
        </p:spPr>
      </p:pic>
      <p:sp>
        <p:nvSpPr>
          <p:cNvPr id="396" name="CustomShape 42"/>
          <p:cNvSpPr/>
          <p:nvPr/>
        </p:nvSpPr>
        <p:spPr>
          <a:xfrm>
            <a:off x="4974028" y="5691866"/>
            <a:ext cx="453580" cy="364105"/>
          </a:xfrm>
          <a:prstGeom prst="rect">
            <a:avLst/>
          </a:prstGeom>
          <a:solidFill>
            <a:srgbClr val="FFFF00">
              <a:alpha val="20000"/>
            </a:srgbClr>
          </a:solidFill>
          <a:ln w="12600">
            <a:solidFill>
              <a:srgbClr val="000000">
                <a:alpha val="7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Shape 5">
            <a:extLst>
              <a:ext uri="{FF2B5EF4-FFF2-40B4-BE49-F238E27FC236}">
                <a16:creationId xmlns:a16="http://schemas.microsoft.com/office/drawing/2014/main" id="{66C53C38-005F-B257-7131-7F5078014345}"/>
              </a:ext>
            </a:extLst>
          </p:cNvPr>
          <p:cNvSpPr txBox="1"/>
          <p:nvPr/>
        </p:nvSpPr>
        <p:spPr>
          <a:xfrm>
            <a:off x="522482" y="225447"/>
            <a:ext cx="8490331" cy="80103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3600" spc="-1" dirty="0" err="1">
                <a:latin typeface="Arial"/>
              </a:rPr>
              <a:t>Competing</a:t>
            </a:r>
            <a:r>
              <a:rPr lang="it-IT" sz="3600" spc="-1" dirty="0">
                <a:latin typeface="Arial"/>
              </a:rPr>
              <a:t> </a:t>
            </a:r>
            <a:r>
              <a:rPr lang="it-IT" sz="3600" spc="-1" dirty="0" err="1">
                <a:latin typeface="Arial"/>
              </a:rPr>
              <a:t>processes</a:t>
            </a:r>
            <a:r>
              <a:rPr lang="it-IT" sz="3600" spc="-1" dirty="0">
                <a:latin typeface="Arial"/>
              </a:rPr>
              <a:t>: IPC &amp; </a:t>
            </a:r>
            <a:r>
              <a:rPr lang="it-IT" sz="3600" spc="-1" dirty="0" err="1">
                <a:latin typeface="Arial"/>
                <a:ea typeface="Arial"/>
              </a:rPr>
              <a:t>ɣ-</a:t>
            </a:r>
            <a:r>
              <a:rPr lang="it-IT" sz="3600" spc="-1" dirty="0" err="1">
                <a:latin typeface="Arial"/>
              </a:rPr>
              <a:t>cascade</a:t>
            </a:r>
            <a:endParaRPr lang="it-IT" sz="3600" spc="-1" dirty="0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4"/>
          <p:cNvSpPr txBox="1"/>
          <p:nvPr/>
        </p:nvSpPr>
        <p:spPr>
          <a:xfrm>
            <a:off x="1631777" y="4139770"/>
            <a:ext cx="522482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451" spc="-1">
                <a:latin typeface="Arial"/>
                <a:ea typeface="Arial"/>
              </a:rPr>
              <a:t>Ɣ</a:t>
            </a:r>
            <a:r>
              <a:rPr lang="it-IT" sz="1633" spc="-1">
                <a:latin typeface="Arial"/>
                <a:ea typeface="Arial"/>
              </a:rPr>
              <a:t>1 </a:t>
            </a:r>
            <a:r>
              <a:rPr lang="it-IT" sz="1270" spc="-1">
                <a:latin typeface="Arial"/>
                <a:ea typeface="Arial"/>
              </a:rPr>
              <a:t> </a:t>
            </a:r>
            <a:endParaRPr lang="it-IT" sz="1270" spc="-1">
              <a:latin typeface="Arial"/>
            </a:endParaRPr>
          </a:p>
        </p:txBody>
      </p:sp>
      <p:sp>
        <p:nvSpPr>
          <p:cNvPr id="404" name="TextShape 5"/>
          <p:cNvSpPr txBox="1"/>
          <p:nvPr/>
        </p:nvSpPr>
        <p:spPr>
          <a:xfrm>
            <a:off x="2401131" y="4434646"/>
            <a:ext cx="427129" cy="35365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  <a:ea typeface="Arial"/>
              </a:rPr>
              <a:t>ɣ</a:t>
            </a:r>
            <a:r>
              <a:rPr lang="it-IT" sz="1633" spc="-1">
                <a:latin typeface="Arial"/>
              </a:rPr>
              <a:t>2</a:t>
            </a:r>
          </a:p>
        </p:txBody>
      </p:sp>
      <p:sp>
        <p:nvSpPr>
          <p:cNvPr id="405" name="TextShape 6"/>
          <p:cNvSpPr txBox="1"/>
          <p:nvPr/>
        </p:nvSpPr>
        <p:spPr>
          <a:xfrm>
            <a:off x="5747301" y="5383604"/>
            <a:ext cx="278548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</a:rPr>
              <a:t>?</a:t>
            </a:r>
          </a:p>
        </p:txBody>
      </p:sp>
      <p:sp>
        <p:nvSpPr>
          <p:cNvPr id="406" name="CustomShape 7"/>
          <p:cNvSpPr/>
          <p:nvPr/>
        </p:nvSpPr>
        <p:spPr>
          <a:xfrm>
            <a:off x="7196535" y="2878629"/>
            <a:ext cx="549586" cy="325245"/>
          </a:xfrm>
          <a:custGeom>
            <a:avLst/>
            <a:gdLst/>
            <a:ahLst/>
            <a:cxnLst/>
            <a:rect l="0" t="0" r="r" b="b"/>
            <a:pathLst>
              <a:path w="1684" h="997">
                <a:moveTo>
                  <a:pt x="0" y="249"/>
                </a:moveTo>
                <a:lnTo>
                  <a:pt x="1263" y="249"/>
                </a:lnTo>
                <a:lnTo>
                  <a:pt x="1263" y="0"/>
                </a:lnTo>
                <a:lnTo>
                  <a:pt x="1683" y="498"/>
                </a:lnTo>
                <a:lnTo>
                  <a:pt x="1263" y="996"/>
                </a:lnTo>
                <a:lnTo>
                  <a:pt x="1263" y="747"/>
                </a:lnTo>
                <a:lnTo>
                  <a:pt x="0" y="747"/>
                </a:lnTo>
                <a:lnTo>
                  <a:pt x="0" y="249"/>
                </a:lnTo>
              </a:path>
            </a:pathLst>
          </a:custGeom>
          <a:solidFill>
            <a:srgbClr val="32CD32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7" name="Picture 406"/>
          <p:cNvPicPr/>
          <p:nvPr/>
        </p:nvPicPr>
        <p:blipFill>
          <a:blip r:embed="rId2"/>
          <a:srcRect l="61261" r="28584"/>
          <a:stretch/>
        </p:blipFill>
        <p:spPr>
          <a:xfrm>
            <a:off x="6978726" y="1381392"/>
            <a:ext cx="674328" cy="1895956"/>
          </a:xfrm>
          <a:prstGeom prst="rect">
            <a:avLst/>
          </a:prstGeom>
          <a:ln>
            <a:noFill/>
          </a:ln>
        </p:spPr>
      </p:pic>
      <p:pic>
        <p:nvPicPr>
          <p:cNvPr id="408" name="Picture 407"/>
          <p:cNvPicPr/>
          <p:nvPr/>
        </p:nvPicPr>
        <p:blipFill>
          <a:blip r:embed="rId2"/>
          <a:srcRect l="88968"/>
          <a:stretch/>
        </p:blipFill>
        <p:spPr>
          <a:xfrm>
            <a:off x="8079856" y="1367024"/>
            <a:ext cx="732781" cy="1895956"/>
          </a:xfrm>
          <a:prstGeom prst="rect">
            <a:avLst/>
          </a:prstGeom>
          <a:ln>
            <a:noFill/>
          </a:ln>
        </p:spPr>
      </p:pic>
      <p:sp>
        <p:nvSpPr>
          <p:cNvPr id="409" name="CustomShape 8"/>
          <p:cNvSpPr/>
          <p:nvPr/>
        </p:nvSpPr>
        <p:spPr>
          <a:xfrm rot="9007800">
            <a:off x="2367823" y="5472752"/>
            <a:ext cx="311856" cy="67988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9"/>
          <p:cNvSpPr/>
          <p:nvPr/>
        </p:nvSpPr>
        <p:spPr>
          <a:xfrm rot="10800000">
            <a:off x="1829993" y="5575616"/>
            <a:ext cx="311856" cy="67857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10"/>
          <p:cNvSpPr/>
          <p:nvPr/>
        </p:nvSpPr>
        <p:spPr>
          <a:xfrm>
            <a:off x="1934490" y="3414500"/>
            <a:ext cx="312509" cy="67857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11"/>
          <p:cNvSpPr/>
          <p:nvPr/>
        </p:nvSpPr>
        <p:spPr>
          <a:xfrm rot="1792200">
            <a:off x="2459257" y="3581041"/>
            <a:ext cx="311530" cy="67955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12"/>
          <p:cNvSpPr/>
          <p:nvPr/>
        </p:nvSpPr>
        <p:spPr>
          <a:xfrm rot="3592200">
            <a:off x="2858303" y="4006864"/>
            <a:ext cx="310224" cy="682165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13"/>
          <p:cNvSpPr/>
          <p:nvPr/>
        </p:nvSpPr>
        <p:spPr>
          <a:xfrm rot="5400000">
            <a:off x="2959207" y="4539469"/>
            <a:ext cx="310877" cy="682492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14"/>
          <p:cNvSpPr/>
          <p:nvPr/>
        </p:nvSpPr>
        <p:spPr>
          <a:xfrm rot="18007800">
            <a:off x="968878" y="3909551"/>
            <a:ext cx="310224" cy="681839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15"/>
          <p:cNvSpPr/>
          <p:nvPr/>
        </p:nvSpPr>
        <p:spPr>
          <a:xfrm rot="19807800">
            <a:off x="1396333" y="3512792"/>
            <a:ext cx="311530" cy="67988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16"/>
          <p:cNvSpPr/>
          <p:nvPr/>
        </p:nvSpPr>
        <p:spPr>
          <a:xfrm rot="12592200">
            <a:off x="1305552" y="5404176"/>
            <a:ext cx="311203" cy="67890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17"/>
          <p:cNvSpPr/>
          <p:nvPr/>
        </p:nvSpPr>
        <p:spPr>
          <a:xfrm rot="14392200">
            <a:off x="907159" y="4975741"/>
            <a:ext cx="310877" cy="682165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18"/>
          <p:cNvSpPr/>
          <p:nvPr/>
        </p:nvSpPr>
        <p:spPr>
          <a:xfrm rot="16200000">
            <a:off x="805929" y="4442483"/>
            <a:ext cx="311203" cy="682492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19"/>
          <p:cNvSpPr/>
          <p:nvPr/>
        </p:nvSpPr>
        <p:spPr>
          <a:xfrm>
            <a:off x="1631777" y="4453912"/>
            <a:ext cx="816051" cy="816051"/>
          </a:xfrm>
          <a:prstGeom prst="ellipse">
            <a:avLst/>
          </a:prstGeom>
          <a:solidFill>
            <a:srgbClr val="0000FF">
              <a:alpha val="20000"/>
            </a:srgbClr>
          </a:solidFill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21" name="Group 20"/>
          <p:cNvGrpSpPr/>
          <p:nvPr/>
        </p:nvGrpSpPr>
        <p:grpSpPr>
          <a:xfrm>
            <a:off x="1832279" y="5105055"/>
            <a:ext cx="1494951" cy="1146848"/>
            <a:chOff x="2019960" y="5193720"/>
            <a:chExt cx="1648080" cy="1264320"/>
          </a:xfrm>
        </p:grpSpPr>
        <p:sp>
          <p:nvSpPr>
            <p:cNvPr id="422" name="CustomShape 21"/>
            <p:cNvSpPr/>
            <p:nvPr/>
          </p:nvSpPr>
          <p:spPr>
            <a:xfrm rot="7207800">
              <a:off x="3085560" y="5157000"/>
              <a:ext cx="342720" cy="75096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3" name="CustomShape 22"/>
            <p:cNvSpPr/>
            <p:nvPr/>
          </p:nvSpPr>
          <p:spPr>
            <a:xfrm rot="9007800">
              <a:off x="2612880" y="5596560"/>
              <a:ext cx="343800" cy="74952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4" name="CustomShape 23"/>
            <p:cNvSpPr/>
            <p:nvPr/>
          </p:nvSpPr>
          <p:spPr>
            <a:xfrm rot="10800000">
              <a:off x="2019960" y="5709960"/>
              <a:ext cx="343800" cy="74808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25" name="Picture 424"/>
          <p:cNvPicPr/>
          <p:nvPr/>
        </p:nvPicPr>
        <p:blipFill>
          <a:blip r:embed="rId2"/>
          <a:srcRect l="76933" r="16999"/>
          <a:stretch/>
        </p:blipFill>
        <p:spPr>
          <a:xfrm>
            <a:off x="7661544" y="1381392"/>
            <a:ext cx="402638" cy="1895956"/>
          </a:xfrm>
          <a:prstGeom prst="rect">
            <a:avLst/>
          </a:prstGeom>
          <a:ln>
            <a:noFill/>
          </a:ln>
        </p:spPr>
      </p:pic>
      <p:sp>
        <p:nvSpPr>
          <p:cNvPr id="426" name="CustomShape 24"/>
          <p:cNvSpPr/>
          <p:nvPr/>
        </p:nvSpPr>
        <p:spPr>
          <a:xfrm rot="5387400" flipV="1">
            <a:off x="5820775" y="2745070"/>
            <a:ext cx="572444" cy="507787"/>
          </a:xfrm>
          <a:custGeom>
            <a:avLst/>
            <a:gdLst/>
            <a:ahLst/>
            <a:cxnLst/>
            <a:rect l="l" t="t" r="r" b="b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25"/>
          <p:cNvSpPr/>
          <p:nvPr/>
        </p:nvSpPr>
        <p:spPr>
          <a:xfrm>
            <a:off x="554811" y="2508320"/>
            <a:ext cx="316755" cy="194298"/>
          </a:xfrm>
          <a:custGeom>
            <a:avLst/>
            <a:gdLst/>
            <a:ahLst/>
            <a:cxnLst/>
            <a:rect l="0" t="0" r="r" b="b"/>
            <a:pathLst>
              <a:path w="972" h="597">
                <a:moveTo>
                  <a:pt x="0" y="149"/>
                </a:moveTo>
                <a:lnTo>
                  <a:pt x="728" y="149"/>
                </a:lnTo>
                <a:lnTo>
                  <a:pt x="728" y="0"/>
                </a:lnTo>
                <a:lnTo>
                  <a:pt x="971" y="298"/>
                </a:lnTo>
                <a:lnTo>
                  <a:pt x="728" y="596"/>
                </a:lnTo>
                <a:lnTo>
                  <a:pt x="728" y="447"/>
                </a:lnTo>
                <a:lnTo>
                  <a:pt x="0" y="447"/>
                </a:lnTo>
                <a:lnTo>
                  <a:pt x="0" y="149"/>
                </a:lnTo>
              </a:path>
            </a:pathLst>
          </a:custGeom>
          <a:solidFill>
            <a:srgbClr val="0000FF"/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26"/>
          <p:cNvSpPr/>
          <p:nvPr/>
        </p:nvSpPr>
        <p:spPr>
          <a:xfrm>
            <a:off x="4967823" y="5685663"/>
            <a:ext cx="252098" cy="35920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9" name="Picture 428"/>
          <p:cNvPicPr/>
          <p:nvPr/>
        </p:nvPicPr>
        <p:blipFill>
          <a:blip r:embed="rId3"/>
          <a:srcRect l="24208" t="8492" r="7018" b="12308"/>
          <a:stretch/>
        </p:blipFill>
        <p:spPr>
          <a:xfrm>
            <a:off x="4372521" y="3553611"/>
            <a:ext cx="4668702" cy="2666290"/>
          </a:xfrm>
          <a:prstGeom prst="rect">
            <a:avLst/>
          </a:prstGeom>
          <a:ln>
            <a:noFill/>
          </a:ln>
        </p:spPr>
      </p:pic>
      <p:pic>
        <p:nvPicPr>
          <p:cNvPr id="430" name="Picture 429"/>
          <p:cNvPicPr/>
          <p:nvPr/>
        </p:nvPicPr>
        <p:blipFill>
          <a:blip r:embed="rId4"/>
          <a:srcRect l="6859" t="83906" r="51101"/>
          <a:stretch/>
        </p:blipFill>
        <p:spPr>
          <a:xfrm>
            <a:off x="4934515" y="6096138"/>
            <a:ext cx="4040091" cy="493092"/>
          </a:xfrm>
          <a:prstGeom prst="rect">
            <a:avLst/>
          </a:prstGeom>
          <a:ln>
            <a:noFill/>
          </a:ln>
        </p:spPr>
      </p:pic>
      <p:pic>
        <p:nvPicPr>
          <p:cNvPr id="431" name="Picture 430"/>
          <p:cNvPicPr/>
          <p:nvPr/>
        </p:nvPicPr>
        <p:blipFill>
          <a:blip r:embed="rId4"/>
          <a:srcRect l="15" t="-420" r="96531"/>
          <a:stretch/>
        </p:blipFill>
        <p:spPr>
          <a:xfrm>
            <a:off x="4407462" y="3508873"/>
            <a:ext cx="331123" cy="3080357"/>
          </a:xfrm>
          <a:prstGeom prst="rect">
            <a:avLst/>
          </a:prstGeom>
          <a:ln>
            <a:noFill/>
          </a:ln>
        </p:spPr>
      </p:pic>
      <p:pic>
        <p:nvPicPr>
          <p:cNvPr id="432" name="Picture 431"/>
          <p:cNvPicPr/>
          <p:nvPr/>
        </p:nvPicPr>
        <p:blipFill>
          <a:blip r:embed="rId5"/>
          <a:srcRect l="36474" t="8576" r="9517" b="26393"/>
          <a:stretch/>
        </p:blipFill>
        <p:spPr>
          <a:xfrm>
            <a:off x="6724995" y="3643412"/>
            <a:ext cx="2012535" cy="1478624"/>
          </a:xfrm>
          <a:prstGeom prst="rect">
            <a:avLst/>
          </a:prstGeom>
          <a:ln>
            <a:noFill/>
          </a:ln>
        </p:spPr>
      </p:pic>
      <p:sp>
        <p:nvSpPr>
          <p:cNvPr id="433" name="CustomShape 27"/>
          <p:cNvSpPr/>
          <p:nvPr/>
        </p:nvSpPr>
        <p:spPr>
          <a:xfrm>
            <a:off x="7281765" y="1286692"/>
            <a:ext cx="379779" cy="199065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28"/>
          <p:cNvSpPr/>
          <p:nvPr/>
        </p:nvSpPr>
        <p:spPr>
          <a:xfrm>
            <a:off x="7891436" y="1377800"/>
            <a:ext cx="235117" cy="35985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TextShape 29"/>
          <p:cNvSpPr txBox="1"/>
          <p:nvPr/>
        </p:nvSpPr>
        <p:spPr>
          <a:xfrm>
            <a:off x="4459057" y="3878856"/>
            <a:ext cx="168174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</a:rPr>
              <a:t>.</a:t>
            </a:r>
          </a:p>
        </p:txBody>
      </p:sp>
      <p:pic>
        <p:nvPicPr>
          <p:cNvPr id="436" name="Picture 435"/>
          <p:cNvPicPr/>
          <p:nvPr/>
        </p:nvPicPr>
        <p:blipFill>
          <a:blip r:embed="rId4"/>
          <a:srcRect l="28581" t="83906" r="68805" b="11695"/>
          <a:stretch/>
        </p:blipFill>
        <p:spPr>
          <a:xfrm>
            <a:off x="4704297" y="4070541"/>
            <a:ext cx="249812" cy="134213"/>
          </a:xfrm>
          <a:prstGeom prst="rect">
            <a:avLst/>
          </a:prstGeom>
          <a:ln>
            <a:noFill/>
          </a:ln>
        </p:spPr>
      </p:pic>
      <p:pic>
        <p:nvPicPr>
          <p:cNvPr id="437" name="Picture 436"/>
          <p:cNvPicPr/>
          <p:nvPr/>
        </p:nvPicPr>
        <p:blipFill>
          <a:blip r:embed="rId4"/>
          <a:srcRect l="28581" t="83906" r="69691" b="11695"/>
          <a:stretch/>
        </p:blipFill>
        <p:spPr>
          <a:xfrm>
            <a:off x="4769934" y="4919901"/>
            <a:ext cx="164908" cy="134213"/>
          </a:xfrm>
          <a:prstGeom prst="rect">
            <a:avLst/>
          </a:prstGeom>
          <a:ln>
            <a:noFill/>
          </a:ln>
        </p:spPr>
      </p:pic>
      <p:pic>
        <p:nvPicPr>
          <p:cNvPr id="438" name="Picture 437"/>
          <p:cNvPicPr/>
          <p:nvPr/>
        </p:nvPicPr>
        <p:blipFill>
          <a:blip r:embed="rId4"/>
          <a:srcRect l="28581" t="83906" r="70643" b="11695"/>
          <a:stretch/>
        </p:blipFill>
        <p:spPr>
          <a:xfrm>
            <a:off x="4868225" y="5769260"/>
            <a:ext cx="73474" cy="134213"/>
          </a:xfrm>
          <a:prstGeom prst="rect">
            <a:avLst/>
          </a:prstGeom>
          <a:ln>
            <a:noFill/>
          </a:ln>
        </p:spPr>
      </p:pic>
      <p:sp>
        <p:nvSpPr>
          <p:cNvPr id="439" name="CustomShape 30"/>
          <p:cNvSpPr/>
          <p:nvPr/>
        </p:nvSpPr>
        <p:spPr>
          <a:xfrm>
            <a:off x="4986437" y="5764036"/>
            <a:ext cx="413740" cy="315122"/>
          </a:xfrm>
          <a:prstGeom prst="rect">
            <a:avLst/>
          </a:prstGeom>
          <a:noFill/>
          <a:ln w="12600">
            <a:solidFill>
              <a:srgbClr val="FF45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31"/>
          <p:cNvSpPr/>
          <p:nvPr/>
        </p:nvSpPr>
        <p:spPr>
          <a:xfrm rot="19656600">
            <a:off x="5301559" y="5152732"/>
            <a:ext cx="1795378" cy="207360"/>
          </a:xfrm>
          <a:custGeom>
            <a:avLst/>
            <a:gdLst/>
            <a:ahLst/>
            <a:cxnLst/>
            <a:rect l="0" t="0" r="r" b="b"/>
            <a:pathLst>
              <a:path w="5500" h="637">
                <a:moveTo>
                  <a:pt x="0" y="219"/>
                </a:moveTo>
                <a:lnTo>
                  <a:pt x="4732" y="212"/>
                </a:lnTo>
                <a:lnTo>
                  <a:pt x="4731" y="0"/>
                </a:lnTo>
                <a:lnTo>
                  <a:pt x="5499" y="317"/>
                </a:lnTo>
                <a:lnTo>
                  <a:pt x="4733" y="636"/>
                </a:lnTo>
                <a:lnTo>
                  <a:pt x="4733" y="423"/>
                </a:lnTo>
                <a:lnTo>
                  <a:pt x="0" y="430"/>
                </a:lnTo>
                <a:lnTo>
                  <a:pt x="0" y="219"/>
                </a:lnTo>
              </a:path>
            </a:pathLst>
          </a:custGeom>
          <a:solidFill>
            <a:srgbClr val="FF4500"/>
          </a:solidFill>
          <a:ln>
            <a:solidFill>
              <a:srgbClr val="FF45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Line 32"/>
          <p:cNvSpPr/>
          <p:nvPr/>
        </p:nvSpPr>
        <p:spPr>
          <a:xfrm>
            <a:off x="2073600" y="3763256"/>
            <a:ext cx="531952" cy="40166"/>
          </a:xfrm>
          <a:prstGeom prst="line">
            <a:avLst/>
          </a:prstGeom>
          <a:ln w="38160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TextShape 33"/>
          <p:cNvSpPr txBox="1"/>
          <p:nvPr/>
        </p:nvSpPr>
        <p:spPr>
          <a:xfrm>
            <a:off x="89149" y="1392168"/>
            <a:ext cx="6845492" cy="1368576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77" b="1" spc="-1">
                <a:solidFill>
                  <a:srgbClr val="0000FF"/>
                </a:solidFill>
                <a:latin typeface="Arial"/>
                <a:ea typeface="Arial"/>
              </a:rPr>
              <a:t>Problem with ɣ-cascade</a:t>
            </a:r>
            <a:r>
              <a:rPr lang="it-IT" sz="1814" spc="-1">
                <a:latin typeface="Arial"/>
              </a:rPr>
              <a:t>: if </a:t>
            </a:r>
            <a:r>
              <a:rPr lang="it-IT" sz="1814" b="1" spc="-1">
                <a:latin typeface="Arial"/>
              </a:rPr>
              <a:t>2</a:t>
            </a:r>
            <a:r>
              <a:rPr lang="it-IT" sz="1814" b="1" spc="-1">
                <a:latin typeface="Arial"/>
                <a:ea typeface="Arial"/>
              </a:rPr>
              <a:t>ɣ</a:t>
            </a:r>
            <a:r>
              <a:rPr lang="it-IT" sz="1814" b="1" spc="-1">
                <a:latin typeface="Arial"/>
              </a:rPr>
              <a:t> correlation angle is low</a:t>
            </a:r>
            <a:r>
              <a:rPr lang="it-IT" sz="1814" spc="-1">
                <a:latin typeface="Arial"/>
              </a:rPr>
              <a:t>, the 12.6 MeV gamma can deposit </a:t>
            </a:r>
            <a:r>
              <a:rPr lang="it-IT" sz="1814" b="1" spc="-1">
                <a:latin typeface="Arial"/>
              </a:rPr>
              <a:t>8.7 MeV in one detector,</a:t>
            </a:r>
            <a:r>
              <a:rPr lang="it-IT" sz="1814" spc="-1">
                <a:latin typeface="Arial"/>
              </a:rPr>
              <a:t> scatter on it and deposit </a:t>
            </a:r>
            <a:r>
              <a:rPr lang="it-IT" sz="1814" b="1" spc="-1">
                <a:latin typeface="Arial"/>
              </a:rPr>
              <a:t>the rest where the other gamma hit</a:t>
            </a:r>
            <a:endParaRPr lang="it-IT" sz="1814" spc="-1">
              <a:latin typeface="Arial"/>
            </a:endParaRPr>
          </a:p>
          <a:p>
            <a:endParaRPr lang="it-IT" sz="1814" spc="-1">
              <a:latin typeface="Arial"/>
            </a:endParaRPr>
          </a:p>
          <a:p>
            <a:endParaRPr lang="it-IT" sz="1814" spc="-1">
              <a:latin typeface="Arial"/>
            </a:endParaRPr>
          </a:p>
        </p:txBody>
      </p:sp>
      <p:sp>
        <p:nvSpPr>
          <p:cNvPr id="443" name="TextShape 34"/>
          <p:cNvSpPr txBox="1"/>
          <p:nvPr/>
        </p:nvSpPr>
        <p:spPr>
          <a:xfrm>
            <a:off x="2054007" y="4155445"/>
            <a:ext cx="217157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  <a:ea typeface="Arial"/>
              </a:rPr>
              <a:t>θ</a:t>
            </a:r>
            <a:endParaRPr lang="it-IT" sz="1633" spc="-1">
              <a:latin typeface="Arial"/>
            </a:endParaRPr>
          </a:p>
        </p:txBody>
      </p:sp>
      <p:sp>
        <p:nvSpPr>
          <p:cNvPr id="444" name="Freeform 35"/>
          <p:cNvSpPr/>
          <p:nvPr/>
        </p:nvSpPr>
        <p:spPr>
          <a:xfrm>
            <a:off x="2056293" y="4333415"/>
            <a:ext cx="174705" cy="146295"/>
          </a:xfrm>
          <a:custGeom>
            <a:avLst/>
            <a:gdLst/>
            <a:ahLst/>
            <a:cxnLst/>
            <a:rect l="0" t="0" r="r" b="b"/>
            <a:pathLst>
              <a:path w="535" h="448">
                <a:moveTo>
                  <a:pt x="534" y="447"/>
                </a:moveTo>
                <a:cubicBezTo>
                  <a:pt x="348" y="0"/>
                  <a:pt x="0" y="283"/>
                  <a:pt x="0" y="283"/>
                </a:cubicBezTo>
                <a:lnTo>
                  <a:pt x="14" y="262"/>
                </a:lnTo>
              </a:path>
            </a:pathLst>
          </a:custGeom>
          <a:ln w="19080">
            <a:solidFill>
              <a:srgbClr val="000000"/>
            </a:solidFill>
            <a:round/>
          </a:ln>
        </p:spPr>
      </p:sp>
      <p:sp>
        <p:nvSpPr>
          <p:cNvPr id="445" name="CustomShape 36"/>
          <p:cNvSpPr/>
          <p:nvPr/>
        </p:nvSpPr>
        <p:spPr>
          <a:xfrm flipV="1">
            <a:off x="2011556" y="4120830"/>
            <a:ext cx="451947" cy="75923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00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37"/>
          <p:cNvSpPr/>
          <p:nvPr/>
        </p:nvSpPr>
        <p:spPr>
          <a:xfrm flipV="1">
            <a:off x="2020372" y="3727009"/>
            <a:ext cx="48330" cy="11599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00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TextShape 38"/>
          <p:cNvSpPr txBox="1"/>
          <p:nvPr/>
        </p:nvSpPr>
        <p:spPr>
          <a:xfrm>
            <a:off x="956142" y="2406436"/>
            <a:ext cx="2399172" cy="64885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1996" b="1" spc="-1">
                <a:solidFill>
                  <a:srgbClr val="000000"/>
                </a:solidFill>
                <a:latin typeface="Arial"/>
              </a:rPr>
              <a:t>Fake 2</a:t>
            </a:r>
            <a:r>
              <a:rPr lang="it-IT" sz="1996" b="1" spc="-1">
                <a:solidFill>
                  <a:srgbClr val="000000"/>
                </a:solidFill>
                <a:latin typeface="Arial"/>
                <a:ea typeface="Arial"/>
              </a:rPr>
              <a:t>ɣ events!</a:t>
            </a:r>
            <a:endParaRPr lang="it-IT" sz="1996" spc="-1">
              <a:latin typeface="Arial"/>
            </a:endParaRPr>
          </a:p>
        </p:txBody>
      </p:sp>
      <p:sp>
        <p:nvSpPr>
          <p:cNvPr id="2" name="TextShape 5">
            <a:extLst>
              <a:ext uri="{FF2B5EF4-FFF2-40B4-BE49-F238E27FC236}">
                <a16:creationId xmlns:a16="http://schemas.microsoft.com/office/drawing/2014/main" id="{A57DCE94-A4E7-75CF-AEB7-8B51C719B548}"/>
              </a:ext>
            </a:extLst>
          </p:cNvPr>
          <p:cNvSpPr txBox="1"/>
          <p:nvPr/>
        </p:nvSpPr>
        <p:spPr>
          <a:xfrm>
            <a:off x="522482" y="225447"/>
            <a:ext cx="9096080" cy="80103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3600" spc="-1" dirty="0" err="1">
                <a:latin typeface="Arial"/>
              </a:rPr>
              <a:t>Competing</a:t>
            </a:r>
            <a:r>
              <a:rPr lang="it-IT" sz="3600" spc="-1" dirty="0">
                <a:latin typeface="Arial"/>
              </a:rPr>
              <a:t> </a:t>
            </a:r>
            <a:r>
              <a:rPr lang="it-IT" sz="3600" spc="-1" dirty="0" err="1">
                <a:latin typeface="Arial"/>
              </a:rPr>
              <a:t>processes</a:t>
            </a:r>
            <a:r>
              <a:rPr lang="it-IT" sz="3600" spc="-1" dirty="0">
                <a:latin typeface="Arial"/>
              </a:rPr>
              <a:t>: </a:t>
            </a:r>
            <a:r>
              <a:rPr lang="it-IT" sz="3600" spc="-1" dirty="0" err="1">
                <a:latin typeface="Arial"/>
                <a:ea typeface="Arial"/>
              </a:rPr>
              <a:t>ɣ-</a:t>
            </a:r>
            <a:r>
              <a:rPr lang="it-IT" sz="3600" spc="-1" dirty="0" err="1">
                <a:latin typeface="Arial"/>
              </a:rPr>
              <a:t>cascade</a:t>
            </a:r>
            <a:r>
              <a:rPr lang="it-IT" sz="3600" spc="-1" dirty="0">
                <a:latin typeface="Arial"/>
              </a:rPr>
              <a:t> </a:t>
            </a:r>
            <a:r>
              <a:rPr lang="it-IT" sz="3600" spc="-1" dirty="0" err="1">
                <a:latin typeface="Arial"/>
              </a:rPr>
              <a:t>issues</a:t>
            </a:r>
            <a:endParaRPr lang="it-IT" sz="3600" spc="-1" dirty="0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3"/>
          <p:cNvSpPr txBox="1"/>
          <p:nvPr/>
        </p:nvSpPr>
        <p:spPr>
          <a:xfrm>
            <a:off x="1631777" y="4128195"/>
            <a:ext cx="522482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451" spc="-1">
                <a:latin typeface="Arial"/>
                <a:ea typeface="Arial"/>
              </a:rPr>
              <a:t>Ɣ</a:t>
            </a:r>
            <a:r>
              <a:rPr lang="it-IT" sz="1633" spc="-1">
                <a:latin typeface="Arial"/>
                <a:ea typeface="Arial"/>
              </a:rPr>
              <a:t>1 </a:t>
            </a:r>
            <a:r>
              <a:rPr lang="it-IT" sz="1270" spc="-1">
                <a:latin typeface="Arial"/>
                <a:ea typeface="Arial"/>
              </a:rPr>
              <a:t> </a:t>
            </a:r>
            <a:endParaRPr lang="it-IT" sz="1270" spc="-1">
              <a:latin typeface="Arial"/>
            </a:endParaRPr>
          </a:p>
        </p:txBody>
      </p:sp>
      <p:sp>
        <p:nvSpPr>
          <p:cNvPr id="453" name="TextShape 4"/>
          <p:cNvSpPr txBox="1"/>
          <p:nvPr/>
        </p:nvSpPr>
        <p:spPr>
          <a:xfrm>
            <a:off x="2401131" y="4423071"/>
            <a:ext cx="427129" cy="35365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  <a:ea typeface="Arial"/>
              </a:rPr>
              <a:t>ɣ</a:t>
            </a:r>
            <a:r>
              <a:rPr lang="it-IT" sz="1633" spc="-1">
                <a:latin typeface="Arial"/>
              </a:rPr>
              <a:t>2</a:t>
            </a:r>
          </a:p>
        </p:txBody>
      </p:sp>
      <p:sp>
        <p:nvSpPr>
          <p:cNvPr id="454" name="TextShape 5"/>
          <p:cNvSpPr txBox="1"/>
          <p:nvPr/>
        </p:nvSpPr>
        <p:spPr>
          <a:xfrm>
            <a:off x="5747301" y="5372029"/>
            <a:ext cx="278548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</a:rPr>
              <a:t>?</a:t>
            </a:r>
          </a:p>
        </p:txBody>
      </p:sp>
      <p:sp>
        <p:nvSpPr>
          <p:cNvPr id="455" name="CustomShape 6"/>
          <p:cNvSpPr/>
          <p:nvPr/>
        </p:nvSpPr>
        <p:spPr>
          <a:xfrm>
            <a:off x="7196535" y="2867054"/>
            <a:ext cx="549586" cy="325245"/>
          </a:xfrm>
          <a:custGeom>
            <a:avLst/>
            <a:gdLst/>
            <a:ahLst/>
            <a:cxnLst/>
            <a:rect l="0" t="0" r="r" b="b"/>
            <a:pathLst>
              <a:path w="1684" h="997">
                <a:moveTo>
                  <a:pt x="0" y="249"/>
                </a:moveTo>
                <a:lnTo>
                  <a:pt x="1263" y="249"/>
                </a:lnTo>
                <a:lnTo>
                  <a:pt x="1263" y="0"/>
                </a:lnTo>
                <a:lnTo>
                  <a:pt x="1683" y="498"/>
                </a:lnTo>
                <a:lnTo>
                  <a:pt x="1263" y="996"/>
                </a:lnTo>
                <a:lnTo>
                  <a:pt x="1263" y="747"/>
                </a:lnTo>
                <a:lnTo>
                  <a:pt x="0" y="747"/>
                </a:lnTo>
                <a:lnTo>
                  <a:pt x="0" y="249"/>
                </a:lnTo>
              </a:path>
            </a:pathLst>
          </a:custGeom>
          <a:solidFill>
            <a:srgbClr val="32CD32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6" name="Picture 455"/>
          <p:cNvPicPr/>
          <p:nvPr/>
        </p:nvPicPr>
        <p:blipFill>
          <a:blip r:embed="rId2"/>
          <a:srcRect l="61261" r="28584"/>
          <a:stretch/>
        </p:blipFill>
        <p:spPr>
          <a:xfrm>
            <a:off x="6978726" y="1369817"/>
            <a:ext cx="674328" cy="1895956"/>
          </a:xfrm>
          <a:prstGeom prst="rect">
            <a:avLst/>
          </a:prstGeom>
          <a:ln>
            <a:noFill/>
          </a:ln>
        </p:spPr>
      </p:pic>
      <p:pic>
        <p:nvPicPr>
          <p:cNvPr id="457" name="Picture 456"/>
          <p:cNvPicPr/>
          <p:nvPr/>
        </p:nvPicPr>
        <p:blipFill>
          <a:blip r:embed="rId2"/>
          <a:srcRect l="88968"/>
          <a:stretch/>
        </p:blipFill>
        <p:spPr>
          <a:xfrm>
            <a:off x="8079856" y="1355449"/>
            <a:ext cx="732781" cy="1895956"/>
          </a:xfrm>
          <a:prstGeom prst="rect">
            <a:avLst/>
          </a:prstGeom>
          <a:ln>
            <a:noFill/>
          </a:ln>
        </p:spPr>
      </p:pic>
      <p:sp>
        <p:nvSpPr>
          <p:cNvPr id="458" name="CustomShape 7"/>
          <p:cNvSpPr/>
          <p:nvPr/>
        </p:nvSpPr>
        <p:spPr>
          <a:xfrm rot="9007800">
            <a:off x="2367823" y="5461177"/>
            <a:ext cx="311856" cy="67988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9" name="CustomShape 8"/>
          <p:cNvSpPr/>
          <p:nvPr/>
        </p:nvSpPr>
        <p:spPr>
          <a:xfrm rot="10800000">
            <a:off x="1829993" y="5564041"/>
            <a:ext cx="311856" cy="67857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0" name="CustomShape 9"/>
          <p:cNvSpPr/>
          <p:nvPr/>
        </p:nvSpPr>
        <p:spPr>
          <a:xfrm>
            <a:off x="1934490" y="3402925"/>
            <a:ext cx="312509" cy="67857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1" name="CustomShape 10"/>
          <p:cNvSpPr/>
          <p:nvPr/>
        </p:nvSpPr>
        <p:spPr>
          <a:xfrm rot="1792200">
            <a:off x="2459257" y="3569466"/>
            <a:ext cx="311530" cy="679553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11"/>
          <p:cNvSpPr/>
          <p:nvPr/>
        </p:nvSpPr>
        <p:spPr>
          <a:xfrm rot="3592200">
            <a:off x="2858303" y="3995289"/>
            <a:ext cx="310224" cy="682165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CustomShape 12"/>
          <p:cNvSpPr/>
          <p:nvPr/>
        </p:nvSpPr>
        <p:spPr>
          <a:xfrm rot="5400000">
            <a:off x="2959207" y="4527894"/>
            <a:ext cx="310877" cy="682492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4" name="CustomShape 13"/>
          <p:cNvSpPr/>
          <p:nvPr/>
        </p:nvSpPr>
        <p:spPr>
          <a:xfrm rot="18007800">
            <a:off x="968878" y="3897976"/>
            <a:ext cx="310224" cy="681839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14"/>
          <p:cNvSpPr/>
          <p:nvPr/>
        </p:nvSpPr>
        <p:spPr>
          <a:xfrm rot="19807800">
            <a:off x="1396333" y="3501217"/>
            <a:ext cx="311530" cy="67988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15"/>
          <p:cNvSpPr/>
          <p:nvPr/>
        </p:nvSpPr>
        <p:spPr>
          <a:xfrm rot="12592200">
            <a:off x="1305552" y="5392601"/>
            <a:ext cx="311203" cy="678900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7" name="CustomShape 16"/>
          <p:cNvSpPr/>
          <p:nvPr/>
        </p:nvSpPr>
        <p:spPr>
          <a:xfrm rot="14392200">
            <a:off x="907159" y="4964166"/>
            <a:ext cx="310877" cy="682165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8" name="CustomShape 17"/>
          <p:cNvSpPr/>
          <p:nvPr/>
        </p:nvSpPr>
        <p:spPr>
          <a:xfrm rot="16200000">
            <a:off x="805929" y="4430908"/>
            <a:ext cx="311203" cy="682492"/>
          </a:xfrm>
          <a:prstGeom prst="rect">
            <a:avLst/>
          </a:prstGeom>
          <a:solidFill>
            <a:srgbClr val="C00000"/>
          </a:solidFill>
          <a:ln w="29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9" name="CustomShape 18"/>
          <p:cNvSpPr/>
          <p:nvPr/>
        </p:nvSpPr>
        <p:spPr>
          <a:xfrm>
            <a:off x="1631777" y="4442337"/>
            <a:ext cx="816051" cy="816051"/>
          </a:xfrm>
          <a:prstGeom prst="ellipse">
            <a:avLst/>
          </a:prstGeom>
          <a:solidFill>
            <a:srgbClr val="0000FF">
              <a:alpha val="20000"/>
            </a:srgbClr>
          </a:solidFill>
          <a:ln w="29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70" name="Group 19"/>
          <p:cNvGrpSpPr/>
          <p:nvPr/>
        </p:nvGrpSpPr>
        <p:grpSpPr>
          <a:xfrm>
            <a:off x="1832279" y="5093480"/>
            <a:ext cx="1494951" cy="1146848"/>
            <a:chOff x="2019960" y="5193720"/>
            <a:chExt cx="1648080" cy="1264320"/>
          </a:xfrm>
        </p:grpSpPr>
        <p:sp>
          <p:nvSpPr>
            <p:cNvPr id="471" name="CustomShape 20"/>
            <p:cNvSpPr/>
            <p:nvPr/>
          </p:nvSpPr>
          <p:spPr>
            <a:xfrm rot="7207800">
              <a:off x="3085560" y="5157000"/>
              <a:ext cx="342720" cy="75096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2" name="CustomShape 21"/>
            <p:cNvSpPr/>
            <p:nvPr/>
          </p:nvSpPr>
          <p:spPr>
            <a:xfrm rot="9007800">
              <a:off x="2612880" y="5596560"/>
              <a:ext cx="343800" cy="74952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3" name="CustomShape 22"/>
            <p:cNvSpPr/>
            <p:nvPr/>
          </p:nvSpPr>
          <p:spPr>
            <a:xfrm rot="10800000">
              <a:off x="2019960" y="5709960"/>
              <a:ext cx="343800" cy="748080"/>
            </a:xfrm>
            <a:prstGeom prst="rect">
              <a:avLst/>
            </a:prstGeom>
            <a:solidFill>
              <a:srgbClr val="C00000"/>
            </a:solidFill>
            <a:ln w="29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74" name="CustomShape 23"/>
          <p:cNvSpPr/>
          <p:nvPr/>
        </p:nvSpPr>
        <p:spPr>
          <a:xfrm>
            <a:off x="172746" y="5877530"/>
            <a:ext cx="4092993" cy="614569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5" name="CustomShape 24"/>
          <p:cNvSpPr/>
          <p:nvPr/>
        </p:nvSpPr>
        <p:spPr>
          <a:xfrm>
            <a:off x="203442" y="5877203"/>
            <a:ext cx="3888245" cy="60869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6" name="TextShape 25"/>
          <p:cNvSpPr txBox="1"/>
          <p:nvPr/>
        </p:nvSpPr>
        <p:spPr>
          <a:xfrm>
            <a:off x="45064" y="5885367"/>
            <a:ext cx="4229491" cy="65114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1814" spc="-1">
                <a:latin typeface="Arial"/>
              </a:rPr>
              <a:t>We can remove these events setting</a:t>
            </a:r>
          </a:p>
          <a:p>
            <a:pPr algn="ctr"/>
            <a:r>
              <a:rPr lang="it-IT" sz="1814" spc="-1">
                <a:latin typeface="Arial"/>
              </a:rPr>
              <a:t> an </a:t>
            </a:r>
            <a:r>
              <a:rPr lang="it-IT" sz="1814" b="1" spc="-1">
                <a:latin typeface="Arial"/>
              </a:rPr>
              <a:t>angle limit </a:t>
            </a:r>
            <a:r>
              <a:rPr lang="it-IT" sz="1814" b="1" spc="-1">
                <a:latin typeface="Arial"/>
                <a:ea typeface="Arial"/>
              </a:rPr>
              <a:t>θ</a:t>
            </a:r>
            <a:r>
              <a:rPr lang="it-IT" sz="1814" b="1" spc="-1" baseline="-33000">
                <a:latin typeface="Arial"/>
              </a:rPr>
              <a:t> </a:t>
            </a:r>
            <a:r>
              <a:rPr lang="it-IT" sz="1633" b="1" spc="-1">
                <a:latin typeface="Arial"/>
              </a:rPr>
              <a:t>&gt;</a:t>
            </a:r>
            <a:r>
              <a:rPr lang="it-IT" sz="1814" b="1" spc="-1">
                <a:latin typeface="Arial"/>
              </a:rPr>
              <a:t> 25°</a:t>
            </a:r>
            <a:endParaRPr lang="it-IT" sz="1814" spc="-1">
              <a:latin typeface="Arial"/>
            </a:endParaRPr>
          </a:p>
        </p:txBody>
      </p:sp>
      <p:pic>
        <p:nvPicPr>
          <p:cNvPr id="477" name="Picture 476"/>
          <p:cNvPicPr/>
          <p:nvPr/>
        </p:nvPicPr>
        <p:blipFill>
          <a:blip r:embed="rId2"/>
          <a:srcRect l="76933" r="16999"/>
          <a:stretch/>
        </p:blipFill>
        <p:spPr>
          <a:xfrm>
            <a:off x="7661544" y="1369817"/>
            <a:ext cx="402638" cy="1895956"/>
          </a:xfrm>
          <a:prstGeom prst="rect">
            <a:avLst/>
          </a:prstGeom>
          <a:ln>
            <a:noFill/>
          </a:ln>
        </p:spPr>
      </p:pic>
      <p:sp>
        <p:nvSpPr>
          <p:cNvPr id="478" name="CustomShape 26"/>
          <p:cNvSpPr/>
          <p:nvPr/>
        </p:nvSpPr>
        <p:spPr>
          <a:xfrm rot="5387400" flipV="1">
            <a:off x="5820775" y="2733495"/>
            <a:ext cx="572444" cy="507787"/>
          </a:xfrm>
          <a:custGeom>
            <a:avLst/>
            <a:gdLst/>
            <a:ahLst/>
            <a:cxnLst/>
            <a:rect l="l" t="t" r="r" b="b"/>
            <a:pathLst>
              <a:path w="841" h="854">
                <a:moveTo>
                  <a:pt x="517" y="247"/>
                </a:moveTo>
                <a:lnTo>
                  <a:pt x="517" y="415"/>
                </a:lnTo>
                <a:lnTo>
                  <a:pt x="264" y="415"/>
                </a:lnTo>
                <a:lnTo>
                  <a:pt x="264" y="0"/>
                </a:lnTo>
                <a:lnTo>
                  <a:pt x="0" y="0"/>
                </a:lnTo>
                <a:lnTo>
                  <a:pt x="0" y="680"/>
                </a:lnTo>
                <a:lnTo>
                  <a:pt x="517" y="680"/>
                </a:lnTo>
                <a:lnTo>
                  <a:pt x="517" y="854"/>
                </a:lnTo>
                <a:lnTo>
                  <a:pt x="841" y="547"/>
                </a:lnTo>
                <a:lnTo>
                  <a:pt x="517" y="247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9" name="CustomShape 27"/>
          <p:cNvSpPr/>
          <p:nvPr/>
        </p:nvSpPr>
        <p:spPr>
          <a:xfrm>
            <a:off x="554811" y="2496745"/>
            <a:ext cx="316755" cy="194298"/>
          </a:xfrm>
          <a:custGeom>
            <a:avLst/>
            <a:gdLst/>
            <a:ahLst/>
            <a:cxnLst/>
            <a:rect l="0" t="0" r="r" b="b"/>
            <a:pathLst>
              <a:path w="972" h="597">
                <a:moveTo>
                  <a:pt x="0" y="149"/>
                </a:moveTo>
                <a:lnTo>
                  <a:pt x="728" y="149"/>
                </a:lnTo>
                <a:lnTo>
                  <a:pt x="728" y="0"/>
                </a:lnTo>
                <a:lnTo>
                  <a:pt x="971" y="298"/>
                </a:lnTo>
                <a:lnTo>
                  <a:pt x="728" y="596"/>
                </a:lnTo>
                <a:lnTo>
                  <a:pt x="728" y="447"/>
                </a:lnTo>
                <a:lnTo>
                  <a:pt x="0" y="447"/>
                </a:lnTo>
                <a:lnTo>
                  <a:pt x="0" y="149"/>
                </a:lnTo>
              </a:path>
            </a:pathLst>
          </a:custGeom>
          <a:solidFill>
            <a:srgbClr val="0000FF"/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0" name="CustomShape 28"/>
          <p:cNvSpPr/>
          <p:nvPr/>
        </p:nvSpPr>
        <p:spPr>
          <a:xfrm>
            <a:off x="4967823" y="5674088"/>
            <a:ext cx="252098" cy="35920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1" name="Picture 480"/>
          <p:cNvPicPr/>
          <p:nvPr/>
        </p:nvPicPr>
        <p:blipFill>
          <a:blip r:embed="rId3"/>
          <a:srcRect l="24208" t="8492" r="7018" b="12308"/>
          <a:stretch/>
        </p:blipFill>
        <p:spPr>
          <a:xfrm>
            <a:off x="4372521" y="3542036"/>
            <a:ext cx="4668702" cy="2666290"/>
          </a:xfrm>
          <a:prstGeom prst="rect">
            <a:avLst/>
          </a:prstGeom>
          <a:ln>
            <a:noFill/>
          </a:ln>
        </p:spPr>
      </p:pic>
      <p:pic>
        <p:nvPicPr>
          <p:cNvPr id="482" name="Picture 481"/>
          <p:cNvPicPr/>
          <p:nvPr/>
        </p:nvPicPr>
        <p:blipFill>
          <a:blip r:embed="rId4"/>
          <a:srcRect l="6859" t="83906" r="51101"/>
          <a:stretch/>
        </p:blipFill>
        <p:spPr>
          <a:xfrm>
            <a:off x="4934515" y="6084563"/>
            <a:ext cx="4040091" cy="493092"/>
          </a:xfrm>
          <a:prstGeom prst="rect">
            <a:avLst/>
          </a:prstGeom>
          <a:ln>
            <a:noFill/>
          </a:ln>
        </p:spPr>
      </p:pic>
      <p:pic>
        <p:nvPicPr>
          <p:cNvPr id="483" name="Picture 482"/>
          <p:cNvPicPr/>
          <p:nvPr/>
        </p:nvPicPr>
        <p:blipFill>
          <a:blip r:embed="rId4"/>
          <a:srcRect l="15" t="-420" r="96531"/>
          <a:stretch/>
        </p:blipFill>
        <p:spPr>
          <a:xfrm>
            <a:off x="4407462" y="3497298"/>
            <a:ext cx="331123" cy="3080357"/>
          </a:xfrm>
          <a:prstGeom prst="rect">
            <a:avLst/>
          </a:prstGeom>
          <a:ln>
            <a:noFill/>
          </a:ln>
        </p:spPr>
      </p:pic>
      <p:pic>
        <p:nvPicPr>
          <p:cNvPr id="484" name="Picture 483"/>
          <p:cNvPicPr/>
          <p:nvPr/>
        </p:nvPicPr>
        <p:blipFill>
          <a:blip r:embed="rId5"/>
          <a:srcRect l="36474" t="8576" r="9517" b="26393"/>
          <a:stretch/>
        </p:blipFill>
        <p:spPr>
          <a:xfrm>
            <a:off x="6724995" y="3631837"/>
            <a:ext cx="2012535" cy="1478624"/>
          </a:xfrm>
          <a:prstGeom prst="rect">
            <a:avLst/>
          </a:prstGeom>
          <a:ln>
            <a:noFill/>
          </a:ln>
        </p:spPr>
      </p:pic>
      <p:sp>
        <p:nvSpPr>
          <p:cNvPr id="485" name="CustomShape 29"/>
          <p:cNvSpPr/>
          <p:nvPr/>
        </p:nvSpPr>
        <p:spPr>
          <a:xfrm>
            <a:off x="7281765" y="1275117"/>
            <a:ext cx="379779" cy="199065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6" name="CustomShape 30"/>
          <p:cNvSpPr/>
          <p:nvPr/>
        </p:nvSpPr>
        <p:spPr>
          <a:xfrm>
            <a:off x="7891436" y="1366225"/>
            <a:ext cx="235117" cy="35985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7" name="TextShape 31"/>
          <p:cNvSpPr txBox="1"/>
          <p:nvPr/>
        </p:nvSpPr>
        <p:spPr>
          <a:xfrm>
            <a:off x="4459057" y="3867281"/>
            <a:ext cx="168174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</a:rPr>
              <a:t>.</a:t>
            </a:r>
          </a:p>
        </p:txBody>
      </p:sp>
      <p:pic>
        <p:nvPicPr>
          <p:cNvPr id="488" name="Picture 487"/>
          <p:cNvPicPr/>
          <p:nvPr/>
        </p:nvPicPr>
        <p:blipFill>
          <a:blip r:embed="rId4"/>
          <a:srcRect l="28581" t="83906" r="68805" b="11695"/>
          <a:stretch/>
        </p:blipFill>
        <p:spPr>
          <a:xfrm>
            <a:off x="4704297" y="4058966"/>
            <a:ext cx="249812" cy="134213"/>
          </a:xfrm>
          <a:prstGeom prst="rect">
            <a:avLst/>
          </a:prstGeom>
          <a:ln>
            <a:noFill/>
          </a:ln>
        </p:spPr>
      </p:pic>
      <p:pic>
        <p:nvPicPr>
          <p:cNvPr id="489" name="Picture 488"/>
          <p:cNvPicPr/>
          <p:nvPr/>
        </p:nvPicPr>
        <p:blipFill>
          <a:blip r:embed="rId4"/>
          <a:srcRect l="28581" t="83906" r="69691" b="11695"/>
          <a:stretch/>
        </p:blipFill>
        <p:spPr>
          <a:xfrm>
            <a:off x="4769934" y="4908326"/>
            <a:ext cx="164908" cy="134213"/>
          </a:xfrm>
          <a:prstGeom prst="rect">
            <a:avLst/>
          </a:prstGeom>
          <a:ln>
            <a:noFill/>
          </a:ln>
        </p:spPr>
      </p:pic>
      <p:pic>
        <p:nvPicPr>
          <p:cNvPr id="490" name="Picture 489"/>
          <p:cNvPicPr/>
          <p:nvPr/>
        </p:nvPicPr>
        <p:blipFill>
          <a:blip r:embed="rId4"/>
          <a:srcRect l="28581" t="83906" r="70643" b="11695"/>
          <a:stretch/>
        </p:blipFill>
        <p:spPr>
          <a:xfrm>
            <a:off x="4868225" y="5757685"/>
            <a:ext cx="73474" cy="134213"/>
          </a:xfrm>
          <a:prstGeom prst="rect">
            <a:avLst/>
          </a:prstGeom>
          <a:ln>
            <a:noFill/>
          </a:ln>
        </p:spPr>
      </p:pic>
      <p:sp>
        <p:nvSpPr>
          <p:cNvPr id="491" name="CustomShape 32"/>
          <p:cNvSpPr/>
          <p:nvPr/>
        </p:nvSpPr>
        <p:spPr>
          <a:xfrm>
            <a:off x="4986437" y="5752461"/>
            <a:ext cx="413740" cy="315122"/>
          </a:xfrm>
          <a:prstGeom prst="rect">
            <a:avLst/>
          </a:prstGeom>
          <a:noFill/>
          <a:ln w="12600">
            <a:solidFill>
              <a:srgbClr val="FF45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2" name="CustomShape 33"/>
          <p:cNvSpPr/>
          <p:nvPr/>
        </p:nvSpPr>
        <p:spPr>
          <a:xfrm rot="19656600">
            <a:off x="5301559" y="5141157"/>
            <a:ext cx="1795378" cy="207360"/>
          </a:xfrm>
          <a:custGeom>
            <a:avLst/>
            <a:gdLst/>
            <a:ahLst/>
            <a:cxnLst/>
            <a:rect l="0" t="0" r="r" b="b"/>
            <a:pathLst>
              <a:path w="5500" h="637">
                <a:moveTo>
                  <a:pt x="0" y="219"/>
                </a:moveTo>
                <a:lnTo>
                  <a:pt x="4732" y="212"/>
                </a:lnTo>
                <a:lnTo>
                  <a:pt x="4731" y="0"/>
                </a:lnTo>
                <a:lnTo>
                  <a:pt x="5499" y="317"/>
                </a:lnTo>
                <a:lnTo>
                  <a:pt x="4733" y="636"/>
                </a:lnTo>
                <a:lnTo>
                  <a:pt x="4733" y="423"/>
                </a:lnTo>
                <a:lnTo>
                  <a:pt x="0" y="430"/>
                </a:lnTo>
                <a:lnTo>
                  <a:pt x="0" y="219"/>
                </a:lnTo>
              </a:path>
            </a:pathLst>
          </a:custGeom>
          <a:solidFill>
            <a:srgbClr val="FF4500"/>
          </a:solidFill>
          <a:ln>
            <a:solidFill>
              <a:srgbClr val="FF45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3" name="Line 34"/>
          <p:cNvSpPr/>
          <p:nvPr/>
        </p:nvSpPr>
        <p:spPr>
          <a:xfrm>
            <a:off x="8498495" y="3669064"/>
            <a:ext cx="0" cy="1202688"/>
          </a:xfrm>
          <a:prstGeom prst="line">
            <a:avLst/>
          </a:prstGeom>
          <a:ln w="12600">
            <a:solidFill>
              <a:srgbClr val="FF4500"/>
            </a:solidFill>
            <a:custDash>
              <a:ds d="3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TextShape 35"/>
          <p:cNvSpPr txBox="1"/>
          <p:nvPr/>
        </p:nvSpPr>
        <p:spPr>
          <a:xfrm>
            <a:off x="8267296" y="3623674"/>
            <a:ext cx="587466" cy="39414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highlight>
                  <a:srgbClr val="FFFFFF"/>
                </a:highlight>
                <a:latin typeface="Arial"/>
                <a:ea typeface="Arial"/>
              </a:rPr>
              <a:t>θ</a:t>
            </a:r>
            <a:r>
              <a:rPr lang="it-IT" sz="1633" spc="-1" baseline="-33000">
                <a:highlight>
                  <a:srgbClr val="FFFFFF"/>
                </a:highlight>
                <a:latin typeface="Arial"/>
              </a:rPr>
              <a:t>min</a:t>
            </a:r>
            <a:endParaRPr lang="it-IT" sz="1633" spc="-1">
              <a:latin typeface="Arial"/>
            </a:endParaRPr>
          </a:p>
        </p:txBody>
      </p:sp>
      <p:sp>
        <p:nvSpPr>
          <p:cNvPr id="495" name="Line 36"/>
          <p:cNvSpPr/>
          <p:nvPr/>
        </p:nvSpPr>
        <p:spPr>
          <a:xfrm>
            <a:off x="2073600" y="3751681"/>
            <a:ext cx="531952" cy="40166"/>
          </a:xfrm>
          <a:prstGeom prst="line">
            <a:avLst/>
          </a:prstGeom>
          <a:ln w="38160">
            <a:solidFill>
              <a:srgbClr val="000000"/>
            </a:solidFill>
            <a:custDash>
              <a:ds d="300000" sp="3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6" name="TextShape 37"/>
          <p:cNvSpPr txBox="1"/>
          <p:nvPr/>
        </p:nvSpPr>
        <p:spPr>
          <a:xfrm>
            <a:off x="89149" y="1380593"/>
            <a:ext cx="6845492" cy="1368576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marL="195934" indent="-195934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177" b="1" spc="-1" dirty="0" err="1">
                <a:solidFill>
                  <a:srgbClr val="0000FF"/>
                </a:solidFill>
                <a:latin typeface="Arial"/>
                <a:ea typeface="Arial"/>
              </a:rPr>
              <a:t>Problem</a:t>
            </a:r>
            <a:r>
              <a:rPr lang="it-IT" sz="2177" b="1" spc="-1" dirty="0">
                <a:solidFill>
                  <a:srgbClr val="0000FF"/>
                </a:solidFill>
                <a:latin typeface="Arial"/>
                <a:ea typeface="Arial"/>
              </a:rPr>
              <a:t> with </a:t>
            </a:r>
            <a:r>
              <a:rPr lang="it-IT" sz="2177" b="1" spc="-1" dirty="0" err="1">
                <a:solidFill>
                  <a:srgbClr val="0000FF"/>
                </a:solidFill>
                <a:latin typeface="Arial"/>
                <a:ea typeface="Arial"/>
              </a:rPr>
              <a:t>ɣ-cascade</a:t>
            </a:r>
            <a:r>
              <a:rPr lang="it-IT" sz="1814" spc="-1" dirty="0">
                <a:latin typeface="Arial"/>
              </a:rPr>
              <a:t>: </a:t>
            </a:r>
            <a:r>
              <a:rPr lang="it-IT" sz="1814" spc="-1" dirty="0" err="1">
                <a:latin typeface="Arial"/>
              </a:rPr>
              <a:t>if</a:t>
            </a:r>
            <a:r>
              <a:rPr lang="it-IT" sz="1814" spc="-1" dirty="0">
                <a:latin typeface="Arial"/>
              </a:rPr>
              <a:t> </a:t>
            </a:r>
            <a:r>
              <a:rPr lang="it-IT" sz="1814" b="1" spc="-1" dirty="0">
                <a:latin typeface="Arial"/>
              </a:rPr>
              <a:t>2</a:t>
            </a:r>
            <a:r>
              <a:rPr lang="it-IT" sz="1814" b="1" spc="-1" dirty="0">
                <a:latin typeface="Arial"/>
                <a:ea typeface="Arial"/>
              </a:rPr>
              <a:t>ɣ</a:t>
            </a:r>
            <a:r>
              <a:rPr lang="it-IT" sz="1814" b="1" spc="-1" dirty="0">
                <a:latin typeface="Arial"/>
              </a:rPr>
              <a:t> </a:t>
            </a:r>
            <a:r>
              <a:rPr lang="it-IT" sz="1814" b="1" spc="-1" dirty="0" err="1">
                <a:latin typeface="Arial"/>
              </a:rPr>
              <a:t>correlation</a:t>
            </a:r>
            <a:r>
              <a:rPr lang="it-IT" sz="1814" b="1" spc="-1" dirty="0">
                <a:latin typeface="Arial"/>
              </a:rPr>
              <a:t> angle </a:t>
            </a:r>
            <a:r>
              <a:rPr lang="it-IT" sz="1814" b="1" spc="-1" dirty="0" err="1">
                <a:latin typeface="Arial"/>
              </a:rPr>
              <a:t>is</a:t>
            </a:r>
            <a:r>
              <a:rPr lang="it-IT" sz="1814" b="1" spc="-1" dirty="0">
                <a:latin typeface="Arial"/>
              </a:rPr>
              <a:t> low</a:t>
            </a:r>
            <a:r>
              <a:rPr lang="it-IT" sz="1814" spc="-1" dirty="0">
                <a:latin typeface="Arial"/>
              </a:rPr>
              <a:t>, the 12.6 MeV gamma can </a:t>
            </a:r>
            <a:r>
              <a:rPr lang="it-IT" sz="1814" spc="-1" dirty="0" err="1">
                <a:latin typeface="Arial"/>
              </a:rPr>
              <a:t>deposit</a:t>
            </a:r>
            <a:r>
              <a:rPr lang="it-IT" sz="1814" spc="-1" dirty="0">
                <a:latin typeface="Arial"/>
              </a:rPr>
              <a:t> </a:t>
            </a:r>
            <a:r>
              <a:rPr lang="it-IT" sz="1814" b="1" spc="-1" dirty="0">
                <a:latin typeface="Arial"/>
              </a:rPr>
              <a:t>8.7 MeV in one detector,</a:t>
            </a:r>
            <a:r>
              <a:rPr lang="it-IT" sz="1814" spc="-1" dirty="0">
                <a:latin typeface="Arial"/>
              </a:rPr>
              <a:t> </a:t>
            </a:r>
            <a:r>
              <a:rPr lang="it-IT" sz="1814" spc="-1" dirty="0" err="1">
                <a:latin typeface="Arial"/>
              </a:rPr>
              <a:t>scatter</a:t>
            </a:r>
            <a:r>
              <a:rPr lang="it-IT" sz="1814" spc="-1" dirty="0">
                <a:latin typeface="Arial"/>
              </a:rPr>
              <a:t> on </a:t>
            </a:r>
            <a:r>
              <a:rPr lang="it-IT" sz="1814" spc="-1" dirty="0" err="1">
                <a:latin typeface="Arial"/>
              </a:rPr>
              <a:t>it</a:t>
            </a:r>
            <a:r>
              <a:rPr lang="it-IT" sz="1814" spc="-1" dirty="0">
                <a:latin typeface="Arial"/>
              </a:rPr>
              <a:t> and </a:t>
            </a:r>
            <a:r>
              <a:rPr lang="it-IT" sz="1814" spc="-1" dirty="0" err="1">
                <a:latin typeface="Arial"/>
              </a:rPr>
              <a:t>deposit</a:t>
            </a:r>
            <a:r>
              <a:rPr lang="it-IT" sz="1814" spc="-1" dirty="0">
                <a:latin typeface="Arial"/>
              </a:rPr>
              <a:t> </a:t>
            </a:r>
            <a:r>
              <a:rPr lang="it-IT" sz="1814" b="1" spc="-1" dirty="0">
                <a:latin typeface="Arial"/>
              </a:rPr>
              <a:t>the </a:t>
            </a:r>
            <a:r>
              <a:rPr lang="it-IT" sz="1814" b="1" spc="-1" dirty="0" err="1">
                <a:latin typeface="Arial"/>
              </a:rPr>
              <a:t>rest</a:t>
            </a:r>
            <a:r>
              <a:rPr lang="it-IT" sz="1814" b="1" spc="-1" dirty="0">
                <a:latin typeface="Arial"/>
              </a:rPr>
              <a:t> </a:t>
            </a:r>
            <a:r>
              <a:rPr lang="it-IT" sz="1814" b="1" spc="-1" dirty="0" err="1">
                <a:latin typeface="Arial"/>
              </a:rPr>
              <a:t>where</a:t>
            </a:r>
            <a:r>
              <a:rPr lang="it-IT" sz="1814" b="1" spc="-1" dirty="0">
                <a:latin typeface="Arial"/>
              </a:rPr>
              <a:t> the </a:t>
            </a:r>
            <a:r>
              <a:rPr lang="it-IT" sz="1814" b="1" spc="-1" dirty="0" err="1">
                <a:latin typeface="Arial"/>
              </a:rPr>
              <a:t>other</a:t>
            </a:r>
            <a:r>
              <a:rPr lang="it-IT" sz="1814" b="1" spc="-1" dirty="0">
                <a:latin typeface="Arial"/>
              </a:rPr>
              <a:t> gamma hit</a:t>
            </a:r>
            <a:endParaRPr lang="it-IT" sz="1814" spc="-1" dirty="0">
              <a:latin typeface="Arial"/>
            </a:endParaRPr>
          </a:p>
          <a:p>
            <a:endParaRPr lang="it-IT" sz="1814" spc="-1" dirty="0">
              <a:latin typeface="Arial"/>
            </a:endParaRPr>
          </a:p>
          <a:p>
            <a:endParaRPr lang="it-IT" sz="1814" spc="-1" dirty="0">
              <a:latin typeface="Arial"/>
            </a:endParaRPr>
          </a:p>
        </p:txBody>
      </p:sp>
      <p:sp>
        <p:nvSpPr>
          <p:cNvPr id="497" name="TextShape 38"/>
          <p:cNvSpPr txBox="1"/>
          <p:nvPr/>
        </p:nvSpPr>
        <p:spPr>
          <a:xfrm>
            <a:off x="2054007" y="4143870"/>
            <a:ext cx="217157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>
                <a:latin typeface="Arial"/>
                <a:ea typeface="Arial"/>
              </a:rPr>
              <a:t>θ</a:t>
            </a:r>
            <a:endParaRPr lang="it-IT" sz="1633" spc="-1">
              <a:latin typeface="Arial"/>
            </a:endParaRPr>
          </a:p>
        </p:txBody>
      </p:sp>
      <p:sp>
        <p:nvSpPr>
          <p:cNvPr id="498" name="Freeform 39"/>
          <p:cNvSpPr/>
          <p:nvPr/>
        </p:nvSpPr>
        <p:spPr>
          <a:xfrm>
            <a:off x="2056293" y="4321840"/>
            <a:ext cx="174705" cy="146295"/>
          </a:xfrm>
          <a:custGeom>
            <a:avLst/>
            <a:gdLst/>
            <a:ahLst/>
            <a:cxnLst/>
            <a:rect l="0" t="0" r="r" b="b"/>
            <a:pathLst>
              <a:path w="535" h="448">
                <a:moveTo>
                  <a:pt x="534" y="447"/>
                </a:moveTo>
                <a:cubicBezTo>
                  <a:pt x="348" y="0"/>
                  <a:pt x="0" y="283"/>
                  <a:pt x="0" y="283"/>
                </a:cubicBezTo>
                <a:lnTo>
                  <a:pt x="14" y="262"/>
                </a:lnTo>
              </a:path>
            </a:pathLst>
          </a:custGeom>
          <a:ln w="19080">
            <a:solidFill>
              <a:srgbClr val="000000"/>
            </a:solidFill>
            <a:round/>
          </a:ln>
        </p:spPr>
      </p:sp>
      <p:sp>
        <p:nvSpPr>
          <p:cNvPr id="499" name="CustomShape 40"/>
          <p:cNvSpPr/>
          <p:nvPr/>
        </p:nvSpPr>
        <p:spPr>
          <a:xfrm flipV="1">
            <a:off x="2011556" y="4109255"/>
            <a:ext cx="451947" cy="75923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00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41"/>
          <p:cNvSpPr/>
          <p:nvPr/>
        </p:nvSpPr>
        <p:spPr>
          <a:xfrm flipV="1">
            <a:off x="2020372" y="3715434"/>
            <a:ext cx="48330" cy="11599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00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TextShape 42"/>
          <p:cNvSpPr txBox="1"/>
          <p:nvPr/>
        </p:nvSpPr>
        <p:spPr>
          <a:xfrm>
            <a:off x="956142" y="2394861"/>
            <a:ext cx="2399172" cy="64885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pPr algn="ctr"/>
            <a:r>
              <a:rPr lang="it-IT" sz="1996" b="1" spc="-1">
                <a:solidFill>
                  <a:srgbClr val="000000"/>
                </a:solidFill>
                <a:latin typeface="Arial"/>
              </a:rPr>
              <a:t>Fake 2</a:t>
            </a:r>
            <a:r>
              <a:rPr lang="it-IT" sz="1996" b="1" spc="-1">
                <a:solidFill>
                  <a:srgbClr val="000000"/>
                </a:solidFill>
                <a:latin typeface="Arial"/>
                <a:ea typeface="Arial"/>
              </a:rPr>
              <a:t>ɣ events!</a:t>
            </a:r>
            <a:endParaRPr lang="it-IT" sz="1996" spc="-1">
              <a:latin typeface="Arial"/>
            </a:endParaRPr>
          </a:p>
        </p:txBody>
      </p:sp>
      <p:sp>
        <p:nvSpPr>
          <p:cNvPr id="502" name="CustomShape 43"/>
          <p:cNvSpPr/>
          <p:nvPr/>
        </p:nvSpPr>
        <p:spPr>
          <a:xfrm>
            <a:off x="8498495" y="3669064"/>
            <a:ext cx="211932" cy="120072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3465A4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Shape 5">
            <a:extLst>
              <a:ext uri="{FF2B5EF4-FFF2-40B4-BE49-F238E27FC236}">
                <a16:creationId xmlns:a16="http://schemas.microsoft.com/office/drawing/2014/main" id="{00272E12-577F-51D1-D444-7DAF4CBCFCC9}"/>
              </a:ext>
            </a:extLst>
          </p:cNvPr>
          <p:cNvSpPr txBox="1"/>
          <p:nvPr/>
        </p:nvSpPr>
        <p:spPr>
          <a:xfrm>
            <a:off x="522482" y="225447"/>
            <a:ext cx="9096080" cy="80103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3600" spc="-1" dirty="0" err="1">
                <a:latin typeface="Arial"/>
              </a:rPr>
              <a:t>Competing</a:t>
            </a:r>
            <a:r>
              <a:rPr lang="it-IT" sz="3600" spc="-1" dirty="0">
                <a:latin typeface="Arial"/>
              </a:rPr>
              <a:t> </a:t>
            </a:r>
            <a:r>
              <a:rPr lang="it-IT" sz="3600" spc="-1" dirty="0" err="1">
                <a:latin typeface="Arial"/>
              </a:rPr>
              <a:t>processes</a:t>
            </a:r>
            <a:r>
              <a:rPr lang="it-IT" sz="3600" spc="-1" dirty="0">
                <a:latin typeface="Arial"/>
              </a:rPr>
              <a:t>: </a:t>
            </a:r>
            <a:r>
              <a:rPr lang="it-IT" sz="3600" spc="-1" dirty="0" err="1">
                <a:latin typeface="Arial"/>
                <a:ea typeface="Arial"/>
              </a:rPr>
              <a:t>ɣ-</a:t>
            </a:r>
            <a:r>
              <a:rPr lang="it-IT" sz="3600" spc="-1" dirty="0" err="1">
                <a:latin typeface="Arial"/>
              </a:rPr>
              <a:t>cascade</a:t>
            </a:r>
            <a:r>
              <a:rPr lang="it-IT" sz="3600" spc="-1" dirty="0">
                <a:latin typeface="Arial"/>
              </a:rPr>
              <a:t> </a:t>
            </a:r>
            <a:r>
              <a:rPr lang="it-IT" sz="3600" spc="-1" dirty="0" err="1">
                <a:latin typeface="Arial"/>
              </a:rPr>
              <a:t>issues</a:t>
            </a:r>
            <a:endParaRPr lang="it-IT" sz="3600" spc="-1" dirty="0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DE8BE-0CDE-0847-AA56-92EB8185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</a:t>
            </a:r>
            <a:r>
              <a:rPr lang="en-GB" dirty="0"/>
              <a:t>a</a:t>
            </a:r>
            <a:r>
              <a:rPr lang="en-IT" dirty="0"/>
              <a:t>rge experimental challenges!</a:t>
            </a:r>
          </a:p>
        </p:txBody>
      </p:sp>
      <p:pic>
        <p:nvPicPr>
          <p:cNvPr id="4" name="Picture 3" descr="A large blue machine in a factory&#10;&#10;Description automatically generated">
            <a:extLst>
              <a:ext uri="{FF2B5EF4-FFF2-40B4-BE49-F238E27FC236}">
                <a16:creationId xmlns:a16="http://schemas.microsoft.com/office/drawing/2014/main" id="{7B4319FF-F1DF-26F7-9E05-3A5D456B7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76" y="2332405"/>
            <a:ext cx="2513047" cy="1884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F9F9E-0AAC-0C7C-6FAD-E623F6CDC696}"/>
              </a:ext>
            </a:extLst>
          </p:cNvPr>
          <p:cNvSpPr txBox="1"/>
          <p:nvPr/>
        </p:nvSpPr>
        <p:spPr>
          <a:xfrm>
            <a:off x="314375" y="1288176"/>
            <a:ext cx="8401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 Nazionali di Legnaro (INFN) </a:t>
            </a:r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SPES </a:t>
            </a:r>
            <a:r>
              <a:rPr lang="it-IT" altLang="en-IT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Cyclotron</a:t>
            </a:r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</a:t>
            </a:r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40-70 MeV – up to 200 </a:t>
            </a:r>
            <a:r>
              <a:rPr lang="it-IT" altLang="en-IT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μA</a:t>
            </a:r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en-IT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  <a:r>
              <a:rPr lang="it-IT" altLang="en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02E06403-C1EB-F409-004F-D59E07B4B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770" y="2023984"/>
            <a:ext cx="2113898" cy="22691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5018B6-C8E4-FD1A-1359-9A4CB235891F}"/>
              </a:ext>
            </a:extLst>
          </p:cNvPr>
          <p:cNvSpPr txBox="1"/>
          <p:nvPr/>
        </p:nvSpPr>
        <p:spPr>
          <a:xfrm>
            <a:off x="5346668" y="2156016"/>
            <a:ext cx="216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Total XS = 900 mb </a:t>
            </a:r>
          </a:p>
        </p:txBody>
      </p:sp>
      <p:pic>
        <p:nvPicPr>
          <p:cNvPr id="10" name="Picture 9" descr="Text, whiteboard&#10;&#10;Description automatically generated">
            <a:extLst>
              <a:ext uri="{FF2B5EF4-FFF2-40B4-BE49-F238E27FC236}">
                <a16:creationId xmlns:a16="http://schemas.microsoft.com/office/drawing/2014/main" id="{473BECA8-D50B-7162-6A84-071272A838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77" b="8197"/>
          <a:stretch/>
        </p:blipFill>
        <p:spPr>
          <a:xfrm>
            <a:off x="492059" y="4366173"/>
            <a:ext cx="4022997" cy="2387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0E630D-2F0B-BD19-30B5-DDF938CA9A8D}"/>
              </a:ext>
            </a:extLst>
          </p:cNvPr>
          <p:cNvSpPr txBox="1"/>
          <p:nvPr/>
        </p:nvSpPr>
        <p:spPr>
          <a:xfrm>
            <a:off x="6110989" y="2943934"/>
            <a:ext cx="1968809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XS </a:t>
            </a:r>
            <a:r>
              <a:rPr lang="it-IT" baseline="-25000" dirty="0"/>
              <a:t>(DIAS/ALL) </a:t>
            </a:r>
            <a:r>
              <a:rPr lang="it-IT" dirty="0"/>
              <a:t>~ 10</a:t>
            </a:r>
            <a:r>
              <a:rPr lang="it-IT" baseline="30000" dirty="0"/>
              <a:t>-7</a:t>
            </a:r>
          </a:p>
        </p:txBody>
      </p:sp>
      <p:pic>
        <p:nvPicPr>
          <p:cNvPr id="12" name="Picture 11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6ACFCD15-958F-B0B7-47B0-4B1803476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310" y="5161331"/>
            <a:ext cx="1968810" cy="1544269"/>
          </a:xfrm>
          <a:prstGeom prst="rect">
            <a:avLst/>
          </a:prstGeom>
        </p:spPr>
      </p:pic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08FB6F3-4B6D-A5EA-9DFC-2255003B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6668" y="4172620"/>
            <a:ext cx="2513047" cy="11694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6544C4-F335-357E-9D88-E7661365550B}"/>
              </a:ext>
            </a:extLst>
          </p:cNvPr>
          <p:cNvSpPr txBox="1"/>
          <p:nvPr/>
        </p:nvSpPr>
        <p:spPr>
          <a:xfrm>
            <a:off x="4762653" y="5367451"/>
            <a:ext cx="2332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CsI</a:t>
            </a:r>
            <a:r>
              <a:rPr lang="it-IT" dirty="0"/>
              <a:t> detectors for </a:t>
            </a:r>
            <a:r>
              <a:rPr lang="it-IT" b="1" dirty="0" err="1"/>
              <a:t>trition</a:t>
            </a:r>
            <a:r>
              <a:rPr lang="it-IT" b="1" dirty="0"/>
              <a:t> </a:t>
            </a:r>
            <a:r>
              <a:rPr lang="it-IT" b="1" dirty="0" err="1"/>
              <a:t>identification</a:t>
            </a:r>
            <a:endParaRPr lang="it-IT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BDA2DC-498B-EB2C-6BB8-A12CDB42DF33}"/>
              </a:ext>
            </a:extLst>
          </p:cNvPr>
          <p:cNvSpPr txBox="1"/>
          <p:nvPr/>
        </p:nvSpPr>
        <p:spPr>
          <a:xfrm>
            <a:off x="1787853" y="6107260"/>
            <a:ext cx="3180010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IT" dirty="0">
                <a:sym typeface="Wingdings" pitchFamily="2" charset="2"/>
              </a:rPr>
              <a:t>Clock resolution 100 ps for more than 30000 channels!!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999408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DE8BE-0CDE-0847-AA56-92EB8185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Summary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6008BD-4BF7-774B-4C9E-4D9B70A741DF}"/>
              </a:ext>
            </a:extLst>
          </p:cNvPr>
          <p:cNvSpPr txBox="1"/>
          <p:nvPr/>
        </p:nvSpPr>
        <p:spPr>
          <a:xfrm>
            <a:off x="838200" y="1493103"/>
            <a:ext cx="75751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Double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-gamma decay process can help on the NME of 0νββ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Experimental study of DIAS double gamma decay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Theoretical description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correlation </a:t>
            </a:r>
            <a:r>
              <a:rPr lang="en-GB" sz="2000" b="1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gg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and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0νββ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the competitive double gamma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LaBr:Ce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Semiconductor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detectors like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AGATA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be the best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candidates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due to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limits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PSA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the 10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Scintillators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(high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efficient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)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might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be the best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experimental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setup –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Initial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preparatory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studies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ongoing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. Genesis. </a:t>
            </a:r>
          </a:p>
          <a:p>
            <a:pPr marL="285750" indent="-285750">
              <a:buFont typeface="Arial"/>
              <a:buChar char="•"/>
            </a:pPr>
            <a:r>
              <a:rPr lang="it-IT" sz="2000" spc="-1" dirty="0" err="1">
                <a:latin typeface="Arial" panose="020B0604020202020204" pitchFamily="34" charset="0"/>
                <a:cs typeface="Arial" panose="020B0604020202020204" pitchFamily="34" charset="0"/>
              </a:rPr>
              <a:t>Perform</a:t>
            </a:r>
            <a:r>
              <a:rPr lang="it-IT" sz="2000" spc="-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spc="-1" dirty="0" err="1">
                <a:latin typeface="Arial" panose="020B0604020202020204" pitchFamily="34" charset="0"/>
                <a:cs typeface="Arial" panose="020B0604020202020204" pitchFamily="34" charset="0"/>
              </a:rPr>
              <a:t>preparatory</a:t>
            </a:r>
            <a:r>
              <a:rPr lang="it-IT" sz="2000" spc="-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spc="-1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2000" spc="-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000" spc="-1" dirty="0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determine </a:t>
            </a:r>
            <a:r>
              <a:rPr lang="it-IT" sz="2000" spc="-1" dirty="0" err="1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experimentally</a:t>
            </a:r>
            <a:r>
              <a:rPr lang="it-IT" sz="2000" spc="-1" dirty="0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 the </a:t>
            </a:r>
            <a:r>
              <a:rPr lang="it-IT" sz="2000" b="1" spc="-1" dirty="0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cross </a:t>
            </a:r>
            <a:r>
              <a:rPr lang="it-IT" sz="2000" b="1" spc="-1" dirty="0" err="1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sections</a:t>
            </a:r>
            <a:r>
              <a:rPr lang="it-IT" sz="2000" spc="-1" dirty="0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 to </a:t>
            </a:r>
            <a:r>
              <a:rPr lang="it-IT" sz="2000" spc="-1" dirty="0" err="1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populate</a:t>
            </a:r>
            <a:r>
              <a:rPr lang="it-IT" sz="2000" spc="-1" dirty="0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 the DIAS and the</a:t>
            </a:r>
            <a:r>
              <a:rPr lang="it-IT" sz="2000" b="1" spc="-1" dirty="0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 relative </a:t>
            </a:r>
            <a:r>
              <a:rPr lang="it-IT" sz="2000" b="1" spc="-1" dirty="0" err="1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Brs</a:t>
            </a:r>
            <a:r>
              <a:rPr lang="it-IT" sz="2000" b="1" spc="-1" dirty="0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 </a:t>
            </a:r>
            <a:r>
              <a:rPr lang="it-IT" sz="2000" spc="-1" dirty="0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of </a:t>
            </a:r>
            <a:r>
              <a:rPr lang="it-IT" sz="2000" spc="-1" dirty="0" err="1">
                <a:latin typeface="Arial" panose="020B0604020202020204" pitchFamily="34" charset="0"/>
                <a:ea typeface="Noto Sans CJK SC"/>
                <a:cs typeface="Arial" panose="020B0604020202020204" pitchFamily="34" charset="0"/>
              </a:rPr>
              <a:t>interest</a:t>
            </a:r>
            <a:endParaRPr lang="it-IT" sz="200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174008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DE8BE-0CDE-0847-AA56-92EB8185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281430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screen"/>
          <a:srcRect l="4538" b="2800"/>
          <a:stretch>
            <a:fillRect/>
          </a:stretch>
        </p:blipFill>
        <p:spPr bwMode="auto">
          <a:xfrm>
            <a:off x="173806" y="2670508"/>
            <a:ext cx="2938804" cy="129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2307" y="3988747"/>
            <a:ext cx="2961898" cy="5539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Volume ~370 cc </a:t>
            </a:r>
            <a:r>
              <a:rPr lang="en-US" sz="16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  Weight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~2 kg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(shapes are volume-equalized to  1%)</a:t>
            </a:r>
          </a:p>
        </p:txBody>
      </p:sp>
      <p:pic>
        <p:nvPicPr>
          <p:cNvPr id="11" name="Picture 5" descr="agata_crystal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241" y="4620375"/>
            <a:ext cx="1574605" cy="157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crystal2"/>
          <p:cNvPicPr>
            <a:picLocks noChangeAspect="1" noChangeArrowheads="1"/>
          </p:cNvPicPr>
          <p:nvPr/>
        </p:nvPicPr>
        <p:blipFill>
          <a:blip r:embed="rId5" cstate="screen">
            <a:lum contrast="18000"/>
          </a:blip>
          <a:srcRect/>
          <a:stretch>
            <a:fillRect/>
          </a:stretch>
        </p:blipFill>
        <p:spPr bwMode="auto">
          <a:xfrm>
            <a:off x="1691625" y="4619555"/>
            <a:ext cx="1505168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06" y="6155755"/>
            <a:ext cx="372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AGATA capsules</a:t>
            </a:r>
            <a:br>
              <a:rPr lang="it-IT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Manufactured by Canberra France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screen"/>
          <a:srcRect l="4600" r="5710" b="2490"/>
          <a:stretch>
            <a:fillRect/>
          </a:stretch>
        </p:blipFill>
        <p:spPr bwMode="auto">
          <a:xfrm>
            <a:off x="619894" y="1381430"/>
            <a:ext cx="995411" cy="121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screen"/>
          <a:srcRect l="3452" b="5272"/>
          <a:stretch>
            <a:fillRect/>
          </a:stretch>
        </p:blipFill>
        <p:spPr bwMode="auto">
          <a:xfrm rot="10800000">
            <a:off x="2012352" y="1431785"/>
            <a:ext cx="1061853" cy="110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Triple cluster transparent end-cap 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124" y="2295503"/>
            <a:ext cx="4738316" cy="305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03037" y="6170473"/>
            <a:ext cx="342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AGATA Asymmetric Triple Cryostat</a:t>
            </a:r>
          </a:p>
          <a:p>
            <a:pPr algn="ctr"/>
            <a:r>
              <a:rPr lang="en-GB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Manufactured by CTT</a:t>
            </a:r>
            <a:endParaRPr lang="it-IT" sz="1800" dirty="0">
              <a:solidFill>
                <a:srgbClr val="000000"/>
              </a:solidFill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846179" y="1239793"/>
            <a:ext cx="9223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80 mm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 rot="5400000">
            <a:off x="4830634" y="2497080"/>
            <a:ext cx="10644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90 mm</a:t>
            </a: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3151015" y="3666521"/>
            <a:ext cx="253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6x6 segmented cathode</a:t>
            </a:r>
          </a:p>
        </p:txBody>
      </p:sp>
      <p:pic>
        <p:nvPicPr>
          <p:cNvPr id="21" name="Picture 33"/>
          <p:cNvPicPr>
            <a:picLocks noChangeAspect="1" noChangeArrowheads="1"/>
          </p:cNvPicPr>
          <p:nvPr/>
        </p:nvPicPr>
        <p:blipFill>
          <a:blip r:embed="rId9" cstate="screen"/>
          <a:srcRect r="1221"/>
          <a:stretch>
            <a:fillRect/>
          </a:stretch>
        </p:blipFill>
        <p:spPr bwMode="auto">
          <a:xfrm>
            <a:off x="3427608" y="1698187"/>
            <a:ext cx="1526954" cy="199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13"/>
          <p:cNvSpPr>
            <a:spLocks noChangeShapeType="1"/>
          </p:cNvSpPr>
          <p:nvPr/>
        </p:nvSpPr>
        <p:spPr bwMode="auto">
          <a:xfrm>
            <a:off x="5215865" y="1698187"/>
            <a:ext cx="0" cy="189457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3459357" y="1584626"/>
            <a:ext cx="154278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66230" y="4571455"/>
            <a:ext cx="2302764" cy="14612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Energy resolution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Core:	    2.35 keV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Segments:   2.10 keV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(FWHM @  1332 keV)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sz="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srgbClr val="000000"/>
                </a:solidFill>
                <a:latin typeface="Calibri"/>
              </a:rPr>
              <a:t>A. Wiens et al. NIM A 618 </a:t>
            </a:r>
            <a:r>
              <a:rPr lang="fr-FR" sz="1100" dirty="0">
                <a:solidFill>
                  <a:srgbClr val="000000"/>
                </a:solidFill>
                <a:latin typeface="Calibri"/>
              </a:rPr>
              <a:t>(2010) 223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100" dirty="0">
                <a:solidFill>
                  <a:srgbClr val="000000"/>
                </a:solidFill>
                <a:latin typeface="Calibri"/>
              </a:rPr>
              <a:t>D. Lersch et al. NIM A 640(2011) </a:t>
            </a:r>
            <a:r>
              <a:rPr lang="en-US" sz="1100" dirty="0">
                <a:solidFill>
                  <a:srgbClr val="000000"/>
                </a:solidFill>
                <a:latin typeface="Calibri"/>
              </a:rPr>
              <a:t>133</a:t>
            </a:r>
            <a:endParaRPr lang="it-IT" sz="11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84709" y="4081885"/>
            <a:ext cx="2467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Cold FET for all signals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AGATA detectors</a:t>
            </a:r>
          </a:p>
        </p:txBody>
      </p:sp>
    </p:spTree>
    <p:extLst>
      <p:ext uri="{BB962C8B-B14F-4D97-AF65-F5344CB8AC3E}">
        <p14:creationId xmlns:p14="http://schemas.microsoft.com/office/powerpoint/2010/main" val="2594455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C1E9F375-CFEB-A6B1-64C5-B3C9C37235E2}"/>
              </a:ext>
            </a:extLst>
          </p:cNvPr>
          <p:cNvGrpSpPr/>
          <p:nvPr/>
        </p:nvGrpSpPr>
        <p:grpSpPr>
          <a:xfrm>
            <a:off x="675560" y="1630399"/>
            <a:ext cx="7428960" cy="2975760"/>
            <a:chOff x="328320" y="1179000"/>
            <a:chExt cx="7428960" cy="29757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24F766-6F19-720F-9BBA-90C5D9EA725A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2752920" y="1179000"/>
              <a:ext cx="4951080" cy="585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CustomShape 5">
              <a:extLst>
                <a:ext uri="{FF2B5EF4-FFF2-40B4-BE49-F238E27FC236}">
                  <a16:creationId xmlns:a16="http://schemas.microsoft.com/office/drawing/2014/main" id="{7DA012B2-80A7-BAEC-981F-1C6ACEF6C2D4}"/>
                </a:ext>
              </a:extLst>
            </p:cNvPr>
            <p:cNvSpPr/>
            <p:nvPr/>
          </p:nvSpPr>
          <p:spPr>
            <a:xfrm>
              <a:off x="5976000" y="1179000"/>
              <a:ext cx="1008000" cy="591840"/>
            </a:xfrm>
            <a:prstGeom prst="rect">
              <a:avLst/>
            </a:prstGeom>
            <a:solidFill>
              <a:srgbClr val="C9211E">
                <a:alpha val="14000"/>
              </a:srgbClr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6">
              <a:extLst>
                <a:ext uri="{FF2B5EF4-FFF2-40B4-BE49-F238E27FC236}">
                  <a16:creationId xmlns:a16="http://schemas.microsoft.com/office/drawing/2014/main" id="{9AC56E1A-4E13-DD95-A512-6871E0A3154B}"/>
                </a:ext>
              </a:extLst>
            </p:cNvPr>
            <p:cNvSpPr/>
            <p:nvPr/>
          </p:nvSpPr>
          <p:spPr>
            <a:xfrm>
              <a:off x="4320000" y="1179000"/>
              <a:ext cx="1529280" cy="591840"/>
            </a:xfrm>
            <a:prstGeom prst="rect">
              <a:avLst/>
            </a:prstGeom>
            <a:solidFill>
              <a:srgbClr val="FFFF00">
                <a:alpha val="14000"/>
              </a:srgbClr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7">
              <a:extLst>
                <a:ext uri="{FF2B5EF4-FFF2-40B4-BE49-F238E27FC236}">
                  <a16:creationId xmlns:a16="http://schemas.microsoft.com/office/drawing/2014/main" id="{BD4CBEBC-2D61-B954-57B0-9A1ECF5EEAAA}"/>
                </a:ext>
              </a:extLst>
            </p:cNvPr>
            <p:cNvSpPr/>
            <p:nvPr/>
          </p:nvSpPr>
          <p:spPr>
            <a:xfrm>
              <a:off x="7101000" y="1179000"/>
              <a:ext cx="656280" cy="597960"/>
            </a:xfrm>
            <a:prstGeom prst="rect">
              <a:avLst/>
            </a:prstGeom>
            <a:solidFill>
              <a:srgbClr val="0000FF">
                <a:alpha val="14000"/>
              </a:srgbClr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05DDC3-9F1B-B08C-6D95-DE506CAC1970}"/>
                </a:ext>
              </a:extLst>
            </p:cNvPr>
            <p:cNvPicPr/>
            <p:nvPr/>
          </p:nvPicPr>
          <p:blipFill>
            <a:blip r:embed="rId2"/>
            <a:srcRect l="63881" r="13919"/>
            <a:stretch/>
          </p:blipFill>
          <p:spPr>
            <a:xfrm>
              <a:off x="328320" y="3569760"/>
              <a:ext cx="1098360" cy="585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CustomShape 8">
              <a:extLst>
                <a:ext uri="{FF2B5EF4-FFF2-40B4-BE49-F238E27FC236}">
                  <a16:creationId xmlns:a16="http://schemas.microsoft.com/office/drawing/2014/main" id="{70DBAA3A-7817-0689-D5A8-934A1F99FE96}"/>
                </a:ext>
              </a:extLst>
            </p:cNvPr>
            <p:cNvSpPr/>
            <p:nvPr/>
          </p:nvSpPr>
          <p:spPr>
            <a:xfrm>
              <a:off x="374040" y="3526560"/>
              <a:ext cx="1008000" cy="591840"/>
            </a:xfrm>
            <a:prstGeom prst="rect">
              <a:avLst/>
            </a:prstGeom>
            <a:solidFill>
              <a:srgbClr val="C9211E">
                <a:alpha val="14000"/>
              </a:srgbClr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F3383D-A6B7-BD64-1B71-59B9A27FD87D}"/>
                </a:ext>
              </a:extLst>
            </p:cNvPr>
            <p:cNvPicPr/>
            <p:nvPr/>
          </p:nvPicPr>
          <p:blipFill>
            <a:blip r:embed="rId2"/>
            <a:srcRect l="31935" r="37108"/>
            <a:stretch/>
          </p:blipFill>
          <p:spPr>
            <a:xfrm>
              <a:off x="377640" y="2815560"/>
              <a:ext cx="1532160" cy="585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9">
              <a:extLst>
                <a:ext uri="{FF2B5EF4-FFF2-40B4-BE49-F238E27FC236}">
                  <a16:creationId xmlns:a16="http://schemas.microsoft.com/office/drawing/2014/main" id="{C4A94B98-F605-3A64-7A9D-987A3F465B1B}"/>
                </a:ext>
              </a:extLst>
            </p:cNvPr>
            <p:cNvSpPr/>
            <p:nvPr/>
          </p:nvSpPr>
          <p:spPr>
            <a:xfrm>
              <a:off x="377640" y="2808720"/>
              <a:ext cx="1515600" cy="591840"/>
            </a:xfrm>
            <a:prstGeom prst="rect">
              <a:avLst/>
            </a:prstGeom>
            <a:solidFill>
              <a:srgbClr val="FFFF00">
                <a:alpha val="14000"/>
              </a:srgbClr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A301CE-837A-38EF-2CB1-58E9453EB588}"/>
                </a:ext>
              </a:extLst>
            </p:cNvPr>
            <p:cNvPicPr/>
            <p:nvPr/>
          </p:nvPicPr>
          <p:blipFill>
            <a:blip r:embed="rId2"/>
            <a:srcRect l="87799"/>
            <a:stretch/>
          </p:blipFill>
          <p:spPr>
            <a:xfrm>
              <a:off x="434160" y="2144160"/>
              <a:ext cx="603360" cy="585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CustomShape 10">
              <a:extLst>
                <a:ext uri="{FF2B5EF4-FFF2-40B4-BE49-F238E27FC236}">
                  <a16:creationId xmlns:a16="http://schemas.microsoft.com/office/drawing/2014/main" id="{5EB88F1E-66DF-AD2F-DB2A-53975BD3D5DB}"/>
                </a:ext>
              </a:extLst>
            </p:cNvPr>
            <p:cNvSpPr/>
            <p:nvPr/>
          </p:nvSpPr>
          <p:spPr>
            <a:xfrm>
              <a:off x="381240" y="2144160"/>
              <a:ext cx="656280" cy="597960"/>
            </a:xfrm>
            <a:prstGeom prst="rect">
              <a:avLst/>
            </a:prstGeom>
            <a:solidFill>
              <a:srgbClr val="0000FF">
                <a:alpha val="14000"/>
              </a:srgbClr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TextShape 11">
              <a:extLst>
                <a:ext uri="{FF2B5EF4-FFF2-40B4-BE49-F238E27FC236}">
                  <a16:creationId xmlns:a16="http://schemas.microsoft.com/office/drawing/2014/main" id="{D4C24DAE-EC70-E221-0AA8-BD870DF806ED}"/>
                </a:ext>
              </a:extLst>
            </p:cNvPr>
            <p:cNvSpPr txBox="1"/>
            <p:nvPr/>
          </p:nvSpPr>
          <p:spPr>
            <a:xfrm>
              <a:off x="1949760" y="2234880"/>
              <a:ext cx="3077280" cy="1006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it-IT" sz="1800" b="0" strike="noStrike" spc="-1">
                  <a:solidFill>
                    <a:srgbClr val="2F4F4F"/>
                  </a:solidFill>
                  <a:latin typeface="Arial"/>
                </a:rPr>
                <a:t>New Physics parameter</a:t>
              </a:r>
              <a:endParaRPr lang="it-IT" sz="1800" b="0" strike="noStrike" spc="-1">
                <a:latin typeface="Arial"/>
              </a:endParaRPr>
            </a:p>
            <a:p>
              <a:endParaRPr lang="it-IT" sz="1800" b="0" strike="noStrike" spc="-1">
                <a:latin typeface="Arial"/>
              </a:endParaRPr>
            </a:p>
            <a:p>
              <a:r>
                <a:rPr lang="it-IT" sz="1050" b="0" strike="noStrike" spc="-1">
                  <a:solidFill>
                    <a:srgbClr val="2F4F4F"/>
                  </a:solidFill>
                  <a:latin typeface="Arial"/>
                </a:rPr>
                <a:t>     </a:t>
              </a:r>
              <a:endParaRPr lang="it-IT" sz="1050" b="0" strike="noStrike" spc="-1">
                <a:latin typeface="Arial"/>
              </a:endParaRPr>
            </a:p>
            <a:p>
              <a:r>
                <a:rPr lang="it-IT" sz="1800" b="0" strike="noStrike" spc="-1">
                  <a:solidFill>
                    <a:srgbClr val="2F4F4F"/>
                  </a:solidFill>
                  <a:latin typeface="Arial"/>
                </a:rPr>
                <a:t>Phase space Factor</a:t>
              </a:r>
              <a:endParaRPr lang="it-IT" sz="1800" b="0" strike="noStrike" spc="-1">
                <a:latin typeface="Arial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95F2C51B-6AD4-1748-6094-2175F4DBE153}"/>
              </a:ext>
            </a:extLst>
          </p:cNvPr>
          <p:cNvGrpSpPr/>
          <p:nvPr/>
        </p:nvGrpSpPr>
        <p:grpSpPr>
          <a:xfrm>
            <a:off x="2286200" y="3865279"/>
            <a:ext cx="3528000" cy="858240"/>
            <a:chOff x="1938960" y="3413880"/>
            <a:chExt cx="3528000" cy="858240"/>
          </a:xfrm>
        </p:grpSpPr>
        <p:sp>
          <p:nvSpPr>
            <p:cNvPr id="17" name="TextShape 13">
              <a:extLst>
                <a:ext uri="{FF2B5EF4-FFF2-40B4-BE49-F238E27FC236}">
                  <a16:creationId xmlns:a16="http://schemas.microsoft.com/office/drawing/2014/main" id="{ABC192BB-2517-4054-C522-A25DF21C9FBC}"/>
                </a:ext>
              </a:extLst>
            </p:cNvPr>
            <p:cNvSpPr txBox="1"/>
            <p:nvPr/>
          </p:nvSpPr>
          <p:spPr>
            <a:xfrm>
              <a:off x="1938960" y="3413880"/>
              <a:ext cx="352800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it-IT" sz="1800" b="0" strike="noStrike" spc="-1">
                  <a:solidFill>
                    <a:srgbClr val="2F4F4F"/>
                  </a:solidFill>
                  <a:latin typeface="Arial"/>
                </a:rPr>
                <a:t>Nuclear Matrix Element (NME) brings the </a:t>
              </a:r>
              <a:r>
                <a:rPr lang="it-IT" sz="1800" b="1" strike="noStrike" spc="-1">
                  <a:solidFill>
                    <a:srgbClr val="2F4F4F"/>
                  </a:solidFill>
                  <a:latin typeface="Arial"/>
                </a:rPr>
                <a:t>large uncertainties</a:t>
              </a:r>
              <a:r>
                <a:rPr lang="it-IT" sz="1800" b="0" strike="noStrike" spc="-1">
                  <a:solidFill>
                    <a:srgbClr val="2F4F4F"/>
                  </a:solidFill>
                  <a:latin typeface="Arial"/>
                </a:rPr>
                <a:t> in DBD half-lifes</a:t>
              </a:r>
              <a:endParaRPr lang="it-IT" sz="1800" b="0" strike="noStrike" spc="-1">
                <a:latin typeface="Arial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49E33B02-FDC9-0A4E-AA44-E5BC29556220}"/>
              </a:ext>
            </a:extLst>
          </p:cNvPr>
          <p:cNvSpPr txBox="1">
            <a:spLocks/>
          </p:cNvSpPr>
          <p:nvPr/>
        </p:nvSpPr>
        <p:spPr bwMode="auto">
          <a:xfrm>
            <a:off x="759600" y="42768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it-IT" sz="4000" kern="0" spc="-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4000" kern="0" spc="-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νββ</a:t>
            </a:r>
            <a:r>
              <a:rPr lang="it-IT" kern="0" spc="-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 - role of Nuclear Physics</a:t>
            </a:r>
            <a:br>
              <a:rPr lang="it-IT" kern="0" spc="-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kern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3DDDFD-5D5B-5EAF-EE7E-247AF19F123F}"/>
              </a:ext>
            </a:extLst>
          </p:cNvPr>
          <p:cNvPicPr/>
          <p:nvPr/>
        </p:nvPicPr>
        <p:blipFill>
          <a:blip r:embed="rId3"/>
          <a:srcRect b="9548"/>
          <a:stretch/>
        </p:blipFill>
        <p:spPr>
          <a:xfrm>
            <a:off x="4572000" y="4725295"/>
            <a:ext cx="4248000" cy="2046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465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Any</a:t>
            </a:r>
            <a:r>
              <a:rPr lang="it-IT" dirty="0"/>
              <a:t> chance with </a:t>
            </a:r>
            <a:r>
              <a:rPr lang="it-IT" dirty="0" err="1"/>
              <a:t>HPGe</a:t>
            </a:r>
            <a:r>
              <a:rPr lang="it-IT" dirty="0"/>
              <a:t> detectors? </a:t>
            </a:r>
          </a:p>
        </p:txBody>
      </p:sp>
      <p:sp>
        <p:nvSpPr>
          <p:cNvPr id="4" name="Rettangolo 3"/>
          <p:cNvSpPr/>
          <p:nvPr/>
        </p:nvSpPr>
        <p:spPr>
          <a:xfrm>
            <a:off x="838199" y="1435668"/>
            <a:ext cx="79671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dirty="0"/>
              <a:t>Search of </a:t>
            </a:r>
            <a:r>
              <a:rPr lang="en-US" sz="2000" dirty="0"/>
              <a:t>(“</a:t>
            </a:r>
            <a:r>
              <a:rPr lang="en-US" sz="2000" dirty="0" err="1"/>
              <a:t>γγ</a:t>
            </a:r>
            <a:r>
              <a:rPr lang="en-US" sz="2000" dirty="0"/>
              <a:t>/</a:t>
            </a:r>
            <a:r>
              <a:rPr lang="en-US" sz="2000" dirty="0" err="1"/>
              <a:t>γ</a:t>
            </a:r>
            <a:r>
              <a:rPr lang="en-US" sz="2000" dirty="0"/>
              <a:t>”) decay with Compton </a:t>
            </a:r>
            <a:r>
              <a:rPr lang="en-US" sz="2000" dirty="0" err="1"/>
              <a:t>suppresed</a:t>
            </a:r>
            <a:r>
              <a:rPr lang="en-US" sz="2000" dirty="0"/>
              <a:t> </a:t>
            </a:r>
            <a:r>
              <a:rPr lang="en-US" sz="2000" dirty="0" err="1"/>
              <a:t>γ</a:t>
            </a:r>
            <a:r>
              <a:rPr lang="en-US" sz="2000" dirty="0"/>
              <a:t>-ray arrays</a:t>
            </a:r>
            <a:endParaRPr lang="nl-NL" sz="2000" i="1" dirty="0"/>
          </a:p>
          <a:p>
            <a:endParaRPr lang="nl-NL" sz="2000" i="1" dirty="0"/>
          </a:p>
          <a:p>
            <a:pPr marL="285750" indent="-285750">
              <a:buFont typeface="Arial"/>
              <a:buChar char="•"/>
            </a:pPr>
            <a:r>
              <a:rPr lang="nl-NL" i="1" dirty="0"/>
              <a:t>W. </a:t>
            </a:r>
            <a:r>
              <a:rPr lang="nl-NL" i="1" dirty="0" err="1"/>
              <a:t>Beuschet</a:t>
            </a:r>
            <a:r>
              <a:rPr lang="nl-NL" i="1" dirty="0"/>
              <a:t> al., </a:t>
            </a:r>
            <a:r>
              <a:rPr lang="nl-NL" i="1" dirty="0" err="1"/>
              <a:t>Helv</a:t>
            </a:r>
            <a:r>
              <a:rPr lang="nl-NL" i="1" dirty="0"/>
              <a:t>. </a:t>
            </a:r>
            <a:r>
              <a:rPr lang="nl-NL" i="1" dirty="0" err="1"/>
              <a:t>Phys</a:t>
            </a:r>
            <a:r>
              <a:rPr lang="nl-NL" i="1" dirty="0"/>
              <a:t>. Acta33, 363 (1960)</a:t>
            </a:r>
            <a:endParaRPr lang="nl-NL" dirty="0"/>
          </a:p>
          <a:p>
            <a:pPr marL="285750" indent="-285750">
              <a:buFont typeface="Arial"/>
              <a:buChar char="•"/>
            </a:pPr>
            <a:r>
              <a:rPr lang="nb-NO" i="1" dirty="0"/>
              <a:t>J. </a:t>
            </a:r>
            <a:r>
              <a:rPr lang="nb-NO" i="1" dirty="0" err="1"/>
              <a:t>Krampet</a:t>
            </a:r>
            <a:r>
              <a:rPr lang="nb-NO" i="1" dirty="0"/>
              <a:t> al., NPA 474, 412 (1987)</a:t>
            </a:r>
            <a:endParaRPr lang="nb-NO" dirty="0"/>
          </a:p>
          <a:p>
            <a:pPr marL="285750" indent="-285750">
              <a:buFont typeface="Arial"/>
              <a:buChar char="•"/>
            </a:pPr>
            <a:r>
              <a:rPr lang="nl-NL" i="1" dirty="0"/>
              <a:t>V.K. Basenkoet al., Bull. </a:t>
            </a:r>
            <a:r>
              <a:rPr lang="nl-NL" i="1" dirty="0" err="1"/>
              <a:t>Russ</a:t>
            </a:r>
            <a:r>
              <a:rPr lang="nl-NL" i="1" dirty="0"/>
              <a:t>. Acad. 56, 94 (1992)</a:t>
            </a:r>
            <a:endParaRPr lang="nl-NL" dirty="0"/>
          </a:p>
          <a:p>
            <a:pPr marL="285750" indent="-285750">
              <a:buFont typeface="Arial"/>
              <a:buChar char="•"/>
            </a:pPr>
            <a:r>
              <a:rPr lang="nb-NO" i="1" dirty="0"/>
              <a:t>C.J. Lister et al., Bull. Am. </a:t>
            </a:r>
            <a:r>
              <a:rPr lang="nb-NO" i="1" dirty="0" err="1"/>
              <a:t>Phys</a:t>
            </a:r>
            <a:r>
              <a:rPr lang="nb-NO" i="1" dirty="0"/>
              <a:t>. </a:t>
            </a:r>
            <a:r>
              <a:rPr lang="nb-NO" i="1" dirty="0" err="1"/>
              <a:t>Soc</a:t>
            </a:r>
            <a:r>
              <a:rPr lang="nb-NO" i="1" dirty="0"/>
              <a:t>. 58(13), DNP.CE.3 (2013)</a:t>
            </a:r>
            <a:endParaRPr lang="nb-NO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787401" y="3399680"/>
            <a:ext cx="532553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  <a:latin typeface="Arial"/>
                <a:cs typeface="Arial"/>
              </a:rPr>
              <a:t>AGATA</a:t>
            </a:r>
            <a:r>
              <a:rPr lang="it-IT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/>
                <a:cs typeface="Arial"/>
              </a:rPr>
              <a:t>was</a:t>
            </a:r>
            <a:r>
              <a:rPr lang="it-IT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/>
                <a:cs typeface="Arial"/>
              </a:rPr>
              <a:t>built</a:t>
            </a:r>
            <a:r>
              <a:rPr lang="it-IT" sz="2000" dirty="0">
                <a:solidFill>
                  <a:srgbClr val="000000"/>
                </a:solidFill>
                <a:latin typeface="Arial"/>
                <a:cs typeface="Arial"/>
              </a:rPr>
              <a:t> to be </a:t>
            </a:r>
            <a:r>
              <a:rPr lang="it-IT" sz="2000" dirty="0" err="1">
                <a:solidFill>
                  <a:srgbClr val="000000"/>
                </a:solidFill>
                <a:latin typeface="Arial"/>
                <a:cs typeface="Arial"/>
              </a:rPr>
              <a:t>used</a:t>
            </a:r>
            <a:r>
              <a:rPr lang="it-IT" sz="2000" dirty="0">
                <a:solidFill>
                  <a:srgbClr val="000000"/>
                </a:solidFill>
                <a:latin typeface="Arial"/>
                <a:cs typeface="Arial"/>
              </a:rPr>
              <a:t> in RIB </a:t>
            </a:r>
            <a:r>
              <a:rPr lang="it-IT" sz="2000" dirty="0" err="1">
                <a:solidFill>
                  <a:srgbClr val="000000"/>
                </a:solidFill>
                <a:latin typeface="Arial"/>
                <a:cs typeface="Arial"/>
              </a:rPr>
              <a:t>facilities</a:t>
            </a:r>
            <a:r>
              <a:rPr lang="it-IT" sz="20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it-IT" sz="2000" dirty="0" err="1">
                <a:solidFill>
                  <a:srgbClr val="000000"/>
                </a:solidFill>
                <a:latin typeface="Arial"/>
                <a:cs typeface="Arial"/>
              </a:rPr>
              <a:t>which</a:t>
            </a:r>
            <a:r>
              <a:rPr lang="it-IT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/>
                <a:cs typeface="Arial"/>
              </a:rPr>
              <a:t>needs</a:t>
            </a:r>
            <a:r>
              <a:rPr lang="it-IT" sz="2000" dirty="0">
                <a:solidFill>
                  <a:srgbClr val="000000"/>
                </a:solidFill>
                <a:latin typeface="Arial"/>
                <a:cs typeface="Arial"/>
              </a:rPr>
              <a:t> are </a:t>
            </a:r>
            <a:r>
              <a:rPr lang="it-IT" sz="2000" dirty="0" err="1">
                <a:solidFill>
                  <a:srgbClr val="000000"/>
                </a:solidFill>
                <a:latin typeface="Arial"/>
                <a:cs typeface="Arial"/>
              </a:rPr>
              <a:t>beyond</a:t>
            </a:r>
            <a:r>
              <a:rPr lang="it-IT" sz="2000" dirty="0">
                <a:solidFill>
                  <a:srgbClr val="000000"/>
                </a:solidFill>
                <a:latin typeface="Arial"/>
                <a:cs typeface="Arial"/>
              </a:rPr>
              <a:t> the capability of the best Compton-suppressed Detector Arrays: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cs typeface="Arial"/>
              </a:rPr>
              <a:t>Low intensity for the nuclei of interest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cs typeface="Arial"/>
              </a:rPr>
              <a:t>High background levels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cs typeface="Arial"/>
              </a:rPr>
              <a:t>Large Doppler broadening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cs typeface="Arial"/>
              </a:rPr>
              <a:t>High counting rates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cs typeface="Arial"/>
              </a:rPr>
              <a:t>High </a:t>
            </a:r>
            <a:r>
              <a:rPr lang="en-US" sz="2000" dirty="0" err="1">
                <a:cs typeface="Arial"/>
              </a:rPr>
              <a:t>γ</a:t>
            </a:r>
            <a:r>
              <a:rPr lang="en-US" sz="2000" dirty="0">
                <a:cs typeface="Arial"/>
              </a:rPr>
              <a:t>-ray multiplicities</a:t>
            </a:r>
          </a:p>
          <a:p>
            <a:endParaRPr lang="it-IT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32591" t="21064" r="28438" b="19540"/>
          <a:stretch/>
        </p:blipFill>
        <p:spPr>
          <a:xfrm>
            <a:off x="6028267" y="3422240"/>
            <a:ext cx="2777066" cy="2817510"/>
          </a:xfrm>
          <a:prstGeom prst="rect">
            <a:avLst/>
          </a:prstGeom>
        </p:spPr>
      </p:pic>
      <p:pic>
        <p:nvPicPr>
          <p:cNvPr id="3" name="Immagine 7" descr="Screen Shot 2017-10-05 at 12.45.57.png">
            <a:extLst>
              <a:ext uri="{FF2B5EF4-FFF2-40B4-BE49-F238E27FC236}">
                <a16:creationId xmlns:a16="http://schemas.microsoft.com/office/drawing/2014/main" id="{821B83F0-1074-6A29-AACD-549AF5571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36" y="5560345"/>
            <a:ext cx="4094363" cy="12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20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AGATA </a:t>
            </a:r>
            <a:r>
              <a:rPr lang="it-IT" dirty="0" err="1"/>
              <a:t>simulations</a:t>
            </a:r>
            <a:endParaRPr lang="it-IT" dirty="0"/>
          </a:p>
        </p:txBody>
      </p:sp>
      <p:pic>
        <p:nvPicPr>
          <p:cNvPr id="3" name="Immagine 2" descr="Screen Shot 2017-09-24 at 18.45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695332"/>
            <a:ext cx="6547366" cy="451223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65412" y="1330373"/>
            <a:ext cx="66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Distance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interactions</a:t>
            </a:r>
            <a:r>
              <a:rPr lang="it-IT" dirty="0"/>
              <a:t>: </a:t>
            </a:r>
            <a:r>
              <a:rPr lang="it-IT" dirty="0" err="1"/>
              <a:t>Tracking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fold</a:t>
            </a:r>
            <a:r>
              <a:rPr lang="it-IT" dirty="0"/>
              <a:t> 2 </a:t>
            </a:r>
            <a:r>
              <a:rPr lang="it-IT" dirty="0" err="1"/>
              <a:t>events</a:t>
            </a:r>
            <a:r>
              <a:rPr lang="it-IT" dirty="0"/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4930" y="6118914"/>
            <a:ext cx="715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Tracking</a:t>
            </a:r>
            <a:r>
              <a:rPr lang="it-IT" dirty="0"/>
              <a:t> </a:t>
            </a:r>
            <a:r>
              <a:rPr lang="it-IT" dirty="0" err="1"/>
              <a:t>parameter</a:t>
            </a:r>
            <a:r>
              <a:rPr lang="it-IT" dirty="0"/>
              <a:t> d(γ1,γ2) ≤ 2.5cm </a:t>
            </a:r>
            <a:r>
              <a:rPr lang="it-IT" dirty="0">
                <a:sym typeface="Wingdings"/>
              </a:rPr>
              <a:t> can </a:t>
            </a:r>
            <a:r>
              <a:rPr lang="it-IT" dirty="0" err="1">
                <a:sym typeface="Wingdings"/>
              </a:rPr>
              <a:t>not</a:t>
            </a:r>
            <a:r>
              <a:rPr lang="it-IT" dirty="0">
                <a:sym typeface="Wingdings"/>
              </a:rPr>
              <a:t> be a single </a:t>
            </a:r>
            <a:r>
              <a:rPr lang="it-IT" dirty="0" err="1">
                <a:sym typeface="Wingdings"/>
              </a:rPr>
              <a:t>event</a:t>
            </a:r>
            <a:endParaRPr lang="it-IT" dirty="0"/>
          </a:p>
          <a:p>
            <a:r>
              <a:rPr lang="it-IT" dirty="0" err="1"/>
              <a:t>Probability</a:t>
            </a:r>
            <a:r>
              <a:rPr lang="it-IT" dirty="0"/>
              <a:t> of </a:t>
            </a:r>
            <a:r>
              <a:rPr lang="it-IT" dirty="0" err="1"/>
              <a:t>being</a:t>
            </a:r>
            <a:r>
              <a:rPr lang="it-IT" dirty="0"/>
              <a:t> a single </a:t>
            </a:r>
            <a:r>
              <a:rPr lang="it-IT" dirty="0" err="1"/>
              <a:t>event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~ 5%</a:t>
            </a:r>
          </a:p>
        </p:txBody>
      </p:sp>
      <p:cxnSp>
        <p:nvCxnSpPr>
          <p:cNvPr id="7" name="Connettore 2 6"/>
          <p:cNvCxnSpPr/>
          <p:nvPr/>
        </p:nvCxnSpPr>
        <p:spPr>
          <a:xfrm flipV="1">
            <a:off x="3227294" y="4055039"/>
            <a:ext cx="2569882" cy="14941"/>
          </a:xfrm>
          <a:prstGeom prst="straightConnector1">
            <a:avLst/>
          </a:prstGeom>
          <a:ln w="5715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551017" y="4307048"/>
            <a:ext cx="1986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Traveling</a:t>
            </a:r>
            <a:r>
              <a:rPr lang="it-IT" dirty="0"/>
              <a:t> </a:t>
            </a:r>
            <a:r>
              <a:rPr lang="it-IT" dirty="0" err="1"/>
              <a:t>outside</a:t>
            </a:r>
            <a:r>
              <a:rPr lang="it-IT" dirty="0"/>
              <a:t> the </a:t>
            </a:r>
            <a:r>
              <a:rPr lang="it-IT" dirty="0" err="1"/>
              <a:t>Ge</a:t>
            </a:r>
            <a:r>
              <a:rPr lang="it-IT" dirty="0"/>
              <a:t> </a:t>
            </a:r>
            <a:r>
              <a:rPr lang="it-IT" dirty="0" err="1"/>
              <a:t>shell</a:t>
            </a:r>
            <a:endParaRPr lang="it-IT" dirty="0"/>
          </a:p>
        </p:txBody>
      </p:sp>
      <p:pic>
        <p:nvPicPr>
          <p:cNvPr id="9" name="Immagine 8" descr="Screen Shot 2017-09-24 at 18.51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97" y="1813191"/>
            <a:ext cx="2682938" cy="2767662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>
            <a:off x="6678701" y="4736333"/>
            <a:ext cx="1344706" cy="0"/>
          </a:xfrm>
          <a:prstGeom prst="straightConnector1">
            <a:avLst/>
          </a:prstGeom>
          <a:ln w="57150" cmpd="sng">
            <a:solidFill>
              <a:srgbClr val="34E4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6678701" y="5181591"/>
            <a:ext cx="1344706" cy="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678701" y="4805668"/>
            <a:ext cx="1763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Double gamma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678701" y="5303114"/>
            <a:ext cx="2345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Compton </a:t>
            </a:r>
            <a:r>
              <a:rPr lang="it-IT" sz="1400" dirty="0" err="1"/>
              <a:t>scattered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807125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8068733" cy="914400"/>
          </a:xfrm>
        </p:spPr>
        <p:txBody>
          <a:bodyPr/>
          <a:lstStyle/>
          <a:p>
            <a:r>
              <a:rPr lang="it-IT" dirty="0"/>
              <a:t>Program to </a:t>
            </a:r>
            <a:r>
              <a:rPr lang="it-IT" dirty="0" err="1"/>
              <a:t>study</a:t>
            </a:r>
            <a:r>
              <a:rPr lang="it-IT" dirty="0"/>
              <a:t> </a:t>
            </a:r>
            <a:r>
              <a:rPr lang="en-US" dirty="0" err="1"/>
              <a:t>γγ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n</a:t>
            </a:r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62F13D-E9BA-0644-B755-722BF16B7DC9}"/>
              </a:ext>
            </a:extLst>
          </p:cNvPr>
          <p:cNvSpPr/>
          <p:nvPr/>
        </p:nvSpPr>
        <p:spPr>
          <a:xfrm>
            <a:off x="788535" y="1536174"/>
            <a:ext cx="756692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sym typeface="Wingdings"/>
              </a:rPr>
              <a:t>Double</a:t>
            </a:r>
            <a:r>
              <a:rPr lang="en-GB" sz="2000" dirty="0"/>
              <a:t>-gamma decay process can help on the NME of ββ0ν?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/>
              <a:t>Theoretical description </a:t>
            </a:r>
            <a:r>
              <a:rPr lang="en-GB" sz="2000" dirty="0">
                <a:sym typeface="Wingdings" pitchFamily="2" charset="2"/>
              </a:rPr>
              <a:t> correlation </a:t>
            </a:r>
            <a:r>
              <a:rPr lang="en-GB" sz="2000" dirty="0">
                <a:latin typeface="Symbol" pitchFamily="2" charset="2"/>
                <a:sym typeface="Wingdings" pitchFamily="2" charset="2"/>
              </a:rPr>
              <a:t>gg</a:t>
            </a:r>
            <a:r>
              <a:rPr lang="en-GB" sz="2000" dirty="0">
                <a:sym typeface="Wingdings" pitchFamily="2" charset="2"/>
              </a:rPr>
              <a:t> and </a:t>
            </a:r>
            <a:r>
              <a:rPr lang="en-GB" sz="2000" dirty="0"/>
              <a:t>ββ0ν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/>
              <a:t>Experimental study of IAS double gamma decay</a:t>
            </a:r>
          </a:p>
          <a:p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en-GB" sz="2000" dirty="0"/>
              <a:t>Experimental systematic study of some some of the most promising ββ0ν cases: </a:t>
            </a:r>
            <a:r>
              <a:rPr lang="en-GB" sz="2000" baseline="30000" dirty="0"/>
              <a:t>136</a:t>
            </a:r>
            <a:r>
              <a:rPr lang="en-GB" sz="2000" dirty="0"/>
              <a:t>Xe, </a:t>
            </a:r>
            <a:r>
              <a:rPr lang="en-GB" sz="2000" baseline="30000" dirty="0"/>
              <a:t>130</a:t>
            </a:r>
            <a:r>
              <a:rPr lang="en-GB" sz="2000" dirty="0"/>
              <a:t>Te, </a:t>
            </a:r>
            <a:r>
              <a:rPr lang="en-GB" sz="2000" baseline="30000" dirty="0"/>
              <a:t>82</a:t>
            </a:r>
            <a:r>
              <a:rPr lang="en-GB" sz="2000" dirty="0"/>
              <a:t>Se, </a:t>
            </a:r>
            <a:r>
              <a:rPr lang="en-GB" sz="2000" baseline="30000" dirty="0"/>
              <a:t>76</a:t>
            </a:r>
            <a:r>
              <a:rPr lang="en-GB" sz="2000" dirty="0"/>
              <a:t>Ge, </a:t>
            </a:r>
            <a:r>
              <a:rPr lang="en-GB" sz="2000" baseline="30000" dirty="0"/>
              <a:t>48</a:t>
            </a:r>
            <a:r>
              <a:rPr lang="en-GB" sz="2000" dirty="0"/>
              <a:t>Ca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/>
              <a:t>IAS state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/>
              <a:t>Branching ratios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/>
              <a:t>Gamma/Double gamma decay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/>
              <a:t>Eventually M1M1 measurement 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/>
              <a:t>Reactions to be used and cross sections.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>
                <a:sym typeface="Wingdings" pitchFamily="2" charset="2"/>
              </a:rPr>
              <a:t> Consider worth to present a ERC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36010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8068733" cy="914400"/>
          </a:xfrm>
        </p:spPr>
        <p:txBody>
          <a:bodyPr/>
          <a:lstStyle/>
          <a:p>
            <a:r>
              <a:rPr lang="it-IT" dirty="0"/>
              <a:t>Program to </a:t>
            </a:r>
            <a:r>
              <a:rPr lang="it-IT" dirty="0" err="1"/>
              <a:t>study</a:t>
            </a:r>
            <a:r>
              <a:rPr lang="it-IT" dirty="0"/>
              <a:t> </a:t>
            </a:r>
            <a:r>
              <a:rPr lang="en-US" dirty="0" err="1"/>
              <a:t>γγ</a:t>
            </a:r>
            <a:r>
              <a:rPr lang="en-US" dirty="0"/>
              <a:t>/</a:t>
            </a:r>
            <a:r>
              <a:rPr lang="en-US" dirty="0" err="1"/>
              <a:t>γ</a:t>
            </a:r>
            <a:r>
              <a:rPr lang="en-US" dirty="0"/>
              <a:t> with AGATA</a:t>
            </a:r>
            <a:r>
              <a:rPr lang="it-IT" dirty="0"/>
              <a:t> 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38199" y="1518033"/>
            <a:ext cx="773006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plan is to first re-measure the energy and angular distributions from the Nature publication with a higher precision and as a proof of concept</a:t>
            </a:r>
            <a:r>
              <a:rPr lang="en-US" dirty="0"/>
              <a:t> </a:t>
            </a:r>
          </a:p>
          <a:p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en-GB" baseline="30000" dirty="0"/>
              <a:t>137</a:t>
            </a:r>
            <a:r>
              <a:rPr lang="en-GB" dirty="0"/>
              <a:t>Cs with a ~ 300 </a:t>
            </a:r>
            <a:r>
              <a:rPr lang="en-GB" dirty="0" err="1"/>
              <a:t>kBq</a:t>
            </a:r>
            <a:r>
              <a:rPr lang="en-GB" dirty="0"/>
              <a:t> activity 3-4 KHz singles </a:t>
            </a:r>
            <a:r>
              <a:rPr lang="en-US" dirty="0"/>
              <a:t> (data ~ 1Tb hour)</a:t>
            </a: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en-GB" dirty="0"/>
              <a:t>one-month source run, this would give us approximately 1.2 10</a:t>
            </a:r>
            <a:r>
              <a:rPr lang="en-GB" baseline="30000" dirty="0"/>
              <a:t>11</a:t>
            </a:r>
            <a:r>
              <a:rPr lang="en-GB" dirty="0"/>
              <a:t> full energy 662-keV events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expected to have 10</a:t>
            </a:r>
            <a:r>
              <a:rPr lang="en-GB" baseline="30000" dirty="0"/>
              <a:t>5</a:t>
            </a:r>
            <a:r>
              <a:rPr lang="en-GB" dirty="0"/>
              <a:t> double-gamma counts in the data set</a:t>
            </a:r>
            <a:r>
              <a:rPr lang="en-US" dirty="0"/>
              <a:t>, can go down to </a:t>
            </a:r>
            <a:r>
              <a:rPr lang="en-GB" dirty="0"/>
              <a:t>10</a:t>
            </a:r>
            <a:r>
              <a:rPr lang="en-GB" baseline="30000" dirty="0"/>
              <a:t>4</a:t>
            </a:r>
            <a:r>
              <a:rPr lang="en-GB" dirty="0"/>
              <a:t> (N.B. 10</a:t>
            </a:r>
            <a:r>
              <a:rPr lang="en-GB" baseline="30000" dirty="0"/>
              <a:t>3</a:t>
            </a:r>
            <a:r>
              <a:rPr lang="en-GB" dirty="0"/>
              <a:t> events were used over two months in order to measure the </a:t>
            </a:r>
            <a:r>
              <a:rPr lang="en-GB" dirty="0" err="1"/>
              <a:t>γγ</a:t>
            </a:r>
            <a:r>
              <a:rPr lang="en-GB" dirty="0"/>
              <a:t>/</a:t>
            </a:r>
            <a:r>
              <a:rPr lang="en-GB" dirty="0" err="1"/>
              <a:t>γ</a:t>
            </a:r>
            <a:r>
              <a:rPr lang="en-GB" dirty="0"/>
              <a:t>-decay branching ratio with an energy resolution of roughly 3%)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</a:t>
            </a:r>
            <a:r>
              <a:rPr lang="en-GB" dirty="0" err="1"/>
              <a:t>ossibility</a:t>
            </a:r>
            <a:r>
              <a:rPr lang="en-GB" dirty="0"/>
              <a:t> to measure linear gamma-polarization</a:t>
            </a:r>
            <a:r>
              <a:rPr lang="en-US" dirty="0"/>
              <a:t> (</a:t>
            </a:r>
            <a:r>
              <a:rPr lang="en-GB" dirty="0"/>
              <a:t>B. </a:t>
            </a:r>
            <a:r>
              <a:rPr lang="en-GB" dirty="0" err="1"/>
              <a:t>Alikhani</a:t>
            </a:r>
            <a:r>
              <a:rPr lang="en-GB" dirty="0"/>
              <a:t> et al., NIM A 675, 144 (2012)</a:t>
            </a:r>
            <a:r>
              <a:rPr lang="en-US" dirty="0"/>
              <a:t> &amp; </a:t>
            </a:r>
            <a:r>
              <a:rPr lang="en-GB" dirty="0"/>
              <a:t>P.G. </a:t>
            </a:r>
            <a:r>
              <a:rPr lang="en-GB" dirty="0" err="1"/>
              <a:t>Bizzeti</a:t>
            </a:r>
            <a:r>
              <a:rPr lang="en-GB" dirty="0"/>
              <a:t> et al., Eur. Phys. J. A. 51 (2015)</a:t>
            </a:r>
            <a:r>
              <a:rPr lang="en-US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Go for </a:t>
            </a:r>
            <a:r>
              <a:rPr lang="en-US" baseline="30000" dirty="0"/>
              <a:t>60</a:t>
            </a:r>
            <a:r>
              <a:rPr lang="en-US" dirty="0"/>
              <a:t>Co )expected branching 10</a:t>
            </a:r>
            <a:r>
              <a:rPr lang="en-US" baseline="30000" dirty="0"/>
              <a:t>-8 </a:t>
            </a:r>
            <a:r>
              <a:rPr lang="en-US" dirty="0">
                <a:sym typeface="Wingdings"/>
              </a:rPr>
              <a:t> QPM </a:t>
            </a:r>
            <a:r>
              <a:rPr lang="en-GB" dirty="0"/>
              <a:t>predicts the dominance of E1-E1 over M1-M1 </a:t>
            </a:r>
            <a:r>
              <a:rPr lang="en-GB" dirty="0" err="1"/>
              <a:t>γγ</a:t>
            </a:r>
            <a:r>
              <a:rPr lang="en-GB" dirty="0"/>
              <a:t>/</a:t>
            </a:r>
            <a:r>
              <a:rPr lang="en-GB" dirty="0" err="1"/>
              <a:t>γ</a:t>
            </a:r>
            <a:r>
              <a:rPr lang="en-GB" dirty="0"/>
              <a:t> decay of the 2</a:t>
            </a:r>
            <a:r>
              <a:rPr lang="en-GB" baseline="30000" dirty="0"/>
              <a:t>+</a:t>
            </a:r>
            <a:r>
              <a:rPr lang="en-GB" dirty="0"/>
              <a:t> state at 1332 </a:t>
            </a:r>
            <a:r>
              <a:rPr lang="en-GB" dirty="0" err="1"/>
              <a:t>keV</a:t>
            </a:r>
            <a:r>
              <a:rPr lang="en-GB" dirty="0"/>
              <a:t> of </a:t>
            </a:r>
            <a:r>
              <a:rPr lang="en-GB" baseline="30000" dirty="0"/>
              <a:t>60</a:t>
            </a:r>
            <a:r>
              <a:rPr lang="en-GB" dirty="0"/>
              <a:t>Ni</a:t>
            </a:r>
            <a:r>
              <a:rPr lang="en-US" dirty="0"/>
              <a:t> </a:t>
            </a:r>
            <a:endParaRPr lang="en-US" baseline="30000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r>
              <a:rPr lang="it-IT" dirty="0" err="1"/>
              <a:t>Letter</a:t>
            </a:r>
            <a:r>
              <a:rPr lang="it-IT" dirty="0"/>
              <a:t> </a:t>
            </a:r>
            <a:r>
              <a:rPr lang="it-IT" dirty="0" err="1"/>
              <a:t>sent</a:t>
            </a:r>
            <a:r>
              <a:rPr lang="it-IT" dirty="0"/>
              <a:t> to ASC, ACC, </a:t>
            </a:r>
            <a:r>
              <a:rPr lang="it-IT" dirty="0" err="1"/>
              <a:t>project</a:t>
            </a:r>
            <a:r>
              <a:rPr lang="it-IT" dirty="0"/>
              <a:t> manager of AGATA, AGATA@GANIL (4/7/2017).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326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Energy and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endParaRPr lang="it-IT" dirty="0"/>
          </a:p>
        </p:txBody>
      </p:sp>
      <p:pic>
        <p:nvPicPr>
          <p:cNvPr id="4" name="Immagine 3" descr="Screen Shot 2017-10-03 at 11.35.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b="32189"/>
          <a:stretch/>
        </p:blipFill>
        <p:spPr>
          <a:xfrm>
            <a:off x="4704647" y="2181019"/>
            <a:ext cx="3956898" cy="380190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 rot="16200000">
            <a:off x="6757042" y="3881568"/>
            <a:ext cx="4089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C. </a:t>
            </a:r>
            <a:r>
              <a:rPr lang="it-IT" dirty="0" err="1"/>
              <a:t>Waltz</a:t>
            </a:r>
            <a:r>
              <a:rPr lang="it-IT" dirty="0"/>
              <a:t> et al., Nature </a:t>
            </a:r>
            <a:r>
              <a:rPr lang="it-IT" b="1" dirty="0"/>
              <a:t>526</a:t>
            </a:r>
            <a:r>
              <a:rPr lang="it-IT" dirty="0"/>
              <a:t>, 406 (2015)</a:t>
            </a:r>
          </a:p>
        </p:txBody>
      </p:sp>
      <p:pic>
        <p:nvPicPr>
          <p:cNvPr id="9" name="Immagine 8" descr="Screen Shot 2017-10-03 at 17.35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7" y="5982928"/>
            <a:ext cx="6228311" cy="745039"/>
          </a:xfrm>
          <a:prstGeom prst="rect">
            <a:avLst/>
          </a:prstGeom>
        </p:spPr>
      </p:pic>
      <p:cxnSp>
        <p:nvCxnSpPr>
          <p:cNvPr id="11" name="Connettore 1 10"/>
          <p:cNvCxnSpPr/>
          <p:nvPr/>
        </p:nvCxnSpPr>
        <p:spPr>
          <a:xfrm flipV="1">
            <a:off x="1422396" y="5655732"/>
            <a:ext cx="2455334" cy="16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V="1">
            <a:off x="1422396" y="4334932"/>
            <a:ext cx="2455334" cy="16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V="1">
            <a:off x="1422396" y="3742265"/>
            <a:ext cx="2455334" cy="16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1422396" y="3420532"/>
            <a:ext cx="2455334" cy="16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92665" y="5488000"/>
            <a:ext cx="82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3/2</a:t>
            </a:r>
            <a:r>
              <a:rPr lang="it-IT" baseline="30000" dirty="0"/>
              <a:t>+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92665" y="4167200"/>
            <a:ext cx="82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11/2</a:t>
            </a:r>
            <a:r>
              <a:rPr lang="it-IT" baseline="30000" dirty="0"/>
              <a:t>-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92665" y="3574533"/>
            <a:ext cx="82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7/2</a:t>
            </a:r>
            <a:r>
              <a:rPr lang="it-IT" baseline="30000" dirty="0"/>
              <a:t>+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26528" y="3252800"/>
            <a:ext cx="82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5/2</a:t>
            </a:r>
            <a:r>
              <a:rPr lang="it-IT" baseline="30000" dirty="0"/>
              <a:t>+</a:t>
            </a:r>
          </a:p>
        </p:txBody>
      </p:sp>
      <p:cxnSp>
        <p:nvCxnSpPr>
          <p:cNvPr id="20" name="Connettore 2 19"/>
          <p:cNvCxnSpPr/>
          <p:nvPr/>
        </p:nvCxnSpPr>
        <p:spPr>
          <a:xfrm>
            <a:off x="3471325" y="4334932"/>
            <a:ext cx="0" cy="1320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1845740" y="3759199"/>
            <a:ext cx="0" cy="5757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2133607" y="3759199"/>
            <a:ext cx="16933" cy="18965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V="1">
            <a:off x="2794014" y="3437466"/>
            <a:ext cx="0" cy="9144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3098811" y="3437466"/>
            <a:ext cx="0" cy="2235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3547528" y="4893734"/>
            <a:ext cx="66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M4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1625589" y="4709068"/>
            <a:ext cx="54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E2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1320802" y="3893066"/>
            <a:ext cx="54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M2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2336803" y="3865600"/>
            <a:ext cx="54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E3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2607727" y="4709068"/>
            <a:ext cx="54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M1</a:t>
            </a:r>
          </a:p>
        </p:txBody>
      </p:sp>
      <p:pic>
        <p:nvPicPr>
          <p:cNvPr id="35" name="Immagine 34" descr="Screen Shot 2017-10-03 at 20.38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2036796"/>
            <a:ext cx="4159813" cy="734364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660399" y="1421461"/>
            <a:ext cx="8326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Good</a:t>
            </a:r>
            <a:r>
              <a:rPr lang="it-IT" dirty="0"/>
              <a:t> </a:t>
            </a:r>
            <a:r>
              <a:rPr lang="it-IT" dirty="0" err="1"/>
              <a:t>agreement</a:t>
            </a:r>
            <a:r>
              <a:rPr lang="it-IT" dirty="0"/>
              <a:t> </a:t>
            </a:r>
            <a:r>
              <a:rPr lang="it-IT" dirty="0" err="1"/>
              <a:t>microscopic</a:t>
            </a:r>
            <a:r>
              <a:rPr lang="it-IT" dirty="0"/>
              <a:t> </a:t>
            </a:r>
            <a:r>
              <a:rPr lang="it-IT" b="1" dirty="0" err="1"/>
              <a:t>quasiparticle</a:t>
            </a:r>
            <a:r>
              <a:rPr lang="it-IT" b="1" dirty="0"/>
              <a:t>–</a:t>
            </a:r>
            <a:r>
              <a:rPr lang="it-IT" b="1" dirty="0" err="1"/>
              <a:t>phonon</a:t>
            </a:r>
            <a:r>
              <a:rPr lang="it-IT" b="1" dirty="0"/>
              <a:t> </a:t>
            </a:r>
            <a:r>
              <a:rPr lang="it-IT" b="1" dirty="0" err="1"/>
              <a:t>calculations</a:t>
            </a:r>
            <a:r>
              <a:rPr lang="it-IT" b="1" dirty="0"/>
              <a:t> </a:t>
            </a:r>
            <a:r>
              <a:rPr lang="it-IT" dirty="0"/>
              <a:t>(</a:t>
            </a:r>
            <a:r>
              <a:rPr lang="en-GB" dirty="0"/>
              <a:t>second-order perturbation</a:t>
            </a:r>
            <a:r>
              <a:rPr lang="en-US" dirty="0"/>
              <a:t> </a:t>
            </a:r>
            <a:r>
              <a:rPr lang="it-IT" dirty="0"/>
              <a:t>) under the </a:t>
            </a:r>
            <a:r>
              <a:rPr lang="it-IT" dirty="0" err="1"/>
              <a:t>assumption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α</a:t>
            </a:r>
            <a:r>
              <a:rPr lang="it-IT" baseline="-25000" dirty="0"/>
              <a:t>E2M2</a:t>
            </a:r>
            <a:r>
              <a:rPr lang="it-IT" dirty="0"/>
              <a:t> α</a:t>
            </a:r>
            <a:r>
              <a:rPr lang="it-IT" baseline="-25000" dirty="0"/>
              <a:t>M1E3</a:t>
            </a:r>
            <a:r>
              <a:rPr lang="it-IT" dirty="0"/>
              <a:t> </a:t>
            </a:r>
            <a:r>
              <a:rPr lang="it-IT" dirty="0" err="1"/>
              <a:t>contribute</a:t>
            </a:r>
            <a:endParaRPr lang="it-IT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2201339" y="5695067"/>
            <a:ext cx="81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137</a:t>
            </a:r>
            <a:r>
              <a:rPr lang="it-IT" dirty="0"/>
              <a:t>Ba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122199" y="6060206"/>
            <a:ext cx="201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Differential</a:t>
            </a:r>
            <a:r>
              <a:rPr lang="it-IT" dirty="0"/>
              <a:t> branching ratio</a:t>
            </a:r>
          </a:p>
        </p:txBody>
      </p:sp>
    </p:spTree>
    <p:extLst>
      <p:ext uri="{BB962C8B-B14F-4D97-AF65-F5344CB8AC3E}">
        <p14:creationId xmlns:p14="http://schemas.microsoft.com/office/powerpoint/2010/main" val="2858110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38200" y="1400501"/>
            <a:ext cx="757517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 err="1"/>
              <a:t>Observation</a:t>
            </a:r>
            <a:r>
              <a:rPr lang="it-IT" sz="2000" dirty="0"/>
              <a:t> of the competitive double gamma </a:t>
            </a:r>
            <a:r>
              <a:rPr lang="it-IT" sz="2000" dirty="0" err="1"/>
              <a:t>decay</a:t>
            </a:r>
            <a:r>
              <a:rPr lang="it-IT" sz="2000" dirty="0"/>
              <a:t> </a:t>
            </a:r>
            <a:r>
              <a:rPr lang="it-IT" sz="2000" dirty="0" err="1"/>
              <a:t>using</a:t>
            </a:r>
            <a:r>
              <a:rPr lang="it-IT" sz="2000" dirty="0"/>
              <a:t> </a:t>
            </a:r>
            <a:r>
              <a:rPr lang="it-IT" sz="2000" dirty="0" err="1"/>
              <a:t>LaBr:Ce</a:t>
            </a:r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it-IT" sz="2000" dirty="0" err="1"/>
              <a:t>Measurement</a:t>
            </a:r>
            <a:r>
              <a:rPr lang="it-IT" sz="2000" dirty="0"/>
              <a:t> of the </a:t>
            </a:r>
            <a:r>
              <a:rPr lang="it-IT" sz="2000" dirty="0" err="1"/>
              <a:t>energy</a:t>
            </a:r>
            <a:r>
              <a:rPr lang="it-IT" sz="2000" dirty="0"/>
              <a:t> </a:t>
            </a:r>
            <a:r>
              <a:rPr lang="it-IT" sz="2000" dirty="0" err="1"/>
              <a:t>sharing</a:t>
            </a:r>
            <a:r>
              <a:rPr lang="it-IT" sz="2000" dirty="0"/>
              <a:t>, </a:t>
            </a:r>
            <a:r>
              <a:rPr lang="it-IT" sz="2000" dirty="0" err="1"/>
              <a:t>angular</a:t>
            </a:r>
            <a:r>
              <a:rPr lang="it-IT" sz="2000" dirty="0"/>
              <a:t> </a:t>
            </a:r>
            <a:r>
              <a:rPr lang="it-IT" sz="2000" dirty="0" err="1"/>
              <a:t>distributions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the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emitted</a:t>
            </a:r>
            <a:r>
              <a:rPr lang="it-IT" sz="2000" dirty="0"/>
              <a:t> gamma </a:t>
            </a:r>
            <a:r>
              <a:rPr lang="it-IT" sz="2000" dirty="0" err="1"/>
              <a:t>rays</a:t>
            </a:r>
            <a:r>
              <a:rPr lang="it-IT" sz="2000" dirty="0"/>
              <a:t> and branching ratio 2.1 (3) 10</a:t>
            </a:r>
            <a:r>
              <a:rPr lang="it-IT" sz="2000" baseline="30000" dirty="0"/>
              <a:t>-6</a:t>
            </a:r>
            <a:r>
              <a:rPr lang="it-IT" sz="2000" dirty="0"/>
              <a:t> for </a:t>
            </a:r>
            <a:r>
              <a:rPr lang="it-IT" sz="2000" baseline="30000" dirty="0"/>
              <a:t>137</a:t>
            </a:r>
            <a:r>
              <a:rPr lang="it-IT" sz="2000" dirty="0"/>
              <a:t>Ba</a:t>
            </a:r>
          </a:p>
          <a:p>
            <a:pPr marL="285750" indent="-285750">
              <a:buFont typeface="Arial"/>
              <a:buChar char="•"/>
            </a:pPr>
            <a:r>
              <a:rPr lang="en-GB" sz="2000" b="1" dirty="0">
                <a:sym typeface="Wingdings"/>
              </a:rPr>
              <a:t>Double</a:t>
            </a:r>
            <a:r>
              <a:rPr lang="en-GB" sz="2000" b="1" dirty="0"/>
              <a:t>-gamma decay process can help on the NME of 0νββ</a:t>
            </a:r>
            <a:r>
              <a:rPr lang="en-GB" sz="2000" dirty="0"/>
              <a:t>?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b="1" dirty="0"/>
              <a:t>Experimental study of IAS double gamma decay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b="1" dirty="0"/>
              <a:t>Theoretical description </a:t>
            </a:r>
            <a:r>
              <a:rPr lang="en-GB" sz="2000" b="1" dirty="0">
                <a:sym typeface="Wingdings" pitchFamily="2" charset="2"/>
              </a:rPr>
              <a:t> correlation </a:t>
            </a:r>
            <a:r>
              <a:rPr lang="en-GB" sz="2000" b="1" dirty="0">
                <a:latin typeface="Symbol" pitchFamily="2" charset="2"/>
                <a:sym typeface="Wingdings" pitchFamily="2" charset="2"/>
              </a:rPr>
              <a:t>gg</a:t>
            </a:r>
            <a:r>
              <a:rPr lang="en-GB" sz="2000" b="1" dirty="0">
                <a:sym typeface="Wingdings" pitchFamily="2" charset="2"/>
              </a:rPr>
              <a:t> and </a:t>
            </a:r>
            <a:r>
              <a:rPr lang="en-GB" sz="2000" b="1" dirty="0"/>
              <a:t>0νββ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 err="1"/>
              <a:t>Electric</a:t>
            </a:r>
            <a:r>
              <a:rPr lang="it-IT" sz="2000" dirty="0"/>
              <a:t> </a:t>
            </a:r>
            <a:r>
              <a:rPr lang="it-IT" sz="2000" dirty="0" err="1"/>
              <a:t>polarizability</a:t>
            </a:r>
            <a:r>
              <a:rPr lang="it-IT" sz="2000" dirty="0"/>
              <a:t> α</a:t>
            </a:r>
            <a:r>
              <a:rPr lang="it-IT" sz="2000" baseline="-25000" dirty="0"/>
              <a:t>D </a:t>
            </a:r>
            <a:r>
              <a:rPr lang="it-IT" sz="2000" dirty="0" err="1"/>
              <a:t>related</a:t>
            </a:r>
            <a:r>
              <a:rPr lang="it-IT" sz="2000" dirty="0"/>
              <a:t> to </a:t>
            </a:r>
            <a:r>
              <a:rPr lang="it-IT" sz="2000" dirty="0" err="1"/>
              <a:t>equation</a:t>
            </a:r>
            <a:r>
              <a:rPr lang="it-IT" sz="2000" dirty="0"/>
              <a:t> of state </a:t>
            </a:r>
            <a:r>
              <a:rPr lang="mr-IN" sz="2000" dirty="0"/>
              <a:t>–</a:t>
            </a:r>
            <a:r>
              <a:rPr lang="it-IT" sz="2000" dirty="0"/>
              <a:t>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simmetry</a:t>
            </a:r>
            <a:r>
              <a:rPr lang="it-IT" sz="2000" dirty="0"/>
              <a:t> </a:t>
            </a:r>
            <a:r>
              <a:rPr lang="it-IT" sz="2000" dirty="0" err="1"/>
              <a:t>energy</a:t>
            </a:r>
            <a:r>
              <a:rPr lang="it-IT" sz="2000" dirty="0"/>
              <a:t>? </a:t>
            </a:r>
            <a:r>
              <a:rPr lang="it-IT" sz="2000" dirty="0" err="1"/>
              <a:t>Possible</a:t>
            </a:r>
            <a:r>
              <a:rPr lang="it-IT" sz="2000" dirty="0"/>
              <a:t> </a:t>
            </a:r>
            <a:r>
              <a:rPr lang="it-IT" sz="2000" dirty="0" err="1"/>
              <a:t>theoretical</a:t>
            </a:r>
            <a:r>
              <a:rPr lang="it-IT" sz="2000" dirty="0"/>
              <a:t> link? </a:t>
            </a:r>
            <a:r>
              <a:rPr lang="en-GB" sz="2000" dirty="0"/>
              <a:t> </a:t>
            </a:r>
            <a:r>
              <a:rPr lang="en-US" sz="2000" dirty="0"/>
              <a:t> </a:t>
            </a:r>
            <a:endParaRPr lang="it-IT" sz="2000" dirty="0"/>
          </a:p>
          <a:p>
            <a:pPr marL="285750" indent="-285750">
              <a:buFont typeface="Arial"/>
              <a:buChar char="•"/>
            </a:pPr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For the future: </a:t>
            </a:r>
            <a:r>
              <a:rPr lang="it-IT" sz="2000" dirty="0" err="1"/>
              <a:t>proof</a:t>
            </a:r>
            <a:r>
              <a:rPr lang="it-IT" sz="2000" dirty="0"/>
              <a:t> of </a:t>
            </a:r>
            <a:r>
              <a:rPr lang="it-IT" sz="2000" dirty="0" err="1"/>
              <a:t>principle</a:t>
            </a:r>
            <a:r>
              <a:rPr lang="it-IT" sz="2000" dirty="0"/>
              <a:t> with AGATA with a </a:t>
            </a:r>
            <a:r>
              <a:rPr lang="it-IT" sz="2000" baseline="30000" dirty="0"/>
              <a:t>137</a:t>
            </a:r>
            <a:r>
              <a:rPr lang="it-IT" sz="2000" dirty="0"/>
              <a:t>Cs source </a:t>
            </a:r>
            <a:r>
              <a:rPr lang="it-IT" sz="2000" dirty="0">
                <a:sym typeface="Wingdings"/>
              </a:rPr>
              <a:t> </a:t>
            </a:r>
            <a:r>
              <a:rPr lang="it-IT" sz="2000" dirty="0" err="1">
                <a:sym typeface="Wingdings"/>
              </a:rPr>
              <a:t>later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>
                <a:sym typeface="Wingdings"/>
              </a:rPr>
              <a:t>study</a:t>
            </a:r>
            <a:r>
              <a:rPr lang="it-IT" sz="2000" dirty="0">
                <a:sym typeface="Wingdings"/>
              </a:rPr>
              <a:t> </a:t>
            </a:r>
            <a:r>
              <a:rPr lang="it-IT" sz="2000" baseline="30000" dirty="0">
                <a:sym typeface="Wingdings"/>
              </a:rPr>
              <a:t>60</a:t>
            </a:r>
            <a:r>
              <a:rPr lang="it-IT" sz="2000" dirty="0">
                <a:sym typeface="Wingdings"/>
              </a:rPr>
              <a:t>Co, </a:t>
            </a:r>
            <a:r>
              <a:rPr lang="it-IT" sz="2000" dirty="0" err="1">
                <a:sym typeface="Wingdings"/>
              </a:rPr>
              <a:t>other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>
                <a:sym typeface="Wingdings"/>
              </a:rPr>
              <a:t>sources</a:t>
            </a:r>
            <a:endParaRPr lang="it-IT" sz="2000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>
                <a:sym typeface="Wingdings"/>
              </a:rPr>
              <a:t>Detail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>
                <a:sym typeface="Wingdings"/>
              </a:rPr>
              <a:t>study</a:t>
            </a:r>
            <a:r>
              <a:rPr lang="it-IT" sz="2000" dirty="0">
                <a:sym typeface="Wingdings"/>
              </a:rPr>
              <a:t> of </a:t>
            </a:r>
            <a:r>
              <a:rPr lang="it-IT" sz="2000" b="1" dirty="0">
                <a:sym typeface="Wingdings"/>
              </a:rPr>
              <a:t>timing </a:t>
            </a:r>
            <a:r>
              <a:rPr lang="it-IT" sz="2000" b="1" dirty="0" err="1">
                <a:sym typeface="Wingdings"/>
              </a:rPr>
              <a:t>algorithms</a:t>
            </a:r>
            <a:endParaRPr lang="it-IT" sz="2000" b="1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>
                <a:sym typeface="Wingdings"/>
              </a:rPr>
              <a:t>Detail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>
                <a:sym typeface="Wingdings"/>
              </a:rPr>
              <a:t>study</a:t>
            </a:r>
            <a:r>
              <a:rPr lang="it-IT" sz="2000" dirty="0">
                <a:sym typeface="Wingdings"/>
              </a:rPr>
              <a:t> of the </a:t>
            </a:r>
            <a:r>
              <a:rPr lang="it-IT" sz="2000" b="1" dirty="0" err="1">
                <a:sym typeface="Wingdings"/>
              </a:rPr>
              <a:t>tracking</a:t>
            </a:r>
            <a:r>
              <a:rPr lang="it-IT" sz="2000" b="1" dirty="0">
                <a:sym typeface="Wingdings"/>
              </a:rPr>
              <a:t> </a:t>
            </a:r>
            <a:r>
              <a:rPr lang="it-IT" sz="2000" b="1" dirty="0" err="1">
                <a:sym typeface="Wingdings"/>
              </a:rPr>
              <a:t>algorithms</a:t>
            </a:r>
            <a:r>
              <a:rPr lang="it-IT" sz="2000" dirty="0">
                <a:sym typeface="Wingdings"/>
              </a:rPr>
              <a:t>: </a:t>
            </a:r>
            <a:r>
              <a:rPr lang="it-IT" sz="2000" dirty="0" err="1">
                <a:sym typeface="Wingdings"/>
              </a:rPr>
              <a:t>forward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>
                <a:sym typeface="Wingdings"/>
              </a:rPr>
              <a:t>tracking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>
                <a:sym typeface="Wingdings"/>
              </a:rPr>
              <a:t>as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>
                <a:sym typeface="Wingdings"/>
              </a:rPr>
              <a:t>well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>
                <a:sym typeface="Wingdings"/>
              </a:rPr>
              <a:t>as</a:t>
            </a:r>
            <a:r>
              <a:rPr lang="it-IT" sz="2000" dirty="0">
                <a:sym typeface="Wingdings"/>
              </a:rPr>
              <a:t> new </a:t>
            </a:r>
            <a:r>
              <a:rPr lang="it-IT" sz="2000" dirty="0" err="1">
                <a:sym typeface="Wingdings"/>
              </a:rPr>
              <a:t>approaches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>
                <a:sym typeface="Wingdings"/>
              </a:rPr>
              <a:t>as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>
                <a:sym typeface="Wingdings"/>
              </a:rPr>
              <a:t>Bayesian</a:t>
            </a:r>
            <a:r>
              <a:rPr lang="it-IT" sz="2000" dirty="0">
                <a:sym typeface="Wingdings"/>
              </a:rPr>
              <a:t> </a:t>
            </a:r>
            <a:r>
              <a:rPr lang="it-IT" sz="2000" dirty="0" err="1">
                <a:sym typeface="Wingdings"/>
              </a:rPr>
              <a:t>tracking</a:t>
            </a:r>
            <a:r>
              <a:rPr lang="it-IT" sz="2000" dirty="0">
                <a:sym typeface="Wingding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2459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43654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A9385-04A3-1C41-A580-2AEE8AEF6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Gamma </a:t>
            </a:r>
            <a:r>
              <a:rPr lang="it-IT" dirty="0" err="1"/>
              <a:t>decay</a:t>
            </a:r>
            <a:r>
              <a:rPr lang="it-IT" dirty="0"/>
              <a:t> from DIAS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D3580-7E12-6549-935D-271338986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30" y="1411941"/>
            <a:ext cx="3666848" cy="35922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2EEB79-489A-0E45-AEF8-83BFBB096BA5}"/>
              </a:ext>
            </a:extLst>
          </p:cNvPr>
          <p:cNvSpPr/>
          <p:nvPr/>
        </p:nvSpPr>
        <p:spPr>
          <a:xfrm>
            <a:off x="4343400" y="15473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latin typeface="CMR12"/>
              </a:rPr>
              <a:t>Total </a:t>
            </a:r>
            <a:r>
              <a:rPr lang="it-IT" dirty="0" err="1">
                <a:latin typeface="CMR12"/>
              </a:rPr>
              <a:t>width</a:t>
            </a:r>
            <a:r>
              <a:rPr lang="it-IT" dirty="0">
                <a:latin typeface="CMR12"/>
              </a:rPr>
              <a:t> </a:t>
            </a:r>
            <a:r>
              <a:rPr lang="el-GR" dirty="0">
                <a:latin typeface="CMR12"/>
              </a:rPr>
              <a:t>Γ = 40(15) </a:t>
            </a:r>
            <a:r>
              <a:rPr lang="it-IT" dirty="0" err="1">
                <a:latin typeface="CMR12"/>
              </a:rPr>
              <a:t>eV</a:t>
            </a:r>
            <a:r>
              <a:rPr lang="it-IT" dirty="0">
                <a:latin typeface="CMR12"/>
              </a:rPr>
              <a:t>. </a:t>
            </a:r>
            <a:r>
              <a:rPr lang="it-IT" dirty="0" err="1">
                <a:latin typeface="CMR12"/>
              </a:rPr>
              <a:t>Although</a:t>
            </a:r>
            <a:r>
              <a:rPr lang="it-IT" dirty="0">
                <a:latin typeface="CMR12"/>
              </a:rPr>
              <a:t> the state </a:t>
            </a:r>
            <a:r>
              <a:rPr lang="it-IT" dirty="0" err="1">
                <a:latin typeface="CMR12"/>
              </a:rPr>
              <a:t>is</a:t>
            </a:r>
            <a:r>
              <a:rPr lang="it-IT" dirty="0">
                <a:latin typeface="CMR12"/>
              </a:rPr>
              <a:t> </a:t>
            </a:r>
            <a:r>
              <a:rPr lang="it-IT" dirty="0" err="1">
                <a:latin typeface="CMR12"/>
              </a:rPr>
              <a:t>mainly</a:t>
            </a:r>
            <a:r>
              <a:rPr lang="it-IT" dirty="0">
                <a:latin typeface="CMR12"/>
              </a:rPr>
              <a:t> </a:t>
            </a:r>
            <a:r>
              <a:rPr lang="it-IT" dirty="0" err="1">
                <a:latin typeface="CMR12"/>
              </a:rPr>
              <a:t>unbound</a:t>
            </a:r>
            <a:r>
              <a:rPr lang="it-IT" dirty="0">
                <a:latin typeface="CMR12"/>
              </a:rPr>
              <a:t> to </a:t>
            </a:r>
            <a:r>
              <a:rPr lang="it-IT" dirty="0" err="1">
                <a:latin typeface="CMR12"/>
              </a:rPr>
              <a:t>isospin-forbidden</a:t>
            </a:r>
            <a:r>
              <a:rPr lang="it-IT" dirty="0">
                <a:latin typeface="CMR12"/>
              </a:rPr>
              <a:t> </a:t>
            </a:r>
            <a:r>
              <a:rPr lang="it-IT" dirty="0" err="1">
                <a:latin typeface="CMR12"/>
              </a:rPr>
              <a:t>proton</a:t>
            </a:r>
            <a:r>
              <a:rPr lang="it-IT" dirty="0">
                <a:latin typeface="CMR12"/>
              </a:rPr>
              <a:t> and </a:t>
            </a:r>
            <a:r>
              <a:rPr lang="el-GR" dirty="0">
                <a:latin typeface="CMMI12"/>
              </a:rPr>
              <a:t>α </a:t>
            </a:r>
            <a:r>
              <a:rPr lang="it-IT" dirty="0" err="1">
                <a:latin typeface="CMR12"/>
              </a:rPr>
              <a:t>emission</a:t>
            </a:r>
            <a:r>
              <a:rPr lang="it-IT" dirty="0">
                <a:latin typeface="CMR12"/>
              </a:rPr>
              <a:t>, </a:t>
            </a:r>
            <a:r>
              <a:rPr lang="it-IT" dirty="0" err="1">
                <a:latin typeface="CMR12"/>
              </a:rPr>
              <a:t>it</a:t>
            </a:r>
            <a:r>
              <a:rPr lang="it-IT" dirty="0">
                <a:latin typeface="CMR12"/>
              </a:rPr>
              <a:t> </a:t>
            </a:r>
            <a:r>
              <a:rPr lang="it-IT" dirty="0" err="1">
                <a:latin typeface="CMR12"/>
              </a:rPr>
              <a:t>also</a:t>
            </a:r>
            <a:r>
              <a:rPr lang="it-IT" dirty="0">
                <a:latin typeface="CMR12"/>
              </a:rPr>
              <a:t> de-</a:t>
            </a:r>
            <a:r>
              <a:rPr lang="it-IT" dirty="0" err="1">
                <a:latin typeface="CMR12"/>
              </a:rPr>
              <a:t>excites</a:t>
            </a:r>
            <a:r>
              <a:rPr lang="it-IT" dirty="0">
                <a:latin typeface="CMR12"/>
              </a:rPr>
              <a:t> to the </a:t>
            </a:r>
            <a:r>
              <a:rPr lang="it-IT" dirty="0" err="1">
                <a:latin typeface="CMR12"/>
              </a:rPr>
              <a:t>ground</a:t>
            </a:r>
            <a:r>
              <a:rPr lang="it-IT" dirty="0">
                <a:latin typeface="CMR12"/>
              </a:rPr>
              <a:t> state via </a:t>
            </a:r>
            <a:r>
              <a:rPr lang="el-GR" dirty="0">
                <a:latin typeface="CMMI12"/>
              </a:rPr>
              <a:t>γ </a:t>
            </a:r>
            <a:r>
              <a:rPr lang="it-IT" dirty="0" err="1">
                <a:latin typeface="CMR12"/>
              </a:rPr>
              <a:t>transitions</a:t>
            </a:r>
            <a:r>
              <a:rPr lang="it-IT" dirty="0">
                <a:latin typeface="CMR12"/>
              </a:rPr>
              <a:t>, with </a:t>
            </a:r>
            <a:r>
              <a:rPr lang="el-GR" dirty="0" err="1">
                <a:latin typeface="CMR12"/>
              </a:rPr>
              <a:t>Γ</a:t>
            </a:r>
            <a:r>
              <a:rPr lang="el-GR" sz="1050" dirty="0" err="1">
                <a:latin typeface="CMMI8"/>
              </a:rPr>
              <a:t>γ</a:t>
            </a:r>
            <a:r>
              <a:rPr lang="el-GR" sz="1050" dirty="0">
                <a:latin typeface="CMMI8"/>
              </a:rPr>
              <a:t> </a:t>
            </a:r>
            <a:r>
              <a:rPr lang="el-GR" dirty="0">
                <a:latin typeface="CMSY10"/>
              </a:rPr>
              <a:t>≈ </a:t>
            </a:r>
            <a:r>
              <a:rPr lang="el-GR" dirty="0">
                <a:latin typeface="CMR12"/>
              </a:rPr>
              <a:t>2 </a:t>
            </a:r>
            <a:r>
              <a:rPr lang="it-IT" dirty="0" err="1">
                <a:latin typeface="CMR12"/>
              </a:rPr>
              <a:t>eV</a:t>
            </a:r>
            <a:r>
              <a:rPr lang="it-IT" dirty="0">
                <a:latin typeface="CMR12"/>
              </a:rPr>
              <a:t> </a:t>
            </a:r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BF91F7-D5EE-044B-9BDE-B06ADC85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791" y="2877669"/>
            <a:ext cx="3646021" cy="36460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A52927-173A-7345-988C-29AE38D9B94C}"/>
              </a:ext>
            </a:extLst>
          </p:cNvPr>
          <p:cNvSpPr/>
          <p:nvPr/>
        </p:nvSpPr>
        <p:spPr>
          <a:xfrm>
            <a:off x="4056529" y="6488668"/>
            <a:ext cx="4858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aseline="30000" dirty="0">
                <a:latin typeface="CMR12"/>
              </a:rPr>
              <a:t>31</a:t>
            </a:r>
            <a:r>
              <a:rPr lang="it-IT" dirty="0">
                <a:latin typeface="CMR12"/>
              </a:rPr>
              <a:t>P target with an </a:t>
            </a:r>
            <a:r>
              <a:rPr lang="it-IT" dirty="0">
                <a:latin typeface="CMSY10"/>
              </a:rPr>
              <a:t>≈ </a:t>
            </a:r>
            <a:r>
              <a:rPr lang="it-IT" dirty="0">
                <a:latin typeface="CMR12"/>
              </a:rPr>
              <a:t>6 </a:t>
            </a:r>
            <a:r>
              <a:rPr lang="el-GR" dirty="0">
                <a:latin typeface="CMMI12"/>
              </a:rPr>
              <a:t>μ</a:t>
            </a:r>
            <a:r>
              <a:rPr lang="it-IT" dirty="0">
                <a:latin typeface="CMR12"/>
              </a:rPr>
              <a:t>A, 3.285 </a:t>
            </a:r>
            <a:r>
              <a:rPr lang="it-IT" dirty="0" err="1">
                <a:latin typeface="CMR12"/>
              </a:rPr>
              <a:t>MeV</a:t>
            </a:r>
            <a:r>
              <a:rPr lang="it-IT" dirty="0">
                <a:latin typeface="CMR12"/>
              </a:rPr>
              <a:t> </a:t>
            </a:r>
            <a:r>
              <a:rPr lang="it-IT" dirty="0" err="1">
                <a:latin typeface="CMR12"/>
              </a:rPr>
              <a:t>proton</a:t>
            </a:r>
            <a:r>
              <a:rPr lang="it-IT" dirty="0">
                <a:latin typeface="CMR12"/>
              </a:rPr>
              <a:t> </a:t>
            </a:r>
            <a:r>
              <a:rPr lang="it-IT" dirty="0" err="1">
                <a:latin typeface="CMR12"/>
              </a:rPr>
              <a:t>beam</a:t>
            </a:r>
            <a:r>
              <a:rPr lang="it-IT" dirty="0">
                <a:latin typeface="CMR12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D61622-DE57-814A-B817-6B88F6035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08" y="1356876"/>
            <a:ext cx="1804610" cy="8380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595627-E269-CC4F-AA00-7675BAA4FC4F}"/>
              </a:ext>
            </a:extLst>
          </p:cNvPr>
          <p:cNvSpPr/>
          <p:nvPr/>
        </p:nvSpPr>
        <p:spPr>
          <a:xfrm>
            <a:off x="662637" y="5145395"/>
            <a:ext cx="37087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MR12"/>
              </a:rPr>
              <a:t>The </a:t>
            </a:r>
            <a:r>
              <a:rPr lang="it-IT" dirty="0" err="1">
                <a:latin typeface="CMR12"/>
              </a:rPr>
              <a:t>isospin</a:t>
            </a:r>
            <a:r>
              <a:rPr lang="it-IT" dirty="0">
                <a:latin typeface="CMR12"/>
              </a:rPr>
              <a:t> </a:t>
            </a:r>
            <a:r>
              <a:rPr lang="it-IT" dirty="0" err="1">
                <a:latin typeface="CMR12"/>
              </a:rPr>
              <a:t>selection</a:t>
            </a:r>
            <a:r>
              <a:rPr lang="it-IT" dirty="0">
                <a:latin typeface="CMR12"/>
              </a:rPr>
              <a:t> </a:t>
            </a:r>
            <a:r>
              <a:rPr lang="it-IT" dirty="0" err="1">
                <a:latin typeface="CMR12"/>
              </a:rPr>
              <a:t>rules</a:t>
            </a:r>
            <a:r>
              <a:rPr lang="it-IT" dirty="0">
                <a:latin typeface="CMR12"/>
              </a:rPr>
              <a:t> </a:t>
            </a:r>
            <a:r>
              <a:rPr lang="it-IT" dirty="0" err="1">
                <a:latin typeface="CMR12"/>
              </a:rPr>
              <a:t>follow</a:t>
            </a:r>
            <a:r>
              <a:rPr lang="it-IT" dirty="0">
                <a:latin typeface="CMR12"/>
              </a:rPr>
              <a:t> </a:t>
            </a:r>
            <a:r>
              <a:rPr lang="it-IT" dirty="0" err="1">
                <a:latin typeface="CMR12"/>
              </a:rPr>
              <a:t>as</a:t>
            </a:r>
            <a:r>
              <a:rPr lang="it-IT" dirty="0">
                <a:latin typeface="CMR12"/>
              </a:rPr>
              <a:t> a </a:t>
            </a:r>
            <a:r>
              <a:rPr lang="it-IT" dirty="0" err="1">
                <a:latin typeface="CMR12"/>
              </a:rPr>
              <a:t>direct</a:t>
            </a:r>
            <a:r>
              <a:rPr lang="it-IT" dirty="0">
                <a:latin typeface="CMR12"/>
              </a:rPr>
              <a:t> </a:t>
            </a:r>
            <a:r>
              <a:rPr lang="it-IT" dirty="0" err="1">
                <a:latin typeface="CMR12"/>
              </a:rPr>
              <a:t>consequence</a:t>
            </a:r>
            <a:r>
              <a:rPr lang="it-IT" dirty="0">
                <a:latin typeface="CMR12"/>
              </a:rPr>
              <a:t> ∆</a:t>
            </a:r>
            <a:r>
              <a:rPr lang="it-IT" dirty="0">
                <a:latin typeface="CMMI12"/>
              </a:rPr>
              <a:t>T </a:t>
            </a:r>
            <a:r>
              <a:rPr lang="it-IT" dirty="0">
                <a:latin typeface="CMR12"/>
              </a:rPr>
              <a:t>= 0</a:t>
            </a:r>
            <a:r>
              <a:rPr lang="it-IT" dirty="0">
                <a:latin typeface="CMMI12"/>
              </a:rPr>
              <a:t>, </a:t>
            </a:r>
            <a:r>
              <a:rPr lang="it-IT" dirty="0">
                <a:latin typeface="CMSY10"/>
              </a:rPr>
              <a:t>±</a:t>
            </a:r>
            <a:r>
              <a:rPr lang="it-IT" dirty="0">
                <a:latin typeface="CMR12"/>
              </a:rPr>
              <a:t>1 for </a:t>
            </a:r>
            <a:r>
              <a:rPr lang="it-IT" dirty="0" err="1">
                <a:latin typeface="CMR12"/>
              </a:rPr>
              <a:t>allowed</a:t>
            </a:r>
            <a:r>
              <a:rPr lang="it-IT" dirty="0">
                <a:latin typeface="CMR12"/>
              </a:rPr>
              <a:t> </a:t>
            </a:r>
            <a:r>
              <a:rPr lang="el-GR" dirty="0">
                <a:latin typeface="CMMI12"/>
              </a:rPr>
              <a:t>γ </a:t>
            </a:r>
            <a:r>
              <a:rPr lang="it-IT" dirty="0" err="1">
                <a:latin typeface="CMR12"/>
              </a:rPr>
              <a:t>transitions</a:t>
            </a:r>
            <a:r>
              <a:rPr lang="it-IT" dirty="0">
                <a:latin typeface="CMR12"/>
              </a:rPr>
              <a:t>  </a:t>
            </a:r>
            <a:r>
              <a:rPr lang="it-IT" dirty="0">
                <a:latin typeface="CMR12"/>
                <a:sym typeface="Wingdings" pitchFamily="2" charset="2"/>
              </a:rPr>
              <a:t> </a:t>
            </a:r>
            <a:r>
              <a:rPr lang="it-IT" dirty="0" err="1">
                <a:latin typeface="CMR12"/>
                <a:sym typeface="Wingdings" pitchFamily="2" charset="2"/>
              </a:rPr>
              <a:t>otherwise</a:t>
            </a:r>
            <a:r>
              <a:rPr lang="it-IT" dirty="0">
                <a:latin typeface="CMR12"/>
                <a:sym typeface="Wingdings" pitchFamily="2" charset="2"/>
              </a:rPr>
              <a:t> </a:t>
            </a:r>
            <a:r>
              <a:rPr lang="it-IT" dirty="0" err="1">
                <a:latin typeface="CMR12"/>
                <a:sym typeface="Wingdings" pitchFamily="2" charset="2"/>
              </a:rPr>
              <a:t>isotensor</a:t>
            </a:r>
            <a:r>
              <a:rPr lang="it-IT" dirty="0">
                <a:latin typeface="CMR12"/>
                <a:sym typeface="Wingdings" pitchFamily="2" charset="2"/>
              </a:rPr>
              <a:t> </a:t>
            </a:r>
            <a:r>
              <a:rPr lang="it-IT" dirty="0" err="1">
                <a:latin typeface="CMR12"/>
                <a:sym typeface="Wingdings" pitchFamily="2" charset="2"/>
              </a:rPr>
              <a:t>components</a:t>
            </a:r>
            <a:r>
              <a:rPr lang="it-IT" dirty="0">
                <a:latin typeface="CMR12"/>
                <a:sym typeface="Wingdings" pitchFamily="2" charset="2"/>
              </a:rPr>
              <a:t> </a:t>
            </a:r>
            <a:r>
              <a:rPr lang="it-IT" dirty="0" err="1">
                <a:latin typeface="CMR12"/>
                <a:sym typeface="Wingdings" pitchFamily="2" charset="2"/>
              </a:rPr>
              <a:t>besides</a:t>
            </a:r>
            <a:r>
              <a:rPr lang="it-IT" dirty="0">
                <a:latin typeface="CMR12"/>
                <a:sym typeface="Wingdings" pitchFamily="2" charset="2"/>
              </a:rPr>
              <a:t> the </a:t>
            </a:r>
            <a:r>
              <a:rPr lang="it-IT" dirty="0" err="1">
                <a:latin typeface="CMR12"/>
                <a:sym typeface="Wingdings" pitchFamily="2" charset="2"/>
              </a:rPr>
              <a:t>isoscalar-isovector</a:t>
            </a:r>
            <a:r>
              <a:rPr lang="it-IT" dirty="0">
                <a:latin typeface="CMR12"/>
                <a:sym typeface="Wingdings" pitchFamily="2" charset="2"/>
              </a:rPr>
              <a:t> </a:t>
            </a:r>
            <a:r>
              <a:rPr lang="it-IT" dirty="0" err="1">
                <a:latin typeface="CMR12"/>
                <a:sym typeface="Wingdings" pitchFamily="2" charset="2"/>
              </a:rPr>
              <a:t>components</a:t>
            </a:r>
            <a:r>
              <a:rPr lang="it-IT" dirty="0">
                <a:latin typeface="CMR12"/>
                <a:sym typeface="Wingdings" pitchFamily="2" charset="2"/>
              </a:rPr>
              <a:t>.</a:t>
            </a:r>
            <a:endParaRPr lang="it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27A773-B1B8-1647-BA8D-F9A5396DDC2A}"/>
              </a:ext>
            </a:extLst>
          </p:cNvPr>
          <p:cNvSpPr/>
          <p:nvPr/>
        </p:nvSpPr>
        <p:spPr>
          <a:xfrm rot="16200000">
            <a:off x="-1330187" y="4234280"/>
            <a:ext cx="33611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MR12"/>
              </a:rPr>
              <a:t>S. </a:t>
            </a:r>
            <a:r>
              <a:rPr lang="it-IT" sz="1400" dirty="0" err="1">
                <a:latin typeface="CMR12"/>
              </a:rPr>
              <a:t>Triambak</a:t>
            </a:r>
            <a:r>
              <a:rPr lang="it-IT" sz="1400" dirty="0">
                <a:latin typeface="CMR12"/>
              </a:rPr>
              <a:t>, </a:t>
            </a:r>
            <a:r>
              <a:rPr lang="it-IT" sz="1400" dirty="0" err="1">
                <a:latin typeface="CMR12"/>
              </a:rPr>
              <a:t>PhD</a:t>
            </a:r>
            <a:r>
              <a:rPr lang="it-IT" sz="1400" dirty="0">
                <a:latin typeface="CMR12"/>
              </a:rPr>
              <a:t> </a:t>
            </a:r>
            <a:r>
              <a:rPr lang="it-IT" sz="1400" dirty="0" err="1">
                <a:latin typeface="CMR12"/>
              </a:rPr>
              <a:t>thesis</a:t>
            </a:r>
            <a:r>
              <a:rPr lang="it-IT" sz="1400" dirty="0">
                <a:latin typeface="CMR12"/>
              </a:rPr>
              <a:t> Notre Dame (2017) </a:t>
            </a:r>
            <a:endParaRPr lang="it-IT" sz="1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7563EA-3C09-B349-B9AF-A8825BC46DBF}"/>
              </a:ext>
            </a:extLst>
          </p:cNvPr>
          <p:cNvCxnSpPr>
            <a:cxnSpLocks/>
          </p:cNvCxnSpPr>
          <p:nvPr/>
        </p:nvCxnSpPr>
        <p:spPr>
          <a:xfrm>
            <a:off x="2994212" y="1911559"/>
            <a:ext cx="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40CBF8-2ECD-2E45-85AB-A66E06A3CDFD}"/>
              </a:ext>
            </a:extLst>
          </p:cNvPr>
          <p:cNvCxnSpPr>
            <a:cxnSpLocks/>
          </p:cNvCxnSpPr>
          <p:nvPr/>
        </p:nvCxnSpPr>
        <p:spPr>
          <a:xfrm>
            <a:off x="2994212" y="2888712"/>
            <a:ext cx="0" cy="1750523"/>
          </a:xfrm>
          <a:prstGeom prst="straightConnector1">
            <a:avLst/>
          </a:prstGeom>
          <a:ln w="57150">
            <a:solidFill>
              <a:srgbClr val="2B55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8A32C36-C3A9-554A-92F1-43E237C11CA3}"/>
              </a:ext>
            </a:extLst>
          </p:cNvPr>
          <p:cNvSpPr/>
          <p:nvPr/>
        </p:nvSpPr>
        <p:spPr>
          <a:xfrm>
            <a:off x="3265171" y="3254033"/>
            <a:ext cx="791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dirty="0">
                <a:latin typeface="Symbol" pitchFamily="2" charset="2"/>
                <a:cs typeface="Arial" panose="020B0604020202020204" pitchFamily="34" charset="0"/>
              </a:rPr>
              <a:t>g ?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56679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A0C1-8F6F-0C40-9B35-8B4FC7FA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Double gamma and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en-IT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5B8194-E0E1-6E4C-959E-217405B6C9E5}"/>
              </a:ext>
            </a:extLst>
          </p:cNvPr>
          <p:cNvSpPr/>
          <p:nvPr/>
        </p:nvSpPr>
        <p:spPr>
          <a:xfrm rot="16200000">
            <a:off x="-1657326" y="3891106"/>
            <a:ext cx="4117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7F7F7F"/>
                </a:solidFill>
                <a:latin typeface="Times" pitchFamily="2" charset="0"/>
              </a:rPr>
              <a:t>arXiv:2102.11101v1 [</a:t>
            </a:r>
            <a:r>
              <a:rPr lang="en-GB" dirty="0" err="1">
                <a:solidFill>
                  <a:srgbClr val="7F7F7F"/>
                </a:solidFill>
                <a:latin typeface="Times" pitchFamily="2" charset="0"/>
              </a:rPr>
              <a:t>nucl-th</a:t>
            </a:r>
            <a:r>
              <a:rPr lang="en-GB" dirty="0">
                <a:solidFill>
                  <a:srgbClr val="7F7F7F"/>
                </a:solidFill>
                <a:latin typeface="Times" pitchFamily="2" charset="0"/>
              </a:rPr>
              <a:t>] 22 Feb 2021 </a:t>
            </a:r>
            <a:endParaRPr lang="en-GB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B88B0AE-E8ED-2442-9CD1-B497A13DB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9" r="11589"/>
          <a:stretch/>
        </p:blipFill>
        <p:spPr>
          <a:xfrm>
            <a:off x="3934588" y="3087755"/>
            <a:ext cx="5154555" cy="1459565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7B8FD4CC-8FBB-5E42-B3FB-05683D7AB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05" y="2041177"/>
            <a:ext cx="3187283" cy="3885866"/>
          </a:xfrm>
          <a:prstGeom prst="rect">
            <a:avLst/>
          </a:prstGeom>
        </p:spPr>
      </p:pic>
      <p:pic>
        <p:nvPicPr>
          <p:cNvPr id="23" name="Picture 22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DB3DD35D-B8C1-9948-9182-317BFCFF7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772" y="4770494"/>
            <a:ext cx="4438185" cy="11565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18652E-7266-834A-85D3-FEDAD9210B68}"/>
              </a:ext>
            </a:extLst>
          </p:cNvPr>
          <p:cNvSpPr txBox="1"/>
          <p:nvPr/>
        </p:nvSpPr>
        <p:spPr>
          <a:xfrm>
            <a:off x="4095784" y="1645582"/>
            <a:ext cx="4992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Genesis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Initial discussions at LNL between (</a:t>
            </a:r>
            <a:r>
              <a:rPr lang="en-GB" sz="1600" dirty="0" err="1"/>
              <a:t>Javier&amp;Javier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Presentation INT (USA) March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Presentation SFB (Germany)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Proposal presented to the LNS PAC </a:t>
            </a:r>
            <a:r>
              <a:rPr lang="en-GB" sz="1600" dirty="0">
                <a:sym typeface="Wingdings" pitchFamily="2" charset="2"/>
              </a:rPr>
              <a:t> rejected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Proposal presented to be presented </a:t>
            </a:r>
            <a:r>
              <a:rPr lang="en-GB" sz="1600" dirty="0" err="1"/>
              <a:t>iThemba</a:t>
            </a:r>
            <a:endParaRPr lang="en-IT" sz="1600" dirty="0"/>
          </a:p>
        </p:txBody>
      </p:sp>
    </p:spTree>
    <p:extLst>
      <p:ext uri="{BB962C8B-B14F-4D97-AF65-F5344CB8AC3E}">
        <p14:creationId xmlns:p14="http://schemas.microsoft.com/office/powerpoint/2010/main" val="26463346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679F-134E-7B4E-8C14-E808E231D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83" y="206189"/>
            <a:ext cx="7772400" cy="914400"/>
          </a:xfrm>
        </p:spPr>
        <p:txBody>
          <a:bodyPr/>
          <a:lstStyle/>
          <a:p>
            <a:r>
              <a:rPr lang="it-IT" dirty="0"/>
              <a:t>DCX </a:t>
            </a:r>
            <a:r>
              <a:rPr lang="it-IT" dirty="0" err="1"/>
              <a:t>reactions</a:t>
            </a:r>
            <a:r>
              <a:rPr lang="it-IT" dirty="0"/>
              <a:t> and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it-IT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9EEEC-BD86-164E-9978-8D23E75CF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68" y="2066649"/>
            <a:ext cx="3111500" cy="330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175558-F1D0-9143-89F9-0C41965CA36B}"/>
              </a:ext>
            </a:extLst>
          </p:cNvPr>
          <p:cNvSpPr/>
          <p:nvPr/>
        </p:nvSpPr>
        <p:spPr>
          <a:xfrm>
            <a:off x="3890683" y="1576952"/>
            <a:ext cx="51053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DCE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mediated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by strong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 err="1">
                <a:latin typeface="Arial" panose="020B0604020202020204" pitchFamily="34" charset="0"/>
                <a:cs typeface="Arial" panose="020B0604020202020204" pitchFamily="34" charset="0"/>
              </a:rPr>
              <a:t>ββ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DCE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includes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sequential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multinucleon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operator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0BE24-B5AA-6242-8E12-DCB81BCE8555}"/>
              </a:ext>
            </a:extLst>
          </p:cNvPr>
          <p:cNvSpPr txBox="1"/>
          <p:nvPr/>
        </p:nvSpPr>
        <p:spPr>
          <a:xfrm>
            <a:off x="1337982" y="1392286"/>
            <a:ext cx="12774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/>
              <a:t>Feasibility</a:t>
            </a:r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36D92F-B2ED-6A4A-B0FE-0A959899FFFC}"/>
              </a:ext>
            </a:extLst>
          </p:cNvPr>
          <p:cNvSpPr/>
          <p:nvPr/>
        </p:nvSpPr>
        <p:spPr>
          <a:xfrm>
            <a:off x="4007222" y="6359587"/>
            <a:ext cx="49888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Cappuzzello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 A (2015) 51: 145</a:t>
            </a:r>
            <a:endParaRPr lang="it-IT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3364C3-0374-E64B-BAAC-7EA1363EB554}"/>
              </a:ext>
            </a:extLst>
          </p:cNvPr>
          <p:cNvSpPr/>
          <p:nvPr/>
        </p:nvSpPr>
        <p:spPr>
          <a:xfrm>
            <a:off x="342296" y="1881983"/>
            <a:ext cx="338426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Ca(</a:t>
            </a:r>
            <a:r>
              <a:rPr lang="it-IT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O,</a:t>
            </a:r>
            <a:r>
              <a:rPr lang="it-IT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Ne)</a:t>
            </a:r>
            <a:r>
              <a:rPr lang="it-IT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Ar @ 270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it-IT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A7B6C9-1DE8-4745-A969-4C11911B8601}"/>
              </a:ext>
            </a:extLst>
          </p:cNvPr>
          <p:cNvSpPr/>
          <p:nvPr/>
        </p:nvSpPr>
        <p:spPr>
          <a:xfrm>
            <a:off x="147531" y="5539548"/>
            <a:ext cx="3740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: d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DCE)/d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Ω= 11μ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endParaRPr lang="it-IT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43234-8395-EA44-BEFC-341558FFE29D}"/>
              </a:ext>
            </a:extLst>
          </p:cNvPr>
          <p:cNvSpPr txBox="1"/>
          <p:nvPr/>
        </p:nvSpPr>
        <p:spPr>
          <a:xfrm>
            <a:off x="244913" y="6023943"/>
            <a:ext cx="354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Competing</a:t>
            </a:r>
            <a:r>
              <a:rPr lang="it-IT" dirty="0"/>
              <a:t> </a:t>
            </a:r>
            <a:r>
              <a:rPr lang="it-IT" dirty="0" err="1"/>
              <a:t>processes</a:t>
            </a:r>
            <a:r>
              <a:rPr lang="it-IT" dirty="0"/>
              <a:t> are </a:t>
            </a:r>
            <a:r>
              <a:rPr lang="it-IT" dirty="0" err="1"/>
              <a:t>at</a:t>
            </a:r>
            <a:r>
              <a:rPr lang="it-IT" dirty="0"/>
              <a:t> the 1%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85D502-09B3-894F-8BD9-62D68E26F58F}"/>
              </a:ext>
            </a:extLst>
          </p:cNvPr>
          <p:cNvSpPr txBox="1"/>
          <p:nvPr/>
        </p:nvSpPr>
        <p:spPr>
          <a:xfrm>
            <a:off x="4007221" y="3717649"/>
            <a:ext cx="4988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The idea of NUMEN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go to more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Cd, 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intensities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requires a radioactive beam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Ne,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detectors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51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different colored shapes&#10;&#10;Description automatically generated">
            <a:extLst>
              <a:ext uri="{FF2B5EF4-FFF2-40B4-BE49-F238E27FC236}">
                <a16:creationId xmlns:a16="http://schemas.microsoft.com/office/drawing/2014/main" id="{27D8AE5D-6E7F-5EDE-0F81-C8E23DB9D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7" y="2150731"/>
            <a:ext cx="5046562" cy="3092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27015-31BA-0347-857F-68BBB3C2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Theoretical</a:t>
            </a:r>
            <a:r>
              <a:rPr lang="it-IT" dirty="0"/>
              <a:t> NME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52418-2641-E34B-870B-EF9B6FC49889}"/>
              </a:ext>
            </a:extLst>
          </p:cNvPr>
          <p:cNvSpPr txBox="1"/>
          <p:nvPr/>
        </p:nvSpPr>
        <p:spPr>
          <a:xfrm>
            <a:off x="5403475" y="1720842"/>
            <a:ext cx="3420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Theoretical</a:t>
            </a:r>
            <a:r>
              <a:rPr lang="it-IT" dirty="0"/>
              <a:t> </a:t>
            </a:r>
            <a:r>
              <a:rPr lang="it-IT" dirty="0" err="1"/>
              <a:t>Nuclear</a:t>
            </a:r>
            <a:r>
              <a:rPr lang="it-IT" dirty="0"/>
              <a:t> Matrix </a:t>
            </a:r>
            <a:r>
              <a:rPr lang="it-IT" dirty="0" err="1"/>
              <a:t>Elements</a:t>
            </a:r>
            <a:r>
              <a:rPr lang="it-IT" dirty="0"/>
              <a:t> (NME) </a:t>
            </a:r>
            <a:r>
              <a:rPr lang="it-IT" dirty="0" err="1"/>
              <a:t>disagree</a:t>
            </a:r>
            <a:r>
              <a:rPr lang="it-IT" dirty="0"/>
              <a:t> by more </a:t>
            </a:r>
            <a:r>
              <a:rPr lang="it-IT" dirty="0" err="1"/>
              <a:t>than</a:t>
            </a:r>
            <a:r>
              <a:rPr lang="it-IT" dirty="0"/>
              <a:t> a </a:t>
            </a:r>
            <a:r>
              <a:rPr lang="it-IT" dirty="0" err="1"/>
              <a:t>factor</a:t>
            </a:r>
            <a:r>
              <a:rPr lang="it-IT" dirty="0"/>
              <a:t> of 2. </a:t>
            </a:r>
            <a:r>
              <a:rPr lang="it-IT" dirty="0" err="1"/>
              <a:t>Maybe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quenching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9740E7-3136-CB40-82F3-2EC079E1C1CE}"/>
              </a:ext>
            </a:extLst>
          </p:cNvPr>
          <p:cNvSpPr/>
          <p:nvPr/>
        </p:nvSpPr>
        <p:spPr>
          <a:xfrm>
            <a:off x="1160930" y="3101006"/>
            <a:ext cx="645459" cy="2514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BF115-A27C-264B-B665-618FC3985203}"/>
              </a:ext>
            </a:extLst>
          </p:cNvPr>
          <p:cNvSpPr txBox="1"/>
          <p:nvPr/>
        </p:nvSpPr>
        <p:spPr>
          <a:xfrm>
            <a:off x="5264523" y="3434976"/>
            <a:ext cx="3697941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In the case of </a:t>
            </a:r>
            <a:r>
              <a:rPr lang="it-IT" baseline="30000" dirty="0"/>
              <a:t>48</a:t>
            </a:r>
            <a:r>
              <a:rPr lang="it-IT" dirty="0"/>
              <a:t>Ca the </a:t>
            </a:r>
            <a:r>
              <a:rPr lang="it-IT" dirty="0" err="1"/>
              <a:t>uncertainty</a:t>
            </a:r>
            <a:r>
              <a:rPr lang="it-IT" dirty="0"/>
              <a:t> in the M</a:t>
            </a:r>
            <a:r>
              <a:rPr lang="it-IT" baseline="30000" dirty="0"/>
              <a:t>0v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more </a:t>
            </a:r>
            <a:r>
              <a:rPr lang="it-IT" dirty="0" err="1">
                <a:sym typeface="Wingdings" pitchFamily="2" charset="2"/>
              </a:rPr>
              <a:t>than</a:t>
            </a:r>
            <a:r>
              <a:rPr lang="it-IT" dirty="0">
                <a:sym typeface="Wingdings" pitchFamily="2" charset="2"/>
              </a:rPr>
              <a:t> an </a:t>
            </a:r>
            <a:r>
              <a:rPr lang="it-IT" dirty="0" err="1">
                <a:sym typeface="Wingdings" pitchFamily="2" charset="2"/>
              </a:rPr>
              <a:t>order</a:t>
            </a:r>
            <a:r>
              <a:rPr lang="it-IT" dirty="0">
                <a:sym typeface="Wingdings" pitchFamily="2" charset="2"/>
              </a:rPr>
              <a:t> of </a:t>
            </a:r>
            <a:r>
              <a:rPr lang="it-IT" dirty="0" err="1">
                <a:sym typeface="Wingdings" pitchFamily="2" charset="2"/>
              </a:rPr>
              <a:t>magnitude</a:t>
            </a:r>
            <a:r>
              <a:rPr lang="it-IT" dirty="0">
                <a:sym typeface="Wingdings" pitchFamily="2" charset="2"/>
              </a:rPr>
              <a:t> in the T</a:t>
            </a:r>
            <a:r>
              <a:rPr lang="it-IT" baseline="-25000" dirty="0">
                <a:sym typeface="Wingdings" pitchFamily="2" charset="2"/>
              </a:rPr>
              <a:t>1/2</a:t>
            </a:r>
            <a:endParaRPr lang="it-IT" baseline="-25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8E134E-A727-AB43-BD9F-4C45F2135C14}"/>
              </a:ext>
            </a:extLst>
          </p:cNvPr>
          <p:cNvCxnSpPr>
            <a:cxnSpLocks/>
          </p:cNvCxnSpPr>
          <p:nvPr/>
        </p:nvCxnSpPr>
        <p:spPr>
          <a:xfrm flipV="1">
            <a:off x="1824318" y="4444678"/>
            <a:ext cx="3366247" cy="3180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3A736CB-C360-0FF0-2663-7A9F2DFC60EE}"/>
              </a:ext>
            </a:extLst>
          </p:cNvPr>
          <p:cNvSpPr/>
          <p:nvPr/>
        </p:nvSpPr>
        <p:spPr>
          <a:xfrm>
            <a:off x="710879" y="5926039"/>
            <a:ext cx="6299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Agostini, Benato,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Detwiler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Menéndez and Vissani </a:t>
            </a:r>
            <a:r>
              <a:rPr lang="en-GB" sz="140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Rev. Mod. Phys 95 (2023).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05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A96D-3597-F340-B75B-DBD083852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DGT and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n</a:t>
            </a:r>
            <a:endParaRPr lang="it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D791B-A9D2-D945-9EFC-DCAC64D22ACB}"/>
              </a:ext>
            </a:extLst>
          </p:cNvPr>
          <p:cNvSpPr/>
          <p:nvPr/>
        </p:nvSpPr>
        <p:spPr>
          <a:xfrm>
            <a:off x="429560" y="1240722"/>
            <a:ext cx="8001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Helvetica" pitchFamily="2" charset="0"/>
              </a:rPr>
              <a:t>Presentation on 7</a:t>
            </a:r>
            <a:r>
              <a:rPr lang="it-IT" sz="1600" baseline="30000" dirty="0">
                <a:latin typeface="Helvetica" pitchFamily="2" charset="0"/>
              </a:rPr>
              <a:t>th</a:t>
            </a:r>
            <a:r>
              <a:rPr lang="it-IT" sz="1600" dirty="0">
                <a:latin typeface="Helvetica" pitchFamily="2" charset="0"/>
              </a:rPr>
              <a:t> </a:t>
            </a:r>
            <a:r>
              <a:rPr lang="it-IT" sz="1600" dirty="0"/>
              <a:t>March (2017) INT: Double </a:t>
            </a:r>
            <a:r>
              <a:rPr lang="it-IT" sz="1600" dirty="0" err="1"/>
              <a:t>Gamow-Teller</a:t>
            </a:r>
            <a:r>
              <a:rPr lang="it-IT" sz="1600" dirty="0"/>
              <a:t> </a:t>
            </a:r>
            <a:r>
              <a:rPr lang="it-IT" sz="1600" dirty="0" err="1"/>
              <a:t>transitions</a:t>
            </a:r>
            <a:endParaRPr lang="it-IT" sz="1600" dirty="0"/>
          </a:p>
          <a:p>
            <a:r>
              <a:rPr lang="it-IT" sz="1600" dirty="0"/>
              <a:t>and </a:t>
            </a:r>
            <a:r>
              <a:rPr lang="it-IT" sz="1600" dirty="0" err="1"/>
              <a:t>its</a:t>
            </a:r>
            <a:r>
              <a:rPr lang="it-IT" sz="1600" dirty="0"/>
              <a:t> relation to </a:t>
            </a:r>
            <a:r>
              <a:rPr lang="it-IT" sz="1600" dirty="0" err="1"/>
              <a:t>neutrinoless</a:t>
            </a:r>
            <a:r>
              <a:rPr lang="it-IT" sz="1600" dirty="0"/>
              <a:t> 2</a:t>
            </a:r>
            <a:r>
              <a:rPr lang="it-IT" sz="1600" dirty="0">
                <a:latin typeface="Symbol" pitchFamily="2" charset="2"/>
              </a:rPr>
              <a:t>b </a:t>
            </a:r>
            <a:r>
              <a:rPr lang="it-IT" sz="1600" dirty="0" err="1"/>
              <a:t>decay</a:t>
            </a:r>
            <a:r>
              <a:rPr lang="it-IT" sz="1600" dirty="0"/>
              <a:t> (</a:t>
            </a:r>
            <a:r>
              <a:rPr lang="it-IT" sz="1600" dirty="0">
                <a:latin typeface="Helvetica" pitchFamily="2" charset="0"/>
              </a:rPr>
              <a:t>N. Shimizu, </a:t>
            </a:r>
            <a:r>
              <a:rPr lang="it-IT" sz="1600" dirty="0" err="1">
                <a:latin typeface="Helvetica" pitchFamily="2" charset="0"/>
              </a:rPr>
              <a:t>J</a:t>
            </a:r>
            <a:r>
              <a:rPr lang="it-IT" sz="1600" dirty="0">
                <a:latin typeface="Helvetica" pitchFamily="2" charset="0"/>
              </a:rPr>
              <a:t>. </a:t>
            </a:r>
            <a:r>
              <a:rPr lang="it-IT" sz="1600" dirty="0" err="1">
                <a:latin typeface="Helvetica" pitchFamily="2" charset="0"/>
              </a:rPr>
              <a:t>Menendez</a:t>
            </a:r>
            <a:r>
              <a:rPr lang="it-IT" sz="1600" dirty="0">
                <a:latin typeface="Helvetica" pitchFamily="2" charset="0"/>
              </a:rPr>
              <a:t>, and K. </a:t>
            </a:r>
            <a:r>
              <a:rPr lang="it-IT" sz="1600" dirty="0" err="1">
                <a:latin typeface="Helvetica" pitchFamily="2" charset="0"/>
              </a:rPr>
              <a:t>Yako</a:t>
            </a:r>
            <a:r>
              <a:rPr lang="it-IT" sz="1600" dirty="0">
                <a:latin typeface="Helvetica" pitchFamily="2" charset="0"/>
              </a:rPr>
              <a:t>) </a:t>
            </a:r>
            <a:r>
              <a:rPr lang="it-IT" sz="1600" dirty="0">
                <a:latin typeface="Helvetica" pitchFamily="2" charset="0"/>
                <a:sym typeface="Wingdings" pitchFamily="2" charset="2"/>
              </a:rPr>
              <a:t> </a:t>
            </a:r>
            <a:r>
              <a:rPr lang="it-IT" sz="1600" dirty="0">
                <a:latin typeface="Helvetica" pitchFamily="2" charset="0"/>
              </a:rPr>
              <a:t>PRL (</a:t>
            </a:r>
            <a:r>
              <a:rPr lang="it-IT" sz="1600" dirty="0" err="1">
                <a:latin typeface="Helvetica" pitchFamily="2" charset="0"/>
              </a:rPr>
              <a:t>Accepted</a:t>
            </a:r>
            <a:r>
              <a:rPr lang="it-IT" sz="1600" dirty="0">
                <a:latin typeface="Helvetica" pitchFamily="2" charset="0"/>
              </a:rPr>
              <a:t> 2</a:t>
            </a:r>
            <a:r>
              <a:rPr lang="it-IT" sz="1600" baseline="30000" dirty="0">
                <a:latin typeface="Helvetica" pitchFamily="2" charset="0"/>
              </a:rPr>
              <a:t>nd</a:t>
            </a:r>
            <a:r>
              <a:rPr lang="it-IT" sz="1600" dirty="0">
                <a:latin typeface="Helvetica" pitchFamily="2" charset="0"/>
              </a:rPr>
              <a:t> March 2018). </a:t>
            </a:r>
            <a:endParaRPr lang="it-IT" sz="1600" dirty="0">
              <a:effectLst/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74D73D-DA97-984F-B960-C9F73CEBC535}"/>
              </a:ext>
            </a:extLst>
          </p:cNvPr>
          <p:cNvSpPr/>
          <p:nvPr/>
        </p:nvSpPr>
        <p:spPr>
          <a:xfrm rot="16200000">
            <a:off x="-861019" y="3643503"/>
            <a:ext cx="2273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hlinkClick r:id="rId2"/>
              </a:rPr>
              <a:t>arXiv:1709.01088</a:t>
            </a:r>
            <a:r>
              <a:rPr lang="it-IT" sz="1400" dirty="0"/>
              <a:t> [</a:t>
            </a:r>
            <a:r>
              <a:rPr lang="it-IT" sz="1400" dirty="0" err="1"/>
              <a:t>nucl-th</a:t>
            </a:r>
            <a:r>
              <a:rPr lang="it-IT" sz="1400" dirty="0"/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9C3BA0-9FB9-4E44-8DDC-293CCD5BB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911400"/>
            <a:ext cx="2904432" cy="34561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DC84AE-E3C1-9246-8A2D-ABD9A3C0C72E}"/>
              </a:ext>
            </a:extLst>
          </p:cNvPr>
          <p:cNvSpPr/>
          <p:nvPr/>
        </p:nvSpPr>
        <p:spPr>
          <a:xfrm>
            <a:off x="670613" y="5198461"/>
            <a:ext cx="3428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aseline="30000" dirty="0">
                <a:latin typeface="CMR10"/>
              </a:rPr>
              <a:t>48</a:t>
            </a:r>
            <a:r>
              <a:rPr lang="it-IT" dirty="0">
                <a:latin typeface="CMR10"/>
              </a:rPr>
              <a:t>Ca </a:t>
            </a:r>
            <a:r>
              <a:rPr lang="it-IT" dirty="0">
                <a:latin typeface="CMR10"/>
                <a:sym typeface="Wingdings" pitchFamily="2" charset="2"/>
              </a:rPr>
              <a:t> </a:t>
            </a:r>
            <a:r>
              <a:rPr lang="it-IT" dirty="0">
                <a:latin typeface="CMR10"/>
              </a:rPr>
              <a:t>NME, </a:t>
            </a:r>
            <a:r>
              <a:rPr lang="it-IT" dirty="0" err="1">
                <a:latin typeface="CMR10"/>
              </a:rPr>
              <a:t>dominated</a:t>
            </a:r>
            <a:r>
              <a:rPr lang="it-IT" dirty="0">
                <a:latin typeface="CMR10"/>
              </a:rPr>
              <a:t> by </a:t>
            </a:r>
            <a:r>
              <a:rPr lang="it-IT" dirty="0">
                <a:latin typeface="CMMI10"/>
              </a:rPr>
              <a:t>M</a:t>
            </a:r>
            <a:r>
              <a:rPr lang="it-IT" sz="800" dirty="0">
                <a:latin typeface="CMR7"/>
              </a:rPr>
              <a:t>0</a:t>
            </a:r>
            <a:r>
              <a:rPr lang="el-GR" sz="800" dirty="0">
                <a:latin typeface="CMMI7"/>
              </a:rPr>
              <a:t>ν </a:t>
            </a:r>
            <a:r>
              <a:rPr lang="el-GR" dirty="0">
                <a:latin typeface="CMR10"/>
              </a:rPr>
              <a:t>, </a:t>
            </a:r>
            <a:r>
              <a:rPr lang="it-IT" dirty="0" err="1">
                <a:latin typeface="CMR10"/>
              </a:rPr>
              <a:t>is</a:t>
            </a:r>
            <a:r>
              <a:rPr lang="it-IT" dirty="0">
                <a:latin typeface="CMR10"/>
              </a:rPr>
              <a:t> </a:t>
            </a:r>
            <a:r>
              <a:rPr lang="it-IT" dirty="0" err="1">
                <a:latin typeface="CMR10"/>
              </a:rPr>
              <a:t>well</a:t>
            </a:r>
            <a:r>
              <a:rPr lang="it-IT" dirty="0">
                <a:latin typeface="CMR10"/>
              </a:rPr>
              <a:t> </a:t>
            </a:r>
            <a:r>
              <a:rPr lang="it-IT" dirty="0" err="1">
                <a:latin typeface="CMR10"/>
              </a:rPr>
              <a:t>correlated</a:t>
            </a:r>
            <a:r>
              <a:rPr lang="it-IT" dirty="0">
                <a:latin typeface="CMR10"/>
              </a:rPr>
              <a:t> with the </a:t>
            </a:r>
            <a:r>
              <a:rPr lang="it-IT" dirty="0" err="1">
                <a:latin typeface="CMR10"/>
              </a:rPr>
              <a:t>average</a:t>
            </a:r>
            <a:r>
              <a:rPr lang="it-IT" dirty="0">
                <a:latin typeface="CMR10"/>
              </a:rPr>
              <a:t> </a:t>
            </a:r>
            <a:r>
              <a:rPr lang="it-IT" dirty="0" err="1">
                <a:latin typeface="CMR10"/>
              </a:rPr>
              <a:t>energy</a:t>
            </a:r>
            <a:r>
              <a:rPr lang="it-IT" dirty="0">
                <a:latin typeface="CMR10"/>
              </a:rPr>
              <a:t> of the</a:t>
            </a:r>
            <a:r>
              <a:rPr lang="it-IT" sz="800" dirty="0"/>
              <a:t> </a:t>
            </a:r>
            <a:r>
              <a:rPr lang="it-IT" dirty="0">
                <a:latin typeface="CMR10"/>
              </a:rPr>
              <a:t>DGT GR (so far </a:t>
            </a:r>
            <a:r>
              <a:rPr lang="it-IT" dirty="0" err="1">
                <a:latin typeface="CMR10"/>
              </a:rPr>
              <a:t>never</a:t>
            </a:r>
            <a:r>
              <a:rPr lang="it-IT" dirty="0">
                <a:latin typeface="CMR10"/>
              </a:rPr>
              <a:t> </a:t>
            </a:r>
            <a:r>
              <a:rPr lang="it-IT" dirty="0" err="1">
                <a:latin typeface="CMR10"/>
              </a:rPr>
              <a:t>measured</a:t>
            </a:r>
            <a:r>
              <a:rPr lang="it-IT" dirty="0">
                <a:latin typeface="CMR10"/>
              </a:rPr>
              <a:t> </a:t>
            </a:r>
            <a:r>
              <a:rPr lang="it-IT" dirty="0" err="1">
                <a:latin typeface="CMR10"/>
              </a:rPr>
              <a:t>experimentally</a:t>
            </a:r>
            <a:r>
              <a:rPr lang="it-IT" dirty="0">
                <a:latin typeface="CMR10"/>
              </a:rPr>
              <a:t>) </a:t>
            </a:r>
            <a:endParaRPr lang="it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4D71EC-5747-B84C-9C7E-9EB5093B0EAF}"/>
              </a:ext>
            </a:extLst>
          </p:cNvPr>
          <p:cNvSpPr/>
          <p:nvPr/>
        </p:nvSpPr>
        <p:spPr>
          <a:xfrm>
            <a:off x="4159802" y="5277479"/>
            <a:ext cx="4450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MR10"/>
              </a:rPr>
              <a:t>Linear </a:t>
            </a:r>
            <a:r>
              <a:rPr lang="it-IT" dirty="0" err="1">
                <a:latin typeface="CMR10"/>
              </a:rPr>
              <a:t>correlation</a:t>
            </a:r>
            <a:r>
              <a:rPr lang="it-IT" dirty="0">
                <a:latin typeface="CMR10"/>
              </a:rPr>
              <a:t> DGT </a:t>
            </a:r>
            <a:r>
              <a:rPr lang="it-IT" dirty="0" err="1">
                <a:latin typeface="CMR10"/>
              </a:rPr>
              <a:t>transition</a:t>
            </a:r>
            <a:r>
              <a:rPr lang="it-IT" dirty="0">
                <a:latin typeface="CMR10"/>
              </a:rPr>
              <a:t> to the </a:t>
            </a:r>
            <a:r>
              <a:rPr lang="it-IT" dirty="0" err="1">
                <a:latin typeface="CMR10"/>
              </a:rPr>
              <a:t>final</a:t>
            </a:r>
            <a:r>
              <a:rPr lang="it-IT" dirty="0">
                <a:latin typeface="CMR10"/>
              </a:rPr>
              <a:t> </a:t>
            </a:r>
            <a:r>
              <a:rPr lang="it-IT" dirty="0" err="1">
                <a:latin typeface="CMR10"/>
              </a:rPr>
              <a:t>g.s</a:t>
            </a:r>
            <a:r>
              <a:rPr lang="it-IT" dirty="0">
                <a:latin typeface="CMR10"/>
              </a:rPr>
              <a:t>. and the 0</a:t>
            </a:r>
            <a:r>
              <a:rPr lang="el-GR" dirty="0" err="1">
                <a:latin typeface="CMMI10"/>
              </a:rPr>
              <a:t>νββ</a:t>
            </a:r>
            <a:r>
              <a:rPr lang="el-GR" dirty="0">
                <a:latin typeface="CMMI10"/>
              </a:rPr>
              <a:t> </a:t>
            </a:r>
            <a:r>
              <a:rPr lang="it-IT" dirty="0" err="1">
                <a:latin typeface="CMR10"/>
              </a:rPr>
              <a:t>decay</a:t>
            </a:r>
            <a:r>
              <a:rPr lang="it-IT" dirty="0">
                <a:latin typeface="CMR10"/>
              </a:rPr>
              <a:t> NME. The </a:t>
            </a:r>
            <a:r>
              <a:rPr lang="it-IT" dirty="0" err="1">
                <a:latin typeface="CMR10"/>
              </a:rPr>
              <a:t>correlation</a:t>
            </a:r>
            <a:r>
              <a:rPr lang="it-IT" dirty="0">
                <a:latin typeface="CMR10"/>
              </a:rPr>
              <a:t> </a:t>
            </a:r>
            <a:r>
              <a:rPr lang="it-IT" dirty="0" err="1">
                <a:latin typeface="CMR10"/>
              </a:rPr>
              <a:t>origins</a:t>
            </a:r>
            <a:r>
              <a:rPr lang="it-IT" dirty="0">
                <a:latin typeface="CMR10"/>
              </a:rPr>
              <a:t> in the </a:t>
            </a:r>
            <a:r>
              <a:rPr lang="it-IT" dirty="0" err="1">
                <a:latin typeface="CMR10"/>
              </a:rPr>
              <a:t>dominant</a:t>
            </a:r>
            <a:r>
              <a:rPr lang="it-IT" dirty="0">
                <a:latin typeface="CMR10"/>
              </a:rPr>
              <a:t> short-</a:t>
            </a:r>
            <a:r>
              <a:rPr lang="it-IT" dirty="0" err="1">
                <a:latin typeface="CMR10"/>
              </a:rPr>
              <a:t>range</a:t>
            </a:r>
            <a:r>
              <a:rPr lang="it-IT" dirty="0">
                <a:latin typeface="CMR10"/>
              </a:rPr>
              <a:t> </a:t>
            </a:r>
            <a:r>
              <a:rPr lang="it-IT" dirty="0" err="1">
                <a:latin typeface="CMR10"/>
              </a:rPr>
              <a:t>character</a:t>
            </a:r>
            <a:r>
              <a:rPr lang="it-IT" dirty="0">
                <a:latin typeface="CMR10"/>
              </a:rPr>
              <a:t> of </a:t>
            </a:r>
            <a:r>
              <a:rPr lang="it-IT" dirty="0" err="1">
                <a:latin typeface="CMR10"/>
              </a:rPr>
              <a:t>both</a:t>
            </a:r>
            <a:r>
              <a:rPr lang="it-IT" dirty="0">
                <a:latin typeface="CMR10"/>
              </a:rPr>
              <a:t> </a:t>
            </a:r>
            <a:r>
              <a:rPr lang="it-IT" dirty="0" err="1">
                <a:latin typeface="CMR10"/>
              </a:rPr>
              <a:t>transitions</a:t>
            </a:r>
            <a:r>
              <a:rPr lang="it-IT" dirty="0">
                <a:latin typeface="CMR10"/>
              </a:rPr>
              <a:t>. </a:t>
            </a:r>
            <a:endParaRPr lang="it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EA85AF-81A1-F148-AF8E-E1A0BBBB1E0F}"/>
              </a:ext>
            </a:extLst>
          </p:cNvPr>
          <p:cNvSpPr txBox="1"/>
          <p:nvPr/>
        </p:nvSpPr>
        <p:spPr>
          <a:xfrm rot="16200000">
            <a:off x="6236251" y="3830493"/>
            <a:ext cx="520813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err="1"/>
              <a:t>Exp</a:t>
            </a:r>
            <a:r>
              <a:rPr lang="it-IT" dirty="0"/>
              <a:t>. Challenge: 0</a:t>
            </a:r>
            <a:r>
              <a:rPr lang="it-IT" baseline="30000" dirty="0"/>
              <a:t>+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0</a:t>
            </a:r>
            <a:r>
              <a:rPr lang="it-IT" baseline="30000" dirty="0">
                <a:sym typeface="Wingdings" pitchFamily="2" charset="2"/>
              </a:rPr>
              <a:t>+</a:t>
            </a:r>
            <a:r>
              <a:rPr lang="it-IT" dirty="0">
                <a:sym typeface="Wingdings" pitchFamily="2" charset="2"/>
              </a:rPr>
              <a:t> 0.03 per </a:t>
            </a:r>
            <a:r>
              <a:rPr lang="it-IT" dirty="0" err="1">
                <a:sym typeface="Wingdings" pitchFamily="2" charset="2"/>
              </a:rPr>
              <a:t>mil</a:t>
            </a:r>
            <a:r>
              <a:rPr lang="it-IT" dirty="0">
                <a:sym typeface="Wingdings" pitchFamily="2" charset="2"/>
              </a:rPr>
              <a:t> of </a:t>
            </a:r>
            <a:r>
              <a:rPr lang="it-IT" dirty="0" err="1">
                <a:sym typeface="Wingdings" pitchFamily="2" charset="2"/>
              </a:rPr>
              <a:t>total</a:t>
            </a:r>
            <a:r>
              <a:rPr lang="it-IT" dirty="0">
                <a:sym typeface="Wingdings" pitchFamily="2" charset="2"/>
              </a:rPr>
              <a:t> DGT </a:t>
            </a:r>
            <a:endParaRPr lang="it-IT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09C2D9-B66B-7C42-934F-E037B4C34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58" y="2490177"/>
            <a:ext cx="4117859" cy="27082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3CC052-EC43-DF4A-B111-1A1FA20A167D}"/>
              </a:ext>
            </a:extLst>
          </p:cNvPr>
          <p:cNvSpPr txBox="1"/>
          <p:nvPr/>
        </p:nvSpPr>
        <p:spPr>
          <a:xfrm rot="16200000">
            <a:off x="1636993" y="2628048"/>
            <a:ext cx="1495490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Original</a:t>
            </a:r>
            <a:r>
              <a:rPr lang="it-IT" sz="1200" dirty="0"/>
              <a:t> </a:t>
            </a:r>
            <a:r>
              <a:rPr lang="it-IT" sz="1200" dirty="0" err="1"/>
              <a:t>interaction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001161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4378-DA8B-EB42-AEEC-2093C079B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Energy and </a:t>
            </a:r>
            <a:r>
              <a:rPr lang="it-IT" dirty="0" err="1"/>
              <a:t>geometry</a:t>
            </a:r>
            <a:r>
              <a:rPr lang="it-IT" dirty="0"/>
              <a:t> of </a:t>
            </a:r>
            <a:r>
              <a:rPr lang="it-IT" dirty="0">
                <a:latin typeface="Symbol" pitchFamily="2" charset="2"/>
              </a:rPr>
              <a:t>g</a:t>
            </a:r>
            <a:r>
              <a:rPr lang="it-IT" dirty="0"/>
              <a:t> vs. </a:t>
            </a:r>
            <a:r>
              <a:rPr lang="it-IT" dirty="0">
                <a:latin typeface="Symbol" pitchFamily="2" charset="2"/>
              </a:rPr>
              <a:t>gg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8AD16-7BB7-DA45-B36A-11B3DB274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45" y="3978697"/>
            <a:ext cx="5016310" cy="2667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66286C-DBB1-174A-99F7-8B44F34DB754}"/>
              </a:ext>
            </a:extLst>
          </p:cNvPr>
          <p:cNvSpPr txBox="1"/>
          <p:nvPr/>
        </p:nvSpPr>
        <p:spPr>
          <a:xfrm>
            <a:off x="5284322" y="4522797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2B55FF"/>
                </a:solidFill>
              </a:rPr>
              <a:t>1 gamma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05E51-12B3-394B-A428-CCB8C19D0753}"/>
              </a:ext>
            </a:extLst>
          </p:cNvPr>
          <p:cNvSpPr txBox="1"/>
          <p:nvPr/>
        </p:nvSpPr>
        <p:spPr>
          <a:xfrm>
            <a:off x="5284322" y="4905006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2 gamma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A404C-BF64-2743-89FE-BA5F0103B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455" y="1394807"/>
            <a:ext cx="3404385" cy="30603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60795D-2B1F-3E4E-952E-FD3A1A96CDFD}"/>
              </a:ext>
            </a:extLst>
          </p:cNvPr>
          <p:cNvSpPr/>
          <p:nvPr/>
        </p:nvSpPr>
        <p:spPr>
          <a:xfrm>
            <a:off x="352985" y="1325709"/>
            <a:ext cx="6324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Helvetica" pitchFamily="2" charset="0"/>
              </a:rPr>
              <a:t> Due to the </a:t>
            </a:r>
            <a:r>
              <a:rPr lang="it-IT" dirty="0" err="1">
                <a:latin typeface="Helvetica" pitchFamily="2" charset="0"/>
              </a:rPr>
              <a:t>dynamics</a:t>
            </a:r>
            <a:r>
              <a:rPr lang="it-IT" dirty="0">
                <a:latin typeface="Helvetica" pitchFamily="2" charset="0"/>
              </a:rPr>
              <a:t> of the Compton-</a:t>
            </a:r>
            <a:r>
              <a:rPr lang="it-IT" dirty="0" err="1">
                <a:latin typeface="Helvetica" pitchFamily="2" charset="0"/>
              </a:rPr>
              <a:t>scattering</a:t>
            </a:r>
            <a:r>
              <a:rPr lang="it-IT" dirty="0">
                <a:latin typeface="Helvetica" pitchFamily="2" charset="0"/>
              </a:rPr>
              <a:t>, a single </a:t>
            </a:r>
            <a:r>
              <a:rPr lang="it-IT" dirty="0" err="1">
                <a:latin typeface="Helvetica" pitchFamily="2" charset="0"/>
              </a:rPr>
              <a:t>photon</a:t>
            </a:r>
            <a:r>
              <a:rPr lang="it-IT" dirty="0">
                <a:latin typeface="Helvetica" pitchFamily="2" charset="0"/>
              </a:rPr>
              <a:t> (blue </a:t>
            </a:r>
            <a:r>
              <a:rPr lang="it-IT" dirty="0" err="1">
                <a:latin typeface="Helvetica" pitchFamily="2" charset="0"/>
              </a:rPr>
              <a:t>arrows</a:t>
            </a:r>
            <a:r>
              <a:rPr lang="it-IT" dirty="0">
                <a:latin typeface="Helvetica" pitchFamily="2" charset="0"/>
              </a:rPr>
              <a:t>) </a:t>
            </a:r>
            <a:r>
              <a:rPr lang="it-IT" dirty="0" err="1">
                <a:latin typeface="Helvetica" pitchFamily="2" charset="0"/>
              </a:rPr>
              <a:t>depositing</a:t>
            </a:r>
            <a:r>
              <a:rPr lang="it-IT" dirty="0">
                <a:latin typeface="Helvetica" pitchFamily="2" charset="0"/>
              </a:rPr>
              <a:t> the </a:t>
            </a:r>
            <a:r>
              <a:rPr lang="it-IT" dirty="0" err="1">
                <a:latin typeface="Helvetica" pitchFamily="2" charset="0"/>
              </a:rPr>
              <a:t>energy</a:t>
            </a:r>
            <a:r>
              <a:rPr lang="it-IT" dirty="0">
                <a:latin typeface="Helvetica" pitchFamily="2" charset="0"/>
              </a:rPr>
              <a:t> E1  can</a:t>
            </a:r>
          </a:p>
          <a:p>
            <a:r>
              <a:rPr lang="it-IT" dirty="0" err="1">
                <a:latin typeface="Helvetica" pitchFamily="2" charset="0"/>
              </a:rPr>
              <a:t>only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interact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outside</a:t>
            </a:r>
            <a:r>
              <a:rPr lang="it-IT" dirty="0">
                <a:latin typeface="Helvetica" pitchFamily="2" charset="0"/>
              </a:rPr>
              <a:t> of the </a:t>
            </a:r>
            <a:r>
              <a:rPr lang="it-IT" dirty="0" err="1">
                <a:latin typeface="Helvetica" pitchFamily="2" charset="0"/>
              </a:rPr>
              <a:t>cone</a:t>
            </a:r>
            <a:r>
              <a:rPr lang="it-IT" dirty="0">
                <a:latin typeface="Helvetica" pitchFamily="2" charset="0"/>
              </a:rPr>
              <a:t>. </a:t>
            </a:r>
            <a:r>
              <a:rPr lang="it-IT" dirty="0" err="1">
                <a:latin typeface="Helvetica" pitchFamily="2" charset="0"/>
              </a:rPr>
              <a:t>If</a:t>
            </a:r>
            <a:r>
              <a:rPr lang="it-IT" dirty="0">
                <a:latin typeface="Helvetica" pitchFamily="2" charset="0"/>
              </a:rPr>
              <a:t> the </a:t>
            </a:r>
            <a:r>
              <a:rPr lang="it-IT" dirty="0" err="1">
                <a:latin typeface="Helvetica" pitchFamily="2" charset="0"/>
              </a:rPr>
              <a:t>next</a:t>
            </a:r>
            <a:endParaRPr lang="it-IT" dirty="0">
              <a:latin typeface="Helvetica" pitchFamily="2" charset="0"/>
            </a:endParaRPr>
          </a:p>
          <a:p>
            <a:r>
              <a:rPr lang="it-IT" dirty="0" err="1">
                <a:latin typeface="Helvetica" pitchFamily="2" charset="0"/>
              </a:rPr>
              <a:t>measured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interactions</a:t>
            </a:r>
            <a:r>
              <a:rPr lang="it-IT" dirty="0">
                <a:latin typeface="Helvetica" pitchFamily="2" charset="0"/>
              </a:rPr>
              <a:t> are inside the </a:t>
            </a:r>
            <a:r>
              <a:rPr lang="it-IT" dirty="0" err="1">
                <a:latin typeface="Helvetica" pitchFamily="2" charset="0"/>
              </a:rPr>
              <a:t>cone</a:t>
            </a:r>
            <a:r>
              <a:rPr lang="it-IT" dirty="0">
                <a:latin typeface="Helvetica" pitchFamily="2" charset="0"/>
              </a:rPr>
              <a:t>, </a:t>
            </a:r>
            <a:r>
              <a:rPr lang="it-IT" dirty="0" err="1">
                <a:latin typeface="Helvetica" pitchFamily="2" charset="0"/>
              </a:rPr>
              <a:t>it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is</a:t>
            </a:r>
            <a:endParaRPr lang="it-IT" dirty="0">
              <a:latin typeface="Helvetica" pitchFamily="2" charset="0"/>
            </a:endParaRPr>
          </a:p>
          <a:p>
            <a:r>
              <a:rPr lang="it-IT" dirty="0" err="1">
                <a:latin typeface="Helvetica" pitchFamily="2" charset="0"/>
              </a:rPr>
              <a:t>very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likely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that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they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stem</a:t>
            </a:r>
            <a:r>
              <a:rPr lang="it-IT" dirty="0">
                <a:latin typeface="Helvetica" pitchFamily="2" charset="0"/>
              </a:rPr>
              <a:t> from an </a:t>
            </a:r>
            <a:r>
              <a:rPr lang="it-IT" dirty="0" err="1">
                <a:latin typeface="Helvetica" pitchFamily="2" charset="0"/>
              </a:rPr>
              <a:t>additional</a:t>
            </a:r>
            <a:endParaRPr lang="it-IT" dirty="0">
              <a:latin typeface="Helvetica" pitchFamily="2" charset="0"/>
            </a:endParaRPr>
          </a:p>
          <a:p>
            <a:r>
              <a:rPr lang="it-IT" dirty="0" err="1">
                <a:latin typeface="Helvetica" pitchFamily="2" charset="0"/>
              </a:rPr>
              <a:t>photon</a:t>
            </a:r>
            <a:r>
              <a:rPr lang="it-IT" dirty="0">
                <a:latin typeface="Helvetica" pitchFamily="2" charset="0"/>
              </a:rPr>
              <a:t> (green </a:t>
            </a:r>
            <a:r>
              <a:rPr lang="it-IT" dirty="0" err="1">
                <a:latin typeface="Helvetica" pitchFamily="2" charset="0"/>
              </a:rPr>
              <a:t>arrows</a:t>
            </a:r>
            <a:r>
              <a:rPr lang="it-IT" dirty="0">
                <a:latin typeface="Helvetica" pitchFamily="2" charset="0"/>
              </a:rPr>
              <a:t>). The opening angle of the</a:t>
            </a:r>
          </a:p>
          <a:p>
            <a:r>
              <a:rPr lang="it-IT" dirty="0" err="1">
                <a:latin typeface="Helvetica" pitchFamily="2" charset="0"/>
              </a:rPr>
              <a:t>cone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strongly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varies</a:t>
            </a:r>
            <a:r>
              <a:rPr lang="it-IT" dirty="0">
                <a:latin typeface="Helvetica" pitchFamily="2" charset="0"/>
              </a:rPr>
              <a:t> with the </a:t>
            </a:r>
            <a:r>
              <a:rPr lang="it-IT" dirty="0" err="1">
                <a:latin typeface="Helvetica" pitchFamily="2" charset="0"/>
              </a:rPr>
              <a:t>amount</a:t>
            </a:r>
            <a:r>
              <a:rPr lang="it-IT" dirty="0">
                <a:latin typeface="Helvetica" pitchFamily="2" charset="0"/>
              </a:rPr>
              <a:t> of </a:t>
            </a:r>
            <a:r>
              <a:rPr lang="it-IT" dirty="0" err="1">
                <a:latin typeface="Helvetica" pitchFamily="2" charset="0"/>
              </a:rPr>
              <a:t>interac</a:t>
            </a:r>
            <a:r>
              <a:rPr lang="it-IT" dirty="0">
                <a:latin typeface="Helvetica" pitchFamily="2" charset="0"/>
              </a:rPr>
              <a:t>-</a:t>
            </a:r>
          </a:p>
          <a:p>
            <a:r>
              <a:rPr lang="it-IT" dirty="0" err="1">
                <a:latin typeface="Helvetica" pitchFamily="2" charset="0"/>
              </a:rPr>
              <a:t>tions</a:t>
            </a:r>
            <a:r>
              <a:rPr lang="it-IT" dirty="0">
                <a:latin typeface="Helvetica" pitchFamily="2" charset="0"/>
              </a:rPr>
              <a:t> in the cluster of E1 , the </a:t>
            </a:r>
            <a:r>
              <a:rPr lang="it-IT" dirty="0" err="1">
                <a:latin typeface="Helvetica" pitchFamily="2" charset="0"/>
              </a:rPr>
              <a:t>incident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photon</a:t>
            </a:r>
            <a:endParaRPr lang="it-IT" dirty="0">
              <a:latin typeface="Helvetica" pitchFamily="2" charset="0"/>
            </a:endParaRPr>
          </a:p>
          <a:p>
            <a:r>
              <a:rPr lang="it-IT" dirty="0" err="1">
                <a:latin typeface="Helvetica" pitchFamily="2" charset="0"/>
              </a:rPr>
              <a:t>energy</a:t>
            </a:r>
            <a:r>
              <a:rPr lang="it-IT" dirty="0">
                <a:latin typeface="Helvetica" pitchFamily="2" charset="0"/>
              </a:rPr>
              <a:t> E0  and the </a:t>
            </a:r>
            <a:r>
              <a:rPr lang="it-IT" dirty="0" err="1">
                <a:latin typeface="Helvetica" pitchFamily="2" charset="0"/>
              </a:rPr>
              <a:t>allowed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interval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width</a:t>
            </a:r>
            <a:r>
              <a:rPr lang="it-IT" dirty="0">
                <a:latin typeface="Helvetica" pitchFamily="2" charset="0"/>
              </a:rPr>
              <a:t> .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A0ECBE-844B-4246-9ABE-802347D8FD83}"/>
              </a:ext>
            </a:extLst>
          </p:cNvPr>
          <p:cNvSpPr txBox="1"/>
          <p:nvPr/>
        </p:nvSpPr>
        <p:spPr>
          <a:xfrm>
            <a:off x="2031627" y="4338131"/>
            <a:ext cx="259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Energy </a:t>
            </a:r>
            <a:r>
              <a:rPr lang="it-IT" dirty="0" err="1"/>
              <a:t>dependency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1178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 flipV="1">
            <a:off x="6493929" y="5841996"/>
            <a:ext cx="922864" cy="1693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AGATA for the </a:t>
            </a:r>
            <a:r>
              <a:rPr lang="en-US" dirty="0"/>
              <a:t>(“</a:t>
            </a:r>
            <a:r>
              <a:rPr lang="en-US" dirty="0" err="1"/>
              <a:t>γγ</a:t>
            </a:r>
            <a:r>
              <a:rPr lang="en-US" dirty="0"/>
              <a:t>/</a:t>
            </a:r>
            <a:r>
              <a:rPr lang="en-US" dirty="0" err="1"/>
              <a:t>γ</a:t>
            </a:r>
            <a:r>
              <a:rPr lang="en-US" dirty="0"/>
              <a:t>”) decay?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61142"/>
            <a:ext cx="8229600" cy="3430992"/>
          </a:xfrm>
        </p:spPr>
        <p:txBody>
          <a:bodyPr/>
          <a:lstStyle/>
          <a:p>
            <a:r>
              <a:rPr lang="en-GB" dirty="0"/>
              <a:t>Possibility to improve the timing from highly segmented </a:t>
            </a:r>
            <a:r>
              <a:rPr lang="en-GB" dirty="0" err="1"/>
              <a:t>HPGe</a:t>
            </a:r>
            <a:r>
              <a:rPr lang="en-GB" dirty="0"/>
              <a:t> detectors by using PSA techniques or maybe NN techniques?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Position sensitivity and PSA to get spatially a difference between Compton scattered events and real double gamma events. </a:t>
            </a:r>
          </a:p>
        </p:txBody>
      </p:sp>
      <p:pic>
        <p:nvPicPr>
          <p:cNvPr id="4" name="Immagine 3" descr="Screen Shot 2017-09-25 at 14.3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47" y="2170170"/>
            <a:ext cx="4685553" cy="1690258"/>
          </a:xfrm>
          <a:prstGeom prst="rect">
            <a:avLst/>
          </a:prstGeom>
        </p:spPr>
      </p:pic>
      <p:pic>
        <p:nvPicPr>
          <p:cNvPr id="5" name="Immagine 4" descr="Screen Shot 2017-09-25 at 18.36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20" y="4646707"/>
            <a:ext cx="2373561" cy="2061882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>
            <a:off x="4758259" y="5841996"/>
            <a:ext cx="1727200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6485459" y="5029200"/>
            <a:ext cx="931334" cy="81279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6239921" y="5962135"/>
            <a:ext cx="52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E</a:t>
            </a:r>
            <a:r>
              <a:rPr lang="it-IT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484528" y="4590535"/>
            <a:ext cx="52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E</a:t>
            </a:r>
            <a:r>
              <a:rPr lang="it-IT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282263" y="4611243"/>
            <a:ext cx="728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/>
              <a:t>.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213576" y="3758681"/>
            <a:ext cx="728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/>
              <a:t>.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6908796" y="5455731"/>
            <a:ext cx="60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θ</a:t>
            </a:r>
            <a:r>
              <a:rPr lang="it-IT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1106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 flipV="1">
            <a:off x="6493929" y="5841996"/>
            <a:ext cx="922864" cy="1693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AGATA for the </a:t>
            </a:r>
            <a:r>
              <a:rPr lang="en-US" dirty="0"/>
              <a:t>(“</a:t>
            </a:r>
            <a:r>
              <a:rPr lang="en-US" dirty="0" err="1"/>
              <a:t>γγ</a:t>
            </a:r>
            <a:r>
              <a:rPr lang="en-US" dirty="0"/>
              <a:t>/</a:t>
            </a:r>
            <a:r>
              <a:rPr lang="en-US" dirty="0" err="1"/>
              <a:t>γ</a:t>
            </a:r>
            <a:r>
              <a:rPr lang="en-US" dirty="0"/>
              <a:t>”) decay?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61142"/>
            <a:ext cx="8229600" cy="3430992"/>
          </a:xfrm>
        </p:spPr>
        <p:txBody>
          <a:bodyPr/>
          <a:lstStyle/>
          <a:p>
            <a:r>
              <a:rPr lang="en-GB" dirty="0"/>
              <a:t>Possibility to improve the timing from highly segmented </a:t>
            </a:r>
            <a:r>
              <a:rPr lang="en-GB" dirty="0" err="1"/>
              <a:t>HPGe</a:t>
            </a:r>
            <a:r>
              <a:rPr lang="en-GB" dirty="0"/>
              <a:t> detectors by using PSA techniques or maybe NN techniques?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Position sensitivity and PSA to get spatially a difference between Compton scattered events and real double gamma events. </a:t>
            </a:r>
          </a:p>
        </p:txBody>
      </p:sp>
      <p:pic>
        <p:nvPicPr>
          <p:cNvPr id="4" name="Immagine 3" descr="Screen Shot 2017-09-25 at 14.3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47" y="2170170"/>
            <a:ext cx="4685553" cy="1690258"/>
          </a:xfrm>
          <a:prstGeom prst="rect">
            <a:avLst/>
          </a:prstGeom>
        </p:spPr>
      </p:pic>
      <p:pic>
        <p:nvPicPr>
          <p:cNvPr id="5" name="Immagine 4" descr="Screen Shot 2017-09-25 at 18.36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20" y="4646707"/>
            <a:ext cx="2373561" cy="2061882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>
            <a:off x="4758259" y="5841996"/>
            <a:ext cx="172720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6485459" y="5029200"/>
            <a:ext cx="931334" cy="81279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6239921" y="5962135"/>
            <a:ext cx="52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484528" y="4590535"/>
            <a:ext cx="52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282263" y="4611243"/>
            <a:ext cx="728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/>
              <a:t>.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213576" y="3758681"/>
            <a:ext cx="728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/>
              <a:t>.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6908796" y="5455731"/>
            <a:ext cx="60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θ</a:t>
            </a:r>
            <a:r>
              <a:rPr lang="it-IT" baseline="-25000" dirty="0"/>
              <a:t>1</a:t>
            </a:r>
          </a:p>
        </p:txBody>
      </p:sp>
      <p:cxnSp>
        <p:nvCxnSpPr>
          <p:cNvPr id="9" name="Connettore 2 8"/>
          <p:cNvCxnSpPr/>
          <p:nvPr/>
        </p:nvCxnSpPr>
        <p:spPr>
          <a:xfrm flipV="1">
            <a:off x="4758259" y="5029200"/>
            <a:ext cx="2658534" cy="7958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er 10"/>
          <p:cNvSpPr/>
          <p:nvPr/>
        </p:nvSpPr>
        <p:spPr>
          <a:xfrm rot="19824051">
            <a:off x="6637819" y="5183197"/>
            <a:ext cx="575757" cy="545068"/>
          </a:xfrm>
          <a:prstGeom prst="mathMultiply">
            <a:avLst>
              <a:gd name="adj1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708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a"/>
          <p:cNvPicPr>
            <a:picLocks noChangeAspect="1" noChangeArrowheads="1"/>
          </p:cNvPicPr>
          <p:nvPr/>
        </p:nvPicPr>
        <p:blipFill rotWithShape="1">
          <a:blip r:embed="rId2" cstate="print"/>
          <a:srcRect l="27369" t="6981" r="24414" b="12580"/>
          <a:stretch/>
        </p:blipFill>
        <p:spPr bwMode="auto">
          <a:xfrm>
            <a:off x="2306105" y="1490122"/>
            <a:ext cx="2977095" cy="4461825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22275" y="-142665"/>
            <a:ext cx="443388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71808" y="1752506"/>
            <a:ext cx="1876425" cy="94456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32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000" b="1" baseline="-25000" dirty="0" err="1">
                <a:solidFill>
                  <a:srgbClr val="FF0000"/>
                </a:solidFill>
                <a:latin typeface="Arial" charset="0"/>
              </a:rPr>
              <a:t>ph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	~ 10%</a:t>
            </a:r>
          </a:p>
          <a:p>
            <a:pPr eaLnBrk="0" hangingPunct="0">
              <a:lnSpc>
                <a:spcPct val="120000"/>
              </a:lnSpc>
            </a:pPr>
            <a:r>
              <a:rPr lang="en-US" sz="2000" b="1" dirty="0" err="1">
                <a:latin typeface="Arial" charset="0"/>
              </a:rPr>
              <a:t>N</a:t>
            </a:r>
            <a:r>
              <a:rPr lang="en-US" sz="2000" b="1" baseline="-25000" dirty="0" err="1">
                <a:latin typeface="Arial" charset="0"/>
              </a:rPr>
              <a:t>det</a:t>
            </a:r>
            <a:r>
              <a:rPr lang="en-US" sz="2000" b="1" dirty="0">
                <a:latin typeface="Arial" charset="0"/>
              </a:rPr>
              <a:t>	~ 100</a:t>
            </a:r>
            <a:endParaRPr lang="en-GB" sz="2000" b="1" dirty="0">
              <a:latin typeface="Arial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608935" y="3256566"/>
            <a:ext cx="31326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 eaLnBrk="0" hangingPunct="0">
              <a:buFont typeface="Arial" pitchFamily="34" charset="0"/>
              <a:buChar char="•"/>
            </a:pPr>
            <a:r>
              <a:rPr lang="en-US" sz="1800" dirty="0">
                <a:latin typeface="Arial" charset="0"/>
              </a:rPr>
              <a:t>too many detectors needed to avoid summing effects</a:t>
            </a:r>
          </a:p>
          <a:p>
            <a:pPr marL="179388" indent="-179388" eaLnBrk="0" hangingPunct="0">
              <a:buFont typeface="Arial" pitchFamily="34" charset="0"/>
              <a:buChar char="•"/>
            </a:pPr>
            <a:r>
              <a:rPr lang="en-US" sz="1800" dirty="0">
                <a:latin typeface="Arial" charset="0"/>
              </a:rPr>
              <a:t>opening angle still too big for very high recoil velocity</a:t>
            </a:r>
            <a:endParaRPr lang="en-GB" sz="1800" dirty="0">
              <a:latin typeface="Arial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608935" y="4597730"/>
            <a:ext cx="3398687" cy="20621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2000" u="sng" dirty="0">
                <a:latin typeface="Arial" charset="0"/>
              </a:rPr>
              <a:t>Smarter use of </a:t>
            </a:r>
            <a:r>
              <a:rPr lang="en-US" sz="2000" u="sng" dirty="0" err="1">
                <a:latin typeface="Arial" charset="0"/>
              </a:rPr>
              <a:t>Ge</a:t>
            </a:r>
            <a:r>
              <a:rPr lang="en-US" sz="2000" u="sng" dirty="0">
                <a:latin typeface="Arial" charset="0"/>
              </a:rPr>
              <a:t> detectors</a:t>
            </a:r>
          </a:p>
          <a:p>
            <a:pPr marL="179388" indent="-179388" eaLnBrk="0" hangingPunct="0">
              <a:lnSpc>
                <a:spcPct val="120000"/>
              </a:lnSpc>
              <a:buFontTx/>
              <a:buChar char="•"/>
            </a:pPr>
            <a:r>
              <a:rPr lang="en-US" sz="2000" dirty="0">
                <a:latin typeface="Arial" charset="0"/>
              </a:rPr>
              <a:t>segmented detectors</a:t>
            </a:r>
          </a:p>
          <a:p>
            <a:pPr marL="179388" indent="-179388" eaLnBrk="0" hangingPunct="0">
              <a:buFontTx/>
              <a:buChar char="•"/>
            </a:pPr>
            <a:r>
              <a:rPr lang="en-US" sz="2000" dirty="0">
                <a:latin typeface="Arial" charset="0"/>
              </a:rPr>
              <a:t>digital electronics</a:t>
            </a:r>
          </a:p>
          <a:p>
            <a:pPr marL="179388" indent="-179388" eaLnBrk="0" hangingPunct="0">
              <a:buFontTx/>
              <a:buChar char="•"/>
            </a:pPr>
            <a:r>
              <a:rPr lang="en-US" sz="2000" dirty="0">
                <a:latin typeface="Arial" charset="0"/>
              </a:rPr>
              <a:t>time stamping of events</a:t>
            </a:r>
          </a:p>
          <a:p>
            <a:pPr marL="179388" indent="-179388" eaLnBrk="0" hangingPunct="0">
              <a:buFontTx/>
              <a:buChar char="•"/>
            </a:pPr>
            <a:r>
              <a:rPr lang="en-US" sz="2000" dirty="0">
                <a:latin typeface="Arial" charset="0"/>
              </a:rPr>
              <a:t>analysis of pulse shapes</a:t>
            </a:r>
          </a:p>
          <a:p>
            <a:pPr marL="179388" indent="-179388" eaLnBrk="0" hangingPunct="0">
              <a:buFontTx/>
              <a:buChar char="•"/>
            </a:pPr>
            <a:r>
              <a:rPr lang="en-US" sz="2000" dirty="0">
                <a:latin typeface="Arial" charset="0"/>
              </a:rPr>
              <a:t>tracking of </a:t>
            </a:r>
            <a:r>
              <a:rPr lang="en-US" sz="2000" dirty="0">
                <a:latin typeface="Symbol" pitchFamily="18" charset="2"/>
              </a:rPr>
              <a:t>g</a:t>
            </a:r>
            <a:r>
              <a:rPr lang="en-US" sz="2000" dirty="0">
                <a:latin typeface="Arial" charset="0"/>
              </a:rPr>
              <a:t>-rays</a:t>
            </a:r>
            <a:endParaRPr lang="en-GB" sz="2000" dirty="0">
              <a:latin typeface="Arial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85855" y="1333305"/>
            <a:ext cx="33810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u="sng" dirty="0">
                <a:solidFill>
                  <a:srgbClr val="000000"/>
                </a:solidFill>
                <a:latin typeface="Arial" charset="0"/>
              </a:rPr>
              <a:t>Compton Suppressed</a:t>
            </a:r>
            <a:endParaRPr lang="en-GB" sz="2400" b="1" u="sng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85855" y="2803581"/>
            <a:ext cx="17235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u="sng" dirty="0" err="1">
                <a:solidFill>
                  <a:srgbClr val="000000"/>
                </a:solidFill>
                <a:latin typeface="Arial" charset="0"/>
              </a:rPr>
              <a:t>Ge</a:t>
            </a:r>
            <a:r>
              <a:rPr lang="en-US" sz="2400" b="1" u="sng" dirty="0">
                <a:solidFill>
                  <a:srgbClr val="000000"/>
                </a:solidFill>
                <a:latin typeface="Arial" charset="0"/>
              </a:rPr>
              <a:t> Sphere</a:t>
            </a:r>
            <a:endParaRPr lang="en-GB" sz="2400" b="1" u="sng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74969" y="4410844"/>
            <a:ext cx="23299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u="sng" dirty="0">
                <a:solidFill>
                  <a:srgbClr val="000000"/>
                </a:solidFill>
                <a:latin typeface="Arial" charset="0"/>
              </a:rPr>
              <a:t>Tracking Array</a:t>
            </a:r>
            <a:endParaRPr lang="en-GB" sz="2400" b="1" u="sng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71808" y="3234758"/>
            <a:ext cx="1898277" cy="95410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000" b="1" baseline="-25000" dirty="0" err="1">
                <a:solidFill>
                  <a:srgbClr val="FF0000"/>
                </a:solidFill>
                <a:latin typeface="Arial" charset="0"/>
              </a:rPr>
              <a:t>ph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	~ 50%</a:t>
            </a:r>
          </a:p>
          <a:p>
            <a:pPr eaLnBrk="0" hangingPunct="0">
              <a:lnSpc>
                <a:spcPct val="120000"/>
              </a:lnSpc>
            </a:pPr>
            <a:r>
              <a:rPr lang="en-US" sz="2000" b="1" dirty="0" err="1">
                <a:latin typeface="Arial" charset="0"/>
              </a:rPr>
              <a:t>N</a:t>
            </a:r>
            <a:r>
              <a:rPr lang="en-US" sz="2000" b="1" baseline="-25000" dirty="0" err="1">
                <a:latin typeface="Arial" charset="0"/>
              </a:rPr>
              <a:t>det</a:t>
            </a:r>
            <a:r>
              <a:rPr lang="en-US" sz="2000" b="1" dirty="0">
                <a:latin typeface="Arial" charset="0"/>
              </a:rPr>
              <a:t> 	~ 1000</a:t>
            </a:r>
            <a:endParaRPr lang="en-GB" sz="20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344510" y="1784928"/>
            <a:ext cx="118494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W</a:t>
            </a:r>
            <a:r>
              <a:rPr lang="en-GB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~ 40%</a:t>
            </a:r>
            <a:br>
              <a:rPr lang="en-GB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br>
              <a:rPr lang="en-GB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1" dirty="0">
                <a:latin typeface="Symbol" pitchFamily="18" charset="2"/>
                <a:cs typeface="Arial" pitchFamily="34" charset="0"/>
              </a:rPr>
              <a:t>q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~ 8º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608935" y="1635392"/>
            <a:ext cx="313265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sz="1800" dirty="0">
                <a:latin typeface="Arial" charset="0"/>
              </a:rPr>
              <a:t>50% of solid angle taken by the AC shields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US" sz="1800" dirty="0">
                <a:latin typeface="Arial" charset="0"/>
              </a:rPr>
              <a:t>large opening angle </a:t>
            </a:r>
            <a:r>
              <a:rPr lang="en-US" sz="1800" dirty="0">
                <a:latin typeface="Arial" charset="0"/>
                <a:sym typeface="Wingdings" pitchFamily="2" charset="2"/>
              </a:rPr>
              <a:t></a:t>
            </a:r>
            <a:br>
              <a:rPr lang="en-US" sz="1800" dirty="0">
                <a:latin typeface="Arial" charset="0"/>
                <a:sym typeface="Wingdings" pitchFamily="2" charset="2"/>
              </a:rPr>
            </a:br>
            <a:r>
              <a:rPr lang="en-US" sz="1800" dirty="0">
                <a:latin typeface="Arial" charset="0"/>
              </a:rPr>
              <a:t>poor energy resolution at high recoil velocity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471808" y="4870560"/>
            <a:ext cx="191110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000" b="1" baseline="-25000" dirty="0" err="1">
                <a:solidFill>
                  <a:srgbClr val="FF0000"/>
                </a:solidFill>
                <a:latin typeface="Arial" charset="0"/>
              </a:rPr>
              <a:t>ph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	~ 50%</a:t>
            </a:r>
          </a:p>
          <a:p>
            <a:pPr eaLnBrk="0" hangingPunct="0">
              <a:lnSpc>
                <a:spcPct val="120000"/>
              </a:lnSpc>
            </a:pPr>
            <a:r>
              <a:rPr lang="en-US" sz="2000" b="1" dirty="0" err="1">
                <a:latin typeface="Arial" charset="0"/>
              </a:rPr>
              <a:t>N</a:t>
            </a:r>
            <a:r>
              <a:rPr lang="en-US" sz="2000" b="1" baseline="-25000" dirty="0" err="1">
                <a:latin typeface="Arial" charset="0"/>
              </a:rPr>
              <a:t>det</a:t>
            </a:r>
            <a:r>
              <a:rPr lang="en-US" sz="2000" b="1" dirty="0">
                <a:latin typeface="Arial" charset="0"/>
              </a:rPr>
              <a:t> 	~ 100</a:t>
            </a:r>
            <a:endParaRPr lang="en-GB" sz="20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2306105" y="3215150"/>
            <a:ext cx="11849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W</a:t>
            </a:r>
            <a:r>
              <a:rPr lang="en-GB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~ 80%</a:t>
            </a:r>
            <a:br>
              <a:rPr lang="en-GB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br>
              <a:rPr lang="en-GB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1" dirty="0">
                <a:latin typeface="Symbol" pitchFamily="18" charset="2"/>
                <a:cs typeface="Arial" pitchFamily="34" charset="0"/>
              </a:rPr>
              <a:t>q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~ 3º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344510" y="4734217"/>
            <a:ext cx="11849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W</a:t>
            </a:r>
            <a:r>
              <a:rPr lang="en-GB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~ 80%</a:t>
            </a:r>
            <a:br>
              <a:rPr lang="en-GB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br>
              <a:rPr lang="en-GB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1" dirty="0">
                <a:latin typeface="Symbol" pitchFamily="18" charset="2"/>
                <a:cs typeface="Arial" pitchFamily="34" charset="0"/>
              </a:rPr>
              <a:t>q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~ 1º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47449" y="5951947"/>
            <a:ext cx="5107866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>
              <a:tabLst>
                <a:tab pos="3135313" algn="l"/>
                <a:tab pos="3494088" algn="l"/>
                <a:tab pos="4125913" algn="l"/>
              </a:tabLst>
            </a:pP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Pulse Shape Analysis	</a:t>
            </a:r>
            <a:r>
              <a:rPr lang="en-US" sz="2000" b="1" dirty="0" err="1">
                <a:latin typeface="Symbol" pitchFamily="18" charset="2"/>
                <a:cs typeface="Arial" pitchFamily="34" charset="0"/>
              </a:rPr>
              <a:t>q</a:t>
            </a:r>
            <a:r>
              <a:rPr lang="en-US" sz="2000" b="1" baseline="-25000" dirty="0" err="1">
                <a:latin typeface="Arial" pitchFamily="34" charset="0"/>
                <a:cs typeface="Arial" pitchFamily="34" charset="0"/>
              </a:rPr>
              <a:t>eff</a:t>
            </a:r>
            <a:r>
              <a:rPr lang="en-US" sz="2000" b="1" dirty="0">
                <a:latin typeface="Symbol" pitchFamily="18" charset="2"/>
                <a:cs typeface="Arial" pitchFamily="34" charset="0"/>
              </a:rPr>
              <a:t>	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~ 1º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Gamma-ray Tracking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	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baseline="-25000" dirty="0">
                <a:latin typeface="Arial" pitchFamily="34" charset="0"/>
                <a:cs typeface="Arial" pitchFamily="34" charset="0"/>
              </a:rPr>
              <a:t>eff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~ 10000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904559" y="6095525"/>
            <a:ext cx="614481" cy="499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itolo 1"/>
          <p:cNvSpPr txBox="1">
            <a:spLocks/>
          </p:cNvSpPr>
          <p:nvPr/>
        </p:nvSpPr>
        <p:spPr bwMode="auto">
          <a:xfrm>
            <a:off x="838200" y="1524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dirty="0"/>
              <a:t>Idea of </a:t>
            </a:r>
            <a:r>
              <a:rPr lang="it-IT" dirty="0" err="1"/>
              <a:t>γ-ray</a:t>
            </a:r>
            <a:r>
              <a:rPr lang="it-IT" dirty="0"/>
              <a:t> </a:t>
            </a:r>
            <a:r>
              <a:rPr lang="it-IT" dirty="0" err="1"/>
              <a:t>tracking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85194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 cstate="screen"/>
          <a:srcRect b="28438"/>
          <a:stretch>
            <a:fillRect/>
          </a:stretch>
        </p:blipFill>
        <p:spPr bwMode="auto">
          <a:xfrm>
            <a:off x="387350" y="5723989"/>
            <a:ext cx="8375650" cy="9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16" name="Group 7"/>
          <p:cNvGrpSpPr>
            <a:grpSpLocks/>
          </p:cNvGrpSpPr>
          <p:nvPr/>
        </p:nvGrpSpPr>
        <p:grpSpPr bwMode="auto">
          <a:xfrm>
            <a:off x="309563" y="1226601"/>
            <a:ext cx="8450262" cy="2193925"/>
            <a:chOff x="310326" y="853555"/>
            <a:chExt cx="8450026" cy="2194445"/>
          </a:xfrm>
        </p:grpSpPr>
        <p:pic>
          <p:nvPicPr>
            <p:cNvPr id="64523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10326" y="853555"/>
              <a:ext cx="8440193" cy="112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4" name="Picture 4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46841" y="1949418"/>
              <a:ext cx="8413511" cy="1098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4517" name="Group 8"/>
          <p:cNvGrpSpPr>
            <a:grpSpLocks/>
          </p:cNvGrpSpPr>
          <p:nvPr/>
        </p:nvGrpSpPr>
        <p:grpSpPr bwMode="auto">
          <a:xfrm>
            <a:off x="328613" y="3534826"/>
            <a:ext cx="8455025" cy="2209800"/>
            <a:chOff x="328550" y="3162300"/>
            <a:chExt cx="8455553" cy="2209800"/>
          </a:xfrm>
        </p:grpSpPr>
        <p:pic>
          <p:nvPicPr>
            <p:cNvPr id="64521" name="Picture 5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34076" y="3162300"/>
              <a:ext cx="8440189" cy="1096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2" name="Picture 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28550" y="4260850"/>
              <a:ext cx="8455553" cy="111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518" name="TextBox 9"/>
          <p:cNvSpPr txBox="1">
            <a:spLocks noChangeArrowheads="1"/>
          </p:cNvSpPr>
          <p:nvPr/>
        </p:nvSpPr>
        <p:spPr bwMode="auto">
          <a:xfrm>
            <a:off x="385855" y="3306226"/>
            <a:ext cx="85259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dirty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A        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6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B       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6 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C       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6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 D       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6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 E       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6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 F       </a:t>
            </a:r>
            <a:r>
              <a:rPr lang="it-IT" sz="12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100" dirty="0">
                <a:latin typeface="Arial" pitchFamily="34" charset="0"/>
                <a:cs typeface="Arial" pitchFamily="34" charset="0"/>
              </a:rPr>
              <a:t>6  </a:t>
            </a:r>
            <a:r>
              <a:rPr lang="it-IT" sz="12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CC</a:t>
            </a:r>
          </a:p>
        </p:txBody>
      </p:sp>
      <p:sp>
        <p:nvSpPr>
          <p:cNvPr id="64519" name="TextBox 10"/>
          <p:cNvSpPr txBox="1">
            <a:spLocks noChangeArrowheads="1"/>
          </p:cNvSpPr>
          <p:nvPr/>
        </p:nvSpPr>
        <p:spPr bwMode="auto">
          <a:xfrm>
            <a:off x="1143000" y="1325026"/>
            <a:ext cx="53896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/>
              <a:t>E</a:t>
            </a:r>
            <a:r>
              <a:rPr lang="it-IT" sz="2000" b="1" dirty="0">
                <a:latin typeface="Symbol" pitchFamily="18" charset="2"/>
              </a:rPr>
              <a:t>g</a:t>
            </a:r>
            <a:r>
              <a:rPr lang="it-IT" sz="2000" b="1" dirty="0"/>
              <a:t> = 1172 keV         net-charge in A1 </a:t>
            </a:r>
          </a:p>
        </p:txBody>
      </p:sp>
      <p:sp>
        <p:nvSpPr>
          <p:cNvPr id="64520" name="TextBox 11"/>
          <p:cNvSpPr txBox="1">
            <a:spLocks noChangeArrowheads="1"/>
          </p:cNvSpPr>
          <p:nvPr/>
        </p:nvSpPr>
        <p:spPr bwMode="auto">
          <a:xfrm>
            <a:off x="1143000" y="3611026"/>
            <a:ext cx="63273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/>
              <a:t>E</a:t>
            </a:r>
            <a:r>
              <a:rPr lang="it-IT" sz="2000" b="1" dirty="0">
                <a:latin typeface="Symbol" pitchFamily="18" charset="2"/>
              </a:rPr>
              <a:t>g</a:t>
            </a:r>
            <a:r>
              <a:rPr lang="it-IT" sz="2000" b="1" dirty="0"/>
              <a:t> = 1332 keV         net-charge in C4, E1, E3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452" y="2387632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x10</a:t>
            </a:r>
            <a:endParaRPr lang="it-IT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29452" y="4723246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x10</a:t>
            </a:r>
            <a:endParaRPr lang="it-IT" sz="1600" dirty="0"/>
          </a:p>
        </p:txBody>
      </p:sp>
      <p:sp>
        <p:nvSpPr>
          <p:cNvPr id="15" name="Left Brace 14"/>
          <p:cNvSpPr/>
          <p:nvPr/>
        </p:nvSpPr>
        <p:spPr>
          <a:xfrm>
            <a:off x="155425" y="1305201"/>
            <a:ext cx="192025" cy="2073870"/>
          </a:xfrm>
          <a:prstGeom prst="leftBrac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Left Brace 15"/>
          <p:cNvSpPr/>
          <p:nvPr/>
        </p:nvSpPr>
        <p:spPr>
          <a:xfrm>
            <a:off x="155425" y="3609501"/>
            <a:ext cx="192025" cy="2073870"/>
          </a:xfrm>
          <a:prstGeom prst="leftBrac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918411" y="5539323"/>
            <a:ext cx="730206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Tomography of interactions in the crystal: non uniformities due to PSA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3"/>
          <p:cNvPicPr>
            <a:picLocks noChangeAspect="1" noChangeArrowheads="1"/>
          </p:cNvPicPr>
          <p:nvPr/>
        </p:nvPicPr>
        <p:blipFill>
          <a:blip r:embed="rId7" cstate="screen"/>
          <a:srcRect r="1221"/>
          <a:stretch>
            <a:fillRect/>
          </a:stretch>
        </p:blipFill>
        <p:spPr bwMode="auto">
          <a:xfrm>
            <a:off x="4610405" y="1842871"/>
            <a:ext cx="938448" cy="122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Examples</a:t>
            </a:r>
            <a:r>
              <a:rPr lang="it-IT" dirty="0"/>
              <a:t> of </a:t>
            </a:r>
            <a:r>
              <a:rPr lang="it-IT" dirty="0" err="1"/>
              <a:t>signals</a:t>
            </a:r>
            <a:r>
              <a:rPr lang="it-IT" dirty="0"/>
              <a:t> for 2 </a:t>
            </a:r>
            <a:r>
              <a:rPr lang="it-IT" dirty="0" err="1"/>
              <a:t>events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3454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Timing with </a:t>
            </a:r>
            <a:r>
              <a:rPr lang="it-IT" dirty="0" err="1"/>
              <a:t>HPGe</a:t>
            </a:r>
            <a:r>
              <a:rPr lang="it-IT" dirty="0"/>
              <a:t> detectors </a:t>
            </a:r>
          </a:p>
        </p:txBody>
      </p:sp>
      <p:pic>
        <p:nvPicPr>
          <p:cNvPr id="4" name="Immagine 3" descr="Screen Shot 2017-09-25 at 14.08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9" y="2144083"/>
            <a:ext cx="3040468" cy="4707283"/>
          </a:xfrm>
          <a:prstGeom prst="rect">
            <a:avLst/>
          </a:prstGeom>
        </p:spPr>
      </p:pic>
      <p:pic>
        <p:nvPicPr>
          <p:cNvPr id="6" name="Immagine 5" descr="Screen Shot 2017-09-25 at 18.37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76" y="2195473"/>
            <a:ext cx="3898154" cy="1508623"/>
          </a:xfrm>
          <a:prstGeom prst="rect">
            <a:avLst/>
          </a:prstGeom>
        </p:spPr>
      </p:pic>
      <p:pic>
        <p:nvPicPr>
          <p:cNvPr id="7" name="Immagine 6" descr="Screen Shot 2017-09-25 at 14.21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46" y="3654484"/>
            <a:ext cx="5320553" cy="294951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77814" y="1272143"/>
            <a:ext cx="8212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/>
              <a:t>HPGe</a:t>
            </a:r>
            <a:r>
              <a:rPr lang="it-IT" dirty="0"/>
              <a:t> timing </a:t>
            </a:r>
            <a:r>
              <a:rPr lang="it-IT" dirty="0" err="1"/>
              <a:t>resolution</a:t>
            </a:r>
            <a:r>
              <a:rPr lang="it-IT" dirty="0"/>
              <a:t> 8 - 10ns </a:t>
            </a:r>
            <a:r>
              <a:rPr lang="it-IT" dirty="0">
                <a:sym typeface="Wingdings"/>
              </a:rPr>
              <a:t> </a:t>
            </a:r>
            <a:r>
              <a:rPr lang="it-IT" dirty="0" err="1"/>
              <a:t>electric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 + </a:t>
            </a:r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</a:t>
            </a:r>
            <a:r>
              <a:rPr lang="it-IT" dirty="0" err="1"/>
              <a:t>shape</a:t>
            </a:r>
            <a:r>
              <a:rPr lang="it-IT" dirty="0"/>
              <a:t> </a:t>
            </a:r>
            <a:r>
              <a:rPr lang="it-IT" dirty="0" err="1"/>
              <a:t>depending</a:t>
            </a:r>
            <a:r>
              <a:rPr lang="it-IT" dirty="0"/>
              <a:t> on the gamma-</a:t>
            </a:r>
            <a:r>
              <a:rPr lang="it-IT" dirty="0" err="1"/>
              <a:t>ray</a:t>
            </a:r>
            <a:r>
              <a:rPr lang="it-IT" dirty="0"/>
              <a:t> </a:t>
            </a:r>
            <a:r>
              <a:rPr lang="it-IT" dirty="0" err="1"/>
              <a:t>interaction</a:t>
            </a:r>
            <a:r>
              <a:rPr lang="it-IT" dirty="0"/>
              <a:t> positions.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/>
              <a:t>Constant</a:t>
            </a:r>
            <a:r>
              <a:rPr lang="it-IT" dirty="0"/>
              <a:t> </a:t>
            </a:r>
            <a:r>
              <a:rPr lang="it-IT" dirty="0" err="1"/>
              <a:t>Fraction</a:t>
            </a:r>
            <a:r>
              <a:rPr lang="it-IT" dirty="0"/>
              <a:t> Discriminator (CFD) </a:t>
            </a:r>
            <a:r>
              <a:rPr lang="it-IT" dirty="0">
                <a:sym typeface="Wingdings"/>
              </a:rPr>
              <a:t> </a:t>
            </a:r>
            <a:r>
              <a:rPr lang="it-IT" dirty="0"/>
              <a:t> </a:t>
            </a:r>
            <a:r>
              <a:rPr lang="it-IT" dirty="0" err="1"/>
              <a:t>perfectly</a:t>
            </a:r>
            <a:r>
              <a:rPr lang="it-IT" dirty="0"/>
              <a:t> </a:t>
            </a:r>
            <a:r>
              <a:rPr lang="it-IT" dirty="0" err="1"/>
              <a:t>rising</a:t>
            </a:r>
            <a:r>
              <a:rPr lang="it-IT" dirty="0"/>
              <a:t> time front</a:t>
            </a:r>
          </a:p>
        </p:txBody>
      </p:sp>
    </p:spTree>
    <p:extLst>
      <p:ext uri="{BB962C8B-B14F-4D97-AF65-F5344CB8AC3E}">
        <p14:creationId xmlns:p14="http://schemas.microsoft.com/office/powerpoint/2010/main" val="4486585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NN </a:t>
            </a:r>
            <a:r>
              <a:rPr lang="it-IT" dirty="0" err="1"/>
              <a:t>algorithms</a:t>
            </a:r>
            <a:r>
              <a:rPr lang="it-IT" dirty="0"/>
              <a:t> for timing?  </a:t>
            </a:r>
          </a:p>
        </p:txBody>
      </p:sp>
      <p:sp>
        <p:nvSpPr>
          <p:cNvPr id="4" name="Rettangolo 3"/>
          <p:cNvSpPr/>
          <p:nvPr/>
        </p:nvSpPr>
        <p:spPr>
          <a:xfrm>
            <a:off x="448235" y="1305342"/>
            <a:ext cx="8337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A </a:t>
            </a:r>
            <a:r>
              <a:rPr lang="it-IT" dirty="0" err="1"/>
              <a:t>feed-forward</a:t>
            </a:r>
            <a:r>
              <a:rPr lang="it-IT" dirty="0"/>
              <a:t> </a:t>
            </a:r>
            <a:r>
              <a:rPr lang="it-IT" dirty="0" err="1"/>
              <a:t>neural</a:t>
            </a:r>
            <a:r>
              <a:rPr lang="it-IT" dirty="0"/>
              <a:t> network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created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the ROOT </a:t>
            </a:r>
            <a:r>
              <a:rPr lang="it-IT" dirty="0" err="1"/>
              <a:t>TMultiLayerPerceptron</a:t>
            </a:r>
            <a:r>
              <a:rPr lang="it-IT" dirty="0"/>
              <a:t>  </a:t>
            </a:r>
            <a:r>
              <a:rPr lang="it-IT" dirty="0" err="1"/>
              <a:t>class</a:t>
            </a:r>
            <a:r>
              <a:rPr lang="it-IT" dirty="0"/>
              <a:t>. </a:t>
            </a:r>
            <a:r>
              <a:rPr lang="it-IT" dirty="0" err="1"/>
              <a:t>Designed</a:t>
            </a:r>
            <a:r>
              <a:rPr lang="it-IT" dirty="0"/>
              <a:t> with 75 input </a:t>
            </a:r>
            <a:r>
              <a:rPr lang="it-IT" dirty="0" err="1"/>
              <a:t>nodes</a:t>
            </a:r>
            <a:r>
              <a:rPr lang="it-IT" dirty="0"/>
              <a:t> (first 75 </a:t>
            </a:r>
            <a:r>
              <a:rPr lang="it-IT" dirty="0" err="1"/>
              <a:t>sampling</a:t>
            </a:r>
            <a:r>
              <a:rPr lang="it-IT" dirty="0"/>
              <a:t> </a:t>
            </a:r>
            <a:r>
              <a:rPr lang="it-IT" dirty="0" err="1"/>
              <a:t>points</a:t>
            </a:r>
            <a:r>
              <a:rPr lang="it-IT" dirty="0"/>
              <a:t>) -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hidden</a:t>
            </a:r>
            <a:r>
              <a:rPr lang="it-IT" dirty="0"/>
              <a:t> </a:t>
            </a:r>
            <a:r>
              <a:rPr lang="it-IT" dirty="0" err="1"/>
              <a:t>layers</a:t>
            </a:r>
            <a:r>
              <a:rPr lang="it-IT" dirty="0"/>
              <a:t> of 20 and 5 </a:t>
            </a:r>
            <a:r>
              <a:rPr lang="it-IT" dirty="0" err="1"/>
              <a:t>nodes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output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node</a:t>
            </a:r>
            <a:r>
              <a:rPr lang="it-IT" dirty="0"/>
              <a:t> 0 gamma </a:t>
            </a:r>
            <a:r>
              <a:rPr lang="it-IT" dirty="0" err="1"/>
              <a:t>ray</a:t>
            </a:r>
            <a:r>
              <a:rPr lang="it-IT" dirty="0"/>
              <a:t> and 1 </a:t>
            </a:r>
            <a:r>
              <a:rPr lang="hr-HR" dirty="0"/>
              <a:t>neutron.</a:t>
            </a:r>
            <a:endParaRPr lang="it-IT" dirty="0"/>
          </a:p>
        </p:txBody>
      </p:sp>
      <p:pic>
        <p:nvPicPr>
          <p:cNvPr id="6" name="Immagine 5" descr="Screen Shot 2017-09-26 at 11.4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18" y="2505671"/>
            <a:ext cx="4078941" cy="3884706"/>
          </a:xfrm>
          <a:prstGeom prst="rect">
            <a:avLst/>
          </a:prstGeom>
        </p:spPr>
      </p:pic>
      <p:pic>
        <p:nvPicPr>
          <p:cNvPr id="7" name="Immagine 6" descr="Screen Shot 2017-09-26 at 11.41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0" y="2505671"/>
            <a:ext cx="3178133" cy="425655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015999" y="866588"/>
            <a:ext cx="735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P.A. </a:t>
            </a:r>
            <a:r>
              <a:rPr lang="it-IT" dirty="0" err="1"/>
              <a:t>Söderström</a:t>
            </a:r>
            <a:r>
              <a:rPr lang="it-IT" dirty="0"/>
              <a:t> et al. an </a:t>
            </a:r>
            <a:r>
              <a:rPr lang="it-IT" dirty="0" err="1"/>
              <a:t>example</a:t>
            </a:r>
            <a:r>
              <a:rPr lang="it-IT" dirty="0"/>
              <a:t> for </a:t>
            </a:r>
            <a:r>
              <a:rPr lang="it-IT" dirty="0" err="1"/>
              <a:t>n</a:t>
            </a:r>
            <a:r>
              <a:rPr lang="it-IT" dirty="0"/>
              <a:t>/gamma </a:t>
            </a:r>
            <a:r>
              <a:rPr lang="it-IT" dirty="0" err="1"/>
              <a:t>discrimination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680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AGATA </a:t>
            </a:r>
            <a:r>
              <a:rPr lang="it-IT" dirty="0" err="1"/>
              <a:t>simulations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403410" y="1356543"/>
            <a:ext cx="84417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To </a:t>
            </a:r>
            <a:r>
              <a:rPr lang="it-IT" dirty="0" err="1"/>
              <a:t>make</a:t>
            </a:r>
            <a:r>
              <a:rPr lang="it-IT" dirty="0"/>
              <a:t> some </a:t>
            </a:r>
            <a:r>
              <a:rPr lang="it-IT" dirty="0" err="1"/>
              <a:t>considerations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consider</a:t>
            </a:r>
            <a:r>
              <a:rPr lang="it-IT" dirty="0"/>
              <a:t> the </a:t>
            </a:r>
            <a:r>
              <a:rPr lang="it-IT" dirty="0" err="1"/>
              <a:t>configuration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GANIL 2018 </a:t>
            </a:r>
          </a:p>
          <a:p>
            <a:r>
              <a:rPr lang="it-IT" dirty="0"/>
              <a:t>(by Alain </a:t>
            </a:r>
            <a:r>
              <a:rPr lang="it-IT" dirty="0" err="1"/>
              <a:t>Goasduff</a:t>
            </a:r>
            <a:r>
              <a:rPr lang="it-IT" dirty="0"/>
              <a:t>)  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12 Agata Triple Cluster </a:t>
            </a:r>
            <a:r>
              <a:rPr lang="it-IT" dirty="0" err="1"/>
              <a:t>placed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angles</a:t>
            </a: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AGATA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nominal</a:t>
            </a:r>
            <a:r>
              <a:rPr lang="it-IT" dirty="0"/>
              <a:t> position, i.e. 23.5 cm from the target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No anti-Compton </a:t>
            </a:r>
            <a:r>
              <a:rPr lang="it-IT" dirty="0" err="1"/>
              <a:t>shield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HPGe</a:t>
            </a:r>
            <a:r>
              <a:rPr lang="it-IT" dirty="0"/>
              <a:t>.</a:t>
            </a:r>
          </a:p>
        </p:txBody>
      </p:sp>
      <p:pic>
        <p:nvPicPr>
          <p:cNvPr id="4" name="Immagine 3" descr="Screen Shot 2017-09-24 at 18.39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1" y="2833871"/>
            <a:ext cx="7859059" cy="379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41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AGATA </a:t>
            </a:r>
            <a:r>
              <a:rPr lang="it-IT" dirty="0" err="1"/>
              <a:t>simulations</a:t>
            </a:r>
            <a:endParaRPr lang="it-IT" dirty="0"/>
          </a:p>
        </p:txBody>
      </p:sp>
      <p:pic>
        <p:nvPicPr>
          <p:cNvPr id="3" name="Immagine 2" descr="Screen Shot 2017-09-24 at 18.40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45" y="2797575"/>
            <a:ext cx="2923043" cy="2469188"/>
          </a:xfrm>
          <a:prstGeom prst="rect">
            <a:avLst/>
          </a:prstGeom>
        </p:spPr>
      </p:pic>
      <p:pic>
        <p:nvPicPr>
          <p:cNvPr id="4" name="Immagine 3" descr="Screen Shot 2017-09-24 at 18.41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9" y="1935379"/>
            <a:ext cx="6241122" cy="448235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09059" y="1284941"/>
            <a:ext cx="467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unique</a:t>
            </a:r>
            <a:r>
              <a:rPr lang="it-IT" dirty="0"/>
              <a:t> gamma of 662 </a:t>
            </a:r>
            <a:r>
              <a:rPr lang="it-IT" dirty="0" err="1"/>
              <a:t>keV</a:t>
            </a:r>
            <a:r>
              <a:rPr lang="it-IT" dirty="0"/>
              <a:t>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231530" y="2458126"/>
            <a:ext cx="122517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/>
              <a:t>Tracking</a:t>
            </a: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1344707" y="1987176"/>
            <a:ext cx="791881" cy="2076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300942" y="1718237"/>
            <a:ext cx="434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Threshold</a:t>
            </a:r>
            <a:r>
              <a:rPr lang="it-IT" dirty="0"/>
              <a:t> in the photo </a:t>
            </a:r>
            <a:r>
              <a:rPr lang="it-IT" dirty="0" err="1"/>
              <a:t>electric</a:t>
            </a:r>
            <a:r>
              <a:rPr lang="it-IT" dirty="0"/>
              <a:t> </a:t>
            </a:r>
            <a:r>
              <a:rPr lang="it-IT" dirty="0" err="1"/>
              <a:t>events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231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energy efficiency&#10;&#10;Description automatically generated">
            <a:extLst>
              <a:ext uri="{FF2B5EF4-FFF2-40B4-BE49-F238E27FC236}">
                <a16:creationId xmlns:a16="http://schemas.microsoft.com/office/drawing/2014/main" id="{74795919-3A39-0357-517D-60C827D4C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43" y="2919604"/>
            <a:ext cx="5920466" cy="32569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CC2B7A-9F39-70F4-BBBA-0460F7F0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dirty="0"/>
              <a:t>Direct experimental approaches</a:t>
            </a:r>
          </a:p>
        </p:txBody>
      </p:sp>
      <p:pic>
        <p:nvPicPr>
          <p:cNvPr id="5" name="Picture 4" descr="A diagram of a person walking with a bull&#10;&#10;Description automatically generated">
            <a:extLst>
              <a:ext uri="{FF2B5EF4-FFF2-40B4-BE49-F238E27FC236}">
                <a16:creationId xmlns:a16="http://schemas.microsoft.com/office/drawing/2014/main" id="{ABCFFFA8-1CE1-D7EC-6145-9C430A72B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4" t="14456" r="8950" b="73947"/>
          <a:stretch/>
        </p:blipFill>
        <p:spPr>
          <a:xfrm>
            <a:off x="1023395" y="1623850"/>
            <a:ext cx="7391400" cy="111935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7EC5F6-4759-2C71-4819-D97DE6C657F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798783" y="5099305"/>
            <a:ext cx="4951080" cy="585000"/>
          </a:xfrm>
          <a:prstGeom prst="rect">
            <a:avLst/>
          </a:prstGeom>
          <a:ln>
            <a:noFill/>
          </a:ln>
        </p:spPr>
      </p:pic>
      <p:sp>
        <p:nvSpPr>
          <p:cNvPr id="12" name="CustomShape 6">
            <a:extLst>
              <a:ext uri="{FF2B5EF4-FFF2-40B4-BE49-F238E27FC236}">
                <a16:creationId xmlns:a16="http://schemas.microsoft.com/office/drawing/2014/main" id="{CFF29216-2BE2-0C82-59B2-6F1C4A7322B4}"/>
              </a:ext>
            </a:extLst>
          </p:cNvPr>
          <p:cNvSpPr/>
          <p:nvPr/>
        </p:nvSpPr>
        <p:spPr>
          <a:xfrm>
            <a:off x="3507778" y="5092465"/>
            <a:ext cx="1529280" cy="591840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6B46FA-A8D8-62B6-3CCA-783DB3196F3F}"/>
              </a:ext>
            </a:extLst>
          </p:cNvPr>
          <p:cNvSpPr/>
          <p:nvPr/>
        </p:nvSpPr>
        <p:spPr>
          <a:xfrm>
            <a:off x="838200" y="6252486"/>
            <a:ext cx="6299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Agostini, Benato,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Detwiler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Menéndez and Vissani </a:t>
            </a:r>
            <a:r>
              <a:rPr lang="en-GB" sz="1400" dirty="0"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Rev. Mod. Phys 95 (2023).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995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“</a:t>
            </a:r>
            <a:r>
              <a:rPr lang="it-IT" dirty="0" err="1"/>
              <a:t>Multiplicity</a:t>
            </a:r>
            <a:r>
              <a:rPr lang="it-IT" dirty="0"/>
              <a:t>” for 1 gamma 662 </a:t>
            </a:r>
            <a:r>
              <a:rPr lang="it-IT" dirty="0" err="1"/>
              <a:t>keV</a:t>
            </a:r>
            <a:endParaRPr lang="it-IT" dirty="0"/>
          </a:p>
        </p:txBody>
      </p:sp>
      <p:pic>
        <p:nvPicPr>
          <p:cNvPr id="3" name="Immagine 2" descr="Screen Shot 2017-09-24 at 18.44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50370"/>
            <a:ext cx="7110506" cy="485789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16200000">
            <a:off x="605014" y="3885316"/>
            <a:ext cx="278901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Rejected</a:t>
            </a:r>
            <a:r>
              <a:rPr lang="it-IT" dirty="0"/>
              <a:t> by the </a:t>
            </a:r>
            <a:r>
              <a:rPr lang="it-IT" dirty="0" err="1"/>
              <a:t>tracking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1785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AGATA </a:t>
            </a:r>
          </a:p>
        </p:txBody>
      </p:sp>
      <p:pic>
        <p:nvPicPr>
          <p:cNvPr id="3" name="Immagine 2" descr="tracking_parameters_fo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4742" y="-365307"/>
            <a:ext cx="4627641" cy="802407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014134" y="1488500"/>
            <a:ext cx="46736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N.B. non </a:t>
            </a:r>
            <a:r>
              <a:rPr lang="it-IT" dirty="0" err="1"/>
              <a:t>measured</a:t>
            </a:r>
            <a:r>
              <a:rPr lang="it-IT" dirty="0"/>
              <a:t>  + </a:t>
            </a:r>
            <a:r>
              <a:rPr lang="it-IT" dirty="0" err="1"/>
              <a:t>rejected</a:t>
            </a:r>
            <a:r>
              <a:rPr lang="it-IT" dirty="0"/>
              <a:t> by </a:t>
            </a:r>
            <a:r>
              <a:rPr lang="it-IT" dirty="0" err="1"/>
              <a:t>tracking</a:t>
            </a:r>
            <a:endParaRPr lang="it-IT" dirty="0"/>
          </a:p>
        </p:txBody>
      </p:sp>
      <p:cxnSp>
        <p:nvCxnSpPr>
          <p:cNvPr id="6" name="Connettore 2 5"/>
          <p:cNvCxnSpPr>
            <a:stCxn id="4" idx="1"/>
          </p:cNvCxnSpPr>
          <p:nvPr/>
        </p:nvCxnSpPr>
        <p:spPr>
          <a:xfrm flipH="1">
            <a:off x="2015067" y="1673166"/>
            <a:ext cx="999067" cy="51123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516465" y="5782273"/>
            <a:ext cx="8458201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Full </a:t>
            </a:r>
            <a:r>
              <a:rPr lang="it-IT" dirty="0" err="1"/>
              <a:t>systematic</a:t>
            </a:r>
            <a:r>
              <a:rPr lang="it-IT" dirty="0"/>
              <a:t> </a:t>
            </a:r>
            <a:r>
              <a:rPr lang="it-IT" dirty="0" err="1"/>
              <a:t>optimization</a:t>
            </a:r>
            <a:r>
              <a:rPr lang="it-IT" dirty="0"/>
              <a:t> of the </a:t>
            </a:r>
            <a:r>
              <a:rPr lang="it-IT" dirty="0" err="1"/>
              <a:t>tracking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</a:t>
            </a:r>
            <a:r>
              <a:rPr lang="it-IT" dirty="0" err="1">
                <a:sym typeface="Wingdings"/>
              </a:rPr>
              <a:t>one</a:t>
            </a:r>
            <a:r>
              <a:rPr lang="it-IT" dirty="0">
                <a:sym typeface="Wingdings"/>
              </a:rPr>
              <a:t> </a:t>
            </a:r>
            <a:r>
              <a:rPr lang="it-IT" dirty="0" err="1">
                <a:sym typeface="Wingdings"/>
              </a:rPr>
              <a:t>unique</a:t>
            </a:r>
            <a:r>
              <a:rPr lang="it-IT" dirty="0">
                <a:sym typeface="Wingdings"/>
              </a:rPr>
              <a:t> gamma</a:t>
            </a:r>
          </a:p>
          <a:p>
            <a:r>
              <a:rPr lang="it-IT" dirty="0" err="1">
                <a:sym typeface="Wingdings"/>
              </a:rPr>
              <a:t>Study</a:t>
            </a:r>
            <a:r>
              <a:rPr lang="it-IT" dirty="0">
                <a:sym typeface="Wingdings"/>
              </a:rPr>
              <a:t> of of </a:t>
            </a:r>
            <a:r>
              <a:rPr lang="it-IT" dirty="0" err="1">
                <a:sym typeface="Wingdings"/>
              </a:rPr>
              <a:t>tracking</a:t>
            </a:r>
            <a:r>
              <a:rPr lang="it-IT" dirty="0">
                <a:sym typeface="Wingdings"/>
              </a:rPr>
              <a:t> </a:t>
            </a:r>
            <a:r>
              <a:rPr lang="it-IT" dirty="0" err="1">
                <a:sym typeface="Wingdings"/>
              </a:rPr>
              <a:t>parameters</a:t>
            </a:r>
            <a:r>
              <a:rPr lang="it-IT" dirty="0">
                <a:sym typeface="Wingdings"/>
              </a:rPr>
              <a:t> with </a:t>
            </a:r>
            <a:r>
              <a:rPr lang="it-IT" dirty="0" err="1">
                <a:sym typeface="Wingdings"/>
              </a:rPr>
              <a:t>two</a:t>
            </a:r>
            <a:r>
              <a:rPr lang="it-IT" dirty="0">
                <a:sym typeface="Wingdings"/>
              </a:rPr>
              <a:t> gamma </a:t>
            </a:r>
            <a:r>
              <a:rPr lang="it-IT" dirty="0" err="1">
                <a:sym typeface="Wingdings"/>
              </a:rPr>
              <a:t>events</a:t>
            </a:r>
            <a:endParaRPr lang="it-IT" dirty="0">
              <a:sym typeface="Wingdings"/>
            </a:endParaRPr>
          </a:p>
          <a:p>
            <a:r>
              <a:rPr lang="it-IT" dirty="0" err="1"/>
              <a:t>Realistic</a:t>
            </a:r>
            <a:r>
              <a:rPr lang="it-IT" dirty="0"/>
              <a:t> </a:t>
            </a:r>
            <a:r>
              <a:rPr lang="it-IT" dirty="0" err="1"/>
              <a:t>event</a:t>
            </a:r>
            <a:r>
              <a:rPr lang="it-IT" dirty="0"/>
              <a:t> </a:t>
            </a:r>
            <a:r>
              <a:rPr lang="it-IT" dirty="0" err="1"/>
              <a:t>generators</a:t>
            </a:r>
            <a:r>
              <a:rPr lang="it-IT" dirty="0"/>
              <a:t> (</a:t>
            </a:r>
            <a:r>
              <a:rPr lang="it-IT" dirty="0" err="1"/>
              <a:t>energy</a:t>
            </a:r>
            <a:r>
              <a:rPr lang="it-IT" dirty="0"/>
              <a:t> </a:t>
            </a:r>
            <a:r>
              <a:rPr lang="it-IT" dirty="0" err="1"/>
              <a:t>sharing</a:t>
            </a:r>
            <a:r>
              <a:rPr lang="it-IT" dirty="0"/>
              <a:t> &amp;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31383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4378-DA8B-EB42-AEEC-2093C079B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Energy and </a:t>
            </a:r>
            <a:r>
              <a:rPr lang="it-IT" dirty="0" err="1"/>
              <a:t>geometry</a:t>
            </a:r>
            <a:r>
              <a:rPr lang="it-IT" dirty="0"/>
              <a:t> of </a:t>
            </a:r>
            <a:r>
              <a:rPr lang="it-IT" dirty="0">
                <a:latin typeface="Symbol" pitchFamily="2" charset="2"/>
              </a:rPr>
              <a:t>g</a:t>
            </a:r>
            <a:r>
              <a:rPr lang="it-IT" dirty="0"/>
              <a:t> vs. </a:t>
            </a:r>
            <a:r>
              <a:rPr lang="it-IT" dirty="0">
                <a:latin typeface="Symbol" pitchFamily="2" charset="2"/>
              </a:rPr>
              <a:t>gg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8AD16-7BB7-DA45-B36A-11B3DB274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45" y="3978697"/>
            <a:ext cx="5016310" cy="2667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66286C-DBB1-174A-99F7-8B44F34DB754}"/>
              </a:ext>
            </a:extLst>
          </p:cNvPr>
          <p:cNvSpPr txBox="1"/>
          <p:nvPr/>
        </p:nvSpPr>
        <p:spPr>
          <a:xfrm>
            <a:off x="5284322" y="4522797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2B55FF"/>
                </a:solidFill>
              </a:rPr>
              <a:t>1 gamma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05E51-12B3-394B-A428-CCB8C19D0753}"/>
              </a:ext>
            </a:extLst>
          </p:cNvPr>
          <p:cNvSpPr txBox="1"/>
          <p:nvPr/>
        </p:nvSpPr>
        <p:spPr>
          <a:xfrm>
            <a:off x="5284322" y="4905006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2 gamma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A404C-BF64-2743-89FE-BA5F0103B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455" y="1394807"/>
            <a:ext cx="3404385" cy="30603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60795D-2B1F-3E4E-952E-FD3A1A96CDFD}"/>
              </a:ext>
            </a:extLst>
          </p:cNvPr>
          <p:cNvSpPr/>
          <p:nvPr/>
        </p:nvSpPr>
        <p:spPr>
          <a:xfrm>
            <a:off x="352985" y="1325709"/>
            <a:ext cx="6324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Helvetica" pitchFamily="2" charset="0"/>
              </a:rPr>
              <a:t> Due to the </a:t>
            </a:r>
            <a:r>
              <a:rPr lang="it-IT" dirty="0" err="1">
                <a:latin typeface="Helvetica" pitchFamily="2" charset="0"/>
              </a:rPr>
              <a:t>dynamics</a:t>
            </a:r>
            <a:r>
              <a:rPr lang="it-IT" dirty="0">
                <a:latin typeface="Helvetica" pitchFamily="2" charset="0"/>
              </a:rPr>
              <a:t> of the Compton-</a:t>
            </a:r>
            <a:r>
              <a:rPr lang="it-IT" dirty="0" err="1">
                <a:latin typeface="Helvetica" pitchFamily="2" charset="0"/>
              </a:rPr>
              <a:t>scattering</a:t>
            </a:r>
            <a:r>
              <a:rPr lang="it-IT" dirty="0">
                <a:latin typeface="Helvetica" pitchFamily="2" charset="0"/>
              </a:rPr>
              <a:t>, a single </a:t>
            </a:r>
            <a:r>
              <a:rPr lang="it-IT" dirty="0" err="1">
                <a:latin typeface="Helvetica" pitchFamily="2" charset="0"/>
              </a:rPr>
              <a:t>photon</a:t>
            </a:r>
            <a:r>
              <a:rPr lang="it-IT" dirty="0">
                <a:latin typeface="Helvetica" pitchFamily="2" charset="0"/>
              </a:rPr>
              <a:t> (blue </a:t>
            </a:r>
            <a:r>
              <a:rPr lang="it-IT" dirty="0" err="1">
                <a:latin typeface="Helvetica" pitchFamily="2" charset="0"/>
              </a:rPr>
              <a:t>arrows</a:t>
            </a:r>
            <a:r>
              <a:rPr lang="it-IT" dirty="0">
                <a:latin typeface="Helvetica" pitchFamily="2" charset="0"/>
              </a:rPr>
              <a:t>) </a:t>
            </a:r>
            <a:r>
              <a:rPr lang="it-IT" dirty="0" err="1">
                <a:latin typeface="Helvetica" pitchFamily="2" charset="0"/>
              </a:rPr>
              <a:t>depositing</a:t>
            </a:r>
            <a:r>
              <a:rPr lang="it-IT" dirty="0">
                <a:latin typeface="Helvetica" pitchFamily="2" charset="0"/>
              </a:rPr>
              <a:t> the </a:t>
            </a:r>
            <a:r>
              <a:rPr lang="it-IT" dirty="0" err="1">
                <a:latin typeface="Helvetica" pitchFamily="2" charset="0"/>
              </a:rPr>
              <a:t>energy</a:t>
            </a:r>
            <a:r>
              <a:rPr lang="it-IT" dirty="0">
                <a:latin typeface="Helvetica" pitchFamily="2" charset="0"/>
              </a:rPr>
              <a:t> E1  can</a:t>
            </a:r>
          </a:p>
          <a:p>
            <a:r>
              <a:rPr lang="it-IT" dirty="0" err="1">
                <a:latin typeface="Helvetica" pitchFamily="2" charset="0"/>
              </a:rPr>
              <a:t>only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interact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outside</a:t>
            </a:r>
            <a:r>
              <a:rPr lang="it-IT" dirty="0">
                <a:latin typeface="Helvetica" pitchFamily="2" charset="0"/>
              </a:rPr>
              <a:t> of the </a:t>
            </a:r>
            <a:r>
              <a:rPr lang="it-IT" dirty="0" err="1">
                <a:latin typeface="Helvetica" pitchFamily="2" charset="0"/>
              </a:rPr>
              <a:t>cone</a:t>
            </a:r>
            <a:r>
              <a:rPr lang="it-IT" dirty="0">
                <a:latin typeface="Helvetica" pitchFamily="2" charset="0"/>
              </a:rPr>
              <a:t>. </a:t>
            </a:r>
            <a:r>
              <a:rPr lang="it-IT" dirty="0" err="1">
                <a:latin typeface="Helvetica" pitchFamily="2" charset="0"/>
              </a:rPr>
              <a:t>If</a:t>
            </a:r>
            <a:r>
              <a:rPr lang="it-IT" dirty="0">
                <a:latin typeface="Helvetica" pitchFamily="2" charset="0"/>
              </a:rPr>
              <a:t> the </a:t>
            </a:r>
            <a:r>
              <a:rPr lang="it-IT" dirty="0" err="1">
                <a:latin typeface="Helvetica" pitchFamily="2" charset="0"/>
              </a:rPr>
              <a:t>next</a:t>
            </a:r>
            <a:endParaRPr lang="it-IT" dirty="0">
              <a:latin typeface="Helvetica" pitchFamily="2" charset="0"/>
            </a:endParaRPr>
          </a:p>
          <a:p>
            <a:r>
              <a:rPr lang="it-IT" dirty="0" err="1">
                <a:latin typeface="Helvetica" pitchFamily="2" charset="0"/>
              </a:rPr>
              <a:t>measured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interactions</a:t>
            </a:r>
            <a:r>
              <a:rPr lang="it-IT" dirty="0">
                <a:latin typeface="Helvetica" pitchFamily="2" charset="0"/>
              </a:rPr>
              <a:t> are inside the </a:t>
            </a:r>
            <a:r>
              <a:rPr lang="it-IT" dirty="0" err="1">
                <a:latin typeface="Helvetica" pitchFamily="2" charset="0"/>
              </a:rPr>
              <a:t>cone</a:t>
            </a:r>
            <a:r>
              <a:rPr lang="it-IT" dirty="0">
                <a:latin typeface="Helvetica" pitchFamily="2" charset="0"/>
              </a:rPr>
              <a:t>, </a:t>
            </a:r>
            <a:r>
              <a:rPr lang="it-IT" dirty="0" err="1">
                <a:latin typeface="Helvetica" pitchFamily="2" charset="0"/>
              </a:rPr>
              <a:t>it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is</a:t>
            </a:r>
            <a:endParaRPr lang="it-IT" dirty="0">
              <a:latin typeface="Helvetica" pitchFamily="2" charset="0"/>
            </a:endParaRPr>
          </a:p>
          <a:p>
            <a:r>
              <a:rPr lang="it-IT" dirty="0" err="1">
                <a:latin typeface="Helvetica" pitchFamily="2" charset="0"/>
              </a:rPr>
              <a:t>very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likely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that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they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stem</a:t>
            </a:r>
            <a:r>
              <a:rPr lang="it-IT" dirty="0">
                <a:latin typeface="Helvetica" pitchFamily="2" charset="0"/>
              </a:rPr>
              <a:t> from an </a:t>
            </a:r>
            <a:r>
              <a:rPr lang="it-IT" dirty="0" err="1">
                <a:latin typeface="Helvetica" pitchFamily="2" charset="0"/>
              </a:rPr>
              <a:t>additional</a:t>
            </a:r>
            <a:endParaRPr lang="it-IT" dirty="0">
              <a:latin typeface="Helvetica" pitchFamily="2" charset="0"/>
            </a:endParaRPr>
          </a:p>
          <a:p>
            <a:r>
              <a:rPr lang="it-IT" dirty="0" err="1">
                <a:latin typeface="Helvetica" pitchFamily="2" charset="0"/>
              </a:rPr>
              <a:t>photon</a:t>
            </a:r>
            <a:r>
              <a:rPr lang="it-IT" dirty="0">
                <a:latin typeface="Helvetica" pitchFamily="2" charset="0"/>
              </a:rPr>
              <a:t> (green </a:t>
            </a:r>
            <a:r>
              <a:rPr lang="it-IT" dirty="0" err="1">
                <a:latin typeface="Helvetica" pitchFamily="2" charset="0"/>
              </a:rPr>
              <a:t>arrows</a:t>
            </a:r>
            <a:r>
              <a:rPr lang="it-IT" dirty="0">
                <a:latin typeface="Helvetica" pitchFamily="2" charset="0"/>
              </a:rPr>
              <a:t>). The opening angle of the</a:t>
            </a:r>
          </a:p>
          <a:p>
            <a:r>
              <a:rPr lang="it-IT" dirty="0" err="1">
                <a:latin typeface="Helvetica" pitchFamily="2" charset="0"/>
              </a:rPr>
              <a:t>cone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strongly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varies</a:t>
            </a:r>
            <a:r>
              <a:rPr lang="it-IT" dirty="0">
                <a:latin typeface="Helvetica" pitchFamily="2" charset="0"/>
              </a:rPr>
              <a:t> with the </a:t>
            </a:r>
            <a:r>
              <a:rPr lang="it-IT" dirty="0" err="1">
                <a:latin typeface="Helvetica" pitchFamily="2" charset="0"/>
              </a:rPr>
              <a:t>amount</a:t>
            </a:r>
            <a:r>
              <a:rPr lang="it-IT" dirty="0">
                <a:latin typeface="Helvetica" pitchFamily="2" charset="0"/>
              </a:rPr>
              <a:t> of </a:t>
            </a:r>
            <a:r>
              <a:rPr lang="it-IT" dirty="0" err="1">
                <a:latin typeface="Helvetica" pitchFamily="2" charset="0"/>
              </a:rPr>
              <a:t>interac</a:t>
            </a:r>
            <a:r>
              <a:rPr lang="it-IT" dirty="0">
                <a:latin typeface="Helvetica" pitchFamily="2" charset="0"/>
              </a:rPr>
              <a:t>-</a:t>
            </a:r>
          </a:p>
          <a:p>
            <a:r>
              <a:rPr lang="it-IT" dirty="0" err="1">
                <a:latin typeface="Helvetica" pitchFamily="2" charset="0"/>
              </a:rPr>
              <a:t>tions</a:t>
            </a:r>
            <a:r>
              <a:rPr lang="it-IT" dirty="0">
                <a:latin typeface="Helvetica" pitchFamily="2" charset="0"/>
              </a:rPr>
              <a:t> in the cluster of E1 , the </a:t>
            </a:r>
            <a:r>
              <a:rPr lang="it-IT" dirty="0" err="1">
                <a:latin typeface="Helvetica" pitchFamily="2" charset="0"/>
              </a:rPr>
              <a:t>incident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photon</a:t>
            </a:r>
            <a:endParaRPr lang="it-IT" dirty="0">
              <a:latin typeface="Helvetica" pitchFamily="2" charset="0"/>
            </a:endParaRPr>
          </a:p>
          <a:p>
            <a:r>
              <a:rPr lang="it-IT" dirty="0" err="1">
                <a:latin typeface="Helvetica" pitchFamily="2" charset="0"/>
              </a:rPr>
              <a:t>energy</a:t>
            </a:r>
            <a:r>
              <a:rPr lang="it-IT" dirty="0">
                <a:latin typeface="Helvetica" pitchFamily="2" charset="0"/>
              </a:rPr>
              <a:t> E0  and the </a:t>
            </a:r>
            <a:r>
              <a:rPr lang="it-IT" dirty="0" err="1">
                <a:latin typeface="Helvetica" pitchFamily="2" charset="0"/>
              </a:rPr>
              <a:t>allowed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interval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width</a:t>
            </a:r>
            <a:r>
              <a:rPr lang="it-IT" dirty="0">
                <a:latin typeface="Helvetica" pitchFamily="2" charset="0"/>
              </a:rPr>
              <a:t> .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A0ECBE-844B-4246-9ABE-802347D8FD83}"/>
              </a:ext>
            </a:extLst>
          </p:cNvPr>
          <p:cNvSpPr txBox="1"/>
          <p:nvPr/>
        </p:nvSpPr>
        <p:spPr>
          <a:xfrm>
            <a:off x="2031627" y="4338131"/>
            <a:ext cx="259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Energy </a:t>
            </a:r>
            <a:r>
              <a:rPr lang="it-IT" dirty="0" err="1"/>
              <a:t>dependency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22997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Bayesian</a:t>
            </a:r>
            <a:r>
              <a:rPr lang="it-IT" dirty="0"/>
              <a:t> </a:t>
            </a:r>
            <a:r>
              <a:rPr lang="it-IT" dirty="0" err="1"/>
              <a:t>algorithms</a:t>
            </a:r>
            <a:r>
              <a:rPr lang="it-IT" dirty="0"/>
              <a:t> for </a:t>
            </a:r>
            <a:r>
              <a:rPr lang="it-IT" dirty="0" err="1"/>
              <a:t>tracking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29266"/>
            <a:ext cx="3031067" cy="533401"/>
          </a:xfrm>
        </p:spPr>
        <p:txBody>
          <a:bodyPr/>
          <a:lstStyle/>
          <a:p>
            <a:pPr marL="0" indent="0">
              <a:buNone/>
            </a:pPr>
            <a:r>
              <a:rPr lang="it-IT" dirty="0" err="1"/>
              <a:t>Conditioned</a:t>
            </a:r>
            <a:r>
              <a:rPr lang="it-IT" dirty="0"/>
              <a:t> </a:t>
            </a:r>
            <a:r>
              <a:rPr lang="it-IT" dirty="0" err="1"/>
              <a:t>probability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151967" y="1295400"/>
            <a:ext cx="3623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Tracking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key</a:t>
            </a:r>
            <a:r>
              <a:rPr lang="it-IT" dirty="0"/>
              <a:t> </a:t>
            </a:r>
            <a:r>
              <a:rPr lang="it-IT" dirty="0" err="1"/>
              <a:t>ingredient</a:t>
            </a:r>
            <a:r>
              <a:rPr lang="it-IT" dirty="0"/>
              <a:t> in the </a:t>
            </a:r>
            <a:r>
              <a:rPr lang="it-IT" dirty="0" err="1"/>
              <a:t>search</a:t>
            </a:r>
            <a:r>
              <a:rPr lang="it-IT" dirty="0"/>
              <a:t> of </a:t>
            </a:r>
            <a:r>
              <a:rPr lang="en-US" dirty="0" err="1"/>
              <a:t>γγ</a:t>
            </a:r>
            <a:r>
              <a:rPr lang="en-US" dirty="0"/>
              <a:t>/</a:t>
            </a:r>
            <a:r>
              <a:rPr lang="en-US" dirty="0" err="1"/>
              <a:t>γ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new tracking concepts Bayesian</a:t>
            </a:r>
            <a:endParaRPr lang="it-IT" dirty="0"/>
          </a:p>
        </p:txBody>
      </p:sp>
      <p:pic>
        <p:nvPicPr>
          <p:cNvPr id="7" name="Immagine 6" descr="Screen Shot 2017-10-04 at 18.23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862667"/>
            <a:ext cx="4826000" cy="3613615"/>
          </a:xfrm>
          <a:prstGeom prst="rect">
            <a:avLst/>
          </a:prstGeom>
        </p:spPr>
      </p:pic>
      <p:pic>
        <p:nvPicPr>
          <p:cNvPr id="8" name="Immagine 7" descr="Screen Shot 2017-10-04 at 18.29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55" y="3424572"/>
            <a:ext cx="4566846" cy="3433428"/>
          </a:xfrm>
          <a:prstGeom prst="rect">
            <a:avLst/>
          </a:prstGeom>
        </p:spPr>
      </p:pic>
      <p:pic>
        <p:nvPicPr>
          <p:cNvPr id="9" name="Immagine 8" descr="Screen Shot 2017-10-05 at 22.11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218729"/>
            <a:ext cx="3436142" cy="14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537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662359" y="1337199"/>
            <a:ext cx="7967663" cy="8556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latin typeface="Arial"/>
                <a:cs typeface="Arial"/>
              </a:rPr>
              <a:t>efficiency, energy resolution, dynamic range, angular resolution, timing, counting rate, modularity, angular coverage, inner space</a:t>
            </a:r>
          </a:p>
        </p:txBody>
      </p:sp>
      <p:graphicFrame>
        <p:nvGraphicFramePr>
          <p:cNvPr id="76804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4740246"/>
              </p:ext>
            </p:extLst>
          </p:nvPr>
        </p:nvGraphicFramePr>
        <p:xfrm>
          <a:off x="884238" y="2302927"/>
          <a:ext cx="7534593" cy="4268790"/>
        </p:xfrm>
        <a:graphic>
          <a:graphicData uri="http://schemas.openxmlformats.org/drawingml/2006/table">
            <a:tbl>
              <a:tblPr/>
              <a:tblGrid>
                <a:gridCol w="289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cs typeface="Arial"/>
                        </a:rPr>
                        <a:t>Quantity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cs typeface="Arial"/>
                        </a:rPr>
                        <a:t>Target Value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/>
                          <a:cs typeface="Arial"/>
                        </a:rPr>
                        <a:t>Specified for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Photo-peak efficiency (</a:t>
                      </a:r>
                      <a:r>
                        <a:rPr kumimoji="0" lang="de-DE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ph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40 %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20 %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10 %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γ 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= 1 MeV, M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γ 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= 1,  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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&lt; 0.5</a:t>
                      </a:r>
                      <a:endParaRPr kumimoji="0" 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E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γ 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= 1 MeV, M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γ 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=30, 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&lt; 0.5</a:t>
                      </a:r>
                      <a:endParaRPr kumimoji="0" 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E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γ 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=10 MeV, M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γ 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= 1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Peak-to-total ratio (P/T)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60 - 70 %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40 - 50 %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E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γ 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= 1 MeV, M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γ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 =  1</a:t>
                      </a:r>
                      <a:endParaRPr kumimoji="0" lang="de-D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Symbol" pitchFamily="18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E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γ 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= 1 MeV, M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γ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 = 30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Angular resolution (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</a:t>
                      </a:r>
                      <a:r>
                        <a:rPr kumimoji="0" lang="de-DE" sz="17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</a:t>
                      </a: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better than 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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for</a:t>
                      </a:r>
                      <a:r>
                        <a:rPr kumimoji="0" lang="de-DE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 </a:t>
                      </a:r>
                      <a:r>
                        <a:rPr kumimoji="0" lang="de-DE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E/E &lt; 1% </a:t>
                      </a:r>
                      <a:r>
                        <a:rPr kumimoji="0" lang="de-DE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at</a:t>
                      </a:r>
                      <a:r>
                        <a:rPr kumimoji="0" lang="de-DE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large β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Maximum event rates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50 kHz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Per crystal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Inner diameter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18" charset="2"/>
                        </a:rPr>
                        <a:t>23,5 cm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for ancillary detectors</a:t>
                      </a: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8375"/>
            <a:ext cx="8229600" cy="1143000"/>
          </a:xfrm>
        </p:spPr>
        <p:txBody>
          <a:bodyPr/>
          <a:lstStyle/>
          <a:p>
            <a:r>
              <a:rPr lang="it-IT" dirty="0" err="1"/>
              <a:t>Requirements</a:t>
            </a:r>
            <a:r>
              <a:rPr lang="it-IT" dirty="0"/>
              <a:t> of a </a:t>
            </a:r>
            <a:r>
              <a:rPr lang="it-IT" dirty="0" err="1"/>
              <a:t>γ-tracking</a:t>
            </a:r>
            <a:r>
              <a:rPr lang="it-IT" dirty="0"/>
              <a:t> array</a:t>
            </a:r>
          </a:p>
        </p:txBody>
      </p:sp>
      <p:sp>
        <p:nvSpPr>
          <p:cNvPr id="3" name="CasellaDiTesto 2"/>
          <p:cNvSpPr txBox="1"/>
          <p:nvPr/>
        </p:nvSpPr>
        <p:spPr>
          <a:xfrm rot="16200000">
            <a:off x="-268354" y="4039399"/>
            <a:ext cx="14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simulations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62313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332E-2498-BF45-882C-8C75C42C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M1 operator vs. GT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1D490D-4F51-D645-80EB-EEDDCFD747CA}"/>
              </a:ext>
            </a:extLst>
          </p:cNvPr>
          <p:cNvSpPr txBox="1"/>
          <p:nvPr/>
        </p:nvSpPr>
        <p:spPr>
          <a:xfrm>
            <a:off x="838200" y="1573306"/>
            <a:ext cx="7606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operator  (M1) and the </a:t>
            </a:r>
            <a:r>
              <a:rPr lang="it-IT" dirty="0" err="1"/>
              <a:t>Gamow-Teller</a:t>
            </a:r>
            <a:r>
              <a:rPr lang="it-IT" dirty="0"/>
              <a:t> (GT) operator are </a:t>
            </a:r>
            <a:r>
              <a:rPr lang="it-IT" dirty="0" err="1"/>
              <a:t>similar</a:t>
            </a:r>
            <a:r>
              <a:rPr lang="it-IT" dirty="0"/>
              <a:t> in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major </a:t>
            </a:r>
            <a:r>
              <a:rPr lang="it-IT" dirty="0" err="1"/>
              <a:t>componnts</a:t>
            </a:r>
            <a:r>
              <a:rPr lang="it-IT" dirty="0"/>
              <a:t> of the </a:t>
            </a:r>
            <a:r>
              <a:rPr lang="it-IT" dirty="0" err="1"/>
              <a:t>isovector</a:t>
            </a:r>
            <a:r>
              <a:rPr lang="it-IT" dirty="0"/>
              <a:t> (IV) spin </a:t>
            </a:r>
            <a:r>
              <a:rPr lang="it-IT" dirty="0">
                <a:latin typeface="Symbol" pitchFamily="2" charset="2"/>
              </a:rPr>
              <a:t>st</a:t>
            </a:r>
            <a:r>
              <a:rPr lang="it-IT" dirty="0"/>
              <a:t> </a:t>
            </a:r>
            <a:r>
              <a:rPr lang="it-IT" dirty="0" err="1"/>
              <a:t>term</a:t>
            </a:r>
            <a:r>
              <a:rPr lang="it-IT" dirty="0"/>
              <a:t>, 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transitions</a:t>
            </a:r>
            <a:r>
              <a:rPr lang="it-IT" dirty="0"/>
              <a:t> originate from the </a:t>
            </a:r>
            <a:r>
              <a:rPr lang="it-IT" dirty="0" err="1"/>
              <a:t>electromagnetic</a:t>
            </a:r>
            <a:r>
              <a:rPr lang="it-IT" dirty="0"/>
              <a:t> and </a:t>
            </a:r>
            <a:r>
              <a:rPr lang="it-IT" dirty="0" err="1"/>
              <a:t>weak</a:t>
            </a:r>
            <a:r>
              <a:rPr lang="it-IT" dirty="0"/>
              <a:t> </a:t>
            </a:r>
            <a:r>
              <a:rPr lang="it-IT" dirty="0" err="1"/>
              <a:t>interactions</a:t>
            </a:r>
            <a:r>
              <a:rPr lang="it-IT" dirty="0"/>
              <a:t>. GT </a:t>
            </a:r>
            <a:r>
              <a:rPr lang="it-IT" dirty="0" err="1"/>
              <a:t>is</a:t>
            </a:r>
            <a:r>
              <a:rPr lang="it-IT" dirty="0"/>
              <a:t> a pure IV spin </a:t>
            </a:r>
            <a:r>
              <a:rPr lang="it-IT" dirty="0" err="1"/>
              <a:t>type</a:t>
            </a:r>
            <a:r>
              <a:rPr lang="it-IT" dirty="0"/>
              <a:t> </a:t>
            </a:r>
            <a:r>
              <a:rPr lang="it-IT" dirty="0" err="1"/>
              <a:t>while</a:t>
            </a:r>
            <a:r>
              <a:rPr lang="it-IT" dirty="0"/>
              <a:t> the M1 operator </a:t>
            </a:r>
            <a:r>
              <a:rPr lang="it-IT" dirty="0" err="1"/>
              <a:t>contains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the IV spin </a:t>
            </a:r>
            <a:r>
              <a:rPr lang="it-IT" dirty="0" err="1"/>
              <a:t>term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the </a:t>
            </a:r>
            <a:r>
              <a:rPr lang="it-IT" dirty="0" err="1"/>
              <a:t>isoscalar</a:t>
            </a:r>
            <a:r>
              <a:rPr lang="it-IT" dirty="0"/>
              <a:t> (IS) spin </a:t>
            </a:r>
            <a:r>
              <a:rPr lang="it-IT" dirty="0" err="1">
                <a:latin typeface="Symbol" pitchFamily="2" charset="2"/>
              </a:rPr>
              <a:t>s</a:t>
            </a:r>
            <a:r>
              <a:rPr lang="it-IT" dirty="0"/>
              <a:t> and </a:t>
            </a:r>
            <a:r>
              <a:rPr lang="it-IT" dirty="0" err="1"/>
              <a:t>orbital</a:t>
            </a:r>
            <a:r>
              <a:rPr lang="it-IT" dirty="0"/>
              <a:t> l </a:t>
            </a:r>
            <a:r>
              <a:rPr lang="it-IT" dirty="0" err="1"/>
              <a:t>terms</a:t>
            </a:r>
            <a:r>
              <a:rPr lang="it-IT" dirty="0"/>
              <a:t> and the IV </a:t>
            </a:r>
            <a:r>
              <a:rPr lang="it-IT" dirty="0" err="1"/>
              <a:t>orbital</a:t>
            </a:r>
            <a:r>
              <a:rPr lang="it-IT" dirty="0"/>
              <a:t> l</a:t>
            </a:r>
            <a:r>
              <a:rPr lang="it-IT" dirty="0">
                <a:latin typeface="Symbol" pitchFamily="2" charset="2"/>
              </a:rPr>
              <a:t>t</a:t>
            </a:r>
            <a:r>
              <a:rPr lang="it-IT" dirty="0"/>
              <a:t> </a:t>
            </a:r>
            <a:r>
              <a:rPr lang="it-IT" dirty="0" err="1"/>
              <a:t>term</a:t>
            </a:r>
            <a:r>
              <a:rPr lang="it-IT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E58CD-CB68-2546-857D-E47BCE4A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274" y="3423702"/>
            <a:ext cx="5196304" cy="21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26016D-8546-EA4C-9546-65D245ACE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25"/>
          <a:stretch/>
        </p:blipFill>
        <p:spPr>
          <a:xfrm>
            <a:off x="2325968" y="5876364"/>
            <a:ext cx="3873500" cy="5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55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7963-3140-CD4F-BB27-0D632EB5A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1259"/>
            <a:ext cx="8229600" cy="1465729"/>
          </a:xfrm>
        </p:spPr>
        <p:txBody>
          <a:bodyPr/>
          <a:lstStyle/>
          <a:p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nucleon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Double beta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with 2</a:t>
            </a:r>
            <a:r>
              <a:rPr lang="it-IT" sz="1800" dirty="0">
                <a:latin typeface="Symbol" pitchFamily="2" charset="2"/>
                <a:cs typeface="Arial" panose="020B0604020202020204" pitchFamily="34" charset="0"/>
              </a:rPr>
              <a:t>n</a:t>
            </a:r>
          </a:p>
          <a:p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for nuclei of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in the 2</a:t>
            </a:r>
            <a:r>
              <a:rPr lang="it-IT" sz="1800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800" dirty="0"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Ba-</a:t>
            </a:r>
            <a:r>
              <a:rPr lang="it-IT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Xe: PRC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054314 (2016)). </a:t>
            </a:r>
          </a:p>
          <a:p>
            <a:pPr lvl="1"/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ex. (</a:t>
            </a:r>
            <a:r>
              <a:rPr lang="it-IT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He,</a:t>
            </a:r>
            <a:r>
              <a:rPr lang="it-IT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He) and (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p,d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deduces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spectrosopic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C6EDB4-FAD5-EA4B-B238-18DA6566101C}"/>
              </a:ext>
            </a:extLst>
          </p:cNvPr>
          <p:cNvSpPr txBox="1">
            <a:spLocks/>
          </p:cNvSpPr>
          <p:nvPr/>
        </p:nvSpPr>
        <p:spPr bwMode="auto">
          <a:xfrm>
            <a:off x="685800" y="17033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it-IT" kern="0" dirty="0"/>
              <a:t>NME: </a:t>
            </a:r>
            <a:r>
              <a:rPr lang="it-IT" kern="0" dirty="0" err="1"/>
              <a:t>occupation</a:t>
            </a:r>
            <a:r>
              <a:rPr lang="it-IT" kern="0" dirty="0"/>
              <a:t> </a:t>
            </a:r>
            <a:r>
              <a:rPr lang="it-IT" kern="0" dirty="0" err="1"/>
              <a:t>numbers</a:t>
            </a:r>
            <a:endParaRPr lang="it-IT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50485-DE46-E04E-8F99-527FA5A7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14" y="3351503"/>
            <a:ext cx="3276973" cy="3452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D52EA-F7FB-5040-94BF-F1B75B200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833" y="3701256"/>
            <a:ext cx="4744944" cy="2928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9861A6-1DA8-874E-9309-FC4E161A30B5}"/>
              </a:ext>
            </a:extLst>
          </p:cNvPr>
          <p:cNvSpPr txBox="1"/>
          <p:nvPr/>
        </p:nvSpPr>
        <p:spPr>
          <a:xfrm rot="19146735">
            <a:off x="2529915" y="4740144"/>
            <a:ext cx="295835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Talk 29/03/2018 by B. </a:t>
            </a:r>
            <a:r>
              <a:rPr lang="it-IT" dirty="0" err="1"/>
              <a:t>Kay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4315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E986C-F82B-B149-B555-4DCCF7AD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NME: transfer </a:t>
            </a:r>
            <a:r>
              <a:rPr lang="it-IT" dirty="0" err="1"/>
              <a:t>reactions</a:t>
            </a:r>
            <a:r>
              <a:rPr lang="it-IT" dirty="0"/>
              <a:t> BGT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DD00E-9C5B-B144-9F1A-451D75985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58" y="1546411"/>
            <a:ext cx="7814624" cy="4569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950419-8FDE-8440-9B6F-2A78486D77A3}"/>
              </a:ext>
            </a:extLst>
          </p:cNvPr>
          <p:cNvSpPr txBox="1"/>
          <p:nvPr/>
        </p:nvSpPr>
        <p:spPr>
          <a:xfrm rot="19493431">
            <a:off x="3433481" y="2665170"/>
            <a:ext cx="400722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Talk on 27/3/2018 by </a:t>
            </a:r>
            <a:r>
              <a:rPr lang="it-IT" dirty="0" err="1"/>
              <a:t>Dieter</a:t>
            </a:r>
            <a:r>
              <a:rPr lang="it-IT" dirty="0"/>
              <a:t> </a:t>
            </a:r>
            <a:r>
              <a:rPr lang="it-IT" dirty="0" err="1"/>
              <a:t>Frekers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10103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double gamma decay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64290" y="1320983"/>
            <a:ext cx="88154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The two-photon decay process is a second order process in quantum electrodynamics (QED) </a:t>
            </a:r>
            <a:r>
              <a:rPr lang="en-GB" dirty="0">
                <a:sym typeface="Wingdings"/>
              </a:rPr>
              <a:t> </a:t>
            </a:r>
            <a:r>
              <a:rPr lang="en-GB" dirty="0"/>
              <a:t>excited nuclear state emits two gamma-ray energy-quanta of continuous energy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Theoretically the </a:t>
            </a:r>
            <a:r>
              <a:rPr lang="en-GB" dirty="0" err="1"/>
              <a:t>γγ</a:t>
            </a:r>
            <a:r>
              <a:rPr lang="en-GB" dirty="0"/>
              <a:t>-decay process is treated as a second-order perturbation</a:t>
            </a:r>
            <a:r>
              <a:rPr lang="en-US" dirty="0"/>
              <a:t> </a:t>
            </a:r>
            <a:endParaRPr lang="it-IT" dirty="0"/>
          </a:p>
          <a:p>
            <a:endParaRPr lang="it-IT" dirty="0"/>
          </a:p>
          <a:p>
            <a:r>
              <a:rPr lang="it-IT" dirty="0"/>
              <a:t>First time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en-US" dirty="0"/>
              <a:t>competitive double-gamma (“</a:t>
            </a:r>
            <a:r>
              <a:rPr lang="en-US" dirty="0" err="1"/>
              <a:t>γγ</a:t>
            </a:r>
            <a:r>
              <a:rPr lang="en-US" dirty="0"/>
              <a:t>/</a:t>
            </a:r>
            <a:r>
              <a:rPr lang="en-US" dirty="0" err="1"/>
              <a:t>γ</a:t>
            </a:r>
            <a:r>
              <a:rPr lang="en-US" dirty="0"/>
              <a:t>”) decay</a:t>
            </a:r>
            <a:r>
              <a:rPr lang="it-IT" dirty="0"/>
              <a:t> (</a:t>
            </a:r>
            <a:r>
              <a:rPr lang="it-IT" dirty="0" err="1"/>
              <a:t>Walz</a:t>
            </a:r>
            <a:r>
              <a:rPr lang="it-IT" dirty="0"/>
              <a:t> et al., nature </a:t>
            </a:r>
            <a:r>
              <a:rPr lang="it-IT" b="1" dirty="0"/>
              <a:t>526</a:t>
            </a:r>
            <a:r>
              <a:rPr lang="it-IT" dirty="0"/>
              <a:t>, 406 (2015))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Energy </a:t>
            </a:r>
            <a:r>
              <a:rPr lang="it-IT" dirty="0" err="1"/>
              <a:t>sharing</a:t>
            </a:r>
            <a:r>
              <a:rPr lang="it-IT" dirty="0"/>
              <a:t> of the </a:t>
            </a:r>
            <a:r>
              <a:rPr lang="it-IT" dirty="0" err="1"/>
              <a:t>two</a:t>
            </a:r>
            <a:r>
              <a:rPr lang="it-IT" dirty="0"/>
              <a:t> gamma </a:t>
            </a:r>
            <a:r>
              <a:rPr lang="it-IT" dirty="0" err="1"/>
              <a:t>rays</a:t>
            </a: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Branching ratio </a:t>
            </a:r>
            <a:r>
              <a:rPr lang="it-IT" dirty="0" err="1"/>
              <a:t>Γγγ</a:t>
            </a:r>
            <a:r>
              <a:rPr lang="it-IT" dirty="0"/>
              <a:t>/</a:t>
            </a:r>
            <a:r>
              <a:rPr lang="it-IT" dirty="0" err="1"/>
              <a:t>Γγ</a:t>
            </a:r>
            <a:r>
              <a:rPr lang="it-IT" dirty="0"/>
              <a:t> = 2.1 10</a:t>
            </a:r>
            <a:r>
              <a:rPr lang="it-IT" baseline="30000" dirty="0"/>
              <a:t>-6 </a:t>
            </a:r>
            <a:r>
              <a:rPr lang="it-IT" dirty="0"/>
              <a:t>in </a:t>
            </a:r>
            <a:r>
              <a:rPr lang="it-IT" baseline="30000" dirty="0"/>
              <a:t>137</a:t>
            </a:r>
            <a:r>
              <a:rPr lang="it-IT" dirty="0"/>
              <a:t>Ba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/>
              <a:t>Determination</a:t>
            </a:r>
            <a:r>
              <a:rPr lang="it-IT" dirty="0"/>
              <a:t> of the </a:t>
            </a:r>
            <a:r>
              <a:rPr lang="it-IT" dirty="0" err="1"/>
              <a:t>matrix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the </a:t>
            </a:r>
            <a:r>
              <a:rPr lang="it-IT" dirty="0" err="1"/>
              <a:t>γγ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>
                <a:sym typeface="Wingdings"/>
              </a:rPr>
              <a:t> QP </a:t>
            </a:r>
            <a:r>
              <a:rPr lang="it-IT" dirty="0" err="1">
                <a:sym typeface="Wingdings"/>
              </a:rPr>
              <a:t>calculations</a:t>
            </a:r>
            <a:endParaRPr lang="it-IT" dirty="0"/>
          </a:p>
          <a:p>
            <a:endParaRPr lang="it-IT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2943410" y="4978323"/>
            <a:ext cx="2091765" cy="1494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V="1">
            <a:off x="2943410" y="6565075"/>
            <a:ext cx="2091765" cy="1494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ggetto 13"/>
          <p:cNvGraphicFramePr>
            <a:graphicFrameLocks noChangeAspect="1"/>
          </p:cNvGraphicFramePr>
          <p:nvPr/>
        </p:nvGraphicFramePr>
        <p:xfrm>
          <a:off x="5173007" y="4693001"/>
          <a:ext cx="387724" cy="526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800" imgH="241300" progId="Equation.3">
                  <p:embed/>
                </p:oleObj>
              </mc:Choice>
              <mc:Fallback>
                <p:oleObj name="Equation" r:id="rId2" imgW="177800" imgH="241300" progId="Equation.3">
                  <p:embed/>
                  <p:pic>
                    <p:nvPicPr>
                      <p:cNvPr id="14" name="Oggetto 1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73007" y="4693001"/>
                        <a:ext cx="387724" cy="526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/>
          <p:cNvGraphicFramePr>
            <a:graphicFrameLocks noChangeAspect="1"/>
          </p:cNvGraphicFramePr>
          <p:nvPr/>
        </p:nvGraphicFramePr>
        <p:xfrm>
          <a:off x="5117538" y="6317374"/>
          <a:ext cx="4984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8600" imgH="241300" progId="Equation.3">
                  <p:embed/>
                </p:oleObj>
              </mc:Choice>
              <mc:Fallback>
                <p:oleObj name="Equation" r:id="rId4" imgW="228600" imgH="241300" progId="Equation.3">
                  <p:embed/>
                  <p:pic>
                    <p:nvPicPr>
                      <p:cNvPr id="15" name="Oggetto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17538" y="6317374"/>
                        <a:ext cx="498475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Connettore 2 16"/>
          <p:cNvCxnSpPr/>
          <p:nvPr/>
        </p:nvCxnSpPr>
        <p:spPr>
          <a:xfrm>
            <a:off x="4004231" y="4993264"/>
            <a:ext cx="0" cy="158675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4004231" y="5466474"/>
            <a:ext cx="1852706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4004231" y="6022285"/>
            <a:ext cx="1852706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2300939" y="5741392"/>
            <a:ext cx="1703292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1852702" y="5485914"/>
            <a:ext cx="58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</a:t>
            </a:r>
            <a:r>
              <a:rPr lang="it-IT" sz="2400" baseline="-25000" dirty="0"/>
              <a:t>0</a:t>
            </a:r>
            <a:endParaRPr lang="it-IT" sz="24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5830043" y="5219198"/>
            <a:ext cx="58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</a:t>
            </a:r>
            <a:r>
              <a:rPr lang="it-IT" sz="2400" baseline="-25000" dirty="0"/>
              <a:t>1</a:t>
            </a:r>
            <a:endParaRPr lang="it-IT" sz="24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5830043" y="5723496"/>
            <a:ext cx="58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</a:t>
            </a:r>
            <a:r>
              <a:rPr lang="it-IT" sz="2400" baseline="-25000" dirty="0"/>
              <a:t>2</a:t>
            </a:r>
            <a:endParaRPr lang="it-IT" sz="2400" dirty="0"/>
          </a:p>
        </p:txBody>
      </p:sp>
      <p:graphicFrame>
        <p:nvGraphicFramePr>
          <p:cNvPr id="28" name="Oggetto 27"/>
          <p:cNvGraphicFramePr>
            <a:graphicFrameLocks noChangeAspect="1"/>
          </p:cNvGraphicFramePr>
          <p:nvPr/>
        </p:nvGraphicFramePr>
        <p:xfrm>
          <a:off x="359752" y="5446910"/>
          <a:ext cx="1204913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500" imgH="279400" progId="Equation.3">
                  <p:embed/>
                </p:oleObj>
              </mc:Choice>
              <mc:Fallback>
                <p:oleObj name="Equation" r:id="rId6" imgW="571500" imgH="279400" progId="Equation.3">
                  <p:embed/>
                  <p:pic>
                    <p:nvPicPr>
                      <p:cNvPr id="28" name="Oggetto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9752" y="5446910"/>
                        <a:ext cx="1204913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ggetto 28"/>
          <p:cNvGraphicFramePr>
            <a:graphicFrameLocks noChangeAspect="1"/>
          </p:cNvGraphicFramePr>
          <p:nvPr/>
        </p:nvGraphicFramePr>
        <p:xfrm>
          <a:off x="6458511" y="5431735"/>
          <a:ext cx="254317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06500" imgH="279400" progId="Equation.3">
                  <p:embed/>
                </p:oleObj>
              </mc:Choice>
              <mc:Fallback>
                <p:oleObj name="Equation" r:id="rId8" imgW="1206500" imgH="279400" progId="Equation.3">
                  <p:embed/>
                  <p:pic>
                    <p:nvPicPr>
                      <p:cNvPr id="29" name="Oggetto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58511" y="5431735"/>
                        <a:ext cx="2543175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81931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double gamma decay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53999" y="1263633"/>
            <a:ext cx="88154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The two-photon decay process is a second order process in quantum electrodynamics (QED) </a:t>
            </a:r>
            <a:r>
              <a:rPr lang="en-GB" dirty="0">
                <a:sym typeface="Wingdings"/>
              </a:rPr>
              <a:t> </a:t>
            </a:r>
            <a:r>
              <a:rPr lang="en-GB" dirty="0"/>
              <a:t>excited nuclear state emits two gamma-ray energy-quanta of continuous energy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Theoretically the </a:t>
            </a:r>
            <a:r>
              <a:rPr lang="en-GB" dirty="0" err="1"/>
              <a:t>γγ</a:t>
            </a:r>
            <a:r>
              <a:rPr lang="en-GB" dirty="0"/>
              <a:t>-decay process is treated as a second-order perturbation</a:t>
            </a:r>
            <a:r>
              <a:rPr lang="en-US" dirty="0"/>
              <a:t> </a:t>
            </a:r>
            <a:endParaRPr lang="it-IT" dirty="0"/>
          </a:p>
          <a:p>
            <a:endParaRPr lang="it-IT" dirty="0"/>
          </a:p>
          <a:p>
            <a:r>
              <a:rPr lang="it-IT" dirty="0"/>
              <a:t>First time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en-US" dirty="0"/>
              <a:t>competitive double-gamma (“</a:t>
            </a:r>
            <a:r>
              <a:rPr lang="en-US" dirty="0" err="1"/>
              <a:t>γγ</a:t>
            </a:r>
            <a:r>
              <a:rPr lang="en-US" dirty="0"/>
              <a:t>/</a:t>
            </a:r>
            <a:r>
              <a:rPr lang="en-US" dirty="0" err="1"/>
              <a:t>γ</a:t>
            </a:r>
            <a:r>
              <a:rPr lang="en-US" dirty="0"/>
              <a:t>”) decay</a:t>
            </a:r>
            <a:r>
              <a:rPr lang="it-IT" dirty="0"/>
              <a:t> (</a:t>
            </a:r>
            <a:r>
              <a:rPr lang="it-IT" dirty="0" err="1"/>
              <a:t>Walz</a:t>
            </a:r>
            <a:r>
              <a:rPr lang="it-IT" dirty="0"/>
              <a:t> et al., nature </a:t>
            </a:r>
            <a:r>
              <a:rPr lang="it-IT" b="1" dirty="0"/>
              <a:t>526</a:t>
            </a:r>
            <a:r>
              <a:rPr lang="it-IT" dirty="0"/>
              <a:t>, 406 (2015))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Energy </a:t>
            </a:r>
            <a:r>
              <a:rPr lang="it-IT" dirty="0" err="1"/>
              <a:t>sharing</a:t>
            </a:r>
            <a:r>
              <a:rPr lang="it-IT" dirty="0"/>
              <a:t> of the </a:t>
            </a:r>
            <a:r>
              <a:rPr lang="it-IT" dirty="0" err="1"/>
              <a:t>two</a:t>
            </a:r>
            <a:r>
              <a:rPr lang="it-IT" dirty="0"/>
              <a:t> gamma </a:t>
            </a:r>
            <a:r>
              <a:rPr lang="it-IT" dirty="0" err="1"/>
              <a:t>rays</a:t>
            </a: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Branching ratio </a:t>
            </a:r>
            <a:r>
              <a:rPr lang="it-IT" dirty="0" err="1"/>
              <a:t>Γγγ</a:t>
            </a:r>
            <a:r>
              <a:rPr lang="it-IT" dirty="0"/>
              <a:t>/</a:t>
            </a:r>
            <a:r>
              <a:rPr lang="it-IT" dirty="0" err="1"/>
              <a:t>Γγ</a:t>
            </a:r>
            <a:r>
              <a:rPr lang="it-IT" dirty="0"/>
              <a:t> = 2.1 10</a:t>
            </a:r>
            <a:r>
              <a:rPr lang="it-IT" baseline="30000" dirty="0"/>
              <a:t>-6 </a:t>
            </a:r>
            <a:r>
              <a:rPr lang="it-IT" dirty="0"/>
              <a:t>in </a:t>
            </a:r>
            <a:r>
              <a:rPr lang="it-IT" baseline="30000" dirty="0"/>
              <a:t>137</a:t>
            </a:r>
            <a:r>
              <a:rPr lang="it-IT" dirty="0"/>
              <a:t>Ba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/>
              <a:t>Determination</a:t>
            </a:r>
            <a:r>
              <a:rPr lang="it-IT" dirty="0"/>
              <a:t> of the </a:t>
            </a:r>
            <a:r>
              <a:rPr lang="it-IT" dirty="0" err="1"/>
              <a:t>matrix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in the </a:t>
            </a:r>
            <a:r>
              <a:rPr lang="it-IT" dirty="0" err="1"/>
              <a:t>γγ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cxnSp>
        <p:nvCxnSpPr>
          <p:cNvPr id="7" name="Connettore 1 6"/>
          <p:cNvCxnSpPr/>
          <p:nvPr/>
        </p:nvCxnSpPr>
        <p:spPr>
          <a:xfrm flipV="1">
            <a:off x="2943410" y="4978323"/>
            <a:ext cx="2091765" cy="1494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V="1">
            <a:off x="2943410" y="6565075"/>
            <a:ext cx="2091765" cy="1494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ggetto 13"/>
          <p:cNvGraphicFramePr>
            <a:graphicFrameLocks noChangeAspect="1"/>
          </p:cNvGraphicFramePr>
          <p:nvPr/>
        </p:nvGraphicFramePr>
        <p:xfrm>
          <a:off x="5173007" y="4693001"/>
          <a:ext cx="387724" cy="526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800" imgH="241300" progId="Equation.3">
                  <p:embed/>
                </p:oleObj>
              </mc:Choice>
              <mc:Fallback>
                <p:oleObj name="Equation" r:id="rId2" imgW="177800" imgH="241300" progId="Equation.3">
                  <p:embed/>
                  <p:pic>
                    <p:nvPicPr>
                      <p:cNvPr id="14" name="Oggetto 1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73007" y="4693001"/>
                        <a:ext cx="387724" cy="526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/>
          <p:cNvGraphicFramePr>
            <a:graphicFrameLocks noChangeAspect="1"/>
          </p:cNvGraphicFramePr>
          <p:nvPr/>
        </p:nvGraphicFramePr>
        <p:xfrm>
          <a:off x="5117538" y="6317374"/>
          <a:ext cx="4984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8600" imgH="241300" progId="Equation.3">
                  <p:embed/>
                </p:oleObj>
              </mc:Choice>
              <mc:Fallback>
                <p:oleObj name="Equation" r:id="rId4" imgW="228600" imgH="241300" progId="Equation.3">
                  <p:embed/>
                  <p:pic>
                    <p:nvPicPr>
                      <p:cNvPr id="15" name="Oggetto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17538" y="6317374"/>
                        <a:ext cx="498475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Connettore 2 16"/>
          <p:cNvCxnSpPr/>
          <p:nvPr/>
        </p:nvCxnSpPr>
        <p:spPr>
          <a:xfrm>
            <a:off x="4004231" y="4993264"/>
            <a:ext cx="0" cy="158675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4004231" y="5466474"/>
            <a:ext cx="1852706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4004231" y="6022285"/>
            <a:ext cx="1852706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2300939" y="5741392"/>
            <a:ext cx="1703292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1852702" y="5485914"/>
            <a:ext cx="58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</a:t>
            </a:r>
            <a:r>
              <a:rPr lang="it-IT" sz="2400" baseline="-25000" dirty="0"/>
              <a:t>0</a:t>
            </a:r>
            <a:endParaRPr lang="it-IT" sz="24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5830043" y="5219198"/>
            <a:ext cx="58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</a:t>
            </a:r>
            <a:r>
              <a:rPr lang="it-IT" sz="2400" baseline="-25000" dirty="0"/>
              <a:t>1</a:t>
            </a:r>
            <a:endParaRPr lang="it-IT" sz="24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5830043" y="5723496"/>
            <a:ext cx="58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</a:t>
            </a:r>
            <a:r>
              <a:rPr lang="it-IT" sz="2400" baseline="-25000" dirty="0"/>
              <a:t>2</a:t>
            </a:r>
            <a:endParaRPr lang="it-IT" sz="2400" dirty="0"/>
          </a:p>
        </p:txBody>
      </p:sp>
      <p:graphicFrame>
        <p:nvGraphicFramePr>
          <p:cNvPr id="28" name="Oggetto 27"/>
          <p:cNvGraphicFramePr>
            <a:graphicFrameLocks noChangeAspect="1"/>
          </p:cNvGraphicFramePr>
          <p:nvPr/>
        </p:nvGraphicFramePr>
        <p:xfrm>
          <a:off x="359752" y="5446910"/>
          <a:ext cx="1204913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500" imgH="279400" progId="Equation.3">
                  <p:embed/>
                </p:oleObj>
              </mc:Choice>
              <mc:Fallback>
                <p:oleObj name="Equation" r:id="rId6" imgW="571500" imgH="279400" progId="Equation.3">
                  <p:embed/>
                  <p:pic>
                    <p:nvPicPr>
                      <p:cNvPr id="28" name="Oggetto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9752" y="5446910"/>
                        <a:ext cx="1204913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ggetto 28"/>
          <p:cNvGraphicFramePr>
            <a:graphicFrameLocks noChangeAspect="1"/>
          </p:cNvGraphicFramePr>
          <p:nvPr/>
        </p:nvGraphicFramePr>
        <p:xfrm>
          <a:off x="6458511" y="5431735"/>
          <a:ext cx="254317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06500" imgH="279400" progId="Equation.3">
                  <p:embed/>
                </p:oleObj>
              </mc:Choice>
              <mc:Fallback>
                <p:oleObj name="Equation" r:id="rId8" imgW="1206500" imgH="279400" progId="Equation.3">
                  <p:embed/>
                  <p:pic>
                    <p:nvPicPr>
                      <p:cNvPr id="29" name="Oggetto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58511" y="5431735"/>
                        <a:ext cx="2543175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magine 2" descr="Screen Shot 2017-10-05 at 08.41.1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0213">
            <a:off x="846189" y="2535240"/>
            <a:ext cx="7561903" cy="22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20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CC2B7A-9F39-70F4-BBBA-0460F7F0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dirty="0"/>
              <a:t>Indirect experimental approaches</a:t>
            </a:r>
          </a:p>
        </p:txBody>
      </p:sp>
      <p:pic>
        <p:nvPicPr>
          <p:cNvPr id="5" name="Picture 4" descr="A diagram of a person walking with a bull&#10;&#10;Description automatically generated">
            <a:extLst>
              <a:ext uri="{FF2B5EF4-FFF2-40B4-BE49-F238E27FC236}">
                <a16:creationId xmlns:a16="http://schemas.microsoft.com/office/drawing/2014/main" id="{ABCFFFA8-1CE1-D7EC-6145-9C430A72B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4" t="41896" r="41153" b="36708"/>
          <a:stretch/>
        </p:blipFill>
        <p:spPr>
          <a:xfrm>
            <a:off x="574289" y="1386374"/>
            <a:ext cx="4196787" cy="1916720"/>
          </a:xfrm>
          <a:prstGeom prst="rect">
            <a:avLst/>
          </a:prstGeom>
          <a:noFill/>
        </p:spPr>
      </p:pic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03ED476D-0E5B-FA1E-33C6-DE0BE35F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68" y="3782160"/>
            <a:ext cx="2082800" cy="2095500"/>
          </a:xfrm>
          <a:prstGeom prst="rect">
            <a:avLst/>
          </a:prstGeom>
        </p:spPr>
      </p:pic>
      <p:pic>
        <p:nvPicPr>
          <p:cNvPr id="7" name="Picture 6" descr="A group of graphs showing different types of physics&#10;&#10;Description automatically generated">
            <a:extLst>
              <a:ext uri="{FF2B5EF4-FFF2-40B4-BE49-F238E27FC236}">
                <a16:creationId xmlns:a16="http://schemas.microsoft.com/office/drawing/2014/main" id="{EBB3303E-1D1E-4E6E-10B4-A2C10C193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313" y="4365152"/>
            <a:ext cx="2018935" cy="16432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1725FF-3735-D95D-F47C-C1B2C6CFB799}"/>
              </a:ext>
            </a:extLst>
          </p:cNvPr>
          <p:cNvSpPr/>
          <p:nvPr/>
        </p:nvSpPr>
        <p:spPr>
          <a:xfrm>
            <a:off x="178253" y="5970428"/>
            <a:ext cx="2494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Cappuzzello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A (2015) 51: 145</a:t>
            </a:r>
            <a:endParaRPr lang="it-IT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99BC18-B267-8EF1-4E7F-91C5C185A651}"/>
              </a:ext>
            </a:extLst>
          </p:cNvPr>
          <p:cNvSpPr txBox="1"/>
          <p:nvPr/>
        </p:nvSpPr>
        <p:spPr>
          <a:xfrm>
            <a:off x="2869324" y="6048591"/>
            <a:ext cx="34053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GB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Kortelainen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GB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Suhonen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G30 (2004) 2003; L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Jokiniemi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and J. </a:t>
            </a:r>
            <a:r>
              <a:rPr lang="en-GB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Suhonen</a:t>
            </a:r>
            <a:r>
              <a:rPr lang="en-GB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 C 102, 024303 (2020)</a:t>
            </a:r>
          </a:p>
          <a:p>
            <a:endParaRPr lang="en-GB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DF87CE-AFCC-2F93-10F4-CD2509199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990" y="3442965"/>
            <a:ext cx="2210441" cy="26303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6E1D3B-0536-BA27-46BE-7A99ACC7A0BD}"/>
              </a:ext>
            </a:extLst>
          </p:cNvPr>
          <p:cNvSpPr txBox="1"/>
          <p:nvPr/>
        </p:nvSpPr>
        <p:spPr>
          <a:xfrm>
            <a:off x="113805" y="3442965"/>
            <a:ext cx="284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Double </a:t>
            </a:r>
            <a:r>
              <a:rPr lang="it-IT" dirty="0" err="1"/>
              <a:t>Charge</a:t>
            </a:r>
            <a:r>
              <a:rPr lang="it-IT" dirty="0"/>
              <a:t> Exchange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9D9F3D-7323-A170-71D2-8C2168AC4777}"/>
              </a:ext>
            </a:extLst>
          </p:cNvPr>
          <p:cNvSpPr txBox="1"/>
          <p:nvPr/>
        </p:nvSpPr>
        <p:spPr>
          <a:xfrm>
            <a:off x="3636551" y="3412828"/>
            <a:ext cx="174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capture</a:t>
            </a:r>
            <a:endParaRPr lang="it-IT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B48FBF-B333-0595-E09E-4DC8B729EFA2}"/>
              </a:ext>
            </a:extLst>
          </p:cNvPr>
          <p:cNvSpPr txBox="1"/>
          <p:nvPr/>
        </p:nvSpPr>
        <p:spPr>
          <a:xfrm>
            <a:off x="6274676" y="6182380"/>
            <a:ext cx="2691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N. Shimizu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Menendez, K.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Yako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PRL120, 142502 (2018)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518D2B-7FC2-4292-F39C-15FC34FBB392}"/>
              </a:ext>
            </a:extLst>
          </p:cNvPr>
          <p:cNvSpPr txBox="1"/>
          <p:nvPr/>
        </p:nvSpPr>
        <p:spPr>
          <a:xfrm>
            <a:off x="6514990" y="2964585"/>
            <a:ext cx="239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Double Gamow Teller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F4BE71-4F5A-F6E5-27FF-92B236ECB1C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195580" y="2269134"/>
            <a:ext cx="4770167" cy="640584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A graph of a mathematical equation&#10;&#10;Description automatically generated">
            <a:extLst>
              <a:ext uri="{FF2B5EF4-FFF2-40B4-BE49-F238E27FC236}">
                <a16:creationId xmlns:a16="http://schemas.microsoft.com/office/drawing/2014/main" id="{01A818A7-FA2C-F8EC-8620-ECF6D262B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580" y="3864975"/>
            <a:ext cx="2018935" cy="1553649"/>
          </a:xfrm>
          <a:prstGeom prst="rect">
            <a:avLst/>
          </a:prstGeom>
        </p:spPr>
      </p:pic>
      <p:sp>
        <p:nvSpPr>
          <p:cNvPr id="22" name="CustomShape 8">
            <a:extLst>
              <a:ext uri="{FF2B5EF4-FFF2-40B4-BE49-F238E27FC236}">
                <a16:creationId xmlns:a16="http://schemas.microsoft.com/office/drawing/2014/main" id="{6C718125-5992-98EF-AB09-E3DD9F1AABC6}"/>
              </a:ext>
            </a:extLst>
          </p:cNvPr>
          <p:cNvSpPr/>
          <p:nvPr/>
        </p:nvSpPr>
        <p:spPr>
          <a:xfrm>
            <a:off x="7209735" y="2288582"/>
            <a:ext cx="1182632" cy="591840"/>
          </a:xfrm>
          <a:prstGeom prst="rect">
            <a:avLst/>
          </a:prstGeom>
          <a:solidFill>
            <a:srgbClr val="C9211E">
              <a:alpha val="14000"/>
            </a:srgbClr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7745690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diagram of a physics experiment&#10;&#10;Description automatically generated">
            <a:extLst>
              <a:ext uri="{FF2B5EF4-FFF2-40B4-BE49-F238E27FC236}">
                <a16:creationId xmlns:a16="http://schemas.microsoft.com/office/drawing/2014/main" id="{ACC8EAAF-10F2-5E63-49FF-84337B9E8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10" y="2721757"/>
            <a:ext cx="3192698" cy="25541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2C60BF-DF21-FD44-A831-A92EB7ED58B0}"/>
              </a:ext>
            </a:extLst>
          </p:cNvPr>
          <p:cNvSpPr txBox="1"/>
          <p:nvPr/>
        </p:nvSpPr>
        <p:spPr>
          <a:xfrm>
            <a:off x="330723" y="1775197"/>
            <a:ext cx="168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DIAS </a:t>
            </a:r>
            <a:r>
              <a:rPr lang="it-IT" baseline="30000" dirty="0"/>
              <a:t>48</a:t>
            </a:r>
            <a:r>
              <a:rPr lang="it-IT" dirty="0"/>
              <a:t>Ca </a:t>
            </a:r>
            <a:r>
              <a:rPr lang="it-IT" dirty="0" err="1"/>
              <a:t>g.s</a:t>
            </a:r>
            <a:r>
              <a:rPr lang="it-IT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453487-45C1-3F42-AC1D-1CCA6A61CC20}"/>
              </a:ext>
            </a:extLst>
          </p:cNvPr>
          <p:cNvSpPr txBox="1"/>
          <p:nvPr/>
        </p:nvSpPr>
        <p:spPr>
          <a:xfrm>
            <a:off x="2976155" y="1540832"/>
            <a:ext cx="5979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g </a:t>
            </a:r>
            <a:r>
              <a:rPr lang="it-IT" dirty="0" err="1"/>
              <a:t>has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initial</a:t>
            </a:r>
            <a:r>
              <a:rPr lang="it-IT" dirty="0"/>
              <a:t> and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in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it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operator  (M1) and the </a:t>
            </a:r>
            <a:r>
              <a:rPr lang="it-IT" dirty="0" err="1"/>
              <a:t>Gamow-Teller</a:t>
            </a:r>
            <a:r>
              <a:rPr lang="it-IT" dirty="0"/>
              <a:t> (GT) operator are </a:t>
            </a:r>
            <a:r>
              <a:rPr lang="it-IT" dirty="0" err="1"/>
              <a:t>similar</a:t>
            </a:r>
            <a:r>
              <a:rPr lang="it-IT" dirty="0"/>
              <a:t>.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major </a:t>
            </a:r>
            <a:r>
              <a:rPr lang="it-IT" dirty="0" err="1"/>
              <a:t>components</a:t>
            </a:r>
            <a:r>
              <a:rPr lang="it-IT" dirty="0"/>
              <a:t> of the </a:t>
            </a:r>
            <a:r>
              <a:rPr lang="it-IT" dirty="0" err="1"/>
              <a:t>isovector</a:t>
            </a:r>
            <a:r>
              <a:rPr lang="it-IT" dirty="0"/>
              <a:t> (IV) spin </a:t>
            </a:r>
            <a:r>
              <a:rPr lang="it-IT" dirty="0">
                <a:latin typeface="Symbol" pitchFamily="2" charset="2"/>
              </a:rPr>
              <a:t>st</a:t>
            </a:r>
            <a:r>
              <a:rPr lang="it-IT" dirty="0"/>
              <a:t> </a:t>
            </a:r>
            <a:r>
              <a:rPr lang="it-IT" dirty="0" err="1"/>
              <a:t>term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Electromagnetic</a:t>
            </a:r>
            <a:r>
              <a:rPr lang="it-IT" dirty="0"/>
              <a:t> </a:t>
            </a:r>
            <a:r>
              <a:rPr lang="it-IT" dirty="0" err="1"/>
              <a:t>interaction</a:t>
            </a:r>
            <a:r>
              <a:rPr lang="it-IT" dirty="0"/>
              <a:t> vs. </a:t>
            </a:r>
            <a:r>
              <a:rPr lang="it-IT" dirty="0" err="1"/>
              <a:t>weak</a:t>
            </a:r>
            <a:r>
              <a:rPr lang="it-IT" dirty="0"/>
              <a:t> </a:t>
            </a:r>
            <a:r>
              <a:rPr lang="it-IT" dirty="0" err="1"/>
              <a:t>interaction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</a:t>
            </a:r>
            <a:r>
              <a:rPr lang="it-IT" dirty="0" err="1"/>
              <a:t>matrix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in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an </a:t>
            </a:r>
            <a:r>
              <a:rPr lang="it-IT" dirty="0" err="1"/>
              <a:t>energy</a:t>
            </a:r>
            <a:r>
              <a:rPr lang="it-IT" dirty="0"/>
              <a:t> denominator </a:t>
            </a:r>
            <a:r>
              <a:rPr lang="it-IT" dirty="0">
                <a:sym typeface="Wingdings" pitchFamily="2" charset="2"/>
              </a:rPr>
              <a:t> in the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n </a:t>
            </a:r>
            <a:r>
              <a:rPr lang="it-IT" dirty="0"/>
              <a:t>the </a:t>
            </a:r>
            <a:r>
              <a:rPr lang="it-IT" dirty="0" err="1"/>
              <a:t>dependece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dominated</a:t>
            </a:r>
            <a:r>
              <a:rPr lang="it-IT" dirty="0"/>
              <a:t> by the neutrino </a:t>
            </a:r>
            <a:r>
              <a:rPr lang="it-IT" dirty="0" err="1"/>
              <a:t>momentum</a:t>
            </a:r>
            <a:r>
              <a:rPr lang="it-IT" dirty="0"/>
              <a:t> transfer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4F9836-017D-544D-8989-7E6FD4846CFF}"/>
              </a:ext>
            </a:extLst>
          </p:cNvPr>
          <p:cNvSpPr txBox="1"/>
          <p:nvPr/>
        </p:nvSpPr>
        <p:spPr>
          <a:xfrm>
            <a:off x="226360" y="2063811"/>
            <a:ext cx="173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T=4 ~ 17 </a:t>
            </a:r>
            <a:r>
              <a:rPr lang="it-IT" dirty="0" err="1"/>
              <a:t>MeV</a:t>
            </a:r>
            <a:endParaRPr lang="it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9D0D3E-1DE4-D34E-886C-D8B4D7B0A1B1}"/>
              </a:ext>
            </a:extLst>
          </p:cNvPr>
          <p:cNvSpPr txBox="1"/>
          <p:nvPr/>
        </p:nvSpPr>
        <p:spPr>
          <a:xfrm>
            <a:off x="2390782" y="4771524"/>
            <a:ext cx="6266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(T=4) 0</a:t>
            </a:r>
            <a:r>
              <a:rPr lang="it-IT" baseline="30000" dirty="0"/>
              <a:t>+</a:t>
            </a:r>
            <a:r>
              <a:rPr lang="it-IT" dirty="0"/>
              <a:t> IAS of </a:t>
            </a:r>
            <a:r>
              <a:rPr lang="it-IT" baseline="30000" dirty="0"/>
              <a:t>48</a:t>
            </a:r>
            <a:r>
              <a:rPr lang="it-IT" dirty="0"/>
              <a:t>Ca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isospin</a:t>
            </a:r>
            <a:r>
              <a:rPr lang="it-IT" dirty="0"/>
              <a:t> </a:t>
            </a:r>
            <a:r>
              <a:rPr lang="it-IT" dirty="0" err="1"/>
              <a:t>forbidden</a:t>
            </a:r>
            <a:r>
              <a:rPr lang="it-IT" dirty="0"/>
              <a:t> and </a:t>
            </a:r>
            <a:r>
              <a:rPr lang="it-IT" dirty="0" err="1"/>
              <a:t>also</a:t>
            </a:r>
            <a:r>
              <a:rPr lang="it-IT" dirty="0"/>
              <a:t> the </a:t>
            </a:r>
            <a:r>
              <a:rPr lang="it-IT" dirty="0" err="1"/>
              <a:t>direct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to the </a:t>
            </a:r>
            <a:r>
              <a:rPr lang="it-IT" baseline="30000" dirty="0"/>
              <a:t>48</a:t>
            </a:r>
            <a:r>
              <a:rPr lang="it-IT" dirty="0"/>
              <a:t>Ti </a:t>
            </a:r>
            <a:r>
              <a:rPr lang="it-IT" dirty="0" err="1"/>
              <a:t>g.s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know</a:t>
            </a:r>
            <a:r>
              <a:rPr lang="it-IT" dirty="0"/>
              <a:t> the </a:t>
            </a:r>
            <a:r>
              <a:rPr lang="it-IT" dirty="0" err="1"/>
              <a:t>width</a:t>
            </a:r>
            <a:r>
              <a:rPr lang="it-IT" dirty="0"/>
              <a:t> of the T=4 state in </a:t>
            </a:r>
            <a:r>
              <a:rPr lang="it-IT" baseline="30000" dirty="0"/>
              <a:t>48</a:t>
            </a:r>
            <a:r>
              <a:rPr lang="it-IT" dirty="0"/>
              <a:t>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How to </a:t>
            </a:r>
            <a:r>
              <a:rPr lang="it-IT" dirty="0" err="1"/>
              <a:t>populate</a:t>
            </a:r>
            <a:r>
              <a:rPr lang="it-IT" dirty="0"/>
              <a:t> </a:t>
            </a:r>
            <a:r>
              <a:rPr lang="it-IT" dirty="0" err="1"/>
              <a:t>efficiently</a:t>
            </a:r>
            <a:r>
              <a:rPr lang="it-IT" dirty="0"/>
              <a:t> the 0</a:t>
            </a:r>
            <a:r>
              <a:rPr lang="it-IT" baseline="30000" dirty="0"/>
              <a:t>+</a:t>
            </a:r>
            <a:r>
              <a:rPr lang="it-IT" dirty="0"/>
              <a:t> (T=4)?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How to be sensitive to the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5801E8-F35F-ECA7-6D70-76656600AC0F}"/>
              </a:ext>
            </a:extLst>
          </p:cNvPr>
          <p:cNvSpPr txBox="1">
            <a:spLocks/>
          </p:cNvSpPr>
          <p:nvPr/>
        </p:nvSpPr>
        <p:spPr bwMode="auto">
          <a:xfrm>
            <a:off x="1044389" y="146325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it-IT" kern="0" dirty="0">
                <a:latin typeface="Arial" panose="020B0604020202020204" pitchFamily="34" charset="0"/>
                <a:cs typeface="Arial" panose="020B0604020202020204" pitchFamily="34" charset="0"/>
              </a:rPr>
              <a:t>DIAS </a:t>
            </a:r>
            <a:r>
              <a:rPr lang="it-IT" kern="0" dirty="0" err="1">
                <a:latin typeface="Arial" panose="020B0604020202020204" pitchFamily="34" charset="0"/>
                <a:cs typeface="Arial" panose="020B0604020202020204" pitchFamily="34" charset="0"/>
              </a:rPr>
              <a:t>candidates</a:t>
            </a:r>
            <a:r>
              <a:rPr lang="it-IT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it-IT" kern="0" dirty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</a:p>
        </p:txBody>
      </p:sp>
    </p:spTree>
    <p:extLst>
      <p:ext uri="{BB962C8B-B14F-4D97-AF65-F5344CB8AC3E}">
        <p14:creationId xmlns:p14="http://schemas.microsoft.com/office/powerpoint/2010/main" val="2028069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CC2B7A-9F39-70F4-BBBA-0460F7F0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dirty="0"/>
              <a:t>Indirect experimental approaches</a:t>
            </a:r>
          </a:p>
        </p:txBody>
      </p:sp>
      <p:pic>
        <p:nvPicPr>
          <p:cNvPr id="5" name="Picture 4" descr="A diagram of a person walking with a bull&#10;&#10;Description automatically generated">
            <a:extLst>
              <a:ext uri="{FF2B5EF4-FFF2-40B4-BE49-F238E27FC236}">
                <a16:creationId xmlns:a16="http://schemas.microsoft.com/office/drawing/2014/main" id="{ABCFFFA8-1CE1-D7EC-6145-9C430A72B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4" t="41896" r="41153" b="36708"/>
          <a:stretch/>
        </p:blipFill>
        <p:spPr>
          <a:xfrm>
            <a:off x="574289" y="1386374"/>
            <a:ext cx="4064441" cy="1856276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F4BE71-4F5A-F6E5-27FF-92B236ECB1C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95580" y="2269134"/>
            <a:ext cx="4770167" cy="640584"/>
          </a:xfrm>
          <a:prstGeom prst="rect">
            <a:avLst/>
          </a:prstGeom>
          <a:ln>
            <a:noFill/>
          </a:ln>
        </p:spPr>
      </p:pic>
      <p:pic>
        <p:nvPicPr>
          <p:cNvPr id="2" name="Picture 1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8A1D7BA7-5E94-6361-7B0F-F5C4D6F2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89" y="5140054"/>
            <a:ext cx="4438185" cy="1156549"/>
          </a:xfrm>
          <a:prstGeom prst="rect">
            <a:avLst/>
          </a:prstGeom>
        </p:spPr>
      </p:pic>
      <p:pic>
        <p:nvPicPr>
          <p:cNvPr id="6" name="Picture 5" descr="A graph of different colored dots and lines&#10;&#10;Description automatically generated">
            <a:extLst>
              <a:ext uri="{FF2B5EF4-FFF2-40B4-BE49-F238E27FC236}">
                <a16:creationId xmlns:a16="http://schemas.microsoft.com/office/drawing/2014/main" id="{3571FECA-0B73-D325-5CC6-1FF47AA40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367" y="3242650"/>
            <a:ext cx="3061344" cy="3456133"/>
          </a:xfrm>
          <a:prstGeom prst="rect">
            <a:avLst/>
          </a:prstGeom>
        </p:spPr>
      </p:pic>
      <p:pic>
        <p:nvPicPr>
          <p:cNvPr id="15" name="Picture 14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5715087D-3FDD-1FF5-9523-F1296D8A5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66" y="3622668"/>
            <a:ext cx="4055634" cy="13774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E241E8-0FD4-0B13-6887-ED82C6353C6A}"/>
              </a:ext>
            </a:extLst>
          </p:cNvPr>
          <p:cNvSpPr txBox="1"/>
          <p:nvPr/>
        </p:nvSpPr>
        <p:spPr>
          <a:xfrm>
            <a:off x="1352309" y="6326159"/>
            <a:ext cx="2465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Double gamma </a:t>
            </a:r>
            <a:r>
              <a:rPr lang="it-IT" dirty="0" err="1"/>
              <a:t>decay</a:t>
            </a:r>
            <a:endParaRPr lang="it-IT" dirty="0"/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7E63F92D-5CF5-E103-F355-81230131F236}"/>
              </a:ext>
            </a:extLst>
          </p:cNvPr>
          <p:cNvSpPr/>
          <p:nvPr/>
        </p:nvSpPr>
        <p:spPr>
          <a:xfrm>
            <a:off x="7324565" y="2269134"/>
            <a:ext cx="1008000" cy="591840"/>
          </a:xfrm>
          <a:prstGeom prst="rect">
            <a:avLst/>
          </a:prstGeom>
          <a:solidFill>
            <a:srgbClr val="C9211E">
              <a:alpha val="14000"/>
            </a:srgbClr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3AF26C-1A02-5F84-760B-07C5A13C3D04}"/>
              </a:ext>
            </a:extLst>
          </p:cNvPr>
          <p:cNvSpPr txBox="1"/>
          <p:nvPr/>
        </p:nvSpPr>
        <p:spPr>
          <a:xfrm>
            <a:off x="2871923" y="2855118"/>
            <a:ext cx="208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go </a:t>
            </a:r>
            <a:r>
              <a:rPr lang="it-IT" dirty="0" err="1"/>
              <a:t>another</a:t>
            </a:r>
            <a:r>
              <a:rPr lang="it-IT" dirty="0"/>
              <a:t> way</a:t>
            </a:r>
          </a:p>
        </p:txBody>
      </p:sp>
    </p:spTree>
    <p:extLst>
      <p:ext uri="{BB962C8B-B14F-4D97-AF65-F5344CB8AC3E}">
        <p14:creationId xmlns:p14="http://schemas.microsoft.com/office/powerpoint/2010/main" val="76681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/>
          <p:nvPr/>
        </p:nvPicPr>
        <p:blipFill>
          <a:blip r:embed="rId2"/>
          <a:stretch/>
        </p:blipFill>
        <p:spPr>
          <a:xfrm>
            <a:off x="261568" y="3066676"/>
            <a:ext cx="8460615" cy="2876916"/>
          </a:xfrm>
          <a:prstGeom prst="rect">
            <a:avLst/>
          </a:prstGeom>
          <a:ln>
            <a:noFill/>
          </a:ln>
        </p:spPr>
      </p:pic>
      <p:sp>
        <p:nvSpPr>
          <p:cNvPr id="100" name="Line 3"/>
          <p:cNvSpPr/>
          <p:nvPr/>
        </p:nvSpPr>
        <p:spPr>
          <a:xfrm flipV="1">
            <a:off x="1550792" y="4273282"/>
            <a:ext cx="1167094" cy="22859"/>
          </a:xfrm>
          <a:prstGeom prst="line">
            <a:avLst/>
          </a:prstGeom>
          <a:ln w="76320">
            <a:solidFill>
              <a:srgbClr val="C9211E">
                <a:alpha val="7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4"/>
          <p:cNvSpPr/>
          <p:nvPr/>
        </p:nvSpPr>
        <p:spPr>
          <a:xfrm>
            <a:off x="1825422" y="4225933"/>
            <a:ext cx="131600" cy="137151"/>
          </a:xfrm>
          <a:prstGeom prst="ellipse">
            <a:avLst/>
          </a:prstGeom>
          <a:solidFill>
            <a:srgbClr val="000000"/>
          </a:solidFill>
          <a:ln>
            <a:solidFill>
              <a:srgbClr val="FFFFFF">
                <a:alpha val="0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Line 5"/>
          <p:cNvSpPr/>
          <p:nvPr/>
        </p:nvSpPr>
        <p:spPr>
          <a:xfrm>
            <a:off x="2717886" y="4273283"/>
            <a:ext cx="0" cy="1172972"/>
          </a:xfrm>
          <a:prstGeom prst="line">
            <a:avLst/>
          </a:prstGeom>
          <a:ln w="19080">
            <a:solidFill>
              <a:srgbClr val="2F4F4F"/>
            </a:solidFill>
            <a:custDash>
              <a:ds d="6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Line 6"/>
          <p:cNvSpPr/>
          <p:nvPr/>
        </p:nvSpPr>
        <p:spPr>
          <a:xfrm>
            <a:off x="1542302" y="4273283"/>
            <a:ext cx="0" cy="1172972"/>
          </a:xfrm>
          <a:prstGeom prst="line">
            <a:avLst/>
          </a:prstGeom>
          <a:ln w="19080">
            <a:solidFill>
              <a:srgbClr val="2F4F4F"/>
            </a:solidFill>
            <a:custDash>
              <a:ds d="6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7"/>
          <p:cNvSpPr/>
          <p:nvPr/>
        </p:nvSpPr>
        <p:spPr>
          <a:xfrm>
            <a:off x="1739538" y="5681045"/>
            <a:ext cx="2014168" cy="4574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8"/>
          <p:cNvSpPr/>
          <p:nvPr/>
        </p:nvSpPr>
        <p:spPr>
          <a:xfrm rot="5391600">
            <a:off x="2081111" y="5148440"/>
            <a:ext cx="114619" cy="1147174"/>
          </a:xfrm>
          <a:custGeom>
            <a:avLst/>
            <a:gdLst/>
            <a:ahLst/>
            <a:cxnLst/>
            <a:rect l="0" t="0" r="r" b="b"/>
            <a:pathLst>
              <a:path w="353" h="3515">
                <a:moveTo>
                  <a:pt x="0" y="0"/>
                </a:moveTo>
                <a:cubicBezTo>
                  <a:pt x="87" y="0"/>
                  <a:pt x="175" y="147"/>
                  <a:pt x="175" y="293"/>
                </a:cubicBezTo>
                <a:lnTo>
                  <a:pt x="176" y="1465"/>
                </a:lnTo>
                <a:cubicBezTo>
                  <a:pt x="177" y="1611"/>
                  <a:pt x="265" y="1758"/>
                  <a:pt x="352" y="1758"/>
                </a:cubicBezTo>
                <a:cubicBezTo>
                  <a:pt x="265" y="1758"/>
                  <a:pt x="176" y="1904"/>
                  <a:pt x="177" y="2050"/>
                </a:cubicBezTo>
                <a:lnTo>
                  <a:pt x="178" y="3222"/>
                </a:lnTo>
                <a:cubicBezTo>
                  <a:pt x="178" y="3368"/>
                  <a:pt x="89" y="3514"/>
                  <a:pt x="2" y="3514"/>
                </a:cubicBezTo>
              </a:path>
            </a:pathLst>
          </a:custGeom>
          <a:noFill/>
          <a:ln w="19080">
            <a:solidFill>
              <a:srgbClr val="2F4F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TextShape 9"/>
          <p:cNvSpPr txBox="1"/>
          <p:nvPr/>
        </p:nvSpPr>
        <p:spPr>
          <a:xfrm>
            <a:off x="885607" y="5837463"/>
            <a:ext cx="4462975" cy="33896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b="1" spc="-1">
                <a:latin typeface="Arial"/>
              </a:rPr>
              <a:t>Strong constraints on M</a:t>
            </a:r>
            <a:r>
              <a:rPr lang="it-IT" sz="1814" b="1" spc="-1" baseline="33000">
                <a:latin typeface="Arial"/>
              </a:rPr>
              <a:t>0</a:t>
            </a:r>
            <a:r>
              <a:rPr lang="it-IT" sz="1814" b="1" spc="-1" baseline="33000">
                <a:latin typeface="Arial"/>
                <a:ea typeface="Arial"/>
              </a:rPr>
              <a:t>ν</a:t>
            </a:r>
            <a:endParaRPr lang="it-IT" sz="1814" spc="-1">
              <a:latin typeface="Arial"/>
            </a:endParaRPr>
          </a:p>
        </p:txBody>
      </p:sp>
      <p:sp>
        <p:nvSpPr>
          <p:cNvPr id="108" name="TextShape 11"/>
          <p:cNvSpPr txBox="1"/>
          <p:nvPr/>
        </p:nvSpPr>
        <p:spPr>
          <a:xfrm rot="16186800">
            <a:off x="7586438" y="4026736"/>
            <a:ext cx="2657800" cy="36410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998" spc="-1">
                <a:solidFill>
                  <a:srgbClr val="2F4F4F"/>
                </a:solidFill>
                <a:latin typeface="Arial"/>
              </a:rPr>
              <a:t>[B. Romeo et al., Phys. Lett. B 827 (2022)]</a:t>
            </a:r>
            <a:endParaRPr lang="it-IT" sz="998" spc="-1">
              <a:latin typeface="Arial"/>
            </a:endParaRPr>
          </a:p>
        </p:txBody>
      </p:sp>
      <p:sp>
        <p:nvSpPr>
          <p:cNvPr id="109" name="TextShape 12"/>
          <p:cNvSpPr txBox="1"/>
          <p:nvPr/>
        </p:nvSpPr>
        <p:spPr>
          <a:xfrm>
            <a:off x="953431" y="1440932"/>
            <a:ext cx="7768752" cy="124285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>
            <a:noAutofit/>
          </a:bodyPr>
          <a:lstStyle/>
          <a:p>
            <a:r>
              <a:rPr lang="it-IT" sz="1633" spc="-1" dirty="0">
                <a:latin typeface="Arial"/>
                <a:ea typeface="Noto Sans CJK SC"/>
              </a:rPr>
              <a:t>Strong </a:t>
            </a:r>
            <a:r>
              <a:rPr lang="it-IT" sz="1633" spc="-1" dirty="0" err="1">
                <a:latin typeface="Arial"/>
                <a:ea typeface="Noto Sans CJK SC"/>
              </a:rPr>
              <a:t>correlation</a:t>
            </a:r>
            <a:r>
              <a:rPr lang="it-IT" sz="1633" spc="-1" dirty="0">
                <a:latin typeface="Arial"/>
                <a:ea typeface="Noto Sans CJK SC"/>
              </a:rPr>
              <a:t> </a:t>
            </a:r>
            <a:r>
              <a:rPr lang="it-IT" sz="1633" spc="-1" dirty="0" err="1">
                <a:latin typeface="Arial"/>
                <a:ea typeface="Noto Sans CJK SC"/>
              </a:rPr>
              <a:t>between</a:t>
            </a:r>
            <a:r>
              <a:rPr lang="it-IT" sz="1633" spc="-1" dirty="0">
                <a:latin typeface="Arial"/>
                <a:ea typeface="Noto Sans CJK SC"/>
              </a:rPr>
              <a:t> </a:t>
            </a:r>
            <a:r>
              <a:rPr lang="it-IT" sz="1633" b="1" spc="-1" dirty="0" err="1">
                <a:latin typeface="Arial"/>
                <a:ea typeface="Noto Sans CJK SC"/>
              </a:rPr>
              <a:t>NMEs</a:t>
            </a:r>
            <a:r>
              <a:rPr lang="it-IT" sz="1633" b="1" spc="-1" dirty="0">
                <a:latin typeface="Arial"/>
                <a:ea typeface="Noto Sans CJK SC"/>
              </a:rPr>
              <a:t> of 2</a:t>
            </a:r>
            <a:r>
              <a:rPr lang="it-IT" sz="1633" b="1" spc="-1" dirty="0">
                <a:latin typeface="Arial"/>
                <a:ea typeface="Arial"/>
              </a:rPr>
              <a:t>ɣ-decays</a:t>
            </a:r>
            <a:r>
              <a:rPr lang="it-IT" sz="1633" spc="-1" dirty="0">
                <a:latin typeface="Arial"/>
                <a:ea typeface="Arial"/>
              </a:rPr>
              <a:t> from </a:t>
            </a:r>
            <a:r>
              <a:rPr lang="it-IT" sz="1633" spc="-1" dirty="0">
                <a:latin typeface="Arial"/>
                <a:ea typeface="Noto Sans CJK SC"/>
              </a:rPr>
              <a:t>DIAS to </a:t>
            </a:r>
            <a:r>
              <a:rPr lang="it-IT" sz="1633" spc="-1" dirty="0" err="1">
                <a:latin typeface="Arial"/>
                <a:ea typeface="Noto Sans CJK SC"/>
              </a:rPr>
              <a:t>g.s</a:t>
            </a:r>
            <a:r>
              <a:rPr lang="it-IT" sz="1633" spc="-1" dirty="0">
                <a:latin typeface="Arial"/>
                <a:ea typeface="Noto Sans CJK SC"/>
              </a:rPr>
              <a:t>. and </a:t>
            </a:r>
            <a:r>
              <a:rPr lang="it-IT" sz="1633" b="1" spc="-1" dirty="0">
                <a:latin typeface="Arial"/>
                <a:ea typeface="Noto Sans CJK SC"/>
              </a:rPr>
              <a:t>0</a:t>
            </a:r>
            <a:r>
              <a:rPr lang="it-IT" sz="1633" b="1" spc="-1" dirty="0">
                <a:latin typeface="Arial"/>
                <a:ea typeface="Arial"/>
              </a:rPr>
              <a:t>νββ </a:t>
            </a:r>
            <a:r>
              <a:rPr lang="it-IT" sz="1633" spc="-1" dirty="0" err="1">
                <a:latin typeface="Arial"/>
                <a:ea typeface="Arial"/>
              </a:rPr>
              <a:t>decays</a:t>
            </a:r>
            <a:r>
              <a:rPr lang="it-IT" sz="1633" spc="-1" dirty="0">
                <a:latin typeface="Arial"/>
                <a:ea typeface="Noto Sans CJK SC"/>
              </a:rPr>
              <a:t> </a:t>
            </a:r>
            <a:r>
              <a:rPr lang="it-IT" sz="1633" spc="-1" dirty="0" err="1">
                <a:latin typeface="Arial"/>
              </a:rPr>
              <a:t>found</a:t>
            </a:r>
            <a:r>
              <a:rPr lang="it-IT" sz="1633" spc="-1" dirty="0">
                <a:latin typeface="Arial"/>
              </a:rPr>
              <a:t>. </a:t>
            </a:r>
          </a:p>
          <a:p>
            <a:endParaRPr lang="it-IT" sz="1633" spc="-1" dirty="0">
              <a:latin typeface="Arial"/>
            </a:endParaRPr>
          </a:p>
          <a:p>
            <a:r>
              <a:rPr lang="it-IT" sz="1633" spc="-1" dirty="0">
                <a:latin typeface="Arial"/>
              </a:rPr>
              <a:t>The </a:t>
            </a:r>
            <a:r>
              <a:rPr lang="it-IT" sz="1633" spc="-1" dirty="0" err="1">
                <a:latin typeface="Arial"/>
              </a:rPr>
              <a:t>correlation</a:t>
            </a:r>
            <a:r>
              <a:rPr lang="it-IT" sz="1633" spc="-1" dirty="0">
                <a:latin typeface="Arial"/>
              </a:rPr>
              <a:t> </a:t>
            </a:r>
            <a:r>
              <a:rPr lang="it-IT" sz="1633" spc="-1" dirty="0" err="1">
                <a:latin typeface="Arial"/>
              </a:rPr>
              <a:t>holds</a:t>
            </a:r>
            <a:r>
              <a:rPr lang="it-IT" sz="1633" spc="-1" dirty="0">
                <a:latin typeface="Arial"/>
              </a:rPr>
              <a:t> </a:t>
            </a:r>
            <a:r>
              <a:rPr lang="it-IT" sz="1633" spc="-1" dirty="0" err="1">
                <a:latin typeface="Arial"/>
              </a:rPr>
              <a:t>if</a:t>
            </a:r>
            <a:r>
              <a:rPr lang="it-IT" sz="1633" spc="-1" dirty="0">
                <a:latin typeface="Arial"/>
              </a:rPr>
              <a:t> </a:t>
            </a:r>
            <a:r>
              <a:rPr lang="it-IT" sz="1633" spc="-1" dirty="0" err="1">
                <a:latin typeface="Arial"/>
              </a:rPr>
              <a:t>we</a:t>
            </a:r>
            <a:r>
              <a:rPr lang="it-IT" sz="1633" spc="-1" dirty="0">
                <a:latin typeface="Arial"/>
              </a:rPr>
              <a:t> </a:t>
            </a:r>
            <a:r>
              <a:rPr lang="it-IT" sz="1633" spc="-1" dirty="0" err="1">
                <a:latin typeface="Arial"/>
              </a:rPr>
              <a:t>consider</a:t>
            </a:r>
            <a:r>
              <a:rPr lang="it-IT" sz="1633" spc="-1" dirty="0">
                <a:latin typeface="Arial"/>
              </a:rPr>
              <a:t> </a:t>
            </a:r>
            <a:r>
              <a:rPr lang="it-IT" sz="1633" b="1" spc="-1" dirty="0">
                <a:latin typeface="Arial"/>
              </a:rPr>
              <a:t>M1M1 </a:t>
            </a:r>
            <a:r>
              <a:rPr lang="it-IT" sz="1633" b="1" spc="-1" dirty="0" err="1">
                <a:latin typeface="Arial"/>
              </a:rPr>
              <a:t>decays</a:t>
            </a:r>
            <a:r>
              <a:rPr lang="it-IT" sz="1633" spc="-1" dirty="0">
                <a:latin typeface="Arial"/>
              </a:rPr>
              <a:t> with </a:t>
            </a:r>
            <a:r>
              <a:rPr lang="it-IT" sz="1633" b="1" spc="-1" dirty="0" err="1">
                <a:latin typeface="Arial"/>
              </a:rPr>
              <a:t>equal</a:t>
            </a:r>
            <a:r>
              <a:rPr lang="it-IT" sz="1633" b="1" spc="-1" dirty="0">
                <a:latin typeface="Arial"/>
              </a:rPr>
              <a:t>-energy </a:t>
            </a:r>
            <a:r>
              <a:rPr lang="it-IT" sz="1633" b="1" spc="-1" dirty="0" err="1">
                <a:latin typeface="Arial"/>
              </a:rPr>
              <a:t>gammas</a:t>
            </a:r>
            <a:r>
              <a:rPr lang="it-IT" sz="1633" spc="-1" dirty="0">
                <a:latin typeface="Arial"/>
              </a:rPr>
              <a:t>.</a:t>
            </a:r>
          </a:p>
        </p:txBody>
      </p:sp>
      <p:sp>
        <p:nvSpPr>
          <p:cNvPr id="110" name="CustomShape 13"/>
          <p:cNvSpPr/>
          <p:nvPr/>
        </p:nvSpPr>
        <p:spPr>
          <a:xfrm>
            <a:off x="652678" y="2312568"/>
            <a:ext cx="239362" cy="145968"/>
          </a:xfrm>
          <a:custGeom>
            <a:avLst/>
            <a:gdLst/>
            <a:ahLst/>
            <a:cxnLst/>
            <a:rect l="0" t="0" r="r" b="b"/>
            <a:pathLst>
              <a:path w="735" h="449">
                <a:moveTo>
                  <a:pt x="0" y="112"/>
                </a:moveTo>
                <a:lnTo>
                  <a:pt x="550" y="112"/>
                </a:lnTo>
                <a:lnTo>
                  <a:pt x="550" y="0"/>
                </a:lnTo>
                <a:lnTo>
                  <a:pt x="734" y="224"/>
                </a:lnTo>
                <a:lnTo>
                  <a:pt x="550" y="448"/>
                </a:lnTo>
                <a:lnTo>
                  <a:pt x="550" y="336"/>
                </a:lnTo>
                <a:lnTo>
                  <a:pt x="0" y="336"/>
                </a:lnTo>
                <a:lnTo>
                  <a:pt x="0" y="112"/>
                </a:lnTo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AB9B5-1545-B5BB-2830-1FE336BA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en-US" dirty="0"/>
              <a:t>Correlation 2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with </a:t>
            </a:r>
            <a:r>
              <a:rPr lang="it-IT" sz="3600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0</a:t>
            </a:r>
            <a:r>
              <a:rPr lang="it-IT" sz="3600" spc="-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</a:rPr>
              <a:t>νββ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22840"/>
      </p:ext>
    </p:extLst>
  </p:cSld>
  <p:clrMapOvr>
    <a:masterClrMapping/>
  </p:clrMapOvr>
</p:sld>
</file>

<file path=ppt/theme/theme1.xml><?xml version="1.0" encoding="utf-8"?>
<a:theme xmlns:a="http://schemas.openxmlformats.org/drawingml/2006/main" name="kk9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kk9.thmx</Template>
  <TotalTime>70594</TotalTime>
  <Words>4674</Words>
  <Application>Microsoft Macintosh PowerPoint</Application>
  <PresentationFormat>On-screen Show (4:3)</PresentationFormat>
  <Paragraphs>605</Paragraphs>
  <Slides>70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8" baseType="lpstr">
      <vt:lpstr>Arial</vt:lpstr>
      <vt:lpstr>Calibri</vt:lpstr>
      <vt:lpstr>CMMI10</vt:lpstr>
      <vt:lpstr>CMMI12</vt:lpstr>
      <vt:lpstr>CMMI7</vt:lpstr>
      <vt:lpstr>CMMI8</vt:lpstr>
      <vt:lpstr>CMR10</vt:lpstr>
      <vt:lpstr>CMR12</vt:lpstr>
      <vt:lpstr>CMR7</vt:lpstr>
      <vt:lpstr>CMSY10</vt:lpstr>
      <vt:lpstr>Helvetica</vt:lpstr>
      <vt:lpstr>StarSymbol</vt:lpstr>
      <vt:lpstr>Symbol</vt:lpstr>
      <vt:lpstr>Times</vt:lpstr>
      <vt:lpstr>Times New Roman</vt:lpstr>
      <vt:lpstr>Wingdings</vt:lpstr>
      <vt:lpstr>kk9</vt:lpstr>
      <vt:lpstr>Equation</vt:lpstr>
      <vt:lpstr>Double-g decay process and its links with 2b0n </vt:lpstr>
      <vt:lpstr>Overview</vt:lpstr>
      <vt:lpstr>0νββ decay - role of Nuclear Physics </vt:lpstr>
      <vt:lpstr>PowerPoint Presentation</vt:lpstr>
      <vt:lpstr>Theoretical NME</vt:lpstr>
      <vt:lpstr>Direct experimental approaches</vt:lpstr>
      <vt:lpstr>Indirect experimental approaches</vt:lpstr>
      <vt:lpstr>Indirect experimental approaches</vt:lpstr>
      <vt:lpstr>Correlation 2g with 0νββ</vt:lpstr>
      <vt:lpstr>Correlation 2g with 0νββ</vt:lpstr>
      <vt:lpstr>The double g process</vt:lpstr>
      <vt:lpstr>Overcoming experimental challenges </vt:lpstr>
      <vt:lpstr>Timing reveals the competitive γγ/γ </vt:lpstr>
      <vt:lpstr>DIAS candidates: 48Ti</vt:lpstr>
      <vt:lpstr>How to populate the DIAS - 2g  </vt:lpstr>
      <vt:lpstr>How to populate the DIAS - 2g  </vt:lpstr>
      <vt:lpstr>Experimental challenges </vt:lpstr>
      <vt:lpstr>Experimental challenges </vt:lpstr>
      <vt:lpstr>Experimental challenges </vt:lpstr>
      <vt:lpstr>Experimental challenges </vt:lpstr>
      <vt:lpstr>PowerPoint Presentation</vt:lpstr>
      <vt:lpstr>Flow chart for AGATA</vt:lpstr>
      <vt:lpstr>Double ɣ study with AGATA</vt:lpstr>
      <vt:lpstr>Why AGATA for the (“γγ/γ”) decay?</vt:lpstr>
      <vt:lpstr>AGATA distance vs. timing</vt:lpstr>
      <vt:lpstr>Double ɣ study with Scintillators</vt:lpstr>
      <vt:lpstr>Fast scintillators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experimental challenges!</vt:lpstr>
      <vt:lpstr>Summary</vt:lpstr>
      <vt:lpstr>END</vt:lpstr>
      <vt:lpstr>AGATA detectors</vt:lpstr>
      <vt:lpstr>Any chance with HPGe detectors? </vt:lpstr>
      <vt:lpstr>AGATA simulations</vt:lpstr>
      <vt:lpstr>Program to study γγ-2b0n</vt:lpstr>
      <vt:lpstr>Program to study γγ/γ with AGATA  </vt:lpstr>
      <vt:lpstr>Energy and angular distributions</vt:lpstr>
      <vt:lpstr>Summary</vt:lpstr>
      <vt:lpstr>END</vt:lpstr>
      <vt:lpstr>Gamma decay from DIAS</vt:lpstr>
      <vt:lpstr>Double gamma and 2b0n </vt:lpstr>
      <vt:lpstr>DCX reactions and 2b0n </vt:lpstr>
      <vt:lpstr>DGT and 2b0n</vt:lpstr>
      <vt:lpstr>Energy and geometry of g vs. gg</vt:lpstr>
      <vt:lpstr>Why AGATA for the (“γγ/γ”) decay?</vt:lpstr>
      <vt:lpstr>Why AGATA for the (“γγ/γ”) decay?</vt:lpstr>
      <vt:lpstr>PowerPoint Presentation</vt:lpstr>
      <vt:lpstr>Examples of signals for 2 events </vt:lpstr>
      <vt:lpstr>Timing with HPGe detectors </vt:lpstr>
      <vt:lpstr>NN algorithms for timing?  </vt:lpstr>
      <vt:lpstr>AGATA simulations</vt:lpstr>
      <vt:lpstr>AGATA simulations</vt:lpstr>
      <vt:lpstr>“Multiplicity” for 1 gamma 662 keV</vt:lpstr>
      <vt:lpstr>AGATA </vt:lpstr>
      <vt:lpstr>Energy and geometry of g vs. gg</vt:lpstr>
      <vt:lpstr>Bayesian algorithms for tracking</vt:lpstr>
      <vt:lpstr>Requirements of a γ-tracking array</vt:lpstr>
      <vt:lpstr>M1 operator vs. GT</vt:lpstr>
      <vt:lpstr>PowerPoint Presentation</vt:lpstr>
      <vt:lpstr>NME: transfer reactions BGT</vt:lpstr>
      <vt:lpstr>Competitive double gamma decay</vt:lpstr>
      <vt:lpstr>Competitive double gamma decay</vt:lpstr>
      <vt:lpstr>PowerPoint Presentation</vt:lpstr>
    </vt:vector>
  </TitlesOfParts>
  <Company>LNL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of the course</dc:title>
  <dc:creator>Jose Javier Valiente Dobon</dc:creator>
  <cp:lastModifiedBy>Jose' Javier Valiente Dobon</cp:lastModifiedBy>
  <cp:revision>996</cp:revision>
  <cp:lastPrinted>2012-12-12T10:19:27Z</cp:lastPrinted>
  <dcterms:created xsi:type="dcterms:W3CDTF">2011-02-20T08:02:24Z</dcterms:created>
  <dcterms:modified xsi:type="dcterms:W3CDTF">2023-07-14T06:35:27Z</dcterms:modified>
</cp:coreProperties>
</file>