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60" r:id="rId1"/>
  </p:sldMasterIdLst>
  <p:notesMasterIdLst>
    <p:notesMasterId r:id="rId74"/>
  </p:notesMasterIdLst>
  <p:sldIdLst>
    <p:sldId id="2846" r:id="rId2"/>
    <p:sldId id="2847" r:id="rId3"/>
    <p:sldId id="2849" r:id="rId4"/>
    <p:sldId id="2848" r:id="rId5"/>
    <p:sldId id="2850" r:id="rId6"/>
    <p:sldId id="2851" r:id="rId7"/>
    <p:sldId id="2852" r:id="rId8"/>
    <p:sldId id="2853" r:id="rId9"/>
    <p:sldId id="2855" r:id="rId10"/>
    <p:sldId id="2856" r:id="rId11"/>
    <p:sldId id="2598" r:id="rId12"/>
    <p:sldId id="2804" r:id="rId13"/>
    <p:sldId id="2782" r:id="rId14"/>
    <p:sldId id="2803" r:id="rId15"/>
    <p:sldId id="2805" r:id="rId16"/>
    <p:sldId id="2842" r:id="rId17"/>
    <p:sldId id="2797" r:id="rId18"/>
    <p:sldId id="2778" r:id="rId19"/>
    <p:sldId id="2766" r:id="rId20"/>
    <p:sldId id="2767" r:id="rId21"/>
    <p:sldId id="2798" r:id="rId22"/>
    <p:sldId id="2799" r:id="rId23"/>
    <p:sldId id="2800" r:id="rId24"/>
    <p:sldId id="2788" r:id="rId25"/>
    <p:sldId id="2776" r:id="rId26"/>
    <p:sldId id="2790" r:id="rId27"/>
    <p:sldId id="2844" r:id="rId28"/>
    <p:sldId id="2837" r:id="rId29"/>
    <p:sldId id="2791" r:id="rId30"/>
    <p:sldId id="2835" r:id="rId31"/>
    <p:sldId id="2774" r:id="rId32"/>
    <p:sldId id="2841" r:id="rId33"/>
    <p:sldId id="2808" r:id="rId34"/>
    <p:sldId id="2809" r:id="rId35"/>
    <p:sldId id="2726" r:id="rId36"/>
    <p:sldId id="2727" r:id="rId37"/>
    <p:sldId id="2732" r:id="rId38"/>
    <p:sldId id="2724" r:id="rId39"/>
    <p:sldId id="2734" r:id="rId40"/>
    <p:sldId id="2859" r:id="rId41"/>
    <p:sldId id="2860" r:id="rId42"/>
    <p:sldId id="2858" r:id="rId43"/>
    <p:sldId id="2828" r:id="rId44"/>
    <p:sldId id="2861" r:id="rId45"/>
    <p:sldId id="2735" r:id="rId46"/>
    <p:sldId id="2736" r:id="rId47"/>
    <p:sldId id="2762" r:id="rId48"/>
    <p:sldId id="2738" r:id="rId49"/>
    <p:sldId id="2739" r:id="rId50"/>
    <p:sldId id="2741" r:id="rId51"/>
    <p:sldId id="2747" r:id="rId52"/>
    <p:sldId id="2748" r:id="rId53"/>
    <p:sldId id="2749" r:id="rId54"/>
    <p:sldId id="2832" r:id="rId55"/>
    <p:sldId id="2825" r:id="rId56"/>
    <p:sldId id="2826" r:id="rId57"/>
    <p:sldId id="2827" r:id="rId58"/>
    <p:sldId id="2862" r:id="rId59"/>
    <p:sldId id="2843" r:id="rId60"/>
    <p:sldId id="2845" r:id="rId61"/>
    <p:sldId id="2786" r:id="rId62"/>
    <p:sldId id="2795" r:id="rId63"/>
    <p:sldId id="2777" r:id="rId64"/>
    <p:sldId id="2820" r:id="rId65"/>
    <p:sldId id="2816" r:id="rId66"/>
    <p:sldId id="2817" r:id="rId67"/>
    <p:sldId id="2831" r:id="rId68"/>
    <p:sldId id="2819" r:id="rId69"/>
    <p:sldId id="2818" r:id="rId70"/>
    <p:sldId id="2857" r:id="rId71"/>
    <p:sldId id="2863" r:id="rId72"/>
    <p:sldId id="2864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CC"/>
    <a:srgbClr val="FFCC99"/>
    <a:srgbClr val="00FF00"/>
    <a:srgbClr val="F197E2"/>
    <a:srgbClr val="FF9966"/>
    <a:srgbClr val="FF3300"/>
    <a:srgbClr val="99FF99"/>
    <a:srgbClr val="E0A8D5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7219" autoAdjust="0"/>
    <p:restoredTop sz="80505" autoAdjust="0"/>
  </p:normalViewPr>
  <p:slideViewPr>
    <p:cSldViewPr snapToGrid="0" snapToObjects="1">
      <p:cViewPr varScale="1">
        <p:scale>
          <a:sx n="56" d="100"/>
          <a:sy n="56" d="100"/>
        </p:scale>
        <p:origin x="-1468" y="-5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1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656"/>
    </p:cViewPr>
  </p:sorterViewPr>
  <p:notesViewPr>
    <p:cSldViewPr snapToGrid="0" snapToObjects="1">
      <p:cViewPr varScale="1">
        <p:scale>
          <a:sx n="58" d="100"/>
          <a:sy n="58" d="100"/>
        </p:scale>
        <p:origin x="-168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C107E70-1BA3-45FB-AB5B-ADF6581A4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787FD-B2CE-4CE2-8FB4-5D2E676AAF69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7E70-1BA3-45FB-AB5B-ADF6581A464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34C9-6F5D-4DF4-923B-1BCB13B4A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7B4B8-0DCE-4196-A4F5-43EDBD28F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35ED4-7BAF-4219-97E8-126CC2A3D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E10AB-49EC-41F9-9CF6-40152CF0C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657C-53C1-4F92-AE46-6A979A1EB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0DFBE-DD1B-4888-9AC1-1E1E48D17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88C0D-9C11-4A8F-888F-58922F727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04A33-9DBF-42DD-BEB3-722F61F55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5F4A-9AB4-43B1-8B8D-34774C8D1D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41D5-81E8-40C3-B5C2-13803CA998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7EABFC6-A78D-4E3C-B53A-1EDB63EFC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84E4C68-1B4E-432A-AF10-DBE3B4D66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98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68207" y="1975590"/>
            <a:ext cx="2675933" cy="7954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16626" y="380144"/>
            <a:ext cx="4986732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386" y="1412875"/>
            <a:ext cx="686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single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the modular transformation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 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55976" y="2167847"/>
            <a:ext cx="141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gt</a:t>
            </a:r>
            <a:r>
              <a:rPr lang="en-IE" sz="2000" dirty="0" smtClean="0"/>
              <a:t>  =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66634" y="2013735"/>
            <a:ext cx="107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a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+ b</a:t>
            </a:r>
            <a:r>
              <a:rPr lang="en-IE" sz="2000" dirty="0" smtClean="0">
                <a:sym typeface="Wingdings" pitchFamily="2" charset="2"/>
              </a:rPr>
              <a:t> </a:t>
            </a:r>
          </a:p>
          <a:p>
            <a:r>
              <a:rPr lang="en-IE" sz="2000" dirty="0" smtClean="0">
                <a:sym typeface="Wingdings" pitchFamily="2" charset="2"/>
              </a:rPr>
              <a:t>c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+ 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07730" y="2373331"/>
            <a:ext cx="9073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648" y="2969234"/>
            <a:ext cx="479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2x2 matrices of integer numbers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42473" y="3369344"/>
            <a:ext cx="77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a </a:t>
            </a:r>
            <a:r>
              <a:rPr lang="en-IE" sz="2000" dirty="0" smtClean="0"/>
              <a:t>  b</a:t>
            </a:r>
            <a:r>
              <a:rPr lang="en-IE" sz="2000" dirty="0" smtClean="0">
                <a:sym typeface="Wingdings" pitchFamily="2" charset="2"/>
              </a:rPr>
              <a:t> </a:t>
            </a:r>
          </a:p>
          <a:p>
            <a:r>
              <a:rPr lang="en-IE" sz="2000" dirty="0" smtClean="0">
                <a:sym typeface="Wingdings" pitchFamily="2" charset="2"/>
              </a:rPr>
              <a:t>c </a:t>
            </a:r>
            <a:r>
              <a:rPr lang="en-IE" sz="2000" dirty="0" smtClean="0"/>
              <a:t>  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180" y="3682376"/>
            <a:ext cx="381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with determinant  ad – </a:t>
            </a:r>
            <a:r>
              <a:rPr lang="en-IE" sz="2000" dirty="0" err="1" smtClean="0"/>
              <a:t>bc</a:t>
            </a:r>
            <a:r>
              <a:rPr lang="en-IE" sz="2000" dirty="0" smtClean="0"/>
              <a:t> = 1</a:t>
            </a:r>
            <a:endParaRPr lang="en-IE" sz="2000" dirty="0"/>
          </a:p>
        </p:txBody>
      </p:sp>
      <p:sp>
        <p:nvSpPr>
          <p:cNvPr id="17" name="Double Bracket 16"/>
          <p:cNvSpPr/>
          <p:nvPr/>
        </p:nvSpPr>
        <p:spPr>
          <a:xfrm>
            <a:off x="2921925" y="3427469"/>
            <a:ext cx="772705" cy="58811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382761" y="4102590"/>
            <a:ext cx="702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form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= SL(2, Z)  [special, linear, integer ...]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9609" y="4776695"/>
            <a:ext cx="869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Modular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r>
              <a:rPr lang="en-IE" sz="2000" dirty="0" smtClean="0"/>
              <a:t> is finite subgroup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, quotient group of the level N:</a:t>
            </a:r>
            <a:r>
              <a:rPr lang="en-IE" sz="2000" dirty="0" smtClean="0">
                <a:latin typeface="Symbol" pitchFamily="18" charset="2"/>
              </a:rPr>
              <a:t> </a:t>
            </a:r>
          </a:p>
          <a:p>
            <a:r>
              <a:rPr lang="en-IE" sz="2000" dirty="0" smtClean="0">
                <a:latin typeface="Symbol" pitchFamily="18" charset="2"/>
              </a:rPr>
              <a:t>                                        G</a:t>
            </a:r>
            <a:r>
              <a:rPr lang="en-IE" sz="2000" baseline="-25000" dirty="0" smtClean="0"/>
              <a:t>N </a:t>
            </a:r>
            <a:r>
              <a:rPr lang="en-IE" sz="2000" dirty="0" smtClean="0">
                <a:latin typeface="Symbol" pitchFamily="18" charset="2"/>
              </a:rPr>
              <a:t> =  G / G (N)</a:t>
            </a:r>
            <a:r>
              <a:rPr lang="en-IE" sz="20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707" y="5609664"/>
            <a:ext cx="647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Isomorphic to the groups considered previously: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429" y="6020048"/>
            <a:ext cx="6877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5</a:t>
            </a:r>
            <a:r>
              <a:rPr lang="en-IE" sz="2000" dirty="0" smtClean="0"/>
              <a:t>  are isomorphic to 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S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A</a:t>
            </a:r>
            <a:r>
              <a:rPr lang="en-IE" sz="2000" baseline="-25000" dirty="0" smtClean="0"/>
              <a:t>5</a:t>
            </a:r>
            <a:r>
              <a:rPr lang="en-IE" sz="2000" dirty="0" smtClean="0"/>
              <a:t>, correspondingly  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4223433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Eclectic flavor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1954" y="496711"/>
            <a:ext cx="393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H.P </a:t>
            </a:r>
            <a:r>
              <a:rPr lang="en-IE" i="1" dirty="0" err="1" smtClean="0">
                <a:solidFill>
                  <a:srgbClr val="FF0000"/>
                </a:solidFill>
              </a:rPr>
              <a:t>Nilles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  <a:r>
              <a:rPr lang="en-IE" i="1" dirty="0" err="1" smtClean="0">
                <a:solidFill>
                  <a:srgbClr val="FF0000"/>
                </a:solidFill>
              </a:rPr>
              <a:t>A.Baur</a:t>
            </a:r>
            <a:r>
              <a:rPr lang="en-IE" i="1" dirty="0" smtClean="0">
                <a:solidFill>
                  <a:srgbClr val="FF0000"/>
                </a:solidFill>
              </a:rPr>
              <a:t>, S. Ramos-Sanchez, P.K. </a:t>
            </a:r>
            <a:r>
              <a:rPr lang="en-IE" i="1" dirty="0" err="1" smtClean="0">
                <a:solidFill>
                  <a:srgbClr val="FF0000"/>
                </a:solidFill>
              </a:rPr>
              <a:t>Vaudrevange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Trautner</a:t>
            </a:r>
            <a:r>
              <a:rPr lang="en-IE" i="1" dirty="0" smtClean="0">
                <a:solidFill>
                  <a:srgbClr val="FF0000"/>
                </a:solidFill>
              </a:rPr>
              <a:t>..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088" y="1569152"/>
            <a:ext cx="773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Explicit top-down construction from </a:t>
            </a:r>
            <a:r>
              <a:rPr lang="en-IE" sz="2000" dirty="0" err="1" smtClean="0"/>
              <a:t>heterotic</a:t>
            </a:r>
            <a:r>
              <a:rPr lang="en-IE" sz="2000" dirty="0" smtClean="0"/>
              <a:t> string theory </a:t>
            </a:r>
            <a:r>
              <a:rPr lang="en-IE" sz="2000" dirty="0" err="1" smtClean="0"/>
              <a:t>compactified</a:t>
            </a:r>
            <a:r>
              <a:rPr lang="en-IE" sz="2000" dirty="0" smtClean="0"/>
              <a:t> on </a:t>
            </a:r>
            <a:r>
              <a:rPr lang="en-IE" sz="2000" dirty="0" err="1" smtClean="0"/>
              <a:t>orbifold</a:t>
            </a:r>
            <a:r>
              <a:rPr lang="en-IE" sz="2000" dirty="0" smtClean="0"/>
              <a:t> T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/Z</a:t>
            </a:r>
            <a:r>
              <a:rPr lang="en-IE" sz="2000" baseline="-25000" dirty="0" smtClean="0"/>
              <a:t>3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4089" y="2418961"/>
            <a:ext cx="550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symmetries used in bottom up approach: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30400" y="2852938"/>
            <a:ext cx="4797778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traditional</a:t>
            </a:r>
            <a:r>
              <a:rPr lang="en-IE" sz="2400" baseline="-25000" dirty="0" smtClean="0"/>
              <a:t>  </a:t>
            </a:r>
            <a:r>
              <a:rPr lang="en-IE" sz="2400" dirty="0" smtClean="0"/>
              <a:t>,  </a:t>
            </a:r>
            <a:r>
              <a:rPr lang="en-IE" sz="2400" dirty="0" err="1" smtClean="0"/>
              <a:t>G</a:t>
            </a:r>
            <a:r>
              <a:rPr lang="en-IE" sz="2400" baseline="-25000" dirty="0" err="1" smtClean="0"/>
              <a:t>modular</a:t>
            </a:r>
            <a:r>
              <a:rPr lang="en-IE" sz="2400" baseline="-25000" dirty="0" smtClean="0"/>
              <a:t>  </a:t>
            </a:r>
            <a:r>
              <a:rPr lang="en-IE" sz="2400" dirty="0" smtClean="0"/>
              <a:t>, G</a:t>
            </a:r>
            <a:r>
              <a:rPr lang="en-IE" sz="2400" baseline="-25000" dirty="0" smtClean="0"/>
              <a:t>R</a:t>
            </a:r>
            <a:r>
              <a:rPr lang="en-IE" sz="2400" dirty="0" smtClean="0"/>
              <a:t> , CP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222" y="4199466"/>
            <a:ext cx="646676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 simultaneously in non-trivially unified fashion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1335" y="3680846"/>
            <a:ext cx="352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Z</a:t>
            </a:r>
            <a:r>
              <a:rPr lang="en-IE" sz="2000" baseline="-25000" dirty="0" smtClean="0"/>
              <a:t>9</a:t>
            </a:r>
            <a:r>
              <a:rPr lang="en-IE" sz="2000" baseline="30000" dirty="0" smtClean="0"/>
              <a:t>R</a:t>
            </a:r>
            <a:r>
              <a:rPr lang="en-IE" sz="2000" dirty="0" smtClean="0"/>
              <a:t> discrete R symmetry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1161" y="3280736"/>
            <a:ext cx="30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Z</a:t>
            </a:r>
            <a:r>
              <a:rPr lang="en-IE" sz="2000" baseline="-25000" dirty="0" smtClean="0"/>
              <a:t>2</a:t>
            </a:r>
            <a:r>
              <a:rPr lang="en-IE" sz="2000" baseline="30000" dirty="0" smtClean="0"/>
              <a:t>CP</a:t>
            </a:r>
            <a:r>
              <a:rPr lang="en-IE" sz="2000" dirty="0" smtClean="0"/>
              <a:t> CP transformations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91280" y="5252647"/>
            <a:ext cx="718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Kahler</a:t>
            </a:r>
            <a:r>
              <a:rPr lang="en-IE" sz="2000" dirty="0" smtClean="0"/>
              <a:t> potential  (kinetic terms) is involved and introduce additional parameters, freedom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26180" y="1121971"/>
            <a:ext cx="2813731" cy="7305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Leptons, Quarks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426180" y="1885241"/>
            <a:ext cx="2362176" cy="6096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Unification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925" y="3546088"/>
            <a:ext cx="233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Lecture III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426179" y="295471"/>
            <a:ext cx="5249133" cy="8829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Neutrino mass and big picture: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1245" y="-5919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47924" y="2358232"/>
            <a:ext cx="1721700" cy="4083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/>
          <p:cNvSpPr/>
          <p:nvPr/>
        </p:nvSpPr>
        <p:spPr>
          <a:xfrm>
            <a:off x="616688" y="2352675"/>
            <a:ext cx="1721700" cy="4080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 flipV="1">
            <a:off x="716987" y="5956929"/>
            <a:ext cx="1504950" cy="87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 flipV="1">
            <a:off x="716987" y="6123947"/>
            <a:ext cx="1504950" cy="87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 flipV="1">
            <a:off x="727620" y="5358739"/>
            <a:ext cx="1504950" cy="87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 flipV="1">
            <a:off x="2514898" y="2454275"/>
            <a:ext cx="1504950" cy="87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 flipV="1">
            <a:off x="2507440" y="2616349"/>
            <a:ext cx="1504950" cy="87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 flipV="1">
            <a:off x="2518073" y="4143375"/>
            <a:ext cx="1504950" cy="87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1538" y="2358232"/>
            <a:ext cx="309563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31748" y="2349016"/>
            <a:ext cx="327025" cy="366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653241" y="4611419"/>
            <a:ext cx="1237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3 - </a:t>
            </a:r>
            <a:r>
              <a:rPr lang="en-US" dirty="0"/>
              <a:t>10 </a:t>
            </a:r>
            <a:r>
              <a:rPr lang="en-US" dirty="0" err="1"/>
              <a:t>kev</a:t>
            </a:r>
            <a:endParaRPr lang="en-US" dirty="0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741214" y="4953339"/>
            <a:ext cx="44015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/>
              <a:t>decays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 3.5 </a:t>
            </a:r>
            <a:r>
              <a:rPr lang="en-US" sz="2000" dirty="0" err="1" smtClean="0">
                <a:sym typeface="Wingdings" pitchFamily="2" charset="2"/>
              </a:rPr>
              <a:t>keV</a:t>
            </a:r>
            <a:r>
              <a:rPr lang="en-US" sz="2000" dirty="0" smtClean="0">
                <a:sym typeface="Wingdings" pitchFamily="2" charset="2"/>
              </a:rPr>
              <a:t> line?</a:t>
            </a:r>
            <a:endParaRPr lang="en-US" sz="2000" dirty="0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542255" y="3056866"/>
            <a:ext cx="1627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0.1 - few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750752" y="2180945"/>
            <a:ext cx="4392003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smtClean="0"/>
              <a:t>small neutrino mass via seesaw   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US" sz="2000" dirty="0" smtClean="0"/>
              <a:t>lepton asymmetry </a:t>
            </a:r>
            <a:r>
              <a:rPr lang="en-US" sz="2000" dirty="0"/>
              <a:t> </a:t>
            </a:r>
            <a:r>
              <a:rPr lang="en-US" sz="2000" dirty="0" smtClean="0"/>
              <a:t>via oscillations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IE" sz="2000" dirty="0" smtClean="0"/>
              <a:t>N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N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</a:t>
            </a:r>
            <a:r>
              <a:rPr lang="en-US" sz="2000" dirty="0" smtClean="0"/>
              <a:t>can be produced </a:t>
            </a:r>
            <a:r>
              <a:rPr lang="en-US" sz="2000" dirty="0"/>
              <a:t>in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B-decays </a:t>
            </a:r>
            <a:r>
              <a:rPr lang="en-US" sz="2000" dirty="0"/>
              <a:t>(BR ~ 10</a:t>
            </a:r>
            <a:r>
              <a:rPr lang="en-US" sz="2000" baseline="30000" dirty="0"/>
              <a:t>-10</a:t>
            </a:r>
            <a:r>
              <a:rPr lang="en-US" sz="2000" dirty="0"/>
              <a:t> </a:t>
            </a:r>
            <a:r>
              <a:rPr lang="en-US" sz="2000" dirty="0" smtClean="0"/>
              <a:t>),  etc.,  </a:t>
            </a:r>
            <a:r>
              <a:rPr lang="en-US" sz="2000" dirty="0" err="1" smtClean="0"/>
              <a:t>SHiP</a:t>
            </a:r>
            <a:endParaRPr lang="en-US" sz="2000" dirty="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452479" y="3346707"/>
            <a:ext cx="175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split ~ few </a:t>
            </a:r>
            <a:r>
              <a:rPr lang="en-US" dirty="0" err="1"/>
              <a:t>kev</a:t>
            </a:r>
            <a:endParaRPr lang="en-US" dirty="0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653241" y="1917403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BAU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223355" y="3878031"/>
            <a:ext cx="85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WDM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0311" y="4196802"/>
            <a:ext cx="418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decouples from generation of </a:t>
            </a:r>
          </a:p>
          <a:p>
            <a:r>
              <a:rPr lang="en-IE" sz="2000" dirty="0" smtClean="0"/>
              <a:t>light neutrino mass</a:t>
            </a:r>
            <a:endParaRPr lang="en-IE" sz="2000" dirty="0"/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1795762" y="197871"/>
            <a:ext cx="2095318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MSM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28267" y="1109158"/>
            <a:ext cx="7823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dirty="0" smtClean="0"/>
              <a:t>MSM with UV completion at the string-Planck scale:</a:t>
            </a:r>
          </a:p>
          <a:p>
            <a:r>
              <a:rPr lang="en-US" sz="2000" dirty="0" smtClean="0"/>
              <a:t>No new physics below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697" y="1784468"/>
            <a:ext cx="341227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Phenomenological scheme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31955" y="5454887"/>
            <a:ext cx="440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Symmetry: degenerate pair  N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N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   </a:t>
            </a:r>
            <a:r>
              <a:rPr lang="en-IE" sz="2000" dirty="0" err="1" smtClean="0"/>
              <a:t>massless</a:t>
            </a:r>
            <a:r>
              <a:rPr lang="en-IE" sz="2000" dirty="0" smtClean="0"/>
              <a:t> state N</a:t>
            </a:r>
            <a:r>
              <a:rPr lang="en-IE" sz="2000" baseline="-25000" dirty="0" smtClean="0"/>
              <a:t>1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594654" y="6157461"/>
            <a:ext cx="471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breaking: N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N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splitting and  </a:t>
            </a:r>
            <a:r>
              <a:rPr lang="en-IE" sz="2000" dirty="0" err="1" smtClean="0"/>
              <a:t>kev</a:t>
            </a:r>
            <a:r>
              <a:rPr lang="en-IE" sz="2000" dirty="0" smtClean="0"/>
              <a:t> mass of N</a:t>
            </a:r>
            <a:r>
              <a:rPr lang="en-IE" sz="2000" baseline="-25000" dirty="0" smtClean="0"/>
              <a:t>1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837035" y="2733059"/>
            <a:ext cx="105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N</a:t>
            </a:r>
            <a:r>
              <a:rPr lang="en-IE" baseline="-25000" dirty="0" smtClean="0"/>
              <a:t>2</a:t>
            </a:r>
            <a:r>
              <a:rPr lang="en-IE" dirty="0" smtClean="0"/>
              <a:t>, N</a:t>
            </a:r>
            <a:r>
              <a:rPr lang="en-IE" baseline="-25000" dirty="0" smtClean="0"/>
              <a:t>3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989436" y="4262717"/>
            <a:ext cx="57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N</a:t>
            </a:r>
            <a:r>
              <a:rPr lang="en-IE" baseline="-25000" dirty="0" smtClean="0"/>
              <a:t>1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4" name="TextBox 33"/>
          <p:cNvSpPr txBox="1"/>
          <p:nvPr/>
        </p:nvSpPr>
        <p:spPr>
          <a:xfrm>
            <a:off x="5621867" y="519288"/>
            <a:ext cx="23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M.Schaposhnikov</a:t>
            </a:r>
            <a:r>
              <a:rPr lang="en-IE" i="1" dirty="0" smtClean="0">
                <a:solidFill>
                  <a:srgbClr val="FF0000"/>
                </a:solidFill>
              </a:rPr>
              <a:t>, …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395359" y="1412875"/>
            <a:ext cx="3156992" cy="8829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Sterile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426181" y="475207"/>
            <a:ext cx="2049892" cy="845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Remarks 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343400" y="381000"/>
            <a:ext cx="762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1066800" y="1828800"/>
            <a:ext cx="2438400" cy="3505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5334000" y="6096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800600" y="6858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49530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953000" y="7620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Symbol" pitchFamily="18" charset="2"/>
              </a:rPr>
              <a:t>m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562600" y="6858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>
                <a:latin typeface="Symbol" pitchFamily="18" charset="2"/>
              </a:rPr>
              <a:t>t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1292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Times New Roman" pitchFamily="18" charset="0"/>
              </a:rPr>
              <a:t>e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066800" y="43434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093639" y="4632325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447800" y="4191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447800" y="45720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600200" y="4191000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209800" y="4191000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438400" y="45720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905000" y="4572000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21"/>
          <p:cNvSpPr>
            <a:spLocks noChangeArrowheads="1"/>
          </p:cNvSpPr>
          <p:nvPr/>
        </p:nvSpPr>
        <p:spPr bwMode="auto">
          <a:xfrm>
            <a:off x="1447800" y="48006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Rectangle 22"/>
          <p:cNvSpPr>
            <a:spLocks noChangeArrowheads="1"/>
          </p:cNvSpPr>
          <p:nvPr/>
        </p:nvSpPr>
        <p:spPr bwMode="auto">
          <a:xfrm>
            <a:off x="2286000" y="48006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23"/>
          <p:cNvSpPr>
            <a:spLocks noChangeArrowheads="1"/>
          </p:cNvSpPr>
          <p:nvPr/>
        </p:nvSpPr>
        <p:spPr bwMode="auto">
          <a:xfrm>
            <a:off x="2590800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990600" y="19812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4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 rot="-5400000">
            <a:off x="523082" y="3266281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3476625" y="40989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3495675" y="45561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6107" name="Line 28"/>
          <p:cNvSpPr>
            <a:spLocks noChangeShapeType="1"/>
          </p:cNvSpPr>
          <p:nvPr/>
        </p:nvSpPr>
        <p:spPr bwMode="auto">
          <a:xfrm>
            <a:off x="33528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29"/>
          <p:cNvSpPr>
            <a:spLocks noChangeShapeType="1"/>
          </p:cNvSpPr>
          <p:nvPr/>
        </p:nvSpPr>
        <p:spPr bwMode="auto">
          <a:xfrm>
            <a:off x="3048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Rectangle 30"/>
          <p:cNvSpPr>
            <a:spLocks noChangeArrowheads="1"/>
          </p:cNvSpPr>
          <p:nvPr/>
        </p:nvSpPr>
        <p:spPr bwMode="auto">
          <a:xfrm>
            <a:off x="2895600" y="48006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Rectangle 31"/>
          <p:cNvSpPr>
            <a:spLocks noChangeArrowheads="1"/>
          </p:cNvSpPr>
          <p:nvPr/>
        </p:nvSpPr>
        <p:spPr bwMode="auto">
          <a:xfrm>
            <a:off x="2819400" y="4191000"/>
            <a:ext cx="152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2"/>
          <p:cNvSpPr>
            <a:spLocks noChangeShapeType="1"/>
          </p:cNvSpPr>
          <p:nvPr/>
        </p:nvSpPr>
        <p:spPr bwMode="auto">
          <a:xfrm>
            <a:off x="32004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Text Box 33"/>
          <p:cNvSpPr txBox="1">
            <a:spLocks noChangeArrowheads="1"/>
          </p:cNvSpPr>
          <p:nvPr/>
        </p:nvSpPr>
        <p:spPr bwMode="auto">
          <a:xfrm>
            <a:off x="1066800" y="40386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113" name="Rectangle 34"/>
          <p:cNvSpPr>
            <a:spLocks noChangeArrowheads="1"/>
          </p:cNvSpPr>
          <p:nvPr/>
        </p:nvSpPr>
        <p:spPr bwMode="auto">
          <a:xfrm>
            <a:off x="1371600" y="22860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Rectangle 35"/>
          <p:cNvSpPr>
            <a:spLocks noChangeArrowheads="1"/>
          </p:cNvSpPr>
          <p:nvPr/>
        </p:nvSpPr>
        <p:spPr bwMode="auto">
          <a:xfrm>
            <a:off x="1447800" y="22860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Rectangle 36"/>
          <p:cNvSpPr>
            <a:spLocks noChangeArrowheads="1"/>
          </p:cNvSpPr>
          <p:nvPr/>
        </p:nvSpPr>
        <p:spPr bwMode="auto">
          <a:xfrm>
            <a:off x="1524000" y="2286000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Rectangle 37"/>
          <p:cNvSpPr>
            <a:spLocks noChangeArrowheads="1"/>
          </p:cNvSpPr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Rectangle 38"/>
          <p:cNvSpPr>
            <a:spLocks noChangeArrowheads="1"/>
          </p:cNvSpPr>
          <p:nvPr/>
        </p:nvSpPr>
        <p:spPr bwMode="auto">
          <a:xfrm>
            <a:off x="2895600" y="45720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Text Box 39"/>
          <p:cNvSpPr txBox="1">
            <a:spLocks noChangeArrowheads="1"/>
          </p:cNvSpPr>
          <p:nvPr/>
        </p:nvSpPr>
        <p:spPr bwMode="auto">
          <a:xfrm>
            <a:off x="3505200" y="32607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>
                <a:latin typeface="Times New Roman" pitchFamily="18" charset="0"/>
              </a:rPr>
              <a:t>m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baseline="-25000" dirty="0">
                <a:latin typeface="Times New Roman" pitchFamily="18" charset="0"/>
              </a:rPr>
              <a:t>41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119" name="Text Box 40"/>
          <p:cNvSpPr txBox="1">
            <a:spLocks noChangeArrowheads="1"/>
          </p:cNvSpPr>
          <p:nvPr/>
        </p:nvSpPr>
        <p:spPr bwMode="auto">
          <a:xfrm>
            <a:off x="4495800" y="4572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Times New Roman" pitchFamily="18" charset="0"/>
              </a:rPr>
              <a:t>s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120" name="Text Box 41"/>
          <p:cNvSpPr txBox="1">
            <a:spLocks noChangeArrowheads="1"/>
          </p:cNvSpPr>
          <p:nvPr/>
        </p:nvSpPr>
        <p:spPr bwMode="auto">
          <a:xfrm>
            <a:off x="5418287" y="2132948"/>
            <a:ext cx="23891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 ~ 4|U</a:t>
            </a:r>
            <a:r>
              <a:rPr lang="en-US" sz="2000" baseline="-25000" dirty="0"/>
              <a:t>e4 </a:t>
            </a:r>
            <a:r>
              <a:rPr lang="en-US" sz="2000" dirty="0"/>
              <a:t>|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|</a:t>
            </a:r>
            <a:r>
              <a:rPr lang="en-US" sz="2000" dirty="0"/>
              <a:t>U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baseline="-25000" dirty="0"/>
              <a:t>4 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endParaRPr lang="en-US" sz="2000" baseline="-25000" dirty="0"/>
          </a:p>
        </p:txBody>
      </p:sp>
      <p:sp>
        <p:nvSpPr>
          <p:cNvPr id="46121" name="Text Box 42"/>
          <p:cNvSpPr txBox="1">
            <a:spLocks noChangeArrowheads="1"/>
          </p:cNvSpPr>
          <p:nvPr/>
        </p:nvSpPr>
        <p:spPr bwMode="auto">
          <a:xfrm>
            <a:off x="4825461" y="2590535"/>
            <a:ext cx="4293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restricted by short baseline  exp. </a:t>
            </a:r>
          </a:p>
          <a:p>
            <a:r>
              <a:rPr lang="en-US" sz="2000" dirty="0"/>
              <a:t>BUGEY, CHOOZ, CDHS, NOMAD </a:t>
            </a:r>
          </a:p>
        </p:txBody>
      </p:sp>
      <p:sp>
        <p:nvSpPr>
          <p:cNvPr id="46124" name="WordArt 4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9147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(3 + 1) scheme</a:t>
            </a:r>
          </a:p>
        </p:txBody>
      </p:sp>
      <p:sp>
        <p:nvSpPr>
          <p:cNvPr id="46125" name="Text Box 46"/>
          <p:cNvSpPr txBox="1">
            <a:spLocks noChangeArrowheads="1"/>
          </p:cNvSpPr>
          <p:nvPr/>
        </p:nvSpPr>
        <p:spPr bwMode="auto">
          <a:xfrm>
            <a:off x="4392464" y="1753651"/>
            <a:ext cx="4732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LSND/</a:t>
            </a:r>
            <a:r>
              <a:rPr lang="en-US" sz="2000" dirty="0" err="1"/>
              <a:t>MiniBooNE</a:t>
            </a:r>
            <a:r>
              <a:rPr lang="en-US" sz="2000" dirty="0"/>
              <a:t>: vacuum oscillations</a:t>
            </a:r>
          </a:p>
        </p:txBody>
      </p:sp>
      <p:sp>
        <p:nvSpPr>
          <p:cNvPr id="46130" name="Text Box 51"/>
          <p:cNvSpPr txBox="1">
            <a:spLocks noChangeArrowheads="1"/>
          </p:cNvSpPr>
          <p:nvPr/>
        </p:nvSpPr>
        <p:spPr bwMode="auto">
          <a:xfrm>
            <a:off x="5360029" y="4161506"/>
            <a:ext cx="30813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 ~ 4|U</a:t>
            </a:r>
            <a:r>
              <a:rPr lang="en-US" sz="2000" baseline="-25000" dirty="0"/>
              <a:t>e4</a:t>
            </a:r>
            <a:r>
              <a:rPr lang="en-US" sz="2000" dirty="0"/>
              <a:t>|</a:t>
            </a:r>
            <a:r>
              <a:rPr lang="en-US" sz="2000" baseline="30000" dirty="0"/>
              <a:t>2 </a:t>
            </a:r>
            <a:r>
              <a:rPr lang="en-US" sz="2000" dirty="0"/>
              <a:t>(1 - |U</a:t>
            </a:r>
            <a:r>
              <a:rPr lang="en-US" sz="2000" baseline="-25000" dirty="0"/>
              <a:t>e4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sp>
        <p:nvSpPr>
          <p:cNvPr id="46131" name="Text Box 52"/>
          <p:cNvSpPr txBox="1">
            <a:spLocks noChangeArrowheads="1"/>
          </p:cNvSpPr>
          <p:nvPr/>
        </p:nvSpPr>
        <p:spPr bwMode="auto">
          <a:xfrm>
            <a:off x="4569966" y="3732475"/>
            <a:ext cx="4503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reactor and source experiments</a:t>
            </a:r>
          </a:p>
        </p:txBody>
      </p:sp>
      <p:sp>
        <p:nvSpPr>
          <p:cNvPr id="46132" name="Text Box 53"/>
          <p:cNvSpPr txBox="1">
            <a:spLocks noChangeArrowheads="1"/>
          </p:cNvSpPr>
          <p:nvPr/>
        </p:nvSpPr>
        <p:spPr bwMode="auto">
          <a:xfrm>
            <a:off x="145040" y="5828523"/>
            <a:ext cx="458330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- additional radiation in the </a:t>
            </a:r>
            <a:r>
              <a:rPr lang="en-US" sz="2000" dirty="0" smtClean="0"/>
              <a:t>Universe</a:t>
            </a:r>
            <a:endParaRPr lang="en-US" sz="2000" dirty="0"/>
          </a:p>
          <a:p>
            <a:r>
              <a:rPr lang="en-US" sz="2000" dirty="0"/>
              <a:t>- bound from LSS?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72318" y="5026901"/>
            <a:ext cx="435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Strong perturbation of 3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 pattern: </a:t>
            </a:r>
            <a:endParaRPr lang="en-IE" sz="2000" dirty="0"/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5288708" y="5481578"/>
            <a:ext cx="338968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ab</a:t>
            </a:r>
            <a:r>
              <a:rPr lang="en-US" sz="2000" dirty="0" smtClean="0"/>
              <a:t> </a:t>
            </a:r>
            <a:r>
              <a:rPr lang="en-US" sz="2000" dirty="0"/>
              <a:t>~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~ </a:t>
            </a:r>
            <a:r>
              <a:rPr lang="en-US" sz="2000" baseline="-25000" dirty="0" smtClean="0"/>
              <a:t>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32</a:t>
            </a:r>
            <a:r>
              <a:rPr lang="en-US" sz="2000" baseline="30000" dirty="0" smtClean="0"/>
              <a:t>2 </a:t>
            </a:r>
            <a:r>
              <a:rPr lang="en-US" sz="2000" baseline="-25000" dirty="0" smtClean="0"/>
              <a:t>            </a:t>
            </a:r>
            <a:r>
              <a:rPr lang="en-US" sz="2000" baseline="30000" dirty="0" smtClean="0"/>
              <a:t>          </a:t>
            </a:r>
            <a:endParaRPr lang="en-US" sz="2000" baseline="-25000" dirty="0"/>
          </a:p>
        </p:txBody>
      </p:sp>
      <p:sp>
        <p:nvSpPr>
          <p:cNvPr id="62" name="Freeform 61"/>
          <p:cNvSpPr/>
          <p:nvPr/>
        </p:nvSpPr>
        <p:spPr>
          <a:xfrm>
            <a:off x="7701144" y="5492211"/>
            <a:ext cx="797441" cy="340242"/>
          </a:xfrm>
          <a:custGeom>
            <a:avLst/>
            <a:gdLst>
              <a:gd name="connsiteX0" fmla="*/ 0 w 797441"/>
              <a:gd name="connsiteY0" fmla="*/ 106326 h 340242"/>
              <a:gd name="connsiteX1" fmla="*/ 42530 w 797441"/>
              <a:gd name="connsiteY1" fmla="*/ 340242 h 340242"/>
              <a:gd name="connsiteX2" fmla="*/ 63795 w 797441"/>
              <a:gd name="connsiteY2" fmla="*/ 0 h 340242"/>
              <a:gd name="connsiteX3" fmla="*/ 797441 w 797441"/>
              <a:gd name="connsiteY3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441" h="340242">
                <a:moveTo>
                  <a:pt x="0" y="106326"/>
                </a:moveTo>
                <a:lnTo>
                  <a:pt x="42530" y="340242"/>
                </a:lnTo>
                <a:lnTo>
                  <a:pt x="63795" y="0"/>
                </a:lnTo>
                <a:lnTo>
                  <a:pt x="79744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141" y="1122818"/>
            <a:ext cx="2384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BEST, Gallium,  </a:t>
            </a:r>
          </a:p>
          <a:p>
            <a:r>
              <a:rPr lang="en-IE" sz="2000" dirty="0" smtClean="0"/>
              <a:t>LSND, </a:t>
            </a:r>
            <a:r>
              <a:rPr lang="en-IE" sz="2000" dirty="0" err="1" smtClean="0"/>
              <a:t>MiniBooNE</a:t>
            </a:r>
            <a:r>
              <a:rPr lang="en-IE" sz="2000" dirty="0" smtClean="0"/>
              <a:t> Neutrino 4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83405" y="2743161"/>
            <a:ext cx="4104476" cy="40011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 =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S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~ (0.02 – 0.3)  </a:t>
            </a:r>
            <a:r>
              <a:rPr lang="en-US" sz="2000" dirty="0" err="1" smtClean="0"/>
              <a:t>eV</a:t>
            </a:r>
            <a:endParaRPr lang="en-IE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233214" y="1149022"/>
            <a:ext cx="181115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ss </a:t>
            </a:r>
            <a:r>
              <a:rPr lang="en-US" sz="2000" dirty="0" smtClean="0"/>
              <a:t> = 1 – 3 </a:t>
            </a:r>
            <a:r>
              <a:rPr lang="en-US" sz="2000" dirty="0" err="1" smtClean="0"/>
              <a:t>eV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69416" y="1580336"/>
            <a:ext cx="35716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es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es</a:t>
            </a:r>
            <a:r>
              <a:rPr lang="en-US" sz="2000" dirty="0" smtClean="0"/>
              <a:t>/m</a:t>
            </a:r>
            <a:r>
              <a:rPr lang="en-US" sz="2000" baseline="-25000" dirty="0" smtClean="0"/>
              <a:t>ss</a:t>
            </a:r>
            <a:r>
              <a:rPr lang="en-US" sz="2000" dirty="0" smtClean="0"/>
              <a:t> ~ 0.02 - 0.1 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42576" y="3998762"/>
            <a:ext cx="86607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 effect is not a small perturbation of 3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picture and its symmetries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474" y="3139783"/>
            <a:ext cx="857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at the level of largest elements (~ 0.03 </a:t>
            </a:r>
            <a:r>
              <a:rPr lang="en-US" sz="2000" dirty="0" err="1" smtClean="0"/>
              <a:t>eV</a:t>
            </a:r>
            <a:r>
              <a:rPr lang="en-US" sz="2000" dirty="0" smtClean="0"/>
              <a:t>) of  the 3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mass matrix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868" y="4480377"/>
            <a:ext cx="832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reproduce oscillation data it </a:t>
            </a:r>
            <a:r>
              <a:rPr lang="en-US" sz="2000" dirty="0" smtClean="0"/>
              <a:t>requires cancellations,  fine tuning (cancellation),  and should be included in theory/symmetry constructions from the beginning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185" y="5922342"/>
            <a:ext cx="8336515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the other hand it allows to explain difference of the quark and lepton mixings, large lepton mixing 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5057" y="2297174"/>
            <a:ext cx="6365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Correction to the mass matrix of active neutrinos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5861" y="1124278"/>
            <a:ext cx="1724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  … 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es</a:t>
            </a:r>
            <a:endParaRPr lang="en-US" sz="2000" baseline="30000" dirty="0" smtClean="0"/>
          </a:p>
          <a:p>
            <a:r>
              <a:rPr lang="en-US" sz="2000" dirty="0" smtClean="0"/>
              <a:t>…      …    … 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es</a:t>
            </a:r>
            <a:r>
              <a:rPr lang="en-US" sz="2000" dirty="0" smtClean="0"/>
              <a:t>   …    m</a:t>
            </a:r>
            <a:r>
              <a:rPr lang="en-US" sz="2000" baseline="-25000" dirty="0" smtClean="0"/>
              <a:t>ss</a:t>
            </a:r>
            <a:r>
              <a:rPr lang="en-US" sz="2000" dirty="0" smtClean="0"/>
              <a:t>      </a:t>
            </a:r>
            <a:endParaRPr lang="en-IE" sz="2000" dirty="0"/>
          </a:p>
        </p:txBody>
      </p:sp>
      <p:sp>
        <p:nvSpPr>
          <p:cNvPr id="17" name="Double Bracket 16"/>
          <p:cNvSpPr/>
          <p:nvPr/>
        </p:nvSpPr>
        <p:spPr>
          <a:xfrm>
            <a:off x="808072" y="1081746"/>
            <a:ext cx="1881962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955228" y="1166810"/>
            <a:ext cx="1049216" cy="65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23347" y="241955"/>
            <a:ext cx="6752596" cy="626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eV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scale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steriles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and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- mass matrix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44620" y="1354682"/>
            <a:ext cx="1908175" cy="10064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ee</a:t>
            </a:r>
            <a:r>
              <a:rPr lang="en-US" sz="2000" dirty="0"/>
              <a:t>   </a:t>
            </a:r>
            <a:r>
              <a:rPr lang="en-US" sz="2000" dirty="0" err="1"/>
              <a:t>m</a:t>
            </a:r>
            <a:r>
              <a:rPr lang="en-US" sz="2000" baseline="-25000" dirty="0" err="1"/>
              <a:t>e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dirty="0"/>
              <a:t>   m</a:t>
            </a:r>
            <a:r>
              <a:rPr lang="en-US" sz="2000" baseline="-25000" dirty="0"/>
              <a:t>e</a:t>
            </a:r>
            <a:r>
              <a:rPr lang="en-US" sz="2000" baseline="-25000" dirty="0">
                <a:latin typeface="Symbol" pitchFamily="18" charset="2"/>
              </a:rPr>
              <a:t>t</a:t>
            </a:r>
            <a:r>
              <a:rPr lang="en-US" sz="2000" dirty="0"/>
              <a:t> </a:t>
            </a:r>
          </a:p>
          <a:p>
            <a:r>
              <a:rPr lang="en-US" sz="2000" dirty="0"/>
              <a:t> …    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mm</a:t>
            </a:r>
            <a:r>
              <a:rPr lang="en-US" sz="2000" dirty="0"/>
              <a:t> 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mt</a:t>
            </a:r>
            <a:r>
              <a:rPr lang="en-US" sz="2000" dirty="0"/>
              <a:t> </a:t>
            </a:r>
          </a:p>
          <a:p>
            <a:r>
              <a:rPr lang="en-US" sz="2000" dirty="0"/>
              <a:t> …      …    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tt</a:t>
            </a:r>
            <a:r>
              <a:rPr lang="en-US" sz="2000" dirty="0"/>
              <a:t>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66840" y="1582738"/>
            <a:ext cx="126926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Mass </a:t>
            </a:r>
            <a:endParaRPr lang="en-US" sz="2000" dirty="0" smtClean="0"/>
          </a:p>
          <a:p>
            <a:r>
              <a:rPr lang="en-US" sz="2000" dirty="0" smtClean="0"/>
              <a:t>matrix</a:t>
            </a:r>
            <a:endParaRPr lang="en-US" sz="2000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01203" y="1304362"/>
            <a:ext cx="5175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>
                <a:latin typeface="Symbol" pitchFamily="18" charset="2"/>
              </a:rPr>
              <a:t> n</a:t>
            </a:r>
            <a:r>
              <a:rPr lang="en-US" sz="2000" baseline="-25000" dirty="0"/>
              <a:t>e</a:t>
            </a:r>
            <a:r>
              <a:rPr lang="en-US" sz="2000" dirty="0">
                <a:latin typeface="Symbol" pitchFamily="18" charset="2"/>
              </a:rPr>
              <a:t>  </a:t>
            </a:r>
          </a:p>
          <a:p>
            <a:pPr>
              <a:buFont typeface="Symbol" pitchFamily="18" charset="2"/>
              <a:buNone/>
            </a:pPr>
            <a:r>
              <a:rPr lang="en-US" sz="2000" dirty="0">
                <a:latin typeface="Symbol" pitchFamily="18" charset="2"/>
              </a:rPr>
              <a:t> n</a:t>
            </a:r>
            <a:r>
              <a:rPr lang="en-US" sz="2000" baseline="-25000" dirty="0">
                <a:latin typeface="Symbol" pitchFamily="18" charset="2"/>
              </a:rPr>
              <a:t>m</a:t>
            </a:r>
            <a:endParaRPr lang="en-US" sz="2000" dirty="0">
              <a:latin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4645816" y="1379603"/>
            <a:ext cx="676275" cy="10064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eS</a:t>
            </a:r>
            <a:r>
              <a:rPr lang="en-US" sz="2000" dirty="0"/>
              <a:t>     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baseline="-25000" dirty="0" err="1"/>
              <a:t>S</a:t>
            </a:r>
            <a:r>
              <a:rPr lang="en-US" sz="2000" dirty="0"/>
              <a:t> 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r>
              <a:rPr lang="en-US" sz="2000" baseline="-25000" dirty="0" err="1"/>
              <a:t>S</a:t>
            </a:r>
            <a:endParaRPr lang="en-US" sz="2000" dirty="0"/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4660104" y="2337047"/>
            <a:ext cx="65881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SS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p:sp>
        <p:nvSpPr>
          <p:cNvPr id="712715" name="Text Box 11"/>
          <p:cNvSpPr txBox="1">
            <a:spLocks noChangeArrowheads="1"/>
          </p:cNvSpPr>
          <p:nvPr/>
        </p:nvSpPr>
        <p:spPr bwMode="auto">
          <a:xfrm>
            <a:off x="2765886" y="2365291"/>
            <a:ext cx="18986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…      …      …  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179470" y="2309729"/>
            <a:ext cx="493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S</a:t>
            </a:r>
            <a:r>
              <a:rPr lang="en-US" sz="2000" dirty="0">
                <a:latin typeface="Symbol" pitchFamily="18" charset="2"/>
              </a:rPr>
              <a:t> 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5875409" y="6030722"/>
            <a:ext cx="3016555" cy="707886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eS</a:t>
            </a:r>
            <a:r>
              <a:rPr lang="en-US" sz="2000" dirty="0"/>
              <a:t>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baseline="-25000" dirty="0" err="1"/>
              <a:t>S</a:t>
            </a:r>
            <a:r>
              <a:rPr lang="en-US" sz="2000" dirty="0"/>
              <a:t>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r>
              <a:rPr lang="en-US" sz="2000" baseline="-25000" dirty="0" err="1"/>
              <a:t>S</a:t>
            </a:r>
            <a:r>
              <a:rPr lang="en-US" sz="2000" baseline="-25000" dirty="0"/>
              <a:t>  </a:t>
            </a:r>
            <a:r>
              <a:rPr lang="en-US" sz="2000" dirty="0" smtClean="0"/>
              <a:t>may have certain symmetry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831971" y="270932"/>
            <a:ext cx="7346842" cy="74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Large flavor mixing from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steriles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64968" y="3010380"/>
            <a:ext cx="2313454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m</a:t>
            </a:r>
            <a:r>
              <a:rPr lang="en-US" sz="2400" baseline="-25000" dirty="0" err="1">
                <a:latin typeface="Symbol" pitchFamily="18" charset="2"/>
              </a:rPr>
              <a:t>n</a:t>
            </a:r>
            <a:r>
              <a:rPr lang="en-US" sz="2400" dirty="0"/>
              <a:t> =  m</a:t>
            </a:r>
            <a:r>
              <a:rPr lang="en-US" sz="2400" baseline="-25000" dirty="0"/>
              <a:t>a  </a:t>
            </a:r>
            <a:r>
              <a:rPr lang="en-US" sz="2400" dirty="0"/>
              <a:t>+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ind  </a:t>
            </a:r>
            <a:endParaRPr lang="en-US" sz="2400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2580" y="5366578"/>
            <a:ext cx="2546587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produce </a:t>
            </a:r>
            <a:r>
              <a:rPr lang="en-US" sz="2000" dirty="0" smtClean="0"/>
              <a:t>dominant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mt</a:t>
            </a:r>
            <a:r>
              <a:rPr lang="en-US" sz="2000" dirty="0" smtClean="0"/>
              <a:t>-block with </a:t>
            </a:r>
            <a:r>
              <a:rPr lang="en-US" sz="2000" dirty="0"/>
              <a:t>small determinant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 rot="20583203">
            <a:off x="1604796" y="6029308"/>
            <a:ext cx="2797175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Enhance lepton mixing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 rot="-355929">
            <a:off x="3025639" y="6243325"/>
            <a:ext cx="2747962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Generate TBM mixing</a:t>
            </a:r>
          </a:p>
        </p:txBody>
      </p:sp>
      <p:sp>
        <p:nvSpPr>
          <p:cNvPr id="29" name="Double Bracket 28"/>
          <p:cNvSpPr/>
          <p:nvPr/>
        </p:nvSpPr>
        <p:spPr>
          <a:xfrm>
            <a:off x="2675641" y="1343900"/>
            <a:ext cx="2625184" cy="1411288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/>
          <p:cNvSpPr txBox="1"/>
          <p:nvPr/>
        </p:nvSpPr>
        <p:spPr>
          <a:xfrm>
            <a:off x="5933614" y="3033618"/>
            <a:ext cx="207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eV</a:t>
            </a:r>
            <a:r>
              <a:rPr lang="en-IE" sz="2000" dirty="0" smtClean="0"/>
              <a:t> scale seesaw</a:t>
            </a:r>
            <a:endParaRPr lang="en-IE" sz="200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8106" y="3882867"/>
            <a:ext cx="7569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a  </a:t>
            </a:r>
            <a:r>
              <a:rPr lang="en-US" sz="2000" dirty="0" smtClean="0"/>
              <a:t>=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978095" y="3567387"/>
            <a:ext cx="2190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0.2    0.4     0.4</a:t>
            </a:r>
          </a:p>
          <a:p>
            <a:r>
              <a:rPr lang="en-IE" sz="2000" dirty="0" smtClean="0"/>
              <a:t> …      2.8     2.0</a:t>
            </a:r>
          </a:p>
          <a:p>
            <a:r>
              <a:rPr lang="en-IE" sz="2000" dirty="0" smtClean="0"/>
              <a:t> …       …       3.0</a:t>
            </a:r>
            <a:endParaRPr lang="en-IE" sz="2000" dirty="0"/>
          </a:p>
        </p:txBody>
      </p:sp>
      <p:sp>
        <p:nvSpPr>
          <p:cNvPr id="33" name="Double Bracket 32"/>
          <p:cNvSpPr/>
          <p:nvPr/>
        </p:nvSpPr>
        <p:spPr>
          <a:xfrm>
            <a:off x="988728" y="3567387"/>
            <a:ext cx="2059068" cy="1015663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2883278" y="3890011"/>
            <a:ext cx="135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10</a:t>
            </a:r>
            <a:r>
              <a:rPr lang="en-IE" sz="2000" baseline="30000" dirty="0" smtClean="0"/>
              <a:t>-2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553788" y="3882867"/>
            <a:ext cx="9332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ind</a:t>
            </a:r>
            <a:r>
              <a:rPr lang="en-US" sz="2000" dirty="0" smtClean="0"/>
              <a:t> =</a:t>
            </a:r>
            <a:r>
              <a:rPr lang="en-US" sz="2000" baseline="-25000" dirty="0" smtClean="0"/>
              <a:t>  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54880" y="3672325"/>
            <a:ext cx="226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2.0    2.0     4.5</a:t>
            </a:r>
          </a:p>
          <a:p>
            <a:r>
              <a:rPr lang="en-IE" sz="2000" dirty="0" smtClean="0"/>
              <a:t> …      2.0     4.5</a:t>
            </a:r>
          </a:p>
          <a:p>
            <a:r>
              <a:rPr lang="en-IE" sz="2000" dirty="0" smtClean="0"/>
              <a:t> …       …      10.0</a:t>
            </a:r>
            <a:endParaRPr lang="en-IE" sz="2000" dirty="0"/>
          </a:p>
        </p:txBody>
      </p:sp>
      <p:sp>
        <p:nvSpPr>
          <p:cNvPr id="37" name="Double Bracket 36"/>
          <p:cNvSpPr/>
          <p:nvPr/>
        </p:nvSpPr>
        <p:spPr>
          <a:xfrm>
            <a:off x="5922981" y="3672325"/>
            <a:ext cx="2095304" cy="1015663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210924" y="3746756"/>
            <a:ext cx="7360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SS</a:t>
            </a:r>
            <a:r>
              <a:rPr lang="en-US" sz="2000" baseline="-25000" dirty="0" smtClean="0"/>
              <a:t> </a:t>
            </a:r>
            <a:endParaRPr lang="en-US" sz="2000" dirty="0"/>
          </a:p>
          <a:p>
            <a:r>
              <a:rPr lang="en-US" sz="2000" dirty="0" smtClean="0"/>
              <a:t>1 </a:t>
            </a:r>
            <a:r>
              <a:rPr lang="en-US" sz="2000" dirty="0" err="1"/>
              <a:t>eV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306621" y="4100699"/>
            <a:ext cx="491214" cy="144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930455" y="3904133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10</a:t>
            </a:r>
            <a:r>
              <a:rPr lang="en-IE" sz="2000" baseline="30000" dirty="0" smtClean="0"/>
              <a:t>-2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7836" y="1412875"/>
            <a:ext cx="33036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contribution from S </a:t>
            </a:r>
          </a:p>
          <a:p>
            <a:r>
              <a:rPr lang="en-IE" sz="2000" dirty="0" smtClean="0"/>
              <a:t>to </a:t>
            </a:r>
            <a:r>
              <a:rPr lang="en-IE" sz="2000" dirty="0" smtClean="0">
                <a:latin typeface="Symbol" pitchFamily="18" charset="2"/>
              </a:rPr>
              <a:t>bb</a:t>
            </a:r>
            <a:r>
              <a:rPr lang="en-IE" sz="2000" baseline="-25000" dirty="0" smtClean="0"/>
              <a:t>0</a:t>
            </a:r>
            <a:r>
              <a:rPr lang="en-IE" sz="2000" baseline="-25000" dirty="0" smtClean="0">
                <a:latin typeface="Symbol" pitchFamily="18" charset="2"/>
              </a:rPr>
              <a:t>n  </a:t>
            </a:r>
            <a:r>
              <a:rPr lang="en-IE" sz="2000" dirty="0" smtClean="0"/>
              <a:t>decay, but S do  </a:t>
            </a:r>
          </a:p>
          <a:p>
            <a:r>
              <a:rPr lang="en-IE" sz="2000" dirty="0" smtClean="0"/>
              <a:t>contribute to oscillations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3" grpId="0" animBg="1"/>
      <p:bldP spid="712714" grpId="0" animBg="1"/>
      <p:bldP spid="7127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10627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4077" y="2775098"/>
            <a:ext cx="3796118" cy="687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529908" y="244541"/>
            <a:ext cx="6126073" cy="615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Bounds on the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eV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sterile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30278" y="2892099"/>
            <a:ext cx="39981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= 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- ¼ sin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41  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IE" sz="2000" dirty="0" smtClean="0"/>
          </a:p>
        </p:txBody>
      </p:sp>
      <p:sp>
        <p:nvSpPr>
          <p:cNvPr id="7" name="Freeform 6"/>
          <p:cNvSpPr/>
          <p:nvPr/>
        </p:nvSpPr>
        <p:spPr>
          <a:xfrm>
            <a:off x="5358792" y="2881430"/>
            <a:ext cx="808124" cy="329609"/>
          </a:xfrm>
          <a:custGeom>
            <a:avLst/>
            <a:gdLst>
              <a:gd name="connsiteX0" fmla="*/ 0 w 659218"/>
              <a:gd name="connsiteY0" fmla="*/ 116958 h 329609"/>
              <a:gd name="connsiteX1" fmla="*/ 53163 w 659218"/>
              <a:gd name="connsiteY1" fmla="*/ 329609 h 329609"/>
              <a:gd name="connsiteX2" fmla="*/ 63795 w 659218"/>
              <a:gd name="connsiteY2" fmla="*/ 0 h 329609"/>
              <a:gd name="connsiteX3" fmla="*/ 659218 w 659218"/>
              <a:gd name="connsiteY3" fmla="*/ 0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218" h="329609">
                <a:moveTo>
                  <a:pt x="0" y="116958"/>
                </a:moveTo>
                <a:lnTo>
                  <a:pt x="53163" y="329609"/>
                </a:lnTo>
                <a:lnTo>
                  <a:pt x="63795" y="0"/>
                </a:lnTo>
                <a:lnTo>
                  <a:pt x="659218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306620" y="2398767"/>
            <a:ext cx="455242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After decoupling of sterile neutrino: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4721" y="3326584"/>
            <a:ext cx="299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oscillations of active </a:t>
            </a:r>
          </a:p>
          <a:p>
            <a:r>
              <a:rPr lang="en-IE" sz="2000" dirty="0" smtClean="0"/>
              <a:t>neutrinos, Cosmology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9471" y="3571143"/>
            <a:ext cx="169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bb</a:t>
            </a:r>
            <a:r>
              <a:rPr lang="en-IE" sz="2000" baseline="-25000" dirty="0" smtClean="0">
                <a:latin typeface="Symbol" pitchFamily="18" charset="2"/>
              </a:rPr>
              <a:t>0n</a:t>
            </a:r>
            <a:r>
              <a:rPr lang="en-IE" sz="2000" dirty="0" smtClean="0"/>
              <a:t> - decay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3485" y="3411648"/>
            <a:ext cx="216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sterile neutrino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141" y="4318783"/>
            <a:ext cx="108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&lt;</a:t>
            </a:r>
            <a:endParaRPr lang="en-IE" sz="2000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51525" y="4178589"/>
            <a:ext cx="209136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16(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-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sin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41 </a:t>
            </a:r>
            <a:r>
              <a:rPr lang="en-US" sz="2000" dirty="0" smtClean="0"/>
              <a:t> </a:t>
            </a:r>
            <a:endParaRPr lang="en-IE" sz="20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416" y="4561361"/>
            <a:ext cx="177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7365" y="244541"/>
            <a:ext cx="219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BEST, reactors, LSND/MB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0925" y="1124278"/>
            <a:ext cx="198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 …   m</a:t>
            </a:r>
            <a:r>
              <a:rPr lang="en-US" sz="2000" baseline="-25000" dirty="0" smtClean="0"/>
              <a:t>es</a:t>
            </a:r>
            <a:r>
              <a:rPr lang="en-US" sz="2000" baseline="30000" dirty="0" smtClean="0"/>
              <a:t>0</a:t>
            </a:r>
          </a:p>
          <a:p>
            <a:r>
              <a:rPr lang="en-US" sz="2000" dirty="0" smtClean="0"/>
              <a:t>…       …    … </a:t>
            </a:r>
          </a:p>
          <a:p>
            <a:r>
              <a:rPr lang="en-US" sz="2000" dirty="0" smtClean="0"/>
              <a:t>m</a:t>
            </a:r>
            <a:r>
              <a:rPr lang="en-US" sz="2000" baseline="-25000" dirty="0" smtClean="0"/>
              <a:t>es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 …    m</a:t>
            </a:r>
            <a:r>
              <a:rPr lang="en-US" sz="2000" baseline="-25000" dirty="0" smtClean="0"/>
              <a:t>ss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    </a:t>
            </a:r>
            <a:endParaRPr lang="en-IE" sz="2000" dirty="0"/>
          </a:p>
        </p:txBody>
      </p:sp>
      <p:sp>
        <p:nvSpPr>
          <p:cNvPr id="18" name="Double Bracket 17"/>
          <p:cNvSpPr/>
          <p:nvPr/>
        </p:nvSpPr>
        <p:spPr>
          <a:xfrm>
            <a:off x="893136" y="1071113"/>
            <a:ext cx="2020190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329601" y="6306215"/>
            <a:ext cx="465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For quasi-degenerate: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baseline="-25000" dirty="0" smtClean="0"/>
              <a:t> </a:t>
            </a:r>
            <a:r>
              <a:rPr lang="en-IE" sz="2000" dirty="0" smtClean="0"/>
              <a:t>&lt; 0.03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40181" y="5096914"/>
            <a:ext cx="33599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  </a:t>
            </a:r>
            <a:r>
              <a:rPr lang="en-IE" sz="2000" dirty="0" smtClean="0"/>
              <a:t>&lt; 0.156 </a:t>
            </a:r>
            <a:r>
              <a:rPr lang="en-IE" sz="2000" dirty="0" err="1" smtClean="0"/>
              <a:t>eV</a:t>
            </a:r>
            <a:r>
              <a:rPr lang="en-IE" sz="2000" dirty="0" smtClean="0"/>
              <a:t> (90% C.L.)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4406" y="5043749"/>
            <a:ext cx="344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KamLAND</a:t>
            </a:r>
            <a:r>
              <a:rPr lang="en-IE" i="1" dirty="0" smtClean="0">
                <a:solidFill>
                  <a:srgbClr val="FF0000"/>
                </a:solidFill>
              </a:rPr>
              <a:t>-Zen , S. Abe et al.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2203.02139 [hep-ex]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779" y="5954784"/>
            <a:ext cx="472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NH: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m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smtClean="0"/>
              <a:t>sin</a:t>
            </a:r>
            <a:r>
              <a:rPr lang="en-US" sz="2000" baseline="30000" dirty="0" smtClean="0"/>
              <a:t>2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21 </a:t>
            </a:r>
            <a:r>
              <a:rPr lang="en-IE" sz="2000" dirty="0" smtClean="0"/>
              <a:t>= 2.5 10</a:t>
            </a:r>
            <a:r>
              <a:rPr lang="en-IE" sz="2000" baseline="30000" dirty="0" smtClean="0"/>
              <a:t>-3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00354" y="5927371"/>
            <a:ext cx="194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&lt; 2.4 </a:t>
            </a:r>
            <a:r>
              <a:rPr lang="en-IE" sz="2000" dirty="0" err="1" smtClean="0"/>
              <a:t>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93258" y="6284949"/>
            <a:ext cx="190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&lt; 1.6 </a:t>
            </a:r>
            <a:r>
              <a:rPr lang="en-IE" sz="2000" dirty="0" err="1" smtClean="0"/>
              <a:t>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329940" y="5795289"/>
            <a:ext cx="1786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disfavour </a:t>
            </a:r>
          </a:p>
          <a:p>
            <a:r>
              <a:rPr lang="en-IE" sz="2000" dirty="0" smtClean="0"/>
              <a:t>BEST, </a:t>
            </a:r>
          </a:p>
          <a:p>
            <a:r>
              <a:rPr lang="en-IE" sz="2000" dirty="0" smtClean="0"/>
              <a:t>Neutrino-4</a:t>
            </a:r>
            <a:endParaRPr lang="en-IE" sz="2000" dirty="0"/>
          </a:p>
        </p:txBody>
      </p:sp>
      <p:sp>
        <p:nvSpPr>
          <p:cNvPr id="31" name="Right Arrow 30"/>
          <p:cNvSpPr/>
          <p:nvPr/>
        </p:nvSpPr>
        <p:spPr>
          <a:xfrm rot="20023963">
            <a:off x="2240171" y="3125624"/>
            <a:ext cx="306610" cy="36010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ight Arrow 31"/>
          <p:cNvSpPr/>
          <p:nvPr/>
        </p:nvSpPr>
        <p:spPr>
          <a:xfrm rot="15799296">
            <a:off x="3386489" y="3281559"/>
            <a:ext cx="306610" cy="36010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ight Arrow 32"/>
          <p:cNvSpPr/>
          <p:nvPr/>
        </p:nvSpPr>
        <p:spPr>
          <a:xfrm rot="12841655">
            <a:off x="5403021" y="3295394"/>
            <a:ext cx="306610" cy="36010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349147" y="5497024"/>
            <a:ext cx="1903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41 </a:t>
            </a:r>
            <a:r>
              <a:rPr lang="en-IE" sz="2000" dirty="0" smtClean="0"/>
              <a:t>= 0.4</a:t>
            </a:r>
            <a:endParaRPr lang="en-IE" sz="2000" dirty="0"/>
          </a:p>
        </p:txBody>
      </p:sp>
      <p:sp>
        <p:nvSpPr>
          <p:cNvPr id="35" name="Rectangle 34"/>
          <p:cNvSpPr/>
          <p:nvPr/>
        </p:nvSpPr>
        <p:spPr>
          <a:xfrm>
            <a:off x="2100141" y="4157323"/>
            <a:ext cx="30427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1050925" y="1124278"/>
            <a:ext cx="1049216" cy="65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573171" y="327609"/>
            <a:ext cx="3331009" cy="990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Leptons vs. Quarks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73171" y="1367500"/>
            <a:ext cx="3331009" cy="990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Complementarity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63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Times New Roman" pitchFamily="18" charset="0"/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7912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447800" y="21336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524000" y="2133600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324600" y="3733800"/>
            <a:ext cx="1295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133600" y="21336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248400" y="37338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 rot="-5400000">
            <a:off x="5149961" y="2812227"/>
            <a:ext cx="764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248400" y="2133600"/>
            <a:ext cx="1447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248400" y="3962400"/>
            <a:ext cx="1295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543800" y="39624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447800" y="3962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2860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2590800" y="3962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 rot="-5400000">
            <a:off x="409686" y="2959864"/>
            <a:ext cx="764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324600" y="1171986"/>
            <a:ext cx="1059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Quarks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1573991" y="1180921"/>
            <a:ext cx="1119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Leptons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447800" y="2133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1447800" y="3657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1447800" y="39624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050925" y="4564003"/>
            <a:ext cx="212590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f</a:t>
            </a:r>
            <a:r>
              <a:rPr lang="en-US" sz="2000"/>
              <a:t>  =  U</a:t>
            </a:r>
            <a:r>
              <a:rPr lang="en-US" sz="2000" baseline="-25000"/>
              <a:t>PMNS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mass</a:t>
            </a:r>
            <a:endParaRPr lang="en-US" sz="2000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7618413" y="3962400"/>
            <a:ext cx="1587" cy="1524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7620000" y="3733800"/>
            <a:ext cx="1588" cy="152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5867400" y="2057400"/>
            <a:ext cx="292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5851525" y="3595688"/>
            <a:ext cx="301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867400" y="3851275"/>
            <a:ext cx="303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6248400" y="2133600"/>
            <a:ext cx="1588" cy="152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6025550" y="4594781"/>
            <a:ext cx="17508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U</a:t>
            </a:r>
            <a:r>
              <a:rPr lang="en-US" baseline="-25000" dirty="0" err="1"/>
              <a:t>d</a:t>
            </a:r>
            <a:r>
              <a:rPr lang="en-US" dirty="0"/>
              <a:t>  =  </a:t>
            </a:r>
            <a:r>
              <a:rPr lang="en-US" dirty="0" smtClean="0"/>
              <a:t>V</a:t>
            </a:r>
            <a:r>
              <a:rPr lang="en-US" baseline="-25000" dirty="0" smtClean="0"/>
              <a:t>CKM</a:t>
            </a:r>
            <a:r>
              <a:rPr lang="en-US" baseline="30000" dirty="0" smtClean="0"/>
              <a:t>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7773508" y="4613224"/>
            <a:ext cx="14734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= (u, c, t)</a:t>
            </a:r>
          </a:p>
        </p:txBody>
      </p:sp>
      <p:sp>
        <p:nvSpPr>
          <p:cNvPr id="28711" name="WordArt 39"/>
          <p:cNvSpPr>
            <a:spLocks noChangeArrowheads="1" noChangeShapeType="1" noTextEdit="1"/>
          </p:cNvSpPr>
          <p:nvPr/>
        </p:nvSpPr>
        <p:spPr bwMode="auto">
          <a:xfrm>
            <a:off x="1157645" y="178422"/>
            <a:ext cx="6079490" cy="920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Leptons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vs.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quarks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5088" y="5298731"/>
            <a:ext cx="851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Mixings of quarks and leptons are strongly different but still related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46567" y="5851834"/>
            <a:ext cx="183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Observation: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287769" y="5654237"/>
            <a:ext cx="2332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l</a:t>
            </a:r>
            <a:r>
              <a:rPr lang="en-US" sz="2000" dirty="0" smtClean="0"/>
              <a:t>  +</a:t>
            </a:r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q</a:t>
            </a:r>
            <a:r>
              <a:rPr lang="en-US" sz="2000" dirty="0" smtClean="0"/>
              <a:t>  ~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/4</a:t>
            </a:r>
            <a:endParaRPr lang="en-IE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0" y="6111050"/>
            <a:ext cx="2332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l</a:t>
            </a:r>
            <a:r>
              <a:rPr lang="en-US" sz="2000" dirty="0" smtClean="0"/>
              <a:t>  +</a:t>
            </a:r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q</a:t>
            </a:r>
            <a:r>
              <a:rPr lang="en-US" sz="2000" dirty="0" smtClean="0"/>
              <a:t>  ~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/4</a:t>
            </a:r>
            <a:endParaRPr lang="en-I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965403" y="5742183"/>
            <a:ext cx="407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Sum up to maximal mixing angle</a:t>
            </a:r>
          </a:p>
          <a:p>
            <a:r>
              <a:rPr lang="en-IE" sz="2000" dirty="0" smtClean="0"/>
              <a:t>kind of </a:t>
            </a:r>
            <a:r>
              <a:rPr lang="en-IE" sz="2000" dirty="0" err="1" smtClean="0"/>
              <a:t>complementarity</a:t>
            </a:r>
            <a:endParaRPr lang="en-IE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1849" y="6409559"/>
            <a:ext cx="890708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QLC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,.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2070" y="3306716"/>
            <a:ext cx="3085114" cy="7336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67772" y="597130"/>
            <a:ext cx="3806498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Transformations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71" y="2080808"/>
            <a:ext cx="592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SUSY, the </a:t>
            </a:r>
            <a:r>
              <a:rPr lang="en-IE" sz="2000" dirty="0" err="1" smtClean="0"/>
              <a:t>chiral</a:t>
            </a:r>
            <a:r>
              <a:rPr lang="en-IE" sz="2000" dirty="0" smtClean="0"/>
              <a:t> </a:t>
            </a:r>
            <a:r>
              <a:rPr lang="en-IE" sz="2000" dirty="0" err="1" smtClean="0"/>
              <a:t>superfields</a:t>
            </a:r>
            <a:r>
              <a:rPr lang="en-IE" sz="2000" dirty="0" smtClean="0"/>
              <a:t> transform as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05868" y="3466211"/>
            <a:ext cx="28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30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 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30000" dirty="0" err="1" smtClean="0">
                <a:sym typeface="Wingdings" pitchFamily="2" charset="2"/>
              </a:rPr>
              <a:t>I</a:t>
            </a:r>
            <a:endParaRPr lang="en-IE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18371" y="3381147"/>
            <a:ext cx="3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k</a:t>
            </a:r>
            <a:r>
              <a:rPr lang="en-IE" sz="1600" baseline="-25000" dirty="0" err="1" smtClean="0"/>
              <a:t>I</a:t>
            </a:r>
            <a:endParaRPr lang="en-I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6871" y="4199879"/>
            <a:ext cx="362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</a:t>
            </a:r>
            <a:r>
              <a:rPr lang="en-IE" sz="2000" baseline="-25000" dirty="0" err="1" smtClean="0"/>
              <a:t>I</a:t>
            </a:r>
            <a:r>
              <a:rPr lang="en-IE" sz="2000" dirty="0" smtClean="0"/>
              <a:t>  is the weight of </a:t>
            </a:r>
            <a:r>
              <a:rPr lang="en-IE" sz="2000" dirty="0" err="1" smtClean="0"/>
              <a:t>multiplet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136" y="4610586"/>
            <a:ext cx="725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 is the representation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element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7461" y="5433253"/>
            <a:ext cx="709361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Appearance  of the weight factor in transformations  is new element which leads to new consequences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775585" y="565235"/>
            <a:ext cx="22429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66"/>
                </a:solidFill>
              </a:rPr>
              <a:t>H. </a:t>
            </a:r>
            <a:r>
              <a:rPr lang="en-US" sz="1600" i="1" dirty="0" err="1">
                <a:solidFill>
                  <a:srgbClr val="FF0066"/>
                </a:solidFill>
              </a:rPr>
              <a:t>Minakata</a:t>
            </a:r>
            <a:r>
              <a:rPr lang="en-US" sz="1600" i="1" dirty="0">
                <a:solidFill>
                  <a:srgbClr val="FF0066"/>
                </a:solidFill>
              </a:rPr>
              <a:t>, A Y </a:t>
            </a:r>
            <a:r>
              <a:rPr lang="en-US" sz="1600" i="1" dirty="0" smtClean="0">
                <a:solidFill>
                  <a:srgbClr val="FF0066"/>
                </a:solidFill>
              </a:rPr>
              <a:t>S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Z - Z. Xing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J Harada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S </a:t>
            </a:r>
            <a:r>
              <a:rPr lang="en-US" sz="1600" i="1" dirty="0" err="1" smtClean="0">
                <a:solidFill>
                  <a:srgbClr val="FF0066"/>
                </a:solidFill>
              </a:rPr>
              <a:t>Antusch</a:t>
            </a:r>
            <a:r>
              <a:rPr lang="en-US" sz="1600" i="1" dirty="0" smtClean="0">
                <a:solidFill>
                  <a:srgbClr val="FF0066"/>
                </a:solidFill>
              </a:rPr>
              <a:t> , S. F. King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Y </a:t>
            </a:r>
            <a:r>
              <a:rPr lang="en-US" sz="1600" i="1" dirty="0" err="1" smtClean="0">
                <a:solidFill>
                  <a:srgbClr val="FF0066"/>
                </a:solidFill>
              </a:rPr>
              <a:t>Farzan</a:t>
            </a:r>
            <a:r>
              <a:rPr lang="en-US" sz="1600" i="1" dirty="0" smtClean="0">
                <a:solidFill>
                  <a:srgbClr val="FF0066"/>
                </a:solidFill>
              </a:rPr>
              <a:t>, A Y S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M </a:t>
            </a:r>
            <a:r>
              <a:rPr lang="en-US" sz="1600" i="1" dirty="0" err="1" smtClean="0">
                <a:solidFill>
                  <a:srgbClr val="FF0066"/>
                </a:solidFill>
              </a:rPr>
              <a:t>Picariello</a:t>
            </a:r>
            <a:r>
              <a:rPr lang="en-US" sz="1600" i="1" dirty="0" smtClean="0">
                <a:solidFill>
                  <a:srgbClr val="FF0066"/>
                </a:solidFill>
              </a:rPr>
              <a:t> ,etc. </a:t>
            </a:r>
            <a:endParaRPr lang="en-US" sz="1600" i="1" dirty="0">
              <a:solidFill>
                <a:srgbClr val="FF0066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401664" y="1383185"/>
            <a:ext cx="2996800" cy="52322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U</a:t>
            </a:r>
            <a:r>
              <a:rPr lang="en-US" sz="2800" baseline="-25000" dirty="0" smtClean="0"/>
              <a:t>PMNS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CKM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U</a:t>
            </a:r>
            <a:r>
              <a:rPr lang="en-US" sz="2800" baseline="-25000" dirty="0" smtClean="0"/>
              <a:t>X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41001" y="233758"/>
            <a:ext cx="23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C. </a:t>
            </a:r>
            <a:r>
              <a:rPr lang="en-IE" sz="1600" i="1" dirty="0" err="1" smtClean="0">
                <a:solidFill>
                  <a:srgbClr val="FF0000"/>
                </a:solidFill>
              </a:rPr>
              <a:t>Giunti</a:t>
            </a:r>
            <a:r>
              <a:rPr lang="en-IE" sz="1600" i="1" dirty="0" smtClean="0">
                <a:solidFill>
                  <a:srgbClr val="FF0000"/>
                </a:solidFill>
              </a:rPr>
              <a:t>, M. </a:t>
            </a:r>
            <a:r>
              <a:rPr lang="en-IE" sz="1600" i="1" dirty="0" err="1" smtClean="0">
                <a:solidFill>
                  <a:srgbClr val="FF0000"/>
                </a:solidFill>
              </a:rPr>
              <a:t>Tanimoto</a:t>
            </a:r>
            <a:endParaRPr lang="en-IE" sz="1600" i="1" dirty="0">
              <a:solidFill>
                <a:srgbClr val="FF0000"/>
              </a:solidFill>
            </a:endParaRPr>
          </a:p>
        </p:txBody>
      </p:sp>
      <p:sp>
        <p:nvSpPr>
          <p:cNvPr id="28" name="WordArt 4"/>
          <p:cNvSpPr>
            <a:spLocks noChangeArrowheads="1" noChangeShapeType="1" noTextEdit="1"/>
          </p:cNvSpPr>
          <p:nvPr/>
        </p:nvSpPr>
        <p:spPr bwMode="auto">
          <a:xfrm>
            <a:off x="443820" y="338666"/>
            <a:ext cx="5818663" cy="688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Quark-Lepton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Complementarity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: Prediction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072045" y="2783783"/>
            <a:ext cx="3060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BM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U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  </a:t>
            </a:r>
            <a:endParaRPr lang="en-US" sz="2000" dirty="0"/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43821" y="5022151"/>
            <a:ext cx="8305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permutation - to </a:t>
            </a:r>
            <a:r>
              <a:rPr lang="en-US" sz="2000" dirty="0"/>
              <a:t>reduce the lepton mixing </a:t>
            </a:r>
            <a:r>
              <a:rPr lang="en-US" sz="2000" dirty="0" smtClean="0"/>
              <a:t>matrix to </a:t>
            </a:r>
            <a:r>
              <a:rPr lang="en-US" sz="2000" dirty="0"/>
              <a:t>the standard </a:t>
            </a:r>
            <a:r>
              <a:rPr lang="en-US" sz="2000" dirty="0" smtClean="0"/>
              <a:t>form gives 1-3 rotation matrix with </a:t>
            </a:r>
            <a:endParaRPr lang="en-US" sz="2000" dirty="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066279" y="5850076"/>
            <a:ext cx="242245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~  ½ sin</a:t>
            </a:r>
            <a:r>
              <a:rPr lang="en-US" sz="2400" baseline="300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C</a:t>
            </a:r>
            <a:endParaRPr lang="en-US" sz="2400" dirty="0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4261337" y="5890428"/>
            <a:ext cx="297973" cy="410144"/>
          </a:xfrm>
          <a:custGeom>
            <a:avLst/>
            <a:gdLst>
              <a:gd name="T0" fmla="*/ 0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0 h 192"/>
              <a:gd name="T6" fmla="*/ 2147483647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8450" y="2154484"/>
            <a:ext cx="671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X   </a:t>
            </a:r>
            <a:r>
              <a:rPr lang="en-IE" sz="2000" dirty="0" smtClean="0"/>
              <a:t>special matrix close to bi-maximal or TBM matrix: </a:t>
            </a:r>
            <a:endParaRPr lang="en-IE" sz="2000" dirty="0"/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2337001" y="4187264"/>
            <a:ext cx="392548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V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U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U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2098572" y="3174208"/>
            <a:ext cx="3207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TBM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U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TBM</a:t>
            </a:r>
            <a:r>
              <a:rPr lang="en-US" sz="2000" dirty="0" smtClean="0"/>
              <a:t>)   </a:t>
            </a:r>
            <a:endParaRPr lang="en-US" sz="2000" dirty="0"/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912320" y="2983838"/>
            <a:ext cx="797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X 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38" name="Left Brace 37"/>
          <p:cNvSpPr/>
          <p:nvPr/>
        </p:nvSpPr>
        <p:spPr>
          <a:xfrm>
            <a:off x="1763688" y="2847581"/>
            <a:ext cx="329619" cy="66172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TextBox 45"/>
          <p:cNvSpPr txBox="1"/>
          <p:nvPr/>
        </p:nvSpPr>
        <p:spPr>
          <a:xfrm>
            <a:off x="6262484" y="3045393"/>
            <a:ext cx="134253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</a:t>
            </a:r>
            <a:r>
              <a:rPr lang="en-US" sz="2000" baseline="30000" dirty="0" smtClean="0"/>
              <a:t>X</a:t>
            </a:r>
            <a:r>
              <a:rPr lang="en-US" sz="2000" dirty="0" smtClean="0"/>
              <a:t>  ~ 0 </a:t>
            </a:r>
            <a:endParaRPr lang="en-IE" sz="20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4396391" y="3863252"/>
            <a:ext cx="311781" cy="176002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pic>
        <p:nvPicPr>
          <p:cNvPr id="27" name="Picture 26" descr="capozzi1.png"/>
          <p:cNvPicPr>
            <a:picLocks noChangeAspect="1"/>
          </p:cNvPicPr>
          <p:nvPr/>
        </p:nvPicPr>
        <p:blipFill>
          <a:blip r:embed="rId2" cstate="print"/>
          <a:srcRect l="75249" t="7261" r="3420" b="65345"/>
          <a:stretch>
            <a:fillRect/>
          </a:stretch>
        </p:blipFill>
        <p:spPr>
          <a:xfrm>
            <a:off x="706547" y="2687625"/>
            <a:ext cx="4291601" cy="1959020"/>
          </a:xfrm>
          <a:prstGeom prst="rect">
            <a:avLst/>
          </a:prstGeom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 rot="16200000">
            <a:off x="-193885" y="3260612"/>
            <a:ext cx="104794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33376" y="2783986"/>
            <a:ext cx="0" cy="166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81829" y="4765626"/>
            <a:ext cx="104794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795" y="2616226"/>
            <a:ext cx="685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</a:t>
            </a:r>
          </a:p>
          <a:p>
            <a:endParaRPr lang="en-US" dirty="0" smtClean="0"/>
          </a:p>
          <a:p>
            <a:r>
              <a:rPr lang="en-US" dirty="0" smtClean="0"/>
              <a:t>0.03</a:t>
            </a:r>
          </a:p>
          <a:p>
            <a:endParaRPr lang="en-US" dirty="0" smtClean="0"/>
          </a:p>
          <a:p>
            <a:r>
              <a:rPr lang="en-US" dirty="0" smtClean="0"/>
              <a:t>0.02</a:t>
            </a:r>
          </a:p>
          <a:p>
            <a:endParaRPr lang="en-US" dirty="0" smtClean="0"/>
          </a:p>
          <a:p>
            <a:r>
              <a:rPr lang="en-US" dirty="0" smtClean="0"/>
              <a:t>0.01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905451" y="4494724"/>
            <a:ext cx="41459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0.03     0.04      0.05      0.06    0.07</a:t>
            </a:r>
            <a:endParaRPr lang="en-IE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415149" y="3252353"/>
            <a:ext cx="2398315" cy="779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137" y="3947201"/>
            <a:ext cx="105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global fit</a:t>
            </a:r>
            <a:endParaRPr lang="en-IE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430178" y="3411375"/>
            <a:ext cx="3713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Difference can be due to deviation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l</a:t>
            </a:r>
            <a:r>
              <a:rPr lang="en-US" sz="2000" dirty="0" smtClean="0"/>
              <a:t> from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related to difference of q and l- masses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0178" y="5165736"/>
            <a:ext cx="3369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Renormalization effects </a:t>
            </a:r>
          </a:p>
          <a:p>
            <a:r>
              <a:rPr lang="en-US" sz="2000" dirty="0" smtClean="0"/>
              <a:t>from GUT to low energies</a:t>
            </a:r>
            <a:endParaRPr lang="en-IE" sz="20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475083" y="3147903"/>
            <a:ext cx="2398315" cy="779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311275" y="2884477"/>
            <a:ext cx="113364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for sin</a:t>
            </a:r>
            <a:r>
              <a:rPr lang="en-US" sz="1600" baseline="30000" dirty="0" smtClean="0"/>
              <a:t>2 </a:t>
            </a:r>
            <a:r>
              <a:rPr lang="en-US" sz="1600" dirty="0" err="1" smtClean="0">
                <a:latin typeface="Symbol" pitchFamily="18" charset="2"/>
              </a:rPr>
              <a:t>q</a:t>
            </a:r>
            <a:r>
              <a:rPr lang="en-US" sz="1600" baseline="-25000" dirty="0" err="1" smtClean="0"/>
              <a:t>C</a:t>
            </a:r>
            <a:endParaRPr lang="en-US" sz="1600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097662" y="1763112"/>
            <a:ext cx="409269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r>
              <a:rPr lang="en-US" sz="2000" dirty="0" smtClean="0"/>
              <a:t>=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C </a:t>
            </a:r>
            <a:r>
              <a:rPr lang="en-US" sz="2000" dirty="0" smtClean="0"/>
              <a:t>(1 + O(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))  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580697" y="282222"/>
            <a:ext cx="3817962" cy="6553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Prediction for 1-3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795" y="1212820"/>
            <a:ext cx="296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More general relation: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2348" y="2881525"/>
            <a:ext cx="129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predictions</a:t>
            </a:r>
            <a:endParaRPr lang="en-IE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292324" y="2700165"/>
            <a:ext cx="266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C</a:t>
            </a:r>
            <a:r>
              <a:rPr lang="en-IE" sz="2000" dirty="0" smtClean="0"/>
              <a:t> - </a:t>
            </a:r>
            <a:r>
              <a:rPr lang="en-IE" sz="2000" dirty="0" err="1" smtClean="0"/>
              <a:t>Cabibbo</a:t>
            </a:r>
            <a:r>
              <a:rPr lang="en-IE" sz="2000" dirty="0" smtClean="0"/>
              <a:t> angle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-466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01477" y="2286985"/>
            <a:ext cx="4676559" cy="83099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" name="Right Arrow 34"/>
          <p:cNvSpPr/>
          <p:nvPr/>
        </p:nvSpPr>
        <p:spPr bwMode="auto">
          <a:xfrm>
            <a:off x="1240978" y="2466049"/>
            <a:ext cx="421186" cy="41365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4807" y="4098047"/>
            <a:ext cx="409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~</a:t>
            </a:r>
            <a:r>
              <a:rPr lang="en-US" sz="2000" dirty="0" smtClean="0">
                <a:latin typeface="Symbol" pitchFamily="18" charset="2"/>
              </a:rPr>
              <a:t> l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~ 0.046 or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 </a:t>
            </a:r>
            <a:r>
              <a:rPr lang="en-IE" sz="2000" dirty="0" smtClean="0"/>
              <a:t>= 2.6</a:t>
            </a:r>
            <a:r>
              <a:rPr lang="en-IE" sz="2000" baseline="30000" dirty="0" smtClean="0"/>
              <a:t>o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949364" y="4580067"/>
            <a:ext cx="2476953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~ -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or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+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997621" y="2466049"/>
            <a:ext cx="340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CP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= - </a:t>
            </a:r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CP</a:t>
            </a:r>
            <a:r>
              <a:rPr lang="en-US" sz="2400" baseline="30000" dirty="0" err="1" smtClean="0"/>
              <a:t>q</a:t>
            </a:r>
            <a:r>
              <a:rPr lang="en-US" sz="2400" dirty="0" smtClean="0"/>
              <a:t> cos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7489" y="3228878"/>
            <a:ext cx="46769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379069" y="159495"/>
            <a:ext cx="4047247" cy="1087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Predictions for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d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CP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6973" y="5335354"/>
            <a:ext cx="740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Leptonic</a:t>
            </a:r>
            <a:r>
              <a:rPr lang="en-IE" sz="2000" dirty="0" smtClean="0"/>
              <a:t> CP is small because the </a:t>
            </a:r>
            <a:r>
              <a:rPr lang="en-IE" sz="2000" dirty="0" err="1" smtClean="0"/>
              <a:t>leptonic</a:t>
            </a:r>
            <a:r>
              <a:rPr lang="en-IE" sz="2000" dirty="0" smtClean="0"/>
              <a:t> 1-3 mixing is large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357518" y="3218245"/>
            <a:ext cx="77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0.93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516577" y="301745"/>
            <a:ext cx="2558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B. </a:t>
            </a:r>
            <a:r>
              <a:rPr lang="en-IE" i="1" dirty="0" err="1" smtClean="0">
                <a:solidFill>
                  <a:srgbClr val="FF0000"/>
                </a:solidFill>
              </a:rPr>
              <a:t>Dasgupta</a:t>
            </a:r>
            <a:r>
              <a:rPr lang="en-IE" i="1" dirty="0" smtClean="0">
                <a:solidFill>
                  <a:srgbClr val="FF0000"/>
                </a:solidFill>
              </a:rPr>
              <a:t>, A Y.S. ,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N.P. B884 (2014) 357 </a:t>
            </a:r>
            <a:br>
              <a:rPr lang="en-IE" i="1" dirty="0" smtClean="0">
                <a:solidFill>
                  <a:srgbClr val="FF0000"/>
                </a:solidFill>
              </a:rPr>
            </a:br>
            <a:r>
              <a:rPr lang="en-IE" i="1" dirty="0" smtClean="0">
                <a:solidFill>
                  <a:srgbClr val="FF0000"/>
                </a:solidFill>
              </a:rPr>
              <a:t>1404.0272 [hep-ph] 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5684" y="3218245"/>
            <a:ext cx="72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0.75</a:t>
            </a:r>
            <a:endParaRPr lang="en-IE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84" y="2298204"/>
            <a:ext cx="123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baseline="30000" dirty="0" smtClean="0"/>
              <a:t>q </a:t>
            </a:r>
            <a:endParaRPr lang="en-US" sz="2400" dirty="0" smtClean="0"/>
          </a:p>
          <a:p>
            <a:r>
              <a:rPr lang="en-US" sz="2400" dirty="0" smtClean="0"/>
              <a:t>sin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  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72127" y="2754462"/>
            <a:ext cx="960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24979" y="2311820"/>
            <a:ext cx="46769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714346" y="2786361"/>
            <a:ext cx="46769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endParaRPr lang="en-US" sz="2000" dirty="0"/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413853" y="1415968"/>
            <a:ext cx="74010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If U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= U</a:t>
            </a:r>
            <a:r>
              <a:rPr lang="en-US" sz="2000" baseline="-25000" dirty="0" smtClean="0"/>
              <a:t>BM</a:t>
            </a:r>
            <a:r>
              <a:rPr lang="en-US" sz="2000" dirty="0" smtClean="0"/>
              <a:t>, U</a:t>
            </a:r>
            <a:r>
              <a:rPr lang="en-US" sz="2000" baseline="-25000" dirty="0" smtClean="0"/>
              <a:t>TBM </a:t>
            </a:r>
            <a:r>
              <a:rPr lang="en-US" sz="2000" dirty="0" smtClean="0"/>
              <a:t>, then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lept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~ V</a:t>
            </a:r>
            <a:r>
              <a:rPr lang="en-US" sz="2000" baseline="-25000" dirty="0" smtClean="0"/>
              <a:t>CKM</a:t>
            </a:r>
            <a:r>
              <a:rPr lang="en-US" sz="2000" dirty="0" smtClean="0"/>
              <a:t>  can be the only source </a:t>
            </a:r>
          </a:p>
          <a:p>
            <a:r>
              <a:rPr lang="en-US" sz="2000" dirty="0" smtClean="0"/>
              <a:t>of CP violation. Leads to the relation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16436" y="2311820"/>
            <a:ext cx="139066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</a:t>
            </a:r>
            <a:r>
              <a:rPr lang="en-IE" sz="2000" dirty="0" smtClean="0"/>
              <a:t>= sin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83073" y="253058"/>
            <a:ext cx="5286099" cy="674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Experiment: CP-phase is close to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p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18" y="1788395"/>
            <a:ext cx="15204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Global fits</a:t>
            </a:r>
            <a:endParaRPr lang="en-IE" sz="2000" dirty="0"/>
          </a:p>
        </p:txBody>
      </p:sp>
      <p:sp>
        <p:nvSpPr>
          <p:cNvPr id="21" name="Right Arrow 20"/>
          <p:cNvSpPr/>
          <p:nvPr/>
        </p:nvSpPr>
        <p:spPr>
          <a:xfrm>
            <a:off x="2237029" y="3767497"/>
            <a:ext cx="336331" cy="361511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3103296" y="1865339"/>
            <a:ext cx="23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NuFIT</a:t>
            </a:r>
            <a:r>
              <a:rPr lang="en-IE" i="1" dirty="0" smtClean="0">
                <a:solidFill>
                  <a:srgbClr val="FF0000"/>
                </a:solidFill>
              </a:rPr>
              <a:t> 5.2 (2022),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www.nu-fit.org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1015" y="1038699"/>
            <a:ext cx="424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NOvA</a:t>
            </a:r>
            <a:r>
              <a:rPr lang="en-IE" sz="2000" dirty="0" smtClean="0"/>
              <a:t>: 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baseline="-25000" dirty="0" err="1" smtClean="0"/>
              <a:t>CP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= 0.82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p,</a:t>
            </a:r>
            <a:r>
              <a:rPr lang="en-IE" sz="2000" dirty="0" smtClean="0"/>
              <a:t> T2K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baseline="-25000" dirty="0" err="1" smtClean="0"/>
              <a:t>CP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= 1.5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934" y="1038699"/>
            <a:ext cx="297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NOvA-T2K  2</a:t>
            </a:r>
            <a:r>
              <a:rPr lang="en-IE" sz="2000" dirty="0" smtClean="0">
                <a:latin typeface="Symbol" pitchFamily="18" charset="2"/>
              </a:rPr>
              <a:t>s</a:t>
            </a:r>
            <a:r>
              <a:rPr lang="en-IE" sz="2000" dirty="0" smtClean="0"/>
              <a:t> tension</a:t>
            </a:r>
            <a:endParaRPr lang="en-IE" sz="2000" dirty="0"/>
          </a:p>
        </p:txBody>
      </p:sp>
      <p:pic>
        <p:nvPicPr>
          <p:cNvPr id="24" name="Picture 23" descr="nufit222d.jpg"/>
          <p:cNvPicPr>
            <a:picLocks noChangeAspect="1"/>
          </p:cNvPicPr>
          <p:nvPr/>
        </p:nvPicPr>
        <p:blipFill>
          <a:blip r:embed="rId2" cstate="print"/>
          <a:srcRect t="33145" r="45318" b="30383"/>
          <a:stretch>
            <a:fillRect/>
          </a:stretch>
        </p:blipFill>
        <p:spPr>
          <a:xfrm>
            <a:off x="2926158" y="2724924"/>
            <a:ext cx="2524134" cy="281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5299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77656" y="1788607"/>
            <a:ext cx="3150282" cy="43207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877430" y="1808703"/>
            <a:ext cx="2549055" cy="3416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1121261" y="1838847"/>
            <a:ext cx="2044966" cy="25924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1371563" y="1868991"/>
            <a:ext cx="1562553" cy="1818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527354" y="2420108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SM + </a:t>
            </a:r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/>
              <a:t>R</a:t>
            </a:r>
            <a:r>
              <a:rPr lang="en-IE" sz="2400" dirty="0" smtClean="0"/>
              <a:t>    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9185" y="3768133"/>
            <a:ext cx="80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L-R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0515" y="4531802"/>
            <a:ext cx="80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P-S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0227" y="5456256"/>
            <a:ext cx="105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GUT</a:t>
            </a:r>
            <a:endParaRPr lang="en-IE" sz="2400" dirty="0"/>
          </a:p>
        </p:txBody>
      </p:sp>
      <p:sp>
        <p:nvSpPr>
          <p:cNvPr id="16" name="Freeform 15"/>
          <p:cNvSpPr/>
          <p:nvPr/>
        </p:nvSpPr>
        <p:spPr>
          <a:xfrm>
            <a:off x="4712564" y="1678064"/>
            <a:ext cx="4260500" cy="4431334"/>
          </a:xfrm>
          <a:custGeom>
            <a:avLst/>
            <a:gdLst>
              <a:gd name="connsiteX0" fmla="*/ 241161 w 3627455"/>
              <a:gd name="connsiteY0" fmla="*/ 1457011 h 4350936"/>
              <a:gd name="connsiteX1" fmla="*/ 170822 w 3627455"/>
              <a:gd name="connsiteY1" fmla="*/ 472273 h 4350936"/>
              <a:gd name="connsiteX2" fmla="*/ 974691 w 3627455"/>
              <a:gd name="connsiteY2" fmla="*/ 773723 h 4350936"/>
              <a:gd name="connsiteX3" fmla="*/ 1848897 w 3627455"/>
              <a:gd name="connsiteY3" fmla="*/ 0 h 4350936"/>
              <a:gd name="connsiteX4" fmla="*/ 3074796 w 3627455"/>
              <a:gd name="connsiteY4" fmla="*/ 1095271 h 4350936"/>
              <a:gd name="connsiteX5" fmla="*/ 3627455 w 3627455"/>
              <a:gd name="connsiteY5" fmla="*/ 1045029 h 4350936"/>
              <a:gd name="connsiteX6" fmla="*/ 2773346 w 3627455"/>
              <a:gd name="connsiteY6" fmla="*/ 2642717 h 4350936"/>
              <a:gd name="connsiteX7" fmla="*/ 2632669 w 3627455"/>
              <a:gd name="connsiteY7" fmla="*/ 2250831 h 4350936"/>
              <a:gd name="connsiteX8" fmla="*/ 2642717 w 3627455"/>
              <a:gd name="connsiteY8" fmla="*/ 3798277 h 4350936"/>
              <a:gd name="connsiteX9" fmla="*/ 2642717 w 3627455"/>
              <a:gd name="connsiteY9" fmla="*/ 3798277 h 4350936"/>
              <a:gd name="connsiteX10" fmla="*/ 2059913 w 3627455"/>
              <a:gd name="connsiteY10" fmla="*/ 3537020 h 4350936"/>
              <a:gd name="connsiteX11" fmla="*/ 753627 w 3627455"/>
              <a:gd name="connsiteY11" fmla="*/ 4350936 h 4350936"/>
              <a:gd name="connsiteX12" fmla="*/ 140677 w 3627455"/>
              <a:gd name="connsiteY12" fmla="*/ 3466681 h 4350936"/>
              <a:gd name="connsiteX13" fmla="*/ 602902 w 3627455"/>
              <a:gd name="connsiteY13" fmla="*/ 3014506 h 4350936"/>
              <a:gd name="connsiteX14" fmla="*/ 0 w 3627455"/>
              <a:gd name="connsiteY14" fmla="*/ 1657978 h 4350936"/>
              <a:gd name="connsiteX15" fmla="*/ 241161 w 3627455"/>
              <a:gd name="connsiteY15" fmla="*/ 1457011 h 43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27455" h="4350936">
                <a:moveTo>
                  <a:pt x="241161" y="1457011"/>
                </a:moveTo>
                <a:lnTo>
                  <a:pt x="170822" y="472273"/>
                </a:lnTo>
                <a:lnTo>
                  <a:pt x="974691" y="773723"/>
                </a:lnTo>
                <a:lnTo>
                  <a:pt x="1848897" y="0"/>
                </a:lnTo>
                <a:lnTo>
                  <a:pt x="3074796" y="1095271"/>
                </a:lnTo>
                <a:lnTo>
                  <a:pt x="3627455" y="1045029"/>
                </a:lnTo>
                <a:lnTo>
                  <a:pt x="2773346" y="2642717"/>
                </a:lnTo>
                <a:lnTo>
                  <a:pt x="2632669" y="2250831"/>
                </a:lnTo>
                <a:cubicBezTo>
                  <a:pt x="2636018" y="2766646"/>
                  <a:pt x="2639368" y="3282462"/>
                  <a:pt x="2642717" y="3798277"/>
                </a:cubicBezTo>
                <a:lnTo>
                  <a:pt x="2642717" y="3798277"/>
                </a:lnTo>
                <a:lnTo>
                  <a:pt x="2059913" y="3537020"/>
                </a:lnTo>
                <a:lnTo>
                  <a:pt x="753627" y="4350936"/>
                </a:lnTo>
                <a:lnTo>
                  <a:pt x="140677" y="3466681"/>
                </a:lnTo>
                <a:lnTo>
                  <a:pt x="602902" y="3014506"/>
                </a:lnTo>
                <a:lnTo>
                  <a:pt x="0" y="1657978"/>
                </a:lnTo>
                <a:lnTo>
                  <a:pt x="241161" y="14570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6224852" y="2272527"/>
            <a:ext cx="135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Dark sector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>
            <a:off x="3873642" y="2059350"/>
            <a:ext cx="572752" cy="1869008"/>
          </a:xfrm>
          <a:prstGeom prst="blockArc">
            <a:avLst>
              <a:gd name="adj1" fmla="val 10800000"/>
              <a:gd name="adj2" fmla="val 3311821"/>
              <a:gd name="adj3" fmla="val 19610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1434" y="3698376"/>
            <a:ext cx="126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</a:t>
            </a:r>
          </a:p>
          <a:p>
            <a:r>
              <a:rPr lang="en-IE" sz="2000" dirty="0" smtClean="0"/>
              <a:t>portal</a:t>
            </a:r>
            <a:endParaRPr lang="en-IE" sz="2000" dirty="0"/>
          </a:p>
        </p:txBody>
      </p:sp>
      <p:sp>
        <p:nvSpPr>
          <p:cNvPr id="25" name="Right Arrow 24"/>
          <p:cNvSpPr/>
          <p:nvPr/>
        </p:nvSpPr>
        <p:spPr>
          <a:xfrm>
            <a:off x="4436346" y="2420108"/>
            <a:ext cx="492358" cy="5124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ight Arrow 25"/>
          <p:cNvSpPr/>
          <p:nvPr/>
        </p:nvSpPr>
        <p:spPr>
          <a:xfrm rot="10800000">
            <a:off x="2833629" y="2420107"/>
            <a:ext cx="1482131" cy="5124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5676016" y="4166000"/>
            <a:ext cx="130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Sterile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neutrinos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41630" y="3444967"/>
            <a:ext cx="25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solidFill>
                  <a:schemeClr val="bg1"/>
                </a:solidFill>
              </a:rPr>
              <a:t>Singlets</a:t>
            </a:r>
            <a:r>
              <a:rPr lang="en-IE" sz="2000" dirty="0" smtClean="0">
                <a:solidFill>
                  <a:schemeClr val="bg1"/>
                </a:solidFill>
              </a:rPr>
              <a:t> (fermions, bosons)  of  GUT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0659" y="5673133"/>
            <a:ext cx="28828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Origins  of smallness of neutrino mass and large (maximal mixing)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6920" y="4884519"/>
            <a:ext cx="167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solidFill>
                  <a:schemeClr val="bg1"/>
                </a:solidFill>
              </a:rPr>
              <a:t>Axions</a:t>
            </a:r>
            <a:r>
              <a:rPr lang="en-IE" sz="2000" dirty="0" smtClean="0">
                <a:solidFill>
                  <a:schemeClr val="bg1"/>
                </a:solidFill>
              </a:rPr>
              <a:t>, </a:t>
            </a:r>
            <a:r>
              <a:rPr lang="en-IE" sz="2000" dirty="0" err="1" smtClean="0">
                <a:solidFill>
                  <a:schemeClr val="bg1"/>
                </a:solidFill>
              </a:rPr>
              <a:t>Majorons</a:t>
            </a:r>
            <a:r>
              <a:rPr lang="en-IE" sz="2000" dirty="0" smtClean="0">
                <a:solidFill>
                  <a:schemeClr val="bg1"/>
                </a:solidFill>
              </a:rPr>
              <a:t>,     DM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3166227" y="372140"/>
            <a:ext cx="2213829" cy="8676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Setup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10016" y="-2473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08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93999" y="1804783"/>
            <a:ext cx="4305301" cy="4231806"/>
          </a:xfrm>
          <a:prstGeom prst="ellipse">
            <a:avLst/>
          </a:prstGeom>
          <a:solidFill>
            <a:srgbClr val="FF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Parallelogram 15"/>
          <p:cNvSpPr/>
          <p:nvPr/>
        </p:nvSpPr>
        <p:spPr>
          <a:xfrm rot="1080905" flipH="1">
            <a:off x="2626039" y="1964708"/>
            <a:ext cx="4135871" cy="3834614"/>
          </a:xfrm>
          <a:prstGeom prst="parallelogram">
            <a:avLst>
              <a:gd name="adj" fmla="val 36942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Parallelogram 13"/>
          <p:cNvSpPr/>
          <p:nvPr/>
        </p:nvSpPr>
        <p:spPr>
          <a:xfrm rot="1080905" flipH="1">
            <a:off x="2521264" y="2031383"/>
            <a:ext cx="4135871" cy="3834614"/>
          </a:xfrm>
          <a:prstGeom prst="parallelogram">
            <a:avLst>
              <a:gd name="adj" fmla="val 36942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289916" y="138229"/>
            <a:ext cx="5408611" cy="1086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Symmetries and set-up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Parallelogram 9"/>
          <p:cNvSpPr/>
          <p:nvPr/>
        </p:nvSpPr>
        <p:spPr>
          <a:xfrm rot="1080905" flipH="1">
            <a:off x="2419198" y="2107583"/>
            <a:ext cx="4135871" cy="3834614"/>
          </a:xfrm>
          <a:prstGeom prst="parallelogram">
            <a:avLst>
              <a:gd name="adj" fmla="val 36942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Cube 6"/>
          <p:cNvSpPr/>
          <p:nvPr/>
        </p:nvSpPr>
        <p:spPr>
          <a:xfrm rot="20437992">
            <a:off x="3979629" y="3022175"/>
            <a:ext cx="847981" cy="1554971"/>
          </a:xfrm>
          <a:prstGeom prst="cube">
            <a:avLst>
              <a:gd name="adj" fmla="val 677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6618499" y="2336194"/>
            <a:ext cx="165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Hidden</a:t>
            </a:r>
          </a:p>
          <a:p>
            <a:r>
              <a:rPr lang="en-IE" sz="2800" dirty="0" smtClean="0"/>
              <a:t>sector</a:t>
            </a:r>
            <a:endParaRPr lang="en-IE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90494" y="5364094"/>
            <a:ext cx="123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</a:rPr>
              <a:t>Portal</a:t>
            </a: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21" name="WordArt 26"/>
          <p:cNvSpPr>
            <a:spLocks noChangeArrowheads="1" noChangeShapeType="1" noTextEdit="1"/>
          </p:cNvSpPr>
          <p:nvPr/>
        </p:nvSpPr>
        <p:spPr bwMode="auto">
          <a:xfrm>
            <a:off x="730753" y="1564587"/>
            <a:ext cx="1403705" cy="77160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CKM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22" name="WordArt 26"/>
          <p:cNvSpPr>
            <a:spLocks noChangeArrowheads="1" noChangeShapeType="1" noTextEdit="1"/>
          </p:cNvSpPr>
          <p:nvPr/>
        </p:nvSpPr>
        <p:spPr bwMode="auto">
          <a:xfrm>
            <a:off x="6193969" y="1380824"/>
            <a:ext cx="2558143" cy="77160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Neutrino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3118" y="6050241"/>
            <a:ext cx="1072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basis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53240" y="5963608"/>
            <a:ext cx="1072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hidden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24573" y="3363686"/>
            <a:ext cx="222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fermions</a:t>
            </a:r>
            <a:r>
              <a:rPr lang="en-US" sz="2400" dirty="0" smtClean="0"/>
              <a:t>   1</a:t>
            </a:r>
            <a:r>
              <a:rPr lang="en-US" sz="2400" baseline="-25000" dirty="0" smtClean="0"/>
              <a:t>S</a:t>
            </a:r>
            <a:r>
              <a:rPr lang="en-US" sz="2400" baseline="30000" dirty="0" smtClean="0"/>
              <a:t>i  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28" name="Double Brace 27"/>
          <p:cNvSpPr/>
          <p:nvPr/>
        </p:nvSpPr>
        <p:spPr>
          <a:xfrm>
            <a:off x="8277460" y="3396344"/>
            <a:ext cx="503712" cy="345492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TextBox 28"/>
          <p:cNvSpPr txBox="1"/>
          <p:nvPr/>
        </p:nvSpPr>
        <p:spPr>
          <a:xfrm>
            <a:off x="6778999" y="3825351"/>
            <a:ext cx="222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bosons</a:t>
            </a:r>
            <a:r>
              <a:rPr lang="en-US" sz="2400" dirty="0" smtClean="0"/>
              <a:t>   1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j  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30" name="Double Brace 29"/>
          <p:cNvSpPr/>
          <p:nvPr/>
        </p:nvSpPr>
        <p:spPr>
          <a:xfrm>
            <a:off x="8059736" y="3875324"/>
            <a:ext cx="503712" cy="345492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-385898" y="1804783"/>
            <a:ext cx="4305301" cy="4231806"/>
          </a:xfrm>
          <a:prstGeom prst="ellipse">
            <a:avLst/>
          </a:prstGeom>
          <a:solidFill>
            <a:srgbClr val="00FF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Cube 17"/>
          <p:cNvSpPr/>
          <p:nvPr/>
        </p:nvSpPr>
        <p:spPr>
          <a:xfrm rot="9746055">
            <a:off x="2205207" y="3022171"/>
            <a:ext cx="847981" cy="1554971"/>
          </a:xfrm>
          <a:prstGeom prst="cube">
            <a:avLst>
              <a:gd name="adj" fmla="val 677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812296" y="2506574"/>
            <a:ext cx="132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Visible</a:t>
            </a:r>
          </a:p>
          <a:p>
            <a:r>
              <a:rPr lang="en-IE" sz="2800" dirty="0" smtClean="0"/>
              <a:t>sector</a:t>
            </a:r>
            <a:endParaRPr lang="en-IE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21474" y="4821597"/>
            <a:ext cx="11731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Yukawa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17761" y="6010586"/>
            <a:ext cx="1072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basis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44510" y="3667249"/>
            <a:ext cx="154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SM </a:t>
            </a:r>
            <a:r>
              <a:rPr lang="en-IE" sz="2400" dirty="0" smtClean="0">
                <a:sym typeface="Wingdings" pitchFamily="2" charset="2"/>
              </a:rPr>
              <a:t></a:t>
            </a:r>
          </a:p>
          <a:p>
            <a:r>
              <a:rPr lang="en-IE" sz="2400" dirty="0" smtClean="0"/>
              <a:t>SO(10)</a:t>
            </a:r>
            <a:endParaRPr lang="en-IE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8873" y="6047856"/>
            <a:ext cx="1072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portal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850061" y="439570"/>
            <a:ext cx="2058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Patrick </a:t>
            </a:r>
            <a:r>
              <a:rPr lang="en-US" i="1" dirty="0" err="1" smtClean="0">
                <a:solidFill>
                  <a:srgbClr val="FF0000"/>
                </a:solidFill>
              </a:rPr>
              <a:t>Ludl</a:t>
            </a:r>
            <a:r>
              <a:rPr lang="en-US" i="1" dirty="0" smtClean="0">
                <a:solidFill>
                  <a:srgbClr val="FF0000"/>
                </a:solidFill>
              </a:rPr>
              <a:t>  A.S 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3604" y="-1588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225725" y="2818062"/>
            <a:ext cx="3454323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Common sector for quarks </a:t>
            </a:r>
          </a:p>
          <a:p>
            <a:r>
              <a:rPr lang="en-US" sz="2000" dirty="0" smtClean="0"/>
              <a:t>and leptons. Implies </a:t>
            </a:r>
          </a:p>
        </p:txBody>
      </p:sp>
      <p:sp>
        <p:nvSpPr>
          <p:cNvPr id="14352" name="Right Arrow 20"/>
          <p:cNvSpPr>
            <a:spLocks noChangeArrowheads="1"/>
          </p:cNvSpPr>
          <p:nvPr/>
        </p:nvSpPr>
        <p:spPr bwMode="auto">
          <a:xfrm rot="18737677">
            <a:off x="3409725" y="2140127"/>
            <a:ext cx="471487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Right Arrow 21"/>
          <p:cNvSpPr>
            <a:spLocks noChangeArrowheads="1"/>
          </p:cNvSpPr>
          <p:nvPr/>
        </p:nvSpPr>
        <p:spPr bwMode="auto">
          <a:xfrm rot="14073693">
            <a:off x="5109022" y="2135942"/>
            <a:ext cx="471488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50011" y="4458302"/>
            <a:ext cx="312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 have special symmetries  which lead </a:t>
            </a:r>
          </a:p>
          <a:p>
            <a:r>
              <a:rPr lang="en-US" sz="2000" dirty="0" smtClean="0"/>
              <a:t>to BM or TBM mixing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7518" y="2727657"/>
            <a:ext cx="405762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dark sector coupled </a:t>
            </a:r>
          </a:p>
          <a:p>
            <a:r>
              <a:rPr lang="en-US" sz="2000" dirty="0" smtClean="0"/>
              <a:t>to neutrinos.  Responsible  for large neutrino mixing </a:t>
            </a:r>
          </a:p>
          <a:p>
            <a:r>
              <a:rPr lang="en-US" sz="2000" dirty="0" smtClean="0"/>
              <a:t>smallness of neutrino mass </a:t>
            </a:r>
            <a:endParaRPr lang="en-US" sz="2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719515" y="1412875"/>
            <a:ext cx="3930855" cy="646331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U</a:t>
            </a:r>
            <a:r>
              <a:rPr lang="en-US" sz="3600" baseline="-25000" dirty="0" smtClean="0"/>
              <a:t>PMNS</a:t>
            </a:r>
            <a:r>
              <a:rPr lang="en-US" sz="3600" baseline="30000" dirty="0" smtClean="0"/>
              <a:t>  </a:t>
            </a:r>
            <a:r>
              <a:rPr lang="en-US" sz="3600" dirty="0" smtClean="0"/>
              <a:t>~ V</a:t>
            </a:r>
            <a:r>
              <a:rPr lang="en-US" sz="3600" baseline="-25000" dirty="0" smtClean="0"/>
              <a:t>CKM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U</a:t>
            </a:r>
            <a:r>
              <a:rPr lang="en-US" sz="3600" baseline="-25000" dirty="0" smtClean="0"/>
              <a:t>X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989" y="4562070"/>
            <a:ext cx="31306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Q - L unification,  GUT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588" y="3692645"/>
            <a:ext cx="13024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~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</a:t>
            </a:r>
            <a:r>
              <a:rPr lang="en-US" sz="2400" baseline="-25000" dirty="0" smtClean="0">
                <a:latin typeface="Symbol" pitchFamily="18" charset="2"/>
              </a:rPr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</a:t>
            </a:r>
            <a:endParaRPr lang="en-I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2220" y="3681494"/>
            <a:ext cx="15378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30000" dirty="0" err="1" smtClean="0"/>
              <a:t>D</a:t>
            </a:r>
            <a:r>
              <a:rPr lang="en-US" sz="2400" baseline="-25000" dirty="0" err="1" smtClean="0">
                <a:latin typeface="Symbol" pitchFamily="18" charset="2"/>
              </a:rPr>
              <a:t>n</a:t>
            </a:r>
            <a:r>
              <a:rPr lang="en-US" sz="2400" dirty="0" smtClean="0"/>
              <a:t> ~ m</a:t>
            </a:r>
            <a:r>
              <a:rPr lang="en-US" sz="2400" baseline="-25000" dirty="0" smtClean="0"/>
              <a:t>u</a:t>
            </a:r>
            <a:r>
              <a:rPr lang="en-US" sz="2400" baseline="-25000" dirty="0" smtClean="0">
                <a:latin typeface="Symbol" pitchFamily="18" charset="2"/>
              </a:rPr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</a:t>
            </a:r>
            <a:endParaRPr lang="en-IE" sz="2400" dirty="0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333418" y="5086006"/>
            <a:ext cx="40116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CKM physics, hierarchy, </a:t>
            </a:r>
          </a:p>
          <a:p>
            <a:r>
              <a:rPr lang="en-US" sz="2000" dirty="0" smtClean="0"/>
              <a:t>of masses and mixings  </a:t>
            </a:r>
            <a:r>
              <a:rPr lang="en-US" sz="2000" dirty="0" err="1" smtClean="0"/>
              <a:t>Froggatt</a:t>
            </a:r>
            <a:r>
              <a:rPr lang="en-US" sz="2000" dirty="0" smtClean="0"/>
              <a:t>-Nielsen (?), relations between masses and mixing </a:t>
            </a:r>
          </a:p>
        </p:txBody>
      </p: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520257" y="233909"/>
            <a:ext cx="4980787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U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x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 from the dark sector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 rot="231010">
            <a:off x="4110038" y="2817813"/>
            <a:ext cx="4645025" cy="3686175"/>
          </a:xfrm>
          <a:custGeom>
            <a:avLst/>
            <a:gdLst>
              <a:gd name="T0" fmla="*/ 2147483647 w 2926"/>
              <a:gd name="T1" fmla="*/ 2147483647 h 2322"/>
              <a:gd name="T2" fmla="*/ 2147483647 w 2926"/>
              <a:gd name="T3" fmla="*/ 2147483647 h 2322"/>
              <a:gd name="T4" fmla="*/ 2147483647 w 2926"/>
              <a:gd name="T5" fmla="*/ 2147483647 h 2322"/>
              <a:gd name="T6" fmla="*/ 0 w 2926"/>
              <a:gd name="T7" fmla="*/ 2147483647 h 2322"/>
              <a:gd name="T8" fmla="*/ 2147483647 w 2926"/>
              <a:gd name="T9" fmla="*/ 2147483647 h 2322"/>
              <a:gd name="T10" fmla="*/ 2147483647 w 2926"/>
              <a:gd name="T11" fmla="*/ 2147483647 h 2322"/>
              <a:gd name="T12" fmla="*/ 2147483647 w 2926"/>
              <a:gd name="T13" fmla="*/ 2147483647 h 2322"/>
              <a:gd name="T14" fmla="*/ 2147483647 w 2926"/>
              <a:gd name="T15" fmla="*/ 2147483647 h 2322"/>
              <a:gd name="T16" fmla="*/ 2147483647 w 2926"/>
              <a:gd name="T17" fmla="*/ 2147483647 h 2322"/>
              <a:gd name="T18" fmla="*/ 2147483647 w 2926"/>
              <a:gd name="T19" fmla="*/ 2147483647 h 2322"/>
              <a:gd name="T20" fmla="*/ 2147483647 w 2926"/>
              <a:gd name="T21" fmla="*/ 2147483647 h 2322"/>
              <a:gd name="T22" fmla="*/ 2147483647 w 2926"/>
              <a:gd name="T23" fmla="*/ 2147483647 h 2322"/>
              <a:gd name="T24" fmla="*/ 2147483647 w 2926"/>
              <a:gd name="T25" fmla="*/ 2147483647 h 2322"/>
              <a:gd name="T26" fmla="*/ 2147483647 w 2926"/>
              <a:gd name="T27" fmla="*/ 0 h 2322"/>
              <a:gd name="T28" fmla="*/ 2147483647 w 2926"/>
              <a:gd name="T29" fmla="*/ 2147483647 h 2322"/>
              <a:gd name="T30" fmla="*/ 2147483647 w 2926"/>
              <a:gd name="T31" fmla="*/ 2147483647 h 2322"/>
              <a:gd name="T32" fmla="*/ 2147483647 w 2926"/>
              <a:gd name="T33" fmla="*/ 2147483647 h 23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26"/>
              <a:gd name="T52" fmla="*/ 0 h 2322"/>
              <a:gd name="T53" fmla="*/ 2926 w 2926"/>
              <a:gd name="T54" fmla="*/ 2322 h 23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26" h="2322">
                <a:moveTo>
                  <a:pt x="860" y="421"/>
                </a:moveTo>
                <a:lnTo>
                  <a:pt x="247" y="777"/>
                </a:lnTo>
                <a:lnTo>
                  <a:pt x="540" y="987"/>
                </a:lnTo>
                <a:lnTo>
                  <a:pt x="0" y="1189"/>
                </a:lnTo>
                <a:lnTo>
                  <a:pt x="631" y="2121"/>
                </a:lnTo>
                <a:lnTo>
                  <a:pt x="256" y="2322"/>
                </a:lnTo>
                <a:lnTo>
                  <a:pt x="1930" y="2304"/>
                </a:lnTo>
                <a:lnTo>
                  <a:pt x="1957" y="1966"/>
                </a:lnTo>
                <a:lnTo>
                  <a:pt x="2908" y="2021"/>
                </a:lnTo>
                <a:lnTo>
                  <a:pt x="2496" y="1499"/>
                </a:lnTo>
                <a:lnTo>
                  <a:pt x="2926" y="923"/>
                </a:lnTo>
                <a:lnTo>
                  <a:pt x="2524" y="695"/>
                </a:lnTo>
                <a:lnTo>
                  <a:pt x="2780" y="146"/>
                </a:lnTo>
                <a:lnTo>
                  <a:pt x="1811" y="0"/>
                </a:lnTo>
                <a:lnTo>
                  <a:pt x="1518" y="247"/>
                </a:lnTo>
                <a:lnTo>
                  <a:pt x="1500" y="567"/>
                </a:lnTo>
                <a:lnTo>
                  <a:pt x="860" y="42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2438400"/>
            <a:ext cx="51816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85775" y="643467"/>
            <a:ext cx="4826000" cy="8277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SO(10) GUT + ...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76400" y="2590800"/>
            <a:ext cx="21336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u</a:t>
            </a:r>
            <a:r>
              <a:rPr lang="en-US" sz="2400" baseline="-25000"/>
              <a:t>r</a:t>
            </a:r>
            <a:r>
              <a:rPr lang="en-US" sz="2400"/>
              <a:t> ,  u</a:t>
            </a:r>
            <a:r>
              <a:rPr lang="en-US" sz="2400" baseline="-25000"/>
              <a:t>b </a:t>
            </a:r>
            <a:r>
              <a:rPr lang="en-US" sz="2400"/>
              <a:t>,  u</a:t>
            </a:r>
            <a:r>
              <a:rPr lang="en-US" sz="2400" baseline="-25000"/>
              <a:t>j</a:t>
            </a:r>
            <a:r>
              <a:rPr lang="en-US" sz="2400"/>
              <a:t> , 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/>
              <a:t>  </a:t>
            </a:r>
          </a:p>
          <a:p>
            <a:r>
              <a:rPr lang="en-US" sz="2400"/>
              <a:t>d</a:t>
            </a:r>
            <a:r>
              <a:rPr lang="en-US" sz="2400" baseline="-25000"/>
              <a:t>r</a:t>
            </a:r>
            <a:r>
              <a:rPr lang="en-US" sz="2400"/>
              <a:t> ,  d</a:t>
            </a:r>
            <a:r>
              <a:rPr lang="en-US" sz="2400" baseline="-25000"/>
              <a:t>b </a:t>
            </a:r>
            <a:r>
              <a:rPr lang="en-US" sz="2400"/>
              <a:t>, d</a:t>
            </a:r>
            <a:r>
              <a:rPr lang="en-US" sz="2400" baseline="-25000"/>
              <a:t>j </a:t>
            </a:r>
            <a:r>
              <a:rPr lang="en-US" sz="2400"/>
              <a:t>,  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038600" y="2590800"/>
            <a:ext cx="2438400" cy="8223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u</a:t>
            </a:r>
            <a:r>
              <a:rPr lang="en-US" sz="2400" baseline="-25000"/>
              <a:t>r</a:t>
            </a:r>
            <a:r>
              <a:rPr lang="en-US" sz="2400" baseline="30000"/>
              <a:t>c</a:t>
            </a:r>
            <a:r>
              <a:rPr lang="en-US" sz="2400"/>
              <a:t>,  u</a:t>
            </a:r>
            <a:r>
              <a:rPr lang="en-US" sz="2400" baseline="-25000"/>
              <a:t>b</a:t>
            </a:r>
            <a:r>
              <a:rPr lang="en-US" sz="2400" baseline="30000"/>
              <a:t>c</a:t>
            </a:r>
            <a:r>
              <a:rPr lang="en-US" sz="2400"/>
              <a:t>,  u</a:t>
            </a:r>
            <a:r>
              <a:rPr lang="en-US" sz="2400" baseline="-25000"/>
              <a:t>j</a:t>
            </a:r>
            <a:r>
              <a:rPr lang="en-US" sz="2400" baseline="30000"/>
              <a:t>c</a:t>
            </a:r>
            <a:r>
              <a:rPr lang="en-US" sz="2400"/>
              <a:t>,  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 baseline="30000"/>
              <a:t>c</a:t>
            </a:r>
            <a:endParaRPr lang="en-US" sz="2400"/>
          </a:p>
          <a:p>
            <a:r>
              <a:rPr lang="en-US" sz="2400"/>
              <a:t>d</a:t>
            </a:r>
            <a:r>
              <a:rPr lang="en-US" sz="2400" baseline="-25000"/>
              <a:t>r</a:t>
            </a:r>
            <a:r>
              <a:rPr lang="en-US" sz="2400" baseline="30000"/>
              <a:t>c</a:t>
            </a:r>
            <a:r>
              <a:rPr lang="en-US" sz="2400"/>
              <a:t>,  d</a:t>
            </a:r>
            <a:r>
              <a:rPr lang="en-US" sz="2400" baseline="-25000"/>
              <a:t>b</a:t>
            </a:r>
            <a:r>
              <a:rPr lang="en-US" sz="2400" baseline="30000"/>
              <a:t>c</a:t>
            </a:r>
            <a:r>
              <a:rPr lang="en-US" sz="2400"/>
              <a:t>,  d</a:t>
            </a:r>
            <a:r>
              <a:rPr lang="en-US" sz="2400" baseline="-25000"/>
              <a:t>j</a:t>
            </a:r>
            <a:r>
              <a:rPr lang="en-US" sz="2400" baseline="30000"/>
              <a:t>c</a:t>
            </a:r>
            <a:r>
              <a:rPr lang="en-US" sz="2400"/>
              <a:t>,  e</a:t>
            </a:r>
            <a:r>
              <a:rPr lang="en-US" sz="2400" baseline="30000"/>
              <a:t>c</a:t>
            </a:r>
            <a:endParaRPr lang="en-US" sz="2400"/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16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781800" y="2133600"/>
            <a:ext cx="164500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000" dirty="0"/>
              <a:t>RH-neutrino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2195119">
            <a:off x="6553200" y="22860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18100" y="46132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226050" y="41576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422900" y="49180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215188" y="44608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800725" y="39798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424613" y="3973513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19713" y="38147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57700" y="4462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640513" y="35401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192838" y="475138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8938" y="4708885"/>
            <a:ext cx="40286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- Enhance mixing</a:t>
            </a:r>
          </a:p>
          <a:p>
            <a:pPr>
              <a:buFontTx/>
              <a:buChar char="-"/>
            </a:pPr>
            <a:r>
              <a:rPr lang="en-US" sz="2000" dirty="0"/>
              <a:t> Produce zero order mixing</a:t>
            </a:r>
          </a:p>
          <a:p>
            <a:r>
              <a:rPr lang="en-US" sz="2000" dirty="0"/>
              <a:t>- Screen Dirac mass </a:t>
            </a:r>
            <a:r>
              <a:rPr lang="en-US" sz="2000" dirty="0" smtClean="0"/>
              <a:t>hierarchies</a:t>
            </a:r>
            <a:endParaRPr lang="en-US" sz="2000" dirty="0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92913" y="36925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945313" y="38449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750050" y="505618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612063" y="42672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127875" y="305435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815263" y="34972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284913" y="58848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610100" y="46148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05363" y="440531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599363" y="52959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5721350" y="5478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873750" y="56308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634038" y="571023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170613" y="518795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672263" y="551338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213350" y="59293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7708900" y="4956175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6064250" y="59356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4733925" y="53324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86474" name="Line 42"/>
          <p:cNvSpPr>
            <a:spLocks noChangeShapeType="1"/>
          </p:cNvSpPr>
          <p:nvPr/>
        </p:nvSpPr>
        <p:spPr bwMode="auto">
          <a:xfrm flipH="1" flipV="1">
            <a:off x="6234113" y="2917825"/>
            <a:ext cx="892175" cy="287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75" name="Line 43"/>
          <p:cNvSpPr>
            <a:spLocks noChangeShapeType="1"/>
          </p:cNvSpPr>
          <p:nvPr/>
        </p:nvSpPr>
        <p:spPr bwMode="auto">
          <a:xfrm flipH="1">
            <a:off x="5930900" y="4335463"/>
            <a:ext cx="26988" cy="1193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6" name="Line 44"/>
          <p:cNvSpPr>
            <a:spLocks noChangeShapeType="1"/>
          </p:cNvSpPr>
          <p:nvPr/>
        </p:nvSpPr>
        <p:spPr bwMode="auto">
          <a:xfrm>
            <a:off x="6799263" y="3957638"/>
            <a:ext cx="119062" cy="11064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7" name="Line 45"/>
          <p:cNvSpPr>
            <a:spLocks noChangeShapeType="1"/>
          </p:cNvSpPr>
          <p:nvPr/>
        </p:nvSpPr>
        <p:spPr bwMode="auto">
          <a:xfrm>
            <a:off x="7459663" y="3414713"/>
            <a:ext cx="466725" cy="2635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8" name="Line 46"/>
          <p:cNvSpPr>
            <a:spLocks noChangeShapeType="1"/>
          </p:cNvSpPr>
          <p:nvPr/>
        </p:nvSpPr>
        <p:spPr bwMode="auto">
          <a:xfrm flipV="1">
            <a:off x="5718175" y="2986088"/>
            <a:ext cx="393700" cy="9175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79" name="Line 47"/>
          <p:cNvSpPr>
            <a:spLocks noChangeShapeType="1"/>
          </p:cNvSpPr>
          <p:nvPr/>
        </p:nvSpPr>
        <p:spPr bwMode="auto">
          <a:xfrm flipH="1" flipV="1">
            <a:off x="3700463" y="2898775"/>
            <a:ext cx="1670050" cy="13843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80" name="Line 48"/>
          <p:cNvSpPr>
            <a:spLocks noChangeShapeType="1"/>
          </p:cNvSpPr>
          <p:nvPr/>
        </p:nvSpPr>
        <p:spPr bwMode="auto">
          <a:xfrm flipV="1">
            <a:off x="7032625" y="5097463"/>
            <a:ext cx="76200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1" name="Line 49"/>
          <p:cNvSpPr>
            <a:spLocks noChangeShapeType="1"/>
          </p:cNvSpPr>
          <p:nvPr/>
        </p:nvSpPr>
        <p:spPr bwMode="auto">
          <a:xfrm flipV="1">
            <a:off x="7061200" y="4603750"/>
            <a:ext cx="76200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2" name="Line 50"/>
          <p:cNvSpPr>
            <a:spLocks noChangeShapeType="1"/>
          </p:cNvSpPr>
          <p:nvPr/>
        </p:nvSpPr>
        <p:spPr bwMode="auto">
          <a:xfrm>
            <a:off x="7292975" y="4124325"/>
            <a:ext cx="471488" cy="2476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3" name="Line 51"/>
          <p:cNvSpPr>
            <a:spLocks noChangeShapeType="1"/>
          </p:cNvSpPr>
          <p:nvPr/>
        </p:nvSpPr>
        <p:spPr bwMode="auto">
          <a:xfrm flipV="1">
            <a:off x="4970463" y="4822825"/>
            <a:ext cx="36512" cy="5651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7158038" y="6172200"/>
            <a:ext cx="169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Hidden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8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8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8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8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8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8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8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8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8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8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74" grpId="0" animBg="1"/>
      <p:bldP spid="786475" grpId="0" animBg="1"/>
      <p:bldP spid="786476" grpId="0" animBg="1"/>
      <p:bldP spid="786477" grpId="0" animBg="1"/>
      <p:bldP spid="786478" grpId="0" animBg="1"/>
      <p:bldP spid="786479" grpId="0" animBg="1"/>
      <p:bldP spid="786480" grpId="0" animBg="1"/>
      <p:bldP spid="786481" grpId="0" animBg="1"/>
      <p:bldP spid="786482" grpId="0" animBg="1"/>
      <p:bldP spid="7864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963521" y="2005716"/>
            <a:ext cx="2698587" cy="34567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50925" y="2005716"/>
            <a:ext cx="3842381" cy="34567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1" name="WordArt 7"/>
          <p:cNvSpPr>
            <a:spLocks noChangeArrowheads="1" noChangeShapeType="1" noTextEdit="1"/>
          </p:cNvSpPr>
          <p:nvPr/>
        </p:nvSpPr>
        <p:spPr bwMode="auto">
          <a:xfrm>
            <a:off x="667230" y="417688"/>
            <a:ext cx="6994877" cy="702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GUT/Planck realization of flavor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572331" y="3894518"/>
            <a:ext cx="1022436" cy="9481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186" y="4029152"/>
            <a:ext cx="873574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 bwMode="auto">
          <a:xfrm>
            <a:off x="1140916" y="4029152"/>
            <a:ext cx="690563" cy="6578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0916" y="4090708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 bwMode="auto">
          <a:xfrm>
            <a:off x="5738594" y="3861925"/>
            <a:ext cx="997315" cy="98078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28" idx="3"/>
            <a:endCxn id="33" idx="1"/>
          </p:cNvCxnSpPr>
          <p:nvPr/>
        </p:nvCxnSpPr>
        <p:spPr bwMode="auto">
          <a:xfrm>
            <a:off x="3159760" y="4352318"/>
            <a:ext cx="21475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3749496" y="4048748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76" y="4090708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307273" y="4029152"/>
            <a:ext cx="703445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</a:t>
            </a:r>
            <a:r>
              <a:rPr lang="en-US" sz="3600" baseline="-25000" dirty="0" err="1" smtClean="0"/>
              <a:t>f</a:t>
            </a:r>
            <a:endParaRPr lang="en-US" sz="3600" dirty="0"/>
          </a:p>
        </p:txBody>
      </p:sp>
      <p:sp>
        <p:nvSpPr>
          <p:cNvPr id="38" name="Oval 37"/>
          <p:cNvSpPr/>
          <p:nvPr/>
        </p:nvSpPr>
        <p:spPr bwMode="auto">
          <a:xfrm>
            <a:off x="6475274" y="4029152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46394" y="4029152"/>
            <a:ext cx="63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4709306" y="2187247"/>
            <a:ext cx="545501" cy="52322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2800" baseline="-25000" dirty="0" err="1" smtClean="0"/>
              <a:t>f</a:t>
            </a:r>
            <a:r>
              <a:rPr lang="en-US" sz="2800" dirty="0" smtClean="0">
                <a:latin typeface="Symbol" pitchFamily="18" charset="2"/>
              </a:rPr>
              <a:t> </a:t>
            </a:r>
            <a:endParaRPr lang="en-IE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5746757" y="2943857"/>
            <a:ext cx="1239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hidden</a:t>
            </a:r>
            <a:r>
              <a:rPr lang="en-US" sz="2400" dirty="0" smtClean="0">
                <a:latin typeface="Symbol" pitchFamily="18" charset="2"/>
              </a:rPr>
              <a:t> </a:t>
            </a:r>
            <a:endParaRPr lang="en-IE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785201" y="3047888"/>
            <a:ext cx="9396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basis</a:t>
            </a:r>
            <a:r>
              <a:rPr lang="en-US" sz="2400" dirty="0" smtClean="0">
                <a:latin typeface="Symbol" pitchFamily="18" charset="2"/>
              </a:rPr>
              <a:t> </a:t>
            </a:r>
            <a:endParaRPr lang="en-IE" sz="2400" dirty="0"/>
          </a:p>
        </p:txBody>
      </p:sp>
      <p:sp>
        <p:nvSpPr>
          <p:cNvPr id="60" name="Down Arrow 59"/>
          <p:cNvSpPr/>
          <p:nvPr/>
        </p:nvSpPr>
        <p:spPr>
          <a:xfrm rot="18498217">
            <a:off x="5374640" y="2720032"/>
            <a:ext cx="345440" cy="449888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Down Arrow 60"/>
          <p:cNvSpPr/>
          <p:nvPr/>
        </p:nvSpPr>
        <p:spPr>
          <a:xfrm rot="2486035">
            <a:off x="4258236" y="2672620"/>
            <a:ext cx="345440" cy="449888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ight Brace 61"/>
          <p:cNvSpPr/>
          <p:nvPr/>
        </p:nvSpPr>
        <p:spPr>
          <a:xfrm rot="16200000">
            <a:off x="6114172" y="2611703"/>
            <a:ext cx="319280" cy="193307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ight Brace 62"/>
          <p:cNvSpPr/>
          <p:nvPr/>
        </p:nvSpPr>
        <p:spPr>
          <a:xfrm rot="16200000">
            <a:off x="4011413" y="2282099"/>
            <a:ext cx="319280" cy="31350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106320" y="6008727"/>
            <a:ext cx="209257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basis</a:t>
            </a:r>
            <a:r>
              <a:rPr lang="en-US" sz="2000" dirty="0" smtClean="0"/>
              <a:t> = </a:t>
            </a:r>
            <a:r>
              <a:rPr lang="en-IE" sz="2000" dirty="0" smtClean="0"/>
              <a:t>Z</a:t>
            </a:r>
            <a:r>
              <a:rPr lang="en-IE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IE" sz="2000" dirty="0" smtClean="0"/>
              <a:t>x Z</a:t>
            </a:r>
            <a:r>
              <a:rPr lang="en-IE" sz="2000" baseline="-25000" dirty="0" smtClean="0"/>
              <a:t>2  </a:t>
            </a:r>
            <a:r>
              <a:rPr lang="en-US" sz="2000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1448" y="2470722"/>
            <a:ext cx="1187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Explicit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99658" y="2395791"/>
            <a:ext cx="16120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spontaneous</a:t>
            </a:r>
            <a:endParaRPr lang="en-IE" dirty="0"/>
          </a:p>
        </p:txBody>
      </p:sp>
      <p:sp>
        <p:nvSpPr>
          <p:cNvPr id="40" name="TextBox 39"/>
          <p:cNvSpPr txBox="1"/>
          <p:nvPr/>
        </p:nvSpPr>
        <p:spPr>
          <a:xfrm>
            <a:off x="597710" y="1199515"/>
            <a:ext cx="17392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SO(10) GUT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030649" y="6006278"/>
            <a:ext cx="12742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endParaRPr lang="en-IE" sz="2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223373" y="1443821"/>
            <a:ext cx="259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Gives very small corrections to mixing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1585913" y="1805829"/>
            <a:ext cx="19255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   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-25000" dirty="0"/>
              <a:t>     </a:t>
            </a:r>
            <a:r>
              <a:rPr lang="en-US" sz="2000" dirty="0"/>
              <a:t>0</a:t>
            </a:r>
            <a:r>
              <a:rPr lang="en-US" sz="2000" baseline="-25000" dirty="0"/>
              <a:t>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     </a:t>
            </a:r>
            <a:r>
              <a:rPr lang="en-US" sz="2000" dirty="0"/>
              <a:t>0     </a:t>
            </a:r>
            <a:r>
              <a:rPr lang="en-US" sz="2000" baseline="-25000" dirty="0"/>
              <a:t>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T</a:t>
            </a:r>
            <a:r>
              <a:rPr lang="en-US" sz="2000" baseline="-25000" dirty="0"/>
              <a:t> </a:t>
            </a:r>
          </a:p>
          <a:p>
            <a:r>
              <a:rPr lang="en-US" sz="2000" baseline="-25000" dirty="0"/>
              <a:t> </a:t>
            </a:r>
            <a:r>
              <a:rPr lang="en-US" sz="2000" dirty="0"/>
              <a:t>0     M</a:t>
            </a:r>
            <a:r>
              <a:rPr lang="en-US" sz="2000" baseline="-25000" dirty="0"/>
              <a:t>D</a:t>
            </a:r>
            <a:r>
              <a:rPr lang="en-US" sz="2000" dirty="0"/>
              <a:t>  </a:t>
            </a:r>
            <a:r>
              <a:rPr lang="en-US" sz="2000" baseline="-25000" dirty="0"/>
              <a:t>   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1585913" y="1883557"/>
            <a:ext cx="1863725" cy="914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3502764" y="1827245"/>
            <a:ext cx="393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</a:p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30000" dirty="0" err="1">
                <a:latin typeface="Times New Roman" pitchFamily="18" charset="0"/>
              </a:rPr>
              <a:t>c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S</a:t>
            </a:r>
          </a:p>
        </p:txBody>
      </p:sp>
      <p:sp>
        <p:nvSpPr>
          <p:cNvPr id="39950" name="AutoShape 16"/>
          <p:cNvSpPr>
            <a:spLocks noChangeArrowheads="1"/>
          </p:cNvSpPr>
          <p:nvPr/>
        </p:nvSpPr>
        <p:spPr bwMode="auto">
          <a:xfrm>
            <a:off x="3510701" y="1868341"/>
            <a:ext cx="381000" cy="939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23988" y="3945782"/>
            <a:ext cx="333456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=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err="1" smtClean="0"/>
              <a:t>T</a:t>
            </a:r>
            <a:r>
              <a:rPr lang="en-US" sz="2000" baseline="-25000" dirty="0" smtClean="0"/>
              <a:t> 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-1T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D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87410" y="2608086"/>
            <a:ext cx="239360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/>
              <a:t>R  </a:t>
            </a:r>
            <a:r>
              <a:rPr lang="en-US" sz="2000" dirty="0" smtClean="0"/>
              <a:t>= M</a:t>
            </a:r>
            <a:r>
              <a:rPr lang="en-US" sz="2000" baseline="-25000" dirty="0" smtClean="0"/>
              <a:t>D</a:t>
            </a:r>
            <a:r>
              <a:rPr lang="en-US" sz="2000" baseline="30000" dirty="0" smtClean="0"/>
              <a:t>T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baseline="-25000" dirty="0" smtClean="0"/>
              <a:t>D </a:t>
            </a:r>
            <a:endParaRPr lang="en-US" sz="20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441121" y="4594666"/>
            <a:ext cx="78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Dirac </a:t>
            </a:r>
            <a:r>
              <a:rPr lang="en-US" sz="2000" dirty="0" smtClean="0"/>
              <a:t>screening: if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 AM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, A = const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66502" y="3495048"/>
            <a:ext cx="247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light neutrinos</a:t>
            </a:r>
            <a:endParaRPr lang="en-IE" sz="2000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201203" y="5105716"/>
            <a:ext cx="1471878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 smtClean="0"/>
              <a:t> = 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97599" y="5564509"/>
            <a:ext cx="7579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Structure of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is determined by 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S</a:t>
            </a:r>
            <a:r>
              <a:rPr lang="en-IE" sz="2000" dirty="0" smtClean="0"/>
              <a:t>, it does not depend on </a:t>
            </a:r>
          </a:p>
          <a:p>
            <a:r>
              <a:rPr lang="en-IE" sz="2000" dirty="0" smtClean="0"/>
              <a:t>the Dirac mass matrix structure  </a:t>
            </a:r>
            <a:endParaRPr lang="en-IE" sz="2000" dirty="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81131" y="2094614"/>
            <a:ext cx="59674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S  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5311572" y="2077412"/>
            <a:ext cx="3187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&gt;&gt; 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- double seesaw</a:t>
            </a:r>
            <a:endParaRPr lang="en-US" sz="2000" baseline="30000" dirty="0"/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01212" y="562960"/>
            <a:ext cx="4886198" cy="538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Mass scales: double seesaw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4236" y="5125861"/>
            <a:ext cx="233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 d</a:t>
            </a:r>
            <a:r>
              <a:rPr lang="en-IE" sz="2000" dirty="0" smtClean="0"/>
              <a:t>etermines </a:t>
            </a:r>
            <a:r>
              <a:rPr lang="en-IE" sz="2000" dirty="0" err="1" smtClean="0"/>
              <a:t>U</a:t>
            </a:r>
            <a:r>
              <a:rPr lang="en-IE" sz="2000" baseline="-25000" dirty="0" err="1" smtClean="0"/>
              <a:t>x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7763" y="6272395"/>
            <a:ext cx="2026225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Easy to realize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8533" y="158046"/>
            <a:ext cx="6474756" cy="9071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Yukawa couplings are modular forms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93" y="1051353"/>
            <a:ext cx="591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- functions of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   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9723" y="1477891"/>
            <a:ext cx="82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Form </a:t>
            </a:r>
            <a:r>
              <a:rPr lang="en-IE" sz="2000" dirty="0" err="1" smtClean="0"/>
              <a:t>multiplets</a:t>
            </a:r>
            <a:r>
              <a:rPr lang="en-IE" sz="2000" dirty="0" smtClean="0"/>
              <a:t>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r>
              <a:rPr lang="en-IE" sz="2000" dirty="0" smtClean="0"/>
              <a:t>  and transform as </a:t>
            </a:r>
            <a:r>
              <a:rPr lang="en-IE" sz="2000" dirty="0" err="1" smtClean="0"/>
              <a:t>superfields</a:t>
            </a:r>
            <a:r>
              <a:rPr lang="en-IE" sz="2000" dirty="0" smtClean="0"/>
              <a:t>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26884" y="2020123"/>
            <a:ext cx="4329097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</a:t>
            </a:r>
            <a:r>
              <a:rPr lang="en-IE" sz="2000" dirty="0" err="1" smtClean="0">
                <a:latin typeface="Symbol" pitchFamily="18" charset="2"/>
              </a:rPr>
              <a:t>gt</a:t>
            </a:r>
            <a:r>
              <a:rPr lang="en-IE" sz="2000" dirty="0" smtClean="0">
                <a:latin typeface="Symbol" pitchFamily="18" charset="2"/>
              </a:rPr>
              <a:t>)</a:t>
            </a:r>
            <a:r>
              <a:rPr lang="en-IE" sz="2000" dirty="0" smtClean="0">
                <a:sym typeface="Wingdings" pitchFamily="2" charset="2"/>
              </a:rPr>
              <a:t>  =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</a:t>
            </a:r>
            <a:r>
              <a:rPr lang="en-IE" sz="2000" baseline="-25000" dirty="0" err="1" smtClean="0"/>
              <a:t>ij</a:t>
            </a:r>
            <a:r>
              <a:rPr lang="en-IE" sz="2000" dirty="0" smtClean="0"/>
              <a:t> </a:t>
            </a:r>
            <a:r>
              <a:rPr lang="en-IE" sz="2000" dirty="0" err="1" smtClean="0"/>
              <a:t>Y</a:t>
            </a:r>
            <a:r>
              <a:rPr lang="en-IE" sz="2000" baseline="-25000" dirty="0" err="1" smtClean="0"/>
              <a:t>j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61098" y="1856735"/>
            <a:ext cx="3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k</a:t>
            </a:r>
            <a:r>
              <a:rPr lang="en-IE" sz="1600" baseline="-25000" dirty="0" err="1" smtClean="0"/>
              <a:t>Y</a:t>
            </a:r>
            <a:endParaRPr lang="en-I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532" y="3519595"/>
            <a:ext cx="86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dimension of the </a:t>
            </a:r>
            <a:r>
              <a:rPr lang="en-IE" sz="2000" dirty="0" err="1" smtClean="0"/>
              <a:t>multiplet</a:t>
            </a:r>
            <a:r>
              <a:rPr lang="en-IE" sz="2000" dirty="0" smtClean="0"/>
              <a:t> is determined by the level N and weight 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99" y="2689957"/>
            <a:ext cx="362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k  is the weight of </a:t>
            </a:r>
            <a:r>
              <a:rPr lang="en-IE" sz="2000" dirty="0" err="1" smtClean="0"/>
              <a:t>multiplet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78782" y="3083718"/>
            <a:ext cx="682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 is the representation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element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6121" y="4609184"/>
            <a:ext cx="809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Level N characterizes reduction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</a:t>
            </a:r>
            <a:r>
              <a:rPr lang="en-IE" sz="2000" dirty="0" smtClean="0"/>
              <a:t>= SL(2, Z) to finite subgroup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5668445" y="1760872"/>
            <a:ext cx="2652596" cy="268215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311275" y="1760872"/>
            <a:ext cx="4256405" cy="26821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6827306" y="244271"/>
            <a:ext cx="2122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Patrick </a:t>
            </a:r>
            <a:r>
              <a:rPr lang="en-US" i="1" dirty="0" err="1" smtClean="0">
                <a:solidFill>
                  <a:srgbClr val="FF0000"/>
                </a:solidFill>
              </a:rPr>
              <a:t>Ludl</a:t>
            </a:r>
            <a:r>
              <a:rPr lang="en-US" i="1" dirty="0" smtClean="0">
                <a:solidFill>
                  <a:srgbClr val="FF0000"/>
                </a:solidFill>
              </a:rPr>
              <a:t>,  A.S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929657" y="2650953"/>
            <a:ext cx="1022436" cy="9481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9144" y="2805183"/>
            <a:ext cx="873574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 bwMode="auto">
          <a:xfrm>
            <a:off x="1467411" y="2824779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7411" y="2866739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 bwMode="auto">
          <a:xfrm>
            <a:off x="6669769" y="2618360"/>
            <a:ext cx="997315" cy="98078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28" idx="3"/>
            <a:endCxn id="33" idx="1"/>
          </p:cNvCxnSpPr>
          <p:nvPr/>
        </p:nvCxnSpPr>
        <p:spPr bwMode="auto">
          <a:xfrm flipV="1">
            <a:off x="3602718" y="3108753"/>
            <a:ext cx="2584941" cy="195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530094" y="2805183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4690" y="2847143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187659" y="2785587"/>
            <a:ext cx="703445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8" name="Oval 37"/>
          <p:cNvSpPr/>
          <p:nvPr/>
        </p:nvSpPr>
        <p:spPr bwMode="auto">
          <a:xfrm>
            <a:off x="7321802" y="2785587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71" y="2809043"/>
            <a:ext cx="63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319750" y="1304558"/>
            <a:ext cx="10864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SO(10)</a:t>
            </a:r>
            <a:endParaRPr lang="en-IE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752816" y="623293"/>
            <a:ext cx="245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1507.03494 [hep-ph]</a:t>
            </a:r>
            <a:endParaRPr lang="en-IE" i="1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626288" y="2909271"/>
            <a:ext cx="407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5853" y="4657061"/>
            <a:ext cx="2733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ij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16</a:t>
            </a:r>
            <a:r>
              <a:rPr lang="en-US" sz="2400" baseline="-25000" dirty="0" smtClean="0"/>
              <a:t>F</a:t>
            </a:r>
            <a:r>
              <a:rPr lang="en-US" sz="2400" baseline="30000" dirty="0" smtClean="0"/>
              <a:t>i  </a:t>
            </a:r>
            <a:r>
              <a:rPr lang="en-US" sz="2400" dirty="0" smtClean="0"/>
              <a:t>16</a:t>
            </a:r>
            <a:r>
              <a:rPr lang="en-US" sz="2400" baseline="-25000" dirty="0" smtClean="0"/>
              <a:t>F</a:t>
            </a:r>
            <a:r>
              <a:rPr lang="en-US" sz="2400" baseline="30000" dirty="0" smtClean="0"/>
              <a:t>j  </a:t>
            </a:r>
            <a:r>
              <a:rPr lang="en-US" sz="2400" dirty="0" smtClean="0"/>
              <a:t>10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u     </a:t>
            </a:r>
            <a:r>
              <a:rPr lang="en-US" sz="2400" baseline="-25000" dirty="0" smtClean="0"/>
              <a:t>        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67411" y="1995008"/>
            <a:ext cx="191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Visible sector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89702" y="4657061"/>
            <a:ext cx="23607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’ 16</a:t>
            </a:r>
            <a:r>
              <a:rPr lang="en-US" sz="2400" baseline="-25000" dirty="0" smtClean="0"/>
              <a:t>F</a:t>
            </a:r>
            <a:r>
              <a:rPr lang="en-US" sz="2400" baseline="30000" dirty="0" smtClean="0"/>
              <a:t>i  </a:t>
            </a:r>
            <a:r>
              <a:rPr lang="en-US" sz="2400" dirty="0" err="1" smtClean="0"/>
              <a:t>S</a:t>
            </a:r>
            <a:r>
              <a:rPr lang="en-US" sz="2400" baseline="30000" dirty="0" err="1" smtClean="0"/>
              <a:t>j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16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     </a:t>
            </a:r>
            <a:r>
              <a:rPr lang="en-US" sz="2400" baseline="-25000" dirty="0" smtClean="0"/>
              <a:t>        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30497" y="4646428"/>
            <a:ext cx="202734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</a:t>
            </a:r>
            <a:r>
              <a:rPr lang="en-US" sz="2400" baseline="-25000" dirty="0" err="1" smtClean="0"/>
              <a:t>ijk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i  </a:t>
            </a:r>
            <a:r>
              <a:rPr lang="en-US" sz="2400" dirty="0" err="1" smtClean="0"/>
              <a:t>S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 1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k      </a:t>
            </a:r>
            <a:r>
              <a:rPr lang="en-US" sz="2400" baseline="-25000" dirty="0" smtClean="0"/>
              <a:t>        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38584" y="1995008"/>
            <a:ext cx="161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Portal </a:t>
            </a:r>
          </a:p>
          <a:p>
            <a:r>
              <a:rPr lang="en-IE" sz="2000" dirty="0" smtClean="0"/>
              <a:t>interactions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0720" y="5505697"/>
            <a:ext cx="2193144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~ y (&lt;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&gt; /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    </a:t>
            </a:r>
            <a:r>
              <a:rPr lang="en-US" sz="2400" baseline="-25000" dirty="0" smtClean="0"/>
              <a:t>         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952093" y="5390706"/>
            <a:ext cx="4912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third generation: n = 0,  the mass </a:t>
            </a:r>
          </a:p>
          <a:p>
            <a:r>
              <a:rPr lang="en-IE" sz="2000" dirty="0" smtClean="0"/>
              <a:t>is generated at the </a:t>
            </a:r>
            <a:r>
              <a:rPr lang="en-IE" sz="2000" dirty="0" err="1" smtClean="0"/>
              <a:t>renormalizable</a:t>
            </a:r>
            <a:r>
              <a:rPr lang="en-IE" sz="2000" dirty="0" smtClean="0"/>
              <a:t> level 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36102" y="1804144"/>
            <a:ext cx="217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Hidden sector interactions</a:t>
            </a:r>
            <a:endParaRPr lang="en-IE" sz="2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395402" y="4688520"/>
            <a:ext cx="407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5023" y="6315743"/>
            <a:ext cx="852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Second Higgs 10-plet should be introduced to produce the CKM mixing </a:t>
            </a:r>
            <a:endParaRPr lang="en-IE" sz="2000" dirty="0"/>
          </a:p>
        </p:txBody>
      </p:sp>
      <p:sp>
        <p:nvSpPr>
          <p:cNvPr id="46" name="WordArt 7"/>
          <p:cNvSpPr>
            <a:spLocks noChangeArrowheads="1" noChangeShapeType="1" noTextEdit="1"/>
          </p:cNvSpPr>
          <p:nvPr/>
        </p:nvSpPr>
        <p:spPr bwMode="auto">
          <a:xfrm>
            <a:off x="970164" y="378691"/>
            <a:ext cx="5099466" cy="63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Yukawa interactions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068269" y="3772278"/>
            <a:ext cx="74559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D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594439" y="3772278"/>
            <a:ext cx="686861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D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6806045" y="3825443"/>
            <a:ext cx="67525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S</a:t>
            </a:r>
            <a:endParaRPr lang="en-US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5668445" y="1760872"/>
            <a:ext cx="2652596" cy="268215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311275" y="1760872"/>
            <a:ext cx="4256405" cy="26821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6859205" y="223005"/>
            <a:ext cx="2122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Patrick </a:t>
            </a:r>
            <a:r>
              <a:rPr lang="en-US" i="1" dirty="0" err="1" smtClean="0">
                <a:solidFill>
                  <a:srgbClr val="FF0000"/>
                </a:solidFill>
              </a:rPr>
              <a:t>Ludl</a:t>
            </a:r>
            <a:r>
              <a:rPr lang="en-US" i="1" dirty="0" smtClean="0">
                <a:solidFill>
                  <a:srgbClr val="FF0000"/>
                </a:solidFill>
              </a:rPr>
              <a:t>,  A.S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929657" y="2650953"/>
            <a:ext cx="1022436" cy="9481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9144" y="2805183"/>
            <a:ext cx="873574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 bwMode="auto">
          <a:xfrm>
            <a:off x="1467411" y="2824779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7411" y="2866739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 bwMode="auto">
          <a:xfrm>
            <a:off x="6669769" y="2618360"/>
            <a:ext cx="997315" cy="98078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28" idx="3"/>
            <a:endCxn id="33" idx="1"/>
          </p:cNvCxnSpPr>
          <p:nvPr/>
        </p:nvCxnSpPr>
        <p:spPr bwMode="auto">
          <a:xfrm flipV="1">
            <a:off x="3602718" y="3108753"/>
            <a:ext cx="2584941" cy="195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530094" y="2805183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4690" y="2847143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187659" y="2785587"/>
            <a:ext cx="703445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8" name="Oval 37"/>
          <p:cNvSpPr/>
          <p:nvPr/>
        </p:nvSpPr>
        <p:spPr bwMode="auto">
          <a:xfrm>
            <a:off x="7321802" y="2785587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71" y="2809043"/>
            <a:ext cx="63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601328" y="495697"/>
            <a:ext cx="266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1507.03494 [hep-ph]</a:t>
            </a:r>
            <a:endParaRPr lang="en-IE" i="1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647554" y="2919904"/>
            <a:ext cx="407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265814" y="180747"/>
            <a:ext cx="6335513" cy="692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Communication to the Hidden world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593" y="1058932"/>
            <a:ext cx="821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Information  about 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structures in the hidden sector should be  communicated  (transferred ) to the observable sector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929100" y="1998921"/>
            <a:ext cx="2083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Hidden sector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9437" y="1998921"/>
            <a:ext cx="1933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Visible sector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9183" y="4670234"/>
            <a:ext cx="68427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Minimal way – to communicate info about bases  </a:t>
            </a:r>
          </a:p>
          <a:p>
            <a:r>
              <a:rPr lang="en-IE" sz="2000" dirty="0" smtClean="0"/>
              <a:t>in the Hidden (S) and visible sectors (16):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63520" y="5393653"/>
            <a:ext cx="662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Introduce the same basis symmetry </a:t>
            </a:r>
          </a:p>
          <a:p>
            <a:r>
              <a:rPr lang="en-IE" sz="2000" dirty="0" smtClean="0"/>
              <a:t>for F and S and prescribe certain charges  for them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338084" y="1988281"/>
            <a:ext cx="10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Portal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 rot="20743960">
            <a:off x="7520871" y="5391862"/>
            <a:ext cx="1072570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basis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572533" y="3880884"/>
            <a:ext cx="4620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Flavor</a:t>
            </a:r>
            <a:r>
              <a:rPr lang="en-IE" sz="2000" dirty="0" smtClean="0"/>
              <a:t> structures depend on basis</a:t>
            </a:r>
            <a:endParaRPr lang="en-IE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669436" y="6180562"/>
            <a:ext cx="3611864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basis</a:t>
            </a:r>
            <a:r>
              <a:rPr lang="en-IE" sz="2400" baseline="-25000" dirty="0" smtClean="0"/>
              <a:t>  </a:t>
            </a:r>
            <a:r>
              <a:rPr lang="en-IE" sz="2400" dirty="0" smtClean="0"/>
              <a:t>= </a:t>
            </a:r>
            <a:r>
              <a:rPr lang="en-IE" sz="2400" dirty="0" err="1" smtClean="0"/>
              <a:t>G</a:t>
            </a:r>
            <a:r>
              <a:rPr lang="en-IE" sz="2400" baseline="-25000" dirty="0" err="1" smtClean="0"/>
              <a:t>intrinsic</a:t>
            </a:r>
            <a:r>
              <a:rPr lang="en-IE" sz="2400" dirty="0" smtClean="0"/>
              <a:t> = Z</a:t>
            </a:r>
            <a:r>
              <a:rPr lang="en-IE" sz="2400" baseline="-25000" dirty="0" smtClean="0"/>
              <a:t>2</a:t>
            </a:r>
            <a:r>
              <a:rPr lang="en-IE" sz="2400" dirty="0" smtClean="0"/>
              <a:t> x Z</a:t>
            </a:r>
            <a:r>
              <a:rPr lang="en-IE" sz="2400" baseline="-25000" dirty="0" smtClean="0"/>
              <a:t>2  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781912" y="6272895"/>
            <a:ext cx="1629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( subgroup)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459772" y="5066246"/>
            <a:ext cx="2145250" cy="155065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5668445" y="1760872"/>
            <a:ext cx="2652596" cy="26821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311275" y="1760872"/>
            <a:ext cx="4256405" cy="26821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1929657" y="2650953"/>
            <a:ext cx="1022436" cy="9481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9144" y="2805183"/>
            <a:ext cx="873574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 bwMode="auto">
          <a:xfrm>
            <a:off x="1467411" y="2824779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7411" y="2866739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 bwMode="auto">
          <a:xfrm>
            <a:off x="6669769" y="2618360"/>
            <a:ext cx="997315" cy="98078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28" idx="3"/>
            <a:endCxn id="33" idx="1"/>
          </p:cNvCxnSpPr>
          <p:nvPr/>
        </p:nvCxnSpPr>
        <p:spPr bwMode="auto">
          <a:xfrm flipV="1">
            <a:off x="3602718" y="3108753"/>
            <a:ext cx="2584941" cy="195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530094" y="2805183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4690" y="2847143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187659" y="2785587"/>
            <a:ext cx="703445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8" name="Oval 37"/>
          <p:cNvSpPr/>
          <p:nvPr/>
        </p:nvSpPr>
        <p:spPr bwMode="auto">
          <a:xfrm>
            <a:off x="7321802" y="2785587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71" y="2809043"/>
            <a:ext cx="63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2535061" y="6114409"/>
            <a:ext cx="2065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~ M</a:t>
            </a:r>
            <a:r>
              <a:rPr lang="en-US" sz="2000" baseline="-25000" dirty="0" smtClean="0"/>
              <a:t>D</a:t>
            </a:r>
            <a:r>
              <a:rPr lang="en-IE" sz="2000" dirty="0" smtClean="0"/>
              <a:t> = </a:t>
            </a:r>
            <a:r>
              <a:rPr lang="en-IE" sz="2000" dirty="0" err="1" smtClean="0"/>
              <a:t>diag</a:t>
            </a:r>
            <a:r>
              <a:rPr lang="en-US" sz="2000" baseline="-25000" dirty="0" smtClean="0"/>
              <a:t>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0216" y="4568488"/>
            <a:ext cx="2135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mass hierarchy</a:t>
            </a:r>
            <a:endParaRPr lang="en-IE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180205" y="4625576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mixing</a:t>
            </a:r>
            <a:endParaRPr lang="en-IE" sz="2000" dirty="0"/>
          </a:p>
        </p:txBody>
      </p:sp>
      <p:sp>
        <p:nvSpPr>
          <p:cNvPr id="43" name="Right Arrow 42"/>
          <p:cNvSpPr/>
          <p:nvPr/>
        </p:nvSpPr>
        <p:spPr>
          <a:xfrm rot="16200000">
            <a:off x="4707618" y="4127202"/>
            <a:ext cx="407307" cy="569967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ight Arrow 43"/>
          <p:cNvSpPr/>
          <p:nvPr/>
        </p:nvSpPr>
        <p:spPr>
          <a:xfrm rot="16200000">
            <a:off x="6993700" y="4139745"/>
            <a:ext cx="407307" cy="569967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ight Arrow 45"/>
          <p:cNvSpPr/>
          <p:nvPr/>
        </p:nvSpPr>
        <p:spPr>
          <a:xfrm rot="16200000">
            <a:off x="2239304" y="4139745"/>
            <a:ext cx="407307" cy="569967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TextBox 46"/>
          <p:cNvSpPr txBox="1"/>
          <p:nvPr/>
        </p:nvSpPr>
        <p:spPr>
          <a:xfrm>
            <a:off x="110486" y="5078293"/>
            <a:ext cx="17832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CKM mixing - </a:t>
            </a:r>
          </a:p>
          <a:p>
            <a:r>
              <a:rPr lang="en-IE" sz="2000" dirty="0" smtClean="0"/>
              <a:t>additional structure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736177" y="1838157"/>
            <a:ext cx="71205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 </a:t>
            </a:r>
            <a:endParaRPr lang="en-US" sz="2400" baseline="-25000" dirty="0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858537" y="1858416"/>
            <a:ext cx="99257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CKM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 </a:t>
            </a:r>
            <a:endParaRPr lang="en-US" sz="2400" baseline="-25000" dirty="0"/>
          </a:p>
        </p:txBody>
      </p:sp>
      <p:sp>
        <p:nvSpPr>
          <p:cNvPr id="41" name="Right Brace 40"/>
          <p:cNvSpPr/>
          <p:nvPr/>
        </p:nvSpPr>
        <p:spPr>
          <a:xfrm rot="16200000">
            <a:off x="5465678" y="95453"/>
            <a:ext cx="332045" cy="47206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Right Brace 47"/>
          <p:cNvSpPr/>
          <p:nvPr/>
        </p:nvSpPr>
        <p:spPr>
          <a:xfrm rot="16200000">
            <a:off x="2106780" y="1585695"/>
            <a:ext cx="332045" cy="17332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TextBox 44"/>
          <p:cNvSpPr txBox="1"/>
          <p:nvPr/>
        </p:nvSpPr>
        <p:spPr>
          <a:xfrm>
            <a:off x="45748" y="2909271"/>
            <a:ext cx="1456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Basis </a:t>
            </a:r>
          </a:p>
          <a:p>
            <a:r>
              <a:rPr lang="en-IE" sz="2000" dirty="0" smtClean="0"/>
              <a:t>fixing </a:t>
            </a:r>
          </a:p>
          <a:p>
            <a:r>
              <a:rPr lang="en-IE" sz="2000" dirty="0" smtClean="0"/>
              <a:t>symmetry  </a:t>
            </a:r>
          </a:p>
          <a:p>
            <a:r>
              <a:rPr lang="en-IE" sz="2000" dirty="0" smtClean="0"/>
              <a:t> Z</a:t>
            </a:r>
            <a:r>
              <a:rPr lang="en-IE" sz="2000" baseline="-25000" dirty="0" smtClean="0"/>
              <a:t>2 </a:t>
            </a:r>
            <a:r>
              <a:rPr lang="en-IE" sz="2000" dirty="0" smtClean="0"/>
              <a:t>x Z</a:t>
            </a:r>
            <a:r>
              <a:rPr lang="en-IE" sz="2000" baseline="-25000" dirty="0" smtClean="0"/>
              <a:t>2  </a:t>
            </a:r>
            <a:endParaRPr lang="en-IE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461071" y="3472780"/>
            <a:ext cx="152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Non-trivial charges</a:t>
            </a:r>
            <a:endParaRPr lang="en-IE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4647554" y="2919904"/>
            <a:ext cx="407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6187659" y="4634237"/>
            <a:ext cx="196093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dirty="0" smtClean="0"/>
              <a:t> Z</a:t>
            </a:r>
            <a:r>
              <a:rPr lang="en-IE" sz="2000" baseline="-25000" dirty="0" smtClean="0"/>
              <a:t>2  </a:t>
            </a:r>
            <a:r>
              <a:rPr lang="en-IE" sz="2000" dirty="0" smtClean="0"/>
              <a:t>x Z</a:t>
            </a:r>
            <a:r>
              <a:rPr lang="en-IE" sz="2000" baseline="-25000" dirty="0" smtClean="0"/>
              <a:t>2      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59298" y="3504679"/>
            <a:ext cx="76027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(0, 1) </a:t>
            </a:r>
          </a:p>
          <a:p>
            <a:r>
              <a:rPr lang="en-IE" dirty="0" smtClean="0"/>
              <a:t>(1, 0) </a:t>
            </a:r>
          </a:p>
          <a:p>
            <a:r>
              <a:rPr lang="en-IE" dirty="0" smtClean="0"/>
              <a:t>(1, 1)  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52094" y="3483413"/>
            <a:ext cx="76027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(0, 1) </a:t>
            </a:r>
          </a:p>
          <a:p>
            <a:r>
              <a:rPr lang="en-IE" dirty="0" smtClean="0"/>
              <a:t>(1, 0) </a:t>
            </a:r>
          </a:p>
          <a:p>
            <a:r>
              <a:rPr lang="en-IE" dirty="0" smtClean="0"/>
              <a:t>(1, 1)   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62726" y="5729649"/>
            <a:ext cx="2924076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BM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BM mixing</a:t>
            </a:r>
            <a:endParaRPr lang="en-IE" sz="20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1720919" y="1304558"/>
            <a:ext cx="662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Visible sector       Portal         Dark sector</a:t>
            </a:r>
            <a:endParaRPr lang="en-IE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040372" y="1766223"/>
            <a:ext cx="0" cy="266178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95456" y="5087512"/>
            <a:ext cx="203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Double seesaw</a:t>
            </a:r>
            <a:endParaRPr lang="en-IE" sz="2000" dirty="0"/>
          </a:p>
        </p:txBody>
      </p:sp>
      <p:sp>
        <p:nvSpPr>
          <p:cNvPr id="67" name="Right Arrow 66"/>
          <p:cNvSpPr/>
          <p:nvPr/>
        </p:nvSpPr>
        <p:spPr>
          <a:xfrm>
            <a:off x="1132663" y="3738430"/>
            <a:ext cx="407307" cy="569967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5701777" y="4968598"/>
            <a:ext cx="294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Spontaneously broken by </a:t>
            </a:r>
            <a:r>
              <a:rPr lang="en-IE" sz="2000" dirty="0" err="1" smtClean="0"/>
              <a:t>flavons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495007" y="1858416"/>
            <a:ext cx="16535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/>
              <a:t>dark</a:t>
            </a:r>
            <a:r>
              <a:rPr lang="en-IE" sz="2000" baseline="-25000" dirty="0" smtClean="0"/>
              <a:t>  </a:t>
            </a:r>
            <a:r>
              <a:rPr lang="en-IE" sz="2000" dirty="0" smtClean="0"/>
              <a:t>=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4 </a:t>
            </a:r>
            <a:r>
              <a:rPr lang="en-IE" sz="2000" dirty="0" smtClean="0"/>
              <a:t> </a:t>
            </a:r>
          </a:p>
        </p:txBody>
      </p:sp>
      <p:sp>
        <p:nvSpPr>
          <p:cNvPr id="70" name="Arc 69"/>
          <p:cNvSpPr/>
          <p:nvPr/>
        </p:nvSpPr>
        <p:spPr>
          <a:xfrm rot="10800000">
            <a:off x="7321802" y="4773909"/>
            <a:ext cx="345283" cy="184564"/>
          </a:xfrm>
          <a:prstGeom prst="arc">
            <a:avLst>
              <a:gd name="adj1" fmla="val 16200000"/>
              <a:gd name="adj2" fmla="val 573788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TextBox 54"/>
          <p:cNvSpPr txBox="1"/>
          <p:nvPr/>
        </p:nvSpPr>
        <p:spPr>
          <a:xfrm>
            <a:off x="2502304" y="5076879"/>
            <a:ext cx="127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endParaRPr lang="en-IE" sz="2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2512438" y="5768148"/>
            <a:ext cx="15598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GUT</a:t>
            </a:r>
            <a:endParaRPr lang="en-IE" sz="2000" dirty="0" smtClean="0"/>
          </a:p>
        </p:txBody>
      </p:sp>
      <p:sp>
        <p:nvSpPr>
          <p:cNvPr id="59" name="WordArt 10"/>
          <p:cNvSpPr>
            <a:spLocks noChangeArrowheads="1" noChangeShapeType="1" noTextEdit="1"/>
          </p:cNvSpPr>
          <p:nvPr/>
        </p:nvSpPr>
        <p:spPr bwMode="auto">
          <a:xfrm>
            <a:off x="382029" y="212644"/>
            <a:ext cx="5805630" cy="7476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SO(10) GUT with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dark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= S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6861489" y="223005"/>
            <a:ext cx="2114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Xun-Jie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Xu</a:t>
            </a:r>
            <a:r>
              <a:rPr lang="en-US" i="1" dirty="0" smtClean="0">
                <a:solidFill>
                  <a:srgbClr val="FF0000"/>
                </a:solidFill>
              </a:rPr>
              <a:t> , A.S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30901" y="6254472"/>
            <a:ext cx="2927939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baseline="-25000" dirty="0" err="1" smtClean="0"/>
              <a:t>CP</a:t>
            </a:r>
            <a:r>
              <a:rPr lang="en-IE" sz="2000" dirty="0" smtClean="0"/>
              <a:t>  = 144 - 210</a:t>
            </a:r>
            <a:r>
              <a:rPr lang="en-IE" sz="2000" baseline="30000" dirty="0" smtClean="0"/>
              <a:t>0</a:t>
            </a:r>
            <a:r>
              <a:rPr lang="en-IE" sz="2000" dirty="0" smtClean="0"/>
              <a:t>  (NO) 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877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 err="1" smtClean="0"/>
              <a:t>m</a:t>
            </a:r>
            <a:r>
              <a:rPr lang="en-IE" baseline="-25000" dirty="0" err="1" smtClean="0"/>
              <a:t>D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14401" y="2317444"/>
            <a:ext cx="4270916" cy="34280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914401" y="4564649"/>
            <a:ext cx="4260735" cy="11808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191371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70914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6" name="Double Bracket 5"/>
          <p:cNvSpPr/>
          <p:nvPr/>
        </p:nvSpPr>
        <p:spPr>
          <a:xfrm>
            <a:off x="1201499" y="2784312"/>
            <a:ext cx="510363" cy="96829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Double Bracket 7"/>
          <p:cNvSpPr/>
          <p:nvPr/>
        </p:nvSpPr>
        <p:spPr>
          <a:xfrm>
            <a:off x="4270933" y="2779130"/>
            <a:ext cx="510363" cy="973479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1676834" y="3553753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4750426" y="3571154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3349919" y="4754229"/>
            <a:ext cx="113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singlet</a:t>
            </a:r>
            <a:endParaRPr lang="en-IE" sz="2000" dirty="0"/>
          </a:p>
        </p:txBody>
      </p:sp>
      <p:sp>
        <p:nvSpPr>
          <p:cNvPr id="24" name="Oval 23"/>
          <p:cNvSpPr/>
          <p:nvPr/>
        </p:nvSpPr>
        <p:spPr>
          <a:xfrm>
            <a:off x="2640489" y="4907570"/>
            <a:ext cx="715959" cy="6592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2778728" y="4631119"/>
            <a:ext cx="46783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S</a:t>
            </a:r>
            <a:endParaRPr lang="en-IE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190328" y="5180879"/>
            <a:ext cx="4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ymbol" pitchFamily="18" charset="2"/>
              </a:rPr>
              <a:t>m</a:t>
            </a:r>
            <a:endParaRPr lang="en-IE" sz="2800" dirty="0">
              <a:latin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3277" y="4535151"/>
            <a:ext cx="284270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flavor</a:t>
            </a:r>
            <a:r>
              <a:rPr lang="en-IE" sz="2000" dirty="0" smtClean="0"/>
              <a:t> symmetry in </a:t>
            </a:r>
            <a:r>
              <a:rPr lang="en-IE" sz="2000" dirty="0" smtClean="0">
                <a:latin typeface="Symbol" pitchFamily="18" charset="2"/>
              </a:rPr>
              <a:t>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658" y="1133287"/>
            <a:ext cx="33676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SU(2)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x SU(2)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x U(1)</a:t>
            </a:r>
            <a:r>
              <a:rPr lang="en-US" sz="2000" baseline="-25000" dirty="0" smtClean="0"/>
              <a:t>B-L</a:t>
            </a:r>
            <a:r>
              <a:rPr lang="en-US" sz="2000" dirty="0" smtClean="0"/>
              <a:t>   </a:t>
            </a:r>
            <a:endParaRPr lang="en-IE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21766" y="1750746"/>
            <a:ext cx="249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q-l similarity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739970" y="1131381"/>
            <a:ext cx="6244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P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854578" y="1739595"/>
            <a:ext cx="17705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~ </a:t>
            </a:r>
            <a:r>
              <a:rPr lang="en-US" sz="2000" dirty="0" err="1" smtClean="0"/>
              <a:t>m</a:t>
            </a:r>
            <a:r>
              <a:rPr lang="en-US" sz="2000" baseline="30000" dirty="0" err="1" smtClean="0"/>
              <a:t>D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      </a:t>
            </a:r>
            <a:endParaRPr lang="en-IE" sz="2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711862" y="3310474"/>
            <a:ext cx="2559071" cy="25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633764" y="2952851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TextBox 27"/>
          <p:cNvSpPr txBox="1"/>
          <p:nvPr/>
        </p:nvSpPr>
        <p:spPr>
          <a:xfrm>
            <a:off x="2767324" y="3025329"/>
            <a:ext cx="53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ymbol" pitchFamily="18" charset="2"/>
              </a:rPr>
              <a:t>F</a:t>
            </a:r>
            <a:endParaRPr lang="en-IE" sz="2800" dirty="0">
              <a:latin typeface="Symbol" pitchFamily="18" charset="2"/>
            </a:endParaRPr>
          </a:p>
        </p:txBody>
      </p:sp>
      <p:cxnSp>
        <p:nvCxnSpPr>
          <p:cNvPr id="52" name="Straight Connector 51"/>
          <p:cNvCxnSpPr>
            <a:stCxn id="4" idx="2"/>
            <a:endCxn id="15" idx="1"/>
          </p:cNvCxnSpPr>
          <p:nvPr/>
        </p:nvCxnSpPr>
        <p:spPr>
          <a:xfrm>
            <a:off x="1446553" y="3738419"/>
            <a:ext cx="1332175" cy="1154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2"/>
            <a:endCxn id="15" idx="3"/>
          </p:cNvCxnSpPr>
          <p:nvPr/>
        </p:nvCxnSpPr>
        <p:spPr>
          <a:xfrm flipH="1">
            <a:off x="3246564" y="3738419"/>
            <a:ext cx="1279532" cy="1154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559331" y="3866217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1679963" y="3866055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1817234" y="3848520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L</a:t>
            </a:r>
            <a:endParaRPr lang="en-IE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705169" y="3895882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R</a:t>
            </a:r>
            <a:endParaRPr lang="en-IE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5416628" y="2339745"/>
            <a:ext cx="367207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Fields   L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   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  </a:t>
            </a:r>
            <a:r>
              <a:rPr lang="en-IE" sz="2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L</a:t>
            </a:r>
            <a:r>
              <a:rPr lang="en-IE" sz="2000" baseline="-25000" dirty="0" smtClean="0"/>
              <a:t>       </a:t>
            </a:r>
            <a:r>
              <a:rPr lang="en-IE" sz="2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R</a:t>
            </a:r>
            <a:r>
              <a:rPr lang="en-IE" sz="2000" dirty="0" smtClean="0"/>
              <a:t>     </a:t>
            </a:r>
            <a:r>
              <a:rPr lang="en-US" sz="2000" dirty="0" smtClean="0"/>
              <a:t>S     </a:t>
            </a:r>
          </a:p>
          <a:p>
            <a:r>
              <a:rPr lang="en-US" sz="2000" dirty="0" smtClean="0"/>
              <a:t>B – L    -1     -1     1      1       0</a:t>
            </a:r>
            <a:endParaRPr lang="en-IE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4107950" y="3942714"/>
            <a:ext cx="1275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Higgs </a:t>
            </a:r>
          </a:p>
          <a:p>
            <a:r>
              <a:rPr lang="en-US" sz="2000" dirty="0" smtClean="0"/>
              <a:t>doublets</a:t>
            </a:r>
            <a:endParaRPr lang="en-IE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004798" y="2531339"/>
            <a:ext cx="229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Higgs bi-doublet</a:t>
            </a:r>
            <a:endParaRPr lang="en-IE" sz="20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6276927" y="2317443"/>
            <a:ext cx="0" cy="707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427779" y="2703319"/>
            <a:ext cx="3672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175136" y="4892729"/>
            <a:ext cx="192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breaks </a:t>
            </a:r>
          </a:p>
          <a:p>
            <a:r>
              <a:rPr lang="en-US" sz="2000" dirty="0" smtClean="0"/>
              <a:t>L-R symmetry</a:t>
            </a:r>
            <a:endParaRPr lang="en-IE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5579196" y="3113010"/>
            <a:ext cx="214006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inverse seesaw</a:t>
            </a:r>
            <a:endParaRPr lang="en-IE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2417896" y="5704099"/>
            <a:ext cx="344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</a:t>
            </a:r>
            <a:r>
              <a:rPr lang="en-US" sz="2000" dirty="0" err="1" smtClean="0"/>
              <a:t>Majorana</a:t>
            </a:r>
            <a:r>
              <a:rPr lang="en-US" sz="2000" dirty="0" smtClean="0"/>
              <a:t> mass terms</a:t>
            </a:r>
            <a:endParaRPr lang="en-IE" sz="2000" dirty="0"/>
          </a:p>
        </p:txBody>
      </p:sp>
      <p:sp>
        <p:nvSpPr>
          <p:cNvPr id="40" name="WordArt 10"/>
          <p:cNvSpPr>
            <a:spLocks noChangeArrowheads="1" noChangeShapeType="1" noTextEdit="1"/>
          </p:cNvSpPr>
          <p:nvPr/>
        </p:nvSpPr>
        <p:spPr bwMode="auto">
          <a:xfrm>
            <a:off x="430926" y="138214"/>
            <a:ext cx="4172972" cy="62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LHC-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filic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L-R 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4672" y="3565507"/>
            <a:ext cx="2141268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~ </a:t>
            </a:r>
            <a:r>
              <a:rPr lang="en-US" sz="2000" dirty="0" err="1" smtClean="0"/>
              <a:t>PeV</a:t>
            </a:r>
            <a:r>
              <a:rPr lang="en-US" sz="2000" baseline="-25000" dirty="0" smtClean="0"/>
              <a:t>   </a:t>
            </a:r>
            <a:endParaRPr lang="en-IE" sz="2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6205305" y="4018992"/>
            <a:ext cx="1513957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 ~  10 </a:t>
            </a:r>
            <a:r>
              <a:rPr lang="en-US" sz="2000" dirty="0" err="1" smtClean="0"/>
              <a:t>keV</a:t>
            </a:r>
            <a:endParaRPr lang="en-IE" sz="2000" dirty="0"/>
          </a:p>
        </p:txBody>
      </p:sp>
      <p:sp>
        <p:nvSpPr>
          <p:cNvPr id="49" name="Right Arrow 48"/>
          <p:cNvSpPr/>
          <p:nvPr/>
        </p:nvSpPr>
        <p:spPr>
          <a:xfrm rot="12864257">
            <a:off x="4939070" y="4632974"/>
            <a:ext cx="265829" cy="353291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TextBox 55"/>
          <p:cNvSpPr txBox="1"/>
          <p:nvPr/>
        </p:nvSpPr>
        <p:spPr>
          <a:xfrm>
            <a:off x="-7" y="4825814"/>
            <a:ext cx="104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Dark</a:t>
            </a:r>
          </a:p>
          <a:p>
            <a:r>
              <a:rPr lang="en-IE" sz="2000" dirty="0" smtClean="0"/>
              <a:t>sector</a:t>
            </a:r>
            <a:endParaRPr lang="en-IE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276927" y="205053"/>
            <a:ext cx="2463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P.S.Bhupal</a:t>
            </a:r>
            <a:r>
              <a:rPr lang="en-IE" i="1" dirty="0" smtClean="0">
                <a:solidFill>
                  <a:srgbClr val="FF0000"/>
                </a:solidFill>
              </a:rPr>
              <a:t> Dev,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R.N. </a:t>
            </a:r>
            <a:r>
              <a:rPr lang="en-IE" i="1" dirty="0" err="1" smtClean="0">
                <a:solidFill>
                  <a:srgbClr val="FF0000"/>
                </a:solidFill>
              </a:rPr>
              <a:t>Mohapatra</a:t>
            </a:r>
            <a:r>
              <a:rPr lang="en-IE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0910.3924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64278" y="1671112"/>
            <a:ext cx="253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V.Brdar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Yu.S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JHEP 02 (2019) 045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40724" y="1103901"/>
            <a:ext cx="267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with GUT embeddings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1151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 err="1" smtClean="0"/>
              <a:t>m</a:t>
            </a:r>
            <a:r>
              <a:rPr lang="en-IE" baseline="-25000" dirty="0" err="1" smtClean="0"/>
              <a:t>D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0948" y="2317443"/>
            <a:ext cx="4270916" cy="40296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880948" y="4672371"/>
            <a:ext cx="4260735" cy="16746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191371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70914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6" name="Double Bracket 5"/>
          <p:cNvSpPr/>
          <p:nvPr/>
        </p:nvSpPr>
        <p:spPr>
          <a:xfrm>
            <a:off x="1201499" y="2784312"/>
            <a:ext cx="510363" cy="96829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Double Bracket 7"/>
          <p:cNvSpPr/>
          <p:nvPr/>
        </p:nvSpPr>
        <p:spPr>
          <a:xfrm>
            <a:off x="4270933" y="2779130"/>
            <a:ext cx="510363" cy="973479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1676834" y="3553753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5259612" y="3180338"/>
            <a:ext cx="372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invariant under global U(1)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0426" y="3571154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1161340" y="5403208"/>
            <a:ext cx="715959" cy="6592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1231047" y="5008027"/>
            <a:ext cx="60164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S</a:t>
            </a:r>
            <a:r>
              <a:rPr lang="en-IE" sz="2800" baseline="-25000" dirty="0" smtClean="0"/>
              <a:t>L</a:t>
            </a:r>
            <a:endParaRPr lang="en-IE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10683" y="1248453"/>
            <a:ext cx="33676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SU(2)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x SU(2)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x U(1)</a:t>
            </a:r>
            <a:r>
              <a:rPr lang="en-US" sz="2000" baseline="-25000" dirty="0" smtClean="0"/>
              <a:t>B-L</a:t>
            </a:r>
            <a:r>
              <a:rPr lang="en-US" sz="2000" dirty="0" smtClean="0"/>
              <a:t>  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678301" y="1276320"/>
            <a:ext cx="6244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P</a:t>
            </a:r>
            <a:endParaRPr lang="en-IE" sz="2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711862" y="3310474"/>
            <a:ext cx="2559071" cy="25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633764" y="2952851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TextBox 27"/>
          <p:cNvSpPr txBox="1"/>
          <p:nvPr/>
        </p:nvSpPr>
        <p:spPr>
          <a:xfrm>
            <a:off x="2767324" y="3025329"/>
            <a:ext cx="53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ymbol" pitchFamily="18" charset="2"/>
              </a:rPr>
              <a:t>F</a:t>
            </a:r>
            <a:endParaRPr lang="en-IE" sz="2800" dirty="0">
              <a:latin typeface="Symbol" pitchFamily="18" charset="2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446553" y="3651283"/>
            <a:ext cx="2" cy="1356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2"/>
          </p:cNvCxnSpPr>
          <p:nvPr/>
        </p:nvCxnSpPr>
        <p:spPr>
          <a:xfrm>
            <a:off x="4526096" y="3738419"/>
            <a:ext cx="10015" cy="1269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137531" y="3934236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1109942" y="3973939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1251745" y="3985674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L</a:t>
            </a:r>
            <a:endParaRPr lang="en-IE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2929" y="3973939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R</a:t>
            </a:r>
            <a:endParaRPr lang="en-IE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2094517" y="2453282"/>
            <a:ext cx="22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 bi-doublet</a:t>
            </a:r>
            <a:endParaRPr lang="en-IE" dirty="0"/>
          </a:p>
        </p:txBody>
      </p:sp>
      <p:sp>
        <p:nvSpPr>
          <p:cNvPr id="67" name="TextBox 66"/>
          <p:cNvSpPr txBox="1"/>
          <p:nvPr/>
        </p:nvSpPr>
        <p:spPr>
          <a:xfrm>
            <a:off x="5416628" y="3551792"/>
            <a:ext cx="250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broken by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-terms</a:t>
            </a:r>
            <a:endParaRPr lang="en-IE" sz="2000" dirty="0"/>
          </a:p>
        </p:txBody>
      </p:sp>
      <p:sp>
        <p:nvSpPr>
          <p:cNvPr id="49" name="Oval 48"/>
          <p:cNvSpPr/>
          <p:nvPr/>
        </p:nvSpPr>
        <p:spPr>
          <a:xfrm>
            <a:off x="4191730" y="5451425"/>
            <a:ext cx="715959" cy="6592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TextBox 50"/>
          <p:cNvSpPr txBox="1"/>
          <p:nvPr/>
        </p:nvSpPr>
        <p:spPr>
          <a:xfrm>
            <a:off x="4258636" y="5008027"/>
            <a:ext cx="60164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S</a:t>
            </a:r>
            <a:r>
              <a:rPr lang="en-IE" sz="2800" baseline="-25000" dirty="0" smtClean="0"/>
              <a:t>R</a:t>
            </a:r>
            <a:endParaRPr lang="en-IE" sz="28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799242" y="5241073"/>
            <a:ext cx="2459394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43087" y="5738075"/>
            <a:ext cx="32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m</a:t>
            </a:r>
            <a:endParaRPr lang="en-IE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3814816" y="5762928"/>
            <a:ext cx="41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m</a:t>
            </a:r>
            <a:endParaRPr lang="en-IE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698538" y="5290112"/>
            <a:ext cx="63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baseline="-25000" dirty="0" err="1" smtClean="0"/>
              <a:t>LR</a:t>
            </a:r>
            <a:endParaRPr lang="en-IE" sz="2400" dirty="0"/>
          </a:p>
        </p:txBody>
      </p:sp>
      <p:sp>
        <p:nvSpPr>
          <p:cNvPr id="36" name="WordArt 10"/>
          <p:cNvSpPr>
            <a:spLocks noChangeArrowheads="1" noChangeShapeType="1" noTextEdit="1"/>
          </p:cNvSpPr>
          <p:nvPr/>
        </p:nvSpPr>
        <p:spPr bwMode="auto">
          <a:xfrm>
            <a:off x="509624" y="318971"/>
            <a:ext cx="5508403" cy="758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 with L and R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singlets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2726" y="4497159"/>
            <a:ext cx="335875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keV</a:t>
            </a:r>
            <a:r>
              <a:rPr lang="en-US" sz="2000" dirty="0" smtClean="0"/>
              <a:t> scale sterile neutrino</a:t>
            </a:r>
          </a:p>
          <a:p>
            <a:r>
              <a:rPr lang="en-US" sz="2000" dirty="0" smtClean="0"/>
              <a:t>- DM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276927" y="1214765"/>
            <a:ext cx="253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V.Brdar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Yu.S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JHEP 02 (2019) 045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1809.09115 [hep-ph]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604868" y="598487"/>
            <a:ext cx="2149483" cy="7580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Refractive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37313" y="1572322"/>
            <a:ext cx="2744199" cy="8257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Neutrino mass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11800" y="-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24150" y="297711"/>
            <a:ext cx="2925226" cy="618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 simple model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56" y="1158292"/>
            <a:ext cx="61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Target (DM): complex scalar field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with mass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8984" y="2612158"/>
            <a:ext cx="5540706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  = </a:t>
            </a:r>
            <a:r>
              <a:rPr lang="en-IE" sz="2400" dirty="0" err="1" smtClean="0"/>
              <a:t>g</a:t>
            </a:r>
            <a:r>
              <a:rPr lang="en-IE" sz="2400" baseline="-25000" dirty="0" err="1" smtClean="0">
                <a:latin typeface="Symbol" pitchFamily="18" charset="2"/>
              </a:rPr>
              <a:t>a</a:t>
            </a:r>
            <a:r>
              <a:rPr lang="en-IE" sz="2400" baseline="-25000" dirty="0" err="1" smtClean="0"/>
              <a:t>k</a:t>
            </a:r>
            <a:r>
              <a:rPr lang="en-IE" sz="2400" dirty="0" smtClean="0"/>
              <a:t> </a:t>
            </a:r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latin typeface="Symbol" pitchFamily="18" charset="2"/>
              </a:rPr>
              <a:t>a</a:t>
            </a:r>
            <a:r>
              <a:rPr lang="en-IE" sz="2400" baseline="-25000" dirty="0" err="1" smtClean="0"/>
              <a:t>L</a:t>
            </a:r>
            <a:r>
              <a:rPr lang="en-IE" sz="2400" dirty="0" smtClean="0"/>
              <a:t> </a:t>
            </a:r>
            <a:r>
              <a:rPr lang="en-IE" sz="24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kR</a:t>
            </a:r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f</a:t>
            </a:r>
            <a:r>
              <a:rPr lang="en-IE" sz="2400" dirty="0" smtClean="0"/>
              <a:t>  + ½ </a:t>
            </a:r>
            <a:r>
              <a:rPr lang="en-IE" sz="2400" dirty="0" err="1" smtClean="0"/>
              <a:t>m</a:t>
            </a:r>
            <a:r>
              <a:rPr lang="en-IE" sz="2400" baseline="-250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</a:t>
            </a:r>
            <a:r>
              <a:rPr lang="en-IE" sz="2400" dirty="0" smtClean="0"/>
              <a:t> </a:t>
            </a:r>
            <a:r>
              <a:rPr lang="en-IE" sz="24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kR</a:t>
            </a:r>
            <a:r>
              <a:rPr lang="en-IE" sz="2400" baseline="30000" dirty="0" err="1" smtClean="0"/>
              <a:t>T</a:t>
            </a:r>
            <a:r>
              <a:rPr lang="en-IE" sz="24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kR</a:t>
            </a:r>
            <a:r>
              <a:rPr lang="en-IE" sz="2400" dirty="0" smtClean="0"/>
              <a:t> + </a:t>
            </a:r>
            <a:r>
              <a:rPr lang="en-IE" sz="2400" dirty="0" err="1" smtClean="0"/>
              <a:t>h.c</a:t>
            </a:r>
            <a:r>
              <a:rPr lang="en-IE" sz="2400" dirty="0" smtClean="0"/>
              <a:t>.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587" y="1896516"/>
            <a:ext cx="516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At least two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dirty="0" smtClean="0"/>
              <a:t> are needed to explain data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8849" y="4829192"/>
            <a:ext cx="86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interaction can be generated via mixing of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with SM Higgs boson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983" y="4311318"/>
            <a:ext cx="391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We assume zero VEV  &lt;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&gt; = 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488016" y="2729834"/>
            <a:ext cx="180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27478" y="3765859"/>
            <a:ext cx="131093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&lt;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10</a:t>
            </a:r>
            <a:r>
              <a:rPr lang="en-IE" sz="2000" baseline="30000" dirty="0" smtClean="0"/>
              <a:t>-7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057" y="1505611"/>
            <a:ext cx="685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Mediator: 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k</a:t>
            </a:r>
            <a:r>
              <a:rPr lang="en-IE" sz="2000" dirty="0" smtClean="0"/>
              <a:t> – light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fermions with masses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40700" y="3139145"/>
            <a:ext cx="247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k = 1,2,  </a:t>
            </a:r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dirty="0" smtClean="0"/>
              <a:t> = e, </a:t>
            </a:r>
            <a:r>
              <a:rPr lang="en-IE" sz="2000" dirty="0" smtClean="0">
                <a:latin typeface="Symbol" pitchFamily="18" charset="2"/>
              </a:rPr>
              <a:t>m</a:t>
            </a:r>
            <a:r>
              <a:rPr lang="en-IE" sz="2000" dirty="0" smtClean="0"/>
              <a:t>,</a:t>
            </a:r>
            <a:r>
              <a:rPr lang="en-IE" sz="2000" dirty="0" smtClean="0">
                <a:latin typeface="Symbol" pitchFamily="18" charset="2"/>
              </a:rPr>
              <a:t> t</a:t>
            </a:r>
            <a:r>
              <a:rPr lang="en-IE" sz="20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5638" y="3734993"/>
            <a:ext cx="276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bound from SN, ...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5670" y="5337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006112" y="4619858"/>
            <a:ext cx="1313826" cy="7468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550" y="949280"/>
            <a:ext cx="572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Elastic forward scattering of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 on background scalars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with </a:t>
            </a:r>
            <a:r>
              <a:rPr lang="en-IE" sz="2000" dirty="0" err="1" smtClean="0"/>
              <a:t>fermionic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dirty="0" smtClean="0"/>
              <a:t> mediator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3733" y="3395414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53147" y="3720410"/>
            <a:ext cx="267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Resonance:  s =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982398" y="4753650"/>
            <a:ext cx="85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=</a:t>
            </a:r>
            <a:r>
              <a:rPr lang="en-US" sz="2000" dirty="0" smtClean="0"/>
              <a:t> </a:t>
            </a:r>
            <a:r>
              <a:rPr lang="en-IE" sz="2000" baseline="30000" dirty="0" smtClean="0"/>
              <a:t>    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17862" y="2336373"/>
            <a:ext cx="60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k</a:t>
            </a:r>
            <a:endParaRPr lang="en-IE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353147" y="2936538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87282" y="6191461"/>
            <a:ext cx="455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A.Y.S. , V. Valera, 2106.13829 [hep-ph]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76175" y="1671395"/>
            <a:ext cx="25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Effective potential</a:t>
            </a:r>
            <a:endParaRPr lang="en-IE" sz="20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488069" y="4109168"/>
            <a:ext cx="3123357" cy="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5" idx="0"/>
          </p:cNvCxnSpPr>
          <p:nvPr/>
        </p:nvCxnSpPr>
        <p:spPr>
          <a:xfrm flipH="1">
            <a:off x="6692207" y="2240782"/>
            <a:ext cx="50226" cy="36882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506485" y="2056013"/>
            <a:ext cx="3125037" cy="40433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Freeform 93"/>
          <p:cNvSpPr/>
          <p:nvPr/>
        </p:nvSpPr>
        <p:spPr>
          <a:xfrm>
            <a:off x="5476341" y="3737990"/>
            <a:ext cx="1212501" cy="2100105"/>
          </a:xfrm>
          <a:custGeom>
            <a:avLst/>
            <a:gdLst>
              <a:gd name="connsiteX0" fmla="*/ 0 w 1212501"/>
              <a:gd name="connsiteY0" fmla="*/ 10048 h 2100105"/>
              <a:gd name="connsiteX1" fmla="*/ 321547 w 1212501"/>
              <a:gd name="connsiteY1" fmla="*/ 10048 h 2100105"/>
              <a:gd name="connsiteX2" fmla="*/ 552659 w 1212501"/>
              <a:gd name="connsiteY2" fmla="*/ 70338 h 2100105"/>
              <a:gd name="connsiteX3" fmla="*/ 783772 w 1212501"/>
              <a:gd name="connsiteY3" fmla="*/ 231111 h 2100105"/>
              <a:gd name="connsiteX4" fmla="*/ 974690 w 1212501"/>
              <a:gd name="connsiteY4" fmla="*/ 542610 h 2100105"/>
              <a:gd name="connsiteX5" fmla="*/ 1095270 w 1212501"/>
              <a:gd name="connsiteY5" fmla="*/ 924448 h 2100105"/>
              <a:gd name="connsiteX6" fmla="*/ 1165609 w 1212501"/>
              <a:gd name="connsiteY6" fmla="*/ 1406769 h 2100105"/>
              <a:gd name="connsiteX7" fmla="*/ 1205802 w 1212501"/>
              <a:gd name="connsiteY7" fmla="*/ 1889089 h 2100105"/>
              <a:gd name="connsiteX8" fmla="*/ 1205802 w 1212501"/>
              <a:gd name="connsiteY8" fmla="*/ 2100105 h 210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501" h="2100105">
                <a:moveTo>
                  <a:pt x="0" y="10048"/>
                </a:moveTo>
                <a:cubicBezTo>
                  <a:pt x="114718" y="5024"/>
                  <a:pt x="229437" y="0"/>
                  <a:pt x="321547" y="10048"/>
                </a:cubicBezTo>
                <a:cubicBezTo>
                  <a:pt x="413657" y="20096"/>
                  <a:pt x="475622" y="33494"/>
                  <a:pt x="552659" y="70338"/>
                </a:cubicBezTo>
                <a:cubicBezTo>
                  <a:pt x="629696" y="107182"/>
                  <a:pt x="713434" y="152399"/>
                  <a:pt x="783772" y="231111"/>
                </a:cubicBezTo>
                <a:cubicBezTo>
                  <a:pt x="854110" y="309823"/>
                  <a:pt x="922774" y="427054"/>
                  <a:pt x="974690" y="542610"/>
                </a:cubicBezTo>
                <a:cubicBezTo>
                  <a:pt x="1026606" y="658166"/>
                  <a:pt x="1063450" y="780422"/>
                  <a:pt x="1095270" y="924448"/>
                </a:cubicBezTo>
                <a:cubicBezTo>
                  <a:pt x="1127090" y="1068474"/>
                  <a:pt x="1147187" y="1245996"/>
                  <a:pt x="1165609" y="1406769"/>
                </a:cubicBezTo>
                <a:cubicBezTo>
                  <a:pt x="1184031" y="1567542"/>
                  <a:pt x="1199103" y="1773533"/>
                  <a:pt x="1205802" y="1889089"/>
                </a:cubicBezTo>
                <a:cubicBezTo>
                  <a:pt x="1212501" y="2004645"/>
                  <a:pt x="1209151" y="2052375"/>
                  <a:pt x="1205802" y="210010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Freeform 94"/>
          <p:cNvSpPr/>
          <p:nvPr/>
        </p:nvSpPr>
        <p:spPr>
          <a:xfrm>
            <a:off x="6742433" y="2240782"/>
            <a:ext cx="1868993" cy="1812053"/>
          </a:xfrm>
          <a:custGeom>
            <a:avLst/>
            <a:gdLst>
              <a:gd name="connsiteX0" fmla="*/ 0 w 1868993"/>
              <a:gd name="connsiteY0" fmla="*/ 0 h 1812053"/>
              <a:gd name="connsiteX1" fmla="*/ 20097 w 1868993"/>
              <a:gd name="connsiteY1" fmla="*/ 522515 h 1812053"/>
              <a:gd name="connsiteX2" fmla="*/ 70339 w 1868993"/>
              <a:gd name="connsiteY2" fmla="*/ 934497 h 1812053"/>
              <a:gd name="connsiteX3" fmla="*/ 190919 w 1868993"/>
              <a:gd name="connsiteY3" fmla="*/ 1286189 h 1812053"/>
              <a:gd name="connsiteX4" fmla="*/ 422031 w 1868993"/>
              <a:gd name="connsiteY4" fmla="*/ 1527350 h 1812053"/>
              <a:gd name="connsiteX5" fmla="*/ 793820 w 1868993"/>
              <a:gd name="connsiteY5" fmla="*/ 1728317 h 1812053"/>
              <a:gd name="connsiteX6" fmla="*/ 1336431 w 1868993"/>
              <a:gd name="connsiteY6" fmla="*/ 1798655 h 1812053"/>
              <a:gd name="connsiteX7" fmla="*/ 1868993 w 1868993"/>
              <a:gd name="connsiteY7" fmla="*/ 1808704 h 181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8993" h="1812053">
                <a:moveTo>
                  <a:pt x="0" y="0"/>
                </a:moveTo>
                <a:cubicBezTo>
                  <a:pt x="4187" y="183383"/>
                  <a:pt x="8374" y="366766"/>
                  <a:pt x="20097" y="522515"/>
                </a:cubicBezTo>
                <a:cubicBezTo>
                  <a:pt x="31820" y="678264"/>
                  <a:pt x="41869" y="807218"/>
                  <a:pt x="70339" y="934497"/>
                </a:cubicBezTo>
                <a:cubicBezTo>
                  <a:pt x="98809" y="1061776"/>
                  <a:pt x="132304" y="1187380"/>
                  <a:pt x="190919" y="1286189"/>
                </a:cubicBezTo>
                <a:cubicBezTo>
                  <a:pt x="249534" y="1384998"/>
                  <a:pt x="321548" y="1453662"/>
                  <a:pt x="422031" y="1527350"/>
                </a:cubicBezTo>
                <a:cubicBezTo>
                  <a:pt x="522514" y="1601038"/>
                  <a:pt x="641420" y="1683100"/>
                  <a:pt x="793820" y="1728317"/>
                </a:cubicBezTo>
                <a:cubicBezTo>
                  <a:pt x="946220" y="1773534"/>
                  <a:pt x="1157236" y="1785257"/>
                  <a:pt x="1336431" y="1798655"/>
                </a:cubicBezTo>
                <a:cubicBezTo>
                  <a:pt x="1515626" y="1812053"/>
                  <a:pt x="1770184" y="1808704"/>
                  <a:pt x="1868993" y="180870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TextBox 97"/>
          <p:cNvSpPr txBox="1"/>
          <p:nvPr/>
        </p:nvSpPr>
        <p:spPr>
          <a:xfrm>
            <a:off x="1613625" y="4619858"/>
            <a:ext cx="70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endParaRPr lang="en-IE" sz="2000" dirty="0" smtClean="0"/>
          </a:p>
          <a:p>
            <a:r>
              <a:rPr lang="en-IE" sz="2000" dirty="0" smtClean="0"/>
              <a:t>2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   </a:t>
            </a:r>
            <a:endParaRPr lang="en-IE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348645" y="4085029"/>
            <a:ext cx="479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at rest the resonance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 energy:</a:t>
            </a:r>
            <a:endParaRPr lang="en-IE" sz="20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6712261" y="2071505"/>
            <a:ext cx="0" cy="3999075"/>
          </a:xfrm>
          <a:prstGeom prst="line">
            <a:avLst/>
          </a:prstGeom>
          <a:ln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074414" y="1880593"/>
            <a:ext cx="4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</a:t>
            </a:r>
            <a:endParaRPr lang="en-IE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470754" y="6059166"/>
            <a:ext cx="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endParaRPr lang="en-IE" dirty="0"/>
          </a:p>
        </p:txBody>
      </p:sp>
      <p:sp>
        <p:nvSpPr>
          <p:cNvPr id="105" name="TextBox 104"/>
          <p:cNvSpPr txBox="1"/>
          <p:nvPr/>
        </p:nvSpPr>
        <p:spPr>
          <a:xfrm>
            <a:off x="5144749" y="3939940"/>
            <a:ext cx="38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</a:t>
            </a:r>
            <a:endParaRPr lang="en-IE" dirty="0"/>
          </a:p>
        </p:txBody>
      </p:sp>
      <p:sp>
        <p:nvSpPr>
          <p:cNvPr id="106" name="TextBox 105"/>
          <p:cNvSpPr txBox="1"/>
          <p:nvPr/>
        </p:nvSpPr>
        <p:spPr>
          <a:xfrm>
            <a:off x="5437914" y="2841551"/>
            <a:ext cx="148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Wolfenstein</a:t>
            </a:r>
            <a:endParaRPr lang="en-IE" sz="1600" dirty="0" smtClean="0"/>
          </a:p>
          <a:p>
            <a:r>
              <a:rPr lang="en-IE" sz="1600" dirty="0" smtClean="0"/>
              <a:t>limit </a:t>
            </a:r>
            <a:endParaRPr lang="en-IE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375866" y="6076818"/>
            <a:ext cx="23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</a:t>
            </a:r>
            <a:endParaRPr lang="en-IE" dirty="0"/>
          </a:p>
        </p:txBody>
      </p:sp>
      <p:sp>
        <p:nvSpPr>
          <p:cNvPr id="108" name="TextBox 107"/>
          <p:cNvSpPr txBox="1"/>
          <p:nvPr/>
        </p:nvSpPr>
        <p:spPr>
          <a:xfrm>
            <a:off x="6754793" y="5710760"/>
            <a:ext cx="114519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resonance</a:t>
            </a:r>
            <a:endParaRPr lang="en-IE" sz="1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577698" y="3643721"/>
            <a:ext cx="893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1/E tail</a:t>
            </a:r>
            <a:endParaRPr lang="en-IE" sz="1600" dirty="0"/>
          </a:p>
        </p:txBody>
      </p:sp>
      <p:sp>
        <p:nvSpPr>
          <p:cNvPr id="110" name="Down Arrow 109"/>
          <p:cNvSpPr/>
          <p:nvPr/>
        </p:nvSpPr>
        <p:spPr>
          <a:xfrm rot="1397188">
            <a:off x="5519982" y="3380914"/>
            <a:ext cx="267445" cy="277344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TextBox 110"/>
          <p:cNvSpPr txBox="1"/>
          <p:nvPr/>
        </p:nvSpPr>
        <p:spPr>
          <a:xfrm>
            <a:off x="6533368" y="6138011"/>
            <a:ext cx="49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r>
              <a:rPr lang="en-IE" baseline="-25000" dirty="0" smtClean="0"/>
              <a:t>R</a:t>
            </a:r>
            <a:r>
              <a:rPr lang="en-IE" baseline="30000" dirty="0" smtClean="0"/>
              <a:t>  </a:t>
            </a:r>
            <a:endParaRPr lang="en-IE" dirty="0"/>
          </a:p>
        </p:txBody>
      </p:sp>
      <p:sp>
        <p:nvSpPr>
          <p:cNvPr id="112" name="TextBox 111"/>
          <p:cNvSpPr txBox="1"/>
          <p:nvPr/>
        </p:nvSpPr>
        <p:spPr>
          <a:xfrm>
            <a:off x="216587" y="5375390"/>
            <a:ext cx="402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small</a:t>
            </a:r>
            <a:r>
              <a:rPr lang="en-US" sz="2000" dirty="0" smtClean="0"/>
              <a:t>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resonance at low, </a:t>
            </a:r>
          </a:p>
          <a:p>
            <a:r>
              <a:rPr lang="en-IE" sz="2000" dirty="0" smtClean="0"/>
              <a:t>observable energies</a:t>
            </a:r>
            <a:endParaRPr lang="en-IE" sz="2000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724539" y="4984434"/>
            <a:ext cx="4019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7950" y="2200947"/>
            <a:ext cx="2055632" cy="627317"/>
          </a:xfrm>
          <a:custGeom>
            <a:avLst/>
            <a:gdLst>
              <a:gd name="connsiteX0" fmla="*/ 0 w 2424223"/>
              <a:gd name="connsiteY0" fmla="*/ 0 h 808075"/>
              <a:gd name="connsiteX1" fmla="*/ 595423 w 2424223"/>
              <a:gd name="connsiteY1" fmla="*/ 808075 h 808075"/>
              <a:gd name="connsiteX2" fmla="*/ 1860698 w 2424223"/>
              <a:gd name="connsiteY2" fmla="*/ 797442 h 808075"/>
              <a:gd name="connsiteX3" fmla="*/ 2424223 w 2424223"/>
              <a:gd name="connsiteY3" fmla="*/ 0 h 80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223" h="808075">
                <a:moveTo>
                  <a:pt x="0" y="0"/>
                </a:moveTo>
                <a:lnTo>
                  <a:pt x="595423" y="808075"/>
                </a:lnTo>
                <a:lnTo>
                  <a:pt x="1860698" y="797442"/>
                </a:lnTo>
                <a:lnTo>
                  <a:pt x="242422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84784" y="2860163"/>
            <a:ext cx="545805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04550" y="2817631"/>
            <a:ext cx="549274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433339" y="1779556"/>
            <a:ext cx="1212111" cy="2047184"/>
          </a:xfrm>
          <a:custGeom>
            <a:avLst/>
            <a:gdLst>
              <a:gd name="connsiteX0" fmla="*/ 0 w 1212111"/>
              <a:gd name="connsiteY0" fmla="*/ 0 h 2200940"/>
              <a:gd name="connsiteX1" fmla="*/ 637953 w 1212111"/>
              <a:gd name="connsiteY1" fmla="*/ 520996 h 2200940"/>
              <a:gd name="connsiteX2" fmla="*/ 659218 w 1212111"/>
              <a:gd name="connsiteY2" fmla="*/ 1679944 h 2200940"/>
              <a:gd name="connsiteX3" fmla="*/ 1212111 w 1212111"/>
              <a:gd name="connsiteY3" fmla="*/ 2200940 h 220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111" h="2200940">
                <a:moveTo>
                  <a:pt x="0" y="0"/>
                </a:moveTo>
                <a:lnTo>
                  <a:pt x="637953" y="520996"/>
                </a:lnTo>
                <a:lnTo>
                  <a:pt x="659218" y="1679944"/>
                </a:lnTo>
                <a:lnTo>
                  <a:pt x="1212111" y="22009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087743" y="1671395"/>
            <a:ext cx="545805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543207" y="3359886"/>
            <a:ext cx="545805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328958" y="220760"/>
            <a:ext cx="5073454" cy="627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Refraction on scalar DM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66836" y="627329"/>
            <a:ext cx="334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Ki</a:t>
            </a:r>
            <a:r>
              <a:rPr lang="en-IE" i="1" dirty="0" smtClean="0">
                <a:solidFill>
                  <a:srgbClr val="FF0000"/>
                </a:solidFill>
              </a:rPr>
              <a:t>-Yong </a:t>
            </a:r>
            <a:r>
              <a:rPr lang="en-IE" i="1" dirty="0" err="1" smtClean="0">
                <a:solidFill>
                  <a:srgbClr val="FF0000"/>
                </a:solidFill>
              </a:rPr>
              <a:t>Choi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  <a:r>
              <a:rPr lang="en-IE" i="1" dirty="0" err="1" smtClean="0">
                <a:solidFill>
                  <a:srgbClr val="FF0000"/>
                </a:solidFill>
              </a:rPr>
              <a:t>Eung</a:t>
            </a:r>
            <a:r>
              <a:rPr lang="en-IE" i="1" dirty="0" smtClean="0">
                <a:solidFill>
                  <a:srgbClr val="FF0000"/>
                </a:solidFill>
              </a:rPr>
              <a:t> Jin Chun, </a:t>
            </a:r>
            <a:r>
              <a:rPr lang="en-IE" i="1" dirty="0" err="1" smtClean="0">
                <a:solidFill>
                  <a:srgbClr val="FF0000"/>
                </a:solidFill>
              </a:rPr>
              <a:t>Jongkuk</a:t>
            </a:r>
            <a:r>
              <a:rPr lang="en-IE" i="1" dirty="0" smtClean="0">
                <a:solidFill>
                  <a:srgbClr val="FF0000"/>
                </a:solidFill>
              </a:rPr>
              <a:t> Kim,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1909.10478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31654" y="148842"/>
            <a:ext cx="314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S. F </a:t>
            </a:r>
            <a:r>
              <a:rPr lang="en-IE" i="1" dirty="0" err="1" smtClean="0">
                <a:solidFill>
                  <a:srgbClr val="FF0000"/>
                </a:solidFill>
              </a:rPr>
              <a:t>Ge</a:t>
            </a:r>
            <a:r>
              <a:rPr lang="en-IE" i="1" dirty="0" smtClean="0">
                <a:solidFill>
                  <a:srgbClr val="FF0000"/>
                </a:solidFill>
              </a:rPr>
              <a:t> and H Murayama, 1904.02518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95452" y="1421619"/>
            <a:ext cx="259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2012.09474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72315" y="2936538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4446982" y="1854002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150759" y="1840672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82699" y="1737024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42343" y="1937079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68248" y="3352199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65428" y="2536428"/>
            <a:ext cx="4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k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9586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dirty="0" smtClean="0"/>
              <a:t>   </a:t>
            </a:r>
            <a:endParaRPr lang="en-IE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010719" y="1945672"/>
            <a:ext cx="12066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|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dirty="0" err="1" smtClean="0"/>
              <a:t>m</a:t>
            </a:r>
            <a:r>
              <a:rPr lang="en-IE" sz="2000" baseline="-25000" dirty="0" err="1" smtClean="0"/>
              <a:t>ref</a:t>
            </a:r>
            <a:r>
              <a:rPr lang="en-IE" sz="2000" baseline="-25000" dirty="0" smtClean="0"/>
              <a:t> 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| 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223023" y="3687154"/>
            <a:ext cx="48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r>
              <a:rPr lang="en-IE" sz="2000" baseline="-25000" dirty="0" smtClean="0"/>
              <a:t>R    </a:t>
            </a:r>
            <a:endParaRPr lang="en-IE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4873722" y="1026220"/>
            <a:ext cx="3858231" cy="30693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Freeform 53"/>
          <p:cNvSpPr/>
          <p:nvPr/>
        </p:nvSpPr>
        <p:spPr>
          <a:xfrm>
            <a:off x="6736762" y="1359710"/>
            <a:ext cx="2027659" cy="1771365"/>
          </a:xfrm>
          <a:custGeom>
            <a:avLst/>
            <a:gdLst>
              <a:gd name="connsiteX0" fmla="*/ 19493 w 2277140"/>
              <a:gd name="connsiteY0" fmla="*/ 0 h 1896139"/>
              <a:gd name="connsiteX1" fmla="*/ 62023 w 2277140"/>
              <a:gd name="connsiteY1" fmla="*/ 1275907 h 1896139"/>
              <a:gd name="connsiteX2" fmla="*/ 391632 w 2277140"/>
              <a:gd name="connsiteY2" fmla="*/ 1775637 h 1896139"/>
              <a:gd name="connsiteX3" fmla="*/ 944525 w 2277140"/>
              <a:gd name="connsiteY3" fmla="*/ 1871330 h 1896139"/>
              <a:gd name="connsiteX4" fmla="*/ 2071577 w 2277140"/>
              <a:gd name="connsiteY4" fmla="*/ 1892595 h 1896139"/>
              <a:gd name="connsiteX5" fmla="*/ 2177902 w 2277140"/>
              <a:gd name="connsiteY5" fmla="*/ 1892595 h 189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7140" h="1896139">
                <a:moveTo>
                  <a:pt x="19493" y="0"/>
                </a:moveTo>
                <a:cubicBezTo>
                  <a:pt x="9746" y="489984"/>
                  <a:pt x="0" y="979968"/>
                  <a:pt x="62023" y="1275907"/>
                </a:cubicBezTo>
                <a:cubicBezTo>
                  <a:pt x="124046" y="1571847"/>
                  <a:pt x="244548" y="1676400"/>
                  <a:pt x="391632" y="1775637"/>
                </a:cubicBezTo>
                <a:cubicBezTo>
                  <a:pt x="538716" y="1874874"/>
                  <a:pt x="664534" y="1851837"/>
                  <a:pt x="944525" y="1871330"/>
                </a:cubicBezTo>
                <a:cubicBezTo>
                  <a:pt x="1224516" y="1890823"/>
                  <a:pt x="1866014" y="1889051"/>
                  <a:pt x="2071577" y="1892595"/>
                </a:cubicBezTo>
                <a:cubicBezTo>
                  <a:pt x="2277140" y="1896139"/>
                  <a:pt x="2227521" y="1894367"/>
                  <a:pt x="2177902" y="189259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6720771" y="1344423"/>
            <a:ext cx="19426" cy="2742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4874291" y="1348740"/>
            <a:ext cx="1846480" cy="2738524"/>
          </a:xfrm>
          <a:custGeom>
            <a:avLst/>
            <a:gdLst>
              <a:gd name="connsiteX0" fmla="*/ 0 w 1777409"/>
              <a:gd name="connsiteY0" fmla="*/ 2679405 h 2679405"/>
              <a:gd name="connsiteX1" fmla="*/ 1371600 w 1777409"/>
              <a:gd name="connsiteY1" fmla="*/ 1775638 h 2679405"/>
              <a:gd name="connsiteX2" fmla="*/ 1711842 w 1777409"/>
              <a:gd name="connsiteY2" fmla="*/ 1329070 h 2679405"/>
              <a:gd name="connsiteX3" fmla="*/ 1765004 w 1777409"/>
              <a:gd name="connsiteY3" fmla="*/ 712382 h 2679405"/>
              <a:gd name="connsiteX4" fmla="*/ 1775637 w 1777409"/>
              <a:gd name="connsiteY4" fmla="*/ 0 h 267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09" h="2679405">
                <a:moveTo>
                  <a:pt x="0" y="2679405"/>
                </a:moveTo>
                <a:cubicBezTo>
                  <a:pt x="543146" y="2340049"/>
                  <a:pt x="1086293" y="2000694"/>
                  <a:pt x="1371600" y="1775638"/>
                </a:cubicBezTo>
                <a:cubicBezTo>
                  <a:pt x="1656907" y="1550582"/>
                  <a:pt x="1646275" y="1506279"/>
                  <a:pt x="1711842" y="1329070"/>
                </a:cubicBezTo>
                <a:cubicBezTo>
                  <a:pt x="1777409" y="1151861"/>
                  <a:pt x="1754372" y="933894"/>
                  <a:pt x="1765004" y="712382"/>
                </a:cubicBezTo>
                <a:cubicBezTo>
                  <a:pt x="1775636" y="490870"/>
                  <a:pt x="1775636" y="245435"/>
                  <a:pt x="1775637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TextBox 65"/>
          <p:cNvSpPr txBox="1"/>
          <p:nvPr/>
        </p:nvSpPr>
        <p:spPr>
          <a:xfrm>
            <a:off x="8711919" y="3802413"/>
            <a:ext cx="48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r>
              <a:rPr lang="en-IE" sz="2000" baseline="-25000" dirty="0" smtClean="0"/>
              <a:t>    </a:t>
            </a:r>
            <a:endParaRPr lang="en-IE" sz="2000" dirty="0" smtClean="0"/>
          </a:p>
        </p:txBody>
      </p:sp>
      <p:sp>
        <p:nvSpPr>
          <p:cNvPr id="57" name="WordArt 10"/>
          <p:cNvSpPr>
            <a:spLocks noChangeArrowheads="1" noChangeShapeType="1" noTextEdit="1"/>
          </p:cNvSpPr>
          <p:nvPr/>
        </p:nvSpPr>
        <p:spPr bwMode="auto">
          <a:xfrm>
            <a:off x="331076" y="195208"/>
            <a:ext cx="4312843" cy="841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Refraction mass squared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3247" y="2121527"/>
            <a:ext cx="154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existing</a:t>
            </a:r>
          </a:p>
          <a:p>
            <a:r>
              <a:rPr lang="en-IE" dirty="0" smtClean="0"/>
              <a:t>observations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4906190" y="3288806"/>
            <a:ext cx="94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relic </a:t>
            </a:r>
            <a:r>
              <a:rPr lang="en-IE" dirty="0" smtClean="0">
                <a:latin typeface="Symbol" pitchFamily="18" charset="2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518" y="3348829"/>
            <a:ext cx="360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= constant –</a:t>
            </a:r>
          </a:p>
          <a:p>
            <a:r>
              <a:rPr lang="en-IE" sz="2000" dirty="0" smtClean="0"/>
              <a:t> checked down to 0.1 </a:t>
            </a:r>
            <a:r>
              <a:rPr lang="en-IE" sz="2000" dirty="0" err="1" smtClean="0"/>
              <a:t>MeV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5080" y="4251734"/>
            <a:ext cx="234734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/>
              <a:t> 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 &lt;&lt; 0.1 </a:t>
            </a:r>
            <a:r>
              <a:rPr lang="en-IE" sz="2000" dirty="0" err="1" smtClean="0"/>
              <a:t>MeV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69130" y="2480767"/>
            <a:ext cx="18624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 </a:t>
            </a:r>
            <a:r>
              <a:rPr lang="en-US" sz="2000" dirty="0" smtClean="0"/>
              <a:t>= 2E</a:t>
            </a:r>
            <a:r>
              <a:rPr lang="en-IE" sz="2000" dirty="0" smtClean="0"/>
              <a:t>V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78821" y="1084148"/>
            <a:ext cx="36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Introduce the effective or refractive mass squared as 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01029" y="1906527"/>
            <a:ext cx="169299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=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/2E</a:t>
            </a:r>
            <a:endParaRPr lang="en-IE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685247" y="4181365"/>
            <a:ext cx="332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decrease of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with E allows to avoid </a:t>
            </a:r>
          </a:p>
          <a:p>
            <a:r>
              <a:rPr lang="en-IE" sz="2000" dirty="0" smtClean="0"/>
              <a:t>the cosmological bound </a:t>
            </a:r>
          </a:p>
          <a:p>
            <a:r>
              <a:rPr lang="en-IE" sz="2000" dirty="0" smtClean="0"/>
              <a:t>on sum of neutrino masses</a:t>
            </a:r>
            <a:endParaRPr lang="en-IE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6940987" y="4213156"/>
            <a:ext cx="2181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</a:t>
            </a:r>
            <a:r>
              <a:rPr lang="en-IE" sz="2000" dirty="0" smtClean="0"/>
              <a:t> constant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 explains oscillation data</a:t>
            </a:r>
            <a:endParaRPr lang="en-IE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26408" y="5932962"/>
            <a:ext cx="68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Large number density of target particles is required </a:t>
            </a:r>
            <a:r>
              <a:rPr lang="en-IE" sz="2000" dirty="0" smtClean="0">
                <a:sym typeface="Wingdings" pitchFamily="2" charset="2"/>
              </a:rPr>
              <a:t> </a:t>
            </a:r>
          </a:p>
          <a:p>
            <a:r>
              <a:rPr lang="en-IE" sz="2000" dirty="0" smtClean="0">
                <a:sym typeface="Wingdings" pitchFamily="2" charset="2"/>
              </a:rPr>
              <a:t>form substantial part of whole DM  </a:t>
            </a:r>
            <a:endParaRPr lang="en-IE" sz="2000" dirty="0"/>
          </a:p>
        </p:txBody>
      </p:sp>
      <p:sp>
        <p:nvSpPr>
          <p:cNvPr id="65" name="Right Arrow 64"/>
          <p:cNvSpPr/>
          <p:nvPr/>
        </p:nvSpPr>
        <p:spPr>
          <a:xfrm rot="16200000">
            <a:off x="5209953" y="3907853"/>
            <a:ext cx="382773" cy="430225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Right Arrow 66"/>
          <p:cNvSpPr/>
          <p:nvPr/>
        </p:nvSpPr>
        <p:spPr>
          <a:xfrm rot="16200000">
            <a:off x="7645892" y="3875953"/>
            <a:ext cx="382773" cy="430225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73722" y="3141349"/>
            <a:ext cx="385823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06190" y="2722650"/>
            <a:ext cx="146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true mass</a:t>
            </a:r>
            <a:r>
              <a:rPr lang="en-IE" baseline="30000" dirty="0" smtClean="0">
                <a:solidFill>
                  <a:srgbClr val="FF0000"/>
                </a:solidFill>
              </a:rPr>
              <a:t>2</a:t>
            </a:r>
            <a:endParaRPr lang="en-I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5733" y="4567498"/>
            <a:ext cx="2861856" cy="6418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738026" y="1756555"/>
            <a:ext cx="2845063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95630" y="280650"/>
            <a:ext cx="4722574" cy="7886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Refraction mass squared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83089" y="3412974"/>
            <a:ext cx="95693" cy="53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349149" y="1255352"/>
            <a:ext cx="170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= 2EV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2695" y="3034130"/>
            <a:ext cx="2170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=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r>
              <a:rPr lang="en-IE" sz="2000" baseline="-25000" dirty="0" err="1" smtClean="0"/>
              <a:t>k</a:t>
            </a:r>
            <a:r>
              <a:rPr lang="en-IE" sz="2000" dirty="0" smtClean="0">
                <a:latin typeface="Symbol" pitchFamily="18" charset="2"/>
              </a:rPr>
              <a:t>*</a:t>
            </a:r>
            <a:r>
              <a:rPr lang="en-IE" sz="2000" dirty="0" smtClean="0"/>
              <a:t>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51910" y="3338543"/>
            <a:ext cx="9225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0931" y="1910443"/>
            <a:ext cx="163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= 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023" y="1756555"/>
            <a:ext cx="116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y(y -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)  </a:t>
            </a:r>
          </a:p>
          <a:p>
            <a:r>
              <a:rPr lang="en-IE" sz="2000" dirty="0" smtClean="0"/>
              <a:t>   y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-1 </a:t>
            </a:r>
            <a:endParaRPr lang="en-IE" sz="2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63275" y="2131764"/>
            <a:ext cx="9225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23941" y="2938433"/>
            <a:ext cx="127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(n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+ </a:t>
            </a:r>
            <a:r>
              <a:rPr lang="en-US" sz="2000" dirty="0" err="1" smtClean="0"/>
              <a:t>n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)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            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0302" y="3583154"/>
            <a:ext cx="406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is the refraction mass squared </a:t>
            </a:r>
          </a:p>
          <a:p>
            <a:r>
              <a:rPr lang="en-IE" sz="2000" dirty="0" smtClean="0"/>
              <a:t>in </a:t>
            </a:r>
            <a:r>
              <a:rPr lang="en-IE" sz="2000" dirty="0" err="1" smtClean="0"/>
              <a:t>asymptotics</a:t>
            </a:r>
            <a:r>
              <a:rPr lang="en-IE" sz="2000" dirty="0" smtClean="0"/>
              <a:t>  y </a:t>
            </a:r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err="1" smtClean="0">
                <a:sym typeface="Wingdings" pitchFamily="2" charset="2"/>
              </a:rPr>
              <a:t>infty</a:t>
            </a:r>
            <a:endParaRPr lang="en-IE" sz="2000" dirty="0" smtClean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151910" y="3034130"/>
            <a:ext cx="265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402" y="2645202"/>
            <a:ext cx="94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where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69805" y="4649650"/>
            <a:ext cx="2170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=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r>
              <a:rPr lang="en-IE" sz="2000" baseline="-25000" dirty="0" err="1" smtClean="0"/>
              <a:t>k</a:t>
            </a:r>
            <a:r>
              <a:rPr lang="en-IE" sz="2000" dirty="0" smtClean="0">
                <a:latin typeface="Symbol" pitchFamily="18" charset="2"/>
              </a:rPr>
              <a:t>*</a:t>
            </a:r>
            <a:r>
              <a:rPr lang="en-IE" sz="2000" dirty="0" smtClean="0"/>
              <a:t>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4575" y="4522772"/>
            <a:ext cx="60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 r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            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987740" y="4901616"/>
            <a:ext cx="4571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byMI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835" y="1651730"/>
            <a:ext cx="3896114" cy="40447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4370187" y="2743049"/>
            <a:ext cx="13167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</a:t>
            </a:r>
            <a:r>
              <a:rPr lang="en-IE" sz="1600" baseline="-25000" dirty="0" smtClean="0"/>
              <a:t>ref</a:t>
            </a:r>
            <a:r>
              <a:rPr lang="en-IE" sz="1600" baseline="30000" dirty="0" smtClean="0"/>
              <a:t>2</a:t>
            </a:r>
            <a:r>
              <a:rPr lang="en-IE" sz="1600" dirty="0" smtClean="0"/>
              <a:t>/m</a:t>
            </a:r>
            <a:r>
              <a:rPr lang="en-IE" sz="1600" baseline="-25000" dirty="0" smtClean="0"/>
              <a:t>as</a:t>
            </a:r>
            <a:r>
              <a:rPr lang="en-IE" sz="1600" baseline="30000" dirty="0" smtClean="0"/>
              <a:t>2</a:t>
            </a:r>
            <a:r>
              <a:rPr lang="en-IE" sz="1600" dirty="0" smtClean="0"/>
              <a:t>        </a:t>
            </a:r>
            <a:r>
              <a:rPr lang="en-IE" sz="1600" baseline="30000" dirty="0" smtClean="0"/>
              <a:t> </a:t>
            </a:r>
            <a:r>
              <a:rPr lang="en-IE" sz="1600" dirty="0" smtClean="0"/>
              <a:t> </a:t>
            </a:r>
            <a:r>
              <a:rPr lang="en-IE" sz="1600" b="1" dirty="0" smtClean="0"/>
              <a:t>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474095" y="2990432"/>
            <a:ext cx="3157902" cy="0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39390" y="5511488"/>
            <a:ext cx="16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8739" y="1230452"/>
            <a:ext cx="2517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Near resonance</a:t>
            </a:r>
            <a:endParaRPr lang="en-IE" sz="20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5463821" y="3303593"/>
            <a:ext cx="3467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5476" y="5407671"/>
            <a:ext cx="379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 r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=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 </a:t>
            </a:r>
            <a:r>
              <a:rPr lang="en-IE" sz="2000" dirty="0" smtClean="0"/>
              <a:t>(n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+ </a:t>
            </a:r>
            <a:r>
              <a:rPr lang="en-US" sz="2000" dirty="0" err="1" smtClean="0"/>
              <a:t>n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) is the energy </a:t>
            </a:r>
          </a:p>
          <a:p>
            <a:r>
              <a:rPr lang="en-IE" sz="2000" dirty="0" smtClean="0"/>
              <a:t>density in</a:t>
            </a:r>
            <a:r>
              <a:rPr lang="en-US" sz="2000" dirty="0" smtClean="0">
                <a:latin typeface="Symbol" pitchFamily="18" charset="2"/>
              </a:rPr>
              <a:t> f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814417" y="2820304"/>
            <a:ext cx="287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1</a:t>
            </a:r>
            <a:endParaRPr lang="en-IE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269721" y="2142397"/>
            <a:ext cx="1587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asymptotics</a:t>
            </a:r>
            <a:r>
              <a:rPr lang="en-IE" sz="1600" dirty="0" smtClean="0"/>
              <a:t> </a:t>
            </a:r>
            <a:r>
              <a:rPr lang="en-IE" sz="1600" dirty="0" smtClean="0">
                <a:sym typeface="Wingdings" pitchFamily="2" charset="2"/>
              </a:rPr>
              <a:t></a:t>
            </a:r>
            <a:endParaRPr lang="en-IE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83857" y="6236416"/>
            <a:ext cx="5762831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 </a:t>
            </a:r>
            <a:r>
              <a:rPr lang="en-IE" sz="2000" dirty="0" smtClean="0"/>
              <a:t>is identified with observable mass squared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83842" y="3827658"/>
            <a:ext cx="1561341" cy="70877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970105" y="3160888"/>
            <a:ext cx="3714184" cy="13755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8532" y="267778"/>
            <a:ext cx="5300712" cy="673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An Example of Modular form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33" y="2512424"/>
            <a:ext cx="819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instance for N = 3 and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 = 2, Y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form triplet with  components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99852" y="3206044"/>
            <a:ext cx="371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1 + 12q + 36q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+  ...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1063" y="3606154"/>
            <a:ext cx="354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2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- 6q</a:t>
            </a:r>
            <a:r>
              <a:rPr lang="en-IE" sz="2000" baseline="30000" dirty="0" smtClean="0"/>
              <a:t>1/3</a:t>
            </a:r>
            <a:r>
              <a:rPr lang="en-IE" sz="2000" dirty="0" smtClean="0"/>
              <a:t> (1 + 7q +   ...  )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58393" y="4006264"/>
            <a:ext cx="3503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3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- 18 q</a:t>
            </a:r>
            <a:r>
              <a:rPr lang="en-IE" sz="2000" baseline="30000" dirty="0" smtClean="0"/>
              <a:t>2/3</a:t>
            </a:r>
            <a:r>
              <a:rPr lang="en-IE" sz="2000" dirty="0" smtClean="0"/>
              <a:t> (1 + ...   )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1539" y="4006264"/>
            <a:ext cx="108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q = e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35593" y="3938530"/>
            <a:ext cx="74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i2</a:t>
            </a:r>
            <a:r>
              <a:rPr lang="en-IE" sz="1600" dirty="0" smtClean="0">
                <a:latin typeface="Symbol" pitchFamily="18" charset="2"/>
              </a:rPr>
              <a:t>p t</a:t>
            </a:r>
            <a:r>
              <a:rPr lang="en-IE" sz="1600" dirty="0" smtClean="0"/>
              <a:t> </a:t>
            </a:r>
            <a:endParaRPr lang="en-IE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47527" y="5471343"/>
            <a:ext cx="260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= 0.0117 + </a:t>
            </a:r>
            <a:r>
              <a:rPr lang="en-IE" sz="2000" dirty="0" err="1" smtClean="0"/>
              <a:t>i</a:t>
            </a:r>
            <a:r>
              <a:rPr lang="en-IE" sz="2000" dirty="0" smtClean="0"/>
              <a:t> 0.995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2540" y="5487627"/>
            <a:ext cx="124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Data fit: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04741" y="5889383"/>
            <a:ext cx="263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Y</a:t>
            </a:r>
            <a:r>
              <a:rPr lang="en-IE" baseline="-25000" dirty="0" smtClean="0"/>
              <a:t>i</a:t>
            </a:r>
            <a:r>
              <a:rPr lang="en-IE" dirty="0" smtClean="0"/>
              <a:t> = (1, - 0.74,  - 0.27)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632631" y="5889383"/>
            <a:ext cx="240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weak hierarchy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2135" y="1419169"/>
            <a:ext cx="793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Dependence 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is determined by transformation properties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460375" y="1467804"/>
            <a:ext cx="3484303" cy="6726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 two deserts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CC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89869" y="442124"/>
            <a:ext cx="4218336" cy="74976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Neutrinos: between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CC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4274" name="AutoShape 2" descr="IMG_97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3" name="Picture 12" descr="desert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85" y="0"/>
            <a:ext cx="45007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89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201705" y="5219908"/>
            <a:ext cx="81785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 V</a:t>
            </a:r>
            <a:r>
              <a:rPr lang="en-US" sz="2000" baseline="-25000" dirty="0" smtClean="0"/>
              <a:t>EW</a:t>
            </a:r>
            <a:r>
              <a:rPr lang="en-US" sz="2000" baseline="30000" dirty="0" smtClean="0"/>
              <a:t>3</a:t>
            </a:r>
            <a:endParaRPr lang="en-US" sz="2000" dirty="0" smtClean="0"/>
          </a:p>
          <a:p>
            <a:r>
              <a:rPr lang="en-US" sz="2000" dirty="0" smtClean="0"/>
              <a:t>  M</a:t>
            </a:r>
            <a:r>
              <a:rPr lang="en-US" sz="2000" baseline="-25000" dirty="0" smtClean="0"/>
              <a:t>Pl</a:t>
            </a:r>
            <a:r>
              <a:rPr lang="en-US" sz="2000" baseline="30000" dirty="0" smtClean="0"/>
              <a:t>2</a:t>
            </a:r>
            <a:endParaRPr lang="en-US" sz="2000" baseline="-25000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227235" y="3460884"/>
            <a:ext cx="81785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 V</a:t>
            </a:r>
            <a:r>
              <a:rPr lang="en-US" sz="2000" baseline="-25000" dirty="0" smtClean="0"/>
              <a:t>EW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endParaRPr lang="en-US" sz="2000" baseline="-250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1964" y="1235281"/>
            <a:ext cx="19623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Upper desert</a:t>
            </a:r>
          </a:p>
          <a:p>
            <a:r>
              <a:rPr lang="en-IE" sz="2000" dirty="0" smtClean="0"/>
              <a:t>14 – 17 orders</a:t>
            </a:r>
            <a:endParaRPr lang="en-IE" sz="2000" dirty="0"/>
          </a:p>
        </p:txBody>
      </p:sp>
      <p:sp>
        <p:nvSpPr>
          <p:cNvPr id="7" name="WordArt 26"/>
          <p:cNvSpPr>
            <a:spLocks noChangeArrowheads="1" noChangeShapeType="1" noTextEdit="1"/>
          </p:cNvSpPr>
          <p:nvPr/>
        </p:nvSpPr>
        <p:spPr bwMode="auto">
          <a:xfrm>
            <a:off x="227424" y="274630"/>
            <a:ext cx="3547132" cy="68172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Two deserts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3330" y="224131"/>
            <a:ext cx="7745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</a:t>
            </a:r>
            <a:r>
              <a:rPr lang="en-IE" baseline="30000" dirty="0" smtClean="0"/>
              <a:t>20</a:t>
            </a:r>
          </a:p>
          <a:p>
            <a:endParaRPr lang="en-IE" baseline="30000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10</a:t>
            </a:r>
            <a:r>
              <a:rPr lang="en-IE" baseline="30000" dirty="0" smtClean="0"/>
              <a:t>10</a:t>
            </a:r>
          </a:p>
          <a:p>
            <a:endParaRPr lang="en-IE" baseline="30000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10</a:t>
            </a:r>
            <a:r>
              <a:rPr lang="en-IE" baseline="30000" dirty="0" smtClean="0"/>
              <a:t>0</a:t>
            </a:r>
          </a:p>
          <a:p>
            <a:endParaRPr lang="en-IE" baseline="30000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10</a:t>
            </a:r>
            <a:r>
              <a:rPr lang="en-IE" baseline="30000" dirty="0" smtClean="0"/>
              <a:t>-10</a:t>
            </a:r>
          </a:p>
          <a:p>
            <a:endParaRPr lang="en-IE" baseline="30000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10</a:t>
            </a:r>
            <a:r>
              <a:rPr lang="en-IE" baseline="30000" dirty="0" smtClean="0"/>
              <a:t>-20</a:t>
            </a:r>
          </a:p>
          <a:p>
            <a:endParaRPr lang="en-IE" baseline="30000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10</a:t>
            </a:r>
            <a:r>
              <a:rPr lang="en-IE" baseline="30000" dirty="0" smtClean="0"/>
              <a:t>-30</a:t>
            </a:r>
          </a:p>
          <a:p>
            <a:endParaRPr lang="en-IE" baseline="30000" dirty="0" smtClean="0"/>
          </a:p>
          <a:p>
            <a:endParaRPr lang="en-IE" baseline="30000" dirty="0" smtClean="0"/>
          </a:p>
          <a:p>
            <a:endParaRPr lang="en-IE" dirty="0" smtClean="0"/>
          </a:p>
          <a:p>
            <a:r>
              <a:rPr lang="en-IE" dirty="0" smtClean="0"/>
              <a:t>10</a:t>
            </a:r>
            <a:r>
              <a:rPr lang="en-IE" baseline="30000" dirty="0" smtClean="0"/>
              <a:t>-40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2173" y="226225"/>
            <a:ext cx="78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/>
              <a:t>GeV</a:t>
            </a:r>
            <a:endParaRPr lang="en-IE" sz="2000" dirty="0"/>
          </a:p>
        </p:txBody>
      </p:sp>
      <p:sp>
        <p:nvSpPr>
          <p:cNvPr id="9" name="Rectangle 8"/>
          <p:cNvSpPr/>
          <p:nvPr/>
        </p:nvSpPr>
        <p:spPr>
          <a:xfrm>
            <a:off x="5989705" y="0"/>
            <a:ext cx="258184" cy="6852081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00338" y="1420005"/>
            <a:ext cx="25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00457" y="402476"/>
            <a:ext cx="25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02130" y="6368527"/>
            <a:ext cx="25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91622" y="5443365"/>
            <a:ext cx="25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93289" y="4428562"/>
            <a:ext cx="25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00207" y="3429893"/>
            <a:ext cx="25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91070" y="2423626"/>
            <a:ext cx="25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10800000">
            <a:off x="6968902" y="5402331"/>
            <a:ext cx="290456" cy="3290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ight Arrow 29"/>
          <p:cNvSpPr/>
          <p:nvPr/>
        </p:nvSpPr>
        <p:spPr>
          <a:xfrm rot="10800000">
            <a:off x="6975869" y="2601871"/>
            <a:ext cx="290456" cy="3290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ight Arrow 30"/>
          <p:cNvSpPr/>
          <p:nvPr/>
        </p:nvSpPr>
        <p:spPr>
          <a:xfrm rot="10594080">
            <a:off x="6976244" y="3344579"/>
            <a:ext cx="290456" cy="3290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ight Arrow 31"/>
          <p:cNvSpPr/>
          <p:nvPr/>
        </p:nvSpPr>
        <p:spPr>
          <a:xfrm rot="10800000">
            <a:off x="6963833" y="3572899"/>
            <a:ext cx="290456" cy="32904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ight Arrow 33"/>
          <p:cNvSpPr/>
          <p:nvPr/>
        </p:nvSpPr>
        <p:spPr>
          <a:xfrm rot="10800000">
            <a:off x="6972284" y="6297961"/>
            <a:ext cx="290456" cy="32904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ight Arrow 34"/>
          <p:cNvSpPr/>
          <p:nvPr/>
        </p:nvSpPr>
        <p:spPr>
          <a:xfrm rot="5223967">
            <a:off x="8133462" y="5313202"/>
            <a:ext cx="290456" cy="32904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TextBox 35"/>
          <p:cNvSpPr txBox="1"/>
          <p:nvPr/>
        </p:nvSpPr>
        <p:spPr>
          <a:xfrm>
            <a:off x="7344422" y="6211004"/>
            <a:ext cx="640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</a:t>
            </a:r>
            <a:r>
              <a:rPr lang="en-IE" sz="2000" baseline="-25000" dirty="0" smtClean="0"/>
              <a:t>U</a:t>
            </a:r>
            <a:r>
              <a:rPr lang="en-IE" sz="2000" baseline="30000" dirty="0" smtClean="0"/>
              <a:t>-1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074176" y="4945945"/>
            <a:ext cx="623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g</a:t>
            </a:r>
            <a:endParaRPr lang="en-IE" sz="2000" dirty="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274140" y="2034274"/>
            <a:ext cx="68800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EW </a:t>
            </a:r>
            <a:endParaRPr lang="en-US" sz="2000" baseline="-25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338755" y="316412"/>
            <a:ext cx="63827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r>
              <a:rPr lang="en-US" sz="2000" baseline="-25000" dirty="0" smtClean="0"/>
              <a:t> 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7328554" y="3256961"/>
            <a:ext cx="524503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269328" y="2552071"/>
            <a:ext cx="5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e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416926" y="2127874"/>
            <a:ext cx="659197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SM </a:t>
            </a:r>
            <a:endParaRPr lang="en-IE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248113" y="3535895"/>
            <a:ext cx="73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L</a:t>
            </a:r>
            <a:r>
              <a:rPr lang="en-IE" sz="2000" baseline="30000" dirty="0" smtClean="0"/>
              <a:t>1/4</a:t>
            </a:r>
            <a:endParaRPr lang="en-I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285253" y="4148222"/>
            <a:ext cx="17877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Lower desert</a:t>
            </a:r>
          </a:p>
          <a:p>
            <a:r>
              <a:rPr lang="en-IE" sz="2000" dirty="0" smtClean="0"/>
              <a:t>&gt; 30 orders</a:t>
            </a:r>
            <a:endParaRPr lang="en-IE" sz="2000" dirty="0"/>
          </a:p>
        </p:txBody>
      </p:sp>
      <p:sp>
        <p:nvSpPr>
          <p:cNvPr id="51" name="Right Arrow 50"/>
          <p:cNvSpPr/>
          <p:nvPr/>
        </p:nvSpPr>
        <p:spPr>
          <a:xfrm rot="10800000">
            <a:off x="6942307" y="688488"/>
            <a:ext cx="290456" cy="32904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7207346" y="658234"/>
            <a:ext cx="899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/>
              <a:t>GUT </a:t>
            </a:r>
          </a:p>
        </p:txBody>
      </p:sp>
      <p:sp>
        <p:nvSpPr>
          <p:cNvPr id="49" name="TextBox 48"/>
          <p:cNvSpPr txBox="1"/>
          <p:nvPr/>
        </p:nvSpPr>
        <p:spPr>
          <a:xfrm rot="10800000" flipV="1">
            <a:off x="8172047" y="6194996"/>
            <a:ext cx="54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</a:t>
            </a:r>
            <a:r>
              <a:rPr lang="en-IE" sz="2000" baseline="-25000" dirty="0" smtClean="0"/>
              <a:t>0</a:t>
            </a:r>
            <a:endParaRPr lang="en-IE" sz="2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5408994" y="3848778"/>
            <a:ext cx="46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44794" y="5588119"/>
            <a:ext cx="46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59757" y="5345532"/>
            <a:ext cx="85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/>
              <a:t>fuzzy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95440" y="3824414"/>
            <a:ext cx="28517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same argument:</a:t>
            </a:r>
          </a:p>
          <a:p>
            <a:r>
              <a:rPr lang="en-IE" sz="2000" dirty="0" smtClean="0"/>
              <a:t>due to smallness</a:t>
            </a:r>
          </a:p>
          <a:p>
            <a:r>
              <a:rPr lang="en-IE" sz="2000" dirty="0" smtClean="0"/>
              <a:t>neutrino mass may  originate from physics </a:t>
            </a:r>
          </a:p>
          <a:p>
            <a:r>
              <a:rPr lang="en-IE" sz="2000" dirty="0" smtClean="0"/>
              <a:t>in the LE desert</a:t>
            </a:r>
            <a:endParaRPr lang="en-IE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95441" y="1649177"/>
            <a:ext cx="2851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It was believed: </a:t>
            </a:r>
          </a:p>
          <a:p>
            <a:r>
              <a:rPr lang="en-IE" sz="2000" dirty="0" smtClean="0"/>
              <a:t>due to smallness neutrino mass is related  to physics above the HE desert </a:t>
            </a:r>
            <a:endParaRPr lang="en-IE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61500" y="6074410"/>
            <a:ext cx="240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Both are involved?</a:t>
            </a:r>
            <a:endParaRPr lang="en-IE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2764458" y="1017532"/>
            <a:ext cx="150695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log scale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20658" y="-1556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581969" y="237064"/>
            <a:ext cx="3270161" cy="790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 conclusion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983" y="3400431"/>
            <a:ext cx="322699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Majorana</a:t>
            </a:r>
            <a:r>
              <a:rPr lang="en-IE" sz="2000" dirty="0" smtClean="0"/>
              <a:t> versus  Dirac?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954" y="2486370"/>
            <a:ext cx="778817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Tests: searches energy, time, space dependences of oscillation parameters 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7226" y="4008249"/>
            <a:ext cx="7989297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determined by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symmetries? Modular symmetries?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206" y="1253250"/>
            <a:ext cx="7662189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Nature of neutrino mass: vacuum mass, neutrino condensates,   refractive mass  related the nature of Dark matter and the Cosmological evolution? Combinations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575" y="4763911"/>
            <a:ext cx="60621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Two or more different contributions to masses?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359" y="5458824"/>
            <a:ext cx="4877885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GUT –Planck scenario – very appealing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441" y="6028269"/>
            <a:ext cx="527191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Neutrinos: probe physics in two deserts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426181" y="475207"/>
            <a:ext cx="2049892" cy="845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Back-up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0" y="-7738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dirty="0" smtClean="0"/>
              <a:t>   </a:t>
            </a:r>
            <a:endParaRPr lang="en-IE" dirty="0"/>
          </a:p>
        </p:txBody>
      </p:sp>
      <p:sp>
        <p:nvSpPr>
          <p:cNvPr id="75" name="Rectangle 74"/>
          <p:cNvSpPr/>
          <p:nvPr/>
        </p:nvSpPr>
        <p:spPr>
          <a:xfrm>
            <a:off x="210521" y="1042114"/>
            <a:ext cx="5345148" cy="9577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44843" y="155217"/>
            <a:ext cx="6129356" cy="753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Potential: standard computations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2620" y="3731430"/>
            <a:ext cx="18526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=</a:t>
            </a:r>
            <a:r>
              <a:rPr lang="en-US" sz="2000" dirty="0" smtClean="0"/>
              <a:t> 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/2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   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14605" y="1267775"/>
            <a:ext cx="183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ab</a:t>
            </a:r>
            <a:r>
              <a:rPr lang="en-IE" sz="2000" dirty="0" smtClean="0"/>
              <a:t> =     V</a:t>
            </a:r>
            <a:r>
              <a:rPr lang="en-IE" sz="2000" baseline="30000" dirty="0" smtClean="0"/>
              <a:t>0</a:t>
            </a:r>
            <a:r>
              <a:rPr lang="en-IE" sz="2000" baseline="-25000" dirty="0" smtClean="0">
                <a:latin typeface="Symbol" pitchFamily="18" charset="2"/>
              </a:rPr>
              <a:t>ab</a:t>
            </a:r>
            <a:r>
              <a:rPr lang="en-IE" sz="2000" baseline="-25000" dirty="0" smtClean="0"/>
              <a:t>k</a:t>
            </a:r>
            <a:r>
              <a:rPr lang="en-IE" sz="2000" dirty="0" smtClean="0"/>
              <a:t>                                       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989256" y="1106930"/>
            <a:ext cx="216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(1 -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) (y - 1) </a:t>
            </a:r>
          </a:p>
          <a:p>
            <a:r>
              <a:rPr lang="en-IE" sz="2000" dirty="0" smtClean="0"/>
              <a:t>     (y - 1)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+  </a:t>
            </a:r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baseline="-25000" dirty="0" smtClean="0"/>
              <a:t>k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350778" y="1467830"/>
            <a:ext cx="15747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35060" y="1492772"/>
            <a:ext cx="561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87763" y="5363326"/>
            <a:ext cx="1457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=      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dirty="0" smtClean="0"/>
              <a:t>              </a:t>
            </a:r>
            <a:endParaRPr lang="en-IE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519091" y="5203831"/>
            <a:ext cx="68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g</a:t>
            </a:r>
            <a:r>
              <a:rPr lang="en-IE" sz="2000" baseline="30000" dirty="0" smtClean="0"/>
              <a:t>2</a:t>
            </a:r>
            <a:endParaRPr lang="en-IE" sz="2000" dirty="0" smtClean="0"/>
          </a:p>
          <a:p>
            <a:r>
              <a:rPr lang="en-IE" sz="2000" dirty="0" smtClean="0"/>
              <a:t> 4</a:t>
            </a:r>
            <a:r>
              <a:rPr lang="en-IE" sz="2000" dirty="0" smtClean="0">
                <a:latin typeface="Symbol" pitchFamily="18" charset="2"/>
              </a:rPr>
              <a:t>p</a:t>
            </a:r>
            <a:endParaRPr lang="en-IE" sz="2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712145" y="5560828"/>
            <a:ext cx="383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45371" y="2340314"/>
            <a:ext cx="549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and n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– the number densities of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and </a:t>
            </a:r>
            <a:r>
              <a:rPr lang="en-IE" sz="2000" dirty="0" smtClean="0">
                <a:latin typeface="Symbol" pitchFamily="18" charset="2"/>
              </a:rPr>
              <a:t>f*</a:t>
            </a:r>
            <a:endParaRPr lang="en-IE" sz="20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4466856" y="1149462"/>
            <a:ext cx="83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1 +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y + 1 </a:t>
            </a:r>
            <a:endParaRPr lang="en-IE" sz="2000" dirty="0"/>
          </a:p>
        </p:txBody>
      </p:sp>
      <p:sp>
        <p:nvSpPr>
          <p:cNvPr id="72" name="Double Bracket 71"/>
          <p:cNvSpPr/>
          <p:nvPr/>
        </p:nvSpPr>
        <p:spPr>
          <a:xfrm>
            <a:off x="2262842" y="1138829"/>
            <a:ext cx="2941235" cy="70788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TextBox 72"/>
          <p:cNvSpPr txBox="1"/>
          <p:nvPr/>
        </p:nvSpPr>
        <p:spPr>
          <a:xfrm>
            <a:off x="4118127" y="1284476"/>
            <a:ext cx="263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+</a:t>
            </a:r>
            <a:endParaRPr lang="en-IE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636488" y="3731430"/>
            <a:ext cx="120071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y = E/</a:t>
            </a:r>
            <a:r>
              <a:rPr lang="en-IE" sz="2000" dirty="0" smtClean="0"/>
              <a:t>E</a:t>
            </a:r>
            <a:r>
              <a:rPr lang="en-IE" sz="2000" baseline="-25000" dirty="0" smtClean="0"/>
              <a:t>R</a:t>
            </a:r>
            <a:r>
              <a:rPr lang="en-IE" sz="2000" baseline="30000" dirty="0" smtClean="0"/>
              <a:t>  </a:t>
            </a:r>
            <a:endParaRPr lang="en-IE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544290" y="4625163"/>
            <a:ext cx="260612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 = (n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– </a:t>
            </a:r>
            <a:r>
              <a:rPr lang="en-US" sz="2000" dirty="0" err="1" smtClean="0"/>
              <a:t>n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)/(n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+ </a:t>
            </a:r>
            <a:r>
              <a:rPr lang="en-US" sz="2000" dirty="0" err="1" smtClean="0"/>
              <a:t>n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274663" y="4729907"/>
            <a:ext cx="138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36844" y="4729907"/>
            <a:ext cx="138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44290" y="2350947"/>
            <a:ext cx="311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</a:t>
            </a:r>
            <a:r>
              <a:rPr lang="en-IE" sz="2000" baseline="30000" dirty="0" smtClean="0"/>
              <a:t>0</a:t>
            </a:r>
            <a:r>
              <a:rPr lang="en-IE" sz="2000" baseline="-25000" dirty="0" smtClean="0">
                <a:latin typeface="Symbol" pitchFamily="18" charset="2"/>
              </a:rPr>
              <a:t>ab</a:t>
            </a:r>
            <a:r>
              <a:rPr lang="en-IE" sz="2000" baseline="-25000" dirty="0" smtClean="0"/>
              <a:t>k </a:t>
            </a:r>
            <a:r>
              <a:rPr lang="en-IE" sz="2000" dirty="0" smtClean="0"/>
              <a:t>=              (n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+ </a:t>
            </a:r>
            <a:r>
              <a:rPr lang="en-US" sz="2000" dirty="0" err="1" smtClean="0"/>
              <a:t>n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)                                       </a:t>
            </a:r>
            <a:endParaRPr lang="en-IE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1253340" y="2177738"/>
            <a:ext cx="1265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r>
              <a:rPr lang="en-IE" sz="2000" baseline="-25000" dirty="0" err="1" smtClean="0"/>
              <a:t>k</a:t>
            </a:r>
            <a:r>
              <a:rPr lang="en-IE" sz="2000" dirty="0" smtClean="0">
                <a:latin typeface="Symbol" pitchFamily="18" charset="2"/>
              </a:rPr>
              <a:t>*</a:t>
            </a:r>
            <a:endParaRPr lang="en-IE" sz="2000" dirty="0" smtClean="0"/>
          </a:p>
          <a:p>
            <a:r>
              <a:rPr lang="en-IE" sz="2000" dirty="0" smtClean="0"/>
              <a:t>    2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 </a:t>
            </a:r>
            <a:endParaRPr lang="en-IE" sz="20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1517661" y="2562428"/>
            <a:ext cx="7091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27289" y="5363326"/>
            <a:ext cx="127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dirty="0" smtClean="0"/>
              <a:t> =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/E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520088" y="2426139"/>
            <a:ext cx="138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584554" y="2457277"/>
            <a:ext cx="138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59773" y="4668081"/>
            <a:ext cx="3314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C-asymmetry of the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gas</a:t>
            </a:r>
            <a:endParaRPr lang="en-IE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663153" y="5360773"/>
            <a:ext cx="265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width of resonance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162424" y="1227486"/>
            <a:ext cx="55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S</a:t>
            </a:r>
            <a:r>
              <a:rPr lang="en-IE" sz="2400" baseline="-25000" dirty="0" err="1" smtClean="0"/>
              <a:t>k</a:t>
            </a:r>
            <a:endParaRPr lang="en-IE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44289" y="3179135"/>
            <a:ext cx="383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simplicity  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=</a:t>
            </a:r>
            <a:r>
              <a:rPr lang="en-IE" sz="2000" baseline="-25000" dirty="0" smtClean="0"/>
              <a:t>  </a:t>
            </a:r>
            <a:r>
              <a:rPr lang="en-IE" sz="2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=</a:t>
            </a:r>
            <a:r>
              <a:rPr lang="en-US" sz="2000" dirty="0" smtClean="0"/>
              <a:t> 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19524" y="5837259"/>
            <a:ext cx="312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dirty="0" smtClean="0"/>
              <a:t> &lt;&lt; 1 can be neglected</a:t>
            </a:r>
            <a:r>
              <a:rPr lang="en-IE" sz="2000" dirty="0" smtClean="0">
                <a:latin typeface="Symbol" pitchFamily="18" charset="2"/>
              </a:rPr>
              <a:t>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52016" y="174658"/>
            <a:ext cx="3948057" cy="997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Properties of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</a:t>
            </a:r>
            <a:r>
              <a:rPr lang="en-IE" sz="3600" baseline="30000" dirty="0" smtClean="0"/>
              <a:t>2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  <a:endParaRPr lang="en-US" sz="3600" kern="10" baseline="-2500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83089" y="3412974"/>
            <a:ext cx="95693" cy="53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1336241" y="1316637"/>
            <a:ext cx="34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= y(y -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) = - </a:t>
            </a:r>
            <a:r>
              <a:rPr lang="en-IE" sz="2000" dirty="0" err="1" smtClean="0">
                <a:latin typeface="Symbol" pitchFamily="18" charset="2"/>
              </a:rPr>
              <a:t>e</a:t>
            </a:r>
            <a:r>
              <a:rPr lang="en-IE" sz="2000" dirty="0" err="1" smtClean="0"/>
              <a:t>y</a:t>
            </a:r>
            <a:r>
              <a:rPr lang="en-IE" sz="2000" dirty="0" smtClean="0"/>
              <a:t>  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000" y="1807167"/>
            <a:ext cx="453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reproducing the </a:t>
            </a:r>
            <a:r>
              <a:rPr lang="en-IE" sz="2000" dirty="0" err="1" smtClean="0"/>
              <a:t>Wolfenstein</a:t>
            </a:r>
            <a:r>
              <a:rPr lang="en-IE" sz="2000" dirty="0" smtClean="0"/>
              <a:t> result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41157" y="1341675"/>
            <a:ext cx="8132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&lt;&lt; 1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88091" y="2293455"/>
            <a:ext cx="447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C-symmetric background </a:t>
            </a:r>
          </a:p>
          <a:p>
            <a:r>
              <a:rPr lang="en-IE" sz="2000" dirty="0" smtClean="0"/>
              <a:t>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= y</a:t>
            </a:r>
            <a:r>
              <a:rPr lang="en-IE" sz="2000" baseline="30000" dirty="0" smtClean="0"/>
              <a:t>2  </a:t>
            </a:r>
            <a:r>
              <a:rPr lang="en-IE" sz="2000" dirty="0" smtClean="0"/>
              <a:t> - decreases faster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141" y="3258505"/>
            <a:ext cx="98973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&gt;&gt; 1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48782" y="3774548"/>
            <a:ext cx="185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=   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8137" y="3616083"/>
            <a:ext cx="194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1 – </a:t>
            </a:r>
            <a:r>
              <a:rPr lang="en-IE" sz="2000" dirty="0" smtClean="0">
                <a:latin typeface="Symbol" pitchFamily="18" charset="2"/>
              </a:rPr>
              <a:t>e </a:t>
            </a:r>
            <a:r>
              <a:rPr lang="en-IE" sz="2000" dirty="0" smtClean="0"/>
              <a:t>/y ,  </a:t>
            </a:r>
            <a:r>
              <a:rPr lang="en-IE" sz="2000" dirty="0" smtClean="0">
                <a:latin typeface="Symbol" pitchFamily="18" charset="2"/>
              </a:rPr>
              <a:t>e </a:t>
            </a:r>
            <a:r>
              <a:rPr lang="en-IE" sz="2000" dirty="0" smtClean="0"/>
              <a:t>= 0</a:t>
            </a:r>
          </a:p>
          <a:p>
            <a:r>
              <a:rPr lang="en-IE" sz="2000" dirty="0" smtClean="0"/>
              <a:t>1 + y</a:t>
            </a:r>
            <a:r>
              <a:rPr lang="en-IE" sz="2000" baseline="30000" dirty="0" smtClean="0"/>
              <a:t>-2 </a:t>
            </a:r>
            <a:r>
              <a:rPr lang="en-IE" sz="2000" dirty="0" smtClean="0"/>
              <a:t>,    </a:t>
            </a:r>
            <a:r>
              <a:rPr lang="en-IE" sz="2000" dirty="0" smtClean="0">
                <a:latin typeface="Symbol" pitchFamily="18" charset="2"/>
              </a:rPr>
              <a:t>e </a:t>
            </a:r>
            <a:r>
              <a:rPr lang="en-IE" sz="2000" dirty="0" smtClean="0"/>
              <a:t>= 0</a:t>
            </a:r>
            <a:endParaRPr lang="en-IE" sz="2000" dirty="0"/>
          </a:p>
        </p:txBody>
      </p:sp>
      <p:sp>
        <p:nvSpPr>
          <p:cNvPr id="44" name="Left Brace 43"/>
          <p:cNvSpPr/>
          <p:nvPr/>
        </p:nvSpPr>
        <p:spPr>
          <a:xfrm>
            <a:off x="2573073" y="3616083"/>
            <a:ext cx="223286" cy="707886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TextBox 44"/>
          <p:cNvSpPr txBox="1"/>
          <p:nvPr/>
        </p:nvSpPr>
        <p:spPr>
          <a:xfrm>
            <a:off x="366908" y="4357382"/>
            <a:ext cx="3804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converges to constant faster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15423" y="5009893"/>
            <a:ext cx="32646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antineutrinos  </a:t>
            </a:r>
            <a:r>
              <a:rPr lang="en-IE" sz="2000" dirty="0" smtClean="0">
                <a:latin typeface="Symbol" pitchFamily="18" charset="2"/>
              </a:rPr>
              <a:t>e </a:t>
            </a:r>
            <a:r>
              <a:rPr lang="en-IE" sz="2000" dirty="0" smtClean="0">
                <a:sym typeface="Wingdings" pitchFamily="2" charset="2"/>
              </a:rPr>
              <a:t> -</a:t>
            </a:r>
            <a:r>
              <a:rPr lang="en-IE" sz="2000" dirty="0" smtClean="0">
                <a:latin typeface="Symbol" pitchFamily="18" charset="2"/>
              </a:rPr>
              <a:t> e</a:t>
            </a:r>
            <a:r>
              <a:rPr lang="en-IE" sz="2000" dirty="0" smtClean="0"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951600" y="5537599"/>
            <a:ext cx="224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) = 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)</a:t>
            </a:r>
            <a:r>
              <a:rPr lang="en-IE" sz="2000" baseline="30000" dirty="0" smtClean="0"/>
              <a:t>    </a:t>
            </a:r>
            <a:r>
              <a:rPr lang="en-IE" sz="2000" dirty="0" smtClean="0"/>
              <a:t>    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1317" y="6202909"/>
            <a:ext cx="5167507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has all the properties of usual mass </a:t>
            </a:r>
            <a:endParaRPr lang="en-IE" sz="2000" dirty="0"/>
          </a:p>
        </p:txBody>
      </p:sp>
      <p:pic>
        <p:nvPicPr>
          <p:cNvPr id="19" name="Picture 18" descr="MsqEff_solatm_e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8175" y="1412875"/>
            <a:ext cx="3902027" cy="384749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4030188" y="3710750"/>
            <a:ext cx="128789" cy="202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4520008" y="2789532"/>
            <a:ext cx="14887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|m</a:t>
            </a:r>
            <a:r>
              <a:rPr lang="en-IE" sz="1600" baseline="-25000" dirty="0" smtClean="0"/>
              <a:t>ref</a:t>
            </a:r>
            <a:r>
              <a:rPr lang="en-IE" sz="1600" baseline="30000" dirty="0" smtClean="0"/>
              <a:t>2</a:t>
            </a:r>
            <a:r>
              <a:rPr lang="en-IE" sz="1600" dirty="0" smtClean="0"/>
              <a:t>|( eV</a:t>
            </a:r>
            <a:r>
              <a:rPr lang="en-IE" sz="1600" baseline="30000" dirty="0" smtClean="0"/>
              <a:t>2</a:t>
            </a:r>
            <a:r>
              <a:rPr lang="en-IE" sz="1600" dirty="0" smtClean="0"/>
              <a:t>)      </a:t>
            </a:r>
            <a:r>
              <a:rPr lang="en-IE" sz="1600" baseline="30000" dirty="0" smtClean="0"/>
              <a:t> </a:t>
            </a:r>
            <a:r>
              <a:rPr lang="en-IE" sz="1600" dirty="0" smtClean="0"/>
              <a:t> </a:t>
            </a:r>
            <a:r>
              <a:rPr lang="en-IE" sz="1600" b="1" dirty="0" smtClean="0"/>
              <a:t> </a:t>
            </a:r>
          </a:p>
        </p:txBody>
      </p:sp>
      <p:sp>
        <p:nvSpPr>
          <p:cNvPr id="24" name="Right Arrow 23"/>
          <p:cNvSpPr/>
          <p:nvPr/>
        </p:nvSpPr>
        <p:spPr>
          <a:xfrm rot="12849315">
            <a:off x="3390315" y="4173738"/>
            <a:ext cx="272766" cy="31640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8" name="Straight Connector 27"/>
          <p:cNvCxnSpPr/>
          <p:nvPr/>
        </p:nvCxnSpPr>
        <p:spPr>
          <a:xfrm>
            <a:off x="2796359" y="5671161"/>
            <a:ext cx="183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375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72791" y="297345"/>
            <a:ext cx="4922046" cy="784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Fitting the oscillation data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8164" y="2729774"/>
            <a:ext cx="902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sol</a:t>
            </a:r>
            <a:r>
              <a:rPr lang="en-IE" sz="2000" baseline="30000" dirty="0" smtClean="0"/>
              <a:t>2</a:t>
            </a:r>
            <a:r>
              <a:rPr lang="en-IE" sz="2000" b="1" dirty="0" smtClean="0"/>
              <a:t> </a:t>
            </a:r>
          </a:p>
          <a:p>
            <a:r>
              <a:rPr lang="en-IE" sz="2000" b="1" dirty="0" smtClean="0"/>
              <a:t> 3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</a:t>
            </a:r>
            <a:endParaRPr lang="en-IE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3714" y="1217070"/>
            <a:ext cx="498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Nearly TBM mixing can be obtained for 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817" y="1559315"/>
            <a:ext cx="228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g</a:t>
            </a:r>
            <a:r>
              <a:rPr lang="en-IE" sz="2000" baseline="-25000" dirty="0" smtClean="0"/>
              <a:t>e1</a:t>
            </a:r>
            <a:r>
              <a:rPr lang="en-IE" sz="2000" dirty="0" smtClean="0"/>
              <a:t> = g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= g</a:t>
            </a:r>
            <a:r>
              <a:rPr lang="en-IE" sz="2000" baseline="-25000" dirty="0" smtClean="0">
                <a:latin typeface="Symbol" pitchFamily="18" charset="2"/>
              </a:rPr>
              <a:t>t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= g</a:t>
            </a:r>
            <a:r>
              <a:rPr lang="en-IE" sz="2000" baseline="-25000" dirty="0" smtClean="0"/>
              <a:t>1      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5990" y="1551418"/>
            <a:ext cx="274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</a:t>
            </a:r>
            <a:r>
              <a:rPr lang="en-IE" sz="2000" baseline="-25000" dirty="0" smtClean="0"/>
              <a:t>e2</a:t>
            </a:r>
            <a:r>
              <a:rPr lang="en-IE" sz="2000" dirty="0" smtClean="0"/>
              <a:t> = 0, g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= - g</a:t>
            </a:r>
            <a:r>
              <a:rPr lang="en-IE" sz="2000" baseline="-25000" dirty="0" smtClean="0">
                <a:latin typeface="Symbol" pitchFamily="18" charset="2"/>
              </a:rPr>
              <a:t>t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= g</a:t>
            </a:r>
            <a:r>
              <a:rPr lang="en-IE" sz="2000" baseline="-25000" dirty="0" smtClean="0"/>
              <a:t>2      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42359" y="2889269"/>
            <a:ext cx="112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g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=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 </a:t>
            </a:r>
            <a:r>
              <a:rPr lang="en-IE" sz="2000" baseline="-25000" dirty="0" smtClean="0"/>
              <a:t>       </a:t>
            </a:r>
            <a:endParaRPr lang="en-IE" sz="2000" dirty="0"/>
          </a:p>
        </p:txBody>
      </p:sp>
      <p:sp>
        <p:nvSpPr>
          <p:cNvPr id="22" name="Freeform 21"/>
          <p:cNvSpPr/>
          <p:nvPr/>
        </p:nvSpPr>
        <p:spPr>
          <a:xfrm>
            <a:off x="1722474" y="2772307"/>
            <a:ext cx="925033" cy="651380"/>
          </a:xfrm>
          <a:custGeom>
            <a:avLst/>
            <a:gdLst>
              <a:gd name="connsiteX0" fmla="*/ 0 w 925033"/>
              <a:gd name="connsiteY0" fmla="*/ 287079 h 595423"/>
              <a:gd name="connsiteX1" fmla="*/ 95693 w 925033"/>
              <a:gd name="connsiteY1" fmla="*/ 595423 h 595423"/>
              <a:gd name="connsiteX2" fmla="*/ 106326 w 925033"/>
              <a:gd name="connsiteY2" fmla="*/ 0 h 595423"/>
              <a:gd name="connsiteX3" fmla="*/ 925033 w 925033"/>
              <a:gd name="connsiteY3" fmla="*/ 0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033" h="595423">
                <a:moveTo>
                  <a:pt x="0" y="287079"/>
                </a:moveTo>
                <a:lnTo>
                  <a:pt x="95693" y="595423"/>
                </a:lnTo>
                <a:lnTo>
                  <a:pt x="106326" y="0"/>
                </a:lnTo>
                <a:lnTo>
                  <a:pt x="9250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03228" y="3094350"/>
            <a:ext cx="7017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526" y="2296980"/>
            <a:ext cx="34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Masses (normal hierarchy)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116766" y="2841614"/>
            <a:ext cx="112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g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=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 </a:t>
            </a:r>
            <a:r>
              <a:rPr lang="en-IE" sz="2000" baseline="-25000" dirty="0" smtClean="0"/>
              <a:t>       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77635" y="2707364"/>
            <a:ext cx="104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atm</a:t>
            </a:r>
            <a:r>
              <a:rPr lang="en-IE" sz="2000" baseline="30000" dirty="0" smtClean="0"/>
              <a:t>2</a:t>
            </a:r>
            <a:r>
              <a:rPr lang="en-IE" sz="2000" b="1" dirty="0" smtClean="0"/>
              <a:t> </a:t>
            </a:r>
          </a:p>
          <a:p>
            <a:r>
              <a:rPr lang="en-IE" sz="2000" b="1" dirty="0" smtClean="0"/>
              <a:t> 2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</a:t>
            </a:r>
            <a:endParaRPr lang="en-IE" sz="2000" b="1" dirty="0" smtClean="0"/>
          </a:p>
        </p:txBody>
      </p:sp>
      <p:sp>
        <p:nvSpPr>
          <p:cNvPr id="33" name="Freeform 32"/>
          <p:cNvSpPr/>
          <p:nvPr/>
        </p:nvSpPr>
        <p:spPr>
          <a:xfrm>
            <a:off x="4171305" y="2729774"/>
            <a:ext cx="925033" cy="651380"/>
          </a:xfrm>
          <a:custGeom>
            <a:avLst/>
            <a:gdLst>
              <a:gd name="connsiteX0" fmla="*/ 0 w 925033"/>
              <a:gd name="connsiteY0" fmla="*/ 287079 h 595423"/>
              <a:gd name="connsiteX1" fmla="*/ 95693 w 925033"/>
              <a:gd name="connsiteY1" fmla="*/ 595423 h 595423"/>
              <a:gd name="connsiteX2" fmla="*/ 106326 w 925033"/>
              <a:gd name="connsiteY2" fmla="*/ 0 h 595423"/>
              <a:gd name="connsiteX3" fmla="*/ 925033 w 925033"/>
              <a:gd name="connsiteY3" fmla="*/ 0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033" h="595423">
                <a:moveTo>
                  <a:pt x="0" y="287079"/>
                </a:moveTo>
                <a:lnTo>
                  <a:pt x="95693" y="595423"/>
                </a:lnTo>
                <a:lnTo>
                  <a:pt x="106326" y="0"/>
                </a:lnTo>
                <a:lnTo>
                  <a:pt x="9250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4" name="Straight Connector 33"/>
          <p:cNvCxnSpPr/>
          <p:nvPr/>
        </p:nvCxnSpPr>
        <p:spPr>
          <a:xfrm>
            <a:off x="4373332" y="3088743"/>
            <a:ext cx="7017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59614" y="2297765"/>
            <a:ext cx="101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28760" y="3993662"/>
            <a:ext cx="4534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These results do not depend on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endParaRPr lang="en-IE" sz="20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380836" y="4359317"/>
            <a:ext cx="376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dirty="0" smtClean="0"/>
              <a:t> is determined by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and </a:t>
            </a:r>
          </a:p>
          <a:p>
            <a:r>
              <a:rPr lang="en-IE" sz="2000" dirty="0" smtClean="0"/>
              <a:t>the resonance energy: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892282" y="5354882"/>
            <a:ext cx="1851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dirty="0" smtClean="0"/>
              <a:t> =  2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41" name="Freeform 40"/>
          <p:cNvSpPr/>
          <p:nvPr/>
        </p:nvSpPr>
        <p:spPr>
          <a:xfrm>
            <a:off x="1541718" y="5376148"/>
            <a:ext cx="903767" cy="340242"/>
          </a:xfrm>
          <a:custGeom>
            <a:avLst/>
            <a:gdLst>
              <a:gd name="connsiteX0" fmla="*/ 0 w 1010093"/>
              <a:gd name="connsiteY0" fmla="*/ 116958 h 340242"/>
              <a:gd name="connsiteX1" fmla="*/ 63796 w 1010093"/>
              <a:gd name="connsiteY1" fmla="*/ 340242 h 340242"/>
              <a:gd name="connsiteX2" fmla="*/ 63796 w 1010093"/>
              <a:gd name="connsiteY2" fmla="*/ 0 h 340242"/>
              <a:gd name="connsiteX3" fmla="*/ 1010093 w 1010093"/>
              <a:gd name="connsiteY3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093" h="340242">
                <a:moveTo>
                  <a:pt x="0" y="116958"/>
                </a:moveTo>
                <a:lnTo>
                  <a:pt x="63796" y="340242"/>
                </a:lnTo>
                <a:lnTo>
                  <a:pt x="63796" y="0"/>
                </a:lnTo>
                <a:lnTo>
                  <a:pt x="101009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3" name="Picture 22" descr="DelMeff_g_mp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6117" y="1951528"/>
            <a:ext cx="3724950" cy="3965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16742" y="4728649"/>
            <a:ext cx="185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Symbol" pitchFamily="18" charset="2"/>
              </a:rPr>
              <a:t>r</a:t>
            </a:r>
            <a:r>
              <a:rPr lang="en-US" sz="1600" baseline="-25000" dirty="0" smtClean="0">
                <a:latin typeface="Symbol" pitchFamily="18" charset="2"/>
              </a:rPr>
              <a:t>f</a:t>
            </a:r>
            <a:r>
              <a:rPr lang="en-IE" sz="1600" dirty="0" smtClean="0"/>
              <a:t> = 0.3 </a:t>
            </a:r>
            <a:r>
              <a:rPr lang="en-IE" sz="1600" dirty="0" err="1" smtClean="0"/>
              <a:t>GeV</a:t>
            </a:r>
            <a:r>
              <a:rPr lang="en-IE" sz="1600" dirty="0" smtClean="0"/>
              <a:t> cm</a:t>
            </a:r>
            <a:r>
              <a:rPr lang="en-IE" sz="1600" baseline="30000" dirty="0" smtClean="0"/>
              <a:t>-3</a:t>
            </a:r>
            <a:endParaRPr lang="en-IE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750961" y="5712460"/>
            <a:ext cx="10512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 m</a:t>
            </a:r>
            <a:r>
              <a:rPr lang="en-IE" baseline="-25000" dirty="0" smtClean="0">
                <a:latin typeface="Symbol" pitchFamily="18" charset="2"/>
              </a:rPr>
              <a:t>f</a:t>
            </a:r>
            <a:r>
              <a:rPr lang="en-IE" dirty="0" smtClean="0"/>
              <a:t> ,  </a:t>
            </a:r>
            <a:r>
              <a:rPr lang="en-IE" dirty="0" err="1" smtClean="0"/>
              <a:t>eV</a:t>
            </a:r>
            <a:endParaRPr lang="en-IE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923271" y="3767689"/>
            <a:ext cx="7778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/>
              <a:t>g</a:t>
            </a:r>
            <a:r>
              <a:rPr lang="en-IE" baseline="-25000" dirty="0" err="1" smtClean="0"/>
              <a:t>i</a:t>
            </a:r>
            <a:endParaRPr lang="en-IE" dirty="0"/>
          </a:p>
        </p:txBody>
      </p:sp>
      <p:sp>
        <p:nvSpPr>
          <p:cNvPr id="28" name="Rectangle 27"/>
          <p:cNvSpPr/>
          <p:nvPr/>
        </p:nvSpPr>
        <p:spPr>
          <a:xfrm>
            <a:off x="5784350" y="2181104"/>
            <a:ext cx="3092522" cy="3369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TextBox 34"/>
          <p:cNvSpPr txBox="1"/>
          <p:nvPr/>
        </p:nvSpPr>
        <p:spPr>
          <a:xfrm>
            <a:off x="5405821" y="6124324"/>
            <a:ext cx="365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Required g as functions of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467944" y="2725018"/>
            <a:ext cx="50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g</a:t>
            </a:r>
            <a:r>
              <a:rPr lang="en-IE" baseline="-25000" dirty="0" smtClean="0"/>
              <a:t>2 </a:t>
            </a:r>
            <a:r>
              <a:rPr lang="en-IE" dirty="0" smtClean="0"/>
              <a:t> </a:t>
            </a:r>
            <a:r>
              <a:rPr lang="en-IE" baseline="-25000" dirty="0" smtClean="0"/>
              <a:t>       </a:t>
            </a:r>
            <a:endParaRPr lang="en-IE" dirty="0"/>
          </a:p>
        </p:txBody>
      </p:sp>
      <p:sp>
        <p:nvSpPr>
          <p:cNvPr id="42" name="TextBox 41"/>
          <p:cNvSpPr txBox="1"/>
          <p:nvPr/>
        </p:nvSpPr>
        <p:spPr>
          <a:xfrm>
            <a:off x="8017633" y="3068328"/>
            <a:ext cx="50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g</a:t>
            </a:r>
            <a:r>
              <a:rPr lang="en-IE" baseline="-25000" dirty="0" smtClean="0"/>
              <a:t>1 </a:t>
            </a:r>
            <a:r>
              <a:rPr lang="en-IE" dirty="0" smtClean="0"/>
              <a:t> </a:t>
            </a:r>
            <a:r>
              <a:rPr lang="en-IE" baseline="-25000" dirty="0" smtClean="0"/>
              <a:t>       </a:t>
            </a:r>
            <a:endParaRPr lang="en-IE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784350" y="3120643"/>
            <a:ext cx="3092522" cy="560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925121" y="3102915"/>
            <a:ext cx="0" cy="24433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-1375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69573" y="3377846"/>
            <a:ext cx="2821520" cy="7034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38156" y="154113"/>
            <a:ext cx="6744003" cy="779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Perturbativity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and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resummation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96" y="987264"/>
            <a:ext cx="568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Radius of interactions below resonance :  1/m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6616" y="1384050"/>
            <a:ext cx="717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Large number of </a:t>
            </a:r>
            <a:r>
              <a:rPr lang="en-IE" sz="2000" dirty="0" err="1" smtClean="0"/>
              <a:t>scatterers</a:t>
            </a:r>
            <a:r>
              <a:rPr lang="en-IE" sz="2000" dirty="0" smtClean="0"/>
              <a:t>  </a:t>
            </a:r>
            <a:r>
              <a:rPr lang="en-IE" sz="2000" dirty="0" smtClean="0">
                <a:latin typeface="Symbol" pitchFamily="18" charset="2"/>
              </a:rPr>
              <a:t>f </a:t>
            </a:r>
            <a:r>
              <a:rPr lang="en-IE" sz="2000" dirty="0" smtClean="0"/>
              <a:t>within interaction volume.</a:t>
            </a:r>
          </a:p>
          <a:p>
            <a:r>
              <a:rPr lang="en-IE" sz="2000" dirty="0" smtClean="0"/>
              <a:t>Processes with many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should be taken into account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77432" y="2221596"/>
            <a:ext cx="187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 f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 n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IE" sz="2000" dirty="0" smtClean="0">
                <a:latin typeface="Symbol" pitchFamily="18" charset="2"/>
              </a:rPr>
              <a:t> f  </a:t>
            </a:r>
            <a:endParaRPr lang="en-IE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3151" y="3051652"/>
            <a:ext cx="27715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4078" y="3045275"/>
            <a:ext cx="0" cy="7088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33952" y="3055549"/>
            <a:ext cx="0" cy="7088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9038" y="3055549"/>
            <a:ext cx="0" cy="7088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01741" y="3051652"/>
            <a:ext cx="0" cy="7230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973" y="2632082"/>
            <a:ext cx="2952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      c        n        c  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n  </a:t>
            </a:r>
            <a:r>
              <a:rPr lang="en-IE" sz="2000" dirty="0" smtClean="0">
                <a:latin typeface="Symbol" pitchFamily="18" charset="2"/>
              </a:rPr>
              <a:t>   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136590" y="2203651"/>
            <a:ext cx="254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 f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>
                <a:latin typeface="Symbol" pitchFamily="18" charset="2"/>
              </a:rPr>
              <a:t> f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 n f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>
                <a:latin typeface="Symbol" pitchFamily="18" charset="2"/>
              </a:rPr>
              <a:t>  ...  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72745" y="3725810"/>
            <a:ext cx="222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      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*  </a:t>
            </a:r>
            <a:r>
              <a:rPr lang="en-IE" sz="2000" dirty="0" smtClean="0">
                <a:latin typeface="Symbol" pitchFamily="18" charset="2"/>
              </a:rPr>
              <a:t>   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f      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* </a:t>
            </a:r>
            <a:r>
              <a:rPr lang="en-IE" sz="2000" dirty="0" smtClean="0">
                <a:latin typeface="Symbol" pitchFamily="18" charset="2"/>
              </a:rPr>
              <a:t>  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969573" y="3422450"/>
            <a:ext cx="1395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z</a:t>
            </a:r>
            <a:r>
              <a:rPr lang="en-IE" sz="2000" dirty="0" smtClean="0"/>
              <a:t> =        =  </a:t>
            </a:r>
            <a:endParaRPr lang="en-IE" sz="2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344490" y="3660483"/>
            <a:ext cx="12832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56910" y="3660483"/>
            <a:ext cx="3532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88728" y="4962293"/>
            <a:ext cx="549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z</a:t>
            </a:r>
            <a:r>
              <a:rPr lang="en-IE" sz="2000" dirty="0" smtClean="0"/>
              <a:t>   Increases with decrease of energy and becomes  </a:t>
            </a:r>
            <a:r>
              <a:rPr lang="en-IE" sz="2000" dirty="0" smtClean="0">
                <a:latin typeface="Symbol" pitchFamily="18" charset="2"/>
              </a:rPr>
              <a:t>z</a:t>
            </a:r>
            <a:r>
              <a:rPr lang="en-IE" sz="2000" dirty="0" smtClean="0"/>
              <a:t> = 1  already above resonance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26778" y="3295389"/>
            <a:ext cx="201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      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atm</a:t>
            </a:r>
            <a:r>
              <a:rPr lang="en-IE" sz="2000" baseline="30000" dirty="0" smtClean="0"/>
              <a:t>2 </a:t>
            </a:r>
          </a:p>
          <a:p>
            <a:r>
              <a:rPr lang="en-IE" sz="2000" dirty="0" smtClean="0"/>
              <a:t>  2E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– 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 </a:t>
            </a:r>
            <a:endParaRPr lang="en-IE" sz="2000" baseline="30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3910014" y="2955071"/>
            <a:ext cx="340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Expansion parameter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445759" y="3310577"/>
            <a:ext cx="62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</a:t>
            </a:r>
          </a:p>
          <a:p>
            <a:r>
              <a:rPr lang="en-IE" sz="2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      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816999" y="35129"/>
            <a:ext cx="5408502" cy="88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Viable ranges of parameters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3432" y="1217951"/>
            <a:ext cx="2429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Bounds and</a:t>
            </a:r>
          </a:p>
          <a:p>
            <a:r>
              <a:rPr lang="en-IE" sz="2000" dirty="0" smtClean="0"/>
              <a:t>regions required  for explanation of </a:t>
            </a:r>
          </a:p>
          <a:p>
            <a:r>
              <a:rPr lang="en-IE" sz="2000" dirty="0" smtClean="0"/>
              <a:t>oscillation data </a:t>
            </a:r>
          </a:p>
          <a:p>
            <a:r>
              <a:rPr lang="en-IE" sz="2000" dirty="0" smtClean="0"/>
              <a:t>by refraction in </a:t>
            </a:r>
          </a:p>
          <a:p>
            <a:r>
              <a:rPr lang="en-IE" sz="2000" dirty="0" smtClean="0"/>
              <a:t>g –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plane for </a:t>
            </a:r>
          </a:p>
          <a:p>
            <a:r>
              <a:rPr lang="en-IE" sz="2000" dirty="0" smtClean="0"/>
              <a:t>different values of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endParaRPr lang="en-IE" sz="2000" dirty="0" smtClean="0"/>
          </a:p>
        </p:txBody>
      </p:sp>
      <p:pic>
        <p:nvPicPr>
          <p:cNvPr id="15" name="Picture 14" descr="Bounds_mchi_1em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0970" y="976922"/>
            <a:ext cx="3355753" cy="2938435"/>
          </a:xfrm>
          <a:prstGeom prst="rect">
            <a:avLst/>
          </a:prstGeom>
        </p:spPr>
      </p:pic>
      <p:pic>
        <p:nvPicPr>
          <p:cNvPr id="17" name="Picture 16" descr="Bounds_mchi_1em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7173" y="3770722"/>
            <a:ext cx="3446260" cy="2885252"/>
          </a:xfrm>
          <a:prstGeom prst="rect">
            <a:avLst/>
          </a:prstGeom>
        </p:spPr>
      </p:pic>
      <p:pic>
        <p:nvPicPr>
          <p:cNvPr id="14" name="Picture 13" descr="Bounds_mchi_3em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574" y="987574"/>
            <a:ext cx="3498102" cy="2874618"/>
          </a:xfrm>
          <a:prstGeom prst="rect">
            <a:avLst/>
          </a:prstGeom>
        </p:spPr>
      </p:pic>
      <p:pic>
        <p:nvPicPr>
          <p:cNvPr id="16" name="Picture 15" descr="Bounds_mchi_1em7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574" y="3717557"/>
            <a:ext cx="3489858" cy="2874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370413" y="1626205"/>
            <a:ext cx="1134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oscillations</a:t>
            </a:r>
            <a:endParaRPr lang="en-IE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424205" y="2721939"/>
            <a:ext cx="130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cosmology</a:t>
            </a:r>
            <a:endParaRPr lang="en-I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F(E)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27882" y="244542"/>
            <a:ext cx="7763474" cy="646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Refraction mass vs. VEV mass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881" y="1325007"/>
            <a:ext cx="758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Refraction mass is different in different space-time points and also depends on energy: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63674" y="2310553"/>
            <a:ext cx="358853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(x, t, E) = </a:t>
            </a:r>
            <a:r>
              <a:rPr lang="en-US" sz="2000" dirty="0" err="1" smtClean="0"/>
              <a:t>n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(x, t) f(E)  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b="1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563" y="4848462"/>
            <a:ext cx="8623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contrast, the  VEV mass is determined by minimum of the potential, </a:t>
            </a:r>
          </a:p>
          <a:p>
            <a:r>
              <a:rPr lang="en-IE" sz="2000" dirty="0" smtClean="0"/>
              <a:t>And it is not </a:t>
            </a:r>
            <a:r>
              <a:rPr lang="en-IE" sz="2000" dirty="0" err="1" smtClean="0"/>
              <a:t>redshifted</a:t>
            </a:r>
            <a:r>
              <a:rPr lang="en-IE" sz="2000" dirty="0" smtClean="0"/>
              <a:t>. Still it can depend on t and x, e.g. in the presence of topological defects and due to thermal corrections to the potential in the Early Universe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7821" y="2966474"/>
            <a:ext cx="6964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E.g.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is different in solar system,  </a:t>
            </a:r>
            <a:r>
              <a:rPr lang="en-IE" sz="2000" dirty="0" err="1" smtClean="0"/>
              <a:t>center</a:t>
            </a:r>
            <a:r>
              <a:rPr lang="en-IE" sz="2000" dirty="0" smtClean="0"/>
              <a:t> of Galaxy,  intergalactic space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0994" y="3993937"/>
            <a:ext cx="734047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E" sz="2000" dirty="0" smtClean="0"/>
              <a:t>The average 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(z)  in the Universe increased in the past.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35873" y="181763"/>
            <a:ext cx="4854330" cy="94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Invariant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superpotentials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856" y="2947971"/>
            <a:ext cx="24880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x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x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x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Y</a:t>
            </a:r>
            <a:r>
              <a:rPr lang="en-IE" sz="2000" dirty="0" smtClean="0"/>
              <a:t> = I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9543" y="1265256"/>
            <a:ext cx="541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 of terms of the </a:t>
            </a:r>
            <a:r>
              <a:rPr lang="en-IE" sz="2000" dirty="0" err="1" smtClean="0"/>
              <a:t>superpotential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12357" y="1860205"/>
            <a:ext cx="161051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j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04623" y="3534892"/>
            <a:ext cx="1899758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S</a:t>
            </a:r>
            <a:r>
              <a:rPr lang="en-IE" sz="2000" baseline="-25000" dirty="0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i</a:t>
            </a:r>
            <a:r>
              <a:rPr lang="en-IE" sz="2000" dirty="0" smtClean="0"/>
              <a:t> +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Y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5873" y="2547861"/>
            <a:ext cx="141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requires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0203" y="3545166"/>
            <a:ext cx="166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weights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99" y="4345969"/>
            <a:ext cx="8417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latter condition acts to some extent as </a:t>
            </a:r>
            <a:r>
              <a:rPr lang="en-IE" sz="2000" dirty="0" err="1" smtClean="0"/>
              <a:t>Froggatt</a:t>
            </a:r>
            <a:r>
              <a:rPr lang="en-IE" sz="2000" dirty="0" smtClean="0"/>
              <a:t>- Nielsen symmetry it gives additional restrictions, forbids some term 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texture zeros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58870" y="1860205"/>
            <a:ext cx="197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/>
              <a:t>  - constant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1471" y="2947971"/>
            <a:ext cx="391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product of representations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2295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sz="2000" baseline="-25000" dirty="0" smtClean="0"/>
              <a:t> </a:t>
            </a:r>
            <a:endParaRPr lang="en-IE" sz="2000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1352" y="5039303"/>
            <a:ext cx="841392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large enough 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the mass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(z) can satisfy the cosmological bound on  sum of neutrino masses  from structure formation </a:t>
            </a:r>
            <a:endParaRPr lang="en-IE" sz="2000" dirty="0"/>
          </a:p>
        </p:txBody>
      </p:sp>
      <p:sp>
        <p:nvSpPr>
          <p:cNvPr id="41" name="WordArt 10"/>
          <p:cNvSpPr>
            <a:spLocks noChangeArrowheads="1" noChangeShapeType="1" noTextEdit="1"/>
          </p:cNvSpPr>
          <p:nvPr/>
        </p:nvSpPr>
        <p:spPr bwMode="auto">
          <a:xfrm>
            <a:off x="522746" y="275874"/>
            <a:ext cx="6845617" cy="657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Evolution of the refractive mass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178" y="1212820"/>
            <a:ext cx="826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 epoch, z,  the average refraction mass of relic neutrinos in the Universe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11255" y="2653096"/>
            <a:ext cx="254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energy dependence </a:t>
            </a:r>
          </a:p>
          <a:p>
            <a:r>
              <a:rPr lang="en-IE" sz="2000" dirty="0" smtClean="0"/>
              <a:t>of mass at small y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72" y="2137142"/>
            <a:ext cx="741259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(z) </a:t>
            </a:r>
            <a:r>
              <a:rPr lang="en-US" sz="2000" dirty="0" smtClean="0"/>
              <a:t>~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dirty="0" smtClean="0"/>
              <a:t> 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(loc) (1 + z)</a:t>
            </a:r>
            <a:r>
              <a:rPr lang="en-IE" sz="2000" baseline="30000" dirty="0" smtClean="0"/>
              <a:t>4</a:t>
            </a:r>
            <a:r>
              <a:rPr lang="en-IE" sz="2000" dirty="0" smtClean="0"/>
              <a:t>  E(0)/E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 [(E(0)/E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(1 + z) –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8248" y="4034364"/>
            <a:ext cx="747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E(0) </a:t>
            </a:r>
            <a:r>
              <a:rPr lang="en-US" sz="2000" dirty="0" smtClean="0"/>
              <a:t>~ 5</a:t>
            </a:r>
            <a:r>
              <a:rPr lang="en-IE" sz="2000" dirty="0" smtClean="0"/>
              <a:t> 10</a:t>
            </a:r>
            <a:r>
              <a:rPr lang="en-IE" sz="2000" baseline="30000" dirty="0" smtClean="0"/>
              <a:t>-4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r>
              <a:rPr lang="en-IE" sz="2000" dirty="0" smtClean="0"/>
              <a:t>  - present average energy of relic neutrinos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67591" y="2746998"/>
            <a:ext cx="333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dirty="0" smtClean="0"/>
              <a:t> </a:t>
            </a:r>
            <a:r>
              <a:rPr lang="en-US" sz="2000" dirty="0" smtClean="0"/>
              <a:t>~</a:t>
            </a:r>
            <a:r>
              <a:rPr lang="en-IE" sz="2000" dirty="0" smtClean="0"/>
              <a:t> 10</a:t>
            </a:r>
            <a:r>
              <a:rPr lang="en-IE" sz="2000" baseline="30000" dirty="0" smtClean="0"/>
              <a:t>-5</a:t>
            </a:r>
            <a:r>
              <a:rPr lang="en-IE" sz="2000" dirty="0" smtClean="0"/>
              <a:t> - inverse of </a:t>
            </a:r>
          </a:p>
          <a:p>
            <a:r>
              <a:rPr lang="en-IE" sz="2000" dirty="0" smtClean="0"/>
              <a:t>local over-density of DM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0594" y="2653096"/>
            <a:ext cx="188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redshift</a:t>
            </a:r>
            <a:r>
              <a:rPr lang="en-IE" sz="2000" dirty="0" smtClean="0"/>
              <a:t> of</a:t>
            </a:r>
          </a:p>
          <a:p>
            <a:r>
              <a:rPr lang="en-IE" sz="2000" dirty="0" smtClean="0"/>
              <a:t> energy and density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4630" y="3478446"/>
            <a:ext cx="239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(loc) =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atm</a:t>
            </a:r>
            <a:r>
              <a:rPr lang="en-IE" sz="2000" baseline="30000" dirty="0" smtClean="0"/>
              <a:t>2</a:t>
            </a:r>
            <a:r>
              <a:rPr lang="en-IE" sz="2000" b="1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91446" y="6220047"/>
            <a:ext cx="2753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l</a:t>
            </a:r>
            <a:r>
              <a:rPr lang="en-IE" sz="2000" dirty="0" smtClean="0"/>
              <a:t>ower bound on 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10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27883" y="244542"/>
            <a:ext cx="5405098" cy="646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Coherent classical field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163" y="1101714"/>
            <a:ext cx="876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System of </a:t>
            </a:r>
            <a:r>
              <a:rPr lang="en-IE" sz="2000" dirty="0" smtClean="0">
                <a:latin typeface="Symbol" pitchFamily="18" charset="2"/>
              </a:rPr>
              <a:t>f  </a:t>
            </a:r>
            <a:r>
              <a:rPr lang="en-IE" sz="2000" dirty="0" smtClean="0"/>
              <a:t>with large occupation number can be treated as a classical  scalar field 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11275" y="4418402"/>
            <a:ext cx="27771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f</a:t>
            </a:r>
            <a:r>
              <a:rPr lang="en-IE" sz="2400" baseline="-25000" dirty="0" err="1" smtClean="0"/>
              <a:t>c</a:t>
            </a:r>
            <a:r>
              <a:rPr lang="en-IE" sz="2400" dirty="0" smtClean="0"/>
              <a:t>  = &lt;</a:t>
            </a:r>
            <a:r>
              <a:rPr lang="en-IE" sz="2400" dirty="0" err="1" smtClean="0">
                <a:latin typeface="Symbol" pitchFamily="18" charset="2"/>
              </a:rPr>
              <a:t>f</a:t>
            </a:r>
            <a:r>
              <a:rPr lang="en-IE" sz="2400" baseline="-25000" dirty="0" err="1" smtClean="0"/>
              <a:t>coh</a:t>
            </a:r>
            <a:r>
              <a:rPr lang="en-IE" sz="2400" dirty="0" smtClean="0"/>
              <a:t>|</a:t>
            </a:r>
            <a:r>
              <a:rPr lang="en-IE" sz="2400" dirty="0" smtClean="0">
                <a:latin typeface="Symbol" pitchFamily="18" charset="2"/>
              </a:rPr>
              <a:t> f</a:t>
            </a:r>
            <a:r>
              <a:rPr lang="en-IE" sz="2400" baseline="-25000" dirty="0" smtClean="0"/>
              <a:t> </a:t>
            </a:r>
            <a:r>
              <a:rPr lang="en-IE" sz="2400" dirty="0" smtClean="0"/>
              <a:t>|</a:t>
            </a:r>
            <a:r>
              <a:rPr lang="en-IE" sz="2400" dirty="0" err="1" smtClean="0">
                <a:latin typeface="Symbol" pitchFamily="18" charset="2"/>
              </a:rPr>
              <a:t>f</a:t>
            </a:r>
            <a:r>
              <a:rPr lang="en-IE" sz="2400" baseline="-25000" dirty="0" err="1" smtClean="0"/>
              <a:t>coh</a:t>
            </a:r>
            <a:r>
              <a:rPr lang="en-IE" sz="2400" dirty="0" smtClean="0"/>
              <a:t> &gt;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11275" y="5103631"/>
            <a:ext cx="623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|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coh</a:t>
            </a:r>
            <a:r>
              <a:rPr lang="en-IE" sz="2000" dirty="0" smtClean="0"/>
              <a:t>&gt; =  exp             [</a:t>
            </a:r>
            <a:r>
              <a:rPr lang="en-IE" sz="2000" dirty="0" err="1" smtClean="0"/>
              <a:t>f</a:t>
            </a:r>
            <a:r>
              <a:rPr lang="en-IE" sz="2000" baseline="-25000" dirty="0" err="1" smtClean="0"/>
              <a:t>a</a:t>
            </a:r>
            <a:r>
              <a:rPr lang="en-IE" sz="2000" dirty="0" smtClean="0"/>
              <a:t>(</a:t>
            </a:r>
            <a:r>
              <a:rPr lang="en-IE" sz="2000" b="1" dirty="0" smtClean="0"/>
              <a:t>k</a:t>
            </a:r>
            <a:r>
              <a:rPr lang="en-IE" sz="2000" dirty="0" smtClean="0"/>
              <a:t>)</a:t>
            </a:r>
            <a:r>
              <a:rPr lang="en-IE" sz="2000" dirty="0" err="1" smtClean="0"/>
              <a:t>a</a:t>
            </a:r>
            <a:r>
              <a:rPr lang="en-IE" sz="2000" baseline="-25000" dirty="0" err="1" smtClean="0"/>
              <a:t>k</a:t>
            </a:r>
            <a:r>
              <a:rPr lang="en-IE" sz="2000" baseline="30000" dirty="0" smtClean="0"/>
              <a:t> +</a:t>
            </a:r>
            <a:r>
              <a:rPr lang="en-IE" sz="2000" dirty="0" smtClean="0"/>
              <a:t> + </a:t>
            </a:r>
            <a:r>
              <a:rPr lang="en-IE" sz="2000" dirty="0" err="1" smtClean="0"/>
              <a:t>f</a:t>
            </a:r>
            <a:r>
              <a:rPr lang="en-IE" sz="2000" baseline="-25000" dirty="0" err="1" smtClean="0"/>
              <a:t>b</a:t>
            </a:r>
            <a:r>
              <a:rPr lang="en-IE" sz="2000" dirty="0" smtClean="0"/>
              <a:t>(</a:t>
            </a:r>
            <a:r>
              <a:rPr lang="en-IE" sz="2000" b="1" dirty="0" smtClean="0"/>
              <a:t>k</a:t>
            </a:r>
            <a:r>
              <a:rPr lang="en-IE" sz="2000" dirty="0" smtClean="0"/>
              <a:t>)</a:t>
            </a:r>
            <a:r>
              <a:rPr lang="en-IE" sz="2000" dirty="0" err="1" smtClean="0"/>
              <a:t>b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]  |0 &gt;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14250" y="6107269"/>
            <a:ext cx="234254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(x) = F(x t) e</a:t>
            </a:r>
            <a:r>
              <a:rPr lang="en-IE" sz="2000" baseline="30000" dirty="0" smtClean="0"/>
              <a:t>-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4498" y="5084808"/>
            <a:ext cx="1399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k </a:t>
            </a:r>
            <a:r>
              <a:rPr lang="en-IE" sz="2000" dirty="0" smtClean="0"/>
              <a:t>=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</a:t>
            </a:r>
            <a:r>
              <a:rPr lang="en-IE" sz="2000" b="1" dirty="0" smtClean="0"/>
              <a:t>v</a:t>
            </a:r>
            <a:endParaRPr lang="en-IE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9797" y="1958348"/>
            <a:ext cx="1495582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Condition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894" y="1916534"/>
            <a:ext cx="127403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l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3</a:t>
            </a:r>
            <a:r>
              <a:rPr lang="en-IE" sz="2000" dirty="0" smtClean="0"/>
              <a:t>n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&gt;&gt; 1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55569" y="1820119"/>
            <a:ext cx="260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l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= 2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/</a:t>
            </a:r>
            <a:r>
              <a:rPr lang="en-IE" sz="2000" dirty="0" err="1" smtClean="0"/>
              <a:t>k</a:t>
            </a:r>
            <a:r>
              <a:rPr lang="en-IE" sz="2000" baseline="-25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 = 2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/</a:t>
            </a:r>
            <a:r>
              <a:rPr lang="en-IE" sz="2000" dirty="0" err="1" smtClean="0"/>
              <a:t>vm</a:t>
            </a:r>
            <a:r>
              <a:rPr lang="en-IE" sz="2000" baseline="-25000" dirty="0" err="1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75679" y="1845020"/>
            <a:ext cx="286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de Broglie wave of </a:t>
            </a:r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29993" y="2208745"/>
            <a:ext cx="424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</a:t>
            </a:r>
            <a:r>
              <a:rPr lang="en-US" sz="2000" dirty="0" smtClean="0"/>
              <a:t>~ 10</a:t>
            </a:r>
            <a:r>
              <a:rPr lang="en-IE" sz="2000" baseline="30000" dirty="0" smtClean="0"/>
              <a:t>-3</a:t>
            </a:r>
            <a:r>
              <a:rPr lang="en-IE" sz="2000" dirty="0" smtClean="0"/>
              <a:t> - </a:t>
            </a:r>
            <a:r>
              <a:rPr lang="en-IE" sz="2000" dirty="0" err="1" smtClean="0"/>
              <a:t>virial</a:t>
            </a:r>
            <a:r>
              <a:rPr lang="en-IE" sz="2000" dirty="0" smtClean="0"/>
              <a:t> velocity in Galaxy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6950" y="2863775"/>
            <a:ext cx="1287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&lt;&lt; 2</a:t>
            </a:r>
            <a:r>
              <a:rPr lang="en-IE" sz="2000" dirty="0" smtClean="0">
                <a:latin typeface="Symbol" pitchFamily="18" charset="2"/>
              </a:rPr>
              <a:t>p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996296" y="2690466"/>
            <a:ext cx="74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  r</a:t>
            </a:r>
            <a:r>
              <a:rPr lang="en-US" sz="2000" baseline="-25000" dirty="0" smtClean="0">
                <a:latin typeface="Symbol" pitchFamily="18" charset="2"/>
              </a:rPr>
              <a:t>f </a:t>
            </a:r>
          </a:p>
          <a:p>
            <a:r>
              <a:rPr lang="en-IE" sz="2000" dirty="0" smtClean="0"/>
              <a:t>2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v</a:t>
            </a:r>
            <a:r>
              <a:rPr lang="en-IE" sz="2000" baseline="30000" dirty="0" smtClean="0"/>
              <a:t>3</a:t>
            </a:r>
            <a:r>
              <a:rPr lang="en-IE" sz="2000" dirty="0" smtClean="0"/>
              <a:t> </a:t>
            </a:r>
            <a:endParaRPr lang="en-US" sz="2000" baseline="-25000" dirty="0" smtClean="0">
              <a:latin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080283" y="3059076"/>
            <a:ext cx="575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uble Bracket 25"/>
          <p:cNvSpPr/>
          <p:nvPr/>
        </p:nvSpPr>
        <p:spPr>
          <a:xfrm>
            <a:off x="2017203" y="2779788"/>
            <a:ext cx="696228" cy="52430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2745689" y="2839814"/>
            <a:ext cx="65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1/4</a:t>
            </a:r>
            <a:endParaRPr lang="en-IE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622142" y="2875529"/>
            <a:ext cx="357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&lt;&lt; 30 </a:t>
            </a:r>
            <a:r>
              <a:rPr lang="en-IE" sz="2000" dirty="0" err="1" smtClean="0"/>
              <a:t>eV</a:t>
            </a:r>
            <a:r>
              <a:rPr lang="en-IE" sz="2000" dirty="0" smtClean="0"/>
              <a:t> is well satisfied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61496" y="3646963"/>
            <a:ext cx="819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terms of QFT such a scalar field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 can be introduced as an expectation value of the field operator in the coherent state: </a:t>
            </a:r>
            <a:endParaRPr lang="en-IE" sz="2000" dirty="0"/>
          </a:p>
        </p:txBody>
      </p:sp>
      <p:sp>
        <p:nvSpPr>
          <p:cNvPr id="32" name="Freeform 31"/>
          <p:cNvSpPr/>
          <p:nvPr/>
        </p:nvSpPr>
        <p:spPr>
          <a:xfrm>
            <a:off x="2969931" y="4965131"/>
            <a:ext cx="148854" cy="663042"/>
          </a:xfrm>
          <a:custGeom>
            <a:avLst/>
            <a:gdLst>
              <a:gd name="connsiteX0" fmla="*/ 372140 w 372140"/>
              <a:gd name="connsiteY0" fmla="*/ 86832 h 460744"/>
              <a:gd name="connsiteX1" fmla="*/ 233917 w 372140"/>
              <a:gd name="connsiteY1" fmla="*/ 54935 h 460744"/>
              <a:gd name="connsiteX2" fmla="*/ 127591 w 372140"/>
              <a:gd name="connsiteY2" fmla="*/ 416442 h 460744"/>
              <a:gd name="connsiteX3" fmla="*/ 0 w 372140"/>
              <a:gd name="connsiteY3" fmla="*/ 320748 h 4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140" h="460744">
                <a:moveTo>
                  <a:pt x="372140" y="86832"/>
                </a:moveTo>
                <a:cubicBezTo>
                  <a:pt x="323407" y="43416"/>
                  <a:pt x="274675" y="0"/>
                  <a:pt x="233917" y="54935"/>
                </a:cubicBezTo>
                <a:cubicBezTo>
                  <a:pt x="193159" y="109870"/>
                  <a:pt x="166577" y="372140"/>
                  <a:pt x="127591" y="416442"/>
                </a:cubicBezTo>
                <a:cubicBezTo>
                  <a:pt x="88605" y="460744"/>
                  <a:pt x="44302" y="390746"/>
                  <a:pt x="0" y="32074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Double Bracket 32"/>
          <p:cNvSpPr/>
          <p:nvPr/>
        </p:nvSpPr>
        <p:spPr>
          <a:xfrm>
            <a:off x="2846149" y="4954498"/>
            <a:ext cx="3193144" cy="613041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TextBox 34"/>
          <p:cNvSpPr txBox="1"/>
          <p:nvPr/>
        </p:nvSpPr>
        <p:spPr>
          <a:xfrm>
            <a:off x="3051560" y="4986397"/>
            <a:ext cx="78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</a:t>
            </a:r>
            <a:r>
              <a:rPr lang="en-IE" dirty="0" err="1" smtClean="0"/>
              <a:t>d</a:t>
            </a:r>
            <a:r>
              <a:rPr lang="en-IE" b="1" dirty="0" err="1" smtClean="0"/>
              <a:t>k</a:t>
            </a:r>
            <a:endParaRPr lang="en-IE" dirty="0" smtClean="0"/>
          </a:p>
          <a:p>
            <a:r>
              <a:rPr lang="en-IE" dirty="0" smtClean="0"/>
              <a:t>(2</a:t>
            </a:r>
            <a:r>
              <a:rPr lang="en-IE" dirty="0" smtClean="0">
                <a:latin typeface="Symbol" pitchFamily="18" charset="2"/>
              </a:rPr>
              <a:t>p</a:t>
            </a:r>
            <a:r>
              <a:rPr lang="en-IE" dirty="0" smtClean="0"/>
              <a:t>)</a:t>
            </a:r>
            <a:r>
              <a:rPr lang="en-IE" baseline="30000" dirty="0" smtClean="0"/>
              <a:t> 3</a:t>
            </a:r>
            <a:endParaRPr lang="en-IE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097518" y="5269474"/>
            <a:ext cx="5388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7268" y="5664627"/>
            <a:ext cx="350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It can be parameterized as </a:t>
            </a:r>
            <a:endParaRPr lang="en-IE" sz="2000" dirty="0"/>
          </a:p>
        </p:txBody>
      </p:sp>
      <p:sp>
        <p:nvSpPr>
          <p:cNvPr id="39" name="Right Arrow 38"/>
          <p:cNvSpPr/>
          <p:nvPr/>
        </p:nvSpPr>
        <p:spPr>
          <a:xfrm>
            <a:off x="544864" y="2904512"/>
            <a:ext cx="252579" cy="369332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ight Arrow 39"/>
          <p:cNvSpPr/>
          <p:nvPr/>
        </p:nvSpPr>
        <p:spPr>
          <a:xfrm>
            <a:off x="3276740" y="2925421"/>
            <a:ext cx="252579" cy="369332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TextBox 30"/>
          <p:cNvSpPr txBox="1"/>
          <p:nvPr/>
        </p:nvSpPr>
        <p:spPr>
          <a:xfrm>
            <a:off x="6225510" y="6075370"/>
            <a:ext cx="181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</a:t>
            </a:r>
            <a:r>
              <a:rPr lang="en-IE" sz="2000" baseline="30000" dirty="0" smtClean="0"/>
              <a:t>2</a:t>
            </a:r>
            <a:r>
              <a:rPr lang="en-US" sz="2000" dirty="0" smtClean="0"/>
              <a:t> ~</a:t>
            </a:r>
            <a:r>
              <a:rPr lang="en-IE" sz="2000" b="1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/m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3763920" y="4296896"/>
            <a:ext cx="2020186" cy="4815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27883" y="244542"/>
            <a:ext cx="6264304" cy="646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Neutrino mass in classical field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31" y="1237765"/>
            <a:ext cx="339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</a:t>
            </a:r>
            <a:r>
              <a:rPr lang="en-IE" sz="2000" dirty="0" err="1" smtClean="0"/>
              <a:t>Lagrangian</a:t>
            </a:r>
            <a:r>
              <a:rPr lang="en-IE" sz="2000" dirty="0" smtClean="0"/>
              <a:t>:  </a:t>
            </a:r>
            <a:r>
              <a:rPr lang="en-IE" sz="2000" dirty="0" smtClean="0">
                <a:latin typeface="Symbol" pitchFamily="18" charset="2"/>
              </a:rPr>
              <a:t>f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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49150" y="1728303"/>
            <a:ext cx="31679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mass terms 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=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</a:t>
            </a:r>
            <a:r>
              <a:rPr lang="en-IE" sz="2000" baseline="30000" dirty="0" smtClean="0"/>
              <a:t>*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882" y="2498651"/>
            <a:ext cx="66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Mass matrix in the basis (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/>
              <a:t>f</a:t>
            </a:r>
            <a:r>
              <a:rPr lang="en-IE" sz="2000" baseline="-25000" dirty="0" smtClean="0"/>
              <a:t>, </a:t>
            </a:r>
            <a:r>
              <a:rPr lang="en-IE" sz="2000" dirty="0" err="1" smtClean="0">
                <a:latin typeface="Symbol" pitchFamily="18" charset="2"/>
              </a:rPr>
              <a:t>c</a:t>
            </a:r>
            <a:r>
              <a:rPr lang="en-IE" sz="2000" baseline="30000" dirty="0" err="1" smtClean="0"/>
              <a:t>c</a:t>
            </a:r>
            <a:r>
              <a:rPr lang="en-IE" sz="2000" baseline="-25000" dirty="0" err="1" smtClean="0"/>
              <a:t>L</a:t>
            </a:r>
            <a:r>
              <a:rPr lang="en-IE" sz="2000" dirty="0" smtClean="0"/>
              <a:t>)  =  (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e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dirty="0" smtClean="0"/>
              <a:t>, 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, </a:t>
            </a:r>
            <a:r>
              <a:rPr lang="en-IE" sz="2000" baseline="-25000" dirty="0" smtClean="0"/>
              <a:t>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1 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)</a:t>
            </a:r>
            <a:r>
              <a:rPr lang="en-IE" sz="2000" baseline="-25000" dirty="0" smtClean="0"/>
              <a:t>     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57730" y="2925544"/>
            <a:ext cx="320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0               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</a:t>
            </a:r>
            <a:r>
              <a:rPr lang="en-IE" sz="2000" baseline="30000" dirty="0" smtClean="0"/>
              <a:t>*</a:t>
            </a:r>
            <a:r>
              <a:rPr lang="en-IE" sz="2000" dirty="0" smtClean="0"/>
              <a:t> </a:t>
            </a:r>
          </a:p>
          <a:p>
            <a:r>
              <a:rPr lang="en-IE" sz="2000" dirty="0" err="1" smtClean="0"/>
              <a:t>g</a:t>
            </a:r>
            <a:r>
              <a:rPr lang="en-IE" sz="2000" baseline="-25000" dirty="0" err="1" smtClean="0"/>
              <a:t>k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</a:t>
            </a:r>
            <a:r>
              <a:rPr lang="en-IE" sz="2000" baseline="30000" dirty="0" smtClean="0"/>
              <a:t>*</a:t>
            </a:r>
            <a:r>
              <a:rPr lang="en-IE" sz="2000" dirty="0" smtClean="0"/>
              <a:t>     </a:t>
            </a:r>
            <a:r>
              <a:rPr lang="en-IE" sz="2000" dirty="0" err="1" smtClean="0"/>
              <a:t>diag</a:t>
            </a:r>
            <a:r>
              <a:rPr lang="en-IE" sz="2000" dirty="0" smtClean="0"/>
              <a:t> (m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, 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)</a:t>
            </a:r>
            <a:r>
              <a:rPr lang="en-IE" sz="2000" baseline="-25000" dirty="0" smtClean="0"/>
              <a:t>  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18831" y="3083244"/>
            <a:ext cx="73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 =</a:t>
            </a:r>
            <a:endParaRPr lang="en-IE" sz="2000" dirty="0"/>
          </a:p>
        </p:txBody>
      </p:sp>
      <p:sp>
        <p:nvSpPr>
          <p:cNvPr id="18" name="Double Bracket 17"/>
          <p:cNvSpPr/>
          <p:nvPr/>
        </p:nvSpPr>
        <p:spPr>
          <a:xfrm>
            <a:off x="2296802" y="2935818"/>
            <a:ext cx="3086857" cy="70788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305379" y="3923409"/>
            <a:ext cx="224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Hamiltonian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0925" y="4578417"/>
            <a:ext cx="201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 =       M </a:t>
            </a:r>
            <a:r>
              <a:rPr lang="en-IE" sz="2000" dirty="0" err="1" smtClean="0"/>
              <a:t>M</a:t>
            </a:r>
            <a:r>
              <a:rPr lang="en-IE" sz="2000" baseline="30000" dirty="0" smtClean="0"/>
              <a:t>+</a:t>
            </a:r>
            <a:r>
              <a:rPr lang="en-IE" sz="2000" dirty="0" smtClean="0"/>
              <a:t>  =</a:t>
            </a:r>
            <a:r>
              <a:rPr lang="en-IE" sz="2000" baseline="30000" dirty="0" smtClean="0"/>
              <a:t> 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12989" y="4440482"/>
            <a:ext cx="53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1</a:t>
            </a:r>
          </a:p>
          <a:p>
            <a:r>
              <a:rPr lang="en-IE" sz="2000" dirty="0" smtClean="0"/>
              <a:t>2E</a:t>
            </a:r>
            <a:endParaRPr lang="en-IE" sz="20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651934" y="4778470"/>
            <a:ext cx="371201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46957" y="4296896"/>
            <a:ext cx="3997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|F|</a:t>
            </a:r>
            <a:r>
              <a:rPr lang="en-IE" sz="2000" baseline="30000" dirty="0" smtClean="0"/>
              <a:t> 2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r>
              <a:rPr lang="en-IE" sz="2000" baseline="-25000" dirty="0" err="1" smtClean="0"/>
              <a:t>k</a:t>
            </a:r>
            <a:r>
              <a:rPr lang="en-IE" sz="2000" dirty="0" smtClean="0">
                <a:latin typeface="Symbol" pitchFamily="18" charset="2"/>
              </a:rPr>
              <a:t>*</a:t>
            </a:r>
            <a:r>
              <a:rPr lang="en-IE" sz="2000" dirty="0" smtClean="0"/>
              <a:t>     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F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 </a:t>
            </a:r>
          </a:p>
          <a:p>
            <a:r>
              <a:rPr lang="en-IE" sz="2000" dirty="0" err="1" smtClean="0"/>
              <a:t>g</a:t>
            </a:r>
            <a:r>
              <a:rPr lang="en-IE" sz="2000" baseline="-25000" dirty="0" err="1" smtClean="0"/>
              <a:t>k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dirty="0" smtClean="0">
                <a:latin typeface="Symbol" pitchFamily="18" charset="2"/>
              </a:rPr>
              <a:t>*</a:t>
            </a:r>
            <a:r>
              <a:rPr lang="en-IE" sz="2000" dirty="0" smtClean="0"/>
              <a:t> F</a:t>
            </a:r>
            <a:r>
              <a:rPr lang="en-IE" sz="2000" baseline="30000" dirty="0" smtClean="0"/>
              <a:t>*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e</a:t>
            </a:r>
            <a:r>
              <a:rPr lang="en-IE" sz="2000" baseline="30000" dirty="0" smtClean="0"/>
              <a:t>-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>
                <a:latin typeface="Symbol" pitchFamily="18" charset="2"/>
              </a:rPr>
              <a:t>                 </a:t>
            </a:r>
            <a:r>
              <a:rPr lang="en-IE" sz="2000" dirty="0" smtClean="0"/>
              <a:t>     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endParaRPr lang="en-IE" sz="2000" dirty="0" smtClean="0"/>
          </a:p>
        </p:txBody>
      </p:sp>
      <p:sp>
        <p:nvSpPr>
          <p:cNvPr id="26" name="Double Bracket 25"/>
          <p:cNvSpPr/>
          <p:nvPr/>
        </p:nvSpPr>
        <p:spPr>
          <a:xfrm>
            <a:off x="3561898" y="4282132"/>
            <a:ext cx="4082901" cy="963148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2986170" y="4424527"/>
            <a:ext cx="53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1</a:t>
            </a:r>
          </a:p>
          <a:p>
            <a:r>
              <a:rPr lang="en-IE" sz="2000" dirty="0" smtClean="0"/>
              <a:t>2E</a:t>
            </a:r>
            <a:endParaRPr lang="en-IE" sz="20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064614" y="4778472"/>
            <a:ext cx="371201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6411" y="1779673"/>
            <a:ext cx="3155738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  =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kR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L</a:t>
            </a:r>
            <a:r>
              <a:rPr lang="en-IE" sz="2000" baseline="-25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c</a:t>
            </a:r>
            <a:r>
              <a:rPr lang="en-IE" sz="2000" baseline="30000" dirty="0" smtClean="0"/>
              <a:t>*</a:t>
            </a:r>
            <a:r>
              <a:rPr lang="en-IE" sz="2000" dirty="0" smtClean="0"/>
              <a:t>  +  </a:t>
            </a:r>
            <a:r>
              <a:rPr lang="en-IE" sz="2000" dirty="0" err="1" smtClean="0"/>
              <a:t>h.c</a:t>
            </a:r>
            <a:r>
              <a:rPr lang="en-IE" sz="2000" dirty="0" smtClean="0"/>
              <a:t>.</a:t>
            </a:r>
            <a:endParaRPr lang="en-IE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35212" y="1896636"/>
            <a:ext cx="1448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4423144" y="1811572"/>
            <a:ext cx="223283" cy="315046"/>
          </a:xfrm>
          <a:prstGeom prst="rightArrow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TextBox 30"/>
          <p:cNvSpPr txBox="1"/>
          <p:nvPr/>
        </p:nvSpPr>
        <p:spPr>
          <a:xfrm>
            <a:off x="1050924" y="5865260"/>
            <a:ext cx="360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= f( |F|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, |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|</a:t>
            </a:r>
            <a:r>
              <a:rPr lang="en-IE" sz="2000" baseline="30000" dirty="0" smtClean="0"/>
              <a:t> 2</a:t>
            </a:r>
            <a:r>
              <a:rPr lang="en-IE" sz="2000" dirty="0" smtClean="0"/>
              <a:t>,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k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)</a:t>
            </a:r>
            <a:r>
              <a:rPr lang="en-IE" sz="2000" baseline="30000" dirty="0" smtClean="0"/>
              <a:t>    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21266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27882" y="244542"/>
            <a:ext cx="6200509" cy="646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Properties of the Hamiltonian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164" y="1133613"/>
            <a:ext cx="799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3x3 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block  has the same form as  refraction matrix m</a:t>
            </a:r>
            <a:r>
              <a:rPr lang="en-IE" sz="2000" baseline="-25000" dirty="0" smtClean="0"/>
              <a:t>as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6786" y="1563863"/>
            <a:ext cx="587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Additional time dependence can appear in F: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22223" y="2034725"/>
            <a:ext cx="182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real field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10452" y="2091834"/>
            <a:ext cx="320555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|F|</a:t>
            </a:r>
            <a:r>
              <a:rPr lang="en-IE" sz="2000" baseline="30000" dirty="0" smtClean="0"/>
              <a:t>2</a:t>
            </a:r>
            <a:r>
              <a:rPr lang="en-US" sz="2000" dirty="0" smtClean="0"/>
              <a:t> ~</a:t>
            </a:r>
            <a:r>
              <a:rPr lang="en-IE" sz="2000" b="1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/m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cos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f</a:t>
            </a:r>
            <a:r>
              <a:rPr lang="en-IE" sz="2000" dirty="0" err="1" smtClean="0"/>
              <a:t>t</a:t>
            </a:r>
            <a:r>
              <a:rPr lang="en-IE" sz="2000" baseline="30000" dirty="0" smtClean="0"/>
              <a:t>  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128" y="5075925"/>
            <a:ext cx="663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resonance dependence  of mass on energy  </a:t>
            </a:r>
          </a:p>
          <a:p>
            <a:r>
              <a:rPr lang="en-IE" sz="2000" dirty="0" smtClean="0"/>
              <a:t>No decrease of the mass with energy below resonance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220" y="5688559"/>
            <a:ext cx="181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- c</a:t>
            </a:r>
            <a:r>
              <a:rPr lang="en-IE" sz="2000" dirty="0" smtClean="0">
                <a:sym typeface="Wingdings" pitchFamily="2" charset="2"/>
              </a:rPr>
              <a:t>  mixing </a:t>
            </a:r>
            <a:r>
              <a:rPr lang="en-IE" sz="2000" dirty="0" smtClean="0">
                <a:latin typeface="Symbol" pitchFamily="18" charset="2"/>
              </a:rPr>
              <a:t> 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854" y="3563572"/>
            <a:ext cx="7199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C-asymmetric background the amplitude of oscillations can be suppressed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4661" y="4278820"/>
            <a:ext cx="158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Averaging?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383" y="2691213"/>
            <a:ext cx="758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A.Berlin</a:t>
            </a:r>
            <a:r>
              <a:rPr lang="en-IE" i="1" dirty="0" smtClean="0">
                <a:solidFill>
                  <a:srgbClr val="FF0000"/>
                </a:solidFill>
              </a:rPr>
              <a:t>,  1608.01307, F. </a:t>
            </a:r>
            <a:r>
              <a:rPr lang="en-IE" i="1" dirty="0" err="1" smtClean="0">
                <a:solidFill>
                  <a:srgbClr val="FF0000"/>
                </a:solidFill>
              </a:rPr>
              <a:t>Capozzi</a:t>
            </a:r>
            <a:r>
              <a:rPr lang="en-IE" i="1" dirty="0" smtClean="0">
                <a:solidFill>
                  <a:srgbClr val="FF0000"/>
                </a:solidFill>
              </a:rPr>
              <a:t> et al, 1702.08464, G. </a:t>
            </a:r>
            <a:r>
              <a:rPr lang="en-IE" i="1" dirty="0" err="1" smtClean="0">
                <a:solidFill>
                  <a:srgbClr val="FF0000"/>
                </a:solidFill>
              </a:rPr>
              <a:t>Krnjaic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  <a:r>
              <a:rPr lang="en-IE" i="1" dirty="0" err="1" smtClean="0">
                <a:solidFill>
                  <a:srgbClr val="FF0000"/>
                </a:solidFill>
              </a:rPr>
              <a:t>ei</a:t>
            </a:r>
            <a:r>
              <a:rPr lang="en-IE" i="1" dirty="0" smtClean="0">
                <a:solidFill>
                  <a:srgbClr val="FF0000"/>
                </a:solidFill>
              </a:rPr>
              <a:t> al, 1705.06740 [hep-ph], V. </a:t>
            </a:r>
            <a:r>
              <a:rPr lang="en-IE" i="1" dirty="0" err="1" smtClean="0">
                <a:solidFill>
                  <a:srgbClr val="FF0000"/>
                </a:solidFill>
              </a:rPr>
              <a:t>Brdar</a:t>
            </a:r>
            <a:r>
              <a:rPr lang="en-IE" i="1" dirty="0" smtClean="0">
                <a:solidFill>
                  <a:srgbClr val="FF0000"/>
                </a:solidFill>
              </a:rPr>
              <a:t> et al  1705.09455 [hep-ph], ...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176632" y="4139905"/>
            <a:ext cx="3950171" cy="796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1093457" y="2748800"/>
            <a:ext cx="3701833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72440" y="166559"/>
            <a:ext cx="5078347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Bounds on resonance energy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552" y="1062997"/>
            <a:ext cx="582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structure formation bound at z = 1000: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00146" y="1501959"/>
            <a:ext cx="40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(1000) </a:t>
            </a:r>
            <a:r>
              <a:rPr lang="en-US" sz="2000" dirty="0" smtClean="0"/>
              <a:t>~ (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)</a:t>
            </a:r>
            <a:r>
              <a:rPr lang="en-IE" sz="2000" baseline="30000" dirty="0" smtClean="0"/>
              <a:t>2</a:t>
            </a:r>
            <a:r>
              <a:rPr lang="en-US" sz="2000" dirty="0" smtClean="0"/>
              <a:t> &lt; 10</a:t>
            </a:r>
            <a:r>
              <a:rPr lang="en-IE" sz="2000" baseline="30000" dirty="0" smtClean="0"/>
              <a:t>-2</a:t>
            </a:r>
            <a:r>
              <a:rPr lang="en-US" sz="2000" dirty="0" smtClean="0"/>
              <a:t>  </a:t>
            </a:r>
            <a:r>
              <a:rPr lang="en-US" sz="2000" dirty="0" err="1" smtClean="0"/>
              <a:t>eV</a:t>
            </a:r>
            <a:r>
              <a:rPr lang="en-IE" sz="2000" baseline="30000" dirty="0" smtClean="0"/>
              <a:t> 2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440" y="2236773"/>
            <a:ext cx="141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y &lt;&lt;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   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82824" y="2893177"/>
            <a:ext cx="262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</a:t>
            </a:r>
            <a:r>
              <a:rPr lang="en-US" sz="2000" dirty="0" smtClean="0"/>
              <a:t>&gt;</a:t>
            </a:r>
            <a:r>
              <a:rPr lang="en-IE" sz="2000" dirty="0" smtClean="0"/>
              <a:t> E(0) </a:t>
            </a:r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 (1 + z)</a:t>
            </a:r>
            <a:r>
              <a:rPr lang="en-IE" sz="2000" baseline="30000" dirty="0" smtClean="0"/>
              <a:t>4</a:t>
            </a:r>
            <a:endParaRPr lang="en-IE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567210" y="2733106"/>
            <a:ext cx="113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atm</a:t>
            </a:r>
            <a:r>
              <a:rPr lang="en-IE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)</a:t>
            </a:r>
            <a:r>
              <a:rPr lang="en-IE" sz="2000" baseline="30000" dirty="0" smtClean="0"/>
              <a:t> 2</a:t>
            </a:r>
            <a:r>
              <a:rPr lang="en-US" sz="2000" dirty="0" smtClean="0"/>
              <a:t> </a:t>
            </a:r>
            <a:endParaRPr lang="en-IE" sz="2000" baseline="30000" dirty="0" smtClean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577843" y="3104693"/>
            <a:ext cx="935667" cy="19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22763" y="2903959"/>
            <a:ext cx="1852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</a:t>
            </a:r>
            <a:r>
              <a:rPr lang="en-US" sz="2000" dirty="0" smtClean="0"/>
              <a:t>&gt; 1.2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 </a:t>
            </a:r>
            <a:r>
              <a:rPr lang="en-IE" sz="2000" dirty="0" err="1" smtClean="0"/>
              <a:t>keV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59524" y="3754372"/>
            <a:ext cx="141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 </a:t>
            </a:r>
            <a:r>
              <a:rPr lang="en-IE" sz="2000" dirty="0" smtClean="0">
                <a:latin typeface="Symbol" pitchFamily="18" charset="2"/>
              </a:rPr>
              <a:t>e </a:t>
            </a:r>
            <a:r>
              <a:rPr lang="en-IE" sz="2000" dirty="0" smtClean="0"/>
              <a:t>= 0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   </a:t>
            </a:r>
            <a:endParaRPr lang="en-IE" sz="2000" dirty="0"/>
          </a:p>
        </p:txBody>
      </p:sp>
      <p:sp>
        <p:nvSpPr>
          <p:cNvPr id="38" name="Right Arrow 37"/>
          <p:cNvSpPr/>
          <p:nvPr/>
        </p:nvSpPr>
        <p:spPr>
          <a:xfrm>
            <a:off x="5252484" y="2981927"/>
            <a:ext cx="202017" cy="27916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TextBox 39"/>
          <p:cNvSpPr txBox="1"/>
          <p:nvPr/>
        </p:nvSpPr>
        <p:spPr>
          <a:xfrm>
            <a:off x="1165999" y="4316773"/>
            <a:ext cx="3133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</a:t>
            </a:r>
            <a:r>
              <a:rPr lang="en-US" sz="2000" dirty="0" smtClean="0"/>
              <a:t>&gt; </a:t>
            </a:r>
            <a:r>
              <a:rPr lang="en-IE" sz="2000" dirty="0" smtClean="0"/>
              <a:t>E(0) [ </a:t>
            </a:r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dirty="0" smtClean="0"/>
              <a:t> (1 + z)</a:t>
            </a:r>
            <a:r>
              <a:rPr lang="en-IE" sz="2000" baseline="30000" dirty="0" smtClean="0"/>
              <a:t>5</a:t>
            </a:r>
            <a:r>
              <a:rPr lang="en-IE" sz="2000" dirty="0" smtClean="0"/>
              <a:t> ]</a:t>
            </a:r>
            <a:r>
              <a:rPr lang="en-IE" sz="2000" baseline="30000" dirty="0" smtClean="0"/>
              <a:t>1/2</a:t>
            </a:r>
            <a:r>
              <a:rPr lang="en-IE" sz="2000" dirty="0" smtClean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78585" y="4161171"/>
            <a:ext cx="113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atm</a:t>
            </a:r>
            <a:r>
              <a:rPr lang="en-IE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endParaRPr lang="en-IE" sz="2000" baseline="30000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146689" y="4580665"/>
            <a:ext cx="8080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157325" y="4231714"/>
            <a:ext cx="808074" cy="329609"/>
          </a:xfrm>
          <a:custGeom>
            <a:avLst/>
            <a:gdLst>
              <a:gd name="connsiteX0" fmla="*/ 0 w 978196"/>
              <a:gd name="connsiteY0" fmla="*/ 138223 h 329609"/>
              <a:gd name="connsiteX1" fmla="*/ 63796 w 978196"/>
              <a:gd name="connsiteY1" fmla="*/ 329609 h 329609"/>
              <a:gd name="connsiteX2" fmla="*/ 63796 w 978196"/>
              <a:gd name="connsiteY2" fmla="*/ 0 h 329609"/>
              <a:gd name="connsiteX3" fmla="*/ 978196 w 978196"/>
              <a:gd name="connsiteY3" fmla="*/ 0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196" h="329609">
                <a:moveTo>
                  <a:pt x="0" y="138223"/>
                </a:moveTo>
                <a:lnTo>
                  <a:pt x="63796" y="329609"/>
                </a:lnTo>
                <a:lnTo>
                  <a:pt x="63796" y="0"/>
                </a:lnTo>
                <a:lnTo>
                  <a:pt x="978196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ight Arrow 46"/>
          <p:cNvSpPr/>
          <p:nvPr/>
        </p:nvSpPr>
        <p:spPr>
          <a:xfrm>
            <a:off x="5316270" y="4389187"/>
            <a:ext cx="202017" cy="27916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TextBox 47"/>
          <p:cNvSpPr txBox="1"/>
          <p:nvPr/>
        </p:nvSpPr>
        <p:spPr>
          <a:xfrm>
            <a:off x="5915229" y="4299022"/>
            <a:ext cx="163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</a:t>
            </a:r>
            <a:r>
              <a:rPr lang="en-US" sz="2000" dirty="0" smtClean="0"/>
              <a:t>&gt; 30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43234" y="5645868"/>
            <a:ext cx="707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bound on refractive masses should be reconsidered</a:t>
            </a:r>
          </a:p>
          <a:p>
            <a:r>
              <a:rPr lang="en-IE" sz="2000" dirty="0" smtClean="0"/>
              <a:t>(group velocities,  mass in density perturbations,  etc…)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-2776" y="0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84557" y="1626910"/>
            <a:ext cx="4318531" cy="71851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456" y="1850065"/>
            <a:ext cx="407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(t, x ) ~              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t – k x)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84308" y="1680076"/>
            <a:ext cx="97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 r </a:t>
            </a:r>
            <a:r>
              <a:rPr lang="en-US" sz="2000" dirty="0" smtClean="0"/>
              <a:t>(x)   </a:t>
            </a:r>
          </a:p>
          <a:p>
            <a:r>
              <a:rPr lang="en-US" sz="2000" dirty="0" smtClean="0"/>
              <a:t> 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00" y="1149182"/>
            <a:ext cx="893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Solution of equation of motion for classical field  has t and x dependence:</a:t>
            </a:r>
            <a:endParaRPr lang="en-IE" sz="20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136606" y="1701208"/>
            <a:ext cx="978195" cy="340241"/>
          </a:xfrm>
          <a:custGeom>
            <a:avLst/>
            <a:gdLst>
              <a:gd name="connsiteX0" fmla="*/ 0 w 978195"/>
              <a:gd name="connsiteY0" fmla="*/ 170120 h 340241"/>
              <a:gd name="connsiteX1" fmla="*/ 85060 w 978195"/>
              <a:gd name="connsiteY1" fmla="*/ 340241 h 340241"/>
              <a:gd name="connsiteX2" fmla="*/ 63795 w 978195"/>
              <a:gd name="connsiteY2" fmla="*/ 0 h 340241"/>
              <a:gd name="connsiteX3" fmla="*/ 978195 w 978195"/>
              <a:gd name="connsiteY3" fmla="*/ 0 h 34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195" h="340241">
                <a:moveTo>
                  <a:pt x="0" y="170120"/>
                </a:moveTo>
                <a:lnTo>
                  <a:pt x="85060" y="340241"/>
                </a:lnTo>
                <a:lnTo>
                  <a:pt x="63795" y="0"/>
                </a:lnTo>
                <a:lnTo>
                  <a:pt x="978195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136606" y="2073348"/>
            <a:ext cx="9781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251941" y="309872"/>
            <a:ext cx="284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i="1" dirty="0" smtClean="0">
                <a:solidFill>
                  <a:srgbClr val="FF0000"/>
                </a:solidFill>
              </a:rPr>
              <a:t>Berlin, </a:t>
            </a:r>
          </a:p>
          <a:p>
            <a:pPr marL="342900" indent="-342900"/>
            <a:r>
              <a:rPr lang="en-US" i="1" dirty="0" smtClean="0">
                <a:solidFill>
                  <a:srgbClr val="FF0000"/>
                </a:solidFill>
              </a:rPr>
              <a:t>1608.01307 [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964" y="2979854"/>
            <a:ext cx="355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generates the mass term</a:t>
            </a:r>
            <a:endParaRPr lang="en-IE" sz="2000" dirty="0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6050482" y="2969915"/>
            <a:ext cx="140177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m’ =  g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Symbol" pitchFamily="18" charset="2"/>
              </a:rPr>
              <a:t> </a:t>
            </a:r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276429" y="192909"/>
            <a:ext cx="5241867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Effect of classical component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9193" y="2979854"/>
            <a:ext cx="263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m’ 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/>
              <a:t>L</a:t>
            </a:r>
            <a:r>
              <a:rPr lang="en-IE" sz="2000" dirty="0" err="1" smtClean="0"/>
              <a:t>f</a:t>
            </a:r>
            <a:r>
              <a:rPr lang="en-IE" sz="2000" baseline="-25000" dirty="0" err="1" smtClean="0"/>
              <a:t>R</a:t>
            </a:r>
            <a:r>
              <a:rPr lang="en-IE" sz="2000" dirty="0" smtClean="0"/>
              <a:t> + h. c. with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85836" y="2386265"/>
            <a:ext cx="529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</a:t>
            </a:r>
            <a:r>
              <a:rPr lang="en-US" sz="2000" dirty="0" smtClean="0"/>
              <a:t>~</a:t>
            </a:r>
            <a:r>
              <a:rPr lang="en-IE" sz="2000" dirty="0" smtClean="0"/>
              <a:t> 10</a:t>
            </a:r>
            <a:r>
              <a:rPr lang="en-IE" sz="2000" baseline="30000" dirty="0" smtClean="0"/>
              <a:t>-3</a:t>
            </a:r>
            <a:r>
              <a:rPr lang="en-IE" sz="2000" dirty="0" smtClean="0"/>
              <a:t> – </a:t>
            </a:r>
            <a:r>
              <a:rPr lang="en-IE" sz="2000" dirty="0" err="1" smtClean="0"/>
              <a:t>virialized</a:t>
            </a:r>
            <a:r>
              <a:rPr lang="en-IE" sz="2000" dirty="0" smtClean="0"/>
              <a:t> velocity in the Galaxy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80074" y="4004548"/>
            <a:ext cx="10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270119" y="2376326"/>
            <a:ext cx="211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w</a:t>
            </a:r>
            <a:r>
              <a:rPr lang="en-IE" sz="2000" dirty="0" smtClean="0"/>
              <a:t> </a:t>
            </a:r>
            <a:r>
              <a:rPr lang="en-US" sz="2000" dirty="0" smtClean="0"/>
              <a:t>~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, k =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 </a:t>
            </a:r>
            <a:r>
              <a:rPr lang="en-US" sz="2000" dirty="0" smtClean="0"/>
              <a:t>v,</a:t>
            </a:r>
            <a:r>
              <a:rPr lang="en-IE" sz="2000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903" y="3364216"/>
            <a:ext cx="380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Oscillating mass with period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0564" y="3357061"/>
            <a:ext cx="431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T</a:t>
            </a:r>
            <a:r>
              <a:rPr lang="en-IE" sz="2000" baseline="-25000" dirty="0" err="1" smtClean="0"/>
              <a:t>osc</a:t>
            </a:r>
            <a:r>
              <a:rPr lang="en-IE" sz="2000" dirty="0" smtClean="0"/>
              <a:t> =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</a:t>
            </a:r>
            <a:r>
              <a:rPr lang="en-IE" sz="2000" dirty="0" smtClean="0"/>
              <a:t>= 4 10</a:t>
            </a:r>
            <a:r>
              <a:rPr lang="en-IE" sz="2000" baseline="30000" dirty="0" smtClean="0"/>
              <a:t>-15</a:t>
            </a:r>
            <a:r>
              <a:rPr lang="en-IE" sz="2000" dirty="0" smtClean="0"/>
              <a:t> sec </a:t>
            </a:r>
            <a:r>
              <a:rPr lang="en-US" sz="2000" dirty="0" smtClean="0"/>
              <a:t>(1 </a:t>
            </a:r>
            <a:r>
              <a:rPr lang="en-US" sz="2000" dirty="0" err="1" smtClean="0"/>
              <a:t>eV</a:t>
            </a:r>
            <a:r>
              <a:rPr lang="en-US" sz="2000" dirty="0" smtClean="0"/>
              <a:t>/m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)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02041" y="4013535"/>
            <a:ext cx="6626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Loss of coherence due to velocity dispersion 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dirty="0" err="1" smtClean="0"/>
              <a:t>v</a:t>
            </a:r>
            <a:r>
              <a:rPr lang="en-IE" sz="2000" dirty="0" smtClean="0"/>
              <a:t> </a:t>
            </a:r>
            <a:r>
              <a:rPr lang="en-US" sz="2000" dirty="0" smtClean="0"/>
              <a:t>~</a:t>
            </a:r>
            <a:r>
              <a:rPr lang="en-IE" sz="2000" dirty="0" smtClean="0"/>
              <a:t> v ?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050925" y="5773479"/>
            <a:ext cx="92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7" name="TextBox 36"/>
          <p:cNvSpPr txBox="1"/>
          <p:nvPr/>
        </p:nvSpPr>
        <p:spPr>
          <a:xfrm>
            <a:off x="1050925" y="5773479"/>
            <a:ext cx="21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8" name="Right Arrow 37"/>
          <p:cNvSpPr/>
          <p:nvPr/>
        </p:nvSpPr>
        <p:spPr>
          <a:xfrm>
            <a:off x="576684" y="4467160"/>
            <a:ext cx="446349" cy="304413"/>
          </a:xfrm>
          <a:prstGeom prst="rightArrow">
            <a:avLst>
              <a:gd name="adj1" fmla="val 50000"/>
              <a:gd name="adj2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TextBox 38"/>
          <p:cNvSpPr txBox="1"/>
          <p:nvPr/>
        </p:nvSpPr>
        <p:spPr>
          <a:xfrm>
            <a:off x="1030513" y="4389953"/>
            <a:ext cx="248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Dw</a:t>
            </a:r>
            <a:r>
              <a:rPr lang="en-IE" sz="2000" dirty="0" smtClean="0"/>
              <a:t> =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 </a:t>
            </a:r>
            <a:r>
              <a:rPr lang="en-US" sz="2000" dirty="0" smtClean="0"/>
              <a:t>v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dirty="0" err="1" smtClean="0"/>
              <a:t>v</a:t>
            </a:r>
            <a:r>
              <a:rPr lang="en-US" sz="2000" dirty="0" smtClean="0"/>
              <a:t> ~ m</a:t>
            </a:r>
            <a:r>
              <a:rPr lang="en-US" sz="2000" baseline="-25000" dirty="0" smtClean="0">
                <a:latin typeface="Symbol" pitchFamily="18" charset="2"/>
              </a:rPr>
              <a:t>f </a:t>
            </a:r>
            <a:r>
              <a:rPr lang="en-US" sz="2000" dirty="0" smtClean="0"/>
              <a:t>v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59571" y="4880318"/>
            <a:ext cx="406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t</a:t>
            </a:r>
            <a:r>
              <a:rPr lang="en-IE" sz="2000" baseline="-25000" dirty="0" err="1" smtClean="0"/>
              <a:t>coh</a:t>
            </a:r>
            <a:r>
              <a:rPr lang="en-IE" sz="2000" dirty="0" smtClean="0"/>
              <a:t> =       = 4 10</a:t>
            </a:r>
            <a:r>
              <a:rPr lang="en-IE" sz="2000" baseline="30000" dirty="0" smtClean="0"/>
              <a:t>-9</a:t>
            </a:r>
            <a:r>
              <a:rPr lang="en-IE" sz="2000" dirty="0" smtClean="0"/>
              <a:t> sec </a:t>
            </a:r>
            <a:r>
              <a:rPr lang="en-US" sz="2000" dirty="0" smtClean="0"/>
              <a:t>(1 </a:t>
            </a:r>
            <a:r>
              <a:rPr lang="en-US" sz="2000" dirty="0" err="1" smtClean="0"/>
              <a:t>eV</a:t>
            </a:r>
            <a:r>
              <a:rPr lang="en-US" sz="2000" dirty="0" smtClean="0"/>
              <a:t>/m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)</a:t>
            </a:r>
            <a:endParaRPr lang="en-IE" sz="2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3274810" y="4718851"/>
            <a:ext cx="669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p </a:t>
            </a:r>
            <a:r>
              <a:rPr lang="en-US" sz="2000" dirty="0" smtClean="0"/>
              <a:t>   </a:t>
            </a:r>
          </a:p>
          <a:p>
            <a:r>
              <a:rPr lang="en-IE" sz="2000" dirty="0" err="1" smtClean="0">
                <a:latin typeface="Symbol" pitchFamily="18" charset="2"/>
              </a:rPr>
              <a:t>Dw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311887" y="5092967"/>
            <a:ext cx="3473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8199" y="5534177"/>
            <a:ext cx="882503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System transforms into a cold gas of individual </a:t>
            </a:r>
            <a:r>
              <a:rPr lang="en-IE" sz="2000" dirty="0" err="1" smtClean="0"/>
              <a:t>scatterers</a:t>
            </a:r>
            <a:r>
              <a:rPr lang="en-IE" sz="2000" dirty="0" smtClean="0"/>
              <a:t>. </a:t>
            </a:r>
          </a:p>
          <a:p>
            <a:r>
              <a:rPr lang="en-IE" sz="2000" dirty="0" smtClean="0"/>
              <a:t>Still in some aspects can be considered as classical field without time variations 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856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39914" y="4086824"/>
            <a:ext cx="1998979" cy="70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2446357" y="4842004"/>
            <a:ext cx="2519051" cy="67628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25238" y="202017"/>
            <a:ext cx="7702761" cy="683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Effective mass due to interactions with dark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566" y="1260437"/>
            <a:ext cx="55240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 = - </a:t>
            </a:r>
            <a:r>
              <a:rPr lang="en-IE" sz="2000" dirty="0" err="1" smtClean="0"/>
              <a:t>g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X </a:t>
            </a:r>
            <a:r>
              <a:rPr lang="en-IE" sz="2000" dirty="0" err="1" smtClean="0"/>
              <a:t>X</a:t>
            </a:r>
            <a:r>
              <a:rPr lang="en-IE" sz="2000" dirty="0" smtClean="0"/>
              <a:t>  -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>
                <a:latin typeface="Symbol" pitchFamily="18" charset="2"/>
              </a:rPr>
              <a:t> f n 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- </a:t>
            </a:r>
            <a:r>
              <a:rPr lang="en-IE" sz="2000" dirty="0" err="1" smtClean="0"/>
              <a:t>m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X </a:t>
            </a:r>
            <a:r>
              <a:rPr lang="en-IE" sz="2000" dirty="0" err="1" smtClean="0"/>
              <a:t>X</a:t>
            </a:r>
            <a:r>
              <a:rPr lang="en-IE" sz="2000" dirty="0" smtClean="0"/>
              <a:t>  - ½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baseline="-25000" dirty="0" smtClean="0"/>
              <a:t>    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1556" y="1800817"/>
            <a:ext cx="8665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 - very light scalar field; produces a long (astronomical)  range forces</a:t>
            </a:r>
            <a:r>
              <a:rPr lang="en-IE" sz="2000" baseline="-25000" dirty="0" smtClean="0"/>
              <a:t> 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0923" y="2175742"/>
            <a:ext cx="75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X – DM particle (</a:t>
            </a:r>
            <a:r>
              <a:rPr lang="en-IE" sz="2000" dirty="0" err="1" smtClean="0"/>
              <a:t>fermion</a:t>
            </a:r>
            <a:r>
              <a:rPr lang="en-IE" sz="2000" dirty="0" smtClean="0"/>
              <a:t> of </a:t>
            </a:r>
            <a:r>
              <a:rPr lang="en-IE" sz="2000" dirty="0" err="1" smtClean="0"/>
              <a:t>GeV</a:t>
            </a:r>
            <a:r>
              <a:rPr lang="en-IE" sz="2000" dirty="0" smtClean="0"/>
              <a:t> mass scale) - source of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7959" y="1311237"/>
            <a:ext cx="212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22980" y="1321908"/>
            <a:ext cx="212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98599" y="2713262"/>
            <a:ext cx="1307866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=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>
                <a:latin typeface="Symbol" pitchFamily="18" charset="2"/>
              </a:rPr>
              <a:t> f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492" y="3338466"/>
            <a:ext cx="850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From equation of motion for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, with negligible  neutrino contribution to  generation of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22157" y="4148650"/>
            <a:ext cx="7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 =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91058" y="3987197"/>
            <a:ext cx="108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</a:t>
            </a:r>
            <a:r>
              <a:rPr lang="en-IE" sz="2000" dirty="0" err="1" smtClean="0"/>
              <a:t>g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  <a:r>
              <a:rPr lang="en-IE" sz="2000" dirty="0" err="1" smtClean="0"/>
              <a:t>n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  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2</a:t>
            </a:r>
            <a:endParaRPr lang="en-IE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39920" y="4373039"/>
            <a:ext cx="7567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0505" y="4345631"/>
            <a:ext cx="491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/>
              <a:t> = 10</a:t>
            </a:r>
            <a:r>
              <a:rPr lang="en-IE" sz="2000" baseline="30000" dirty="0" smtClean="0"/>
              <a:t>-20</a:t>
            </a:r>
            <a:r>
              <a:rPr lang="en-IE" sz="2000" dirty="0" smtClean="0"/>
              <a:t> - 10</a:t>
            </a:r>
            <a:r>
              <a:rPr lang="en-IE" sz="2000" baseline="30000" dirty="0" smtClean="0"/>
              <a:t>-26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r>
              <a:rPr lang="en-IE" sz="2000" dirty="0" smtClean="0"/>
              <a:t>  is mass of scalar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565441" y="4023026"/>
            <a:ext cx="484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/>
              <a:t>n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= &lt;X </a:t>
            </a:r>
            <a:r>
              <a:rPr lang="en-IE" sz="2000" dirty="0" err="1" smtClean="0"/>
              <a:t>X</a:t>
            </a:r>
            <a:r>
              <a:rPr lang="en-IE" sz="2000" dirty="0" smtClean="0"/>
              <a:t>&gt; is the number density of X</a:t>
            </a:r>
            <a:endParaRPr lang="en-IE" sz="2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97485" y="4095485"/>
            <a:ext cx="212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46357" y="4968182"/>
            <a:ext cx="1182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(0) =  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95945" y="4789137"/>
            <a:ext cx="170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</a:t>
            </a:r>
            <a:r>
              <a:rPr lang="en-IE" sz="2000" dirty="0" err="1" smtClean="0"/>
              <a:t>g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  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err="1" smtClean="0"/>
              <a:t>m</a:t>
            </a:r>
            <a:r>
              <a:rPr lang="en-IE" sz="2000" baseline="-25000" dirty="0" err="1" smtClean="0"/>
              <a:t>X</a:t>
            </a:r>
            <a:endParaRPr lang="en-IE" sz="2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638760" y="5195381"/>
            <a:ext cx="10863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11897" y="4968182"/>
            <a:ext cx="354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X</a:t>
            </a:r>
            <a:r>
              <a:rPr lang="en-IE" sz="2000" baseline="-25000" dirty="0" smtClean="0"/>
              <a:t>  </a:t>
            </a:r>
            <a:r>
              <a:rPr lang="en-IE" sz="2000" dirty="0" smtClean="0"/>
              <a:t>- energy density of DM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89037" y="6081825"/>
            <a:ext cx="7875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Mass depends on local density of DM  and different in different parts of the  Galaxy and outside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477379" y="5723126"/>
            <a:ext cx="34555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/>
              <a:t>g</a:t>
            </a:r>
            <a:r>
              <a:rPr lang="en-IE" baseline="-25000" dirty="0" err="1" smtClean="0"/>
              <a:t>X</a:t>
            </a:r>
            <a:r>
              <a:rPr lang="en-IE" dirty="0" smtClean="0"/>
              <a:t> = </a:t>
            </a:r>
            <a:r>
              <a:rPr lang="en-IE" dirty="0" err="1" smtClean="0"/>
              <a:t>g</a:t>
            </a:r>
            <a:r>
              <a:rPr lang="en-IE" baseline="-25000" dirty="0" err="1" smtClean="0">
                <a:latin typeface="Symbol" pitchFamily="18" charset="2"/>
              </a:rPr>
              <a:t>n</a:t>
            </a:r>
            <a:r>
              <a:rPr lang="en-IE" dirty="0" smtClean="0"/>
              <a:t> = 10</a:t>
            </a:r>
            <a:r>
              <a:rPr lang="en-IE" baseline="30000" dirty="0" smtClean="0"/>
              <a:t>-19   </a:t>
            </a:r>
            <a:r>
              <a:rPr lang="en-IE" dirty="0" smtClean="0">
                <a:sym typeface="Wingdings" pitchFamily="2" charset="2"/>
              </a:rPr>
              <a:t>  </a:t>
            </a:r>
            <a:r>
              <a:rPr lang="en-IE" dirty="0" err="1" smtClean="0"/>
              <a:t>m</a:t>
            </a:r>
            <a:r>
              <a:rPr lang="en-IE" baseline="-25000" dirty="0" err="1" smtClean="0">
                <a:latin typeface="Symbol" pitchFamily="18" charset="2"/>
              </a:rPr>
              <a:t>n</a:t>
            </a:r>
            <a:r>
              <a:rPr lang="en-IE" dirty="0" smtClean="0"/>
              <a:t> = 0.1 </a:t>
            </a:r>
            <a:r>
              <a:rPr lang="en-IE" dirty="0" err="1" smtClean="0"/>
              <a:t>eV</a:t>
            </a:r>
            <a:r>
              <a:rPr lang="en-IE" baseline="30000" dirty="0" smtClean="0"/>
              <a:t>   </a:t>
            </a: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36" name="TextBox 35"/>
          <p:cNvSpPr txBox="1"/>
          <p:nvPr/>
        </p:nvSpPr>
        <p:spPr>
          <a:xfrm>
            <a:off x="6805441" y="1095153"/>
            <a:ext cx="247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H. </a:t>
            </a:r>
            <a:r>
              <a:rPr lang="en-IE" i="1" dirty="0" err="1" smtClean="0">
                <a:solidFill>
                  <a:srgbClr val="FF0000"/>
                </a:solidFill>
              </a:rPr>
              <a:t>Davoudiasl</a:t>
            </a:r>
            <a:r>
              <a:rPr lang="en-IE" i="1" dirty="0" smtClean="0">
                <a:solidFill>
                  <a:srgbClr val="FF0000"/>
                </a:solidFill>
              </a:rPr>
              <a:t>, et al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1803.0001 [hep-ph]</a:t>
            </a:r>
            <a:endParaRPr lang="en-IE" i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889480" y="1372708"/>
            <a:ext cx="212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1833307" y="5010714"/>
            <a:ext cx="268531" cy="40011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9977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07895" y="3329627"/>
            <a:ext cx="2951424" cy="8613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2024606" y="1705579"/>
            <a:ext cx="2649289" cy="7590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25238" y="202015"/>
            <a:ext cx="7291981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Resolving problem of mass increase with z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7436" y="3370187"/>
            <a:ext cx="155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(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=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>
                <a:latin typeface="Symbol" pitchFamily="18" charset="2"/>
              </a:rPr>
              <a:t> f</a:t>
            </a:r>
            <a:r>
              <a:rPr lang="en-IE" sz="2000" dirty="0" smtClean="0"/>
              <a:t> )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239" y="1137013"/>
            <a:ext cx="819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neutrinos, as source of </a:t>
            </a:r>
            <a:r>
              <a:rPr lang="en-IE" sz="2000" dirty="0" smtClean="0">
                <a:latin typeface="Symbol" pitchFamily="18" charset="2"/>
              </a:rPr>
              <a:t>f,</a:t>
            </a:r>
            <a:r>
              <a:rPr lang="en-IE" sz="2000" dirty="0" smtClean="0"/>
              <a:t>  are not neglected, eq. of motion gives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6506" y="1811463"/>
            <a:ext cx="7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=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62090" y="1687456"/>
            <a:ext cx="277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- </a:t>
            </a:r>
            <a:r>
              <a:rPr lang="en-IE" sz="2000" dirty="0" err="1" smtClean="0"/>
              <a:t>g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  <a:r>
              <a:rPr lang="en-IE" sz="2000" dirty="0" err="1" smtClean="0"/>
              <a:t>n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  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2  </a:t>
            </a:r>
            <a:r>
              <a:rPr lang="en-IE" sz="2000" dirty="0" smtClean="0"/>
              <a:t>+ g</a:t>
            </a:r>
            <a:r>
              <a:rPr lang="en-IE" sz="2000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2 </a:t>
            </a:r>
            <a:r>
              <a:rPr lang="en-IE" sz="2000" dirty="0" err="1" smtClean="0"/>
              <a:t>n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/&lt;E</a:t>
            </a:r>
            <a:r>
              <a:rPr lang="en-IE" sz="2000" baseline="-25000" dirty="0" smtClean="0">
                <a:latin typeface="Symbol" pitchFamily="18" charset="2"/>
              </a:rPr>
              <a:t>n</a:t>
            </a:r>
            <a:r>
              <a:rPr lang="en-IE" sz="2000" dirty="0" smtClean="0"/>
              <a:t>&gt;</a:t>
            </a:r>
            <a:r>
              <a:rPr lang="en-IE" sz="2000" baseline="-25000" dirty="0" smtClean="0">
                <a:latin typeface="Symbol" pitchFamily="18" charset="2"/>
              </a:rPr>
              <a:t>          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541169" y="2041445"/>
            <a:ext cx="20946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0948" y="4465674"/>
            <a:ext cx="796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Forces between neutrinos and DM are repulsive.  In later epochs  DM clumps  can drive out of Galaxy the neutrino background which leads to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(0)  &gt;&gt; 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(1000) 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475241" y="1718279"/>
            <a:ext cx="247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H. </a:t>
            </a:r>
            <a:r>
              <a:rPr lang="en-IE" i="1" dirty="0" err="1" smtClean="0">
                <a:solidFill>
                  <a:srgbClr val="FF0000"/>
                </a:solidFill>
              </a:rPr>
              <a:t>Davoudiasl</a:t>
            </a:r>
            <a:r>
              <a:rPr lang="en-IE" i="1" dirty="0" smtClean="0">
                <a:solidFill>
                  <a:srgbClr val="FF0000"/>
                </a:solidFill>
              </a:rPr>
              <a:t>, et al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1803.0001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859" y="2617025"/>
            <a:ext cx="8102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Early Universe   before structure formation neutrino term </a:t>
            </a:r>
          </a:p>
          <a:p>
            <a:r>
              <a:rPr lang="en-IE" sz="2000" dirty="0" smtClean="0"/>
              <a:t>(in denominator)  can dominate, then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54077" y="3329627"/>
            <a:ext cx="210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- </a:t>
            </a:r>
            <a:r>
              <a:rPr lang="en-IE" sz="2000" dirty="0" err="1" smtClean="0"/>
              <a:t>g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</a:t>
            </a:r>
            <a:r>
              <a:rPr lang="en-IE" sz="2000" dirty="0" err="1" smtClean="0"/>
              <a:t>n</a:t>
            </a:r>
            <a:r>
              <a:rPr lang="en-IE" sz="2000" baseline="-25000" dirty="0" err="1" smtClean="0"/>
              <a:t>X</a:t>
            </a:r>
            <a:r>
              <a:rPr lang="en-IE" sz="2000" dirty="0" smtClean="0"/>
              <a:t> &lt;E</a:t>
            </a:r>
            <a:r>
              <a:rPr lang="en-IE" sz="2000" baseline="-25000" dirty="0" smtClean="0">
                <a:latin typeface="Symbol" pitchFamily="18" charset="2"/>
              </a:rPr>
              <a:t>n</a:t>
            </a:r>
            <a:r>
              <a:rPr lang="en-IE" sz="2000" dirty="0" smtClean="0"/>
              <a:t>&gt; </a:t>
            </a:r>
          </a:p>
          <a:p>
            <a:r>
              <a:rPr lang="en-IE" sz="2000" dirty="0" smtClean="0"/>
              <a:t>          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 </a:t>
            </a:r>
            <a:r>
              <a:rPr lang="en-IE" sz="2000" dirty="0" err="1" smtClean="0"/>
              <a:t>n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baseline="-25000" dirty="0" smtClean="0">
                <a:latin typeface="Symbol" pitchFamily="18" charset="2"/>
              </a:rPr>
              <a:t>          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7895" y="3481910"/>
            <a:ext cx="149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(1000) = </a:t>
            </a:r>
            <a:endParaRPr lang="en-IE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944329" y="3724997"/>
            <a:ext cx="12511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3481" y="5730957"/>
            <a:ext cx="6819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Density of relic neutrinos in Galaxy and  in solar system</a:t>
            </a:r>
          </a:p>
          <a:p>
            <a:r>
              <a:rPr lang="en-IE" sz="2000" dirty="0" smtClean="0"/>
              <a:t>can be strongly suppressed.   PTOLEMY 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85" y="1244715"/>
            <a:ext cx="253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LSND / </a:t>
            </a:r>
            <a:r>
              <a:rPr lang="en-IE" sz="2000" dirty="0" err="1" smtClean="0"/>
              <a:t>MiniBooNE</a:t>
            </a:r>
            <a:endParaRPr lang="en-IE" sz="2000" dirty="0" smtClean="0"/>
          </a:p>
          <a:p>
            <a:r>
              <a:rPr lang="en-US" sz="2000" dirty="0" smtClean="0"/>
              <a:t>RAA, Gallium</a:t>
            </a:r>
            <a:endParaRPr lang="en-IE" sz="2000" dirty="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861080" y="3269788"/>
            <a:ext cx="4241469" cy="40011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 </a:t>
            </a:r>
            <a:r>
              <a:rPr lang="en-US" sz="2000" dirty="0"/>
              <a:t>~ </a:t>
            </a:r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S</a:t>
            </a:r>
            <a:r>
              <a:rPr lang="en-US" sz="2000" baseline="-25000" dirty="0" smtClean="0"/>
              <a:t> </a:t>
            </a:r>
            <a:r>
              <a:rPr lang="en-US" sz="2000" dirty="0"/>
              <a:t>m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(2-5) 10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</a:t>
            </a:r>
            <a:r>
              <a:rPr lang="en-US" sz="2000" dirty="0" err="1" smtClean="0"/>
              <a:t>eV</a:t>
            </a:r>
            <a:endParaRPr lang="en-IE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795821" y="1353017"/>
            <a:ext cx="220094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0.1 – 10 </a:t>
            </a:r>
            <a:r>
              <a:rPr lang="en-US" sz="2000" dirty="0" err="1" smtClean="0"/>
              <a:t>eV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838353" y="1804320"/>
            <a:ext cx="12652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~ 0.1 </a:t>
            </a:r>
            <a:endParaRPr lang="en-IE" sz="2000" dirty="0"/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425240" y="127591"/>
            <a:ext cx="2435841" cy="864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Remark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296" y="2434844"/>
            <a:ext cx="821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Adding such a neutrino is not small perturbation of the 3nu picture.</a:t>
            </a:r>
          </a:p>
          <a:p>
            <a:r>
              <a:rPr lang="en-US" sz="2000" dirty="0" smtClean="0"/>
              <a:t>Correction to the mass matrix of active neutrinos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6123" y="3767853"/>
            <a:ext cx="418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at the level of largest elements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296" y="4260297"/>
            <a:ext cx="295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Should be included </a:t>
            </a:r>
          </a:p>
          <a:p>
            <a:r>
              <a:rPr lang="en-US" sz="2000" dirty="0" smtClean="0"/>
              <a:t>in theory construction </a:t>
            </a:r>
          </a:p>
          <a:p>
            <a:r>
              <a:rPr lang="en-US" sz="2000" dirty="0" smtClean="0"/>
              <a:t>in the beginning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3629" y="4260297"/>
            <a:ext cx="316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two and more </a:t>
            </a:r>
            <a:r>
              <a:rPr lang="en-US" sz="2000" dirty="0" err="1" smtClean="0"/>
              <a:t>steriles</a:t>
            </a:r>
            <a:r>
              <a:rPr lang="en-US" sz="2000" dirty="0" smtClean="0"/>
              <a:t> cancellation of their contributions can be arranged</a:t>
            </a:r>
            <a:endParaRPr lang="en-IE" sz="2000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42091" y="5751892"/>
            <a:ext cx="2857506" cy="40011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S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&lt;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</a:t>
            </a:r>
            <a:r>
              <a:rPr lang="en-US" sz="2000" dirty="0" err="1" smtClean="0"/>
              <a:t>eV</a:t>
            </a:r>
            <a:r>
              <a:rPr lang="en-US" sz="2000" dirty="0" smtClean="0"/>
              <a:t> / m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 </a:t>
            </a:r>
            <a:endParaRPr lang="en-IE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63526" y="5783791"/>
            <a:ext cx="203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Future bound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2090" y="6183901"/>
            <a:ext cx="573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will allow to consider them  as perturbation 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8417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9462" y="182420"/>
            <a:ext cx="3886608" cy="822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How to test?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207" y="1944278"/>
            <a:ext cx="6548994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Nothing should be observed at LHC which is responsible for neutrino masses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 rot="21387211">
            <a:off x="2058056" y="2691795"/>
            <a:ext cx="4952617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If something is observed against (excludes) framework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 rot="313401">
            <a:off x="1178922" y="3790521"/>
            <a:ext cx="416098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Special value of CP-phases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4962" y="4343310"/>
            <a:ext cx="37473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Light sterile neutrinos</a:t>
            </a:r>
            <a:endParaRPr lang="en-I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399" y="4888564"/>
            <a:ext cx="201385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Dark matter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 rot="21387081">
            <a:off x="3560595" y="5336812"/>
            <a:ext cx="1708845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Inflation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8592" y="494010"/>
            <a:ext cx="170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Hopeless?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 rot="21210613">
            <a:off x="4269718" y="5700695"/>
            <a:ext cx="202474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Leptogenesis</a:t>
            </a:r>
            <a:endParaRPr lang="en-IE" sz="2400" dirty="0"/>
          </a:p>
        </p:txBody>
      </p:sp>
      <p:sp>
        <p:nvSpPr>
          <p:cNvPr id="15" name="TextBox 14"/>
          <p:cNvSpPr txBox="1"/>
          <p:nvPr/>
        </p:nvSpPr>
        <p:spPr>
          <a:xfrm rot="156347">
            <a:off x="3354905" y="1180256"/>
            <a:ext cx="5491844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Further precise measurements of</a:t>
            </a:r>
          </a:p>
          <a:p>
            <a:r>
              <a:rPr lang="en-IE" sz="2400" dirty="0" smtClean="0"/>
              <a:t>the  1-3 and 2-3 mixings (octant)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3256" y="3502877"/>
            <a:ext cx="21907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Proton decay</a:t>
            </a:r>
            <a:endParaRPr lang="en-IE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7787" y="4804975"/>
            <a:ext cx="272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May or may not help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Symbol" pitchFamily="18" charset="2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10304" y="404042"/>
            <a:ext cx="2286061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72" y="1722474"/>
            <a:ext cx="4284921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 L        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 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Y    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   3      1, 1’, 1’’     3        3       3</a:t>
            </a:r>
          </a:p>
          <a:p>
            <a:r>
              <a:rPr lang="en-IE" sz="2000" dirty="0" smtClean="0"/>
              <a:t>k      1        -4         -1         2       3</a:t>
            </a:r>
            <a:endParaRPr lang="en-IE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372" y="2052085"/>
            <a:ext cx="4284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910" y="2374613"/>
            <a:ext cx="4284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6940" y="1322364"/>
            <a:ext cx="11164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flavon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909" y="2936543"/>
            <a:ext cx="828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smtClean="0"/>
              <a:t>and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j</a:t>
            </a:r>
            <a:r>
              <a:rPr lang="en-IE" sz="2000" dirty="0" smtClean="0">
                <a:sym typeface="Wingdings" pitchFamily="2" charset="2"/>
              </a:rPr>
              <a:t>  </a:t>
            </a:r>
            <a:r>
              <a:rPr lang="en-IE" sz="2000" dirty="0" smtClean="0"/>
              <a:t>are fixed by fitting on 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/m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 1-2 mixing and 1-3 mixing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10" y="3887570"/>
            <a:ext cx="16055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Predictions: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7516" y="2052085"/>
            <a:ext cx="216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lowest order  </a:t>
            </a:r>
          </a:p>
          <a:p>
            <a:r>
              <a:rPr lang="en-IE" sz="2000" dirty="0" smtClean="0"/>
              <a:t>modular form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03358" y="552893"/>
            <a:ext cx="288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J </a:t>
            </a:r>
            <a:r>
              <a:rPr lang="en-IE" i="1" dirty="0" err="1" smtClean="0">
                <a:solidFill>
                  <a:srgbClr val="FF0000"/>
                </a:solidFill>
              </a:rPr>
              <a:t>Griado</a:t>
            </a:r>
            <a:r>
              <a:rPr lang="en-IE" i="1" dirty="0" smtClean="0">
                <a:solidFill>
                  <a:srgbClr val="FF0000"/>
                </a:solidFill>
              </a:rPr>
              <a:t> and 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1807.01125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324" y="4540102"/>
            <a:ext cx="229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 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>
                <a:latin typeface="Symbol" pitchFamily="18" charset="2"/>
              </a:rPr>
              <a:t>23</a:t>
            </a:r>
            <a:r>
              <a:rPr lang="en-IE" sz="2000" dirty="0" smtClean="0"/>
              <a:t> = 0.46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9902" y="5029196"/>
            <a:ext cx="200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1.434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3251" y="5418673"/>
            <a:ext cx="161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21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1.7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32358" y="5850682"/>
            <a:ext cx="177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31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1.2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423579" y="255175"/>
            <a:ext cx="2170757" cy="6581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Similar…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79" y="1137666"/>
            <a:ext cx="580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masses from the Double seesaw with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010" y="2126486"/>
            <a:ext cx="292793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baseline="-25000" dirty="0" err="1" smtClean="0"/>
              <a:t>CP</a:t>
            </a:r>
            <a:r>
              <a:rPr lang="en-IE" sz="2000" dirty="0" smtClean="0"/>
              <a:t>  = 144 - 210</a:t>
            </a:r>
            <a:r>
              <a:rPr lang="en-IE" sz="2000" baseline="30000" dirty="0" smtClean="0"/>
              <a:t>0</a:t>
            </a:r>
            <a:r>
              <a:rPr lang="en-IE" sz="2000" dirty="0" smtClean="0"/>
              <a:t>  (NO)   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14066" y="2914710"/>
            <a:ext cx="2798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IE" i="1" dirty="0" smtClean="0">
                <a:solidFill>
                  <a:srgbClr val="FF0000"/>
                </a:solidFill>
              </a:rPr>
              <a:t>A. </a:t>
            </a:r>
            <a:r>
              <a:rPr lang="en-IE" i="1" dirty="0" err="1" smtClean="0">
                <a:solidFill>
                  <a:srgbClr val="FF0000"/>
                </a:solidFill>
              </a:rPr>
              <a:t>Preda</a:t>
            </a:r>
            <a:r>
              <a:rPr lang="en-IE" i="1" dirty="0" smtClean="0">
                <a:solidFill>
                  <a:srgbClr val="FF0000"/>
                </a:solidFill>
              </a:rPr>
              <a:t>, G. </a:t>
            </a:r>
            <a:r>
              <a:rPr lang="en-IE" i="1" dirty="0" err="1" smtClean="0">
                <a:solidFill>
                  <a:srgbClr val="FF0000"/>
                </a:solidFill>
              </a:rPr>
              <a:t>Senjanovic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pPr marL="457200" indent="-457200"/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Zantedeschi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pPr marL="457200" indent="-457200"/>
            <a:r>
              <a:rPr lang="en-IE" i="1" dirty="0" smtClean="0">
                <a:solidFill>
                  <a:srgbClr val="FF0000"/>
                </a:solidFill>
              </a:rPr>
              <a:t>2201.02785[hep-ph]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77" y="2885325"/>
            <a:ext cx="601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Similar non-SUSY structure with</a:t>
            </a:r>
            <a:r>
              <a:rPr lang="en-US" sz="2000" dirty="0" smtClean="0"/>
              <a:t> 10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, 16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, 45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(responsible for gauge symmetry breaking)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8010" y="4122347"/>
            <a:ext cx="762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High dimensional operators,  correspond to the integrated out Dark sector but  with  </a:t>
            </a:r>
            <a:r>
              <a:rPr lang="en-IE" sz="2000" dirty="0" smtClean="0">
                <a:latin typeface="Symbol" pitchFamily="18" charset="2"/>
              </a:rPr>
              <a:t>L</a:t>
            </a:r>
            <a:r>
              <a:rPr lang="en-IE" sz="2000" dirty="0" smtClean="0"/>
              <a:t> </a:t>
            </a:r>
            <a:r>
              <a:rPr lang="en-US" sz="2000" dirty="0" smtClean="0"/>
              <a:t>~ 10 M</a:t>
            </a:r>
            <a:r>
              <a:rPr lang="en-US" sz="2000" baseline="-25000" dirty="0" smtClean="0"/>
              <a:t>GUT</a:t>
            </a:r>
            <a:r>
              <a:rPr lang="en-US" sz="2000" dirty="0" smtClean="0"/>
              <a:t> </a:t>
            </a:r>
            <a:r>
              <a:rPr lang="en-IE" sz="2000" dirty="0" smtClean="0"/>
              <a:t> ,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GUT</a:t>
            </a:r>
            <a:r>
              <a:rPr lang="en-US" sz="2000" dirty="0" smtClean="0"/>
              <a:t> ~ 4 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r>
              <a:rPr lang="en-US" sz="2000" baseline="-25000" dirty="0" smtClean="0"/>
              <a:t>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50925" y="1552344"/>
            <a:ext cx="380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PL</a:t>
            </a:r>
            <a:r>
              <a:rPr lang="en-IE" sz="2000" dirty="0" smtClean="0"/>
              <a:t>, 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~ &lt;16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&gt; ~ M</a:t>
            </a:r>
            <a:r>
              <a:rPr lang="en-US" sz="2000" baseline="-25000" dirty="0" smtClean="0"/>
              <a:t>GUT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8681" y="1484638"/>
            <a:ext cx="215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, 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</a:t>
            </a:r>
            <a:r>
              <a:rPr lang="en-IE" sz="2000" dirty="0" smtClean="0"/>
              <a:t>= </a:t>
            </a:r>
            <a:r>
              <a:rPr lang="en-IE" sz="2000" dirty="0" err="1" smtClean="0"/>
              <a:t>diag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929" y="4787701"/>
            <a:ext cx="400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~ &lt;16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&gt; ~ M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~ 5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r>
              <a:rPr lang="en-US" sz="2000" baseline="-25000" dirty="0" smtClean="0"/>
              <a:t> 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577" y="5418404"/>
            <a:ext cx="8219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Unification is achieved  by strong mass splitting in 45</a:t>
            </a:r>
            <a:r>
              <a:rPr lang="en-IE" sz="2000" baseline="-25000" dirty="0" smtClean="0"/>
              <a:t>H</a:t>
            </a:r>
            <a:r>
              <a:rPr lang="en-IE" sz="2000" dirty="0" smtClean="0"/>
              <a:t>  with  weak </a:t>
            </a:r>
          </a:p>
          <a:p>
            <a:r>
              <a:rPr lang="en-IE" sz="2000" dirty="0" smtClean="0"/>
              <a:t>tripled and </a:t>
            </a:r>
            <a:r>
              <a:rPr lang="en-IE" sz="2000" dirty="0" err="1" smtClean="0"/>
              <a:t>color</a:t>
            </a:r>
            <a:r>
              <a:rPr lang="en-IE" sz="2000" dirty="0" smtClean="0"/>
              <a:t> octet, as well as in </a:t>
            </a:r>
            <a:r>
              <a:rPr lang="en-US" sz="2000" dirty="0" smtClean="0"/>
              <a:t>10</a:t>
            </a:r>
            <a:r>
              <a:rPr lang="en-US" sz="2000" baseline="-25000" dirty="0" smtClean="0"/>
              <a:t>H  </a:t>
            </a:r>
            <a:r>
              <a:rPr lang="en-IE" sz="2000" dirty="0" smtClean="0"/>
              <a:t> with scalar quark doublet  having masses below 10 </a:t>
            </a:r>
            <a:r>
              <a:rPr lang="en-IE" sz="2000" dirty="0" err="1" smtClean="0"/>
              <a:t>TeV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65866" y="6249401"/>
            <a:ext cx="257754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accessible  to LHC 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-591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050926" y="297705"/>
            <a:ext cx="3002402" cy="662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Connections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4186281" y="1873270"/>
            <a:ext cx="1663736" cy="4276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Dark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114724" y="4942832"/>
            <a:ext cx="1712109" cy="594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Axions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, ALPs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76898" y="4459957"/>
            <a:ext cx="1522077" cy="450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Dark Energy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521179" y="2436270"/>
            <a:ext cx="1663736" cy="492881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B-anomalies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26" name="WordArt 5"/>
          <p:cNvSpPr>
            <a:spLocks noChangeArrowheads="1" noChangeShapeType="1" noTextEdit="1"/>
          </p:cNvSpPr>
          <p:nvPr/>
        </p:nvSpPr>
        <p:spPr bwMode="auto">
          <a:xfrm>
            <a:off x="3493318" y="1265274"/>
            <a:ext cx="1120019" cy="6079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(g-2)</a:t>
            </a:r>
            <a:r>
              <a:rPr lang="en-US" sz="3600" kern="10" baseline="-2500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ymbol" pitchFamily="18" charset="2"/>
              </a:rPr>
              <a:t>m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4888531" y="3583647"/>
            <a:ext cx="503439" cy="544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H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Arial Black"/>
            </a:endParaRPr>
          </a:p>
        </p:txBody>
      </p:sp>
      <p:sp>
        <p:nvSpPr>
          <p:cNvPr id="30" name="WordArt 7"/>
          <p:cNvSpPr>
            <a:spLocks noChangeArrowheads="1" noChangeShapeType="1" noTextEdit="1"/>
          </p:cNvSpPr>
          <p:nvPr/>
        </p:nvSpPr>
        <p:spPr bwMode="auto">
          <a:xfrm>
            <a:off x="5108352" y="3075240"/>
            <a:ext cx="1259951" cy="37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XENON1T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31" name="WordArt 7"/>
          <p:cNvSpPr>
            <a:spLocks noChangeArrowheads="1" noChangeShapeType="1" noTextEdit="1"/>
          </p:cNvSpPr>
          <p:nvPr/>
        </p:nvSpPr>
        <p:spPr bwMode="auto">
          <a:xfrm>
            <a:off x="5921112" y="4044663"/>
            <a:ext cx="894382" cy="328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</a:rPr>
              <a:t>ANITA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99"/>
              </a:solidFill>
              <a:latin typeface="Arial Black"/>
            </a:endParaRPr>
          </a:p>
        </p:txBody>
      </p:sp>
      <p:sp>
        <p:nvSpPr>
          <p:cNvPr id="34" name="Explosion 2 33"/>
          <p:cNvSpPr/>
          <p:nvPr/>
        </p:nvSpPr>
        <p:spPr>
          <a:xfrm rot="1467484">
            <a:off x="1270836" y="1965299"/>
            <a:ext cx="2631408" cy="2301939"/>
          </a:xfrm>
          <a:prstGeom prst="irregularSeal2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081312" y="2658157"/>
            <a:ext cx="813585" cy="8773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0405" y="5542148"/>
            <a:ext cx="2339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Combinatorics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of explanation,</a:t>
            </a:r>
          </a:p>
          <a:p>
            <a:r>
              <a:rPr lang="en-IE" sz="2000" dirty="0" smtClean="0"/>
              <a:t>joint description</a:t>
            </a:r>
            <a:endParaRPr lang="en-IE" sz="2000" dirty="0"/>
          </a:p>
        </p:txBody>
      </p:sp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3883866" y="4208942"/>
            <a:ext cx="1426353" cy="349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Gravitational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8803" y="393400"/>
            <a:ext cx="281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to other phenomena,   and anomalies</a:t>
            </a:r>
            <a:endParaRPr lang="en-IE" sz="2000" dirty="0"/>
          </a:p>
        </p:txBody>
      </p:sp>
      <p:sp>
        <p:nvSpPr>
          <p:cNvPr id="38" name="WordArt 5"/>
          <p:cNvSpPr>
            <a:spLocks noChangeArrowheads="1" noChangeShapeType="1" noTextEdit="1"/>
          </p:cNvSpPr>
          <p:nvPr/>
        </p:nvSpPr>
        <p:spPr bwMode="auto">
          <a:xfrm>
            <a:off x="3883866" y="4593327"/>
            <a:ext cx="912077" cy="3176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waves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39" name="WordArt 7"/>
          <p:cNvSpPr>
            <a:spLocks noChangeArrowheads="1" noChangeShapeType="1" noTextEdit="1"/>
          </p:cNvSpPr>
          <p:nvPr/>
        </p:nvSpPr>
        <p:spPr bwMode="auto">
          <a:xfrm>
            <a:off x="2982039" y="5128675"/>
            <a:ext cx="1980923" cy="5320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Baryon asymmetry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-591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625969" y="287079"/>
            <a:ext cx="3270733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Way to proceed?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491" y="2200920"/>
            <a:ext cx="41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other representation of data</a:t>
            </a:r>
          </a:p>
          <a:p>
            <a:r>
              <a:rPr lang="en-IE" sz="2000" dirty="0" smtClean="0"/>
              <a:t>(m,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) = (m</a:t>
            </a:r>
            <a:r>
              <a:rPr lang="en-IE" sz="2000" baseline="30000" dirty="0" smtClean="0"/>
              <a:t>o</a:t>
            </a:r>
            <a:r>
              <a:rPr lang="en-IE" sz="2000" dirty="0" smtClean="0"/>
              <a:t>,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30000" dirty="0" err="1" smtClean="0"/>
              <a:t>o</a:t>
            </a:r>
            <a:r>
              <a:rPr lang="en-IE" sz="2000" dirty="0" smtClean="0"/>
              <a:t>) + corrections</a:t>
            </a:r>
            <a:endParaRPr lang="en-IE" sz="2000" dirty="0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74641" y="1311186"/>
            <a:ext cx="3161694" cy="708974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1. Learn more from “strings”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474641" y="2317883"/>
            <a:ext cx="4373804" cy="505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2. Further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analyse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the data  search for regularities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5252375" y="6033211"/>
            <a:ext cx="563522" cy="4276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DM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025567" y="6049980"/>
            <a:ext cx="1038717" cy="601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Higgses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400097" y="6156310"/>
            <a:ext cx="1712109" cy="594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Axions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, ALPs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478404" y="3309359"/>
            <a:ext cx="3963736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3. Explore connections and anomalies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5513134" y="5500326"/>
            <a:ext cx="595421" cy="419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DE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266291" y="5252600"/>
            <a:ext cx="1359677" cy="492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</a:rPr>
              <a:t>B-anomalies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26" name="WordArt 5"/>
          <p:cNvSpPr>
            <a:spLocks noChangeArrowheads="1" noChangeShapeType="1" noTextEdit="1"/>
          </p:cNvSpPr>
          <p:nvPr/>
        </p:nvSpPr>
        <p:spPr bwMode="auto">
          <a:xfrm>
            <a:off x="834129" y="5898566"/>
            <a:ext cx="954292" cy="6079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CC"/>
                </a:solidFill>
                <a:latin typeface="Arial Black"/>
              </a:rPr>
              <a:t>(g-2)</a:t>
            </a:r>
            <a:r>
              <a:rPr lang="en-US" sz="3600" kern="10" baseline="-2500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CC"/>
                </a:solidFill>
                <a:latin typeface="Symbol" pitchFamily="18" charset="2"/>
              </a:rPr>
              <a:t>m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CCCC"/>
              </a:solidFill>
              <a:latin typeface="Arial Black"/>
            </a:endParaRP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5870941" y="4890489"/>
            <a:ext cx="503439" cy="544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</a:rPr>
              <a:t>H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</a:rPr>
              <a:t>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29" name="WordArt 7"/>
          <p:cNvSpPr>
            <a:spLocks noChangeArrowheads="1" noChangeShapeType="1" noTextEdit="1"/>
          </p:cNvSpPr>
          <p:nvPr/>
        </p:nvSpPr>
        <p:spPr bwMode="auto">
          <a:xfrm>
            <a:off x="922327" y="4319468"/>
            <a:ext cx="1322220" cy="37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MB/LSDN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30" name="WordArt 7"/>
          <p:cNvSpPr>
            <a:spLocks noChangeArrowheads="1" noChangeShapeType="1" noTextEdit="1"/>
          </p:cNvSpPr>
          <p:nvPr/>
        </p:nvSpPr>
        <p:spPr bwMode="auto">
          <a:xfrm>
            <a:off x="425239" y="4772966"/>
            <a:ext cx="1259951" cy="37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XENON1T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31" name="WordArt 7"/>
          <p:cNvSpPr>
            <a:spLocks noChangeArrowheads="1" noChangeShapeType="1" noTextEdit="1"/>
          </p:cNvSpPr>
          <p:nvPr/>
        </p:nvSpPr>
        <p:spPr bwMode="auto">
          <a:xfrm>
            <a:off x="5203540" y="4465676"/>
            <a:ext cx="894382" cy="328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</a:rPr>
              <a:t>ANITA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99"/>
              </a:solidFill>
              <a:latin typeface="Arial Black"/>
            </a:endParaRPr>
          </a:p>
        </p:txBody>
      </p:sp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4869991" y="3988530"/>
            <a:ext cx="807513" cy="3854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KOTO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</p:txBody>
      </p:sp>
      <p:sp>
        <p:nvSpPr>
          <p:cNvPr id="34" name="Explosion 2 33"/>
          <p:cNvSpPr/>
          <p:nvPr/>
        </p:nvSpPr>
        <p:spPr>
          <a:xfrm rot="1467484">
            <a:off x="2559482" y="3944788"/>
            <a:ext cx="2631408" cy="2301939"/>
          </a:xfrm>
          <a:prstGeom prst="irregularSeal2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410197" y="4670338"/>
            <a:ext cx="813585" cy="8773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0405" y="4394464"/>
            <a:ext cx="2339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Combinatoric</a:t>
            </a:r>
            <a:r>
              <a:rPr lang="en-IE" sz="2000" dirty="0" smtClean="0"/>
              <a:t> of explanation</a:t>
            </a:r>
          </a:p>
          <a:p>
            <a:r>
              <a:rPr lang="en-IE" sz="2000" dirty="0" smtClean="0"/>
              <a:t>Joint description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645769" y="454437"/>
            <a:ext cx="306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Additional input needed</a:t>
            </a:r>
            <a:endParaRPr lang="en-IE" sz="2000" dirty="0"/>
          </a:p>
        </p:txBody>
      </p:sp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2201014" y="3836164"/>
            <a:ext cx="595421" cy="419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 Black"/>
              </a:rPr>
              <a:t>GW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663300"/>
              </a:solidFill>
              <a:latin typeface="Arial Black"/>
            </a:endParaRPr>
          </a:p>
        </p:txBody>
      </p:sp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6076656" y="6182073"/>
            <a:ext cx="1180207" cy="419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COVID-19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9234" y="1412875"/>
            <a:ext cx="25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Modular symmetries, </a:t>
            </a:r>
          </a:p>
          <a:p>
            <a:r>
              <a:rPr lang="en-IE" dirty="0" smtClean="0"/>
              <a:t>Swampland....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741476" y="264636"/>
            <a:ext cx="1001176" cy="68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(g-2)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951505" y="723554"/>
            <a:ext cx="825869" cy="68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2720222" y="1063596"/>
            <a:ext cx="1936842" cy="4887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B-anomalies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5274" y="944935"/>
            <a:ext cx="112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K*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9267" y="1011118"/>
            <a:ext cx="218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Lepton </a:t>
            </a:r>
          </a:p>
          <a:p>
            <a:r>
              <a:rPr lang="en-IE" sz="2000" dirty="0" smtClean="0"/>
              <a:t>non-universality</a:t>
            </a:r>
            <a:endParaRPr lang="en-IE" sz="2000" dirty="0"/>
          </a:p>
        </p:txBody>
      </p:sp>
      <p:sp>
        <p:nvSpPr>
          <p:cNvPr id="10" name="Left-Right Arrow 9"/>
          <p:cNvSpPr/>
          <p:nvPr/>
        </p:nvSpPr>
        <p:spPr>
          <a:xfrm rot="20015318">
            <a:off x="1981324" y="534018"/>
            <a:ext cx="561476" cy="37349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Left-Right Arrow 10"/>
          <p:cNvSpPr/>
          <p:nvPr/>
        </p:nvSpPr>
        <p:spPr>
          <a:xfrm rot="1613547">
            <a:off x="2025160" y="1085851"/>
            <a:ext cx="561476" cy="37349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5117806" y="1342403"/>
            <a:ext cx="88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D*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117" y="2065949"/>
            <a:ext cx="773491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Systematic way to search for connection is to use effective FT  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54592" y="4895716"/>
            <a:ext cx="2944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gauge inv. operators </a:t>
            </a:r>
          </a:p>
          <a:p>
            <a:r>
              <a:rPr lang="en-IE" sz="2000" dirty="0" smtClean="0"/>
              <a:t>constructed out of SM </a:t>
            </a:r>
          </a:p>
          <a:p>
            <a:r>
              <a:rPr lang="en-IE" sz="2000" dirty="0" smtClean="0"/>
              <a:t>fields , with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L =2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63114" y="2933557"/>
            <a:ext cx="1084521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Closure</a:t>
            </a:r>
            <a:endParaRPr lang="en-IE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65674" y="3418471"/>
            <a:ext cx="609600" cy="708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955312" y="3304777"/>
            <a:ext cx="510362" cy="773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60355" y="3583167"/>
            <a:ext cx="845292" cy="56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613289" y="4134661"/>
            <a:ext cx="839973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412510" y="4113395"/>
            <a:ext cx="818706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517592" y="3583167"/>
            <a:ext cx="939208" cy="566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136063" y="3841144"/>
            <a:ext cx="648586" cy="5288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/>
          <p:cNvSpPr txBox="1"/>
          <p:nvPr/>
        </p:nvSpPr>
        <p:spPr>
          <a:xfrm>
            <a:off x="3742652" y="4556323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745662" y="4528897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457795" y="2939627"/>
            <a:ext cx="131498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Opening</a:t>
            </a:r>
            <a:endParaRPr lang="en-IE" sz="20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655981" y="4149870"/>
            <a:ext cx="839973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11648" y="4592695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8031116" y="4592695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endParaRPr lang="en-IE" sz="20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7605820" y="4160400"/>
            <a:ext cx="818706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 rot="1707795">
            <a:off x="6864463" y="3667484"/>
            <a:ext cx="780186" cy="464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 rot="8606523">
            <a:off x="7407649" y="3768394"/>
            <a:ext cx="1051455" cy="3131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265576" y="3848977"/>
            <a:ext cx="648586" cy="5288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8350095" y="3200403"/>
            <a:ext cx="443028" cy="4132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64598" y="3350370"/>
            <a:ext cx="443028" cy="32000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19994" y="4950273"/>
            <a:ext cx="166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D5 operator</a:t>
            </a:r>
            <a:endParaRPr lang="en-IE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598724" y="5594688"/>
            <a:ext cx="57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endParaRPr lang="en-IE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578014" y="3129892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</a:t>
            </a:r>
            <a:endParaRPr lang="en-IE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8208964" y="3104722"/>
            <a:ext cx="37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</a:t>
            </a:r>
            <a:endParaRPr lang="en-IE" sz="2000" dirty="0"/>
          </a:p>
        </p:txBody>
      </p:sp>
      <p:sp>
        <p:nvSpPr>
          <p:cNvPr id="66" name="Down Arrow 65"/>
          <p:cNvSpPr/>
          <p:nvPr/>
        </p:nvSpPr>
        <p:spPr>
          <a:xfrm>
            <a:off x="7605820" y="5392915"/>
            <a:ext cx="425296" cy="223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577556" y="3648571"/>
            <a:ext cx="510362" cy="773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10952" y="4400759"/>
            <a:ext cx="839973" cy="6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1337635" y="3006016"/>
            <a:ext cx="273795" cy="739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8460" y="3333667"/>
            <a:ext cx="679840" cy="410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975080" y="3967055"/>
            <a:ext cx="766396" cy="302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00663" y="4273705"/>
            <a:ext cx="533025" cy="643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60411" y="4132442"/>
            <a:ext cx="362496" cy="1336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087918" y="4410184"/>
            <a:ext cx="530542" cy="14613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348268" y="3722612"/>
            <a:ext cx="273796" cy="5668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99474" y="4941629"/>
            <a:ext cx="2535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New interactions with new (often exotic)  particles</a:t>
            </a:r>
            <a:endParaRPr lang="en-IE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381080" y="6036208"/>
            <a:ext cx="199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Contribute to</a:t>
            </a:r>
            <a:endParaRPr lang="en-IE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2230658" y="5957292"/>
            <a:ext cx="66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K*</a:t>
            </a:r>
            <a:endParaRPr lang="en-IE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2560727" y="6392665"/>
            <a:ext cx="77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</a:t>
            </a:r>
            <a:r>
              <a:rPr lang="en-IE" sz="2400" baseline="-25000" dirty="0" smtClean="0"/>
              <a:t>D*</a:t>
            </a:r>
            <a:endParaRPr lang="en-IE" sz="2400" dirty="0"/>
          </a:p>
        </p:txBody>
      </p:sp>
      <p:sp>
        <p:nvSpPr>
          <p:cNvPr id="103" name="Right Arrow 102"/>
          <p:cNvSpPr/>
          <p:nvPr/>
        </p:nvSpPr>
        <p:spPr>
          <a:xfrm>
            <a:off x="5613986" y="3958107"/>
            <a:ext cx="393405" cy="319256"/>
          </a:xfrm>
          <a:prstGeom prst="rightArrow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Right Arrow 104"/>
          <p:cNvSpPr/>
          <p:nvPr/>
        </p:nvSpPr>
        <p:spPr>
          <a:xfrm rot="10800000">
            <a:off x="3172027" y="3968873"/>
            <a:ext cx="393405" cy="3192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TextBox 105"/>
          <p:cNvSpPr txBox="1"/>
          <p:nvPr/>
        </p:nvSpPr>
        <p:spPr>
          <a:xfrm>
            <a:off x="1522184" y="6392665"/>
            <a:ext cx="121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(g -2)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034564" y="151924"/>
            <a:ext cx="296058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Model building without </a:t>
            </a:r>
          </a:p>
          <a:p>
            <a:r>
              <a:rPr lang="en-IE" sz="2000" dirty="0" smtClean="0"/>
              <a:t>model builder</a:t>
            </a:r>
            <a:endParaRPr lang="en-IE" sz="2000" dirty="0"/>
          </a:p>
        </p:txBody>
      </p:sp>
      <p:sp>
        <p:nvSpPr>
          <p:cNvPr id="59" name="Curved Up Arrow 58"/>
          <p:cNvSpPr/>
          <p:nvPr/>
        </p:nvSpPr>
        <p:spPr>
          <a:xfrm>
            <a:off x="3012531" y="6051907"/>
            <a:ext cx="3778132" cy="5615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73949" y="6436318"/>
            <a:ext cx="200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UV completion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85" y="5349676"/>
            <a:ext cx="6416670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Testability is not the problem of NATURE. </a:t>
            </a:r>
          </a:p>
          <a:p>
            <a:r>
              <a:rPr lang="en-IE" sz="2400" dirty="0" smtClean="0"/>
              <a:t>It is our problem.  </a:t>
            </a:r>
            <a:endParaRPr lang="en-IE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00570" y="4587437"/>
            <a:ext cx="660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e.g. Hidden sector interacting via different portals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5233" y="1374734"/>
            <a:ext cx="7736308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After all, Grand  Unification is the best BSM physics </a:t>
            </a:r>
            <a:endParaRPr lang="en-I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24355" y="6193514"/>
            <a:ext cx="524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Simplicity, </a:t>
            </a:r>
            <a:r>
              <a:rPr lang="en-IE" sz="2000" dirty="0" err="1" smtClean="0"/>
              <a:t>minimality</a:t>
            </a:r>
            <a:r>
              <a:rPr lang="en-IE" sz="2000" dirty="0" smtClean="0"/>
              <a:t> are more important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6191" y="1878757"/>
            <a:ext cx="7779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Unification of forces, understanding why strong interactions  </a:t>
            </a:r>
          </a:p>
          <a:p>
            <a:r>
              <a:rPr lang="en-US" sz="2000" dirty="0" smtClean="0"/>
              <a:t>   are  strong, weak interactions are weak, etc. </a:t>
            </a:r>
          </a:p>
          <a:p>
            <a:pPr>
              <a:buFontTx/>
              <a:buChar char="-"/>
            </a:pPr>
            <a:r>
              <a:rPr lang="en-US" sz="2000" dirty="0" smtClean="0"/>
              <a:t> unification of quarks and leptons, explanation of charges</a:t>
            </a:r>
          </a:p>
          <a:p>
            <a:pPr>
              <a:buFontTx/>
              <a:buChar char="-"/>
            </a:pPr>
            <a:r>
              <a:rPr lang="en-US" sz="2000" dirty="0" smtClean="0"/>
              <a:t> SO(10) perfect embedding of all fermions </a:t>
            </a:r>
            <a:endParaRPr lang="en-IE" sz="2000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15234" y="181289"/>
            <a:ext cx="3487693" cy="756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Unification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232" y="3715594"/>
            <a:ext cx="832732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complete, something important is still missing, </a:t>
            </a:r>
          </a:p>
          <a:p>
            <a:r>
              <a:rPr lang="en-US" sz="2400" dirty="0" smtClean="0"/>
              <a:t>but this produces small perturbation of the main picture</a:t>
            </a:r>
            <a:endParaRPr lang="en-IE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02240" y="2960212"/>
            <a:ext cx="21410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r>
              <a:rPr lang="en-US" sz="2400" dirty="0" smtClean="0"/>
              <a:t> ~ m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~ </a:t>
            </a:r>
            <a:r>
              <a:rPr lang="en-US" sz="2400" dirty="0" err="1" smtClean="0"/>
              <a:t>m</a:t>
            </a:r>
            <a:r>
              <a:rPr lang="en-US" sz="2400" baseline="30000" dirty="0" err="1" smtClean="0"/>
              <a:t>D</a:t>
            </a:r>
            <a:r>
              <a:rPr lang="en-US" sz="2400" baseline="-25000" dirty="0" err="1" smtClean="0">
                <a:latin typeface="Symbol" pitchFamily="18" charset="2"/>
              </a:rPr>
              <a:t>n</a:t>
            </a:r>
            <a:r>
              <a:rPr lang="en-US" sz="2400" baseline="-25000" dirty="0" smtClean="0">
                <a:latin typeface="Symbol" pitchFamily="18" charset="2"/>
              </a:rPr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-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333763" y="1311781"/>
            <a:ext cx="2575317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PMNS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~ V</a:t>
            </a:r>
            <a:r>
              <a:rPr lang="en-US" sz="2400" baseline="-25000" dirty="0" smtClean="0"/>
              <a:t>CKM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U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855894" y="1912616"/>
            <a:ext cx="23359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only source </a:t>
            </a:r>
          </a:p>
          <a:p>
            <a:r>
              <a:rPr lang="en-US" sz="2000" dirty="0" smtClean="0"/>
              <a:t>of CP violation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4886" y="2066504"/>
            <a:ext cx="27368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CPV  (of BM type)</a:t>
            </a:r>
            <a:endParaRPr lang="en-IE" sz="2000" dirty="0"/>
          </a:p>
        </p:txBody>
      </p:sp>
      <p:sp>
        <p:nvSpPr>
          <p:cNvPr id="35" name="Right Arrow 34"/>
          <p:cNvSpPr/>
          <p:nvPr/>
        </p:nvSpPr>
        <p:spPr bwMode="auto">
          <a:xfrm>
            <a:off x="978203" y="2806901"/>
            <a:ext cx="421186" cy="41365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22837" y="2769526"/>
            <a:ext cx="530123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 sin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CP</a:t>
            </a:r>
            <a:r>
              <a:rPr lang="en-US" sz="2400" dirty="0" smtClean="0"/>
              <a:t> = (-</a:t>
            </a:r>
            <a:r>
              <a:rPr lang="en-US" sz="2400" dirty="0" err="1" smtClean="0"/>
              <a:t>cos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) sin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baseline="30000" dirty="0" smtClean="0"/>
              <a:t>q</a:t>
            </a:r>
            <a:r>
              <a:rPr lang="en-US" sz="2400" dirty="0" smtClean="0"/>
              <a:t> </a:t>
            </a:r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q</a:t>
            </a:r>
            <a:endParaRPr lang="en-US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511161" y="363282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~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/s</a:t>
            </a:r>
            <a:r>
              <a:rPr lang="en-US" sz="2000" baseline="-25000" dirty="0" smtClean="0"/>
              <a:t>13  </a:t>
            </a:r>
            <a:r>
              <a:rPr lang="en-US" sz="2000" dirty="0" smtClean="0"/>
              <a:t>~</a:t>
            </a:r>
            <a:r>
              <a:rPr lang="en-US" sz="2000" dirty="0" smtClean="0">
                <a:latin typeface="Symbol" pitchFamily="18" charset="2"/>
              </a:rPr>
              <a:t> 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6983" y="3622576"/>
            <a:ext cx="123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0.046      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275285" y="3227430"/>
            <a:ext cx="267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 = 1.2 +/- 0.08 </a:t>
            </a:r>
            <a:r>
              <a:rPr lang="en-US" sz="2000" dirty="0" err="1" smtClean="0"/>
              <a:t>rad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9517" y="4199524"/>
            <a:ext cx="211793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~ -</a:t>
            </a:r>
            <a:r>
              <a:rPr lang="en-US" sz="2000" dirty="0" smtClean="0">
                <a:latin typeface="Symbol" pitchFamily="18" charset="2"/>
              </a:rPr>
              <a:t> d</a:t>
            </a:r>
            <a:r>
              <a:rPr lang="en-US" sz="2000" dirty="0" smtClean="0"/>
              <a:t> or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+</a:t>
            </a:r>
            <a:r>
              <a:rPr lang="en-US" sz="2000" dirty="0" smtClean="0">
                <a:latin typeface="Symbol" pitchFamily="18" charset="2"/>
              </a:rPr>
              <a:t> d </a:t>
            </a:r>
            <a:endParaRPr lang="en-US" sz="2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511161" y="4763383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where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 = (s</a:t>
            </a:r>
            <a:r>
              <a:rPr lang="en-US" sz="2000" baseline="-25000" dirty="0" smtClean="0"/>
              <a:t>13</a:t>
            </a:r>
            <a:r>
              <a:rPr lang="en-US" sz="2000" baseline="30000" dirty="0" smtClean="0"/>
              <a:t>q </a:t>
            </a:r>
            <a:r>
              <a:rPr lang="en-US" sz="2000" dirty="0" smtClean="0"/>
              <a:t>/s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) c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sin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8172" y="3257857"/>
            <a:ext cx="46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856950" y="3223374"/>
            <a:ext cx="46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endParaRPr lang="en-US" sz="2000" dirty="0"/>
          </a:p>
        </p:txBody>
      </p:sp>
      <p:sp>
        <p:nvSpPr>
          <p:cNvPr id="32" name="Right Arrow 31"/>
          <p:cNvSpPr/>
          <p:nvPr/>
        </p:nvSpPr>
        <p:spPr bwMode="auto">
          <a:xfrm rot="18752365">
            <a:off x="4272264" y="1756173"/>
            <a:ext cx="444403" cy="41365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593708" y="36036"/>
            <a:ext cx="2340880" cy="11162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d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CP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 = p?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466" y="1369492"/>
            <a:ext cx="202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Framework:</a:t>
            </a:r>
            <a:endParaRPr lang="en-IE" sz="2000" dirty="0"/>
          </a:p>
        </p:txBody>
      </p:sp>
      <p:sp>
        <p:nvSpPr>
          <p:cNvPr id="41" name="Right Arrow 40"/>
          <p:cNvSpPr/>
          <p:nvPr/>
        </p:nvSpPr>
        <p:spPr bwMode="auto">
          <a:xfrm rot="13445122">
            <a:off x="5503506" y="1781266"/>
            <a:ext cx="444403" cy="41365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9731" y="5522767"/>
            <a:ext cx="740870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Leptonic</a:t>
            </a:r>
            <a:r>
              <a:rPr lang="en-IE" sz="2000" dirty="0" smtClean="0"/>
              <a:t> CP is small because the </a:t>
            </a:r>
            <a:r>
              <a:rPr lang="en-IE" sz="2000" dirty="0" err="1" smtClean="0"/>
              <a:t>leptonic</a:t>
            </a:r>
            <a:r>
              <a:rPr lang="en-IE" sz="2000" dirty="0" smtClean="0"/>
              <a:t> 1-3 mixing is large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6275285" y="3579885"/>
            <a:ext cx="175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sin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 = 0.93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473847" y="180337"/>
            <a:ext cx="347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B. </a:t>
            </a:r>
            <a:r>
              <a:rPr lang="en-IE" i="1" dirty="0" err="1" smtClean="0">
                <a:solidFill>
                  <a:srgbClr val="FF0000"/>
                </a:solidFill>
              </a:rPr>
              <a:t>Dasgupta</a:t>
            </a:r>
            <a:r>
              <a:rPr lang="en-IE" i="1" dirty="0" smtClean="0">
                <a:solidFill>
                  <a:srgbClr val="FF0000"/>
                </a:solidFill>
              </a:rPr>
              <a:t>, A Y.S. ,</a:t>
            </a:r>
          </a:p>
          <a:p>
            <a:r>
              <a:rPr lang="en-IE" i="1" dirty="0" err="1" smtClean="0">
                <a:solidFill>
                  <a:srgbClr val="FF0000"/>
                </a:solidFill>
              </a:rPr>
              <a:t>Nucl.Phys</a:t>
            </a:r>
            <a:r>
              <a:rPr lang="en-IE" i="1" dirty="0" smtClean="0">
                <a:solidFill>
                  <a:srgbClr val="FF0000"/>
                </a:solidFill>
              </a:rPr>
              <a:t>. B884 (2014) 357 </a:t>
            </a:r>
            <a:br>
              <a:rPr lang="en-IE" i="1" dirty="0" smtClean="0">
                <a:solidFill>
                  <a:srgbClr val="FF0000"/>
                </a:solidFill>
              </a:rPr>
            </a:br>
            <a:r>
              <a:rPr lang="en-IE" i="1" dirty="0" smtClean="0">
                <a:solidFill>
                  <a:srgbClr val="FF0000"/>
                </a:solidFill>
              </a:rPr>
              <a:t>1404.0272 [hep-ph]  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-1322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25812" y="170923"/>
            <a:ext cx="408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H. </a:t>
            </a:r>
            <a:r>
              <a:rPr lang="en-US" i="1" dirty="0" err="1">
                <a:solidFill>
                  <a:srgbClr val="FF0066"/>
                </a:solidFill>
              </a:rPr>
              <a:t>Minakata</a:t>
            </a:r>
            <a:r>
              <a:rPr lang="en-US" i="1" dirty="0">
                <a:solidFill>
                  <a:srgbClr val="FF0066"/>
                </a:solidFill>
              </a:rPr>
              <a:t>, A Y </a:t>
            </a:r>
            <a:r>
              <a:rPr lang="en-US" i="1" dirty="0" smtClean="0">
                <a:solidFill>
                  <a:srgbClr val="FF0066"/>
                </a:solidFill>
              </a:rPr>
              <a:t>S,  Z - Z. Xing</a:t>
            </a:r>
          </a:p>
          <a:p>
            <a:r>
              <a:rPr lang="en-US" i="1" dirty="0" smtClean="0">
                <a:solidFill>
                  <a:srgbClr val="FF0066"/>
                </a:solidFill>
              </a:rPr>
              <a:t>J Harada, S </a:t>
            </a:r>
            <a:r>
              <a:rPr lang="en-US" i="1" dirty="0" err="1" smtClean="0">
                <a:solidFill>
                  <a:srgbClr val="FF0066"/>
                </a:solidFill>
              </a:rPr>
              <a:t>Antusch</a:t>
            </a:r>
            <a:r>
              <a:rPr lang="en-US" i="1" dirty="0" smtClean="0">
                <a:solidFill>
                  <a:srgbClr val="FF0066"/>
                </a:solidFill>
              </a:rPr>
              <a:t> , S. F. King</a:t>
            </a:r>
          </a:p>
          <a:p>
            <a:r>
              <a:rPr lang="en-US" i="1" dirty="0" smtClean="0">
                <a:solidFill>
                  <a:srgbClr val="FF0066"/>
                </a:solidFill>
              </a:rPr>
              <a:t>Y </a:t>
            </a:r>
            <a:r>
              <a:rPr lang="en-US" i="1" dirty="0" err="1" smtClean="0">
                <a:solidFill>
                  <a:srgbClr val="FF0066"/>
                </a:solidFill>
              </a:rPr>
              <a:t>Farzan</a:t>
            </a:r>
            <a:r>
              <a:rPr lang="en-US" i="1" dirty="0" smtClean="0">
                <a:solidFill>
                  <a:srgbClr val="FF0066"/>
                </a:solidFill>
              </a:rPr>
              <a:t>, A Y S,  M. </a:t>
            </a:r>
            <a:r>
              <a:rPr lang="en-US" i="1" dirty="0" err="1" smtClean="0">
                <a:solidFill>
                  <a:srgbClr val="FF0066"/>
                </a:solidFill>
              </a:rPr>
              <a:t>Picariello</a:t>
            </a:r>
            <a:r>
              <a:rPr lang="en-US" i="1" dirty="0" smtClean="0">
                <a:solidFill>
                  <a:srgbClr val="FF0066"/>
                </a:solidFill>
              </a:rPr>
              <a:t> … </a:t>
            </a:r>
            <a:endParaRPr lang="en-US" i="1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3367" y="1815330"/>
            <a:ext cx="265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C. </a:t>
            </a:r>
            <a:r>
              <a:rPr lang="en-IE" i="1" dirty="0" err="1" smtClean="0">
                <a:solidFill>
                  <a:srgbClr val="FF0000"/>
                </a:solidFill>
              </a:rPr>
              <a:t>Giunti</a:t>
            </a:r>
            <a:r>
              <a:rPr lang="en-IE" i="1" dirty="0" smtClean="0">
                <a:solidFill>
                  <a:srgbClr val="FF0000"/>
                </a:solidFill>
              </a:rPr>
              <a:t>, M. </a:t>
            </a:r>
            <a:r>
              <a:rPr lang="en-IE" i="1" dirty="0" err="1" smtClean="0">
                <a:solidFill>
                  <a:srgbClr val="FF0000"/>
                </a:solidFill>
              </a:rPr>
              <a:t>Tanimoto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5670007" y="3612267"/>
            <a:ext cx="3261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/4)U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,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</a:t>
            </a:r>
            <a:r>
              <a:rPr lang="en-US" sz="2000" baseline="30000" dirty="0" smtClean="0"/>
              <a:t>X</a:t>
            </a:r>
            <a:r>
              <a:rPr lang="en-US" sz="2000" dirty="0" smtClean="0"/>
              <a:t> ~ 0  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241429" y="2610803"/>
            <a:ext cx="52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</a:t>
            </a:r>
            <a:r>
              <a:rPr lang="en-US" sz="2400" baseline="-25000" dirty="0" err="1" smtClean="0">
                <a:latin typeface="Symbol" pitchFamily="18" charset="2"/>
              </a:rPr>
              <a:t>a</a:t>
            </a:r>
            <a:endParaRPr lang="en-IE" sz="2400" dirty="0">
              <a:latin typeface="Symbol" pitchFamily="18" charset="2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479721" y="1767772"/>
            <a:ext cx="2763567" cy="52322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U</a:t>
            </a:r>
            <a:r>
              <a:rPr lang="en-US" sz="2800" baseline="-25000" dirty="0" smtClean="0"/>
              <a:t>PMNS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~ 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l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U</a:t>
            </a:r>
            <a:r>
              <a:rPr lang="en-US" sz="2800" baseline="-25000" dirty="0" smtClean="0"/>
              <a:t>X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6826" y="2978812"/>
            <a:ext cx="173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diagonal </a:t>
            </a:r>
          </a:p>
          <a:p>
            <a:r>
              <a:rPr lang="en-US" sz="2000" dirty="0" smtClean="0"/>
              <a:t>phase matrix </a:t>
            </a:r>
            <a:endParaRPr lang="en-IE" sz="2000" dirty="0"/>
          </a:p>
        </p:txBody>
      </p:sp>
      <p:sp>
        <p:nvSpPr>
          <p:cNvPr id="40" name="Right Arrow 39"/>
          <p:cNvSpPr/>
          <p:nvPr/>
        </p:nvSpPr>
        <p:spPr>
          <a:xfrm rot="16032038">
            <a:off x="4307602" y="2292643"/>
            <a:ext cx="323385" cy="40011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951652" y="2396980"/>
            <a:ext cx="1545256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U</a:t>
            </a:r>
            <a:r>
              <a:rPr lang="en-US" sz="2400" baseline="-25000" dirty="0" err="1" smtClean="0"/>
              <a:t>l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~ V</a:t>
            </a:r>
            <a:r>
              <a:rPr lang="en-US" sz="2400" baseline="-25000" dirty="0" smtClean="0"/>
              <a:t>CKM</a:t>
            </a:r>
            <a:endParaRPr lang="en-US" sz="2400" dirty="0"/>
          </a:p>
        </p:txBody>
      </p:sp>
      <p:sp>
        <p:nvSpPr>
          <p:cNvPr id="42" name="TextBox 16"/>
          <p:cNvSpPr txBox="1">
            <a:spLocks noChangeArrowheads="1"/>
          </p:cNvSpPr>
          <p:nvPr/>
        </p:nvSpPr>
        <p:spPr bwMode="auto">
          <a:xfrm>
            <a:off x="5286019" y="2354448"/>
            <a:ext cx="238069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X </a:t>
            </a:r>
            <a:r>
              <a:rPr lang="en-US" sz="2400" dirty="0" smtClean="0"/>
              <a:t>= U</a:t>
            </a:r>
            <a:r>
              <a:rPr lang="en-US" sz="2400" baseline="-25000" dirty="0" smtClean="0"/>
              <a:t>BM </a:t>
            </a:r>
            <a:r>
              <a:rPr lang="en-US" sz="2400" dirty="0" smtClean="0"/>
              <a:t>, U</a:t>
            </a:r>
            <a:r>
              <a:rPr lang="en-US" sz="2400" baseline="-25000" dirty="0" smtClean="0"/>
              <a:t>TBM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050924" y="3020714"/>
            <a:ext cx="1926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quark mixing matrix</a:t>
            </a:r>
            <a:endParaRPr lang="en-IE" sz="2000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179796" y="5897143"/>
            <a:ext cx="416356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r>
              <a:rPr lang="en-US" sz="2000" dirty="0" smtClean="0"/>
              <a:t>=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C  </a:t>
            </a:r>
            <a:r>
              <a:rPr lang="en-US" sz="2000" dirty="0" smtClean="0"/>
              <a:t>(1 + O(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))  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340733" y="1476043"/>
            <a:ext cx="264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S. </a:t>
            </a:r>
            <a:r>
              <a:rPr lang="en-US" i="1" dirty="0" err="1" smtClean="0">
                <a:solidFill>
                  <a:srgbClr val="FF0000"/>
                </a:solidFill>
              </a:rPr>
              <a:t>Petcov</a:t>
            </a:r>
            <a:r>
              <a:rPr lang="en-US" i="1" dirty="0" smtClean="0">
                <a:solidFill>
                  <a:srgbClr val="FF0000"/>
                </a:solidFill>
              </a:rPr>
              <a:t>, AYS, 1993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887" y="5507665"/>
            <a:ext cx="177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general,</a:t>
            </a:r>
            <a:endParaRPr lang="en-IE" sz="2000" dirty="0"/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466707" y="164267"/>
            <a:ext cx="2880213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Justification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747" y="1053114"/>
            <a:ext cx="784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data are in  a good agreement with the relation </a:t>
            </a:r>
          </a:p>
          <a:p>
            <a:r>
              <a:rPr lang="en-IE" sz="2000" dirty="0" smtClean="0"/>
              <a:t>between the lepton and quark mixing matrices: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657437" y="2939334"/>
            <a:ext cx="328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matrices of special form</a:t>
            </a:r>
          </a:p>
          <a:p>
            <a:r>
              <a:rPr lang="en-IE" sz="2000" dirty="0" smtClean="0"/>
              <a:t>dictated by symmetry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74663" y="4221148"/>
            <a:ext cx="819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reproduces  approximately the quark-lepton </a:t>
            </a:r>
            <a:r>
              <a:rPr lang="en-IE" sz="2000" dirty="0" err="1" smtClean="0"/>
              <a:t>complementarity</a:t>
            </a:r>
            <a:r>
              <a:rPr lang="en-IE" sz="2000" dirty="0" smtClean="0"/>
              <a:t>, QLC  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729458" y="5013399"/>
            <a:ext cx="251383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~   ½ sin</a:t>
            </a:r>
            <a:r>
              <a:rPr lang="en-US" sz="2400" baseline="300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C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84695" y="4581295"/>
            <a:ext cx="427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and gave prediction for 1-3 mixing</a:t>
            </a:r>
            <a:endParaRPr lang="en-IE" sz="2000" dirty="0"/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3935332" y="5061094"/>
            <a:ext cx="397648" cy="388994"/>
          </a:xfrm>
          <a:custGeom>
            <a:avLst/>
            <a:gdLst>
              <a:gd name="T0" fmla="*/ 0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0 h 192"/>
              <a:gd name="T6" fmla="*/ 2147483647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864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751674" y="4229799"/>
            <a:ext cx="2392326" cy="2543142"/>
          </a:xfrm>
          <a:custGeom>
            <a:avLst/>
            <a:gdLst>
              <a:gd name="connsiteX0" fmla="*/ 350875 w 2126512"/>
              <a:gd name="connsiteY0" fmla="*/ 914400 h 2179675"/>
              <a:gd name="connsiteX1" fmla="*/ 127591 w 2126512"/>
              <a:gd name="connsiteY1" fmla="*/ 329609 h 2179675"/>
              <a:gd name="connsiteX2" fmla="*/ 776177 w 2126512"/>
              <a:gd name="connsiteY2" fmla="*/ 510363 h 2179675"/>
              <a:gd name="connsiteX3" fmla="*/ 893135 w 2126512"/>
              <a:gd name="connsiteY3" fmla="*/ 0 h 2179675"/>
              <a:gd name="connsiteX4" fmla="*/ 1924493 w 2126512"/>
              <a:gd name="connsiteY4" fmla="*/ 499730 h 2179675"/>
              <a:gd name="connsiteX5" fmla="*/ 2126512 w 2126512"/>
              <a:gd name="connsiteY5" fmla="*/ 276447 h 2179675"/>
              <a:gd name="connsiteX6" fmla="*/ 1828800 w 2126512"/>
              <a:gd name="connsiteY6" fmla="*/ 1297172 h 2179675"/>
              <a:gd name="connsiteX7" fmla="*/ 2052084 w 2126512"/>
              <a:gd name="connsiteY7" fmla="*/ 1967023 h 2179675"/>
              <a:gd name="connsiteX8" fmla="*/ 1180214 w 2126512"/>
              <a:gd name="connsiteY8" fmla="*/ 1796902 h 2179675"/>
              <a:gd name="connsiteX9" fmla="*/ 542261 w 2126512"/>
              <a:gd name="connsiteY9" fmla="*/ 2179675 h 2179675"/>
              <a:gd name="connsiteX10" fmla="*/ 0 w 2126512"/>
              <a:gd name="connsiteY10" fmla="*/ 1307805 h 2179675"/>
              <a:gd name="connsiteX11" fmla="*/ 350875 w 2126512"/>
              <a:gd name="connsiteY11" fmla="*/ 914400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6512" h="2179675">
                <a:moveTo>
                  <a:pt x="350875" y="914400"/>
                </a:moveTo>
                <a:lnTo>
                  <a:pt x="127591" y="329609"/>
                </a:lnTo>
                <a:lnTo>
                  <a:pt x="776177" y="510363"/>
                </a:lnTo>
                <a:lnTo>
                  <a:pt x="893135" y="0"/>
                </a:lnTo>
                <a:lnTo>
                  <a:pt x="1924493" y="499730"/>
                </a:lnTo>
                <a:lnTo>
                  <a:pt x="2126512" y="276447"/>
                </a:lnTo>
                <a:lnTo>
                  <a:pt x="1828800" y="1297172"/>
                </a:lnTo>
                <a:lnTo>
                  <a:pt x="2052084" y="1967023"/>
                </a:lnTo>
                <a:lnTo>
                  <a:pt x="1180214" y="1796902"/>
                </a:lnTo>
                <a:lnTo>
                  <a:pt x="542261" y="2179675"/>
                </a:lnTo>
                <a:lnTo>
                  <a:pt x="0" y="1307805"/>
                </a:lnTo>
                <a:lnTo>
                  <a:pt x="350875" y="91440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77656" y="1788607"/>
            <a:ext cx="3150282" cy="43207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877430" y="1808703"/>
            <a:ext cx="2549055" cy="3416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1121261" y="1838847"/>
            <a:ext cx="2044966" cy="25924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1371563" y="1868991"/>
            <a:ext cx="1562553" cy="1818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527354" y="2420108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SM + </a:t>
            </a:r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/>
              <a:t>R</a:t>
            </a:r>
            <a:r>
              <a:rPr lang="en-IE" sz="2400" dirty="0" smtClean="0"/>
              <a:t>    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9185" y="3768133"/>
            <a:ext cx="80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L-R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0515" y="4531802"/>
            <a:ext cx="80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P-S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0227" y="5456256"/>
            <a:ext cx="105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GUT</a:t>
            </a:r>
            <a:endParaRPr lang="en-IE" sz="2400" dirty="0"/>
          </a:p>
        </p:txBody>
      </p:sp>
      <p:sp>
        <p:nvSpPr>
          <p:cNvPr id="16" name="Freeform 15"/>
          <p:cNvSpPr/>
          <p:nvPr/>
        </p:nvSpPr>
        <p:spPr>
          <a:xfrm>
            <a:off x="4712564" y="1412876"/>
            <a:ext cx="4260500" cy="3769736"/>
          </a:xfrm>
          <a:custGeom>
            <a:avLst/>
            <a:gdLst>
              <a:gd name="connsiteX0" fmla="*/ 241161 w 3627455"/>
              <a:gd name="connsiteY0" fmla="*/ 1457011 h 4350936"/>
              <a:gd name="connsiteX1" fmla="*/ 170822 w 3627455"/>
              <a:gd name="connsiteY1" fmla="*/ 472273 h 4350936"/>
              <a:gd name="connsiteX2" fmla="*/ 974691 w 3627455"/>
              <a:gd name="connsiteY2" fmla="*/ 773723 h 4350936"/>
              <a:gd name="connsiteX3" fmla="*/ 1848897 w 3627455"/>
              <a:gd name="connsiteY3" fmla="*/ 0 h 4350936"/>
              <a:gd name="connsiteX4" fmla="*/ 3074796 w 3627455"/>
              <a:gd name="connsiteY4" fmla="*/ 1095271 h 4350936"/>
              <a:gd name="connsiteX5" fmla="*/ 3627455 w 3627455"/>
              <a:gd name="connsiteY5" fmla="*/ 1045029 h 4350936"/>
              <a:gd name="connsiteX6" fmla="*/ 2773346 w 3627455"/>
              <a:gd name="connsiteY6" fmla="*/ 2642717 h 4350936"/>
              <a:gd name="connsiteX7" fmla="*/ 2632669 w 3627455"/>
              <a:gd name="connsiteY7" fmla="*/ 2250831 h 4350936"/>
              <a:gd name="connsiteX8" fmla="*/ 2642717 w 3627455"/>
              <a:gd name="connsiteY8" fmla="*/ 3798277 h 4350936"/>
              <a:gd name="connsiteX9" fmla="*/ 2642717 w 3627455"/>
              <a:gd name="connsiteY9" fmla="*/ 3798277 h 4350936"/>
              <a:gd name="connsiteX10" fmla="*/ 2059913 w 3627455"/>
              <a:gd name="connsiteY10" fmla="*/ 3537020 h 4350936"/>
              <a:gd name="connsiteX11" fmla="*/ 753627 w 3627455"/>
              <a:gd name="connsiteY11" fmla="*/ 4350936 h 4350936"/>
              <a:gd name="connsiteX12" fmla="*/ 140677 w 3627455"/>
              <a:gd name="connsiteY12" fmla="*/ 3466681 h 4350936"/>
              <a:gd name="connsiteX13" fmla="*/ 602902 w 3627455"/>
              <a:gd name="connsiteY13" fmla="*/ 3014506 h 4350936"/>
              <a:gd name="connsiteX14" fmla="*/ 0 w 3627455"/>
              <a:gd name="connsiteY14" fmla="*/ 1657978 h 4350936"/>
              <a:gd name="connsiteX15" fmla="*/ 241161 w 3627455"/>
              <a:gd name="connsiteY15" fmla="*/ 1457011 h 43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27455" h="4350936">
                <a:moveTo>
                  <a:pt x="241161" y="1457011"/>
                </a:moveTo>
                <a:lnTo>
                  <a:pt x="170822" y="472273"/>
                </a:lnTo>
                <a:lnTo>
                  <a:pt x="974691" y="773723"/>
                </a:lnTo>
                <a:lnTo>
                  <a:pt x="1848897" y="0"/>
                </a:lnTo>
                <a:lnTo>
                  <a:pt x="3074796" y="1095271"/>
                </a:lnTo>
                <a:lnTo>
                  <a:pt x="3627455" y="1045029"/>
                </a:lnTo>
                <a:lnTo>
                  <a:pt x="2773346" y="2642717"/>
                </a:lnTo>
                <a:lnTo>
                  <a:pt x="2632669" y="2250831"/>
                </a:lnTo>
                <a:cubicBezTo>
                  <a:pt x="2636018" y="2766646"/>
                  <a:pt x="2639368" y="3282462"/>
                  <a:pt x="2642717" y="3798277"/>
                </a:cubicBezTo>
                <a:lnTo>
                  <a:pt x="2642717" y="3798277"/>
                </a:lnTo>
                <a:lnTo>
                  <a:pt x="2059913" y="3537020"/>
                </a:lnTo>
                <a:lnTo>
                  <a:pt x="753627" y="4350936"/>
                </a:lnTo>
                <a:lnTo>
                  <a:pt x="140677" y="3466681"/>
                </a:lnTo>
                <a:lnTo>
                  <a:pt x="602902" y="3014506"/>
                </a:lnTo>
                <a:lnTo>
                  <a:pt x="0" y="1657978"/>
                </a:lnTo>
                <a:lnTo>
                  <a:pt x="241161" y="14570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6013256" y="1788607"/>
            <a:ext cx="211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Planck scale Dark sector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>
            <a:off x="3873642" y="2059350"/>
            <a:ext cx="572752" cy="1869008"/>
          </a:xfrm>
          <a:prstGeom prst="blockArc">
            <a:avLst>
              <a:gd name="adj1" fmla="val 10800000"/>
              <a:gd name="adj2" fmla="val 3311821"/>
              <a:gd name="adj3" fmla="val 19610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2256" y="3313930"/>
            <a:ext cx="126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</a:t>
            </a:r>
          </a:p>
          <a:p>
            <a:r>
              <a:rPr lang="en-IE" sz="2000" dirty="0" smtClean="0"/>
              <a:t>portal</a:t>
            </a:r>
            <a:endParaRPr lang="en-IE" sz="2000" dirty="0"/>
          </a:p>
        </p:txBody>
      </p:sp>
      <p:sp>
        <p:nvSpPr>
          <p:cNvPr id="25" name="Right Arrow 24"/>
          <p:cNvSpPr/>
          <p:nvPr/>
        </p:nvSpPr>
        <p:spPr>
          <a:xfrm>
            <a:off x="4436346" y="2420108"/>
            <a:ext cx="492358" cy="5124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ight Arrow 25"/>
          <p:cNvSpPr/>
          <p:nvPr/>
        </p:nvSpPr>
        <p:spPr>
          <a:xfrm rot="10800000">
            <a:off x="2833629" y="2420107"/>
            <a:ext cx="1482131" cy="5124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 rot="21039870">
            <a:off x="7339580" y="5074509"/>
            <a:ext cx="130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Sterile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neutrinos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45757">
            <a:off x="5360315" y="2878487"/>
            <a:ext cx="25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solidFill>
                  <a:schemeClr val="bg1"/>
                </a:solidFill>
              </a:rPr>
              <a:t>Singlets</a:t>
            </a:r>
            <a:r>
              <a:rPr lang="en-IE" sz="2000" dirty="0" smtClean="0">
                <a:solidFill>
                  <a:schemeClr val="bg1"/>
                </a:solidFill>
              </a:rPr>
              <a:t> (fermions, bosons)  of  GUT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7520" y="5110302"/>
            <a:ext cx="28828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Origins  of smallness of neutrino mass and large (maximal mixing)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 rot="389281">
            <a:off x="7121403" y="5685172"/>
            <a:ext cx="149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solidFill>
                  <a:schemeClr val="bg1"/>
                </a:solidFill>
              </a:rPr>
              <a:t>Axions</a:t>
            </a:r>
            <a:r>
              <a:rPr lang="en-IE" sz="2000" dirty="0" smtClean="0">
                <a:solidFill>
                  <a:schemeClr val="bg1"/>
                </a:solidFill>
              </a:rPr>
              <a:t>, </a:t>
            </a:r>
            <a:r>
              <a:rPr lang="en-IE" sz="2000" dirty="0" err="1" smtClean="0">
                <a:solidFill>
                  <a:schemeClr val="bg1"/>
                </a:solidFill>
              </a:rPr>
              <a:t>Majorons</a:t>
            </a:r>
            <a:r>
              <a:rPr lang="en-IE" sz="2000" dirty="0" smtClean="0">
                <a:solidFill>
                  <a:schemeClr val="bg1"/>
                </a:solidFill>
              </a:rPr>
              <a:t>,     DM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691051" y="318980"/>
            <a:ext cx="4021513" cy="7217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 HE scenario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 rot="21203042">
            <a:off x="5640293" y="3721796"/>
            <a:ext cx="147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solidFill>
                  <a:schemeClr val="bg1"/>
                </a:solidFill>
              </a:rPr>
              <a:t>Flavons</a:t>
            </a:r>
            <a:r>
              <a:rPr lang="en-IE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IE" sz="2000" dirty="0" err="1" smtClean="0">
                <a:solidFill>
                  <a:schemeClr val="bg1"/>
                </a:solidFill>
              </a:rPr>
              <a:t>moduli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70571" y="4579171"/>
            <a:ext cx="158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Light Dark sector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6064" y="6283836"/>
            <a:ext cx="339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Seesaw, double </a:t>
            </a:r>
            <a:r>
              <a:rPr lang="en-IE" sz="2000" dirty="0" err="1" smtClean="0"/>
              <a:t>seeesaw</a:t>
            </a:r>
            <a:r>
              <a:rPr lang="en-IE" sz="2000" dirty="0" smtClean="0"/>
              <a:t>...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256961" y="688369"/>
            <a:ext cx="212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Still </a:t>
            </a:r>
            <a:r>
              <a:rPr lang="en-IE" sz="2000" dirty="0" err="1" smtClean="0"/>
              <a:t>favorable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3604" y="-1588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225725" y="2743631"/>
            <a:ext cx="3454323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Common sector for quarks </a:t>
            </a:r>
          </a:p>
          <a:p>
            <a:r>
              <a:rPr lang="en-US" sz="2000" dirty="0" smtClean="0"/>
              <a:t>and leptons: </a:t>
            </a:r>
          </a:p>
        </p:txBody>
      </p:sp>
      <p:sp>
        <p:nvSpPr>
          <p:cNvPr id="14352" name="Right Arrow 20"/>
          <p:cNvSpPr>
            <a:spLocks noChangeArrowheads="1"/>
          </p:cNvSpPr>
          <p:nvPr/>
        </p:nvSpPr>
        <p:spPr bwMode="auto">
          <a:xfrm rot="18737677">
            <a:off x="3409725" y="2140127"/>
            <a:ext cx="471487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Right Arrow 21"/>
          <p:cNvSpPr>
            <a:spLocks noChangeArrowheads="1"/>
          </p:cNvSpPr>
          <p:nvPr/>
        </p:nvSpPr>
        <p:spPr bwMode="auto">
          <a:xfrm rot="14073693">
            <a:off x="5109022" y="2135942"/>
            <a:ext cx="471488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10184" y="4503927"/>
            <a:ext cx="4130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 have special symmetries  which lead to BM or TBM mixing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7518" y="2727657"/>
            <a:ext cx="405762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dark sector coupled </a:t>
            </a:r>
          </a:p>
          <a:p>
            <a:r>
              <a:rPr lang="en-US" sz="2000" dirty="0" smtClean="0"/>
              <a:t>to neutrinos.  Responsible  for large neutrino mixing </a:t>
            </a:r>
          </a:p>
          <a:p>
            <a:r>
              <a:rPr lang="en-US" sz="2000" dirty="0" smtClean="0"/>
              <a:t>smallness of neutrino mass </a:t>
            </a:r>
            <a:endParaRPr lang="en-US" sz="2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804579" y="1412875"/>
            <a:ext cx="3930855" cy="646331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U</a:t>
            </a:r>
            <a:r>
              <a:rPr lang="en-US" sz="3600" baseline="-25000" dirty="0" smtClean="0"/>
              <a:t>PMNS</a:t>
            </a:r>
            <a:r>
              <a:rPr lang="en-US" sz="3600" baseline="30000" dirty="0" smtClean="0"/>
              <a:t>  </a:t>
            </a:r>
            <a:r>
              <a:rPr lang="en-US" sz="3600" dirty="0" smtClean="0"/>
              <a:t>= </a:t>
            </a:r>
            <a:r>
              <a:rPr lang="en-US" sz="3600" dirty="0" err="1" smtClean="0"/>
              <a:t>V</a:t>
            </a:r>
            <a:r>
              <a:rPr lang="en-US" sz="3600" baseline="-25000" dirty="0" err="1" smtClean="0"/>
              <a:t>lept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U</a:t>
            </a:r>
            <a:r>
              <a:rPr lang="en-US" sz="3600" baseline="-25000" dirty="0" smtClean="0"/>
              <a:t>X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25725" y="4228223"/>
            <a:ext cx="345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Implies </a:t>
            </a:r>
          </a:p>
          <a:p>
            <a:r>
              <a:rPr lang="en-IE" sz="2000" dirty="0" smtClean="0"/>
              <a:t>  Q - L unification,  GUT  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280253" y="5073004"/>
            <a:ext cx="40116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CKM physics, hierarchy, </a:t>
            </a:r>
          </a:p>
          <a:p>
            <a:r>
              <a:rPr lang="en-US" sz="2000" dirty="0" smtClean="0"/>
              <a:t>of masses and mixings, relations between masses and mixing </a:t>
            </a:r>
          </a:p>
        </p:txBody>
      </p: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764815" y="255177"/>
            <a:ext cx="5572199" cy="683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and masses from the dark sector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5636815" y="5293204"/>
            <a:ext cx="238069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X </a:t>
            </a:r>
            <a:r>
              <a:rPr lang="en-US" sz="2400" dirty="0" smtClean="0"/>
              <a:t>= U</a:t>
            </a:r>
            <a:r>
              <a:rPr lang="en-US" sz="2400" baseline="-25000" dirty="0" smtClean="0"/>
              <a:t>BM </a:t>
            </a:r>
            <a:r>
              <a:rPr lang="en-US" sz="2400" dirty="0" smtClean="0"/>
              <a:t>, U</a:t>
            </a:r>
            <a:r>
              <a:rPr lang="en-US" sz="2400" baseline="-25000" dirty="0" smtClean="0"/>
              <a:t>TBM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12696" y="3543265"/>
            <a:ext cx="1947456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U</a:t>
            </a:r>
            <a:r>
              <a:rPr lang="en-US" sz="2400" baseline="-25000" dirty="0" err="1" smtClean="0"/>
              <a:t>lept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~ V</a:t>
            </a:r>
            <a:r>
              <a:rPr lang="en-US" sz="2400" baseline="-25000" dirty="0" smtClean="0"/>
              <a:t>CKM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6363682" y="1717675"/>
            <a:ext cx="2461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-25000" dirty="0"/>
              <a:t>41</a:t>
            </a:r>
            <a:r>
              <a:rPr lang="en-US" sz="2000" baseline="30000" dirty="0"/>
              <a:t>2</a:t>
            </a:r>
            <a:r>
              <a:rPr lang="en-US" sz="2000" dirty="0"/>
              <a:t> =  1 - 2 eV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73171" y="460559"/>
            <a:ext cx="3331009" cy="990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Complementarity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6927" y="1533009"/>
            <a:ext cx="134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prediction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398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Symbol" pitchFamily="18" charset="2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10304" y="404042"/>
            <a:ext cx="2286061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72" y="1722474"/>
            <a:ext cx="3779875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 L        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 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Y   </a:t>
            </a:r>
          </a:p>
          <a:p>
            <a:r>
              <a:rPr lang="en-IE" sz="2000" dirty="0" smtClean="0"/>
              <a:t>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   3      1, 1’’, 1’     3         3     </a:t>
            </a:r>
          </a:p>
          <a:p>
            <a:r>
              <a:rPr lang="en-IE" sz="2000" dirty="0" smtClean="0"/>
              <a:t>k      2          2         0        -2   </a:t>
            </a:r>
            <a:endParaRPr lang="en-IE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372" y="2052085"/>
            <a:ext cx="3779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910" y="2374613"/>
            <a:ext cx="3776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9465" y="1254622"/>
            <a:ext cx="424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</a:t>
            </a:r>
            <a:r>
              <a:rPr lang="en-IE" sz="2000" dirty="0" err="1" smtClean="0"/>
              <a:t>flavons</a:t>
            </a:r>
            <a:endParaRPr lang="en-IE" sz="2000" dirty="0" smtClean="0"/>
          </a:p>
          <a:p>
            <a:r>
              <a:rPr lang="en-IE" sz="2000" dirty="0" err="1" smtClean="0"/>
              <a:t>Flavor</a:t>
            </a:r>
            <a:r>
              <a:rPr lang="en-IE" sz="2000" dirty="0" smtClean="0"/>
              <a:t> from single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137" y="3455561"/>
            <a:ext cx="539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smtClean="0"/>
              <a:t>is fixed by fitting 12 mixing and 13 mixing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10" y="4132129"/>
            <a:ext cx="16055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Predictions: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7516" y="248441"/>
            <a:ext cx="288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Gui</a:t>
            </a:r>
            <a:r>
              <a:rPr lang="en-IE" i="1" dirty="0" smtClean="0">
                <a:solidFill>
                  <a:srgbClr val="FF0000"/>
                </a:solidFill>
              </a:rPr>
              <a:t>-Jun Ding, S.F. King, Xiang-</a:t>
            </a:r>
            <a:r>
              <a:rPr lang="en-IE" i="1" dirty="0" err="1" smtClean="0">
                <a:solidFill>
                  <a:srgbClr val="FF0000"/>
                </a:solidFill>
              </a:rPr>
              <a:t>Gan</a:t>
            </a:r>
            <a:r>
              <a:rPr lang="en-IE" i="1" dirty="0" smtClean="0">
                <a:solidFill>
                  <a:srgbClr val="FF0000"/>
                </a:solidFill>
              </a:rPr>
              <a:t> Liu 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1907.11714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820" y="4635799"/>
            <a:ext cx="191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 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>
                <a:latin typeface="Symbol" pitchFamily="18" charset="2"/>
              </a:rPr>
              <a:t>23</a:t>
            </a:r>
            <a:r>
              <a:rPr lang="en-IE" sz="2000" dirty="0" smtClean="0"/>
              <a:t> = 0.58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3885" y="5029196"/>
            <a:ext cx="148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1.6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2618" y="5408040"/>
            <a:ext cx="1743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21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0.15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89826" y="5776251"/>
            <a:ext cx="177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31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1.00</a:t>
            </a:r>
            <a:endParaRPr lang="en-IE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3251" y="1722474"/>
            <a:ext cx="0" cy="1015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9465" y="1999243"/>
            <a:ext cx="371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Higher order modular forms Y</a:t>
            </a:r>
            <a:r>
              <a:rPr lang="en-IE" sz="2000" baseline="30000" dirty="0" smtClean="0"/>
              <a:t>(2)</a:t>
            </a:r>
            <a:r>
              <a:rPr lang="en-IE" sz="2000" dirty="0" smtClean="0"/>
              <a:t>, Y</a:t>
            </a:r>
            <a:r>
              <a:rPr lang="en-IE" sz="2000" baseline="30000" dirty="0" smtClean="0"/>
              <a:t>(4)</a:t>
            </a:r>
            <a:r>
              <a:rPr lang="en-IE" sz="2000" dirty="0" smtClean="0"/>
              <a:t> , Y</a:t>
            </a:r>
            <a:r>
              <a:rPr lang="en-IE" sz="2000" baseline="30000" dirty="0" smtClean="0"/>
              <a:t>(6)  </a:t>
            </a:r>
            <a:r>
              <a:rPr lang="en-IE" sz="2000" dirty="0" smtClean="0"/>
              <a:t>constructed as products of </a:t>
            </a:r>
            <a:r>
              <a:rPr lang="en-IE" sz="2000" baseline="30000" dirty="0" smtClean="0"/>
              <a:t>  </a:t>
            </a:r>
            <a:r>
              <a:rPr lang="en-IE" sz="2000" dirty="0" smtClean="0"/>
              <a:t>Y</a:t>
            </a:r>
            <a:r>
              <a:rPr lang="en-IE" sz="2000" baseline="30000" dirty="0" smtClean="0"/>
              <a:t>(2)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78" y="3025539"/>
            <a:ext cx="40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</a:t>
            </a:r>
            <a:r>
              <a:rPr lang="en-IE" sz="2000" dirty="0" err="1" smtClean="0"/>
              <a:t>Yukawas</a:t>
            </a:r>
            <a:r>
              <a:rPr lang="en-IE" sz="2000" dirty="0" smtClean="0"/>
              <a:t> are modular forms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91247" y="4635799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 =  0.0946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13825" y="5002678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 =  0.0950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436661" y="5346999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=  0.1071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47950" y="5901875"/>
            <a:ext cx="21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Normal ordering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08214" y="6248820"/>
            <a:ext cx="220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/>
              <a:t>ee</a:t>
            </a:r>
            <a:r>
              <a:rPr lang="en-IE" sz="2000" dirty="0" smtClean="0"/>
              <a:t>   = 0.095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049386" y="466103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Cosmological bound?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4" y="400694"/>
            <a:ext cx="5930617" cy="798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vs. usual discrete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565" y="1654139"/>
            <a:ext cx="546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Comparing with usual approach with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6943" y="2506894"/>
            <a:ext cx="325526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1 </a:t>
            </a:r>
            <a:r>
              <a:rPr lang="en-IE" sz="2000" dirty="0" smtClean="0"/>
              <a:t>(&lt;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IE" sz="2000" dirty="0" smtClean="0"/>
              <a:t>&gt;) , Y</a:t>
            </a:r>
            <a:r>
              <a:rPr lang="en-IE" sz="2000" baseline="-25000" dirty="0" smtClean="0"/>
              <a:t>2 </a:t>
            </a:r>
            <a:r>
              <a:rPr lang="en-IE" sz="2000" dirty="0" smtClean="0"/>
              <a:t>(&lt;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IE" sz="2000" dirty="0" smtClean="0"/>
              <a:t>&gt;) ... </a:t>
            </a:r>
            <a:r>
              <a:rPr lang="en-IE" sz="2000" dirty="0" err="1" smtClean="0"/>
              <a:t>Y</a:t>
            </a:r>
            <a:r>
              <a:rPr lang="en-IE" sz="2000" baseline="-25000" dirty="0" err="1" smtClean="0"/>
              <a:t>n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(&lt;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IE" sz="2000" dirty="0" smtClean="0"/>
              <a:t>&gt;)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6943" y="3195263"/>
            <a:ext cx="361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a given N, k,  Y - known functions of the same VEV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67792" y="2506894"/>
            <a:ext cx="237959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 </a:t>
            </a:r>
            <a:r>
              <a:rPr lang="en-IE" sz="2000" dirty="0" smtClean="0"/>
              <a:t>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IE" sz="2000" baseline="-25000" dirty="0" smtClean="0">
                <a:sym typeface="Wingdings" pitchFamily="2" charset="2"/>
              </a:rPr>
              <a:t>1</a:t>
            </a:r>
            <a:r>
              <a:rPr lang="en-IE" sz="2000" dirty="0" smtClean="0"/>
              <a:t>&gt;, &lt;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IE" sz="2000" baseline="-25000" dirty="0" smtClean="0">
                <a:sym typeface="Wingdings" pitchFamily="2" charset="2"/>
              </a:rPr>
              <a:t>2</a:t>
            </a:r>
            <a:r>
              <a:rPr lang="en-IE" sz="2000" dirty="0" smtClean="0"/>
              <a:t>&gt;, ... , &lt;</a:t>
            </a:r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/>
              <a:t>&gt;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59567" y="3241429"/>
            <a:ext cx="3924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</a:t>
            </a:r>
            <a:r>
              <a:rPr lang="en-IE" sz="2000" dirty="0" err="1" smtClean="0"/>
              <a:t>Flavon</a:t>
            </a:r>
            <a:r>
              <a:rPr lang="en-IE" sz="2000" dirty="0" smtClean="0"/>
              <a:t> VEV’s depend on parameters of potential and not controlled by symmetry. Independent for different representations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67792" y="5054886"/>
            <a:ext cx="2834532" cy="1015663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Can do the same as modular symmetry constructions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508635" y="274307"/>
            <a:ext cx="1219804" cy="785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QLC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27" y="1164759"/>
            <a:ext cx="750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Similarity  of mass hierarchy of quarks and charged leptons</a:t>
            </a:r>
          </a:p>
          <a:p>
            <a:r>
              <a:rPr lang="en-IE" sz="2000" dirty="0" smtClean="0"/>
              <a:t>Famous equality  m(b) = m(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at GUT scale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4024" y="2027740"/>
            <a:ext cx="800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Puzzle: strongly different patterns of quarks and lepton mixings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923" y="2866878"/>
            <a:ext cx="193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But relations: 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7852" y="3293280"/>
            <a:ext cx="24117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q</a:t>
            </a:r>
            <a:r>
              <a:rPr lang="en-IE" sz="2400" baseline="-25000" dirty="0" smtClean="0"/>
              <a:t>12</a:t>
            </a:r>
            <a:r>
              <a:rPr lang="en-IE" sz="2400" baseline="30000" dirty="0" smtClean="0">
                <a:sym typeface="Wingdings" pitchFamily="2" charset="2"/>
              </a:rPr>
              <a:t>l</a:t>
            </a:r>
            <a:r>
              <a:rPr lang="en-IE" sz="2400" dirty="0" smtClean="0"/>
              <a:t> </a:t>
            </a:r>
            <a:r>
              <a:rPr lang="en-US" sz="2400" dirty="0" smtClean="0"/>
              <a:t>~</a:t>
            </a:r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p</a:t>
            </a:r>
            <a:r>
              <a:rPr lang="en-IE" sz="2400" dirty="0" smtClean="0"/>
              <a:t>/4 -</a:t>
            </a:r>
            <a:r>
              <a:rPr lang="en-US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q</a:t>
            </a:r>
            <a:r>
              <a:rPr lang="en-IE" sz="2400" baseline="-25000" dirty="0" smtClean="0"/>
              <a:t>12</a:t>
            </a:r>
            <a:r>
              <a:rPr lang="en-IE" sz="2400" baseline="30000" dirty="0" smtClean="0">
                <a:sym typeface="Wingdings" pitchFamily="2" charset="2"/>
              </a:rPr>
              <a:t>q</a:t>
            </a:r>
            <a:r>
              <a:rPr lang="en-IE" sz="2400" dirty="0" smtClean="0"/>
              <a:t>  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55969" y="3784793"/>
            <a:ext cx="246489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q</a:t>
            </a:r>
            <a:r>
              <a:rPr lang="en-IE" sz="2400" baseline="-25000" dirty="0" smtClean="0"/>
              <a:t>23</a:t>
            </a:r>
            <a:r>
              <a:rPr lang="en-IE" sz="2400" baseline="30000" dirty="0" smtClean="0">
                <a:sym typeface="Wingdings" pitchFamily="2" charset="2"/>
              </a:rPr>
              <a:t>l</a:t>
            </a:r>
            <a:r>
              <a:rPr lang="en-IE" sz="2400" dirty="0" smtClean="0"/>
              <a:t> </a:t>
            </a:r>
            <a:r>
              <a:rPr lang="en-US" sz="2400" dirty="0" smtClean="0"/>
              <a:t>~</a:t>
            </a:r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p</a:t>
            </a:r>
            <a:r>
              <a:rPr lang="en-IE" sz="2400" dirty="0" smtClean="0"/>
              <a:t>/4 -</a:t>
            </a:r>
            <a:r>
              <a:rPr lang="en-US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q</a:t>
            </a:r>
            <a:r>
              <a:rPr lang="en-IE" sz="2400" baseline="-25000" dirty="0" smtClean="0"/>
              <a:t>23</a:t>
            </a:r>
            <a:r>
              <a:rPr lang="en-IE" sz="2400" baseline="30000" dirty="0" smtClean="0">
                <a:sym typeface="Wingdings" pitchFamily="2" charset="2"/>
              </a:rPr>
              <a:t>q </a:t>
            </a:r>
            <a:r>
              <a:rPr lang="en-IE" sz="2400" dirty="0" smtClean="0"/>
              <a:t>  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1111" y="5255565"/>
            <a:ext cx="23798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1 &gt;&gt; </a:t>
            </a:r>
            <a:r>
              <a:rPr lang="en-IE" sz="2400" dirty="0" smtClean="0">
                <a:latin typeface="Symbol" pitchFamily="18" charset="2"/>
              </a:rPr>
              <a:t>q</a:t>
            </a:r>
            <a:r>
              <a:rPr lang="en-IE" sz="2400" baseline="-25000" dirty="0" smtClean="0"/>
              <a:t>13</a:t>
            </a:r>
            <a:r>
              <a:rPr lang="en-IE" sz="2400" baseline="30000" dirty="0" smtClean="0">
                <a:sym typeface="Wingdings" pitchFamily="2" charset="2"/>
              </a:rPr>
              <a:t>l</a:t>
            </a:r>
            <a:r>
              <a:rPr lang="en-IE" sz="2400" dirty="0" smtClean="0"/>
              <a:t> </a:t>
            </a:r>
            <a:r>
              <a:rPr lang="en-US" sz="2400" dirty="0" smtClean="0"/>
              <a:t>&gt;&gt;</a:t>
            </a:r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q</a:t>
            </a:r>
            <a:r>
              <a:rPr lang="en-IE" sz="2400" baseline="-25000" dirty="0" smtClean="0"/>
              <a:t>13</a:t>
            </a:r>
            <a:r>
              <a:rPr lang="en-IE" sz="2400" baseline="30000" dirty="0" smtClean="0">
                <a:sym typeface="Wingdings" pitchFamily="2" charset="2"/>
              </a:rPr>
              <a:t>q    </a:t>
            </a:r>
            <a:r>
              <a:rPr lang="en-IE" sz="2400" dirty="0" smtClean="0"/>
              <a:t>  </a:t>
            </a:r>
            <a:endParaRPr lang="en-IE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6744" y="4340887"/>
            <a:ext cx="547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Lepton mixing </a:t>
            </a:r>
            <a:r>
              <a:rPr lang="en-US" sz="2000" dirty="0" smtClean="0"/>
              <a:t>~</a:t>
            </a:r>
            <a:r>
              <a:rPr lang="en-IE" sz="2000" dirty="0" smtClean="0"/>
              <a:t> maximal minus quark mixing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65864" y="2860152"/>
            <a:ext cx="882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data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6110" y="4687832"/>
            <a:ext cx="4127157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Quark – lepton </a:t>
            </a:r>
            <a:r>
              <a:rPr lang="en-IE" sz="2000" dirty="0" err="1" smtClean="0"/>
              <a:t>complementarity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39293" y="3318992"/>
            <a:ext cx="20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33.4</a:t>
            </a:r>
            <a:r>
              <a:rPr lang="en-IE" baseline="30000" dirty="0" smtClean="0"/>
              <a:t>0  </a:t>
            </a:r>
            <a:r>
              <a:rPr lang="en-US" dirty="0" smtClean="0"/>
              <a:t>~</a:t>
            </a:r>
            <a:r>
              <a:rPr lang="en-IE" dirty="0" smtClean="0"/>
              <a:t> 45</a:t>
            </a:r>
            <a:r>
              <a:rPr lang="en-IE" baseline="30000" dirty="0" smtClean="0"/>
              <a:t>0 </a:t>
            </a:r>
            <a:r>
              <a:rPr lang="en-IE" dirty="0" smtClean="0"/>
              <a:t> - 13</a:t>
            </a:r>
            <a:r>
              <a:rPr lang="en-IE" baseline="30000" dirty="0" smtClean="0"/>
              <a:t>0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6198788" y="4693478"/>
            <a:ext cx="237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H. </a:t>
            </a:r>
            <a:r>
              <a:rPr lang="en-IE" i="1" dirty="0" err="1" smtClean="0">
                <a:solidFill>
                  <a:srgbClr val="FF0000"/>
                </a:solidFill>
              </a:rPr>
              <a:t>Minakata</a:t>
            </a:r>
            <a:r>
              <a:rPr lang="en-IE" i="1" dirty="0" smtClean="0">
                <a:solidFill>
                  <a:srgbClr val="FF0000"/>
                </a:solidFill>
              </a:rPr>
              <a:t> , AYS 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630" y="5892679"/>
            <a:ext cx="684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relations  are approximate and at low energy scale. Renormalization, corrections ...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5668445" y="1760872"/>
            <a:ext cx="2652596" cy="268215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311275" y="1760872"/>
            <a:ext cx="4256405" cy="26821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1929657" y="2650953"/>
            <a:ext cx="1022436" cy="9481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9144" y="2805183"/>
            <a:ext cx="873574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 bwMode="auto">
          <a:xfrm>
            <a:off x="1467411" y="2824779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7411" y="2866739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 bwMode="auto">
          <a:xfrm>
            <a:off x="6669769" y="2618360"/>
            <a:ext cx="997315" cy="98078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28" idx="3"/>
            <a:endCxn id="33" idx="1"/>
          </p:cNvCxnSpPr>
          <p:nvPr/>
        </p:nvCxnSpPr>
        <p:spPr bwMode="auto">
          <a:xfrm flipV="1">
            <a:off x="3602718" y="3108753"/>
            <a:ext cx="2584941" cy="195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530094" y="2805183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4690" y="2847143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187659" y="2785587"/>
            <a:ext cx="703445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8" name="Oval 37"/>
          <p:cNvSpPr/>
          <p:nvPr/>
        </p:nvSpPr>
        <p:spPr bwMode="auto">
          <a:xfrm>
            <a:off x="7321802" y="2785587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71" y="2809043"/>
            <a:ext cx="63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545852" y="1212820"/>
            <a:ext cx="16121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of SO(10)</a:t>
            </a:r>
            <a:endParaRPr lang="en-IE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677247" y="881156"/>
            <a:ext cx="245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B. </a:t>
            </a:r>
            <a:r>
              <a:rPr lang="en-IE" i="1" dirty="0" err="1" smtClean="0">
                <a:solidFill>
                  <a:srgbClr val="FF0000"/>
                </a:solidFill>
              </a:rPr>
              <a:t>Bajc</a:t>
            </a:r>
            <a:r>
              <a:rPr lang="en-IE" i="1" dirty="0" smtClean="0">
                <a:solidFill>
                  <a:srgbClr val="FF0000"/>
                </a:solidFill>
              </a:rPr>
              <a:t>, AS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1507.03494 [hep-ph]</a:t>
            </a:r>
            <a:endParaRPr lang="en-IE" i="1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626288" y="2909271"/>
            <a:ext cx="407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5853" y="4657061"/>
            <a:ext cx="2733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ii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16</a:t>
            </a:r>
            <a:r>
              <a:rPr lang="en-US" sz="2400" baseline="-25000" dirty="0" smtClean="0"/>
              <a:t>F</a:t>
            </a:r>
            <a:r>
              <a:rPr lang="en-US" sz="2400" baseline="30000" dirty="0" smtClean="0"/>
              <a:t>i  </a:t>
            </a:r>
            <a:r>
              <a:rPr lang="en-US" sz="2400" dirty="0" err="1" smtClean="0"/>
              <a:t>16</a:t>
            </a:r>
            <a:r>
              <a:rPr lang="en-US" sz="2400" baseline="-25000" dirty="0" err="1" smtClean="0"/>
              <a:t>F</a:t>
            </a:r>
            <a:r>
              <a:rPr lang="en-US" sz="2400" baseline="30000" dirty="0" err="1" smtClean="0"/>
              <a:t>i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10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u     </a:t>
            </a:r>
            <a:r>
              <a:rPr lang="en-US" sz="2400" baseline="-25000" dirty="0" smtClean="0"/>
              <a:t>        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67411" y="1995008"/>
            <a:ext cx="191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Visible sector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89702" y="4657061"/>
            <a:ext cx="23607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jj</a:t>
            </a:r>
            <a:r>
              <a:rPr lang="en-US" sz="2400" dirty="0" smtClean="0"/>
              <a:t>’ 16</a:t>
            </a:r>
            <a:r>
              <a:rPr lang="en-US" sz="2400" baseline="-25000" dirty="0" smtClean="0"/>
              <a:t>F</a:t>
            </a:r>
            <a:r>
              <a:rPr lang="en-US" sz="2400" baseline="30000" dirty="0" smtClean="0"/>
              <a:t>j  </a:t>
            </a:r>
            <a:r>
              <a:rPr lang="en-US" sz="2400" dirty="0" err="1" smtClean="0"/>
              <a:t>S</a:t>
            </a:r>
            <a:r>
              <a:rPr lang="en-US" sz="2400" baseline="30000" dirty="0" err="1" smtClean="0"/>
              <a:t>j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16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     </a:t>
            </a:r>
            <a:r>
              <a:rPr lang="en-US" sz="2400" baseline="-25000" dirty="0" smtClean="0"/>
              <a:t>        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30497" y="4646428"/>
            <a:ext cx="202734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</a:t>
            </a:r>
            <a:r>
              <a:rPr lang="en-US" sz="2400" baseline="-25000" dirty="0" err="1" smtClean="0"/>
              <a:t>ijk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i  </a:t>
            </a:r>
            <a:r>
              <a:rPr lang="en-US" sz="2400" dirty="0" err="1" smtClean="0"/>
              <a:t>S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 1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k      </a:t>
            </a:r>
            <a:r>
              <a:rPr lang="en-US" sz="2400" baseline="-25000" dirty="0" smtClean="0"/>
              <a:t>        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38584" y="1995008"/>
            <a:ext cx="161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Portal </a:t>
            </a:r>
          </a:p>
          <a:p>
            <a:r>
              <a:rPr lang="en-IE" sz="2000" dirty="0" smtClean="0"/>
              <a:t>interactions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36102" y="1804144"/>
            <a:ext cx="217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Hidden sector interactions</a:t>
            </a:r>
            <a:endParaRPr lang="en-IE" sz="2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395402" y="4688520"/>
            <a:ext cx="407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WordArt 4"/>
          <p:cNvSpPr>
            <a:spLocks noChangeArrowheads="1" noChangeShapeType="1" noTextEdit="1"/>
          </p:cNvSpPr>
          <p:nvPr/>
        </p:nvSpPr>
        <p:spPr bwMode="auto">
          <a:xfrm>
            <a:off x="666222" y="237164"/>
            <a:ext cx="4975640" cy="938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Intrinsic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9769" y="318977"/>
            <a:ext cx="237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C.S.Lam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1403.7835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0023" y="5258521"/>
            <a:ext cx="138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[ Z</a:t>
            </a:r>
            <a:r>
              <a:rPr lang="en-IE" sz="2400" baseline="-25000" dirty="0" smtClean="0"/>
              <a:t>2 </a:t>
            </a:r>
            <a:r>
              <a:rPr lang="en-IE" sz="2400" dirty="0" smtClean="0"/>
              <a:t>]</a:t>
            </a:r>
            <a:r>
              <a:rPr lang="en-IE" sz="2400" baseline="30000" dirty="0" smtClean="0"/>
              <a:t>3</a:t>
            </a:r>
            <a:r>
              <a:rPr lang="en-IE" sz="2400" dirty="0" smtClean="0"/>
              <a:t> </a:t>
            </a:r>
            <a:r>
              <a:rPr lang="en-IE" sz="2400" baseline="-25000" dirty="0" smtClean="0"/>
              <a:t>  </a:t>
            </a:r>
            <a:endParaRPr lang="en-IE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028161" y="5316809"/>
            <a:ext cx="142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[ U(1)</a:t>
            </a:r>
            <a:r>
              <a:rPr lang="en-IE" sz="2400" baseline="-25000" dirty="0" smtClean="0"/>
              <a:t> </a:t>
            </a:r>
            <a:r>
              <a:rPr lang="en-IE" sz="2400" dirty="0" smtClean="0"/>
              <a:t>]</a:t>
            </a:r>
            <a:r>
              <a:rPr lang="en-IE" sz="2400" baseline="30000" dirty="0" smtClean="0"/>
              <a:t>3</a:t>
            </a:r>
            <a:r>
              <a:rPr lang="en-IE" sz="2400" dirty="0" smtClean="0"/>
              <a:t> </a:t>
            </a:r>
            <a:r>
              <a:rPr lang="en-IE" sz="2400" baseline="-25000" dirty="0" smtClean="0"/>
              <a:t>  </a:t>
            </a:r>
            <a:endParaRPr lang="en-IE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202710" y="5911696"/>
            <a:ext cx="277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the mass matrix</a:t>
            </a:r>
          </a:p>
          <a:p>
            <a:r>
              <a:rPr lang="en-IE" sz="2000" dirty="0" smtClean="0"/>
              <a:t>in the diagonal basis</a:t>
            </a:r>
            <a:endParaRPr lang="en-IE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75591" y="6157917"/>
            <a:ext cx="3462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better seen in the diagonal  </a:t>
            </a:r>
          </a:p>
          <a:p>
            <a:r>
              <a:rPr lang="en-IE" sz="2000" dirty="0" err="1" smtClean="0"/>
              <a:t>yukawa</a:t>
            </a:r>
            <a:r>
              <a:rPr lang="en-IE" sz="2000" dirty="0" smtClean="0"/>
              <a:t> coupling basis</a:t>
            </a:r>
            <a:endParaRPr lang="en-IE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1210420" y="5716919"/>
            <a:ext cx="16770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16</a:t>
            </a:r>
            <a:r>
              <a:rPr lang="en-US" sz="2000" baseline="-25000" dirty="0" smtClean="0"/>
              <a:t>F</a:t>
            </a:r>
            <a:r>
              <a:rPr lang="en-US" sz="2000" baseline="30000" dirty="0" smtClean="0"/>
              <a:t>i  </a:t>
            </a:r>
            <a:r>
              <a:rPr lang="en-US" sz="2000" dirty="0" smtClean="0">
                <a:sym typeface="Wingdings" pitchFamily="2" charset="2"/>
              </a:rPr>
              <a:t> -1</a:t>
            </a:r>
            <a:r>
              <a:rPr lang="en-US" sz="2000" dirty="0" smtClean="0"/>
              <a:t>6</a:t>
            </a:r>
            <a:r>
              <a:rPr lang="en-US" sz="2000" baseline="-25000" dirty="0" smtClean="0"/>
              <a:t>F</a:t>
            </a:r>
            <a:r>
              <a:rPr lang="en-US" sz="2000" baseline="30000" dirty="0" smtClean="0"/>
              <a:t>i      </a:t>
            </a:r>
            <a:r>
              <a:rPr lang="en-US" sz="2000" baseline="-25000" dirty="0" smtClean="0"/>
              <a:t>         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6669769" y="5279787"/>
            <a:ext cx="116642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[ Z</a:t>
            </a:r>
            <a:r>
              <a:rPr lang="en-IE" sz="2400" baseline="-25000" dirty="0" smtClean="0"/>
              <a:t>2 </a:t>
            </a:r>
            <a:r>
              <a:rPr lang="en-IE" sz="2400" dirty="0" smtClean="0"/>
              <a:t>]</a:t>
            </a:r>
            <a:r>
              <a:rPr lang="en-IE" sz="2400" baseline="30000" dirty="0" smtClean="0"/>
              <a:t>3</a:t>
            </a:r>
            <a:r>
              <a:rPr lang="en-IE" sz="2400" dirty="0" smtClean="0"/>
              <a:t> </a:t>
            </a:r>
            <a:r>
              <a:rPr lang="en-IE" sz="2400" baseline="-25000" dirty="0" smtClean="0"/>
              <a:t>  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81055" y="180743"/>
            <a:ext cx="6253661" cy="690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From Model building to Symmetry building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736" y="2796637"/>
            <a:ext cx="315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Several </a:t>
            </a:r>
            <a:r>
              <a:rPr lang="en-IE" sz="2000" dirty="0" err="1" smtClean="0"/>
              <a:t>moduli</a:t>
            </a:r>
            <a:r>
              <a:rPr lang="en-IE" sz="2000" dirty="0" smtClean="0"/>
              <a:t>,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567" y="1588903"/>
            <a:ext cx="610333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Generic predictions of masses: weak hierarchy,  </a:t>
            </a:r>
          </a:p>
          <a:p>
            <a:r>
              <a:rPr lang="en-IE" sz="2000" dirty="0" smtClean="0"/>
              <a:t>often quasi-degenerate,  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CP-phases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1116" y="1000160"/>
            <a:ext cx="712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Minimal  </a:t>
            </a:r>
            <a:r>
              <a:rPr lang="en-IE" sz="2000" dirty="0" err="1" smtClean="0"/>
              <a:t>simpest</a:t>
            </a:r>
            <a:r>
              <a:rPr lang="en-IE" sz="2000" dirty="0" smtClean="0"/>
              <a:t> versions do not reproduce data well.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016" y="2785348"/>
            <a:ext cx="3439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More parameters needed.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9599" y="3148222"/>
            <a:ext cx="814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Different representations of the same dimension, fine tuning </a:t>
            </a:r>
          </a:p>
          <a:p>
            <a:r>
              <a:rPr lang="en-IE" sz="2000" dirty="0" smtClean="0"/>
              <a:t>of corresponding  couplings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346" y="4340932"/>
            <a:ext cx="595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Different way of construction of finite groups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218" y="4697644"/>
            <a:ext cx="763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end: #  parameters is comparable to # of observables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224" y="5584578"/>
            <a:ext cx="464666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Use modular symmetry in wrong way?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288" y="-1599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259281"/>
            <a:ext cx="2818369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Comparison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0525" y="1447350"/>
            <a:ext cx="139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109" y="1447350"/>
            <a:ext cx="28673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Usual Yukawa coupling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0655" y="2475350"/>
            <a:ext cx="192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i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52179" y="1489359"/>
            <a:ext cx="169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-constant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29318" y="2418963"/>
            <a:ext cx="355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i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–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 (dimensionless)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6089" y="2796495"/>
            <a:ext cx="608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transformation under G –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symmetry group: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42851" y="3162738"/>
            <a:ext cx="166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sym typeface="Wingdings" pitchFamily="2" charset="2"/>
              </a:rPr>
              <a:t>(g)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48895" y="3182227"/>
            <a:ext cx="165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 </a:t>
            </a:r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L</a:t>
            </a:r>
            <a:r>
              <a:rPr lang="en-IE" sz="2000" dirty="0" smtClean="0">
                <a:sym typeface="Wingdings" pitchFamily="2" charset="2"/>
              </a:rPr>
              <a:t>(g) L,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7334" y="3182227"/>
            <a:ext cx="204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>
                <a:sym typeface="Wingdings" pitchFamily="2" charset="2"/>
              </a:rPr>
              <a:t> (g)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61739" y="3627377"/>
            <a:ext cx="606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Invariance: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L</a:t>
            </a:r>
            <a:r>
              <a:rPr lang="en-IE" sz="2000" dirty="0" smtClean="0">
                <a:sym typeface="Wingdings" pitchFamily="2" charset="2"/>
              </a:rPr>
              <a:t>(g)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>
                <a:sym typeface="Wingdings" pitchFamily="2" charset="2"/>
              </a:rPr>
              <a:t>(g)</a:t>
            </a:r>
            <a:r>
              <a:rPr lang="en-IE" sz="2000" dirty="0" smtClean="0">
                <a:latin typeface="Symbol" pitchFamily="18" charset="2"/>
              </a:rPr>
              <a:t> P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sym typeface="Wingdings" pitchFamily="2" charset="2"/>
              </a:rPr>
              <a:t>(g)  contains singlet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39160" y="3219183"/>
            <a:ext cx="101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Y </a:t>
            </a:r>
            <a:r>
              <a:rPr lang="en-IE" dirty="0" smtClean="0">
                <a:sym typeface="Wingdings" pitchFamily="2" charset="2"/>
              </a:rPr>
              <a:t> Y,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06398" y="4381385"/>
            <a:ext cx="25039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Modular symmetry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9990" y="4883091"/>
            <a:ext cx="195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Y(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025418" y="4405806"/>
            <a:ext cx="585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the  factors including coupling transform as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6396" y="2003131"/>
            <a:ext cx="46457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Linear traditional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symmetry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54944" y="4843637"/>
            <a:ext cx="34699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 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f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43999" y="5677724"/>
            <a:ext cx="121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f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err="1" smtClean="0">
                <a:sym typeface="Wingdings" pitchFamily="2" charset="2"/>
              </a:rPr>
              <a:t>k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99289" y="4750236"/>
            <a:ext cx="56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>
                <a:sym typeface="Wingdings" pitchFamily="2" charset="2"/>
              </a:rPr>
              <a:t>k</a:t>
            </a:r>
            <a:r>
              <a:rPr lang="en-IE" baseline="-25000" dirty="0" err="1" smtClean="0"/>
              <a:t>f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3112940" y="5288903"/>
            <a:ext cx="525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Invariance: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f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f</a:t>
            </a:r>
            <a:r>
              <a:rPr lang="en-IE" sz="2000" dirty="0" smtClean="0">
                <a:sym typeface="Wingdings" pitchFamily="2" charset="2"/>
              </a:rPr>
              <a:t>(g)  contains singlet and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427111" y="6145568"/>
            <a:ext cx="20161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Y(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377265" y="345912"/>
            <a:ext cx="420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r>
              <a:rPr lang="en-IE" i="1" dirty="0" smtClean="0">
                <a:solidFill>
                  <a:srgbClr val="FF0000"/>
                </a:solidFill>
              </a:rPr>
              <a:t> and A. </a:t>
            </a:r>
            <a:r>
              <a:rPr lang="en-IE" i="1" dirty="0" err="1" smtClean="0">
                <a:solidFill>
                  <a:srgbClr val="FF0000"/>
                </a:solidFill>
              </a:rPr>
              <a:t>Romanino</a:t>
            </a:r>
            <a:r>
              <a:rPr lang="en-IE" i="1" dirty="0" smtClean="0">
                <a:solidFill>
                  <a:srgbClr val="FF0000"/>
                </a:solidFill>
              </a:rPr>
              <a:t>, Rev. Mod. Phys. 93 (2021), 1. 015007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1912.0602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35902</TotalTime>
  <Words>5942</Words>
  <Application>Microsoft Office PowerPoint</Application>
  <PresentationFormat>On-screen Show (4:3)</PresentationFormat>
  <Paragraphs>1326</Paragraphs>
  <Slides>72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Smirnov</cp:lastModifiedBy>
  <cp:revision>3518</cp:revision>
  <dcterms:created xsi:type="dcterms:W3CDTF">2002-07-02T21:36:52Z</dcterms:created>
  <dcterms:modified xsi:type="dcterms:W3CDTF">2023-07-07T10:54:12Z</dcterms:modified>
</cp:coreProperties>
</file>