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60" r:id="rId1"/>
  </p:sldMasterIdLst>
  <p:notesMasterIdLst>
    <p:notesMasterId r:id="rId61"/>
  </p:notesMasterIdLst>
  <p:sldIdLst>
    <p:sldId id="1787" r:id="rId2"/>
    <p:sldId id="1900" r:id="rId3"/>
    <p:sldId id="1913" r:id="rId4"/>
    <p:sldId id="1838" r:id="rId5"/>
    <p:sldId id="1839" r:id="rId6"/>
    <p:sldId id="1843" r:id="rId7"/>
    <p:sldId id="1840" r:id="rId8"/>
    <p:sldId id="1841" r:id="rId9"/>
    <p:sldId id="1911" r:id="rId10"/>
    <p:sldId id="1912" r:id="rId11"/>
    <p:sldId id="1844" r:id="rId12"/>
    <p:sldId id="1888" r:id="rId13"/>
    <p:sldId id="1891" r:id="rId14"/>
    <p:sldId id="1902" r:id="rId15"/>
    <p:sldId id="1903" r:id="rId16"/>
    <p:sldId id="1842" r:id="rId17"/>
    <p:sldId id="1889" r:id="rId18"/>
    <p:sldId id="1893" r:id="rId19"/>
    <p:sldId id="1890" r:id="rId20"/>
    <p:sldId id="1914" r:id="rId21"/>
    <p:sldId id="1737" r:id="rId22"/>
    <p:sldId id="1846" r:id="rId23"/>
    <p:sldId id="1847" r:id="rId24"/>
    <p:sldId id="1848" r:id="rId25"/>
    <p:sldId id="1849" r:id="rId26"/>
    <p:sldId id="1850" r:id="rId27"/>
    <p:sldId id="1921" r:id="rId28"/>
    <p:sldId id="1851" r:id="rId29"/>
    <p:sldId id="1853" r:id="rId30"/>
    <p:sldId id="1854" r:id="rId31"/>
    <p:sldId id="1855" r:id="rId32"/>
    <p:sldId id="1856" r:id="rId33"/>
    <p:sldId id="1857" r:id="rId34"/>
    <p:sldId id="1858" r:id="rId35"/>
    <p:sldId id="1859" r:id="rId36"/>
    <p:sldId id="1860" r:id="rId37"/>
    <p:sldId id="1915" r:id="rId38"/>
    <p:sldId id="1904" r:id="rId39"/>
    <p:sldId id="1905" r:id="rId40"/>
    <p:sldId id="1863" r:id="rId41"/>
    <p:sldId id="1864" r:id="rId42"/>
    <p:sldId id="1906" r:id="rId43"/>
    <p:sldId id="1907" r:id="rId44"/>
    <p:sldId id="1866" r:id="rId45"/>
    <p:sldId id="1867" r:id="rId46"/>
    <p:sldId id="1908" r:id="rId47"/>
    <p:sldId id="1897" r:id="rId48"/>
    <p:sldId id="1916" r:id="rId49"/>
    <p:sldId id="1920" r:id="rId50"/>
    <p:sldId id="1919" r:id="rId51"/>
    <p:sldId id="1917" r:id="rId52"/>
    <p:sldId id="1918" r:id="rId53"/>
    <p:sldId id="1898" r:id="rId54"/>
    <p:sldId id="1807" r:id="rId55"/>
    <p:sldId id="1869" r:id="rId56"/>
    <p:sldId id="1885" r:id="rId57"/>
    <p:sldId id="1894" r:id="rId58"/>
    <p:sldId id="1886" r:id="rId59"/>
    <p:sldId id="1910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FF00"/>
    <a:srgbClr val="FF00FF"/>
    <a:srgbClr val="663300"/>
    <a:srgbClr val="CC0000"/>
    <a:srgbClr val="FF9900"/>
    <a:srgbClr val="666633"/>
    <a:srgbClr val="996633"/>
    <a:srgbClr val="FF99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70" autoAdjust="0"/>
    <p:restoredTop sz="86429" autoAdjust="0"/>
  </p:normalViewPr>
  <p:slideViewPr>
    <p:cSldViewPr snapToGrid="0" snapToObjects="1">
      <p:cViewPr varScale="1">
        <p:scale>
          <a:sx n="56" d="100"/>
          <a:sy n="56" d="100"/>
        </p:scale>
        <p:origin x="-1468" y="-60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2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868"/>
    </p:cViewPr>
  </p:sorterViewPr>
  <p:notesViewPr>
    <p:cSldViewPr snapToGrid="0" snapToObjects="1">
      <p:cViewPr varScale="1">
        <p:scale>
          <a:sx n="58" d="100"/>
          <a:sy n="58" d="100"/>
        </p:scale>
        <p:origin x="-168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C107E70-1BA3-45FB-AB5B-ADF6581A4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834C9-6F5D-4DF4-923B-1BCB13B4A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7B4B8-0DCE-4196-A4F5-43EDBD28FE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35ED4-7BAF-4219-97E8-126CC2A3D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E10AB-49EC-41F9-9CF6-40152CF0C5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5657C-53C1-4F92-AE46-6A979A1EB8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0DFBE-DD1B-4888-9AC1-1E1E48D17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88C0D-9C11-4A8F-888F-58922F7271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04A33-9DBF-42DD-BEB3-722F61F55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5F4A-9AB4-43B1-8B8D-34774C8D1D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41D5-81E8-40C3-B5C2-13803CA998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7EABFC6-A78D-4E3C-B53A-1EDB63EFC8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84E4C68-1B4E-432A-AF10-DBE3B4D66D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446730" y="694411"/>
            <a:ext cx="3381415" cy="1042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Mass,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mixing and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410787" y="1828799"/>
            <a:ext cx="4196687" cy="1112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flavor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symmetrie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383821"/>
            <a:ext cx="3026811" cy="826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Global fit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pic>
        <p:nvPicPr>
          <p:cNvPr id="6" name="Picture 5" descr="nufit22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9112" y="180621"/>
            <a:ext cx="4438810" cy="6620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10973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1573" y="1536441"/>
            <a:ext cx="3922713" cy="1329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188191" y="980240"/>
            <a:ext cx="3222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3300"/>
                </a:solidFill>
              </a:rPr>
              <a:t>P. F. </a:t>
            </a:r>
            <a:r>
              <a:rPr lang="en-US" i="1" dirty="0" smtClean="0">
                <a:solidFill>
                  <a:srgbClr val="FF3300"/>
                </a:solidFill>
              </a:rPr>
              <a:t>Harrison, D</a:t>
            </a:r>
            <a:r>
              <a:rPr lang="en-US" i="1" dirty="0">
                <a:solidFill>
                  <a:srgbClr val="FF3300"/>
                </a:solidFill>
              </a:rPr>
              <a:t>. H. </a:t>
            </a:r>
            <a:r>
              <a:rPr lang="en-US" i="1" dirty="0" smtClean="0">
                <a:solidFill>
                  <a:srgbClr val="FF3300"/>
                </a:solidFill>
              </a:rPr>
              <a:t>Perkins,</a:t>
            </a:r>
          </a:p>
          <a:p>
            <a:r>
              <a:rPr lang="en-US" i="1" dirty="0" smtClean="0">
                <a:solidFill>
                  <a:srgbClr val="FF3300"/>
                </a:solidFill>
              </a:rPr>
              <a:t>W</a:t>
            </a:r>
            <a:r>
              <a:rPr lang="en-US" i="1" dirty="0">
                <a:solidFill>
                  <a:srgbClr val="FF3300"/>
                </a:solidFill>
              </a:rPr>
              <a:t>. G. </a:t>
            </a:r>
            <a:r>
              <a:rPr lang="en-US" i="1" dirty="0" smtClean="0">
                <a:solidFill>
                  <a:srgbClr val="FF3300"/>
                </a:solidFill>
              </a:rPr>
              <a:t>Scott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133975" y="1805897"/>
            <a:ext cx="253947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U</a:t>
            </a:r>
            <a:r>
              <a:rPr lang="en-US" sz="2000" baseline="-25000" dirty="0" err="1"/>
              <a:t>tbm</a:t>
            </a:r>
            <a:r>
              <a:rPr lang="en-US" sz="2000" dirty="0"/>
              <a:t> = U</a:t>
            </a:r>
            <a:r>
              <a:rPr lang="en-US" sz="2000" baseline="-25000" dirty="0"/>
              <a:t>23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/4) U</a:t>
            </a:r>
            <a:r>
              <a:rPr lang="en-US" sz="2000" baseline="-25000" dirty="0"/>
              <a:t>12 </a:t>
            </a:r>
            <a:r>
              <a:rPr lang="en-US" sz="2000" baseline="30000" dirty="0"/>
              <a:t> </a:t>
            </a:r>
            <a:endParaRPr lang="en-US" sz="2000" dirty="0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1703856" y="1851794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1558684" y="1649029"/>
            <a:ext cx="2593975" cy="1066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08010" y="1987007"/>
            <a:ext cx="81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U</a:t>
            </a:r>
            <a:r>
              <a:rPr lang="en-US" baseline="-25000" dirty="0" err="1"/>
              <a:t>tbm</a:t>
            </a:r>
            <a:r>
              <a:rPr lang="en-US" dirty="0"/>
              <a:t> =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525573" y="1780381"/>
            <a:ext cx="261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  2/3       1/3        0</a:t>
            </a:r>
          </a:p>
          <a:p>
            <a:r>
              <a:rPr lang="en-US" dirty="0"/>
              <a:t>-  1/6       1/3    -   1/2 </a:t>
            </a:r>
          </a:p>
          <a:p>
            <a:r>
              <a:rPr lang="en-US" dirty="0"/>
              <a:t>-  1/6       1/3        1/2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1714742" y="2127999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14"/>
          <p:cNvSpPr>
            <a:spLocks/>
          </p:cNvSpPr>
          <p:nvPr/>
        </p:nvSpPr>
        <p:spPr bwMode="auto">
          <a:xfrm>
            <a:off x="3472543" y="2403702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Freeform 15"/>
          <p:cNvSpPr>
            <a:spLocks/>
          </p:cNvSpPr>
          <p:nvPr/>
        </p:nvSpPr>
        <p:spPr bwMode="auto">
          <a:xfrm>
            <a:off x="2555572" y="1835603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1714742" y="2378371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2555572" y="2414588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2555572" y="212512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3472543" y="212512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5179131" y="2282961"/>
            <a:ext cx="159851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 </a:t>
            </a:r>
            <a:r>
              <a:rPr lang="en-US" sz="2000" dirty="0"/>
              <a:t>= 1/3</a:t>
            </a:r>
          </a:p>
        </p:txBody>
      </p:sp>
      <p:sp>
        <p:nvSpPr>
          <p:cNvPr id="670749" name="Text Box 29"/>
          <p:cNvSpPr txBox="1">
            <a:spLocks noChangeArrowheads="1"/>
          </p:cNvSpPr>
          <p:nvPr/>
        </p:nvSpPr>
        <p:spPr bwMode="auto">
          <a:xfrm rot="714028">
            <a:off x="4042851" y="1661094"/>
            <a:ext cx="628698" cy="369332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0.15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789751">
            <a:off x="4038704" y="2540338"/>
            <a:ext cx="707196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0.62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789751">
            <a:off x="4036578" y="2096222"/>
            <a:ext cx="753217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0.78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3764" y="4833696"/>
            <a:ext cx="381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no relation of mixing  </a:t>
            </a:r>
          </a:p>
          <a:p>
            <a:r>
              <a:rPr lang="en-US" sz="2000" dirty="0" smtClean="0"/>
              <a:t>with masses  (mass ratios)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 rot="789751">
            <a:off x="6783001" y="2460142"/>
            <a:ext cx="1335914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0.30 - 0.31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24953" y="3123303"/>
            <a:ext cx="2054675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Not accidental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935" y="3123303"/>
            <a:ext cx="3101990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Accidental,  numerology,</a:t>
            </a:r>
          </a:p>
          <a:p>
            <a:r>
              <a:rPr lang="en-IE" sz="2000" dirty="0" smtClean="0"/>
              <a:t> useful for bookkeeping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7689" y="4027419"/>
            <a:ext cx="27670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Accidental symmetry  </a:t>
            </a:r>
          </a:p>
          <a:p>
            <a:r>
              <a:rPr lang="en-IE" sz="2000" dirty="0" smtClean="0"/>
              <a:t>(still useful)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811319" y="3608615"/>
            <a:ext cx="402335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Lowest order approximation </a:t>
            </a:r>
          </a:p>
          <a:p>
            <a:r>
              <a:rPr lang="en-IE" sz="2000" dirty="0" smtClean="0"/>
              <a:t>which corresponds to weakly </a:t>
            </a:r>
          </a:p>
          <a:p>
            <a:r>
              <a:rPr lang="en-IE" sz="2000" dirty="0" smtClean="0"/>
              <a:t>broken (</a:t>
            </a:r>
            <a:r>
              <a:rPr lang="en-IE" sz="2000" dirty="0" err="1" smtClean="0"/>
              <a:t>flavor</a:t>
            </a:r>
            <a:r>
              <a:rPr lang="en-IE" sz="2000" dirty="0" smtClean="0"/>
              <a:t>)  symmetry </a:t>
            </a:r>
          </a:p>
          <a:p>
            <a:r>
              <a:rPr lang="en-IE" sz="2000" dirty="0" smtClean="0"/>
              <a:t>of the </a:t>
            </a:r>
            <a:r>
              <a:rPr lang="en-IE" sz="2000" dirty="0" err="1" smtClean="0"/>
              <a:t>Lagrangian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924177" y="5213992"/>
            <a:ext cx="345337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with some other physics </a:t>
            </a:r>
          </a:p>
          <a:p>
            <a:r>
              <a:rPr lang="en-IE" sz="2000" dirty="0" smtClean="0"/>
              <a:t>and structures associated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31574" y="1115708"/>
            <a:ext cx="294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Tri-</a:t>
            </a:r>
            <a:r>
              <a:rPr lang="en-IE" sz="2000" dirty="0" err="1" smtClean="0"/>
              <a:t>bimaximal</a:t>
            </a:r>
            <a:r>
              <a:rPr lang="en-IE" sz="2000" dirty="0" smtClean="0"/>
              <a:t> mixing</a:t>
            </a:r>
            <a:endParaRPr lang="en-IE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950205" y="6080705"/>
            <a:ext cx="3713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flavons</a:t>
            </a:r>
            <a:r>
              <a:rPr lang="en-IE" sz="2000" dirty="0" smtClean="0"/>
              <a:t>  other new particles </a:t>
            </a:r>
            <a:endParaRPr lang="en-IE" sz="2000" dirty="0"/>
          </a:p>
        </p:txBody>
      </p:sp>
      <p:sp>
        <p:nvSpPr>
          <p:cNvPr id="44" name="WordArt 5"/>
          <p:cNvSpPr>
            <a:spLocks noChangeArrowheads="1" noChangeShapeType="1" noTextEdit="1"/>
          </p:cNvSpPr>
          <p:nvPr/>
        </p:nvSpPr>
        <p:spPr bwMode="auto">
          <a:xfrm>
            <a:off x="766875" y="203198"/>
            <a:ext cx="6649925" cy="822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TBM: deviations and implications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 rot="714028">
            <a:off x="2624906" y="1463086"/>
            <a:ext cx="665567" cy="369332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0.30</a:t>
            </a:r>
            <a:endParaRPr lang="en-US" dirty="0"/>
          </a:p>
        </p:txBody>
      </p:sp>
      <p:sp>
        <p:nvSpPr>
          <p:cNvPr id="45" name="Freeform 15"/>
          <p:cNvSpPr>
            <a:spLocks/>
          </p:cNvSpPr>
          <p:nvPr/>
        </p:nvSpPr>
        <p:spPr bwMode="auto">
          <a:xfrm rot="935368">
            <a:off x="2547336" y="1498914"/>
            <a:ext cx="721881" cy="23513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543675" y="2300288"/>
            <a:ext cx="2257425" cy="8397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25669" name="AutoShape 5"/>
          <p:cNvSpPr>
            <a:spLocks noChangeArrowheads="1"/>
          </p:cNvSpPr>
          <p:nvPr/>
        </p:nvSpPr>
        <p:spPr bwMode="auto">
          <a:xfrm>
            <a:off x="5410200" y="46482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705756" y="369870"/>
            <a:ext cx="4331970" cy="618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Mass hierarchies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295400" y="2286000"/>
            <a:ext cx="4724400" cy="396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2208213" y="2286000"/>
            <a:ext cx="1587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133600" y="56388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133600" y="39624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133600" y="22098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200400" y="2286000"/>
            <a:ext cx="1588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4191000" y="2286000"/>
            <a:ext cx="1588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105400" y="2286000"/>
            <a:ext cx="1588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124200" y="2209800"/>
            <a:ext cx="152400" cy="1524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124200" y="3276600"/>
            <a:ext cx="152400" cy="1524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3124200" y="4114800"/>
            <a:ext cx="152400" cy="1524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4114800" y="22098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114800" y="46482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4114800" y="30480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5029200" y="22098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5029200" y="27432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4953000" y="2514600"/>
            <a:ext cx="304800" cy="152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1812925" y="1600200"/>
            <a:ext cx="431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up           down       charged    neutrinos</a:t>
            </a:r>
          </a:p>
          <a:p>
            <a:r>
              <a:rPr lang="en-US"/>
              <a:t>quarks    quarks     leptons</a:t>
            </a: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1295400" y="2970213"/>
            <a:ext cx="1524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1295400" y="36576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1295400" y="43434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1295400" y="57150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1295400" y="50292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5867400" y="2970213"/>
            <a:ext cx="1524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5867400" y="57150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5867400" y="36576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5867400" y="43434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5867400" y="50292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685800" y="2819400"/>
            <a:ext cx="62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r>
              <a:rPr lang="en-US" baseline="30000"/>
              <a:t>-1</a:t>
            </a:r>
            <a:r>
              <a:rPr lang="en-US"/>
              <a:t> 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685800" y="3505200"/>
            <a:ext cx="652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r>
              <a:rPr lang="en-US" baseline="30000"/>
              <a:t>-2</a:t>
            </a:r>
            <a:r>
              <a:rPr lang="en-US"/>
              <a:t> 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685800" y="4114800"/>
            <a:ext cx="652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r>
              <a:rPr lang="en-US" baseline="30000"/>
              <a:t>-3</a:t>
            </a:r>
            <a:r>
              <a:rPr lang="en-US"/>
              <a:t> 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685800" y="4800600"/>
            <a:ext cx="652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r>
              <a:rPr lang="en-US" baseline="30000"/>
              <a:t>-4</a:t>
            </a:r>
            <a:r>
              <a:rPr lang="en-US"/>
              <a:t> </a:t>
            </a: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685800" y="5562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10</a:t>
            </a:r>
            <a:r>
              <a:rPr lang="en-US" baseline="30000"/>
              <a:t>-5</a:t>
            </a:r>
            <a:r>
              <a:rPr lang="en-US"/>
              <a:t> </a:t>
            </a: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822325" y="20224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984012" y="6315650"/>
            <a:ext cx="1657826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</a:t>
            </a:r>
            <a:r>
              <a:rPr lang="en-US" sz="2000" baseline="-25000" dirty="0"/>
              <a:t>u</a:t>
            </a:r>
            <a:r>
              <a:rPr lang="en-US" sz="2000" dirty="0"/>
              <a:t> </a:t>
            </a:r>
            <a:r>
              <a:rPr lang="en-US" sz="2000" dirty="0" err="1"/>
              <a:t>m</a:t>
            </a:r>
            <a:r>
              <a:rPr lang="en-US" sz="2000" baseline="-25000" dirty="0" err="1"/>
              <a:t>t</a:t>
            </a:r>
            <a:r>
              <a:rPr lang="en-US" sz="2000" dirty="0"/>
              <a:t>  =  m</a:t>
            </a:r>
            <a:r>
              <a:rPr lang="en-US" sz="2000" baseline="-25000" dirty="0"/>
              <a:t>c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408770" y="1422400"/>
            <a:ext cx="82708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at </a:t>
            </a:r>
            <a:r>
              <a:rPr lang="en-US" sz="2000" dirty="0" err="1"/>
              <a:t>m</a:t>
            </a:r>
            <a:r>
              <a:rPr lang="en-US" sz="2000" baseline="-25000" dirty="0" err="1"/>
              <a:t>Z</a:t>
            </a:r>
            <a:r>
              <a:rPr lang="en-US" sz="2000" dirty="0"/>
              <a:t>  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5029200" y="35052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3867150" y="5453063"/>
            <a:ext cx="1009650" cy="64135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Koide </a:t>
            </a:r>
          </a:p>
          <a:p>
            <a:r>
              <a:rPr lang="en-US"/>
              <a:t>relation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2878138" y="6319838"/>
            <a:ext cx="1927131" cy="40011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sin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baseline="-25000" dirty="0" err="1"/>
              <a:t>C</a:t>
            </a:r>
            <a:r>
              <a:rPr lang="en-US" sz="2000" dirty="0"/>
              <a:t> ~  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dirty="0"/>
              <a:t>/m</a:t>
            </a:r>
            <a:r>
              <a:rPr lang="en-US" sz="2000" baseline="-25000" dirty="0"/>
              <a:t>s</a:t>
            </a:r>
            <a:endParaRPr lang="en-US" sz="2000" dirty="0"/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955540" y="6369368"/>
            <a:ext cx="37032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Gatto–Sartori-Tonin</a:t>
            </a:r>
            <a:r>
              <a:rPr lang="en-US" sz="2000" dirty="0"/>
              <a:t> relation </a:t>
            </a:r>
          </a:p>
        </p:txBody>
      </p:sp>
      <p:sp>
        <p:nvSpPr>
          <p:cNvPr id="24623" name="Freeform 47"/>
          <p:cNvSpPr>
            <a:spLocks/>
          </p:cNvSpPr>
          <p:nvPr/>
        </p:nvSpPr>
        <p:spPr bwMode="auto">
          <a:xfrm>
            <a:off x="3860483" y="6367463"/>
            <a:ext cx="838200" cy="304800"/>
          </a:xfrm>
          <a:custGeom>
            <a:avLst/>
            <a:gdLst>
              <a:gd name="T0" fmla="*/ 0 w 528"/>
              <a:gd name="T1" fmla="*/ 2147483647 h 144"/>
              <a:gd name="T2" fmla="*/ 2147483647 w 528"/>
              <a:gd name="T3" fmla="*/ 2147483647 h 144"/>
              <a:gd name="T4" fmla="*/ 2147483647 w 528"/>
              <a:gd name="T5" fmla="*/ 0 h 144"/>
              <a:gd name="T6" fmla="*/ 2147483647 w 528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144"/>
              <a:gd name="T14" fmla="*/ 528 w 528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144">
                <a:moveTo>
                  <a:pt x="0" y="48"/>
                </a:moveTo>
                <a:lnTo>
                  <a:pt x="48" y="144"/>
                </a:lnTo>
                <a:lnTo>
                  <a:pt x="48" y="0"/>
                </a:lnTo>
                <a:lnTo>
                  <a:pt x="528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6624638" y="2286000"/>
            <a:ext cx="593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m</a:t>
            </a:r>
            <a:r>
              <a:rPr lang="en-US" sz="2000" baseline="-25000"/>
              <a:t>2</a:t>
            </a:r>
            <a:r>
              <a:rPr lang="en-US" sz="2000"/>
              <a:t> </a:t>
            </a:r>
          </a:p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m</a:t>
            </a:r>
            <a:r>
              <a:rPr lang="en-US" sz="2000" baseline="-25000"/>
              <a:t>3</a:t>
            </a:r>
            <a:endParaRPr lang="en-US" sz="2000"/>
          </a:p>
        </p:txBody>
      </p:sp>
      <p:sp>
        <p:nvSpPr>
          <p:cNvPr id="24625" name="Freeform 49"/>
          <p:cNvSpPr>
            <a:spLocks/>
          </p:cNvSpPr>
          <p:nvPr/>
        </p:nvSpPr>
        <p:spPr bwMode="auto">
          <a:xfrm>
            <a:off x="7532688" y="2374900"/>
            <a:ext cx="1000125" cy="698500"/>
          </a:xfrm>
          <a:custGeom>
            <a:avLst/>
            <a:gdLst>
              <a:gd name="T0" fmla="*/ 0 w 502"/>
              <a:gd name="T1" fmla="*/ 2147483647 h 174"/>
              <a:gd name="T2" fmla="*/ 2147483647 w 502"/>
              <a:gd name="T3" fmla="*/ 2147483647 h 174"/>
              <a:gd name="T4" fmla="*/ 2147483647 w 502"/>
              <a:gd name="T5" fmla="*/ 0 h 174"/>
              <a:gd name="T6" fmla="*/ 2147483647 w 502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502"/>
              <a:gd name="T13" fmla="*/ 0 h 174"/>
              <a:gd name="T14" fmla="*/ 502 w 502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2" h="174">
                <a:moveTo>
                  <a:pt x="0" y="46"/>
                </a:moveTo>
                <a:lnTo>
                  <a:pt x="36" y="174"/>
                </a:lnTo>
                <a:lnTo>
                  <a:pt x="36" y="0"/>
                </a:lnTo>
                <a:lnTo>
                  <a:pt x="50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7691438" y="3243263"/>
            <a:ext cx="82867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 0.18</a:t>
            </a: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7632700" y="2393950"/>
            <a:ext cx="110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 D</a:t>
            </a:r>
            <a:r>
              <a:rPr lang="en-US" sz="2000" dirty="0"/>
              <a:t>m</a:t>
            </a:r>
            <a:r>
              <a:rPr lang="en-US" sz="2000" baseline="-25000" dirty="0"/>
              <a:t>21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r>
              <a:rPr lang="en-US" sz="2000" dirty="0">
                <a:latin typeface="Symbol" pitchFamily="18" charset="2"/>
              </a:rPr>
              <a:t> D</a:t>
            </a:r>
            <a:r>
              <a:rPr lang="en-US" sz="2000" dirty="0"/>
              <a:t>m</a:t>
            </a:r>
            <a:r>
              <a:rPr lang="en-US" sz="2000" baseline="-25000" dirty="0"/>
              <a:t>32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>
            <a:off x="7720013" y="2765425"/>
            <a:ext cx="812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 rot="-5400000">
            <a:off x="-292894" y="3991770"/>
            <a:ext cx="140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mass ratios</a:t>
            </a:r>
          </a:p>
        </p:txBody>
      </p:sp>
      <p:sp>
        <p:nvSpPr>
          <p:cNvPr id="24630" name="AutoShape 54"/>
          <p:cNvSpPr>
            <a:spLocks noChangeArrowheads="1"/>
          </p:cNvSpPr>
          <p:nvPr/>
        </p:nvSpPr>
        <p:spPr bwMode="auto">
          <a:xfrm>
            <a:off x="4954588" y="3105150"/>
            <a:ext cx="303212" cy="24288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6488113" y="3801851"/>
            <a:ext cx="2354262" cy="131127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Neutrinos have </a:t>
            </a:r>
          </a:p>
          <a:p>
            <a:r>
              <a:rPr lang="en-US" sz="2000" dirty="0"/>
              <a:t>the weakest mass </a:t>
            </a:r>
          </a:p>
          <a:p>
            <a:r>
              <a:rPr lang="en-US" sz="2000" dirty="0"/>
              <a:t>hierarchy (if any) </a:t>
            </a:r>
          </a:p>
          <a:p>
            <a:r>
              <a:rPr lang="en-US" sz="2000" dirty="0"/>
              <a:t>among fermions </a:t>
            </a: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146472" y="2391453"/>
            <a:ext cx="381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&gt;</a:t>
            </a:r>
          </a:p>
        </p:txBody>
      </p:sp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6860700" y="5306548"/>
            <a:ext cx="213352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Related to </a:t>
            </a:r>
            <a:r>
              <a:rPr lang="en-US" sz="2000" dirty="0" smtClean="0"/>
              <a:t>large </a:t>
            </a:r>
            <a:endParaRPr lang="en-US" sz="2000" dirty="0"/>
          </a:p>
          <a:p>
            <a:r>
              <a:rPr lang="en-US" sz="2000" dirty="0"/>
              <a:t>lepton mixing?</a:t>
            </a:r>
          </a:p>
        </p:txBody>
      </p:sp>
      <p:sp>
        <p:nvSpPr>
          <p:cNvPr id="24636" name="Line 60"/>
          <p:cNvSpPr>
            <a:spLocks noChangeShapeType="1"/>
          </p:cNvSpPr>
          <p:nvPr/>
        </p:nvSpPr>
        <p:spPr bwMode="auto">
          <a:xfrm>
            <a:off x="6764338" y="2684463"/>
            <a:ext cx="3333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7" name="AutoShape 61"/>
          <p:cNvSpPr>
            <a:spLocks noChangeArrowheads="1"/>
          </p:cNvSpPr>
          <p:nvPr/>
        </p:nvSpPr>
        <p:spPr bwMode="auto">
          <a:xfrm flipH="1" flipV="1">
            <a:off x="4953000" y="3805238"/>
            <a:ext cx="303213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Line 62"/>
          <p:cNvSpPr>
            <a:spLocks noChangeShapeType="1"/>
          </p:cNvSpPr>
          <p:nvPr/>
        </p:nvSpPr>
        <p:spPr bwMode="auto">
          <a:xfrm flipV="1">
            <a:off x="7258049" y="2743199"/>
            <a:ext cx="176213" cy="87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Box 51"/>
          <p:cNvSpPr txBox="1">
            <a:spLocks noChangeArrowheads="1"/>
          </p:cNvSpPr>
          <p:nvPr/>
        </p:nvSpPr>
        <p:spPr bwMode="auto">
          <a:xfrm>
            <a:off x="6245828" y="1183523"/>
            <a:ext cx="3032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h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&gt;  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31</a:t>
            </a:r>
            <a:r>
              <a:rPr lang="en-US" sz="2000" baseline="30000" dirty="0" smtClean="0"/>
              <a:t>2  </a:t>
            </a:r>
            <a:r>
              <a:rPr lang="en-US" sz="2000" dirty="0" smtClean="0"/>
              <a:t>&gt; 0.045 </a:t>
            </a:r>
            <a:r>
              <a:rPr lang="en-US" sz="2000" dirty="0" err="1" smtClean="0"/>
              <a:t>eV</a:t>
            </a:r>
            <a:r>
              <a:rPr lang="en-US" sz="2000" baseline="30000" dirty="0" smtClean="0"/>
              <a:t>        </a:t>
            </a:r>
            <a:endParaRPr lang="en-US" sz="2000" dirty="0"/>
          </a:p>
        </p:txBody>
      </p:sp>
      <p:sp>
        <p:nvSpPr>
          <p:cNvPr id="62" name="Freeform 49"/>
          <p:cNvSpPr>
            <a:spLocks/>
          </p:cNvSpPr>
          <p:nvPr/>
        </p:nvSpPr>
        <p:spPr bwMode="auto">
          <a:xfrm>
            <a:off x="6922584" y="1192041"/>
            <a:ext cx="855981" cy="364375"/>
          </a:xfrm>
          <a:custGeom>
            <a:avLst/>
            <a:gdLst>
              <a:gd name="T0" fmla="*/ 0 w 502"/>
              <a:gd name="T1" fmla="*/ 2147483647 h 174"/>
              <a:gd name="T2" fmla="*/ 2147483647 w 502"/>
              <a:gd name="T3" fmla="*/ 2147483647 h 174"/>
              <a:gd name="T4" fmla="*/ 2147483647 w 502"/>
              <a:gd name="T5" fmla="*/ 0 h 174"/>
              <a:gd name="T6" fmla="*/ 2147483647 w 502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502"/>
              <a:gd name="T13" fmla="*/ 0 h 174"/>
              <a:gd name="T14" fmla="*/ 502 w 502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2" h="174">
                <a:moveTo>
                  <a:pt x="0" y="46"/>
                </a:moveTo>
                <a:lnTo>
                  <a:pt x="36" y="174"/>
                </a:lnTo>
                <a:lnTo>
                  <a:pt x="36" y="0"/>
                </a:lnTo>
                <a:lnTo>
                  <a:pt x="50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35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617539" y="272139"/>
            <a:ext cx="6505750" cy="9130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Mixing and mass matrices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67238" y="1439863"/>
            <a:ext cx="127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</a:t>
            </a:r>
            <a:r>
              <a:rPr lang="en-US" sz="2000" baseline="-25000" dirty="0"/>
              <a:t>l</a:t>
            </a:r>
            <a:r>
              <a:rPr lang="en-US" sz="2000" dirty="0"/>
              <a:t>  =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dirty="0"/>
              <a:t>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23888" y="3759200"/>
            <a:ext cx="2152650" cy="396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</a:t>
            </a:r>
            <a:r>
              <a:rPr lang="en-US" sz="2000" baseline="-25000" dirty="0"/>
              <a:t>l</a:t>
            </a:r>
            <a:r>
              <a:rPr lang="en-US" sz="2000" dirty="0"/>
              <a:t> = </a:t>
            </a:r>
            <a:r>
              <a:rPr lang="en-US" sz="2000" dirty="0" err="1"/>
              <a:t>U</a:t>
            </a:r>
            <a:r>
              <a:rPr lang="en-US" sz="2000" baseline="-25000" dirty="0" err="1"/>
              <a:t>lL</a:t>
            </a:r>
            <a:r>
              <a:rPr lang="en-US" sz="2000" dirty="0" err="1"/>
              <a:t>m</a:t>
            </a:r>
            <a:r>
              <a:rPr lang="en-US" sz="2000" baseline="-25000" dirty="0" err="1"/>
              <a:t>l</a:t>
            </a:r>
            <a:r>
              <a:rPr lang="en-US" sz="2000" baseline="30000" dirty="0" err="1"/>
              <a:t>diag</a:t>
            </a:r>
            <a:r>
              <a:rPr lang="en-US" sz="2000" baseline="30000" dirty="0"/>
              <a:t> </a:t>
            </a:r>
            <a:r>
              <a:rPr lang="en-US" sz="2000" dirty="0" err="1"/>
              <a:t>U</a:t>
            </a:r>
            <a:r>
              <a:rPr lang="en-US" sz="2000" baseline="-25000" dirty="0" err="1"/>
              <a:t>lR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78463" y="3735388"/>
            <a:ext cx="23383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dirty="0"/>
              <a:t> = </a:t>
            </a:r>
            <a:r>
              <a:rPr lang="en-US" sz="2000" dirty="0" err="1"/>
              <a:t>U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L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30000" dirty="0" err="1"/>
              <a:t>diag</a:t>
            </a:r>
            <a:r>
              <a:rPr lang="en-US" sz="2000" baseline="30000" dirty="0"/>
              <a:t> </a:t>
            </a:r>
            <a:r>
              <a:rPr lang="en-US" sz="2000" dirty="0" err="1"/>
              <a:t>U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L</a:t>
            </a:r>
            <a:r>
              <a:rPr lang="en-US" sz="2000" baseline="30000" dirty="0" err="1"/>
              <a:t>T</a:t>
            </a:r>
            <a:r>
              <a:rPr lang="en-US" sz="2000" dirty="0"/>
              <a:t> 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492500" y="5273645"/>
            <a:ext cx="200086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-25000" dirty="0"/>
              <a:t>PMNS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/>
              <a:t>= </a:t>
            </a:r>
            <a:r>
              <a:rPr lang="en-US" sz="2000" dirty="0" err="1"/>
              <a:t>U</a:t>
            </a:r>
            <a:r>
              <a:rPr lang="en-US" sz="2000" baseline="-25000" dirty="0" err="1"/>
              <a:t>lL</a:t>
            </a:r>
            <a:r>
              <a:rPr lang="en-US" sz="2000" baseline="30000" dirty="0"/>
              <a:t>+ </a:t>
            </a:r>
            <a:r>
              <a:rPr lang="en-US" sz="2000" dirty="0" err="1"/>
              <a:t>U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L</a:t>
            </a:r>
            <a:endParaRPr lang="en-US" sz="2000" dirty="0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5114793" y="1533585"/>
            <a:ext cx="42862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 rot="20274361">
            <a:off x="7663524" y="3064983"/>
            <a:ext cx="17459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for </a:t>
            </a:r>
            <a:r>
              <a:rPr lang="en-US" dirty="0" err="1" smtClean="0"/>
              <a:t>Majorana</a:t>
            </a:r>
            <a:r>
              <a:rPr lang="en-US" dirty="0" smtClean="0"/>
              <a:t>  </a:t>
            </a:r>
          </a:p>
          <a:p>
            <a:r>
              <a:rPr lang="en-US" dirty="0" smtClean="0"/>
              <a:t>neutrinos</a:t>
            </a:r>
            <a:endParaRPr lang="en-US" dirty="0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15925" y="6089163"/>
            <a:ext cx="174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Flavor basis: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162175" y="6089163"/>
            <a:ext cx="133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</a:t>
            </a:r>
            <a:r>
              <a:rPr lang="en-US" sz="2000" baseline="-25000" dirty="0"/>
              <a:t>l</a:t>
            </a:r>
            <a:r>
              <a:rPr lang="en-US" sz="2000" dirty="0"/>
              <a:t> = </a:t>
            </a:r>
            <a:r>
              <a:rPr lang="en-US" sz="2000" dirty="0" err="1"/>
              <a:t>m</a:t>
            </a:r>
            <a:r>
              <a:rPr lang="en-US" sz="2000" baseline="-25000" dirty="0" err="1"/>
              <a:t>l</a:t>
            </a:r>
            <a:r>
              <a:rPr lang="en-US" sz="2000" baseline="30000" dirty="0" err="1"/>
              <a:t>diag</a:t>
            </a:r>
            <a:r>
              <a:rPr lang="en-US" sz="2000" baseline="30000" dirty="0"/>
              <a:t> </a:t>
            </a:r>
            <a:endParaRPr lang="en-US" sz="2000" dirty="0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699227" y="6100452"/>
            <a:ext cx="15779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-25000" dirty="0"/>
              <a:t>PMNS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/>
              <a:t> = </a:t>
            </a:r>
            <a:r>
              <a:rPr lang="en-US" sz="2000" dirty="0" err="1"/>
              <a:t>U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L</a:t>
            </a:r>
            <a:endParaRPr lang="en-US" sz="2000" dirty="0"/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431800" y="2557463"/>
            <a:ext cx="2117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Diagonalization: 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3548318" y="2391568"/>
            <a:ext cx="1833562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Mixing matrix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3572924" y="2928938"/>
            <a:ext cx="196215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Mass spectrum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5489575" y="4148844"/>
            <a:ext cx="258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30000" dirty="0" err="1"/>
              <a:t>diag</a:t>
            </a:r>
            <a:r>
              <a:rPr lang="en-US" sz="2000" baseline="30000" dirty="0"/>
              <a:t>  </a:t>
            </a:r>
            <a:r>
              <a:rPr lang="en-US" sz="2000" dirty="0"/>
              <a:t>= (m</a:t>
            </a:r>
            <a:r>
              <a:rPr lang="en-US" sz="2000" baseline="-25000" dirty="0"/>
              <a:t>1</a:t>
            </a:r>
            <a:r>
              <a:rPr lang="en-US" sz="2000" dirty="0"/>
              <a:t>,  m</a:t>
            </a:r>
            <a:r>
              <a:rPr lang="en-US" sz="2000" baseline="-25000" dirty="0"/>
              <a:t>2</a:t>
            </a:r>
            <a:r>
              <a:rPr lang="en-US" sz="2000" dirty="0"/>
              <a:t>, m</a:t>
            </a:r>
            <a:r>
              <a:rPr lang="en-US" sz="2000" baseline="-25000" dirty="0"/>
              <a:t>3</a:t>
            </a:r>
            <a:r>
              <a:rPr lang="en-US" sz="2000" dirty="0"/>
              <a:t>) </a:t>
            </a:r>
          </a:p>
        </p:txBody>
      </p:sp>
      <p:sp>
        <p:nvSpPr>
          <p:cNvPr id="19476" name="AutoShape 21"/>
          <p:cNvSpPr>
            <a:spLocks noChangeArrowheads="1"/>
          </p:cNvSpPr>
          <p:nvPr/>
        </p:nvSpPr>
        <p:spPr bwMode="auto">
          <a:xfrm rot="20474206">
            <a:off x="2852738" y="2417851"/>
            <a:ext cx="393700" cy="363538"/>
          </a:xfrm>
          <a:prstGeom prst="rightArrow">
            <a:avLst>
              <a:gd name="adj1" fmla="val 50000"/>
              <a:gd name="adj2" fmla="val 2707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431800" y="1336675"/>
            <a:ext cx="342593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Origin of mixing: </a:t>
            </a:r>
            <a:endParaRPr lang="en-US" sz="2000" dirty="0" smtClean="0"/>
          </a:p>
          <a:p>
            <a:r>
              <a:rPr lang="en-US" sz="2000" dirty="0" smtClean="0"/>
              <a:t>off-diagonal </a:t>
            </a:r>
            <a:r>
              <a:rPr lang="en-US" sz="2000" dirty="0"/>
              <a:t>mass matrices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567238" y="4807149"/>
            <a:ext cx="28280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l 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30000" dirty="0">
                <a:latin typeface="Symbol" pitchFamily="18" charset="2"/>
              </a:rPr>
              <a:t>m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/>
              <a:t>(1 -</a:t>
            </a:r>
            <a:r>
              <a:rPr lang="en-US" sz="2000" dirty="0">
                <a:latin typeface="Symbol" pitchFamily="18" charset="2"/>
              </a:rPr>
              <a:t>  g</a:t>
            </a:r>
            <a:r>
              <a:rPr lang="en-US" sz="2000" baseline="-25000" dirty="0"/>
              <a:t>5</a:t>
            </a:r>
            <a:r>
              <a:rPr lang="en-US" sz="2000" dirty="0"/>
              <a:t>) </a:t>
            </a:r>
            <a:r>
              <a:rPr lang="en-US" sz="2000" dirty="0" err="1"/>
              <a:t>U</a:t>
            </a:r>
            <a:r>
              <a:rPr lang="en-US" sz="2000" baseline="-25000" dirty="0" err="1"/>
              <a:t>PMNS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mass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15925" y="4829314"/>
            <a:ext cx="4179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CC in terms of mass </a:t>
            </a:r>
            <a:r>
              <a:rPr lang="en-US" sz="2000" dirty="0" err="1" smtClean="0"/>
              <a:t>eigenstates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4595274" y="4807149"/>
            <a:ext cx="1746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2947988" y="5311745"/>
            <a:ext cx="393700" cy="363538"/>
          </a:xfrm>
          <a:prstGeom prst="rightArrow">
            <a:avLst>
              <a:gd name="adj1" fmla="val 50000"/>
              <a:gd name="adj2" fmla="val 2707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74688" y="4167188"/>
            <a:ext cx="2677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l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baseline="30000" dirty="0" err="1" smtClean="0"/>
              <a:t>diag</a:t>
            </a:r>
            <a:r>
              <a:rPr lang="en-US" sz="2000" baseline="30000" dirty="0" smtClean="0"/>
              <a:t>  </a:t>
            </a:r>
            <a:r>
              <a:rPr lang="en-US" sz="2000" dirty="0"/>
              <a:t>= (</a:t>
            </a:r>
            <a:r>
              <a:rPr lang="en-US" sz="2000" dirty="0" smtClean="0"/>
              <a:t>m</a:t>
            </a:r>
            <a:r>
              <a:rPr lang="en-US" sz="2000" baseline="-25000" dirty="0"/>
              <a:t>e</a:t>
            </a:r>
            <a:r>
              <a:rPr lang="en-US" sz="2000" dirty="0" smtClean="0"/>
              <a:t>,  m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dirty="0" smtClean="0"/>
              <a:t>, 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894367">
            <a:off x="2903538" y="2844006"/>
            <a:ext cx="393700" cy="363538"/>
          </a:xfrm>
          <a:prstGeom prst="rightArrow">
            <a:avLst>
              <a:gd name="adj1" fmla="val 50000"/>
              <a:gd name="adj2" fmla="val 2707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27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" name="WordArt 25"/>
          <p:cNvSpPr>
            <a:spLocks noChangeArrowheads="1" noChangeShapeType="1" noTextEdit="1"/>
          </p:cNvSpPr>
          <p:nvPr/>
        </p:nvSpPr>
        <p:spPr bwMode="auto">
          <a:xfrm>
            <a:off x="604879" y="191384"/>
            <a:ext cx="7026410" cy="937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Decoupling of masses and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879" y="1237966"/>
            <a:ext cx="239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Shape invariance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02669" y="1714950"/>
            <a:ext cx="169175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Relations </a:t>
            </a:r>
          </a:p>
          <a:p>
            <a:r>
              <a:rPr lang="en-IE" sz="2400" dirty="0" smtClean="0"/>
              <a:t>between </a:t>
            </a:r>
          </a:p>
          <a:p>
            <a:r>
              <a:rPr lang="en-IE" sz="2400" dirty="0" smtClean="0"/>
              <a:t>elements 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3711" y="2134354"/>
            <a:ext cx="13078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Mixing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02669" y="3167719"/>
            <a:ext cx="1687030" cy="156966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Absolute values of matrix elements 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25461" y="2256265"/>
            <a:ext cx="1907376" cy="6083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Mass matrix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325461" y="2864622"/>
            <a:ext cx="1907376" cy="60835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of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8142" y="3472979"/>
            <a:ext cx="125464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Masses</a:t>
            </a:r>
            <a:endParaRPr lang="en-IE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78012" y="1177422"/>
            <a:ext cx="1818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equalities,</a:t>
            </a:r>
          </a:p>
          <a:p>
            <a:r>
              <a:rPr lang="en-IE" sz="2400" dirty="0" smtClean="0"/>
              <a:t>zeros</a:t>
            </a:r>
            <a:endParaRPr lang="en-IE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281" y="3541723"/>
            <a:ext cx="273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(in the </a:t>
            </a:r>
            <a:r>
              <a:rPr lang="en-IE" sz="2400" dirty="0" err="1" smtClean="0"/>
              <a:t>flavor</a:t>
            </a:r>
            <a:r>
              <a:rPr lang="en-IE" sz="2400" dirty="0" smtClean="0"/>
              <a:t> basis)</a:t>
            </a:r>
            <a:endParaRPr lang="en-IE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9994" y="5668220"/>
            <a:ext cx="8308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Decoupling is always possible, but the key is that  relations should be simple to be  consequences of simple symmetries </a:t>
            </a:r>
            <a:endParaRPr lang="en-IE" sz="2000" dirty="0"/>
          </a:p>
        </p:txBody>
      </p:sp>
      <p:sp>
        <p:nvSpPr>
          <p:cNvPr id="19" name="Right Arrow 18"/>
          <p:cNvSpPr/>
          <p:nvPr/>
        </p:nvSpPr>
        <p:spPr>
          <a:xfrm>
            <a:off x="5103628" y="2200928"/>
            <a:ext cx="350874" cy="3978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ight Arrow 19"/>
          <p:cNvSpPr/>
          <p:nvPr/>
        </p:nvSpPr>
        <p:spPr>
          <a:xfrm>
            <a:off x="5103628" y="3472979"/>
            <a:ext cx="350874" cy="397869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/>
          <p:cNvSpPr txBox="1"/>
          <p:nvPr/>
        </p:nvSpPr>
        <p:spPr>
          <a:xfrm>
            <a:off x="282216" y="5102577"/>
            <a:ext cx="680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Opens up a possibility that symmetry is behind TBM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021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23662" y="3127936"/>
            <a:ext cx="3801143" cy="9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WordArt 25"/>
          <p:cNvSpPr>
            <a:spLocks noChangeArrowheads="1" noChangeShapeType="1" noTextEdit="1"/>
          </p:cNvSpPr>
          <p:nvPr/>
        </p:nvSpPr>
        <p:spPr bwMode="auto">
          <a:xfrm>
            <a:off x="541081" y="202017"/>
            <a:ext cx="6550835" cy="937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Relations and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040" y="3406226"/>
            <a:ext cx="282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</a:t>
            </a:r>
            <a:r>
              <a:rPr lang="en-IE" sz="2000" dirty="0" err="1" smtClean="0"/>
              <a:t>Cabibbo</a:t>
            </a:r>
            <a:r>
              <a:rPr lang="en-IE" sz="2000" dirty="0" smtClean="0"/>
              <a:t>  mixing: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61913" y="3391790"/>
            <a:ext cx="3646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12</a:t>
            </a:r>
            <a:r>
              <a:rPr lang="en-IE" sz="2000" dirty="0" smtClean="0"/>
              <a:t> =                     (m</a:t>
            </a:r>
            <a:r>
              <a:rPr lang="en-IE" sz="2000" baseline="-25000" dirty="0" smtClean="0"/>
              <a:t>11</a:t>
            </a:r>
            <a:r>
              <a:rPr lang="en-IE" sz="2000" dirty="0" smtClean="0"/>
              <a:t> - m</a:t>
            </a:r>
            <a:r>
              <a:rPr lang="en-IE" sz="2000" baseline="-25000" dirty="0" smtClean="0"/>
              <a:t>22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74288" y="3237902"/>
            <a:ext cx="162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sin </a:t>
            </a:r>
            <a:r>
              <a:rPr lang="en-IE" sz="2000" dirty="0" err="1" smtClean="0">
                <a:latin typeface="Symbol" pitchFamily="18" charset="2"/>
              </a:rPr>
              <a:t>q</a:t>
            </a:r>
            <a:r>
              <a:rPr lang="en-IE" sz="2000" baseline="-25000" dirty="0" err="1" smtClean="0"/>
              <a:t>C</a:t>
            </a:r>
            <a:r>
              <a:rPr lang="en-IE" sz="2000" dirty="0" smtClean="0"/>
              <a:t>  </a:t>
            </a:r>
          </a:p>
          <a:p>
            <a:r>
              <a:rPr lang="en-IE" sz="2000" dirty="0" smtClean="0"/>
              <a:t>1 – 2 sin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q</a:t>
            </a:r>
            <a:r>
              <a:rPr lang="en-IE" sz="2000" baseline="-25000" dirty="0" err="1" smtClean="0"/>
              <a:t>C</a:t>
            </a:r>
            <a:r>
              <a:rPr lang="en-IE" sz="2000" dirty="0" smtClean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9062" y="3613111"/>
            <a:ext cx="13662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90437" y="4068352"/>
            <a:ext cx="96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</a:t>
            </a:r>
            <a:r>
              <a:rPr lang="en-US" dirty="0" smtClean="0"/>
              <a:t>~ </a:t>
            </a:r>
            <a:r>
              <a:rPr lang="en-IE" dirty="0" smtClean="0"/>
              <a:t>1/4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680302" y="1744422"/>
            <a:ext cx="700118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TBM:   m</a:t>
            </a:r>
            <a:r>
              <a:rPr lang="en-IE" sz="2000" baseline="-25000" dirty="0" smtClean="0"/>
              <a:t>12</a:t>
            </a:r>
            <a:r>
              <a:rPr lang="en-IE" sz="2000" dirty="0" smtClean="0"/>
              <a:t> = - m</a:t>
            </a:r>
            <a:r>
              <a:rPr lang="en-IE" sz="2000" baseline="-25000" dirty="0" smtClean="0"/>
              <a:t>13 </a:t>
            </a:r>
            <a:r>
              <a:rPr lang="en-IE" sz="2000" dirty="0" smtClean="0"/>
              <a:t>,  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22</a:t>
            </a:r>
            <a:r>
              <a:rPr lang="en-IE" sz="2000" dirty="0" smtClean="0"/>
              <a:t> = m</a:t>
            </a:r>
            <a:r>
              <a:rPr lang="en-IE" sz="2000" baseline="-25000" dirty="0" smtClean="0"/>
              <a:t>33 </a:t>
            </a:r>
            <a:r>
              <a:rPr lang="en-IE" sz="2000" dirty="0" smtClean="0"/>
              <a:t>,  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11</a:t>
            </a:r>
            <a:r>
              <a:rPr lang="en-IE" sz="2000" dirty="0" smtClean="0"/>
              <a:t> + m</a:t>
            </a:r>
            <a:r>
              <a:rPr lang="en-IE" sz="2000" baseline="-25000" dirty="0" smtClean="0"/>
              <a:t>13</a:t>
            </a:r>
            <a:r>
              <a:rPr lang="en-IE" sz="2000" dirty="0" smtClean="0"/>
              <a:t> = m</a:t>
            </a:r>
            <a:r>
              <a:rPr lang="en-IE" sz="2000" baseline="-25000" dirty="0" smtClean="0"/>
              <a:t>22</a:t>
            </a:r>
            <a:r>
              <a:rPr lang="en-IE" sz="2000" dirty="0" smtClean="0"/>
              <a:t> + m</a:t>
            </a:r>
            <a:r>
              <a:rPr lang="en-IE" sz="2000" baseline="-25000" dirty="0" smtClean="0"/>
              <a:t>23</a:t>
            </a:r>
            <a:endParaRPr lang="en-IE" sz="2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795551" y="2325222"/>
            <a:ext cx="596602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</a:t>
            </a:r>
            <a:r>
              <a:rPr lang="en-IE" sz="2000" baseline="-25000" dirty="0" smtClean="0"/>
              <a:t>4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4140" y="4419649"/>
            <a:ext cx="5283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Relation between matrix elements which</a:t>
            </a:r>
          </a:p>
          <a:p>
            <a:r>
              <a:rPr lang="en-IE" sz="2000" dirty="0" smtClean="0"/>
              <a:t>leads to </a:t>
            </a:r>
            <a:r>
              <a:rPr lang="en-IE" sz="2000" dirty="0" err="1" smtClean="0"/>
              <a:t>Cabibbo</a:t>
            </a:r>
            <a:r>
              <a:rPr lang="en-IE" sz="2000" dirty="0" smtClean="0"/>
              <a:t> mixing independently of values of matrix elements </a:t>
            </a:r>
            <a:endParaRPr lang="en-I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98079" y="5730980"/>
            <a:ext cx="672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 which produces the relation dihedral D14</a:t>
            </a:r>
            <a:endParaRPr lang="en-IE" sz="2000" dirty="0"/>
          </a:p>
        </p:txBody>
      </p:sp>
      <p:sp>
        <p:nvSpPr>
          <p:cNvPr id="23" name="Right Arrow 22"/>
          <p:cNvSpPr/>
          <p:nvPr/>
        </p:nvSpPr>
        <p:spPr>
          <a:xfrm rot="13857056">
            <a:off x="5486415" y="3960056"/>
            <a:ext cx="350875" cy="409926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/>
          <p:cNvSpPr txBox="1"/>
          <p:nvPr/>
        </p:nvSpPr>
        <p:spPr>
          <a:xfrm>
            <a:off x="1531067" y="6201332"/>
            <a:ext cx="275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C. </a:t>
            </a:r>
            <a:r>
              <a:rPr lang="en-IE" i="1" dirty="0" err="1" smtClean="0">
                <a:solidFill>
                  <a:srgbClr val="FF0000"/>
                </a:solidFill>
              </a:rPr>
              <a:t>Hagedorn</a:t>
            </a:r>
            <a:r>
              <a:rPr lang="en-IE" i="1" dirty="0" smtClean="0">
                <a:solidFill>
                  <a:srgbClr val="FF0000"/>
                </a:solidFill>
              </a:rPr>
              <a:t>, 1204.0715 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961" y="1252687"/>
            <a:ext cx="845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Mixing:  very special  structure which is not related to mass ratios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091916" y="2578813"/>
            <a:ext cx="640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,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11113" y="0"/>
            <a:ext cx="9144001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9906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57912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>
                <a:latin typeface="Symbol" pitchFamily="18" charset="2"/>
              </a:rPr>
              <a:t>m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baseline="-25000" dirty="0" err="1">
                <a:latin typeface="Symbol" pitchFamily="18" charset="2"/>
              </a:rPr>
              <a:t>t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>
                <a:latin typeface="Times New Roman" pitchFamily="18" charset="0"/>
              </a:rPr>
              <a:t>e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990600" y="3505200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990600" y="3810000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9711" name="Rectangle 14"/>
          <p:cNvSpPr>
            <a:spLocks noChangeArrowheads="1"/>
          </p:cNvSpPr>
          <p:nvPr/>
        </p:nvSpPr>
        <p:spPr bwMode="auto">
          <a:xfrm>
            <a:off x="1447800" y="21336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1447800" y="3657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6"/>
          <p:cNvSpPr>
            <a:spLocks noChangeArrowheads="1"/>
          </p:cNvSpPr>
          <p:nvPr/>
        </p:nvSpPr>
        <p:spPr bwMode="auto">
          <a:xfrm>
            <a:off x="6248400" y="24384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7"/>
          <p:cNvSpPr>
            <a:spLocks noChangeArrowheads="1"/>
          </p:cNvSpPr>
          <p:nvPr/>
        </p:nvSpPr>
        <p:spPr bwMode="auto">
          <a:xfrm>
            <a:off x="7086600" y="2438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8"/>
          <p:cNvSpPr>
            <a:spLocks noChangeArrowheads="1"/>
          </p:cNvSpPr>
          <p:nvPr/>
        </p:nvSpPr>
        <p:spPr bwMode="auto">
          <a:xfrm>
            <a:off x="2133600" y="2133600"/>
            <a:ext cx="685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19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0"/>
          <p:cNvSpPr>
            <a:spLocks noChangeArrowheads="1"/>
          </p:cNvSpPr>
          <p:nvPr/>
        </p:nvSpPr>
        <p:spPr bwMode="auto">
          <a:xfrm>
            <a:off x="7391400" y="2438400"/>
            <a:ext cx="228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1"/>
          <p:cNvSpPr>
            <a:spLocks noChangeArrowheads="1"/>
          </p:cNvSpPr>
          <p:nvPr/>
        </p:nvSpPr>
        <p:spPr bwMode="auto">
          <a:xfrm>
            <a:off x="1905000" y="3657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Text Box 23"/>
          <p:cNvSpPr txBox="1">
            <a:spLocks noChangeArrowheads="1"/>
          </p:cNvSpPr>
          <p:nvPr/>
        </p:nvSpPr>
        <p:spPr bwMode="auto">
          <a:xfrm>
            <a:off x="5791200" y="2286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9721" name="Text Box 24"/>
          <p:cNvSpPr txBox="1">
            <a:spLocks noChangeArrowheads="1"/>
          </p:cNvSpPr>
          <p:nvPr/>
        </p:nvSpPr>
        <p:spPr bwMode="auto">
          <a:xfrm>
            <a:off x="57912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2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9722" name="Text Box 25"/>
          <p:cNvSpPr txBox="1">
            <a:spLocks noChangeArrowheads="1"/>
          </p:cNvSpPr>
          <p:nvPr/>
        </p:nvSpPr>
        <p:spPr bwMode="auto">
          <a:xfrm>
            <a:off x="57912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3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9723" name="Rectangle 26"/>
          <p:cNvSpPr>
            <a:spLocks noChangeArrowheads="1"/>
          </p:cNvSpPr>
          <p:nvPr/>
        </p:nvSpPr>
        <p:spPr bwMode="auto">
          <a:xfrm>
            <a:off x="6934200" y="3962400"/>
            <a:ext cx="685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Rectangle 27"/>
          <p:cNvSpPr>
            <a:spLocks noChangeArrowheads="1"/>
          </p:cNvSpPr>
          <p:nvPr/>
        </p:nvSpPr>
        <p:spPr bwMode="auto">
          <a:xfrm>
            <a:off x="6248400" y="39624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8"/>
          <p:cNvSpPr>
            <a:spLocks noChangeArrowheads="1"/>
          </p:cNvSpPr>
          <p:nvPr/>
        </p:nvSpPr>
        <p:spPr bwMode="auto">
          <a:xfrm>
            <a:off x="6305550" y="3962400"/>
            <a:ext cx="6286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Rectangle 29"/>
          <p:cNvSpPr>
            <a:spLocks noChangeArrowheads="1"/>
          </p:cNvSpPr>
          <p:nvPr/>
        </p:nvSpPr>
        <p:spPr bwMode="auto">
          <a:xfrm>
            <a:off x="1447800" y="39624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Rectangle 30"/>
          <p:cNvSpPr>
            <a:spLocks noChangeArrowheads="1"/>
          </p:cNvSpPr>
          <p:nvPr/>
        </p:nvSpPr>
        <p:spPr bwMode="auto">
          <a:xfrm>
            <a:off x="2286000" y="3962400"/>
            <a:ext cx="3810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1"/>
          <p:cNvSpPr>
            <a:spLocks noChangeArrowheads="1"/>
          </p:cNvSpPr>
          <p:nvPr/>
        </p:nvSpPr>
        <p:spPr bwMode="auto">
          <a:xfrm>
            <a:off x="2590800" y="3962400"/>
            <a:ext cx="228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2"/>
          <p:cNvSpPr>
            <a:spLocks noChangeArrowheads="1"/>
          </p:cNvSpPr>
          <p:nvPr/>
        </p:nvSpPr>
        <p:spPr bwMode="auto">
          <a:xfrm>
            <a:off x="6248400" y="2133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Rectangle 33"/>
          <p:cNvSpPr>
            <a:spLocks noChangeArrowheads="1"/>
          </p:cNvSpPr>
          <p:nvPr/>
        </p:nvSpPr>
        <p:spPr bwMode="auto">
          <a:xfrm>
            <a:off x="6705600" y="2133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Rectangle 34"/>
          <p:cNvSpPr>
            <a:spLocks noChangeArrowheads="1"/>
          </p:cNvSpPr>
          <p:nvPr/>
        </p:nvSpPr>
        <p:spPr bwMode="auto">
          <a:xfrm>
            <a:off x="7162800" y="2133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Text Box 35"/>
          <p:cNvSpPr txBox="1">
            <a:spLocks noChangeArrowheads="1"/>
          </p:cNvSpPr>
          <p:nvPr/>
        </p:nvSpPr>
        <p:spPr bwMode="auto">
          <a:xfrm>
            <a:off x="990600" y="1981200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9733" name="Text Box 36"/>
          <p:cNvSpPr txBox="1">
            <a:spLocks noChangeArrowheads="1"/>
          </p:cNvSpPr>
          <p:nvPr/>
        </p:nvSpPr>
        <p:spPr bwMode="auto">
          <a:xfrm rot="16200000">
            <a:off x="258763" y="2762250"/>
            <a:ext cx="1058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MASS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29734" name="Text Box 37"/>
          <p:cNvSpPr txBox="1">
            <a:spLocks noChangeArrowheads="1"/>
          </p:cNvSpPr>
          <p:nvPr/>
        </p:nvSpPr>
        <p:spPr bwMode="auto">
          <a:xfrm>
            <a:off x="8077200" y="2981325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23</a:t>
            </a:r>
            <a:endParaRPr lang="en-US" sz="2000"/>
          </a:p>
        </p:txBody>
      </p:sp>
      <p:sp>
        <p:nvSpPr>
          <p:cNvPr id="29735" name="Text Box 38"/>
          <p:cNvSpPr txBox="1">
            <a:spLocks noChangeArrowheads="1"/>
          </p:cNvSpPr>
          <p:nvPr/>
        </p:nvSpPr>
        <p:spPr bwMode="auto">
          <a:xfrm>
            <a:off x="3276600" y="3057525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32</a:t>
            </a:r>
            <a:endParaRPr lang="en-US" sz="2000"/>
          </a:p>
        </p:txBody>
      </p:sp>
      <p:sp>
        <p:nvSpPr>
          <p:cNvPr id="29736" name="Text Box 39"/>
          <p:cNvSpPr txBox="1">
            <a:spLocks noChangeArrowheads="1"/>
          </p:cNvSpPr>
          <p:nvPr/>
        </p:nvSpPr>
        <p:spPr bwMode="auto">
          <a:xfrm>
            <a:off x="8077200" y="2127250"/>
            <a:ext cx="81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21</a:t>
            </a:r>
            <a:endParaRPr lang="en-US" sz="2000"/>
          </a:p>
        </p:txBody>
      </p:sp>
      <p:sp>
        <p:nvSpPr>
          <p:cNvPr id="29737" name="Text Box 40"/>
          <p:cNvSpPr txBox="1">
            <a:spLocks noChangeArrowheads="1"/>
          </p:cNvSpPr>
          <p:nvPr/>
        </p:nvSpPr>
        <p:spPr bwMode="auto">
          <a:xfrm>
            <a:off x="3276600" y="3727450"/>
            <a:ext cx="81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21</a:t>
            </a:r>
            <a:endParaRPr lang="en-US" sz="2000"/>
          </a:p>
        </p:txBody>
      </p:sp>
      <p:sp>
        <p:nvSpPr>
          <p:cNvPr id="29738" name="Text Box 41"/>
          <p:cNvSpPr txBox="1">
            <a:spLocks noChangeArrowheads="1"/>
          </p:cNvSpPr>
          <p:nvPr/>
        </p:nvSpPr>
        <p:spPr bwMode="auto">
          <a:xfrm>
            <a:off x="5522912" y="4734289"/>
            <a:ext cx="2725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Inverted mass </a:t>
            </a:r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29739" name="Line 42"/>
          <p:cNvSpPr>
            <a:spLocks noChangeShapeType="1"/>
          </p:cNvSpPr>
          <p:nvPr/>
        </p:nvSpPr>
        <p:spPr bwMode="auto">
          <a:xfrm>
            <a:off x="3124200" y="2209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Line 43"/>
          <p:cNvSpPr>
            <a:spLocks noChangeShapeType="1"/>
          </p:cNvSpPr>
          <p:nvPr/>
        </p:nvSpPr>
        <p:spPr bwMode="auto">
          <a:xfrm>
            <a:off x="29718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Line 44"/>
          <p:cNvSpPr>
            <a:spLocks noChangeShapeType="1"/>
          </p:cNvSpPr>
          <p:nvPr/>
        </p:nvSpPr>
        <p:spPr bwMode="auto">
          <a:xfrm>
            <a:off x="7924800" y="2209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Line 45"/>
          <p:cNvSpPr>
            <a:spLocks noChangeShapeType="1"/>
          </p:cNvSpPr>
          <p:nvPr/>
        </p:nvSpPr>
        <p:spPr bwMode="auto">
          <a:xfrm>
            <a:off x="77724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Text Box 46"/>
          <p:cNvSpPr txBox="1">
            <a:spLocks noChangeArrowheads="1"/>
          </p:cNvSpPr>
          <p:nvPr/>
        </p:nvSpPr>
        <p:spPr bwMode="auto">
          <a:xfrm>
            <a:off x="990600" y="4747623"/>
            <a:ext cx="253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Normal mass </a:t>
            </a:r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29744" name="Rectangle 47"/>
          <p:cNvSpPr>
            <a:spLocks noChangeArrowheads="1"/>
          </p:cNvSpPr>
          <p:nvPr/>
        </p:nvSpPr>
        <p:spPr bwMode="auto">
          <a:xfrm>
            <a:off x="1447800" y="3657600"/>
            <a:ext cx="13716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Rectangle 48"/>
          <p:cNvSpPr>
            <a:spLocks noChangeArrowheads="1"/>
          </p:cNvSpPr>
          <p:nvPr/>
        </p:nvSpPr>
        <p:spPr bwMode="auto">
          <a:xfrm>
            <a:off x="1447800" y="3962400"/>
            <a:ext cx="13716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Rectangle 51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Rectangle 52"/>
          <p:cNvSpPr>
            <a:spLocks noChangeArrowheads="1"/>
          </p:cNvSpPr>
          <p:nvPr/>
        </p:nvSpPr>
        <p:spPr bwMode="auto">
          <a:xfrm>
            <a:off x="2286000" y="3962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1" name="Rectangle 63"/>
          <p:cNvSpPr>
            <a:spLocks noChangeArrowheads="1"/>
          </p:cNvSpPr>
          <p:nvPr/>
        </p:nvSpPr>
        <p:spPr bwMode="auto">
          <a:xfrm>
            <a:off x="1524000" y="2133600"/>
            <a:ext cx="6286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 Box 36"/>
          <p:cNvSpPr txBox="1">
            <a:spLocks noChangeArrowheads="1"/>
          </p:cNvSpPr>
          <p:nvPr/>
        </p:nvSpPr>
        <p:spPr bwMode="auto">
          <a:xfrm rot="16200000">
            <a:off x="4905200" y="2781269"/>
            <a:ext cx="1058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MASS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1617909" y="4486932"/>
            <a:ext cx="115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FLAVOR</a:t>
            </a:r>
            <a:endParaRPr lang="en-IE" dirty="0"/>
          </a:p>
        </p:txBody>
      </p:sp>
      <p:sp>
        <p:nvSpPr>
          <p:cNvPr id="58" name="TextBox 57"/>
          <p:cNvSpPr txBox="1"/>
          <p:nvPr/>
        </p:nvSpPr>
        <p:spPr>
          <a:xfrm>
            <a:off x="6305550" y="4495800"/>
            <a:ext cx="115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FLAVOR</a:t>
            </a:r>
            <a:endParaRPr lang="en-IE" dirty="0"/>
          </a:p>
        </p:txBody>
      </p:sp>
      <p:sp>
        <p:nvSpPr>
          <p:cNvPr id="59" name="WordArt 10"/>
          <p:cNvSpPr>
            <a:spLocks noChangeArrowheads="1" noChangeShapeType="1" noTextEdit="1"/>
          </p:cNvSpPr>
          <p:nvPr/>
        </p:nvSpPr>
        <p:spPr bwMode="auto">
          <a:xfrm>
            <a:off x="3124200" y="350960"/>
            <a:ext cx="2982646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Mass Ordering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Rectangle 23"/>
          <p:cNvSpPr>
            <a:spLocks noChangeArrowheads="1"/>
          </p:cNvSpPr>
          <p:nvPr/>
        </p:nvSpPr>
        <p:spPr bwMode="auto">
          <a:xfrm>
            <a:off x="5791200" y="1828800"/>
            <a:ext cx="20574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8" name="Rectangle 22"/>
          <p:cNvSpPr>
            <a:spLocks noChangeArrowheads="1"/>
          </p:cNvSpPr>
          <p:nvPr/>
        </p:nvSpPr>
        <p:spPr bwMode="auto">
          <a:xfrm>
            <a:off x="609600" y="1828800"/>
            <a:ext cx="20574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452631" y="5644148"/>
            <a:ext cx="1881494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Quark-lepton symmetry</a:t>
            </a:r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066800" y="6305550"/>
            <a:ext cx="1600200" cy="4000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Unification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5791200" y="5543550"/>
            <a:ext cx="2514600" cy="40005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Flavor symmetries</a:t>
            </a: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5181600" y="3505200"/>
            <a:ext cx="16002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 flipV="1">
            <a:off x="3733800" y="2960688"/>
            <a:ext cx="1676400" cy="3683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6019800" y="2087563"/>
            <a:ext cx="1676400" cy="460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762000" y="2057400"/>
            <a:ext cx="1676400" cy="460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762000" y="3154362"/>
            <a:ext cx="1676400" cy="460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762000" y="3352800"/>
            <a:ext cx="1676400" cy="460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6019800" y="2011362"/>
            <a:ext cx="1676400" cy="460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6019800" y="3352800"/>
            <a:ext cx="1676400" cy="460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2" name="TextBox 16"/>
          <p:cNvSpPr txBox="1">
            <a:spLocks noChangeArrowheads="1"/>
          </p:cNvSpPr>
          <p:nvPr/>
        </p:nvSpPr>
        <p:spPr bwMode="auto">
          <a:xfrm rot="604705">
            <a:off x="7458155" y="2219803"/>
            <a:ext cx="17138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Quasi-degenerate</a:t>
            </a:r>
          </a:p>
          <a:p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symmetry</a:t>
            </a:r>
          </a:p>
        </p:txBody>
      </p:sp>
      <p:sp>
        <p:nvSpPr>
          <p:cNvPr id="6163" name="TextBox 17"/>
          <p:cNvSpPr txBox="1">
            <a:spLocks noChangeArrowheads="1"/>
          </p:cNvSpPr>
          <p:nvPr/>
        </p:nvSpPr>
        <p:spPr bwMode="auto">
          <a:xfrm>
            <a:off x="152400" y="4812268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Similar to quark spectrum</a:t>
            </a:r>
          </a:p>
        </p:txBody>
      </p:sp>
      <p:sp>
        <p:nvSpPr>
          <p:cNvPr id="29" name="TextBox 28"/>
          <p:cNvSpPr txBox="1"/>
          <p:nvPr/>
        </p:nvSpPr>
        <p:spPr>
          <a:xfrm rot="373748">
            <a:off x="246484" y="5222346"/>
            <a:ext cx="12954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See-saw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 rot="21368384">
            <a:off x="5191006" y="5987502"/>
            <a:ext cx="3581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Broken L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– L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dirty="0" smtClean="0"/>
              <a:t> – L</a:t>
            </a:r>
            <a:r>
              <a:rPr lang="en-US" sz="2000" baseline="-25000" dirty="0" smtClean="0">
                <a:latin typeface="Symbol" pitchFamily="18" charset="2"/>
              </a:rPr>
              <a:t>t</a:t>
            </a:r>
            <a:r>
              <a:rPr lang="en-US" sz="2000" dirty="0" smtClean="0"/>
              <a:t> symmetry                                                                  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 rot="161630">
            <a:off x="5417741" y="5108154"/>
            <a:ext cx="3369244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Pseudo-Dirac + 1 </a:t>
            </a:r>
            <a:r>
              <a:rPr lang="en-US" sz="2000" dirty="0" err="1" smtClean="0"/>
              <a:t>Majorana</a:t>
            </a:r>
            <a:endParaRPr lang="en-US" sz="2000" dirty="0"/>
          </a:p>
        </p:txBody>
      </p:sp>
      <p:sp>
        <p:nvSpPr>
          <p:cNvPr id="34" name="WordArt 11"/>
          <p:cNvSpPr>
            <a:spLocks noChangeArrowheads="1" noChangeShapeType="1" noTextEdit="1"/>
          </p:cNvSpPr>
          <p:nvPr/>
        </p:nvSpPr>
        <p:spPr bwMode="auto">
          <a:xfrm>
            <a:off x="1664816" y="148475"/>
            <a:ext cx="5269384" cy="83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Theories of mass ordering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1408112" y="3657600"/>
            <a:ext cx="1106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ymbol" pitchFamily="18" charset="2"/>
              </a:rPr>
              <a:t> D</a:t>
            </a:r>
            <a:r>
              <a:rPr lang="en-US" dirty="0"/>
              <a:t>m</a:t>
            </a:r>
            <a:r>
              <a:rPr lang="en-US" baseline="-25000" dirty="0"/>
              <a:t>21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>
                <a:latin typeface="Symbol" pitchFamily="18" charset="2"/>
              </a:rPr>
              <a:t> D</a:t>
            </a:r>
            <a:r>
              <a:rPr lang="en-US" dirty="0"/>
              <a:t>m</a:t>
            </a:r>
            <a:r>
              <a:rPr lang="en-US" baseline="-25000" dirty="0"/>
              <a:t>32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685800" y="3581400"/>
            <a:ext cx="593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m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6437312" y="3641725"/>
            <a:ext cx="1106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 D</a:t>
            </a:r>
            <a:r>
              <a:rPr lang="en-US" dirty="0" smtClean="0"/>
              <a:t>m</a:t>
            </a:r>
            <a:r>
              <a:rPr lang="en-US" baseline="-25000" dirty="0" smtClean="0"/>
              <a:t>21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2 D</a:t>
            </a:r>
            <a:r>
              <a:rPr lang="en-US" dirty="0" smtClean="0"/>
              <a:t>m</a:t>
            </a:r>
            <a:r>
              <a:rPr lang="en-US" baseline="-25000" dirty="0" smtClean="0"/>
              <a:t>32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5675312" y="3641725"/>
            <a:ext cx="1106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m </a:t>
            </a:r>
            <a:endParaRPr lang="en-US" dirty="0"/>
          </a:p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72200" y="3745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                = 1.6 10</a:t>
            </a:r>
            <a:r>
              <a:rPr lang="en-US" baseline="30000" dirty="0" smtClean="0"/>
              <a:t>-2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39155" y="4343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1-2  mixing strongly deviates from maximal</a:t>
            </a:r>
            <a:endParaRPr lang="en-US" dirty="0"/>
          </a:p>
        </p:txBody>
      </p:sp>
      <p:sp>
        <p:nvSpPr>
          <p:cNvPr id="44" name="Freeform 49"/>
          <p:cNvSpPr>
            <a:spLocks/>
          </p:cNvSpPr>
          <p:nvPr/>
        </p:nvSpPr>
        <p:spPr bwMode="auto">
          <a:xfrm>
            <a:off x="1447800" y="3657600"/>
            <a:ext cx="685800" cy="609600"/>
          </a:xfrm>
          <a:custGeom>
            <a:avLst/>
            <a:gdLst>
              <a:gd name="T0" fmla="*/ 0 w 502"/>
              <a:gd name="T1" fmla="*/ 2147483647 h 174"/>
              <a:gd name="T2" fmla="*/ 2147483647 w 502"/>
              <a:gd name="T3" fmla="*/ 2147483647 h 174"/>
              <a:gd name="T4" fmla="*/ 2147483647 w 502"/>
              <a:gd name="T5" fmla="*/ 0 h 174"/>
              <a:gd name="T6" fmla="*/ 2147483647 w 502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502"/>
              <a:gd name="T13" fmla="*/ 0 h 174"/>
              <a:gd name="T14" fmla="*/ 502 w 502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2" h="174">
                <a:moveTo>
                  <a:pt x="0" y="46"/>
                </a:moveTo>
                <a:lnTo>
                  <a:pt x="36" y="174"/>
                </a:lnTo>
                <a:lnTo>
                  <a:pt x="36" y="0"/>
                </a:lnTo>
                <a:lnTo>
                  <a:pt x="50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762000" y="3962400"/>
            <a:ext cx="381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5791200" y="3962400"/>
            <a:ext cx="381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600200" y="3962400"/>
            <a:ext cx="5334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6553200" y="3962400"/>
            <a:ext cx="838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143000" y="3745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             = 0.18   </a:t>
            </a:r>
            <a:endParaRPr lang="en-US" dirty="0"/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1616075" y="4230469"/>
            <a:ext cx="593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m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838200" y="4431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 ~ </a:t>
            </a:r>
            <a:endParaRPr lang="en-US" dirty="0"/>
          </a:p>
        </p:txBody>
      </p:sp>
      <p:sp>
        <p:nvSpPr>
          <p:cNvPr id="63" name="Freeform 49"/>
          <p:cNvSpPr>
            <a:spLocks/>
          </p:cNvSpPr>
          <p:nvPr/>
        </p:nvSpPr>
        <p:spPr bwMode="auto">
          <a:xfrm>
            <a:off x="1524000" y="4343400"/>
            <a:ext cx="533400" cy="533400"/>
          </a:xfrm>
          <a:custGeom>
            <a:avLst/>
            <a:gdLst>
              <a:gd name="T0" fmla="*/ 0 w 502"/>
              <a:gd name="T1" fmla="*/ 2147483647 h 174"/>
              <a:gd name="T2" fmla="*/ 2147483647 w 502"/>
              <a:gd name="T3" fmla="*/ 2147483647 h 174"/>
              <a:gd name="T4" fmla="*/ 2147483647 w 502"/>
              <a:gd name="T5" fmla="*/ 0 h 174"/>
              <a:gd name="T6" fmla="*/ 2147483647 w 502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502"/>
              <a:gd name="T13" fmla="*/ 0 h 174"/>
              <a:gd name="T14" fmla="*/ 502 w 502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2" h="174">
                <a:moveTo>
                  <a:pt x="0" y="46"/>
                </a:moveTo>
                <a:lnTo>
                  <a:pt x="36" y="174"/>
                </a:lnTo>
                <a:lnTo>
                  <a:pt x="36" y="0"/>
                </a:lnTo>
                <a:lnTo>
                  <a:pt x="50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676400" y="4572000"/>
            <a:ext cx="381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 rot="20983331">
            <a:off x="2667000" y="5041218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rescaling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20731895">
            <a:off x="2971794" y="3886986"/>
            <a:ext cx="157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weakest</a:t>
            </a:r>
          </a:p>
          <a:p>
            <a:r>
              <a:rPr lang="en-US" dirty="0" smtClean="0"/>
              <a:t> hierarchy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4033" y="1028154"/>
            <a:ext cx="284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Fundamental:  </a:t>
            </a:r>
          </a:p>
          <a:p>
            <a:r>
              <a:rPr lang="en-IE" sz="2000" dirty="0" smtClean="0"/>
              <a:t>principle, symmetry</a:t>
            </a:r>
            <a:endParaRPr lang="en-IE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4048778" y="997243"/>
            <a:ext cx="3096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Accidental: selection of values of parameters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-11575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356805" y="203014"/>
            <a:ext cx="5997695" cy="7200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Pattern of mass matrices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38377" y="5811147"/>
            <a:ext cx="2768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- different patterns</a:t>
            </a:r>
          </a:p>
          <a:p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different possible </a:t>
            </a:r>
          </a:p>
          <a:p>
            <a:r>
              <a:rPr lang="en-US" sz="2000" dirty="0" smtClean="0"/>
              <a:t>   symmetries</a:t>
            </a:r>
            <a:endParaRPr lang="en-US" sz="2000" baseline="-25000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5775750" y="4900088"/>
            <a:ext cx="654050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1344113" y="1878012"/>
            <a:ext cx="655637" cy="5746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6531050" y="5540665"/>
            <a:ext cx="654050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2159800" y="2557230"/>
            <a:ext cx="654050" cy="5762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8204866" y="2957912"/>
            <a:ext cx="654050" cy="5746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8207968" y="3586099"/>
            <a:ext cx="655637" cy="5746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5700350" y="1866437"/>
            <a:ext cx="655637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4998412" y="4241799"/>
            <a:ext cx="655638" cy="5762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522979" y="4888513"/>
            <a:ext cx="655637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2167863" y="1878012"/>
            <a:ext cx="655637" cy="5746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563563" y="1878012"/>
            <a:ext cx="655637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1355688" y="2545655"/>
            <a:ext cx="654050" cy="5762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2182950" y="3224850"/>
            <a:ext cx="654050" cy="5762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3580" y="1310074"/>
            <a:ext cx="24570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Normal hierarchy</a:t>
            </a:r>
            <a:endParaRPr lang="en-IE" sz="20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5701937" y="2534080"/>
            <a:ext cx="654050" cy="5762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462150" y="2534080"/>
            <a:ext cx="654050" cy="5762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6487225" y="3195780"/>
            <a:ext cx="654050" cy="5762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4951514" y="1876424"/>
            <a:ext cx="654050" cy="576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43075" y="1868362"/>
            <a:ext cx="655637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6510375" y="4241799"/>
            <a:ext cx="654050" cy="5762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5741025" y="4241799"/>
            <a:ext cx="654050" cy="5762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1039" y="1273975"/>
            <a:ext cx="24942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Inverted hierarchy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189138" y="6183313"/>
            <a:ext cx="2547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two different </a:t>
            </a:r>
          </a:p>
          <a:p>
            <a:r>
              <a:rPr lang="en-IE" sz="2000" dirty="0" err="1" smtClean="0"/>
              <a:t>Majorana</a:t>
            </a:r>
            <a:r>
              <a:rPr lang="en-IE" sz="2000" dirty="0" smtClean="0"/>
              <a:t> phases</a:t>
            </a:r>
            <a:endParaRPr lang="en-IE" sz="20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8205138" y="1717542"/>
            <a:ext cx="654050" cy="576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204866" y="2335349"/>
            <a:ext cx="654050" cy="5762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8203279" y="4195938"/>
            <a:ext cx="655637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8216779" y="4846063"/>
            <a:ext cx="655637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Double Bracket 41"/>
          <p:cNvSpPr/>
          <p:nvPr/>
        </p:nvSpPr>
        <p:spPr bwMode="auto">
          <a:xfrm>
            <a:off x="368380" y="1739112"/>
            <a:ext cx="2653820" cy="2161553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Double Bracket 42"/>
          <p:cNvSpPr/>
          <p:nvPr/>
        </p:nvSpPr>
        <p:spPr bwMode="auto">
          <a:xfrm>
            <a:off x="4710930" y="1717887"/>
            <a:ext cx="2653820" cy="2161553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Double Bracket 43"/>
          <p:cNvSpPr/>
          <p:nvPr/>
        </p:nvSpPr>
        <p:spPr bwMode="auto">
          <a:xfrm>
            <a:off x="4805455" y="4069537"/>
            <a:ext cx="2653820" cy="2161553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6842479" y="3188090"/>
            <a:ext cx="21886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Value of mass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3683128" y="1752769"/>
            <a:ext cx="98264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/>
              <a:t>21</a:t>
            </a:r>
            <a:r>
              <a:rPr lang="en-IE" sz="2000" dirty="0" smtClean="0"/>
              <a:t> = 0</a:t>
            </a:r>
            <a:endParaRPr lang="en-IE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709919" y="4270608"/>
            <a:ext cx="98264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/>
              <a:t>21</a:t>
            </a:r>
            <a:r>
              <a:rPr lang="en-IE" sz="2000" dirty="0" smtClean="0"/>
              <a:t> = 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37531" y="4715756"/>
            <a:ext cx="3892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Strong dependence </a:t>
            </a:r>
          </a:p>
          <a:p>
            <a:r>
              <a:rPr lang="en-IE" sz="2000" dirty="0" smtClean="0"/>
              <a:t>of structure of mass matrix on the </a:t>
            </a:r>
            <a:r>
              <a:rPr lang="en-IE" sz="2000" dirty="0" err="1" smtClean="0"/>
              <a:t>Majorana</a:t>
            </a:r>
            <a:r>
              <a:rPr lang="en-IE" sz="2000" dirty="0" smtClean="0"/>
              <a:t> phases </a:t>
            </a:r>
            <a:endParaRPr lang="en-IE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7384320" y="309344"/>
            <a:ext cx="1759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</a:t>
            </a:r>
            <a:r>
              <a:rPr lang="en-IE" sz="2000" dirty="0" err="1" smtClean="0"/>
              <a:t>Majorana</a:t>
            </a:r>
            <a:r>
              <a:rPr lang="en-IE" sz="2000" dirty="0" smtClean="0"/>
              <a:t> neutrinos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39283" y="265807"/>
            <a:ext cx="7509962" cy="9197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Predicting mass hierarchy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736" y="5369729"/>
            <a:ext cx="652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Establishing NH would </a:t>
            </a:r>
            <a:r>
              <a:rPr lang="en-IE" sz="2000" dirty="0" err="1" smtClean="0"/>
              <a:t>favor</a:t>
            </a:r>
            <a:r>
              <a:rPr lang="en-IE" sz="2000" dirty="0" smtClean="0"/>
              <a:t> the  line with  </a:t>
            </a:r>
          </a:p>
          <a:p>
            <a:r>
              <a:rPr lang="en-IE" sz="2000" dirty="0" smtClean="0"/>
              <a:t>similarity with quark sector,  high scale seesaw, etc.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2311" y="6062494"/>
            <a:ext cx="584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so, one would expect  the first quadrant, 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 rot="21120073">
            <a:off x="6035736" y="6248348"/>
            <a:ext cx="138206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23</a:t>
            </a:r>
            <a:r>
              <a:rPr lang="en-US" sz="2400" dirty="0" smtClean="0"/>
              <a:t> &lt; </a:t>
            </a:r>
            <a:r>
              <a:rPr lang="en-US" sz="2400" dirty="0" smtClean="0">
                <a:latin typeface="Symbol" pitchFamily="18" charset="2"/>
              </a:rPr>
              <a:t>p/4</a:t>
            </a:r>
            <a:r>
              <a:rPr lang="en-US" sz="2400" baseline="-25000" dirty="0" smtClean="0"/>
              <a:t>   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011" y="1175806"/>
            <a:ext cx="760323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models with residual  (discrete) 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symmetries  mixing does not depend on mass at least in the symmetry limit. </a:t>
            </a:r>
          </a:p>
          <a:p>
            <a:r>
              <a:rPr lang="en-IE" sz="2000" dirty="0" smtClean="0"/>
              <a:t>The same mixing pattern can be obtained for NH and IH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 rot="21350109">
            <a:off x="2313243" y="2245271"/>
            <a:ext cx="58472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type of hierarchy is fixed by field content</a:t>
            </a:r>
          </a:p>
          <a:p>
            <a:r>
              <a:rPr lang="en-IE" sz="2000" dirty="0" smtClean="0"/>
              <a:t> (scalar  sector),  auxiliary symmetries, etc.  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586" y="3392298"/>
            <a:ext cx="68817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Radiative</a:t>
            </a:r>
            <a:r>
              <a:rPr lang="en-IE" sz="2000" dirty="0" smtClean="0"/>
              <a:t> mechanisms  have different  preferences </a:t>
            </a:r>
          </a:p>
          <a:p>
            <a:r>
              <a:rPr lang="en-IE" sz="2000" dirty="0" smtClean="0"/>
              <a:t>those  which are related to charged leptons prefer NH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310" y="4284736"/>
            <a:ext cx="4634446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broken  (L</a:t>
            </a:r>
            <a:r>
              <a:rPr lang="en-IE" sz="2000" baseline="-25000" dirty="0" smtClean="0"/>
              <a:t>e </a:t>
            </a:r>
            <a:r>
              <a:rPr lang="en-IE" sz="2000" dirty="0" smtClean="0"/>
              <a:t>– L</a:t>
            </a:r>
            <a:r>
              <a:rPr lang="en-IE" sz="2000" baseline="-25000" dirty="0" smtClean="0">
                <a:latin typeface="Symbol" pitchFamily="18" charset="2"/>
              </a:rPr>
              <a:t>m</a:t>
            </a:r>
            <a:r>
              <a:rPr lang="en-IE" sz="2000" dirty="0" smtClean="0"/>
              <a:t> – L</a:t>
            </a:r>
            <a:r>
              <a:rPr lang="en-IE" sz="2000" baseline="-25000" dirty="0" smtClean="0">
                <a:latin typeface="Symbol" pitchFamily="18" charset="2"/>
              </a:rPr>
              <a:t>t</a:t>
            </a:r>
            <a:r>
              <a:rPr lang="en-IE" sz="2000" dirty="0" smtClean="0"/>
              <a:t>)  symmetry - IH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3433" y="4989829"/>
            <a:ext cx="8100271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Seesaw  type I with quark-lepton analogy (symmetry)  leads to NH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567088" y="402770"/>
            <a:ext cx="5354740" cy="7893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Three neutrinos and three problems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205" y="1230859"/>
            <a:ext cx="720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New problems appear when there are more than 1 object </a:t>
            </a:r>
            <a:endParaRPr lang="en-IE" sz="2000" dirty="0"/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659507" y="2144095"/>
            <a:ext cx="2435007" cy="520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three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305" y="2983073"/>
            <a:ext cx="1295401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Mixing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73185" y="3538263"/>
            <a:ext cx="2748643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Mass ratios</a:t>
            </a:r>
          </a:p>
          <a:p>
            <a:r>
              <a:rPr lang="en-IE" sz="2400" dirty="0" smtClean="0"/>
              <a:t>type of spectrum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93971" y="3145971"/>
            <a:ext cx="2286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Mass ordering</a:t>
            </a:r>
            <a:endParaRPr lang="en-IE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59971" y="3444738"/>
            <a:ext cx="1578429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Relative CP phases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446730" y="694411"/>
            <a:ext cx="3381415" cy="1042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Flavor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-194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850" name="Freeform 10"/>
          <p:cNvSpPr>
            <a:spLocks/>
          </p:cNvSpPr>
          <p:nvPr/>
        </p:nvSpPr>
        <p:spPr bwMode="auto">
          <a:xfrm>
            <a:off x="304800" y="2514600"/>
            <a:ext cx="2514600" cy="685800"/>
          </a:xfrm>
          <a:custGeom>
            <a:avLst/>
            <a:gdLst>
              <a:gd name="T0" fmla="*/ 0 w 1584"/>
              <a:gd name="T1" fmla="*/ 2147483647 h 432"/>
              <a:gd name="T2" fmla="*/ 2147483647 w 1584"/>
              <a:gd name="T3" fmla="*/ 2147483647 h 432"/>
              <a:gd name="T4" fmla="*/ 2147483647 w 1584"/>
              <a:gd name="T5" fmla="*/ 0 h 432"/>
              <a:gd name="T6" fmla="*/ 0 w 1584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432"/>
              <a:gd name="T14" fmla="*/ 1584 w 1584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432">
                <a:moveTo>
                  <a:pt x="0" y="432"/>
                </a:moveTo>
                <a:lnTo>
                  <a:pt x="1584" y="432"/>
                </a:lnTo>
                <a:lnTo>
                  <a:pt x="1104" y="0"/>
                </a:lnTo>
                <a:lnTo>
                  <a:pt x="0" y="432"/>
                </a:lnTo>
                <a:close/>
              </a:path>
            </a:pathLst>
          </a:custGeom>
          <a:solidFill>
            <a:schemeClr val="bg2"/>
          </a:solidFill>
          <a:ln w="19050" cmpd="sng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304800" y="1371600"/>
            <a:ext cx="2514600" cy="1828800"/>
          </a:xfrm>
          <a:custGeom>
            <a:avLst/>
            <a:gdLst>
              <a:gd name="T0" fmla="*/ 0 w 1584"/>
              <a:gd name="T1" fmla="*/ 2147483647 h 1152"/>
              <a:gd name="T2" fmla="*/ 2147483647 w 1584"/>
              <a:gd name="T3" fmla="*/ 0 h 1152"/>
              <a:gd name="T4" fmla="*/ 2147483647 w 1584"/>
              <a:gd name="T5" fmla="*/ 2147483647 h 1152"/>
              <a:gd name="T6" fmla="*/ 0 60000 65536"/>
              <a:gd name="T7" fmla="*/ 0 60000 65536"/>
              <a:gd name="T8" fmla="*/ 0 60000 65536"/>
              <a:gd name="T9" fmla="*/ 0 w 1584"/>
              <a:gd name="T10" fmla="*/ 0 h 1152"/>
              <a:gd name="T11" fmla="*/ 1584 w 1584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152">
                <a:moveTo>
                  <a:pt x="0" y="1152"/>
                </a:moveTo>
                <a:lnTo>
                  <a:pt x="864" y="0"/>
                </a:lnTo>
                <a:lnTo>
                  <a:pt x="1584" y="1152"/>
                </a:lnTo>
              </a:path>
            </a:pathLst>
          </a:custGeom>
          <a:noFill/>
          <a:ln w="19050" cmpd="sng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676400" y="1371600"/>
            <a:ext cx="381000" cy="11430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304800" y="1371600"/>
            <a:ext cx="1752600" cy="1828800"/>
          </a:xfrm>
          <a:custGeom>
            <a:avLst/>
            <a:gdLst>
              <a:gd name="T0" fmla="*/ 0 w 1104"/>
              <a:gd name="T1" fmla="*/ 2147483647 h 1152"/>
              <a:gd name="T2" fmla="*/ 2147483647 w 1104"/>
              <a:gd name="T3" fmla="*/ 0 h 1152"/>
              <a:gd name="T4" fmla="*/ 2147483647 w 1104"/>
              <a:gd name="T5" fmla="*/ 2147483647 h 1152"/>
              <a:gd name="T6" fmla="*/ 0 w 1104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152"/>
              <a:gd name="T14" fmla="*/ 1104 w 1104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152">
                <a:moveTo>
                  <a:pt x="0" y="1152"/>
                </a:moveTo>
                <a:lnTo>
                  <a:pt x="864" y="0"/>
                </a:lnTo>
                <a:lnTo>
                  <a:pt x="1104" y="720"/>
                </a:lnTo>
                <a:lnTo>
                  <a:pt x="0" y="1152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1676400" y="1371600"/>
            <a:ext cx="1143000" cy="1828800"/>
          </a:xfrm>
          <a:custGeom>
            <a:avLst/>
            <a:gdLst>
              <a:gd name="T0" fmla="*/ 2147483647 w 720"/>
              <a:gd name="T1" fmla="*/ 2147483647 h 1152"/>
              <a:gd name="T2" fmla="*/ 0 w 720"/>
              <a:gd name="T3" fmla="*/ 0 h 1152"/>
              <a:gd name="T4" fmla="*/ 2147483647 w 720"/>
              <a:gd name="T5" fmla="*/ 2147483647 h 1152"/>
              <a:gd name="T6" fmla="*/ 2147483647 w 720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1152"/>
              <a:gd name="T14" fmla="*/ 720 w 720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1152">
                <a:moveTo>
                  <a:pt x="240" y="720"/>
                </a:moveTo>
                <a:lnTo>
                  <a:pt x="0" y="0"/>
                </a:lnTo>
                <a:lnTo>
                  <a:pt x="720" y="1152"/>
                </a:lnTo>
                <a:lnTo>
                  <a:pt x="240" y="720"/>
                </a:lnTo>
                <a:close/>
              </a:path>
            </a:pathLst>
          </a:cu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2359378" y="191908"/>
            <a:ext cx="4781651" cy="10056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Mixing and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6" name="TextBox 25"/>
          <p:cNvSpPr txBox="1"/>
          <p:nvPr/>
        </p:nvSpPr>
        <p:spPr>
          <a:xfrm rot="1033534">
            <a:off x="3293206" y="3349155"/>
            <a:ext cx="286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from  symmetry </a:t>
            </a:r>
          </a:p>
          <a:p>
            <a:r>
              <a:rPr lang="en-IE" sz="2400" dirty="0" smtClean="0"/>
              <a:t>to anarchy and </a:t>
            </a:r>
          </a:p>
          <a:p>
            <a:r>
              <a:rPr lang="en-IE" sz="2400" dirty="0" smtClean="0"/>
              <a:t>randomness</a:t>
            </a:r>
            <a:endParaRPr lang="en-IE" sz="2400" dirty="0"/>
          </a:p>
        </p:txBody>
      </p:sp>
      <p:pic>
        <p:nvPicPr>
          <p:cNvPr id="14" name="Picture 13" descr="randomnes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8406" y="4934510"/>
            <a:ext cx="2056039" cy="1911970"/>
          </a:xfrm>
          <a:prstGeom prst="rect">
            <a:avLst/>
          </a:prstGeom>
        </p:spPr>
      </p:pic>
      <p:sp>
        <p:nvSpPr>
          <p:cNvPr id="15" name="Flowchart: Connector 14"/>
          <p:cNvSpPr/>
          <p:nvPr/>
        </p:nvSpPr>
        <p:spPr>
          <a:xfrm>
            <a:off x="1709058" y="3333541"/>
            <a:ext cx="1665514" cy="1653180"/>
          </a:xfrm>
          <a:prstGeom prst="flowChartConnector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Cube 11"/>
          <p:cNvSpPr/>
          <p:nvPr/>
        </p:nvSpPr>
        <p:spPr>
          <a:xfrm rot="20130648">
            <a:off x="199028" y="3293456"/>
            <a:ext cx="1697117" cy="1683177"/>
          </a:xfrm>
          <a:prstGeom prst="cub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 descr="Pokemon_Randomness___Book_1_BW_by_goofan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32351">
            <a:off x="6036281" y="2613901"/>
            <a:ext cx="2113477" cy="2008240"/>
          </a:xfrm>
          <a:prstGeom prst="rect">
            <a:avLst/>
          </a:prstGeom>
        </p:spPr>
      </p:pic>
      <p:pic>
        <p:nvPicPr>
          <p:cNvPr id="17" name="Picture 16" descr="randomness-and-computer-secur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0901">
            <a:off x="4830578" y="4584863"/>
            <a:ext cx="2273511" cy="2003539"/>
          </a:xfrm>
          <a:prstGeom prst="rect">
            <a:avLst/>
          </a:prstGeom>
        </p:spPr>
      </p:pic>
      <p:pic>
        <p:nvPicPr>
          <p:cNvPr id="20" name="Picture 19" descr="zzz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36344">
            <a:off x="7181959" y="3494520"/>
            <a:ext cx="2030134" cy="21007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764872">
            <a:off x="25416" y="5475456"/>
            <a:ext cx="3308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Complicated constructions, </a:t>
            </a:r>
          </a:p>
          <a:p>
            <a:r>
              <a:rPr lang="en-IE" dirty="0" smtClean="0"/>
              <a:t>especially if quarks are included</a:t>
            </a:r>
            <a:endParaRPr lang="en-IE" dirty="0"/>
          </a:p>
        </p:txBody>
      </p:sp>
      <p:sp>
        <p:nvSpPr>
          <p:cNvPr id="19" name="TextBox 18"/>
          <p:cNvSpPr txBox="1"/>
          <p:nvPr/>
        </p:nvSpPr>
        <p:spPr>
          <a:xfrm rot="21168182">
            <a:off x="6973816" y="1679680"/>
            <a:ext cx="2273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Not much to add</a:t>
            </a:r>
          </a:p>
          <a:p>
            <a:r>
              <a:rPr lang="en-IE" dirty="0" smtClean="0"/>
              <a:t>- String landscape</a:t>
            </a:r>
          </a:p>
          <a:p>
            <a:r>
              <a:rPr lang="en-IE" dirty="0" smtClean="0"/>
              <a:t>-  </a:t>
            </a:r>
            <a:r>
              <a:rPr lang="en-IE" dirty="0" err="1" smtClean="0"/>
              <a:t>Multiverse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3209932" y="4876193"/>
            <a:ext cx="166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with intermediate possibilities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67771" y="202015"/>
            <a:ext cx="3593865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Realizations, problems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771" y="2235200"/>
            <a:ext cx="792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Simple groups  like  S</a:t>
            </a:r>
            <a:r>
              <a:rPr lang="en-IE" sz="2000" baseline="-25000" dirty="0" smtClean="0"/>
              <a:t>4 </a:t>
            </a:r>
            <a:r>
              <a:rPr lang="en-IE" sz="2000" dirty="0" smtClean="0"/>
              <a:t>, A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 x Z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 can establish equalities of elements of mass matrix required by TBM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465137" y="265809"/>
            <a:ext cx="5794376" cy="906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Deriving the TBM-symmetry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69925" y="1432204"/>
            <a:ext cx="588975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Invariance of mass matrices in the flavor basis:</a:t>
            </a:r>
            <a:endParaRPr lang="en-US" sz="2000" dirty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838152" y="1910689"/>
            <a:ext cx="2503488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V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T</a:t>
            </a:r>
            <a:r>
              <a:rPr lang="en-US" sz="2000" dirty="0"/>
              <a:t> </a:t>
            </a:r>
            <a:r>
              <a:rPr lang="en-US" sz="2000" dirty="0" err="1"/>
              <a:t>m</a:t>
            </a:r>
            <a:r>
              <a:rPr lang="en-US" sz="2000" baseline="-25000" dirty="0" err="1"/>
              <a:t>TBM</a:t>
            </a:r>
            <a:r>
              <a:rPr lang="en-US" sz="2000" dirty="0"/>
              <a:t> V</a:t>
            </a:r>
            <a:r>
              <a:rPr lang="en-US" sz="2000" baseline="-25000" dirty="0"/>
              <a:t>i</a:t>
            </a:r>
            <a:r>
              <a:rPr lang="en-US" sz="2000" dirty="0"/>
              <a:t>  =  </a:t>
            </a:r>
            <a:r>
              <a:rPr lang="en-US" sz="2000" dirty="0" err="1"/>
              <a:t>m</a:t>
            </a:r>
            <a:r>
              <a:rPr lang="en-US" sz="2000" baseline="-25000" dirty="0" err="1"/>
              <a:t>TBM</a:t>
            </a:r>
            <a:r>
              <a:rPr lang="en-US" sz="2000" dirty="0"/>
              <a:t>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997450" y="2722563"/>
            <a:ext cx="1262063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lain"/>
            </a:pPr>
            <a:r>
              <a:rPr lang="en-US"/>
              <a:t>0     0</a:t>
            </a:r>
          </a:p>
          <a:p>
            <a:pPr marL="457200" indent="-457200"/>
            <a:r>
              <a:rPr lang="en-US"/>
              <a:t>0     0     1</a:t>
            </a:r>
          </a:p>
          <a:p>
            <a:pPr marL="457200" indent="-457200"/>
            <a:r>
              <a:rPr lang="en-US"/>
              <a:t>0     1     0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4968875" y="2617788"/>
            <a:ext cx="1371600" cy="1020762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343400" y="2982913"/>
            <a:ext cx="65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U =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368425" y="2957513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 = 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384425" y="2828925"/>
            <a:ext cx="1470025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 -1     2     2</a:t>
            </a:r>
          </a:p>
          <a:p>
            <a:pPr marL="457200" indent="-457200"/>
            <a:r>
              <a:rPr lang="en-US"/>
              <a:t>  …    -1     2</a:t>
            </a:r>
          </a:p>
          <a:p>
            <a:pPr marL="457200" indent="-457200"/>
            <a:r>
              <a:rPr lang="en-US"/>
              <a:t>  ..     …     -1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2363788" y="2767013"/>
            <a:ext cx="1449387" cy="1020762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84163" y="4437063"/>
            <a:ext cx="3456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charged </a:t>
            </a:r>
            <a:r>
              <a:rPr lang="en-US" sz="2000" dirty="0"/>
              <a:t>leptons </a:t>
            </a:r>
          </a:p>
          <a:p>
            <a:r>
              <a:rPr lang="en-US" sz="2000" dirty="0" smtClean="0"/>
              <a:t>diagonal  </a:t>
            </a:r>
            <a:r>
              <a:rPr lang="en-US" sz="2000" dirty="0"/>
              <a:t>due to symmetry 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908425" y="4741863"/>
            <a:ext cx="639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 = 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583363" y="4741863"/>
            <a:ext cx="201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w</a:t>
            </a:r>
            <a:r>
              <a:rPr lang="en-US" sz="2000"/>
              <a:t> = exp(-2i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/3)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5907088" y="6300788"/>
            <a:ext cx="2985113" cy="40011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S, T, U –elements of S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767263" y="4437063"/>
            <a:ext cx="125095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1    0    0</a:t>
            </a:r>
          </a:p>
          <a:p>
            <a:r>
              <a:rPr lang="en-US" sz="2000"/>
              <a:t>…  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/>
              <a:t>   0</a:t>
            </a:r>
          </a:p>
          <a:p>
            <a:r>
              <a:rPr lang="en-US" sz="2000"/>
              <a:t>…   …    </a:t>
            </a:r>
            <a:r>
              <a:rPr lang="en-US" sz="2000">
                <a:latin typeface="Symbol" pitchFamily="18" charset="2"/>
              </a:rPr>
              <a:t>w</a:t>
            </a:r>
            <a:endParaRPr lang="en-US" sz="2000"/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4719638" y="4422775"/>
            <a:ext cx="1371600" cy="1020763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516188" y="5710238"/>
            <a:ext cx="2889250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</a:t>
            </a:r>
            <a:r>
              <a:rPr lang="en-US" sz="2000" baseline="30000"/>
              <a:t>+</a:t>
            </a:r>
            <a:r>
              <a:rPr lang="en-US" sz="2000"/>
              <a:t> (m</a:t>
            </a:r>
            <a:r>
              <a:rPr lang="en-US" sz="2000" baseline="-25000"/>
              <a:t>e</a:t>
            </a:r>
            <a:r>
              <a:rPr lang="en-US" sz="2000" baseline="30000"/>
              <a:t>+</a:t>
            </a:r>
            <a:r>
              <a:rPr lang="en-US" sz="2000" baseline="-25000"/>
              <a:t> </a:t>
            </a:r>
            <a:r>
              <a:rPr lang="en-US" sz="2000"/>
              <a:t>m</a:t>
            </a:r>
            <a:r>
              <a:rPr lang="en-US" sz="2000" baseline="-25000"/>
              <a:t> e</a:t>
            </a:r>
            <a:r>
              <a:rPr lang="en-US" sz="2000"/>
              <a:t>)T  =  m</a:t>
            </a:r>
            <a:r>
              <a:rPr lang="en-US" sz="2000" baseline="-25000"/>
              <a:t>e</a:t>
            </a:r>
            <a:r>
              <a:rPr lang="en-US" sz="2000" baseline="30000"/>
              <a:t>+</a:t>
            </a:r>
            <a:r>
              <a:rPr lang="en-US" sz="2000" baseline="-25000"/>
              <a:t> </a:t>
            </a:r>
            <a:r>
              <a:rPr lang="en-US" sz="2000"/>
              <a:t>m</a:t>
            </a:r>
            <a:r>
              <a:rPr lang="en-US" sz="2000" baseline="-25000"/>
              <a:t> e</a:t>
            </a:r>
            <a:r>
              <a:rPr lang="en-US" sz="2000"/>
              <a:t> 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919288" y="2871788"/>
            <a:ext cx="32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  <a:p>
            <a:r>
              <a:rPr lang="en-US"/>
              <a:t>3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1973263" y="3179763"/>
            <a:ext cx="1746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TextBox 22"/>
          <p:cNvSpPr txBox="1">
            <a:spLocks noChangeArrowheads="1"/>
          </p:cNvSpPr>
          <p:nvPr/>
        </p:nvSpPr>
        <p:spPr bwMode="auto">
          <a:xfrm>
            <a:off x="6770688" y="955675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C.S. </a:t>
            </a:r>
            <a:r>
              <a:rPr lang="en-US" i="1" dirty="0">
                <a:solidFill>
                  <a:srgbClr val="FF0000"/>
                </a:solidFill>
              </a:rPr>
              <a:t>Lam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018213" y="1910689"/>
            <a:ext cx="1452642" cy="40011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i</a:t>
            </a:r>
            <a:r>
              <a:rPr lang="en-US" sz="2000" baseline="30000" dirty="0"/>
              <a:t> </a:t>
            </a:r>
            <a:r>
              <a:rPr lang="en-US" sz="2000" dirty="0" smtClean="0"/>
              <a:t>  = S,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03834" y="1897567"/>
            <a:ext cx="147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Neutrinos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62096" y="2939701"/>
            <a:ext cx="256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baseline="-25000" dirty="0" smtClean="0">
                <a:latin typeface="Symbol" pitchFamily="18" charset="2"/>
              </a:rPr>
              <a:t>m</a:t>
            </a:r>
            <a:r>
              <a:rPr lang="en-IE" sz="2000" dirty="0" smtClean="0">
                <a:latin typeface="Symbol" pitchFamily="18" charset="2"/>
              </a:rPr>
              <a:t> -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dirty="0" smtClean="0"/>
              <a:t> -permutation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46715" y="3836061"/>
            <a:ext cx="216758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Irreducible </a:t>
            </a:r>
          </a:p>
          <a:p>
            <a:r>
              <a:rPr lang="en-US" sz="2000" dirty="0"/>
              <a:t>representations: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2401888" y="326571"/>
            <a:ext cx="3767802" cy="9791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  - 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935973" y="1613456"/>
            <a:ext cx="4895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Order 24, </a:t>
            </a:r>
            <a:r>
              <a:rPr lang="en-US" sz="2000" dirty="0" smtClean="0"/>
              <a:t> permutation </a:t>
            </a:r>
            <a:r>
              <a:rPr lang="en-US" sz="2000" dirty="0"/>
              <a:t>of 4 elements </a:t>
            </a:r>
            <a:r>
              <a:rPr lang="en-US" sz="2000" baseline="-25000" dirty="0"/>
              <a:t>  </a:t>
            </a:r>
            <a:endParaRPr lang="en-US" sz="2000" dirty="0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050596" y="2772883"/>
            <a:ext cx="2419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Generators:  S, T  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265237" y="3313113"/>
            <a:ext cx="1850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Presentation: </a:t>
            </a: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3124828" y="3966369"/>
            <a:ext cx="208262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1 ,  1’</a:t>
            </a:r>
            <a:r>
              <a:rPr lang="en-US" sz="2000" baseline="-25000" dirty="0"/>
              <a:t> </a:t>
            </a:r>
            <a:r>
              <a:rPr lang="en-US" sz="2000" dirty="0"/>
              <a:t>,  2,  3,  3’ </a:t>
            </a:r>
          </a:p>
        </p:txBody>
      </p:sp>
      <p:sp>
        <p:nvSpPr>
          <p:cNvPr id="46090" name="Text Box 12"/>
          <p:cNvSpPr txBox="1">
            <a:spLocks noChangeArrowheads="1"/>
          </p:cNvSpPr>
          <p:nvPr/>
        </p:nvSpPr>
        <p:spPr bwMode="auto">
          <a:xfrm>
            <a:off x="965861" y="4787569"/>
            <a:ext cx="196850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Products </a:t>
            </a:r>
            <a:r>
              <a:rPr lang="en-US" sz="2000" dirty="0" smtClean="0"/>
              <a:t> and </a:t>
            </a:r>
            <a:endParaRPr lang="en-US" sz="2000" dirty="0"/>
          </a:p>
          <a:p>
            <a:r>
              <a:rPr lang="en-US" sz="2000" dirty="0"/>
              <a:t>invariants 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3237327" y="5834212"/>
            <a:ext cx="29081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2 x 3 =  2 x 3’ =  3 + 3’ </a:t>
            </a:r>
          </a:p>
        </p:txBody>
      </p:sp>
      <p:sp>
        <p:nvSpPr>
          <p:cNvPr id="46092" name="Text Box 14"/>
          <p:cNvSpPr txBox="1">
            <a:spLocks noChangeArrowheads="1"/>
          </p:cNvSpPr>
          <p:nvPr/>
        </p:nvSpPr>
        <p:spPr bwMode="auto">
          <a:xfrm>
            <a:off x="5658405" y="6169025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1’ x 2 = 2</a:t>
            </a:r>
          </a:p>
        </p:txBody>
      </p:sp>
      <p:sp>
        <p:nvSpPr>
          <p:cNvPr id="46093" name="Text Box 15"/>
          <p:cNvSpPr txBox="1">
            <a:spLocks noChangeArrowheads="1"/>
          </p:cNvSpPr>
          <p:nvPr/>
        </p:nvSpPr>
        <p:spPr bwMode="auto">
          <a:xfrm>
            <a:off x="3212431" y="6200924"/>
            <a:ext cx="207781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2 x 2 = 1 + 1’ + 2</a:t>
            </a:r>
          </a:p>
        </p:txBody>
      </p:sp>
      <p:sp>
        <p:nvSpPr>
          <p:cNvPr id="46094" name="Text Box 16"/>
          <p:cNvSpPr txBox="1">
            <a:spLocks noChangeArrowheads="1"/>
          </p:cNvSpPr>
          <p:nvPr/>
        </p:nvSpPr>
        <p:spPr bwMode="auto">
          <a:xfrm>
            <a:off x="3243081" y="5435601"/>
            <a:ext cx="1290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1’ x 1’ = 1 </a:t>
            </a:r>
          </a:p>
        </p:txBody>
      </p:sp>
      <p:sp>
        <p:nvSpPr>
          <p:cNvPr id="46095" name="AutoShape 17"/>
          <p:cNvSpPr>
            <a:spLocks noChangeArrowheads="1"/>
          </p:cNvSpPr>
          <p:nvPr/>
        </p:nvSpPr>
        <p:spPr bwMode="auto">
          <a:xfrm rot="1704884">
            <a:off x="4157224" y="6439673"/>
            <a:ext cx="331788" cy="4064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AutoShape 18"/>
          <p:cNvSpPr>
            <a:spLocks noChangeArrowheads="1"/>
          </p:cNvSpPr>
          <p:nvPr/>
        </p:nvSpPr>
        <p:spPr bwMode="auto">
          <a:xfrm rot="-3241348">
            <a:off x="5279851" y="4358480"/>
            <a:ext cx="331787" cy="4064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Text Box 19"/>
          <p:cNvSpPr txBox="1">
            <a:spLocks noChangeArrowheads="1"/>
          </p:cNvSpPr>
          <p:nvPr/>
        </p:nvSpPr>
        <p:spPr bwMode="auto">
          <a:xfrm>
            <a:off x="7357376" y="5020932"/>
            <a:ext cx="1574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New flavor </a:t>
            </a:r>
            <a:endParaRPr lang="en-US" sz="2000" dirty="0" smtClean="0"/>
          </a:p>
          <a:p>
            <a:r>
              <a:rPr lang="en-US" sz="2000" dirty="0" smtClean="0"/>
              <a:t>structure</a:t>
            </a:r>
            <a:endParaRPr lang="en-US" sz="2000" dirty="0"/>
          </a:p>
        </p:txBody>
      </p:sp>
      <p:sp>
        <p:nvSpPr>
          <p:cNvPr id="46098" name="WordArt 20"/>
          <p:cNvSpPr>
            <a:spLocks noChangeArrowheads="1" noChangeShapeType="1" noTextEdit="1"/>
          </p:cNvSpPr>
          <p:nvPr/>
        </p:nvSpPr>
        <p:spPr bwMode="auto">
          <a:xfrm>
            <a:off x="2719610" y="880604"/>
            <a:ext cx="319088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46100" name="Text Box 22"/>
          <p:cNvSpPr txBox="1">
            <a:spLocks noChangeArrowheads="1"/>
          </p:cNvSpPr>
          <p:nvPr/>
        </p:nvSpPr>
        <p:spPr bwMode="auto">
          <a:xfrm>
            <a:off x="3200289" y="5070326"/>
            <a:ext cx="2800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3 x 3’  = 1’ + 2 + 3 + 3’ </a:t>
            </a:r>
          </a:p>
        </p:txBody>
      </p:sp>
      <p:sp>
        <p:nvSpPr>
          <p:cNvPr id="46101" name="Text Box 23"/>
          <p:cNvSpPr txBox="1">
            <a:spLocks noChangeArrowheads="1"/>
          </p:cNvSpPr>
          <p:nvPr/>
        </p:nvSpPr>
        <p:spPr bwMode="auto">
          <a:xfrm>
            <a:off x="3221555" y="4707385"/>
            <a:ext cx="3704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3 x 3 = 3’ x 3’  = 1 + 2 + 3 + 3’ </a:t>
            </a:r>
          </a:p>
        </p:txBody>
      </p:sp>
      <p:sp>
        <p:nvSpPr>
          <p:cNvPr id="46102" name="Text Box 24"/>
          <p:cNvSpPr txBox="1">
            <a:spLocks noChangeArrowheads="1"/>
          </p:cNvSpPr>
          <p:nvPr/>
        </p:nvSpPr>
        <p:spPr bwMode="auto">
          <a:xfrm>
            <a:off x="6584950" y="3783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103" name="Text Box 25"/>
          <p:cNvSpPr txBox="1">
            <a:spLocks noChangeArrowheads="1"/>
          </p:cNvSpPr>
          <p:nvPr/>
        </p:nvSpPr>
        <p:spPr bwMode="auto">
          <a:xfrm>
            <a:off x="3093128" y="3272835"/>
            <a:ext cx="246734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30000" dirty="0"/>
              <a:t>4</a:t>
            </a:r>
            <a:r>
              <a:rPr lang="en-US" sz="2000" dirty="0"/>
              <a:t> = T</a:t>
            </a:r>
            <a:r>
              <a:rPr lang="en-US" sz="2000" baseline="30000" dirty="0"/>
              <a:t>3</a:t>
            </a:r>
            <a:r>
              <a:rPr lang="en-US" sz="2000" dirty="0"/>
              <a:t> = (ST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r>
              <a:rPr lang="en-US" sz="2000" dirty="0"/>
              <a:t> = 1</a:t>
            </a:r>
          </a:p>
        </p:txBody>
      </p:sp>
      <p:sp>
        <p:nvSpPr>
          <p:cNvPr id="24" name="Cube 23"/>
          <p:cNvSpPr/>
          <p:nvPr/>
        </p:nvSpPr>
        <p:spPr>
          <a:xfrm rot="19975093">
            <a:off x="425500" y="951001"/>
            <a:ext cx="1985522" cy="197832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/>
          <p:cNvSpPr txBox="1"/>
          <p:nvPr/>
        </p:nvSpPr>
        <p:spPr>
          <a:xfrm>
            <a:off x="2966363" y="2052075"/>
            <a:ext cx="264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 of cube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9364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/>
              <a:t>S</a:t>
            </a:r>
            <a:r>
              <a:rPr lang="en-US" baseline="-25000" dirty="0" err="1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85261" y="2302338"/>
            <a:ext cx="4072639" cy="30194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08497" y="221629"/>
            <a:ext cx="6917122" cy="1034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Residual symmetries approach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35959" y="1373868"/>
            <a:ext cx="8626139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Mixing appears as a result of different ways of the flavor </a:t>
            </a:r>
            <a:r>
              <a:rPr lang="en-US" sz="2000" dirty="0" smtClean="0"/>
              <a:t>symmetry </a:t>
            </a:r>
          </a:p>
          <a:p>
            <a:r>
              <a:rPr lang="en-US" sz="2000" dirty="0" smtClean="0"/>
              <a:t>breaking in the  </a:t>
            </a:r>
            <a:r>
              <a:rPr lang="en-US" sz="2000" dirty="0"/>
              <a:t>neutrino and charged lepton </a:t>
            </a:r>
            <a:r>
              <a:rPr lang="en-US" sz="2000" dirty="0" smtClean="0"/>
              <a:t> (Yukawa) sectors.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35363" y="2587444"/>
            <a:ext cx="595312" cy="579437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/>
              <a:t>f</a:t>
            </a:r>
            <a:endParaRPr lang="en-US" sz="3200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13898" y="3626729"/>
            <a:ext cx="5334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/>
              <a:t>l</a:t>
            </a:r>
            <a:endParaRPr lang="en-US" sz="3200" dirty="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4597047" y="3644015"/>
            <a:ext cx="600075" cy="57943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>
                <a:latin typeface="Symbol" pitchFamily="18" charset="2"/>
              </a:rPr>
              <a:t>n</a:t>
            </a:r>
            <a:endParaRPr lang="en-US" sz="3200" dirty="0"/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 rot="2509336">
            <a:off x="3140075" y="3243490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 rot="-2979565">
            <a:off x="4148218" y="3252523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6354795" y="3379423"/>
            <a:ext cx="27779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Residual </a:t>
            </a:r>
            <a:r>
              <a:rPr lang="en-US" sz="2000" dirty="0" smtClean="0"/>
              <a:t>symmetries</a:t>
            </a:r>
          </a:p>
          <a:p>
            <a:r>
              <a:rPr lang="en-US" sz="2000" dirty="0" smtClean="0"/>
              <a:t>of the mass matrices</a:t>
            </a:r>
            <a:endParaRPr lang="en-US" sz="2000" dirty="0"/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4550993" y="4272668"/>
            <a:ext cx="713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2332390" y="4253001"/>
            <a:ext cx="841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  M</a:t>
            </a:r>
            <a:r>
              <a:rPr lang="en-US" sz="2000" baseline="-25000" dirty="0"/>
              <a:t>l</a:t>
            </a:r>
            <a:r>
              <a:rPr lang="en-US" sz="2000" dirty="0"/>
              <a:t>  </a:t>
            </a:r>
          </a:p>
        </p:txBody>
      </p:sp>
      <p:sp>
        <p:nvSpPr>
          <p:cNvPr id="12304" name="AutoShape 17"/>
          <p:cNvSpPr>
            <a:spLocks noChangeArrowheads="1"/>
          </p:cNvSpPr>
          <p:nvPr/>
        </p:nvSpPr>
        <p:spPr bwMode="auto">
          <a:xfrm>
            <a:off x="1848961" y="4747594"/>
            <a:ext cx="360363" cy="344487"/>
          </a:xfrm>
          <a:prstGeom prst="rightArrow">
            <a:avLst>
              <a:gd name="adj1" fmla="val 50000"/>
              <a:gd name="adj2" fmla="val 261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6411380" y="2527120"/>
            <a:ext cx="46990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8139112" y="2389006"/>
            <a:ext cx="403225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T’</a:t>
            </a:r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6965244" y="2450205"/>
            <a:ext cx="460375" cy="39687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12310" name="Text Box 24"/>
          <p:cNvSpPr txBox="1">
            <a:spLocks noChangeArrowheads="1"/>
          </p:cNvSpPr>
          <p:nvPr/>
        </p:nvSpPr>
        <p:spPr bwMode="auto">
          <a:xfrm>
            <a:off x="7654219" y="2648642"/>
            <a:ext cx="457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</a:t>
            </a:r>
            <a:r>
              <a:rPr lang="en-US" sz="2000" baseline="-25000" dirty="0"/>
              <a:t>7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581632" y="4693687"/>
            <a:ext cx="46637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96503" y="4725016"/>
            <a:ext cx="836734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U, </a:t>
            </a:r>
            <a:r>
              <a:rPr lang="en-US" sz="2000" dirty="0" err="1" smtClean="0"/>
              <a:t>S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94496" y="4716635"/>
            <a:ext cx="212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Symmetry transformations</a:t>
            </a:r>
          </a:p>
          <a:p>
            <a:r>
              <a:rPr lang="en-US" sz="2000" dirty="0" smtClean="0"/>
              <a:t>in mass bases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3962" y="4425622"/>
            <a:ext cx="2726171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Intrinsic symmetries  </a:t>
            </a:r>
          </a:p>
          <a:p>
            <a:r>
              <a:rPr lang="en-US" sz="2000" dirty="0" smtClean="0"/>
              <a:t>of mass matrices</a:t>
            </a:r>
          </a:p>
          <a:p>
            <a:r>
              <a:rPr lang="en-US" sz="2000" dirty="0" smtClean="0"/>
              <a:t>which do not depend </a:t>
            </a:r>
          </a:p>
          <a:p>
            <a:r>
              <a:rPr lang="en-US" sz="2000" dirty="0" smtClean="0"/>
              <a:t>on values of masses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088204" y="3723848"/>
            <a:ext cx="113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Z</a:t>
            </a:r>
            <a:r>
              <a:rPr lang="en-US" baseline="-25000" dirty="0" smtClean="0"/>
              <a:t>2</a:t>
            </a:r>
            <a:r>
              <a:rPr lang="en-US" dirty="0" smtClean="0"/>
              <a:t> x Z</a:t>
            </a:r>
            <a:r>
              <a:rPr lang="en-US" baseline="-25000" dirty="0" smtClean="0"/>
              <a:t>2               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47526" y="3723848"/>
            <a:ext cx="46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m</a:t>
            </a:r>
            <a:endParaRPr lang="en-US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056919" y="5448291"/>
            <a:ext cx="2000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 err="1" smtClean="0"/>
              <a:t>S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baseline="30000" dirty="0" smtClean="0"/>
              <a:t>T  </a:t>
            </a:r>
            <a:r>
              <a:rPr lang="en-US" sz="2000" dirty="0" smtClean="0"/>
              <a:t>=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240605" y="4047698"/>
            <a:ext cx="81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or Z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aseline="-25000" dirty="0" smtClean="0"/>
              <a:t>             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8533" y="5915752"/>
            <a:ext cx="4152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Discrete finite groups</a:t>
            </a:r>
          </a:p>
          <a:p>
            <a:r>
              <a:rPr lang="en-IE" sz="2000" dirty="0" err="1" smtClean="0"/>
              <a:t>Flavons</a:t>
            </a:r>
            <a:r>
              <a:rPr lang="en-IE" sz="2000" dirty="0" smtClean="0"/>
              <a:t> to break  symmetries</a:t>
            </a:r>
            <a:endParaRPr lang="en-I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7943779" y="262269"/>
            <a:ext cx="144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E. Ma,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C. S. Lam ....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8798" y="5920546"/>
            <a:ext cx="2578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CP-transformations</a:t>
            </a:r>
          </a:p>
          <a:p>
            <a:r>
              <a:rPr lang="en-IE" sz="2000" dirty="0" smtClean="0"/>
              <a:t>can be added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1312" y="3347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422702" y="3835864"/>
            <a:ext cx="264527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 = </a:t>
            </a:r>
            <a:r>
              <a:rPr lang="en-US" sz="2000" dirty="0" err="1"/>
              <a:t>diag</a:t>
            </a:r>
            <a:r>
              <a:rPr lang="en-US" sz="2000" dirty="0"/>
              <a:t> (1</a:t>
            </a:r>
            <a:r>
              <a:rPr lang="en-US" sz="2000" dirty="0" smtClean="0"/>
              <a:t>,  </a:t>
            </a:r>
            <a:r>
              <a:rPr lang="en-US" sz="2000" dirty="0"/>
              <a:t>-1</a:t>
            </a:r>
            <a:r>
              <a:rPr lang="en-US" sz="2000" dirty="0" smtClean="0"/>
              <a:t>,  </a:t>
            </a:r>
            <a:r>
              <a:rPr lang="en-US" sz="2000" dirty="0"/>
              <a:t>-1) </a:t>
            </a:r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456239" y="4196461"/>
            <a:ext cx="26725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  = </a:t>
            </a:r>
            <a:r>
              <a:rPr lang="en-US" sz="2000" dirty="0" err="1"/>
              <a:t>diag</a:t>
            </a:r>
            <a:r>
              <a:rPr lang="en-US" sz="2000" dirty="0"/>
              <a:t> (- 1,  1, -1) </a:t>
            </a:r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339276" y="4840613"/>
            <a:ext cx="939681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i</a:t>
            </a:r>
            <a:r>
              <a:rPr lang="en-US" sz="2000" baseline="30000" dirty="0"/>
              <a:t>2</a:t>
            </a:r>
            <a:r>
              <a:rPr lang="en-US" sz="2000" dirty="0"/>
              <a:t> = I</a:t>
            </a:r>
          </a:p>
        </p:txBody>
      </p:sp>
      <p:sp>
        <p:nvSpPr>
          <p:cNvPr id="4113" name="Text Box 8"/>
          <p:cNvSpPr txBox="1">
            <a:spLocks noChangeArrowheads="1"/>
          </p:cNvSpPr>
          <p:nvPr/>
        </p:nvSpPr>
        <p:spPr bwMode="auto">
          <a:xfrm>
            <a:off x="5082320" y="3825231"/>
            <a:ext cx="34386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 T </a:t>
            </a:r>
            <a:r>
              <a:rPr lang="en-US" sz="2000" dirty="0"/>
              <a:t>= </a:t>
            </a:r>
            <a:r>
              <a:rPr lang="en-US" sz="2000" dirty="0" err="1" smtClean="0"/>
              <a:t>diag</a:t>
            </a:r>
            <a:r>
              <a:rPr lang="en-US" sz="2000" dirty="0" smtClean="0"/>
              <a:t>(e   </a:t>
            </a:r>
            <a:r>
              <a:rPr lang="en-US" sz="2000" dirty="0"/>
              <a:t>,   e   ,   e  </a:t>
            </a:r>
            <a:r>
              <a:rPr lang="en-US" sz="2000" dirty="0" smtClean="0"/>
              <a:t>  </a:t>
            </a:r>
            <a:r>
              <a:rPr lang="en-US" sz="2000" dirty="0"/>
              <a:t>)  </a:t>
            </a:r>
          </a:p>
        </p:txBody>
      </p:sp>
      <p:sp>
        <p:nvSpPr>
          <p:cNvPr id="4114" name="TextBox 17"/>
          <p:cNvSpPr txBox="1">
            <a:spLocks noChangeArrowheads="1"/>
          </p:cNvSpPr>
          <p:nvPr/>
        </p:nvSpPr>
        <p:spPr bwMode="auto">
          <a:xfrm>
            <a:off x="7773258" y="3756313"/>
            <a:ext cx="533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>
                <a:latin typeface="Symbol" pitchFamily="18" charset="2"/>
              </a:rPr>
              <a:t>t</a:t>
            </a:r>
            <a:r>
              <a:rPr lang="en-US" sz="1600" dirty="0" smtClean="0">
                <a:latin typeface="Symbol" pitchFamily="18" charset="2"/>
              </a:rPr>
              <a:t>   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4115" name="TextBox 19"/>
          <p:cNvSpPr txBox="1">
            <a:spLocks noChangeArrowheads="1"/>
          </p:cNvSpPr>
          <p:nvPr/>
        </p:nvSpPr>
        <p:spPr bwMode="auto">
          <a:xfrm>
            <a:off x="6440434" y="3745680"/>
            <a:ext cx="5349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/>
              <a:t>e</a:t>
            </a:r>
            <a:r>
              <a:rPr lang="en-US" sz="1600" dirty="0" smtClean="0">
                <a:latin typeface="Symbol" pitchFamily="18" charset="2"/>
              </a:rPr>
              <a:t>   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4116" name="TextBox 20"/>
          <p:cNvSpPr txBox="1">
            <a:spLocks noChangeArrowheads="1"/>
          </p:cNvSpPr>
          <p:nvPr/>
        </p:nvSpPr>
        <p:spPr bwMode="auto">
          <a:xfrm>
            <a:off x="7092258" y="3755001"/>
            <a:ext cx="533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>
                <a:latin typeface="Symbol" pitchFamily="18" charset="2"/>
              </a:rPr>
              <a:t>m</a:t>
            </a:r>
            <a:r>
              <a:rPr lang="en-US" sz="1600" dirty="0" smtClean="0">
                <a:latin typeface="Symbol" pitchFamily="18" charset="2"/>
              </a:rPr>
              <a:t>   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4117" name="TextBox 21"/>
          <p:cNvSpPr txBox="1">
            <a:spLocks noChangeArrowheads="1"/>
          </p:cNvSpPr>
          <p:nvPr/>
        </p:nvSpPr>
        <p:spPr bwMode="auto">
          <a:xfrm>
            <a:off x="6346134" y="4281023"/>
            <a:ext cx="16573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 </a:t>
            </a:r>
            <a:r>
              <a:rPr lang="en-US" sz="2000" dirty="0"/>
              <a:t>= 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</a:t>
            </a:r>
            <a:r>
              <a:rPr lang="en-US" sz="2000" dirty="0" smtClean="0"/>
              <a:t>k</a:t>
            </a:r>
            <a:r>
              <a:rPr lang="en-US" sz="2000" baseline="-25000" dirty="0" smtClean="0">
                <a:latin typeface="Symbol" pitchFamily="18" charset="2"/>
              </a:rPr>
              <a:t>a</a:t>
            </a:r>
            <a:r>
              <a:rPr lang="en-US" sz="2000" dirty="0" smtClean="0"/>
              <a:t>/m   </a:t>
            </a:r>
            <a:r>
              <a:rPr lang="en-US" sz="2000" dirty="0" smtClean="0">
                <a:latin typeface="Symbol" pitchFamily="18" charset="2"/>
              </a:rPr>
              <a:t> 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119" name="Text Box 8"/>
          <p:cNvSpPr txBox="1">
            <a:spLocks noChangeArrowheads="1"/>
          </p:cNvSpPr>
          <p:nvPr/>
        </p:nvSpPr>
        <p:spPr bwMode="auto">
          <a:xfrm>
            <a:off x="5276894" y="4830586"/>
            <a:ext cx="91723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</a:t>
            </a:r>
            <a:r>
              <a:rPr lang="en-US" sz="2000" baseline="30000" dirty="0"/>
              <a:t>m</a:t>
            </a:r>
            <a:r>
              <a:rPr lang="en-US" sz="2000" dirty="0"/>
              <a:t> = 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5940" y="1793126"/>
            <a:ext cx="257347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mass basis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64674" y="2303510"/>
            <a:ext cx="309090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 </a:t>
            </a:r>
            <a:r>
              <a:rPr lang="en-US" sz="2000" dirty="0" err="1" smtClean="0"/>
              <a:t>Majorana</a:t>
            </a:r>
            <a:r>
              <a:rPr lang="en-US" sz="2000" dirty="0" smtClean="0"/>
              <a:t> neutrinos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87052" y="3086929"/>
            <a:ext cx="600075" cy="57943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>
                <a:latin typeface="Symbol" pitchFamily="18" charset="2"/>
              </a:rPr>
              <a:t>n</a:t>
            </a:r>
            <a:endParaRPr lang="en-US" sz="3200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082320" y="3095888"/>
            <a:ext cx="5334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/>
              <a:t>l</a:t>
            </a:r>
            <a:endParaRPr lang="en-US" sz="3200" dirty="0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427730" y="4840613"/>
            <a:ext cx="1027845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x Z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952042" y="5274047"/>
            <a:ext cx="205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Klein group </a:t>
            </a:r>
            <a:endParaRPr lang="en-US" sz="2000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447807" y="4831142"/>
            <a:ext cx="54694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Z</a:t>
            </a:r>
            <a:r>
              <a:rPr lang="en-US" sz="2000" baseline="-25000" dirty="0" err="1" smtClean="0"/>
              <a:t>m</a:t>
            </a:r>
            <a:r>
              <a:rPr lang="en-US" sz="2000" baseline="30000" dirty="0" smtClean="0"/>
              <a:t> </a:t>
            </a:r>
            <a:endParaRPr lang="en-US" sz="2000" dirty="0"/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5241484" y="5341781"/>
            <a:ext cx="1547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  S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0  </a:t>
            </a:r>
            <a:r>
              <a:rPr lang="en-US" sz="2000" dirty="0" smtClean="0">
                <a:latin typeface="Symbol" pitchFamily="18" charset="2"/>
              </a:rPr>
              <a:t> 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5687" y="987841"/>
            <a:ext cx="819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Realized for arbitrary values of neutrino  and charged lepton mass</a:t>
            </a:r>
          </a:p>
          <a:p>
            <a:r>
              <a:rPr lang="en-IE" sz="2000" dirty="0" smtClean="0"/>
              <a:t>can not be broken, always exist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76111" y="2649866"/>
            <a:ext cx="271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 = </a:t>
            </a:r>
            <a:r>
              <a:rPr lang="en-IE" sz="2000" dirty="0" err="1" smtClean="0"/>
              <a:t>diag</a:t>
            </a:r>
            <a:r>
              <a:rPr lang="en-IE" sz="2000" dirty="0" smtClean="0"/>
              <a:t>( m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, m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, m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070174" y="2646453"/>
            <a:ext cx="314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l</a:t>
            </a:r>
            <a:r>
              <a:rPr lang="en-IE" sz="2000" dirty="0" smtClean="0"/>
              <a:t>  = </a:t>
            </a:r>
            <a:r>
              <a:rPr lang="en-IE" sz="2000" dirty="0" err="1" smtClean="0"/>
              <a:t>diag</a:t>
            </a:r>
            <a:r>
              <a:rPr lang="en-IE" sz="2000" dirty="0" smtClean="0"/>
              <a:t>( m</a:t>
            </a:r>
            <a:r>
              <a:rPr lang="en-IE" sz="2000" baseline="-25000" dirty="0" smtClean="0"/>
              <a:t>e</a:t>
            </a:r>
            <a:r>
              <a:rPr lang="en-IE" sz="2000" dirty="0" smtClean="0"/>
              <a:t>,  m</a:t>
            </a:r>
            <a:r>
              <a:rPr lang="en-IE" sz="2000" baseline="-25000" dirty="0" smtClean="0">
                <a:latin typeface="Symbol" pitchFamily="18" charset="2"/>
              </a:rPr>
              <a:t>m</a:t>
            </a:r>
            <a:r>
              <a:rPr lang="en-IE" sz="2000" dirty="0" smtClean="0"/>
              <a:t>,  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dirty="0" smtClean="0"/>
              <a:t> )</a:t>
            </a:r>
            <a:endParaRPr lang="en-I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656434" y="5341781"/>
            <a:ext cx="225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can use subgroup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048908" y="2257034"/>
            <a:ext cx="273498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charged leptons</a:t>
            </a:r>
            <a:endParaRPr lang="en-IE" sz="2000" dirty="0"/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325687" y="5869169"/>
            <a:ext cx="6020447" cy="620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Intrinsic  symmetries as residual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479147" y="180753"/>
            <a:ext cx="4126720" cy="7749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Intrinsic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349593"/>
            <a:ext cx="2818369" cy="962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Invariance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684370" y="1990047"/>
            <a:ext cx="4026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524072" y="2227116"/>
            <a:ext cx="1045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</a:rPr>
              <a:t> 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2</a:t>
            </a:r>
            <a:r>
              <a:rPr lang="en-US" sz="2000" baseline="-25000" dirty="0" smtClean="0">
                <a:latin typeface="Times New Roman" pitchFamily="18" charset="0"/>
              </a:rPr>
              <a:t> 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3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7856" y="1998133"/>
            <a:ext cx="1576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 </a:t>
            </a:r>
            <a:r>
              <a:rPr lang="en-IE" sz="2000" dirty="0" smtClean="0"/>
              <a:t>     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 </a:t>
            </a:r>
            <a:r>
              <a:rPr lang="en-IE" sz="2000" dirty="0" smtClean="0"/>
              <a:t>            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3</a:t>
            </a:r>
            <a:endParaRPr lang="en-IE" sz="2000" dirty="0"/>
          </a:p>
        </p:txBody>
      </p:sp>
      <p:sp>
        <p:nvSpPr>
          <p:cNvPr id="10" name="Double Bracket 9"/>
          <p:cNvSpPr/>
          <p:nvPr/>
        </p:nvSpPr>
        <p:spPr>
          <a:xfrm>
            <a:off x="1847856" y="1990047"/>
            <a:ext cx="1576867" cy="1015663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Double Bracket 10"/>
          <p:cNvSpPr/>
          <p:nvPr/>
        </p:nvSpPr>
        <p:spPr>
          <a:xfrm>
            <a:off x="3650503" y="2023914"/>
            <a:ext cx="436541" cy="1015663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Double Bracket 11"/>
          <p:cNvSpPr/>
          <p:nvPr/>
        </p:nvSpPr>
        <p:spPr>
          <a:xfrm>
            <a:off x="466423" y="2227117"/>
            <a:ext cx="1193043" cy="400110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11275" y="3435754"/>
            <a:ext cx="154401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 S</a:t>
            </a:r>
            <a:r>
              <a:rPr lang="en-US" sz="2000" baseline="-25000" dirty="0" smtClean="0"/>
              <a:t>i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276" y="-13276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47335" y="3450482"/>
            <a:ext cx="3754005" cy="5307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647335" y="3450482"/>
            <a:ext cx="3728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( U</a:t>
            </a:r>
            <a:r>
              <a:rPr lang="en-US" sz="2400" baseline="-25000" dirty="0" smtClean="0"/>
              <a:t>PMNS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U</a:t>
            </a:r>
            <a:r>
              <a:rPr lang="en-US" sz="2400" baseline="-25000" dirty="0" smtClean="0"/>
              <a:t>PMNS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T)</a:t>
            </a:r>
            <a:r>
              <a:rPr lang="en-US" sz="2400" baseline="30000" dirty="0" smtClean="0"/>
              <a:t>p</a:t>
            </a:r>
            <a:r>
              <a:rPr lang="en-US" sz="2400" dirty="0" smtClean="0"/>
              <a:t>  = I</a:t>
            </a:r>
            <a:r>
              <a:rPr lang="en-US" sz="2400" baseline="30000" dirty="0" smtClean="0"/>
              <a:t> 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086422" y="202019"/>
            <a:ext cx="2215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D. Hernandez, A.S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1204.0445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363538" y="4719638"/>
            <a:ext cx="253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7157" y="1035873"/>
            <a:ext cx="8083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 intrinsic symmetries are residual symmetries of the unique symmetry group (follow from breaking of unique group)</a:t>
            </a:r>
          </a:p>
          <a:p>
            <a:r>
              <a:rPr lang="en-IE" sz="2000" dirty="0" smtClean="0">
                <a:sym typeface="Wingdings" pitchFamily="2" charset="2"/>
              </a:rPr>
              <a:t> bounds on elements </a:t>
            </a:r>
            <a:r>
              <a:rPr lang="en-IE" sz="2000" dirty="0" smtClean="0"/>
              <a:t> of mixing matrix </a:t>
            </a:r>
            <a:endParaRPr lang="en-I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39124" y="4635770"/>
            <a:ext cx="87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Two such equations for </a:t>
            </a:r>
            <a:r>
              <a:rPr lang="en-IE" sz="2000" dirty="0" err="1" smtClean="0"/>
              <a:t>i</a:t>
            </a:r>
            <a:r>
              <a:rPr lang="en-IE" sz="2000" dirty="0" smtClean="0"/>
              <a:t> = 1,2 fix the mixing matrix completely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TBM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61701" y="4209254"/>
            <a:ext cx="871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each </a:t>
            </a:r>
            <a:r>
              <a:rPr lang="en-IE" sz="2000" dirty="0" err="1" smtClean="0"/>
              <a:t>i</a:t>
            </a:r>
            <a:r>
              <a:rPr lang="en-IE" sz="2000" dirty="0" smtClean="0"/>
              <a:t> the equation gives two relations between mixing parameters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02993" y="3522670"/>
            <a:ext cx="136515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 -integer</a:t>
            </a:r>
            <a:endParaRPr lang="en-IE" sz="2000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7002" y="5369442"/>
            <a:ext cx="1027845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x Z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26" name="Right Arrow 25"/>
          <p:cNvSpPr/>
          <p:nvPr/>
        </p:nvSpPr>
        <p:spPr>
          <a:xfrm>
            <a:off x="1860645" y="5400220"/>
            <a:ext cx="218659" cy="3693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/>
          <p:cNvSpPr txBox="1"/>
          <p:nvPr/>
        </p:nvSpPr>
        <p:spPr>
          <a:xfrm>
            <a:off x="2079817" y="5335575"/>
            <a:ext cx="1038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TBM</a:t>
            </a:r>
            <a:endParaRPr lang="en-IE" sz="2400" dirty="0"/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468514" y="180753"/>
            <a:ext cx="4932825" cy="7749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Symmetry group condition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076" y="2137135"/>
            <a:ext cx="5187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 and T are elements of covering group.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56442" y="2650312"/>
            <a:ext cx="808387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By definition product of these elements (taken in the same basis) also belongs to the  finite discrete group: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8514" y="5976940"/>
            <a:ext cx="797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general, the condition allows to fix mixing matrix up to several possibilities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197831" y="233814"/>
            <a:ext cx="3919942" cy="871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A</a:t>
            </a:r>
            <a:r>
              <a:rPr lang="en-US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192463" y="1676400"/>
            <a:ext cx="60007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A</a:t>
            </a:r>
            <a:r>
              <a:rPr lang="en-US" sz="2400" baseline="-25000" dirty="0"/>
              <a:t>4 </a:t>
            </a:r>
            <a:endParaRPr lang="en-US" sz="2400" dirty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362450" y="1600200"/>
            <a:ext cx="4916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Symmetry group of even  permutations </a:t>
            </a:r>
          </a:p>
          <a:p>
            <a:r>
              <a:rPr lang="en-US" sz="2000" dirty="0"/>
              <a:t>of 4 elements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476750" y="2362200"/>
            <a:ext cx="3297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Symmetry of tetrahedron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58788" y="4579938"/>
            <a:ext cx="524694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Irreducible representations: </a:t>
            </a:r>
            <a:r>
              <a:rPr lang="en-US" sz="2000" u="sng" dirty="0"/>
              <a:t>3</a:t>
            </a:r>
            <a:r>
              <a:rPr lang="en-US" sz="2000" dirty="0"/>
              <a:t>,   </a:t>
            </a:r>
            <a:r>
              <a:rPr lang="en-US" sz="2000" u="sng" dirty="0"/>
              <a:t>1</a:t>
            </a:r>
            <a:r>
              <a:rPr lang="en-US" sz="2000" dirty="0"/>
              <a:t>,   </a:t>
            </a:r>
            <a:r>
              <a:rPr lang="en-US" sz="2000" u="sng" dirty="0"/>
              <a:t>1’</a:t>
            </a:r>
            <a:r>
              <a:rPr lang="en-US" sz="2000" dirty="0"/>
              <a:t>,  </a:t>
            </a:r>
            <a:r>
              <a:rPr lang="en-US" sz="2000" u="sng" dirty="0"/>
              <a:t>1’’</a:t>
            </a:r>
            <a:r>
              <a:rPr lang="en-US" sz="2000" dirty="0"/>
              <a:t>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019925" y="331788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E. Ma  </a:t>
            </a:r>
          </a:p>
        </p:txBody>
      </p:sp>
      <p:sp>
        <p:nvSpPr>
          <p:cNvPr id="35850" name="Freeform 10"/>
          <p:cNvSpPr>
            <a:spLocks/>
          </p:cNvSpPr>
          <p:nvPr/>
        </p:nvSpPr>
        <p:spPr bwMode="auto">
          <a:xfrm>
            <a:off x="304800" y="2514600"/>
            <a:ext cx="2514600" cy="685800"/>
          </a:xfrm>
          <a:custGeom>
            <a:avLst/>
            <a:gdLst>
              <a:gd name="T0" fmla="*/ 0 w 1584"/>
              <a:gd name="T1" fmla="*/ 2147483647 h 432"/>
              <a:gd name="T2" fmla="*/ 2147483647 w 1584"/>
              <a:gd name="T3" fmla="*/ 2147483647 h 432"/>
              <a:gd name="T4" fmla="*/ 2147483647 w 1584"/>
              <a:gd name="T5" fmla="*/ 0 h 432"/>
              <a:gd name="T6" fmla="*/ 0 w 1584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432"/>
              <a:gd name="T14" fmla="*/ 1584 w 1584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432">
                <a:moveTo>
                  <a:pt x="0" y="432"/>
                </a:moveTo>
                <a:lnTo>
                  <a:pt x="1584" y="432"/>
                </a:lnTo>
                <a:lnTo>
                  <a:pt x="1104" y="0"/>
                </a:lnTo>
                <a:lnTo>
                  <a:pt x="0" y="4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mpd="sng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304800" y="1371600"/>
            <a:ext cx="2514600" cy="1828800"/>
          </a:xfrm>
          <a:custGeom>
            <a:avLst/>
            <a:gdLst>
              <a:gd name="T0" fmla="*/ 0 w 1584"/>
              <a:gd name="T1" fmla="*/ 2147483647 h 1152"/>
              <a:gd name="T2" fmla="*/ 2147483647 w 1584"/>
              <a:gd name="T3" fmla="*/ 0 h 1152"/>
              <a:gd name="T4" fmla="*/ 2147483647 w 1584"/>
              <a:gd name="T5" fmla="*/ 2147483647 h 1152"/>
              <a:gd name="T6" fmla="*/ 0 60000 65536"/>
              <a:gd name="T7" fmla="*/ 0 60000 65536"/>
              <a:gd name="T8" fmla="*/ 0 60000 65536"/>
              <a:gd name="T9" fmla="*/ 0 w 1584"/>
              <a:gd name="T10" fmla="*/ 0 h 1152"/>
              <a:gd name="T11" fmla="*/ 1584 w 1584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152">
                <a:moveTo>
                  <a:pt x="0" y="1152"/>
                </a:moveTo>
                <a:lnTo>
                  <a:pt x="864" y="0"/>
                </a:lnTo>
                <a:lnTo>
                  <a:pt x="1584" y="1152"/>
                </a:lnTo>
              </a:path>
            </a:pathLst>
          </a:custGeom>
          <a:noFill/>
          <a:ln w="19050" cmpd="sng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676400" y="1371600"/>
            <a:ext cx="381000" cy="11430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304800" y="1371600"/>
            <a:ext cx="1752600" cy="1828800"/>
          </a:xfrm>
          <a:custGeom>
            <a:avLst/>
            <a:gdLst>
              <a:gd name="T0" fmla="*/ 0 w 1104"/>
              <a:gd name="T1" fmla="*/ 2147483647 h 1152"/>
              <a:gd name="T2" fmla="*/ 2147483647 w 1104"/>
              <a:gd name="T3" fmla="*/ 0 h 1152"/>
              <a:gd name="T4" fmla="*/ 2147483647 w 1104"/>
              <a:gd name="T5" fmla="*/ 2147483647 h 1152"/>
              <a:gd name="T6" fmla="*/ 0 w 1104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152"/>
              <a:gd name="T14" fmla="*/ 1104 w 1104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152">
                <a:moveTo>
                  <a:pt x="0" y="1152"/>
                </a:moveTo>
                <a:lnTo>
                  <a:pt x="864" y="0"/>
                </a:lnTo>
                <a:lnTo>
                  <a:pt x="1104" y="720"/>
                </a:lnTo>
                <a:lnTo>
                  <a:pt x="0" y="1152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1676400" y="1371600"/>
            <a:ext cx="1143000" cy="1828800"/>
          </a:xfrm>
          <a:custGeom>
            <a:avLst/>
            <a:gdLst>
              <a:gd name="T0" fmla="*/ 2147483647 w 720"/>
              <a:gd name="T1" fmla="*/ 2147483647 h 1152"/>
              <a:gd name="T2" fmla="*/ 0 w 720"/>
              <a:gd name="T3" fmla="*/ 0 h 1152"/>
              <a:gd name="T4" fmla="*/ 2147483647 w 720"/>
              <a:gd name="T5" fmla="*/ 2147483647 h 1152"/>
              <a:gd name="T6" fmla="*/ 2147483647 w 720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1152"/>
              <a:gd name="T14" fmla="*/ 720 w 720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1152">
                <a:moveTo>
                  <a:pt x="240" y="720"/>
                </a:moveTo>
                <a:lnTo>
                  <a:pt x="0" y="0"/>
                </a:lnTo>
                <a:lnTo>
                  <a:pt x="720" y="1152"/>
                </a:lnTo>
                <a:lnTo>
                  <a:pt x="240" y="720"/>
                </a:lnTo>
                <a:close/>
              </a:path>
            </a:pathLst>
          </a:cu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759075" y="5222875"/>
            <a:ext cx="2844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3</a:t>
            </a:r>
            <a:r>
              <a:rPr lang="en-US" sz="2000" dirty="0"/>
              <a:t>x</a:t>
            </a:r>
            <a:r>
              <a:rPr lang="en-US" sz="2000" u="sng" dirty="0"/>
              <a:t>3</a:t>
            </a:r>
            <a:r>
              <a:rPr lang="en-US" sz="2000" dirty="0"/>
              <a:t> = </a:t>
            </a:r>
            <a:r>
              <a:rPr lang="en-US" sz="2000" u="sng" dirty="0"/>
              <a:t>3</a:t>
            </a:r>
            <a:r>
              <a:rPr lang="en-US" sz="2000" dirty="0"/>
              <a:t> + </a:t>
            </a:r>
            <a:r>
              <a:rPr lang="en-US" sz="2000" u="sng" dirty="0"/>
              <a:t>3</a:t>
            </a:r>
            <a:r>
              <a:rPr lang="en-US" sz="2000" dirty="0"/>
              <a:t> + </a:t>
            </a:r>
            <a:r>
              <a:rPr lang="en-US" sz="2000" u="sng" dirty="0"/>
              <a:t>1</a:t>
            </a:r>
            <a:r>
              <a:rPr lang="en-US" sz="2000" dirty="0"/>
              <a:t> + </a:t>
            </a:r>
            <a:r>
              <a:rPr lang="en-US" sz="2000" u="sng" dirty="0"/>
              <a:t>1</a:t>
            </a:r>
            <a:r>
              <a:rPr lang="en-US" sz="2000" dirty="0"/>
              <a:t>’ + </a:t>
            </a:r>
            <a:r>
              <a:rPr lang="en-US" sz="2000" u="sng" dirty="0"/>
              <a:t>1</a:t>
            </a:r>
            <a:r>
              <a:rPr lang="en-US" sz="2000" dirty="0"/>
              <a:t>’’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69913" y="5222875"/>
            <a:ext cx="180690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Products and </a:t>
            </a:r>
          </a:p>
          <a:p>
            <a:r>
              <a:rPr lang="en-US" sz="2000" dirty="0"/>
              <a:t>invariants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805113" y="5694363"/>
            <a:ext cx="1282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1</a:t>
            </a:r>
            <a:r>
              <a:rPr lang="en-US" sz="2000" dirty="0"/>
              <a:t>’ x </a:t>
            </a:r>
            <a:r>
              <a:rPr lang="en-US" sz="2000" u="sng" dirty="0"/>
              <a:t>1</a:t>
            </a:r>
            <a:r>
              <a:rPr lang="en-US" sz="2000" dirty="0"/>
              <a:t>’’ ~ </a:t>
            </a:r>
            <a:r>
              <a:rPr lang="en-US" sz="2000" u="sng" dirty="0"/>
              <a:t>1</a:t>
            </a:r>
            <a:endParaRPr lang="en-US" sz="2000" dirty="0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2114550" y="38989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2</a:t>
            </a:r>
            <a:r>
              <a:rPr lang="en-US" dirty="0"/>
              <a:t> = 1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58788" y="3756025"/>
            <a:ext cx="159861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Presentation </a:t>
            </a:r>
          </a:p>
          <a:p>
            <a:r>
              <a:rPr lang="en-US"/>
              <a:t>of the group: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192463" y="3898900"/>
            <a:ext cx="788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 = 1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4191000" y="3898900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(ST)</a:t>
            </a:r>
            <a:r>
              <a:rPr lang="en-US" baseline="30000" dirty="0"/>
              <a:t>3</a:t>
            </a:r>
            <a:r>
              <a:rPr lang="en-US" dirty="0"/>
              <a:t> = 1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713646" y="3017043"/>
            <a:ext cx="2188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Generators: S, T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7491412" y="3836988"/>
            <a:ext cx="14093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no U = A</a:t>
            </a:r>
            <a:r>
              <a:rPr lang="en-US" sz="2000" baseline="-25000" dirty="0">
                <a:latin typeface="Symbol" pitchFamily="18" charset="2"/>
              </a:rPr>
              <a:t>mt </a:t>
            </a:r>
            <a:endParaRPr lang="en-US" sz="2000" dirty="0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7032625" y="658813"/>
            <a:ext cx="207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G Branco, H P Nilles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446730" y="694411"/>
            <a:ext cx="3381415" cy="1042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Flavor and 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14563" y="2139950"/>
            <a:ext cx="4194175" cy="2698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827289" y="393396"/>
            <a:ext cx="5581450" cy="958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A_4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symmetry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breaking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871913" y="2371725"/>
            <a:ext cx="592137" cy="5191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  <a:r>
              <a:rPr lang="en-US" sz="2800" baseline="-25000"/>
              <a:t>4</a:t>
            </a:r>
            <a:endParaRPr lang="en-US" sz="2800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60688" y="3259138"/>
            <a:ext cx="392112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821238" y="3305175"/>
            <a:ext cx="395287" cy="4572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199865" y="2835275"/>
            <a:ext cx="316464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``accidental’’ symmetry </a:t>
            </a:r>
          </a:p>
          <a:p>
            <a:r>
              <a:rPr lang="en-US" sz="2000" dirty="0"/>
              <a:t>    due to particular </a:t>
            </a:r>
          </a:p>
          <a:p>
            <a:r>
              <a:rPr lang="en-US" sz="2000" dirty="0"/>
              <a:t>    selection of </a:t>
            </a:r>
            <a:r>
              <a:rPr lang="en-US" sz="2000" dirty="0" err="1"/>
              <a:t>flavon</a:t>
            </a:r>
            <a:r>
              <a:rPr lang="en-US" sz="2000" dirty="0"/>
              <a:t>  </a:t>
            </a:r>
          </a:p>
          <a:p>
            <a:r>
              <a:rPr lang="en-US" sz="2000" dirty="0"/>
              <a:t>    representations and </a:t>
            </a:r>
          </a:p>
          <a:p>
            <a:r>
              <a:rPr lang="en-US" sz="2000" dirty="0"/>
              <a:t>    configuration of VEV’s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 rot="861368">
            <a:off x="5627688" y="3244850"/>
            <a:ext cx="612775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>
                <a:latin typeface="Symbol" pitchFamily="18" charset="2"/>
              </a:rPr>
              <a:t>mt</a:t>
            </a:r>
            <a:endParaRPr lang="en-US" sz="2400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 rot="2509336">
            <a:off x="3446463" y="2878138"/>
            <a:ext cx="369887" cy="3667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 rot="-2979565">
            <a:off x="4545013" y="2894012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984750" y="4222750"/>
            <a:ext cx="1255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M</a:t>
            </a:r>
            <a:r>
              <a:rPr lang="en-US" baseline="-25000">
                <a:latin typeface="Symbol" pitchFamily="18" charset="2"/>
              </a:rPr>
              <a:t>n</a:t>
            </a:r>
            <a:r>
              <a:rPr lang="en-US"/>
              <a:t>  </a:t>
            </a:r>
          </a:p>
          <a:p>
            <a:r>
              <a:rPr lang="en-US"/>
              <a:t>TBM-type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703513" y="3811588"/>
            <a:ext cx="1039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M</a:t>
            </a:r>
            <a:r>
              <a:rPr lang="en-US" baseline="-25000"/>
              <a:t>l</a:t>
            </a:r>
            <a:r>
              <a:rPr lang="en-US"/>
              <a:t>  </a:t>
            </a:r>
          </a:p>
          <a:p>
            <a:r>
              <a:rPr lang="en-US"/>
              <a:t>diagonal</a:t>
            </a:r>
          </a:p>
        </p:txBody>
      </p:sp>
      <p:sp>
        <p:nvSpPr>
          <p:cNvPr id="36879" name="AutoShape 15"/>
          <p:cNvSpPr>
            <a:spLocks/>
          </p:cNvSpPr>
          <p:nvPr/>
        </p:nvSpPr>
        <p:spPr bwMode="auto">
          <a:xfrm rot="-5400000">
            <a:off x="5372894" y="3428207"/>
            <a:ext cx="152400" cy="1255712"/>
          </a:xfrm>
          <a:prstGeom prst="leftBrace">
            <a:avLst>
              <a:gd name="adj1" fmla="val 6866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357626" y="5186351"/>
            <a:ext cx="42707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In turn, this split originates from </a:t>
            </a:r>
          </a:p>
          <a:p>
            <a:r>
              <a:rPr lang="en-US" sz="2000" dirty="0"/>
              <a:t>different flavor assignments of </a:t>
            </a:r>
          </a:p>
          <a:p>
            <a:r>
              <a:rPr lang="en-US" sz="2000" dirty="0"/>
              <a:t>the RH components </a:t>
            </a:r>
            <a:r>
              <a:rPr lang="en-US" sz="2000" dirty="0" err="1" smtClean="0"/>
              <a:t>N</a:t>
            </a:r>
            <a:r>
              <a:rPr lang="en-US" sz="2000" baseline="30000" dirty="0" err="1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l</a:t>
            </a:r>
            <a:r>
              <a:rPr lang="en-US" sz="2000" baseline="30000" dirty="0" err="1"/>
              <a:t>c</a:t>
            </a:r>
            <a:endParaRPr lang="en-US" sz="2000" baseline="30000" dirty="0"/>
          </a:p>
          <a:p>
            <a:r>
              <a:rPr lang="en-US" sz="2000" dirty="0"/>
              <a:t>and different </a:t>
            </a:r>
            <a:r>
              <a:rPr lang="en-US" sz="2000" dirty="0" err="1"/>
              <a:t>higgs</a:t>
            </a:r>
            <a:r>
              <a:rPr lang="en-US" sz="2000" dirty="0"/>
              <a:t> </a:t>
            </a:r>
            <a:r>
              <a:rPr lang="en-US" sz="2000" dirty="0" err="1"/>
              <a:t>multiplets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69" name="Rectangle 46"/>
          <p:cNvSpPr>
            <a:spLocks noChangeArrowheads="1"/>
          </p:cNvSpPr>
          <p:nvPr/>
        </p:nvSpPr>
        <p:spPr bwMode="auto">
          <a:xfrm>
            <a:off x="838200" y="5413375"/>
            <a:ext cx="3133725" cy="1192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94313" y="2343150"/>
            <a:ext cx="2073275" cy="24463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46188" y="2343150"/>
            <a:ext cx="3181350" cy="16779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628900" y="2881313"/>
            <a:ext cx="527050" cy="449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6631" name="WordArt 8"/>
          <p:cNvSpPr>
            <a:spLocks noChangeArrowheads="1" noChangeShapeType="1" noTextEdit="1"/>
          </p:cNvSpPr>
          <p:nvPr/>
        </p:nvSpPr>
        <p:spPr bwMode="auto">
          <a:xfrm>
            <a:off x="517525" y="214313"/>
            <a:ext cx="3294063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An A</a:t>
            </a:r>
            <a:r>
              <a:rPr lang="en-IE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</a:t>
            </a:r>
            <a:r>
              <a:rPr lang="en-I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model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1258888" y="1952625"/>
            <a:ext cx="1984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Charged lepton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237163" y="1987550"/>
            <a:ext cx="13740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Neutrinos</a:t>
            </a: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1825625" y="2466975"/>
            <a:ext cx="3619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1841500" y="3221038"/>
            <a:ext cx="38258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  <a:r>
              <a:rPr lang="en-US" sz="2400" baseline="30000"/>
              <a:t>c</a:t>
            </a:r>
            <a:endParaRPr lang="en-US" sz="2400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5994400" y="3192463"/>
            <a:ext cx="608013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</a:t>
            </a:r>
            <a:r>
              <a:rPr lang="en-US" sz="2400" baseline="30000"/>
              <a:t>c</a:t>
            </a:r>
            <a:r>
              <a:rPr lang="en-US" sz="2400">
                <a:latin typeface="Symbol" pitchFamily="18" charset="2"/>
              </a:rPr>
              <a:t> </a:t>
            </a:r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6100763" y="2474913"/>
            <a:ext cx="3619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6638" name="Text Box 15"/>
          <p:cNvSpPr txBox="1">
            <a:spLocks noChangeArrowheads="1"/>
          </p:cNvSpPr>
          <p:nvPr/>
        </p:nvSpPr>
        <p:spPr bwMode="auto">
          <a:xfrm>
            <a:off x="5661025" y="3438525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2724150" y="2867025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T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40" name="Oval 17"/>
          <p:cNvSpPr>
            <a:spLocks noChangeArrowheads="1"/>
          </p:cNvSpPr>
          <p:nvPr/>
        </p:nvSpPr>
        <p:spPr bwMode="auto">
          <a:xfrm>
            <a:off x="3209925" y="2846388"/>
            <a:ext cx="533400" cy="449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1246188" y="347345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1, i, -1</a:t>
            </a:r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5461000" y="3943350"/>
            <a:ext cx="533400" cy="449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5529263" y="3906838"/>
            <a:ext cx="430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S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3286125" y="2855913"/>
            <a:ext cx="41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x</a:t>
            </a:r>
            <a:r>
              <a:rPr lang="en-US" sz="2000"/>
              <a:t>’</a:t>
            </a:r>
            <a:r>
              <a:rPr lang="en-US" sz="2000">
                <a:latin typeface="Symbol" pitchFamily="18" charset="2"/>
              </a:rPr>
              <a:t> </a:t>
            </a:r>
          </a:p>
        </p:txBody>
      </p:sp>
      <p:sp>
        <p:nvSpPr>
          <p:cNvPr id="26645" name="Line 22"/>
          <p:cNvSpPr>
            <a:spLocks noChangeShapeType="1"/>
          </p:cNvSpPr>
          <p:nvPr/>
        </p:nvSpPr>
        <p:spPr bwMode="auto">
          <a:xfrm>
            <a:off x="6273800" y="2946400"/>
            <a:ext cx="1588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26646" name="Oval 23"/>
          <p:cNvSpPr>
            <a:spLocks noChangeArrowheads="1"/>
          </p:cNvSpPr>
          <p:nvPr/>
        </p:nvSpPr>
        <p:spPr bwMode="auto">
          <a:xfrm>
            <a:off x="6064250" y="4183063"/>
            <a:ext cx="533400" cy="449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4"/>
          <p:cNvSpPr>
            <a:spLocks noChangeArrowheads="1"/>
          </p:cNvSpPr>
          <p:nvPr/>
        </p:nvSpPr>
        <p:spPr bwMode="auto">
          <a:xfrm>
            <a:off x="6681788" y="3886200"/>
            <a:ext cx="533400" cy="449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6175375" y="4173538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x 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6751638" y="3932238"/>
            <a:ext cx="38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26650" name="Text Box 27"/>
          <p:cNvSpPr txBox="1">
            <a:spLocks noChangeArrowheads="1"/>
          </p:cNvSpPr>
          <p:nvPr/>
        </p:nvSpPr>
        <p:spPr bwMode="auto">
          <a:xfrm>
            <a:off x="3811588" y="2833688"/>
            <a:ext cx="48282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 smtClean="0"/>
              <a:t>d</a:t>
            </a:r>
            <a:endParaRPr lang="en-US" sz="2000" dirty="0"/>
          </a:p>
        </p:txBody>
      </p:sp>
      <p:sp>
        <p:nvSpPr>
          <p:cNvPr id="26651" name="Text Box 28"/>
          <p:cNvSpPr txBox="1">
            <a:spLocks noChangeArrowheads="1"/>
          </p:cNvSpPr>
          <p:nvPr/>
        </p:nvSpPr>
        <p:spPr bwMode="auto">
          <a:xfrm>
            <a:off x="6784975" y="2855913"/>
            <a:ext cx="470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 smtClean="0"/>
              <a:t>u</a:t>
            </a:r>
            <a:endParaRPr lang="en-US" sz="2000" dirty="0"/>
          </a:p>
        </p:txBody>
      </p:sp>
      <p:sp>
        <p:nvSpPr>
          <p:cNvPr id="26652" name="Text Box 29"/>
          <p:cNvSpPr txBox="1">
            <a:spLocks noChangeArrowheads="1"/>
          </p:cNvSpPr>
          <p:nvPr/>
        </p:nvSpPr>
        <p:spPr bwMode="auto">
          <a:xfrm>
            <a:off x="3000375" y="2625725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26653" name="Text Box 30"/>
          <p:cNvSpPr txBox="1">
            <a:spLocks noChangeArrowheads="1"/>
          </p:cNvSpPr>
          <p:nvPr/>
        </p:nvSpPr>
        <p:spPr bwMode="auto">
          <a:xfrm>
            <a:off x="3551238" y="262890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6654" name="Text Box 31"/>
          <p:cNvSpPr txBox="1">
            <a:spLocks noChangeArrowheads="1"/>
          </p:cNvSpPr>
          <p:nvPr/>
        </p:nvSpPr>
        <p:spPr bwMode="auto">
          <a:xfrm>
            <a:off x="3186113" y="3213100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</a:t>
            </a:r>
          </a:p>
        </p:txBody>
      </p:sp>
      <p:sp>
        <p:nvSpPr>
          <p:cNvPr id="26655" name="Freeform 32"/>
          <p:cNvSpPr>
            <a:spLocks/>
          </p:cNvSpPr>
          <p:nvPr/>
        </p:nvSpPr>
        <p:spPr bwMode="auto">
          <a:xfrm>
            <a:off x="2192338" y="2670175"/>
            <a:ext cx="400050" cy="842963"/>
          </a:xfrm>
          <a:custGeom>
            <a:avLst/>
            <a:gdLst>
              <a:gd name="T0" fmla="*/ 0 w 252"/>
              <a:gd name="T1" fmla="*/ 0 h 531"/>
              <a:gd name="T2" fmla="*/ 246 w 252"/>
              <a:gd name="T3" fmla="*/ 265 h 531"/>
              <a:gd name="T4" fmla="*/ 36 w 252"/>
              <a:gd name="T5" fmla="*/ 531 h 531"/>
              <a:gd name="T6" fmla="*/ 0 60000 65536"/>
              <a:gd name="T7" fmla="*/ 0 60000 65536"/>
              <a:gd name="T8" fmla="*/ 0 60000 65536"/>
              <a:gd name="T9" fmla="*/ 0 w 252"/>
              <a:gd name="T10" fmla="*/ 0 h 531"/>
              <a:gd name="T11" fmla="*/ 252 w 252"/>
              <a:gd name="T12" fmla="*/ 531 h 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531">
                <a:moveTo>
                  <a:pt x="0" y="0"/>
                </a:moveTo>
                <a:cubicBezTo>
                  <a:pt x="120" y="88"/>
                  <a:pt x="240" y="177"/>
                  <a:pt x="246" y="265"/>
                </a:cubicBezTo>
                <a:cubicBezTo>
                  <a:pt x="252" y="353"/>
                  <a:pt x="144" y="442"/>
                  <a:pt x="36" y="5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26656" name="Freeform 33"/>
          <p:cNvSpPr>
            <a:spLocks/>
          </p:cNvSpPr>
          <p:nvPr/>
        </p:nvSpPr>
        <p:spPr bwMode="auto">
          <a:xfrm>
            <a:off x="5961063" y="3657600"/>
            <a:ext cx="695325" cy="450850"/>
          </a:xfrm>
          <a:custGeom>
            <a:avLst/>
            <a:gdLst>
              <a:gd name="T0" fmla="*/ 134 w 438"/>
              <a:gd name="T1" fmla="*/ 0 h 284"/>
              <a:gd name="T2" fmla="*/ 15 w 438"/>
              <a:gd name="T3" fmla="*/ 137 h 284"/>
              <a:gd name="T4" fmla="*/ 225 w 438"/>
              <a:gd name="T5" fmla="*/ 283 h 284"/>
              <a:gd name="T6" fmla="*/ 426 w 438"/>
              <a:gd name="T7" fmla="*/ 146 h 284"/>
              <a:gd name="T8" fmla="*/ 298 w 438"/>
              <a:gd name="T9" fmla="*/ 0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8"/>
              <a:gd name="T16" fmla="*/ 0 h 284"/>
              <a:gd name="T17" fmla="*/ 438 w 438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8" h="284">
                <a:moveTo>
                  <a:pt x="134" y="0"/>
                </a:moveTo>
                <a:cubicBezTo>
                  <a:pt x="67" y="45"/>
                  <a:pt x="0" y="90"/>
                  <a:pt x="15" y="137"/>
                </a:cubicBezTo>
                <a:cubicBezTo>
                  <a:pt x="30" y="184"/>
                  <a:pt x="157" y="282"/>
                  <a:pt x="225" y="283"/>
                </a:cubicBezTo>
                <a:cubicBezTo>
                  <a:pt x="293" y="284"/>
                  <a:pt x="414" y="193"/>
                  <a:pt x="426" y="146"/>
                </a:cubicBezTo>
                <a:cubicBezTo>
                  <a:pt x="438" y="99"/>
                  <a:pt x="368" y="49"/>
                  <a:pt x="29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26657" name="Text Box 34"/>
          <p:cNvSpPr txBox="1">
            <a:spLocks noChangeArrowheads="1"/>
          </p:cNvSpPr>
          <p:nvPr/>
        </p:nvSpPr>
        <p:spPr bwMode="auto">
          <a:xfrm>
            <a:off x="7397750" y="314325"/>
            <a:ext cx="1341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G. Altarelli</a:t>
            </a:r>
          </a:p>
          <a:p>
            <a:r>
              <a:rPr lang="en-US" i="1">
                <a:solidFill>
                  <a:srgbClr val="FF0000"/>
                </a:solidFill>
              </a:rPr>
              <a:t>D. Meloni </a:t>
            </a:r>
          </a:p>
        </p:txBody>
      </p:sp>
      <p:sp>
        <p:nvSpPr>
          <p:cNvPr id="26658" name="Text Box 35"/>
          <p:cNvSpPr txBox="1">
            <a:spLocks noChangeArrowheads="1"/>
          </p:cNvSpPr>
          <p:nvPr/>
        </p:nvSpPr>
        <p:spPr bwMode="auto">
          <a:xfrm>
            <a:off x="963613" y="5056188"/>
            <a:ext cx="1789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Flavon</a:t>
            </a:r>
            <a:r>
              <a:rPr lang="en-US" sz="2000" dirty="0"/>
              <a:t> sector</a:t>
            </a:r>
          </a:p>
        </p:txBody>
      </p:sp>
      <p:sp>
        <p:nvSpPr>
          <p:cNvPr id="26659" name="Text Box 36"/>
          <p:cNvSpPr txBox="1">
            <a:spLocks noChangeArrowheads="1"/>
          </p:cNvSpPr>
          <p:nvPr/>
        </p:nvSpPr>
        <p:spPr bwMode="auto">
          <a:xfrm>
            <a:off x="1295400" y="5534025"/>
            <a:ext cx="42862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T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60" name="Text Box 37"/>
          <p:cNvSpPr txBox="1">
            <a:spLocks noChangeArrowheads="1"/>
          </p:cNvSpPr>
          <p:nvPr/>
        </p:nvSpPr>
        <p:spPr bwMode="auto">
          <a:xfrm>
            <a:off x="1309688" y="6027738"/>
            <a:ext cx="52863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T</a:t>
            </a:r>
            <a:r>
              <a:rPr lang="en-US" sz="2000" baseline="30000"/>
              <a:t>0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61" name="Text Box 38"/>
          <p:cNvSpPr txBox="1">
            <a:spLocks noChangeArrowheads="1"/>
          </p:cNvSpPr>
          <p:nvPr/>
        </p:nvSpPr>
        <p:spPr bwMode="auto">
          <a:xfrm>
            <a:off x="2062163" y="5526088"/>
            <a:ext cx="430212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S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62" name="Text Box 39"/>
          <p:cNvSpPr txBox="1">
            <a:spLocks noChangeArrowheads="1"/>
          </p:cNvSpPr>
          <p:nvPr/>
        </p:nvSpPr>
        <p:spPr bwMode="auto">
          <a:xfrm>
            <a:off x="2070100" y="6007100"/>
            <a:ext cx="54292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S</a:t>
            </a:r>
            <a:r>
              <a:rPr lang="en-US" sz="2000" baseline="30000"/>
              <a:t>0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63" name="Text Box 40"/>
          <p:cNvSpPr txBox="1">
            <a:spLocks noChangeArrowheads="1"/>
          </p:cNvSpPr>
          <p:nvPr/>
        </p:nvSpPr>
        <p:spPr bwMode="auto">
          <a:xfrm>
            <a:off x="2767013" y="5521325"/>
            <a:ext cx="3730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x </a:t>
            </a:r>
          </a:p>
        </p:txBody>
      </p:sp>
      <p:sp>
        <p:nvSpPr>
          <p:cNvPr id="26664" name="Text Box 41"/>
          <p:cNvSpPr txBox="1">
            <a:spLocks noChangeArrowheads="1"/>
          </p:cNvSpPr>
          <p:nvPr/>
        </p:nvSpPr>
        <p:spPr bwMode="auto">
          <a:xfrm>
            <a:off x="3279775" y="5508625"/>
            <a:ext cx="419100" cy="396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x</a:t>
            </a:r>
            <a:r>
              <a:rPr lang="en-US" sz="2000" dirty="0"/>
              <a:t>’</a:t>
            </a:r>
            <a:r>
              <a:rPr lang="en-US" sz="2000" dirty="0">
                <a:latin typeface="Symbol" pitchFamily="18" charset="2"/>
              </a:rPr>
              <a:t> </a:t>
            </a:r>
          </a:p>
        </p:txBody>
      </p:sp>
      <p:sp>
        <p:nvSpPr>
          <p:cNvPr id="26665" name="Text Box 42"/>
          <p:cNvSpPr txBox="1">
            <a:spLocks noChangeArrowheads="1"/>
          </p:cNvSpPr>
          <p:nvPr/>
        </p:nvSpPr>
        <p:spPr bwMode="auto">
          <a:xfrm>
            <a:off x="2773363" y="5992813"/>
            <a:ext cx="4095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x</a:t>
            </a:r>
            <a:r>
              <a:rPr lang="en-US" sz="2000" baseline="30000"/>
              <a:t>0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66" name="Text Box 43"/>
          <p:cNvSpPr txBox="1">
            <a:spLocks noChangeArrowheads="1"/>
          </p:cNvSpPr>
          <p:nvPr/>
        </p:nvSpPr>
        <p:spPr bwMode="auto">
          <a:xfrm>
            <a:off x="4484688" y="6096000"/>
            <a:ext cx="1798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Driving fields</a:t>
            </a:r>
          </a:p>
        </p:txBody>
      </p:sp>
      <p:sp>
        <p:nvSpPr>
          <p:cNvPr id="26667" name="Text Box 44"/>
          <p:cNvSpPr txBox="1">
            <a:spLocks noChangeArrowheads="1"/>
          </p:cNvSpPr>
          <p:nvPr/>
        </p:nvSpPr>
        <p:spPr bwMode="auto">
          <a:xfrm>
            <a:off x="3930320" y="505618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U(1)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26668" name="Text Box 45"/>
          <p:cNvSpPr txBox="1">
            <a:spLocks noChangeArrowheads="1"/>
          </p:cNvSpPr>
          <p:nvPr/>
        </p:nvSpPr>
        <p:spPr bwMode="auto">
          <a:xfrm>
            <a:off x="4076700" y="5546725"/>
            <a:ext cx="323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  <a:p>
            <a:endParaRPr lang="en-US"/>
          </a:p>
          <a:p>
            <a:r>
              <a:rPr lang="en-US"/>
              <a:t>2</a:t>
            </a:r>
          </a:p>
        </p:txBody>
      </p:sp>
      <p:sp>
        <p:nvSpPr>
          <p:cNvPr id="26670" name="Text Box 47"/>
          <p:cNvSpPr txBox="1">
            <a:spLocks noChangeArrowheads="1"/>
          </p:cNvSpPr>
          <p:nvPr/>
        </p:nvSpPr>
        <p:spPr bwMode="auto">
          <a:xfrm>
            <a:off x="5999163" y="5328311"/>
            <a:ext cx="2740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Particular selection </a:t>
            </a:r>
          </a:p>
          <a:p>
            <a:r>
              <a:rPr lang="en-US" sz="2000" dirty="0" smtClean="0"/>
              <a:t>of representations</a:t>
            </a:r>
            <a:endParaRPr lang="en-US" sz="2000" dirty="0"/>
          </a:p>
        </p:txBody>
      </p:sp>
      <p:sp>
        <p:nvSpPr>
          <p:cNvPr id="26671" name="Text Box 48"/>
          <p:cNvSpPr txBox="1">
            <a:spLocks noChangeArrowheads="1"/>
          </p:cNvSpPr>
          <p:nvPr/>
        </p:nvSpPr>
        <p:spPr bwMode="auto">
          <a:xfrm>
            <a:off x="5214938" y="4793440"/>
            <a:ext cx="2346325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&lt; </a:t>
            </a:r>
            <a:r>
              <a:rPr lang="en-US" sz="2000" dirty="0" err="1">
                <a:latin typeface="Symbol" pitchFamily="18" charset="2"/>
              </a:rPr>
              <a:t>f</a:t>
            </a:r>
            <a:r>
              <a:rPr lang="en-US" sz="2000" baseline="-25000" dirty="0" err="1"/>
              <a:t>S</a:t>
            </a:r>
            <a:r>
              <a:rPr lang="en-US" sz="2000" baseline="-25000" dirty="0"/>
              <a:t> </a:t>
            </a:r>
            <a:r>
              <a:rPr lang="en-US" sz="2000" dirty="0">
                <a:latin typeface="Symbol" pitchFamily="18" charset="2"/>
              </a:rPr>
              <a:t>&gt; = </a:t>
            </a:r>
            <a:r>
              <a:rPr lang="en-US" sz="2000" dirty="0"/>
              <a:t>v</a:t>
            </a:r>
            <a:r>
              <a:rPr lang="en-US" sz="2000" baseline="-25000" dirty="0"/>
              <a:t> S  </a:t>
            </a:r>
            <a:r>
              <a:rPr lang="en-US" sz="2000" dirty="0"/>
              <a:t>(1, 1, 1)</a:t>
            </a:r>
            <a:r>
              <a:rPr lang="en-US" sz="2000" baseline="-25000" dirty="0"/>
              <a:t>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6672" name="Text Box 49"/>
          <p:cNvSpPr txBox="1">
            <a:spLocks noChangeArrowheads="1"/>
          </p:cNvSpPr>
          <p:nvPr/>
        </p:nvSpPr>
        <p:spPr bwMode="auto">
          <a:xfrm>
            <a:off x="1603375" y="4551362"/>
            <a:ext cx="2427287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&lt; </a:t>
            </a:r>
            <a:r>
              <a:rPr lang="en-US" sz="2000" dirty="0" err="1">
                <a:latin typeface="Symbol" pitchFamily="18" charset="2"/>
              </a:rPr>
              <a:t>f</a:t>
            </a:r>
            <a:r>
              <a:rPr lang="en-US" sz="2000" baseline="-25000" dirty="0" err="1"/>
              <a:t>T</a:t>
            </a:r>
            <a:r>
              <a:rPr lang="en-US" sz="2000" baseline="-25000" dirty="0"/>
              <a:t> </a:t>
            </a:r>
            <a:r>
              <a:rPr lang="en-US" sz="2000" dirty="0">
                <a:latin typeface="Symbol" pitchFamily="18" charset="2"/>
              </a:rPr>
              <a:t>&gt; = </a:t>
            </a:r>
            <a:r>
              <a:rPr lang="en-US" sz="2000" dirty="0"/>
              <a:t>v</a:t>
            </a:r>
            <a:r>
              <a:rPr lang="en-US" sz="2000" baseline="-25000" dirty="0"/>
              <a:t> 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(0</a:t>
            </a:r>
            <a:r>
              <a:rPr lang="en-US" sz="2000" dirty="0"/>
              <a:t>, 1, 0)</a:t>
            </a:r>
            <a:r>
              <a:rPr lang="en-US" sz="2000" baseline="-25000" dirty="0"/>
              <a:t>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6673" name="Text Box 50"/>
          <p:cNvSpPr txBox="1">
            <a:spLocks noChangeArrowheads="1"/>
          </p:cNvSpPr>
          <p:nvPr/>
        </p:nvSpPr>
        <p:spPr bwMode="auto">
          <a:xfrm>
            <a:off x="8129588" y="2019300"/>
            <a:ext cx="3238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674" name="Text Box 51"/>
          <p:cNvSpPr txBox="1">
            <a:spLocks noChangeArrowheads="1"/>
          </p:cNvSpPr>
          <p:nvPr/>
        </p:nvSpPr>
        <p:spPr bwMode="auto">
          <a:xfrm>
            <a:off x="8137525" y="2560638"/>
            <a:ext cx="2873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675" name="Text Box 52"/>
          <p:cNvSpPr txBox="1">
            <a:spLocks noChangeArrowheads="1"/>
          </p:cNvSpPr>
          <p:nvPr/>
        </p:nvSpPr>
        <p:spPr bwMode="auto">
          <a:xfrm>
            <a:off x="8045450" y="1546225"/>
            <a:ext cx="476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26676" name="Text Box 53"/>
          <p:cNvSpPr txBox="1">
            <a:spLocks noChangeArrowheads="1"/>
          </p:cNvSpPr>
          <p:nvPr/>
        </p:nvSpPr>
        <p:spPr bwMode="auto">
          <a:xfrm>
            <a:off x="8116888" y="3046413"/>
            <a:ext cx="328612" cy="36671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1’</a:t>
            </a:r>
          </a:p>
        </p:txBody>
      </p:sp>
      <p:sp>
        <p:nvSpPr>
          <p:cNvPr id="26677" name="Text Box 54"/>
          <p:cNvSpPr txBox="1">
            <a:spLocks noChangeArrowheads="1"/>
          </p:cNvSpPr>
          <p:nvPr/>
        </p:nvSpPr>
        <p:spPr bwMode="auto">
          <a:xfrm>
            <a:off x="8131175" y="3549650"/>
            <a:ext cx="369888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1’’</a:t>
            </a:r>
          </a:p>
        </p:txBody>
      </p:sp>
      <p:sp>
        <p:nvSpPr>
          <p:cNvPr id="26678" name="Text Box 55"/>
          <p:cNvSpPr txBox="1">
            <a:spLocks noChangeArrowheads="1"/>
          </p:cNvSpPr>
          <p:nvPr/>
        </p:nvSpPr>
        <p:spPr bwMode="auto">
          <a:xfrm>
            <a:off x="2533291" y="1278444"/>
            <a:ext cx="3477234" cy="400110"/>
          </a:xfrm>
          <a:prstGeom prst="rect">
            <a:avLst/>
          </a:prstGeom>
          <a:solidFill>
            <a:srgbClr val="FF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Yukawa </a:t>
            </a:r>
            <a:r>
              <a:rPr lang="en-US" sz="2000" dirty="0" smtClean="0"/>
              <a:t>sector mass terms</a:t>
            </a:r>
            <a:endParaRPr lang="en-US" sz="2000" dirty="0"/>
          </a:p>
        </p:txBody>
      </p:sp>
      <p:sp>
        <p:nvSpPr>
          <p:cNvPr id="26679" name="AutoShape 56"/>
          <p:cNvSpPr>
            <a:spLocks noChangeArrowheads="1"/>
          </p:cNvSpPr>
          <p:nvPr/>
        </p:nvSpPr>
        <p:spPr bwMode="auto">
          <a:xfrm rot="2302109">
            <a:off x="2855913" y="1731080"/>
            <a:ext cx="395287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680" name="AutoShape 57"/>
          <p:cNvSpPr>
            <a:spLocks noChangeArrowheads="1"/>
          </p:cNvSpPr>
          <p:nvPr/>
        </p:nvSpPr>
        <p:spPr bwMode="auto">
          <a:xfrm rot="-2449557">
            <a:off x="4984750" y="1764771"/>
            <a:ext cx="395288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681" name="Text Box 58"/>
          <p:cNvSpPr txBox="1">
            <a:spLocks noChangeArrowheads="1"/>
          </p:cNvSpPr>
          <p:nvPr/>
        </p:nvSpPr>
        <p:spPr bwMode="auto">
          <a:xfrm>
            <a:off x="1603375" y="271780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</a:t>
            </a:r>
          </a:p>
        </p:txBody>
      </p:sp>
      <p:sp>
        <p:nvSpPr>
          <p:cNvPr id="26682" name="Text Box 59"/>
          <p:cNvSpPr txBox="1">
            <a:spLocks noChangeArrowheads="1"/>
          </p:cNvSpPr>
          <p:nvPr/>
        </p:nvSpPr>
        <p:spPr bwMode="auto">
          <a:xfrm>
            <a:off x="2552700" y="319405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</a:t>
            </a:r>
          </a:p>
        </p:txBody>
      </p:sp>
      <p:sp>
        <p:nvSpPr>
          <p:cNvPr id="26683" name="Text Box 60"/>
          <p:cNvSpPr txBox="1">
            <a:spLocks noChangeArrowheads="1"/>
          </p:cNvSpPr>
          <p:nvPr/>
        </p:nvSpPr>
        <p:spPr bwMode="auto">
          <a:xfrm>
            <a:off x="8621713" y="1574800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Z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26684" name="Text Box 61"/>
          <p:cNvSpPr txBox="1">
            <a:spLocks noChangeArrowheads="1"/>
          </p:cNvSpPr>
          <p:nvPr/>
        </p:nvSpPr>
        <p:spPr bwMode="auto">
          <a:xfrm>
            <a:off x="5340350" y="4221163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6685" name="Text Box 62"/>
          <p:cNvSpPr txBox="1">
            <a:spLocks noChangeArrowheads="1"/>
          </p:cNvSpPr>
          <p:nvPr/>
        </p:nvSpPr>
        <p:spPr bwMode="auto">
          <a:xfrm>
            <a:off x="5892800" y="444500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6686" name="Text Box 63"/>
          <p:cNvSpPr txBox="1">
            <a:spLocks noChangeArrowheads="1"/>
          </p:cNvSpPr>
          <p:nvPr/>
        </p:nvSpPr>
        <p:spPr bwMode="auto">
          <a:xfrm>
            <a:off x="3684588" y="3197225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6687" name="Text Box 64"/>
          <p:cNvSpPr txBox="1">
            <a:spLocks noChangeArrowheads="1"/>
          </p:cNvSpPr>
          <p:nvPr/>
        </p:nvSpPr>
        <p:spPr bwMode="auto">
          <a:xfrm>
            <a:off x="5867400" y="273685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</a:t>
            </a:r>
          </a:p>
        </p:txBody>
      </p:sp>
      <p:sp>
        <p:nvSpPr>
          <p:cNvPr id="26688" name="Text Box 65"/>
          <p:cNvSpPr txBox="1">
            <a:spLocks noChangeArrowheads="1"/>
          </p:cNvSpPr>
          <p:nvPr/>
        </p:nvSpPr>
        <p:spPr bwMode="auto">
          <a:xfrm>
            <a:off x="6696075" y="3046413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</a:t>
            </a:r>
          </a:p>
        </p:txBody>
      </p:sp>
      <p:sp>
        <p:nvSpPr>
          <p:cNvPr id="26689" name="Text Box 66"/>
          <p:cNvSpPr txBox="1">
            <a:spLocks noChangeArrowheads="1"/>
          </p:cNvSpPr>
          <p:nvPr/>
        </p:nvSpPr>
        <p:spPr bwMode="auto">
          <a:xfrm rot="5400000">
            <a:off x="8104187" y="3465513"/>
            <a:ext cx="1444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 at multiplets</a:t>
            </a:r>
          </a:p>
        </p:txBody>
      </p:sp>
      <p:sp>
        <p:nvSpPr>
          <p:cNvPr id="26690" name="Text Box 67"/>
          <p:cNvSpPr txBox="1">
            <a:spLocks noChangeArrowheads="1"/>
          </p:cNvSpPr>
          <p:nvPr/>
        </p:nvSpPr>
        <p:spPr bwMode="auto">
          <a:xfrm>
            <a:off x="8601075" y="1989138"/>
            <a:ext cx="3603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 1</a:t>
            </a:r>
          </a:p>
          <a:p>
            <a:r>
              <a:rPr lang="en-US" sz="1600"/>
              <a:t> i</a:t>
            </a:r>
          </a:p>
          <a:p>
            <a:r>
              <a:rPr lang="en-US" sz="1600"/>
              <a:t>-1</a:t>
            </a:r>
          </a:p>
          <a:p>
            <a:r>
              <a:rPr lang="en-US" sz="1600"/>
              <a:t>-i</a:t>
            </a:r>
          </a:p>
        </p:txBody>
      </p:sp>
      <p:sp>
        <p:nvSpPr>
          <p:cNvPr id="26691" name="Text Box 68"/>
          <p:cNvSpPr txBox="1">
            <a:spLocks noChangeArrowheads="1"/>
          </p:cNvSpPr>
          <p:nvPr/>
        </p:nvSpPr>
        <p:spPr bwMode="auto">
          <a:xfrm>
            <a:off x="1022350" y="6200775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26692" name="Text Box 69"/>
          <p:cNvSpPr txBox="1">
            <a:spLocks noChangeArrowheads="1"/>
          </p:cNvSpPr>
          <p:nvPr/>
        </p:nvSpPr>
        <p:spPr bwMode="auto">
          <a:xfrm>
            <a:off x="1866900" y="6205538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6693" name="Text Box 70"/>
          <p:cNvSpPr txBox="1">
            <a:spLocks noChangeArrowheads="1"/>
          </p:cNvSpPr>
          <p:nvPr/>
        </p:nvSpPr>
        <p:spPr bwMode="auto">
          <a:xfrm>
            <a:off x="2646363" y="621030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6694" name="Text Box 71"/>
          <p:cNvSpPr txBox="1">
            <a:spLocks noChangeArrowheads="1"/>
          </p:cNvSpPr>
          <p:nvPr/>
        </p:nvSpPr>
        <p:spPr bwMode="auto">
          <a:xfrm>
            <a:off x="1685915" y="4067468"/>
            <a:ext cx="228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 = 1, </a:t>
            </a:r>
            <a:r>
              <a:rPr lang="en-US" sz="2000" dirty="0" smtClean="0"/>
              <a:t>2, …k = 0, 1 </a:t>
            </a:r>
            <a:endParaRPr lang="en-US" sz="2000" dirty="0"/>
          </a:p>
        </p:txBody>
      </p:sp>
      <p:sp>
        <p:nvSpPr>
          <p:cNvPr id="26696" name="Text Box 73"/>
          <p:cNvSpPr txBox="1">
            <a:spLocks noChangeArrowheads="1"/>
          </p:cNvSpPr>
          <p:nvPr/>
        </p:nvSpPr>
        <p:spPr bwMode="auto">
          <a:xfrm>
            <a:off x="4472798" y="6431261"/>
            <a:ext cx="2744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GUT-scale or higher?</a:t>
            </a:r>
          </a:p>
        </p:txBody>
      </p:sp>
      <p:sp>
        <p:nvSpPr>
          <p:cNvPr id="26697" name="Text Box 74"/>
          <p:cNvSpPr txBox="1">
            <a:spLocks noChangeArrowheads="1"/>
          </p:cNvSpPr>
          <p:nvPr/>
        </p:nvSpPr>
        <p:spPr bwMode="auto">
          <a:xfrm>
            <a:off x="6881813" y="6075363"/>
            <a:ext cx="2295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Vacuum alignment</a:t>
            </a:r>
          </a:p>
        </p:txBody>
      </p:sp>
      <p:sp>
        <p:nvSpPr>
          <p:cNvPr id="26698" name="AutoShape 75"/>
          <p:cNvSpPr>
            <a:spLocks noChangeArrowheads="1"/>
          </p:cNvSpPr>
          <p:nvPr/>
        </p:nvSpPr>
        <p:spPr bwMode="auto">
          <a:xfrm>
            <a:off x="6457140" y="6118225"/>
            <a:ext cx="273050" cy="3444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871188" y="1107619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symmetry</a:t>
            </a:r>
            <a:endParaRPr lang="en-IE" dirty="0"/>
          </a:p>
        </p:txBody>
      </p:sp>
      <p:sp>
        <p:nvSpPr>
          <p:cNvPr id="76" name="TextBox 75"/>
          <p:cNvSpPr txBox="1"/>
          <p:nvPr/>
        </p:nvSpPr>
        <p:spPr>
          <a:xfrm>
            <a:off x="2697022" y="3575048"/>
            <a:ext cx="121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flavons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175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2263775" y="1668463"/>
            <a:ext cx="4121150" cy="12795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460375" y="361503"/>
            <a:ext cx="4280591" cy="9853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Generic problem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643188" y="1990725"/>
            <a:ext cx="34829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 = F(Y, v)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4427538" y="3314700"/>
            <a:ext cx="1249362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Yukawa</a:t>
            </a:r>
          </a:p>
          <a:p>
            <a:r>
              <a:rPr lang="en-US" sz="2000" dirty="0"/>
              <a:t>couplings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6299200" y="3106738"/>
            <a:ext cx="842963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VEV’s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2173981" y="3042940"/>
            <a:ext cx="211147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Mechanism of </a:t>
            </a:r>
          </a:p>
          <a:p>
            <a:r>
              <a:rPr lang="en-US" sz="2000" dirty="0"/>
              <a:t>mass generation</a:t>
            </a:r>
          </a:p>
        </p:txBody>
      </p:sp>
      <p:sp>
        <p:nvSpPr>
          <p:cNvPr id="20490" name="AutoShape 12"/>
          <p:cNvSpPr>
            <a:spLocks noChangeArrowheads="1"/>
          </p:cNvSpPr>
          <p:nvPr/>
        </p:nvSpPr>
        <p:spPr bwMode="auto">
          <a:xfrm rot="1584704">
            <a:off x="3686175" y="2767013"/>
            <a:ext cx="471488" cy="3968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491" name="AutoShape 13"/>
          <p:cNvSpPr>
            <a:spLocks noChangeArrowheads="1"/>
          </p:cNvSpPr>
          <p:nvPr/>
        </p:nvSpPr>
        <p:spPr bwMode="auto">
          <a:xfrm rot="-128416">
            <a:off x="4748213" y="2760663"/>
            <a:ext cx="471487" cy="3968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492" name="AutoShape 14"/>
          <p:cNvSpPr>
            <a:spLocks noChangeArrowheads="1"/>
          </p:cNvSpPr>
          <p:nvPr/>
        </p:nvSpPr>
        <p:spPr bwMode="auto">
          <a:xfrm rot="-1476779">
            <a:off x="5641975" y="2760663"/>
            <a:ext cx="471488" cy="3968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5932488" y="3635375"/>
            <a:ext cx="1972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VEV alignment </a:t>
            </a:r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974842" y="3964733"/>
            <a:ext cx="31774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 different contributions</a:t>
            </a:r>
          </a:p>
          <a:p>
            <a:pPr>
              <a:buFontTx/>
              <a:buChar char="-"/>
            </a:pPr>
            <a:r>
              <a:rPr lang="en-US" sz="2000" dirty="0"/>
              <a:t> high order corrections</a:t>
            </a:r>
          </a:p>
        </p:txBody>
      </p:sp>
      <p:sp>
        <p:nvSpPr>
          <p:cNvPr id="20495" name="WordArt 18"/>
          <p:cNvSpPr>
            <a:spLocks noChangeArrowheads="1" noChangeShapeType="1" noTextEdit="1"/>
          </p:cNvSpPr>
          <p:nvPr/>
        </p:nvSpPr>
        <p:spPr bwMode="auto">
          <a:xfrm>
            <a:off x="260350" y="4765675"/>
            <a:ext cx="123666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Arial Black"/>
              </a:rPr>
              <a:t>TBM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4533900" y="4186238"/>
            <a:ext cx="4153701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follow from independent </a:t>
            </a:r>
            <a:r>
              <a:rPr lang="en-US" sz="2000" dirty="0" smtClean="0"/>
              <a:t>sectors:</a:t>
            </a:r>
            <a:endParaRPr lang="en-US" sz="2000" dirty="0"/>
          </a:p>
        </p:txBody>
      </p:sp>
      <p:sp>
        <p:nvSpPr>
          <p:cNvPr id="20497" name="Text Box 20"/>
          <p:cNvSpPr txBox="1">
            <a:spLocks noChangeArrowheads="1"/>
          </p:cNvSpPr>
          <p:nvPr/>
        </p:nvSpPr>
        <p:spPr bwMode="auto">
          <a:xfrm>
            <a:off x="231775" y="5550605"/>
            <a:ext cx="1577676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All these </a:t>
            </a:r>
          </a:p>
          <a:p>
            <a:r>
              <a:rPr lang="en-US" sz="2000" dirty="0"/>
              <a:t>components</a:t>
            </a:r>
          </a:p>
          <a:p>
            <a:r>
              <a:rPr lang="en-US" sz="2000" dirty="0"/>
              <a:t>should be </a:t>
            </a:r>
          </a:p>
          <a:p>
            <a:r>
              <a:rPr lang="en-US" sz="2000" dirty="0"/>
              <a:t>correlated</a:t>
            </a:r>
          </a:p>
        </p:txBody>
      </p:sp>
      <p:sp>
        <p:nvSpPr>
          <p:cNvPr id="20498" name="Text Box 21"/>
          <p:cNvSpPr txBox="1">
            <a:spLocks noChangeArrowheads="1"/>
          </p:cNvSpPr>
          <p:nvPr/>
        </p:nvSpPr>
        <p:spPr bwMode="auto">
          <a:xfrm>
            <a:off x="4740966" y="5227608"/>
            <a:ext cx="377699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tune by additional symmetries</a:t>
            </a:r>
          </a:p>
        </p:txBody>
      </p:sp>
      <p:sp>
        <p:nvSpPr>
          <p:cNvPr id="20499" name="Text Box 22"/>
          <p:cNvSpPr txBox="1">
            <a:spLocks noChangeArrowheads="1"/>
          </p:cNvSpPr>
          <p:nvPr/>
        </p:nvSpPr>
        <p:spPr bwMode="auto">
          <a:xfrm>
            <a:off x="6419850" y="4638675"/>
            <a:ext cx="2090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Scalar potential</a:t>
            </a:r>
          </a:p>
        </p:txBody>
      </p:sp>
      <p:sp>
        <p:nvSpPr>
          <p:cNvPr id="20500" name="Text Box 23"/>
          <p:cNvSpPr txBox="1">
            <a:spLocks noChangeArrowheads="1"/>
          </p:cNvSpPr>
          <p:nvPr/>
        </p:nvSpPr>
        <p:spPr bwMode="auto">
          <a:xfrm>
            <a:off x="4441825" y="4643438"/>
            <a:ext cx="1909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Yukawa sector</a:t>
            </a:r>
          </a:p>
        </p:txBody>
      </p:sp>
      <p:sp>
        <p:nvSpPr>
          <p:cNvPr id="20501" name="Text Box 24"/>
          <p:cNvSpPr txBox="1">
            <a:spLocks noChangeArrowheads="1"/>
          </p:cNvSpPr>
          <p:nvPr/>
        </p:nvSpPr>
        <p:spPr bwMode="auto">
          <a:xfrm>
            <a:off x="2500260" y="5803900"/>
            <a:ext cx="33041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``Natural’’ – consequence </a:t>
            </a:r>
          </a:p>
          <a:p>
            <a:r>
              <a:rPr lang="en-US" sz="2000" dirty="0"/>
              <a:t>   of symmetry? </a:t>
            </a:r>
          </a:p>
        </p:txBody>
      </p:sp>
      <p:sp>
        <p:nvSpPr>
          <p:cNvPr id="20502" name="Text Box 26"/>
          <p:cNvSpPr txBox="1">
            <a:spLocks noChangeArrowheads="1"/>
          </p:cNvSpPr>
          <p:nvPr/>
        </p:nvSpPr>
        <p:spPr bwMode="auto">
          <a:xfrm>
            <a:off x="4702305" y="6261100"/>
            <a:ext cx="437010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one step constructions do not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67771" y="202015"/>
            <a:ext cx="3062238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More problems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412" y="1234086"/>
            <a:ext cx="345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connection to masses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2576" y="1674756"/>
            <a:ext cx="56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Mass hierarchy from additional symmetries</a:t>
            </a:r>
          </a:p>
          <a:p>
            <a:r>
              <a:rPr lang="en-IE" sz="2000" dirty="0" smtClean="0"/>
              <a:t>U(1)  </a:t>
            </a:r>
            <a:r>
              <a:rPr lang="en-IE" sz="2000" dirty="0" err="1" smtClean="0"/>
              <a:t>Froggatt</a:t>
            </a:r>
            <a:r>
              <a:rPr lang="en-IE" sz="2000" dirty="0" smtClean="0"/>
              <a:t>- Nielsen mechanism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3209" y="3920402"/>
            <a:ext cx="724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Discrete symmetries – restricted possibilities  to explain mass spectrum (degenerate, partially degenerate  spectra)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45758" y="2519128"/>
            <a:ext cx="44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endParaRPr lang="en-IE" sz="2000" dirty="0" smtClean="0"/>
          </a:p>
          <a:p>
            <a:r>
              <a:rPr lang="en-IE" sz="2000" dirty="0" smtClean="0">
                <a:latin typeface="Symbol" pitchFamily="18" charset="2"/>
              </a:rPr>
              <a:t>L</a:t>
            </a:r>
          </a:p>
        </p:txBody>
      </p:sp>
      <p:sp>
        <p:nvSpPr>
          <p:cNvPr id="10" name="Double Bracket 9"/>
          <p:cNvSpPr/>
          <p:nvPr/>
        </p:nvSpPr>
        <p:spPr>
          <a:xfrm>
            <a:off x="1924492" y="2519128"/>
            <a:ext cx="446567" cy="707886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2339160" y="2332664"/>
            <a:ext cx="31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3125944" y="2551027"/>
            <a:ext cx="486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power n is determined by U(1) charges of the corresponding operators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74474" y="4997297"/>
            <a:ext cx="4318522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Missing representations problem</a:t>
            </a:r>
            <a:endParaRPr lang="en-IE" sz="2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45758" y="2881424"/>
            <a:ext cx="3934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8219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679093" y="3128951"/>
            <a:ext cx="4395134" cy="60496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194945" y="217707"/>
            <a:ext cx="6066838" cy="9230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Relating to mass degeneracy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387" y="1503534"/>
            <a:ext cx="875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Symmetry which left mass matrices invariant for specific mass spectra: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2641" y="1975806"/>
            <a:ext cx="3962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Partially degenerate spectrum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307870" y="1967972"/>
            <a:ext cx="18316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 =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,  m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2641" y="2482053"/>
            <a:ext cx="304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Transformation matrix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68639" y="2482053"/>
            <a:ext cx="131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= O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020" y="3205016"/>
            <a:ext cx="1241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Relation: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05030" y="3235883"/>
            <a:ext cx="472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= +/- sin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 = </a:t>
            </a:r>
            <a:r>
              <a:rPr lang="en-US" sz="2000" dirty="0" err="1" smtClean="0"/>
              <a:t>cos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 =       = 1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63420" y="3079565"/>
            <a:ext cx="5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33027" y="2472428"/>
            <a:ext cx="252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G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= SO(2) x Z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9854" y="3903921"/>
            <a:ext cx="208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Majorana</a:t>
            </a:r>
            <a:r>
              <a:rPr lang="en-US" sz="2000" dirty="0" smtClean="0"/>
              <a:t> phase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2642" y="5023170"/>
            <a:ext cx="343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1-2 mixing is undefined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21709" y="5392502"/>
            <a:ext cx="852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 corrections to mass matrix lead to 1-2 mass splitting </a:t>
            </a:r>
          </a:p>
          <a:p>
            <a:r>
              <a:rPr lang="en-US" sz="2000" dirty="0" smtClean="0"/>
              <a:t>and 1-2 mixing</a:t>
            </a:r>
            <a:endParaRPr lang="en-US" sz="2000" dirty="0"/>
          </a:p>
        </p:txBody>
      </p:sp>
      <p:sp>
        <p:nvSpPr>
          <p:cNvPr id="26" name="Right Arrow 25"/>
          <p:cNvSpPr/>
          <p:nvPr/>
        </p:nvSpPr>
        <p:spPr bwMode="auto">
          <a:xfrm rot="13805216">
            <a:off x="4445842" y="3567781"/>
            <a:ext cx="344541" cy="310501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2246" y="3878973"/>
            <a:ext cx="130988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+/-</a:t>
            </a:r>
            <a:r>
              <a:rPr lang="en-US" sz="2000" dirty="0" smtClean="0">
                <a:latin typeface="Symbol" pitchFamily="18" charset="2"/>
              </a:rPr>
              <a:t> p</a:t>
            </a:r>
            <a:r>
              <a:rPr lang="en-US" sz="2000" dirty="0" smtClean="0"/>
              <a:t>/2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483148" y="3878973"/>
            <a:ext cx="1152795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maximal</a:t>
            </a:r>
            <a:endParaRPr lang="en-US" sz="2000" dirty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735823" y="1967972"/>
            <a:ext cx="2408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D. Hernandez, A.S</a:t>
            </a:r>
            <a:r>
              <a:rPr lang="en-US" i="1" dirty="0" smtClean="0">
                <a:solidFill>
                  <a:srgbClr val="FF0000"/>
                </a:solidFill>
              </a:rPr>
              <a:t>.     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225862" y="3433409"/>
            <a:ext cx="3202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27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" name="WordArt 25"/>
          <p:cNvSpPr>
            <a:spLocks noChangeArrowheads="1" noChangeShapeType="1" noTextEdit="1"/>
          </p:cNvSpPr>
          <p:nvPr/>
        </p:nvSpPr>
        <p:spPr bwMode="auto">
          <a:xfrm>
            <a:off x="541081" y="202017"/>
            <a:ext cx="4870891" cy="937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CP-violation, phase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182" y="1424763"/>
            <a:ext cx="720887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Certain values of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follow from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symmetries without additional assumptions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 rot="21440044">
            <a:off x="677594" y="2127698"/>
            <a:ext cx="633482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Specific transformations which can be responsible (control) value of the phase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5544" y="3617905"/>
            <a:ext cx="7453423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Non-trivial CP phase : from generalized CP transformations </a:t>
            </a:r>
          </a:p>
          <a:p>
            <a:r>
              <a:rPr lang="en-IE" sz="2000" dirty="0" smtClean="0"/>
              <a:t>when also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is changed 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 rot="205928">
            <a:off x="3002594" y="4460798"/>
            <a:ext cx="5466315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Usually maximal CP violation is predicted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9364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>
                <a:latin typeface="MathJax_Main"/>
              </a:rPr>
              <a:t>S</a:t>
            </a:r>
            <a:r>
              <a:rPr lang="en-US" baseline="-25000" dirty="0" err="1" smtClean="0">
                <a:latin typeface="MathJax_Main"/>
              </a:rPr>
              <a:t>n</a:t>
            </a:r>
            <a:r>
              <a:rPr lang="en-US" dirty="0" smtClean="0">
                <a:latin typeface="MathJax_Main"/>
              </a:rPr>
              <a:t> D</a:t>
            </a:r>
            <a:endParaRPr lang="en-US" dirty="0">
              <a:latin typeface="MathJax_Main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15811" y="1480513"/>
            <a:ext cx="4394375" cy="25166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053621" y="186067"/>
            <a:ext cx="5621512" cy="1034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Flavor and CP 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142265" y="1629820"/>
            <a:ext cx="1728512" cy="5847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/>
              <a:t>G</a:t>
            </a:r>
            <a:r>
              <a:rPr lang="en-US" sz="3200" baseline="-25000" dirty="0" err="1" smtClean="0"/>
              <a:t>f</a:t>
            </a:r>
            <a:r>
              <a:rPr lang="en-US" sz="3200" dirty="0" err="1" smtClean="0"/>
              <a:t>x</a:t>
            </a:r>
            <a:r>
              <a:rPr lang="en-US" sz="3200" dirty="0" smtClean="0"/>
              <a:t> H</a:t>
            </a:r>
            <a:r>
              <a:rPr lang="en-US" sz="3200" baseline="-25000" dirty="0" smtClean="0"/>
              <a:t>CP  </a:t>
            </a:r>
            <a:endParaRPr lang="en-US" sz="3200" dirty="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4520847" y="2789044"/>
            <a:ext cx="1561305" cy="52322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2800" baseline="-25000" dirty="0" err="1" smtClean="0">
                <a:latin typeface="Symbol" pitchFamily="18" charset="2"/>
              </a:rPr>
              <a:t>n</a:t>
            </a:r>
            <a:r>
              <a:rPr lang="en-US" sz="2800" dirty="0" err="1" smtClean="0"/>
              <a:t>x</a:t>
            </a:r>
            <a:r>
              <a:rPr lang="en-US" sz="2800" dirty="0" smtClean="0"/>
              <a:t> </a:t>
            </a:r>
            <a:r>
              <a:rPr lang="en-US" sz="2800" dirty="0" err="1" smtClean="0"/>
              <a:t>H</a:t>
            </a:r>
            <a:r>
              <a:rPr lang="en-US" sz="2800" baseline="30000" dirty="0" err="1" smtClean="0">
                <a:latin typeface="Symbol" pitchFamily="18" charset="2"/>
              </a:rPr>
              <a:t>n</a:t>
            </a:r>
            <a:r>
              <a:rPr lang="en-US" sz="2800" baseline="-25000" dirty="0" err="1" smtClean="0"/>
              <a:t>CP</a:t>
            </a:r>
            <a:r>
              <a:rPr lang="en-US" sz="2800" baseline="-25000" dirty="0" smtClean="0">
                <a:latin typeface="Symbol" pitchFamily="18" charset="2"/>
              </a:rPr>
              <a:t>    </a:t>
            </a:r>
            <a:endParaRPr lang="en-US" sz="2800" dirty="0"/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 rot="2509336">
            <a:off x="3181025" y="2328048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 rot="18957314">
            <a:off x="4233652" y="2324703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147279" y="2765228"/>
            <a:ext cx="18701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Residual </a:t>
            </a:r>
            <a:r>
              <a:rPr lang="en-US" sz="2000" dirty="0" smtClean="0"/>
              <a:t>symmetries</a:t>
            </a:r>
          </a:p>
          <a:p>
            <a:r>
              <a:rPr lang="en-US" sz="2000" dirty="0" smtClean="0"/>
              <a:t>of the mass matrices</a:t>
            </a:r>
            <a:endParaRPr lang="en-US" sz="2000" dirty="0"/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4870777" y="3494961"/>
            <a:ext cx="713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2535670" y="3597042"/>
            <a:ext cx="77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  M</a:t>
            </a:r>
            <a:r>
              <a:rPr lang="en-US" sz="2000" baseline="-25000" dirty="0"/>
              <a:t>l</a:t>
            </a:r>
            <a:r>
              <a:rPr lang="en-US" sz="2000" dirty="0"/>
              <a:t>  </a:t>
            </a:r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6495344" y="1959652"/>
            <a:ext cx="46990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7617761" y="1791933"/>
            <a:ext cx="403225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T’</a:t>
            </a:r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6985021" y="2066925"/>
            <a:ext cx="460375" cy="39687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12311" name="WordArt 26"/>
          <p:cNvSpPr>
            <a:spLocks noChangeArrowheads="1" noChangeShapeType="1" noTextEdit="1"/>
          </p:cNvSpPr>
          <p:nvPr/>
        </p:nvSpPr>
        <p:spPr bwMode="auto">
          <a:xfrm>
            <a:off x="5010477" y="2158090"/>
            <a:ext cx="1162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Flavons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1848" y="4619947"/>
            <a:ext cx="1943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G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 =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x Z</a:t>
            </a:r>
            <a:r>
              <a:rPr lang="en-US" sz="2000" baseline="-25000" dirty="0" smtClean="0"/>
              <a:t>2               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824050" y="4588048"/>
            <a:ext cx="296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smtClean="0"/>
              <a:t>no CP violation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 = 0</a:t>
            </a:r>
            <a:endParaRPr lang="en-IE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206500" y="5114218"/>
            <a:ext cx="1137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G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=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                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788959" y="5071686"/>
            <a:ext cx="35531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smtClean="0"/>
              <a:t>usually 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 = 0, </a:t>
            </a:r>
            <a:r>
              <a:rPr lang="en-US" sz="2000" dirty="0" smtClean="0"/>
              <a:t>+/-</a:t>
            </a:r>
            <a:r>
              <a:rPr lang="en-US" sz="2000" dirty="0" smtClean="0">
                <a:latin typeface="Symbol" pitchFamily="18" charset="2"/>
              </a:rPr>
              <a:t> p</a:t>
            </a:r>
            <a:r>
              <a:rPr lang="en-US" sz="2000" dirty="0" smtClean="0"/>
              <a:t>/2</a:t>
            </a:r>
            <a:r>
              <a:rPr lang="en-US" sz="2000" dirty="0" smtClean="0">
                <a:latin typeface="Symbol" pitchFamily="18" charset="2"/>
              </a:rPr>
              <a:t> ,  p</a:t>
            </a:r>
            <a:endParaRPr lang="en-US" sz="2000" dirty="0" smtClean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344192" y="2798569"/>
            <a:ext cx="150390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2800" baseline="-25000" dirty="0" err="1" smtClean="0"/>
              <a:t>l</a:t>
            </a:r>
            <a:r>
              <a:rPr lang="en-US" sz="2800" dirty="0" err="1" smtClean="0"/>
              <a:t>x</a:t>
            </a:r>
            <a:r>
              <a:rPr lang="en-US" sz="2800" dirty="0" smtClean="0"/>
              <a:t> </a:t>
            </a:r>
            <a:r>
              <a:rPr lang="en-US" sz="2800" dirty="0" err="1" smtClean="0"/>
              <a:t>H</a:t>
            </a:r>
            <a:r>
              <a:rPr lang="en-US" sz="2800" baseline="30000" dirty="0" err="1" smtClean="0"/>
              <a:t>l</a:t>
            </a:r>
            <a:r>
              <a:rPr lang="en-US" sz="2800" baseline="-25000" dirty="0" err="1" smtClean="0"/>
              <a:t>CP</a:t>
            </a:r>
            <a:r>
              <a:rPr lang="en-US" sz="2800" baseline="-25000" dirty="0" smtClean="0"/>
              <a:t>  </a:t>
            </a:r>
            <a:endParaRPr lang="en-US" sz="2800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848100" y="1839357"/>
            <a:ext cx="0" cy="2275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2925536" y="3016942"/>
            <a:ext cx="0" cy="1259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163911" y="3016942"/>
            <a:ext cx="0" cy="1259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429888" y="5102464"/>
            <a:ext cx="215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C. </a:t>
            </a:r>
            <a:r>
              <a:rPr lang="en-IE" i="1" dirty="0" err="1" smtClean="0">
                <a:solidFill>
                  <a:srgbClr val="FF0000"/>
                </a:solidFill>
              </a:rPr>
              <a:t>Hagedorn</a:t>
            </a:r>
            <a:r>
              <a:rPr lang="en-IE" i="1" dirty="0" smtClean="0">
                <a:solidFill>
                  <a:srgbClr val="FF0000"/>
                </a:solidFill>
              </a:rPr>
              <a:t>, et al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10186" y="3494961"/>
            <a:ext cx="2938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R. </a:t>
            </a:r>
            <a:r>
              <a:rPr lang="en-IE" i="1" dirty="0" err="1" smtClean="0">
                <a:solidFill>
                  <a:srgbClr val="FF0000"/>
                </a:solidFill>
              </a:rPr>
              <a:t>Mohapatra</a:t>
            </a:r>
            <a:r>
              <a:rPr lang="en-IE" i="1" dirty="0" smtClean="0">
                <a:solidFill>
                  <a:srgbClr val="FF0000"/>
                </a:solidFill>
              </a:rPr>
              <a:t>, C </a:t>
            </a:r>
            <a:r>
              <a:rPr lang="en-IE" i="1" dirty="0" err="1" smtClean="0">
                <a:solidFill>
                  <a:srgbClr val="FF0000"/>
                </a:solidFill>
              </a:rPr>
              <a:t>C</a:t>
            </a:r>
            <a:r>
              <a:rPr lang="en-IE" i="1" dirty="0" smtClean="0">
                <a:solidFill>
                  <a:srgbClr val="FF0000"/>
                </a:solidFill>
              </a:rPr>
              <a:t> Nishi,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F. </a:t>
            </a:r>
            <a:r>
              <a:rPr lang="en-IE" i="1" dirty="0" err="1" smtClean="0">
                <a:solidFill>
                  <a:srgbClr val="FF0000"/>
                </a:solidFill>
              </a:rPr>
              <a:t>Feruglio</a:t>
            </a:r>
            <a:r>
              <a:rPr lang="en-IE" i="1" dirty="0" smtClean="0">
                <a:solidFill>
                  <a:srgbClr val="FF0000"/>
                </a:solidFill>
              </a:rPr>
              <a:t>, C. </a:t>
            </a:r>
            <a:r>
              <a:rPr lang="en-IE" i="1" dirty="0" err="1" smtClean="0">
                <a:solidFill>
                  <a:srgbClr val="FF0000"/>
                </a:solidFill>
              </a:rPr>
              <a:t>Hagedorn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R. Ziegler, E Ma,  G-J. Ding,  S.F. King, C. </a:t>
            </a:r>
            <a:r>
              <a:rPr lang="en-IE" i="1" dirty="0" err="1" smtClean="0">
                <a:solidFill>
                  <a:srgbClr val="FF0000"/>
                </a:solidFill>
              </a:rPr>
              <a:t>Luhn</a:t>
            </a:r>
            <a:r>
              <a:rPr lang="en-IE" i="1" dirty="0" smtClean="0">
                <a:solidFill>
                  <a:srgbClr val="FF0000"/>
                </a:solidFill>
              </a:rPr>
              <a:t>, 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A. J. Stuart,  Y-L. Zhou,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9374" y="2188808"/>
            <a:ext cx="8353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ymbol" pitchFamily="18" charset="2"/>
              </a:rPr>
              <a:t>D</a:t>
            </a:r>
            <a:r>
              <a:rPr lang="en-IE" dirty="0" smtClean="0"/>
              <a:t>(96)</a:t>
            </a:r>
            <a:endParaRPr lang="en-IE" dirty="0"/>
          </a:p>
        </p:txBody>
      </p:sp>
      <p:sp>
        <p:nvSpPr>
          <p:cNvPr id="34" name="TextBox 33"/>
          <p:cNvSpPr txBox="1"/>
          <p:nvPr/>
        </p:nvSpPr>
        <p:spPr>
          <a:xfrm>
            <a:off x="6675133" y="2604378"/>
            <a:ext cx="7702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ymbol" pitchFamily="18" charset="2"/>
              </a:rPr>
              <a:t>D</a:t>
            </a:r>
            <a:r>
              <a:rPr lang="en-IE" dirty="0" smtClean="0"/>
              <a:t>(48)</a:t>
            </a:r>
            <a:endParaRPr lang="en-IE" dirty="0"/>
          </a:p>
        </p:txBody>
      </p:sp>
      <p:sp>
        <p:nvSpPr>
          <p:cNvPr id="42" name="TextBox 41"/>
          <p:cNvSpPr txBox="1"/>
          <p:nvPr/>
        </p:nvSpPr>
        <p:spPr>
          <a:xfrm>
            <a:off x="7676825" y="2768433"/>
            <a:ext cx="7762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ymbol" pitchFamily="18" charset="2"/>
              </a:rPr>
              <a:t>D</a:t>
            </a:r>
            <a:r>
              <a:rPr lang="en-IE" dirty="0" smtClean="0"/>
              <a:t>(27)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887510" y="5969439"/>
            <a:ext cx="64703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 </a:t>
            </a:r>
            <a:r>
              <a:rPr lang="en-US" sz="2000" dirty="0" smtClean="0"/>
              <a:t>may depend on free parameter and take any value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91470" y="6001338"/>
            <a:ext cx="160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i="1" dirty="0" smtClean="0">
                <a:solidFill>
                  <a:srgbClr val="FF0000"/>
                </a:solidFill>
              </a:rPr>
              <a:t>Y. </a:t>
            </a:r>
            <a:r>
              <a:rPr lang="en-IE" sz="1600" i="1" dirty="0" err="1" smtClean="0">
                <a:solidFill>
                  <a:srgbClr val="FF0000"/>
                </a:solidFill>
              </a:rPr>
              <a:t>Farzan</a:t>
            </a:r>
            <a:r>
              <a:rPr lang="en-IE" sz="1600" i="1" dirty="0" smtClean="0">
                <a:solidFill>
                  <a:srgbClr val="FF0000"/>
                </a:solidFill>
              </a:rPr>
              <a:t>, A.S.</a:t>
            </a:r>
            <a:endParaRPr lang="en-IE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520347" y="504115"/>
            <a:ext cx="4638675" cy="781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Linear,  Modular,  Eclectic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21266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329504" y="223275"/>
            <a:ext cx="6539119" cy="6706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Modular symmetries as flavor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1916" y="574164"/>
            <a:ext cx="166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 F. </a:t>
            </a:r>
            <a:r>
              <a:rPr lang="en-IE" i="1" dirty="0" err="1" smtClean="0">
                <a:solidFill>
                  <a:srgbClr val="FF0000"/>
                </a:solidFill>
              </a:rPr>
              <a:t>Feruglio</a:t>
            </a:r>
            <a:endParaRPr lang="en-IE" i="1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990" y="1266080"/>
            <a:ext cx="868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Gui</a:t>
            </a:r>
            <a:r>
              <a:rPr lang="en-IE" i="1" dirty="0" smtClean="0">
                <a:solidFill>
                  <a:srgbClr val="FF0000"/>
                </a:solidFill>
              </a:rPr>
              <a:t>-Jun Ding, S.F. King, Xiang-</a:t>
            </a:r>
            <a:r>
              <a:rPr lang="en-IE" i="1" dirty="0" err="1" smtClean="0">
                <a:solidFill>
                  <a:srgbClr val="FF0000"/>
                </a:solidFill>
              </a:rPr>
              <a:t>Gan</a:t>
            </a:r>
            <a:r>
              <a:rPr lang="en-IE" i="1" dirty="0" smtClean="0">
                <a:solidFill>
                  <a:srgbClr val="FF0000"/>
                </a:solidFill>
              </a:rPr>
              <a:t> Liu,  S. </a:t>
            </a:r>
            <a:r>
              <a:rPr lang="en-IE" i="1" dirty="0" err="1" smtClean="0">
                <a:solidFill>
                  <a:srgbClr val="FF0000"/>
                </a:solidFill>
              </a:rPr>
              <a:t>Petcov</a:t>
            </a:r>
            <a:r>
              <a:rPr lang="en-IE" i="1" dirty="0" smtClean="0">
                <a:solidFill>
                  <a:srgbClr val="FF0000"/>
                </a:solidFill>
              </a:rPr>
              <a:t>, A V. </a:t>
            </a:r>
            <a:r>
              <a:rPr lang="en-IE" i="1" dirty="0" err="1" smtClean="0">
                <a:solidFill>
                  <a:srgbClr val="FF0000"/>
                </a:solidFill>
              </a:rPr>
              <a:t>Titov</a:t>
            </a:r>
            <a:r>
              <a:rPr lang="en-IE" i="1" dirty="0" smtClean="0">
                <a:solidFill>
                  <a:srgbClr val="FF0000"/>
                </a:solidFill>
              </a:rPr>
              <a:t>, M. </a:t>
            </a:r>
            <a:r>
              <a:rPr lang="en-IE" i="1" dirty="0" err="1" smtClean="0">
                <a:solidFill>
                  <a:srgbClr val="FF0000"/>
                </a:solidFill>
              </a:rPr>
              <a:t>Tanimoto</a:t>
            </a:r>
            <a:r>
              <a:rPr lang="en-IE" i="1" dirty="0" smtClean="0">
                <a:solidFill>
                  <a:srgbClr val="FF0000"/>
                </a:solidFill>
              </a:rPr>
              <a:t> 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T. Nomura, H. Okada, T Kobayashi,  </a:t>
            </a:r>
            <a:r>
              <a:rPr lang="en-IE" i="1" dirty="0" err="1" smtClean="0">
                <a:solidFill>
                  <a:srgbClr val="FF0000"/>
                </a:solidFill>
              </a:rPr>
              <a:t>O.Popov</a:t>
            </a:r>
            <a:r>
              <a:rPr lang="en-IE" i="1" dirty="0" smtClean="0">
                <a:solidFill>
                  <a:srgbClr val="FF0000"/>
                </a:solidFill>
              </a:rPr>
              <a:t>  Y. Shimizu, P </a:t>
            </a:r>
            <a:r>
              <a:rPr lang="en-IE" i="1" dirty="0" err="1" smtClean="0">
                <a:solidFill>
                  <a:srgbClr val="FF0000"/>
                </a:solidFill>
              </a:rPr>
              <a:t>Novichkov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J. </a:t>
            </a:r>
            <a:r>
              <a:rPr lang="en-IE" i="1" dirty="0" err="1" smtClean="0">
                <a:solidFill>
                  <a:srgbClr val="FF0000"/>
                </a:solidFill>
              </a:rPr>
              <a:t>Penedo</a:t>
            </a:r>
            <a:r>
              <a:rPr lang="en-IE" i="1" dirty="0" smtClean="0">
                <a:solidFill>
                  <a:srgbClr val="FF0000"/>
                </a:solidFill>
              </a:rPr>
              <a:t>, T Osaka,  A. </a:t>
            </a:r>
            <a:r>
              <a:rPr lang="en-IE" i="1" dirty="0" err="1" smtClean="0">
                <a:solidFill>
                  <a:srgbClr val="FF0000"/>
                </a:solidFill>
              </a:rPr>
              <a:t>Romanino</a:t>
            </a:r>
            <a:r>
              <a:rPr lang="en-IE" i="1" dirty="0" smtClean="0">
                <a:solidFill>
                  <a:srgbClr val="FF0000"/>
                </a:solidFill>
              </a:rPr>
              <a:t>, I. De Medeiros </a:t>
            </a:r>
            <a:r>
              <a:rPr lang="en-IE" i="1" dirty="0" err="1" smtClean="0">
                <a:solidFill>
                  <a:srgbClr val="FF0000"/>
                </a:solidFill>
              </a:rPr>
              <a:t>Varzielas</a:t>
            </a:r>
            <a:r>
              <a:rPr lang="en-IE" i="1" dirty="0" smtClean="0">
                <a:solidFill>
                  <a:srgbClr val="FF0000"/>
                </a:solidFill>
              </a:rPr>
              <a:t>, X Wang, S. Zhou ...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386" y="4573957"/>
            <a:ext cx="16603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Hope was to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1689" y="2764476"/>
            <a:ext cx="37108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Motivated by string theory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928486" y="5039837"/>
            <a:ext cx="631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Reduce number of parameters, more predictive - ?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939119" y="5344250"/>
            <a:ext cx="3930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Connect masses and mixing - ?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1689" y="3406592"/>
            <a:ext cx="8580525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 related to (</a:t>
            </a:r>
            <a:r>
              <a:rPr lang="en-IE" sz="2000" dirty="0" err="1" smtClean="0"/>
              <a:t>orbifold</a:t>
            </a:r>
            <a:r>
              <a:rPr lang="en-IE" sz="2000" dirty="0" smtClean="0"/>
              <a:t>)  </a:t>
            </a:r>
            <a:r>
              <a:rPr lang="en-IE" sz="2000" dirty="0" err="1" smtClean="0"/>
              <a:t>compactification</a:t>
            </a:r>
            <a:r>
              <a:rPr lang="en-IE" sz="2000" dirty="0" smtClean="0"/>
              <a:t> of extra dimensions and primary realized on the </a:t>
            </a:r>
            <a:r>
              <a:rPr lang="en-IE" sz="2000" dirty="0" err="1" smtClean="0"/>
              <a:t>moduli</a:t>
            </a:r>
            <a:r>
              <a:rPr lang="en-IE" sz="2000" dirty="0" smtClean="0"/>
              <a:t> fields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which describe geometry of the </a:t>
            </a:r>
            <a:r>
              <a:rPr lang="en-IE" sz="2000" dirty="0" err="1" smtClean="0"/>
              <a:t>compactified</a:t>
            </a:r>
            <a:r>
              <a:rPr lang="en-IE" sz="2000" dirty="0" smtClean="0"/>
              <a:t> space.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98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68207" y="1975590"/>
            <a:ext cx="2675933" cy="7954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16626" y="380144"/>
            <a:ext cx="4986732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Modular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386" y="1412875"/>
            <a:ext cx="686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single modulus field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the modular transformation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  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55976" y="2167847"/>
            <a:ext cx="141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gt</a:t>
            </a:r>
            <a:r>
              <a:rPr lang="en-IE" sz="2000" dirty="0" smtClean="0"/>
              <a:t>  =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66634" y="2013735"/>
            <a:ext cx="107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a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+ b</a:t>
            </a:r>
            <a:r>
              <a:rPr lang="en-IE" sz="2000" dirty="0" smtClean="0">
                <a:sym typeface="Wingdings" pitchFamily="2" charset="2"/>
              </a:rPr>
              <a:t> </a:t>
            </a:r>
          </a:p>
          <a:p>
            <a:r>
              <a:rPr lang="en-IE" sz="2000" dirty="0" smtClean="0">
                <a:sym typeface="Wingdings" pitchFamily="2" charset="2"/>
              </a:rPr>
              <a:t>c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+ 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07730" y="2373331"/>
            <a:ext cx="9073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3648" y="2969234"/>
            <a:ext cx="4795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2x2 matrices of integer numbers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42473" y="3369344"/>
            <a:ext cx="772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a </a:t>
            </a:r>
            <a:r>
              <a:rPr lang="en-IE" sz="2000" dirty="0" smtClean="0"/>
              <a:t>  b</a:t>
            </a:r>
            <a:r>
              <a:rPr lang="en-IE" sz="2000" dirty="0" smtClean="0">
                <a:sym typeface="Wingdings" pitchFamily="2" charset="2"/>
              </a:rPr>
              <a:t> </a:t>
            </a:r>
          </a:p>
          <a:p>
            <a:r>
              <a:rPr lang="en-IE" sz="2000" dirty="0" smtClean="0">
                <a:sym typeface="Wingdings" pitchFamily="2" charset="2"/>
              </a:rPr>
              <a:t>c </a:t>
            </a:r>
            <a:r>
              <a:rPr lang="en-IE" sz="2000" dirty="0" smtClean="0"/>
              <a:t>  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1180" y="3682376"/>
            <a:ext cx="381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with determinant  ad – </a:t>
            </a:r>
            <a:r>
              <a:rPr lang="en-IE" sz="2000" dirty="0" err="1" smtClean="0"/>
              <a:t>bc</a:t>
            </a:r>
            <a:r>
              <a:rPr lang="en-IE" sz="2000" dirty="0" smtClean="0"/>
              <a:t> = 1</a:t>
            </a:r>
            <a:endParaRPr lang="en-IE" sz="2000" dirty="0"/>
          </a:p>
        </p:txBody>
      </p:sp>
      <p:sp>
        <p:nvSpPr>
          <p:cNvPr id="17" name="Double Bracket 16"/>
          <p:cNvSpPr/>
          <p:nvPr/>
        </p:nvSpPr>
        <p:spPr>
          <a:xfrm>
            <a:off x="2921925" y="3427469"/>
            <a:ext cx="772705" cy="588117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extBox 17"/>
          <p:cNvSpPr txBox="1"/>
          <p:nvPr/>
        </p:nvSpPr>
        <p:spPr>
          <a:xfrm>
            <a:off x="382761" y="4102590"/>
            <a:ext cx="702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form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= SL(2, Z)  [special, linear, integer ...]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9609" y="4776695"/>
            <a:ext cx="8697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Modular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r>
              <a:rPr lang="en-IE" sz="2000" dirty="0" smtClean="0"/>
              <a:t> is finite subgroup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, quotient group of the level N:</a:t>
            </a:r>
            <a:r>
              <a:rPr lang="en-IE" sz="2000" dirty="0" smtClean="0">
                <a:latin typeface="Symbol" pitchFamily="18" charset="2"/>
              </a:rPr>
              <a:t> </a:t>
            </a:r>
          </a:p>
          <a:p>
            <a:r>
              <a:rPr lang="en-IE" sz="2000" dirty="0" smtClean="0">
                <a:latin typeface="Symbol" pitchFamily="18" charset="2"/>
              </a:rPr>
              <a:t>                                        G</a:t>
            </a:r>
            <a:r>
              <a:rPr lang="en-IE" sz="2000" baseline="-25000" dirty="0" smtClean="0"/>
              <a:t>N </a:t>
            </a:r>
            <a:r>
              <a:rPr lang="en-IE" sz="2000" dirty="0" smtClean="0">
                <a:latin typeface="Symbol" pitchFamily="18" charset="2"/>
              </a:rPr>
              <a:t> =  G / G (N)</a:t>
            </a:r>
            <a:r>
              <a:rPr lang="en-IE" sz="20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707" y="5609664"/>
            <a:ext cx="647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Isomorphic to the groups considered previously: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55429" y="6020048"/>
            <a:ext cx="6877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,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,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5</a:t>
            </a:r>
            <a:r>
              <a:rPr lang="en-IE" sz="2000" dirty="0" smtClean="0"/>
              <a:t>  are isomorphic to A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, S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, A</a:t>
            </a:r>
            <a:r>
              <a:rPr lang="en-IE" sz="2000" baseline="-25000" dirty="0" smtClean="0"/>
              <a:t>5</a:t>
            </a:r>
            <a:r>
              <a:rPr lang="en-IE" sz="2000" dirty="0" smtClean="0"/>
              <a:t>, correspondingly  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-1063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12800" y="5751513"/>
            <a:ext cx="1978025" cy="846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9940" name="Freeform 4"/>
          <p:cNvSpPr>
            <a:spLocks/>
          </p:cNvSpPr>
          <p:nvPr/>
        </p:nvSpPr>
        <p:spPr bwMode="auto">
          <a:xfrm>
            <a:off x="5316570" y="4267991"/>
            <a:ext cx="2273300" cy="927100"/>
          </a:xfrm>
          <a:custGeom>
            <a:avLst/>
            <a:gdLst/>
            <a:ahLst/>
            <a:cxnLst>
              <a:cxn ang="0">
                <a:pos x="296" y="72"/>
              </a:cxn>
              <a:cxn ang="0">
                <a:pos x="104" y="24"/>
              </a:cxn>
              <a:cxn ang="0">
                <a:pos x="8" y="216"/>
              </a:cxn>
              <a:cxn ang="0">
                <a:pos x="56" y="360"/>
              </a:cxn>
              <a:cxn ang="0">
                <a:pos x="104" y="552"/>
              </a:cxn>
              <a:cxn ang="0">
                <a:pos x="392" y="504"/>
              </a:cxn>
              <a:cxn ang="0">
                <a:pos x="776" y="552"/>
              </a:cxn>
              <a:cxn ang="0">
                <a:pos x="872" y="360"/>
              </a:cxn>
              <a:cxn ang="0">
                <a:pos x="584" y="264"/>
              </a:cxn>
              <a:cxn ang="0">
                <a:pos x="536" y="72"/>
              </a:cxn>
              <a:cxn ang="0">
                <a:pos x="296" y="72"/>
              </a:cxn>
            </a:cxnLst>
            <a:rect l="0" t="0" r="r" b="b"/>
            <a:pathLst>
              <a:path w="904" h="576">
                <a:moveTo>
                  <a:pt x="296" y="72"/>
                </a:moveTo>
                <a:cubicBezTo>
                  <a:pt x="224" y="64"/>
                  <a:pt x="152" y="0"/>
                  <a:pt x="104" y="24"/>
                </a:cubicBezTo>
                <a:cubicBezTo>
                  <a:pt x="56" y="48"/>
                  <a:pt x="16" y="160"/>
                  <a:pt x="8" y="216"/>
                </a:cubicBezTo>
                <a:cubicBezTo>
                  <a:pt x="0" y="272"/>
                  <a:pt x="40" y="304"/>
                  <a:pt x="56" y="360"/>
                </a:cubicBezTo>
                <a:cubicBezTo>
                  <a:pt x="72" y="416"/>
                  <a:pt x="48" y="528"/>
                  <a:pt x="104" y="552"/>
                </a:cubicBezTo>
                <a:cubicBezTo>
                  <a:pt x="160" y="576"/>
                  <a:pt x="280" y="504"/>
                  <a:pt x="392" y="504"/>
                </a:cubicBezTo>
                <a:cubicBezTo>
                  <a:pt x="504" y="504"/>
                  <a:pt x="696" y="576"/>
                  <a:pt x="776" y="552"/>
                </a:cubicBezTo>
                <a:cubicBezTo>
                  <a:pt x="856" y="528"/>
                  <a:pt x="904" y="408"/>
                  <a:pt x="872" y="360"/>
                </a:cubicBezTo>
                <a:cubicBezTo>
                  <a:pt x="840" y="312"/>
                  <a:pt x="640" y="312"/>
                  <a:pt x="584" y="264"/>
                </a:cubicBezTo>
                <a:cubicBezTo>
                  <a:pt x="528" y="216"/>
                  <a:pt x="584" y="104"/>
                  <a:pt x="536" y="72"/>
                </a:cubicBezTo>
                <a:cubicBezTo>
                  <a:pt x="488" y="40"/>
                  <a:pt x="368" y="80"/>
                  <a:pt x="296" y="7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1" name="Freeform 5"/>
          <p:cNvSpPr>
            <a:spLocks/>
          </p:cNvSpPr>
          <p:nvPr/>
        </p:nvSpPr>
        <p:spPr bwMode="auto">
          <a:xfrm>
            <a:off x="3000324" y="4280691"/>
            <a:ext cx="1411287" cy="863600"/>
          </a:xfrm>
          <a:custGeom>
            <a:avLst/>
            <a:gdLst/>
            <a:ahLst/>
            <a:cxnLst>
              <a:cxn ang="0">
                <a:pos x="640" y="248"/>
              </a:cxn>
              <a:cxn ang="0">
                <a:pos x="640" y="296"/>
              </a:cxn>
              <a:cxn ang="0">
                <a:pos x="640" y="56"/>
              </a:cxn>
              <a:cxn ang="0">
                <a:pos x="400" y="104"/>
              </a:cxn>
              <a:cxn ang="0">
                <a:pos x="208" y="8"/>
              </a:cxn>
              <a:cxn ang="0">
                <a:pos x="16" y="152"/>
              </a:cxn>
              <a:cxn ang="0">
                <a:pos x="112" y="488"/>
              </a:cxn>
              <a:cxn ang="0">
                <a:pos x="400" y="488"/>
              </a:cxn>
              <a:cxn ang="0">
                <a:pos x="640" y="488"/>
              </a:cxn>
              <a:cxn ang="0">
                <a:pos x="640" y="248"/>
              </a:cxn>
            </a:cxnLst>
            <a:rect l="0" t="0" r="r" b="b"/>
            <a:pathLst>
              <a:path w="680" h="544">
                <a:moveTo>
                  <a:pt x="640" y="248"/>
                </a:moveTo>
                <a:cubicBezTo>
                  <a:pt x="640" y="216"/>
                  <a:pt x="640" y="328"/>
                  <a:pt x="640" y="296"/>
                </a:cubicBezTo>
                <a:cubicBezTo>
                  <a:pt x="640" y="264"/>
                  <a:pt x="680" y="88"/>
                  <a:pt x="640" y="56"/>
                </a:cubicBezTo>
                <a:cubicBezTo>
                  <a:pt x="600" y="24"/>
                  <a:pt x="472" y="112"/>
                  <a:pt x="400" y="104"/>
                </a:cubicBezTo>
                <a:cubicBezTo>
                  <a:pt x="328" y="96"/>
                  <a:pt x="272" y="0"/>
                  <a:pt x="208" y="8"/>
                </a:cubicBezTo>
                <a:cubicBezTo>
                  <a:pt x="144" y="16"/>
                  <a:pt x="32" y="72"/>
                  <a:pt x="16" y="152"/>
                </a:cubicBezTo>
                <a:cubicBezTo>
                  <a:pt x="0" y="232"/>
                  <a:pt x="48" y="432"/>
                  <a:pt x="112" y="488"/>
                </a:cubicBezTo>
                <a:cubicBezTo>
                  <a:pt x="176" y="544"/>
                  <a:pt x="312" y="488"/>
                  <a:pt x="400" y="488"/>
                </a:cubicBezTo>
                <a:cubicBezTo>
                  <a:pt x="488" y="488"/>
                  <a:pt x="600" y="528"/>
                  <a:pt x="640" y="488"/>
                </a:cubicBezTo>
                <a:cubicBezTo>
                  <a:pt x="680" y="448"/>
                  <a:pt x="640" y="280"/>
                  <a:pt x="640" y="248"/>
                </a:cubicBezTo>
                <a:close/>
              </a:path>
            </a:pathLst>
          </a:custGeom>
          <a:solidFill>
            <a:srgbClr val="FFCC99"/>
          </a:solidFill>
          <a:ln w="19050" cmpd="sng">
            <a:solidFill>
              <a:srgbClr val="FF0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2" name="Rectangle 6"/>
          <p:cNvSpPr>
            <a:spLocks noChangeArrowheads="1"/>
          </p:cNvSpPr>
          <p:nvPr/>
        </p:nvSpPr>
        <p:spPr bwMode="auto">
          <a:xfrm>
            <a:off x="7577138" y="2032000"/>
            <a:ext cx="609600" cy="609600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6711950" y="2019300"/>
            <a:ext cx="609600" cy="609600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5918200" y="2019300"/>
            <a:ext cx="609600" cy="6096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5" name="Oval 9"/>
          <p:cNvSpPr>
            <a:spLocks noChangeArrowheads="1"/>
          </p:cNvSpPr>
          <p:nvPr/>
        </p:nvSpPr>
        <p:spPr bwMode="auto">
          <a:xfrm>
            <a:off x="2717800" y="2012950"/>
            <a:ext cx="762000" cy="74295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6" name="Oval 10"/>
          <p:cNvSpPr>
            <a:spLocks noChangeArrowheads="1"/>
          </p:cNvSpPr>
          <p:nvPr/>
        </p:nvSpPr>
        <p:spPr bwMode="auto">
          <a:xfrm>
            <a:off x="1744663" y="2016125"/>
            <a:ext cx="762000" cy="72231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7" name="Oval 11"/>
          <p:cNvSpPr>
            <a:spLocks noChangeArrowheads="1"/>
          </p:cNvSpPr>
          <p:nvPr/>
        </p:nvSpPr>
        <p:spPr bwMode="auto">
          <a:xfrm>
            <a:off x="812800" y="2028825"/>
            <a:ext cx="762000" cy="75565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27075" y="1519238"/>
            <a:ext cx="288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Flavor neutrino states: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944688" y="20955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87663" y="20955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96950" y="2111375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858000" y="2044700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7678738" y="2084388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057900" y="2044700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064250" y="2752725"/>
            <a:ext cx="46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-25000">
                <a:latin typeface="Times New Roman" pitchFamily="18" charset="0"/>
              </a:rPr>
              <a:t>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858000" y="2765425"/>
            <a:ext cx="46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-25000">
                <a:latin typeface="Times New Roman" pitchFamily="18" charset="0"/>
              </a:rPr>
              <a:t>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7620000" y="2774950"/>
            <a:ext cx="46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-25000">
                <a:latin typeface="Times New Roman" pitchFamily="18" charset="0"/>
              </a:rPr>
              <a:t>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3176206" y="4313419"/>
            <a:ext cx="109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Flavor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states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5422900" y="4281520"/>
            <a:ext cx="18453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Mass </a:t>
            </a:r>
          </a:p>
          <a:p>
            <a:r>
              <a:rPr lang="en-US" sz="2400" dirty="0" err="1"/>
              <a:t>eigenstates</a:t>
            </a:r>
            <a:endParaRPr lang="en-US" sz="2400" dirty="0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959124" y="3127524"/>
            <a:ext cx="43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m</a:t>
            </a:r>
            <a:endParaRPr lang="en-US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953125" y="1541463"/>
            <a:ext cx="2236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Mass eigenstates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2965450" y="3123572"/>
            <a:ext cx="319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Symbol" pitchFamily="18" charset="2"/>
              </a:rPr>
              <a:t>t</a:t>
            </a:r>
            <a:endParaRPr lang="en-US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038225" y="31273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679971" name="AutoShape 35"/>
          <p:cNvSpPr>
            <a:spLocks noChangeArrowheads="1"/>
          </p:cNvSpPr>
          <p:nvPr/>
        </p:nvSpPr>
        <p:spPr bwMode="auto">
          <a:xfrm>
            <a:off x="1054100" y="2943225"/>
            <a:ext cx="277813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72" name="AutoShape 36"/>
          <p:cNvSpPr>
            <a:spLocks noChangeArrowheads="1"/>
          </p:cNvSpPr>
          <p:nvPr/>
        </p:nvSpPr>
        <p:spPr bwMode="auto">
          <a:xfrm>
            <a:off x="2035175" y="2943225"/>
            <a:ext cx="277813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73" name="AutoShape 37"/>
          <p:cNvSpPr>
            <a:spLocks noChangeArrowheads="1"/>
          </p:cNvSpPr>
          <p:nvPr/>
        </p:nvSpPr>
        <p:spPr bwMode="auto">
          <a:xfrm>
            <a:off x="2965450" y="2943225"/>
            <a:ext cx="277813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00" name="WordArt 40"/>
          <p:cNvSpPr>
            <a:spLocks noChangeArrowheads="1" noChangeShapeType="1" noTextEdit="1"/>
          </p:cNvSpPr>
          <p:nvPr/>
        </p:nvSpPr>
        <p:spPr bwMode="auto">
          <a:xfrm>
            <a:off x="3942754" y="3540851"/>
            <a:ext cx="1870075" cy="65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Mixing</a:t>
            </a:r>
          </a:p>
        </p:txBody>
      </p:sp>
      <p:sp>
        <p:nvSpPr>
          <p:cNvPr id="44" name="WordArt 26"/>
          <p:cNvSpPr>
            <a:spLocks noChangeArrowheads="1" noChangeShapeType="1" noTextEdit="1"/>
          </p:cNvSpPr>
          <p:nvPr/>
        </p:nvSpPr>
        <p:spPr bwMode="auto">
          <a:xfrm>
            <a:off x="328848" y="265814"/>
            <a:ext cx="4296315" cy="88403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Flavors and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3784822" y="5539732"/>
            <a:ext cx="250741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baseline="-25000" dirty="0" err="1"/>
              <a:t>f</a:t>
            </a:r>
            <a:r>
              <a:rPr lang="en-US" sz="2400" dirty="0"/>
              <a:t>  =  U</a:t>
            </a:r>
            <a:r>
              <a:rPr lang="en-US" sz="2400" baseline="-25000" dirty="0"/>
              <a:t>PMNS</a:t>
            </a:r>
            <a:r>
              <a:rPr lang="en-US" sz="2400" dirty="0"/>
              <a:t> </a:t>
            </a:r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baseline="-25000" dirty="0" err="1"/>
              <a:t>mass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98694" y="5307778"/>
            <a:ext cx="295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Combinations of mass </a:t>
            </a:r>
          </a:p>
          <a:p>
            <a:r>
              <a:rPr lang="en-IE" sz="2000" dirty="0" smtClean="0"/>
              <a:t>states  described by mixing matrix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PMNS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38" name="Not Equal 37"/>
          <p:cNvSpPr/>
          <p:nvPr/>
        </p:nvSpPr>
        <p:spPr bwMode="auto">
          <a:xfrm>
            <a:off x="4625163" y="4507995"/>
            <a:ext cx="584788" cy="382772"/>
          </a:xfrm>
          <a:prstGeom prst="mathNotEqua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915" y="3835223"/>
            <a:ext cx="274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Flavor</a:t>
            </a:r>
            <a:r>
              <a:rPr lang="en-IE" sz="2000" dirty="0" smtClean="0"/>
              <a:t> states – Weak </a:t>
            </a:r>
          </a:p>
          <a:p>
            <a:r>
              <a:rPr lang="en-IE" sz="2000" dirty="0" smtClean="0"/>
              <a:t>interaction states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,.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42070" y="3306716"/>
            <a:ext cx="3085114" cy="7336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67772" y="202015"/>
            <a:ext cx="3806498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Modular group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871" y="2080808"/>
            <a:ext cx="5922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SUSY, the </a:t>
            </a:r>
            <a:r>
              <a:rPr lang="en-IE" sz="2000" dirty="0" err="1" smtClean="0"/>
              <a:t>chiral</a:t>
            </a:r>
            <a:r>
              <a:rPr lang="en-IE" sz="2000" dirty="0" smtClean="0"/>
              <a:t> </a:t>
            </a:r>
            <a:r>
              <a:rPr lang="en-IE" sz="2000" dirty="0" err="1" smtClean="0"/>
              <a:t>superfields</a:t>
            </a:r>
            <a:r>
              <a:rPr lang="en-IE" sz="2000" dirty="0" smtClean="0"/>
              <a:t> transform as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05868" y="3466211"/>
            <a:ext cx="287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30000" dirty="0" err="1" smtClean="0">
                <a:sym typeface="Wingdings" pitchFamily="2" charset="2"/>
              </a:rPr>
              <a:t>I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</a:t>
            </a:r>
            <a:r>
              <a:rPr lang="en-IE" sz="2000" dirty="0" smtClean="0">
                <a:sym typeface="Wingdings" pitchFamily="2" charset="2"/>
              </a:rPr>
              <a:t> (c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+ d)   </a:t>
            </a:r>
            <a:r>
              <a:rPr lang="en-IE" sz="2000" baseline="30000" dirty="0" smtClean="0"/>
              <a:t>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IE" sz="2000" dirty="0" err="1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30000" dirty="0" err="1" smtClean="0">
                <a:sym typeface="Wingdings" pitchFamily="2" charset="2"/>
              </a:rPr>
              <a:t>I</a:t>
            </a:r>
            <a:endParaRPr lang="en-IE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418371" y="3381147"/>
            <a:ext cx="39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k</a:t>
            </a:r>
            <a:r>
              <a:rPr lang="en-IE" sz="1600" baseline="-25000" dirty="0" err="1" smtClean="0"/>
              <a:t>I</a:t>
            </a:r>
            <a:endParaRPr lang="en-I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6871" y="4199879"/>
            <a:ext cx="362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k</a:t>
            </a:r>
            <a:r>
              <a:rPr lang="en-IE" sz="2000" baseline="-25000" dirty="0" err="1" smtClean="0"/>
              <a:t>I</a:t>
            </a:r>
            <a:r>
              <a:rPr lang="en-IE" sz="2000" dirty="0" smtClean="0"/>
              <a:t>  is the weight of </a:t>
            </a:r>
            <a:r>
              <a:rPr lang="en-IE" sz="2000" dirty="0" err="1" smtClean="0"/>
              <a:t>multiplet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8136" y="4610586"/>
            <a:ext cx="725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  is the representation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element of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7461" y="5433253"/>
            <a:ext cx="7093616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Appearance  of the weight factor in transformations  is new element which leads to new consequences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89718" y="169357"/>
            <a:ext cx="900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 smtClean="0">
                <a:latin typeface="Symbol" pitchFamily="18" charset="2"/>
              </a:rPr>
              <a:t>G</a:t>
            </a:r>
            <a:r>
              <a:rPr lang="en-IE" sz="4400" baseline="-25000" dirty="0" smtClean="0"/>
              <a:t>N </a:t>
            </a:r>
            <a:endParaRPr lang="en-I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83842" y="4681934"/>
            <a:ext cx="1561341" cy="70877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1704741" y="4354392"/>
            <a:ext cx="3569008" cy="13755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48533" y="233911"/>
            <a:ext cx="3062230" cy="6732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Modular forms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155" y="1412875"/>
            <a:ext cx="591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</a:t>
            </a:r>
            <a:r>
              <a:rPr lang="en-IE" sz="2000" baseline="-25000" dirty="0" err="1" smtClean="0"/>
              <a:t>i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- </a:t>
            </a:r>
            <a:r>
              <a:rPr lang="en-IE" sz="2000" dirty="0" err="1" smtClean="0"/>
              <a:t>holomorphic</a:t>
            </a:r>
            <a:r>
              <a:rPr lang="en-IE" sz="2000" dirty="0" smtClean="0"/>
              <a:t> functions of modulus field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   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2889" y="1871312"/>
            <a:ext cx="7666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Transformation properties are similar to those of </a:t>
            </a:r>
            <a:r>
              <a:rPr lang="en-IE" sz="2000" dirty="0" err="1" smtClean="0"/>
              <a:t>superfields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26885" y="2336836"/>
            <a:ext cx="4329096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</a:t>
            </a:r>
            <a:r>
              <a:rPr lang="en-IE" sz="2000" baseline="-25000" dirty="0" err="1" smtClean="0"/>
              <a:t>i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</a:t>
            </a:r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err="1" smtClean="0"/>
              <a:t>f</a:t>
            </a:r>
            <a:r>
              <a:rPr lang="en-IE" sz="2000" baseline="-25000" dirty="0" err="1" smtClean="0"/>
              <a:t>i</a:t>
            </a:r>
            <a:r>
              <a:rPr lang="en-IE" sz="2000" dirty="0" smtClean="0">
                <a:latin typeface="Symbol" pitchFamily="18" charset="2"/>
              </a:rPr>
              <a:t>(</a:t>
            </a:r>
            <a:r>
              <a:rPr lang="en-IE" sz="2000" dirty="0" err="1" smtClean="0">
                <a:latin typeface="Symbol" pitchFamily="18" charset="2"/>
              </a:rPr>
              <a:t>gt</a:t>
            </a:r>
            <a:r>
              <a:rPr lang="en-IE" sz="2000" dirty="0" smtClean="0">
                <a:latin typeface="Symbol" pitchFamily="18" charset="2"/>
              </a:rPr>
              <a:t>)</a:t>
            </a:r>
            <a:r>
              <a:rPr lang="en-IE" sz="2000" dirty="0" smtClean="0">
                <a:sym typeface="Wingdings" pitchFamily="2" charset="2"/>
              </a:rPr>
              <a:t>  = (c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+ d)   </a:t>
            </a:r>
            <a:r>
              <a:rPr lang="en-IE" sz="2000" baseline="30000" dirty="0" smtClean="0"/>
              <a:t>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</a:t>
            </a:r>
            <a:r>
              <a:rPr lang="en-IE" sz="2000" baseline="-25000" dirty="0" err="1" smtClean="0"/>
              <a:t>ij</a:t>
            </a:r>
            <a:r>
              <a:rPr lang="en-IE" sz="2000" dirty="0" smtClean="0"/>
              <a:t> </a:t>
            </a:r>
            <a:r>
              <a:rPr lang="en-IE" sz="2000" dirty="0" err="1" smtClean="0"/>
              <a:t>f</a:t>
            </a:r>
            <a:r>
              <a:rPr lang="en-IE" sz="2000" baseline="-25000" dirty="0" err="1" smtClean="0"/>
              <a:t>j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endParaRPr lang="en-IE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50465" y="2236993"/>
            <a:ext cx="39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k</a:t>
            </a:r>
            <a:r>
              <a:rPr lang="en-IE" sz="1600" baseline="-25000" dirty="0" err="1" smtClean="0"/>
              <a:t>f</a:t>
            </a:r>
            <a:endParaRPr lang="en-I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74101" y="1055993"/>
            <a:ext cx="440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another key element of formalism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4101" y="3063590"/>
            <a:ext cx="819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</a:t>
            </a:r>
            <a:r>
              <a:rPr lang="en-IE" sz="2000" baseline="-25000" dirty="0" err="1" smtClean="0"/>
              <a:t>i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form </a:t>
            </a:r>
            <a:r>
              <a:rPr lang="en-IE" sz="2000" dirty="0" err="1" smtClean="0"/>
              <a:t>multiplet</a:t>
            </a:r>
            <a:r>
              <a:rPr lang="en-IE" sz="2000" dirty="0" smtClean="0"/>
              <a:t>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r>
              <a:rPr lang="en-IE" sz="2000" dirty="0" smtClean="0"/>
              <a:t>  whose dimension is determined by level N and weight </a:t>
            </a:r>
            <a:r>
              <a:rPr lang="en-IE" sz="2000" dirty="0" err="1" smtClean="0"/>
              <a:t>k</a:t>
            </a:r>
            <a:r>
              <a:rPr lang="en-IE" sz="2000" baseline="-25000" dirty="0" err="1" smtClean="0"/>
              <a:t>f</a:t>
            </a:r>
            <a:endParaRPr lang="en-IE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4100" y="3965168"/>
            <a:ext cx="819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instance for N = 3 and </a:t>
            </a:r>
            <a:r>
              <a:rPr lang="en-IE" sz="2000" dirty="0" err="1" smtClean="0"/>
              <a:t>k</a:t>
            </a:r>
            <a:r>
              <a:rPr lang="en-IE" sz="2000" baseline="-25000" dirty="0" err="1" smtClean="0"/>
              <a:t>f</a:t>
            </a:r>
            <a:r>
              <a:rPr lang="en-IE" sz="2000" dirty="0" smtClean="0"/>
              <a:t>  = 2, </a:t>
            </a:r>
            <a:r>
              <a:rPr lang="en-IE" sz="2000" dirty="0" err="1" smtClean="0"/>
              <a:t>f</a:t>
            </a:r>
            <a:r>
              <a:rPr lang="en-IE" sz="2000" baseline="-25000" dirty="0" err="1" smtClean="0"/>
              <a:t>i</a:t>
            </a:r>
            <a:r>
              <a:rPr lang="en-IE" sz="2000" dirty="0" smtClean="0"/>
              <a:t> form triplet with  components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04741" y="4397936"/>
            <a:ext cx="371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</a:t>
            </a:r>
            <a:r>
              <a:rPr lang="en-IE" sz="2000" baseline="-25000" dirty="0" smtClean="0"/>
              <a:t>1</a:t>
            </a:r>
            <a:r>
              <a:rPr lang="en-IE" sz="2000" dirty="0" smtClean="0">
                <a:latin typeface="Symbol" pitchFamily="18" charset="2"/>
              </a:rPr>
              <a:t>(t) </a:t>
            </a:r>
            <a:r>
              <a:rPr lang="en-IE" sz="2000" dirty="0" smtClean="0"/>
              <a:t>= 1 + 12q + 36q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+  ...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33102" y="4798046"/>
            <a:ext cx="354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</a:t>
            </a:r>
            <a:r>
              <a:rPr lang="en-IE" sz="2000" baseline="-25000" dirty="0" smtClean="0"/>
              <a:t>2</a:t>
            </a:r>
            <a:r>
              <a:rPr lang="en-IE" sz="2000" dirty="0" smtClean="0">
                <a:latin typeface="Symbol" pitchFamily="18" charset="2"/>
              </a:rPr>
              <a:t>(t) </a:t>
            </a:r>
            <a:r>
              <a:rPr lang="en-IE" sz="2000" dirty="0" smtClean="0"/>
              <a:t>= - 6q</a:t>
            </a:r>
            <a:r>
              <a:rPr lang="en-IE" sz="2000" baseline="30000" dirty="0" smtClean="0"/>
              <a:t>1/3</a:t>
            </a:r>
            <a:r>
              <a:rPr lang="en-IE" sz="2000" dirty="0" smtClean="0"/>
              <a:t> (1 + 7q +   ...  ) 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43735" y="5240688"/>
            <a:ext cx="4922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</a:t>
            </a:r>
            <a:r>
              <a:rPr lang="en-IE" sz="2000" baseline="-25000" dirty="0" smtClean="0"/>
              <a:t>3</a:t>
            </a:r>
            <a:r>
              <a:rPr lang="en-IE" sz="2000" dirty="0" smtClean="0">
                <a:latin typeface="Symbol" pitchFamily="18" charset="2"/>
              </a:rPr>
              <a:t>(t) </a:t>
            </a:r>
            <a:r>
              <a:rPr lang="en-IE" sz="2000" dirty="0" smtClean="0"/>
              <a:t>= - 18 q</a:t>
            </a:r>
            <a:r>
              <a:rPr lang="en-IE" sz="2000" baseline="30000" dirty="0" smtClean="0"/>
              <a:t>2/3</a:t>
            </a:r>
            <a:r>
              <a:rPr lang="en-IE" sz="2000" dirty="0" smtClean="0"/>
              <a:t> (1 + ...   )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85857" y="4840578"/>
            <a:ext cx="1088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q = e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35593" y="4703706"/>
            <a:ext cx="744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i2</a:t>
            </a:r>
            <a:r>
              <a:rPr lang="en-IE" sz="1600" dirty="0" smtClean="0">
                <a:latin typeface="Symbol" pitchFamily="18" charset="2"/>
              </a:rPr>
              <a:t>p t</a:t>
            </a:r>
            <a:r>
              <a:rPr lang="en-IE" sz="1600" dirty="0" smtClean="0"/>
              <a:t> </a:t>
            </a:r>
            <a:endParaRPr lang="en-IE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5639" y="5860567"/>
            <a:ext cx="260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= 0.0117 + </a:t>
            </a:r>
            <a:r>
              <a:rPr lang="en-IE" sz="2000" dirty="0" err="1" smtClean="0"/>
              <a:t>i</a:t>
            </a:r>
            <a:r>
              <a:rPr lang="en-IE" sz="2000" dirty="0" smtClean="0"/>
              <a:t> 0.995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03517" y="5871453"/>
            <a:ext cx="124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Data fit: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704741" y="6273209"/>
            <a:ext cx="263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Y</a:t>
            </a:r>
            <a:r>
              <a:rPr lang="en-IE" baseline="-25000" dirty="0" smtClean="0"/>
              <a:t>i</a:t>
            </a:r>
            <a:r>
              <a:rPr lang="en-IE" dirty="0" smtClean="0"/>
              <a:t> = (1, - 0.74,  - 0.27)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4678309" y="6209411"/>
            <a:ext cx="240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weak hierarchy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48533" y="233911"/>
            <a:ext cx="5837324" cy="6732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Yukawa couplings are modular forms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93" y="1051353"/>
            <a:ext cx="591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- </a:t>
            </a:r>
            <a:r>
              <a:rPr lang="en-IE" sz="2000" dirty="0" err="1" smtClean="0"/>
              <a:t>holomorphic</a:t>
            </a:r>
            <a:r>
              <a:rPr lang="en-IE" sz="2000" dirty="0" smtClean="0"/>
              <a:t> functions of modulus field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   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9723" y="1477891"/>
            <a:ext cx="82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Form </a:t>
            </a:r>
            <a:r>
              <a:rPr lang="en-IE" sz="2000" dirty="0" err="1" smtClean="0"/>
              <a:t>multiplets</a:t>
            </a:r>
            <a:r>
              <a:rPr lang="en-IE" sz="2000" dirty="0" smtClean="0"/>
              <a:t> of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r>
              <a:rPr lang="en-IE" sz="2000" dirty="0" smtClean="0"/>
              <a:t>  and transform as </a:t>
            </a:r>
            <a:r>
              <a:rPr lang="en-IE" sz="2000" dirty="0" err="1" smtClean="0"/>
              <a:t>superfields</a:t>
            </a:r>
            <a:r>
              <a:rPr lang="en-IE" sz="2000" dirty="0" smtClean="0"/>
              <a:t>: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26884" y="2020123"/>
            <a:ext cx="4329097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</a:t>
            </a:r>
            <a:r>
              <a:rPr lang="en-IE" sz="2000" dirty="0" smtClean="0">
                <a:sym typeface="Wingdings" pitchFamily="2" charset="2"/>
              </a:rPr>
              <a:t> Y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latin typeface="Symbol" pitchFamily="18" charset="2"/>
              </a:rPr>
              <a:t>(</a:t>
            </a:r>
            <a:r>
              <a:rPr lang="en-IE" sz="2000" dirty="0" err="1" smtClean="0">
                <a:latin typeface="Symbol" pitchFamily="18" charset="2"/>
              </a:rPr>
              <a:t>gt</a:t>
            </a:r>
            <a:r>
              <a:rPr lang="en-IE" sz="2000" dirty="0" smtClean="0">
                <a:latin typeface="Symbol" pitchFamily="18" charset="2"/>
              </a:rPr>
              <a:t>)</a:t>
            </a:r>
            <a:r>
              <a:rPr lang="en-IE" sz="2000" dirty="0" smtClean="0">
                <a:sym typeface="Wingdings" pitchFamily="2" charset="2"/>
              </a:rPr>
              <a:t>  = (c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+ d)  </a:t>
            </a:r>
            <a:r>
              <a:rPr lang="en-IE" sz="2000" baseline="30000" dirty="0" smtClean="0"/>
              <a:t>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</a:t>
            </a:r>
            <a:r>
              <a:rPr lang="en-IE" sz="2000" baseline="-25000" dirty="0" err="1" smtClean="0"/>
              <a:t>ij</a:t>
            </a:r>
            <a:r>
              <a:rPr lang="en-IE" sz="2000" dirty="0" smtClean="0"/>
              <a:t> </a:t>
            </a:r>
            <a:r>
              <a:rPr lang="en-IE" sz="2000" dirty="0" err="1" smtClean="0"/>
              <a:t>Y</a:t>
            </a:r>
            <a:r>
              <a:rPr lang="en-IE" sz="2000" baseline="-25000" dirty="0" err="1" smtClean="0"/>
              <a:t>j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endParaRPr lang="en-IE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61098" y="1856735"/>
            <a:ext cx="39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k</a:t>
            </a:r>
            <a:endParaRPr lang="en-IE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532" y="3519595"/>
            <a:ext cx="866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dimension of the </a:t>
            </a:r>
            <a:r>
              <a:rPr lang="en-IE" sz="2000" dirty="0" err="1" smtClean="0"/>
              <a:t>multiplet</a:t>
            </a:r>
            <a:r>
              <a:rPr lang="en-IE" sz="2000" dirty="0" smtClean="0"/>
              <a:t> is determined by the level N and weight 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899" y="2689957"/>
            <a:ext cx="362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k  is the weight of </a:t>
            </a:r>
            <a:r>
              <a:rPr lang="en-IE" sz="2000" dirty="0" err="1" smtClean="0"/>
              <a:t>multiplet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78782" y="3083718"/>
            <a:ext cx="682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  is the representation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element of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6054" y="4706288"/>
            <a:ext cx="7931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Dependence Y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is determined by transformation properties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9701" y="4306178"/>
            <a:ext cx="364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they are fixed by symmetry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35873" y="102740"/>
            <a:ext cx="4487002" cy="94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Invariant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superpotentials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856" y="2947971"/>
            <a:ext cx="24880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baseline="-25000" dirty="0" smtClean="0"/>
              <a:t>1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x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x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x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/>
              <a:t>Y</a:t>
            </a:r>
            <a:r>
              <a:rPr lang="en-IE" sz="2000" dirty="0" smtClean="0"/>
              <a:t> = I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9543" y="1265256"/>
            <a:ext cx="5412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Invariance of terms of the </a:t>
            </a:r>
            <a:r>
              <a:rPr lang="en-IE" sz="2000" dirty="0" err="1" smtClean="0"/>
              <a:t>superpotential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12357" y="1860205"/>
            <a:ext cx="161051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Y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j</a:t>
            </a:r>
            <a:r>
              <a:rPr lang="en-IE" sz="2000" baseline="-25000" dirty="0" smtClean="0"/>
              <a:t>1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04623" y="3534892"/>
            <a:ext cx="1899758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S</a:t>
            </a:r>
            <a:r>
              <a:rPr lang="en-IE" sz="2000" baseline="-25000" dirty="0" smtClean="0">
                <a:latin typeface="Symbol" pitchFamily="18" charset="2"/>
              </a:rPr>
              <a:t>i</a:t>
            </a:r>
            <a:r>
              <a:rPr lang="en-IE" sz="2000" dirty="0" smtClean="0"/>
              <a:t> </a:t>
            </a:r>
            <a:r>
              <a:rPr lang="en-IE" sz="2000" dirty="0" err="1" smtClean="0"/>
              <a:t>k</a:t>
            </a:r>
            <a:r>
              <a:rPr lang="en-IE" sz="2000" baseline="-25000" dirty="0" err="1" smtClean="0"/>
              <a:t>i</a:t>
            </a:r>
            <a:r>
              <a:rPr lang="en-IE" sz="2000" dirty="0" smtClean="0"/>
              <a:t> + </a:t>
            </a:r>
            <a:r>
              <a:rPr lang="en-IE" sz="2000" dirty="0" err="1" smtClean="0"/>
              <a:t>k</a:t>
            </a:r>
            <a:r>
              <a:rPr lang="en-IE" sz="2000" baseline="-25000" dirty="0" err="1" smtClean="0"/>
              <a:t>Y</a:t>
            </a:r>
            <a:r>
              <a:rPr lang="en-IE" sz="2000" dirty="0" smtClean="0"/>
              <a:t> = 0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5873" y="2547861"/>
            <a:ext cx="141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requires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0203" y="3545166"/>
            <a:ext cx="1669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weights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4399" y="4345969"/>
            <a:ext cx="8417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latter condition acts to some extent as </a:t>
            </a:r>
            <a:r>
              <a:rPr lang="en-IE" sz="2000" dirty="0" err="1" smtClean="0"/>
              <a:t>Froggatt</a:t>
            </a:r>
            <a:r>
              <a:rPr lang="en-IE" sz="2000" dirty="0" smtClean="0"/>
              <a:t>- Nielsen symmetry it gives additional restrictions, forbids some term 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texture zeros 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58870" y="1860205"/>
            <a:ext cx="197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en-IE" sz="2000" dirty="0" smtClean="0"/>
              <a:t>  - constant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071471" y="2947971"/>
            <a:ext cx="391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product of representations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Symbol" pitchFamily="18" charset="2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510304" y="404042"/>
            <a:ext cx="2286061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Models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72" y="1722474"/>
            <a:ext cx="42849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     L        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 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Y     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A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    3      1, 1’, 1’’     3        3       3</a:t>
            </a:r>
          </a:p>
          <a:p>
            <a:r>
              <a:rPr lang="en-IE" sz="2000" dirty="0" smtClean="0"/>
              <a:t>k      1        -4         -1         2       3</a:t>
            </a:r>
            <a:endParaRPr lang="en-IE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372" y="2052085"/>
            <a:ext cx="4284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4910" y="2374613"/>
            <a:ext cx="4284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86940" y="1243482"/>
            <a:ext cx="111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flavon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909" y="2936543"/>
            <a:ext cx="828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IE" sz="2000" dirty="0" smtClean="0"/>
              <a:t>and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j</a:t>
            </a:r>
            <a:r>
              <a:rPr lang="en-IE" sz="2000" dirty="0" smtClean="0">
                <a:sym typeface="Wingdings" pitchFamily="2" charset="2"/>
              </a:rPr>
              <a:t>  </a:t>
            </a:r>
            <a:r>
              <a:rPr lang="en-IE" sz="2000" dirty="0" smtClean="0"/>
              <a:t>are fixed by fitting on m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/m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,  1-2 mixing and 1-3 mixing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910" y="3887570"/>
            <a:ext cx="160551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Predictions: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7516" y="2052085"/>
            <a:ext cx="2169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lowest order  </a:t>
            </a:r>
          </a:p>
          <a:p>
            <a:r>
              <a:rPr lang="en-IE" sz="2000" dirty="0" smtClean="0"/>
              <a:t>modular form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03358" y="552893"/>
            <a:ext cx="288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J </a:t>
            </a:r>
            <a:r>
              <a:rPr lang="en-IE" i="1" dirty="0" err="1" smtClean="0">
                <a:solidFill>
                  <a:srgbClr val="FF0000"/>
                </a:solidFill>
              </a:rPr>
              <a:t>Griado</a:t>
            </a:r>
            <a:r>
              <a:rPr lang="en-IE" i="1" dirty="0" smtClean="0">
                <a:solidFill>
                  <a:srgbClr val="FF0000"/>
                </a:solidFill>
              </a:rPr>
              <a:t> and F. </a:t>
            </a:r>
            <a:r>
              <a:rPr lang="en-IE" i="1" dirty="0" err="1" smtClean="0">
                <a:solidFill>
                  <a:srgbClr val="FF0000"/>
                </a:solidFill>
              </a:rPr>
              <a:t>Feruglio</a:t>
            </a:r>
            <a:endParaRPr lang="en-IE" i="1" dirty="0" smtClean="0">
              <a:solidFill>
                <a:srgbClr val="FF0000"/>
              </a:solidFill>
            </a:endParaRPr>
          </a:p>
          <a:p>
            <a:r>
              <a:rPr lang="en-IE" i="1" dirty="0" smtClean="0">
                <a:solidFill>
                  <a:srgbClr val="FF0000"/>
                </a:solidFill>
              </a:rPr>
              <a:t>1807.01125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0214" y="4540102"/>
            <a:ext cx="229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sin </a:t>
            </a:r>
            <a:r>
              <a:rPr lang="en-IE" sz="2000" baseline="30000" dirty="0" smtClean="0"/>
              <a:t>2 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baseline="-25000" dirty="0" smtClean="0">
                <a:latin typeface="Symbol" pitchFamily="18" charset="2"/>
              </a:rPr>
              <a:t>23</a:t>
            </a:r>
            <a:r>
              <a:rPr lang="en-IE" sz="2000" dirty="0" smtClean="0"/>
              <a:t> = 0.46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0214" y="5029196"/>
            <a:ext cx="200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1.434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3251" y="5418673"/>
            <a:ext cx="1616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21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1.7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32358" y="5850682"/>
            <a:ext cx="177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31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1.2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1398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Symbol" pitchFamily="18" charset="2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510304" y="404042"/>
            <a:ext cx="2286061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Models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72" y="1722474"/>
            <a:ext cx="377987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     L        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 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Y   </a:t>
            </a:r>
          </a:p>
          <a:p>
            <a:r>
              <a:rPr lang="en-IE" sz="2000" dirty="0" smtClean="0"/>
              <a:t>A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    3      1, 1’’, 1’     3        3     </a:t>
            </a:r>
          </a:p>
          <a:p>
            <a:r>
              <a:rPr lang="en-IE" sz="2000" dirty="0" smtClean="0"/>
              <a:t>k      2          2         0        -2   </a:t>
            </a:r>
            <a:endParaRPr lang="en-IE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372" y="2052085"/>
            <a:ext cx="3779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4910" y="2374613"/>
            <a:ext cx="3776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9465" y="1254622"/>
            <a:ext cx="424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</a:t>
            </a:r>
            <a:r>
              <a:rPr lang="en-IE" sz="2000" dirty="0" err="1" smtClean="0"/>
              <a:t>flavons</a:t>
            </a:r>
            <a:endParaRPr lang="en-IE" sz="2000" dirty="0" smtClean="0"/>
          </a:p>
          <a:p>
            <a:r>
              <a:rPr lang="en-IE" sz="2000" dirty="0" err="1" smtClean="0"/>
              <a:t>Flavor</a:t>
            </a:r>
            <a:r>
              <a:rPr lang="en-IE" sz="2000" dirty="0" smtClean="0"/>
              <a:t> from single modulus field </a:t>
            </a:r>
            <a:r>
              <a:rPr lang="en-IE" sz="2000" dirty="0" smtClean="0">
                <a:latin typeface="Symbol" pitchFamily="18" charset="2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137" y="3455561"/>
            <a:ext cx="539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IE" sz="2000" dirty="0" smtClean="0"/>
              <a:t>is fixed by fitting 12 mixing and 13 mixing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910" y="4132129"/>
            <a:ext cx="160551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Predictions: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7516" y="248441"/>
            <a:ext cx="2881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Gui</a:t>
            </a:r>
            <a:r>
              <a:rPr lang="en-IE" i="1" dirty="0" smtClean="0">
                <a:solidFill>
                  <a:srgbClr val="FF0000"/>
                </a:solidFill>
              </a:rPr>
              <a:t>-Jun Ding, S.F. King, Xiang-</a:t>
            </a:r>
            <a:r>
              <a:rPr lang="en-IE" i="1" dirty="0" err="1" smtClean="0">
                <a:solidFill>
                  <a:srgbClr val="FF0000"/>
                </a:solidFill>
              </a:rPr>
              <a:t>Gan</a:t>
            </a:r>
            <a:r>
              <a:rPr lang="en-IE" i="1" dirty="0" smtClean="0">
                <a:solidFill>
                  <a:srgbClr val="FF0000"/>
                </a:solidFill>
              </a:rPr>
              <a:t> Liu 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1907.11714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8820" y="4635799"/>
            <a:ext cx="191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sin </a:t>
            </a:r>
            <a:r>
              <a:rPr lang="en-IE" sz="2000" baseline="30000" dirty="0" smtClean="0"/>
              <a:t>2 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baseline="-25000" dirty="0" smtClean="0">
                <a:latin typeface="Symbol" pitchFamily="18" charset="2"/>
              </a:rPr>
              <a:t>23</a:t>
            </a:r>
            <a:r>
              <a:rPr lang="en-IE" sz="2000" dirty="0" smtClean="0"/>
              <a:t> = 0.58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3885" y="5029196"/>
            <a:ext cx="1488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1.6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2618" y="5408040"/>
            <a:ext cx="1743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21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0.15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89826" y="5776251"/>
            <a:ext cx="177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31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1.00</a:t>
            </a:r>
            <a:endParaRPr lang="en-IE" sz="2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3251" y="1722474"/>
            <a:ext cx="0" cy="1015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9465" y="1999243"/>
            <a:ext cx="3710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Higher order modular forms Y</a:t>
            </a:r>
            <a:r>
              <a:rPr lang="en-IE" sz="2000" baseline="30000" dirty="0" smtClean="0"/>
              <a:t>(2)</a:t>
            </a:r>
            <a:r>
              <a:rPr lang="en-IE" sz="2000" dirty="0" smtClean="0"/>
              <a:t>, Y</a:t>
            </a:r>
            <a:r>
              <a:rPr lang="en-IE" sz="2000" baseline="30000" dirty="0" smtClean="0"/>
              <a:t>(4)</a:t>
            </a:r>
            <a:r>
              <a:rPr lang="en-IE" sz="2000" dirty="0" smtClean="0"/>
              <a:t> , Y</a:t>
            </a:r>
            <a:r>
              <a:rPr lang="en-IE" sz="2000" baseline="30000" dirty="0" smtClean="0"/>
              <a:t>(6)  </a:t>
            </a:r>
            <a:r>
              <a:rPr lang="en-IE" sz="2000" dirty="0" smtClean="0"/>
              <a:t>constructed as products of </a:t>
            </a:r>
            <a:r>
              <a:rPr lang="en-IE" sz="2000" baseline="30000" dirty="0" smtClean="0"/>
              <a:t>  </a:t>
            </a:r>
            <a:r>
              <a:rPr lang="en-IE" sz="2000" dirty="0" smtClean="0"/>
              <a:t>Y</a:t>
            </a:r>
            <a:r>
              <a:rPr lang="en-IE" sz="2000" baseline="30000" dirty="0" smtClean="0"/>
              <a:t>(2)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78" y="3025539"/>
            <a:ext cx="402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All </a:t>
            </a:r>
            <a:r>
              <a:rPr lang="en-IE" sz="2000" dirty="0" err="1" smtClean="0"/>
              <a:t>Yukawas</a:t>
            </a:r>
            <a:r>
              <a:rPr lang="en-IE" sz="2000" dirty="0" smtClean="0"/>
              <a:t> are modular forms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91247" y="4635799"/>
            <a:ext cx="231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 =  0.0946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391247" y="5059123"/>
            <a:ext cx="231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 =  0.0950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447950" y="5448600"/>
            <a:ext cx="231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 =  0.1071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447950" y="5901875"/>
            <a:ext cx="219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Normal ordering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508214" y="6248820"/>
            <a:ext cx="220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m</a:t>
            </a:r>
            <a:r>
              <a:rPr lang="en-IE" sz="2000" baseline="-25000" dirty="0" err="1" smtClean="0"/>
              <a:t>ee</a:t>
            </a:r>
            <a:r>
              <a:rPr lang="en-IE" sz="2000" dirty="0" smtClean="0"/>
              <a:t>   = 0.095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049386" y="475134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Cosmological bound?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381055" y="180743"/>
            <a:ext cx="6253661" cy="6909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From Model building to Symmetry building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9759" y="2514412"/>
            <a:ext cx="315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Several </a:t>
            </a:r>
            <a:r>
              <a:rPr lang="en-IE" sz="2000" dirty="0" err="1" smtClean="0"/>
              <a:t>moduli</a:t>
            </a:r>
            <a:r>
              <a:rPr lang="en-IE" sz="2000" dirty="0" smtClean="0"/>
              <a:t>, </a:t>
            </a:r>
            <a:r>
              <a:rPr lang="en-IE" sz="2000" dirty="0" err="1" smtClean="0"/>
              <a:t>flavons</a:t>
            </a:r>
            <a:r>
              <a:rPr lang="en-IE" sz="2000" dirty="0" smtClean="0"/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567" y="1588903"/>
            <a:ext cx="8910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Generic predictions of masses: weak hierarchy,  often quasi-degenerate, </a:t>
            </a:r>
          </a:p>
          <a:p>
            <a:r>
              <a:rPr lang="en-IE" sz="2000" dirty="0" err="1" smtClean="0"/>
              <a:t>Majorana</a:t>
            </a:r>
            <a:r>
              <a:rPr lang="en-IE" sz="2000" dirty="0" smtClean="0"/>
              <a:t> CP-phases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1116" y="1000160"/>
            <a:ext cx="712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Minimal  </a:t>
            </a:r>
            <a:r>
              <a:rPr lang="en-IE" sz="2000" dirty="0" err="1" smtClean="0"/>
              <a:t>simpest</a:t>
            </a:r>
            <a:r>
              <a:rPr lang="en-IE" sz="2000" dirty="0" smtClean="0"/>
              <a:t> versions do not reproduce data well.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016" y="2536990"/>
            <a:ext cx="3439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More parameters </a:t>
            </a:r>
            <a:r>
              <a:rPr lang="en-IE" sz="2000" dirty="0" smtClean="0"/>
              <a:t>needed.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9599" y="3396580"/>
            <a:ext cx="8144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Different representations of the same dimension, fine tuning </a:t>
            </a:r>
          </a:p>
          <a:p>
            <a:r>
              <a:rPr lang="en-IE" sz="2000" dirty="0" smtClean="0"/>
              <a:t>of corresponding  couplings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9346" y="4340932"/>
            <a:ext cx="595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Different ways of construction of finite groups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218" y="4697644"/>
            <a:ext cx="763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end: #  parameters is comparable to # of observables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4559" y="5426532"/>
            <a:ext cx="4646660" cy="4001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Use modular symmetry in wrong way?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4" y="400694"/>
            <a:ext cx="5930617" cy="798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Modular vs. usual discrete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565" y="1654139"/>
            <a:ext cx="5465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Comparing with usual approach with </a:t>
            </a:r>
            <a:r>
              <a:rPr lang="en-IE" sz="2000" dirty="0" err="1" smtClean="0"/>
              <a:t>flavons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6943" y="2506894"/>
            <a:ext cx="3255261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</a:t>
            </a:r>
            <a:r>
              <a:rPr lang="en-IE" sz="2000" baseline="-25000" dirty="0" smtClean="0"/>
              <a:t>1 </a:t>
            </a:r>
            <a:r>
              <a:rPr lang="en-IE" sz="2000" dirty="0" smtClean="0"/>
              <a:t>(&lt;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IE" sz="2000" dirty="0" smtClean="0"/>
              <a:t>&gt;) , Y</a:t>
            </a:r>
            <a:r>
              <a:rPr lang="en-IE" sz="2000" baseline="-25000" dirty="0" smtClean="0"/>
              <a:t>2 </a:t>
            </a:r>
            <a:r>
              <a:rPr lang="en-IE" sz="2000" dirty="0" smtClean="0"/>
              <a:t>(&lt;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IE" sz="2000" dirty="0" smtClean="0"/>
              <a:t>&gt;) ... </a:t>
            </a:r>
            <a:r>
              <a:rPr lang="en-IE" sz="2000" dirty="0" err="1" smtClean="0"/>
              <a:t>Y</a:t>
            </a:r>
            <a:r>
              <a:rPr lang="en-IE" sz="2000" baseline="-25000" dirty="0" err="1" smtClean="0"/>
              <a:t>n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(&lt;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IE" sz="2000" dirty="0" smtClean="0"/>
              <a:t>&gt;)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6943" y="3195263"/>
            <a:ext cx="361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a given N, k,  Y - known functions of the same VEV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67792" y="2506894"/>
            <a:ext cx="2379591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 </a:t>
            </a:r>
            <a:r>
              <a:rPr lang="en-IE" sz="2000" dirty="0" smtClean="0"/>
              <a:t>&lt;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IE" sz="2000" baseline="-25000" dirty="0" smtClean="0">
                <a:sym typeface="Wingdings" pitchFamily="2" charset="2"/>
              </a:rPr>
              <a:t>1</a:t>
            </a:r>
            <a:r>
              <a:rPr lang="en-IE" sz="2000" dirty="0" smtClean="0"/>
              <a:t>&gt;, &lt;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IE" sz="2000" baseline="-25000" dirty="0" smtClean="0">
                <a:sym typeface="Wingdings" pitchFamily="2" charset="2"/>
              </a:rPr>
              <a:t>2</a:t>
            </a:r>
            <a:r>
              <a:rPr lang="en-IE" sz="2000" dirty="0" smtClean="0"/>
              <a:t>&gt;, ... , &lt;</a:t>
            </a:r>
            <a:r>
              <a:rPr lang="en-IE" sz="2000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IE" sz="2000" baseline="-25000" dirty="0" err="1" smtClean="0">
                <a:sym typeface="Wingdings" pitchFamily="2" charset="2"/>
              </a:rPr>
              <a:t>n</a:t>
            </a:r>
            <a:r>
              <a:rPr lang="en-IE" sz="2000" dirty="0" smtClean="0"/>
              <a:t>&gt;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59567" y="3241429"/>
            <a:ext cx="39249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</a:t>
            </a:r>
            <a:r>
              <a:rPr lang="en-IE" sz="2000" dirty="0" err="1" smtClean="0"/>
              <a:t>Flavon</a:t>
            </a:r>
            <a:r>
              <a:rPr lang="en-IE" sz="2000" dirty="0" smtClean="0"/>
              <a:t> VEV’s depend on parameters of potential and not controlled by symmetry. Independent for different representations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67792" y="5054886"/>
            <a:ext cx="2834532" cy="1015663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Can do the same as modular symmetry constructions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288" y="-1599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259281"/>
            <a:ext cx="2818369" cy="962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Comparison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0525" y="1447350"/>
            <a:ext cx="1398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L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</a:t>
            </a:r>
            <a:r>
              <a:rPr lang="en-IE" sz="2000" dirty="0" err="1" smtClean="0"/>
              <a:t>H</a:t>
            </a:r>
            <a:r>
              <a:rPr lang="en-IE" sz="2000" baseline="-25000" dirty="0" err="1" smtClean="0"/>
              <a:t>u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5109" y="1447350"/>
            <a:ext cx="28673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Usual Yukawa coupling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0655" y="2475350"/>
            <a:ext cx="1929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baseline="-25000" dirty="0" smtClean="0"/>
              <a:t>i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i</a:t>
            </a:r>
            <a:r>
              <a:rPr lang="en-IE" sz="2000" dirty="0" smtClean="0"/>
              <a:t> L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</a:t>
            </a:r>
            <a:r>
              <a:rPr lang="en-IE" sz="2000" dirty="0" err="1" smtClean="0"/>
              <a:t>H</a:t>
            </a:r>
            <a:r>
              <a:rPr lang="en-IE" sz="2000" baseline="-25000" dirty="0" err="1" smtClean="0"/>
              <a:t>u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52179" y="1489359"/>
            <a:ext cx="169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-constant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29318" y="2418963"/>
            <a:ext cx="355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i</a:t>
            </a:r>
            <a:r>
              <a:rPr lang="en-IE" sz="2000" dirty="0" smtClean="0"/>
              <a:t> – </a:t>
            </a:r>
            <a:r>
              <a:rPr lang="en-IE" sz="2000" dirty="0" err="1" smtClean="0"/>
              <a:t>flavons</a:t>
            </a:r>
            <a:r>
              <a:rPr lang="en-IE" sz="2000" dirty="0" smtClean="0"/>
              <a:t> (dimensionless)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6089" y="2796495"/>
            <a:ext cx="608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transformation under G –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symmetry group: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42851" y="3162738"/>
            <a:ext cx="166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i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i</a:t>
            </a:r>
            <a:r>
              <a:rPr lang="en-IE" sz="2000" dirty="0" smtClean="0">
                <a:sym typeface="Wingdings" pitchFamily="2" charset="2"/>
              </a:rPr>
              <a:t>(g)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i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48895" y="3182227"/>
            <a:ext cx="165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 </a:t>
            </a:r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L</a:t>
            </a:r>
            <a:r>
              <a:rPr lang="en-IE" sz="2000" dirty="0" smtClean="0">
                <a:sym typeface="Wingdings" pitchFamily="2" charset="2"/>
              </a:rPr>
              <a:t>(g) L,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027334" y="3182227"/>
            <a:ext cx="204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N</a:t>
            </a:r>
            <a:r>
              <a:rPr lang="en-IE" sz="2000" dirty="0" smtClean="0">
                <a:sym typeface="Wingdings" pitchFamily="2" charset="2"/>
              </a:rPr>
              <a:t> (g)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61739" y="3627377"/>
            <a:ext cx="606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Invariance: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L</a:t>
            </a:r>
            <a:r>
              <a:rPr lang="en-IE" sz="2000" dirty="0" smtClean="0">
                <a:sym typeface="Wingdings" pitchFamily="2" charset="2"/>
              </a:rPr>
              <a:t>(g)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N</a:t>
            </a:r>
            <a:r>
              <a:rPr lang="en-IE" sz="2000" dirty="0" smtClean="0">
                <a:sym typeface="Wingdings" pitchFamily="2" charset="2"/>
              </a:rPr>
              <a:t>(g)</a:t>
            </a:r>
            <a:r>
              <a:rPr lang="en-IE" sz="2000" dirty="0" smtClean="0">
                <a:latin typeface="Symbol" pitchFamily="18" charset="2"/>
              </a:rPr>
              <a:t> P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i</a:t>
            </a:r>
            <a:r>
              <a:rPr lang="en-IE" sz="2000" dirty="0" smtClean="0">
                <a:sym typeface="Wingdings" pitchFamily="2" charset="2"/>
              </a:rPr>
              <a:t>(g)  contains singlet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839160" y="3219183"/>
            <a:ext cx="101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Y </a:t>
            </a:r>
            <a:r>
              <a:rPr lang="en-IE" dirty="0" smtClean="0">
                <a:sym typeface="Wingdings" pitchFamily="2" charset="2"/>
              </a:rPr>
              <a:t> Y,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406398" y="4381385"/>
            <a:ext cx="250391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Modular symmetry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79990" y="4883091"/>
            <a:ext cx="195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Y(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) L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</a:t>
            </a:r>
            <a:r>
              <a:rPr lang="en-IE" sz="2000" dirty="0" err="1" smtClean="0"/>
              <a:t>H</a:t>
            </a:r>
            <a:r>
              <a:rPr lang="en-IE" sz="2000" baseline="-25000" dirty="0" err="1" smtClean="0"/>
              <a:t>u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036707" y="4473540"/>
            <a:ext cx="585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All the  factors including coupling transform as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06396" y="2003131"/>
            <a:ext cx="464578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Linear traditional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symmetry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54944" y="4843637"/>
            <a:ext cx="346994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</a:t>
            </a:r>
            <a:r>
              <a:rPr lang="en-IE" sz="2000" dirty="0" smtClean="0">
                <a:sym typeface="Wingdings" pitchFamily="2" charset="2"/>
              </a:rPr>
              <a:t>  (c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+ d)    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/>
              <a:t>f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 f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endParaRPr lang="en-IE" sz="2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843999" y="5677724"/>
            <a:ext cx="121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f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err="1" smtClean="0">
                <a:sym typeface="Wingdings" pitchFamily="2" charset="2"/>
              </a:rPr>
              <a:t>k</a:t>
            </a:r>
            <a:r>
              <a:rPr lang="en-IE" sz="2000" baseline="-25000" dirty="0" err="1" smtClean="0"/>
              <a:t>f</a:t>
            </a:r>
            <a:r>
              <a:rPr lang="en-IE" sz="2000" dirty="0" smtClean="0"/>
              <a:t> = 0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599289" y="4750236"/>
            <a:ext cx="56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>
                <a:sym typeface="Wingdings" pitchFamily="2" charset="2"/>
              </a:rPr>
              <a:t>k</a:t>
            </a:r>
            <a:r>
              <a:rPr lang="en-IE" baseline="-25000" dirty="0" err="1" smtClean="0"/>
              <a:t>f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3112940" y="5288903"/>
            <a:ext cx="525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Invariance: 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baseline="-25000" dirty="0" smtClean="0"/>
              <a:t>f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f</a:t>
            </a:r>
            <a:r>
              <a:rPr lang="en-IE" sz="2000" dirty="0" smtClean="0">
                <a:sym typeface="Wingdings" pitchFamily="2" charset="2"/>
              </a:rPr>
              <a:t>(g)  contains singlet and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427111" y="6145568"/>
            <a:ext cx="20161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baseline="-25000" dirty="0" smtClean="0"/>
              <a:t>i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i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a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Y(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) 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377265" y="345912"/>
            <a:ext cx="420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F. </a:t>
            </a:r>
            <a:r>
              <a:rPr lang="en-IE" i="1" dirty="0" err="1" smtClean="0">
                <a:solidFill>
                  <a:srgbClr val="FF0000"/>
                </a:solidFill>
              </a:rPr>
              <a:t>Feruglio</a:t>
            </a:r>
            <a:r>
              <a:rPr lang="en-IE" i="1" dirty="0" smtClean="0">
                <a:solidFill>
                  <a:srgbClr val="FF0000"/>
                </a:solidFill>
              </a:rPr>
              <a:t> and A. </a:t>
            </a:r>
            <a:r>
              <a:rPr lang="en-IE" i="1" dirty="0" err="1" smtClean="0">
                <a:solidFill>
                  <a:srgbClr val="FF0000"/>
                </a:solidFill>
              </a:rPr>
              <a:t>Romanino</a:t>
            </a:r>
            <a:r>
              <a:rPr lang="en-IE" i="1" dirty="0" smtClean="0">
                <a:solidFill>
                  <a:srgbClr val="FF0000"/>
                </a:solidFill>
              </a:rPr>
              <a:t>, Rev. Mod. Phys. 93 (2021), 1. 015007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1912.0602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349593"/>
            <a:ext cx="4223433" cy="962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Eclectic flavor 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1954" y="496711"/>
            <a:ext cx="3939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H.P </a:t>
            </a:r>
            <a:r>
              <a:rPr lang="en-IE" i="1" dirty="0" err="1" smtClean="0">
                <a:solidFill>
                  <a:srgbClr val="FF0000"/>
                </a:solidFill>
              </a:rPr>
              <a:t>Nilles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  <a:r>
              <a:rPr lang="en-IE" i="1" dirty="0" err="1" smtClean="0">
                <a:solidFill>
                  <a:srgbClr val="FF0000"/>
                </a:solidFill>
              </a:rPr>
              <a:t>A.Baur</a:t>
            </a:r>
            <a:r>
              <a:rPr lang="en-IE" i="1" dirty="0" smtClean="0">
                <a:solidFill>
                  <a:srgbClr val="FF0000"/>
                </a:solidFill>
              </a:rPr>
              <a:t>, S. Ramos-Sanchez, P.K. </a:t>
            </a:r>
            <a:r>
              <a:rPr lang="en-IE" i="1" dirty="0" err="1" smtClean="0">
                <a:solidFill>
                  <a:srgbClr val="FF0000"/>
                </a:solidFill>
              </a:rPr>
              <a:t>Vaudrevange</a:t>
            </a:r>
            <a:r>
              <a:rPr lang="en-IE" i="1" dirty="0" smtClean="0">
                <a:solidFill>
                  <a:srgbClr val="FF0000"/>
                </a:solidFill>
              </a:rPr>
              <a:t>, A. </a:t>
            </a:r>
            <a:r>
              <a:rPr lang="en-IE" i="1" dirty="0" err="1" smtClean="0">
                <a:solidFill>
                  <a:srgbClr val="FF0000"/>
                </a:solidFill>
              </a:rPr>
              <a:t>Trautner</a:t>
            </a:r>
            <a:r>
              <a:rPr lang="en-IE" i="1" dirty="0" smtClean="0">
                <a:solidFill>
                  <a:srgbClr val="FF0000"/>
                </a:solidFill>
              </a:rPr>
              <a:t>..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089" y="1569152"/>
            <a:ext cx="5768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Explicit top-down construction from </a:t>
            </a:r>
            <a:r>
              <a:rPr lang="en-IE" sz="2000" dirty="0" err="1" smtClean="0"/>
              <a:t>heterotic</a:t>
            </a:r>
            <a:r>
              <a:rPr lang="en-IE" sz="2000" dirty="0" smtClean="0"/>
              <a:t> string theory </a:t>
            </a:r>
            <a:r>
              <a:rPr lang="en-IE" sz="2000" dirty="0" err="1" smtClean="0"/>
              <a:t>compactified</a:t>
            </a:r>
            <a:r>
              <a:rPr lang="en-IE" sz="2000" dirty="0" smtClean="0"/>
              <a:t> on </a:t>
            </a:r>
            <a:r>
              <a:rPr lang="en-IE" sz="2000" dirty="0" err="1" smtClean="0"/>
              <a:t>orbifold</a:t>
            </a:r>
            <a:r>
              <a:rPr lang="en-IE" sz="2000" dirty="0" smtClean="0"/>
              <a:t> T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/Z</a:t>
            </a:r>
            <a:r>
              <a:rPr lang="en-IE" sz="2000" baseline="-25000" dirty="0" smtClean="0"/>
              <a:t>3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4089" y="2418961"/>
            <a:ext cx="550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All symmetries used in bottom up approach: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30400" y="2852938"/>
            <a:ext cx="4797778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G</a:t>
            </a:r>
            <a:r>
              <a:rPr lang="en-IE" sz="2400" baseline="-25000" dirty="0" err="1" smtClean="0"/>
              <a:t>traditional</a:t>
            </a:r>
            <a:r>
              <a:rPr lang="en-IE" sz="2400" baseline="-25000" dirty="0" smtClean="0"/>
              <a:t>  </a:t>
            </a:r>
            <a:r>
              <a:rPr lang="en-IE" sz="2400" dirty="0" smtClean="0"/>
              <a:t>,  </a:t>
            </a:r>
            <a:r>
              <a:rPr lang="en-IE" sz="2400" dirty="0" err="1" smtClean="0"/>
              <a:t>G</a:t>
            </a:r>
            <a:r>
              <a:rPr lang="en-IE" sz="2400" baseline="-25000" dirty="0" err="1" smtClean="0"/>
              <a:t>modular</a:t>
            </a:r>
            <a:r>
              <a:rPr lang="en-IE" sz="2400" baseline="-25000" dirty="0" smtClean="0"/>
              <a:t>  </a:t>
            </a:r>
            <a:r>
              <a:rPr lang="en-IE" sz="2400" dirty="0" smtClean="0"/>
              <a:t>, G</a:t>
            </a:r>
            <a:r>
              <a:rPr lang="en-IE" sz="2400" baseline="-25000" dirty="0" smtClean="0"/>
              <a:t>R</a:t>
            </a:r>
            <a:r>
              <a:rPr lang="en-IE" sz="2400" dirty="0" smtClean="0"/>
              <a:t> , CP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089" y="4312356"/>
            <a:ext cx="646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appear simultaneously in non-trivially unified fashion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41335" y="3680846"/>
            <a:ext cx="352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Z</a:t>
            </a:r>
            <a:r>
              <a:rPr lang="en-IE" sz="2000" baseline="-25000" dirty="0" smtClean="0"/>
              <a:t>9</a:t>
            </a:r>
            <a:r>
              <a:rPr lang="en-IE" sz="2000" baseline="30000" dirty="0" smtClean="0"/>
              <a:t>R</a:t>
            </a:r>
            <a:r>
              <a:rPr lang="en-IE" sz="2000" dirty="0" smtClean="0"/>
              <a:t> discrete R symmetry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91161" y="3280736"/>
            <a:ext cx="30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Z</a:t>
            </a:r>
            <a:r>
              <a:rPr lang="en-IE" sz="2000" baseline="-25000" dirty="0" smtClean="0"/>
              <a:t>2</a:t>
            </a:r>
            <a:r>
              <a:rPr lang="en-IE" sz="2000" baseline="30000" dirty="0" smtClean="0"/>
              <a:t>CP</a:t>
            </a:r>
            <a:r>
              <a:rPr lang="en-IE" sz="2000" dirty="0" smtClean="0"/>
              <a:t> CP transformations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91280" y="5252647"/>
            <a:ext cx="718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Kahler</a:t>
            </a:r>
            <a:r>
              <a:rPr lang="en-IE" sz="2000" dirty="0" smtClean="0"/>
              <a:t> potential  (kinetic terms) is involved and introduce additional parameters, freedom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7937" y="-15875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315200" y="1766888"/>
            <a:ext cx="1143000" cy="269081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05500" y="1731963"/>
            <a:ext cx="1143000" cy="2690812"/>
          </a:xfrm>
          <a:prstGeom prst="rect">
            <a:avLst/>
          </a:prstGeom>
          <a:solidFill>
            <a:srgbClr val="00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483100" y="1747838"/>
            <a:ext cx="1143000" cy="2690812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9906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 err="1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906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447800" y="21336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447800" y="3657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506538" y="21336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195513" y="2133600"/>
            <a:ext cx="623887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905000" y="3657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447800" y="3962400"/>
            <a:ext cx="762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209800" y="3962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514600" y="3957638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 rot="-5400000">
            <a:off x="346870" y="2932906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mass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174750" y="2378075"/>
            <a:ext cx="661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1571625" y="1719263"/>
            <a:ext cx="68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263775" y="1747838"/>
            <a:ext cx="66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1414463" y="4071938"/>
            <a:ext cx="66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e1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1376363" y="3271838"/>
            <a:ext cx="66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e2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5347873" y="5901254"/>
            <a:ext cx="250741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baseline="-25000" dirty="0" err="1"/>
              <a:t>f</a:t>
            </a:r>
            <a:r>
              <a:rPr lang="en-US" sz="2400" dirty="0"/>
              <a:t>  =  U</a:t>
            </a:r>
            <a:r>
              <a:rPr lang="en-US" sz="2400" baseline="-25000" dirty="0"/>
              <a:t>PMNS</a:t>
            </a:r>
            <a:r>
              <a:rPr lang="en-US" sz="2400" dirty="0"/>
              <a:t> </a:t>
            </a:r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baseline="-25000" dirty="0" err="1"/>
              <a:t>mass</a:t>
            </a:r>
            <a:endParaRPr lang="en-US" sz="2400" dirty="0"/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4640263" y="2070100"/>
            <a:ext cx="762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640263" y="3662363"/>
            <a:ext cx="422275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4640263" y="4038600"/>
            <a:ext cx="762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0"/>
          <p:cNvSpPr>
            <a:spLocks noChangeArrowheads="1"/>
          </p:cNvSpPr>
          <p:nvPr/>
        </p:nvSpPr>
        <p:spPr bwMode="auto">
          <a:xfrm>
            <a:off x="6146800" y="4054475"/>
            <a:ext cx="3048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6125368" y="3664177"/>
            <a:ext cx="491333" cy="1632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6125369" y="2057400"/>
            <a:ext cx="549276" cy="133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7478233" y="2059467"/>
            <a:ext cx="541338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7493680" y="3664177"/>
            <a:ext cx="4572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7475538" y="4071938"/>
            <a:ext cx="3048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4792663" y="4498416"/>
            <a:ext cx="433387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6214270" y="4501538"/>
            <a:ext cx="460375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7577138" y="4527997"/>
            <a:ext cx="4318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 err="1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91351" y="5158928"/>
            <a:ext cx="230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Mass content of </a:t>
            </a:r>
          </a:p>
          <a:p>
            <a:r>
              <a:rPr lang="en-US" sz="2000" dirty="0" smtClean="0"/>
              <a:t>the flavor states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946150" y="5091527"/>
            <a:ext cx="233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Flavor content of  the mass states</a:t>
            </a:r>
            <a:endParaRPr lang="en-US" sz="2000" dirty="0"/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1050925" y="5900956"/>
            <a:ext cx="2791149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  </a:t>
            </a: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baseline="-25000" dirty="0" err="1" smtClean="0"/>
              <a:t>mass</a:t>
            </a:r>
            <a:r>
              <a:rPr lang="en-US" sz="2400" dirty="0" smtClean="0"/>
              <a:t>  </a:t>
            </a:r>
            <a:r>
              <a:rPr lang="en-US" sz="2400" dirty="0"/>
              <a:t>=  </a:t>
            </a:r>
            <a:r>
              <a:rPr lang="en-US" sz="2400" dirty="0" smtClean="0"/>
              <a:t>U</a:t>
            </a:r>
            <a:r>
              <a:rPr lang="en-US" sz="2400" baseline="-25000" dirty="0" smtClean="0"/>
              <a:t>PMNS </a:t>
            </a:r>
            <a:r>
              <a:rPr lang="en-US" sz="2400" baseline="30000" dirty="0" smtClean="0"/>
              <a:t>+</a:t>
            </a:r>
            <a:r>
              <a:rPr lang="en-US" sz="2400" baseline="-25000" dirty="0" smtClean="0"/>
              <a:t> </a:t>
            </a: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baseline="-25000" dirty="0" err="1" smtClean="0"/>
              <a:t>f</a:t>
            </a:r>
            <a:endParaRPr lang="en-US" sz="2400" dirty="0"/>
          </a:p>
        </p:txBody>
      </p:sp>
      <p:sp>
        <p:nvSpPr>
          <p:cNvPr id="50" name="WordArt 26"/>
          <p:cNvSpPr>
            <a:spLocks noChangeArrowheads="1" noChangeShapeType="1" noTextEdit="1"/>
          </p:cNvSpPr>
          <p:nvPr/>
        </p:nvSpPr>
        <p:spPr bwMode="auto">
          <a:xfrm>
            <a:off x="493713" y="319982"/>
            <a:ext cx="3849747" cy="88403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Mixing: dual role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520347" y="327378"/>
            <a:ext cx="3137253" cy="958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Back-up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276" y="-13276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857832" y="3767231"/>
            <a:ext cx="3762976" cy="14238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13160" y="2316832"/>
            <a:ext cx="4002867" cy="53074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17340" y="2349490"/>
            <a:ext cx="3993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( U</a:t>
            </a:r>
            <a:r>
              <a:rPr lang="en-US" sz="2400" baseline="-25000" dirty="0" smtClean="0"/>
              <a:t>PMNS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U</a:t>
            </a:r>
            <a:r>
              <a:rPr lang="en-US" sz="2400" baseline="-25000" dirty="0" smtClean="0"/>
              <a:t>PMNS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T )</a:t>
            </a:r>
            <a:r>
              <a:rPr lang="en-US" sz="2400" baseline="30000" dirty="0" smtClean="0"/>
              <a:t>p</a:t>
            </a:r>
            <a:r>
              <a:rPr lang="en-US" sz="2400" dirty="0" smtClean="0"/>
              <a:t>  = I</a:t>
            </a:r>
            <a:r>
              <a:rPr lang="en-US" sz="2400" baseline="30000" dirty="0" smtClean="0"/>
              <a:t> 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875817" y="1401989"/>
            <a:ext cx="2215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D. Hernandez, A.S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1204.0445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363538" y="4719638"/>
            <a:ext cx="253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273226" y="337455"/>
            <a:ext cx="7710428" cy="7774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Relations between mixing parameters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780" y="3124200"/>
            <a:ext cx="1749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Equivalent to</a:t>
            </a:r>
            <a:endParaRPr lang="en-US" sz="2000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917340" y="3965061"/>
            <a:ext cx="3692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Tr</a:t>
            </a:r>
            <a:r>
              <a:rPr lang="en-US" sz="2000" dirty="0" smtClean="0"/>
              <a:t> ( U</a:t>
            </a:r>
            <a:r>
              <a:rPr lang="en-US" sz="2000" baseline="-25000" dirty="0" smtClean="0"/>
              <a:t>PMNS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U</a:t>
            </a:r>
            <a:r>
              <a:rPr lang="en-US" sz="2000" baseline="-25000" dirty="0" smtClean="0"/>
              <a:t>PMNS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T )  = a</a:t>
            </a:r>
            <a:r>
              <a:rPr lang="en-US" sz="2000" baseline="30000" dirty="0" smtClean="0"/>
              <a:t>  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300179" y="3841208"/>
            <a:ext cx="1683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Tr</a:t>
            </a:r>
            <a:r>
              <a:rPr lang="en-US" sz="2000" dirty="0" smtClean="0"/>
              <a:t> (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iU</a:t>
            </a:r>
            <a:r>
              <a:rPr lang="en-US" sz="2000" dirty="0" smtClean="0"/>
              <a:t>)  = a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993338" y="4365171"/>
            <a:ext cx="1369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= 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j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baseline="-25000" dirty="0" err="1" smtClean="0"/>
              <a:t>j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862910" y="4790941"/>
            <a:ext cx="1169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baseline="-25000" dirty="0" err="1" smtClean="0"/>
              <a:t>j</a:t>
            </a:r>
            <a:r>
              <a:rPr lang="en-US" sz="2000" baseline="30000" dirty="0" err="1" smtClean="0"/>
              <a:t>p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= 1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baseline="-25000" dirty="0" smtClean="0"/>
              <a:t> 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910935" y="4686275"/>
            <a:ext cx="295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baseline="-25000" dirty="0" err="1" smtClean="0"/>
              <a:t>j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- three </a:t>
            </a:r>
            <a:r>
              <a:rPr lang="en-US" sz="2000" dirty="0" err="1" smtClean="0"/>
              <a:t>eigenvalues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of element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iU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       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50266" y="4756403"/>
            <a:ext cx="11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= 1,2,3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3538" y="1612255"/>
            <a:ext cx="3402919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 group condition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45749" y="2411045"/>
            <a:ext cx="136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 -integer</a:t>
            </a:r>
            <a:endParaRPr lang="en-IE" sz="2000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29987" y="5977828"/>
            <a:ext cx="1027845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x Z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26" name="Right Arrow 25"/>
          <p:cNvSpPr/>
          <p:nvPr/>
        </p:nvSpPr>
        <p:spPr>
          <a:xfrm>
            <a:off x="2174495" y="5997720"/>
            <a:ext cx="218659" cy="3693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/>
          <p:cNvSpPr txBox="1"/>
          <p:nvPr/>
        </p:nvSpPr>
        <p:spPr>
          <a:xfrm>
            <a:off x="2449672" y="5916273"/>
            <a:ext cx="1038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TBM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-11082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aseline="-25000" dirty="0" smtClean="0"/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3315" name="Rectangle 30"/>
          <p:cNvSpPr>
            <a:spLocks noChangeArrowheads="1"/>
          </p:cNvSpPr>
          <p:nvPr/>
        </p:nvSpPr>
        <p:spPr bwMode="auto">
          <a:xfrm>
            <a:off x="390265" y="1825666"/>
            <a:ext cx="2799501" cy="1247127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3317" name="WordArt 4"/>
          <p:cNvSpPr>
            <a:spLocks noChangeArrowheads="1" noChangeShapeType="1" noTextEdit="1"/>
          </p:cNvSpPr>
          <p:nvPr/>
        </p:nvSpPr>
        <p:spPr bwMode="auto">
          <a:xfrm>
            <a:off x="332520" y="159496"/>
            <a:ext cx="3041041" cy="11054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An example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3319" name="TextBox 16"/>
          <p:cNvSpPr txBox="1">
            <a:spLocks noChangeArrowheads="1"/>
          </p:cNvSpPr>
          <p:nvPr/>
        </p:nvSpPr>
        <p:spPr bwMode="auto">
          <a:xfrm>
            <a:off x="432142" y="1961603"/>
            <a:ext cx="187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|U</a:t>
            </a:r>
            <a:r>
              <a:rPr lang="en-US" sz="2000" baseline="-25000" dirty="0">
                <a:latin typeface="Symbol" pitchFamily="18" charset="2"/>
              </a:rPr>
              <a:t>b</a:t>
            </a:r>
            <a:r>
              <a:rPr lang="en-US" sz="2000" baseline="-25000" dirty="0"/>
              <a:t>i</a:t>
            </a:r>
            <a:r>
              <a:rPr lang="en-US" sz="2000" dirty="0"/>
              <a:t>|</a:t>
            </a:r>
            <a:r>
              <a:rPr lang="en-US" sz="2000" baseline="30000" dirty="0"/>
              <a:t>2</a:t>
            </a:r>
            <a:r>
              <a:rPr lang="en-US" sz="2000" dirty="0"/>
              <a:t>  = |U</a:t>
            </a:r>
            <a:r>
              <a:rPr lang="en-US" sz="2000" baseline="-25000" dirty="0">
                <a:latin typeface="Symbol" pitchFamily="18" charset="2"/>
              </a:rPr>
              <a:t>g</a:t>
            </a:r>
            <a:r>
              <a:rPr lang="en-US" sz="2000" baseline="-25000" dirty="0"/>
              <a:t>i</a:t>
            </a:r>
            <a:r>
              <a:rPr lang="en-US" sz="2000" dirty="0"/>
              <a:t>|</a:t>
            </a:r>
            <a:r>
              <a:rPr lang="en-US" sz="2000" baseline="30000" dirty="0"/>
              <a:t>2</a:t>
            </a:r>
            <a:r>
              <a:rPr lang="en-US" sz="2000" dirty="0"/>
              <a:t>  </a:t>
            </a:r>
          </a:p>
        </p:txBody>
      </p:sp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422186" y="2419410"/>
            <a:ext cx="1144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|U</a:t>
            </a:r>
            <a:r>
              <a:rPr lang="en-US" sz="2000" baseline="-25000" dirty="0">
                <a:latin typeface="Symbol" pitchFamily="18" charset="2"/>
              </a:rPr>
              <a:t>a</a:t>
            </a:r>
            <a:r>
              <a:rPr lang="en-US" sz="2000" baseline="-25000" dirty="0"/>
              <a:t>i</a:t>
            </a:r>
            <a:r>
              <a:rPr lang="en-US" sz="2000" dirty="0"/>
              <a:t>|</a:t>
            </a:r>
            <a:r>
              <a:rPr lang="en-US" sz="2000" baseline="30000" dirty="0"/>
              <a:t>2</a:t>
            </a:r>
            <a:r>
              <a:rPr lang="en-US" sz="2000" dirty="0"/>
              <a:t> =   </a:t>
            </a:r>
          </a:p>
        </p:txBody>
      </p:sp>
      <p:sp>
        <p:nvSpPr>
          <p:cNvPr id="13321" name="TextBox 18"/>
          <p:cNvSpPr txBox="1">
            <a:spLocks noChangeArrowheads="1"/>
          </p:cNvSpPr>
          <p:nvPr/>
        </p:nvSpPr>
        <p:spPr bwMode="auto">
          <a:xfrm>
            <a:off x="223369" y="1323629"/>
            <a:ext cx="4035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column of the mixing matrix:</a:t>
            </a:r>
          </a:p>
        </p:txBody>
      </p:sp>
      <p:sp>
        <p:nvSpPr>
          <p:cNvPr id="13322" name="TextBox 19"/>
          <p:cNvSpPr txBox="1">
            <a:spLocks noChangeArrowheads="1"/>
          </p:cNvSpPr>
          <p:nvPr/>
        </p:nvSpPr>
        <p:spPr bwMode="auto">
          <a:xfrm>
            <a:off x="1337281" y="2278981"/>
            <a:ext cx="18524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       1 </a:t>
            </a:r>
            <a:r>
              <a:rPr lang="en-US" sz="2000" dirty="0" smtClean="0"/>
              <a:t>+ </a:t>
            </a:r>
            <a:r>
              <a:rPr lang="en-US" sz="2000" dirty="0"/>
              <a:t>a </a:t>
            </a:r>
          </a:p>
          <a:p>
            <a:r>
              <a:rPr lang="en-US" sz="2000" dirty="0"/>
              <a:t>4 sin</a:t>
            </a:r>
            <a:r>
              <a:rPr lang="en-US" sz="2000" baseline="30000" dirty="0"/>
              <a:t>2</a:t>
            </a:r>
            <a:r>
              <a:rPr lang="en-US" sz="2000" dirty="0"/>
              <a:t> (</a:t>
            </a:r>
            <a:r>
              <a:rPr lang="en-US" sz="2000" dirty="0" err="1">
                <a:latin typeface="Symbol" pitchFamily="18" charset="2"/>
              </a:rPr>
              <a:t>p</a:t>
            </a:r>
            <a:r>
              <a:rPr lang="en-US" sz="2000" dirty="0" err="1"/>
              <a:t>k</a:t>
            </a:r>
            <a:r>
              <a:rPr lang="en-US" sz="2000" dirty="0"/>
              <a:t>/m)</a:t>
            </a:r>
          </a:p>
        </p:txBody>
      </p:sp>
      <p:cxnSp>
        <p:nvCxnSpPr>
          <p:cNvPr id="13323" name="Straight Connector 21"/>
          <p:cNvCxnSpPr>
            <a:cxnSpLocks noChangeShapeType="1"/>
          </p:cNvCxnSpPr>
          <p:nvPr/>
        </p:nvCxnSpPr>
        <p:spPr bwMode="auto">
          <a:xfrm flipV="1">
            <a:off x="1468211" y="2627156"/>
            <a:ext cx="1588245" cy="714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7" name="TextBox 27"/>
          <p:cNvSpPr txBox="1">
            <a:spLocks noChangeArrowheads="1"/>
          </p:cNvSpPr>
          <p:nvPr/>
        </p:nvSpPr>
        <p:spPr bwMode="auto">
          <a:xfrm>
            <a:off x="350965" y="3835552"/>
            <a:ext cx="3687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k, m, p  integers which </a:t>
            </a:r>
          </a:p>
          <a:p>
            <a:r>
              <a:rPr lang="en-US" sz="2000" dirty="0"/>
              <a:t>determine symmetry group </a:t>
            </a:r>
          </a:p>
        </p:txBody>
      </p:sp>
      <p:pic>
        <p:nvPicPr>
          <p:cNvPr id="13329" name="Picture 26" descr="fig1-upperlef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01775"/>
            <a:ext cx="3212567" cy="2337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32" name="TextBox 15"/>
          <p:cNvSpPr txBox="1">
            <a:spLocks noChangeArrowheads="1"/>
          </p:cNvSpPr>
          <p:nvPr/>
        </p:nvSpPr>
        <p:spPr bwMode="auto">
          <a:xfrm>
            <a:off x="7840129" y="2956779"/>
            <a:ext cx="48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13333" name="Picture 28" descr="fig1-lowerlef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0" y="3962400"/>
            <a:ext cx="3212567" cy="250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38" name="TextBox 12"/>
          <p:cNvSpPr txBox="1">
            <a:spLocks noChangeArrowheads="1"/>
          </p:cNvSpPr>
          <p:nvPr/>
        </p:nvSpPr>
        <p:spPr bwMode="auto">
          <a:xfrm>
            <a:off x="6885249" y="4735286"/>
            <a:ext cx="1407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d</a:t>
            </a:r>
            <a:r>
              <a:rPr lang="en-US" sz="1600" dirty="0"/>
              <a:t> = </a:t>
            </a:r>
            <a:r>
              <a:rPr lang="en-US" sz="1600" dirty="0" smtClean="0"/>
              <a:t> +/-103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  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478031" y="921693"/>
            <a:ext cx="251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 D. Hernandez, A Y S.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1304.7738 [</a:t>
            </a:r>
            <a:r>
              <a:rPr lang="en-US" i="1" dirty="0" err="1" smtClean="0">
                <a:solidFill>
                  <a:srgbClr val="FF0000"/>
                </a:solidFill>
              </a:rPr>
              <a:t>hep</a:t>
            </a:r>
            <a:r>
              <a:rPr lang="en-US" i="1" dirty="0" smtClean="0">
                <a:solidFill>
                  <a:srgbClr val="FF0000"/>
                </a:solidFill>
              </a:rPr>
              <a:t>-ph]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6200000">
            <a:off x="5318337" y="6272448"/>
            <a:ext cx="309083" cy="2989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92035" y="6466700"/>
            <a:ext cx="81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TBM</a:t>
            </a:r>
            <a:endParaRPr lang="en-US" dirty="0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643816" y="423512"/>
            <a:ext cx="1075568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G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   </a:t>
            </a:r>
            <a:r>
              <a:rPr lang="en-US" sz="2000" dirty="0" smtClean="0"/>
              <a:t>= Z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222342" y="423512"/>
            <a:ext cx="207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Two  relations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7360" y="5020675"/>
            <a:ext cx="840852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TBM</a:t>
            </a:r>
            <a:r>
              <a:rPr lang="en-IE" sz="2000" baseline="-25000" dirty="0" smtClean="0"/>
              <a:t>1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7992" y="5482465"/>
            <a:ext cx="928781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TBM</a:t>
            </a:r>
            <a:r>
              <a:rPr lang="en-IE" sz="2000" baseline="-25000" dirty="0" smtClean="0"/>
              <a:t>2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692314" y="4914345"/>
            <a:ext cx="2494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Schemes  with non-zero 1-3 mixing can be obtained</a:t>
            </a:r>
            <a:endParaRPr lang="en-IE" sz="2000" dirty="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1887" y="3136970"/>
            <a:ext cx="318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a = </a:t>
            </a:r>
            <a:r>
              <a:rPr lang="en-US" sz="2000" dirty="0" err="1" smtClean="0"/>
              <a:t>Tr</a:t>
            </a:r>
            <a:r>
              <a:rPr lang="en-US" sz="2000" dirty="0" smtClean="0"/>
              <a:t>(U</a:t>
            </a:r>
            <a:r>
              <a:rPr lang="en-US" sz="2000" baseline="-25000" dirty="0" smtClean="0"/>
              <a:t>PMNS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U</a:t>
            </a:r>
            <a:r>
              <a:rPr lang="en-US" sz="2000" baseline="-25000" dirty="0" smtClean="0"/>
              <a:t>PMNS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T)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349593"/>
            <a:ext cx="2818369" cy="962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Outcome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8417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29462" y="182420"/>
            <a:ext cx="3886608" cy="822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How to test?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207" y="1944278"/>
            <a:ext cx="6548994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Nothing should be observed at LHC which is responsible for neutrino masses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 rot="21387211">
            <a:off x="2058056" y="2691795"/>
            <a:ext cx="4952617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If something is observed against (excludes) framework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 rot="313401">
            <a:off x="1178922" y="3790521"/>
            <a:ext cx="416098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Special value of CP-phases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04962" y="4343310"/>
            <a:ext cx="37473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Light sterile neutrinos</a:t>
            </a:r>
            <a:endParaRPr lang="en-IE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399" y="4888564"/>
            <a:ext cx="201385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Dark matter</a:t>
            </a:r>
            <a:endParaRPr lang="en-IE" sz="2400" dirty="0"/>
          </a:p>
        </p:txBody>
      </p:sp>
      <p:sp>
        <p:nvSpPr>
          <p:cNvPr id="12" name="TextBox 11"/>
          <p:cNvSpPr txBox="1"/>
          <p:nvPr/>
        </p:nvSpPr>
        <p:spPr>
          <a:xfrm rot="21387081">
            <a:off x="3560595" y="5336812"/>
            <a:ext cx="1708845" cy="46166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Inflation</a:t>
            </a:r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8592" y="494010"/>
            <a:ext cx="170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Hopeless?</a:t>
            </a:r>
            <a:endParaRPr lang="en-IE" sz="2400" dirty="0"/>
          </a:p>
        </p:txBody>
      </p:sp>
      <p:sp>
        <p:nvSpPr>
          <p:cNvPr id="14" name="TextBox 13"/>
          <p:cNvSpPr txBox="1"/>
          <p:nvPr/>
        </p:nvSpPr>
        <p:spPr>
          <a:xfrm rot="21210613">
            <a:off x="4269718" y="5700695"/>
            <a:ext cx="202474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Leptogenesis</a:t>
            </a:r>
            <a:endParaRPr lang="en-IE" sz="2400" dirty="0"/>
          </a:p>
        </p:txBody>
      </p:sp>
      <p:sp>
        <p:nvSpPr>
          <p:cNvPr id="15" name="TextBox 14"/>
          <p:cNvSpPr txBox="1"/>
          <p:nvPr/>
        </p:nvSpPr>
        <p:spPr>
          <a:xfrm rot="156347">
            <a:off x="3354905" y="1180256"/>
            <a:ext cx="5491844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Further precise measurements of</a:t>
            </a:r>
          </a:p>
          <a:p>
            <a:r>
              <a:rPr lang="en-IE" sz="2400" dirty="0" smtClean="0"/>
              <a:t>the  1-3 and 2-3 mixings (octant)</a:t>
            </a:r>
            <a:endParaRPr lang="en-IE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33256" y="3502877"/>
            <a:ext cx="21907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Proton decay</a:t>
            </a:r>
            <a:endParaRPr lang="en-IE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7787" y="4804975"/>
            <a:ext cx="272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May or may not help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2863" y="-8591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797677" y="2872073"/>
            <a:ext cx="3242707" cy="674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by the standard model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 rot="299935">
            <a:off x="2984197" y="3560295"/>
            <a:ext cx="3870655" cy="663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-  with masses and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10428" y="1291501"/>
            <a:ext cx="3841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All well </a:t>
            </a:r>
            <a:r>
              <a:rPr lang="en-US" sz="2000" dirty="0" smtClean="0"/>
              <a:t>established/confirmed </a:t>
            </a:r>
          </a:p>
          <a:p>
            <a:r>
              <a:rPr lang="en-US" sz="2000" dirty="0" smtClean="0"/>
              <a:t>results fit well a framework </a:t>
            </a:r>
          </a:p>
          <a:p>
            <a:r>
              <a:rPr lang="en-US" sz="2000" dirty="0" smtClean="0"/>
              <a:t>with</a:t>
            </a:r>
          </a:p>
        </p:txBody>
      </p:sp>
      <p:sp>
        <p:nvSpPr>
          <p:cNvPr id="32" name="WordArt 7"/>
          <p:cNvSpPr>
            <a:spLocks noChangeArrowheads="1" noChangeShapeType="1" noTextEdit="1"/>
          </p:cNvSpPr>
          <p:nvPr/>
        </p:nvSpPr>
        <p:spPr bwMode="auto">
          <a:xfrm rot="21161910">
            <a:off x="1951935" y="1787942"/>
            <a:ext cx="3200064" cy="520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-  three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33" name="WordArt 7"/>
          <p:cNvSpPr>
            <a:spLocks noChangeArrowheads="1" noChangeShapeType="1" noTextEdit="1"/>
          </p:cNvSpPr>
          <p:nvPr/>
        </p:nvSpPr>
        <p:spPr bwMode="auto">
          <a:xfrm>
            <a:off x="2472569" y="2438400"/>
            <a:ext cx="4106519" cy="50490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-  interactions described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85" y="4262023"/>
            <a:ext cx="1789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It is widely believed that</a:t>
            </a:r>
          </a:p>
          <a:p>
            <a:r>
              <a:rPr lang="en-IE" sz="2000" dirty="0" smtClean="0"/>
              <a:t>Connection exists   </a:t>
            </a:r>
            <a:endParaRPr lang="en-IE" sz="2000" dirty="0"/>
          </a:p>
        </p:txBody>
      </p:sp>
      <p:sp>
        <p:nvSpPr>
          <p:cNvPr id="26" name="Oval 25"/>
          <p:cNvSpPr/>
          <p:nvPr/>
        </p:nvSpPr>
        <p:spPr>
          <a:xfrm>
            <a:off x="380968" y="5708124"/>
            <a:ext cx="1860613" cy="1086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3283277" y="5820782"/>
            <a:ext cx="1525382" cy="973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WordArt 7"/>
          <p:cNvSpPr>
            <a:spLocks noChangeArrowheads="1" noChangeShapeType="1" noTextEdit="1"/>
          </p:cNvSpPr>
          <p:nvPr/>
        </p:nvSpPr>
        <p:spPr bwMode="auto">
          <a:xfrm>
            <a:off x="3625912" y="5820782"/>
            <a:ext cx="936042" cy="516809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Large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662309" y="4883610"/>
            <a:ext cx="2033939" cy="1093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>
            <a:off x="1796677" y="5036758"/>
            <a:ext cx="1769829" cy="4664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Zero conserved</a:t>
            </a:r>
          </a:p>
        </p:txBody>
      </p:sp>
      <p:sp>
        <p:nvSpPr>
          <p:cNvPr id="29" name="WordArt 7"/>
          <p:cNvSpPr>
            <a:spLocks noChangeArrowheads="1" noChangeShapeType="1" noTextEdit="1"/>
          </p:cNvSpPr>
          <p:nvPr/>
        </p:nvSpPr>
        <p:spPr bwMode="auto">
          <a:xfrm>
            <a:off x="2123745" y="5496700"/>
            <a:ext cx="911165" cy="5149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charges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79568" y="5919509"/>
            <a:ext cx="134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Where is    </a:t>
            </a:r>
          </a:p>
        </p:txBody>
      </p:sp>
      <p:sp>
        <p:nvSpPr>
          <p:cNvPr id="39" name="WordArt 7"/>
          <p:cNvSpPr>
            <a:spLocks noChangeArrowheads="1" noChangeShapeType="1" noTextEdit="1"/>
          </p:cNvSpPr>
          <p:nvPr/>
        </p:nvSpPr>
        <p:spPr bwMode="auto">
          <a:xfrm>
            <a:off x="589406" y="6104175"/>
            <a:ext cx="1342452" cy="717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of masses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41" name="WordArt 7"/>
          <p:cNvSpPr>
            <a:spLocks noChangeArrowheads="1" noChangeShapeType="1" noTextEdit="1"/>
          </p:cNvSpPr>
          <p:nvPr/>
        </p:nvSpPr>
        <p:spPr bwMode="auto">
          <a:xfrm>
            <a:off x="3624833" y="6199433"/>
            <a:ext cx="1007457" cy="59491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44" name="Left-Right Arrow 43"/>
          <p:cNvSpPr/>
          <p:nvPr/>
        </p:nvSpPr>
        <p:spPr bwMode="auto">
          <a:xfrm rot="2283067">
            <a:off x="3032894" y="5679283"/>
            <a:ext cx="525303" cy="400861"/>
          </a:xfrm>
          <a:prstGeom prst="leftRight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Left-Right Arrow 44"/>
          <p:cNvSpPr/>
          <p:nvPr/>
        </p:nvSpPr>
        <p:spPr bwMode="auto">
          <a:xfrm rot="8356023">
            <a:off x="1531278" y="5453114"/>
            <a:ext cx="525303" cy="400861"/>
          </a:xfrm>
          <a:prstGeom prst="leftRight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Left-Right Arrow 45"/>
          <p:cNvSpPr/>
          <p:nvPr/>
        </p:nvSpPr>
        <p:spPr bwMode="auto">
          <a:xfrm>
            <a:off x="2509607" y="6104175"/>
            <a:ext cx="525303" cy="400861"/>
          </a:xfrm>
          <a:prstGeom prst="leftRight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WordArt 7"/>
          <p:cNvSpPr>
            <a:spLocks noChangeArrowheads="1" noChangeShapeType="1" noTextEdit="1"/>
          </p:cNvSpPr>
          <p:nvPr/>
        </p:nvSpPr>
        <p:spPr bwMode="auto">
          <a:xfrm rot="20591126">
            <a:off x="4289204" y="5131135"/>
            <a:ext cx="1284309" cy="4664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Majorana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/>
            </a:endParaRPr>
          </a:p>
        </p:txBody>
      </p:sp>
      <p:sp>
        <p:nvSpPr>
          <p:cNvPr id="48" name="WordArt 7"/>
          <p:cNvSpPr>
            <a:spLocks noChangeArrowheads="1" noChangeShapeType="1" noTextEdit="1"/>
          </p:cNvSpPr>
          <p:nvPr/>
        </p:nvSpPr>
        <p:spPr bwMode="auto">
          <a:xfrm rot="20513700">
            <a:off x="4819982" y="5384728"/>
            <a:ext cx="966532" cy="441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nature</a:t>
            </a:r>
          </a:p>
        </p:txBody>
      </p:sp>
      <p:sp>
        <p:nvSpPr>
          <p:cNvPr id="24" name="WordArt 7"/>
          <p:cNvSpPr>
            <a:spLocks noChangeArrowheads="1" noChangeShapeType="1" noTextEdit="1"/>
          </p:cNvSpPr>
          <p:nvPr/>
        </p:nvSpPr>
        <p:spPr bwMode="auto">
          <a:xfrm>
            <a:off x="589406" y="5754191"/>
            <a:ext cx="1372932" cy="4452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Smallness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34" name="WordArt 6"/>
          <p:cNvSpPr>
            <a:spLocks noChangeArrowheads="1" noChangeShapeType="1" noTextEdit="1"/>
          </p:cNvSpPr>
          <p:nvPr/>
        </p:nvSpPr>
        <p:spPr bwMode="auto">
          <a:xfrm>
            <a:off x="7725433" y="5684539"/>
            <a:ext cx="880933" cy="1029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Symbol" pitchFamily="18" charset="2"/>
              </a:rPr>
              <a:t>n</a:t>
            </a:r>
            <a:r>
              <a:rPr lang="en-US" sz="3600" b="1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</a:rPr>
              <a:t>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35" name="WordArt 7"/>
          <p:cNvSpPr>
            <a:spLocks noChangeArrowheads="1" noChangeShapeType="1" noTextEdit="1"/>
          </p:cNvSpPr>
          <p:nvPr/>
        </p:nvSpPr>
        <p:spPr bwMode="auto">
          <a:xfrm>
            <a:off x="2472569" y="182880"/>
            <a:ext cx="3697119" cy="9593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3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Symbol" pitchFamily="18" charset="2"/>
              </a:rPr>
              <a:t>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- paradigm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063" y="1541721"/>
            <a:ext cx="3711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Is the (hot) component </a:t>
            </a:r>
          </a:p>
          <a:p>
            <a:r>
              <a:rPr lang="en-IE" sz="2400" dirty="0" smtClean="0"/>
              <a:t>of the DM </a:t>
            </a:r>
            <a:endParaRPr lang="en-I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0481" y="3169612"/>
            <a:ext cx="2339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Mechanism of generation of small neutrino masses is related to DM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 rot="21102163">
            <a:off x="4369985" y="2506748"/>
            <a:ext cx="3710763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RH neutrinos as DM particles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 rot="21432781">
            <a:off x="4720870" y="3001949"/>
            <a:ext cx="338115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 portal connects DM and neutrinos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 rot="278525">
            <a:off x="4369985" y="4541104"/>
            <a:ext cx="4348720" cy="101566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same symmetry is responsible </a:t>
            </a:r>
          </a:p>
          <a:p>
            <a:r>
              <a:rPr lang="en-IE" sz="2000" dirty="0" smtClean="0"/>
              <a:t>for smallness of neutrino mass and stability of the DM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0496" y="3753266"/>
            <a:ext cx="472085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DM particles participate (appear in loops)  in generation  of neutrino mass</a:t>
            </a:r>
            <a:endParaRPr lang="en-IE" sz="2000" dirty="0"/>
          </a:p>
        </p:txBody>
      </p:sp>
      <p:sp>
        <p:nvSpPr>
          <p:cNvPr id="12" name="Right Arrow 11"/>
          <p:cNvSpPr/>
          <p:nvPr/>
        </p:nvSpPr>
        <p:spPr>
          <a:xfrm>
            <a:off x="3125969" y="3944660"/>
            <a:ext cx="414670" cy="6485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 rot="493301">
            <a:off x="3880879" y="5536829"/>
            <a:ext cx="361507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Refraction  on DM produces  the effective neutrino mass</a:t>
            </a:r>
            <a:endParaRPr lang="en-IE" sz="2000" dirty="0"/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583074" y="435935"/>
            <a:ext cx="4073986" cy="680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Neutrinos and DM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063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2741476" y="264636"/>
            <a:ext cx="1001176" cy="680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(g-2)</a:t>
            </a:r>
            <a:r>
              <a:rPr lang="en-US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951505" y="723554"/>
            <a:ext cx="825869" cy="680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</a:t>
            </a:r>
            <a:r>
              <a:rPr lang="en-US" sz="3600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2720222" y="1063596"/>
            <a:ext cx="1936842" cy="4887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B-anomalies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5274" y="944935"/>
            <a:ext cx="112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</a:t>
            </a:r>
            <a:r>
              <a:rPr lang="en-IE" sz="2400" baseline="-25000" dirty="0" smtClean="0"/>
              <a:t>K*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9267" y="1011118"/>
            <a:ext cx="218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Lepton </a:t>
            </a:r>
          </a:p>
          <a:p>
            <a:r>
              <a:rPr lang="en-IE" sz="2000" dirty="0" smtClean="0"/>
              <a:t>non-universality</a:t>
            </a:r>
            <a:endParaRPr lang="en-IE" sz="2000" dirty="0"/>
          </a:p>
        </p:txBody>
      </p:sp>
      <p:sp>
        <p:nvSpPr>
          <p:cNvPr id="10" name="Left-Right Arrow 9"/>
          <p:cNvSpPr/>
          <p:nvPr/>
        </p:nvSpPr>
        <p:spPr>
          <a:xfrm rot="20015318">
            <a:off x="1981324" y="534018"/>
            <a:ext cx="561476" cy="373495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Left-Right Arrow 10"/>
          <p:cNvSpPr/>
          <p:nvPr/>
        </p:nvSpPr>
        <p:spPr>
          <a:xfrm rot="1613547">
            <a:off x="2025160" y="1085851"/>
            <a:ext cx="561476" cy="373495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5117806" y="1342403"/>
            <a:ext cx="88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</a:t>
            </a:r>
            <a:r>
              <a:rPr lang="en-IE" sz="2400" baseline="-25000" dirty="0" smtClean="0"/>
              <a:t>D*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117" y="2065949"/>
            <a:ext cx="773491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Systematic way to search for connection is to use effective FT  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54592" y="4895716"/>
            <a:ext cx="2944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gauge inv. operators </a:t>
            </a:r>
          </a:p>
          <a:p>
            <a:r>
              <a:rPr lang="en-IE" sz="2000" dirty="0" smtClean="0"/>
              <a:t>constructed out of SM </a:t>
            </a:r>
          </a:p>
          <a:p>
            <a:r>
              <a:rPr lang="en-IE" sz="2000" dirty="0" smtClean="0"/>
              <a:t>fields , with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L =2 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63114" y="2933557"/>
            <a:ext cx="1084521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Closure</a:t>
            </a:r>
            <a:endParaRPr lang="en-IE" sz="2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465674" y="3418471"/>
            <a:ext cx="609600" cy="7080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955312" y="3304777"/>
            <a:ext cx="510362" cy="7734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460355" y="3583167"/>
            <a:ext cx="845292" cy="56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613289" y="4134661"/>
            <a:ext cx="839973" cy="62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412510" y="4113395"/>
            <a:ext cx="818706" cy="62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517592" y="3583167"/>
            <a:ext cx="939208" cy="566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136063" y="3841144"/>
            <a:ext cx="648586" cy="5288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TextBox 36"/>
          <p:cNvSpPr txBox="1"/>
          <p:nvPr/>
        </p:nvSpPr>
        <p:spPr>
          <a:xfrm>
            <a:off x="3742652" y="4556323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</a:t>
            </a:r>
            <a:endParaRPr lang="en-IE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745662" y="4528897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457795" y="2939627"/>
            <a:ext cx="131498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Opening</a:t>
            </a:r>
            <a:endParaRPr lang="en-IE" sz="20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655981" y="4149870"/>
            <a:ext cx="839973" cy="62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11648" y="4592695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8031116" y="4592695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</a:t>
            </a:r>
            <a:endParaRPr lang="en-IE" sz="2000" dirty="0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7605820" y="4160400"/>
            <a:ext cx="818706" cy="62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 rot="1707795">
            <a:off x="6864463" y="3667484"/>
            <a:ext cx="780186" cy="464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 rot="8606523">
            <a:off x="7407649" y="3768394"/>
            <a:ext cx="1051455" cy="3131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7265576" y="3848977"/>
            <a:ext cx="648586" cy="5288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8350095" y="3200403"/>
            <a:ext cx="443028" cy="4132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64598" y="3350370"/>
            <a:ext cx="443028" cy="32000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19994" y="4950273"/>
            <a:ext cx="166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D5 operator</a:t>
            </a:r>
            <a:endParaRPr lang="en-IE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7598724" y="5594688"/>
            <a:ext cx="57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endParaRPr lang="en-IE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6578014" y="3129892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</a:t>
            </a:r>
            <a:endParaRPr lang="en-IE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8208964" y="3104722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</a:t>
            </a:r>
            <a:endParaRPr lang="en-IE" sz="2000" dirty="0"/>
          </a:p>
        </p:txBody>
      </p:sp>
      <p:sp>
        <p:nvSpPr>
          <p:cNvPr id="66" name="Down Arrow 65"/>
          <p:cNvSpPr/>
          <p:nvPr/>
        </p:nvSpPr>
        <p:spPr>
          <a:xfrm>
            <a:off x="7605820" y="5392915"/>
            <a:ext cx="425296" cy="223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577556" y="3648571"/>
            <a:ext cx="510362" cy="7734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10952" y="4400759"/>
            <a:ext cx="839973" cy="62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1337635" y="3006016"/>
            <a:ext cx="273795" cy="739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8460" y="3333667"/>
            <a:ext cx="679840" cy="4107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975080" y="3967055"/>
            <a:ext cx="766396" cy="3021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00663" y="4273705"/>
            <a:ext cx="533025" cy="643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60411" y="4132442"/>
            <a:ext cx="362496" cy="13366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087918" y="4410184"/>
            <a:ext cx="530542" cy="14613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348268" y="3722612"/>
            <a:ext cx="273796" cy="5668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99474" y="4941629"/>
            <a:ext cx="2535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New interactions with new (often exotic)  particles</a:t>
            </a:r>
            <a:endParaRPr lang="en-IE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381080" y="6036208"/>
            <a:ext cx="1996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Contribute to</a:t>
            </a:r>
            <a:endParaRPr lang="en-IE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2230658" y="5957292"/>
            <a:ext cx="66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</a:t>
            </a:r>
            <a:r>
              <a:rPr lang="en-IE" sz="2400" baseline="-25000" dirty="0" smtClean="0"/>
              <a:t>K*</a:t>
            </a:r>
            <a:endParaRPr lang="en-IE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2560727" y="6392665"/>
            <a:ext cx="77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</a:t>
            </a:r>
            <a:r>
              <a:rPr lang="en-IE" sz="2400" baseline="-25000" dirty="0" smtClean="0"/>
              <a:t>D*</a:t>
            </a:r>
            <a:endParaRPr lang="en-IE" sz="2400" dirty="0"/>
          </a:p>
        </p:txBody>
      </p:sp>
      <p:sp>
        <p:nvSpPr>
          <p:cNvPr id="103" name="Right Arrow 102"/>
          <p:cNvSpPr/>
          <p:nvPr/>
        </p:nvSpPr>
        <p:spPr>
          <a:xfrm>
            <a:off x="5613986" y="3958107"/>
            <a:ext cx="393405" cy="319256"/>
          </a:xfrm>
          <a:prstGeom prst="rightArrow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Right Arrow 104"/>
          <p:cNvSpPr/>
          <p:nvPr/>
        </p:nvSpPr>
        <p:spPr>
          <a:xfrm rot="10800000">
            <a:off x="3172027" y="3968873"/>
            <a:ext cx="393405" cy="3192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TextBox 105"/>
          <p:cNvSpPr txBox="1"/>
          <p:nvPr/>
        </p:nvSpPr>
        <p:spPr>
          <a:xfrm>
            <a:off x="1522184" y="6392665"/>
            <a:ext cx="121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(g -2)</a:t>
            </a:r>
            <a:r>
              <a:rPr lang="en-IE" sz="2000" baseline="-25000" dirty="0" smtClean="0">
                <a:latin typeface="Symbol" pitchFamily="18" charset="2"/>
              </a:rPr>
              <a:t>m</a:t>
            </a:r>
            <a:endParaRPr lang="en-IE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034564" y="151924"/>
            <a:ext cx="296058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Model building without </a:t>
            </a:r>
          </a:p>
          <a:p>
            <a:r>
              <a:rPr lang="en-IE" sz="2000" dirty="0" smtClean="0"/>
              <a:t>model builder</a:t>
            </a:r>
            <a:endParaRPr lang="en-IE" sz="2000" dirty="0"/>
          </a:p>
        </p:txBody>
      </p:sp>
      <p:sp>
        <p:nvSpPr>
          <p:cNvPr id="59" name="Curved Up Arrow 58"/>
          <p:cNvSpPr/>
          <p:nvPr/>
        </p:nvSpPr>
        <p:spPr>
          <a:xfrm>
            <a:off x="3012531" y="6051907"/>
            <a:ext cx="3778132" cy="5615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73949" y="6436318"/>
            <a:ext cx="200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UV completion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581" y="955675"/>
            <a:ext cx="616311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We can not exclude that neutrino oscillations are explained the refractive mass squared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581" y="3343024"/>
            <a:ext cx="8043479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Refraction in classical coherent field: energy independent mass:  </a:t>
            </a:r>
          </a:p>
          <a:p>
            <a:r>
              <a:rPr lang="en-IE" sz="2000" dirty="0" smtClean="0"/>
              <a:t>Problem with cosmology?  Late formation of the field?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3201" y="4465644"/>
            <a:ext cx="742323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Nature of neutrino mass can be related the nature of Dark matter and the Cosmological evolution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567" y="2076156"/>
            <a:ext cx="7423233" cy="101566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Refraction in cold gas: energy dependent mass at low energies: avoid the cosmological bound on sum of neutrino masses from structure formation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12800" y="5751513"/>
            <a:ext cx="1978025" cy="846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9945" name="Oval 9"/>
          <p:cNvSpPr>
            <a:spLocks noChangeArrowheads="1"/>
          </p:cNvSpPr>
          <p:nvPr/>
        </p:nvSpPr>
        <p:spPr bwMode="auto">
          <a:xfrm>
            <a:off x="2717800" y="2012950"/>
            <a:ext cx="762000" cy="74295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6" name="Oval 10"/>
          <p:cNvSpPr>
            <a:spLocks noChangeArrowheads="1"/>
          </p:cNvSpPr>
          <p:nvPr/>
        </p:nvSpPr>
        <p:spPr bwMode="auto">
          <a:xfrm>
            <a:off x="1744663" y="2016125"/>
            <a:ext cx="762000" cy="72231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7" name="Oval 11"/>
          <p:cNvSpPr>
            <a:spLocks noChangeArrowheads="1"/>
          </p:cNvSpPr>
          <p:nvPr/>
        </p:nvSpPr>
        <p:spPr bwMode="auto">
          <a:xfrm>
            <a:off x="812800" y="2028825"/>
            <a:ext cx="762000" cy="75565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27075" y="1423541"/>
            <a:ext cx="2274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Flavor </a:t>
            </a:r>
            <a:r>
              <a:rPr lang="en-US" sz="2000" dirty="0" smtClean="0"/>
              <a:t>neutrinos</a:t>
            </a:r>
            <a:r>
              <a:rPr lang="en-US" sz="2000" dirty="0"/>
              <a:t>: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912789" y="2074234"/>
            <a:ext cx="510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800" baseline="-25000" dirty="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8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87663" y="2095500"/>
            <a:ext cx="478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800" baseline="-25000" dirty="0" err="1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8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96950" y="2111375"/>
            <a:ext cx="478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800" baseline="-25000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8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12659" y="4052007"/>
            <a:ext cx="500767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F</a:t>
            </a:r>
            <a:r>
              <a:rPr lang="en-US" sz="2000" dirty="0" smtClean="0"/>
              <a:t>lavor </a:t>
            </a:r>
            <a:r>
              <a:rPr lang="en-US" sz="2000" dirty="0"/>
              <a:t>is </a:t>
            </a:r>
            <a:r>
              <a:rPr lang="en-US" sz="2000" dirty="0" smtClean="0"/>
              <a:t>characteristic </a:t>
            </a:r>
            <a:r>
              <a:rPr lang="en-US" sz="2000" dirty="0"/>
              <a:t>of interactions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927225" y="3244487"/>
            <a:ext cx="481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Symbol" pitchFamily="18" charset="2"/>
              </a:rPr>
              <a:t>m</a:t>
            </a:r>
            <a:endParaRPr lang="en-US" sz="2800" dirty="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2965450" y="3240535"/>
            <a:ext cx="341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t</a:t>
            </a:r>
            <a:endParaRPr lang="en-US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038225" y="3276237"/>
            <a:ext cx="343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679971" name="AutoShape 35"/>
          <p:cNvSpPr>
            <a:spLocks noChangeArrowheads="1"/>
          </p:cNvSpPr>
          <p:nvPr/>
        </p:nvSpPr>
        <p:spPr bwMode="auto">
          <a:xfrm>
            <a:off x="1054100" y="2943225"/>
            <a:ext cx="277813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72" name="AutoShape 36"/>
          <p:cNvSpPr>
            <a:spLocks noChangeArrowheads="1"/>
          </p:cNvSpPr>
          <p:nvPr/>
        </p:nvSpPr>
        <p:spPr bwMode="auto">
          <a:xfrm>
            <a:off x="2035175" y="2943225"/>
            <a:ext cx="277813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73" name="AutoShape 37"/>
          <p:cNvSpPr>
            <a:spLocks noChangeArrowheads="1"/>
          </p:cNvSpPr>
          <p:nvPr/>
        </p:nvSpPr>
        <p:spPr bwMode="auto">
          <a:xfrm>
            <a:off x="2965450" y="2943225"/>
            <a:ext cx="277813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WordArt 26"/>
          <p:cNvSpPr>
            <a:spLocks noChangeArrowheads="1" noChangeShapeType="1" noTextEdit="1"/>
          </p:cNvSpPr>
          <p:nvPr/>
        </p:nvSpPr>
        <p:spPr bwMode="auto">
          <a:xfrm>
            <a:off x="1877433" y="264545"/>
            <a:ext cx="4018526" cy="69113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Flavor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2134" y="2015678"/>
            <a:ext cx="496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are neutrinos associated with or </a:t>
            </a:r>
          </a:p>
          <a:p>
            <a:r>
              <a:rPr lang="en-IE" sz="2000" dirty="0" smtClean="0"/>
              <a:t>correspond  to certain charged leptons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886696" y="2975459"/>
            <a:ext cx="520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correspondence is established </a:t>
            </a:r>
          </a:p>
          <a:p>
            <a:r>
              <a:rPr lang="en-IE" sz="2000" dirty="0" smtClean="0"/>
              <a:t>by the charged current weak interactions</a:t>
            </a:r>
            <a:endParaRPr lang="en-IE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27736" y="4467605"/>
            <a:ext cx="543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Flavor</a:t>
            </a:r>
            <a:r>
              <a:rPr lang="en-IE" sz="2000" dirty="0" smtClean="0"/>
              <a:t> states -- Weak interaction states</a:t>
            </a:r>
            <a:endParaRPr lang="en-IE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80760" y="5024564"/>
            <a:ext cx="688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presence of vacuum mixing (masses) - ambiguity :  </a:t>
            </a:r>
            <a:endParaRPr lang="en-IE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1924820" y="5350243"/>
            <a:ext cx="467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Two ways to determine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states</a:t>
            </a:r>
            <a:endParaRPr lang="en-IE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727737" y="6145605"/>
            <a:ext cx="257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at the </a:t>
            </a:r>
            <a:r>
              <a:rPr lang="en-IE" sz="2000" dirty="0" err="1" smtClean="0"/>
              <a:t>Lagrangian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(weak current) level</a:t>
            </a:r>
            <a:endParaRPr lang="en-IE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5178042" y="5824784"/>
            <a:ext cx="2594330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Phenomenologically</a:t>
            </a:r>
            <a:endParaRPr lang="en-IE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1209610" y="5784120"/>
            <a:ext cx="1793875" cy="40011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Theoretically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aseline="30000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2317898"/>
            <a:ext cx="4444409" cy="145666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1311275" y="2532615"/>
            <a:ext cx="4587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e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baseline="-25000" dirty="0">
                <a:latin typeface="Times New Roman" pitchFamily="18" charset="0"/>
              </a:rPr>
              <a:t> </a:t>
            </a:r>
          </a:p>
          <a:p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>
                <a:latin typeface="Symbol" pitchFamily="18" charset="2"/>
              </a:rPr>
              <a:t>t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4439351" y="2530546"/>
            <a:ext cx="4026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1867356" y="1648043"/>
            <a:ext cx="227935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 = U</a:t>
            </a:r>
            <a:r>
              <a:rPr lang="en-US" sz="2400" baseline="-25000" dirty="0" smtClean="0"/>
              <a:t>PMNS 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30538" y="2543248"/>
            <a:ext cx="1834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</a:t>
            </a:r>
            <a:r>
              <a:rPr lang="en-US" sz="2000" baseline="-25000" dirty="0" smtClean="0"/>
              <a:t>e1</a:t>
            </a:r>
            <a:r>
              <a:rPr lang="en-US" sz="2000" baseline="30000" dirty="0" smtClean="0"/>
              <a:t>   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e2</a:t>
            </a:r>
            <a:r>
              <a:rPr lang="en-US" sz="2000" dirty="0" smtClean="0"/>
              <a:t>   U</a:t>
            </a:r>
            <a:r>
              <a:rPr lang="en-US" sz="2000" baseline="-25000" dirty="0" smtClean="0"/>
              <a:t>e3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U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   </a:t>
            </a:r>
            <a:r>
              <a:rPr lang="en-US" sz="2000" dirty="0" smtClean="0"/>
              <a:t> U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   </a:t>
            </a:r>
            <a:r>
              <a:rPr lang="en-US" sz="2000" dirty="0" smtClean="0"/>
              <a:t>U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U</a:t>
            </a:r>
            <a:r>
              <a:rPr lang="en-US" sz="2000" baseline="-25000" dirty="0" smtClean="0"/>
              <a:t> </a:t>
            </a:r>
            <a:r>
              <a:rPr lang="en-US" sz="2000" baseline="-25000" dirty="0" smtClean="0">
                <a:latin typeface="Symbol" pitchFamily="18" charset="2"/>
              </a:rPr>
              <a:t>t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    </a:t>
            </a:r>
            <a:r>
              <a:rPr lang="en-US" sz="2000" dirty="0" smtClean="0"/>
              <a:t>U</a:t>
            </a:r>
            <a:r>
              <a:rPr lang="en-US" sz="2000" baseline="-25000" dirty="0" smtClean="0">
                <a:latin typeface="Symbol" pitchFamily="18" charset="2"/>
              </a:rPr>
              <a:t>t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    </a:t>
            </a:r>
            <a:r>
              <a:rPr lang="en-US" sz="2000" dirty="0" smtClean="0"/>
              <a:t>U</a:t>
            </a:r>
            <a:r>
              <a:rPr lang="en-US" sz="2000" baseline="-25000" dirty="0" smtClean="0">
                <a:latin typeface="Symbol" pitchFamily="18" charset="2"/>
              </a:rPr>
              <a:t>t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 </a:t>
            </a:r>
            <a:r>
              <a:rPr lang="en-IE" sz="2000" dirty="0" smtClean="0"/>
              <a:t>   </a:t>
            </a:r>
            <a:endParaRPr lang="en-IE" sz="2000" dirty="0"/>
          </a:p>
        </p:txBody>
      </p:sp>
      <p:sp>
        <p:nvSpPr>
          <p:cNvPr id="9" name="AutoShape 48"/>
          <p:cNvSpPr>
            <a:spLocks noChangeArrowheads="1"/>
          </p:cNvSpPr>
          <p:nvPr/>
        </p:nvSpPr>
        <p:spPr bwMode="auto">
          <a:xfrm>
            <a:off x="1285965" y="2668775"/>
            <a:ext cx="439737" cy="8604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2424226" y="2604977"/>
            <a:ext cx="1919428" cy="8604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4428718" y="2604977"/>
            <a:ext cx="439737" cy="8604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8548" y="2828260"/>
            <a:ext cx="51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=</a:t>
            </a:r>
            <a:endParaRPr lang="en-IE" sz="2000" dirty="0"/>
          </a:p>
        </p:txBody>
      </p:sp>
      <p:sp>
        <p:nvSpPr>
          <p:cNvPr id="16" name="WordArt 26"/>
          <p:cNvSpPr>
            <a:spLocks noChangeArrowheads="1" noChangeShapeType="1" noTextEdit="1"/>
          </p:cNvSpPr>
          <p:nvPr/>
        </p:nvSpPr>
        <p:spPr bwMode="auto">
          <a:xfrm>
            <a:off x="275682" y="255175"/>
            <a:ext cx="3679630" cy="735179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Vacuum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2000" y="2754313"/>
            <a:ext cx="2119311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1         0        0</a:t>
            </a:r>
            <a:endParaRPr lang="en-US" sz="2000" baseline="30000" dirty="0"/>
          </a:p>
          <a:p>
            <a:r>
              <a:rPr lang="en-US" sz="2000" baseline="30000" dirty="0"/>
              <a:t>  </a:t>
            </a:r>
            <a:endParaRPr lang="en-US" sz="2000" dirty="0"/>
          </a:p>
          <a:p>
            <a:r>
              <a:rPr lang="en-US" sz="2000" dirty="0" smtClean="0"/>
              <a:t>0       c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    - s</a:t>
            </a:r>
            <a:r>
              <a:rPr lang="en-US" sz="2000" baseline="-25000" dirty="0" smtClean="0"/>
              <a:t>23</a:t>
            </a:r>
            <a:endParaRPr lang="en-US" sz="2000" baseline="-25000" dirty="0"/>
          </a:p>
          <a:p>
            <a:endParaRPr lang="en-US" sz="2000" dirty="0"/>
          </a:p>
          <a:p>
            <a:r>
              <a:rPr lang="en-US" sz="2000" dirty="0" smtClean="0"/>
              <a:t>0      -s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      c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       </a:t>
            </a:r>
            <a:endParaRPr lang="en-US" sz="2000" dirty="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83265" y="2754313"/>
            <a:ext cx="2172583" cy="1652482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533400" y="233544"/>
            <a:ext cx="5486400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Standard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parametrization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885273" y="1529838"/>
            <a:ext cx="2225675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I</a:t>
            </a:r>
            <a:r>
              <a:rPr lang="en-US" sz="2000" baseline="-25000" dirty="0">
                <a:latin typeface="Symbol" pitchFamily="18" charset="2"/>
              </a:rPr>
              <a:t>d</a:t>
            </a:r>
            <a:r>
              <a:rPr lang="en-US" sz="2000" dirty="0">
                <a:latin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</a:rPr>
              <a:t>diag</a:t>
            </a:r>
            <a:r>
              <a:rPr lang="en-US" sz="2000" dirty="0">
                <a:latin typeface="Times New Roman" pitchFamily="18" charset="0"/>
              </a:rPr>
              <a:t> (1,  1,  </a:t>
            </a:r>
            <a:r>
              <a:rPr lang="en-US" sz="2000" dirty="0" err="1">
                <a:latin typeface="Times New Roman" pitchFamily="18" charset="0"/>
              </a:rPr>
              <a:t>e</a:t>
            </a:r>
            <a:r>
              <a:rPr lang="en-US" sz="2000" baseline="30000" dirty="0" err="1">
                <a:latin typeface="Times New Roman" pitchFamily="18" charset="0"/>
              </a:rPr>
              <a:t>i</a:t>
            </a:r>
            <a:r>
              <a:rPr lang="en-US" sz="2000" baseline="30000" dirty="0" err="1">
                <a:latin typeface="Symbol" pitchFamily="18" charset="2"/>
              </a:rPr>
              <a:t>d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1311275" y="1550988"/>
            <a:ext cx="28765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</a:t>
            </a:r>
            <a:r>
              <a:rPr lang="en-US" sz="2000" baseline="-25000" dirty="0"/>
              <a:t>PMNS  </a:t>
            </a:r>
            <a:r>
              <a:rPr lang="en-US" sz="2000" dirty="0"/>
              <a:t>= U</a:t>
            </a:r>
            <a:r>
              <a:rPr lang="en-US" sz="2000" baseline="-25000" dirty="0"/>
              <a:t>23</a:t>
            </a:r>
            <a:r>
              <a:rPr lang="en-US" sz="2000" dirty="0"/>
              <a:t>I</a:t>
            </a:r>
            <a:r>
              <a:rPr lang="en-US" sz="2000" baseline="-25000" dirty="0">
                <a:latin typeface="Symbol" pitchFamily="18" charset="2"/>
              </a:rPr>
              <a:t>d </a:t>
            </a:r>
            <a:r>
              <a:rPr lang="en-US" sz="2000" dirty="0"/>
              <a:t>U</a:t>
            </a:r>
            <a:r>
              <a:rPr lang="en-US" sz="2000" baseline="-25000" dirty="0"/>
              <a:t>13</a:t>
            </a:r>
            <a:r>
              <a:rPr lang="en-US" sz="2000" dirty="0"/>
              <a:t>I</a:t>
            </a:r>
            <a:r>
              <a:rPr lang="en-US" sz="2000" baseline="-25000" dirty="0">
                <a:latin typeface="Symbol" pitchFamily="18" charset="2"/>
              </a:rPr>
              <a:t>-d </a:t>
            </a:r>
            <a:r>
              <a:rPr lang="en-US" sz="2000" dirty="0"/>
              <a:t>U</a:t>
            </a:r>
            <a:r>
              <a:rPr lang="en-US" sz="2000" baseline="-25000" dirty="0"/>
              <a:t>12</a:t>
            </a:r>
            <a:endParaRPr lang="en-US" sz="200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807140" y="2754313"/>
            <a:ext cx="2000453" cy="16312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     s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    0</a:t>
            </a:r>
            <a:endParaRPr lang="en-US" sz="2000" baseline="30000" dirty="0"/>
          </a:p>
          <a:p>
            <a:r>
              <a:rPr lang="en-US" sz="2000" baseline="30000" dirty="0"/>
              <a:t>  </a:t>
            </a:r>
            <a:endParaRPr lang="en-US" sz="2000" dirty="0"/>
          </a:p>
          <a:p>
            <a:r>
              <a:rPr lang="en-US" sz="2000" dirty="0" smtClean="0"/>
              <a:t>-s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    c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     0</a:t>
            </a:r>
            <a:endParaRPr lang="en-US" sz="2000" baseline="-25000" dirty="0"/>
          </a:p>
          <a:p>
            <a:endParaRPr lang="en-US" sz="2000" dirty="0"/>
          </a:p>
          <a:p>
            <a:r>
              <a:rPr lang="en-US" sz="2000" dirty="0" smtClean="0"/>
              <a:t> 0        0        1        </a:t>
            </a:r>
            <a:endParaRPr lang="en-US" sz="2000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124810" y="2754313"/>
            <a:ext cx="2457284" cy="1631216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        0       s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e</a:t>
            </a:r>
            <a:r>
              <a:rPr lang="en-US" sz="2000" baseline="30000" dirty="0" smtClean="0"/>
              <a:t>-i</a:t>
            </a:r>
            <a:r>
              <a:rPr lang="en-US" sz="2000" baseline="30000" dirty="0" smtClean="0">
                <a:latin typeface="Symbol" pitchFamily="18" charset="2"/>
              </a:rPr>
              <a:t>d</a:t>
            </a:r>
            <a:endParaRPr lang="en-US" sz="2000" baseline="30000" dirty="0"/>
          </a:p>
          <a:p>
            <a:r>
              <a:rPr lang="en-US" sz="2000" baseline="30000" dirty="0"/>
              <a:t>  </a:t>
            </a:r>
            <a:endParaRPr lang="en-US" sz="2000" dirty="0"/>
          </a:p>
          <a:p>
            <a:r>
              <a:rPr lang="en-US" sz="2000" dirty="0" smtClean="0"/>
              <a:t> 0          1        0</a:t>
            </a:r>
            <a:endParaRPr lang="en-US" sz="2000" baseline="-25000" dirty="0"/>
          </a:p>
          <a:p>
            <a:endParaRPr lang="en-US" sz="2000" dirty="0"/>
          </a:p>
          <a:p>
            <a:r>
              <a:rPr lang="en-US" sz="2000" dirty="0" smtClean="0"/>
              <a:t>-s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e</a:t>
            </a:r>
            <a:r>
              <a:rPr lang="en-US" sz="2000" baseline="30000" dirty="0" smtClean="0"/>
              <a:t>i</a:t>
            </a:r>
            <a:r>
              <a:rPr lang="en-US" sz="2000" baseline="30000" dirty="0" smtClean="0">
                <a:latin typeface="Symbol" pitchFamily="18" charset="2"/>
              </a:rPr>
              <a:t>d</a:t>
            </a:r>
            <a:r>
              <a:rPr lang="en-US" sz="2000" dirty="0" smtClean="0"/>
              <a:t>     0      c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        </a:t>
            </a:r>
            <a:endParaRPr lang="en-US" sz="2000" dirty="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3101533" y="2754313"/>
            <a:ext cx="2480561" cy="1652482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5796507" y="2733047"/>
            <a:ext cx="2000453" cy="1652482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3005" y="5422621"/>
            <a:ext cx="366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Not unique </a:t>
            </a:r>
            <a:r>
              <a:rPr lang="en-IE" sz="2000" dirty="0" err="1" smtClean="0"/>
              <a:t>parametrization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33639" y="5769566"/>
            <a:ext cx="815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Convenient for phenomenology, especially for oscillations in matter 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33638" y="6124353"/>
            <a:ext cx="383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Insightful for theory?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963786" y="3476847"/>
            <a:ext cx="701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</a:t>
            </a:r>
            <a:r>
              <a:rPr lang="en-IE" sz="2000" baseline="-25000" dirty="0" smtClean="0"/>
              <a:t>M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219549" y="1526487"/>
            <a:ext cx="51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</a:t>
            </a:r>
            <a:r>
              <a:rPr lang="en-IE" sz="2000" baseline="-25000" dirty="0" smtClean="0"/>
              <a:t>M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83265" y="4629090"/>
            <a:ext cx="394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</a:t>
            </a:r>
            <a:r>
              <a:rPr lang="en-IE" sz="2000" baseline="-25000" dirty="0" smtClean="0"/>
              <a:t>M</a:t>
            </a:r>
            <a:r>
              <a:rPr lang="en-IE" sz="2000" dirty="0" smtClean="0"/>
              <a:t> = </a:t>
            </a:r>
            <a:r>
              <a:rPr lang="en-IE" sz="2000" dirty="0" err="1" smtClean="0"/>
              <a:t>diag</a:t>
            </a:r>
            <a:r>
              <a:rPr lang="en-IE" sz="2000" dirty="0" smtClean="0"/>
              <a:t> (1, e         , e          )</a:t>
            </a:r>
            <a:r>
              <a:rPr lang="en-IE" sz="2000" baseline="-25000" dirty="0" smtClean="0"/>
              <a:t>      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998534" y="1913850"/>
            <a:ext cx="2645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Dirac phase matrix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428541" y="4542635"/>
            <a:ext cx="90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i</a:t>
            </a:r>
            <a:r>
              <a:rPr lang="en-IE" sz="1600" dirty="0" smtClean="0">
                <a:latin typeface="Symbol" pitchFamily="18" charset="2"/>
              </a:rPr>
              <a:t>a</a:t>
            </a:r>
            <a:r>
              <a:rPr lang="en-IE" sz="1600" baseline="-25000" dirty="0" smtClean="0"/>
              <a:t>21</a:t>
            </a:r>
            <a:r>
              <a:rPr lang="en-IE" sz="1600" dirty="0" smtClean="0"/>
              <a:t> /2</a:t>
            </a:r>
            <a:endParaRPr lang="en-IE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464432" y="4542635"/>
            <a:ext cx="90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i</a:t>
            </a:r>
            <a:r>
              <a:rPr lang="en-IE" sz="1600" dirty="0" smtClean="0">
                <a:latin typeface="Symbol" pitchFamily="18" charset="2"/>
              </a:rPr>
              <a:t>a</a:t>
            </a:r>
            <a:r>
              <a:rPr lang="en-IE" sz="1600" baseline="-25000" dirty="0" smtClean="0"/>
              <a:t>31</a:t>
            </a:r>
            <a:r>
              <a:rPr lang="en-IE" sz="1600" dirty="0" smtClean="0"/>
              <a:t> /2</a:t>
            </a:r>
            <a:endParaRPr lang="en-IE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625141" y="4647263"/>
            <a:ext cx="373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matrix of </a:t>
            </a:r>
            <a:r>
              <a:rPr lang="en-IE" sz="2000" dirty="0" err="1" smtClean="0"/>
              <a:t>Majorana</a:t>
            </a:r>
            <a:r>
              <a:rPr lang="en-IE" sz="2000" dirty="0" smtClean="0"/>
              <a:t> phases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-649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Times New Roman" pitchFamily="18" charset="0"/>
            </a:endParaRPr>
          </a:p>
        </p:txBody>
      </p:sp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9906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906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447800" y="21336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447800" y="3657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506538" y="21336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195513" y="2133600"/>
            <a:ext cx="623887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905000" y="3657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447800" y="3962400"/>
            <a:ext cx="762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209800" y="3962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514600" y="39624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276600" y="3048000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31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276600" y="3738563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21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3124200" y="2209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29718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944563" y="4835525"/>
            <a:ext cx="270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Normal mass hierarchy 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174750" y="2378075"/>
            <a:ext cx="661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1571625" y="1719263"/>
            <a:ext cx="68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|U</a:t>
            </a:r>
            <a:r>
              <a:rPr lang="en-US" baseline="-25000" dirty="0">
                <a:latin typeface="Symbol" pitchFamily="18" charset="2"/>
              </a:rPr>
              <a:t>m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|</a:t>
            </a:r>
            <a:r>
              <a:rPr lang="en-US" baseline="30000" dirty="0">
                <a:latin typeface="Times New Roman" pitchFamily="18" charset="0"/>
              </a:rPr>
              <a:t>2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263775" y="1747838"/>
            <a:ext cx="66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1414463" y="4071938"/>
            <a:ext cx="66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|U</a:t>
            </a:r>
            <a:r>
              <a:rPr lang="en-US" baseline="-25000" dirty="0">
                <a:latin typeface="Times New Roman" pitchFamily="18" charset="0"/>
              </a:rPr>
              <a:t>e1</a:t>
            </a:r>
            <a:r>
              <a:rPr lang="en-US" dirty="0">
                <a:latin typeface="Times New Roman" pitchFamily="18" charset="0"/>
              </a:rPr>
              <a:t>|</a:t>
            </a:r>
            <a:r>
              <a:rPr lang="en-US" baseline="30000" dirty="0">
                <a:latin typeface="Times New Roman" pitchFamily="18" charset="0"/>
              </a:rPr>
              <a:t>2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1376363" y="3271838"/>
            <a:ext cx="66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e2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5208588" y="2904017"/>
            <a:ext cx="2613025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/>
              <a:t>tan</a:t>
            </a:r>
            <a:r>
              <a:rPr lang="en-US" sz="2000" baseline="30000" dirty="0">
                <a:latin typeface="Symbol" pitchFamily="18" charset="2"/>
              </a:rPr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>
                <a:latin typeface="Times New Roman" pitchFamily="18" charset="0"/>
              </a:rPr>
              <a:t>23  </a:t>
            </a:r>
            <a:r>
              <a:rPr lang="en-US" sz="2000" dirty="0"/>
              <a:t>=</a:t>
            </a:r>
            <a:r>
              <a:rPr lang="en-US" sz="2000" dirty="0">
                <a:latin typeface="Times New Roman" pitchFamily="18" charset="0"/>
              </a:rPr>
              <a:t> |U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|</a:t>
            </a:r>
            <a:r>
              <a:rPr lang="en-US" sz="2000" baseline="30000" dirty="0">
                <a:latin typeface="Times New Roman" pitchFamily="18" charset="0"/>
              </a:rPr>
              <a:t>2   </a:t>
            </a:r>
            <a:r>
              <a:rPr lang="en-US" sz="2000" dirty="0">
                <a:latin typeface="Times New Roman" pitchFamily="18" charset="0"/>
              </a:rPr>
              <a:t>/ |U</a:t>
            </a:r>
            <a:r>
              <a:rPr lang="en-US" sz="2000" baseline="-25000" dirty="0">
                <a:latin typeface="Symbol" pitchFamily="18" charset="2"/>
              </a:rPr>
              <a:t>t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|</a:t>
            </a:r>
            <a:r>
              <a:rPr lang="en-US" sz="2000" baseline="30000" dirty="0">
                <a:latin typeface="Times New Roman" pitchFamily="18" charset="0"/>
              </a:rPr>
              <a:t>2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5180013" y="2474913"/>
            <a:ext cx="1755775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/>
              <a:t>sin</a:t>
            </a:r>
            <a:r>
              <a:rPr lang="en-US" sz="2000" baseline="30000" dirty="0">
                <a:latin typeface="Symbol" pitchFamily="18" charset="2"/>
              </a:rPr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>
                <a:latin typeface="Times New Roman" pitchFamily="18" charset="0"/>
              </a:rPr>
              <a:t>13  </a:t>
            </a:r>
            <a:r>
              <a:rPr lang="en-US" sz="2000" dirty="0"/>
              <a:t>=</a:t>
            </a:r>
            <a:r>
              <a:rPr lang="en-US" sz="2000" dirty="0">
                <a:latin typeface="Times New Roman" pitchFamily="18" charset="0"/>
              </a:rPr>
              <a:t> |U</a:t>
            </a:r>
            <a:r>
              <a:rPr lang="en-US" sz="2000" baseline="-25000" dirty="0">
                <a:latin typeface="Times New Roman" pitchFamily="18" charset="0"/>
              </a:rPr>
              <a:t>e3</a:t>
            </a:r>
            <a:r>
              <a:rPr lang="en-US" sz="2000" dirty="0">
                <a:latin typeface="Times New Roman" pitchFamily="18" charset="0"/>
              </a:rPr>
              <a:t>|</a:t>
            </a:r>
            <a:r>
              <a:rPr lang="en-US" sz="2000" baseline="30000" dirty="0">
                <a:latin typeface="Times New Roman" pitchFamily="18" charset="0"/>
              </a:rPr>
              <a:t>2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5191125" y="2057400"/>
            <a:ext cx="2681288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tan</a:t>
            </a:r>
            <a:r>
              <a:rPr lang="en-US" sz="2000" baseline="30000" dirty="0">
                <a:latin typeface="Symbol" pitchFamily="18" charset="2"/>
              </a:rPr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>
                <a:latin typeface="Times New Roman" pitchFamily="18" charset="0"/>
              </a:rPr>
              <a:t>12 </a:t>
            </a:r>
            <a:r>
              <a:rPr lang="en-US" sz="2000" dirty="0"/>
              <a:t>=</a:t>
            </a:r>
            <a:r>
              <a:rPr lang="en-US" sz="2000" baseline="-25000" dirty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|U</a:t>
            </a:r>
            <a:r>
              <a:rPr lang="en-US" sz="2000" baseline="-25000" dirty="0">
                <a:latin typeface="Times New Roman" pitchFamily="18" charset="0"/>
              </a:rPr>
              <a:t>e2</a:t>
            </a:r>
            <a:r>
              <a:rPr lang="en-US" sz="2000" dirty="0">
                <a:latin typeface="Times New Roman" pitchFamily="18" charset="0"/>
              </a:rPr>
              <a:t>|</a:t>
            </a:r>
            <a:r>
              <a:rPr lang="en-US" sz="2000" baseline="30000" dirty="0">
                <a:latin typeface="Times New Roman" pitchFamily="18" charset="0"/>
              </a:rPr>
              <a:t>2   </a:t>
            </a:r>
            <a:r>
              <a:rPr lang="en-US" sz="2000" dirty="0">
                <a:latin typeface="Times New Roman" pitchFamily="18" charset="0"/>
              </a:rPr>
              <a:t>/  |U</a:t>
            </a:r>
            <a:r>
              <a:rPr lang="en-US" sz="2000" baseline="-25000" dirty="0">
                <a:latin typeface="Times New Roman" pitchFamily="18" charset="0"/>
              </a:rPr>
              <a:t>e1</a:t>
            </a:r>
            <a:r>
              <a:rPr lang="en-US" sz="2000" dirty="0">
                <a:latin typeface="Times New Roman" pitchFamily="18" charset="0"/>
              </a:rPr>
              <a:t>|</a:t>
            </a:r>
            <a:r>
              <a:rPr lang="en-US" sz="2000" baseline="30000" dirty="0">
                <a:latin typeface="Times New Roman" pitchFamily="18" charset="0"/>
              </a:rPr>
              <a:t>2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990600" y="5318125"/>
            <a:ext cx="20923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baseline="-25000" dirty="0"/>
              <a:t>31 </a:t>
            </a:r>
            <a:r>
              <a:rPr lang="en-US" sz="2000" dirty="0"/>
              <a:t>= m</a:t>
            </a:r>
            <a:r>
              <a:rPr lang="en-US" sz="2000" baseline="30000" dirty="0"/>
              <a:t>2</a:t>
            </a:r>
            <a:r>
              <a:rPr lang="en-US" sz="2000" baseline="-25000" dirty="0"/>
              <a:t>3 </a:t>
            </a:r>
            <a:r>
              <a:rPr lang="en-US" sz="2000" dirty="0"/>
              <a:t>-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1000125" y="5695950"/>
            <a:ext cx="20669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baseline="-25000" dirty="0"/>
              <a:t>21 </a:t>
            </a:r>
            <a:r>
              <a:rPr lang="en-US" sz="2000" dirty="0"/>
              <a:t>= m</a:t>
            </a:r>
            <a:r>
              <a:rPr lang="en-US" sz="2000" baseline="30000" dirty="0"/>
              <a:t>2</a:t>
            </a:r>
            <a:r>
              <a:rPr lang="en-US" sz="2000" baseline="-25000" dirty="0"/>
              <a:t>2 </a:t>
            </a:r>
            <a:r>
              <a:rPr lang="en-US" sz="2000" dirty="0"/>
              <a:t>- m</a:t>
            </a:r>
            <a:r>
              <a:rPr lang="en-US" sz="2000" baseline="30000" dirty="0"/>
              <a:t>2</a:t>
            </a:r>
            <a:r>
              <a:rPr lang="en-US" sz="2000" baseline="-25000" dirty="0"/>
              <a:t>1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4893006" y="1623384"/>
            <a:ext cx="2427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Mixing parameters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5429250" y="4405313"/>
            <a:ext cx="2082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f</a:t>
            </a:r>
            <a:r>
              <a:rPr lang="en-US" sz="2000" dirty="0"/>
              <a:t>  =  U</a:t>
            </a:r>
            <a:r>
              <a:rPr lang="en-US" sz="2000" baseline="-25000" dirty="0"/>
              <a:t>PMNS</a:t>
            </a:r>
            <a:r>
              <a:rPr lang="en-US" sz="2000" dirty="0"/>
              <a:t> 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mass</a:t>
            </a:r>
            <a:endParaRPr lang="en-US" sz="2000" dirty="0"/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5222875" y="6192838"/>
            <a:ext cx="28765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</a:t>
            </a:r>
            <a:r>
              <a:rPr lang="en-US" sz="2000" baseline="-25000" dirty="0"/>
              <a:t>PMNS  </a:t>
            </a:r>
            <a:r>
              <a:rPr lang="en-US" sz="2000" dirty="0"/>
              <a:t>= U</a:t>
            </a:r>
            <a:r>
              <a:rPr lang="en-US" sz="2000" baseline="-25000" dirty="0"/>
              <a:t>23</a:t>
            </a:r>
            <a:r>
              <a:rPr lang="en-US" sz="2000" dirty="0"/>
              <a:t>I</a:t>
            </a:r>
            <a:r>
              <a:rPr lang="en-US" sz="2000" baseline="-25000" dirty="0">
                <a:latin typeface="Symbol" pitchFamily="18" charset="2"/>
              </a:rPr>
              <a:t>d </a:t>
            </a:r>
            <a:r>
              <a:rPr lang="en-US" sz="2000" dirty="0"/>
              <a:t>U</a:t>
            </a:r>
            <a:r>
              <a:rPr lang="en-US" sz="2000" baseline="-25000" dirty="0"/>
              <a:t>13</a:t>
            </a:r>
            <a:r>
              <a:rPr lang="en-US" sz="2000" dirty="0"/>
              <a:t>I</a:t>
            </a:r>
            <a:r>
              <a:rPr lang="en-US" sz="2000" baseline="-25000" dirty="0">
                <a:latin typeface="Symbol" pitchFamily="18" charset="2"/>
              </a:rPr>
              <a:t>-d </a:t>
            </a:r>
            <a:r>
              <a:rPr lang="en-US" sz="2000" dirty="0"/>
              <a:t>U</a:t>
            </a:r>
            <a:r>
              <a:rPr lang="en-US" sz="2000" baseline="-25000" dirty="0"/>
              <a:t>12</a:t>
            </a:r>
            <a:endParaRPr lang="en-US" sz="2000" dirty="0"/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1600200" y="4510088"/>
            <a:ext cx="1098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FLAVOR</a:t>
            </a:r>
            <a:endParaRPr lang="en-US" dirty="0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5106988" y="3948113"/>
            <a:ext cx="1735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Mixing matrix: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6880225" y="4892675"/>
            <a:ext cx="4026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5416550" y="4900613"/>
            <a:ext cx="4587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e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baseline="-25000" dirty="0">
                <a:latin typeface="Times New Roman" pitchFamily="18" charset="0"/>
              </a:rPr>
              <a:t> </a:t>
            </a:r>
          </a:p>
          <a:p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>
                <a:latin typeface="Symbol" pitchFamily="18" charset="2"/>
              </a:rPr>
              <a:t>t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5856288" y="5210175"/>
            <a:ext cx="1055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= U</a:t>
            </a:r>
            <a:r>
              <a:rPr lang="en-US" sz="2000" baseline="-25000"/>
              <a:t>PMNS</a:t>
            </a:r>
            <a:endParaRPr lang="en-US" sz="2000"/>
          </a:p>
        </p:txBody>
      </p:sp>
      <p:sp>
        <p:nvSpPr>
          <p:cNvPr id="16432" name="AutoShape 48"/>
          <p:cNvSpPr>
            <a:spLocks noChangeArrowheads="1"/>
          </p:cNvSpPr>
          <p:nvPr/>
        </p:nvSpPr>
        <p:spPr bwMode="auto">
          <a:xfrm>
            <a:off x="5402263" y="4995863"/>
            <a:ext cx="439737" cy="8604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AutoShape 49"/>
          <p:cNvSpPr>
            <a:spLocks noChangeArrowheads="1"/>
          </p:cNvSpPr>
          <p:nvPr/>
        </p:nvSpPr>
        <p:spPr bwMode="auto">
          <a:xfrm>
            <a:off x="6875463" y="4975225"/>
            <a:ext cx="439737" cy="8604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36"/>
          <p:cNvSpPr txBox="1">
            <a:spLocks noChangeArrowheads="1"/>
          </p:cNvSpPr>
          <p:nvPr/>
        </p:nvSpPr>
        <p:spPr bwMode="auto">
          <a:xfrm rot="16200000">
            <a:off x="139158" y="2725194"/>
            <a:ext cx="1058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MASS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52" name="WordArt 26"/>
          <p:cNvSpPr>
            <a:spLocks noChangeArrowheads="1" noChangeShapeType="1" noTextEdit="1"/>
          </p:cNvSpPr>
          <p:nvPr/>
        </p:nvSpPr>
        <p:spPr bwMode="auto">
          <a:xfrm>
            <a:off x="328848" y="265814"/>
            <a:ext cx="3466975" cy="88403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Mixing angles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699912"/>
            <a:ext cx="3794451" cy="6797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Data. Global fit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pic>
        <p:nvPicPr>
          <p:cNvPr id="5" name="Picture 4" descr="nufit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7822" y="158044"/>
            <a:ext cx="4199756" cy="6327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52" y="2269067"/>
            <a:ext cx="392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Octant? With SK atmospheric lower </a:t>
            </a:r>
            <a:r>
              <a:rPr lang="en-IE" sz="2000" dirty="0" smtClean="0"/>
              <a:t>octant </a:t>
            </a:r>
            <a:r>
              <a:rPr lang="en-IE" sz="2000" dirty="0" smtClean="0"/>
              <a:t>is </a:t>
            </a:r>
            <a:r>
              <a:rPr lang="en-IE" sz="2000" dirty="0" smtClean="0"/>
              <a:t>preferable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7063" y="1693334"/>
            <a:ext cx="392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preference smaller than 2</a:t>
            </a:r>
            <a:r>
              <a:rPr lang="en-IE" sz="2000" dirty="0" smtClean="0">
                <a:latin typeface="Symbol" pitchFamily="18" charset="2"/>
              </a:rPr>
              <a:t>s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1145" y="3386667"/>
            <a:ext cx="321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NO: CP-phase close to</a:t>
            </a:r>
            <a:r>
              <a:rPr lang="en-IE" sz="2000" dirty="0" smtClean="0">
                <a:latin typeface="Symbol" pitchFamily="18" charset="2"/>
              </a:rPr>
              <a:t> p</a:t>
            </a:r>
            <a:r>
              <a:rPr lang="en-IE" sz="2000" dirty="0" smtClean="0"/>
              <a:t> 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19657</TotalTime>
  <Words>4025</Words>
  <Application>Microsoft Office PowerPoint</Application>
  <PresentationFormat>On-screen Show (4:3)</PresentationFormat>
  <Paragraphs>1002</Paragraphs>
  <Slides>59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ictp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smirnov</dc:creator>
  <cp:lastModifiedBy>Smirnov</cp:lastModifiedBy>
  <cp:revision>1596</cp:revision>
  <dcterms:created xsi:type="dcterms:W3CDTF">2002-07-02T21:36:52Z</dcterms:created>
  <dcterms:modified xsi:type="dcterms:W3CDTF">2023-07-06T11:04:32Z</dcterms:modified>
</cp:coreProperties>
</file>