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60" r:id="rId1"/>
  </p:sldMasterIdLst>
  <p:notesMasterIdLst>
    <p:notesMasterId r:id="rId61"/>
  </p:notesMasterIdLst>
  <p:sldIdLst>
    <p:sldId id="2151" r:id="rId2"/>
    <p:sldId id="2218" r:id="rId3"/>
    <p:sldId id="2374" r:id="rId4"/>
    <p:sldId id="2438" r:id="rId5"/>
    <p:sldId id="2430" r:id="rId6"/>
    <p:sldId id="2402" r:id="rId7"/>
    <p:sldId id="2432" r:id="rId8"/>
    <p:sldId id="2434" r:id="rId9"/>
    <p:sldId id="2433" r:id="rId10"/>
    <p:sldId id="2508" r:id="rId11"/>
    <p:sldId id="2391" r:id="rId12"/>
    <p:sldId id="2382" r:id="rId13"/>
    <p:sldId id="2509" r:id="rId14"/>
    <p:sldId id="2314" r:id="rId15"/>
    <p:sldId id="2439" r:id="rId16"/>
    <p:sldId id="2482" r:id="rId17"/>
    <p:sldId id="2484" r:id="rId18"/>
    <p:sldId id="2443" r:id="rId19"/>
    <p:sldId id="2444" r:id="rId20"/>
    <p:sldId id="2445" r:id="rId21"/>
    <p:sldId id="2446" r:id="rId22"/>
    <p:sldId id="2448" r:id="rId23"/>
    <p:sldId id="2449" r:id="rId24"/>
    <p:sldId id="2456" r:id="rId25"/>
    <p:sldId id="2486" r:id="rId26"/>
    <p:sldId id="2489" r:id="rId27"/>
    <p:sldId id="2435" r:id="rId28"/>
    <p:sldId id="2453" r:id="rId29"/>
    <p:sldId id="2452" r:id="rId30"/>
    <p:sldId id="2469" r:id="rId31"/>
    <p:sldId id="2483" r:id="rId32"/>
    <p:sldId id="2467" r:id="rId33"/>
    <p:sldId id="2460" r:id="rId34"/>
    <p:sldId id="2462" r:id="rId35"/>
    <p:sldId id="2501" r:id="rId36"/>
    <p:sldId id="2490" r:id="rId37"/>
    <p:sldId id="2504" r:id="rId38"/>
    <p:sldId id="2495" r:id="rId39"/>
    <p:sldId id="2470" r:id="rId40"/>
    <p:sldId id="2496" r:id="rId41"/>
    <p:sldId id="2463" r:id="rId42"/>
    <p:sldId id="2471" r:id="rId43"/>
    <p:sldId id="2503" r:id="rId44"/>
    <p:sldId id="2475" r:id="rId45"/>
    <p:sldId id="2455" r:id="rId46"/>
    <p:sldId id="2499" r:id="rId47"/>
    <p:sldId id="2500" r:id="rId48"/>
    <p:sldId id="2479" r:id="rId49"/>
    <p:sldId id="2514" r:id="rId50"/>
    <p:sldId id="2511" r:id="rId51"/>
    <p:sldId id="2512" r:id="rId52"/>
    <p:sldId id="2477" r:id="rId53"/>
    <p:sldId id="2478" r:id="rId54"/>
    <p:sldId id="2487" r:id="rId55"/>
    <p:sldId id="2488" r:id="rId56"/>
    <p:sldId id="2447" r:id="rId57"/>
    <p:sldId id="2491" r:id="rId58"/>
    <p:sldId id="2510" r:id="rId59"/>
    <p:sldId id="2513" r:id="rId6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FFCC"/>
    <a:srgbClr val="FF00FF"/>
    <a:srgbClr val="00FF00"/>
    <a:srgbClr val="FFCC99"/>
    <a:srgbClr val="CCCCFF"/>
    <a:srgbClr val="663300"/>
    <a:srgbClr val="CC99FF"/>
    <a:srgbClr val="99FF99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7214" autoAdjust="0"/>
    <p:restoredTop sz="80532" autoAdjust="0"/>
  </p:normalViewPr>
  <p:slideViewPr>
    <p:cSldViewPr snapToGrid="0" snapToObjects="1">
      <p:cViewPr>
        <p:scale>
          <a:sx n="60" d="100"/>
          <a:sy n="60" d="100"/>
        </p:scale>
        <p:origin x="-1368" y="-60"/>
      </p:cViewPr>
      <p:guideLst>
        <p:guide orient="horz" pos="2168"/>
        <p:guide pos="2880"/>
      </p:guideLst>
    </p:cSldViewPr>
  </p:slideViewPr>
  <p:outlineViewPr>
    <p:cViewPr>
      <p:scale>
        <a:sx n="33" d="100"/>
        <a:sy n="33" d="100"/>
      </p:scale>
      <p:origin x="0" y="15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napToGrid="0" snapToObjects="1">
      <p:cViewPr varScale="1">
        <p:scale>
          <a:sx n="58" d="100"/>
          <a:sy n="58" d="100"/>
        </p:scale>
        <p:origin x="-1686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BC107E70-1BA3-45FB-AB5B-ADF6581A46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9787FD-B2CE-4CE2-8FB4-5D2E676AAF69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5D9A9F-7BD7-4B52-97D5-2C8DF8C8A16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5D9A9F-7BD7-4B52-97D5-2C8DF8C8A16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5D9A9F-7BD7-4B52-97D5-2C8DF8C8A16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5D9A9F-7BD7-4B52-97D5-2C8DF8C8A16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5D9A9F-7BD7-4B52-97D5-2C8DF8C8A169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5D9A9F-7BD7-4B52-97D5-2C8DF8C8A169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4834C9-6F5D-4DF4-923B-1BCB13B4AE6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C7B4B8-0DCE-4196-A4F5-43EDBD28FE9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535ED4-7BAF-4219-97E8-126CC2A3D5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9E10AB-49EC-41F9-9CF6-40152CF0C5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15657C-53C1-4F92-AE46-6A979A1EB87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20DFBE-DD1B-4888-9AC1-1E1E48D17F8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C88C0D-9C11-4A8F-888F-58922F72719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04A33-9DBF-42DD-BEB3-722F61F55B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255F4A-9AB4-43B1-8B8D-34774C8D1D8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C441D5-81E8-40C3-B5C2-13803CA998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37EABFC6-A78D-4E3C-B53A-1EDB63EFC8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F84E4C68-1B4E-432A-AF10-DBE3B4D66D6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</a:endParaRP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1003211" y="4207957"/>
            <a:ext cx="21984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</a:rPr>
              <a:t>A. Yu. Smirnov</a:t>
            </a:r>
          </a:p>
        </p:txBody>
      </p:sp>
      <p:sp>
        <p:nvSpPr>
          <p:cNvPr id="15" name="WordArt 4"/>
          <p:cNvSpPr>
            <a:spLocks noChangeArrowheads="1" noChangeShapeType="1" noTextEdit="1"/>
          </p:cNvSpPr>
          <p:nvPr/>
        </p:nvSpPr>
        <p:spPr bwMode="auto">
          <a:xfrm>
            <a:off x="245117" y="624980"/>
            <a:ext cx="4273719" cy="78789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CC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Neutrino Mass and mixing: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CCCC"/>
              </a:solidFill>
              <a:effectLst>
                <a:prstShdw prst="shdw13" dist="53882" dir="13500000">
                  <a:srgbClr val="868686"/>
                </a:prstShdw>
              </a:effectLst>
              <a:latin typeface="Arial Black"/>
            </a:endParaRPr>
          </a:p>
        </p:txBody>
      </p:sp>
      <p:sp>
        <p:nvSpPr>
          <p:cNvPr id="9" name="WordArt 4"/>
          <p:cNvSpPr>
            <a:spLocks noChangeArrowheads="1" noChangeShapeType="1" noTextEdit="1"/>
          </p:cNvSpPr>
          <p:nvPr/>
        </p:nvSpPr>
        <p:spPr bwMode="auto">
          <a:xfrm>
            <a:off x="353830" y="1180919"/>
            <a:ext cx="2847804" cy="110399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CC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theoretical aspects 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CCCC"/>
              </a:solidFill>
              <a:effectLst>
                <a:prstShdw prst="shdw13" dist="53882" dir="13500000">
                  <a:srgbClr val="868686"/>
                </a:prstShdw>
              </a:effectLst>
              <a:latin typeface="Arial Black"/>
            </a:endParaRPr>
          </a:p>
        </p:txBody>
      </p:sp>
      <p:sp>
        <p:nvSpPr>
          <p:cNvPr id="54274" name="AutoShape 2" descr="IMG_974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77371" y="4659715"/>
            <a:ext cx="464321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i="1" dirty="0" smtClean="0">
                <a:solidFill>
                  <a:schemeClr val="bg1"/>
                </a:solidFill>
              </a:rPr>
              <a:t>Max-Planck </a:t>
            </a:r>
            <a:r>
              <a:rPr lang="en-US" sz="2000" i="1" dirty="0" err="1" smtClean="0">
                <a:solidFill>
                  <a:schemeClr val="bg1"/>
                </a:solidFill>
              </a:rPr>
              <a:t>Institut</a:t>
            </a:r>
            <a:r>
              <a:rPr lang="en-US" sz="2000" i="1" dirty="0" smtClean="0">
                <a:solidFill>
                  <a:schemeClr val="bg1"/>
                </a:solidFill>
              </a:rPr>
              <a:t> fur </a:t>
            </a:r>
            <a:r>
              <a:rPr lang="en-US" sz="2000" i="1" dirty="0" err="1" smtClean="0">
                <a:solidFill>
                  <a:schemeClr val="bg1"/>
                </a:solidFill>
              </a:rPr>
              <a:t>Kernphysik</a:t>
            </a:r>
            <a:r>
              <a:rPr lang="en-US" sz="2000" i="1" dirty="0" smtClean="0">
                <a:solidFill>
                  <a:schemeClr val="bg1"/>
                </a:solidFill>
              </a:rPr>
              <a:t>,</a:t>
            </a:r>
          </a:p>
          <a:p>
            <a:r>
              <a:rPr lang="en-US" sz="2000" i="1" dirty="0" smtClean="0">
                <a:solidFill>
                  <a:schemeClr val="bg1"/>
                </a:solidFill>
              </a:rPr>
              <a:t>Heidelberg, Germany   </a:t>
            </a:r>
            <a:endParaRPr lang="en-US" sz="2000" i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3829" y="5452585"/>
            <a:ext cx="32293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i="1" dirty="0" smtClean="0">
                <a:solidFill>
                  <a:schemeClr val="bg1"/>
                </a:solidFill>
              </a:rPr>
              <a:t>  MAYORANA School  </a:t>
            </a:r>
          </a:p>
          <a:p>
            <a:r>
              <a:rPr lang="en-IE" sz="2000" i="1" dirty="0" err="1" smtClean="0">
                <a:solidFill>
                  <a:schemeClr val="bg1"/>
                </a:solidFill>
              </a:rPr>
              <a:t>Modica</a:t>
            </a:r>
            <a:r>
              <a:rPr lang="en-IE" sz="2000" i="1" dirty="0" smtClean="0">
                <a:solidFill>
                  <a:schemeClr val="bg1"/>
                </a:solidFill>
              </a:rPr>
              <a:t>,  July  6,  2023</a:t>
            </a:r>
            <a:endParaRPr lang="en-IE" sz="2000" i="1" dirty="0">
              <a:solidFill>
                <a:schemeClr val="bg1"/>
              </a:solidFill>
            </a:endParaRPr>
          </a:p>
        </p:txBody>
      </p:sp>
      <p:pic>
        <p:nvPicPr>
          <p:cNvPr id="13" name="Picture 12" descr="desertb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85" y="0"/>
            <a:ext cx="450079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-2891" y="-1270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Times New Roman" pitchFamily="18" charset="0"/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6248400" y="1965325"/>
            <a:ext cx="2209800" cy="19843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422275" y="4374340"/>
            <a:ext cx="2574925" cy="4064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Text Box 9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3081" name="Text Box 10"/>
          <p:cNvSpPr txBox="1">
            <a:spLocks noChangeArrowheads="1"/>
          </p:cNvSpPr>
          <p:nvPr/>
        </p:nvSpPr>
        <p:spPr bwMode="auto">
          <a:xfrm>
            <a:off x="5623396" y="4083858"/>
            <a:ext cx="331693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difference of  potentials  </a:t>
            </a:r>
          </a:p>
        </p:txBody>
      </p:sp>
      <p:sp>
        <p:nvSpPr>
          <p:cNvPr id="3082" name="Text Box 11"/>
          <p:cNvSpPr txBox="1">
            <a:spLocks noChangeArrowheads="1"/>
          </p:cNvSpPr>
          <p:nvPr/>
        </p:nvSpPr>
        <p:spPr bwMode="auto">
          <a:xfrm>
            <a:off x="6607175" y="1412875"/>
            <a:ext cx="1289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for  </a:t>
            </a:r>
            <a:r>
              <a:rPr lang="en-US" sz="2000" dirty="0">
                <a:latin typeface="Symbol" pitchFamily="18" charset="2"/>
              </a:rPr>
              <a:t>n</a:t>
            </a:r>
            <a:r>
              <a:rPr lang="en-US" sz="2000" baseline="-25000" dirty="0">
                <a:latin typeface="Times New Roman" pitchFamily="18" charset="0"/>
              </a:rPr>
              <a:t>e   </a:t>
            </a:r>
            <a:r>
              <a:rPr lang="en-US" sz="2000" dirty="0">
                <a:latin typeface="Symbol" pitchFamily="18" charset="2"/>
              </a:rPr>
              <a:t>n</a:t>
            </a:r>
            <a:r>
              <a:rPr lang="en-US" sz="2000" baseline="-25000" dirty="0">
                <a:latin typeface="Symbol" pitchFamily="18" charset="2"/>
              </a:rPr>
              <a:t>m </a:t>
            </a:r>
            <a:r>
              <a:rPr lang="en-US" sz="2000" dirty="0">
                <a:latin typeface="Times New Roman" pitchFamily="18" charset="0"/>
              </a:rPr>
              <a:t>  </a:t>
            </a:r>
          </a:p>
        </p:txBody>
      </p:sp>
      <p:sp>
        <p:nvSpPr>
          <p:cNvPr id="3083" name="Freeform 12"/>
          <p:cNvSpPr>
            <a:spLocks/>
          </p:cNvSpPr>
          <p:nvPr/>
        </p:nvSpPr>
        <p:spPr bwMode="auto">
          <a:xfrm>
            <a:off x="7269163" y="2717800"/>
            <a:ext cx="152400" cy="762000"/>
          </a:xfrm>
          <a:custGeom>
            <a:avLst/>
            <a:gdLst>
              <a:gd name="T0" fmla="*/ 0 w 96"/>
              <a:gd name="T1" fmla="*/ 0 h 480"/>
              <a:gd name="T2" fmla="*/ 2147483647 w 96"/>
              <a:gd name="T3" fmla="*/ 2147483647 h 480"/>
              <a:gd name="T4" fmla="*/ 0 w 96"/>
              <a:gd name="T5" fmla="*/ 2147483647 h 480"/>
              <a:gd name="T6" fmla="*/ 2147483647 w 96"/>
              <a:gd name="T7" fmla="*/ 2147483647 h 480"/>
              <a:gd name="T8" fmla="*/ 0 w 96"/>
              <a:gd name="T9" fmla="*/ 2147483647 h 480"/>
              <a:gd name="T10" fmla="*/ 2147483647 w 96"/>
              <a:gd name="T11" fmla="*/ 2147483647 h 480"/>
              <a:gd name="T12" fmla="*/ 0 w 96"/>
              <a:gd name="T13" fmla="*/ 2147483647 h 480"/>
              <a:gd name="T14" fmla="*/ 2147483647 w 96"/>
              <a:gd name="T15" fmla="*/ 2147483647 h 480"/>
              <a:gd name="T16" fmla="*/ 0 w 96"/>
              <a:gd name="T17" fmla="*/ 2147483647 h 480"/>
              <a:gd name="T18" fmla="*/ 2147483647 w 96"/>
              <a:gd name="T19" fmla="*/ 2147483647 h 480"/>
              <a:gd name="T20" fmla="*/ 0 w 96"/>
              <a:gd name="T21" fmla="*/ 2147483647 h 48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96"/>
              <a:gd name="T34" fmla="*/ 0 h 480"/>
              <a:gd name="T35" fmla="*/ 96 w 96"/>
              <a:gd name="T36" fmla="*/ 480 h 48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96" h="480">
                <a:moveTo>
                  <a:pt x="0" y="0"/>
                </a:moveTo>
                <a:cubicBezTo>
                  <a:pt x="48" y="16"/>
                  <a:pt x="96" y="32"/>
                  <a:pt x="96" y="48"/>
                </a:cubicBezTo>
                <a:cubicBezTo>
                  <a:pt x="96" y="64"/>
                  <a:pt x="0" y="80"/>
                  <a:pt x="0" y="96"/>
                </a:cubicBezTo>
                <a:cubicBezTo>
                  <a:pt x="0" y="112"/>
                  <a:pt x="96" y="128"/>
                  <a:pt x="96" y="144"/>
                </a:cubicBezTo>
                <a:cubicBezTo>
                  <a:pt x="96" y="160"/>
                  <a:pt x="0" y="176"/>
                  <a:pt x="0" y="192"/>
                </a:cubicBezTo>
                <a:cubicBezTo>
                  <a:pt x="0" y="208"/>
                  <a:pt x="96" y="224"/>
                  <a:pt x="96" y="240"/>
                </a:cubicBezTo>
                <a:cubicBezTo>
                  <a:pt x="96" y="256"/>
                  <a:pt x="0" y="272"/>
                  <a:pt x="0" y="288"/>
                </a:cubicBezTo>
                <a:cubicBezTo>
                  <a:pt x="0" y="304"/>
                  <a:pt x="96" y="320"/>
                  <a:pt x="96" y="336"/>
                </a:cubicBezTo>
                <a:cubicBezTo>
                  <a:pt x="96" y="352"/>
                  <a:pt x="0" y="368"/>
                  <a:pt x="0" y="384"/>
                </a:cubicBezTo>
                <a:cubicBezTo>
                  <a:pt x="0" y="400"/>
                  <a:pt x="96" y="416"/>
                  <a:pt x="96" y="432"/>
                </a:cubicBezTo>
                <a:cubicBezTo>
                  <a:pt x="96" y="448"/>
                  <a:pt x="48" y="464"/>
                  <a:pt x="0" y="48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4" name="Text Box 13"/>
          <p:cNvSpPr txBox="1">
            <a:spLocks noChangeArrowheads="1"/>
          </p:cNvSpPr>
          <p:nvPr/>
        </p:nvSpPr>
        <p:spPr bwMode="auto">
          <a:xfrm>
            <a:off x="6366669" y="1922462"/>
            <a:ext cx="3889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n</a:t>
            </a:r>
            <a:r>
              <a:rPr lang="en-US" sz="2000" baseline="-25000" dirty="0">
                <a:latin typeface="Times New Roman" pitchFamily="18" charset="0"/>
              </a:rPr>
              <a:t>e</a:t>
            </a:r>
            <a:endParaRPr lang="en-US" sz="2000" dirty="0">
              <a:latin typeface="Symbol" pitchFamily="18" charset="2"/>
            </a:endParaRPr>
          </a:p>
        </p:txBody>
      </p:sp>
      <p:sp>
        <p:nvSpPr>
          <p:cNvPr id="3085" name="Text Box 14"/>
          <p:cNvSpPr txBox="1">
            <a:spLocks noChangeArrowheads="1"/>
          </p:cNvSpPr>
          <p:nvPr/>
        </p:nvSpPr>
        <p:spPr bwMode="auto">
          <a:xfrm>
            <a:off x="7781925" y="3311525"/>
            <a:ext cx="3889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n</a:t>
            </a:r>
            <a:r>
              <a:rPr lang="en-US" sz="2000" baseline="-25000" dirty="0">
                <a:latin typeface="Times New Roman" pitchFamily="18" charset="0"/>
              </a:rPr>
              <a:t>e</a:t>
            </a:r>
            <a:endParaRPr lang="en-US" sz="2000" dirty="0">
              <a:latin typeface="Symbol" pitchFamily="18" charset="2"/>
            </a:endParaRPr>
          </a:p>
        </p:txBody>
      </p:sp>
      <p:sp>
        <p:nvSpPr>
          <p:cNvPr id="3086" name="Text Box 15"/>
          <p:cNvSpPr txBox="1">
            <a:spLocks noChangeArrowheads="1"/>
          </p:cNvSpPr>
          <p:nvPr/>
        </p:nvSpPr>
        <p:spPr bwMode="auto">
          <a:xfrm>
            <a:off x="6488113" y="3286125"/>
            <a:ext cx="296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e</a:t>
            </a:r>
          </a:p>
        </p:txBody>
      </p:sp>
      <p:sp>
        <p:nvSpPr>
          <p:cNvPr id="3087" name="Text Box 16"/>
          <p:cNvSpPr txBox="1">
            <a:spLocks noChangeArrowheads="1"/>
          </p:cNvSpPr>
          <p:nvPr/>
        </p:nvSpPr>
        <p:spPr bwMode="auto">
          <a:xfrm>
            <a:off x="7823200" y="1997075"/>
            <a:ext cx="296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e</a:t>
            </a:r>
          </a:p>
        </p:txBody>
      </p:sp>
      <p:sp>
        <p:nvSpPr>
          <p:cNvPr id="3088" name="Text Box 17"/>
          <p:cNvSpPr txBox="1">
            <a:spLocks noChangeArrowheads="1"/>
          </p:cNvSpPr>
          <p:nvPr/>
        </p:nvSpPr>
        <p:spPr bwMode="auto">
          <a:xfrm>
            <a:off x="6858000" y="2908300"/>
            <a:ext cx="423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W</a:t>
            </a:r>
          </a:p>
        </p:txBody>
      </p:sp>
      <p:sp>
        <p:nvSpPr>
          <p:cNvPr id="3089" name="Text Box 18"/>
          <p:cNvSpPr txBox="1">
            <a:spLocks noChangeArrowheads="1"/>
          </p:cNvSpPr>
          <p:nvPr/>
        </p:nvSpPr>
        <p:spPr bwMode="auto">
          <a:xfrm>
            <a:off x="5824175" y="4616450"/>
            <a:ext cx="2630272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V =  </a:t>
            </a:r>
            <a:r>
              <a:rPr lang="en-US" sz="2000" dirty="0" err="1" smtClean="0">
                <a:latin typeface="Times New Roman" pitchFamily="18" charset="0"/>
              </a:rPr>
              <a:t>V</a:t>
            </a:r>
            <a:r>
              <a:rPr lang="en-US" sz="2000" baseline="-25000" dirty="0" err="1" smtClean="0">
                <a:latin typeface="Times New Roman" pitchFamily="18" charset="0"/>
              </a:rPr>
              <a:t>e</a:t>
            </a:r>
            <a:r>
              <a:rPr lang="en-US" sz="2000" baseline="-25000" dirty="0" smtClean="0">
                <a:latin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</a:rPr>
              <a:t>- </a:t>
            </a:r>
            <a:r>
              <a:rPr lang="en-US" sz="2000" dirty="0" err="1">
                <a:latin typeface="Times New Roman" pitchFamily="18" charset="0"/>
              </a:rPr>
              <a:t>V</a:t>
            </a:r>
            <a:r>
              <a:rPr lang="en-US" sz="2000" baseline="-25000" dirty="0" err="1">
                <a:latin typeface="Symbol" pitchFamily="18" charset="2"/>
              </a:rPr>
              <a:t>m</a:t>
            </a:r>
            <a:r>
              <a:rPr lang="en-US" sz="2000" dirty="0">
                <a:latin typeface="Times New Roman" pitchFamily="18" charset="0"/>
              </a:rPr>
              <a:t> =    2 G</a:t>
            </a:r>
            <a:r>
              <a:rPr lang="en-US" sz="2000" baseline="-25000" dirty="0">
                <a:latin typeface="Times New Roman" pitchFamily="18" charset="0"/>
              </a:rPr>
              <a:t>F </a:t>
            </a:r>
            <a:r>
              <a:rPr lang="en-US" sz="2000" dirty="0">
                <a:latin typeface="Times New Roman" pitchFamily="18" charset="0"/>
              </a:rPr>
              <a:t>n</a:t>
            </a:r>
            <a:r>
              <a:rPr lang="en-US" sz="2000" baseline="-25000" dirty="0">
                <a:latin typeface="Times New Roman" pitchFamily="18" charset="0"/>
              </a:rPr>
              <a:t>e 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3090" name="Freeform 19"/>
          <p:cNvSpPr>
            <a:spLocks/>
          </p:cNvSpPr>
          <p:nvPr/>
        </p:nvSpPr>
        <p:spPr bwMode="auto">
          <a:xfrm>
            <a:off x="7412038" y="4679950"/>
            <a:ext cx="304800" cy="228600"/>
          </a:xfrm>
          <a:custGeom>
            <a:avLst/>
            <a:gdLst>
              <a:gd name="T0" fmla="*/ 0 w 192"/>
              <a:gd name="T1" fmla="*/ 2147483647 h 144"/>
              <a:gd name="T2" fmla="*/ 2147483647 w 192"/>
              <a:gd name="T3" fmla="*/ 2147483647 h 144"/>
              <a:gd name="T4" fmla="*/ 2147483647 w 192"/>
              <a:gd name="T5" fmla="*/ 0 h 144"/>
              <a:gd name="T6" fmla="*/ 2147483647 w 192"/>
              <a:gd name="T7" fmla="*/ 0 h 144"/>
              <a:gd name="T8" fmla="*/ 0 60000 65536"/>
              <a:gd name="T9" fmla="*/ 0 60000 65536"/>
              <a:gd name="T10" fmla="*/ 0 60000 65536"/>
              <a:gd name="T11" fmla="*/ 0 60000 65536"/>
              <a:gd name="T12" fmla="*/ 0 w 192"/>
              <a:gd name="T13" fmla="*/ 0 h 144"/>
              <a:gd name="T14" fmla="*/ 192 w 192"/>
              <a:gd name="T15" fmla="*/ 144 h 1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2" h="144">
                <a:moveTo>
                  <a:pt x="0" y="48"/>
                </a:moveTo>
                <a:lnTo>
                  <a:pt x="48" y="144"/>
                </a:lnTo>
                <a:lnTo>
                  <a:pt x="48" y="0"/>
                </a:lnTo>
                <a:lnTo>
                  <a:pt x="19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91" name="Text Box 20"/>
          <p:cNvSpPr txBox="1">
            <a:spLocks noChangeArrowheads="1"/>
          </p:cNvSpPr>
          <p:nvPr/>
        </p:nvSpPr>
        <p:spPr bwMode="auto">
          <a:xfrm>
            <a:off x="476250" y="2565400"/>
            <a:ext cx="2098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Elastic forward </a:t>
            </a:r>
          </a:p>
          <a:p>
            <a:r>
              <a:rPr lang="en-US" sz="2000" dirty="0">
                <a:solidFill>
                  <a:srgbClr val="FF0000"/>
                </a:solidFill>
              </a:rPr>
              <a:t>scattering</a:t>
            </a:r>
          </a:p>
        </p:txBody>
      </p:sp>
      <p:sp>
        <p:nvSpPr>
          <p:cNvPr id="3092" name="Text Box 21"/>
          <p:cNvSpPr txBox="1">
            <a:spLocks noChangeArrowheads="1"/>
          </p:cNvSpPr>
          <p:nvPr/>
        </p:nvSpPr>
        <p:spPr bwMode="auto">
          <a:xfrm>
            <a:off x="3300413" y="2937536"/>
            <a:ext cx="13724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p</a:t>
            </a:r>
            <a:r>
              <a:rPr lang="en-US" sz="2000" dirty="0" smtClean="0"/>
              <a:t>otentials</a:t>
            </a:r>
            <a:endParaRPr lang="en-US" sz="2000" dirty="0"/>
          </a:p>
        </p:txBody>
      </p:sp>
      <p:sp>
        <p:nvSpPr>
          <p:cNvPr id="3093" name="Text Box 22"/>
          <p:cNvSpPr txBox="1">
            <a:spLocks noChangeArrowheads="1"/>
          </p:cNvSpPr>
          <p:nvPr/>
        </p:nvSpPr>
        <p:spPr bwMode="auto">
          <a:xfrm>
            <a:off x="3402013" y="2551871"/>
            <a:ext cx="126397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Times New Roman" pitchFamily="18" charset="0"/>
              </a:rPr>
              <a:t>V</a:t>
            </a:r>
            <a:r>
              <a:rPr lang="en-US" sz="2000" baseline="-25000" dirty="0" err="1">
                <a:latin typeface="Times New Roman" pitchFamily="18" charset="0"/>
              </a:rPr>
              <a:t>e</a:t>
            </a:r>
            <a:r>
              <a:rPr lang="en-US" sz="2000" dirty="0">
                <a:latin typeface="Times New Roman" pitchFamily="18" charset="0"/>
              </a:rPr>
              <a:t>,   </a:t>
            </a:r>
            <a:r>
              <a:rPr lang="en-US" sz="2000" dirty="0" err="1">
                <a:latin typeface="Times New Roman" pitchFamily="18" charset="0"/>
              </a:rPr>
              <a:t>V</a:t>
            </a:r>
            <a:r>
              <a:rPr lang="en-US" sz="2000" baseline="-25000" dirty="0" err="1">
                <a:latin typeface="Symbol" pitchFamily="18" charset="2"/>
              </a:rPr>
              <a:t>m</a:t>
            </a:r>
            <a:r>
              <a:rPr lang="en-US" sz="2000" baseline="-25000" dirty="0">
                <a:latin typeface="Times New Roman" pitchFamily="18" charset="0"/>
              </a:rPr>
              <a:t> 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3095" name="Freeform 24"/>
          <p:cNvSpPr>
            <a:spLocks/>
          </p:cNvSpPr>
          <p:nvPr/>
        </p:nvSpPr>
        <p:spPr bwMode="auto">
          <a:xfrm>
            <a:off x="6573838" y="3505200"/>
            <a:ext cx="1549400" cy="304800"/>
          </a:xfrm>
          <a:custGeom>
            <a:avLst/>
            <a:gdLst>
              <a:gd name="T0" fmla="*/ 0 w 976"/>
              <a:gd name="T1" fmla="*/ 2147483647 h 192"/>
              <a:gd name="T2" fmla="*/ 2147483647 w 976"/>
              <a:gd name="T3" fmla="*/ 0 h 192"/>
              <a:gd name="T4" fmla="*/ 2147483647 w 976"/>
              <a:gd name="T5" fmla="*/ 2147483647 h 192"/>
              <a:gd name="T6" fmla="*/ 0 60000 65536"/>
              <a:gd name="T7" fmla="*/ 0 60000 65536"/>
              <a:gd name="T8" fmla="*/ 0 60000 65536"/>
              <a:gd name="T9" fmla="*/ 0 w 976"/>
              <a:gd name="T10" fmla="*/ 0 h 192"/>
              <a:gd name="T11" fmla="*/ 976 w 976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76" h="192">
                <a:moveTo>
                  <a:pt x="0" y="184"/>
                </a:moveTo>
                <a:lnTo>
                  <a:pt x="480" y="0"/>
                </a:lnTo>
                <a:lnTo>
                  <a:pt x="976" y="192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96" name="Freeform 25"/>
          <p:cNvSpPr>
            <a:spLocks/>
          </p:cNvSpPr>
          <p:nvPr/>
        </p:nvSpPr>
        <p:spPr bwMode="auto">
          <a:xfrm flipV="1">
            <a:off x="6545263" y="2387600"/>
            <a:ext cx="1549400" cy="304800"/>
          </a:xfrm>
          <a:custGeom>
            <a:avLst/>
            <a:gdLst>
              <a:gd name="T0" fmla="*/ 0 w 976"/>
              <a:gd name="T1" fmla="*/ 2147483647 h 192"/>
              <a:gd name="T2" fmla="*/ 2147483647 w 976"/>
              <a:gd name="T3" fmla="*/ 0 h 192"/>
              <a:gd name="T4" fmla="*/ 2147483647 w 976"/>
              <a:gd name="T5" fmla="*/ 2147483647 h 192"/>
              <a:gd name="T6" fmla="*/ 0 60000 65536"/>
              <a:gd name="T7" fmla="*/ 0 60000 65536"/>
              <a:gd name="T8" fmla="*/ 0 60000 65536"/>
              <a:gd name="T9" fmla="*/ 0 w 976"/>
              <a:gd name="T10" fmla="*/ 0 h 192"/>
              <a:gd name="T11" fmla="*/ 976 w 976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76" h="192">
                <a:moveTo>
                  <a:pt x="0" y="184"/>
                </a:moveTo>
                <a:lnTo>
                  <a:pt x="480" y="0"/>
                </a:lnTo>
                <a:lnTo>
                  <a:pt x="976" y="192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97" name="Text Box 29"/>
          <p:cNvSpPr txBox="1">
            <a:spLocks noChangeArrowheads="1"/>
          </p:cNvSpPr>
          <p:nvPr/>
        </p:nvSpPr>
        <p:spPr bwMode="auto">
          <a:xfrm>
            <a:off x="4884738" y="637381"/>
            <a:ext cx="2397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>L. </a:t>
            </a:r>
            <a:r>
              <a:rPr lang="en-US" i="1" dirty="0" err="1">
                <a:solidFill>
                  <a:srgbClr val="FF0000"/>
                </a:solidFill>
              </a:rPr>
              <a:t>Wolfenstein</a:t>
            </a:r>
            <a:r>
              <a:rPr lang="en-US" i="1" dirty="0">
                <a:solidFill>
                  <a:srgbClr val="FF0000"/>
                </a:solidFill>
              </a:rPr>
              <a:t>, 1978</a:t>
            </a:r>
          </a:p>
        </p:txBody>
      </p:sp>
      <p:sp>
        <p:nvSpPr>
          <p:cNvPr id="3098" name="Text Box 30"/>
          <p:cNvSpPr txBox="1">
            <a:spLocks noChangeArrowheads="1"/>
          </p:cNvSpPr>
          <p:nvPr/>
        </p:nvSpPr>
        <p:spPr bwMode="auto">
          <a:xfrm>
            <a:off x="442913" y="4416395"/>
            <a:ext cx="226857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Refraction </a:t>
            </a:r>
            <a:r>
              <a:rPr lang="en-US" sz="2000" dirty="0"/>
              <a:t>index:</a:t>
            </a:r>
          </a:p>
        </p:txBody>
      </p:sp>
      <p:sp>
        <p:nvSpPr>
          <p:cNvPr id="3102" name="Text Box 34"/>
          <p:cNvSpPr txBox="1">
            <a:spLocks noChangeArrowheads="1"/>
          </p:cNvSpPr>
          <p:nvPr/>
        </p:nvSpPr>
        <p:spPr bwMode="auto">
          <a:xfrm>
            <a:off x="591385" y="3706003"/>
            <a:ext cx="390759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/>
              <a:t>V ~ 10</a:t>
            </a:r>
            <a:r>
              <a:rPr lang="en-US" sz="2000" baseline="30000" dirty="0"/>
              <a:t>-13 </a:t>
            </a:r>
            <a:r>
              <a:rPr lang="en-US" sz="2000" dirty="0" err="1"/>
              <a:t>eV</a:t>
            </a:r>
            <a:r>
              <a:rPr lang="en-US" sz="2000" dirty="0"/>
              <a:t> inside </a:t>
            </a:r>
            <a:r>
              <a:rPr lang="en-US" sz="2000" dirty="0" smtClean="0"/>
              <a:t>the </a:t>
            </a:r>
            <a:r>
              <a:rPr lang="en-US" sz="2000" dirty="0"/>
              <a:t>Earth </a:t>
            </a:r>
          </a:p>
        </p:txBody>
      </p:sp>
      <p:sp>
        <p:nvSpPr>
          <p:cNvPr id="3105" name="WordArt 38"/>
          <p:cNvSpPr>
            <a:spLocks noChangeArrowheads="1" noChangeShapeType="1" noTextEdit="1"/>
          </p:cNvSpPr>
          <p:nvPr/>
        </p:nvSpPr>
        <p:spPr bwMode="auto">
          <a:xfrm>
            <a:off x="442914" y="292100"/>
            <a:ext cx="4056062" cy="99059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Matter potential</a:t>
            </a:r>
          </a:p>
        </p:txBody>
      </p:sp>
      <p:sp>
        <p:nvSpPr>
          <p:cNvPr id="40" name="Right Arrow 39"/>
          <p:cNvSpPr/>
          <p:nvPr/>
        </p:nvSpPr>
        <p:spPr bwMode="auto">
          <a:xfrm>
            <a:off x="2628900" y="2709033"/>
            <a:ext cx="349250" cy="504825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311275" y="4935598"/>
            <a:ext cx="15926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 - 1 = V/p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5" name="WordArt 10"/>
          <p:cNvSpPr>
            <a:spLocks noChangeArrowheads="1" noChangeShapeType="1" noTextEdit="1"/>
          </p:cNvSpPr>
          <p:nvPr/>
        </p:nvSpPr>
        <p:spPr bwMode="auto">
          <a:xfrm>
            <a:off x="572441" y="276444"/>
            <a:ext cx="6009112" cy="68214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Energy dependence of Matter potential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69781" y="2211078"/>
            <a:ext cx="717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V </a:t>
            </a:r>
            <a:r>
              <a:rPr lang="en-US" sz="2000" dirty="0" smtClean="0"/>
              <a:t>~</a:t>
            </a:r>
            <a:r>
              <a:rPr lang="en-IE" sz="2000" dirty="0" smtClean="0"/>
              <a:t>                      </a:t>
            </a:r>
            <a:endParaRPr lang="en-IE" sz="2000" dirty="0"/>
          </a:p>
        </p:txBody>
      </p:sp>
      <p:sp>
        <p:nvSpPr>
          <p:cNvPr id="21" name="Rectangle 20"/>
          <p:cNvSpPr/>
          <p:nvPr/>
        </p:nvSpPr>
        <p:spPr>
          <a:xfrm>
            <a:off x="624998" y="1990385"/>
            <a:ext cx="4026271" cy="35725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~</a:t>
            </a:r>
            <a:endParaRPr lang="en-IE" dirty="0"/>
          </a:p>
        </p:txBody>
      </p:sp>
      <p:sp>
        <p:nvSpPr>
          <p:cNvPr id="22" name="TextBox 21"/>
          <p:cNvSpPr txBox="1"/>
          <p:nvPr/>
        </p:nvSpPr>
        <p:spPr>
          <a:xfrm>
            <a:off x="1665348" y="5583907"/>
            <a:ext cx="1477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resonance</a:t>
            </a:r>
            <a:endParaRPr lang="en-IE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264811" y="2322369"/>
            <a:ext cx="0" cy="325710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reeform 24"/>
          <p:cNvSpPr/>
          <p:nvPr/>
        </p:nvSpPr>
        <p:spPr>
          <a:xfrm>
            <a:off x="639651" y="2367634"/>
            <a:ext cx="4081130" cy="3164959"/>
          </a:xfrm>
          <a:custGeom>
            <a:avLst/>
            <a:gdLst>
              <a:gd name="connsiteX0" fmla="*/ 0 w 4081130"/>
              <a:gd name="connsiteY0" fmla="*/ 2066261 h 3164959"/>
              <a:gd name="connsiteX1" fmla="*/ 818707 w 4081130"/>
              <a:gd name="connsiteY1" fmla="*/ 2066261 h 3164959"/>
              <a:gd name="connsiteX2" fmla="*/ 1222744 w 4081130"/>
              <a:gd name="connsiteY2" fmla="*/ 2034363 h 3164959"/>
              <a:gd name="connsiteX3" fmla="*/ 1499191 w 4081130"/>
              <a:gd name="connsiteY3" fmla="*/ 1853609 h 3164959"/>
              <a:gd name="connsiteX4" fmla="*/ 1584251 w 4081130"/>
              <a:gd name="connsiteY4" fmla="*/ 1502735 h 3164959"/>
              <a:gd name="connsiteX5" fmla="*/ 1605516 w 4081130"/>
              <a:gd name="connsiteY5" fmla="*/ 949842 h 3164959"/>
              <a:gd name="connsiteX6" fmla="*/ 1605516 w 4081130"/>
              <a:gd name="connsiteY6" fmla="*/ 77972 h 3164959"/>
              <a:gd name="connsiteX7" fmla="*/ 1648046 w 4081130"/>
              <a:gd name="connsiteY7" fmla="*/ 1417675 h 3164959"/>
              <a:gd name="connsiteX8" fmla="*/ 1754372 w 4081130"/>
              <a:gd name="connsiteY8" fmla="*/ 2236382 h 3164959"/>
              <a:gd name="connsiteX9" fmla="*/ 2137144 w 4081130"/>
              <a:gd name="connsiteY9" fmla="*/ 2768009 h 3164959"/>
              <a:gd name="connsiteX10" fmla="*/ 2690037 w 4081130"/>
              <a:gd name="connsiteY10" fmla="*/ 3055088 h 3164959"/>
              <a:gd name="connsiteX11" fmla="*/ 3859618 w 4081130"/>
              <a:gd name="connsiteY11" fmla="*/ 3150782 h 3164959"/>
              <a:gd name="connsiteX12" fmla="*/ 4019107 w 4081130"/>
              <a:gd name="connsiteY12" fmla="*/ 3140149 h 3164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081130" h="3164959">
                <a:moveTo>
                  <a:pt x="0" y="2066261"/>
                </a:moveTo>
                <a:lnTo>
                  <a:pt x="818707" y="2066261"/>
                </a:lnTo>
                <a:cubicBezTo>
                  <a:pt x="1022498" y="2060945"/>
                  <a:pt x="1109330" y="2069805"/>
                  <a:pt x="1222744" y="2034363"/>
                </a:cubicBezTo>
                <a:cubicBezTo>
                  <a:pt x="1336158" y="1998921"/>
                  <a:pt x="1438940" y="1942214"/>
                  <a:pt x="1499191" y="1853609"/>
                </a:cubicBezTo>
                <a:cubicBezTo>
                  <a:pt x="1559442" y="1765004"/>
                  <a:pt x="1566530" y="1653363"/>
                  <a:pt x="1584251" y="1502735"/>
                </a:cubicBezTo>
                <a:cubicBezTo>
                  <a:pt x="1601972" y="1352107"/>
                  <a:pt x="1601972" y="1187302"/>
                  <a:pt x="1605516" y="949842"/>
                </a:cubicBezTo>
                <a:cubicBezTo>
                  <a:pt x="1609060" y="712382"/>
                  <a:pt x="1598428" y="0"/>
                  <a:pt x="1605516" y="77972"/>
                </a:cubicBezTo>
                <a:cubicBezTo>
                  <a:pt x="1612604" y="155944"/>
                  <a:pt x="1623237" y="1057940"/>
                  <a:pt x="1648046" y="1417675"/>
                </a:cubicBezTo>
                <a:cubicBezTo>
                  <a:pt x="1672855" y="1777410"/>
                  <a:pt x="1672856" y="2011326"/>
                  <a:pt x="1754372" y="2236382"/>
                </a:cubicBezTo>
                <a:cubicBezTo>
                  <a:pt x="1835888" y="2461438"/>
                  <a:pt x="1981200" y="2631558"/>
                  <a:pt x="2137144" y="2768009"/>
                </a:cubicBezTo>
                <a:cubicBezTo>
                  <a:pt x="2293088" y="2904460"/>
                  <a:pt x="2402958" y="2991293"/>
                  <a:pt x="2690037" y="3055088"/>
                </a:cubicBezTo>
                <a:cubicBezTo>
                  <a:pt x="2977116" y="3118883"/>
                  <a:pt x="3638106" y="3136605"/>
                  <a:pt x="3859618" y="3150782"/>
                </a:cubicBezTo>
                <a:cubicBezTo>
                  <a:pt x="4081130" y="3164959"/>
                  <a:pt x="4050118" y="3152554"/>
                  <a:pt x="4019107" y="3140149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TextBox 28"/>
          <p:cNvSpPr txBox="1"/>
          <p:nvPr/>
        </p:nvSpPr>
        <p:spPr>
          <a:xfrm>
            <a:off x="258319" y="2033271"/>
            <a:ext cx="341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V</a:t>
            </a:r>
            <a:endParaRPr lang="en-IE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4289784" y="5575234"/>
            <a:ext cx="4678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</a:t>
            </a:r>
            <a:endParaRPr lang="en-IE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6268826" y="1899288"/>
            <a:ext cx="22780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1/m</a:t>
            </a:r>
            <a:r>
              <a:rPr lang="en-IE" sz="2000" baseline="-25000" dirty="0" smtClean="0"/>
              <a:t>W</a:t>
            </a:r>
            <a:r>
              <a:rPr lang="en-IE" sz="2000" baseline="30000" dirty="0" smtClean="0"/>
              <a:t>2</a:t>
            </a:r>
            <a:r>
              <a:rPr lang="en-IE" sz="2000" dirty="0" smtClean="0"/>
              <a:t> ,   s &lt;&lt; m</a:t>
            </a:r>
            <a:r>
              <a:rPr lang="en-IE" sz="2000" baseline="-25000" dirty="0" smtClean="0"/>
              <a:t>W</a:t>
            </a:r>
            <a:r>
              <a:rPr lang="en-IE" sz="2000" baseline="30000" dirty="0" smtClean="0"/>
              <a:t>2    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6267331" y="2332877"/>
            <a:ext cx="24692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1/2m</a:t>
            </a:r>
            <a:r>
              <a:rPr lang="en-IE" sz="2000" baseline="-25000" dirty="0" smtClean="0"/>
              <a:t>W</a:t>
            </a:r>
            <a:r>
              <a:rPr lang="en-IE" sz="2000" dirty="0" smtClean="0"/>
              <a:t>E,  s &gt;&gt; m</a:t>
            </a:r>
            <a:r>
              <a:rPr lang="en-IE" sz="2000" baseline="-25000" dirty="0" smtClean="0"/>
              <a:t>W</a:t>
            </a:r>
            <a:r>
              <a:rPr lang="en-IE" sz="2000" baseline="30000" dirty="0" smtClean="0"/>
              <a:t>2    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sp>
        <p:nvSpPr>
          <p:cNvPr id="40" name="TextBox 39"/>
          <p:cNvSpPr txBox="1"/>
          <p:nvPr/>
        </p:nvSpPr>
        <p:spPr>
          <a:xfrm>
            <a:off x="7138151" y="1317178"/>
            <a:ext cx="2304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smtClean="0">
                <a:solidFill>
                  <a:srgbClr val="FF0000"/>
                </a:solidFill>
              </a:rPr>
              <a:t>C. </a:t>
            </a:r>
            <a:r>
              <a:rPr lang="en-IE" i="1" dirty="0" err="1" smtClean="0">
                <a:solidFill>
                  <a:srgbClr val="FF0000"/>
                </a:solidFill>
              </a:rPr>
              <a:t>Lunardini</a:t>
            </a:r>
            <a:r>
              <a:rPr lang="en-IE" i="1" dirty="0" smtClean="0">
                <a:solidFill>
                  <a:srgbClr val="FF0000"/>
                </a:solidFill>
              </a:rPr>
              <a:t>, A.S.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961958" y="1380976"/>
            <a:ext cx="26526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Even in the SM:</a:t>
            </a:r>
            <a:endParaRPr lang="en-IE" sz="2000" dirty="0"/>
          </a:p>
        </p:txBody>
      </p:sp>
      <p:sp>
        <p:nvSpPr>
          <p:cNvPr id="43" name="Left Brace 42"/>
          <p:cNvSpPr/>
          <p:nvPr/>
        </p:nvSpPr>
        <p:spPr>
          <a:xfrm>
            <a:off x="6047723" y="1943400"/>
            <a:ext cx="202997" cy="791167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4" name="TextBox 43"/>
          <p:cNvSpPr txBox="1"/>
          <p:nvPr/>
        </p:nvSpPr>
        <p:spPr>
          <a:xfrm>
            <a:off x="5049755" y="2805287"/>
            <a:ext cx="36414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Above resonance V </a:t>
            </a:r>
            <a:r>
              <a:rPr lang="en-US" sz="2000" dirty="0" smtClean="0"/>
              <a:t>~</a:t>
            </a:r>
            <a:r>
              <a:rPr lang="en-IE" sz="2000" dirty="0" smtClean="0"/>
              <a:t> 1/E  </a:t>
            </a:r>
            <a:r>
              <a:rPr lang="en-IE" sz="2000" dirty="0" smtClean="0">
                <a:sym typeface="Wingdings" pitchFamily="2" charset="2"/>
              </a:rPr>
              <a:t></a:t>
            </a:r>
            <a:r>
              <a:rPr lang="en-IE" sz="2000" dirty="0" smtClean="0"/>
              <a:t> potential can substitute the mass term </a:t>
            </a:r>
            <a:endParaRPr lang="en-IE" sz="2000" dirty="0"/>
          </a:p>
        </p:txBody>
      </p:sp>
      <p:sp>
        <p:nvSpPr>
          <p:cNvPr id="45" name="TextBox 44"/>
          <p:cNvSpPr txBox="1"/>
          <p:nvPr/>
        </p:nvSpPr>
        <p:spPr>
          <a:xfrm>
            <a:off x="5110820" y="4208881"/>
            <a:ext cx="3695740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If mediator is light as well as  target particle is light, the 1/E dependence shows up at low explored energies.</a:t>
            </a:r>
            <a:endParaRPr lang="en-IE" sz="2000" dirty="0"/>
          </a:p>
        </p:txBody>
      </p:sp>
      <p:sp>
        <p:nvSpPr>
          <p:cNvPr id="46" name="TextBox 45"/>
          <p:cNvSpPr txBox="1"/>
          <p:nvPr/>
        </p:nvSpPr>
        <p:spPr>
          <a:xfrm>
            <a:off x="5096611" y="5651280"/>
            <a:ext cx="34608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err="1" smtClean="0">
                <a:solidFill>
                  <a:srgbClr val="FF0000"/>
                </a:solidFill>
              </a:rPr>
              <a:t>Ki</a:t>
            </a:r>
            <a:r>
              <a:rPr lang="en-IE" i="1" dirty="0" smtClean="0">
                <a:solidFill>
                  <a:srgbClr val="FF0000"/>
                </a:solidFill>
              </a:rPr>
              <a:t>-Yong </a:t>
            </a:r>
            <a:r>
              <a:rPr lang="en-IE" i="1" dirty="0" err="1" smtClean="0">
                <a:solidFill>
                  <a:srgbClr val="FF0000"/>
                </a:solidFill>
              </a:rPr>
              <a:t>Choi</a:t>
            </a:r>
            <a:r>
              <a:rPr lang="en-IE" i="1" dirty="0" smtClean="0">
                <a:solidFill>
                  <a:srgbClr val="FF0000"/>
                </a:solidFill>
              </a:rPr>
              <a:t>, </a:t>
            </a:r>
            <a:r>
              <a:rPr lang="en-IE" i="1" dirty="0" err="1" smtClean="0">
                <a:solidFill>
                  <a:srgbClr val="FF0000"/>
                </a:solidFill>
              </a:rPr>
              <a:t>Eung</a:t>
            </a:r>
            <a:r>
              <a:rPr lang="en-IE" i="1" dirty="0" smtClean="0">
                <a:solidFill>
                  <a:srgbClr val="FF0000"/>
                </a:solidFill>
              </a:rPr>
              <a:t> Jin Chun, </a:t>
            </a:r>
          </a:p>
          <a:p>
            <a:r>
              <a:rPr lang="en-IE" i="1" dirty="0" err="1" smtClean="0">
                <a:solidFill>
                  <a:srgbClr val="FF0000"/>
                </a:solidFill>
              </a:rPr>
              <a:t>Jongkuk</a:t>
            </a:r>
            <a:r>
              <a:rPr lang="en-IE" i="1" dirty="0" smtClean="0">
                <a:solidFill>
                  <a:srgbClr val="FF0000"/>
                </a:solidFill>
              </a:rPr>
              <a:t> Kim, 1909.10478, </a:t>
            </a:r>
          </a:p>
          <a:p>
            <a:r>
              <a:rPr lang="en-IE" i="1" dirty="0" smtClean="0">
                <a:solidFill>
                  <a:srgbClr val="FF0000"/>
                </a:solidFill>
              </a:rPr>
              <a:t>2012.09474 [hep-ph], </a:t>
            </a:r>
            <a:endParaRPr lang="en-IE" i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9210" y="3551285"/>
            <a:ext cx="15418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err="1" smtClean="0"/>
              <a:t>Wolfenstein</a:t>
            </a:r>
            <a:r>
              <a:rPr lang="en-IE" dirty="0" smtClean="0"/>
              <a:t> limit</a:t>
            </a:r>
            <a:endParaRPr lang="en-IE" dirty="0"/>
          </a:p>
        </p:txBody>
      </p:sp>
      <p:sp>
        <p:nvSpPr>
          <p:cNvPr id="23" name="TextBox 22"/>
          <p:cNvSpPr txBox="1"/>
          <p:nvPr/>
        </p:nvSpPr>
        <p:spPr>
          <a:xfrm>
            <a:off x="2913321" y="4497572"/>
            <a:ext cx="691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1/E</a:t>
            </a:r>
            <a:endParaRPr lang="en-IE" dirty="0"/>
          </a:p>
        </p:txBody>
      </p:sp>
      <p:sp>
        <p:nvSpPr>
          <p:cNvPr id="24" name="TextBox 23"/>
          <p:cNvSpPr txBox="1"/>
          <p:nvPr/>
        </p:nvSpPr>
        <p:spPr>
          <a:xfrm>
            <a:off x="2402892" y="6018020"/>
            <a:ext cx="2530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Generic feature </a:t>
            </a:r>
          </a:p>
          <a:p>
            <a:r>
              <a:rPr lang="en-IE" dirty="0" smtClean="0"/>
              <a:t>of scattering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-9586"/>
            <a:ext cx="9144000" cy="6858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IE" dirty="0" smtClean="0"/>
              <a:t>   </a:t>
            </a:r>
            <a:endParaRPr lang="en-IE" dirty="0"/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4" name="TextBox 13"/>
          <p:cNvSpPr txBox="1"/>
          <p:nvPr/>
        </p:nvSpPr>
        <p:spPr>
          <a:xfrm rot="16200000">
            <a:off x="4010719" y="1945672"/>
            <a:ext cx="1206687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|</a:t>
            </a:r>
            <a:r>
              <a:rPr lang="en-IE" sz="2000" dirty="0" err="1" smtClean="0">
                <a:latin typeface="Symbol" pitchFamily="18" charset="2"/>
              </a:rPr>
              <a:t>D</a:t>
            </a:r>
            <a:r>
              <a:rPr lang="en-IE" sz="2000" dirty="0" err="1" smtClean="0"/>
              <a:t>m</a:t>
            </a:r>
            <a:r>
              <a:rPr lang="en-IE" sz="2000" baseline="-25000" dirty="0" err="1" smtClean="0"/>
              <a:t>ref</a:t>
            </a:r>
            <a:r>
              <a:rPr lang="en-IE" sz="2000" baseline="-25000" dirty="0" smtClean="0"/>
              <a:t> </a:t>
            </a:r>
            <a:r>
              <a:rPr lang="en-IE" sz="2000" baseline="30000" dirty="0" smtClean="0"/>
              <a:t>2</a:t>
            </a:r>
            <a:r>
              <a:rPr lang="en-IE" sz="2000" dirty="0" smtClean="0"/>
              <a:t>| </a:t>
            </a:r>
            <a:endParaRPr lang="en-IE" sz="2000" dirty="0"/>
          </a:p>
        </p:txBody>
      </p:sp>
      <p:sp>
        <p:nvSpPr>
          <p:cNvPr id="39" name="TextBox 38"/>
          <p:cNvSpPr txBox="1"/>
          <p:nvPr/>
        </p:nvSpPr>
        <p:spPr>
          <a:xfrm>
            <a:off x="6223023" y="3687154"/>
            <a:ext cx="487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</a:t>
            </a:r>
            <a:r>
              <a:rPr lang="en-IE" sz="2000" baseline="-25000" dirty="0" smtClean="0"/>
              <a:t>R    </a:t>
            </a:r>
            <a:endParaRPr lang="en-IE" sz="2000" dirty="0" smtClean="0"/>
          </a:p>
        </p:txBody>
      </p:sp>
      <p:sp>
        <p:nvSpPr>
          <p:cNvPr id="32" name="Rectangle 31"/>
          <p:cNvSpPr/>
          <p:nvPr/>
        </p:nvSpPr>
        <p:spPr>
          <a:xfrm>
            <a:off x="4873722" y="1026220"/>
            <a:ext cx="3858231" cy="306938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Freeform 53"/>
          <p:cNvSpPr/>
          <p:nvPr/>
        </p:nvSpPr>
        <p:spPr>
          <a:xfrm>
            <a:off x="6736762" y="1359710"/>
            <a:ext cx="2027659" cy="1771365"/>
          </a:xfrm>
          <a:custGeom>
            <a:avLst/>
            <a:gdLst>
              <a:gd name="connsiteX0" fmla="*/ 19493 w 2277140"/>
              <a:gd name="connsiteY0" fmla="*/ 0 h 1896139"/>
              <a:gd name="connsiteX1" fmla="*/ 62023 w 2277140"/>
              <a:gd name="connsiteY1" fmla="*/ 1275907 h 1896139"/>
              <a:gd name="connsiteX2" fmla="*/ 391632 w 2277140"/>
              <a:gd name="connsiteY2" fmla="*/ 1775637 h 1896139"/>
              <a:gd name="connsiteX3" fmla="*/ 944525 w 2277140"/>
              <a:gd name="connsiteY3" fmla="*/ 1871330 h 1896139"/>
              <a:gd name="connsiteX4" fmla="*/ 2071577 w 2277140"/>
              <a:gd name="connsiteY4" fmla="*/ 1892595 h 1896139"/>
              <a:gd name="connsiteX5" fmla="*/ 2177902 w 2277140"/>
              <a:gd name="connsiteY5" fmla="*/ 1892595 h 1896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77140" h="1896139">
                <a:moveTo>
                  <a:pt x="19493" y="0"/>
                </a:moveTo>
                <a:cubicBezTo>
                  <a:pt x="9746" y="489984"/>
                  <a:pt x="0" y="979968"/>
                  <a:pt x="62023" y="1275907"/>
                </a:cubicBezTo>
                <a:cubicBezTo>
                  <a:pt x="124046" y="1571847"/>
                  <a:pt x="244548" y="1676400"/>
                  <a:pt x="391632" y="1775637"/>
                </a:cubicBezTo>
                <a:cubicBezTo>
                  <a:pt x="538716" y="1874874"/>
                  <a:pt x="664534" y="1851837"/>
                  <a:pt x="944525" y="1871330"/>
                </a:cubicBezTo>
                <a:cubicBezTo>
                  <a:pt x="1224516" y="1890823"/>
                  <a:pt x="1866014" y="1889051"/>
                  <a:pt x="2071577" y="1892595"/>
                </a:cubicBezTo>
                <a:cubicBezTo>
                  <a:pt x="2277140" y="1896139"/>
                  <a:pt x="2227521" y="1894367"/>
                  <a:pt x="2177902" y="1892595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56" name="Straight Connector 55"/>
          <p:cNvCxnSpPr/>
          <p:nvPr/>
        </p:nvCxnSpPr>
        <p:spPr>
          <a:xfrm flipH="1">
            <a:off x="6720771" y="1344423"/>
            <a:ext cx="19426" cy="274284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Freeform 62"/>
          <p:cNvSpPr/>
          <p:nvPr/>
        </p:nvSpPr>
        <p:spPr>
          <a:xfrm>
            <a:off x="4874291" y="1348740"/>
            <a:ext cx="1846480" cy="2738524"/>
          </a:xfrm>
          <a:custGeom>
            <a:avLst/>
            <a:gdLst>
              <a:gd name="connsiteX0" fmla="*/ 0 w 1777409"/>
              <a:gd name="connsiteY0" fmla="*/ 2679405 h 2679405"/>
              <a:gd name="connsiteX1" fmla="*/ 1371600 w 1777409"/>
              <a:gd name="connsiteY1" fmla="*/ 1775638 h 2679405"/>
              <a:gd name="connsiteX2" fmla="*/ 1711842 w 1777409"/>
              <a:gd name="connsiteY2" fmla="*/ 1329070 h 2679405"/>
              <a:gd name="connsiteX3" fmla="*/ 1765004 w 1777409"/>
              <a:gd name="connsiteY3" fmla="*/ 712382 h 2679405"/>
              <a:gd name="connsiteX4" fmla="*/ 1775637 w 1777409"/>
              <a:gd name="connsiteY4" fmla="*/ 0 h 2679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77409" h="2679405">
                <a:moveTo>
                  <a:pt x="0" y="2679405"/>
                </a:moveTo>
                <a:cubicBezTo>
                  <a:pt x="543146" y="2340049"/>
                  <a:pt x="1086293" y="2000694"/>
                  <a:pt x="1371600" y="1775638"/>
                </a:cubicBezTo>
                <a:cubicBezTo>
                  <a:pt x="1656907" y="1550582"/>
                  <a:pt x="1646275" y="1506279"/>
                  <a:pt x="1711842" y="1329070"/>
                </a:cubicBezTo>
                <a:cubicBezTo>
                  <a:pt x="1777409" y="1151861"/>
                  <a:pt x="1754372" y="933894"/>
                  <a:pt x="1765004" y="712382"/>
                </a:cubicBezTo>
                <a:cubicBezTo>
                  <a:pt x="1775636" y="490870"/>
                  <a:pt x="1775636" y="245435"/>
                  <a:pt x="1775637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6" name="TextBox 65"/>
          <p:cNvSpPr txBox="1"/>
          <p:nvPr/>
        </p:nvSpPr>
        <p:spPr>
          <a:xfrm>
            <a:off x="8711919" y="3802413"/>
            <a:ext cx="487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</a:t>
            </a:r>
            <a:r>
              <a:rPr lang="en-IE" sz="2000" baseline="-25000" dirty="0" smtClean="0"/>
              <a:t>    </a:t>
            </a:r>
            <a:endParaRPr lang="en-IE" sz="2000" dirty="0" smtClean="0"/>
          </a:p>
        </p:txBody>
      </p:sp>
      <p:sp>
        <p:nvSpPr>
          <p:cNvPr id="57" name="WordArt 10"/>
          <p:cNvSpPr>
            <a:spLocks noChangeArrowheads="1" noChangeShapeType="1" noTextEdit="1"/>
          </p:cNvSpPr>
          <p:nvPr/>
        </p:nvSpPr>
        <p:spPr bwMode="auto">
          <a:xfrm>
            <a:off x="331076" y="127592"/>
            <a:ext cx="4304719" cy="8369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Refractive mass squared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243247" y="2121527"/>
            <a:ext cx="1542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existing</a:t>
            </a:r>
          </a:p>
          <a:p>
            <a:r>
              <a:rPr lang="en-IE" dirty="0" smtClean="0"/>
              <a:t>observations</a:t>
            </a:r>
            <a:endParaRPr lang="en-IE" dirty="0"/>
          </a:p>
        </p:txBody>
      </p:sp>
      <p:sp>
        <p:nvSpPr>
          <p:cNvPr id="44" name="TextBox 43"/>
          <p:cNvSpPr txBox="1"/>
          <p:nvPr/>
        </p:nvSpPr>
        <p:spPr>
          <a:xfrm>
            <a:off x="384258" y="3448470"/>
            <a:ext cx="30287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m</a:t>
            </a:r>
            <a:r>
              <a:rPr lang="en-IE" sz="2000" baseline="-25000" dirty="0" smtClean="0"/>
              <a:t>ref</a:t>
            </a:r>
            <a:r>
              <a:rPr lang="en-IE" sz="2000" baseline="30000" dirty="0" smtClean="0"/>
              <a:t>2</a:t>
            </a:r>
            <a:r>
              <a:rPr lang="en-IE" sz="2000" dirty="0" smtClean="0"/>
              <a:t>  = constant –</a:t>
            </a:r>
          </a:p>
          <a:p>
            <a:r>
              <a:rPr lang="en-IE" sz="2000" dirty="0" smtClean="0"/>
              <a:t>far above resonance 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dirty="0" smtClean="0"/>
              <a:t>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060525" y="2374437"/>
            <a:ext cx="1608256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</a:t>
            </a:r>
            <a:r>
              <a:rPr lang="en-IE" sz="2000" baseline="-25000" dirty="0" smtClean="0"/>
              <a:t>ref</a:t>
            </a:r>
            <a:r>
              <a:rPr lang="en-IE" sz="2000" baseline="30000" dirty="0" smtClean="0"/>
              <a:t>2 </a:t>
            </a:r>
            <a:r>
              <a:rPr lang="en-US" sz="2000" dirty="0" smtClean="0"/>
              <a:t>= 2E</a:t>
            </a:r>
            <a:r>
              <a:rPr lang="en-IE" sz="2000" dirty="0" smtClean="0"/>
              <a:t>V</a:t>
            </a:r>
            <a:r>
              <a:rPr lang="en-US" sz="2000" dirty="0" smtClean="0"/>
              <a:t>  </a:t>
            </a:r>
            <a:endParaRPr lang="en-IE" sz="2000" dirty="0"/>
          </a:p>
        </p:txBody>
      </p:sp>
      <p:sp>
        <p:nvSpPr>
          <p:cNvPr id="41" name="TextBox 40"/>
          <p:cNvSpPr txBox="1"/>
          <p:nvPr/>
        </p:nvSpPr>
        <p:spPr>
          <a:xfrm>
            <a:off x="2921429" y="1188440"/>
            <a:ext cx="8293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</a:t>
            </a:r>
            <a:r>
              <a:rPr lang="en-IE" sz="2000" baseline="-25000" dirty="0" smtClean="0"/>
              <a:t>ref</a:t>
            </a:r>
            <a:r>
              <a:rPr lang="en-IE" sz="2000" baseline="30000" dirty="0" smtClean="0"/>
              <a:t>2</a:t>
            </a:r>
            <a:r>
              <a:rPr lang="en-IE" sz="2000" dirty="0" smtClean="0"/>
              <a:t>       2E</a:t>
            </a:r>
            <a:endParaRPr lang="en-IE" sz="2000" dirty="0"/>
          </a:p>
        </p:txBody>
      </p:sp>
      <p:sp>
        <p:nvSpPr>
          <p:cNvPr id="60" name="TextBox 59"/>
          <p:cNvSpPr txBox="1"/>
          <p:nvPr/>
        </p:nvSpPr>
        <p:spPr>
          <a:xfrm>
            <a:off x="6940987" y="4213156"/>
            <a:ext cx="21817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~</a:t>
            </a:r>
            <a:r>
              <a:rPr lang="en-IE" sz="2000" dirty="0" smtClean="0"/>
              <a:t> constant m</a:t>
            </a:r>
            <a:r>
              <a:rPr lang="en-IE" sz="2000" baseline="-25000" dirty="0" smtClean="0"/>
              <a:t>ref</a:t>
            </a:r>
            <a:r>
              <a:rPr lang="en-IE" sz="2000" baseline="30000" dirty="0" smtClean="0"/>
              <a:t>2</a:t>
            </a:r>
            <a:r>
              <a:rPr lang="en-IE" sz="2000" dirty="0" smtClean="0"/>
              <a:t>  explains oscillation data</a:t>
            </a:r>
            <a:endParaRPr lang="en-IE" sz="2000" dirty="0"/>
          </a:p>
        </p:txBody>
      </p:sp>
      <p:sp>
        <p:nvSpPr>
          <p:cNvPr id="65" name="Right Arrow 64"/>
          <p:cNvSpPr/>
          <p:nvPr/>
        </p:nvSpPr>
        <p:spPr>
          <a:xfrm rot="16200000">
            <a:off x="5209953" y="3907853"/>
            <a:ext cx="382773" cy="430225"/>
          </a:xfrm>
          <a:prstGeom prst="rightArrow">
            <a:avLst/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7" name="Right Arrow 66"/>
          <p:cNvSpPr/>
          <p:nvPr/>
        </p:nvSpPr>
        <p:spPr>
          <a:xfrm rot="16200000">
            <a:off x="7645892" y="3875953"/>
            <a:ext cx="382773" cy="430225"/>
          </a:xfrm>
          <a:prstGeom prst="rightArrow">
            <a:avLst/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4" name="Text Box 22"/>
          <p:cNvSpPr txBox="1">
            <a:spLocks noChangeArrowheads="1"/>
          </p:cNvSpPr>
          <p:nvPr/>
        </p:nvSpPr>
        <p:spPr bwMode="auto">
          <a:xfrm>
            <a:off x="494716" y="1342328"/>
            <a:ext cx="33001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H = </a:t>
            </a:r>
            <a:r>
              <a:rPr lang="en-US" sz="2000" baseline="30000" dirty="0" smtClean="0"/>
              <a:t> </a:t>
            </a:r>
            <a:r>
              <a:rPr lang="en-US" sz="2000" dirty="0" smtClean="0"/>
              <a:t>p I + V(E) = p + </a:t>
            </a:r>
            <a:endParaRPr lang="en-US" sz="2000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2963961" y="1553016"/>
            <a:ext cx="57668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99019" y="4827154"/>
            <a:ext cx="62454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Then why do we say that neutrino has  a mass? </a:t>
            </a:r>
          </a:p>
          <a:p>
            <a:r>
              <a:rPr lang="en-IE" sz="2000" dirty="0" smtClean="0"/>
              <a:t>What is this mass?</a:t>
            </a:r>
            <a:endParaRPr lang="en-IE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2147778" y="5741581"/>
            <a:ext cx="17862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/>
              <a:t>m</a:t>
            </a:r>
            <a:r>
              <a:rPr lang="en-IE" sz="2000" baseline="-25000" dirty="0" err="1" smtClean="0"/>
              <a:t>vac</a:t>
            </a:r>
            <a:r>
              <a:rPr lang="en-IE" sz="2000" dirty="0" smtClean="0"/>
              <a:t>  or  </a:t>
            </a:r>
            <a:r>
              <a:rPr lang="en-IE" sz="2000" dirty="0" err="1" smtClean="0"/>
              <a:t>m</a:t>
            </a:r>
            <a:r>
              <a:rPr lang="en-IE" sz="2000" baseline="-25000" dirty="0" err="1" smtClean="0"/>
              <a:t>ref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2963961" y="6258664"/>
            <a:ext cx="4903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Depends on number density of </a:t>
            </a:r>
            <a:r>
              <a:rPr lang="en-IE" dirty="0" err="1" smtClean="0"/>
              <a:t>scatterers</a:t>
            </a:r>
            <a:endParaRPr lang="en-IE" dirty="0"/>
          </a:p>
        </p:txBody>
      </p:sp>
      <p:sp>
        <p:nvSpPr>
          <p:cNvPr id="25" name="TextBox 24"/>
          <p:cNvSpPr txBox="1"/>
          <p:nvPr/>
        </p:nvSpPr>
        <p:spPr>
          <a:xfrm>
            <a:off x="5885823" y="5418415"/>
            <a:ext cx="2714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err="1" smtClean="0">
                <a:solidFill>
                  <a:srgbClr val="FF0000"/>
                </a:solidFill>
              </a:rPr>
              <a:t>Manibrata</a:t>
            </a:r>
            <a:r>
              <a:rPr lang="en-IE" i="1" dirty="0" smtClean="0">
                <a:solidFill>
                  <a:srgbClr val="FF0000"/>
                </a:solidFill>
              </a:rPr>
              <a:t> </a:t>
            </a:r>
            <a:r>
              <a:rPr lang="en-IE" i="1" dirty="0" err="1" smtClean="0">
                <a:solidFill>
                  <a:srgbClr val="FF0000"/>
                </a:solidFill>
              </a:rPr>
              <a:t>Sen</a:t>
            </a:r>
            <a:r>
              <a:rPr lang="en-IE" i="1" dirty="0" smtClean="0">
                <a:solidFill>
                  <a:srgbClr val="FF0000"/>
                </a:solidFill>
              </a:rPr>
              <a:t>, AYS, 2306.15718 [hep-ph]</a:t>
            </a:r>
            <a:endParaRPr lang="en-IE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8" name="WordArt 4"/>
          <p:cNvSpPr>
            <a:spLocks noChangeArrowheads="1" noChangeShapeType="1" noTextEdit="1"/>
          </p:cNvSpPr>
          <p:nvPr/>
        </p:nvSpPr>
        <p:spPr bwMode="auto">
          <a:xfrm>
            <a:off x="966574" y="340228"/>
            <a:ext cx="7050381" cy="67392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Vacuum mass vs. Refractive mass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23916" y="2945219"/>
            <a:ext cx="39234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Appears in equation of motion,  </a:t>
            </a:r>
          </a:p>
          <a:p>
            <a:r>
              <a:rPr lang="en-IE" sz="2000" dirty="0" smtClean="0"/>
              <a:t>propagator, dispersion relation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16861" y="1509810"/>
            <a:ext cx="3925113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Appears in background </a:t>
            </a:r>
          </a:p>
          <a:p>
            <a:r>
              <a:rPr lang="en-IE" sz="2000" dirty="0" smtClean="0"/>
              <a:t>due to interactions, scattering on the background</a:t>
            </a:r>
            <a:endParaRPr lang="en-IE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478453" y="4607576"/>
            <a:ext cx="3700142" cy="1323439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No dependence on energy</a:t>
            </a:r>
          </a:p>
          <a:p>
            <a:r>
              <a:rPr lang="en-IE" sz="2000" dirty="0" smtClean="0"/>
              <a:t>Energy dependence  - </a:t>
            </a:r>
          </a:p>
          <a:p>
            <a:r>
              <a:rPr lang="en-IE" sz="2000" dirty="0" smtClean="0"/>
              <a:t>due to </a:t>
            </a:r>
            <a:r>
              <a:rPr lang="en-IE" sz="2000" dirty="0" err="1" smtClean="0"/>
              <a:t>radiative</a:t>
            </a:r>
            <a:r>
              <a:rPr lang="en-IE" sz="2000" dirty="0" smtClean="0"/>
              <a:t> corrections , RGE effect</a:t>
            </a:r>
            <a:endParaRPr lang="en-IE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5124922" y="5924597"/>
            <a:ext cx="38808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If go deeper, the difference may not be  so significant</a:t>
            </a:r>
            <a:endParaRPr lang="en-IE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2945189" y="4003700"/>
            <a:ext cx="39553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Determines  the group velocity</a:t>
            </a:r>
            <a:endParaRPr lang="en-IE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2945189" y="3658728"/>
            <a:ext cx="50717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Affects kinematics (decays, resonances)</a:t>
            </a:r>
            <a:endParaRPr lang="en-IE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489085" y="1541709"/>
            <a:ext cx="3923426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Exists in vacuum: </a:t>
            </a:r>
          </a:p>
          <a:p>
            <a:r>
              <a:rPr lang="en-IE" sz="2000" dirty="0" smtClean="0"/>
              <a:t>no background, no interactions.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9084" y="2355345"/>
            <a:ext cx="2264735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Lorentz invariant</a:t>
            </a:r>
            <a:endParaRPr lang="en-IE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5295013" y="4646422"/>
            <a:ext cx="3221665" cy="707886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Depends on energy and density  of background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20491" name="Text Box 10"/>
          <p:cNvSpPr txBox="1">
            <a:spLocks noChangeArrowheads="1"/>
          </p:cNvSpPr>
          <p:nvPr/>
        </p:nvSpPr>
        <p:spPr bwMode="auto">
          <a:xfrm>
            <a:off x="7769225" y="1320800"/>
            <a:ext cx="885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LSND</a:t>
            </a:r>
          </a:p>
        </p:txBody>
      </p:sp>
      <p:sp>
        <p:nvSpPr>
          <p:cNvPr id="20497" name="Text Box 18"/>
          <p:cNvSpPr txBox="1">
            <a:spLocks noChangeArrowheads="1"/>
          </p:cNvSpPr>
          <p:nvPr/>
        </p:nvSpPr>
        <p:spPr bwMode="auto">
          <a:xfrm>
            <a:off x="5675313" y="231775"/>
            <a:ext cx="2074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Symbol" pitchFamily="18" charset="2"/>
              </a:rPr>
              <a:t>D</a:t>
            </a:r>
            <a:r>
              <a:rPr lang="en-US"/>
              <a:t>m</a:t>
            </a:r>
            <a:r>
              <a:rPr lang="en-US" baseline="-25000"/>
              <a:t>41</a:t>
            </a:r>
            <a:r>
              <a:rPr lang="en-US" baseline="30000"/>
              <a:t>2</a:t>
            </a:r>
            <a:r>
              <a:rPr lang="en-US"/>
              <a:t> =  1 - 2 eV</a:t>
            </a:r>
            <a:r>
              <a:rPr lang="en-US" baseline="30000"/>
              <a:t>2</a:t>
            </a:r>
            <a:endParaRPr lang="en-US"/>
          </a:p>
        </p:txBody>
      </p:sp>
      <p:sp>
        <p:nvSpPr>
          <p:cNvPr id="18" name="WordArt 4"/>
          <p:cNvSpPr>
            <a:spLocks noChangeArrowheads="1" noChangeShapeType="1" noTextEdit="1"/>
          </p:cNvSpPr>
          <p:nvPr/>
        </p:nvSpPr>
        <p:spPr bwMode="auto">
          <a:xfrm>
            <a:off x="647587" y="544270"/>
            <a:ext cx="2776097" cy="82281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CC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Standard model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CCCC"/>
              </a:solidFill>
              <a:effectLst>
                <a:prstShdw prst="shdw13" dist="53882" dir="13500000">
                  <a:srgbClr val="868686"/>
                </a:prstShdw>
              </a:effectLst>
              <a:latin typeface="Arial Black"/>
            </a:endParaRPr>
          </a:p>
        </p:txBody>
      </p:sp>
      <p:sp>
        <p:nvSpPr>
          <p:cNvPr id="9" name="WordArt 4"/>
          <p:cNvSpPr>
            <a:spLocks noChangeArrowheads="1" noChangeShapeType="1" noTextEdit="1"/>
          </p:cNvSpPr>
          <p:nvPr/>
        </p:nvSpPr>
        <p:spPr bwMode="auto">
          <a:xfrm>
            <a:off x="647587" y="1494382"/>
            <a:ext cx="3849985" cy="84477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CC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and  neutrino masses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CCCC"/>
              </a:solidFill>
              <a:effectLst>
                <a:prstShdw prst="shdw13" dist="53882" dir="13500000">
                  <a:srgbClr val="868686"/>
                </a:prstShdw>
              </a:effectLst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-3676"/>
            <a:ext cx="9144000" cy="685800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704850" y="1427163"/>
            <a:ext cx="3490913" cy="12049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9221" name="Text Box 6"/>
          <p:cNvSpPr txBox="1">
            <a:spLocks noChangeArrowheads="1"/>
          </p:cNvSpPr>
          <p:nvPr/>
        </p:nvSpPr>
        <p:spPr bwMode="auto">
          <a:xfrm>
            <a:off x="661988" y="2847975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  <a:r>
              <a:rPr lang="en-US" sz="2400">
                <a:latin typeface="Symbol" pitchFamily="18" charset="2"/>
              </a:rPr>
              <a:t>n</a:t>
            </a:r>
            <a:r>
              <a:rPr lang="en-US" sz="2400" baseline="-25000">
                <a:latin typeface="Times New Roman" pitchFamily="18" charset="0"/>
              </a:rPr>
              <a:t>e  </a:t>
            </a:r>
            <a:r>
              <a:rPr lang="en-US" sz="2400">
                <a:latin typeface="Times New Roman" pitchFamily="18" charset="0"/>
              </a:rPr>
              <a:t> </a:t>
            </a:r>
            <a:r>
              <a:rPr lang="en-US" sz="2400">
                <a:latin typeface="Symbol" pitchFamily="18" charset="2"/>
              </a:rPr>
              <a:t>n</a:t>
            </a:r>
            <a:r>
              <a:rPr lang="en-US" sz="2400" baseline="-25000">
                <a:latin typeface="Symbol" pitchFamily="18" charset="2"/>
              </a:rPr>
              <a:t>m</a:t>
            </a:r>
            <a:r>
              <a:rPr lang="en-US" sz="2400">
                <a:latin typeface="Times New Roman" pitchFamily="18" charset="0"/>
              </a:rPr>
              <a:t> </a:t>
            </a:r>
            <a:r>
              <a:rPr lang="en-US" sz="2400" baseline="-25000">
                <a:latin typeface="Times New Roman" pitchFamily="18" charset="0"/>
              </a:rPr>
              <a:t>  </a:t>
            </a:r>
            <a:r>
              <a:rPr lang="en-US" sz="2400">
                <a:latin typeface="Symbol" pitchFamily="18" charset="2"/>
              </a:rPr>
              <a:t>n</a:t>
            </a:r>
            <a:r>
              <a:rPr lang="en-US" sz="2400" baseline="-25000">
                <a:latin typeface="Symbol" pitchFamily="18" charset="2"/>
              </a:rPr>
              <a:t>t  </a:t>
            </a:r>
            <a:r>
              <a:rPr lang="en-US" sz="2400">
                <a:latin typeface="Times New Roman" pitchFamily="18" charset="0"/>
              </a:rPr>
              <a:t>                           </a:t>
            </a:r>
          </a:p>
        </p:txBody>
      </p:sp>
      <p:sp>
        <p:nvSpPr>
          <p:cNvPr id="9222" name="Text Box 7"/>
          <p:cNvSpPr txBox="1">
            <a:spLocks noChangeArrowheads="1"/>
          </p:cNvSpPr>
          <p:nvPr/>
        </p:nvSpPr>
        <p:spPr bwMode="auto">
          <a:xfrm>
            <a:off x="1050925" y="1603375"/>
            <a:ext cx="473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Symbol" pitchFamily="18" charset="2"/>
              </a:rPr>
              <a:t>n</a:t>
            </a:r>
            <a:r>
              <a:rPr lang="en-US" sz="2400" baseline="-25000" dirty="0">
                <a:solidFill>
                  <a:srgbClr val="FF0000"/>
                </a:solidFill>
                <a:latin typeface="Times New Roman" pitchFamily="18" charset="0"/>
              </a:rPr>
              <a:t>e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</a:rPr>
              <a:t> e   </a:t>
            </a:r>
          </a:p>
        </p:txBody>
      </p:sp>
      <p:sp>
        <p:nvSpPr>
          <p:cNvPr id="9223" name="Text Box 8"/>
          <p:cNvSpPr txBox="1">
            <a:spLocks noChangeArrowheads="1"/>
          </p:cNvSpPr>
          <p:nvPr/>
        </p:nvSpPr>
        <p:spPr bwMode="auto">
          <a:xfrm>
            <a:off x="2133600" y="1638300"/>
            <a:ext cx="4603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FF00"/>
                </a:solidFill>
                <a:latin typeface="Symbol" pitchFamily="18" charset="2"/>
              </a:rPr>
              <a:t>n</a:t>
            </a:r>
            <a:r>
              <a:rPr lang="en-US" sz="2400" baseline="-25000" dirty="0">
                <a:solidFill>
                  <a:srgbClr val="00FF00"/>
                </a:solidFill>
                <a:latin typeface="Symbol" pitchFamily="18" charset="2"/>
              </a:rPr>
              <a:t>m</a:t>
            </a:r>
          </a:p>
          <a:p>
            <a:r>
              <a:rPr lang="en-US" sz="2400" dirty="0">
                <a:solidFill>
                  <a:srgbClr val="00FF00"/>
                </a:solidFill>
                <a:latin typeface="Times New Roman" pitchFamily="18" charset="0"/>
              </a:rPr>
              <a:t> </a:t>
            </a:r>
            <a:r>
              <a:rPr lang="en-US" sz="2400" dirty="0">
                <a:solidFill>
                  <a:srgbClr val="00FF00"/>
                </a:solidFill>
                <a:latin typeface="Symbol" pitchFamily="18" charset="2"/>
              </a:rPr>
              <a:t>m</a:t>
            </a:r>
            <a:endParaRPr lang="en-US" sz="2400" dirty="0">
              <a:solidFill>
                <a:srgbClr val="00FF00"/>
              </a:solidFill>
              <a:latin typeface="Times New Roman" pitchFamily="18" charset="0"/>
            </a:endParaRPr>
          </a:p>
        </p:txBody>
      </p:sp>
      <p:sp>
        <p:nvSpPr>
          <p:cNvPr id="9224" name="Text Box 9"/>
          <p:cNvSpPr txBox="1">
            <a:spLocks noChangeArrowheads="1"/>
          </p:cNvSpPr>
          <p:nvPr/>
        </p:nvSpPr>
        <p:spPr bwMode="auto">
          <a:xfrm>
            <a:off x="3276600" y="1617663"/>
            <a:ext cx="4730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err="1">
                <a:solidFill>
                  <a:srgbClr val="002060"/>
                </a:solidFill>
                <a:latin typeface="Symbol" pitchFamily="18" charset="2"/>
              </a:rPr>
              <a:t>n</a:t>
            </a:r>
            <a:r>
              <a:rPr lang="en-US" sz="2400" baseline="-25000" dirty="0" err="1">
                <a:solidFill>
                  <a:srgbClr val="002060"/>
                </a:solidFill>
                <a:latin typeface="Symbol" pitchFamily="18" charset="2"/>
              </a:rPr>
              <a:t>t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</a:p>
          <a:p>
            <a:r>
              <a:rPr lang="en-US" sz="2400" dirty="0">
                <a:solidFill>
                  <a:srgbClr val="002060"/>
                </a:solidFill>
                <a:latin typeface="Symbol" pitchFamily="18" charset="2"/>
              </a:rPr>
              <a:t>t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</a:rPr>
              <a:t>    </a:t>
            </a:r>
          </a:p>
        </p:txBody>
      </p:sp>
      <p:sp>
        <p:nvSpPr>
          <p:cNvPr id="9225" name="Text Box 10"/>
          <p:cNvSpPr txBox="1">
            <a:spLocks noChangeArrowheads="1"/>
          </p:cNvSpPr>
          <p:nvPr/>
        </p:nvSpPr>
        <p:spPr bwMode="auto">
          <a:xfrm>
            <a:off x="1495425" y="2157413"/>
            <a:ext cx="339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</a:rPr>
              <a:t>L</a:t>
            </a:r>
          </a:p>
        </p:txBody>
      </p:sp>
      <p:sp>
        <p:nvSpPr>
          <p:cNvPr id="9226" name="Text Box 11"/>
          <p:cNvSpPr txBox="1">
            <a:spLocks noChangeArrowheads="1"/>
          </p:cNvSpPr>
          <p:nvPr/>
        </p:nvSpPr>
        <p:spPr bwMode="auto">
          <a:xfrm>
            <a:off x="2638425" y="2157413"/>
            <a:ext cx="339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FF00"/>
                </a:solidFill>
                <a:latin typeface="Times New Roman" pitchFamily="18" charset="0"/>
              </a:rPr>
              <a:t>L</a:t>
            </a:r>
          </a:p>
        </p:txBody>
      </p:sp>
      <p:sp>
        <p:nvSpPr>
          <p:cNvPr id="9227" name="Text Box 12"/>
          <p:cNvSpPr txBox="1">
            <a:spLocks noChangeArrowheads="1"/>
          </p:cNvSpPr>
          <p:nvPr/>
        </p:nvSpPr>
        <p:spPr bwMode="auto">
          <a:xfrm>
            <a:off x="3719513" y="2166938"/>
            <a:ext cx="339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Times New Roman" pitchFamily="18" charset="0"/>
              </a:rPr>
              <a:t>L</a:t>
            </a:r>
          </a:p>
        </p:txBody>
      </p:sp>
      <p:sp>
        <p:nvSpPr>
          <p:cNvPr id="9228" name="Text Box 13"/>
          <p:cNvSpPr txBox="1">
            <a:spLocks noChangeArrowheads="1"/>
          </p:cNvSpPr>
          <p:nvPr/>
        </p:nvSpPr>
        <p:spPr bwMode="auto">
          <a:xfrm>
            <a:off x="4349750" y="1684338"/>
            <a:ext cx="144943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I</a:t>
            </a:r>
            <a:r>
              <a:rPr lang="en-US" sz="2000" baseline="-25000" dirty="0"/>
              <a:t>W</a:t>
            </a:r>
            <a:r>
              <a:rPr lang="en-US" sz="2000" dirty="0"/>
              <a:t>   =  1/2</a:t>
            </a:r>
          </a:p>
          <a:p>
            <a:r>
              <a:rPr lang="en-US" sz="2000" dirty="0"/>
              <a:t>I</a:t>
            </a:r>
            <a:r>
              <a:rPr lang="en-US" sz="2000" baseline="-25000" dirty="0"/>
              <a:t>3W</a:t>
            </a:r>
            <a:r>
              <a:rPr lang="en-US" sz="2000" dirty="0"/>
              <a:t>  =  1/2</a:t>
            </a:r>
          </a:p>
        </p:txBody>
      </p:sp>
      <p:sp>
        <p:nvSpPr>
          <p:cNvPr id="9229" name="Freeform 14"/>
          <p:cNvSpPr>
            <a:spLocks/>
          </p:cNvSpPr>
          <p:nvPr/>
        </p:nvSpPr>
        <p:spPr bwMode="auto">
          <a:xfrm>
            <a:off x="1066800" y="3962400"/>
            <a:ext cx="1371600" cy="381000"/>
          </a:xfrm>
          <a:custGeom>
            <a:avLst/>
            <a:gdLst>
              <a:gd name="T0" fmla="*/ 0 w 864"/>
              <a:gd name="T1" fmla="*/ 48 h 240"/>
              <a:gd name="T2" fmla="*/ 432 w 864"/>
              <a:gd name="T3" fmla="*/ 240 h 240"/>
              <a:gd name="T4" fmla="*/ 864 w 864"/>
              <a:gd name="T5" fmla="*/ 0 h 240"/>
              <a:gd name="T6" fmla="*/ 0 60000 65536"/>
              <a:gd name="T7" fmla="*/ 0 60000 65536"/>
              <a:gd name="T8" fmla="*/ 0 60000 65536"/>
              <a:gd name="T9" fmla="*/ 0 w 864"/>
              <a:gd name="T10" fmla="*/ 0 h 240"/>
              <a:gd name="T11" fmla="*/ 864 w 864"/>
              <a:gd name="T12" fmla="*/ 240 h 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64" h="240">
                <a:moveTo>
                  <a:pt x="0" y="48"/>
                </a:moveTo>
                <a:lnTo>
                  <a:pt x="432" y="240"/>
                </a:lnTo>
                <a:lnTo>
                  <a:pt x="864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Freeform 15"/>
          <p:cNvSpPr>
            <a:spLocks/>
          </p:cNvSpPr>
          <p:nvPr/>
        </p:nvSpPr>
        <p:spPr bwMode="auto">
          <a:xfrm>
            <a:off x="1731334" y="4347055"/>
            <a:ext cx="76200" cy="762000"/>
          </a:xfrm>
          <a:custGeom>
            <a:avLst/>
            <a:gdLst>
              <a:gd name="T0" fmla="*/ 0 w 48"/>
              <a:gd name="T1" fmla="*/ 0 h 480"/>
              <a:gd name="T2" fmla="*/ 48 w 48"/>
              <a:gd name="T3" fmla="*/ 48 h 480"/>
              <a:gd name="T4" fmla="*/ 0 w 48"/>
              <a:gd name="T5" fmla="*/ 96 h 480"/>
              <a:gd name="T6" fmla="*/ 48 w 48"/>
              <a:gd name="T7" fmla="*/ 144 h 480"/>
              <a:gd name="T8" fmla="*/ 0 w 48"/>
              <a:gd name="T9" fmla="*/ 192 h 480"/>
              <a:gd name="T10" fmla="*/ 48 w 48"/>
              <a:gd name="T11" fmla="*/ 240 h 480"/>
              <a:gd name="T12" fmla="*/ 0 w 48"/>
              <a:gd name="T13" fmla="*/ 288 h 480"/>
              <a:gd name="T14" fmla="*/ 48 w 48"/>
              <a:gd name="T15" fmla="*/ 336 h 480"/>
              <a:gd name="T16" fmla="*/ 0 w 48"/>
              <a:gd name="T17" fmla="*/ 384 h 480"/>
              <a:gd name="T18" fmla="*/ 48 w 48"/>
              <a:gd name="T19" fmla="*/ 432 h 480"/>
              <a:gd name="T20" fmla="*/ 0 w 48"/>
              <a:gd name="T21" fmla="*/ 480 h 48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8"/>
              <a:gd name="T34" fmla="*/ 0 h 480"/>
              <a:gd name="T35" fmla="*/ 48 w 48"/>
              <a:gd name="T36" fmla="*/ 480 h 48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8" h="480">
                <a:moveTo>
                  <a:pt x="0" y="0"/>
                </a:moveTo>
                <a:cubicBezTo>
                  <a:pt x="24" y="16"/>
                  <a:pt x="48" y="32"/>
                  <a:pt x="48" y="48"/>
                </a:cubicBezTo>
                <a:cubicBezTo>
                  <a:pt x="48" y="64"/>
                  <a:pt x="0" y="80"/>
                  <a:pt x="0" y="96"/>
                </a:cubicBezTo>
                <a:cubicBezTo>
                  <a:pt x="0" y="112"/>
                  <a:pt x="48" y="128"/>
                  <a:pt x="48" y="144"/>
                </a:cubicBezTo>
                <a:cubicBezTo>
                  <a:pt x="48" y="160"/>
                  <a:pt x="0" y="176"/>
                  <a:pt x="0" y="192"/>
                </a:cubicBezTo>
                <a:cubicBezTo>
                  <a:pt x="0" y="208"/>
                  <a:pt x="48" y="224"/>
                  <a:pt x="48" y="240"/>
                </a:cubicBezTo>
                <a:cubicBezTo>
                  <a:pt x="48" y="256"/>
                  <a:pt x="0" y="272"/>
                  <a:pt x="0" y="288"/>
                </a:cubicBezTo>
                <a:cubicBezTo>
                  <a:pt x="0" y="304"/>
                  <a:pt x="48" y="320"/>
                  <a:pt x="48" y="336"/>
                </a:cubicBezTo>
                <a:cubicBezTo>
                  <a:pt x="48" y="352"/>
                  <a:pt x="0" y="368"/>
                  <a:pt x="0" y="384"/>
                </a:cubicBezTo>
                <a:cubicBezTo>
                  <a:pt x="0" y="400"/>
                  <a:pt x="48" y="416"/>
                  <a:pt x="48" y="432"/>
                </a:cubicBezTo>
                <a:cubicBezTo>
                  <a:pt x="48" y="448"/>
                  <a:pt x="24" y="464"/>
                  <a:pt x="0" y="48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Text Box 16"/>
          <p:cNvSpPr txBox="1">
            <a:spLocks noChangeArrowheads="1"/>
          </p:cNvSpPr>
          <p:nvPr/>
        </p:nvSpPr>
        <p:spPr bwMode="auto">
          <a:xfrm>
            <a:off x="2262188" y="2832100"/>
            <a:ext cx="620233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neutrino </a:t>
            </a:r>
            <a:r>
              <a:rPr lang="en-US" sz="2000" dirty="0"/>
              <a:t>flavor </a:t>
            </a:r>
            <a:r>
              <a:rPr lang="en-US" sz="2000" dirty="0" smtClean="0"/>
              <a:t>states, </a:t>
            </a:r>
            <a:r>
              <a:rPr lang="en-US" sz="2000" dirty="0"/>
              <a:t>form </a:t>
            </a:r>
            <a:r>
              <a:rPr lang="en-US" sz="2000" dirty="0" smtClean="0"/>
              <a:t>EW doublets  </a:t>
            </a:r>
            <a:endParaRPr lang="en-US" sz="2000" dirty="0"/>
          </a:p>
          <a:p>
            <a:r>
              <a:rPr lang="en-US" sz="2000" dirty="0"/>
              <a:t>(charged currents) with definite charged leptons, </a:t>
            </a:r>
          </a:p>
        </p:txBody>
      </p:sp>
      <p:sp>
        <p:nvSpPr>
          <p:cNvPr id="9232" name="Text Box 17"/>
          <p:cNvSpPr txBox="1">
            <a:spLocks noChangeArrowheads="1"/>
          </p:cNvSpPr>
          <p:nvPr/>
        </p:nvSpPr>
        <p:spPr bwMode="auto">
          <a:xfrm>
            <a:off x="923925" y="3494088"/>
            <a:ext cx="473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Symbol" pitchFamily="18" charset="2"/>
              </a:rPr>
              <a:t>n</a:t>
            </a:r>
            <a:r>
              <a:rPr lang="en-US" sz="2400" baseline="-25000">
                <a:latin typeface="Times New Roman" pitchFamily="18" charset="0"/>
              </a:rPr>
              <a:t>l</a:t>
            </a:r>
            <a:r>
              <a:rPr lang="en-US" sz="2400">
                <a:latin typeface="Times New Roman" pitchFamily="18" charset="0"/>
              </a:rPr>
              <a:t>  </a:t>
            </a:r>
          </a:p>
        </p:txBody>
      </p:sp>
      <p:sp>
        <p:nvSpPr>
          <p:cNvPr id="9233" name="Text Box 18"/>
          <p:cNvSpPr txBox="1">
            <a:spLocks noChangeArrowheads="1"/>
          </p:cNvSpPr>
          <p:nvPr/>
        </p:nvSpPr>
        <p:spPr bwMode="auto">
          <a:xfrm>
            <a:off x="2238375" y="3611563"/>
            <a:ext cx="25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l</a:t>
            </a:r>
          </a:p>
        </p:txBody>
      </p:sp>
      <p:sp>
        <p:nvSpPr>
          <p:cNvPr id="9234" name="Text Box 19"/>
          <p:cNvSpPr txBox="1">
            <a:spLocks noChangeArrowheads="1"/>
          </p:cNvSpPr>
          <p:nvPr/>
        </p:nvSpPr>
        <p:spPr bwMode="auto">
          <a:xfrm>
            <a:off x="1889125" y="4614863"/>
            <a:ext cx="423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W</a:t>
            </a:r>
          </a:p>
        </p:txBody>
      </p:sp>
      <p:sp>
        <p:nvSpPr>
          <p:cNvPr id="9235" name="Text Box 20"/>
          <p:cNvSpPr txBox="1">
            <a:spLocks noChangeArrowheads="1"/>
          </p:cNvSpPr>
          <p:nvPr/>
        </p:nvSpPr>
        <p:spPr bwMode="auto">
          <a:xfrm>
            <a:off x="7605713" y="4159250"/>
            <a:ext cx="150073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Neutral </a:t>
            </a:r>
          </a:p>
          <a:p>
            <a:r>
              <a:rPr lang="en-US" sz="2000" dirty="0"/>
              <a:t>current </a:t>
            </a:r>
          </a:p>
          <a:p>
            <a:r>
              <a:rPr lang="en-US" sz="2000" dirty="0"/>
              <a:t>interaction</a:t>
            </a:r>
          </a:p>
        </p:txBody>
      </p:sp>
      <p:sp>
        <p:nvSpPr>
          <p:cNvPr id="9236" name="Freeform 21"/>
          <p:cNvSpPr>
            <a:spLocks/>
          </p:cNvSpPr>
          <p:nvPr/>
        </p:nvSpPr>
        <p:spPr bwMode="auto">
          <a:xfrm>
            <a:off x="6172200" y="3990975"/>
            <a:ext cx="1371600" cy="381000"/>
          </a:xfrm>
          <a:custGeom>
            <a:avLst/>
            <a:gdLst>
              <a:gd name="T0" fmla="*/ 0 w 864"/>
              <a:gd name="T1" fmla="*/ 48 h 240"/>
              <a:gd name="T2" fmla="*/ 432 w 864"/>
              <a:gd name="T3" fmla="*/ 240 h 240"/>
              <a:gd name="T4" fmla="*/ 864 w 864"/>
              <a:gd name="T5" fmla="*/ 0 h 240"/>
              <a:gd name="T6" fmla="*/ 0 60000 65536"/>
              <a:gd name="T7" fmla="*/ 0 60000 65536"/>
              <a:gd name="T8" fmla="*/ 0 60000 65536"/>
              <a:gd name="T9" fmla="*/ 0 w 864"/>
              <a:gd name="T10" fmla="*/ 0 h 240"/>
              <a:gd name="T11" fmla="*/ 864 w 864"/>
              <a:gd name="T12" fmla="*/ 240 h 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64" h="240">
                <a:moveTo>
                  <a:pt x="0" y="48"/>
                </a:moveTo>
                <a:lnTo>
                  <a:pt x="432" y="240"/>
                </a:lnTo>
                <a:lnTo>
                  <a:pt x="864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7" name="Freeform 22"/>
          <p:cNvSpPr>
            <a:spLocks/>
          </p:cNvSpPr>
          <p:nvPr/>
        </p:nvSpPr>
        <p:spPr bwMode="auto">
          <a:xfrm>
            <a:off x="6847367" y="4375630"/>
            <a:ext cx="76200" cy="762000"/>
          </a:xfrm>
          <a:custGeom>
            <a:avLst/>
            <a:gdLst>
              <a:gd name="T0" fmla="*/ 0 w 48"/>
              <a:gd name="T1" fmla="*/ 0 h 480"/>
              <a:gd name="T2" fmla="*/ 48 w 48"/>
              <a:gd name="T3" fmla="*/ 48 h 480"/>
              <a:gd name="T4" fmla="*/ 0 w 48"/>
              <a:gd name="T5" fmla="*/ 96 h 480"/>
              <a:gd name="T6" fmla="*/ 48 w 48"/>
              <a:gd name="T7" fmla="*/ 144 h 480"/>
              <a:gd name="T8" fmla="*/ 0 w 48"/>
              <a:gd name="T9" fmla="*/ 192 h 480"/>
              <a:gd name="T10" fmla="*/ 48 w 48"/>
              <a:gd name="T11" fmla="*/ 240 h 480"/>
              <a:gd name="T12" fmla="*/ 0 w 48"/>
              <a:gd name="T13" fmla="*/ 288 h 480"/>
              <a:gd name="T14" fmla="*/ 48 w 48"/>
              <a:gd name="T15" fmla="*/ 336 h 480"/>
              <a:gd name="T16" fmla="*/ 0 w 48"/>
              <a:gd name="T17" fmla="*/ 384 h 480"/>
              <a:gd name="T18" fmla="*/ 48 w 48"/>
              <a:gd name="T19" fmla="*/ 432 h 480"/>
              <a:gd name="T20" fmla="*/ 0 w 48"/>
              <a:gd name="T21" fmla="*/ 480 h 48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8"/>
              <a:gd name="T34" fmla="*/ 0 h 480"/>
              <a:gd name="T35" fmla="*/ 48 w 48"/>
              <a:gd name="T36" fmla="*/ 480 h 48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8" h="480">
                <a:moveTo>
                  <a:pt x="0" y="0"/>
                </a:moveTo>
                <a:cubicBezTo>
                  <a:pt x="24" y="16"/>
                  <a:pt x="48" y="32"/>
                  <a:pt x="48" y="48"/>
                </a:cubicBezTo>
                <a:cubicBezTo>
                  <a:pt x="48" y="64"/>
                  <a:pt x="0" y="80"/>
                  <a:pt x="0" y="96"/>
                </a:cubicBezTo>
                <a:cubicBezTo>
                  <a:pt x="0" y="112"/>
                  <a:pt x="48" y="128"/>
                  <a:pt x="48" y="144"/>
                </a:cubicBezTo>
                <a:cubicBezTo>
                  <a:pt x="48" y="160"/>
                  <a:pt x="0" y="176"/>
                  <a:pt x="0" y="192"/>
                </a:cubicBezTo>
                <a:cubicBezTo>
                  <a:pt x="0" y="208"/>
                  <a:pt x="48" y="224"/>
                  <a:pt x="48" y="240"/>
                </a:cubicBezTo>
                <a:cubicBezTo>
                  <a:pt x="48" y="256"/>
                  <a:pt x="0" y="272"/>
                  <a:pt x="0" y="288"/>
                </a:cubicBezTo>
                <a:cubicBezTo>
                  <a:pt x="0" y="304"/>
                  <a:pt x="48" y="320"/>
                  <a:pt x="48" y="336"/>
                </a:cubicBezTo>
                <a:cubicBezTo>
                  <a:pt x="48" y="352"/>
                  <a:pt x="0" y="368"/>
                  <a:pt x="0" y="384"/>
                </a:cubicBezTo>
                <a:cubicBezTo>
                  <a:pt x="0" y="400"/>
                  <a:pt x="48" y="416"/>
                  <a:pt x="48" y="432"/>
                </a:cubicBezTo>
                <a:cubicBezTo>
                  <a:pt x="48" y="448"/>
                  <a:pt x="24" y="464"/>
                  <a:pt x="0" y="48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8" name="Text Box 23"/>
          <p:cNvSpPr txBox="1">
            <a:spLocks noChangeArrowheads="1"/>
          </p:cNvSpPr>
          <p:nvPr/>
        </p:nvSpPr>
        <p:spPr bwMode="auto">
          <a:xfrm>
            <a:off x="6096000" y="3551238"/>
            <a:ext cx="473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Symbol" pitchFamily="18" charset="2"/>
              </a:rPr>
              <a:t>n</a:t>
            </a:r>
            <a:r>
              <a:rPr lang="en-US" sz="2400" baseline="-25000">
                <a:latin typeface="Times New Roman" pitchFamily="18" charset="0"/>
              </a:rPr>
              <a:t>l</a:t>
            </a:r>
            <a:r>
              <a:rPr lang="en-US" sz="2400">
                <a:latin typeface="Times New Roman" pitchFamily="18" charset="0"/>
              </a:rPr>
              <a:t>  </a:t>
            </a:r>
          </a:p>
        </p:txBody>
      </p:sp>
      <p:sp>
        <p:nvSpPr>
          <p:cNvPr id="9239" name="Text Box 24"/>
          <p:cNvSpPr txBox="1">
            <a:spLocks noChangeArrowheads="1"/>
          </p:cNvSpPr>
          <p:nvPr/>
        </p:nvSpPr>
        <p:spPr bwMode="auto">
          <a:xfrm>
            <a:off x="7239000" y="3551238"/>
            <a:ext cx="473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Symbol" pitchFamily="18" charset="2"/>
              </a:rPr>
              <a:t>n</a:t>
            </a:r>
            <a:r>
              <a:rPr lang="en-US" sz="2400" baseline="-25000">
                <a:latin typeface="Times New Roman" pitchFamily="18" charset="0"/>
              </a:rPr>
              <a:t>l</a:t>
            </a:r>
            <a:r>
              <a:rPr lang="en-US" sz="2400">
                <a:latin typeface="Times New Roman" pitchFamily="18" charset="0"/>
              </a:rPr>
              <a:t>  </a:t>
            </a:r>
          </a:p>
        </p:txBody>
      </p:sp>
      <p:sp>
        <p:nvSpPr>
          <p:cNvPr id="9240" name="Text Box 25"/>
          <p:cNvSpPr txBox="1">
            <a:spLocks noChangeArrowheads="1"/>
          </p:cNvSpPr>
          <p:nvPr/>
        </p:nvSpPr>
        <p:spPr bwMode="auto">
          <a:xfrm>
            <a:off x="3532621" y="3847504"/>
            <a:ext cx="1692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l  =  e ,  </a:t>
            </a:r>
            <a:r>
              <a:rPr lang="en-US" sz="2000" dirty="0">
                <a:latin typeface="Symbol" pitchFamily="18" charset="2"/>
              </a:rPr>
              <a:t>m ,  t</a:t>
            </a:r>
            <a:r>
              <a:rPr lang="en-US" sz="2000" dirty="0">
                <a:latin typeface="Times New Roman" pitchFamily="18" charset="0"/>
              </a:rPr>
              <a:t>        </a:t>
            </a:r>
          </a:p>
        </p:txBody>
      </p:sp>
      <p:sp>
        <p:nvSpPr>
          <p:cNvPr id="9241" name="Text Box 26"/>
          <p:cNvSpPr txBox="1">
            <a:spLocks noChangeArrowheads="1"/>
          </p:cNvSpPr>
          <p:nvPr/>
        </p:nvSpPr>
        <p:spPr bwMode="auto">
          <a:xfrm>
            <a:off x="7086600" y="4800600"/>
            <a:ext cx="339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Z</a:t>
            </a:r>
          </a:p>
        </p:txBody>
      </p:sp>
      <p:sp>
        <p:nvSpPr>
          <p:cNvPr id="9242" name="Text Box 27"/>
          <p:cNvSpPr txBox="1">
            <a:spLocks noChangeArrowheads="1"/>
          </p:cNvSpPr>
          <p:nvPr/>
        </p:nvSpPr>
        <p:spPr bwMode="auto">
          <a:xfrm>
            <a:off x="357666" y="6094296"/>
            <a:ext cx="517128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/>
              <a:t>Conservation of lepton numbers  L</a:t>
            </a:r>
            <a:r>
              <a:rPr lang="en-US" sz="2000" baseline="-25000" dirty="0"/>
              <a:t>e</a:t>
            </a:r>
            <a:r>
              <a:rPr lang="en-US" sz="2000" dirty="0"/>
              <a:t>,</a:t>
            </a:r>
            <a:r>
              <a:rPr lang="en-US" sz="2000" baseline="-25000" dirty="0"/>
              <a:t>  </a:t>
            </a:r>
            <a:r>
              <a:rPr lang="en-US" sz="2000" dirty="0"/>
              <a:t>L</a:t>
            </a:r>
            <a:r>
              <a:rPr lang="en-US" sz="2000" baseline="-25000" dirty="0">
                <a:latin typeface="Symbol" pitchFamily="18" charset="2"/>
              </a:rPr>
              <a:t>m</a:t>
            </a:r>
            <a:r>
              <a:rPr lang="en-US" sz="2000" dirty="0"/>
              <a:t>, L</a:t>
            </a:r>
            <a:r>
              <a:rPr lang="en-US" sz="2000" baseline="-25000" dirty="0">
                <a:latin typeface="Symbol" pitchFamily="18" charset="2"/>
              </a:rPr>
              <a:t>t</a:t>
            </a:r>
            <a:r>
              <a:rPr lang="en-US" sz="2000" dirty="0"/>
              <a:t>           </a:t>
            </a:r>
          </a:p>
        </p:txBody>
      </p:sp>
      <p:sp>
        <p:nvSpPr>
          <p:cNvPr id="9243" name="AutoShape 28"/>
          <p:cNvSpPr>
            <a:spLocks noChangeArrowheads="1"/>
          </p:cNvSpPr>
          <p:nvPr/>
        </p:nvSpPr>
        <p:spPr bwMode="auto">
          <a:xfrm>
            <a:off x="969963" y="1647825"/>
            <a:ext cx="563562" cy="746125"/>
          </a:xfrm>
          <a:prstGeom prst="bracketPair">
            <a:avLst>
              <a:gd name="adj" fmla="val 16667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4" name="AutoShape 29"/>
          <p:cNvSpPr>
            <a:spLocks noChangeArrowheads="1"/>
          </p:cNvSpPr>
          <p:nvPr/>
        </p:nvSpPr>
        <p:spPr bwMode="auto">
          <a:xfrm>
            <a:off x="2103438" y="1670050"/>
            <a:ext cx="563562" cy="746125"/>
          </a:xfrm>
          <a:prstGeom prst="bracketPair">
            <a:avLst>
              <a:gd name="adj" fmla="val 16667"/>
            </a:avLst>
          </a:prstGeom>
          <a:noFill/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5" name="AutoShape 30"/>
          <p:cNvSpPr>
            <a:spLocks noChangeArrowheads="1"/>
          </p:cNvSpPr>
          <p:nvPr/>
        </p:nvSpPr>
        <p:spPr bwMode="auto">
          <a:xfrm>
            <a:off x="3170238" y="1676400"/>
            <a:ext cx="563562" cy="746125"/>
          </a:xfrm>
          <a:prstGeom prst="bracketPair">
            <a:avLst>
              <a:gd name="adj" fmla="val 16667"/>
            </a:avLst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6" name="WordArt 31"/>
          <p:cNvSpPr>
            <a:spLocks noChangeArrowheads="1" noChangeShapeType="1" noTextEdit="1"/>
          </p:cNvSpPr>
          <p:nvPr/>
        </p:nvSpPr>
        <p:spPr bwMode="auto">
          <a:xfrm>
            <a:off x="322242" y="478465"/>
            <a:ext cx="4027508" cy="6007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Neutrinos in SM</a:t>
            </a:r>
          </a:p>
        </p:txBody>
      </p:sp>
      <p:sp>
        <p:nvSpPr>
          <p:cNvPr id="9247" name="Text Box 33"/>
          <p:cNvSpPr txBox="1">
            <a:spLocks noChangeArrowheads="1"/>
          </p:cNvSpPr>
          <p:nvPr/>
        </p:nvSpPr>
        <p:spPr bwMode="auto">
          <a:xfrm>
            <a:off x="745463" y="5395019"/>
            <a:ext cx="35926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       </a:t>
            </a:r>
            <a:r>
              <a:rPr lang="en-US" sz="2000" dirty="0"/>
              <a:t>l </a:t>
            </a:r>
            <a:r>
              <a:rPr lang="en-US" sz="2000" dirty="0">
                <a:latin typeface="Symbol" pitchFamily="18" charset="2"/>
              </a:rPr>
              <a:t>g</a:t>
            </a:r>
            <a:r>
              <a:rPr lang="en-US" sz="2000" baseline="-25000" dirty="0">
                <a:latin typeface="Symbol" pitchFamily="18" charset="2"/>
              </a:rPr>
              <a:t> </a:t>
            </a:r>
            <a:r>
              <a:rPr lang="en-US" sz="2000" baseline="30000" dirty="0">
                <a:latin typeface="Symbol" pitchFamily="18" charset="2"/>
              </a:rPr>
              <a:t>m</a:t>
            </a:r>
            <a:r>
              <a:rPr lang="en-US" sz="2000" baseline="-25000" dirty="0">
                <a:latin typeface="Symbol" pitchFamily="18" charset="2"/>
              </a:rPr>
              <a:t> </a:t>
            </a:r>
            <a:r>
              <a:rPr lang="en-US" sz="2000" dirty="0"/>
              <a:t>(1 -</a:t>
            </a:r>
            <a:r>
              <a:rPr lang="en-US" sz="2000" dirty="0">
                <a:latin typeface="Symbol" pitchFamily="18" charset="2"/>
              </a:rPr>
              <a:t> </a:t>
            </a:r>
            <a:r>
              <a:rPr lang="en-US" sz="2000" dirty="0" smtClean="0">
                <a:latin typeface="Symbol" pitchFamily="18" charset="2"/>
              </a:rPr>
              <a:t>g</a:t>
            </a:r>
            <a:r>
              <a:rPr lang="en-US" sz="2000" baseline="-25000" dirty="0" smtClean="0"/>
              <a:t>5</a:t>
            </a:r>
            <a:r>
              <a:rPr lang="en-US" sz="2000" dirty="0" smtClean="0"/>
              <a:t>)</a:t>
            </a:r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/>
              <a:t>l</a:t>
            </a:r>
            <a:r>
              <a:rPr lang="en-US" sz="2000" dirty="0" smtClean="0">
                <a:latin typeface="Symbol" pitchFamily="18" charset="2"/>
              </a:rPr>
              <a:t> </a:t>
            </a:r>
            <a:r>
              <a:rPr lang="en-US" sz="2000" dirty="0" err="1"/>
              <a:t>W</a:t>
            </a:r>
            <a:r>
              <a:rPr lang="en-US" sz="2000" baseline="30000" dirty="0" err="1"/>
              <a:t>+</a:t>
            </a:r>
            <a:r>
              <a:rPr lang="en-US" sz="2000" baseline="-25000" dirty="0" err="1">
                <a:latin typeface="Symbol" pitchFamily="18" charset="2"/>
              </a:rPr>
              <a:t>m</a:t>
            </a:r>
            <a:r>
              <a:rPr lang="en-US" sz="2000" dirty="0"/>
              <a:t>  + </a:t>
            </a:r>
            <a:r>
              <a:rPr lang="en-US" sz="2000" dirty="0" err="1"/>
              <a:t>h.c</a:t>
            </a:r>
            <a:r>
              <a:rPr lang="en-US" sz="2000" dirty="0"/>
              <a:t>.  </a:t>
            </a:r>
          </a:p>
        </p:txBody>
      </p:sp>
      <p:sp>
        <p:nvSpPr>
          <p:cNvPr id="9248" name="Line 34"/>
          <p:cNvSpPr>
            <a:spLocks noChangeShapeType="1"/>
          </p:cNvSpPr>
          <p:nvPr/>
        </p:nvSpPr>
        <p:spPr bwMode="auto">
          <a:xfrm>
            <a:off x="1322388" y="5409306"/>
            <a:ext cx="144462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9" name="Text Box 35"/>
          <p:cNvSpPr txBox="1">
            <a:spLocks noChangeArrowheads="1"/>
          </p:cNvSpPr>
          <p:nvPr/>
        </p:nvSpPr>
        <p:spPr bwMode="auto">
          <a:xfrm>
            <a:off x="6176963" y="1790998"/>
            <a:ext cx="2018501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n</a:t>
            </a:r>
            <a:r>
              <a:rPr lang="en-US" sz="2000" baseline="-25000" dirty="0">
                <a:latin typeface="Symbol" pitchFamily="18" charset="2"/>
              </a:rPr>
              <a:t> </a:t>
            </a:r>
            <a:r>
              <a:rPr lang="en-US" sz="2000" baseline="-25000" dirty="0"/>
              <a:t>L</a:t>
            </a:r>
            <a:r>
              <a:rPr lang="en-US" sz="2000" baseline="-25000" dirty="0">
                <a:latin typeface="Symbol" pitchFamily="18" charset="2"/>
              </a:rPr>
              <a:t>  </a:t>
            </a:r>
            <a:r>
              <a:rPr lang="en-US" sz="2000" dirty="0" smtClean="0"/>
              <a:t>= ½(</a:t>
            </a:r>
            <a:r>
              <a:rPr lang="en-US" sz="2000" dirty="0"/>
              <a:t>1 -</a:t>
            </a:r>
            <a:r>
              <a:rPr lang="en-US" sz="2000" dirty="0">
                <a:latin typeface="Symbol" pitchFamily="18" charset="2"/>
              </a:rPr>
              <a:t> </a:t>
            </a:r>
            <a:r>
              <a:rPr lang="en-US" sz="2000" dirty="0" smtClean="0">
                <a:latin typeface="Symbol" pitchFamily="18" charset="2"/>
              </a:rPr>
              <a:t>g</a:t>
            </a:r>
            <a:r>
              <a:rPr lang="en-US" sz="2000" baseline="-25000" dirty="0" smtClean="0"/>
              <a:t>5</a:t>
            </a:r>
            <a:r>
              <a:rPr lang="en-US" sz="2000" dirty="0"/>
              <a:t>) </a:t>
            </a:r>
            <a:r>
              <a:rPr lang="en-US" sz="2000" dirty="0">
                <a:latin typeface="Symbol" pitchFamily="18" charset="2"/>
              </a:rPr>
              <a:t>n </a:t>
            </a:r>
            <a:endParaRPr lang="en-US" sz="2000" dirty="0"/>
          </a:p>
        </p:txBody>
      </p:sp>
      <p:sp>
        <p:nvSpPr>
          <p:cNvPr id="9250" name="Text Box 36"/>
          <p:cNvSpPr txBox="1">
            <a:spLocks noChangeArrowheads="1"/>
          </p:cNvSpPr>
          <p:nvPr/>
        </p:nvSpPr>
        <p:spPr bwMode="auto">
          <a:xfrm>
            <a:off x="6170613" y="2200275"/>
            <a:ext cx="1983235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n</a:t>
            </a:r>
            <a:r>
              <a:rPr lang="en-US" sz="2000" baseline="-25000" dirty="0">
                <a:latin typeface="Symbol" pitchFamily="18" charset="2"/>
              </a:rPr>
              <a:t> </a:t>
            </a:r>
            <a:r>
              <a:rPr lang="en-US" sz="2000" baseline="-25000" dirty="0"/>
              <a:t>R</a:t>
            </a:r>
            <a:r>
              <a:rPr lang="en-US" sz="2000" baseline="-25000" dirty="0">
                <a:latin typeface="Symbol" pitchFamily="18" charset="2"/>
              </a:rPr>
              <a:t>  </a:t>
            </a:r>
            <a:r>
              <a:rPr lang="en-US" sz="2000" dirty="0" smtClean="0"/>
              <a:t>= ½(</a:t>
            </a:r>
            <a:r>
              <a:rPr lang="en-US" sz="2000" dirty="0"/>
              <a:t>1 +</a:t>
            </a:r>
            <a:r>
              <a:rPr lang="en-US" sz="2000" dirty="0">
                <a:latin typeface="Symbol" pitchFamily="18" charset="2"/>
              </a:rPr>
              <a:t> </a:t>
            </a:r>
            <a:r>
              <a:rPr lang="en-US" sz="2000" dirty="0" smtClean="0">
                <a:latin typeface="Symbol" pitchFamily="18" charset="2"/>
              </a:rPr>
              <a:t>g</a:t>
            </a:r>
            <a:r>
              <a:rPr lang="en-US" sz="2000" baseline="-25000" dirty="0" smtClean="0"/>
              <a:t>5</a:t>
            </a:r>
            <a:r>
              <a:rPr lang="en-US" sz="2000" dirty="0"/>
              <a:t>) </a:t>
            </a:r>
            <a:r>
              <a:rPr lang="en-US" sz="2000" dirty="0">
                <a:latin typeface="Symbol" pitchFamily="18" charset="2"/>
              </a:rPr>
              <a:t>n</a:t>
            </a:r>
            <a:endParaRPr lang="en-US" sz="2000" dirty="0"/>
          </a:p>
        </p:txBody>
      </p:sp>
      <p:sp>
        <p:nvSpPr>
          <p:cNvPr id="9251" name="Text Box 39"/>
          <p:cNvSpPr txBox="1">
            <a:spLocks noChangeArrowheads="1"/>
          </p:cNvSpPr>
          <p:nvPr/>
        </p:nvSpPr>
        <p:spPr bwMode="auto">
          <a:xfrm>
            <a:off x="792014" y="5248969"/>
            <a:ext cx="5715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  g</a:t>
            </a:r>
          </a:p>
          <a:p>
            <a:r>
              <a:rPr lang="en-US" sz="2000" dirty="0"/>
              <a:t>2 2</a:t>
            </a:r>
          </a:p>
        </p:txBody>
      </p:sp>
      <p:sp>
        <p:nvSpPr>
          <p:cNvPr id="9252" name="Line 41"/>
          <p:cNvSpPr>
            <a:spLocks noChangeShapeType="1"/>
          </p:cNvSpPr>
          <p:nvPr/>
        </p:nvSpPr>
        <p:spPr bwMode="auto">
          <a:xfrm>
            <a:off x="884568" y="5610439"/>
            <a:ext cx="3778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3" name="Freeform 42"/>
          <p:cNvSpPr>
            <a:spLocks/>
          </p:cNvSpPr>
          <p:nvPr/>
        </p:nvSpPr>
        <p:spPr bwMode="auto">
          <a:xfrm>
            <a:off x="1076125" y="5654889"/>
            <a:ext cx="231775" cy="192088"/>
          </a:xfrm>
          <a:custGeom>
            <a:avLst/>
            <a:gdLst>
              <a:gd name="T0" fmla="*/ 0 w 192"/>
              <a:gd name="T1" fmla="*/ 46 h 183"/>
              <a:gd name="T2" fmla="*/ 45 w 192"/>
              <a:gd name="T3" fmla="*/ 183 h 183"/>
              <a:gd name="T4" fmla="*/ 45 w 192"/>
              <a:gd name="T5" fmla="*/ 0 h 183"/>
              <a:gd name="T6" fmla="*/ 192 w 192"/>
              <a:gd name="T7" fmla="*/ 0 h 183"/>
              <a:gd name="T8" fmla="*/ 0 60000 65536"/>
              <a:gd name="T9" fmla="*/ 0 60000 65536"/>
              <a:gd name="T10" fmla="*/ 0 60000 65536"/>
              <a:gd name="T11" fmla="*/ 0 60000 65536"/>
              <a:gd name="T12" fmla="*/ 0 w 192"/>
              <a:gd name="T13" fmla="*/ 0 h 183"/>
              <a:gd name="T14" fmla="*/ 192 w 192"/>
              <a:gd name="T15" fmla="*/ 183 h 18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2" h="183">
                <a:moveTo>
                  <a:pt x="0" y="46"/>
                </a:moveTo>
                <a:lnTo>
                  <a:pt x="45" y="183"/>
                </a:lnTo>
                <a:lnTo>
                  <a:pt x="45" y="0"/>
                </a:lnTo>
                <a:lnTo>
                  <a:pt x="192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4" name="Text Box 43"/>
          <p:cNvSpPr txBox="1">
            <a:spLocks noChangeArrowheads="1"/>
          </p:cNvSpPr>
          <p:nvPr/>
        </p:nvSpPr>
        <p:spPr bwMode="auto">
          <a:xfrm>
            <a:off x="6095223" y="1393068"/>
            <a:ext cx="235352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/>
              <a:t>Chiral</a:t>
            </a:r>
            <a:r>
              <a:rPr lang="en-US" sz="2000" dirty="0"/>
              <a:t> components</a:t>
            </a:r>
          </a:p>
        </p:txBody>
      </p:sp>
      <p:sp>
        <p:nvSpPr>
          <p:cNvPr id="9255" name="Text Box 44"/>
          <p:cNvSpPr txBox="1">
            <a:spLocks noChangeArrowheads="1"/>
          </p:cNvSpPr>
          <p:nvPr/>
        </p:nvSpPr>
        <p:spPr bwMode="auto">
          <a:xfrm>
            <a:off x="8485188" y="2209800"/>
            <a:ext cx="317500" cy="396875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?</a:t>
            </a:r>
          </a:p>
        </p:txBody>
      </p:sp>
      <p:sp>
        <p:nvSpPr>
          <p:cNvPr id="41" name="Text Box 33"/>
          <p:cNvSpPr txBox="1">
            <a:spLocks noChangeArrowheads="1"/>
          </p:cNvSpPr>
          <p:nvPr/>
        </p:nvSpPr>
        <p:spPr bwMode="auto">
          <a:xfrm>
            <a:off x="5563713" y="5399100"/>
            <a:ext cx="24455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    </a:t>
            </a:r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/>
              <a:t>l</a:t>
            </a:r>
            <a:r>
              <a:rPr lang="en-US" sz="2000" dirty="0" smtClean="0"/>
              <a:t> </a:t>
            </a:r>
            <a:r>
              <a:rPr lang="en-US" sz="2000" dirty="0">
                <a:latin typeface="Symbol" pitchFamily="18" charset="2"/>
              </a:rPr>
              <a:t>g</a:t>
            </a:r>
            <a:r>
              <a:rPr lang="en-US" sz="2000" baseline="-25000" dirty="0">
                <a:latin typeface="Symbol" pitchFamily="18" charset="2"/>
              </a:rPr>
              <a:t> </a:t>
            </a:r>
            <a:r>
              <a:rPr lang="en-US" sz="2000" baseline="30000" dirty="0">
                <a:latin typeface="Symbol" pitchFamily="18" charset="2"/>
              </a:rPr>
              <a:t>m</a:t>
            </a:r>
            <a:r>
              <a:rPr lang="en-US" sz="2000" baseline="-25000" dirty="0">
                <a:latin typeface="Symbol" pitchFamily="18" charset="2"/>
              </a:rPr>
              <a:t> </a:t>
            </a:r>
            <a:r>
              <a:rPr lang="en-US" sz="2000" dirty="0"/>
              <a:t>(1 </a:t>
            </a:r>
            <a:r>
              <a:rPr lang="en-US" sz="2000" dirty="0" smtClean="0"/>
              <a:t>-</a:t>
            </a:r>
            <a:r>
              <a:rPr lang="en-US" sz="2000" dirty="0" smtClean="0">
                <a:latin typeface="Symbol" pitchFamily="18" charset="2"/>
              </a:rPr>
              <a:t> </a:t>
            </a:r>
            <a:r>
              <a:rPr lang="en-US" sz="2000" dirty="0">
                <a:latin typeface="Symbol" pitchFamily="18" charset="2"/>
              </a:rPr>
              <a:t>g</a:t>
            </a:r>
            <a:r>
              <a:rPr lang="en-US" sz="2000" baseline="-25000" dirty="0"/>
              <a:t>5</a:t>
            </a:r>
            <a:r>
              <a:rPr lang="en-US" sz="2000" dirty="0"/>
              <a:t>)</a:t>
            </a:r>
            <a:r>
              <a:rPr lang="en-US" sz="2000" dirty="0" err="1">
                <a:latin typeface="Symbol" pitchFamily="18" charset="2"/>
              </a:rPr>
              <a:t>n</a:t>
            </a:r>
            <a:r>
              <a:rPr lang="en-US" sz="2000" baseline="-25000" dirty="0" err="1"/>
              <a:t>l</a:t>
            </a:r>
            <a:r>
              <a:rPr lang="en-US" sz="2000" dirty="0">
                <a:latin typeface="Symbol" pitchFamily="18" charset="2"/>
              </a:rPr>
              <a:t> </a:t>
            </a:r>
            <a:r>
              <a:rPr lang="en-US" sz="2000" dirty="0" err="1" smtClean="0"/>
              <a:t>Z</a:t>
            </a:r>
            <a:r>
              <a:rPr lang="en-US" sz="2000" baseline="-25000" dirty="0" err="1" smtClean="0">
                <a:latin typeface="Symbol" pitchFamily="18" charset="2"/>
              </a:rPr>
              <a:t>m</a:t>
            </a:r>
            <a:r>
              <a:rPr lang="en-US" sz="2000" dirty="0" smtClean="0"/>
              <a:t>   </a:t>
            </a:r>
            <a:endParaRPr lang="en-US" sz="2000" dirty="0"/>
          </a:p>
        </p:txBody>
      </p:sp>
      <p:sp>
        <p:nvSpPr>
          <p:cNvPr id="42" name="Text Box 39"/>
          <p:cNvSpPr txBox="1">
            <a:spLocks noChangeArrowheads="1"/>
          </p:cNvSpPr>
          <p:nvPr/>
        </p:nvSpPr>
        <p:spPr bwMode="auto">
          <a:xfrm>
            <a:off x="5422218" y="5265470"/>
            <a:ext cx="49564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  g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4</a:t>
            </a:r>
            <a:endParaRPr lang="en-US" sz="2000" dirty="0"/>
          </a:p>
        </p:txBody>
      </p:sp>
      <p:sp>
        <p:nvSpPr>
          <p:cNvPr id="43" name="Line 41"/>
          <p:cNvSpPr>
            <a:spLocks noChangeShapeType="1"/>
          </p:cNvSpPr>
          <p:nvPr/>
        </p:nvSpPr>
        <p:spPr bwMode="auto">
          <a:xfrm>
            <a:off x="5603386" y="5640750"/>
            <a:ext cx="237946" cy="317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" name="Line 34"/>
          <p:cNvSpPr>
            <a:spLocks noChangeShapeType="1"/>
          </p:cNvSpPr>
          <p:nvPr/>
        </p:nvSpPr>
        <p:spPr bwMode="auto">
          <a:xfrm flipV="1">
            <a:off x="5893788" y="5501550"/>
            <a:ext cx="1444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8" name="WordArt 4"/>
          <p:cNvSpPr>
            <a:spLocks noChangeArrowheads="1" noChangeShapeType="1" noTextEdit="1"/>
          </p:cNvSpPr>
          <p:nvPr/>
        </p:nvSpPr>
        <p:spPr bwMode="auto">
          <a:xfrm>
            <a:off x="509374" y="223277"/>
            <a:ext cx="6667608" cy="81214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Where are the right handed neutrinos?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5426" y="3284278"/>
            <a:ext cx="68367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IE" sz="2000" dirty="0" smtClean="0"/>
              <a:t> can have Yukawa interactions with Higgs doublet: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4755" y="2279848"/>
            <a:ext cx="49060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IE" sz="2000" dirty="0" smtClean="0"/>
              <a:t> </a:t>
            </a:r>
            <a:r>
              <a:rPr lang="en-IE" sz="2000" dirty="0" err="1" smtClean="0"/>
              <a:t>singlets</a:t>
            </a:r>
            <a:r>
              <a:rPr lang="en-IE" sz="2000" dirty="0" smtClean="0"/>
              <a:t> of gauge symmetry =</a:t>
            </a:r>
          </a:p>
          <a:p>
            <a:r>
              <a:rPr lang="en-IE" sz="2000" dirty="0" smtClean="0"/>
              <a:t>  have zero EW charges:  </a:t>
            </a:r>
            <a:r>
              <a:rPr lang="en-US" sz="2000" dirty="0" smtClean="0"/>
              <a:t>I</a:t>
            </a:r>
            <a:r>
              <a:rPr lang="en-US" sz="2000" baseline="-25000" dirty="0" smtClean="0"/>
              <a:t>W</a:t>
            </a:r>
            <a:r>
              <a:rPr lang="en-US" sz="2000" dirty="0" smtClean="0"/>
              <a:t> = I</a:t>
            </a:r>
            <a:r>
              <a:rPr lang="en-US" sz="2000" baseline="-25000" dirty="0" smtClean="0"/>
              <a:t>3W</a:t>
            </a:r>
            <a:r>
              <a:rPr lang="en-US" sz="2000" dirty="0" smtClean="0"/>
              <a:t> = 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1489" y="1028147"/>
            <a:ext cx="77830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To a large extend this is the key point for </a:t>
            </a:r>
            <a:r>
              <a:rPr lang="en-US" sz="2000" dirty="0" smtClean="0">
                <a:latin typeface="Symbol" pitchFamily="18" charset="2"/>
              </a:rPr>
              <a:t>n </a:t>
            </a:r>
            <a:r>
              <a:rPr lang="en-IE" sz="2000" dirty="0" smtClean="0"/>
              <a:t> mass consideration </a:t>
            </a:r>
            <a:endParaRPr lang="en-IE" sz="2000" dirty="0"/>
          </a:p>
        </p:txBody>
      </p:sp>
      <p:sp>
        <p:nvSpPr>
          <p:cNvPr id="10" name="Text Box 36"/>
          <p:cNvSpPr txBox="1">
            <a:spLocks noChangeArrowheads="1"/>
          </p:cNvSpPr>
          <p:nvPr/>
        </p:nvSpPr>
        <p:spPr bwMode="auto">
          <a:xfrm>
            <a:off x="6406121" y="1780537"/>
            <a:ext cx="1983235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n</a:t>
            </a:r>
            <a:r>
              <a:rPr lang="en-US" sz="2000" baseline="-25000" dirty="0">
                <a:latin typeface="Symbol" pitchFamily="18" charset="2"/>
              </a:rPr>
              <a:t> </a:t>
            </a:r>
            <a:r>
              <a:rPr lang="en-US" sz="2000" baseline="-25000" dirty="0"/>
              <a:t>R</a:t>
            </a:r>
            <a:r>
              <a:rPr lang="en-US" sz="2000" baseline="-25000" dirty="0">
                <a:latin typeface="Symbol" pitchFamily="18" charset="2"/>
              </a:rPr>
              <a:t>  </a:t>
            </a:r>
            <a:r>
              <a:rPr lang="en-US" sz="2000" dirty="0" smtClean="0"/>
              <a:t>= ½(</a:t>
            </a:r>
            <a:r>
              <a:rPr lang="en-US" sz="2000" dirty="0"/>
              <a:t>1 +</a:t>
            </a:r>
            <a:r>
              <a:rPr lang="en-US" sz="2000" dirty="0">
                <a:latin typeface="Symbol" pitchFamily="18" charset="2"/>
              </a:rPr>
              <a:t> </a:t>
            </a:r>
            <a:r>
              <a:rPr lang="en-US" sz="2000" dirty="0" smtClean="0">
                <a:latin typeface="Symbol" pitchFamily="18" charset="2"/>
              </a:rPr>
              <a:t>g</a:t>
            </a:r>
            <a:r>
              <a:rPr lang="en-US" sz="2000" baseline="-25000" dirty="0" smtClean="0"/>
              <a:t>5</a:t>
            </a:r>
            <a:r>
              <a:rPr lang="en-US" sz="2000" dirty="0"/>
              <a:t>) </a:t>
            </a:r>
            <a:r>
              <a:rPr lang="en-US" sz="2000" dirty="0">
                <a:latin typeface="Symbol" pitchFamily="18" charset="2"/>
              </a:rPr>
              <a:t>n</a:t>
            </a:r>
            <a:endParaRPr lang="en-US" sz="2000" dirty="0"/>
          </a:p>
        </p:txBody>
      </p:sp>
      <p:sp>
        <p:nvSpPr>
          <p:cNvPr id="13" name="Right Arrow 12"/>
          <p:cNvSpPr/>
          <p:nvPr/>
        </p:nvSpPr>
        <p:spPr>
          <a:xfrm>
            <a:off x="5720314" y="2660932"/>
            <a:ext cx="180756" cy="400110"/>
          </a:xfrm>
          <a:prstGeom prst="rightArrow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TextBox 13"/>
          <p:cNvSpPr txBox="1"/>
          <p:nvPr/>
        </p:nvSpPr>
        <p:spPr>
          <a:xfrm>
            <a:off x="816998" y="2907387"/>
            <a:ext cx="44673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no gauge interactions in the SM </a:t>
            </a:r>
            <a:endParaRPr lang="en-IE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457196" y="1757299"/>
            <a:ext cx="2179674" cy="461665"/>
          </a:xfrm>
          <a:prstGeom prst="rect">
            <a:avLst/>
          </a:prstGeom>
          <a:solidFill>
            <a:srgbClr val="FF00FF"/>
          </a:solidFill>
        </p:spPr>
        <p:txBody>
          <a:bodyPr wrap="square" rtlCol="0">
            <a:spAutoFit/>
          </a:bodyPr>
          <a:lstStyle/>
          <a:p>
            <a:r>
              <a:rPr lang="en-IE" sz="2400" dirty="0" smtClean="0"/>
              <a:t>RH neutrinos</a:t>
            </a:r>
            <a:endParaRPr lang="en-IE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031367" y="3678832"/>
            <a:ext cx="5507656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h </a:t>
            </a:r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/>
              <a:t>R</a:t>
            </a:r>
            <a:r>
              <a:rPr lang="en-IE" sz="2000" dirty="0" smtClean="0"/>
              <a:t> L</a:t>
            </a:r>
            <a:r>
              <a:rPr lang="en-IE" sz="2000" baseline="-25000" dirty="0" smtClean="0"/>
              <a:t>L </a:t>
            </a:r>
            <a:r>
              <a:rPr lang="en-IE" sz="2000" dirty="0" err="1" smtClean="0"/>
              <a:t>i</a:t>
            </a:r>
            <a:r>
              <a:rPr lang="en-US" sz="2000" dirty="0" smtClean="0">
                <a:latin typeface="Symbol" pitchFamily="18" charset="2"/>
              </a:rPr>
              <a:t>t</a:t>
            </a:r>
            <a:r>
              <a:rPr lang="en-US" sz="2000" baseline="-25000" dirty="0" smtClean="0"/>
              <a:t>2 </a:t>
            </a:r>
            <a:r>
              <a:rPr lang="en-IE" sz="2000" dirty="0" smtClean="0"/>
              <a:t>H + </a:t>
            </a:r>
            <a:r>
              <a:rPr lang="en-IE" sz="2000" dirty="0" err="1" smtClean="0"/>
              <a:t>h.c</a:t>
            </a:r>
            <a:r>
              <a:rPr lang="en-IE" sz="2000" dirty="0" smtClean="0"/>
              <a:t>. = h </a:t>
            </a:r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/>
              <a:t>R</a:t>
            </a:r>
            <a:r>
              <a:rPr lang="en-IE" sz="2000" dirty="0" smtClean="0"/>
              <a:t> (</a:t>
            </a:r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/>
              <a:t>L</a:t>
            </a:r>
            <a:r>
              <a:rPr lang="en-US" sz="2000" baseline="-25000" dirty="0" smtClean="0"/>
              <a:t> </a:t>
            </a:r>
            <a:r>
              <a:rPr lang="en-IE" sz="2000" dirty="0" smtClean="0"/>
              <a:t>H</a:t>
            </a:r>
            <a:r>
              <a:rPr lang="en-IE" sz="2000" baseline="30000" dirty="0" smtClean="0"/>
              <a:t>0</a:t>
            </a:r>
            <a:r>
              <a:rPr lang="en-IE" sz="2000" dirty="0" smtClean="0"/>
              <a:t> – </a:t>
            </a:r>
            <a:r>
              <a:rPr lang="en-IE" sz="2000" dirty="0" err="1" smtClean="0"/>
              <a:t>l</a:t>
            </a:r>
            <a:r>
              <a:rPr lang="en-IE" sz="2000" baseline="-25000" dirty="0" err="1" smtClean="0"/>
              <a:t>l</a:t>
            </a:r>
            <a:r>
              <a:rPr lang="en-IE" sz="2000" dirty="0" smtClean="0"/>
              <a:t> H</a:t>
            </a:r>
            <a:r>
              <a:rPr lang="en-IE" sz="2000" baseline="30000" dirty="0" smtClean="0"/>
              <a:t>+</a:t>
            </a:r>
            <a:r>
              <a:rPr lang="en-US" sz="2000" dirty="0" smtClean="0"/>
              <a:t>) + </a:t>
            </a:r>
            <a:r>
              <a:rPr lang="en-US" sz="2000" dirty="0" err="1" smtClean="0"/>
              <a:t>h.c</a:t>
            </a:r>
            <a:r>
              <a:rPr lang="en-US" sz="2000" dirty="0" smtClean="0"/>
              <a:t>.</a:t>
            </a:r>
            <a:r>
              <a:rPr lang="en-IE" sz="2000" baseline="-25000" dirty="0" smtClean="0"/>
              <a:t> </a:t>
            </a:r>
            <a:r>
              <a:rPr lang="en-IE" sz="2000" dirty="0" smtClean="0"/>
              <a:t>    </a:t>
            </a:r>
            <a:endParaRPr lang="en-IE" sz="2000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1359128" y="3785162"/>
            <a:ext cx="1222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659394" y="3767434"/>
            <a:ext cx="1222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05893" y="4298885"/>
            <a:ext cx="2375528" cy="461665"/>
          </a:xfrm>
          <a:prstGeom prst="rect">
            <a:avLst/>
          </a:prstGeom>
          <a:solidFill>
            <a:srgbClr val="FF00FF"/>
          </a:solidFill>
        </p:spPr>
        <p:txBody>
          <a:bodyPr wrap="square" rtlCol="0">
            <a:spAutoFit/>
          </a:bodyPr>
          <a:lstStyle/>
          <a:p>
            <a:r>
              <a:rPr lang="en-IE" sz="2400" dirty="0" smtClean="0"/>
              <a:t>Do they exist?</a:t>
            </a:r>
            <a:endParaRPr lang="en-IE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839972" y="4781816"/>
            <a:ext cx="73045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- Aesthetics: why not, if other SM fermions have?</a:t>
            </a:r>
            <a:endParaRPr lang="en-IE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965860" y="5120930"/>
            <a:ext cx="78441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- Justified in plausible  gauge extensions of SM: B – L and L - R       symmetric models</a:t>
            </a:r>
            <a:endParaRPr lang="en-IE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2349787" y="5759451"/>
            <a:ext cx="3891525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dirty="0" smtClean="0"/>
              <a:t>U(1)</a:t>
            </a:r>
            <a:r>
              <a:rPr lang="en-IE" baseline="-25000" dirty="0" smtClean="0"/>
              <a:t>B-L</a:t>
            </a:r>
            <a:r>
              <a:rPr lang="en-IE" dirty="0" smtClean="0"/>
              <a:t>  </a:t>
            </a:r>
            <a:r>
              <a:rPr lang="en-IE" dirty="0" smtClean="0">
                <a:sym typeface="Wingdings" pitchFamily="2" charset="2"/>
              </a:rPr>
              <a:t></a:t>
            </a:r>
            <a:r>
              <a:rPr lang="en-IE" dirty="0" smtClean="0"/>
              <a:t>  SU(2)</a:t>
            </a:r>
            <a:r>
              <a:rPr lang="en-IE" baseline="-25000" dirty="0" smtClean="0"/>
              <a:t>L</a:t>
            </a:r>
            <a:r>
              <a:rPr lang="en-IE" dirty="0" smtClean="0"/>
              <a:t> x SU(2)</a:t>
            </a:r>
            <a:r>
              <a:rPr lang="en-IE" baseline="-25000" dirty="0" smtClean="0"/>
              <a:t>R  </a:t>
            </a:r>
            <a:r>
              <a:rPr lang="en-IE" dirty="0" smtClean="0"/>
              <a:t>x U(1)</a:t>
            </a:r>
            <a:r>
              <a:rPr lang="en-IE" baseline="-25000" dirty="0" smtClean="0"/>
              <a:t>      </a:t>
            </a:r>
            <a:endParaRPr lang="en-IE" dirty="0"/>
          </a:p>
        </p:txBody>
      </p:sp>
      <p:sp>
        <p:nvSpPr>
          <p:cNvPr id="28" name="TextBox 27"/>
          <p:cNvSpPr txBox="1"/>
          <p:nvPr/>
        </p:nvSpPr>
        <p:spPr>
          <a:xfrm>
            <a:off x="1050925" y="6224480"/>
            <a:ext cx="46587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- Gravitational anomaly cancellations</a:t>
            </a:r>
            <a:endParaRPr lang="en-IE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3083430" y="1775629"/>
            <a:ext cx="12652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(if exist)</a:t>
            </a:r>
            <a:endParaRPr lang="en-IE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6241313" y="2660932"/>
            <a:ext cx="1190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</a:t>
            </a:r>
            <a:r>
              <a:rPr lang="en-US" baseline="-25000" dirty="0" smtClean="0"/>
              <a:t>EM</a:t>
            </a:r>
            <a:r>
              <a:rPr lang="en-IE" dirty="0" smtClean="0"/>
              <a:t> = 0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8" name="WordArt 4"/>
          <p:cNvSpPr>
            <a:spLocks noChangeArrowheads="1" noChangeShapeType="1" noTextEdit="1"/>
          </p:cNvSpPr>
          <p:nvPr/>
        </p:nvSpPr>
        <p:spPr bwMode="auto">
          <a:xfrm>
            <a:off x="371145" y="435929"/>
            <a:ext cx="6157246" cy="69519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Why we should consider other possibilities?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9708" y="3444934"/>
            <a:ext cx="72514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Smallness of neutrino mass and  Large mixing  may testify </a:t>
            </a:r>
          </a:p>
          <a:p>
            <a:r>
              <a:rPr lang="en-IE" sz="2000" dirty="0" smtClean="0"/>
              <a:t>that origin of neutrino masses may differ from masses of other fermions</a:t>
            </a:r>
            <a:endParaRPr lang="en-IE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371145" y="1412875"/>
            <a:ext cx="83163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Can neutrino mass be of the same origins as masses of other fermions in SM?</a:t>
            </a:r>
            <a:endParaRPr lang="en-IE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404027" y="2615615"/>
            <a:ext cx="40510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Where are the RH neutrinos?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0244" name="WordArt 4"/>
          <p:cNvSpPr>
            <a:spLocks noChangeArrowheads="1" noChangeShapeType="1" noTextEdit="1"/>
          </p:cNvSpPr>
          <p:nvPr/>
        </p:nvSpPr>
        <p:spPr bwMode="auto">
          <a:xfrm>
            <a:off x="519457" y="478465"/>
            <a:ext cx="4488453" cy="65318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Dirac mass terms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793750" y="1908175"/>
            <a:ext cx="3416300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Lucida Calligraphy" pitchFamily="66" charset="0"/>
              </a:rPr>
              <a:t>L</a:t>
            </a:r>
            <a:r>
              <a:rPr lang="en-US" sz="2400" dirty="0"/>
              <a:t> = …  - </a:t>
            </a:r>
            <a:r>
              <a:rPr lang="en-US" sz="2400" dirty="0" err="1"/>
              <a:t>m</a:t>
            </a:r>
            <a:r>
              <a:rPr lang="en-US" sz="2400" baseline="-25000" dirty="0" err="1"/>
              <a:t>D</a:t>
            </a:r>
            <a:r>
              <a:rPr lang="en-US" sz="2400" dirty="0"/>
              <a:t> </a:t>
            </a:r>
            <a:r>
              <a:rPr lang="en-US" sz="2400" dirty="0" err="1" smtClean="0">
                <a:latin typeface="Symbol" pitchFamily="18" charset="2"/>
              </a:rPr>
              <a:t>n</a:t>
            </a:r>
            <a:r>
              <a:rPr lang="en-US" sz="2400" baseline="-25000" dirty="0" err="1"/>
              <a:t>R</a:t>
            </a:r>
            <a:r>
              <a:rPr lang="en-US" sz="2400" dirty="0" smtClean="0">
                <a:latin typeface="Symbol" pitchFamily="18" charset="2"/>
              </a:rPr>
              <a:t> </a:t>
            </a:r>
            <a:r>
              <a:rPr lang="en-US" sz="2400" dirty="0" err="1" smtClean="0">
                <a:latin typeface="Symbol" pitchFamily="18" charset="2"/>
              </a:rPr>
              <a:t>n</a:t>
            </a:r>
            <a:r>
              <a:rPr lang="en-US" sz="2400" baseline="-25000" dirty="0" err="1"/>
              <a:t>L</a:t>
            </a:r>
            <a:r>
              <a:rPr lang="en-US" sz="2400" dirty="0" smtClean="0">
                <a:latin typeface="Symbol" pitchFamily="18" charset="2"/>
              </a:rPr>
              <a:t> </a:t>
            </a:r>
            <a:r>
              <a:rPr lang="en-US" sz="2400" dirty="0"/>
              <a:t>+ </a:t>
            </a:r>
            <a:r>
              <a:rPr lang="en-US" sz="2400" dirty="0" err="1"/>
              <a:t>h.c</a:t>
            </a:r>
            <a:r>
              <a:rPr lang="en-US" sz="2400" dirty="0"/>
              <a:t>.  </a:t>
            </a:r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2420938" y="2008188"/>
            <a:ext cx="188912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4792663" y="2239036"/>
            <a:ext cx="2919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connects left and right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2833688" y="3327400"/>
            <a:ext cx="304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(I,  I</a:t>
            </a:r>
            <a:r>
              <a:rPr lang="en-US" sz="2000" baseline="-25000" dirty="0"/>
              <a:t>3</a:t>
            </a:r>
            <a:r>
              <a:rPr lang="en-US" sz="2000" dirty="0"/>
              <a:t>,  Y)  = ( ½,  ½,  -1 )</a:t>
            </a:r>
          </a:p>
        </p:txBody>
      </p:sp>
      <p:sp>
        <p:nvSpPr>
          <p:cNvPr id="10251" name="Text Box 12"/>
          <p:cNvSpPr txBox="1">
            <a:spLocks noChangeArrowheads="1"/>
          </p:cNvSpPr>
          <p:nvPr/>
        </p:nvSpPr>
        <p:spPr bwMode="auto">
          <a:xfrm>
            <a:off x="3146525" y="4810125"/>
            <a:ext cx="156835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Symbol" pitchFamily="18" charset="2"/>
              </a:rPr>
              <a:t>n</a:t>
            </a:r>
            <a:r>
              <a:rPr lang="en-US" sz="2000" baseline="-25000" dirty="0" err="1"/>
              <a:t>L</a:t>
            </a:r>
            <a:r>
              <a:rPr lang="en-US" sz="2000" dirty="0">
                <a:latin typeface="Symbol" pitchFamily="18" charset="2"/>
              </a:rPr>
              <a:t>  </a:t>
            </a:r>
            <a:r>
              <a:rPr lang="en-US" sz="2000" dirty="0">
                <a:sym typeface="Wingdings" pitchFamily="2" charset="2"/>
              </a:rPr>
              <a:t></a:t>
            </a:r>
            <a:r>
              <a:rPr lang="en-US" sz="2000" dirty="0"/>
              <a:t> </a:t>
            </a:r>
            <a:r>
              <a:rPr lang="en-US" sz="2000" dirty="0" err="1"/>
              <a:t>e</a:t>
            </a:r>
            <a:r>
              <a:rPr lang="en-US" sz="2000" baseline="30000" dirty="0" err="1"/>
              <a:t>i</a:t>
            </a:r>
            <a:r>
              <a:rPr lang="en-US" sz="2000" baseline="30000" dirty="0" err="1">
                <a:latin typeface="Symbol" pitchFamily="18" charset="2"/>
              </a:rPr>
              <a:t>a</a:t>
            </a:r>
            <a:r>
              <a:rPr lang="en-US" sz="2000" dirty="0"/>
              <a:t> </a:t>
            </a:r>
            <a:r>
              <a:rPr lang="en-US" sz="2000" dirty="0" err="1">
                <a:latin typeface="Symbol" pitchFamily="18" charset="2"/>
              </a:rPr>
              <a:t>n</a:t>
            </a:r>
            <a:r>
              <a:rPr lang="en-US" sz="2000" baseline="-25000" dirty="0" err="1"/>
              <a:t>L</a:t>
            </a:r>
            <a:endParaRPr lang="en-US" sz="2000" dirty="0"/>
          </a:p>
        </p:txBody>
      </p:sp>
      <p:sp>
        <p:nvSpPr>
          <p:cNvPr id="10254" name="Text Box 15"/>
          <p:cNvSpPr txBox="1">
            <a:spLocks noChangeArrowheads="1"/>
          </p:cNvSpPr>
          <p:nvPr/>
        </p:nvSpPr>
        <p:spPr bwMode="auto">
          <a:xfrm>
            <a:off x="420688" y="3276600"/>
            <a:ext cx="1712913" cy="701675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Electroweak </a:t>
            </a:r>
          </a:p>
          <a:p>
            <a:r>
              <a:rPr lang="en-US" sz="2000" dirty="0"/>
              <a:t>properties: </a:t>
            </a:r>
          </a:p>
        </p:txBody>
      </p:sp>
      <p:sp>
        <p:nvSpPr>
          <p:cNvPr id="10255" name="Text Box 16"/>
          <p:cNvSpPr txBox="1">
            <a:spLocks noChangeArrowheads="1"/>
          </p:cNvSpPr>
          <p:nvPr/>
        </p:nvSpPr>
        <p:spPr bwMode="auto">
          <a:xfrm>
            <a:off x="446088" y="4929187"/>
            <a:ext cx="2133918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Invariant </a:t>
            </a:r>
            <a:r>
              <a:rPr lang="en-US" sz="2000" dirty="0" smtClean="0"/>
              <a:t>under </a:t>
            </a:r>
            <a:endParaRPr lang="en-US" sz="2000" dirty="0"/>
          </a:p>
          <a:p>
            <a:r>
              <a:rPr lang="en-US" sz="2000" dirty="0"/>
              <a:t>transformation</a:t>
            </a:r>
          </a:p>
        </p:txBody>
      </p:sp>
      <p:sp>
        <p:nvSpPr>
          <p:cNvPr id="10257" name="Text Box 18"/>
          <p:cNvSpPr txBox="1">
            <a:spLocks noChangeArrowheads="1"/>
          </p:cNvSpPr>
          <p:nvPr/>
        </p:nvSpPr>
        <p:spPr bwMode="auto">
          <a:xfrm>
            <a:off x="3165475" y="5318125"/>
            <a:ext cx="1525588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Symbol" pitchFamily="18" charset="2"/>
              </a:rPr>
              <a:t>n</a:t>
            </a:r>
            <a:r>
              <a:rPr lang="en-US" sz="2000" baseline="-25000" dirty="0" err="1"/>
              <a:t>R</a:t>
            </a:r>
            <a:r>
              <a:rPr lang="en-US" sz="2000" dirty="0">
                <a:latin typeface="Symbol" pitchFamily="18" charset="2"/>
              </a:rPr>
              <a:t>  </a:t>
            </a:r>
            <a:r>
              <a:rPr lang="en-US" sz="2000" dirty="0">
                <a:sym typeface="Wingdings" pitchFamily="2" charset="2"/>
              </a:rPr>
              <a:t></a:t>
            </a:r>
            <a:r>
              <a:rPr lang="en-US" sz="2000" dirty="0"/>
              <a:t> </a:t>
            </a:r>
            <a:r>
              <a:rPr lang="en-US" sz="2000" dirty="0" err="1"/>
              <a:t>e</a:t>
            </a:r>
            <a:r>
              <a:rPr lang="en-US" sz="2000" baseline="30000" dirty="0" err="1"/>
              <a:t>i</a:t>
            </a:r>
            <a:r>
              <a:rPr lang="en-US" sz="2000" baseline="30000" dirty="0" err="1">
                <a:latin typeface="Symbol" pitchFamily="18" charset="2"/>
              </a:rPr>
              <a:t>a</a:t>
            </a:r>
            <a:r>
              <a:rPr lang="en-US" sz="2000" dirty="0"/>
              <a:t> </a:t>
            </a:r>
            <a:r>
              <a:rPr lang="en-US" sz="2000" dirty="0" err="1">
                <a:latin typeface="Symbol" pitchFamily="18" charset="2"/>
              </a:rPr>
              <a:t>n</a:t>
            </a:r>
            <a:r>
              <a:rPr lang="en-US" sz="2000" baseline="-25000" dirty="0" err="1"/>
              <a:t>R</a:t>
            </a:r>
            <a:endParaRPr lang="en-US" sz="2000" dirty="0"/>
          </a:p>
        </p:txBody>
      </p:sp>
      <p:sp>
        <p:nvSpPr>
          <p:cNvPr id="10258" name="Text Box 19"/>
          <p:cNvSpPr txBox="1">
            <a:spLocks noChangeArrowheads="1"/>
          </p:cNvSpPr>
          <p:nvPr/>
        </p:nvSpPr>
        <p:spPr bwMode="auto">
          <a:xfrm>
            <a:off x="4987925" y="5023990"/>
            <a:ext cx="3935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U(1)  symmetry – lepton number</a:t>
            </a:r>
          </a:p>
        </p:txBody>
      </p:sp>
      <p:sp>
        <p:nvSpPr>
          <p:cNvPr id="10259" name="Text Box 20"/>
          <p:cNvSpPr txBox="1">
            <a:spLocks noChangeArrowheads="1"/>
          </p:cNvSpPr>
          <p:nvPr/>
        </p:nvSpPr>
        <p:spPr bwMode="auto">
          <a:xfrm>
            <a:off x="4740275" y="1898650"/>
            <a:ext cx="37766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4 component </a:t>
            </a:r>
            <a:r>
              <a:rPr lang="en-US" sz="2000" dirty="0">
                <a:sym typeface="Wingdings" pitchFamily="2" charset="2"/>
              </a:rPr>
              <a:t> Dirac equation</a:t>
            </a:r>
            <a:endParaRPr lang="en-US" sz="2000" dirty="0"/>
          </a:p>
        </p:txBody>
      </p:sp>
      <p:sp>
        <p:nvSpPr>
          <p:cNvPr id="10260" name="Text Box 22"/>
          <p:cNvSpPr txBox="1">
            <a:spLocks noChangeArrowheads="1"/>
          </p:cNvSpPr>
          <p:nvPr/>
        </p:nvSpPr>
        <p:spPr bwMode="auto">
          <a:xfrm>
            <a:off x="-760413" y="6519863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-4763" y="0"/>
            <a:ext cx="9144001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1268" name="WordArt 4"/>
          <p:cNvSpPr>
            <a:spLocks noChangeArrowheads="1" noChangeShapeType="1" noTextEdit="1"/>
          </p:cNvSpPr>
          <p:nvPr/>
        </p:nvSpPr>
        <p:spPr bwMode="auto">
          <a:xfrm>
            <a:off x="500290" y="265800"/>
            <a:ext cx="4987925" cy="82383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Majorana</a:t>
            </a:r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 </a:t>
            </a:r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mass </a:t>
            </a:r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term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881063" y="2383350"/>
            <a:ext cx="3813175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Lucida Calligraphy" pitchFamily="66" charset="0"/>
              </a:rPr>
              <a:t>L</a:t>
            </a:r>
            <a:r>
              <a:rPr lang="en-US" sz="2400" dirty="0"/>
              <a:t> = … - ½ </a:t>
            </a:r>
            <a:r>
              <a:rPr lang="en-US" sz="2400" dirty="0" err="1"/>
              <a:t>m</a:t>
            </a:r>
            <a:r>
              <a:rPr lang="en-US" sz="2400" baseline="-25000" dirty="0" err="1"/>
              <a:t>L</a:t>
            </a:r>
            <a:r>
              <a:rPr lang="en-US" sz="2400" dirty="0"/>
              <a:t> </a:t>
            </a:r>
            <a:r>
              <a:rPr lang="en-US" sz="2400" dirty="0" err="1">
                <a:latin typeface="Symbol" pitchFamily="18" charset="2"/>
              </a:rPr>
              <a:t>n</a:t>
            </a:r>
            <a:r>
              <a:rPr lang="en-US" sz="2400" baseline="-25000" dirty="0" err="1"/>
              <a:t>L</a:t>
            </a:r>
            <a:r>
              <a:rPr lang="en-US" sz="2400" baseline="30000" dirty="0" err="1"/>
              <a:t>T</a:t>
            </a:r>
            <a:r>
              <a:rPr lang="en-US" sz="2400" dirty="0" err="1"/>
              <a:t>C</a:t>
            </a:r>
            <a:r>
              <a:rPr lang="en-US" sz="2400" dirty="0" err="1">
                <a:latin typeface="Symbol" pitchFamily="18" charset="2"/>
              </a:rPr>
              <a:t>n</a:t>
            </a:r>
            <a:r>
              <a:rPr lang="en-US" sz="2400" baseline="-25000" dirty="0" err="1"/>
              <a:t>L</a:t>
            </a:r>
            <a:r>
              <a:rPr lang="en-US" sz="2400" dirty="0">
                <a:latin typeface="Symbol" pitchFamily="18" charset="2"/>
              </a:rPr>
              <a:t> </a:t>
            </a:r>
            <a:r>
              <a:rPr lang="en-US" sz="2400" dirty="0"/>
              <a:t>+ </a:t>
            </a:r>
            <a:r>
              <a:rPr lang="en-US" sz="2400" dirty="0" err="1"/>
              <a:t>h.c</a:t>
            </a:r>
            <a:r>
              <a:rPr lang="en-US" sz="2400" dirty="0"/>
              <a:t>.  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939237" y="1664180"/>
            <a:ext cx="12700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>
                <a:latin typeface="Symbol" pitchFamily="18" charset="2"/>
              </a:rPr>
              <a:t>n</a:t>
            </a:r>
            <a:r>
              <a:rPr lang="en-US" sz="2000" baseline="-25000" dirty="0" err="1"/>
              <a:t>R</a:t>
            </a:r>
            <a:r>
              <a:rPr lang="en-US" sz="2000" dirty="0">
                <a:latin typeface="Symbol" pitchFamily="18" charset="2"/>
              </a:rPr>
              <a:t>  </a:t>
            </a:r>
            <a:r>
              <a:rPr lang="en-US" sz="2000" dirty="0">
                <a:sym typeface="Wingdings" pitchFamily="2" charset="2"/>
              </a:rPr>
              <a:t> </a:t>
            </a:r>
            <a:r>
              <a:rPr lang="en-US" sz="2000" dirty="0" err="1">
                <a:latin typeface="Symbol" pitchFamily="18" charset="2"/>
              </a:rPr>
              <a:t>n</a:t>
            </a:r>
            <a:r>
              <a:rPr lang="en-US" sz="2000" baseline="-25000" dirty="0" err="1"/>
              <a:t>L</a:t>
            </a:r>
            <a:r>
              <a:rPr lang="en-US" sz="2000" baseline="30000" dirty="0" err="1"/>
              <a:t>C</a:t>
            </a:r>
            <a:r>
              <a:rPr lang="en-US" sz="2000" dirty="0"/>
              <a:t> 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5076825" y="1679575"/>
            <a:ext cx="1692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Symbol" pitchFamily="18" charset="2"/>
              </a:rPr>
              <a:t>n</a:t>
            </a:r>
            <a:r>
              <a:rPr lang="en-US" sz="2000" baseline="-25000"/>
              <a:t>L</a:t>
            </a:r>
            <a:r>
              <a:rPr lang="en-US" sz="2000" baseline="30000"/>
              <a:t>C</a:t>
            </a:r>
            <a:r>
              <a:rPr lang="en-US" sz="2000"/>
              <a:t>  =  C (</a:t>
            </a:r>
            <a:r>
              <a:rPr lang="en-US" sz="2000">
                <a:latin typeface="Symbol" pitchFamily="18" charset="2"/>
              </a:rPr>
              <a:t>n</a:t>
            </a:r>
            <a:r>
              <a:rPr lang="en-US" sz="2000" baseline="-25000"/>
              <a:t>L</a:t>
            </a:r>
            <a:r>
              <a:rPr lang="en-US" sz="2000"/>
              <a:t>)</a:t>
            </a:r>
            <a:r>
              <a:rPr lang="en-US" sz="2000" baseline="30000"/>
              <a:t>T</a:t>
            </a:r>
            <a:endParaRPr lang="en-US" sz="2000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6232525" y="1736725"/>
            <a:ext cx="188913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2554288" y="1643063"/>
            <a:ext cx="24939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charge conjugation: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6961188" y="1658938"/>
            <a:ext cx="11636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C = i</a:t>
            </a:r>
            <a:r>
              <a:rPr lang="en-US" sz="2000">
                <a:latin typeface="Symbol" pitchFamily="18" charset="2"/>
              </a:rPr>
              <a:t>g</a:t>
            </a:r>
            <a:r>
              <a:rPr lang="en-US" sz="2000" baseline="-25000"/>
              <a:t>0</a:t>
            </a:r>
            <a:r>
              <a:rPr lang="en-US" sz="2000">
                <a:latin typeface="Symbol" pitchFamily="18" charset="2"/>
              </a:rPr>
              <a:t> g</a:t>
            </a:r>
            <a:r>
              <a:rPr lang="en-US" sz="2000" baseline="-25000"/>
              <a:t>2</a:t>
            </a:r>
            <a:endParaRPr lang="en-US" sz="2000"/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547688" y="3225800"/>
            <a:ext cx="3062057" cy="707886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Electroweak properties </a:t>
            </a:r>
          </a:p>
          <a:p>
            <a:r>
              <a:rPr lang="en-US" sz="2000" dirty="0" smtClean="0"/>
              <a:t>of the mass term</a:t>
            </a:r>
            <a:endParaRPr lang="en-US" sz="2000" dirty="0"/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4305343" y="3367088"/>
            <a:ext cx="3063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(I,  I</a:t>
            </a:r>
            <a:r>
              <a:rPr lang="en-US" sz="2000" baseline="-25000" dirty="0"/>
              <a:t>3</a:t>
            </a:r>
            <a:r>
              <a:rPr lang="en-US" sz="2000" dirty="0"/>
              <a:t>,  Y</a:t>
            </a:r>
            <a:r>
              <a:rPr lang="en-US" sz="2000" dirty="0" smtClean="0"/>
              <a:t>) </a:t>
            </a:r>
            <a:r>
              <a:rPr lang="en-US" sz="2000" dirty="0"/>
              <a:t>= ( 1,  1,  - 2 )</a:t>
            </a:r>
          </a:p>
        </p:txBody>
      </p:sp>
      <p:sp>
        <p:nvSpPr>
          <p:cNvPr id="11277" name="Text Box 14"/>
          <p:cNvSpPr txBox="1">
            <a:spLocks noChangeArrowheads="1"/>
          </p:cNvSpPr>
          <p:nvPr/>
        </p:nvSpPr>
        <p:spPr bwMode="auto">
          <a:xfrm>
            <a:off x="547688" y="4348493"/>
            <a:ext cx="2558714" cy="400110"/>
          </a:xfrm>
          <a:prstGeom prst="rect">
            <a:avLst/>
          </a:prstGeom>
          <a:solidFill>
            <a:srgbClr val="FF66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No invariance </a:t>
            </a:r>
            <a:r>
              <a:rPr lang="en-US" sz="2000" dirty="0"/>
              <a:t>under</a:t>
            </a:r>
          </a:p>
        </p:txBody>
      </p:sp>
      <p:sp>
        <p:nvSpPr>
          <p:cNvPr id="11278" name="Text Box 15"/>
          <p:cNvSpPr txBox="1">
            <a:spLocks noChangeArrowheads="1"/>
          </p:cNvSpPr>
          <p:nvPr/>
        </p:nvSpPr>
        <p:spPr bwMode="auto">
          <a:xfrm>
            <a:off x="3238499" y="4365625"/>
            <a:ext cx="1712913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Symbol" pitchFamily="18" charset="2"/>
              </a:rPr>
              <a:t>n</a:t>
            </a:r>
            <a:r>
              <a:rPr lang="en-US" sz="2000" baseline="-25000" dirty="0" err="1"/>
              <a:t>L</a:t>
            </a:r>
            <a:r>
              <a:rPr lang="en-US" sz="2000" dirty="0">
                <a:latin typeface="Symbol" pitchFamily="18" charset="2"/>
              </a:rPr>
              <a:t>  </a:t>
            </a:r>
            <a:r>
              <a:rPr lang="en-US" sz="2000" dirty="0">
                <a:sym typeface="Wingdings" pitchFamily="2" charset="2"/>
              </a:rPr>
              <a:t></a:t>
            </a:r>
            <a:r>
              <a:rPr lang="en-US" sz="2000" dirty="0"/>
              <a:t> </a:t>
            </a:r>
            <a:r>
              <a:rPr lang="en-US" sz="2000" dirty="0" err="1"/>
              <a:t>e</a:t>
            </a:r>
            <a:r>
              <a:rPr lang="en-US" sz="2000" baseline="30000" dirty="0" err="1"/>
              <a:t>i</a:t>
            </a:r>
            <a:r>
              <a:rPr lang="en-US" sz="2000" baseline="30000" dirty="0" err="1">
                <a:latin typeface="Symbol" pitchFamily="18" charset="2"/>
              </a:rPr>
              <a:t>a</a:t>
            </a:r>
            <a:r>
              <a:rPr lang="en-US" sz="2000" dirty="0"/>
              <a:t> </a:t>
            </a:r>
            <a:r>
              <a:rPr lang="en-US" sz="2000" dirty="0" err="1">
                <a:latin typeface="Symbol" pitchFamily="18" charset="2"/>
              </a:rPr>
              <a:t>n</a:t>
            </a:r>
            <a:r>
              <a:rPr lang="en-US" sz="2000" baseline="-25000" dirty="0" err="1"/>
              <a:t>L</a:t>
            </a:r>
            <a:endParaRPr lang="en-US" sz="2000" dirty="0"/>
          </a:p>
        </p:txBody>
      </p:sp>
      <p:sp>
        <p:nvSpPr>
          <p:cNvPr id="11279" name="Text Box 16"/>
          <p:cNvSpPr txBox="1">
            <a:spLocks noChangeArrowheads="1"/>
          </p:cNvSpPr>
          <p:nvPr/>
        </p:nvSpPr>
        <p:spPr bwMode="auto">
          <a:xfrm>
            <a:off x="4637153" y="2504116"/>
            <a:ext cx="4313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ym typeface="Wingdings" pitchFamily="2" charset="2"/>
              </a:rPr>
              <a:t> t</a:t>
            </a:r>
            <a:r>
              <a:rPr lang="en-US" sz="2000" dirty="0"/>
              <a:t>wo component massive neutrino</a:t>
            </a:r>
          </a:p>
        </p:txBody>
      </p:sp>
      <p:sp>
        <p:nvSpPr>
          <p:cNvPr id="11280" name="Text Box 17"/>
          <p:cNvSpPr txBox="1">
            <a:spLocks noChangeArrowheads="1"/>
          </p:cNvSpPr>
          <p:nvPr/>
        </p:nvSpPr>
        <p:spPr bwMode="auto">
          <a:xfrm>
            <a:off x="587375" y="4917298"/>
            <a:ext cx="735008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Lepton number of the mass operator: L = 2 and </a:t>
            </a:r>
            <a:r>
              <a:rPr lang="en-US" sz="2000" dirty="0" smtClean="0"/>
              <a:t>- 2 </a:t>
            </a:r>
            <a:r>
              <a:rPr lang="en-US" sz="2000" dirty="0"/>
              <a:t>(for </a:t>
            </a:r>
            <a:r>
              <a:rPr lang="en-US" sz="2000" dirty="0" err="1"/>
              <a:t>h.c</a:t>
            </a:r>
            <a:r>
              <a:rPr lang="en-US" sz="2000" dirty="0"/>
              <a:t>.)</a:t>
            </a:r>
          </a:p>
        </p:txBody>
      </p:sp>
      <p:sp>
        <p:nvSpPr>
          <p:cNvPr id="11281" name="Text Box 18"/>
          <p:cNvSpPr txBox="1">
            <a:spLocks noChangeArrowheads="1"/>
          </p:cNvSpPr>
          <p:nvPr/>
        </p:nvSpPr>
        <p:spPr bwMode="auto">
          <a:xfrm>
            <a:off x="605648" y="5830888"/>
            <a:ext cx="4911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Processes with lepton number violation  </a:t>
            </a:r>
          </a:p>
          <a:p>
            <a:r>
              <a:rPr lang="en-US" sz="2000" dirty="0"/>
              <a:t>by |</a:t>
            </a:r>
            <a:r>
              <a:rPr lang="en-US" sz="2000" dirty="0">
                <a:latin typeface="Symbol" pitchFamily="18" charset="2"/>
              </a:rPr>
              <a:t>D</a:t>
            </a:r>
            <a:r>
              <a:rPr lang="en-US" sz="2000" dirty="0"/>
              <a:t>L| = 2 with probabilities </a:t>
            </a:r>
          </a:p>
        </p:txBody>
      </p:sp>
      <p:sp>
        <p:nvSpPr>
          <p:cNvPr id="11282" name="Text Box 19"/>
          <p:cNvSpPr txBox="1">
            <a:spLocks noChangeArrowheads="1"/>
          </p:cNvSpPr>
          <p:nvPr/>
        </p:nvSpPr>
        <p:spPr bwMode="auto">
          <a:xfrm>
            <a:off x="1181100" y="5337175"/>
            <a:ext cx="5616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mass term violates lepton number by |</a:t>
            </a:r>
            <a:r>
              <a:rPr lang="en-US" sz="2000" dirty="0">
                <a:latin typeface="Symbol" pitchFamily="18" charset="2"/>
              </a:rPr>
              <a:t>D</a:t>
            </a:r>
            <a:r>
              <a:rPr lang="en-US" sz="2000" dirty="0"/>
              <a:t>L| = 2 </a:t>
            </a:r>
          </a:p>
        </p:txBody>
      </p:sp>
      <p:sp>
        <p:nvSpPr>
          <p:cNvPr id="11283" name="AutoShape 20"/>
          <p:cNvSpPr>
            <a:spLocks noChangeArrowheads="1"/>
          </p:cNvSpPr>
          <p:nvPr/>
        </p:nvSpPr>
        <p:spPr bwMode="auto">
          <a:xfrm>
            <a:off x="673100" y="5375275"/>
            <a:ext cx="377825" cy="3968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Text Box 21"/>
          <p:cNvSpPr txBox="1">
            <a:spLocks noChangeArrowheads="1"/>
          </p:cNvSpPr>
          <p:nvPr/>
        </p:nvSpPr>
        <p:spPr bwMode="auto">
          <a:xfrm>
            <a:off x="5845175" y="5821363"/>
            <a:ext cx="1104900" cy="396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Symbol" pitchFamily="18" charset="2"/>
              </a:rPr>
              <a:t>G</a:t>
            </a:r>
            <a:r>
              <a:rPr lang="en-US" sz="2000"/>
              <a:t> ~ m</a:t>
            </a:r>
            <a:r>
              <a:rPr lang="en-US" sz="2000" baseline="-25000"/>
              <a:t>L</a:t>
            </a:r>
            <a:r>
              <a:rPr lang="en-US" sz="2000" baseline="30000"/>
              <a:t>2</a:t>
            </a:r>
            <a:r>
              <a:rPr lang="en-US" sz="2000"/>
              <a:t> </a:t>
            </a:r>
          </a:p>
        </p:txBody>
      </p:sp>
      <p:sp>
        <p:nvSpPr>
          <p:cNvPr id="11285" name="Text Box 22"/>
          <p:cNvSpPr txBox="1">
            <a:spLocks noChangeArrowheads="1"/>
          </p:cNvSpPr>
          <p:nvPr/>
        </p:nvSpPr>
        <p:spPr bwMode="auto">
          <a:xfrm>
            <a:off x="5937250" y="6248400"/>
            <a:ext cx="6397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>
                <a:latin typeface="Symbol" pitchFamily="18" charset="2"/>
              </a:rPr>
              <a:t>bb</a:t>
            </a:r>
            <a:r>
              <a:rPr lang="en-US" sz="2000" baseline="-25000" dirty="0" err="1">
                <a:latin typeface="Symbol" pitchFamily="18" charset="2"/>
              </a:rPr>
              <a:t>on</a:t>
            </a:r>
            <a:endParaRPr lang="en-US" sz="2000" dirty="0">
              <a:latin typeface="Symbol" pitchFamily="18" charset="2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15273" y="1253586"/>
            <a:ext cx="5422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Instead of independent RH component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-10627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88049" y="3499174"/>
            <a:ext cx="5293715" cy="830997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en-IE" sz="2400" dirty="0" smtClean="0"/>
              <a:t>Mass and </a:t>
            </a:r>
            <a:r>
              <a:rPr lang="en-IE" sz="2400" dirty="0" smtClean="0"/>
              <a:t>big</a:t>
            </a:r>
            <a:r>
              <a:rPr lang="en-IE" sz="2400" dirty="0" smtClean="0"/>
              <a:t> </a:t>
            </a:r>
            <a:r>
              <a:rPr lang="en-IE" sz="2400" dirty="0" smtClean="0"/>
              <a:t>picture: quarks and leptons, unification, connections</a:t>
            </a:r>
            <a:endParaRPr lang="en-IE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347360" y="2726378"/>
            <a:ext cx="5276704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400" dirty="0" smtClean="0"/>
              <a:t>Mass, mixing and </a:t>
            </a:r>
            <a:r>
              <a:rPr lang="en-IE" sz="2400" dirty="0" err="1" smtClean="0"/>
              <a:t>flavor</a:t>
            </a:r>
            <a:r>
              <a:rPr lang="en-IE" sz="2400" dirty="0" smtClean="0"/>
              <a:t> symmetries </a:t>
            </a:r>
            <a:endParaRPr lang="en-IE" sz="2400" dirty="0"/>
          </a:p>
        </p:txBody>
      </p:sp>
      <p:sp>
        <p:nvSpPr>
          <p:cNvPr id="6" name="WordArt 10"/>
          <p:cNvSpPr>
            <a:spLocks noChangeArrowheads="1" noChangeShapeType="1" noTextEdit="1"/>
          </p:cNvSpPr>
          <p:nvPr/>
        </p:nvSpPr>
        <p:spPr bwMode="auto">
          <a:xfrm>
            <a:off x="785952" y="627111"/>
            <a:ext cx="5508522" cy="65712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Three lectures on three neutrinos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12950" y="1988292"/>
            <a:ext cx="6740191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E" sz="2400" dirty="0" smtClean="0"/>
              <a:t>Nature of neutrino mass and its smallness</a:t>
            </a:r>
            <a:endParaRPr lang="en-I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588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 dirty="0"/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2292" name="WordArt 4"/>
          <p:cNvSpPr>
            <a:spLocks noChangeArrowheads="1" noChangeShapeType="1" noTextEdit="1"/>
          </p:cNvSpPr>
          <p:nvPr/>
        </p:nvSpPr>
        <p:spPr bwMode="auto">
          <a:xfrm>
            <a:off x="357965" y="255176"/>
            <a:ext cx="6425607" cy="85155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From </a:t>
            </a:r>
            <a:r>
              <a:rPr lang="en-US" sz="3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Majorana</a:t>
            </a:r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 mass to </a:t>
            </a:r>
            <a:r>
              <a:rPr lang="en-US" sz="3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Majorana</a:t>
            </a:r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 </a:t>
            </a:r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neutrino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624263" y="1582919"/>
            <a:ext cx="1471612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>
                <a:latin typeface="Symbol" pitchFamily="18" charset="2"/>
              </a:rPr>
              <a:t>n</a:t>
            </a:r>
            <a:r>
              <a:rPr lang="en-US" sz="2400" baseline="-25000" dirty="0" err="1"/>
              <a:t>M</a:t>
            </a:r>
            <a:r>
              <a:rPr lang="en-US" sz="2400" baseline="30000" dirty="0" err="1"/>
              <a:t>C</a:t>
            </a:r>
            <a:r>
              <a:rPr lang="en-US" sz="2400" dirty="0">
                <a:latin typeface="Symbol" pitchFamily="18" charset="2"/>
              </a:rPr>
              <a:t>  </a:t>
            </a:r>
            <a:r>
              <a:rPr lang="en-US" sz="2400" dirty="0">
                <a:sym typeface="Wingdings" pitchFamily="2" charset="2"/>
              </a:rPr>
              <a:t>= </a:t>
            </a:r>
            <a:r>
              <a:rPr lang="en-US" sz="2400" dirty="0" err="1">
                <a:latin typeface="Symbol" pitchFamily="18" charset="2"/>
              </a:rPr>
              <a:t>n</a:t>
            </a:r>
            <a:r>
              <a:rPr lang="en-US" sz="2400" baseline="-25000" dirty="0" err="1"/>
              <a:t>M</a:t>
            </a:r>
            <a:r>
              <a:rPr lang="en-US" sz="2400" dirty="0"/>
              <a:t> 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602524" y="1527175"/>
            <a:ext cx="28352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T</a:t>
            </a:r>
            <a:r>
              <a:rPr lang="en-US" sz="2000" dirty="0" smtClean="0"/>
              <a:t>ruly </a:t>
            </a:r>
            <a:r>
              <a:rPr lang="en-US" sz="2000" dirty="0"/>
              <a:t>neutral </a:t>
            </a:r>
          </a:p>
          <a:p>
            <a:r>
              <a:rPr lang="en-US" sz="2000" dirty="0"/>
              <a:t>particle = antiparticle 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3571098" y="2382838"/>
            <a:ext cx="1837362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>
                <a:latin typeface="Symbol" pitchFamily="18" charset="2"/>
              </a:rPr>
              <a:t>n</a:t>
            </a:r>
            <a:r>
              <a:rPr lang="en-US" sz="2400" baseline="-25000" dirty="0" err="1"/>
              <a:t>M</a:t>
            </a:r>
            <a:r>
              <a:rPr lang="en-US" sz="2400" baseline="30000" dirty="0" err="1"/>
              <a:t>C</a:t>
            </a:r>
            <a:r>
              <a:rPr lang="en-US" sz="2400" dirty="0">
                <a:latin typeface="Symbol" pitchFamily="18" charset="2"/>
              </a:rPr>
              <a:t> </a:t>
            </a:r>
            <a:r>
              <a:rPr lang="en-US" sz="2400" dirty="0" smtClean="0">
                <a:sym typeface="Wingdings" pitchFamily="2" charset="2"/>
              </a:rPr>
              <a:t>= </a:t>
            </a:r>
            <a:r>
              <a:rPr lang="en-US" sz="2400" dirty="0" err="1" smtClean="0">
                <a:sym typeface="Wingdings" pitchFamily="2" charset="2"/>
              </a:rPr>
              <a:t>e</a:t>
            </a:r>
            <a:r>
              <a:rPr lang="en-US" sz="2400" baseline="30000" dirty="0" err="1" smtClean="0">
                <a:sym typeface="Wingdings" pitchFamily="2" charset="2"/>
              </a:rPr>
              <a:t>i</a:t>
            </a:r>
            <a:r>
              <a:rPr lang="en-US" sz="2400" baseline="30000" dirty="0" err="1">
                <a:latin typeface="Symbol" pitchFamily="18" charset="2"/>
                <a:sym typeface="Wingdings" pitchFamily="2" charset="2"/>
              </a:rPr>
              <a:t>b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>
                <a:latin typeface="Symbol" pitchFamily="18" charset="2"/>
              </a:rPr>
              <a:t>n</a:t>
            </a:r>
            <a:r>
              <a:rPr lang="en-US" sz="2400" baseline="-25000" dirty="0" err="1"/>
              <a:t>M</a:t>
            </a:r>
            <a:r>
              <a:rPr lang="en-US" sz="2400" dirty="0"/>
              <a:t> 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589047" y="2409825"/>
            <a:ext cx="14911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I</a:t>
            </a:r>
            <a:r>
              <a:rPr lang="en-US" sz="2000" dirty="0" smtClean="0"/>
              <a:t>n </a:t>
            </a:r>
            <a:r>
              <a:rPr lang="en-US" sz="2000" dirty="0"/>
              <a:t>general: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3446463" y="3157538"/>
            <a:ext cx="2084225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>
                <a:latin typeface="Symbol" pitchFamily="18" charset="2"/>
              </a:rPr>
              <a:t>n</a:t>
            </a:r>
            <a:r>
              <a:rPr lang="en-US" sz="2000" baseline="-25000" dirty="0" err="1"/>
              <a:t>M</a:t>
            </a:r>
            <a:r>
              <a:rPr lang="en-US" sz="2000" dirty="0">
                <a:latin typeface="Symbol" pitchFamily="18" charset="2"/>
              </a:rPr>
              <a:t> </a:t>
            </a:r>
            <a:r>
              <a:rPr lang="en-US" sz="2000" dirty="0">
                <a:sym typeface="Wingdings" pitchFamily="2" charset="2"/>
              </a:rPr>
              <a:t>= </a:t>
            </a:r>
            <a:r>
              <a:rPr lang="en-US" sz="2000" dirty="0" err="1">
                <a:latin typeface="Symbol" pitchFamily="18" charset="2"/>
                <a:sym typeface="Wingdings" pitchFamily="2" charset="2"/>
              </a:rPr>
              <a:t>n</a:t>
            </a:r>
            <a:r>
              <a:rPr lang="en-US" sz="2000" baseline="-25000" dirty="0" err="1">
                <a:sym typeface="Wingdings" pitchFamily="2" charset="2"/>
              </a:rPr>
              <a:t>L</a:t>
            </a:r>
            <a:r>
              <a:rPr lang="en-US" sz="2000" dirty="0">
                <a:sym typeface="Wingdings" pitchFamily="2" charset="2"/>
              </a:rPr>
              <a:t> + </a:t>
            </a:r>
            <a:r>
              <a:rPr lang="en-US" sz="2000" dirty="0" err="1" smtClean="0">
                <a:sym typeface="Wingdings" pitchFamily="2" charset="2"/>
              </a:rPr>
              <a:t>e</a:t>
            </a:r>
            <a:r>
              <a:rPr lang="en-US" sz="2000" baseline="30000" dirty="0" err="1" smtClean="0">
                <a:sym typeface="Wingdings" pitchFamily="2" charset="2"/>
              </a:rPr>
              <a:t>i</a:t>
            </a:r>
            <a:r>
              <a:rPr lang="en-US" sz="2000" baseline="30000" dirty="0" err="1" smtClean="0">
                <a:latin typeface="Symbol" pitchFamily="18" charset="2"/>
                <a:sym typeface="Wingdings" pitchFamily="2" charset="2"/>
              </a:rPr>
              <a:t>b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>
                <a:latin typeface="Symbol" pitchFamily="18" charset="2"/>
              </a:rPr>
              <a:t>n</a:t>
            </a:r>
            <a:r>
              <a:rPr lang="en-US" sz="2000" baseline="-25000" dirty="0" err="1"/>
              <a:t>L</a:t>
            </a:r>
            <a:r>
              <a:rPr lang="en-US" sz="2000" baseline="30000" dirty="0" err="1"/>
              <a:t>C</a:t>
            </a:r>
            <a:r>
              <a:rPr lang="en-US" sz="2000" dirty="0"/>
              <a:t> 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5805041" y="2457827"/>
            <a:ext cx="303961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b</a:t>
            </a:r>
            <a:r>
              <a:rPr lang="en-US" sz="2000" dirty="0" smtClean="0"/>
              <a:t> </a:t>
            </a:r>
            <a:r>
              <a:rPr lang="en-US" sz="2000" dirty="0"/>
              <a:t>is the </a:t>
            </a:r>
            <a:r>
              <a:rPr lang="en-US" sz="2000" dirty="0" err="1"/>
              <a:t>Majorana</a:t>
            </a:r>
            <a:r>
              <a:rPr lang="en-US" sz="2000" dirty="0"/>
              <a:t> phase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1141115" y="4085066"/>
            <a:ext cx="6635750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Lucida Calligraphy" pitchFamily="66" charset="0"/>
              </a:rPr>
              <a:t>L</a:t>
            </a:r>
            <a:r>
              <a:rPr lang="en-US" sz="2400" dirty="0"/>
              <a:t> = … - ½ </a:t>
            </a:r>
            <a:r>
              <a:rPr lang="en-US" sz="2400" dirty="0" err="1"/>
              <a:t>m</a:t>
            </a:r>
            <a:r>
              <a:rPr lang="en-US" sz="2400" baseline="-25000" dirty="0" err="1"/>
              <a:t>M</a:t>
            </a:r>
            <a:r>
              <a:rPr lang="en-US" sz="2400" dirty="0"/>
              <a:t> </a:t>
            </a:r>
            <a:r>
              <a:rPr lang="en-US" sz="2400" dirty="0" err="1">
                <a:latin typeface="Symbol" pitchFamily="18" charset="2"/>
              </a:rPr>
              <a:t>n</a:t>
            </a:r>
            <a:r>
              <a:rPr lang="en-US" sz="2400" baseline="-25000" dirty="0" err="1"/>
              <a:t>M</a:t>
            </a:r>
            <a:r>
              <a:rPr lang="en-US" sz="2400" dirty="0">
                <a:latin typeface="Symbol" pitchFamily="18" charset="2"/>
              </a:rPr>
              <a:t> </a:t>
            </a:r>
            <a:r>
              <a:rPr lang="en-US" sz="2400" dirty="0" err="1">
                <a:latin typeface="Symbol" pitchFamily="18" charset="2"/>
              </a:rPr>
              <a:t>n</a:t>
            </a:r>
            <a:r>
              <a:rPr lang="en-US" sz="2400" baseline="-25000" dirty="0" err="1"/>
              <a:t>M</a:t>
            </a:r>
            <a:r>
              <a:rPr lang="en-US" sz="2400" dirty="0"/>
              <a:t> =  - ½ </a:t>
            </a:r>
            <a:r>
              <a:rPr lang="en-US" sz="2400" dirty="0" err="1"/>
              <a:t>m</a:t>
            </a:r>
            <a:r>
              <a:rPr lang="en-US" sz="2400" baseline="-25000" dirty="0" err="1"/>
              <a:t>M</a:t>
            </a:r>
            <a:r>
              <a:rPr lang="en-US" sz="2400" baseline="-25000" dirty="0"/>
              <a:t> </a:t>
            </a:r>
            <a:r>
              <a:rPr lang="en-US" sz="2400" dirty="0" err="1" smtClean="0"/>
              <a:t>e</a:t>
            </a:r>
            <a:r>
              <a:rPr lang="en-US" sz="2400" baseline="30000" dirty="0" err="1" smtClean="0"/>
              <a:t>i</a:t>
            </a:r>
            <a:r>
              <a:rPr lang="en-US" sz="2400" baseline="30000" dirty="0" err="1">
                <a:latin typeface="Symbol" pitchFamily="18" charset="2"/>
              </a:rPr>
              <a:t>b</a:t>
            </a:r>
            <a:r>
              <a:rPr lang="en-US" sz="2400" dirty="0" smtClean="0"/>
              <a:t> </a:t>
            </a:r>
            <a:r>
              <a:rPr lang="en-US" sz="2400" dirty="0" err="1">
                <a:latin typeface="Symbol" pitchFamily="18" charset="2"/>
              </a:rPr>
              <a:t>n</a:t>
            </a:r>
            <a:r>
              <a:rPr lang="en-US" sz="2400" baseline="-25000" dirty="0" err="1"/>
              <a:t>L</a:t>
            </a:r>
            <a:r>
              <a:rPr lang="en-US" sz="2400" baseline="30000" dirty="0" err="1"/>
              <a:t>T</a:t>
            </a:r>
            <a:r>
              <a:rPr lang="en-US" sz="2400" baseline="30000" dirty="0"/>
              <a:t> </a:t>
            </a:r>
            <a:r>
              <a:rPr lang="en-US" sz="2400" dirty="0"/>
              <a:t>C </a:t>
            </a:r>
            <a:r>
              <a:rPr lang="en-US" sz="2400" dirty="0" err="1">
                <a:latin typeface="Symbol" pitchFamily="18" charset="2"/>
              </a:rPr>
              <a:t>n</a:t>
            </a:r>
            <a:r>
              <a:rPr lang="en-US" sz="2400" baseline="-25000" dirty="0" err="1"/>
              <a:t>L</a:t>
            </a:r>
            <a:r>
              <a:rPr lang="en-US" sz="2400" dirty="0">
                <a:latin typeface="Symbol" pitchFamily="18" charset="2"/>
              </a:rPr>
              <a:t> </a:t>
            </a:r>
            <a:r>
              <a:rPr lang="en-US" sz="2400" dirty="0"/>
              <a:t>+ </a:t>
            </a:r>
            <a:r>
              <a:rPr lang="en-US" sz="2400" dirty="0" err="1"/>
              <a:t>h.c</a:t>
            </a:r>
            <a:r>
              <a:rPr lang="en-US" sz="2400" dirty="0"/>
              <a:t>.  </a:t>
            </a:r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>
            <a:off x="3020113" y="4164492"/>
            <a:ext cx="23177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602524" y="3070705"/>
            <a:ext cx="23177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In terms of </a:t>
            </a:r>
            <a:r>
              <a:rPr lang="en-US" sz="2000" dirty="0" err="1"/>
              <a:t>chiral</a:t>
            </a:r>
            <a:endParaRPr lang="en-US" sz="2000" dirty="0"/>
          </a:p>
          <a:p>
            <a:r>
              <a:rPr lang="en-US" sz="2000" dirty="0"/>
              <a:t>components:</a:t>
            </a:r>
          </a:p>
        </p:txBody>
      </p:sp>
      <p:sp>
        <p:nvSpPr>
          <p:cNvPr id="12302" name="Text Box 15"/>
          <p:cNvSpPr txBox="1">
            <a:spLocks noChangeArrowheads="1"/>
          </p:cNvSpPr>
          <p:nvPr/>
        </p:nvSpPr>
        <p:spPr bwMode="auto">
          <a:xfrm>
            <a:off x="562682" y="4778091"/>
            <a:ext cx="60150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The </a:t>
            </a:r>
            <a:r>
              <a:rPr lang="en-US" sz="2000" dirty="0" err="1"/>
              <a:t>Majorana</a:t>
            </a:r>
            <a:r>
              <a:rPr lang="en-US" sz="2000" dirty="0"/>
              <a:t> phase can be attached to the mass</a:t>
            </a:r>
          </a:p>
        </p:txBody>
      </p:sp>
      <p:sp>
        <p:nvSpPr>
          <p:cNvPr id="12303" name="Text Box 16"/>
          <p:cNvSpPr txBox="1">
            <a:spLocks noChangeArrowheads="1"/>
          </p:cNvSpPr>
          <p:nvPr/>
        </p:nvSpPr>
        <p:spPr bwMode="auto">
          <a:xfrm>
            <a:off x="585685" y="5225435"/>
            <a:ext cx="799478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/>
              <a:t>Majorana</a:t>
            </a:r>
            <a:r>
              <a:rPr lang="en-US" sz="2000" dirty="0"/>
              <a:t> phase does </a:t>
            </a:r>
            <a:r>
              <a:rPr lang="en-US" sz="2000" dirty="0" smtClean="0"/>
              <a:t>not enter </a:t>
            </a:r>
            <a:r>
              <a:rPr lang="en-US" sz="2000" dirty="0"/>
              <a:t>dispersion relation </a:t>
            </a:r>
            <a:r>
              <a:rPr lang="en-US" sz="2000" dirty="0" smtClean="0">
                <a:sym typeface="Wingdings" pitchFamily="2" charset="2"/>
              </a:rPr>
              <a:t> </a:t>
            </a:r>
            <a:r>
              <a:rPr lang="en-US" sz="2000" dirty="0">
                <a:sym typeface="Wingdings" pitchFamily="2" charset="2"/>
              </a:rPr>
              <a:t>oscillations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8" name="WordArt 4"/>
          <p:cNvSpPr>
            <a:spLocks noChangeArrowheads="1" noChangeShapeType="1" noTextEdit="1"/>
          </p:cNvSpPr>
          <p:nvPr/>
        </p:nvSpPr>
        <p:spPr bwMode="auto">
          <a:xfrm>
            <a:off x="371145" y="350868"/>
            <a:ext cx="3764920" cy="80151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Majorana</a:t>
            </a:r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 neutrino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4147" y="1637410"/>
            <a:ext cx="81764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Other differences from  Dirac, </a:t>
            </a:r>
            <a:r>
              <a:rPr lang="en-IE" sz="2000" dirty="0" err="1" smtClean="0"/>
              <a:t>Weyl</a:t>
            </a:r>
            <a:r>
              <a:rPr lang="en-IE" sz="2000" dirty="0" smtClean="0"/>
              <a:t> neutrinos apart from mass?</a:t>
            </a:r>
            <a:endParaRPr lang="en-IE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84781" y="2307254"/>
            <a:ext cx="75916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Can nature be established in other ways apart from </a:t>
            </a:r>
            <a:r>
              <a:rPr lang="en-IE" sz="2000" dirty="0" err="1" smtClean="0"/>
              <a:t>neutrinoless</a:t>
            </a:r>
            <a:r>
              <a:rPr lang="en-IE" sz="2000" dirty="0" smtClean="0"/>
              <a:t> double beta decay i.e. </a:t>
            </a:r>
            <a:r>
              <a:rPr lang="en-US" sz="2000" dirty="0" smtClean="0"/>
              <a:t>|</a:t>
            </a:r>
            <a:r>
              <a:rPr lang="en-US" sz="2000" dirty="0" smtClean="0">
                <a:latin typeface="Symbol" pitchFamily="18" charset="2"/>
              </a:rPr>
              <a:t>D</a:t>
            </a:r>
            <a:r>
              <a:rPr lang="en-US" sz="2000" dirty="0" smtClean="0"/>
              <a:t>L| = 2 processes</a:t>
            </a:r>
            <a:r>
              <a:rPr lang="en-IE" sz="2000" dirty="0" smtClean="0"/>
              <a:t>? </a:t>
            </a:r>
            <a:endParaRPr lang="en-IE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6177516" y="3274828"/>
            <a:ext cx="1998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C. W. Kim …</a:t>
            </a:r>
            <a:endParaRPr lang="en-IE" dirty="0"/>
          </a:p>
        </p:txBody>
      </p:sp>
      <p:sp>
        <p:nvSpPr>
          <p:cNvPr id="15" name="TextBox 14"/>
          <p:cNvSpPr txBox="1"/>
          <p:nvPr/>
        </p:nvSpPr>
        <p:spPr>
          <a:xfrm>
            <a:off x="7666075" y="637953"/>
            <a:ext cx="372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*</a:t>
            </a:r>
            <a:endParaRPr lang="en-IE" dirty="0"/>
          </a:p>
        </p:txBody>
      </p:sp>
      <p:sp>
        <p:nvSpPr>
          <p:cNvPr id="16" name="TextBox 15"/>
          <p:cNvSpPr txBox="1"/>
          <p:nvPr/>
        </p:nvSpPr>
        <p:spPr>
          <a:xfrm>
            <a:off x="528973" y="3877758"/>
            <a:ext cx="72141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/>
              <a:t>Majorana</a:t>
            </a:r>
            <a:r>
              <a:rPr lang="en-IE" sz="2000" dirty="0" smtClean="0"/>
              <a:t> condition    </a:t>
            </a:r>
            <a:r>
              <a:rPr lang="en-US" sz="2000" dirty="0" smtClean="0">
                <a:latin typeface="Symbol" pitchFamily="18" charset="2"/>
              </a:rPr>
              <a:t>F</a:t>
            </a:r>
            <a:r>
              <a:rPr lang="en-US" sz="2000" baseline="30000" dirty="0" smtClean="0"/>
              <a:t>C</a:t>
            </a:r>
            <a:r>
              <a:rPr lang="en-US" sz="2000" dirty="0" smtClean="0">
                <a:latin typeface="Symbol" pitchFamily="18" charset="2"/>
              </a:rPr>
              <a:t>  </a:t>
            </a:r>
            <a:r>
              <a:rPr lang="en-US" sz="2000" dirty="0" smtClean="0">
                <a:sym typeface="Wingdings" pitchFamily="2" charset="2"/>
              </a:rPr>
              <a:t>= </a:t>
            </a:r>
            <a:r>
              <a:rPr lang="en-US" sz="2000" dirty="0" smtClean="0">
                <a:latin typeface="Symbol" pitchFamily="18" charset="2"/>
                <a:sym typeface="Wingdings" pitchFamily="2" charset="2"/>
              </a:rPr>
              <a:t>F </a:t>
            </a:r>
            <a:r>
              <a:rPr lang="en-US" sz="2000" dirty="0" smtClean="0">
                <a:sym typeface="Wingdings" pitchFamily="2" charset="2"/>
              </a:rPr>
              <a:t>  Interactions with  Z</a:t>
            </a:r>
            <a:r>
              <a:rPr lang="en-US" sz="2000" baseline="30000" dirty="0" smtClean="0">
                <a:sym typeface="Wingdings" pitchFamily="2" charset="2"/>
              </a:rPr>
              <a:t>0</a:t>
            </a:r>
            <a:r>
              <a:rPr lang="en-US" sz="2000" dirty="0" smtClean="0">
                <a:sym typeface="Wingdings" pitchFamily="2" charset="2"/>
              </a:rPr>
              <a:t> have axial vector </a:t>
            </a:r>
            <a:r>
              <a:rPr lang="en-US" sz="2000" dirty="0" smtClean="0">
                <a:latin typeface="Symbol" pitchFamily="18" charset="2"/>
              </a:rPr>
              <a:t>g</a:t>
            </a:r>
            <a:r>
              <a:rPr lang="en-US" sz="2000" baseline="-25000" dirty="0" smtClean="0">
                <a:latin typeface="Symbol" pitchFamily="18" charset="2"/>
              </a:rPr>
              <a:t>m</a:t>
            </a:r>
            <a:r>
              <a:rPr lang="en-US" sz="2000" dirty="0" smtClean="0">
                <a:latin typeface="Symbol" pitchFamily="18" charset="2"/>
              </a:rPr>
              <a:t> g</a:t>
            </a:r>
            <a:r>
              <a:rPr lang="en-US" sz="2000" baseline="-25000" dirty="0" smtClean="0"/>
              <a:t>5</a:t>
            </a:r>
            <a:r>
              <a:rPr lang="en-US" sz="2000" dirty="0" smtClean="0">
                <a:sym typeface="Wingdings" pitchFamily="2" charset="2"/>
              </a:rPr>
              <a:t>  structure</a:t>
            </a:r>
            <a:r>
              <a:rPr lang="en-US" sz="2000" dirty="0" smtClean="0">
                <a:latin typeface="Symbol" pitchFamily="18" charset="2"/>
                <a:sym typeface="Wingdings" pitchFamily="2" charset="2"/>
              </a:rPr>
              <a:t>        </a:t>
            </a:r>
            <a:r>
              <a:rPr lang="en-US" sz="2000" dirty="0" smtClean="0"/>
              <a:t>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3316" name="WordArt 4"/>
          <p:cNvSpPr>
            <a:spLocks noChangeArrowheads="1" noChangeShapeType="1" noTextEdit="1"/>
          </p:cNvSpPr>
          <p:nvPr/>
        </p:nvSpPr>
        <p:spPr bwMode="auto">
          <a:xfrm>
            <a:off x="762611" y="265801"/>
            <a:ext cx="4606832" cy="7874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Dirac + </a:t>
            </a:r>
            <a:r>
              <a:rPr lang="en-US" sz="36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Majorana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616325" y="3295301"/>
            <a:ext cx="1311275" cy="7016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/>
              <a:t>m</a:t>
            </a:r>
            <a:r>
              <a:rPr lang="en-US" sz="2000" baseline="-25000" dirty="0" err="1"/>
              <a:t>L</a:t>
            </a:r>
            <a:r>
              <a:rPr lang="en-US" sz="2000" dirty="0"/>
              <a:t>      </a:t>
            </a:r>
            <a:r>
              <a:rPr lang="en-US" sz="2000" dirty="0" err="1"/>
              <a:t>m</a:t>
            </a:r>
            <a:r>
              <a:rPr lang="en-US" sz="2000" baseline="-25000" dirty="0" err="1"/>
              <a:t>D</a:t>
            </a:r>
            <a:endParaRPr lang="en-US" sz="2000" baseline="-25000" dirty="0"/>
          </a:p>
          <a:p>
            <a:r>
              <a:rPr lang="en-US" sz="2000" dirty="0" err="1"/>
              <a:t>m</a:t>
            </a:r>
            <a:r>
              <a:rPr lang="en-US" sz="2000" baseline="-25000" dirty="0" err="1"/>
              <a:t>D</a:t>
            </a:r>
            <a:r>
              <a:rPr lang="en-US" sz="2000" baseline="30000" dirty="0" err="1"/>
              <a:t>T</a:t>
            </a:r>
            <a:r>
              <a:rPr lang="en-US" sz="2000" baseline="30000" dirty="0"/>
              <a:t>  </a:t>
            </a:r>
            <a:r>
              <a:rPr lang="en-US" sz="2000" baseline="-25000" dirty="0"/>
              <a:t>   </a:t>
            </a:r>
            <a:r>
              <a:rPr lang="en-US" sz="2000" dirty="0"/>
              <a:t> M</a:t>
            </a:r>
            <a:r>
              <a:rPr lang="en-US" sz="2000" baseline="-25000" dirty="0"/>
              <a:t>R </a:t>
            </a:r>
            <a:endParaRPr lang="en-US" sz="2000" dirty="0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238935" y="1052610"/>
            <a:ext cx="77829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If right components exist, </a:t>
            </a:r>
            <a:r>
              <a:rPr lang="en-US" sz="2000" dirty="0" smtClean="0"/>
              <a:t>the </a:t>
            </a:r>
            <a:r>
              <a:rPr lang="en-US" sz="2000" dirty="0" err="1"/>
              <a:t>Majorana</a:t>
            </a:r>
            <a:r>
              <a:rPr lang="en-US" sz="2000" dirty="0"/>
              <a:t> mass terms </a:t>
            </a:r>
            <a:r>
              <a:rPr lang="en-US" sz="2000" dirty="0" smtClean="0"/>
              <a:t> for them:</a:t>
            </a:r>
            <a:endParaRPr lang="en-US" sz="2000" dirty="0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2252663" y="1578222"/>
            <a:ext cx="3889375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Lucida Calligraphy" pitchFamily="66" charset="0"/>
              </a:rPr>
              <a:t>L</a:t>
            </a:r>
            <a:r>
              <a:rPr lang="en-US" sz="2400"/>
              <a:t> = … - ½ M</a:t>
            </a:r>
            <a:r>
              <a:rPr lang="en-US" sz="2400" baseline="-25000"/>
              <a:t>R</a:t>
            </a:r>
            <a:r>
              <a:rPr lang="en-US" sz="2400"/>
              <a:t> </a:t>
            </a:r>
            <a:r>
              <a:rPr lang="en-US" sz="2400">
                <a:latin typeface="Symbol" pitchFamily="18" charset="2"/>
              </a:rPr>
              <a:t>n</a:t>
            </a:r>
            <a:r>
              <a:rPr lang="en-US" sz="2400" baseline="-25000"/>
              <a:t>R</a:t>
            </a:r>
            <a:r>
              <a:rPr lang="en-US" sz="2400" baseline="30000"/>
              <a:t>T</a:t>
            </a:r>
            <a:r>
              <a:rPr lang="en-US" sz="2400"/>
              <a:t>C</a:t>
            </a:r>
            <a:r>
              <a:rPr lang="en-US" sz="2400">
                <a:latin typeface="Symbol" pitchFamily="18" charset="2"/>
              </a:rPr>
              <a:t>n</a:t>
            </a:r>
            <a:r>
              <a:rPr lang="en-US" sz="2400" baseline="-25000"/>
              <a:t>R</a:t>
            </a:r>
            <a:r>
              <a:rPr lang="en-US" sz="2400">
                <a:latin typeface="Symbol" pitchFamily="18" charset="2"/>
              </a:rPr>
              <a:t> </a:t>
            </a:r>
            <a:r>
              <a:rPr lang="en-US" sz="2400"/>
              <a:t>+ h.c.  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488866" y="2092935"/>
            <a:ext cx="2413000" cy="3667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(I,  I</a:t>
            </a:r>
            <a:r>
              <a:rPr lang="en-US" baseline="-25000" dirty="0"/>
              <a:t>3</a:t>
            </a:r>
            <a:r>
              <a:rPr lang="en-US" dirty="0"/>
              <a:t>,  Y)  = (0, 0, 0)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260597" y="3154376"/>
            <a:ext cx="284084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General form of </a:t>
            </a:r>
            <a:r>
              <a:rPr lang="en-US" sz="2000" dirty="0" smtClean="0"/>
              <a:t>mass </a:t>
            </a:r>
          </a:p>
          <a:p>
            <a:r>
              <a:rPr lang="en-US" sz="2000" dirty="0" smtClean="0"/>
              <a:t>terms (matrix) </a:t>
            </a:r>
            <a:endParaRPr lang="en-US" sz="2000" dirty="0"/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2807789" y="2082749"/>
            <a:ext cx="596028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ym typeface="Wingdings" pitchFamily="2" charset="2"/>
              </a:rPr>
              <a:t> </a:t>
            </a:r>
            <a:r>
              <a:rPr lang="en-US" sz="2000" dirty="0"/>
              <a:t>mass term does not violate the EW symmetry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515789" y="2493492"/>
            <a:ext cx="1217000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|</a:t>
            </a:r>
            <a:r>
              <a:rPr lang="en-US" sz="2000" dirty="0">
                <a:latin typeface="Symbol" pitchFamily="18" charset="2"/>
              </a:rPr>
              <a:t>D</a:t>
            </a:r>
            <a:r>
              <a:rPr lang="en-US" sz="2000" dirty="0"/>
              <a:t>L| = 2 </a:t>
            </a:r>
          </a:p>
        </p:txBody>
      </p:sp>
      <p:sp>
        <p:nvSpPr>
          <p:cNvPr id="13324" name="Text Box 13"/>
          <p:cNvSpPr txBox="1">
            <a:spLocks noChangeArrowheads="1"/>
          </p:cNvSpPr>
          <p:nvPr/>
        </p:nvSpPr>
        <p:spPr bwMode="auto">
          <a:xfrm>
            <a:off x="5935430" y="3393726"/>
            <a:ext cx="1061509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N</a:t>
            </a:r>
            <a:r>
              <a:rPr lang="en-US" sz="2000" baseline="-25000" dirty="0"/>
              <a:t>L </a:t>
            </a:r>
            <a:r>
              <a:rPr lang="en-US" sz="2000" dirty="0" smtClean="0"/>
              <a:t>=</a:t>
            </a:r>
            <a:r>
              <a:rPr lang="en-US" sz="2000" baseline="-25000" dirty="0" smtClean="0"/>
              <a:t> </a:t>
            </a:r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/>
              <a:t>R</a:t>
            </a:r>
            <a:r>
              <a:rPr lang="en-US" sz="2000" baseline="30000" dirty="0" err="1" smtClean="0"/>
              <a:t>C</a:t>
            </a:r>
            <a:endParaRPr lang="en-US" sz="2000" dirty="0"/>
          </a:p>
        </p:txBody>
      </p:sp>
      <p:sp>
        <p:nvSpPr>
          <p:cNvPr id="13325" name="Text Box 14"/>
          <p:cNvSpPr txBox="1">
            <a:spLocks noChangeArrowheads="1"/>
          </p:cNvSpPr>
          <p:nvPr/>
        </p:nvSpPr>
        <p:spPr bwMode="auto">
          <a:xfrm>
            <a:off x="5022552" y="3296888"/>
            <a:ext cx="531813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>
                <a:latin typeface="Symbol" pitchFamily="18" charset="2"/>
              </a:rPr>
              <a:t>n</a:t>
            </a:r>
            <a:r>
              <a:rPr lang="en-US" sz="2000" baseline="-25000" dirty="0" err="1"/>
              <a:t>L</a:t>
            </a:r>
            <a:r>
              <a:rPr lang="en-US" sz="2000" baseline="-25000" dirty="0"/>
              <a:t> </a:t>
            </a:r>
            <a:r>
              <a:rPr lang="en-US" sz="2000" dirty="0"/>
              <a:t> </a:t>
            </a:r>
          </a:p>
          <a:p>
            <a:r>
              <a:rPr lang="en-US" sz="2000" dirty="0"/>
              <a:t>N</a:t>
            </a:r>
            <a:r>
              <a:rPr lang="en-US" sz="2000" baseline="-25000" dirty="0"/>
              <a:t>L</a:t>
            </a:r>
            <a:endParaRPr lang="en-US" sz="2000" dirty="0"/>
          </a:p>
        </p:txBody>
      </p:sp>
      <p:sp>
        <p:nvSpPr>
          <p:cNvPr id="13326" name="AutoShape 15"/>
          <p:cNvSpPr>
            <a:spLocks noChangeArrowheads="1"/>
          </p:cNvSpPr>
          <p:nvPr/>
        </p:nvSpPr>
        <p:spPr bwMode="auto">
          <a:xfrm>
            <a:off x="3587750" y="3304975"/>
            <a:ext cx="1311275" cy="701675"/>
          </a:xfrm>
          <a:prstGeom prst="bracketPair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Text Box 16"/>
          <p:cNvSpPr txBox="1">
            <a:spLocks noChangeArrowheads="1"/>
          </p:cNvSpPr>
          <p:nvPr/>
        </p:nvSpPr>
        <p:spPr bwMode="auto">
          <a:xfrm>
            <a:off x="263590" y="4244807"/>
            <a:ext cx="982663" cy="3968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Limits:</a:t>
            </a:r>
          </a:p>
        </p:txBody>
      </p:sp>
      <p:sp>
        <p:nvSpPr>
          <p:cNvPr id="13328" name="Text Box 17"/>
          <p:cNvSpPr txBox="1">
            <a:spLocks noChangeArrowheads="1"/>
          </p:cNvSpPr>
          <p:nvPr/>
        </p:nvSpPr>
        <p:spPr bwMode="auto">
          <a:xfrm>
            <a:off x="2772585" y="4813281"/>
            <a:ext cx="538320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Dirac neutrino = two </a:t>
            </a:r>
            <a:r>
              <a:rPr lang="en-US" sz="2000" dirty="0" err="1"/>
              <a:t>Majorana</a:t>
            </a:r>
            <a:r>
              <a:rPr lang="en-US" sz="2000" dirty="0"/>
              <a:t> neutrinos </a:t>
            </a:r>
            <a:endParaRPr lang="en-US" sz="2000" dirty="0" smtClean="0"/>
          </a:p>
          <a:p>
            <a:r>
              <a:rPr lang="en-US" sz="2000" dirty="0" smtClean="0"/>
              <a:t>with </a:t>
            </a:r>
            <a:r>
              <a:rPr lang="en-US" sz="2000" dirty="0"/>
              <a:t>equal but </a:t>
            </a:r>
            <a:r>
              <a:rPr lang="en-US" sz="2000" dirty="0" smtClean="0"/>
              <a:t>opposite </a:t>
            </a:r>
            <a:r>
              <a:rPr lang="en-US" sz="2000" dirty="0"/>
              <a:t>sign </a:t>
            </a:r>
            <a:r>
              <a:rPr lang="en-US" sz="2000" dirty="0" smtClean="0"/>
              <a:t>masses  +/- </a:t>
            </a:r>
            <a:r>
              <a:rPr lang="en-US" sz="2000" baseline="-25000" dirty="0" smtClean="0"/>
              <a:t> </a:t>
            </a:r>
            <a:r>
              <a:rPr lang="en-US" sz="2000" dirty="0" err="1" smtClean="0"/>
              <a:t>m</a:t>
            </a:r>
            <a:r>
              <a:rPr lang="en-US" sz="2000" baseline="-25000" dirty="0" err="1" smtClean="0"/>
              <a:t>D</a:t>
            </a:r>
            <a:endParaRPr lang="en-US" sz="2000" dirty="0"/>
          </a:p>
        </p:txBody>
      </p:sp>
      <p:sp>
        <p:nvSpPr>
          <p:cNvPr id="13329" name="Text Box 18"/>
          <p:cNvSpPr txBox="1">
            <a:spLocks noChangeArrowheads="1"/>
          </p:cNvSpPr>
          <p:nvPr/>
        </p:nvSpPr>
        <p:spPr bwMode="auto">
          <a:xfrm>
            <a:off x="2751501" y="5584774"/>
            <a:ext cx="297228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P</a:t>
            </a:r>
            <a:r>
              <a:rPr lang="en-US" sz="2000" dirty="0" smtClean="0"/>
              <a:t>seudo </a:t>
            </a:r>
            <a:r>
              <a:rPr lang="en-US" sz="2000" dirty="0"/>
              <a:t>Dirac neutrino </a:t>
            </a:r>
            <a:r>
              <a:rPr lang="en-US" sz="2000" baseline="-25000" dirty="0"/>
              <a:t>  </a:t>
            </a:r>
            <a:endParaRPr lang="en-US" sz="2000" dirty="0"/>
          </a:p>
        </p:txBody>
      </p:sp>
      <p:sp>
        <p:nvSpPr>
          <p:cNvPr id="13330" name="Text Box 19"/>
          <p:cNvSpPr txBox="1">
            <a:spLocks noChangeArrowheads="1"/>
          </p:cNvSpPr>
          <p:nvPr/>
        </p:nvSpPr>
        <p:spPr bwMode="auto">
          <a:xfrm>
            <a:off x="620713" y="6172894"/>
            <a:ext cx="1271587" cy="396875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M</a:t>
            </a:r>
            <a:r>
              <a:rPr lang="en-US" sz="2000" baseline="-25000" dirty="0"/>
              <a:t>R </a:t>
            </a:r>
            <a:r>
              <a:rPr lang="en-US" sz="2000" dirty="0"/>
              <a:t> &gt;&gt; </a:t>
            </a:r>
            <a:r>
              <a:rPr lang="en-US" sz="2000" dirty="0" err="1"/>
              <a:t>m</a:t>
            </a:r>
            <a:r>
              <a:rPr lang="en-US" sz="2000" baseline="-25000" dirty="0" err="1"/>
              <a:t>D</a:t>
            </a:r>
            <a:r>
              <a:rPr lang="en-US" sz="2000" baseline="-25000" dirty="0"/>
              <a:t> </a:t>
            </a:r>
            <a:endParaRPr lang="en-US" sz="2000" dirty="0"/>
          </a:p>
        </p:txBody>
      </p:sp>
      <p:sp>
        <p:nvSpPr>
          <p:cNvPr id="13331" name="Text Box 25"/>
          <p:cNvSpPr txBox="1">
            <a:spLocks noChangeArrowheads="1"/>
          </p:cNvSpPr>
          <p:nvPr/>
        </p:nvSpPr>
        <p:spPr bwMode="auto">
          <a:xfrm>
            <a:off x="607533" y="4885198"/>
            <a:ext cx="1514475" cy="396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/>
              <a:t>m</a:t>
            </a:r>
            <a:r>
              <a:rPr lang="en-US" sz="2000" baseline="-25000" dirty="0" err="1"/>
              <a:t>L</a:t>
            </a:r>
            <a:r>
              <a:rPr lang="en-US" sz="2000" dirty="0"/>
              <a:t> =</a:t>
            </a:r>
            <a:r>
              <a:rPr lang="en-US" sz="2000" baseline="30000" dirty="0"/>
              <a:t> </a:t>
            </a:r>
            <a:r>
              <a:rPr lang="en-US" sz="2000" baseline="-25000" dirty="0"/>
              <a:t> </a:t>
            </a:r>
            <a:r>
              <a:rPr lang="en-US" sz="2000" dirty="0"/>
              <a:t>M</a:t>
            </a:r>
            <a:r>
              <a:rPr lang="en-US" sz="2000" baseline="-25000" dirty="0"/>
              <a:t>R </a:t>
            </a:r>
            <a:r>
              <a:rPr lang="en-US" sz="2000" dirty="0"/>
              <a:t>= 0</a:t>
            </a:r>
          </a:p>
        </p:txBody>
      </p:sp>
      <p:sp>
        <p:nvSpPr>
          <p:cNvPr id="13332" name="Text Box 26"/>
          <p:cNvSpPr txBox="1">
            <a:spLocks noChangeArrowheads="1"/>
          </p:cNvSpPr>
          <p:nvPr/>
        </p:nvSpPr>
        <p:spPr bwMode="auto">
          <a:xfrm>
            <a:off x="614363" y="5580938"/>
            <a:ext cx="1787525" cy="396875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/>
              <a:t>m</a:t>
            </a:r>
            <a:r>
              <a:rPr lang="en-US" sz="2000" baseline="-25000" dirty="0" err="1"/>
              <a:t>L</a:t>
            </a:r>
            <a:r>
              <a:rPr lang="en-US" sz="2000" dirty="0"/>
              <a:t> =</a:t>
            </a:r>
            <a:r>
              <a:rPr lang="en-US" sz="2000" baseline="30000" dirty="0"/>
              <a:t> </a:t>
            </a:r>
            <a:r>
              <a:rPr lang="en-US" sz="2000" baseline="-25000" dirty="0"/>
              <a:t> </a:t>
            </a:r>
            <a:r>
              <a:rPr lang="en-US" sz="2000" dirty="0"/>
              <a:t>M</a:t>
            </a:r>
            <a:r>
              <a:rPr lang="en-US" sz="2000" baseline="-25000" dirty="0"/>
              <a:t>R </a:t>
            </a:r>
            <a:r>
              <a:rPr lang="en-US" sz="2000" dirty="0"/>
              <a:t>&lt;&lt; </a:t>
            </a:r>
            <a:r>
              <a:rPr lang="en-US" sz="2000" dirty="0" err="1"/>
              <a:t>m</a:t>
            </a:r>
            <a:r>
              <a:rPr lang="en-US" sz="2000" baseline="-25000" dirty="0" err="1"/>
              <a:t>D</a:t>
            </a:r>
            <a:r>
              <a:rPr lang="en-US" sz="2000" baseline="-25000" dirty="0"/>
              <a:t> </a:t>
            </a:r>
            <a:endParaRPr lang="en-US" sz="2000" dirty="0"/>
          </a:p>
        </p:txBody>
      </p:sp>
      <p:sp>
        <p:nvSpPr>
          <p:cNvPr id="13333" name="Text Box 27"/>
          <p:cNvSpPr txBox="1">
            <a:spLocks noChangeArrowheads="1"/>
          </p:cNvSpPr>
          <p:nvPr/>
        </p:nvSpPr>
        <p:spPr bwMode="auto">
          <a:xfrm>
            <a:off x="2742371" y="6084167"/>
            <a:ext cx="107593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Seesaw</a:t>
            </a:r>
          </a:p>
        </p:txBody>
      </p:sp>
      <p:sp>
        <p:nvSpPr>
          <p:cNvPr id="22" name="AutoShape 15"/>
          <p:cNvSpPr>
            <a:spLocks noChangeArrowheads="1"/>
          </p:cNvSpPr>
          <p:nvPr/>
        </p:nvSpPr>
        <p:spPr bwMode="auto">
          <a:xfrm>
            <a:off x="5050481" y="3308513"/>
            <a:ext cx="373099" cy="701675"/>
          </a:xfrm>
          <a:prstGeom prst="bracketPair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4340" name="WordArt 4"/>
          <p:cNvSpPr>
            <a:spLocks noChangeArrowheads="1" noChangeShapeType="1" noTextEdit="1"/>
          </p:cNvSpPr>
          <p:nvPr/>
        </p:nvSpPr>
        <p:spPr bwMode="auto">
          <a:xfrm>
            <a:off x="245104" y="297707"/>
            <a:ext cx="7569827" cy="86326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Neutrino mass and EW Symmetry breaking</a:t>
            </a:r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1160463" y="2481263"/>
            <a:ext cx="1960562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2105025" y="1422400"/>
            <a:ext cx="14288" cy="108902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3" name="Oval 7"/>
          <p:cNvSpPr>
            <a:spLocks noChangeArrowheads="1"/>
          </p:cNvSpPr>
          <p:nvPr/>
        </p:nvSpPr>
        <p:spPr bwMode="auto">
          <a:xfrm>
            <a:off x="1863725" y="2222500"/>
            <a:ext cx="500063" cy="51911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474663" y="1730375"/>
            <a:ext cx="820737" cy="396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Dirac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1946275" y="1223963"/>
            <a:ext cx="333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x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1260475" y="2247900"/>
            <a:ext cx="300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&gt;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2692400" y="2249488"/>
            <a:ext cx="300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&gt;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1206500" y="2492375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Symbol" pitchFamily="18" charset="2"/>
              </a:rPr>
              <a:t>n</a:t>
            </a:r>
            <a:r>
              <a:rPr lang="en-US" sz="2400" baseline="-25000"/>
              <a:t>L</a:t>
            </a:r>
            <a:endParaRPr lang="en-US" sz="2400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2647950" y="2557463"/>
            <a:ext cx="469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Symbol" pitchFamily="18" charset="2"/>
              </a:rPr>
              <a:t>n</a:t>
            </a:r>
            <a:r>
              <a:rPr lang="en-US" sz="2400" baseline="-25000"/>
              <a:t>R</a:t>
            </a:r>
            <a:endParaRPr lang="en-US" sz="2400"/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2374900" y="1455738"/>
            <a:ext cx="379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H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5699125" y="2084388"/>
            <a:ext cx="1393825" cy="396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/>
              <a:t>m</a:t>
            </a:r>
            <a:r>
              <a:rPr lang="en-US" sz="2000" baseline="-25000" dirty="0" err="1"/>
              <a:t>D</a:t>
            </a:r>
            <a:r>
              <a:rPr lang="en-US" sz="2000" dirty="0"/>
              <a:t> = h &lt;H&gt;</a:t>
            </a:r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>
            <a:off x="1095375" y="4302125"/>
            <a:ext cx="1960563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>
            <a:off x="2082800" y="3200400"/>
            <a:ext cx="14288" cy="108902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4" name="Oval 18"/>
          <p:cNvSpPr>
            <a:spLocks noChangeArrowheads="1"/>
          </p:cNvSpPr>
          <p:nvPr/>
        </p:nvSpPr>
        <p:spPr bwMode="auto">
          <a:xfrm>
            <a:off x="1841500" y="4000500"/>
            <a:ext cx="500063" cy="51911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1298575" y="4056063"/>
            <a:ext cx="300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&gt;</a:t>
            </a:r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 flipH="1">
            <a:off x="2662238" y="4068763"/>
            <a:ext cx="300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&lt;</a:t>
            </a:r>
          </a:p>
        </p:txBody>
      </p: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1257300" y="4271963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Symbol" pitchFamily="18" charset="2"/>
              </a:rPr>
              <a:t>n</a:t>
            </a:r>
            <a:r>
              <a:rPr lang="en-US" sz="2400" baseline="-25000"/>
              <a:t>L</a:t>
            </a:r>
            <a:endParaRPr lang="en-US" sz="2400"/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2628900" y="4279900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Symbol" pitchFamily="18" charset="2"/>
              </a:rPr>
              <a:t>n</a:t>
            </a:r>
            <a:r>
              <a:rPr lang="en-US" sz="2400" baseline="-25000"/>
              <a:t>L</a:t>
            </a:r>
            <a:endParaRPr lang="en-US" sz="2400"/>
          </a:p>
        </p:txBody>
      </p:sp>
      <p:sp>
        <p:nvSpPr>
          <p:cNvPr id="14359" name="Text Box 23"/>
          <p:cNvSpPr txBox="1">
            <a:spLocks noChangeArrowheads="1"/>
          </p:cNvSpPr>
          <p:nvPr/>
        </p:nvSpPr>
        <p:spPr bwMode="auto">
          <a:xfrm>
            <a:off x="1905000" y="3011488"/>
            <a:ext cx="333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x</a:t>
            </a:r>
          </a:p>
        </p:txBody>
      </p:sp>
      <p:sp>
        <p:nvSpPr>
          <p:cNvPr id="14360" name="Text Box 24"/>
          <p:cNvSpPr txBox="1">
            <a:spLocks noChangeArrowheads="1"/>
          </p:cNvSpPr>
          <p:nvPr/>
        </p:nvSpPr>
        <p:spPr bwMode="auto">
          <a:xfrm>
            <a:off x="2347913" y="3186113"/>
            <a:ext cx="339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Symbol" pitchFamily="18" charset="2"/>
              </a:rPr>
              <a:t>D</a:t>
            </a:r>
          </a:p>
        </p:txBody>
      </p:sp>
      <p:sp>
        <p:nvSpPr>
          <p:cNvPr id="14361" name="Text Box 25"/>
          <p:cNvSpPr txBox="1">
            <a:spLocks noChangeArrowheads="1"/>
          </p:cNvSpPr>
          <p:nvPr/>
        </p:nvSpPr>
        <p:spPr bwMode="auto">
          <a:xfrm>
            <a:off x="2706688" y="3219450"/>
            <a:ext cx="1698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Higgs triplet</a:t>
            </a:r>
          </a:p>
        </p:txBody>
      </p:sp>
      <p:sp>
        <p:nvSpPr>
          <p:cNvPr id="14362" name="Text Box 26"/>
          <p:cNvSpPr txBox="1">
            <a:spLocks noChangeArrowheads="1"/>
          </p:cNvSpPr>
          <p:nvPr/>
        </p:nvSpPr>
        <p:spPr bwMode="auto">
          <a:xfrm>
            <a:off x="2900363" y="1439863"/>
            <a:ext cx="18145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Higgs doublet</a:t>
            </a:r>
          </a:p>
        </p:txBody>
      </p:sp>
      <p:sp>
        <p:nvSpPr>
          <p:cNvPr id="14363" name="Text Box 27"/>
          <p:cNvSpPr txBox="1">
            <a:spLocks noChangeArrowheads="1"/>
          </p:cNvSpPr>
          <p:nvPr/>
        </p:nvSpPr>
        <p:spPr bwMode="auto">
          <a:xfrm>
            <a:off x="5545021" y="3978638"/>
            <a:ext cx="333456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Elementary or composite </a:t>
            </a:r>
            <a:endParaRPr lang="en-US" sz="2000" dirty="0" smtClean="0"/>
          </a:p>
          <a:p>
            <a:r>
              <a:rPr lang="en-US" sz="2000" dirty="0" err="1" smtClean="0"/>
              <a:t>higgs</a:t>
            </a:r>
            <a:r>
              <a:rPr lang="en-US" sz="2000" dirty="0" smtClean="0"/>
              <a:t>  with </a:t>
            </a:r>
            <a:r>
              <a:rPr lang="en-US" sz="2000" dirty="0"/>
              <a:t>I</a:t>
            </a:r>
            <a:r>
              <a:rPr lang="en-US" sz="2000" baseline="-25000" dirty="0"/>
              <a:t>W</a:t>
            </a:r>
            <a:r>
              <a:rPr lang="en-US" sz="2000" dirty="0"/>
              <a:t> = 1</a:t>
            </a:r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651125" y="6029325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Symbol" pitchFamily="18" charset="2"/>
              </a:rPr>
              <a:t>n</a:t>
            </a:r>
            <a:r>
              <a:rPr lang="en-US" sz="2400" baseline="-25000"/>
              <a:t>L</a:t>
            </a:r>
            <a:endParaRPr lang="en-US" sz="2400"/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1190625" y="6007100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Symbol" pitchFamily="18" charset="2"/>
              </a:rPr>
              <a:t>n</a:t>
            </a:r>
            <a:r>
              <a:rPr lang="en-US" sz="2400" baseline="-25000"/>
              <a:t>L</a:t>
            </a:r>
            <a:endParaRPr lang="en-US" sz="2400"/>
          </a:p>
        </p:txBody>
      </p:sp>
      <p:sp>
        <p:nvSpPr>
          <p:cNvPr id="14366" name="Line 30"/>
          <p:cNvSpPr>
            <a:spLocks noChangeShapeType="1"/>
          </p:cNvSpPr>
          <p:nvPr/>
        </p:nvSpPr>
        <p:spPr bwMode="auto">
          <a:xfrm>
            <a:off x="1117600" y="5978525"/>
            <a:ext cx="1960563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7" name="Line 31"/>
          <p:cNvSpPr>
            <a:spLocks noChangeShapeType="1"/>
          </p:cNvSpPr>
          <p:nvPr/>
        </p:nvSpPr>
        <p:spPr bwMode="auto">
          <a:xfrm>
            <a:off x="1435100" y="4992688"/>
            <a:ext cx="668338" cy="944562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1304925" y="5746750"/>
            <a:ext cx="300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&gt;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678113" y="5746750"/>
            <a:ext cx="300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&lt;</a:t>
            </a:r>
          </a:p>
        </p:txBody>
      </p:sp>
      <p:sp>
        <p:nvSpPr>
          <p:cNvPr id="14370" name="Line 34"/>
          <p:cNvSpPr>
            <a:spLocks noChangeShapeType="1"/>
          </p:cNvSpPr>
          <p:nvPr/>
        </p:nvSpPr>
        <p:spPr bwMode="auto">
          <a:xfrm flipH="1">
            <a:off x="2084388" y="5016500"/>
            <a:ext cx="695325" cy="944563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71" name="Oval 35"/>
          <p:cNvSpPr>
            <a:spLocks noChangeArrowheads="1"/>
          </p:cNvSpPr>
          <p:nvPr/>
        </p:nvSpPr>
        <p:spPr bwMode="auto">
          <a:xfrm>
            <a:off x="1833563" y="5691188"/>
            <a:ext cx="500062" cy="5191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1285875" y="4822825"/>
            <a:ext cx="333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x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2593975" y="4792663"/>
            <a:ext cx="333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x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895350" y="4937125"/>
            <a:ext cx="379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H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913063" y="5010150"/>
            <a:ext cx="379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H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5702300" y="3391710"/>
            <a:ext cx="1384300" cy="396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/>
              <a:t>m</a:t>
            </a:r>
            <a:r>
              <a:rPr lang="en-US" sz="2000" baseline="-25000" dirty="0" err="1"/>
              <a:t>L</a:t>
            </a:r>
            <a:r>
              <a:rPr lang="en-US" sz="2000" dirty="0"/>
              <a:t> = f &lt;</a:t>
            </a:r>
            <a:r>
              <a:rPr lang="en-US" sz="2000" dirty="0">
                <a:latin typeface="Symbol" pitchFamily="18" charset="2"/>
              </a:rPr>
              <a:t>D</a:t>
            </a:r>
            <a:r>
              <a:rPr lang="en-US" sz="2000" dirty="0"/>
              <a:t> &gt;</a:t>
            </a:r>
          </a:p>
        </p:txBody>
      </p:sp>
      <p:sp>
        <p:nvSpPr>
          <p:cNvPr id="14377" name="Text Box 41"/>
          <p:cNvSpPr txBox="1">
            <a:spLocks noChangeArrowheads="1"/>
          </p:cNvSpPr>
          <p:nvPr/>
        </p:nvSpPr>
        <p:spPr bwMode="auto">
          <a:xfrm>
            <a:off x="5671062" y="5314950"/>
            <a:ext cx="1832553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/>
              <a:t>m</a:t>
            </a:r>
            <a:r>
              <a:rPr lang="en-US" sz="2000" baseline="-25000" dirty="0" err="1"/>
              <a:t>L</a:t>
            </a:r>
            <a:r>
              <a:rPr lang="en-US" sz="2000" dirty="0"/>
              <a:t> = f &lt;</a:t>
            </a:r>
            <a:r>
              <a:rPr lang="en-US" sz="2000" dirty="0" smtClean="0"/>
              <a:t>H&gt; &lt;H</a:t>
            </a:r>
            <a:r>
              <a:rPr lang="en-US" sz="2000" dirty="0"/>
              <a:t>&gt;</a:t>
            </a:r>
          </a:p>
        </p:txBody>
      </p:sp>
      <p:sp>
        <p:nvSpPr>
          <p:cNvPr id="14378" name="Text Box 42"/>
          <p:cNvSpPr txBox="1">
            <a:spLocks noChangeArrowheads="1"/>
          </p:cNvSpPr>
          <p:nvPr/>
        </p:nvSpPr>
        <p:spPr bwMode="auto">
          <a:xfrm>
            <a:off x="308157" y="3212537"/>
            <a:ext cx="1290637" cy="396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/>
              <a:t>Majorana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3430779" y="5192262"/>
            <a:ext cx="1449575" cy="757416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6" name="WordArt 10"/>
          <p:cNvSpPr>
            <a:spLocks noChangeArrowheads="1" noChangeShapeType="1" noTextEdit="1"/>
          </p:cNvSpPr>
          <p:nvPr/>
        </p:nvSpPr>
        <p:spPr bwMode="auto">
          <a:xfrm>
            <a:off x="1311275" y="1403491"/>
            <a:ext cx="1359339" cy="50892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Standard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7" name="WordArt 10"/>
          <p:cNvSpPr>
            <a:spLocks noChangeArrowheads="1" noChangeShapeType="1" noTextEdit="1"/>
          </p:cNvSpPr>
          <p:nvPr/>
        </p:nvSpPr>
        <p:spPr bwMode="auto">
          <a:xfrm>
            <a:off x="1463675" y="1998909"/>
            <a:ext cx="907385" cy="56361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Model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8" name="WordArt 10"/>
          <p:cNvSpPr>
            <a:spLocks noChangeArrowheads="1" noChangeShapeType="1" noTextEdit="1"/>
          </p:cNvSpPr>
          <p:nvPr/>
        </p:nvSpPr>
        <p:spPr bwMode="auto">
          <a:xfrm>
            <a:off x="4465667" y="2087804"/>
            <a:ext cx="318990" cy="35078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Symbol" pitchFamily="18" charset="2"/>
              </a:rPr>
              <a:t>n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10" name="WordArt 10"/>
          <p:cNvSpPr>
            <a:spLocks noChangeArrowheads="1" noChangeShapeType="1" noTextEdit="1"/>
          </p:cNvSpPr>
          <p:nvPr/>
        </p:nvSpPr>
        <p:spPr bwMode="auto">
          <a:xfrm>
            <a:off x="3740851" y="1701201"/>
            <a:ext cx="1267084" cy="53009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“m  ”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42372" y="2796452"/>
            <a:ext cx="43062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Physics BSM responsible for </a:t>
            </a:r>
            <a:r>
              <a:rPr lang="en-IE" sz="2000" dirty="0" err="1" smtClean="0"/>
              <a:t>m</a:t>
            </a:r>
            <a:r>
              <a:rPr lang="en-IE" sz="2000" baseline="-25000" dirty="0" err="1" smtClean="0">
                <a:latin typeface="Symbol" pitchFamily="18" charset="2"/>
              </a:rPr>
              <a:t>n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4210494" y="3125951"/>
            <a:ext cx="4338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can be introduced in such a way that feedback on SM is negligible</a:t>
            </a:r>
            <a:endParaRPr lang="en-IE" sz="2000" dirty="0"/>
          </a:p>
        </p:txBody>
      </p:sp>
      <p:sp>
        <p:nvSpPr>
          <p:cNvPr id="13" name="Curved Left Arrow 12"/>
          <p:cNvSpPr/>
          <p:nvPr/>
        </p:nvSpPr>
        <p:spPr>
          <a:xfrm rot="5400000">
            <a:off x="2791961" y="2153075"/>
            <a:ext cx="742457" cy="1967020"/>
          </a:xfrm>
          <a:prstGeom prst="curvedLeftArrow">
            <a:avLst/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30701" y="1636168"/>
            <a:ext cx="30178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Oscillations</a:t>
            </a:r>
          </a:p>
          <a:p>
            <a:r>
              <a:rPr lang="en-IE" sz="2000" dirty="0" smtClean="0"/>
              <a:t>Adiabatic conversion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306037" y="5389222"/>
            <a:ext cx="1364578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400" dirty="0" smtClean="0"/>
              <a:t> Y </a:t>
            </a:r>
            <a:r>
              <a:rPr lang="en-IE" sz="2400" dirty="0" err="1" smtClean="0"/>
              <a:t>L</a:t>
            </a:r>
            <a:r>
              <a:rPr lang="en-IE" sz="2400" dirty="0" err="1" smtClean="0">
                <a:latin typeface="Symbol" pitchFamily="18" charset="2"/>
              </a:rPr>
              <a:t>n</a:t>
            </a:r>
            <a:r>
              <a:rPr lang="en-IE" sz="2400" baseline="-25000" dirty="0" err="1" smtClean="0"/>
              <a:t>R</a:t>
            </a:r>
            <a:r>
              <a:rPr lang="en-IE" sz="2400" dirty="0" smtClean="0"/>
              <a:t> H</a:t>
            </a:r>
            <a:endParaRPr lang="en-IE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3788671" y="5336058"/>
            <a:ext cx="1091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/>
              <a:t>LL HH</a:t>
            </a:r>
            <a:endParaRPr lang="en-IE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879811" y="5261627"/>
            <a:ext cx="1850065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E" sz="2400" dirty="0" err="1" smtClean="0"/>
              <a:t>m</a:t>
            </a:r>
            <a:r>
              <a:rPr lang="en-IE" sz="2400" baseline="-25000" dirty="0" err="1" smtClean="0">
                <a:latin typeface="Symbol" pitchFamily="18" charset="2"/>
              </a:rPr>
              <a:t>n</a:t>
            </a:r>
            <a:r>
              <a:rPr lang="en-IE" sz="2400" dirty="0" smtClean="0"/>
              <a:t> (E, n, ..)</a:t>
            </a:r>
            <a:endParaRPr lang="en-IE" sz="2400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1722477" y="5421122"/>
            <a:ext cx="20563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378611" y="4770886"/>
            <a:ext cx="16196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Dirac mass</a:t>
            </a:r>
            <a:endParaRPr lang="en-IE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5794746" y="4792152"/>
            <a:ext cx="20113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Effective mass</a:t>
            </a:r>
            <a:endParaRPr lang="en-IE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3459048" y="5118681"/>
            <a:ext cx="4040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/>
              <a:t>1</a:t>
            </a:r>
            <a:r>
              <a:rPr lang="en-IE" sz="2400" dirty="0" smtClean="0">
                <a:latin typeface="Symbol" pitchFamily="18" charset="2"/>
              </a:rPr>
              <a:t> </a:t>
            </a:r>
          </a:p>
          <a:p>
            <a:r>
              <a:rPr lang="en-IE" sz="2400" dirty="0" smtClean="0">
                <a:latin typeface="Symbol" pitchFamily="18" charset="2"/>
              </a:rPr>
              <a:t>L</a:t>
            </a:r>
            <a:r>
              <a:rPr lang="en-IE" sz="2400" dirty="0" smtClean="0"/>
              <a:t>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720315" y="5712118"/>
            <a:ext cx="32960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generated by interactions with medium, e.g. DM</a:t>
            </a:r>
            <a:endParaRPr lang="en-IE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3430779" y="4770886"/>
            <a:ext cx="20130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/>
              <a:t>Majorana</a:t>
            </a:r>
            <a:r>
              <a:rPr lang="en-IE" sz="2000" dirty="0" smtClean="0"/>
              <a:t> mass</a:t>
            </a:r>
            <a:endParaRPr lang="en-IE" sz="20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3544258" y="5552256"/>
            <a:ext cx="20563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512359" y="6042281"/>
            <a:ext cx="1931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D5 Weinberg operator</a:t>
            </a:r>
            <a:endParaRPr lang="en-IE" dirty="0"/>
          </a:p>
        </p:txBody>
      </p:sp>
      <p:sp>
        <p:nvSpPr>
          <p:cNvPr id="29" name="Down Arrow 28"/>
          <p:cNvSpPr/>
          <p:nvPr/>
        </p:nvSpPr>
        <p:spPr>
          <a:xfrm rot="2194791">
            <a:off x="2765310" y="4136066"/>
            <a:ext cx="333225" cy="404037"/>
          </a:xfrm>
          <a:prstGeom prst="down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0" name="Down Arrow 29"/>
          <p:cNvSpPr/>
          <p:nvPr/>
        </p:nvSpPr>
        <p:spPr>
          <a:xfrm>
            <a:off x="4246895" y="4294355"/>
            <a:ext cx="333225" cy="404037"/>
          </a:xfrm>
          <a:prstGeom prst="downArrow">
            <a:avLst/>
          </a:prstGeom>
          <a:solidFill>
            <a:srgbClr val="FFCC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1" name="Down Arrow 30"/>
          <p:cNvSpPr/>
          <p:nvPr/>
        </p:nvSpPr>
        <p:spPr>
          <a:xfrm rot="19697758">
            <a:off x="5659025" y="4192768"/>
            <a:ext cx="333225" cy="404037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2" name="WordArt 10"/>
          <p:cNvSpPr>
            <a:spLocks noChangeArrowheads="1" noChangeShapeType="1" noTextEdit="1"/>
          </p:cNvSpPr>
          <p:nvPr/>
        </p:nvSpPr>
        <p:spPr bwMode="auto">
          <a:xfrm>
            <a:off x="3051464" y="1828781"/>
            <a:ext cx="460749" cy="43450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+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029659" y="1285279"/>
            <a:ext cx="4137763" cy="142691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20491" name="Text Box 10"/>
          <p:cNvSpPr txBox="1">
            <a:spLocks noChangeArrowheads="1"/>
          </p:cNvSpPr>
          <p:nvPr/>
        </p:nvSpPr>
        <p:spPr bwMode="auto">
          <a:xfrm>
            <a:off x="7769225" y="1320800"/>
            <a:ext cx="885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LSND</a:t>
            </a:r>
          </a:p>
        </p:txBody>
      </p:sp>
      <p:sp>
        <p:nvSpPr>
          <p:cNvPr id="20497" name="Text Box 18"/>
          <p:cNvSpPr txBox="1">
            <a:spLocks noChangeArrowheads="1"/>
          </p:cNvSpPr>
          <p:nvPr/>
        </p:nvSpPr>
        <p:spPr bwMode="auto">
          <a:xfrm>
            <a:off x="5675313" y="231775"/>
            <a:ext cx="2074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Symbol" pitchFamily="18" charset="2"/>
              </a:rPr>
              <a:t>D</a:t>
            </a:r>
            <a:r>
              <a:rPr lang="en-US"/>
              <a:t>m</a:t>
            </a:r>
            <a:r>
              <a:rPr lang="en-US" baseline="-25000"/>
              <a:t>41</a:t>
            </a:r>
            <a:r>
              <a:rPr lang="en-US" baseline="30000"/>
              <a:t>2</a:t>
            </a:r>
            <a:r>
              <a:rPr lang="en-US"/>
              <a:t> =  1 - 2 eV</a:t>
            </a:r>
            <a:r>
              <a:rPr lang="en-US" baseline="30000"/>
              <a:t>2</a:t>
            </a:r>
            <a:endParaRPr lang="en-US"/>
          </a:p>
        </p:txBody>
      </p:sp>
      <p:sp>
        <p:nvSpPr>
          <p:cNvPr id="18" name="WordArt 4"/>
          <p:cNvSpPr>
            <a:spLocks noChangeArrowheads="1" noChangeShapeType="1" noTextEdit="1"/>
          </p:cNvSpPr>
          <p:nvPr/>
        </p:nvSpPr>
        <p:spPr bwMode="auto">
          <a:xfrm>
            <a:off x="647588" y="544270"/>
            <a:ext cx="2563446" cy="82281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CC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Smallness of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CCCC"/>
              </a:solidFill>
              <a:effectLst>
                <a:prstShdw prst="shdw13" dist="53882" dir="13500000">
                  <a:srgbClr val="868686"/>
                </a:prstShdw>
              </a:effectLst>
              <a:latin typeface="Arial Black"/>
            </a:endParaRPr>
          </a:p>
        </p:txBody>
      </p:sp>
      <p:sp>
        <p:nvSpPr>
          <p:cNvPr id="9" name="WordArt 4"/>
          <p:cNvSpPr>
            <a:spLocks noChangeArrowheads="1" noChangeShapeType="1" noTextEdit="1"/>
          </p:cNvSpPr>
          <p:nvPr/>
        </p:nvSpPr>
        <p:spPr bwMode="auto">
          <a:xfrm>
            <a:off x="647588" y="1494382"/>
            <a:ext cx="3297092" cy="84477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CC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neutrino masses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CCCC"/>
              </a:solidFill>
              <a:effectLst>
                <a:prstShdw prst="shdw13" dist="53882" dir="13500000">
                  <a:srgbClr val="868686"/>
                </a:prstShdw>
              </a:effectLst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8" name="WordArt 4"/>
          <p:cNvSpPr>
            <a:spLocks noChangeArrowheads="1" noChangeShapeType="1" noTextEdit="1"/>
          </p:cNvSpPr>
          <p:nvPr/>
        </p:nvSpPr>
        <p:spPr bwMode="auto">
          <a:xfrm>
            <a:off x="594428" y="478465"/>
            <a:ext cx="4424129" cy="67392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As other fermions in SM?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5" name="WordArt 7"/>
          <p:cNvSpPr>
            <a:spLocks noChangeArrowheads="1" noChangeShapeType="1" noTextEdit="1"/>
          </p:cNvSpPr>
          <p:nvPr/>
        </p:nvSpPr>
        <p:spPr bwMode="auto">
          <a:xfrm>
            <a:off x="3013870" y="1412875"/>
            <a:ext cx="1717617" cy="77655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>
                    <a:lumMod val="65000"/>
                  </a:schemeClr>
                </a:solidFill>
                <a:latin typeface="Arial Black"/>
              </a:rPr>
              <a:t> m = h &lt;H&gt;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bg1">
                  <a:lumMod val="65000"/>
                </a:schemeClr>
              </a:solidFill>
              <a:latin typeface="Arial Black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5412" y="2562443"/>
            <a:ext cx="52631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Confirmed by LHC with single Higgs boson</a:t>
            </a:r>
            <a:endParaRPr lang="en-IE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48577" y="2243464"/>
            <a:ext cx="38596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h is constant </a:t>
            </a:r>
            <a:r>
              <a:rPr lang="en-IE" sz="2000" dirty="0" err="1" smtClean="0"/>
              <a:t>yukawa</a:t>
            </a:r>
            <a:r>
              <a:rPr lang="en-IE" sz="2000" dirty="0" smtClean="0"/>
              <a:t> coupling</a:t>
            </a:r>
            <a:endParaRPr lang="en-IE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95412" y="3181098"/>
            <a:ext cx="44231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Why not the same for neutrinos?</a:t>
            </a:r>
            <a:endParaRPr lang="en-IE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3166291" y="3712726"/>
            <a:ext cx="1565196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 h ~</a:t>
            </a:r>
            <a:r>
              <a:rPr lang="en-IE" sz="2000" dirty="0" smtClean="0"/>
              <a:t> 2 10</a:t>
            </a:r>
            <a:r>
              <a:rPr lang="en-IE" sz="2000" baseline="30000" dirty="0" smtClean="0"/>
              <a:t>-13</a:t>
            </a:r>
            <a:endParaRPr lang="en-IE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648577" y="4444409"/>
            <a:ext cx="15098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Still OK</a:t>
            </a:r>
            <a:endParaRPr lang="en-IE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680479" y="5202375"/>
            <a:ext cx="79956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Neutrino mass as correction to (perturbation of) the SM ?</a:t>
            </a:r>
            <a:endParaRPr lang="en-IE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668137" y="4859070"/>
            <a:ext cx="50734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In the first approximation in SM  </a:t>
            </a:r>
            <a:r>
              <a:rPr lang="en-IE" sz="2000" dirty="0" err="1" smtClean="0"/>
              <a:t>m</a:t>
            </a:r>
            <a:r>
              <a:rPr lang="en-IE" sz="2000" baseline="-25000" dirty="0" err="1" smtClean="0">
                <a:latin typeface="Symbol" pitchFamily="18" charset="2"/>
              </a:rPr>
              <a:t>n</a:t>
            </a:r>
            <a:r>
              <a:rPr lang="en-IE" sz="2000" dirty="0" smtClean="0"/>
              <a:t> = 0.</a:t>
            </a:r>
            <a:endParaRPr lang="en-IE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659210" y="5720303"/>
            <a:ext cx="27006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Weinberg approach 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latin typeface="Times New Roman" pitchFamily="18" charset="0"/>
            </a:endParaRPr>
          </a:p>
        </p:txBody>
      </p:sp>
      <p:sp>
        <p:nvSpPr>
          <p:cNvPr id="92163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6" name="WordArt 4"/>
          <p:cNvSpPr>
            <a:spLocks noChangeArrowheads="1" noChangeShapeType="1" noTextEdit="1"/>
          </p:cNvSpPr>
          <p:nvPr/>
        </p:nvSpPr>
        <p:spPr bwMode="auto">
          <a:xfrm>
            <a:off x="870554" y="202012"/>
            <a:ext cx="5120431" cy="76574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Smallness of mass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1467" y="1413163"/>
            <a:ext cx="1138711" cy="400110"/>
          </a:xfrm>
          <a:prstGeom prst="rect">
            <a:avLst/>
          </a:prstGeom>
          <a:solidFill>
            <a:srgbClr val="FF00FF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Special</a:t>
            </a:r>
            <a:endParaRPr lang="en-IE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45367" y="1931142"/>
            <a:ext cx="5348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</a:t>
            </a:r>
            <a:r>
              <a:rPr lang="en-IE" sz="2000" baseline="-25000" dirty="0" smtClean="0"/>
              <a:t>3</a:t>
            </a:r>
            <a:r>
              <a:rPr lang="en-IE" sz="2000" dirty="0" smtClean="0"/>
              <a:t> </a:t>
            </a:r>
          </a:p>
          <a:p>
            <a:r>
              <a:rPr lang="en-IE" sz="2000" dirty="0" err="1" smtClean="0"/>
              <a:t>m</a:t>
            </a:r>
            <a:r>
              <a:rPr lang="en-IE" sz="2000" baseline="-25000" dirty="0" err="1" smtClean="0">
                <a:latin typeface="Symbol" pitchFamily="18" charset="2"/>
              </a:rPr>
              <a:t>t</a:t>
            </a:r>
            <a:endParaRPr lang="en-IE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1248878" y="2091733"/>
            <a:ext cx="12165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~</a:t>
            </a:r>
            <a:r>
              <a:rPr lang="en-IE" sz="2000" dirty="0" smtClean="0"/>
              <a:t> 3 10</a:t>
            </a:r>
            <a:r>
              <a:rPr lang="en-IE" sz="2000" baseline="30000" dirty="0" smtClean="0"/>
              <a:t>-11</a:t>
            </a:r>
            <a:endParaRPr lang="en-IE" sz="2000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639580" y="2303363"/>
            <a:ext cx="5232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28967" y="3041384"/>
            <a:ext cx="1404094" cy="400110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Normal?</a:t>
            </a:r>
            <a:endParaRPr lang="en-IE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2183629" y="2976644"/>
            <a:ext cx="56160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Neutrinos: no clear generation structure and correspondence light </a:t>
            </a:r>
            <a:r>
              <a:rPr lang="en-IE" sz="2000" dirty="0" err="1" smtClean="0"/>
              <a:t>flavor</a:t>
            </a:r>
            <a:r>
              <a:rPr lang="en-IE" sz="2000" dirty="0" smtClean="0"/>
              <a:t> – light mass, especially if the mass hierarchy is inverted or spectrum is quasi-degenerate</a:t>
            </a:r>
            <a:endParaRPr lang="en-IE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912771" y="4408111"/>
            <a:ext cx="5348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</a:t>
            </a:r>
            <a:r>
              <a:rPr lang="en-IE" sz="2000" baseline="-25000" dirty="0" smtClean="0"/>
              <a:t>3</a:t>
            </a:r>
            <a:r>
              <a:rPr lang="en-IE" sz="2000" dirty="0" smtClean="0"/>
              <a:t> </a:t>
            </a:r>
          </a:p>
          <a:p>
            <a:r>
              <a:rPr lang="en-IE" sz="2000" dirty="0" smtClean="0"/>
              <a:t>m</a:t>
            </a:r>
            <a:r>
              <a:rPr lang="en-IE" sz="2000" baseline="-25000" dirty="0" smtClean="0"/>
              <a:t>e</a:t>
            </a:r>
            <a:endParaRPr lang="en-IE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1382576" y="4600142"/>
            <a:ext cx="12165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 ~</a:t>
            </a:r>
            <a:r>
              <a:rPr lang="en-IE" sz="2000" dirty="0" smtClean="0"/>
              <a:t> 3 10</a:t>
            </a:r>
            <a:r>
              <a:rPr lang="en-IE" sz="2000" baseline="30000" dirty="0" smtClean="0"/>
              <a:t>-6</a:t>
            </a:r>
            <a:endParaRPr lang="en-IE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3085551" y="4373386"/>
            <a:ext cx="5348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</a:t>
            </a:r>
            <a:r>
              <a:rPr lang="en-IE" sz="2000" baseline="-25000" dirty="0" smtClean="0"/>
              <a:t>e</a:t>
            </a:r>
            <a:r>
              <a:rPr lang="en-IE" sz="2000" dirty="0" smtClean="0"/>
              <a:t> </a:t>
            </a:r>
          </a:p>
          <a:p>
            <a:r>
              <a:rPr lang="en-IE" sz="2000" dirty="0" err="1" smtClean="0"/>
              <a:t>m</a:t>
            </a:r>
            <a:r>
              <a:rPr lang="en-IE" sz="2000" baseline="-25000" dirty="0" err="1" smtClean="0"/>
              <a:t>t</a:t>
            </a:r>
            <a:endParaRPr lang="en-IE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3547034" y="4553842"/>
            <a:ext cx="12165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~</a:t>
            </a:r>
            <a:r>
              <a:rPr lang="en-IE" sz="2000" dirty="0" smtClean="0"/>
              <a:t> 3 10</a:t>
            </a:r>
            <a:r>
              <a:rPr lang="en-IE" sz="2000" baseline="30000" dirty="0" smtClean="0"/>
              <a:t>-6</a:t>
            </a:r>
            <a:endParaRPr lang="en-IE" sz="2000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3023802" y="4757185"/>
            <a:ext cx="5232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901196" y="4791910"/>
            <a:ext cx="5232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763562" y="6158874"/>
            <a:ext cx="6011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10</a:t>
            </a:r>
            <a:r>
              <a:rPr lang="en-IE" sz="2000" baseline="30000" dirty="0" smtClean="0"/>
              <a:t>6</a:t>
            </a:r>
            <a:endParaRPr lang="en-IE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2780351" y="2090120"/>
            <a:ext cx="349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Similar for other generations </a:t>
            </a:r>
          </a:p>
          <a:p>
            <a:r>
              <a:rPr lang="en-IE" dirty="0" smtClean="0"/>
              <a:t>if spectrum is hierarchical</a:t>
            </a:r>
            <a:endParaRPr lang="en-IE" dirty="0"/>
          </a:p>
        </p:txBody>
      </p:sp>
      <p:sp>
        <p:nvSpPr>
          <p:cNvPr id="33" name="TextBox 32"/>
          <p:cNvSpPr txBox="1"/>
          <p:nvPr/>
        </p:nvSpPr>
        <p:spPr>
          <a:xfrm>
            <a:off x="3393989" y="6110649"/>
            <a:ext cx="6011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10</a:t>
            </a:r>
            <a:r>
              <a:rPr lang="en-IE" sz="2000" baseline="30000" dirty="0" smtClean="0"/>
              <a:t>3</a:t>
            </a:r>
            <a:endParaRPr lang="en-IE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7225164" y="6134588"/>
            <a:ext cx="7446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10</a:t>
            </a:r>
            <a:r>
              <a:rPr lang="en-IE" sz="2000" baseline="30000" dirty="0" smtClean="0"/>
              <a:t>12</a:t>
            </a:r>
            <a:endParaRPr lang="en-IE" sz="2000" dirty="0"/>
          </a:p>
        </p:txBody>
      </p:sp>
      <p:sp>
        <p:nvSpPr>
          <p:cNvPr id="35" name="TextBox 34"/>
          <p:cNvSpPr txBox="1"/>
          <p:nvPr/>
        </p:nvSpPr>
        <p:spPr>
          <a:xfrm>
            <a:off x="5999796" y="6170449"/>
            <a:ext cx="6011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10</a:t>
            </a:r>
            <a:r>
              <a:rPr lang="en-IE" sz="2000" baseline="30000" dirty="0" smtClean="0"/>
              <a:t>9</a:t>
            </a:r>
            <a:endParaRPr lang="en-IE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842954" y="6170449"/>
            <a:ext cx="697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10</a:t>
            </a:r>
            <a:r>
              <a:rPr lang="en-IE" sz="2000" baseline="30000" dirty="0" smtClean="0"/>
              <a:t>-3</a:t>
            </a:r>
            <a:endParaRPr lang="en-IE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2113713" y="6134588"/>
            <a:ext cx="6011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10</a:t>
            </a:r>
            <a:r>
              <a:rPr lang="en-IE" sz="2000" baseline="30000" dirty="0" smtClean="0"/>
              <a:t>0</a:t>
            </a:r>
            <a:endParaRPr lang="en-IE" sz="2000" dirty="0"/>
          </a:p>
        </p:txBody>
      </p:sp>
      <p:sp>
        <p:nvSpPr>
          <p:cNvPr id="45" name="Rectangle 44"/>
          <p:cNvSpPr/>
          <p:nvPr/>
        </p:nvSpPr>
        <p:spPr>
          <a:xfrm>
            <a:off x="1100328" y="5919670"/>
            <a:ext cx="1297116" cy="203343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6" name="Rectangle 45"/>
          <p:cNvSpPr/>
          <p:nvPr/>
        </p:nvSpPr>
        <p:spPr>
          <a:xfrm>
            <a:off x="2397444" y="5919670"/>
            <a:ext cx="1297116" cy="203343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7" name="Rectangle 46"/>
          <p:cNvSpPr/>
          <p:nvPr/>
        </p:nvSpPr>
        <p:spPr>
          <a:xfrm>
            <a:off x="4991676" y="5918881"/>
            <a:ext cx="1297116" cy="203343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8" name="Rectangle 47"/>
          <p:cNvSpPr/>
          <p:nvPr/>
        </p:nvSpPr>
        <p:spPr>
          <a:xfrm>
            <a:off x="6288792" y="5918881"/>
            <a:ext cx="1297116" cy="203343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9" name="Rectangle 48"/>
          <p:cNvSpPr/>
          <p:nvPr/>
        </p:nvSpPr>
        <p:spPr>
          <a:xfrm>
            <a:off x="3694560" y="5918881"/>
            <a:ext cx="1297116" cy="203343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0" name="TextBox 49"/>
          <p:cNvSpPr txBox="1"/>
          <p:nvPr/>
        </p:nvSpPr>
        <p:spPr>
          <a:xfrm>
            <a:off x="3147580" y="6442368"/>
            <a:ext cx="1718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mass, </a:t>
            </a:r>
            <a:r>
              <a:rPr lang="en-IE" dirty="0" err="1" smtClean="0"/>
              <a:t>eV</a:t>
            </a:r>
            <a:endParaRPr lang="en-IE" dirty="0"/>
          </a:p>
        </p:txBody>
      </p:sp>
      <p:sp>
        <p:nvSpPr>
          <p:cNvPr id="51" name="Isosceles Triangle 50"/>
          <p:cNvSpPr/>
          <p:nvPr/>
        </p:nvSpPr>
        <p:spPr>
          <a:xfrm flipH="1" flipV="1">
            <a:off x="1878850" y="5648447"/>
            <a:ext cx="165413" cy="168881"/>
          </a:xfrm>
          <a:prstGeom prst="triangle">
            <a:avLst/>
          </a:prstGeom>
          <a:solidFill>
            <a:srgbClr val="FF00FF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3" name="Isosceles Triangle 52"/>
          <p:cNvSpPr/>
          <p:nvPr/>
        </p:nvSpPr>
        <p:spPr>
          <a:xfrm flipH="1" flipV="1">
            <a:off x="4763562" y="5646956"/>
            <a:ext cx="165413" cy="168881"/>
          </a:xfrm>
          <a:prstGeom prst="triangle">
            <a:avLst/>
          </a:prstGeom>
          <a:solidFill>
            <a:srgbClr val="FF00FF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Isosceles Triangle 53"/>
          <p:cNvSpPr/>
          <p:nvPr/>
        </p:nvSpPr>
        <p:spPr>
          <a:xfrm flipH="1" flipV="1">
            <a:off x="1631096" y="5646956"/>
            <a:ext cx="165413" cy="168881"/>
          </a:xfrm>
          <a:prstGeom prst="triangle">
            <a:avLst/>
          </a:prstGeom>
          <a:solidFill>
            <a:srgbClr val="FF00FF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5" name="Isosceles Triangle 54"/>
          <p:cNvSpPr/>
          <p:nvPr/>
        </p:nvSpPr>
        <p:spPr>
          <a:xfrm flipH="1" flipV="1">
            <a:off x="5714527" y="5646956"/>
            <a:ext cx="165413" cy="168881"/>
          </a:xfrm>
          <a:prstGeom prst="triangle">
            <a:avLst/>
          </a:prstGeom>
          <a:solidFill>
            <a:srgbClr val="FF00FF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6" name="Isosceles Triangle 55"/>
          <p:cNvSpPr/>
          <p:nvPr/>
        </p:nvSpPr>
        <p:spPr>
          <a:xfrm flipH="1" flipV="1">
            <a:off x="4991676" y="5646956"/>
            <a:ext cx="165413" cy="168881"/>
          </a:xfrm>
          <a:prstGeom prst="triangle">
            <a:avLst/>
          </a:prstGeom>
          <a:solidFill>
            <a:srgbClr val="FF00FF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7" name="Isosceles Triangle 56"/>
          <p:cNvSpPr/>
          <p:nvPr/>
        </p:nvSpPr>
        <p:spPr>
          <a:xfrm flipH="1" flipV="1">
            <a:off x="5255487" y="5646956"/>
            <a:ext cx="165413" cy="168881"/>
          </a:xfrm>
          <a:prstGeom prst="triangle">
            <a:avLst/>
          </a:prstGeom>
          <a:solidFill>
            <a:srgbClr val="FF00FF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8" name="Isosceles Triangle 57"/>
          <p:cNvSpPr/>
          <p:nvPr/>
        </p:nvSpPr>
        <p:spPr>
          <a:xfrm flipH="1" flipV="1">
            <a:off x="5903333" y="5653625"/>
            <a:ext cx="165413" cy="168881"/>
          </a:xfrm>
          <a:prstGeom prst="triangle">
            <a:avLst/>
          </a:prstGeom>
          <a:solidFill>
            <a:srgbClr val="FF00FF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9" name="Isosceles Triangle 58"/>
          <p:cNvSpPr/>
          <p:nvPr/>
        </p:nvSpPr>
        <p:spPr>
          <a:xfrm flipH="1" flipV="1">
            <a:off x="6275155" y="5660022"/>
            <a:ext cx="165413" cy="168881"/>
          </a:xfrm>
          <a:prstGeom prst="triangle">
            <a:avLst/>
          </a:prstGeom>
          <a:solidFill>
            <a:srgbClr val="FF00FF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0" name="Isosceles Triangle 59"/>
          <p:cNvSpPr/>
          <p:nvPr/>
        </p:nvSpPr>
        <p:spPr>
          <a:xfrm flipH="1" flipV="1">
            <a:off x="6359543" y="5660022"/>
            <a:ext cx="165413" cy="168881"/>
          </a:xfrm>
          <a:prstGeom prst="triangle">
            <a:avLst/>
          </a:prstGeom>
          <a:solidFill>
            <a:srgbClr val="FF00FF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1" name="Isosceles Triangle 60"/>
          <p:cNvSpPr/>
          <p:nvPr/>
        </p:nvSpPr>
        <p:spPr>
          <a:xfrm flipH="1" flipV="1">
            <a:off x="7213589" y="5643541"/>
            <a:ext cx="165413" cy="168881"/>
          </a:xfrm>
          <a:prstGeom prst="triangle">
            <a:avLst/>
          </a:prstGeom>
          <a:solidFill>
            <a:srgbClr val="FF00FF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2" name="Isosceles Triangle 61"/>
          <p:cNvSpPr/>
          <p:nvPr/>
        </p:nvSpPr>
        <p:spPr>
          <a:xfrm flipH="1" flipV="1">
            <a:off x="6536531" y="5660022"/>
            <a:ext cx="165413" cy="168881"/>
          </a:xfrm>
          <a:prstGeom prst="triangle">
            <a:avLst/>
          </a:prstGeom>
          <a:solidFill>
            <a:srgbClr val="FF00FF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3" name="Isosceles Triangle 62"/>
          <p:cNvSpPr/>
          <p:nvPr/>
        </p:nvSpPr>
        <p:spPr>
          <a:xfrm flipH="1" flipV="1">
            <a:off x="1760346" y="5648881"/>
            <a:ext cx="165413" cy="168881"/>
          </a:xfrm>
          <a:prstGeom prst="triangle">
            <a:avLst/>
          </a:prstGeom>
          <a:solidFill>
            <a:srgbClr val="FF00FF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4" name="TextBox 63"/>
          <p:cNvSpPr txBox="1"/>
          <p:nvPr/>
        </p:nvSpPr>
        <p:spPr>
          <a:xfrm>
            <a:off x="413708" y="4156821"/>
            <a:ext cx="1471060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Mass gap</a:t>
            </a:r>
            <a:endParaRPr lang="en-IE" sz="2000" dirty="0"/>
          </a:p>
        </p:txBody>
      </p:sp>
      <p:sp>
        <p:nvSpPr>
          <p:cNvPr id="65" name="TextBox 64"/>
          <p:cNvSpPr txBox="1"/>
          <p:nvPr/>
        </p:nvSpPr>
        <p:spPr>
          <a:xfrm>
            <a:off x="2498434" y="1401300"/>
            <a:ext cx="36841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comparing within generation:</a:t>
            </a:r>
            <a:endParaRPr lang="en-IE" sz="2000" dirty="0"/>
          </a:p>
        </p:txBody>
      </p:sp>
      <p:sp>
        <p:nvSpPr>
          <p:cNvPr id="44" name="TextBox 43"/>
          <p:cNvSpPr txBox="1"/>
          <p:nvPr/>
        </p:nvSpPr>
        <p:spPr>
          <a:xfrm>
            <a:off x="3207466" y="5443090"/>
            <a:ext cx="679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gap</a:t>
            </a:r>
            <a:endParaRPr lang="en-IE" dirty="0"/>
          </a:p>
        </p:txBody>
      </p:sp>
      <p:sp>
        <p:nvSpPr>
          <p:cNvPr id="52" name="TextBox 51"/>
          <p:cNvSpPr txBox="1"/>
          <p:nvPr/>
        </p:nvSpPr>
        <p:spPr>
          <a:xfrm>
            <a:off x="6600937" y="443974"/>
            <a:ext cx="9849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</a:t>
            </a:r>
            <a:r>
              <a:rPr lang="en-IE" sz="2000" baseline="-25000" dirty="0" smtClean="0"/>
              <a:t>3</a:t>
            </a:r>
            <a:r>
              <a:rPr lang="en-IE" sz="2000" dirty="0" smtClean="0"/>
              <a:t> </a:t>
            </a:r>
          </a:p>
          <a:p>
            <a:r>
              <a:rPr lang="en-IE" sz="2000" dirty="0" smtClean="0"/>
              <a:t>&lt;H&gt;</a:t>
            </a:r>
            <a:endParaRPr lang="en-IE" sz="2000" dirty="0"/>
          </a:p>
        </p:txBody>
      </p:sp>
      <p:cxnSp>
        <p:nvCxnSpPr>
          <p:cNvPr id="66" name="Straight Connector 65"/>
          <p:cNvCxnSpPr/>
          <p:nvPr/>
        </p:nvCxnSpPr>
        <p:spPr>
          <a:xfrm>
            <a:off x="6600937" y="797442"/>
            <a:ext cx="5232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7225164" y="567647"/>
            <a:ext cx="12165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~</a:t>
            </a:r>
            <a:r>
              <a:rPr lang="en-IE" sz="2000" dirty="0" smtClean="0"/>
              <a:t> 2 10</a:t>
            </a:r>
            <a:r>
              <a:rPr lang="en-IE" sz="2000" baseline="30000" dirty="0" smtClean="0"/>
              <a:t>-13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-11217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 dirty="0"/>
          </a:p>
        </p:txBody>
      </p:sp>
      <p:sp>
        <p:nvSpPr>
          <p:cNvPr id="3" name="WordArt 25"/>
          <p:cNvSpPr>
            <a:spLocks noChangeArrowheads="1" noChangeShapeType="1" noTextEdit="1"/>
          </p:cNvSpPr>
          <p:nvPr/>
        </p:nvSpPr>
        <p:spPr bwMode="auto">
          <a:xfrm>
            <a:off x="551724" y="244541"/>
            <a:ext cx="4317988" cy="9370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Two aspects of smallness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3273" y="1475976"/>
            <a:ext cx="2615609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400" dirty="0" smtClean="0"/>
              <a:t>Suppression </a:t>
            </a:r>
            <a:r>
              <a:rPr lang="en-IE" sz="2400" dirty="0" err="1" smtClean="0"/>
              <a:t>wrt</a:t>
            </a:r>
            <a:r>
              <a:rPr lang="en-IE" sz="2400" dirty="0" smtClean="0"/>
              <a:t>. the EW scale</a:t>
            </a:r>
            <a:endParaRPr lang="en-IE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980717" y="1537016"/>
            <a:ext cx="1860700" cy="461665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r>
              <a:rPr lang="en-IE" sz="2400" dirty="0" smtClean="0"/>
              <a:t>Finite value</a:t>
            </a:r>
            <a:endParaRPr lang="en-IE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018597" y="5337544"/>
            <a:ext cx="3788871" cy="1015663"/>
          </a:xfrm>
          <a:prstGeom prst="rect">
            <a:avLst/>
          </a:prstGeom>
          <a:solidFill>
            <a:srgbClr val="FFCC99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See-saws type-I does </a:t>
            </a:r>
          </a:p>
          <a:p>
            <a:r>
              <a:rPr lang="en-IE" sz="2000" dirty="0" smtClean="0"/>
              <a:t>both things simultaneously: incomplete suppression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5218" y="3202974"/>
            <a:ext cx="3108856" cy="10156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1. No RH component </a:t>
            </a:r>
            <a:r>
              <a:rPr lang="en-IE" sz="2000" dirty="0" smtClean="0">
                <a:sym typeface="Wingdings" pitchFamily="2" charset="2"/>
              </a:rPr>
              <a:t></a:t>
            </a:r>
            <a:r>
              <a:rPr lang="en-IE" sz="2000" dirty="0" smtClean="0"/>
              <a:t>  Dirac mass can  not be formed </a:t>
            </a:r>
            <a:endParaRPr lang="en-IE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410575" y="5138208"/>
            <a:ext cx="3310820" cy="132343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3. Some mechanisms  </a:t>
            </a:r>
          </a:p>
          <a:p>
            <a:r>
              <a:rPr lang="en-IE" sz="2000" dirty="0" smtClean="0"/>
              <a:t>of suppression of mass, </a:t>
            </a:r>
          </a:p>
          <a:p>
            <a:r>
              <a:rPr lang="en-IE" sz="2000" dirty="0" smtClean="0"/>
              <a:t>finite value of m  is negligible</a:t>
            </a:r>
            <a:endParaRPr lang="en-IE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5651094" y="2307263"/>
            <a:ext cx="28443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Mechanisms unrelated </a:t>
            </a:r>
          </a:p>
          <a:p>
            <a:r>
              <a:rPr lang="en-IE" sz="2000" dirty="0" smtClean="0"/>
              <a:t>to suppression of usual Dirac masses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28133" y="4288661"/>
            <a:ext cx="2954041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2. Symmetry forbids</a:t>
            </a:r>
          </a:p>
          <a:p>
            <a:r>
              <a:rPr lang="en-IE" sz="2000" dirty="0" smtClean="0"/>
              <a:t> Dirac mass term</a:t>
            </a:r>
            <a:endParaRPr lang="en-IE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5736277" y="3429050"/>
            <a:ext cx="21317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Seesaw type II,</a:t>
            </a:r>
            <a:endParaRPr lang="en-IE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5785405" y="3871692"/>
            <a:ext cx="27950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/>
              <a:t>Radiative</a:t>
            </a:r>
            <a:r>
              <a:rPr lang="en-IE" sz="2000" dirty="0" smtClean="0"/>
              <a:t> mechanisms</a:t>
            </a:r>
            <a:endParaRPr lang="en-IE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581675" y="2307263"/>
            <a:ext cx="28323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Why there is no usual scale Dirac masses? 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665786" y="3149740"/>
            <a:ext cx="2246456" cy="14582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35" name="WordArt 7"/>
          <p:cNvSpPr>
            <a:spLocks noChangeArrowheads="1" noChangeShapeType="1" noTextEdit="1"/>
          </p:cNvSpPr>
          <p:nvPr/>
        </p:nvSpPr>
        <p:spPr bwMode="auto">
          <a:xfrm>
            <a:off x="538736" y="318972"/>
            <a:ext cx="4373506" cy="50432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EFT and the neutrino mass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13" name="WordArt 7"/>
          <p:cNvSpPr>
            <a:spLocks noChangeArrowheads="1" noChangeShapeType="1" noTextEdit="1"/>
          </p:cNvSpPr>
          <p:nvPr/>
        </p:nvSpPr>
        <p:spPr bwMode="auto">
          <a:xfrm>
            <a:off x="3620814" y="3530023"/>
            <a:ext cx="1074804" cy="52011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>
                    <a:lumMod val="65000"/>
                  </a:schemeClr>
                </a:solidFill>
                <a:latin typeface="Arial Black"/>
              </a:rPr>
              <a:t>LLHH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bg1">
                  <a:lumMod val="65000"/>
                </a:schemeClr>
              </a:solidFill>
              <a:latin typeface="Arial Black"/>
            </a:endParaRPr>
          </a:p>
        </p:txBody>
      </p:sp>
      <p:sp>
        <p:nvSpPr>
          <p:cNvPr id="14" name="WordArt 7"/>
          <p:cNvSpPr>
            <a:spLocks noChangeArrowheads="1" noChangeShapeType="1" noTextEdit="1"/>
          </p:cNvSpPr>
          <p:nvPr/>
        </p:nvSpPr>
        <p:spPr bwMode="auto">
          <a:xfrm>
            <a:off x="2950668" y="3922543"/>
            <a:ext cx="508978" cy="52011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>
                    <a:lumMod val="65000"/>
                  </a:schemeClr>
                </a:solidFill>
                <a:latin typeface="Symbol" pitchFamily="18" charset="2"/>
              </a:rPr>
              <a:t>L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bg1">
                  <a:lumMod val="65000"/>
                </a:schemeClr>
              </a:solidFill>
              <a:latin typeface="Arial Black"/>
            </a:endParaRPr>
          </a:p>
        </p:txBody>
      </p:sp>
      <p:sp>
        <p:nvSpPr>
          <p:cNvPr id="16" name="WordArt 7"/>
          <p:cNvSpPr>
            <a:spLocks noChangeArrowheads="1" noChangeShapeType="1" noTextEdit="1"/>
          </p:cNvSpPr>
          <p:nvPr/>
        </p:nvSpPr>
        <p:spPr bwMode="auto">
          <a:xfrm>
            <a:off x="3040879" y="3216800"/>
            <a:ext cx="187841" cy="52011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>
                    <a:lumMod val="65000"/>
                  </a:schemeClr>
                </a:solidFill>
                <a:latin typeface="Arial Black"/>
              </a:rPr>
              <a:t>1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bg1">
                  <a:lumMod val="65000"/>
                </a:schemeClr>
              </a:solidFill>
              <a:latin typeface="Arial Black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944628" y="3812591"/>
            <a:ext cx="461853" cy="6628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943060" y="724572"/>
            <a:ext cx="1624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smtClean="0">
                <a:solidFill>
                  <a:srgbClr val="FF0000"/>
                </a:solidFill>
              </a:rPr>
              <a:t>S. Weinberg</a:t>
            </a:r>
          </a:p>
        </p:txBody>
      </p:sp>
      <p:sp>
        <p:nvSpPr>
          <p:cNvPr id="20" name="WordArt 7"/>
          <p:cNvSpPr>
            <a:spLocks noChangeArrowheads="1" noChangeShapeType="1" noTextEdit="1"/>
          </p:cNvSpPr>
          <p:nvPr/>
        </p:nvSpPr>
        <p:spPr bwMode="auto">
          <a:xfrm>
            <a:off x="359385" y="6052475"/>
            <a:ext cx="1361615" cy="42027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Black"/>
              </a:rPr>
              <a:t>That’s all?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FF"/>
              </a:solidFill>
              <a:latin typeface="Arial Black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82678" y="4168710"/>
            <a:ext cx="19841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Large scale</a:t>
            </a:r>
          </a:p>
          <a:p>
            <a:r>
              <a:rPr lang="en-IE" sz="2000" dirty="0" smtClean="0"/>
              <a:t>of new physics</a:t>
            </a:r>
            <a:endParaRPr lang="en-IE" sz="2000" dirty="0"/>
          </a:p>
        </p:txBody>
      </p:sp>
      <p:sp>
        <p:nvSpPr>
          <p:cNvPr id="24" name="WordArt 7"/>
          <p:cNvSpPr>
            <a:spLocks noChangeArrowheads="1" noChangeShapeType="1" noTextEdit="1"/>
          </p:cNvSpPr>
          <p:nvPr/>
        </p:nvSpPr>
        <p:spPr bwMode="auto">
          <a:xfrm>
            <a:off x="1944599" y="6052475"/>
            <a:ext cx="2591524" cy="38189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Black"/>
              </a:rPr>
              <a:t>Will we learn more?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FF"/>
              </a:solidFill>
              <a:latin typeface="Arial Black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95619" y="6150144"/>
            <a:ext cx="42569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Violation of universality, </a:t>
            </a:r>
            <a:r>
              <a:rPr lang="en-IE" sz="2000" dirty="0" err="1" smtClean="0"/>
              <a:t>unitarity</a:t>
            </a:r>
            <a:endParaRPr lang="en-IE" sz="2000" dirty="0"/>
          </a:p>
        </p:txBody>
      </p:sp>
      <p:sp>
        <p:nvSpPr>
          <p:cNvPr id="27" name="Right Arrow 26"/>
          <p:cNvSpPr/>
          <p:nvPr/>
        </p:nvSpPr>
        <p:spPr>
          <a:xfrm rot="20005941">
            <a:off x="2395860" y="4324192"/>
            <a:ext cx="363282" cy="318977"/>
          </a:xfrm>
          <a:prstGeom prst="rightArrow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8" name="TextBox 27"/>
          <p:cNvSpPr txBox="1"/>
          <p:nvPr/>
        </p:nvSpPr>
        <p:spPr>
          <a:xfrm>
            <a:off x="359385" y="2607504"/>
            <a:ext cx="65836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Next to the SM operators (D4) is the  D5 operator</a:t>
            </a:r>
            <a:endParaRPr lang="en-IE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324736" y="1089709"/>
            <a:ext cx="77560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Only observed SM particles (</a:t>
            </a:r>
            <a:r>
              <a:rPr lang="en-IE" sz="2000" dirty="0" err="1" smtClean="0"/>
              <a:t>multiplets</a:t>
            </a:r>
            <a:r>
              <a:rPr lang="en-IE" sz="2000" dirty="0" smtClean="0"/>
              <a:t>)  are involved.</a:t>
            </a:r>
          </a:p>
          <a:p>
            <a:r>
              <a:rPr lang="en-IE" sz="2000" dirty="0" smtClean="0"/>
              <a:t>New physics should be </a:t>
            </a:r>
            <a:r>
              <a:rPr lang="en-IE" sz="2000" dirty="0" err="1" smtClean="0"/>
              <a:t>parametrized</a:t>
            </a:r>
            <a:r>
              <a:rPr lang="en-IE" sz="2000" dirty="0" smtClean="0"/>
              <a:t> by high dimensional </a:t>
            </a:r>
          </a:p>
          <a:p>
            <a:r>
              <a:rPr lang="en-IE" sz="2000" dirty="0" smtClean="0"/>
              <a:t>(non-</a:t>
            </a:r>
            <a:r>
              <a:rPr lang="en-IE" sz="2000" dirty="0" err="1" smtClean="0"/>
              <a:t>renormalizable</a:t>
            </a:r>
            <a:r>
              <a:rPr lang="en-IE" sz="2000" dirty="0" smtClean="0"/>
              <a:t>) operators in the Hamiltonian. </a:t>
            </a:r>
          </a:p>
          <a:p>
            <a:r>
              <a:rPr lang="en-IE" sz="2000" dirty="0" smtClean="0"/>
              <a:t>Analogy with Fermi theory of WI at low energies</a:t>
            </a:r>
            <a:endParaRPr lang="en-IE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5582084" y="3157807"/>
            <a:ext cx="31047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generates the </a:t>
            </a:r>
            <a:r>
              <a:rPr lang="en-IE" sz="2000" dirty="0" err="1" smtClean="0"/>
              <a:t>Majorana</a:t>
            </a:r>
            <a:r>
              <a:rPr lang="en-IE" sz="2000" dirty="0" smtClean="0"/>
              <a:t> neutrino mass</a:t>
            </a:r>
            <a:endParaRPr lang="en-IE" sz="2000" dirty="0"/>
          </a:p>
        </p:txBody>
      </p:sp>
      <p:sp>
        <p:nvSpPr>
          <p:cNvPr id="32" name="WordArt 7"/>
          <p:cNvSpPr>
            <a:spLocks noChangeArrowheads="1" noChangeShapeType="1" noTextEdit="1"/>
          </p:cNvSpPr>
          <p:nvPr/>
        </p:nvSpPr>
        <p:spPr bwMode="auto">
          <a:xfrm>
            <a:off x="6273209" y="3871058"/>
            <a:ext cx="978196" cy="131834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>
                    <a:lumMod val="65000"/>
                  </a:schemeClr>
                </a:solidFill>
                <a:latin typeface="Arial Black"/>
              </a:rPr>
              <a:t>&lt;H&gt;</a:t>
            </a:r>
            <a:r>
              <a:rPr lang="en-US" sz="3600" kern="10" baseline="3000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>
                    <a:lumMod val="65000"/>
                  </a:schemeClr>
                </a:solidFill>
                <a:latin typeface="Arial Black"/>
              </a:rPr>
              <a:t>2</a:t>
            </a:r>
            <a:endParaRPr lang="en-US" sz="3600" kern="10" dirty="0" smtClean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bg1">
                  <a:lumMod val="65000"/>
                </a:schemeClr>
              </a:solidFill>
              <a:latin typeface="Arial Black"/>
            </a:endParaRPr>
          </a:p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>
                    <a:lumMod val="65000"/>
                  </a:schemeClr>
                </a:solidFill>
                <a:latin typeface="Symbol" pitchFamily="18" charset="2"/>
              </a:rPr>
              <a:t>L</a:t>
            </a:r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>
                    <a:lumMod val="65000"/>
                  </a:schemeClr>
                </a:solidFill>
                <a:latin typeface="Arial Black"/>
              </a:rPr>
              <a:t> 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bg1">
                  <a:lumMod val="65000"/>
                </a:schemeClr>
              </a:solidFill>
              <a:latin typeface="Arial Black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318070" y="4463945"/>
            <a:ext cx="1135353" cy="6628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1757" y="5071731"/>
            <a:ext cx="77191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Other new physics appears in order  </a:t>
            </a:r>
            <a:r>
              <a:rPr lang="en-IE" sz="2000" dirty="0" smtClean="0">
                <a:latin typeface="Symbol" pitchFamily="18" charset="2"/>
              </a:rPr>
              <a:t>L</a:t>
            </a:r>
            <a:r>
              <a:rPr lang="en-IE" sz="2000" baseline="30000" dirty="0" smtClean="0">
                <a:latin typeface="Century" pitchFamily="18" charset="0"/>
              </a:rPr>
              <a:t>2</a:t>
            </a:r>
            <a:r>
              <a:rPr lang="en-IE" sz="2000" dirty="0" smtClean="0"/>
              <a:t> </a:t>
            </a:r>
            <a:r>
              <a:rPr lang="en-IE" sz="2000" dirty="0" smtClean="0">
                <a:sym typeface="Wingdings" pitchFamily="2" charset="2"/>
              </a:rPr>
              <a:t> strongly suppressed</a:t>
            </a:r>
            <a:r>
              <a:rPr lang="en-IE" sz="2000" dirty="0" smtClean="0"/>
              <a:t> </a:t>
            </a:r>
            <a:endParaRPr lang="en-IE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-4175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5" name="WordArt 7"/>
          <p:cNvSpPr>
            <a:spLocks noChangeArrowheads="1" noChangeShapeType="1" noTextEdit="1"/>
          </p:cNvSpPr>
          <p:nvPr/>
        </p:nvSpPr>
        <p:spPr bwMode="auto">
          <a:xfrm>
            <a:off x="844096" y="244545"/>
            <a:ext cx="7429046" cy="102431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The  Nobel prize in physics 2015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pic>
        <p:nvPicPr>
          <p:cNvPr id="6" name="Picture 5" descr="mcdonald2.jpg"/>
          <p:cNvPicPr>
            <a:picLocks noChangeAspect="1"/>
          </p:cNvPicPr>
          <p:nvPr/>
        </p:nvPicPr>
        <p:blipFill>
          <a:blip r:embed="rId3" cstate="print"/>
          <a:srcRect t="1125" r="51744" b="5624"/>
          <a:stretch>
            <a:fillRect/>
          </a:stretch>
        </p:blipFill>
        <p:spPr>
          <a:xfrm>
            <a:off x="5068671" y="1352759"/>
            <a:ext cx="2486004" cy="3225146"/>
          </a:xfrm>
          <a:prstGeom prst="rect">
            <a:avLst/>
          </a:prstGeom>
        </p:spPr>
      </p:pic>
      <p:pic>
        <p:nvPicPr>
          <p:cNvPr id="7" name="Picture 6" descr="kajita1.jpg"/>
          <p:cNvPicPr>
            <a:picLocks noChangeAspect="1"/>
          </p:cNvPicPr>
          <p:nvPr/>
        </p:nvPicPr>
        <p:blipFill>
          <a:blip r:embed="rId4" cstate="print"/>
          <a:srcRect l="12596" r="16276" b="29142"/>
          <a:stretch>
            <a:fillRect/>
          </a:stretch>
        </p:blipFill>
        <p:spPr>
          <a:xfrm>
            <a:off x="1311275" y="1412874"/>
            <a:ext cx="2525714" cy="315989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475483" y="4633977"/>
            <a:ext cx="19485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/>
              <a:t>Takaaki</a:t>
            </a:r>
            <a:r>
              <a:rPr lang="en-IE" sz="2000" dirty="0" smtClean="0"/>
              <a:t> </a:t>
            </a:r>
            <a:r>
              <a:rPr lang="en-IE" sz="2000" dirty="0" err="1" smtClean="0"/>
              <a:t>Kajita</a:t>
            </a:r>
            <a:endParaRPr lang="en-IE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5050962" y="4572768"/>
            <a:ext cx="25581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Arthur B. McDonald</a:t>
            </a:r>
            <a:endParaRPr lang="en-IE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1836575" y="5106963"/>
            <a:ext cx="5434546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2000" i="1" dirty="0" smtClean="0"/>
              <a:t>“ for the discovery of neutrino oscillations,                 which shows that neutrinos have mass”</a:t>
            </a:r>
            <a:endParaRPr lang="en-IE" sz="2000" i="1" dirty="0"/>
          </a:p>
        </p:txBody>
      </p:sp>
      <p:sp>
        <p:nvSpPr>
          <p:cNvPr id="10" name="TextBox 9"/>
          <p:cNvSpPr txBox="1"/>
          <p:nvPr/>
        </p:nvSpPr>
        <p:spPr>
          <a:xfrm rot="20973478">
            <a:off x="4512313" y="5634088"/>
            <a:ext cx="4780544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400" dirty="0" smtClean="0"/>
              <a:t>But how do we know that </a:t>
            </a:r>
          </a:p>
          <a:p>
            <a:r>
              <a:rPr lang="en-IE" sz="2400" dirty="0" smtClean="0"/>
              <a:t>the mass is behind oscillations?</a:t>
            </a:r>
            <a:endParaRPr lang="en-IE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-20638" y="0"/>
            <a:ext cx="9144001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20484" name="WordArt 4"/>
          <p:cNvSpPr>
            <a:spLocks noChangeArrowheads="1" noChangeShapeType="1" noTextEdit="1"/>
          </p:cNvSpPr>
          <p:nvPr/>
        </p:nvSpPr>
        <p:spPr bwMode="auto">
          <a:xfrm>
            <a:off x="573749" y="308333"/>
            <a:ext cx="7458075" cy="87840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Higher dimension operator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5394325" y="3019425"/>
            <a:ext cx="90762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L </a:t>
            </a:r>
            <a:r>
              <a:rPr lang="en-US" sz="2000" dirty="0" err="1"/>
              <a:t>L</a:t>
            </a:r>
            <a:r>
              <a:rPr lang="en-US" sz="2000" dirty="0"/>
              <a:t> </a:t>
            </a:r>
            <a:r>
              <a:rPr lang="en-US" sz="2000" dirty="0" err="1" smtClean="0"/>
              <a:t>H</a:t>
            </a:r>
            <a:r>
              <a:rPr lang="en-US" sz="2000" baseline="30000" dirty="0" err="1" smtClean="0"/>
              <a:t>n</a:t>
            </a:r>
            <a:endParaRPr lang="en-US" sz="2000" dirty="0"/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816475" y="2836863"/>
            <a:ext cx="59824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 1</a:t>
            </a:r>
            <a:endParaRPr lang="en-US" sz="2000" dirty="0"/>
          </a:p>
          <a:p>
            <a:r>
              <a:rPr lang="en-US" sz="2000" dirty="0">
                <a:latin typeface="Symbol" pitchFamily="18" charset="2"/>
              </a:rPr>
              <a:t>L</a:t>
            </a:r>
            <a:r>
              <a:rPr lang="en-US" sz="2000" baseline="30000" dirty="0"/>
              <a:t>n-1</a:t>
            </a:r>
            <a:endParaRPr lang="en-US" sz="2000" dirty="0">
              <a:latin typeface="Symbol" pitchFamily="18" charset="2"/>
            </a:endParaRPr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4845050" y="3192463"/>
            <a:ext cx="449263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8" name="Freeform 8"/>
          <p:cNvSpPr>
            <a:spLocks/>
          </p:cNvSpPr>
          <p:nvPr/>
        </p:nvSpPr>
        <p:spPr bwMode="auto">
          <a:xfrm>
            <a:off x="665163" y="3832225"/>
            <a:ext cx="1843087" cy="914400"/>
          </a:xfrm>
          <a:custGeom>
            <a:avLst/>
            <a:gdLst>
              <a:gd name="T0" fmla="*/ 0 w 942"/>
              <a:gd name="T1" fmla="*/ 0 h 539"/>
              <a:gd name="T2" fmla="*/ 2147483647 w 942"/>
              <a:gd name="T3" fmla="*/ 2147483647 h 539"/>
              <a:gd name="T4" fmla="*/ 2147483647 w 942"/>
              <a:gd name="T5" fmla="*/ 0 h 539"/>
              <a:gd name="T6" fmla="*/ 0 60000 65536"/>
              <a:gd name="T7" fmla="*/ 0 60000 65536"/>
              <a:gd name="T8" fmla="*/ 0 60000 65536"/>
              <a:gd name="T9" fmla="*/ 0 w 942"/>
              <a:gd name="T10" fmla="*/ 0 h 539"/>
              <a:gd name="T11" fmla="*/ 942 w 942"/>
              <a:gd name="T12" fmla="*/ 539 h 5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42" h="539">
                <a:moveTo>
                  <a:pt x="0" y="0"/>
                </a:moveTo>
                <a:lnTo>
                  <a:pt x="476" y="539"/>
                </a:lnTo>
                <a:lnTo>
                  <a:pt x="942" y="0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9" name="Freeform 9"/>
          <p:cNvSpPr>
            <a:spLocks/>
          </p:cNvSpPr>
          <p:nvPr/>
        </p:nvSpPr>
        <p:spPr bwMode="auto">
          <a:xfrm flipV="1">
            <a:off x="590550" y="4754563"/>
            <a:ext cx="1930400" cy="1030287"/>
          </a:xfrm>
          <a:custGeom>
            <a:avLst/>
            <a:gdLst>
              <a:gd name="T0" fmla="*/ 0 w 942"/>
              <a:gd name="T1" fmla="*/ 0 h 539"/>
              <a:gd name="T2" fmla="*/ 2147483647 w 942"/>
              <a:gd name="T3" fmla="*/ 2147483647 h 539"/>
              <a:gd name="T4" fmla="*/ 2147483647 w 942"/>
              <a:gd name="T5" fmla="*/ 0 h 539"/>
              <a:gd name="T6" fmla="*/ 0 60000 65536"/>
              <a:gd name="T7" fmla="*/ 0 60000 65536"/>
              <a:gd name="T8" fmla="*/ 0 60000 65536"/>
              <a:gd name="T9" fmla="*/ 0 w 942"/>
              <a:gd name="T10" fmla="*/ 0 h 539"/>
              <a:gd name="T11" fmla="*/ 942 w 942"/>
              <a:gd name="T12" fmla="*/ 539 h 5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42" h="539">
                <a:moveTo>
                  <a:pt x="0" y="0"/>
                </a:moveTo>
                <a:lnTo>
                  <a:pt x="476" y="539"/>
                </a:lnTo>
                <a:lnTo>
                  <a:pt x="942" y="0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382588" y="3348038"/>
            <a:ext cx="454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H</a:t>
            </a:r>
            <a:r>
              <a:rPr lang="en-US" sz="2000" baseline="-25000"/>
              <a:t>1</a:t>
            </a:r>
            <a:endParaRPr lang="en-US" sz="2000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2565400" y="3487738"/>
            <a:ext cx="465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H</a:t>
            </a:r>
            <a:r>
              <a:rPr lang="en-US" sz="2000" baseline="-25000"/>
              <a:t>n</a:t>
            </a:r>
            <a:endParaRPr lang="en-US" sz="2000"/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436563" y="5865813"/>
            <a:ext cx="3159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Symbol" pitchFamily="18" charset="2"/>
              </a:rPr>
              <a:t>n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2463800" y="5854700"/>
            <a:ext cx="315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Symbol" pitchFamily="18" charset="2"/>
              </a:rPr>
              <a:t>n</a:t>
            </a:r>
          </a:p>
        </p:txBody>
      </p:sp>
      <p:sp>
        <p:nvSpPr>
          <p:cNvPr id="20494" name="Freeform 14"/>
          <p:cNvSpPr>
            <a:spLocks/>
          </p:cNvSpPr>
          <p:nvPr/>
        </p:nvSpPr>
        <p:spPr bwMode="auto">
          <a:xfrm>
            <a:off x="1174750" y="3381375"/>
            <a:ext cx="871538" cy="1306513"/>
          </a:xfrm>
          <a:custGeom>
            <a:avLst/>
            <a:gdLst>
              <a:gd name="T0" fmla="*/ 0 w 549"/>
              <a:gd name="T1" fmla="*/ 0 h 713"/>
              <a:gd name="T2" fmla="*/ 2147483647 w 549"/>
              <a:gd name="T3" fmla="*/ 2147483647 h 713"/>
              <a:gd name="T4" fmla="*/ 2147483647 w 549"/>
              <a:gd name="T5" fmla="*/ 2147483647 h 713"/>
              <a:gd name="T6" fmla="*/ 0 60000 65536"/>
              <a:gd name="T7" fmla="*/ 0 60000 65536"/>
              <a:gd name="T8" fmla="*/ 0 60000 65536"/>
              <a:gd name="T9" fmla="*/ 0 w 549"/>
              <a:gd name="T10" fmla="*/ 0 h 713"/>
              <a:gd name="T11" fmla="*/ 549 w 549"/>
              <a:gd name="T12" fmla="*/ 713 h 7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49" h="713">
                <a:moveTo>
                  <a:pt x="0" y="0"/>
                </a:moveTo>
                <a:lnTo>
                  <a:pt x="238" y="713"/>
                </a:lnTo>
                <a:lnTo>
                  <a:pt x="549" y="18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5" name="Oval 15"/>
          <p:cNvSpPr>
            <a:spLocks noChangeArrowheads="1"/>
          </p:cNvSpPr>
          <p:nvPr/>
        </p:nvSpPr>
        <p:spPr bwMode="auto">
          <a:xfrm>
            <a:off x="1077913" y="4252913"/>
            <a:ext cx="950912" cy="9556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938213" y="3021013"/>
            <a:ext cx="479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H</a:t>
            </a:r>
            <a:r>
              <a:rPr lang="en-US" sz="2000" baseline="-25000"/>
              <a:t>2</a:t>
            </a:r>
            <a:endParaRPr lang="en-US" sz="2000"/>
          </a:p>
        </p:txBody>
      </p:sp>
      <p:sp>
        <p:nvSpPr>
          <p:cNvPr id="20497" name="Text Box 17"/>
          <p:cNvSpPr txBox="1">
            <a:spLocks noChangeArrowheads="1"/>
          </p:cNvSpPr>
          <p:nvPr/>
        </p:nvSpPr>
        <p:spPr bwMode="auto">
          <a:xfrm>
            <a:off x="2017713" y="2970213"/>
            <a:ext cx="6080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H</a:t>
            </a:r>
            <a:r>
              <a:rPr lang="en-US" sz="2000" baseline="-25000"/>
              <a:t>n-1</a:t>
            </a:r>
            <a:endParaRPr lang="en-US" sz="2000"/>
          </a:p>
        </p:txBody>
      </p:sp>
      <p:sp>
        <p:nvSpPr>
          <p:cNvPr id="20498" name="Text Box 18"/>
          <p:cNvSpPr txBox="1">
            <a:spLocks noChangeArrowheads="1"/>
          </p:cNvSpPr>
          <p:nvPr/>
        </p:nvSpPr>
        <p:spPr bwMode="auto">
          <a:xfrm>
            <a:off x="3230563" y="3487738"/>
            <a:ext cx="51292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allows to reduce  the scale of new physics</a:t>
            </a:r>
          </a:p>
          <a:p>
            <a:r>
              <a:rPr lang="en-US" sz="2000"/>
              <a:t>responsible  for neutrino mass generation</a:t>
            </a:r>
          </a:p>
        </p:txBody>
      </p:sp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561975" y="1511300"/>
            <a:ext cx="5602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D=5 operator can be suppressed by symmetry</a:t>
            </a:r>
          </a:p>
        </p:txBody>
      </p:sp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4467225" y="5067300"/>
            <a:ext cx="714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m</a:t>
            </a:r>
            <a:r>
              <a:rPr lang="en-US" sz="2000" baseline="-25000">
                <a:latin typeface="Symbol" pitchFamily="18" charset="2"/>
              </a:rPr>
              <a:t>n </a:t>
            </a:r>
            <a:r>
              <a:rPr lang="en-US" sz="2000"/>
              <a:t>= </a:t>
            </a:r>
          </a:p>
        </p:txBody>
      </p:sp>
      <p:sp>
        <p:nvSpPr>
          <p:cNvPr id="20501" name="Text Box 21"/>
          <p:cNvSpPr txBox="1">
            <a:spLocks noChangeArrowheads="1"/>
          </p:cNvSpPr>
          <p:nvPr/>
        </p:nvSpPr>
        <p:spPr bwMode="auto">
          <a:xfrm>
            <a:off x="5026025" y="4921250"/>
            <a:ext cx="7350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&lt;H&gt; </a:t>
            </a:r>
            <a:r>
              <a:rPr lang="en-US" sz="2000" baseline="30000"/>
              <a:t>n</a:t>
            </a:r>
            <a:endParaRPr lang="en-US" sz="2000"/>
          </a:p>
          <a:p>
            <a:r>
              <a:rPr lang="en-US" sz="2000">
                <a:latin typeface="Symbol" pitchFamily="18" charset="2"/>
              </a:rPr>
              <a:t>  L</a:t>
            </a:r>
            <a:r>
              <a:rPr lang="en-US" sz="2000" baseline="30000"/>
              <a:t>n-1</a:t>
            </a:r>
            <a:endParaRPr lang="en-US" sz="2000">
              <a:latin typeface="Symbol" pitchFamily="18" charset="2"/>
            </a:endParaRPr>
          </a:p>
        </p:txBody>
      </p:sp>
      <p:sp>
        <p:nvSpPr>
          <p:cNvPr id="20502" name="Line 22"/>
          <p:cNvSpPr>
            <a:spLocks noChangeShapeType="1"/>
          </p:cNvSpPr>
          <p:nvPr/>
        </p:nvSpPr>
        <p:spPr bwMode="auto">
          <a:xfrm>
            <a:off x="5065713" y="5254625"/>
            <a:ext cx="668337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3" name="Text Box 23"/>
          <p:cNvSpPr txBox="1">
            <a:spLocks noChangeArrowheads="1"/>
          </p:cNvSpPr>
          <p:nvPr/>
        </p:nvSpPr>
        <p:spPr bwMode="auto">
          <a:xfrm>
            <a:off x="4241800" y="5916613"/>
            <a:ext cx="2606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m</a:t>
            </a:r>
            <a:r>
              <a:rPr lang="en-US" sz="2000" baseline="-25000">
                <a:latin typeface="Symbol" pitchFamily="18" charset="2"/>
              </a:rPr>
              <a:t>n </a:t>
            </a:r>
            <a:r>
              <a:rPr lang="en-US" sz="2000"/>
              <a:t>=         </a:t>
            </a:r>
            <a:r>
              <a:rPr lang="en-US" sz="2000">
                <a:latin typeface="Symbol" pitchFamily="18" charset="2"/>
              </a:rPr>
              <a:t>P</a:t>
            </a:r>
            <a:r>
              <a:rPr lang="en-US" sz="2000" baseline="-25000"/>
              <a:t>i = 1…n</a:t>
            </a:r>
            <a:r>
              <a:rPr lang="en-US" sz="2000"/>
              <a:t> &lt;H</a:t>
            </a:r>
            <a:r>
              <a:rPr lang="en-US" sz="2000" baseline="-25000"/>
              <a:t>i</a:t>
            </a:r>
            <a:r>
              <a:rPr lang="en-US" sz="2000"/>
              <a:t>&gt; </a:t>
            </a:r>
          </a:p>
        </p:txBody>
      </p:sp>
      <p:sp>
        <p:nvSpPr>
          <p:cNvPr id="20504" name="Text Box 24"/>
          <p:cNvSpPr txBox="1">
            <a:spLocks noChangeArrowheads="1"/>
          </p:cNvSpPr>
          <p:nvPr/>
        </p:nvSpPr>
        <p:spPr bwMode="auto">
          <a:xfrm>
            <a:off x="4897438" y="5776913"/>
            <a:ext cx="5873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 1 </a:t>
            </a:r>
          </a:p>
          <a:p>
            <a:r>
              <a:rPr lang="en-US" sz="2000">
                <a:latin typeface="Symbol" pitchFamily="18" charset="2"/>
              </a:rPr>
              <a:t>L</a:t>
            </a:r>
            <a:r>
              <a:rPr lang="en-US" sz="2000" baseline="30000"/>
              <a:t>n-1</a:t>
            </a:r>
            <a:endParaRPr lang="en-US" sz="2000">
              <a:latin typeface="Symbol" pitchFamily="18" charset="2"/>
            </a:endParaRPr>
          </a:p>
        </p:txBody>
      </p:sp>
      <p:sp>
        <p:nvSpPr>
          <p:cNvPr id="20505" name="Line 25"/>
          <p:cNvSpPr>
            <a:spLocks noChangeShapeType="1"/>
          </p:cNvSpPr>
          <p:nvPr/>
        </p:nvSpPr>
        <p:spPr bwMode="auto">
          <a:xfrm>
            <a:off x="4905375" y="6110288"/>
            <a:ext cx="420688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6" name="Text Box 26"/>
          <p:cNvSpPr txBox="1">
            <a:spLocks noChangeArrowheads="1"/>
          </p:cNvSpPr>
          <p:nvPr/>
        </p:nvSpPr>
        <p:spPr bwMode="auto">
          <a:xfrm>
            <a:off x="1620838" y="2151063"/>
            <a:ext cx="1123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H </a:t>
            </a:r>
            <a:r>
              <a:rPr lang="en-US" sz="2000">
                <a:sym typeface="Wingdings" pitchFamily="2" charset="2"/>
              </a:rPr>
              <a:t> i H</a:t>
            </a:r>
            <a:endParaRPr lang="en-US" sz="2000"/>
          </a:p>
        </p:txBody>
      </p:sp>
      <p:sp>
        <p:nvSpPr>
          <p:cNvPr id="20507" name="Text Box 27"/>
          <p:cNvSpPr txBox="1">
            <a:spLocks noChangeArrowheads="1"/>
          </p:cNvSpPr>
          <p:nvPr/>
        </p:nvSpPr>
        <p:spPr bwMode="auto">
          <a:xfrm>
            <a:off x="1373188" y="3052763"/>
            <a:ext cx="593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. .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20491" name="Text Box 10"/>
          <p:cNvSpPr txBox="1">
            <a:spLocks noChangeArrowheads="1"/>
          </p:cNvSpPr>
          <p:nvPr/>
        </p:nvSpPr>
        <p:spPr bwMode="auto">
          <a:xfrm>
            <a:off x="7769225" y="1320800"/>
            <a:ext cx="885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LSND</a:t>
            </a:r>
          </a:p>
        </p:txBody>
      </p:sp>
      <p:sp>
        <p:nvSpPr>
          <p:cNvPr id="20497" name="Text Box 18"/>
          <p:cNvSpPr txBox="1">
            <a:spLocks noChangeArrowheads="1"/>
          </p:cNvSpPr>
          <p:nvPr/>
        </p:nvSpPr>
        <p:spPr bwMode="auto">
          <a:xfrm>
            <a:off x="5675313" y="231775"/>
            <a:ext cx="2074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Symbol" pitchFamily="18" charset="2"/>
              </a:rPr>
              <a:t>D</a:t>
            </a:r>
            <a:r>
              <a:rPr lang="en-US"/>
              <a:t>m</a:t>
            </a:r>
            <a:r>
              <a:rPr lang="en-US" baseline="-25000"/>
              <a:t>41</a:t>
            </a:r>
            <a:r>
              <a:rPr lang="en-US" baseline="30000"/>
              <a:t>2</a:t>
            </a:r>
            <a:r>
              <a:rPr lang="en-US"/>
              <a:t> =  1 - 2 eV</a:t>
            </a:r>
            <a:r>
              <a:rPr lang="en-US" baseline="30000"/>
              <a:t>2</a:t>
            </a:r>
            <a:endParaRPr lang="en-US"/>
          </a:p>
        </p:txBody>
      </p:sp>
      <p:sp>
        <p:nvSpPr>
          <p:cNvPr id="18" name="WordArt 4"/>
          <p:cNvSpPr>
            <a:spLocks noChangeArrowheads="1" noChangeShapeType="1" noTextEdit="1"/>
          </p:cNvSpPr>
          <p:nvPr/>
        </p:nvSpPr>
        <p:spPr bwMode="auto">
          <a:xfrm>
            <a:off x="403028" y="491105"/>
            <a:ext cx="4179594" cy="82281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CC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Mechanisms of smallness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CCCC"/>
              </a:solidFill>
              <a:effectLst>
                <a:prstShdw prst="shdw13" dist="53882" dir="13500000">
                  <a:srgbClr val="868686"/>
                </a:prstShdw>
              </a:effectLst>
              <a:latin typeface="Arial Black"/>
            </a:endParaRPr>
          </a:p>
        </p:txBody>
      </p:sp>
      <p:sp>
        <p:nvSpPr>
          <p:cNvPr id="9" name="WordArt 4"/>
          <p:cNvSpPr>
            <a:spLocks noChangeArrowheads="1" noChangeShapeType="1" noTextEdit="1"/>
          </p:cNvSpPr>
          <p:nvPr/>
        </p:nvSpPr>
        <p:spPr bwMode="auto">
          <a:xfrm>
            <a:off x="392396" y="1366786"/>
            <a:ext cx="3488478" cy="84477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CC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of neutrino masses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CCCC"/>
              </a:solidFill>
              <a:effectLst>
                <a:prstShdw prst="shdw13" dist="53882" dir="13500000">
                  <a:srgbClr val="868686"/>
                </a:prstShdw>
              </a:effectLst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-4762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3698875" y="3147237"/>
            <a:ext cx="1277938" cy="589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Extra</a:t>
            </a:r>
          </a:p>
        </p:txBody>
      </p:sp>
      <p:sp>
        <p:nvSpPr>
          <p:cNvPr id="18437" name="WordArt 5"/>
          <p:cNvSpPr>
            <a:spLocks noChangeArrowheads="1" noChangeShapeType="1" noTextEdit="1"/>
          </p:cNvSpPr>
          <p:nvPr/>
        </p:nvSpPr>
        <p:spPr bwMode="auto">
          <a:xfrm>
            <a:off x="217488" y="2248616"/>
            <a:ext cx="2497137" cy="65015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Black"/>
              </a:rPr>
              <a:t>New large</a:t>
            </a:r>
          </a:p>
        </p:txBody>
      </p:sp>
      <p:sp>
        <p:nvSpPr>
          <p:cNvPr id="18438" name="WordArt 6"/>
          <p:cNvSpPr>
            <a:spLocks noChangeArrowheads="1" noChangeShapeType="1" noTextEdit="1"/>
          </p:cNvSpPr>
          <p:nvPr/>
        </p:nvSpPr>
        <p:spPr bwMode="auto">
          <a:xfrm>
            <a:off x="2301214" y="574158"/>
            <a:ext cx="4305300" cy="74885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Smallness of m</a:t>
            </a:r>
          </a:p>
        </p:txBody>
      </p:sp>
      <p:sp>
        <p:nvSpPr>
          <p:cNvPr id="18439" name="WordArt 7"/>
          <p:cNvSpPr>
            <a:spLocks noChangeArrowheads="1" noChangeShapeType="1" noTextEdit="1"/>
          </p:cNvSpPr>
          <p:nvPr/>
        </p:nvSpPr>
        <p:spPr bwMode="auto">
          <a:xfrm>
            <a:off x="260350" y="2755123"/>
            <a:ext cx="2497138" cy="5603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Black"/>
              </a:rPr>
              <a:t>mass scale</a:t>
            </a:r>
          </a:p>
        </p:txBody>
      </p:sp>
      <p:sp>
        <p:nvSpPr>
          <p:cNvPr id="18440" name="WordArt 8"/>
          <p:cNvSpPr>
            <a:spLocks noChangeArrowheads="1" noChangeShapeType="1" noTextEdit="1"/>
          </p:cNvSpPr>
          <p:nvPr/>
        </p:nvSpPr>
        <p:spPr bwMode="auto">
          <a:xfrm>
            <a:off x="6900863" y="2248616"/>
            <a:ext cx="1052512" cy="53109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 Black"/>
              </a:rPr>
              <a:t>New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388143" y="3817938"/>
            <a:ext cx="1465466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See-saw</a:t>
            </a:r>
          </a:p>
          <a:p>
            <a:r>
              <a:rPr lang="en-US" sz="2000" dirty="0"/>
              <a:t>mechanism</a:t>
            </a:r>
          </a:p>
        </p:txBody>
      </p:sp>
      <p:sp>
        <p:nvSpPr>
          <p:cNvPr id="18442" name="Text Box 11"/>
          <p:cNvSpPr txBox="1">
            <a:spLocks noChangeArrowheads="1"/>
          </p:cNvSpPr>
          <p:nvPr/>
        </p:nvSpPr>
        <p:spPr bwMode="auto">
          <a:xfrm>
            <a:off x="3281363" y="4618038"/>
            <a:ext cx="2224087" cy="3667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Overlap mechanism</a:t>
            </a:r>
          </a:p>
        </p:txBody>
      </p:sp>
      <p:sp>
        <p:nvSpPr>
          <p:cNvPr id="18443" name="Text Box 12"/>
          <p:cNvSpPr txBox="1">
            <a:spLocks noChangeArrowheads="1"/>
          </p:cNvSpPr>
          <p:nvPr/>
        </p:nvSpPr>
        <p:spPr bwMode="auto">
          <a:xfrm>
            <a:off x="6451600" y="744538"/>
            <a:ext cx="54133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5400">
                <a:latin typeface="Symbol" pitchFamily="18" charset="2"/>
              </a:rPr>
              <a:t>n</a:t>
            </a:r>
          </a:p>
        </p:txBody>
      </p:sp>
      <p:sp>
        <p:nvSpPr>
          <p:cNvPr id="18444" name="WordArt 13"/>
          <p:cNvSpPr>
            <a:spLocks noChangeArrowheads="1" noChangeShapeType="1" noTextEdit="1"/>
          </p:cNvSpPr>
          <p:nvPr/>
        </p:nvSpPr>
        <p:spPr bwMode="auto">
          <a:xfrm>
            <a:off x="2971800" y="3711608"/>
            <a:ext cx="279082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dimensions</a:t>
            </a:r>
          </a:p>
        </p:txBody>
      </p:sp>
      <p:sp>
        <p:nvSpPr>
          <p:cNvPr id="18445" name="WordArt 14"/>
          <p:cNvSpPr>
            <a:spLocks noChangeArrowheads="1" noChangeShapeType="1" noTextEdit="1"/>
          </p:cNvSpPr>
          <p:nvPr/>
        </p:nvSpPr>
        <p:spPr bwMode="auto">
          <a:xfrm>
            <a:off x="6051550" y="2808288"/>
            <a:ext cx="2960688" cy="749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 Black"/>
              </a:rPr>
              <a:t>symmetries</a:t>
            </a:r>
          </a:p>
        </p:txBody>
      </p:sp>
      <p:sp>
        <p:nvSpPr>
          <p:cNvPr id="18446" name="Text Box 15"/>
          <p:cNvSpPr txBox="1">
            <a:spLocks noChangeArrowheads="1"/>
          </p:cNvSpPr>
          <p:nvPr/>
        </p:nvSpPr>
        <p:spPr bwMode="auto">
          <a:xfrm>
            <a:off x="3313113" y="4938713"/>
            <a:ext cx="248657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different </a:t>
            </a:r>
            <a:r>
              <a:rPr lang="en-US" dirty="0" smtClean="0"/>
              <a:t>localization</a:t>
            </a:r>
          </a:p>
          <a:p>
            <a:r>
              <a:rPr lang="en-US" dirty="0" smtClean="0"/>
              <a:t>of the left and right</a:t>
            </a:r>
          </a:p>
          <a:p>
            <a:r>
              <a:rPr lang="en-US" dirty="0" smtClean="0"/>
              <a:t>components</a:t>
            </a:r>
            <a:endParaRPr lang="en-US" dirty="0"/>
          </a:p>
        </p:txBody>
      </p:sp>
      <p:sp>
        <p:nvSpPr>
          <p:cNvPr id="18447" name="AutoShape 16"/>
          <p:cNvSpPr>
            <a:spLocks noChangeArrowheads="1"/>
          </p:cNvSpPr>
          <p:nvPr/>
        </p:nvSpPr>
        <p:spPr bwMode="auto">
          <a:xfrm rot="2319371">
            <a:off x="2444750" y="1563688"/>
            <a:ext cx="527050" cy="477837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8448" name="AutoShape 17"/>
          <p:cNvSpPr>
            <a:spLocks noChangeArrowheads="1"/>
          </p:cNvSpPr>
          <p:nvPr/>
        </p:nvSpPr>
        <p:spPr bwMode="auto">
          <a:xfrm>
            <a:off x="3989388" y="2365375"/>
            <a:ext cx="527050" cy="477838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8449" name="AutoShape 18"/>
          <p:cNvSpPr>
            <a:spLocks noChangeArrowheads="1"/>
          </p:cNvSpPr>
          <p:nvPr/>
        </p:nvSpPr>
        <p:spPr bwMode="auto">
          <a:xfrm rot="-2294176">
            <a:off x="5788025" y="1658938"/>
            <a:ext cx="527050" cy="477837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8450" name="Text Box 19"/>
          <p:cNvSpPr txBox="1">
            <a:spLocks noChangeArrowheads="1"/>
          </p:cNvSpPr>
          <p:nvPr/>
        </p:nvSpPr>
        <p:spPr bwMode="auto">
          <a:xfrm>
            <a:off x="6459538" y="3752850"/>
            <a:ext cx="20431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Forbid the usual </a:t>
            </a:r>
          </a:p>
          <a:p>
            <a:r>
              <a:rPr lang="en-US"/>
              <a:t>Dirac mass terms</a:t>
            </a:r>
          </a:p>
        </p:txBody>
      </p:sp>
      <p:sp>
        <p:nvSpPr>
          <p:cNvPr id="18451" name="Text Box 20"/>
          <p:cNvSpPr txBox="1">
            <a:spLocks noChangeArrowheads="1"/>
          </p:cNvSpPr>
          <p:nvPr/>
        </p:nvSpPr>
        <p:spPr bwMode="auto">
          <a:xfrm>
            <a:off x="6407150" y="4595813"/>
            <a:ext cx="2365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Radiative generation</a:t>
            </a:r>
          </a:p>
        </p:txBody>
      </p:sp>
      <p:sp>
        <p:nvSpPr>
          <p:cNvPr id="18452" name="Text Box 21"/>
          <p:cNvSpPr txBox="1">
            <a:spLocks noChangeArrowheads="1"/>
          </p:cNvSpPr>
          <p:nvPr/>
        </p:nvSpPr>
        <p:spPr bwMode="auto">
          <a:xfrm>
            <a:off x="6521450" y="5088712"/>
            <a:ext cx="186461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High dimension </a:t>
            </a:r>
            <a:endParaRPr lang="en-US" dirty="0" smtClean="0"/>
          </a:p>
          <a:p>
            <a:r>
              <a:rPr lang="en-US" dirty="0" smtClean="0"/>
              <a:t>operators</a:t>
            </a:r>
            <a:endParaRPr lang="en-US" dirty="0"/>
          </a:p>
        </p:txBody>
      </p:sp>
      <p:sp>
        <p:nvSpPr>
          <p:cNvPr id="18453" name="Text Box 22"/>
          <p:cNvSpPr txBox="1">
            <a:spLocks noChangeArrowheads="1"/>
          </p:cNvSpPr>
          <p:nvPr/>
        </p:nvSpPr>
        <p:spPr bwMode="auto">
          <a:xfrm>
            <a:off x="6468285" y="6025075"/>
            <a:ext cx="22161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``</a:t>
            </a:r>
            <a:r>
              <a:rPr lang="en-US" dirty="0" err="1"/>
              <a:t>Chiral</a:t>
            </a:r>
            <a:r>
              <a:rPr lang="en-US" dirty="0"/>
              <a:t> mismatch’’</a:t>
            </a:r>
          </a:p>
        </p:txBody>
      </p:sp>
      <p:sp>
        <p:nvSpPr>
          <p:cNvPr id="18454" name="Text Box 24"/>
          <p:cNvSpPr txBox="1">
            <a:spLocks noChangeArrowheads="1"/>
          </p:cNvSpPr>
          <p:nvPr/>
        </p:nvSpPr>
        <p:spPr bwMode="auto">
          <a:xfrm>
            <a:off x="795743" y="5536605"/>
            <a:ext cx="181812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/>
              <a:t>small VEV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2499796" y="5488926"/>
            <a:ext cx="2827109" cy="90542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4603899" y="1646270"/>
            <a:ext cx="4343400" cy="2362199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37893" name="WordArt 6"/>
          <p:cNvSpPr>
            <a:spLocks noChangeArrowheads="1" noChangeShapeType="1" noTextEdit="1"/>
          </p:cNvSpPr>
          <p:nvPr/>
        </p:nvSpPr>
        <p:spPr bwMode="auto">
          <a:xfrm>
            <a:off x="494309" y="297706"/>
            <a:ext cx="2896939" cy="78353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See-saw</a:t>
            </a:r>
          </a:p>
        </p:txBody>
      </p:sp>
      <p:sp>
        <p:nvSpPr>
          <p:cNvPr id="37894" name="Text Box 7"/>
          <p:cNvSpPr txBox="1">
            <a:spLocks noChangeArrowheads="1"/>
          </p:cNvSpPr>
          <p:nvPr/>
        </p:nvSpPr>
        <p:spPr bwMode="auto">
          <a:xfrm>
            <a:off x="5318760" y="271890"/>
            <a:ext cx="364074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>
                <a:solidFill>
                  <a:srgbClr val="FF0000"/>
                </a:solidFill>
              </a:rPr>
              <a:t>P. </a:t>
            </a:r>
            <a:r>
              <a:rPr lang="en-US" sz="1600" i="1" dirty="0" err="1">
                <a:solidFill>
                  <a:srgbClr val="FF0000"/>
                </a:solidFill>
              </a:rPr>
              <a:t>Minkowski</a:t>
            </a:r>
            <a:endParaRPr lang="en-US" sz="1600" i="1" dirty="0">
              <a:solidFill>
                <a:srgbClr val="FF0000"/>
              </a:solidFill>
            </a:endParaRPr>
          </a:p>
          <a:p>
            <a:r>
              <a:rPr lang="en-US" sz="1600" i="1" dirty="0">
                <a:solidFill>
                  <a:srgbClr val="FF0000"/>
                </a:solidFill>
              </a:rPr>
              <a:t>T. </a:t>
            </a:r>
            <a:r>
              <a:rPr lang="en-US" sz="1600" i="1" dirty="0" err="1">
                <a:solidFill>
                  <a:srgbClr val="FF0000"/>
                </a:solidFill>
              </a:rPr>
              <a:t>Yanagida</a:t>
            </a:r>
            <a:endParaRPr lang="en-US" sz="1600" i="1" dirty="0">
              <a:solidFill>
                <a:srgbClr val="FF0000"/>
              </a:solidFill>
            </a:endParaRPr>
          </a:p>
          <a:p>
            <a:r>
              <a:rPr lang="en-US" sz="1600" i="1" dirty="0">
                <a:solidFill>
                  <a:srgbClr val="FF0000"/>
                </a:solidFill>
              </a:rPr>
              <a:t>M. Gell-Mann, P. </a:t>
            </a:r>
            <a:r>
              <a:rPr lang="en-US" sz="1600" i="1" dirty="0" err="1">
                <a:solidFill>
                  <a:srgbClr val="FF0000"/>
                </a:solidFill>
              </a:rPr>
              <a:t>Ramond</a:t>
            </a:r>
            <a:r>
              <a:rPr lang="en-US" sz="1600" i="1" dirty="0">
                <a:solidFill>
                  <a:srgbClr val="FF0000"/>
                </a:solidFill>
              </a:rPr>
              <a:t>,  R. </a:t>
            </a:r>
            <a:r>
              <a:rPr lang="en-US" sz="1600" i="1" dirty="0" err="1">
                <a:solidFill>
                  <a:srgbClr val="FF0000"/>
                </a:solidFill>
              </a:rPr>
              <a:t>Slansky</a:t>
            </a:r>
            <a:endParaRPr lang="en-US" sz="1600" i="1" dirty="0">
              <a:solidFill>
                <a:srgbClr val="FF0000"/>
              </a:solidFill>
            </a:endParaRPr>
          </a:p>
          <a:p>
            <a:r>
              <a:rPr lang="en-US" sz="1600" i="1" dirty="0">
                <a:solidFill>
                  <a:srgbClr val="FF0000"/>
                </a:solidFill>
              </a:rPr>
              <a:t>S. L. Glashow</a:t>
            </a:r>
          </a:p>
          <a:p>
            <a:r>
              <a:rPr lang="en-US" sz="1600" i="1" dirty="0">
                <a:solidFill>
                  <a:srgbClr val="FF0000"/>
                </a:solidFill>
              </a:rPr>
              <a:t>R.N. </a:t>
            </a:r>
            <a:r>
              <a:rPr lang="en-US" sz="1600" i="1" dirty="0" err="1">
                <a:solidFill>
                  <a:srgbClr val="FF0000"/>
                </a:solidFill>
              </a:rPr>
              <a:t>Mohapatra</a:t>
            </a:r>
            <a:r>
              <a:rPr lang="en-US" sz="1600" i="1" dirty="0">
                <a:solidFill>
                  <a:srgbClr val="FF0000"/>
                </a:solidFill>
              </a:rPr>
              <a:t>, G. </a:t>
            </a:r>
            <a:r>
              <a:rPr lang="en-US" sz="1600" i="1" dirty="0" err="1">
                <a:solidFill>
                  <a:srgbClr val="FF0000"/>
                </a:solidFill>
              </a:rPr>
              <a:t>Senjanovic</a:t>
            </a:r>
            <a:endParaRPr lang="en-US" sz="1600" i="1" dirty="0">
              <a:solidFill>
                <a:srgbClr val="FF0000"/>
              </a:solidFill>
            </a:endParaRPr>
          </a:p>
        </p:txBody>
      </p:sp>
      <p:sp>
        <p:nvSpPr>
          <p:cNvPr id="37895" name="Text Box 8"/>
          <p:cNvSpPr txBox="1">
            <a:spLocks noChangeArrowheads="1"/>
          </p:cNvSpPr>
          <p:nvPr/>
        </p:nvSpPr>
        <p:spPr bwMode="auto">
          <a:xfrm>
            <a:off x="954831" y="4452238"/>
            <a:ext cx="1290738" cy="707886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0       </a:t>
            </a:r>
            <a:r>
              <a:rPr lang="en-US" sz="2000" dirty="0" err="1"/>
              <a:t>m</a:t>
            </a:r>
            <a:r>
              <a:rPr lang="en-US" sz="2000" baseline="-25000" dirty="0" err="1"/>
              <a:t>D</a:t>
            </a:r>
            <a:endParaRPr lang="en-US" sz="2000" baseline="-25000" dirty="0"/>
          </a:p>
          <a:p>
            <a:r>
              <a:rPr lang="en-US" sz="2000" dirty="0" err="1"/>
              <a:t>m</a:t>
            </a:r>
            <a:r>
              <a:rPr lang="en-US" sz="2000" baseline="-25000" dirty="0" err="1"/>
              <a:t>D</a:t>
            </a:r>
            <a:r>
              <a:rPr lang="en-US" sz="2000" baseline="30000" dirty="0" err="1"/>
              <a:t>T</a:t>
            </a:r>
            <a:r>
              <a:rPr lang="en-US" sz="2000" baseline="-25000" dirty="0"/>
              <a:t>    </a:t>
            </a:r>
            <a:r>
              <a:rPr lang="en-US" sz="2000" dirty="0"/>
              <a:t> M</a:t>
            </a:r>
            <a:r>
              <a:rPr lang="en-US" sz="2000" baseline="-25000" dirty="0"/>
              <a:t>R </a:t>
            </a:r>
            <a:endParaRPr lang="en-US" sz="2000" dirty="0"/>
          </a:p>
        </p:txBody>
      </p:sp>
      <p:sp>
        <p:nvSpPr>
          <p:cNvPr id="37896" name="AutoShape 9"/>
          <p:cNvSpPr>
            <a:spLocks noChangeArrowheads="1"/>
          </p:cNvSpPr>
          <p:nvPr/>
        </p:nvSpPr>
        <p:spPr bwMode="auto">
          <a:xfrm>
            <a:off x="961797" y="4474457"/>
            <a:ext cx="1295400" cy="685800"/>
          </a:xfrm>
          <a:prstGeom prst="bracketPair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7" name="Text Box 10"/>
          <p:cNvSpPr txBox="1">
            <a:spLocks noChangeArrowheads="1"/>
          </p:cNvSpPr>
          <p:nvPr/>
        </p:nvSpPr>
        <p:spPr bwMode="auto">
          <a:xfrm>
            <a:off x="2510429" y="5658761"/>
            <a:ext cx="28248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 smtClean="0"/>
              <a:t>m</a:t>
            </a:r>
            <a:r>
              <a:rPr lang="en-US" sz="2400" baseline="-25000" dirty="0" err="1">
                <a:latin typeface="Symbol" pitchFamily="18" charset="2"/>
              </a:rPr>
              <a:t>n</a:t>
            </a:r>
            <a:r>
              <a:rPr lang="en-US" sz="2400" dirty="0" smtClean="0"/>
              <a:t> = - </a:t>
            </a:r>
            <a:r>
              <a:rPr lang="en-US" sz="2400" dirty="0" err="1" smtClean="0"/>
              <a:t>m</a:t>
            </a:r>
            <a:r>
              <a:rPr lang="en-US" sz="2400" baseline="-25000" dirty="0" err="1" smtClean="0"/>
              <a:t>D</a:t>
            </a:r>
            <a:r>
              <a:rPr lang="en-US" sz="2400" baseline="30000" dirty="0" err="1" smtClean="0"/>
              <a:t>T</a:t>
            </a:r>
            <a:r>
              <a:rPr lang="en-US" sz="2400" baseline="-25000" dirty="0" smtClean="0"/>
              <a:t>  </a:t>
            </a:r>
            <a:r>
              <a:rPr lang="en-US" sz="2400" dirty="0" smtClean="0"/>
              <a:t>      </a:t>
            </a:r>
            <a:r>
              <a:rPr lang="en-US" sz="2400" dirty="0" err="1"/>
              <a:t>m</a:t>
            </a:r>
            <a:r>
              <a:rPr lang="en-US" sz="2400" baseline="-25000" dirty="0" err="1"/>
              <a:t>D</a:t>
            </a:r>
            <a:r>
              <a:rPr lang="en-US" sz="2400" baseline="-25000" dirty="0"/>
              <a:t> </a:t>
            </a:r>
          </a:p>
        </p:txBody>
      </p:sp>
      <p:sp>
        <p:nvSpPr>
          <p:cNvPr id="37898" name="Text Box 11"/>
          <p:cNvSpPr txBox="1">
            <a:spLocks noChangeArrowheads="1"/>
          </p:cNvSpPr>
          <p:nvPr/>
        </p:nvSpPr>
        <p:spPr bwMode="auto">
          <a:xfrm>
            <a:off x="4730750" y="3443288"/>
            <a:ext cx="527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aseline="-25000">
                <a:latin typeface="Times New Roman" pitchFamily="18" charset="0"/>
              </a:rPr>
              <a:t> </a:t>
            </a:r>
            <a:r>
              <a:rPr lang="en-US" sz="1800">
                <a:latin typeface="Times New Roman" pitchFamily="18" charset="0"/>
              </a:rPr>
              <a:t>M</a:t>
            </a:r>
            <a:r>
              <a:rPr lang="en-US" sz="1800" baseline="-25000">
                <a:latin typeface="Times New Roman" pitchFamily="18" charset="0"/>
              </a:rPr>
              <a:t>R</a:t>
            </a:r>
          </a:p>
        </p:txBody>
      </p:sp>
      <p:sp>
        <p:nvSpPr>
          <p:cNvPr id="37899" name="Text Box 12"/>
          <p:cNvSpPr txBox="1">
            <a:spLocks noChangeArrowheads="1"/>
          </p:cNvSpPr>
          <p:nvPr/>
        </p:nvSpPr>
        <p:spPr bwMode="auto">
          <a:xfrm>
            <a:off x="3048000" y="2514600"/>
            <a:ext cx="157927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 </a:t>
            </a:r>
            <a:r>
              <a:rPr lang="en-US" sz="2000" dirty="0" err="1"/>
              <a:t>m</a:t>
            </a:r>
            <a:r>
              <a:rPr lang="en-US" sz="2000" baseline="-25000" dirty="0" err="1"/>
              <a:t>D</a:t>
            </a:r>
            <a:r>
              <a:rPr lang="en-US" sz="2000" dirty="0"/>
              <a:t> = Y&lt;H&gt;  </a:t>
            </a:r>
          </a:p>
        </p:txBody>
      </p:sp>
      <p:sp>
        <p:nvSpPr>
          <p:cNvPr id="37900" name="Text Box 13"/>
          <p:cNvSpPr txBox="1">
            <a:spLocks noChangeArrowheads="1"/>
          </p:cNvSpPr>
          <p:nvPr/>
        </p:nvSpPr>
        <p:spPr bwMode="auto">
          <a:xfrm>
            <a:off x="549604" y="5720316"/>
            <a:ext cx="16482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if  </a:t>
            </a:r>
            <a:r>
              <a:rPr lang="en-US" sz="2000" dirty="0" smtClean="0"/>
              <a:t>M</a:t>
            </a:r>
            <a:r>
              <a:rPr lang="en-US" sz="2000" baseline="-25000" dirty="0" smtClean="0"/>
              <a:t>R </a:t>
            </a:r>
            <a:r>
              <a:rPr lang="en-US" sz="2000" dirty="0"/>
              <a:t>&gt;&gt; </a:t>
            </a:r>
            <a:r>
              <a:rPr lang="en-US" sz="2000" dirty="0" err="1" smtClean="0"/>
              <a:t>m</a:t>
            </a:r>
            <a:r>
              <a:rPr lang="en-US" sz="2000" baseline="-25000" dirty="0" err="1" smtClean="0"/>
              <a:t>D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37901" name="AutoShape 14"/>
          <p:cNvSpPr>
            <a:spLocks noChangeArrowheads="1"/>
          </p:cNvSpPr>
          <p:nvPr/>
        </p:nvSpPr>
        <p:spPr bwMode="auto">
          <a:xfrm>
            <a:off x="2097004" y="5783727"/>
            <a:ext cx="304800" cy="304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2" name="Rectangle 15"/>
          <p:cNvSpPr>
            <a:spLocks noChangeArrowheads="1"/>
          </p:cNvSpPr>
          <p:nvPr/>
        </p:nvSpPr>
        <p:spPr bwMode="auto">
          <a:xfrm rot="-1329857">
            <a:off x="5080000" y="2954338"/>
            <a:ext cx="3614738" cy="104775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3" name="Freeform 16"/>
          <p:cNvSpPr>
            <a:spLocks/>
          </p:cNvSpPr>
          <p:nvPr/>
        </p:nvSpPr>
        <p:spPr bwMode="auto">
          <a:xfrm>
            <a:off x="6781800" y="3048000"/>
            <a:ext cx="304800" cy="685800"/>
          </a:xfrm>
          <a:custGeom>
            <a:avLst/>
            <a:gdLst>
              <a:gd name="T0" fmla="*/ 96 w 192"/>
              <a:gd name="T1" fmla="*/ 0 h 432"/>
              <a:gd name="T2" fmla="*/ 0 w 192"/>
              <a:gd name="T3" fmla="*/ 432 h 432"/>
              <a:gd name="T4" fmla="*/ 192 w 192"/>
              <a:gd name="T5" fmla="*/ 432 h 432"/>
              <a:gd name="T6" fmla="*/ 96 w 192"/>
              <a:gd name="T7" fmla="*/ 0 h 432"/>
              <a:gd name="T8" fmla="*/ 0 60000 65536"/>
              <a:gd name="T9" fmla="*/ 0 60000 65536"/>
              <a:gd name="T10" fmla="*/ 0 60000 65536"/>
              <a:gd name="T11" fmla="*/ 0 60000 65536"/>
              <a:gd name="T12" fmla="*/ 0 w 192"/>
              <a:gd name="T13" fmla="*/ 0 h 432"/>
              <a:gd name="T14" fmla="*/ 192 w 192"/>
              <a:gd name="T15" fmla="*/ 432 h 4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2" h="432">
                <a:moveTo>
                  <a:pt x="96" y="0"/>
                </a:moveTo>
                <a:lnTo>
                  <a:pt x="0" y="432"/>
                </a:lnTo>
                <a:lnTo>
                  <a:pt x="192" y="432"/>
                </a:lnTo>
                <a:lnTo>
                  <a:pt x="96" y="0"/>
                </a:lnTo>
                <a:close/>
              </a:path>
            </a:pathLst>
          </a:custGeom>
          <a:solidFill>
            <a:schemeClr val="accent2"/>
          </a:solidFill>
          <a:ln w="28575" cmpd="sng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Line 17"/>
          <p:cNvSpPr>
            <a:spLocks noChangeShapeType="1"/>
          </p:cNvSpPr>
          <p:nvPr/>
        </p:nvSpPr>
        <p:spPr bwMode="auto">
          <a:xfrm>
            <a:off x="5486400" y="3733800"/>
            <a:ext cx="3048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5" name="Oval 18"/>
          <p:cNvSpPr>
            <a:spLocks noChangeArrowheads="1"/>
          </p:cNvSpPr>
          <p:nvPr/>
        </p:nvSpPr>
        <p:spPr bwMode="auto">
          <a:xfrm>
            <a:off x="6858000" y="2895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6" name="Text Box 19"/>
          <p:cNvSpPr txBox="1">
            <a:spLocks noChangeArrowheads="1"/>
          </p:cNvSpPr>
          <p:nvPr/>
        </p:nvSpPr>
        <p:spPr bwMode="auto">
          <a:xfrm>
            <a:off x="482600" y="4438415"/>
            <a:ext cx="431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n</a:t>
            </a:r>
            <a:r>
              <a:rPr lang="en-US" sz="2000" dirty="0">
                <a:latin typeface="Times New Roman" pitchFamily="18" charset="0"/>
              </a:rPr>
              <a:t> </a:t>
            </a:r>
          </a:p>
          <a:p>
            <a:r>
              <a:rPr lang="en-US" sz="2000" dirty="0">
                <a:latin typeface="Times New Roman" pitchFamily="18" charset="0"/>
              </a:rPr>
              <a:t>N </a:t>
            </a:r>
          </a:p>
        </p:txBody>
      </p:sp>
      <p:sp>
        <p:nvSpPr>
          <p:cNvPr id="37907" name="Text Box 20"/>
          <p:cNvSpPr txBox="1">
            <a:spLocks noChangeArrowheads="1"/>
          </p:cNvSpPr>
          <p:nvPr/>
        </p:nvSpPr>
        <p:spPr bwMode="auto">
          <a:xfrm>
            <a:off x="1600200" y="5067300"/>
            <a:ext cx="241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Times New Roman" pitchFamily="18" charset="0"/>
              </a:rPr>
              <a:t> </a:t>
            </a:r>
          </a:p>
        </p:txBody>
      </p:sp>
      <p:sp>
        <p:nvSpPr>
          <p:cNvPr id="37908" name="Text Box 21"/>
          <p:cNvSpPr txBox="1">
            <a:spLocks noChangeArrowheads="1"/>
          </p:cNvSpPr>
          <p:nvPr/>
        </p:nvSpPr>
        <p:spPr bwMode="auto">
          <a:xfrm rot="-1383744">
            <a:off x="5091113" y="3048000"/>
            <a:ext cx="469900" cy="547688"/>
          </a:xfrm>
          <a:prstGeom prst="rect">
            <a:avLst/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Times New Roman" pitchFamily="18" charset="0"/>
              </a:rPr>
              <a:t>N</a:t>
            </a:r>
          </a:p>
        </p:txBody>
      </p:sp>
      <p:sp>
        <p:nvSpPr>
          <p:cNvPr id="37909" name="Text Box 22"/>
          <p:cNvSpPr txBox="1">
            <a:spLocks noChangeArrowheads="1"/>
          </p:cNvSpPr>
          <p:nvPr/>
        </p:nvSpPr>
        <p:spPr bwMode="auto">
          <a:xfrm rot="-1292488">
            <a:off x="8147050" y="1981200"/>
            <a:ext cx="331788" cy="395288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Symbol" pitchFamily="18" charset="2"/>
              </a:rPr>
              <a:t>n</a:t>
            </a:r>
          </a:p>
        </p:txBody>
      </p:sp>
      <p:sp>
        <p:nvSpPr>
          <p:cNvPr id="37910" name="Text Box 23"/>
          <p:cNvSpPr txBox="1">
            <a:spLocks noChangeArrowheads="1"/>
          </p:cNvSpPr>
          <p:nvPr/>
        </p:nvSpPr>
        <p:spPr bwMode="auto">
          <a:xfrm>
            <a:off x="4724400" y="2590800"/>
            <a:ext cx="5667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Times New Roman" pitchFamily="18" charset="0"/>
              </a:rPr>
              <a:t> m</a:t>
            </a:r>
            <a:r>
              <a:rPr lang="en-US" sz="1800" baseline="-25000">
                <a:latin typeface="Times New Roman" pitchFamily="18" charset="0"/>
              </a:rPr>
              <a:t>D </a:t>
            </a:r>
          </a:p>
        </p:txBody>
      </p:sp>
      <p:sp>
        <p:nvSpPr>
          <p:cNvPr id="37911" name="Text Box 24"/>
          <p:cNvSpPr txBox="1">
            <a:spLocks noChangeArrowheads="1"/>
          </p:cNvSpPr>
          <p:nvPr/>
        </p:nvSpPr>
        <p:spPr bwMode="auto">
          <a:xfrm>
            <a:off x="4800600" y="1919288"/>
            <a:ext cx="498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Times New Roman" pitchFamily="18" charset="0"/>
              </a:rPr>
              <a:t>m</a:t>
            </a:r>
            <a:r>
              <a:rPr lang="en-US" sz="1800" baseline="-25000" dirty="0" err="1">
                <a:latin typeface="Symbol" pitchFamily="18" charset="2"/>
              </a:rPr>
              <a:t>n</a:t>
            </a:r>
            <a:r>
              <a:rPr lang="en-US" sz="1800" dirty="0">
                <a:latin typeface="Times New Roman" pitchFamily="18" charset="0"/>
              </a:rPr>
              <a:t> </a:t>
            </a:r>
            <a:endParaRPr lang="en-US" sz="1800" baseline="-25000" dirty="0">
              <a:latin typeface="Times New Roman" pitchFamily="18" charset="0"/>
            </a:endParaRPr>
          </a:p>
        </p:txBody>
      </p:sp>
      <p:sp>
        <p:nvSpPr>
          <p:cNvPr id="37912" name="Text Box 27"/>
          <p:cNvSpPr txBox="1">
            <a:spLocks noChangeArrowheads="1"/>
          </p:cNvSpPr>
          <p:nvPr/>
        </p:nvSpPr>
        <p:spPr bwMode="auto">
          <a:xfrm>
            <a:off x="1050925" y="4047387"/>
            <a:ext cx="10080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n</a:t>
            </a:r>
            <a:r>
              <a:rPr lang="en-US" sz="2000" dirty="0">
                <a:latin typeface="Times New Roman" pitchFamily="18" charset="0"/>
              </a:rPr>
              <a:t>       </a:t>
            </a:r>
            <a:r>
              <a:rPr lang="en-US" sz="2000" dirty="0" err="1">
                <a:latin typeface="Times New Roman" pitchFamily="18" charset="0"/>
              </a:rPr>
              <a:t>N</a:t>
            </a:r>
            <a:r>
              <a:rPr lang="en-US" sz="2000" dirty="0">
                <a:latin typeface="Times New Roman" pitchFamily="18" charset="0"/>
              </a:rPr>
              <a:t> </a:t>
            </a:r>
          </a:p>
        </p:txBody>
      </p:sp>
      <p:sp>
        <p:nvSpPr>
          <p:cNvPr id="37913" name="Freeform 28"/>
          <p:cNvSpPr>
            <a:spLocks/>
          </p:cNvSpPr>
          <p:nvPr/>
        </p:nvSpPr>
        <p:spPr bwMode="auto">
          <a:xfrm>
            <a:off x="595313" y="2667000"/>
            <a:ext cx="2176462" cy="696913"/>
          </a:xfrm>
          <a:custGeom>
            <a:avLst/>
            <a:gdLst>
              <a:gd name="T0" fmla="*/ 0 w 1499"/>
              <a:gd name="T1" fmla="*/ 439 h 439"/>
              <a:gd name="T2" fmla="*/ 356 w 1499"/>
              <a:gd name="T3" fmla="*/ 0 h 439"/>
              <a:gd name="T4" fmla="*/ 1161 w 1499"/>
              <a:gd name="T5" fmla="*/ 0 h 439"/>
              <a:gd name="T6" fmla="*/ 1499 w 1499"/>
              <a:gd name="T7" fmla="*/ 430 h 439"/>
              <a:gd name="T8" fmla="*/ 0 60000 65536"/>
              <a:gd name="T9" fmla="*/ 0 60000 65536"/>
              <a:gd name="T10" fmla="*/ 0 60000 65536"/>
              <a:gd name="T11" fmla="*/ 0 60000 65536"/>
              <a:gd name="T12" fmla="*/ 0 w 1499"/>
              <a:gd name="T13" fmla="*/ 0 h 439"/>
              <a:gd name="T14" fmla="*/ 1499 w 1499"/>
              <a:gd name="T15" fmla="*/ 439 h 4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99" h="439">
                <a:moveTo>
                  <a:pt x="0" y="439"/>
                </a:moveTo>
                <a:lnTo>
                  <a:pt x="356" y="0"/>
                </a:lnTo>
                <a:lnTo>
                  <a:pt x="1161" y="0"/>
                </a:lnTo>
                <a:lnTo>
                  <a:pt x="1499" y="43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14" name="Line 29"/>
          <p:cNvSpPr>
            <a:spLocks noChangeShapeType="1"/>
          </p:cNvSpPr>
          <p:nvPr/>
        </p:nvSpPr>
        <p:spPr bwMode="auto">
          <a:xfrm>
            <a:off x="623888" y="1981200"/>
            <a:ext cx="508000" cy="68262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15" name="Line 30"/>
          <p:cNvSpPr>
            <a:spLocks noChangeShapeType="1"/>
          </p:cNvSpPr>
          <p:nvPr/>
        </p:nvSpPr>
        <p:spPr bwMode="auto">
          <a:xfrm flipV="1">
            <a:off x="2309813" y="1981200"/>
            <a:ext cx="522287" cy="65405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16" name="Text Box 32"/>
          <p:cNvSpPr txBox="1">
            <a:spLocks noChangeArrowheads="1"/>
          </p:cNvSpPr>
          <p:nvPr/>
        </p:nvSpPr>
        <p:spPr bwMode="auto">
          <a:xfrm>
            <a:off x="1504950" y="2459666"/>
            <a:ext cx="319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/>
              <a:t>x</a:t>
            </a:r>
          </a:p>
        </p:txBody>
      </p:sp>
      <p:sp>
        <p:nvSpPr>
          <p:cNvPr id="37917" name="Text Box 36"/>
          <p:cNvSpPr txBox="1">
            <a:spLocks noChangeArrowheads="1"/>
          </p:cNvSpPr>
          <p:nvPr/>
        </p:nvSpPr>
        <p:spPr bwMode="auto">
          <a:xfrm>
            <a:off x="1143000" y="2743200"/>
            <a:ext cx="3690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N</a:t>
            </a:r>
            <a:endParaRPr lang="en-US" sz="1800" dirty="0"/>
          </a:p>
        </p:txBody>
      </p:sp>
      <p:sp>
        <p:nvSpPr>
          <p:cNvPr id="37918" name="Text Box 37"/>
          <p:cNvSpPr txBox="1">
            <a:spLocks noChangeArrowheads="1"/>
          </p:cNvSpPr>
          <p:nvPr/>
        </p:nvSpPr>
        <p:spPr bwMode="auto">
          <a:xfrm>
            <a:off x="471488" y="2895600"/>
            <a:ext cx="3032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Symbol" pitchFamily="18" charset="2"/>
              </a:rPr>
              <a:t>n</a:t>
            </a:r>
          </a:p>
        </p:txBody>
      </p:sp>
      <p:sp>
        <p:nvSpPr>
          <p:cNvPr id="37919" name="Text Box 40"/>
          <p:cNvSpPr txBox="1">
            <a:spLocks noChangeArrowheads="1"/>
          </p:cNvSpPr>
          <p:nvPr/>
        </p:nvSpPr>
        <p:spPr bwMode="auto">
          <a:xfrm>
            <a:off x="2617788" y="2971800"/>
            <a:ext cx="3032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Symbol" pitchFamily="18" charset="2"/>
              </a:rPr>
              <a:t>n</a:t>
            </a:r>
          </a:p>
        </p:txBody>
      </p:sp>
      <p:sp>
        <p:nvSpPr>
          <p:cNvPr id="37920" name="Text Box 41"/>
          <p:cNvSpPr txBox="1">
            <a:spLocks noChangeArrowheads="1"/>
          </p:cNvSpPr>
          <p:nvPr/>
        </p:nvSpPr>
        <p:spPr bwMode="auto">
          <a:xfrm>
            <a:off x="1828800" y="2743200"/>
            <a:ext cx="3690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N</a:t>
            </a:r>
            <a:endParaRPr lang="en-US" sz="1800" dirty="0"/>
          </a:p>
        </p:txBody>
      </p:sp>
      <p:sp>
        <p:nvSpPr>
          <p:cNvPr id="37921" name="Text Box 42"/>
          <p:cNvSpPr txBox="1">
            <a:spLocks noChangeArrowheads="1"/>
          </p:cNvSpPr>
          <p:nvPr/>
        </p:nvSpPr>
        <p:spPr bwMode="auto">
          <a:xfrm>
            <a:off x="762000" y="1752600"/>
            <a:ext cx="36036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3" dist="53882" dir="13500000">
              <a:srgbClr val="868686"/>
            </a:prstShdw>
          </a:effectLst>
        </p:spPr>
        <p:txBody>
          <a:bodyPr wrap="none">
            <a:spAutoFit/>
          </a:bodyPr>
          <a:lstStyle/>
          <a:p>
            <a:r>
              <a:rPr lang="en-US" sz="1800"/>
              <a:t>H</a:t>
            </a:r>
          </a:p>
        </p:txBody>
      </p:sp>
      <p:sp>
        <p:nvSpPr>
          <p:cNvPr id="37922" name="Text Box 43"/>
          <p:cNvSpPr txBox="1">
            <a:spLocks noChangeArrowheads="1"/>
          </p:cNvSpPr>
          <p:nvPr/>
        </p:nvSpPr>
        <p:spPr bwMode="auto">
          <a:xfrm>
            <a:off x="2328532" y="1766888"/>
            <a:ext cx="360363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3" dist="53882" dir="13500000">
              <a:srgbClr val="868686"/>
            </a:prstShdw>
          </a:effectLst>
        </p:spPr>
        <p:txBody>
          <a:bodyPr wrap="none">
            <a:spAutoFit/>
          </a:bodyPr>
          <a:lstStyle/>
          <a:p>
            <a:r>
              <a:rPr lang="en-US" sz="1800" dirty="0"/>
              <a:t>H</a:t>
            </a:r>
          </a:p>
        </p:txBody>
      </p:sp>
      <p:sp>
        <p:nvSpPr>
          <p:cNvPr id="37923" name="Text Box 44"/>
          <p:cNvSpPr txBox="1">
            <a:spLocks noChangeArrowheads="1"/>
          </p:cNvSpPr>
          <p:nvPr/>
        </p:nvSpPr>
        <p:spPr bwMode="auto">
          <a:xfrm>
            <a:off x="1447800" y="2209800"/>
            <a:ext cx="48101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3" dist="53882" dir="13500000">
              <a:srgbClr val="868686"/>
            </a:prstShdw>
          </a:effectLst>
        </p:spPr>
        <p:txBody>
          <a:bodyPr wrap="none">
            <a:spAutoFit/>
          </a:bodyPr>
          <a:lstStyle/>
          <a:p>
            <a:r>
              <a:rPr lang="en-US" sz="1800" dirty="0"/>
              <a:t>M</a:t>
            </a:r>
            <a:r>
              <a:rPr lang="en-US" sz="1800" baseline="-25000" dirty="0"/>
              <a:t>R</a:t>
            </a:r>
            <a:endParaRPr lang="en-US" sz="1800" dirty="0"/>
          </a:p>
        </p:txBody>
      </p:sp>
      <p:sp>
        <p:nvSpPr>
          <p:cNvPr id="37924" name="Text Box 45"/>
          <p:cNvSpPr txBox="1">
            <a:spLocks noChangeArrowheads="1"/>
          </p:cNvSpPr>
          <p:nvPr/>
        </p:nvSpPr>
        <p:spPr bwMode="auto">
          <a:xfrm>
            <a:off x="457200" y="1752600"/>
            <a:ext cx="31908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3" dist="53882" dir="13500000">
              <a:srgbClr val="868686"/>
            </a:prstShdw>
          </a:effectLst>
        </p:spPr>
        <p:txBody>
          <a:bodyPr wrap="none">
            <a:spAutoFit/>
          </a:bodyPr>
          <a:lstStyle/>
          <a:p>
            <a:r>
              <a:rPr lang="en-US" sz="1800"/>
              <a:t>x</a:t>
            </a:r>
          </a:p>
        </p:txBody>
      </p:sp>
      <p:sp>
        <p:nvSpPr>
          <p:cNvPr id="37925" name="Text Box 46"/>
          <p:cNvSpPr txBox="1">
            <a:spLocks noChangeArrowheads="1"/>
          </p:cNvSpPr>
          <p:nvPr/>
        </p:nvSpPr>
        <p:spPr bwMode="auto">
          <a:xfrm>
            <a:off x="2652713" y="1766888"/>
            <a:ext cx="319087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3" dist="53882" dir="13500000">
              <a:srgbClr val="868686"/>
            </a:prstShdw>
          </a:effectLst>
        </p:spPr>
        <p:txBody>
          <a:bodyPr wrap="none">
            <a:spAutoFit/>
          </a:bodyPr>
          <a:lstStyle/>
          <a:p>
            <a:r>
              <a:rPr lang="en-US" sz="1800"/>
              <a:t>x</a:t>
            </a:r>
          </a:p>
        </p:txBody>
      </p:sp>
      <p:sp>
        <p:nvSpPr>
          <p:cNvPr id="37926" name="Text Box 47"/>
          <p:cNvSpPr txBox="1">
            <a:spLocks noChangeArrowheads="1"/>
          </p:cNvSpPr>
          <p:nvPr/>
        </p:nvSpPr>
        <p:spPr bwMode="auto">
          <a:xfrm>
            <a:off x="1219200" y="2438400"/>
            <a:ext cx="30003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3" dist="53882" dir="13500000">
              <a:srgbClr val="868686"/>
            </a:prstShdw>
          </a:effectLst>
        </p:spPr>
        <p:txBody>
          <a:bodyPr wrap="none">
            <a:spAutoFit/>
          </a:bodyPr>
          <a:lstStyle/>
          <a:p>
            <a:r>
              <a:rPr lang="en-US" sz="2400"/>
              <a:t>&gt;</a:t>
            </a:r>
          </a:p>
        </p:txBody>
      </p:sp>
      <p:sp>
        <p:nvSpPr>
          <p:cNvPr id="37927" name="Text Box 48"/>
          <p:cNvSpPr txBox="1">
            <a:spLocks noChangeArrowheads="1"/>
          </p:cNvSpPr>
          <p:nvPr/>
        </p:nvSpPr>
        <p:spPr bwMode="auto">
          <a:xfrm>
            <a:off x="1909763" y="2438400"/>
            <a:ext cx="30003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3" dist="53882" dir="13500000">
              <a:srgbClr val="868686"/>
            </a:prstShdw>
          </a:effectLst>
        </p:spPr>
        <p:txBody>
          <a:bodyPr wrap="none">
            <a:spAutoFit/>
          </a:bodyPr>
          <a:lstStyle/>
          <a:p>
            <a:r>
              <a:rPr lang="en-US" sz="2400"/>
              <a:t>&lt;</a:t>
            </a:r>
          </a:p>
        </p:txBody>
      </p:sp>
      <p:sp>
        <p:nvSpPr>
          <p:cNvPr id="37929" name="Text Box 51"/>
          <p:cNvSpPr txBox="1">
            <a:spLocks noChangeArrowheads="1"/>
          </p:cNvSpPr>
          <p:nvPr/>
        </p:nvSpPr>
        <p:spPr bwMode="auto">
          <a:xfrm>
            <a:off x="2362200" y="2479675"/>
            <a:ext cx="32861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3" dist="53882" dir="13500000">
              <a:srgbClr val="868686"/>
            </a:prstShdw>
          </a:effectLst>
        </p:spPr>
        <p:txBody>
          <a:bodyPr wrap="none">
            <a:spAutoFit/>
          </a:bodyPr>
          <a:lstStyle/>
          <a:p>
            <a:r>
              <a:rPr lang="en-US" sz="1800"/>
              <a:t>Y</a:t>
            </a:r>
          </a:p>
        </p:txBody>
      </p:sp>
      <p:sp>
        <p:nvSpPr>
          <p:cNvPr id="37930" name="Text Box 52"/>
          <p:cNvSpPr txBox="1">
            <a:spLocks noChangeArrowheads="1"/>
          </p:cNvSpPr>
          <p:nvPr/>
        </p:nvSpPr>
        <p:spPr bwMode="auto">
          <a:xfrm>
            <a:off x="738188" y="2479675"/>
            <a:ext cx="3286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3" dist="53882" dir="13500000">
              <a:srgbClr val="868686"/>
            </a:prstShdw>
          </a:effectLst>
        </p:spPr>
        <p:txBody>
          <a:bodyPr wrap="none">
            <a:spAutoFit/>
          </a:bodyPr>
          <a:lstStyle/>
          <a:p>
            <a:r>
              <a:rPr lang="en-US" sz="1800"/>
              <a:t>Y</a:t>
            </a:r>
          </a:p>
        </p:txBody>
      </p:sp>
      <p:sp>
        <p:nvSpPr>
          <p:cNvPr id="37933" name="Text Box 57"/>
          <p:cNvSpPr txBox="1">
            <a:spLocks noChangeArrowheads="1"/>
          </p:cNvSpPr>
          <p:nvPr/>
        </p:nvSpPr>
        <p:spPr bwMode="auto">
          <a:xfrm>
            <a:off x="482600" y="3733800"/>
            <a:ext cx="172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Mass matrix: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021736" y="5531458"/>
            <a:ext cx="6857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/>
              <a:t> 1   </a:t>
            </a:r>
          </a:p>
          <a:p>
            <a:r>
              <a:rPr lang="en-US" sz="2400" dirty="0" smtClean="0"/>
              <a:t>M</a:t>
            </a:r>
            <a:r>
              <a:rPr lang="en-US" sz="2400" baseline="-25000" dirty="0" smtClean="0"/>
              <a:t>R</a:t>
            </a:r>
            <a:endParaRPr lang="en-IE" sz="2400" dirty="0"/>
          </a:p>
        </p:txBody>
      </p:sp>
      <p:cxnSp>
        <p:nvCxnSpPr>
          <p:cNvPr id="50" name="Straight Connector 49"/>
          <p:cNvCxnSpPr/>
          <p:nvPr/>
        </p:nvCxnSpPr>
        <p:spPr>
          <a:xfrm>
            <a:off x="4053096" y="5943600"/>
            <a:ext cx="47352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3306184" y="3653135"/>
            <a:ext cx="685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/>
              <a:t> </a:t>
            </a:r>
            <a:r>
              <a:rPr lang="en-US" sz="2400" dirty="0" smtClean="0"/>
              <a:t>M</a:t>
            </a:r>
            <a:r>
              <a:rPr lang="en-US" sz="2400" baseline="-25000" dirty="0" smtClean="0"/>
              <a:t>R</a:t>
            </a:r>
            <a:endParaRPr lang="en-IE" sz="2400" dirty="0"/>
          </a:p>
        </p:txBody>
      </p:sp>
      <p:sp>
        <p:nvSpPr>
          <p:cNvPr id="53" name="TextBox 52"/>
          <p:cNvSpPr txBox="1"/>
          <p:nvPr/>
        </p:nvSpPr>
        <p:spPr>
          <a:xfrm>
            <a:off x="5749552" y="4333079"/>
            <a:ext cx="333064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- Minimal in terms of new    particles and assumptions,</a:t>
            </a:r>
          </a:p>
          <a:p>
            <a:r>
              <a:rPr lang="en-IE" sz="2000" dirty="0" smtClean="0"/>
              <a:t>- natural extension of SM, </a:t>
            </a:r>
          </a:p>
          <a:p>
            <a:r>
              <a:rPr lang="en-IE" sz="2000" dirty="0" smtClean="0"/>
              <a:t>- employing  properties</a:t>
            </a:r>
          </a:p>
          <a:p>
            <a:r>
              <a:rPr lang="en-IE" sz="2000" dirty="0" smtClean="0"/>
              <a:t>(neutrality) of neutrinos and symmetries 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ChangeArrowheads="1"/>
          </p:cNvSpPr>
          <p:nvPr/>
        </p:nvSpPr>
        <p:spPr bwMode="auto">
          <a:xfrm>
            <a:off x="0" y="-1125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>
              <a:latin typeface="Symbol" pitchFamily="18" charset="2"/>
            </a:endParaRPr>
          </a:p>
        </p:txBody>
      </p:sp>
      <p:sp>
        <p:nvSpPr>
          <p:cNvPr id="1461251" name="Rectangle 3"/>
          <p:cNvSpPr>
            <a:spLocks noChangeArrowheads="1"/>
          </p:cNvSpPr>
          <p:nvPr/>
        </p:nvSpPr>
        <p:spPr bwMode="auto">
          <a:xfrm>
            <a:off x="687387" y="1355725"/>
            <a:ext cx="2276475" cy="695964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1252" name="Text Box 4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461254" name="Text Box 6"/>
          <p:cNvSpPr txBox="1">
            <a:spLocks noChangeArrowheads="1"/>
          </p:cNvSpPr>
          <p:nvPr/>
        </p:nvSpPr>
        <p:spPr bwMode="auto">
          <a:xfrm>
            <a:off x="606715" y="1485870"/>
            <a:ext cx="255558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/>
              <a:t> M</a:t>
            </a:r>
            <a:r>
              <a:rPr lang="en-US" sz="2000" baseline="-25000" dirty="0" smtClean="0"/>
              <a:t>R</a:t>
            </a:r>
            <a:r>
              <a:rPr lang="en-US" sz="2000" dirty="0" smtClean="0"/>
              <a:t>  </a:t>
            </a:r>
            <a:r>
              <a:rPr lang="en-US" sz="2000" dirty="0"/>
              <a:t>= - </a:t>
            </a:r>
            <a:r>
              <a:rPr lang="en-US" sz="2000" dirty="0" err="1"/>
              <a:t>m</a:t>
            </a:r>
            <a:r>
              <a:rPr lang="en-US" sz="2000" baseline="-25000" dirty="0" err="1"/>
              <a:t>D</a:t>
            </a:r>
            <a:r>
              <a:rPr lang="en-US" sz="2000" baseline="30000" dirty="0" err="1"/>
              <a:t>T</a:t>
            </a:r>
            <a:r>
              <a:rPr lang="en-US" sz="2000" baseline="-25000" dirty="0"/>
              <a:t>     </a:t>
            </a:r>
            <a:r>
              <a:rPr lang="en-US" sz="2000" dirty="0"/>
              <a:t>  </a:t>
            </a:r>
            <a:r>
              <a:rPr lang="en-US" sz="2000" dirty="0" err="1"/>
              <a:t>m</a:t>
            </a:r>
            <a:r>
              <a:rPr lang="en-US" sz="2000" baseline="-25000" dirty="0" err="1"/>
              <a:t>D</a:t>
            </a:r>
            <a:r>
              <a:rPr lang="en-US" sz="2000" baseline="-25000" dirty="0"/>
              <a:t> </a:t>
            </a:r>
          </a:p>
        </p:txBody>
      </p:sp>
      <p:sp>
        <p:nvSpPr>
          <p:cNvPr id="1461256" name="Text Box 8"/>
          <p:cNvSpPr txBox="1">
            <a:spLocks noChangeArrowheads="1"/>
          </p:cNvSpPr>
          <p:nvPr/>
        </p:nvSpPr>
        <p:spPr bwMode="auto">
          <a:xfrm>
            <a:off x="2054381" y="1372378"/>
            <a:ext cx="55015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aseline="-25000" dirty="0"/>
              <a:t> </a:t>
            </a:r>
            <a:r>
              <a:rPr lang="en-US" sz="2000" dirty="0"/>
              <a:t>1</a:t>
            </a:r>
            <a:endParaRPr lang="en-US" sz="2000" baseline="-25000" dirty="0"/>
          </a:p>
          <a:p>
            <a:r>
              <a:rPr lang="en-US" sz="2000" dirty="0" err="1" smtClean="0"/>
              <a:t>m</a:t>
            </a:r>
            <a:r>
              <a:rPr lang="en-US" sz="2000" baseline="-25000" dirty="0" err="1" smtClean="0">
                <a:latin typeface="Symbol" pitchFamily="18" charset="2"/>
              </a:rPr>
              <a:t>n</a:t>
            </a:r>
            <a:r>
              <a:rPr lang="en-US" sz="2000" dirty="0" smtClean="0"/>
              <a:t> </a:t>
            </a:r>
            <a:endParaRPr lang="en-US" sz="2000" baseline="-25000" dirty="0"/>
          </a:p>
        </p:txBody>
      </p:sp>
      <p:sp>
        <p:nvSpPr>
          <p:cNvPr id="1461257" name="Line 9"/>
          <p:cNvSpPr>
            <a:spLocks noChangeShapeType="1"/>
          </p:cNvSpPr>
          <p:nvPr/>
        </p:nvSpPr>
        <p:spPr bwMode="auto">
          <a:xfrm>
            <a:off x="2119312" y="1703388"/>
            <a:ext cx="2762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61258" name="Text Box 10"/>
          <p:cNvSpPr txBox="1">
            <a:spLocks noChangeArrowheads="1"/>
          </p:cNvSpPr>
          <p:nvPr/>
        </p:nvSpPr>
        <p:spPr bwMode="auto">
          <a:xfrm>
            <a:off x="3875609" y="2889808"/>
            <a:ext cx="92685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aseline="-25000" dirty="0"/>
              <a:t> </a:t>
            </a:r>
            <a:r>
              <a:rPr lang="en-US" sz="2000" dirty="0"/>
              <a:t>M</a:t>
            </a:r>
            <a:r>
              <a:rPr lang="en-US" sz="2000" baseline="-25000" dirty="0"/>
              <a:t>GUT</a:t>
            </a:r>
            <a:r>
              <a:rPr lang="en-US" sz="2000" baseline="30000" dirty="0"/>
              <a:t>2</a:t>
            </a:r>
            <a:endParaRPr lang="en-US" sz="2000" baseline="-25000" dirty="0"/>
          </a:p>
          <a:p>
            <a:r>
              <a:rPr lang="en-US" sz="2000" dirty="0"/>
              <a:t>  </a:t>
            </a:r>
            <a:r>
              <a:rPr lang="en-US" sz="2000" dirty="0" err="1"/>
              <a:t>M</a:t>
            </a:r>
            <a:r>
              <a:rPr lang="en-US" sz="2000" baseline="-25000" dirty="0" err="1"/>
              <a:t>Pl</a:t>
            </a:r>
            <a:endParaRPr lang="en-US" sz="2000" dirty="0"/>
          </a:p>
        </p:txBody>
      </p:sp>
      <p:sp>
        <p:nvSpPr>
          <p:cNvPr id="1461261" name="Line 13"/>
          <p:cNvSpPr>
            <a:spLocks noChangeShapeType="1"/>
          </p:cNvSpPr>
          <p:nvPr/>
        </p:nvSpPr>
        <p:spPr bwMode="auto">
          <a:xfrm>
            <a:off x="4032188" y="3264581"/>
            <a:ext cx="668337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61263" name="Text Box 15"/>
          <p:cNvSpPr txBox="1">
            <a:spLocks noChangeArrowheads="1"/>
          </p:cNvSpPr>
          <p:nvPr/>
        </p:nvSpPr>
        <p:spPr bwMode="auto">
          <a:xfrm>
            <a:off x="3831925" y="2602648"/>
            <a:ext cx="53120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/>
              <a:t>for the heaviest in </a:t>
            </a:r>
            <a:r>
              <a:rPr lang="en-US" sz="2000" dirty="0"/>
              <a:t>the presence </a:t>
            </a:r>
            <a:r>
              <a:rPr lang="en-US" sz="2000" dirty="0" smtClean="0"/>
              <a:t>of </a:t>
            </a:r>
            <a:r>
              <a:rPr lang="en-US" sz="2000" dirty="0"/>
              <a:t>mixing</a:t>
            </a:r>
          </a:p>
        </p:txBody>
      </p:sp>
      <p:sp>
        <p:nvSpPr>
          <p:cNvPr id="1461264" name="Text Box 16"/>
          <p:cNvSpPr txBox="1">
            <a:spLocks noChangeArrowheads="1"/>
          </p:cNvSpPr>
          <p:nvPr/>
        </p:nvSpPr>
        <p:spPr bwMode="auto">
          <a:xfrm>
            <a:off x="1364509" y="2613281"/>
            <a:ext cx="21607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/>
              <a:t>M</a:t>
            </a:r>
            <a:r>
              <a:rPr lang="en-US" sz="2000" baseline="-25000" dirty="0" smtClean="0"/>
              <a:t>GUT  </a:t>
            </a:r>
            <a:r>
              <a:rPr lang="en-US" sz="2000" dirty="0"/>
              <a:t>~ 10</a:t>
            </a:r>
            <a:r>
              <a:rPr lang="en-US" sz="2000" baseline="30000" dirty="0"/>
              <a:t>16</a:t>
            </a:r>
            <a:r>
              <a:rPr lang="en-US" sz="2000" dirty="0"/>
              <a:t> </a:t>
            </a:r>
            <a:r>
              <a:rPr lang="en-US" sz="2000" dirty="0" err="1" smtClean="0"/>
              <a:t>GeV</a:t>
            </a:r>
            <a:endParaRPr lang="en-US" sz="2000" baseline="-25000" dirty="0"/>
          </a:p>
        </p:txBody>
      </p:sp>
      <p:sp>
        <p:nvSpPr>
          <p:cNvPr id="1461267" name="Text Box 19"/>
          <p:cNvSpPr txBox="1">
            <a:spLocks noChangeArrowheads="1"/>
          </p:cNvSpPr>
          <p:nvPr/>
        </p:nvSpPr>
        <p:spPr bwMode="auto">
          <a:xfrm>
            <a:off x="1668318" y="5477369"/>
            <a:ext cx="178629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err="1" smtClean="0"/>
              <a:t>Leptogenesis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22" name="WordArt 4"/>
          <p:cNvSpPr>
            <a:spLocks noChangeArrowheads="1" noChangeShapeType="1" noTextEdit="1"/>
          </p:cNvSpPr>
          <p:nvPr/>
        </p:nvSpPr>
        <p:spPr bwMode="auto">
          <a:xfrm>
            <a:off x="663865" y="361505"/>
            <a:ext cx="4036660" cy="65401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Scale of seesaw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968521" y="3886230"/>
            <a:ext cx="1075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 ~ 10</a:t>
            </a:r>
            <a:r>
              <a:rPr lang="en-US" baseline="30000" dirty="0" smtClean="0"/>
              <a:t>2</a:t>
            </a:r>
            <a:endParaRPr lang="en-US" dirty="0"/>
          </a:p>
        </p:txBody>
      </p:sp>
      <p:sp>
        <p:nvSpPr>
          <p:cNvPr id="28" name="Text Box 12"/>
          <p:cNvSpPr txBox="1">
            <a:spLocks noChangeArrowheads="1"/>
          </p:cNvSpPr>
          <p:nvPr/>
        </p:nvSpPr>
        <p:spPr bwMode="auto">
          <a:xfrm>
            <a:off x="3826165" y="3544760"/>
            <a:ext cx="436048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many </a:t>
            </a:r>
            <a:r>
              <a:rPr lang="en-US" sz="2000" dirty="0"/>
              <a:t>heavy </a:t>
            </a:r>
            <a:r>
              <a:rPr lang="en-US" sz="2000" dirty="0" err="1" smtClean="0"/>
              <a:t>singlets</a:t>
            </a:r>
            <a:r>
              <a:rPr lang="en-US" sz="2000" dirty="0" smtClean="0"/>
              <a:t> (RH neutrinos)</a:t>
            </a:r>
            <a:endParaRPr lang="en-US" sz="2000" dirty="0"/>
          </a:p>
          <a:p>
            <a:r>
              <a:rPr lang="en-US" sz="2000" dirty="0"/>
              <a:t>…string theory </a:t>
            </a:r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3402674" y="1304895"/>
            <a:ext cx="391619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/>
              <a:t>q – l similarity:    </a:t>
            </a:r>
            <a:r>
              <a:rPr lang="en-US" sz="2000" dirty="0" err="1" smtClean="0"/>
              <a:t>m</a:t>
            </a:r>
            <a:r>
              <a:rPr lang="en-US" sz="2000" baseline="-25000" dirty="0" err="1" smtClean="0"/>
              <a:t>D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~ </a:t>
            </a:r>
            <a:r>
              <a:rPr lang="en-US" sz="2000" dirty="0" err="1" smtClean="0"/>
              <a:t>m</a:t>
            </a:r>
            <a:r>
              <a:rPr lang="en-US" sz="2000" baseline="-25000" dirty="0" err="1" smtClean="0"/>
              <a:t>q</a:t>
            </a:r>
            <a:r>
              <a:rPr lang="en-US" sz="2000" dirty="0" smtClean="0"/>
              <a:t> ~ m</a:t>
            </a:r>
            <a:r>
              <a:rPr lang="en-US" sz="2000" baseline="-25000" dirty="0" smtClean="0"/>
              <a:t>l </a:t>
            </a:r>
            <a:endParaRPr lang="en-US" sz="2000" baseline="-25000" dirty="0"/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384533" y="3093635"/>
            <a:ext cx="307475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baseline="-25000" dirty="0"/>
              <a:t> </a:t>
            </a:r>
            <a:r>
              <a:rPr lang="en-US" sz="2000" dirty="0" smtClean="0"/>
              <a:t>M</a:t>
            </a:r>
            <a:r>
              <a:rPr lang="en-US" sz="2000" baseline="-25000" dirty="0" smtClean="0"/>
              <a:t>R  </a:t>
            </a:r>
            <a:r>
              <a:rPr lang="en-US" sz="2000" dirty="0" smtClean="0"/>
              <a:t>~     10</a:t>
            </a:r>
            <a:r>
              <a:rPr lang="en-US" sz="2000" baseline="30000" dirty="0" smtClean="0"/>
              <a:t>8</a:t>
            </a:r>
            <a:r>
              <a:rPr lang="en-US" sz="2000" dirty="0" smtClean="0"/>
              <a:t> - 10</a:t>
            </a:r>
            <a:r>
              <a:rPr lang="en-US" sz="2000" baseline="30000" dirty="0" smtClean="0"/>
              <a:t>14</a:t>
            </a:r>
            <a:r>
              <a:rPr lang="en-US" sz="2000" dirty="0" smtClean="0"/>
              <a:t> </a:t>
            </a:r>
            <a:r>
              <a:rPr lang="en-US" sz="2000" dirty="0" err="1" smtClean="0"/>
              <a:t>GeV</a:t>
            </a:r>
            <a:endParaRPr lang="en-US" sz="2000" baseline="-25000" dirty="0"/>
          </a:p>
        </p:txBody>
      </p:sp>
      <p:sp>
        <p:nvSpPr>
          <p:cNvPr id="33" name="TextBox 32"/>
          <p:cNvSpPr txBox="1"/>
          <p:nvPr/>
        </p:nvSpPr>
        <p:spPr>
          <a:xfrm>
            <a:off x="5026682" y="3081881"/>
            <a:ext cx="19635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double seesaw</a:t>
            </a:r>
            <a:endParaRPr lang="en-IE" sz="2000" dirty="0"/>
          </a:p>
        </p:txBody>
      </p:sp>
      <p:sp>
        <p:nvSpPr>
          <p:cNvPr id="34" name="Text Box 16"/>
          <p:cNvSpPr txBox="1">
            <a:spLocks noChangeArrowheads="1"/>
          </p:cNvSpPr>
          <p:nvPr/>
        </p:nvSpPr>
        <p:spPr bwMode="auto">
          <a:xfrm>
            <a:off x="1336092" y="3571952"/>
            <a:ext cx="20224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/>
              <a:t> 10</a:t>
            </a:r>
            <a:r>
              <a:rPr lang="en-US" sz="2000" baseline="30000" dirty="0" smtClean="0"/>
              <a:t>16</a:t>
            </a:r>
            <a:r>
              <a:rPr lang="en-US" sz="2000" dirty="0" smtClean="0"/>
              <a:t> - 10</a:t>
            </a:r>
            <a:r>
              <a:rPr lang="en-US" sz="2000" baseline="30000" dirty="0" smtClean="0"/>
              <a:t>17</a:t>
            </a:r>
            <a:r>
              <a:rPr lang="en-US" sz="2000" dirty="0" smtClean="0"/>
              <a:t> </a:t>
            </a:r>
            <a:r>
              <a:rPr lang="en-US" sz="2000" dirty="0" err="1" smtClean="0"/>
              <a:t>GeV</a:t>
            </a:r>
            <a:endParaRPr lang="en-US" sz="2000" baseline="-25000" dirty="0"/>
          </a:p>
        </p:txBody>
      </p:sp>
      <p:sp>
        <p:nvSpPr>
          <p:cNvPr id="35" name="TextBox 34"/>
          <p:cNvSpPr txBox="1"/>
          <p:nvPr/>
        </p:nvSpPr>
        <p:spPr>
          <a:xfrm>
            <a:off x="1619751" y="5170317"/>
            <a:ext cx="40098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Gauge coupling unification</a:t>
            </a:r>
            <a:endParaRPr lang="en-IE" sz="2000" dirty="0"/>
          </a:p>
        </p:txBody>
      </p:sp>
      <p:sp>
        <p:nvSpPr>
          <p:cNvPr id="24" name="Left Brace 23"/>
          <p:cNvSpPr/>
          <p:nvPr/>
        </p:nvSpPr>
        <p:spPr>
          <a:xfrm>
            <a:off x="1164935" y="2699881"/>
            <a:ext cx="260350" cy="1173796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TextBox 24"/>
          <p:cNvSpPr txBox="1"/>
          <p:nvPr/>
        </p:nvSpPr>
        <p:spPr>
          <a:xfrm>
            <a:off x="493736" y="4810057"/>
            <a:ext cx="3474654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Also in </a:t>
            </a:r>
            <a:r>
              <a:rPr lang="en-IE" sz="2000" dirty="0" err="1" smtClean="0"/>
              <a:t>favor</a:t>
            </a:r>
            <a:r>
              <a:rPr lang="en-IE" sz="2000" dirty="0" smtClean="0"/>
              <a:t> of high scale: </a:t>
            </a:r>
            <a:endParaRPr lang="en-IE" sz="2000" dirty="0"/>
          </a:p>
        </p:txBody>
      </p:sp>
      <p:sp>
        <p:nvSpPr>
          <p:cNvPr id="23" name="Text Box 16"/>
          <p:cNvSpPr txBox="1">
            <a:spLocks noChangeArrowheads="1"/>
          </p:cNvSpPr>
          <p:nvPr/>
        </p:nvSpPr>
        <p:spPr bwMode="auto">
          <a:xfrm>
            <a:off x="6656303" y="1757098"/>
            <a:ext cx="221567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baseline="-25000" dirty="0"/>
              <a:t> </a:t>
            </a:r>
            <a:r>
              <a:rPr lang="en-US" sz="2000" dirty="0" smtClean="0"/>
              <a:t>M</a:t>
            </a:r>
            <a:r>
              <a:rPr lang="en-US" sz="2000" baseline="-25000" dirty="0" smtClean="0"/>
              <a:t>R  </a:t>
            </a:r>
            <a:r>
              <a:rPr lang="en-US" sz="2000" dirty="0" smtClean="0"/>
              <a:t>~ 2 10</a:t>
            </a:r>
            <a:r>
              <a:rPr lang="en-US" sz="2000" baseline="30000" dirty="0" smtClean="0"/>
              <a:t>14</a:t>
            </a:r>
            <a:r>
              <a:rPr lang="en-US" sz="2000" dirty="0" smtClean="0"/>
              <a:t> </a:t>
            </a:r>
            <a:r>
              <a:rPr lang="en-US" sz="2000" dirty="0" err="1" smtClean="0"/>
              <a:t>GeV</a:t>
            </a:r>
            <a:endParaRPr lang="en-US" sz="2000" baseline="-25000" dirty="0"/>
          </a:p>
        </p:txBody>
      </p:sp>
      <p:sp>
        <p:nvSpPr>
          <p:cNvPr id="26" name="TextBox 25"/>
          <p:cNvSpPr txBox="1"/>
          <p:nvPr/>
        </p:nvSpPr>
        <p:spPr>
          <a:xfrm>
            <a:off x="3393149" y="1749776"/>
            <a:ext cx="35589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for </a:t>
            </a:r>
            <a:r>
              <a:rPr lang="en-IE" sz="2000" dirty="0" smtClean="0"/>
              <a:t>the</a:t>
            </a:r>
            <a:r>
              <a:rPr lang="en-IE" sz="2000" dirty="0" smtClean="0"/>
              <a:t> </a:t>
            </a:r>
            <a:r>
              <a:rPr lang="en-IE" sz="2000" dirty="0" smtClean="0"/>
              <a:t>third  generations</a:t>
            </a:r>
            <a:endParaRPr lang="en-IE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493736" y="6011320"/>
            <a:ext cx="6241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UV completion of the Weinberg operator: </a:t>
            </a:r>
            <a:r>
              <a:rPr lang="en-IE" sz="2000" dirty="0" smtClean="0">
                <a:latin typeface="Symbol" pitchFamily="18" charset="2"/>
              </a:rPr>
              <a:t>L</a:t>
            </a:r>
            <a:r>
              <a:rPr lang="en-US" sz="2000" dirty="0" smtClean="0"/>
              <a:t> ~ M</a:t>
            </a:r>
            <a:r>
              <a:rPr lang="en-US" sz="2000" baseline="-25000" dirty="0" smtClean="0"/>
              <a:t>R</a:t>
            </a:r>
            <a:r>
              <a:rPr lang="en-US" sz="2000" dirty="0" smtClean="0"/>
              <a:t> 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7" name="WordArt 10"/>
          <p:cNvSpPr>
            <a:spLocks noChangeArrowheads="1" noChangeShapeType="1" noTextEdit="1"/>
          </p:cNvSpPr>
          <p:nvPr/>
        </p:nvSpPr>
        <p:spPr bwMode="auto">
          <a:xfrm>
            <a:off x="816991" y="297709"/>
            <a:ext cx="3850701" cy="64538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See-saw and L-R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18186" y="1434141"/>
            <a:ext cx="469531" cy="461665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r>
              <a:rPr lang="en-IE" sz="2400" dirty="0" err="1" smtClean="0">
                <a:latin typeface="Symbol" pitchFamily="18" charset="2"/>
              </a:rPr>
              <a:t>n</a:t>
            </a:r>
            <a:r>
              <a:rPr lang="en-IE" sz="2400" baseline="-25000" dirty="0" err="1" smtClean="0">
                <a:sym typeface="Wingdings" pitchFamily="2" charset="2"/>
              </a:rPr>
              <a:t>L</a:t>
            </a:r>
            <a:r>
              <a:rPr lang="en-IE" sz="2400" baseline="-25000" dirty="0" smtClean="0">
                <a:sym typeface="Wingdings" pitchFamily="2" charset="2"/>
              </a:rPr>
              <a:t> </a:t>
            </a:r>
            <a:endParaRPr lang="en-IE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1775794" y="2898224"/>
            <a:ext cx="4695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latin typeface="Symbol" pitchFamily="18" charset="2"/>
                <a:sym typeface="Wingdings" pitchFamily="2" charset="2"/>
              </a:rPr>
              <a:t>F</a:t>
            </a:r>
            <a:r>
              <a:rPr lang="en-IE" sz="2400" baseline="-25000" dirty="0" smtClean="0">
                <a:sym typeface="Wingdings" pitchFamily="2" charset="2"/>
              </a:rPr>
              <a:t> </a:t>
            </a:r>
            <a:endParaRPr lang="en-IE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3179136" y="3838346"/>
            <a:ext cx="6361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latin typeface="Symbol" pitchFamily="18" charset="2"/>
                <a:sym typeface="Wingdings" pitchFamily="2" charset="2"/>
              </a:rPr>
              <a:t>D</a:t>
            </a:r>
            <a:r>
              <a:rPr lang="en-IE" sz="2400" baseline="-25000" dirty="0" smtClean="0">
                <a:sym typeface="Wingdings" pitchFamily="2" charset="2"/>
              </a:rPr>
              <a:t>R </a:t>
            </a:r>
            <a:endParaRPr lang="en-IE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202150" y="3848979"/>
            <a:ext cx="6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latin typeface="Symbol" pitchFamily="18" charset="2"/>
                <a:sym typeface="Wingdings" pitchFamily="2" charset="2"/>
              </a:rPr>
              <a:t>D</a:t>
            </a:r>
            <a:r>
              <a:rPr lang="en-IE" sz="2400" baseline="-25000" dirty="0" smtClean="0">
                <a:sym typeface="Wingdings" pitchFamily="2" charset="2"/>
              </a:rPr>
              <a:t>L </a:t>
            </a:r>
            <a:endParaRPr lang="en-IE" sz="2400" dirty="0"/>
          </a:p>
        </p:txBody>
      </p:sp>
      <p:sp>
        <p:nvSpPr>
          <p:cNvPr id="16" name="Oval 15"/>
          <p:cNvSpPr/>
          <p:nvPr/>
        </p:nvSpPr>
        <p:spPr>
          <a:xfrm>
            <a:off x="2583715" y="1487306"/>
            <a:ext cx="637953" cy="58833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TextBox 12"/>
          <p:cNvSpPr txBox="1"/>
          <p:nvPr/>
        </p:nvSpPr>
        <p:spPr>
          <a:xfrm>
            <a:off x="2202793" y="1412875"/>
            <a:ext cx="469531" cy="461665"/>
          </a:xfrm>
          <a:prstGeom prst="rect">
            <a:avLst/>
          </a:prstGeom>
          <a:solidFill>
            <a:srgbClr val="FF3300"/>
          </a:solidFill>
        </p:spPr>
        <p:txBody>
          <a:bodyPr wrap="square" rtlCol="0">
            <a:spAutoFit/>
          </a:bodyPr>
          <a:lstStyle/>
          <a:p>
            <a:r>
              <a:rPr lang="en-IE" sz="2400" dirty="0" err="1" smtClean="0">
                <a:latin typeface="Symbol" pitchFamily="18" charset="2"/>
              </a:rPr>
              <a:t>n</a:t>
            </a:r>
            <a:r>
              <a:rPr lang="en-IE" sz="2400" baseline="-25000" dirty="0" err="1" smtClean="0">
                <a:sym typeface="Wingdings" pitchFamily="2" charset="2"/>
              </a:rPr>
              <a:t>R</a:t>
            </a:r>
            <a:r>
              <a:rPr lang="en-IE" sz="2400" baseline="-25000" dirty="0" smtClean="0">
                <a:sym typeface="Wingdings" pitchFamily="2" charset="2"/>
              </a:rPr>
              <a:t> </a:t>
            </a:r>
            <a:endParaRPr lang="en-IE" sz="2400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487717" y="1675143"/>
            <a:ext cx="715076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211035" y="1789476"/>
            <a:ext cx="6698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/>
              <a:t>M</a:t>
            </a:r>
            <a:r>
              <a:rPr lang="en-US" sz="2400" baseline="-25000" dirty="0" smtClean="0"/>
              <a:t>R</a:t>
            </a:r>
            <a:endParaRPr lang="en-IE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450868" y="2349779"/>
            <a:ext cx="63433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Naturally embedded into SU(2)</a:t>
            </a:r>
            <a:r>
              <a:rPr lang="en-IE" sz="2000" baseline="-25000" dirty="0" smtClean="0">
                <a:sym typeface="Wingdings" pitchFamily="2" charset="2"/>
              </a:rPr>
              <a:t>L</a:t>
            </a:r>
            <a:r>
              <a:rPr lang="en-IE" sz="2000" dirty="0" smtClean="0"/>
              <a:t> x SU(2)</a:t>
            </a:r>
            <a:r>
              <a:rPr lang="en-IE" sz="2000" baseline="-25000" dirty="0" smtClean="0">
                <a:sym typeface="Wingdings" pitchFamily="2" charset="2"/>
              </a:rPr>
              <a:t>R</a:t>
            </a:r>
            <a:r>
              <a:rPr lang="en-IE" sz="2000" dirty="0" smtClean="0"/>
              <a:t> x U(1)</a:t>
            </a:r>
            <a:r>
              <a:rPr lang="en-IE" sz="2000" baseline="-25000" dirty="0" smtClean="0">
                <a:sym typeface="Wingdings" pitchFamily="2" charset="2"/>
              </a:rPr>
              <a:t>B-L</a:t>
            </a:r>
            <a:r>
              <a:rPr lang="en-IE" sz="2000" dirty="0" smtClean="0"/>
              <a:t>  </a:t>
            </a:r>
            <a:endParaRPr lang="en-IE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1575473" y="1810742"/>
            <a:ext cx="6698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/>
              <a:t>m</a:t>
            </a:r>
            <a:r>
              <a:rPr lang="en-US" sz="2400" baseline="-25000" dirty="0" smtClean="0"/>
              <a:t>D</a:t>
            </a:r>
            <a:endParaRPr lang="en-IE" sz="2400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543574" y="3561907"/>
            <a:ext cx="715076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2651058" y="3463774"/>
            <a:ext cx="637953" cy="58833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7" name="Oval 26"/>
          <p:cNvSpPr/>
          <p:nvPr/>
        </p:nvSpPr>
        <p:spPr>
          <a:xfrm>
            <a:off x="577625" y="3484855"/>
            <a:ext cx="637953" cy="58833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" name="TextBox 21"/>
          <p:cNvSpPr txBox="1"/>
          <p:nvPr/>
        </p:nvSpPr>
        <p:spPr>
          <a:xfrm>
            <a:off x="2299329" y="3338623"/>
            <a:ext cx="469531" cy="461665"/>
          </a:xfrm>
          <a:prstGeom prst="rect">
            <a:avLst/>
          </a:prstGeom>
          <a:solidFill>
            <a:srgbClr val="FF3300"/>
          </a:solidFill>
        </p:spPr>
        <p:txBody>
          <a:bodyPr wrap="square" rtlCol="0">
            <a:spAutoFit/>
          </a:bodyPr>
          <a:lstStyle/>
          <a:p>
            <a:r>
              <a:rPr lang="en-IE" sz="2400" dirty="0" err="1" smtClean="0">
                <a:latin typeface="Symbol" pitchFamily="18" charset="2"/>
              </a:rPr>
              <a:t>n</a:t>
            </a:r>
            <a:r>
              <a:rPr lang="en-IE" sz="2400" baseline="-25000" dirty="0" err="1" smtClean="0">
                <a:sym typeface="Wingdings" pitchFamily="2" charset="2"/>
              </a:rPr>
              <a:t>R</a:t>
            </a:r>
            <a:r>
              <a:rPr lang="en-IE" sz="2400" baseline="-25000" dirty="0" smtClean="0">
                <a:sym typeface="Wingdings" pitchFamily="2" charset="2"/>
              </a:rPr>
              <a:t> </a:t>
            </a:r>
            <a:endParaRPr lang="en-IE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1071351" y="3306724"/>
            <a:ext cx="469531" cy="461665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r>
              <a:rPr lang="en-IE" sz="2400" dirty="0" err="1" smtClean="0">
                <a:latin typeface="Symbol" pitchFamily="18" charset="2"/>
              </a:rPr>
              <a:t>n</a:t>
            </a:r>
            <a:r>
              <a:rPr lang="en-IE" sz="2400" baseline="-25000" dirty="0" err="1" smtClean="0">
                <a:sym typeface="Wingdings" pitchFamily="2" charset="2"/>
              </a:rPr>
              <a:t>L</a:t>
            </a:r>
            <a:r>
              <a:rPr lang="en-IE" sz="2400" baseline="-25000" dirty="0" smtClean="0">
                <a:sym typeface="Wingdings" pitchFamily="2" charset="2"/>
              </a:rPr>
              <a:t> </a:t>
            </a:r>
            <a:endParaRPr lang="en-IE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4476308" y="3904290"/>
            <a:ext cx="1006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latin typeface="Symbol" pitchFamily="18" charset="2"/>
                <a:sym typeface="Wingdings" pitchFamily="2" charset="2"/>
              </a:rPr>
              <a:t>&lt; D</a:t>
            </a:r>
            <a:r>
              <a:rPr lang="en-IE" sz="2400" baseline="-25000" dirty="0" smtClean="0">
                <a:sym typeface="Wingdings" pitchFamily="2" charset="2"/>
              </a:rPr>
              <a:t>R</a:t>
            </a:r>
            <a:r>
              <a:rPr lang="en-IE" sz="2400" dirty="0" smtClean="0">
                <a:latin typeface="Symbol" pitchFamily="18" charset="2"/>
                <a:sym typeface="Wingdings" pitchFamily="2" charset="2"/>
              </a:rPr>
              <a:t>&gt;</a:t>
            </a:r>
            <a:r>
              <a:rPr lang="en-IE" sz="2400" baseline="-25000" dirty="0" smtClean="0">
                <a:sym typeface="Wingdings" pitchFamily="2" charset="2"/>
              </a:rPr>
              <a:t>    </a:t>
            </a:r>
            <a:endParaRPr lang="en-IE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5643414" y="3710750"/>
            <a:ext cx="6698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/>
              <a:t>M</a:t>
            </a:r>
            <a:r>
              <a:rPr lang="en-US" sz="2400" baseline="-25000" dirty="0" smtClean="0"/>
              <a:t>R</a:t>
            </a:r>
            <a:endParaRPr lang="en-IE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5675313" y="4204314"/>
            <a:ext cx="3827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/>
              <a:t>m</a:t>
            </a:r>
            <a:endParaRPr lang="en-IE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5930490" y="4408487"/>
            <a:ext cx="5741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600" dirty="0" smtClean="0"/>
              <a:t>W</a:t>
            </a:r>
            <a:r>
              <a:rPr lang="en-IE" sz="1600" baseline="-25000" dirty="0" smtClean="0"/>
              <a:t>R</a:t>
            </a:r>
            <a:endParaRPr lang="en-IE" sz="1600" dirty="0"/>
          </a:p>
        </p:txBody>
      </p:sp>
      <p:sp>
        <p:nvSpPr>
          <p:cNvPr id="32" name="Right Arrow 31"/>
          <p:cNvSpPr/>
          <p:nvPr/>
        </p:nvSpPr>
        <p:spPr>
          <a:xfrm rot="19871166">
            <a:off x="5365886" y="3848979"/>
            <a:ext cx="288161" cy="302170"/>
          </a:xfrm>
          <a:prstGeom prst="rightArrow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3" name="Right Arrow 32"/>
          <p:cNvSpPr/>
          <p:nvPr/>
        </p:nvSpPr>
        <p:spPr>
          <a:xfrm rot="1301803">
            <a:off x="5366782" y="4202091"/>
            <a:ext cx="288161" cy="302170"/>
          </a:xfrm>
          <a:prstGeom prst="rightArrow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4" name="TextBox 33"/>
          <p:cNvSpPr txBox="1"/>
          <p:nvPr/>
        </p:nvSpPr>
        <p:spPr>
          <a:xfrm>
            <a:off x="445710" y="4782942"/>
            <a:ext cx="81987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Seesaw scale is determined by the scale of L- R symmetry violation</a:t>
            </a:r>
            <a:endParaRPr lang="en-IE" sz="2000" dirty="0"/>
          </a:p>
        </p:txBody>
      </p:sp>
      <p:sp>
        <p:nvSpPr>
          <p:cNvPr id="35" name="TextBox 34"/>
          <p:cNvSpPr txBox="1"/>
          <p:nvPr/>
        </p:nvSpPr>
        <p:spPr>
          <a:xfrm>
            <a:off x="909931" y="5220586"/>
            <a:ext cx="13893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Symbol" pitchFamily="18" charset="2"/>
                <a:sym typeface="Wingdings" pitchFamily="2" charset="2"/>
              </a:rPr>
              <a:t>&lt; D</a:t>
            </a:r>
            <a:r>
              <a:rPr lang="en-IE" sz="2000" baseline="-25000" dirty="0" smtClean="0">
                <a:sym typeface="Wingdings" pitchFamily="2" charset="2"/>
              </a:rPr>
              <a:t>L</a:t>
            </a:r>
            <a:r>
              <a:rPr lang="en-IE" sz="2000" dirty="0" smtClean="0">
                <a:latin typeface="Symbol" pitchFamily="18" charset="2"/>
                <a:sym typeface="Wingdings" pitchFamily="2" charset="2"/>
              </a:rPr>
              <a:t>&gt;</a:t>
            </a:r>
            <a:r>
              <a:rPr lang="en-US" sz="2000" dirty="0" smtClean="0"/>
              <a:t> = 0</a:t>
            </a:r>
            <a:r>
              <a:rPr lang="en-IE" sz="2000" baseline="-25000" dirty="0" smtClean="0">
                <a:sym typeface="Wingdings" pitchFamily="2" charset="2"/>
              </a:rPr>
              <a:t>    </a:t>
            </a:r>
            <a:endParaRPr lang="en-IE" sz="2000" dirty="0"/>
          </a:p>
        </p:txBody>
      </p:sp>
      <p:cxnSp>
        <p:nvCxnSpPr>
          <p:cNvPr id="37" name="Straight Connector 36"/>
          <p:cNvCxnSpPr/>
          <p:nvPr/>
        </p:nvCxnSpPr>
        <p:spPr>
          <a:xfrm flipH="1">
            <a:off x="1618006" y="5305650"/>
            <a:ext cx="200320" cy="2339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205311" y="5252485"/>
            <a:ext cx="1409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 </a:t>
            </a:r>
            <a:r>
              <a:rPr lang="en-IE" dirty="0" smtClean="0">
                <a:sym typeface="Wingdings" pitchFamily="2" charset="2"/>
              </a:rPr>
              <a:t> t</a:t>
            </a:r>
            <a:r>
              <a:rPr lang="en-IE" dirty="0" smtClean="0"/>
              <a:t>ype II</a:t>
            </a:r>
            <a:endParaRPr lang="en-IE" dirty="0"/>
          </a:p>
        </p:txBody>
      </p:sp>
      <p:sp>
        <p:nvSpPr>
          <p:cNvPr id="41" name="TextBox 40"/>
          <p:cNvSpPr txBox="1"/>
          <p:nvPr/>
        </p:nvSpPr>
        <p:spPr>
          <a:xfrm>
            <a:off x="4638799" y="5251364"/>
            <a:ext cx="1419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Type I + II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8" name="WordArt 4"/>
          <p:cNvSpPr>
            <a:spLocks noChangeArrowheads="1" noChangeShapeType="1" noTextEdit="1"/>
          </p:cNvSpPr>
          <p:nvPr/>
        </p:nvSpPr>
        <p:spPr bwMode="auto">
          <a:xfrm>
            <a:off x="371145" y="233905"/>
            <a:ext cx="4445404" cy="80151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Implications for Higgs physics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1145" y="1350324"/>
            <a:ext cx="37011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What is wrong with seesaw?</a:t>
            </a:r>
            <a:endParaRPr lang="en-IE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903771" y="1881959"/>
            <a:ext cx="6359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RH neutrinos have </a:t>
            </a:r>
            <a:r>
              <a:rPr lang="en-IE" sz="2000" dirty="0" err="1" smtClean="0"/>
              <a:t>Majorana</a:t>
            </a:r>
            <a:r>
              <a:rPr lang="en-IE" sz="2000" dirty="0" smtClean="0"/>
              <a:t> masses which are not protected by EW symmetry and therefore large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53" name="Rectangle 52"/>
          <p:cNvSpPr/>
          <p:nvPr/>
        </p:nvSpPr>
        <p:spPr bwMode="auto">
          <a:xfrm>
            <a:off x="882763" y="4831279"/>
            <a:ext cx="3285200" cy="121470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47119" name="Text Box 16"/>
          <p:cNvSpPr txBox="1">
            <a:spLocks noChangeArrowheads="1"/>
          </p:cNvSpPr>
          <p:nvPr/>
        </p:nvSpPr>
        <p:spPr bwMode="auto">
          <a:xfrm>
            <a:off x="3649392" y="1624365"/>
            <a:ext cx="9733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 </a:t>
            </a:r>
            <a:r>
              <a:rPr lang="en-US" sz="2000" dirty="0"/>
              <a:t>&lt;&lt;  </a:t>
            </a:r>
            <a:r>
              <a:rPr lang="en-US" sz="2000" dirty="0" err="1"/>
              <a:t>M</a:t>
            </a:r>
            <a:r>
              <a:rPr lang="en-US" sz="2000" baseline="-25000" dirty="0" err="1"/>
              <a:t>Pl</a:t>
            </a:r>
            <a:endParaRPr lang="en-US" sz="2000" dirty="0"/>
          </a:p>
        </p:txBody>
      </p:sp>
      <p:sp>
        <p:nvSpPr>
          <p:cNvPr id="47121" name="Text Box 18"/>
          <p:cNvSpPr txBox="1">
            <a:spLocks noChangeArrowheads="1"/>
          </p:cNvSpPr>
          <p:nvPr/>
        </p:nvSpPr>
        <p:spPr bwMode="auto">
          <a:xfrm>
            <a:off x="882763" y="4907784"/>
            <a:ext cx="394441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d</a:t>
            </a:r>
            <a:r>
              <a:rPr lang="en-US" sz="2000" dirty="0" smtClean="0"/>
              <a:t>m</a:t>
            </a:r>
            <a:r>
              <a:rPr lang="en-US" sz="2000" baseline="-25000" dirty="0" smtClean="0"/>
              <a:t>H</a:t>
            </a:r>
            <a:r>
              <a:rPr lang="en-US" sz="2000" baseline="30000" dirty="0" smtClean="0"/>
              <a:t>2 </a:t>
            </a:r>
            <a:r>
              <a:rPr lang="en-US" sz="2000" dirty="0" smtClean="0"/>
              <a:t>~           M</a:t>
            </a:r>
            <a:r>
              <a:rPr lang="en-US" sz="2000" baseline="-25000" dirty="0" smtClean="0"/>
              <a:t>R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log (q /M</a:t>
            </a:r>
            <a:r>
              <a:rPr lang="en-US" sz="2000" baseline="-25000" dirty="0" smtClean="0"/>
              <a:t>R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47122" name="Oval 19"/>
          <p:cNvSpPr>
            <a:spLocks noChangeArrowheads="1"/>
          </p:cNvSpPr>
          <p:nvPr/>
        </p:nvSpPr>
        <p:spPr bwMode="auto">
          <a:xfrm>
            <a:off x="2005691" y="3663951"/>
            <a:ext cx="1036638" cy="10033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3" name="Line 20"/>
          <p:cNvSpPr>
            <a:spLocks noChangeShapeType="1"/>
          </p:cNvSpPr>
          <p:nvPr/>
        </p:nvSpPr>
        <p:spPr bwMode="auto">
          <a:xfrm>
            <a:off x="3042329" y="4192588"/>
            <a:ext cx="639762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4" name="Line 21"/>
          <p:cNvSpPr>
            <a:spLocks noChangeShapeType="1"/>
          </p:cNvSpPr>
          <p:nvPr/>
        </p:nvSpPr>
        <p:spPr bwMode="auto">
          <a:xfrm>
            <a:off x="1311275" y="4164013"/>
            <a:ext cx="652462" cy="158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5" name="Text Box 22"/>
          <p:cNvSpPr txBox="1">
            <a:spLocks noChangeArrowheads="1"/>
          </p:cNvSpPr>
          <p:nvPr/>
        </p:nvSpPr>
        <p:spPr bwMode="auto">
          <a:xfrm>
            <a:off x="3374893" y="3850135"/>
            <a:ext cx="3603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/>
              <a:t>H</a:t>
            </a:r>
          </a:p>
        </p:txBody>
      </p:sp>
      <p:sp>
        <p:nvSpPr>
          <p:cNvPr id="47126" name="Text Box 23"/>
          <p:cNvSpPr txBox="1">
            <a:spLocks noChangeArrowheads="1"/>
          </p:cNvSpPr>
          <p:nvPr/>
        </p:nvSpPr>
        <p:spPr bwMode="auto">
          <a:xfrm>
            <a:off x="1268743" y="3812813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/>
              <a:t>H</a:t>
            </a:r>
          </a:p>
        </p:txBody>
      </p:sp>
      <p:sp>
        <p:nvSpPr>
          <p:cNvPr id="47127" name="Text Box 24"/>
          <p:cNvSpPr txBox="1">
            <a:spLocks noChangeArrowheads="1"/>
          </p:cNvSpPr>
          <p:nvPr/>
        </p:nvSpPr>
        <p:spPr bwMode="auto">
          <a:xfrm>
            <a:off x="2353940" y="3281387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Symbol" pitchFamily="18" charset="2"/>
              </a:rPr>
              <a:t>n</a:t>
            </a:r>
            <a:r>
              <a:rPr lang="en-US" sz="1800" baseline="-25000" dirty="0" err="1"/>
              <a:t>L</a:t>
            </a:r>
            <a:endParaRPr lang="en-US" sz="1800" dirty="0"/>
          </a:p>
        </p:txBody>
      </p:sp>
      <p:sp>
        <p:nvSpPr>
          <p:cNvPr id="47128" name="Text Box 25"/>
          <p:cNvSpPr txBox="1">
            <a:spLocks noChangeArrowheads="1"/>
          </p:cNvSpPr>
          <p:nvPr/>
        </p:nvSpPr>
        <p:spPr bwMode="auto">
          <a:xfrm>
            <a:off x="2329992" y="4247374"/>
            <a:ext cx="466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Symbol" pitchFamily="18" charset="2"/>
              </a:rPr>
              <a:t>n</a:t>
            </a:r>
            <a:r>
              <a:rPr lang="en-US" sz="1800" baseline="-25000" dirty="0" err="1"/>
              <a:t>R</a:t>
            </a:r>
            <a:r>
              <a:rPr lang="en-US" sz="1800" dirty="0"/>
              <a:t> </a:t>
            </a:r>
          </a:p>
        </p:txBody>
      </p:sp>
      <p:sp>
        <p:nvSpPr>
          <p:cNvPr id="47131" name="AutoShape 28"/>
          <p:cNvSpPr>
            <a:spLocks noChangeArrowheads="1"/>
          </p:cNvSpPr>
          <p:nvPr/>
        </p:nvSpPr>
        <p:spPr bwMode="auto">
          <a:xfrm>
            <a:off x="486553" y="6182544"/>
            <a:ext cx="246062" cy="36671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359817" y="1620150"/>
            <a:ext cx="33754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introduces new mass scale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3013360" y="3150639"/>
            <a:ext cx="19945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F. </a:t>
            </a:r>
            <a:r>
              <a:rPr lang="en-US" i="1" dirty="0" err="1" smtClean="0">
                <a:solidFill>
                  <a:srgbClr val="FF0000"/>
                </a:solidFill>
              </a:rPr>
              <a:t>Vissani</a:t>
            </a:r>
            <a:endParaRPr lang="en-US" i="1" dirty="0" smtClean="0">
              <a:solidFill>
                <a:srgbClr val="FF0000"/>
              </a:solidFill>
            </a:endParaRPr>
          </a:p>
          <a:p>
            <a:r>
              <a:rPr lang="en-US" i="1" dirty="0" smtClean="0">
                <a:solidFill>
                  <a:srgbClr val="FF0000"/>
                </a:solidFill>
              </a:rPr>
              <a:t>hep-phl9709409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23" name="Oval 19"/>
          <p:cNvSpPr>
            <a:spLocks noChangeArrowheads="1"/>
          </p:cNvSpPr>
          <p:nvPr/>
        </p:nvSpPr>
        <p:spPr bwMode="auto">
          <a:xfrm>
            <a:off x="6549520" y="3656856"/>
            <a:ext cx="1036638" cy="10033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Line 20"/>
          <p:cNvSpPr>
            <a:spLocks noChangeShapeType="1"/>
          </p:cNvSpPr>
          <p:nvPr/>
        </p:nvSpPr>
        <p:spPr bwMode="auto">
          <a:xfrm>
            <a:off x="7586158" y="4153049"/>
            <a:ext cx="639762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Line 20"/>
          <p:cNvSpPr>
            <a:spLocks noChangeShapeType="1"/>
          </p:cNvSpPr>
          <p:nvPr/>
        </p:nvSpPr>
        <p:spPr bwMode="auto">
          <a:xfrm>
            <a:off x="5899125" y="4192588"/>
            <a:ext cx="639762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Line 20"/>
          <p:cNvSpPr>
            <a:spLocks noChangeShapeType="1"/>
          </p:cNvSpPr>
          <p:nvPr/>
        </p:nvSpPr>
        <p:spPr bwMode="auto">
          <a:xfrm>
            <a:off x="7072319" y="2990376"/>
            <a:ext cx="0" cy="636489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Line 20"/>
          <p:cNvSpPr>
            <a:spLocks noChangeShapeType="1"/>
          </p:cNvSpPr>
          <p:nvPr/>
        </p:nvSpPr>
        <p:spPr bwMode="auto">
          <a:xfrm>
            <a:off x="7097123" y="4652662"/>
            <a:ext cx="0" cy="636489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5458955" y="1824420"/>
            <a:ext cx="34404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Renormalization of </a:t>
            </a:r>
            <a:r>
              <a:rPr lang="en-US" sz="2000" dirty="0" err="1" smtClean="0"/>
              <a:t>quartic</a:t>
            </a:r>
            <a:r>
              <a:rPr lang="en-US" sz="2000" dirty="0" smtClean="0"/>
              <a:t> Higgs coupling </a:t>
            </a:r>
            <a:r>
              <a:rPr lang="en-US" sz="2000" dirty="0" smtClean="0">
                <a:latin typeface="Symbol" pitchFamily="18" charset="2"/>
              </a:rPr>
              <a:t>l</a:t>
            </a:r>
            <a:r>
              <a:rPr lang="en-US" sz="2000" dirty="0" smtClean="0"/>
              <a:t>  (making it more negative)</a:t>
            </a:r>
            <a:endParaRPr lang="en-US" sz="2000" dirty="0"/>
          </a:p>
        </p:txBody>
      </p:sp>
      <p:sp>
        <p:nvSpPr>
          <p:cNvPr id="31" name="Text Box 22"/>
          <p:cNvSpPr txBox="1">
            <a:spLocks noChangeArrowheads="1"/>
          </p:cNvSpPr>
          <p:nvPr/>
        </p:nvSpPr>
        <p:spPr bwMode="auto">
          <a:xfrm>
            <a:off x="5763882" y="3829812"/>
            <a:ext cx="3603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/>
              <a:t>H</a:t>
            </a:r>
          </a:p>
        </p:txBody>
      </p:sp>
      <p:sp>
        <p:nvSpPr>
          <p:cNvPr id="34" name="Text Box 22"/>
          <p:cNvSpPr txBox="1">
            <a:spLocks noChangeArrowheads="1"/>
          </p:cNvSpPr>
          <p:nvPr/>
        </p:nvSpPr>
        <p:spPr bwMode="auto">
          <a:xfrm>
            <a:off x="8008937" y="3786337"/>
            <a:ext cx="3603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/>
              <a:t>H</a:t>
            </a:r>
          </a:p>
        </p:txBody>
      </p:sp>
      <p:sp>
        <p:nvSpPr>
          <p:cNvPr id="38" name="Text Box 22"/>
          <p:cNvSpPr txBox="1">
            <a:spLocks noChangeArrowheads="1"/>
          </p:cNvSpPr>
          <p:nvPr/>
        </p:nvSpPr>
        <p:spPr bwMode="auto">
          <a:xfrm>
            <a:off x="7134241" y="2894679"/>
            <a:ext cx="3603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/>
              <a:t>H</a:t>
            </a:r>
          </a:p>
        </p:txBody>
      </p:sp>
      <p:sp>
        <p:nvSpPr>
          <p:cNvPr id="39" name="Text Box 25"/>
          <p:cNvSpPr txBox="1">
            <a:spLocks noChangeArrowheads="1"/>
          </p:cNvSpPr>
          <p:nvPr/>
        </p:nvSpPr>
        <p:spPr bwMode="auto">
          <a:xfrm>
            <a:off x="7325039" y="3398359"/>
            <a:ext cx="466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Symbol" pitchFamily="18" charset="2"/>
              </a:rPr>
              <a:t>n</a:t>
            </a:r>
            <a:r>
              <a:rPr lang="en-US" sz="1800" baseline="-25000" dirty="0" err="1"/>
              <a:t>R</a:t>
            </a:r>
            <a:r>
              <a:rPr lang="en-US" sz="1800" dirty="0"/>
              <a:t> </a:t>
            </a:r>
          </a:p>
        </p:txBody>
      </p:sp>
      <p:sp>
        <p:nvSpPr>
          <p:cNvPr id="40" name="Text Box 25"/>
          <p:cNvSpPr txBox="1">
            <a:spLocks noChangeArrowheads="1"/>
          </p:cNvSpPr>
          <p:nvPr/>
        </p:nvSpPr>
        <p:spPr bwMode="auto">
          <a:xfrm>
            <a:off x="6361533" y="4398831"/>
            <a:ext cx="466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Symbol" pitchFamily="18" charset="2"/>
              </a:rPr>
              <a:t>n</a:t>
            </a:r>
            <a:r>
              <a:rPr lang="en-US" sz="1800" baseline="-25000" dirty="0" err="1"/>
              <a:t>R</a:t>
            </a:r>
            <a:r>
              <a:rPr lang="en-US" sz="1800" dirty="0"/>
              <a:t> </a:t>
            </a:r>
          </a:p>
        </p:txBody>
      </p:sp>
      <p:sp>
        <p:nvSpPr>
          <p:cNvPr id="41" name="Text Box 24"/>
          <p:cNvSpPr txBox="1">
            <a:spLocks noChangeArrowheads="1"/>
          </p:cNvSpPr>
          <p:nvPr/>
        </p:nvSpPr>
        <p:spPr bwMode="auto">
          <a:xfrm>
            <a:off x="6382236" y="3386391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Symbol" pitchFamily="18" charset="2"/>
              </a:rPr>
              <a:t>n</a:t>
            </a:r>
            <a:r>
              <a:rPr lang="en-US" sz="1800" baseline="-25000" dirty="0" err="1"/>
              <a:t>L</a:t>
            </a:r>
            <a:endParaRPr lang="en-US" sz="1800" dirty="0"/>
          </a:p>
        </p:txBody>
      </p:sp>
      <p:sp>
        <p:nvSpPr>
          <p:cNvPr id="42" name="Text Box 24"/>
          <p:cNvSpPr txBox="1">
            <a:spLocks noChangeArrowheads="1"/>
          </p:cNvSpPr>
          <p:nvPr/>
        </p:nvSpPr>
        <p:spPr bwMode="auto">
          <a:xfrm>
            <a:off x="7404414" y="4409463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Symbol" pitchFamily="18" charset="2"/>
              </a:rPr>
              <a:t>n</a:t>
            </a:r>
            <a:r>
              <a:rPr lang="en-US" sz="1800" baseline="-25000" dirty="0" err="1"/>
              <a:t>L</a:t>
            </a:r>
            <a:endParaRPr lang="en-US" sz="1800" dirty="0"/>
          </a:p>
        </p:txBody>
      </p:sp>
      <p:sp>
        <p:nvSpPr>
          <p:cNvPr id="44" name="TextBox 43"/>
          <p:cNvSpPr txBox="1"/>
          <p:nvPr/>
        </p:nvSpPr>
        <p:spPr>
          <a:xfrm>
            <a:off x="5293471" y="5272940"/>
            <a:ext cx="38611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Affects  stability and lifetime</a:t>
            </a:r>
          </a:p>
          <a:p>
            <a:r>
              <a:rPr lang="en-US" sz="2000" dirty="0" smtClean="0"/>
              <a:t>of  the EW vacuum</a:t>
            </a:r>
            <a:endParaRPr lang="en-US" sz="2000" dirty="0"/>
          </a:p>
        </p:txBody>
      </p:sp>
      <p:sp>
        <p:nvSpPr>
          <p:cNvPr id="45" name="Text Box 18"/>
          <p:cNvSpPr txBox="1">
            <a:spLocks noChangeArrowheads="1"/>
          </p:cNvSpPr>
          <p:nvPr/>
        </p:nvSpPr>
        <p:spPr bwMode="auto">
          <a:xfrm>
            <a:off x="1649773" y="4742692"/>
            <a:ext cx="92365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Symbol" pitchFamily="18" charset="2"/>
              </a:rPr>
              <a:t>   </a:t>
            </a:r>
            <a:r>
              <a:rPr lang="en-US" sz="1800" dirty="0" smtClean="0"/>
              <a:t> </a:t>
            </a:r>
            <a:r>
              <a:rPr lang="en-US" sz="2000" dirty="0" smtClean="0"/>
              <a:t>y</a:t>
            </a:r>
            <a:r>
              <a:rPr lang="en-US" sz="2000" baseline="30000" dirty="0" smtClean="0"/>
              <a:t>2</a:t>
            </a:r>
            <a:r>
              <a:rPr lang="en-US" sz="1800" dirty="0" smtClean="0"/>
              <a:t>   </a:t>
            </a:r>
          </a:p>
          <a:p>
            <a:r>
              <a:rPr lang="en-US" dirty="0" smtClean="0"/>
              <a:t>(2</a:t>
            </a:r>
            <a:r>
              <a:rPr lang="en-US" sz="1800" dirty="0" smtClean="0"/>
              <a:t> </a:t>
            </a:r>
            <a:r>
              <a:rPr lang="en-US" sz="1800" dirty="0" smtClean="0">
                <a:latin typeface="Symbol" pitchFamily="18" charset="2"/>
              </a:rPr>
              <a:t>p</a:t>
            </a:r>
            <a:r>
              <a:rPr lang="en-US" sz="1800" dirty="0" smtClean="0"/>
              <a:t> )</a:t>
            </a:r>
            <a:r>
              <a:rPr lang="en-US" baseline="30000" dirty="0" smtClean="0"/>
              <a:t>2</a:t>
            </a:r>
            <a:r>
              <a:rPr lang="en-US" sz="1800" dirty="0" smtClean="0"/>
              <a:t> </a:t>
            </a:r>
            <a:endParaRPr lang="en-US" sz="1800" dirty="0"/>
          </a:p>
        </p:txBody>
      </p:sp>
      <p:cxnSp>
        <p:nvCxnSpPr>
          <p:cNvPr id="47" name="Straight Connector 46"/>
          <p:cNvCxnSpPr/>
          <p:nvPr/>
        </p:nvCxnSpPr>
        <p:spPr bwMode="auto">
          <a:xfrm>
            <a:off x="1753246" y="5088545"/>
            <a:ext cx="576746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Text Box 18"/>
          <p:cNvSpPr txBox="1">
            <a:spLocks noChangeArrowheads="1"/>
          </p:cNvSpPr>
          <p:nvPr/>
        </p:nvSpPr>
        <p:spPr bwMode="auto">
          <a:xfrm>
            <a:off x="1275718" y="5542941"/>
            <a:ext cx="289224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30000" dirty="0" smtClean="0"/>
              <a:t> </a:t>
            </a:r>
            <a:r>
              <a:rPr lang="en-US" sz="2000" dirty="0" smtClean="0"/>
              <a:t>~              log (q /M</a:t>
            </a:r>
            <a:r>
              <a:rPr lang="en-US" sz="2000" baseline="-25000" dirty="0" smtClean="0"/>
              <a:t>R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50" name="Text Box 18"/>
          <p:cNvSpPr txBox="1">
            <a:spLocks noChangeArrowheads="1"/>
          </p:cNvSpPr>
          <p:nvPr/>
        </p:nvSpPr>
        <p:spPr bwMode="auto">
          <a:xfrm>
            <a:off x="1534568" y="5389023"/>
            <a:ext cx="11044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M</a:t>
            </a:r>
            <a:r>
              <a:rPr lang="en-US" sz="2000" baseline="-25000" dirty="0" smtClean="0"/>
              <a:t>R</a:t>
            </a:r>
            <a:r>
              <a:rPr lang="en-US" sz="2000" baseline="30000" dirty="0" smtClean="0"/>
              <a:t>3</a:t>
            </a:r>
            <a:r>
              <a:rPr lang="en-US" sz="2000" baseline="-25000" dirty="0" smtClean="0"/>
              <a:t> </a:t>
            </a:r>
            <a:r>
              <a:rPr lang="en-US" sz="2000" dirty="0" err="1" smtClean="0"/>
              <a:t>m</a:t>
            </a:r>
            <a:r>
              <a:rPr lang="en-US" sz="2000" baseline="-25000" dirty="0" err="1" smtClean="0">
                <a:latin typeface="Symbol" pitchFamily="18" charset="2"/>
              </a:rPr>
              <a:t>n</a:t>
            </a:r>
            <a:r>
              <a:rPr lang="en-US" sz="2000" dirty="0" smtClean="0"/>
              <a:t>    </a:t>
            </a:r>
          </a:p>
          <a:p>
            <a:r>
              <a:rPr lang="en-US" sz="2000" dirty="0" smtClean="0"/>
              <a:t>(2 </a:t>
            </a:r>
            <a:r>
              <a:rPr lang="en-US" sz="2000" dirty="0" smtClean="0">
                <a:latin typeface="Symbol" pitchFamily="18" charset="2"/>
              </a:rPr>
              <a:t>p </a:t>
            </a:r>
            <a:r>
              <a:rPr lang="en-US" sz="2000" dirty="0" smtClean="0"/>
              <a:t>v)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cxnSp>
        <p:nvCxnSpPr>
          <p:cNvPr id="52" name="Straight Connector 51"/>
          <p:cNvCxnSpPr/>
          <p:nvPr/>
        </p:nvCxnSpPr>
        <p:spPr bwMode="auto">
          <a:xfrm>
            <a:off x="1628507" y="5748873"/>
            <a:ext cx="725433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6758953" y="1106851"/>
            <a:ext cx="23637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J Elias-</a:t>
            </a:r>
            <a:r>
              <a:rPr lang="en-US" i="1" dirty="0" err="1" smtClean="0">
                <a:solidFill>
                  <a:srgbClr val="FF0000"/>
                </a:solidFill>
              </a:rPr>
              <a:t>Miro</a:t>
            </a:r>
            <a:r>
              <a:rPr lang="en-US" i="1" dirty="0" smtClean="0">
                <a:solidFill>
                  <a:srgbClr val="FF0000"/>
                </a:solidFill>
              </a:rPr>
              <a:t> et al, 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1112.3022 [</a:t>
            </a:r>
            <a:r>
              <a:rPr lang="en-US" i="1" dirty="0" err="1" smtClean="0">
                <a:solidFill>
                  <a:srgbClr val="FF0000"/>
                </a:solidFill>
              </a:rPr>
              <a:t>hep</a:t>
            </a:r>
            <a:r>
              <a:rPr lang="en-US" i="1" dirty="0" smtClean="0">
                <a:solidFill>
                  <a:srgbClr val="FF0000"/>
                </a:solidFill>
              </a:rPr>
              <a:t>-ph]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55" name="Text Box 10"/>
          <p:cNvSpPr txBox="1">
            <a:spLocks noChangeArrowheads="1"/>
          </p:cNvSpPr>
          <p:nvPr/>
        </p:nvSpPr>
        <p:spPr bwMode="auto">
          <a:xfrm>
            <a:off x="6071080" y="6146740"/>
            <a:ext cx="2677336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 M</a:t>
            </a:r>
            <a:r>
              <a:rPr lang="en-US" sz="2000" baseline="-25000" dirty="0" smtClean="0"/>
              <a:t>R </a:t>
            </a:r>
            <a:r>
              <a:rPr lang="en-US" sz="2000" dirty="0" smtClean="0"/>
              <a:t> &lt; 10</a:t>
            </a:r>
            <a:r>
              <a:rPr lang="en-US" sz="2000" baseline="30000" dirty="0" smtClean="0"/>
              <a:t>13</a:t>
            </a:r>
            <a:r>
              <a:rPr lang="en-US" sz="2000" dirty="0" smtClean="0"/>
              <a:t> - 10</a:t>
            </a:r>
            <a:r>
              <a:rPr lang="en-US" sz="2000" baseline="30000" dirty="0" smtClean="0"/>
              <a:t>14</a:t>
            </a:r>
            <a:r>
              <a:rPr lang="en-US" sz="2000" dirty="0" smtClean="0"/>
              <a:t> </a:t>
            </a:r>
            <a:r>
              <a:rPr lang="en-US" sz="2000" dirty="0" err="1" smtClean="0"/>
              <a:t>GeV</a:t>
            </a:r>
            <a:r>
              <a:rPr lang="en-US" sz="2000" baseline="-25000" dirty="0" smtClean="0"/>
              <a:t> </a:t>
            </a:r>
            <a:endParaRPr lang="en-US" sz="2000" baseline="-25000" dirty="0"/>
          </a:p>
        </p:txBody>
      </p:sp>
      <p:cxnSp>
        <p:nvCxnSpPr>
          <p:cNvPr id="57" name="Straight Connector 56"/>
          <p:cNvCxnSpPr/>
          <p:nvPr/>
        </p:nvCxnSpPr>
        <p:spPr bwMode="auto">
          <a:xfrm>
            <a:off x="5337544" y="1485864"/>
            <a:ext cx="0" cy="507161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Text Box 10"/>
          <p:cNvSpPr txBox="1">
            <a:spLocks noChangeArrowheads="1"/>
          </p:cNvSpPr>
          <p:nvPr/>
        </p:nvSpPr>
        <p:spPr bwMode="auto">
          <a:xfrm>
            <a:off x="848898" y="6168006"/>
            <a:ext cx="1834156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 M</a:t>
            </a:r>
            <a:r>
              <a:rPr lang="en-US" sz="2000" baseline="-25000" dirty="0" smtClean="0"/>
              <a:t>R </a:t>
            </a:r>
            <a:r>
              <a:rPr lang="en-US" sz="2000" dirty="0" smtClean="0"/>
              <a:t> &lt; 10</a:t>
            </a:r>
            <a:r>
              <a:rPr lang="en-US" sz="2000" baseline="30000" dirty="0" smtClean="0"/>
              <a:t>7</a:t>
            </a:r>
            <a:r>
              <a:rPr lang="en-US" sz="2000" dirty="0" smtClean="0"/>
              <a:t> </a:t>
            </a:r>
            <a:r>
              <a:rPr lang="en-US" sz="2000" dirty="0" err="1" smtClean="0"/>
              <a:t>GeV</a:t>
            </a:r>
            <a:endParaRPr lang="en-US" sz="2000" baseline="-25000" dirty="0"/>
          </a:p>
        </p:txBody>
      </p:sp>
      <p:sp>
        <p:nvSpPr>
          <p:cNvPr id="56" name="WordArt 25"/>
          <p:cNvSpPr>
            <a:spLocks noChangeArrowheads="1" noChangeShapeType="1" noTextEdit="1"/>
          </p:cNvSpPr>
          <p:nvPr/>
        </p:nvSpPr>
        <p:spPr bwMode="auto">
          <a:xfrm>
            <a:off x="1126134" y="185612"/>
            <a:ext cx="5455285" cy="109962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  </a:t>
            </a:r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Symbol" pitchFamily="18" charset="2"/>
              </a:rPr>
              <a:t>n</a:t>
            </a:r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- mass and Higgs physics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3" name="WordArt 25"/>
          <p:cNvSpPr>
            <a:spLocks noChangeArrowheads="1" noChangeShapeType="1" noTextEdit="1"/>
          </p:cNvSpPr>
          <p:nvPr/>
        </p:nvSpPr>
        <p:spPr bwMode="auto">
          <a:xfrm>
            <a:off x="317798" y="202017"/>
            <a:ext cx="4392425" cy="93706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Neutrino option?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356778"/>
            <a:ext cx="25730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IE" i="1" dirty="0" err="1" smtClean="0">
                <a:solidFill>
                  <a:srgbClr val="FF0000"/>
                </a:solidFill>
              </a:rPr>
              <a:t>Brivio</a:t>
            </a:r>
            <a:r>
              <a:rPr lang="en-IE" i="1" dirty="0" smtClean="0">
                <a:solidFill>
                  <a:srgbClr val="FF0000"/>
                </a:solidFill>
              </a:rPr>
              <a:t>,  M. </a:t>
            </a:r>
            <a:r>
              <a:rPr lang="en-IE" i="1" dirty="0" err="1" smtClean="0">
                <a:solidFill>
                  <a:srgbClr val="FF0000"/>
                </a:solidFill>
              </a:rPr>
              <a:t>Trott</a:t>
            </a:r>
            <a:r>
              <a:rPr lang="en-IE" i="1" dirty="0" smtClean="0">
                <a:solidFill>
                  <a:srgbClr val="FF0000"/>
                </a:solidFill>
              </a:rPr>
              <a:t>, </a:t>
            </a:r>
          </a:p>
          <a:p>
            <a:pPr marL="342900" indent="-342900"/>
            <a:r>
              <a:rPr lang="en-IE" i="1" dirty="0" smtClean="0">
                <a:solidFill>
                  <a:srgbClr val="FF0000"/>
                </a:solidFill>
              </a:rPr>
              <a:t>1703.10924 [hep-ph]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39447" y="2158387"/>
            <a:ext cx="45507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Both Higgs mass term and </a:t>
            </a:r>
            <a:r>
              <a:rPr lang="en-IE" sz="2000" dirty="0" err="1" smtClean="0"/>
              <a:t>quartic</a:t>
            </a:r>
            <a:r>
              <a:rPr lang="en-IE" sz="2000" dirty="0" smtClean="0"/>
              <a:t> </a:t>
            </a:r>
          </a:p>
          <a:p>
            <a:r>
              <a:rPr lang="en-IE" sz="2000" dirty="0" smtClean="0"/>
              <a:t>coupling  (absent at tree level)  </a:t>
            </a:r>
          </a:p>
          <a:p>
            <a:r>
              <a:rPr lang="en-IE" sz="2000" dirty="0" smtClean="0"/>
              <a:t>are generated by neutrino loops</a:t>
            </a:r>
          </a:p>
          <a:p>
            <a:endParaRPr lang="en-IE" sz="2000" dirty="0" smtClean="0"/>
          </a:p>
          <a:p>
            <a:r>
              <a:rPr lang="en-IE" sz="2000" dirty="0" smtClean="0"/>
              <a:t> RH neutrino masses is the origin </a:t>
            </a:r>
          </a:p>
          <a:p>
            <a:r>
              <a:rPr lang="en-IE" sz="2000" dirty="0" smtClean="0"/>
              <a:t>of  the EW scale   </a:t>
            </a:r>
            <a:endParaRPr lang="en-IE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817629" y="4127396"/>
            <a:ext cx="2870791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</a:t>
            </a:r>
            <a:r>
              <a:rPr lang="en-IE" sz="2000" baseline="-25000" dirty="0" smtClean="0"/>
              <a:t>R</a:t>
            </a:r>
            <a:r>
              <a:rPr lang="en-IE" sz="2000" dirty="0" smtClean="0"/>
              <a:t>   =  10</a:t>
            </a:r>
            <a:r>
              <a:rPr lang="en-IE" sz="2000" baseline="30000" dirty="0" smtClean="0"/>
              <a:t>7</a:t>
            </a:r>
            <a:r>
              <a:rPr lang="en-IE" sz="2000" dirty="0" smtClean="0"/>
              <a:t>  - 10</a:t>
            </a:r>
            <a:r>
              <a:rPr lang="en-IE" sz="2000" baseline="30000" dirty="0" smtClean="0"/>
              <a:t>9</a:t>
            </a:r>
            <a:r>
              <a:rPr lang="en-IE" sz="2000" dirty="0" smtClean="0"/>
              <a:t>  </a:t>
            </a:r>
            <a:r>
              <a:rPr lang="en-IE" sz="2000" dirty="0" err="1" smtClean="0"/>
              <a:t>GeV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3030279" y="4607825"/>
            <a:ext cx="2179675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y =  10</a:t>
            </a:r>
            <a:r>
              <a:rPr lang="en-IE" sz="2000" baseline="30000" dirty="0" smtClean="0"/>
              <a:t>-6</a:t>
            </a:r>
            <a:r>
              <a:rPr lang="en-IE" sz="2000" dirty="0" smtClean="0"/>
              <a:t>  -  10</a:t>
            </a:r>
            <a:r>
              <a:rPr lang="en-IE" sz="2000" baseline="30000" dirty="0" smtClean="0"/>
              <a:t>-4.5</a:t>
            </a:r>
            <a:endParaRPr lang="en-IE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2817629" y="5089084"/>
            <a:ext cx="2551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Dirac Yukawa coupling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22532" name="WordArt 4"/>
          <p:cNvSpPr>
            <a:spLocks noChangeArrowheads="1" noChangeShapeType="1" noTextEdit="1"/>
          </p:cNvSpPr>
          <p:nvPr/>
        </p:nvSpPr>
        <p:spPr bwMode="auto">
          <a:xfrm>
            <a:off x="1102172" y="308339"/>
            <a:ext cx="5043447" cy="95264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See-saw type-II</a:t>
            </a:r>
          </a:p>
        </p:txBody>
      </p:sp>
      <p:sp>
        <p:nvSpPr>
          <p:cNvPr id="22533" name="Freeform 5"/>
          <p:cNvSpPr>
            <a:spLocks/>
          </p:cNvSpPr>
          <p:nvPr/>
        </p:nvSpPr>
        <p:spPr bwMode="auto">
          <a:xfrm flipV="1">
            <a:off x="793750" y="1995488"/>
            <a:ext cx="1595438" cy="581025"/>
          </a:xfrm>
          <a:custGeom>
            <a:avLst/>
            <a:gdLst>
              <a:gd name="T0" fmla="*/ 0 w 740"/>
              <a:gd name="T1" fmla="*/ 2147483647 h 503"/>
              <a:gd name="T2" fmla="*/ 2147483647 w 740"/>
              <a:gd name="T3" fmla="*/ 0 h 503"/>
              <a:gd name="T4" fmla="*/ 2147483647 w 740"/>
              <a:gd name="T5" fmla="*/ 2147483647 h 503"/>
              <a:gd name="T6" fmla="*/ 0 60000 65536"/>
              <a:gd name="T7" fmla="*/ 0 60000 65536"/>
              <a:gd name="T8" fmla="*/ 0 60000 65536"/>
              <a:gd name="T9" fmla="*/ 0 w 740"/>
              <a:gd name="T10" fmla="*/ 0 h 503"/>
              <a:gd name="T11" fmla="*/ 740 w 740"/>
              <a:gd name="T12" fmla="*/ 503 h 50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0" h="503">
                <a:moveTo>
                  <a:pt x="0" y="503"/>
                </a:moveTo>
                <a:lnTo>
                  <a:pt x="384" y="0"/>
                </a:lnTo>
                <a:lnTo>
                  <a:pt x="740" y="475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1611313" y="2568575"/>
            <a:ext cx="1587" cy="78422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5" name="Freeform 7"/>
          <p:cNvSpPr>
            <a:spLocks/>
          </p:cNvSpPr>
          <p:nvPr/>
        </p:nvSpPr>
        <p:spPr bwMode="auto">
          <a:xfrm>
            <a:off x="787400" y="3302000"/>
            <a:ext cx="1595438" cy="581025"/>
          </a:xfrm>
          <a:custGeom>
            <a:avLst/>
            <a:gdLst>
              <a:gd name="T0" fmla="*/ 0 w 740"/>
              <a:gd name="T1" fmla="*/ 2147483647 h 503"/>
              <a:gd name="T2" fmla="*/ 2147483647 w 740"/>
              <a:gd name="T3" fmla="*/ 0 h 503"/>
              <a:gd name="T4" fmla="*/ 2147483647 w 740"/>
              <a:gd name="T5" fmla="*/ 2147483647 h 503"/>
              <a:gd name="T6" fmla="*/ 0 60000 65536"/>
              <a:gd name="T7" fmla="*/ 0 60000 65536"/>
              <a:gd name="T8" fmla="*/ 0 60000 65536"/>
              <a:gd name="T9" fmla="*/ 0 w 740"/>
              <a:gd name="T10" fmla="*/ 0 h 503"/>
              <a:gd name="T11" fmla="*/ 740 w 740"/>
              <a:gd name="T12" fmla="*/ 503 h 50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0" h="503">
                <a:moveTo>
                  <a:pt x="0" y="503"/>
                </a:moveTo>
                <a:lnTo>
                  <a:pt x="384" y="0"/>
                </a:lnTo>
                <a:lnTo>
                  <a:pt x="740" y="475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484188" y="1657350"/>
            <a:ext cx="379412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3" dist="53882" dir="13500000">
              <a:srgbClr val="868686"/>
            </a:prstShdw>
          </a:effectLst>
        </p:spPr>
        <p:txBody>
          <a:bodyPr wrap="none">
            <a:spAutoFit/>
          </a:bodyPr>
          <a:lstStyle/>
          <a:p>
            <a:r>
              <a:rPr lang="en-US" sz="2000"/>
              <a:t>H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2314575" y="1689100"/>
            <a:ext cx="37941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3" dist="53882" dir="13500000">
              <a:srgbClr val="868686"/>
            </a:prstShdw>
          </a:effectLst>
        </p:spPr>
        <p:txBody>
          <a:bodyPr wrap="none">
            <a:spAutoFit/>
          </a:bodyPr>
          <a:lstStyle/>
          <a:p>
            <a:r>
              <a:rPr lang="en-US" sz="2000"/>
              <a:t>H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1655763" y="2706688"/>
            <a:ext cx="339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Symbol" pitchFamily="18" charset="2"/>
              </a:rPr>
              <a:t>D</a:t>
            </a: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473075" y="3768725"/>
            <a:ext cx="315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Symbol" pitchFamily="18" charset="2"/>
              </a:rPr>
              <a:t>n</a:t>
            </a:r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2425700" y="3719513"/>
            <a:ext cx="315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Symbol" pitchFamily="18" charset="2"/>
              </a:rPr>
              <a:t>n</a:t>
            </a:r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4376738" y="1668463"/>
            <a:ext cx="4389437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FF0000"/>
                </a:solidFill>
              </a:rPr>
              <a:t>M.  Magg and  C. Wetterich</a:t>
            </a:r>
          </a:p>
          <a:p>
            <a:r>
              <a:rPr lang="en-US" i="1">
                <a:solidFill>
                  <a:srgbClr val="FF0000"/>
                </a:solidFill>
              </a:rPr>
              <a:t>G. Lazarides,  Q Shafi and C Wetterich</a:t>
            </a:r>
          </a:p>
          <a:p>
            <a:r>
              <a:rPr lang="en-US" i="1">
                <a:solidFill>
                  <a:srgbClr val="FF0000"/>
                </a:solidFill>
              </a:rPr>
              <a:t>R. Mohapatra, G. Senjanovic,  </a:t>
            </a:r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4392613" y="3036888"/>
            <a:ext cx="2414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Seesaw for VEV’s: </a:t>
            </a:r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4783138" y="3659188"/>
            <a:ext cx="2124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&lt;</a:t>
            </a:r>
            <a:r>
              <a:rPr lang="en-US" sz="2000">
                <a:latin typeface="Symbol" pitchFamily="18" charset="2"/>
              </a:rPr>
              <a:t>D</a:t>
            </a:r>
            <a:r>
              <a:rPr lang="en-US" sz="2000"/>
              <a:t>&gt; = &lt;H&gt;</a:t>
            </a:r>
            <a:r>
              <a:rPr lang="en-US" sz="2000" baseline="30000"/>
              <a:t>2</a:t>
            </a:r>
            <a:r>
              <a:rPr lang="en-US" sz="2000"/>
              <a:t> f/M</a:t>
            </a:r>
            <a:r>
              <a:rPr lang="en-US" sz="2000" baseline="-25000">
                <a:latin typeface="Symbol" pitchFamily="18" charset="2"/>
              </a:rPr>
              <a:t>D</a:t>
            </a:r>
            <a:r>
              <a:rPr lang="en-US" sz="2000" baseline="30000">
                <a:latin typeface="Symbol" pitchFamily="18" charset="2"/>
              </a:rPr>
              <a:t>2</a:t>
            </a:r>
            <a:r>
              <a:rPr lang="en-US" sz="2000"/>
              <a:t> </a:t>
            </a:r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1431925" y="2078038"/>
            <a:ext cx="3127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f</a:t>
            </a:r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4217988" y="4300538"/>
            <a:ext cx="3557587" cy="396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m</a:t>
            </a:r>
            <a:r>
              <a:rPr lang="en-US" sz="2000" baseline="-25000">
                <a:latin typeface="Symbol" pitchFamily="18" charset="2"/>
              </a:rPr>
              <a:t>n</a:t>
            </a:r>
            <a:r>
              <a:rPr lang="en-US" sz="2000"/>
              <a:t> = h</a:t>
            </a:r>
            <a:r>
              <a:rPr lang="en-US" sz="2000" baseline="-25000">
                <a:latin typeface="Symbol" pitchFamily="18" charset="2"/>
              </a:rPr>
              <a:t>D</a:t>
            </a:r>
            <a:r>
              <a:rPr lang="en-US" sz="2000"/>
              <a:t> &lt;</a:t>
            </a:r>
            <a:r>
              <a:rPr lang="en-US" sz="2000">
                <a:latin typeface="Symbol" pitchFamily="18" charset="2"/>
              </a:rPr>
              <a:t>D</a:t>
            </a:r>
            <a:r>
              <a:rPr lang="en-US" sz="2000"/>
              <a:t> &gt;  = h f &lt;H&gt;</a:t>
            </a:r>
            <a:r>
              <a:rPr lang="en-US" sz="2000" baseline="30000"/>
              <a:t>2</a:t>
            </a:r>
            <a:r>
              <a:rPr lang="en-US" sz="2000"/>
              <a:t> /M</a:t>
            </a:r>
            <a:r>
              <a:rPr lang="en-US" sz="2000" baseline="-25000">
                <a:latin typeface="Symbol" pitchFamily="18" charset="2"/>
              </a:rPr>
              <a:t>D</a:t>
            </a:r>
            <a:r>
              <a:rPr lang="en-US" sz="2000"/>
              <a:t> </a:t>
            </a:r>
            <a:r>
              <a:rPr lang="en-US" sz="2000" baseline="30000"/>
              <a:t>2</a:t>
            </a:r>
            <a:r>
              <a:rPr lang="en-US" sz="2000"/>
              <a:t> </a:t>
            </a:r>
          </a:p>
        </p:txBody>
      </p:sp>
      <p:sp>
        <p:nvSpPr>
          <p:cNvPr id="22546" name="Text Box 18"/>
          <p:cNvSpPr txBox="1">
            <a:spLocks noChangeArrowheads="1"/>
          </p:cNvSpPr>
          <p:nvPr/>
        </p:nvSpPr>
        <p:spPr bwMode="auto">
          <a:xfrm>
            <a:off x="1547813" y="3559175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h</a:t>
            </a:r>
            <a:r>
              <a:rPr lang="en-US" sz="2000" baseline="-25000">
                <a:latin typeface="Symbol" pitchFamily="18" charset="2"/>
              </a:rPr>
              <a:t>D</a:t>
            </a:r>
            <a:endParaRPr lang="en-US" sz="2000"/>
          </a:p>
        </p:txBody>
      </p:sp>
      <p:sp>
        <p:nvSpPr>
          <p:cNvPr id="22547" name="Text Box 19"/>
          <p:cNvSpPr txBox="1">
            <a:spLocks noChangeArrowheads="1"/>
          </p:cNvSpPr>
          <p:nvPr/>
        </p:nvSpPr>
        <p:spPr bwMode="auto">
          <a:xfrm>
            <a:off x="1287463" y="5808663"/>
            <a:ext cx="17827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Light triplet?</a:t>
            </a:r>
          </a:p>
        </p:txBody>
      </p:sp>
      <p:sp>
        <p:nvSpPr>
          <p:cNvPr id="22548" name="Oval 20"/>
          <p:cNvSpPr>
            <a:spLocks noChangeArrowheads="1"/>
          </p:cNvSpPr>
          <p:nvPr/>
        </p:nvSpPr>
        <p:spPr bwMode="auto">
          <a:xfrm>
            <a:off x="1504950" y="2446338"/>
            <a:ext cx="196850" cy="15081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9" name="Text Box 21"/>
          <p:cNvSpPr txBox="1">
            <a:spLocks noChangeArrowheads="1"/>
          </p:cNvSpPr>
          <p:nvPr/>
        </p:nvSpPr>
        <p:spPr bwMode="auto">
          <a:xfrm>
            <a:off x="4376738" y="4953000"/>
            <a:ext cx="3181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Natural smallness of VEV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ChangeArrowheads="1"/>
          </p:cNvSpPr>
          <p:nvPr/>
        </p:nvSpPr>
        <p:spPr bwMode="auto">
          <a:xfrm>
            <a:off x="-4175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24" name="Text Box 53"/>
          <p:cNvSpPr txBox="1">
            <a:spLocks noChangeArrowheads="1"/>
          </p:cNvSpPr>
          <p:nvPr/>
        </p:nvSpPr>
        <p:spPr bwMode="auto">
          <a:xfrm>
            <a:off x="788989" y="2503714"/>
            <a:ext cx="36634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|</a:t>
            </a:r>
            <a:r>
              <a:rPr lang="en-US" sz="2000" dirty="0" smtClean="0">
                <a:latin typeface="Symbol" pitchFamily="18" charset="2"/>
              </a:rPr>
              <a:t> n</a:t>
            </a:r>
            <a:r>
              <a:rPr lang="en-US" sz="2000" baseline="-25000" dirty="0" smtClean="0">
                <a:latin typeface="Symbol" pitchFamily="18" charset="2"/>
              </a:rPr>
              <a:t>m</a:t>
            </a:r>
            <a:r>
              <a:rPr lang="en-US" sz="2000" baseline="-25000" dirty="0" smtClean="0">
                <a:latin typeface="Times New Roman" pitchFamily="18" charset="0"/>
              </a:rPr>
              <a:t>  </a:t>
            </a:r>
            <a:r>
              <a:rPr lang="en-US" sz="2000" dirty="0" smtClean="0"/>
              <a:t>&gt; = </a:t>
            </a:r>
            <a:r>
              <a:rPr lang="en-US" sz="2000" dirty="0" err="1" smtClean="0"/>
              <a:t>cos</a:t>
            </a:r>
            <a:r>
              <a:rPr lang="en-US" sz="2000" dirty="0" err="1" smtClean="0">
                <a:latin typeface="Symbol" pitchFamily="18" charset="2"/>
              </a:rPr>
              <a:t>q</a:t>
            </a:r>
            <a:r>
              <a:rPr lang="en-US" sz="2000" dirty="0" smtClean="0">
                <a:latin typeface="Symbol" pitchFamily="18" charset="2"/>
              </a:rPr>
              <a:t> | n</a:t>
            </a:r>
            <a:r>
              <a:rPr lang="en-US" sz="2000" baseline="-25000" dirty="0">
                <a:latin typeface="Times New Roman" pitchFamily="18" charset="0"/>
              </a:rPr>
              <a:t>2</a:t>
            </a:r>
            <a:r>
              <a:rPr lang="en-US" sz="2000" dirty="0" smtClean="0">
                <a:latin typeface="Symbol" pitchFamily="18" charset="2"/>
              </a:rPr>
              <a:t> &gt;  </a:t>
            </a:r>
            <a:r>
              <a:rPr lang="en-US" sz="2000" dirty="0" smtClean="0"/>
              <a:t>+ </a:t>
            </a:r>
            <a:r>
              <a:rPr lang="en-US" sz="2000" dirty="0" err="1" smtClean="0"/>
              <a:t>sin</a:t>
            </a:r>
            <a:r>
              <a:rPr lang="en-US" sz="2000" dirty="0" err="1" smtClean="0">
                <a:latin typeface="Symbol" pitchFamily="18" charset="2"/>
              </a:rPr>
              <a:t>q</a:t>
            </a:r>
            <a:r>
              <a:rPr lang="en-US" sz="2000" dirty="0" smtClean="0">
                <a:latin typeface="Symbol" pitchFamily="18" charset="2"/>
              </a:rPr>
              <a:t> | n</a:t>
            </a:r>
            <a:r>
              <a:rPr lang="en-US" sz="2000" baseline="-25000" dirty="0" smtClean="0">
                <a:latin typeface="Symbol" pitchFamily="18" charset="2"/>
              </a:rPr>
              <a:t>3</a:t>
            </a:r>
            <a:r>
              <a:rPr lang="en-US" sz="2000" dirty="0" smtClean="0">
                <a:latin typeface="Symbol" pitchFamily="18" charset="2"/>
              </a:rPr>
              <a:t>&gt;</a:t>
            </a:r>
            <a:r>
              <a:rPr lang="en-US" sz="2000" baseline="-25000" dirty="0" smtClean="0">
                <a:latin typeface="Symbol" pitchFamily="18" charset="2"/>
              </a:rPr>
              <a:t>   </a:t>
            </a:r>
            <a:r>
              <a:rPr lang="en-US" sz="2000" baseline="-25000" dirty="0" smtClean="0">
                <a:latin typeface="Times New Roman" pitchFamily="18" charset="0"/>
              </a:rPr>
              <a:t>       </a:t>
            </a:r>
            <a:endParaRPr lang="en-US" sz="2000" dirty="0">
              <a:latin typeface="Symbol" pitchFamily="18" charset="2"/>
            </a:endParaRPr>
          </a:p>
        </p:txBody>
      </p:sp>
      <p:sp>
        <p:nvSpPr>
          <p:cNvPr id="25" name="Text Box 53"/>
          <p:cNvSpPr txBox="1">
            <a:spLocks noChangeArrowheads="1"/>
          </p:cNvSpPr>
          <p:nvPr/>
        </p:nvSpPr>
        <p:spPr bwMode="auto">
          <a:xfrm>
            <a:off x="6067461" y="2949709"/>
            <a:ext cx="207395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 &lt; n</a:t>
            </a:r>
            <a:r>
              <a:rPr lang="en-US" sz="2000" baseline="-25000" dirty="0" smtClean="0">
                <a:latin typeface="Times New Roman" pitchFamily="18" charset="0"/>
              </a:rPr>
              <a:t> </a:t>
            </a:r>
            <a:r>
              <a:rPr lang="en-US" sz="2000" baseline="-25000" dirty="0" err="1" smtClean="0"/>
              <a:t>i</a:t>
            </a:r>
            <a:r>
              <a:rPr lang="en-US" sz="2000" dirty="0" smtClean="0">
                <a:latin typeface="Symbol" pitchFamily="18" charset="2"/>
              </a:rPr>
              <a:t> | n</a:t>
            </a:r>
            <a:r>
              <a:rPr lang="en-US" sz="2000" baseline="-25000" dirty="0" smtClean="0">
                <a:latin typeface="Symbol" pitchFamily="18" charset="2"/>
              </a:rPr>
              <a:t> </a:t>
            </a:r>
            <a:r>
              <a:rPr lang="en-US" sz="2000" baseline="-25000" dirty="0" smtClean="0"/>
              <a:t>k</a:t>
            </a:r>
            <a:r>
              <a:rPr lang="en-US" sz="2000" dirty="0" smtClean="0">
                <a:latin typeface="Symbol" pitchFamily="18" charset="2"/>
              </a:rPr>
              <a:t> &gt;  =  </a:t>
            </a:r>
            <a:r>
              <a:rPr lang="en-US" sz="2000" dirty="0" err="1" smtClean="0">
                <a:latin typeface="Symbol" pitchFamily="18" charset="2"/>
              </a:rPr>
              <a:t>d</a:t>
            </a:r>
            <a:r>
              <a:rPr lang="en-US" sz="2000" baseline="-25000" dirty="0" err="1" smtClean="0"/>
              <a:t>ik</a:t>
            </a:r>
            <a:r>
              <a:rPr lang="en-US" sz="2000" baseline="-25000" dirty="0" smtClean="0">
                <a:latin typeface="Symbol" pitchFamily="18" charset="2"/>
              </a:rPr>
              <a:t> </a:t>
            </a:r>
            <a:r>
              <a:rPr lang="en-US" sz="2000" dirty="0" smtClean="0">
                <a:latin typeface="Symbol" pitchFamily="18" charset="2"/>
              </a:rPr>
              <a:t> </a:t>
            </a:r>
            <a:r>
              <a:rPr lang="en-US" sz="2000" baseline="-25000" dirty="0" smtClean="0">
                <a:latin typeface="Symbol" pitchFamily="18" charset="2"/>
              </a:rPr>
              <a:t>   </a:t>
            </a:r>
            <a:r>
              <a:rPr lang="en-US" sz="2000" baseline="-25000" dirty="0" smtClean="0">
                <a:latin typeface="Times New Roman" pitchFamily="18" charset="0"/>
              </a:rPr>
              <a:t>       </a:t>
            </a:r>
            <a:endParaRPr lang="en-US" sz="2000" dirty="0">
              <a:latin typeface="Symbol" pitchFamily="18" charset="2"/>
            </a:endParaRPr>
          </a:p>
        </p:txBody>
      </p:sp>
      <p:sp>
        <p:nvSpPr>
          <p:cNvPr id="26" name="Text Box 19"/>
          <p:cNvSpPr txBox="1">
            <a:spLocks noChangeArrowheads="1"/>
          </p:cNvSpPr>
          <p:nvPr/>
        </p:nvSpPr>
        <p:spPr bwMode="auto">
          <a:xfrm>
            <a:off x="756330" y="3690253"/>
            <a:ext cx="7538583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/>
              <a:t> </a:t>
            </a:r>
            <a:r>
              <a:rPr lang="en-US" sz="2000" dirty="0" smtClean="0"/>
              <a:t>A(</a:t>
            </a:r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 smtClean="0">
                <a:latin typeface="Symbol" pitchFamily="18" charset="2"/>
              </a:rPr>
              <a:t>m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) </a:t>
            </a:r>
            <a:r>
              <a:rPr lang="en-US" sz="2000" dirty="0"/>
              <a:t>= </a:t>
            </a:r>
            <a:r>
              <a:rPr lang="en-US" sz="2000" dirty="0">
                <a:latin typeface="Symbol" pitchFamily="18" charset="2"/>
              </a:rPr>
              <a:t>&lt;</a:t>
            </a:r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 smtClean="0">
                <a:latin typeface="Symbol" pitchFamily="18" charset="2"/>
              </a:rPr>
              <a:t>m</a:t>
            </a:r>
            <a:r>
              <a:rPr lang="en-US" sz="2000" dirty="0" smtClean="0">
                <a:latin typeface="Symbol" pitchFamily="18" charset="2"/>
              </a:rPr>
              <a:t> </a:t>
            </a:r>
            <a:r>
              <a:rPr lang="en-US" sz="2000" dirty="0" smtClean="0"/>
              <a:t>|</a:t>
            </a:r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 smtClean="0"/>
              <a:t> </a:t>
            </a:r>
            <a:r>
              <a:rPr lang="en-US" sz="2000" dirty="0"/>
              <a:t>(</a:t>
            </a:r>
            <a:r>
              <a:rPr lang="en-US" sz="2000" dirty="0" err="1"/>
              <a:t>x,t</a:t>
            </a:r>
            <a:r>
              <a:rPr lang="en-US" sz="2000" dirty="0"/>
              <a:t>)</a:t>
            </a:r>
            <a:r>
              <a:rPr lang="en-US" sz="2000" dirty="0">
                <a:latin typeface="Symbol" pitchFamily="18" charset="2"/>
              </a:rPr>
              <a:t>&gt;</a:t>
            </a:r>
            <a:r>
              <a:rPr lang="en-US" sz="2000" dirty="0"/>
              <a:t> = cos</a:t>
            </a:r>
            <a:r>
              <a:rPr lang="en-US" sz="2000" baseline="30000" dirty="0"/>
              <a:t>2</a:t>
            </a:r>
            <a:r>
              <a:rPr lang="en-US" sz="2000" dirty="0">
                <a:latin typeface="Symbol" pitchFamily="18" charset="2"/>
              </a:rPr>
              <a:t>q</a:t>
            </a:r>
            <a:r>
              <a:rPr lang="en-US" sz="2000" dirty="0"/>
              <a:t> </a:t>
            </a:r>
            <a:r>
              <a:rPr lang="en-US" sz="2000" dirty="0" smtClean="0"/>
              <a:t>g</a:t>
            </a:r>
            <a:r>
              <a:rPr lang="en-US" sz="2000" baseline="-25000" dirty="0"/>
              <a:t>2</a:t>
            </a:r>
            <a:r>
              <a:rPr lang="en-US" sz="2000" dirty="0" smtClean="0"/>
              <a:t>(x </a:t>
            </a:r>
            <a:r>
              <a:rPr lang="en-US" sz="2000" dirty="0"/>
              <a:t>– </a:t>
            </a:r>
            <a:r>
              <a:rPr lang="en-US" sz="2000" dirty="0" smtClean="0"/>
              <a:t>v</a:t>
            </a:r>
            <a:r>
              <a:rPr lang="en-US" sz="2000" baseline="-25000" dirty="0"/>
              <a:t>2</a:t>
            </a:r>
            <a:r>
              <a:rPr lang="en-US" sz="2000" baseline="-25000" dirty="0" smtClean="0"/>
              <a:t> </a:t>
            </a:r>
            <a:r>
              <a:rPr lang="en-US" sz="2000" dirty="0"/>
              <a:t>t)  + sin</a:t>
            </a:r>
            <a:r>
              <a:rPr lang="en-US" sz="2000" baseline="30000" dirty="0"/>
              <a:t>2</a:t>
            </a:r>
            <a:r>
              <a:rPr lang="en-US" sz="2000" dirty="0">
                <a:latin typeface="Symbol" pitchFamily="18" charset="2"/>
              </a:rPr>
              <a:t>q </a:t>
            </a:r>
            <a:r>
              <a:rPr lang="en-US" sz="2000" dirty="0" smtClean="0"/>
              <a:t>g</a:t>
            </a:r>
            <a:r>
              <a:rPr lang="en-US" sz="2000" baseline="-25000" dirty="0"/>
              <a:t>3</a:t>
            </a:r>
            <a:r>
              <a:rPr lang="en-US" sz="2000" dirty="0" smtClean="0"/>
              <a:t>(x </a:t>
            </a:r>
            <a:r>
              <a:rPr lang="en-US" sz="2000" dirty="0"/>
              <a:t>– </a:t>
            </a:r>
            <a:r>
              <a:rPr lang="en-US" sz="2000" dirty="0" smtClean="0"/>
              <a:t>v</a:t>
            </a:r>
            <a:r>
              <a:rPr lang="en-US" sz="2000" baseline="-25000" dirty="0"/>
              <a:t>3</a:t>
            </a:r>
            <a:r>
              <a:rPr lang="en-US" sz="2000" dirty="0" smtClean="0"/>
              <a:t>t</a:t>
            </a:r>
            <a:r>
              <a:rPr lang="en-US" sz="2000" dirty="0"/>
              <a:t>) e</a:t>
            </a:r>
          </a:p>
        </p:txBody>
      </p:sp>
      <p:sp>
        <p:nvSpPr>
          <p:cNvPr id="27" name="Text Box 65"/>
          <p:cNvSpPr txBox="1">
            <a:spLocks noChangeArrowheads="1"/>
          </p:cNvSpPr>
          <p:nvPr/>
        </p:nvSpPr>
        <p:spPr bwMode="auto">
          <a:xfrm>
            <a:off x="7739745" y="3560017"/>
            <a:ext cx="3690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i</a:t>
            </a:r>
            <a:r>
              <a:rPr lang="en-US" dirty="0" smtClean="0">
                <a:latin typeface="Symbol" pitchFamily="18" charset="2"/>
              </a:rPr>
              <a:t>f</a:t>
            </a:r>
            <a:endParaRPr lang="en-US" dirty="0">
              <a:latin typeface="Symbol" pitchFamily="18" charset="2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46117" y="2982367"/>
            <a:ext cx="55022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Mass states are orthogonal and normalized:</a:t>
            </a:r>
            <a:endParaRPr lang="en-IE" sz="2000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819595" y="2971481"/>
            <a:ext cx="7290256" cy="64225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844091" y="3690253"/>
            <a:ext cx="7297324" cy="64225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pic>
        <p:nvPicPr>
          <p:cNvPr id="16" name="Picture 7" descr="skam_sch"/>
          <p:cNvPicPr>
            <a:picLocks noChangeAspect="1" noChangeArrowheads="1"/>
          </p:cNvPicPr>
          <p:nvPr/>
        </p:nvPicPr>
        <p:blipFill>
          <a:blip r:embed="rId2" cstate="print"/>
          <a:srcRect l="3761" r="43633" b="6400"/>
          <a:stretch>
            <a:fillRect/>
          </a:stretch>
        </p:blipFill>
        <p:spPr bwMode="auto">
          <a:xfrm>
            <a:off x="217708" y="2183339"/>
            <a:ext cx="3059645" cy="3619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8" descr="man_on_dec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7074" y="1331398"/>
            <a:ext cx="3234892" cy="336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16" descr="kamlandd"/>
          <p:cNvPicPr>
            <a:picLocks noChangeAspect="1" noChangeArrowheads="1"/>
          </p:cNvPicPr>
          <p:nvPr/>
        </p:nvPicPr>
        <p:blipFill>
          <a:blip r:embed="rId4" cstate="print"/>
          <a:srcRect l="5647" t="2735" r="3764" b="4102"/>
          <a:stretch>
            <a:fillRect/>
          </a:stretch>
        </p:blipFill>
        <p:spPr bwMode="auto">
          <a:xfrm>
            <a:off x="6063651" y="3041969"/>
            <a:ext cx="2944536" cy="3642070"/>
          </a:xfrm>
          <a:prstGeom prst="rect">
            <a:avLst/>
          </a:prstGeom>
          <a:noFill/>
        </p:spPr>
      </p:pic>
      <p:sp>
        <p:nvSpPr>
          <p:cNvPr id="19" name="WordArt 11"/>
          <p:cNvSpPr>
            <a:spLocks noChangeArrowheads="1" noChangeShapeType="1" noTextEdit="1"/>
          </p:cNvSpPr>
          <p:nvPr/>
        </p:nvSpPr>
        <p:spPr bwMode="auto">
          <a:xfrm>
            <a:off x="249861" y="108916"/>
            <a:ext cx="4594268" cy="84675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IE" sz="3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SuperKamiokande</a:t>
            </a:r>
            <a:r>
              <a:rPr lang="en-IE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, SNO</a:t>
            </a:r>
            <a:endParaRPr lang="en-IE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25607" name="WordArt 8"/>
          <p:cNvSpPr>
            <a:spLocks noChangeArrowheads="1" noChangeShapeType="1" noTextEdit="1"/>
          </p:cNvSpPr>
          <p:nvPr/>
        </p:nvSpPr>
        <p:spPr bwMode="auto">
          <a:xfrm>
            <a:off x="6637810" y="2149710"/>
            <a:ext cx="2370378" cy="70800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KamLAND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-9939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7" name="WordArt 10"/>
          <p:cNvSpPr>
            <a:spLocks noChangeArrowheads="1" noChangeShapeType="1" noTextEdit="1"/>
          </p:cNvSpPr>
          <p:nvPr/>
        </p:nvSpPr>
        <p:spPr bwMode="auto">
          <a:xfrm>
            <a:off x="432721" y="182444"/>
            <a:ext cx="3850701" cy="57800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Extended seesaws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84528" y="1955621"/>
            <a:ext cx="380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latin typeface="Symbol" pitchFamily="18" charset="2"/>
                <a:sym typeface="Wingdings" pitchFamily="2" charset="2"/>
              </a:rPr>
              <a:t>m</a:t>
            </a:r>
            <a:r>
              <a:rPr lang="en-IE" sz="2400" baseline="-25000" dirty="0" smtClean="0">
                <a:sym typeface="Wingdings" pitchFamily="2" charset="2"/>
              </a:rPr>
              <a:t> </a:t>
            </a:r>
            <a:endParaRPr lang="en-IE" sz="2400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2359979" y="2162026"/>
            <a:ext cx="896995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4970119" y="1877798"/>
            <a:ext cx="637953" cy="58833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" name="TextBox 21"/>
          <p:cNvSpPr txBox="1"/>
          <p:nvPr/>
        </p:nvSpPr>
        <p:spPr>
          <a:xfrm>
            <a:off x="3256974" y="1965560"/>
            <a:ext cx="469531" cy="461665"/>
          </a:xfrm>
          <a:prstGeom prst="rect">
            <a:avLst/>
          </a:prstGeom>
          <a:solidFill>
            <a:srgbClr val="FF3300"/>
          </a:solidFill>
        </p:spPr>
        <p:txBody>
          <a:bodyPr wrap="square" rtlCol="0">
            <a:spAutoFit/>
          </a:bodyPr>
          <a:lstStyle/>
          <a:p>
            <a:r>
              <a:rPr lang="en-IE" sz="2400" dirty="0" err="1" smtClean="0">
                <a:latin typeface="Symbol" pitchFamily="18" charset="2"/>
              </a:rPr>
              <a:t>n</a:t>
            </a:r>
            <a:r>
              <a:rPr lang="en-IE" sz="2400" baseline="-25000" dirty="0" err="1" smtClean="0">
                <a:sym typeface="Wingdings" pitchFamily="2" charset="2"/>
              </a:rPr>
              <a:t>R</a:t>
            </a:r>
            <a:r>
              <a:rPr lang="en-IE" sz="2400" baseline="-25000" dirty="0" smtClean="0">
                <a:sym typeface="Wingdings" pitchFamily="2" charset="2"/>
              </a:rPr>
              <a:t> </a:t>
            </a:r>
            <a:endParaRPr lang="en-IE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1890448" y="1926458"/>
            <a:ext cx="469531" cy="461665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r>
              <a:rPr lang="en-IE" sz="2400" dirty="0" err="1" smtClean="0">
                <a:latin typeface="Symbol" pitchFamily="18" charset="2"/>
              </a:rPr>
              <a:t>n</a:t>
            </a:r>
            <a:r>
              <a:rPr lang="en-IE" sz="2400" baseline="-25000" dirty="0" err="1" smtClean="0">
                <a:sym typeface="Wingdings" pitchFamily="2" charset="2"/>
              </a:rPr>
              <a:t>L</a:t>
            </a:r>
            <a:r>
              <a:rPr lang="en-IE" sz="2400" baseline="-25000" dirty="0" smtClean="0">
                <a:sym typeface="Wingdings" pitchFamily="2" charset="2"/>
              </a:rPr>
              <a:t> </a:t>
            </a:r>
            <a:endParaRPr lang="en-IE" sz="2400" dirty="0"/>
          </a:p>
        </p:txBody>
      </p:sp>
      <p:sp>
        <p:nvSpPr>
          <p:cNvPr id="44" name="TextBox 43"/>
          <p:cNvSpPr txBox="1"/>
          <p:nvPr/>
        </p:nvSpPr>
        <p:spPr>
          <a:xfrm>
            <a:off x="2510720" y="2278127"/>
            <a:ext cx="622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</a:t>
            </a:r>
            <a:r>
              <a:rPr lang="en-US" sz="2000" baseline="-25000" dirty="0" smtClean="0"/>
              <a:t>D</a:t>
            </a:r>
            <a:endParaRPr lang="en-IE" sz="2000" dirty="0"/>
          </a:p>
        </p:txBody>
      </p:sp>
      <p:sp>
        <p:nvSpPr>
          <p:cNvPr id="46" name="TextBox 45"/>
          <p:cNvSpPr txBox="1"/>
          <p:nvPr/>
        </p:nvSpPr>
        <p:spPr>
          <a:xfrm>
            <a:off x="6272770" y="94244"/>
            <a:ext cx="29591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smtClean="0">
                <a:solidFill>
                  <a:srgbClr val="FF0000"/>
                </a:solidFill>
              </a:rPr>
              <a:t>R. N. </a:t>
            </a:r>
            <a:r>
              <a:rPr lang="en-IE" i="1" dirty="0" err="1" smtClean="0">
                <a:solidFill>
                  <a:srgbClr val="FF0000"/>
                </a:solidFill>
              </a:rPr>
              <a:t>Mohapatra</a:t>
            </a:r>
            <a:r>
              <a:rPr lang="en-IE" i="1" dirty="0" smtClean="0">
                <a:solidFill>
                  <a:srgbClr val="FF0000"/>
                </a:solidFill>
              </a:rPr>
              <a:t>, PRL 56, </a:t>
            </a:r>
          </a:p>
          <a:p>
            <a:r>
              <a:rPr lang="en-IE" i="1" dirty="0" smtClean="0">
                <a:solidFill>
                  <a:srgbClr val="FF0000"/>
                </a:solidFill>
              </a:rPr>
              <a:t>6, (1986) 561 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879517" y="2247048"/>
            <a:ext cx="6225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</a:t>
            </a:r>
            <a:r>
              <a:rPr lang="en-US" sz="2000" baseline="-25000" dirty="0" smtClean="0"/>
              <a:t>D</a:t>
            </a:r>
            <a:endParaRPr lang="en-IE" sz="2000" dirty="0"/>
          </a:p>
        </p:txBody>
      </p:sp>
      <p:sp>
        <p:nvSpPr>
          <p:cNvPr id="53" name="TextBox 52"/>
          <p:cNvSpPr txBox="1"/>
          <p:nvPr/>
        </p:nvSpPr>
        <p:spPr>
          <a:xfrm>
            <a:off x="6679098" y="2162026"/>
            <a:ext cx="12948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</a:t>
            </a:r>
            <a:r>
              <a:rPr lang="en-US" sz="2000" baseline="-25000" dirty="0" smtClean="0"/>
              <a:t>R</a:t>
            </a:r>
            <a:r>
              <a:rPr lang="en-US" sz="2000" dirty="0" smtClean="0"/>
              <a:t> &gt;&gt;</a:t>
            </a:r>
            <a:r>
              <a:rPr lang="en-IE" sz="2000" dirty="0" smtClean="0"/>
              <a:t> m</a:t>
            </a:r>
            <a:r>
              <a:rPr lang="en-US" sz="2000" baseline="-25000" dirty="0" smtClean="0"/>
              <a:t>D</a:t>
            </a:r>
            <a:endParaRPr lang="en-IE" sz="2000" dirty="0"/>
          </a:p>
        </p:txBody>
      </p:sp>
      <p:sp>
        <p:nvSpPr>
          <p:cNvPr id="61" name="Rectangle 60"/>
          <p:cNvSpPr/>
          <p:nvPr/>
        </p:nvSpPr>
        <p:spPr>
          <a:xfrm>
            <a:off x="1379478" y="1600990"/>
            <a:ext cx="4862250" cy="132085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7" name="TextBox 36"/>
          <p:cNvSpPr txBox="1"/>
          <p:nvPr/>
        </p:nvSpPr>
        <p:spPr>
          <a:xfrm>
            <a:off x="337936" y="1104760"/>
            <a:ext cx="52068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New fermions – </a:t>
            </a:r>
            <a:r>
              <a:rPr lang="en-IE" sz="2000" dirty="0" err="1" smtClean="0"/>
              <a:t>singlets</a:t>
            </a:r>
            <a:r>
              <a:rPr lang="en-IE" sz="2000" dirty="0" smtClean="0"/>
              <a:t> of L-R symmetry</a:t>
            </a:r>
            <a:endParaRPr lang="en-IE" sz="2000" dirty="0"/>
          </a:p>
        </p:txBody>
      </p:sp>
      <p:sp>
        <p:nvSpPr>
          <p:cNvPr id="38" name="TextBox 37"/>
          <p:cNvSpPr txBox="1"/>
          <p:nvPr/>
        </p:nvSpPr>
        <p:spPr>
          <a:xfrm>
            <a:off x="4646580" y="1945682"/>
            <a:ext cx="357774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E" sz="2400" dirty="0" smtClean="0"/>
              <a:t>S</a:t>
            </a:r>
            <a:endParaRPr lang="en-IE" sz="2400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719768" y="2196393"/>
            <a:ext cx="896995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373087" y="3521022"/>
            <a:ext cx="8002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No representations/interactions which give </a:t>
            </a:r>
            <a:r>
              <a:rPr lang="en-IE" sz="2000" dirty="0" err="1" smtClean="0"/>
              <a:t>Majorana</a:t>
            </a:r>
            <a:r>
              <a:rPr lang="en-IE" sz="2000" dirty="0" smtClean="0"/>
              <a:t> mass of</a:t>
            </a:r>
            <a:r>
              <a:rPr lang="en-IE" sz="2000" dirty="0" smtClean="0">
                <a:latin typeface="Symbol" pitchFamily="18" charset="2"/>
              </a:rPr>
              <a:t> </a:t>
            </a:r>
            <a:r>
              <a:rPr lang="en-IE" sz="2000" dirty="0" err="1" smtClean="0">
                <a:latin typeface="Symbol" pitchFamily="18" charset="2"/>
              </a:rPr>
              <a:t>n</a:t>
            </a:r>
            <a:r>
              <a:rPr lang="en-IE" sz="2000" baseline="-25000" dirty="0" err="1" smtClean="0">
                <a:sym typeface="Wingdings" pitchFamily="2" charset="2"/>
              </a:rPr>
              <a:t>R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6312526" y="783646"/>
            <a:ext cx="26692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smtClean="0">
                <a:solidFill>
                  <a:srgbClr val="FF0000"/>
                </a:solidFill>
              </a:rPr>
              <a:t>R. N. </a:t>
            </a:r>
            <a:r>
              <a:rPr lang="en-IE" i="1" dirty="0" err="1" smtClean="0">
                <a:solidFill>
                  <a:srgbClr val="FF0000"/>
                </a:solidFill>
              </a:rPr>
              <a:t>Mohapatra</a:t>
            </a:r>
            <a:r>
              <a:rPr lang="en-IE" i="1" dirty="0" smtClean="0">
                <a:solidFill>
                  <a:srgbClr val="FF0000"/>
                </a:solidFill>
              </a:rPr>
              <a:t> and </a:t>
            </a:r>
          </a:p>
          <a:p>
            <a:r>
              <a:rPr lang="en-IE" i="1" dirty="0" smtClean="0">
                <a:solidFill>
                  <a:srgbClr val="FF0000"/>
                </a:solidFill>
              </a:rPr>
              <a:t>J W F Valle PRD 34, 5,</a:t>
            </a:r>
          </a:p>
          <a:p>
            <a:r>
              <a:rPr lang="en-IE" i="1" dirty="0" smtClean="0">
                <a:solidFill>
                  <a:srgbClr val="FF0000"/>
                </a:solidFill>
              </a:rPr>
              <a:t>(1986) 1642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>
              <a:latin typeface="Symbol" pitchFamily="18" charset="2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551443" y="3624190"/>
            <a:ext cx="3381523" cy="70788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1185592" y="2057400"/>
            <a:ext cx="3067322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0" name="Text Box 5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39941" name="WordArt 7"/>
          <p:cNvSpPr>
            <a:spLocks noChangeArrowheads="1" noChangeShapeType="1" noTextEdit="1"/>
          </p:cNvSpPr>
          <p:nvPr/>
        </p:nvSpPr>
        <p:spPr bwMode="auto">
          <a:xfrm>
            <a:off x="434165" y="276438"/>
            <a:ext cx="3840015" cy="62023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Double Seesaw</a:t>
            </a:r>
          </a:p>
        </p:txBody>
      </p:sp>
      <p:sp>
        <p:nvSpPr>
          <p:cNvPr id="39943" name="Text Box 9"/>
          <p:cNvSpPr txBox="1">
            <a:spLocks noChangeArrowheads="1"/>
          </p:cNvSpPr>
          <p:nvPr/>
        </p:nvSpPr>
        <p:spPr bwMode="auto">
          <a:xfrm>
            <a:off x="1580703" y="2149807"/>
            <a:ext cx="192552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/>
              <a:t>0      </a:t>
            </a:r>
            <a:r>
              <a:rPr lang="en-US" sz="2000" dirty="0" err="1"/>
              <a:t>m</a:t>
            </a:r>
            <a:r>
              <a:rPr lang="en-US" sz="2000" baseline="-25000" dirty="0" err="1"/>
              <a:t>D</a:t>
            </a:r>
            <a:r>
              <a:rPr lang="en-US" sz="2000" baseline="30000" dirty="0" err="1"/>
              <a:t>T</a:t>
            </a:r>
            <a:r>
              <a:rPr lang="en-US" sz="2000" baseline="-25000" dirty="0"/>
              <a:t>     </a:t>
            </a:r>
            <a:r>
              <a:rPr lang="en-US" sz="2000" dirty="0"/>
              <a:t>0</a:t>
            </a:r>
            <a:r>
              <a:rPr lang="en-US" sz="2000" baseline="-25000" dirty="0"/>
              <a:t> </a:t>
            </a:r>
          </a:p>
          <a:p>
            <a:r>
              <a:rPr lang="en-US" sz="2000" dirty="0" err="1"/>
              <a:t>m</a:t>
            </a:r>
            <a:r>
              <a:rPr lang="en-US" sz="2000" baseline="-25000" dirty="0" err="1"/>
              <a:t>D</a:t>
            </a:r>
            <a:r>
              <a:rPr lang="en-US" sz="2000" baseline="-25000" dirty="0"/>
              <a:t>      </a:t>
            </a:r>
            <a:r>
              <a:rPr lang="en-US" sz="2000" dirty="0"/>
              <a:t>0     </a:t>
            </a:r>
            <a:r>
              <a:rPr lang="en-US" sz="2000" baseline="-25000" dirty="0"/>
              <a:t> </a:t>
            </a:r>
            <a:r>
              <a:rPr lang="en-US" sz="2000" dirty="0"/>
              <a:t>M</a:t>
            </a:r>
            <a:r>
              <a:rPr lang="en-US" sz="2000" baseline="-25000" dirty="0"/>
              <a:t>D</a:t>
            </a:r>
            <a:r>
              <a:rPr lang="en-US" sz="2000" baseline="30000" dirty="0"/>
              <a:t>T</a:t>
            </a:r>
            <a:r>
              <a:rPr lang="en-US" sz="2000" baseline="-25000" dirty="0"/>
              <a:t> </a:t>
            </a:r>
          </a:p>
          <a:p>
            <a:r>
              <a:rPr lang="en-US" sz="2000" baseline="-25000" dirty="0"/>
              <a:t> </a:t>
            </a:r>
            <a:r>
              <a:rPr lang="en-US" sz="2000" dirty="0"/>
              <a:t>0     M</a:t>
            </a:r>
            <a:r>
              <a:rPr lang="en-US" sz="2000" baseline="-25000" dirty="0"/>
              <a:t>D</a:t>
            </a:r>
            <a:r>
              <a:rPr lang="en-US" sz="2000" dirty="0"/>
              <a:t>  </a:t>
            </a:r>
            <a:r>
              <a:rPr lang="en-US" sz="2000" baseline="-25000" dirty="0"/>
              <a:t>   </a:t>
            </a:r>
            <a:r>
              <a:rPr lang="en-US" sz="2000" dirty="0">
                <a:latin typeface="Symbol" pitchFamily="18" charset="2"/>
              </a:rPr>
              <a:t> </a:t>
            </a:r>
            <a:r>
              <a:rPr lang="en-US" sz="2000" dirty="0" smtClean="0"/>
              <a:t>M</a:t>
            </a:r>
            <a:r>
              <a:rPr lang="en-US" sz="2000" baseline="-25000" dirty="0" smtClean="0"/>
              <a:t>S</a:t>
            </a:r>
            <a:endParaRPr lang="en-US" sz="2000" dirty="0" smtClean="0">
              <a:latin typeface="Symbol" pitchFamily="18" charset="2"/>
            </a:endParaRPr>
          </a:p>
        </p:txBody>
      </p:sp>
      <p:sp>
        <p:nvSpPr>
          <p:cNvPr id="39944" name="AutoShape 10"/>
          <p:cNvSpPr>
            <a:spLocks noChangeArrowheads="1"/>
          </p:cNvSpPr>
          <p:nvPr/>
        </p:nvSpPr>
        <p:spPr bwMode="auto">
          <a:xfrm>
            <a:off x="1546225" y="2209800"/>
            <a:ext cx="1903413" cy="914400"/>
          </a:xfrm>
          <a:prstGeom prst="bracketPair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7" name="Text Box 13"/>
          <p:cNvSpPr txBox="1">
            <a:spLocks noChangeArrowheads="1"/>
          </p:cNvSpPr>
          <p:nvPr/>
        </p:nvSpPr>
        <p:spPr bwMode="auto">
          <a:xfrm>
            <a:off x="6794501" y="309344"/>
            <a:ext cx="185499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>R.N. </a:t>
            </a:r>
            <a:r>
              <a:rPr lang="en-US" i="1" dirty="0" err="1">
                <a:solidFill>
                  <a:srgbClr val="FF0000"/>
                </a:solidFill>
              </a:rPr>
              <a:t>Mohapatra</a:t>
            </a:r>
            <a:endParaRPr lang="en-US" i="1" dirty="0">
              <a:solidFill>
                <a:srgbClr val="FF0000"/>
              </a:solidFill>
            </a:endParaRPr>
          </a:p>
          <a:p>
            <a:r>
              <a:rPr lang="en-US" i="1" dirty="0">
                <a:solidFill>
                  <a:srgbClr val="FF0000"/>
                </a:solidFill>
              </a:rPr>
              <a:t>J. Valle</a:t>
            </a:r>
          </a:p>
        </p:txBody>
      </p:sp>
      <p:sp>
        <p:nvSpPr>
          <p:cNvPr id="39948" name="Text Box 14"/>
          <p:cNvSpPr txBox="1">
            <a:spLocks noChangeArrowheads="1"/>
          </p:cNvSpPr>
          <p:nvPr/>
        </p:nvSpPr>
        <p:spPr bwMode="auto">
          <a:xfrm>
            <a:off x="414668" y="1172748"/>
            <a:ext cx="69461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Three additional </a:t>
            </a:r>
            <a:r>
              <a:rPr lang="en-US" sz="2000" dirty="0" err="1"/>
              <a:t>singlets</a:t>
            </a:r>
            <a:r>
              <a:rPr lang="en-US" sz="2000" dirty="0"/>
              <a:t> S which </a:t>
            </a:r>
            <a:r>
              <a:rPr lang="en-US" sz="2000" dirty="0" smtClean="0"/>
              <a:t>couple to </a:t>
            </a:r>
            <a:r>
              <a:rPr lang="en-US" sz="2000" dirty="0"/>
              <a:t>RH neutrinos</a:t>
            </a:r>
          </a:p>
        </p:txBody>
      </p:sp>
      <p:sp>
        <p:nvSpPr>
          <p:cNvPr id="39949" name="Text Box 15"/>
          <p:cNvSpPr txBox="1">
            <a:spLocks noChangeArrowheads="1"/>
          </p:cNvSpPr>
          <p:nvPr/>
        </p:nvSpPr>
        <p:spPr bwMode="auto">
          <a:xfrm>
            <a:off x="3557588" y="2155825"/>
            <a:ext cx="39305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n</a:t>
            </a:r>
          </a:p>
          <a:p>
            <a:r>
              <a:rPr lang="en-US" sz="2000" dirty="0" err="1">
                <a:latin typeface="Symbol" pitchFamily="18" charset="2"/>
              </a:rPr>
              <a:t>n</a:t>
            </a:r>
            <a:r>
              <a:rPr lang="en-US" sz="2000" baseline="30000" dirty="0" err="1">
                <a:latin typeface="Times New Roman" pitchFamily="18" charset="0"/>
              </a:rPr>
              <a:t>c</a:t>
            </a:r>
            <a:endParaRPr lang="en-US" sz="2000" dirty="0">
              <a:latin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</a:rPr>
              <a:t>S</a:t>
            </a:r>
          </a:p>
        </p:txBody>
      </p:sp>
      <p:sp>
        <p:nvSpPr>
          <p:cNvPr id="39950" name="AutoShape 16"/>
          <p:cNvSpPr>
            <a:spLocks noChangeArrowheads="1"/>
          </p:cNvSpPr>
          <p:nvPr/>
        </p:nvSpPr>
        <p:spPr bwMode="auto">
          <a:xfrm>
            <a:off x="3565525" y="2198688"/>
            <a:ext cx="381000" cy="939800"/>
          </a:xfrm>
          <a:prstGeom prst="bracketPair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4" name="Text Box 21"/>
          <p:cNvSpPr txBox="1">
            <a:spLocks noChangeArrowheads="1"/>
          </p:cNvSpPr>
          <p:nvPr/>
        </p:nvSpPr>
        <p:spPr bwMode="auto">
          <a:xfrm>
            <a:off x="387227" y="4735125"/>
            <a:ext cx="29407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 </a:t>
            </a:r>
            <a:r>
              <a:rPr lang="en-IE" sz="2000" dirty="0" smtClean="0"/>
              <a:t>If </a:t>
            </a:r>
            <a:r>
              <a:rPr lang="en-US" sz="2000" dirty="0" smtClean="0"/>
              <a:t>M</a:t>
            </a:r>
            <a:r>
              <a:rPr lang="en-US" sz="2000" baseline="-25000" dirty="0" smtClean="0"/>
              <a:t>S</a:t>
            </a:r>
            <a:r>
              <a:rPr lang="en-US" sz="2000" dirty="0" smtClean="0"/>
              <a:t> ~ </a:t>
            </a:r>
            <a:r>
              <a:rPr lang="en-US" sz="2000" dirty="0" err="1" smtClean="0"/>
              <a:t>M</a:t>
            </a:r>
            <a:r>
              <a:rPr lang="en-US" sz="2000" baseline="-25000" dirty="0" err="1" smtClean="0"/>
              <a:t>Pl</a:t>
            </a:r>
            <a:r>
              <a:rPr lang="en-US" sz="2000" dirty="0"/>
              <a:t>, </a:t>
            </a:r>
            <a:r>
              <a:rPr lang="en-US" sz="2000" dirty="0" smtClean="0"/>
              <a:t>M</a:t>
            </a:r>
            <a:r>
              <a:rPr lang="en-US" sz="2000" baseline="-25000" dirty="0" smtClean="0">
                <a:latin typeface="Times New Roman" pitchFamily="18" charset="0"/>
              </a:rPr>
              <a:t>D</a:t>
            </a:r>
            <a:r>
              <a:rPr lang="en-US" sz="2000" dirty="0" smtClean="0"/>
              <a:t> ~ </a:t>
            </a:r>
            <a:r>
              <a:rPr lang="en-US" sz="2000" dirty="0"/>
              <a:t>M</a:t>
            </a:r>
            <a:r>
              <a:rPr lang="en-US" sz="2000" baseline="-25000" dirty="0"/>
              <a:t>GU</a:t>
            </a:r>
            <a:endParaRPr lang="en-US" sz="2000" baseline="30000" dirty="0"/>
          </a:p>
        </p:txBody>
      </p:sp>
      <p:sp>
        <p:nvSpPr>
          <p:cNvPr id="39955" name="Text Box 22"/>
          <p:cNvSpPr txBox="1">
            <a:spLocks noChangeArrowheads="1"/>
          </p:cNvSpPr>
          <p:nvPr/>
        </p:nvSpPr>
        <p:spPr bwMode="auto">
          <a:xfrm>
            <a:off x="4699000" y="2050711"/>
            <a:ext cx="32656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M</a:t>
            </a:r>
            <a:r>
              <a:rPr lang="en-US" sz="2000" baseline="-25000" dirty="0" smtClean="0"/>
              <a:t>S</a:t>
            </a:r>
            <a:r>
              <a:rPr lang="en-US" sz="2000" baseline="30000" dirty="0" smtClean="0"/>
              <a:t> </a:t>
            </a:r>
            <a:r>
              <a:rPr lang="en-US" sz="2000" dirty="0"/>
              <a:t>- scale of B-L violation</a:t>
            </a:r>
            <a:endParaRPr lang="en-US" sz="2000" baseline="30000" dirty="0"/>
          </a:p>
        </p:txBody>
      </p:sp>
      <p:sp>
        <p:nvSpPr>
          <p:cNvPr id="1427482" name="AutoShape 26"/>
          <p:cNvSpPr>
            <a:spLocks noChangeArrowheads="1"/>
          </p:cNvSpPr>
          <p:nvPr/>
        </p:nvSpPr>
        <p:spPr bwMode="auto">
          <a:xfrm>
            <a:off x="3373432" y="4819802"/>
            <a:ext cx="304800" cy="304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963" name="Text Box 30"/>
          <p:cNvSpPr txBox="1">
            <a:spLocks noChangeArrowheads="1"/>
          </p:cNvSpPr>
          <p:nvPr/>
        </p:nvSpPr>
        <p:spPr bwMode="auto">
          <a:xfrm>
            <a:off x="4746943" y="2460059"/>
            <a:ext cx="1736362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M</a:t>
            </a:r>
            <a:r>
              <a:rPr lang="en-US" sz="2000" baseline="-25000" dirty="0" smtClean="0"/>
              <a:t>S 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smtClean="0"/>
              <a:t>&gt;&gt; M</a:t>
            </a:r>
            <a:r>
              <a:rPr lang="en-US" sz="2000" baseline="-25000" dirty="0" smtClean="0">
                <a:latin typeface="Times New Roman" pitchFamily="18" charset="0"/>
              </a:rPr>
              <a:t>D</a:t>
            </a:r>
            <a:endParaRPr lang="en-US" sz="2000" baseline="30000" dirty="0">
              <a:latin typeface="Times New Roman" pitchFamily="18" charset="0"/>
            </a:endParaRPr>
          </a:p>
        </p:txBody>
      </p:sp>
      <p:sp>
        <p:nvSpPr>
          <p:cNvPr id="28" name="Text Box 11"/>
          <p:cNvSpPr txBox="1">
            <a:spLocks noChangeArrowheads="1"/>
          </p:cNvSpPr>
          <p:nvPr/>
        </p:nvSpPr>
        <p:spPr bwMode="auto">
          <a:xfrm>
            <a:off x="2593975" y="3698740"/>
            <a:ext cx="31168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/>
              <a:t>m</a:t>
            </a:r>
            <a:r>
              <a:rPr lang="en-US" sz="2000" baseline="-25000" dirty="0" err="1" smtClean="0">
                <a:latin typeface="Symbol" pitchFamily="18" charset="2"/>
              </a:rPr>
              <a:t>n</a:t>
            </a:r>
            <a:r>
              <a:rPr lang="en-US" sz="2000" dirty="0" smtClean="0"/>
              <a:t>= </a:t>
            </a:r>
            <a:r>
              <a:rPr lang="en-US" sz="2000" dirty="0" err="1" smtClean="0"/>
              <a:t>m</a:t>
            </a:r>
            <a:r>
              <a:rPr lang="en-US" sz="2000" baseline="-25000" dirty="0" err="1" smtClean="0"/>
              <a:t>D</a:t>
            </a:r>
            <a:r>
              <a:rPr lang="en-US" sz="2000" baseline="30000" dirty="0" err="1" smtClean="0"/>
              <a:t>T</a:t>
            </a:r>
            <a:r>
              <a:rPr lang="en-US" sz="2000" baseline="-25000" dirty="0" smtClean="0"/>
              <a:t>  </a:t>
            </a:r>
            <a:r>
              <a:rPr lang="en-US" sz="2000" dirty="0" smtClean="0"/>
              <a:t>      </a:t>
            </a:r>
            <a:r>
              <a:rPr lang="en-US" sz="2000" baseline="30000" dirty="0" smtClean="0"/>
              <a:t>   </a:t>
            </a:r>
            <a:r>
              <a:rPr lang="en-US" sz="2000" dirty="0" smtClean="0"/>
              <a:t>M</a:t>
            </a:r>
            <a:r>
              <a:rPr lang="en-US" sz="2000" baseline="-25000" dirty="0" smtClean="0"/>
              <a:t>S</a:t>
            </a:r>
            <a:r>
              <a:rPr lang="en-US" sz="2000" dirty="0" smtClean="0"/>
              <a:t>        </a:t>
            </a:r>
            <a:r>
              <a:rPr lang="en-US" sz="2000" dirty="0" err="1"/>
              <a:t>m</a:t>
            </a:r>
            <a:r>
              <a:rPr lang="en-US" sz="2000" baseline="-25000" dirty="0" err="1"/>
              <a:t>D</a:t>
            </a:r>
            <a:r>
              <a:rPr lang="en-US" sz="2000" baseline="-25000" dirty="0"/>
              <a:t>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74698" y="5602751"/>
            <a:ext cx="17994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If </a:t>
            </a:r>
            <a:r>
              <a:rPr lang="en-US" sz="2000" dirty="0" err="1" smtClean="0"/>
              <a:t>m</a:t>
            </a:r>
            <a:r>
              <a:rPr lang="en-US" sz="2000" baseline="-25000" dirty="0" err="1" smtClean="0"/>
              <a:t>D</a:t>
            </a:r>
            <a:r>
              <a:rPr lang="en-US" sz="2000" baseline="30000" dirty="0" smtClean="0"/>
              <a:t> </a:t>
            </a:r>
            <a:r>
              <a:rPr lang="en-US" sz="2000" dirty="0" smtClean="0"/>
              <a:t>=A M</a:t>
            </a:r>
            <a:r>
              <a:rPr lang="en-US" sz="2000" baseline="-25000" dirty="0" smtClean="0"/>
              <a:t>D</a:t>
            </a:r>
            <a:r>
              <a:rPr lang="en-US" sz="2000" baseline="30000" dirty="0" smtClean="0"/>
              <a:t> </a:t>
            </a:r>
            <a:endParaRPr lang="en-IE" sz="2000" dirty="0"/>
          </a:p>
        </p:txBody>
      </p:sp>
      <p:sp>
        <p:nvSpPr>
          <p:cNvPr id="27" name="Text Box 11"/>
          <p:cNvSpPr txBox="1">
            <a:spLocks noChangeArrowheads="1"/>
          </p:cNvSpPr>
          <p:nvPr/>
        </p:nvSpPr>
        <p:spPr bwMode="auto">
          <a:xfrm>
            <a:off x="2710085" y="5645283"/>
            <a:ext cx="1202573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 smtClean="0"/>
              <a:t>m</a:t>
            </a:r>
            <a:r>
              <a:rPr lang="en-US" sz="2000" baseline="-25000" dirty="0" err="1">
                <a:latin typeface="Symbol" pitchFamily="18" charset="2"/>
              </a:rPr>
              <a:t>n</a:t>
            </a:r>
            <a:r>
              <a:rPr lang="en-US" sz="2000" dirty="0" smtClean="0"/>
              <a:t> ~ M</a:t>
            </a:r>
            <a:r>
              <a:rPr lang="en-US" sz="2000" baseline="-25000" dirty="0" smtClean="0"/>
              <a:t>S</a:t>
            </a:r>
            <a:r>
              <a:rPr lang="en-US" sz="2000" dirty="0" smtClean="0"/>
              <a:t> </a:t>
            </a:r>
            <a:endParaRPr lang="en-US" sz="2000" baseline="-25000" dirty="0"/>
          </a:p>
        </p:txBody>
      </p:sp>
      <p:sp>
        <p:nvSpPr>
          <p:cNvPr id="30" name="TextBox 29"/>
          <p:cNvSpPr txBox="1"/>
          <p:nvPr/>
        </p:nvSpPr>
        <p:spPr>
          <a:xfrm>
            <a:off x="4052003" y="5622355"/>
            <a:ext cx="47730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Screening of Dirac structures: </a:t>
            </a:r>
            <a:endParaRPr lang="en-IE" sz="2000" dirty="0" smtClean="0"/>
          </a:p>
          <a:p>
            <a:r>
              <a:rPr lang="en-US" sz="2000" dirty="0" err="1" smtClean="0"/>
              <a:t>m</a:t>
            </a:r>
            <a:r>
              <a:rPr lang="en-US" sz="2000" baseline="-25000" dirty="0" err="1" smtClean="0">
                <a:latin typeface="Symbol" pitchFamily="18" charset="2"/>
              </a:rPr>
              <a:t>n</a:t>
            </a:r>
            <a:r>
              <a:rPr lang="en-IE" sz="2000" dirty="0" smtClean="0"/>
              <a:t> may </a:t>
            </a:r>
            <a:r>
              <a:rPr lang="en-IE" sz="2000" dirty="0" smtClean="0"/>
              <a:t>have completely different structure from </a:t>
            </a:r>
            <a:r>
              <a:rPr lang="en-US" sz="2000" dirty="0" err="1" smtClean="0"/>
              <a:t>m</a:t>
            </a:r>
            <a:r>
              <a:rPr lang="en-US" sz="2000" baseline="-25000" dirty="0" err="1" smtClean="0"/>
              <a:t>D</a:t>
            </a:r>
            <a:endParaRPr lang="en-IE" sz="2000" dirty="0"/>
          </a:p>
        </p:txBody>
      </p:sp>
      <p:sp>
        <p:nvSpPr>
          <p:cNvPr id="33" name="Text Box 11"/>
          <p:cNvSpPr txBox="1">
            <a:spLocks noChangeArrowheads="1"/>
          </p:cNvSpPr>
          <p:nvPr/>
        </p:nvSpPr>
        <p:spPr bwMode="auto">
          <a:xfrm>
            <a:off x="4736164" y="2924145"/>
            <a:ext cx="2393604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 M</a:t>
            </a:r>
            <a:r>
              <a:rPr lang="en-US" sz="2000" baseline="-25000" dirty="0" smtClean="0"/>
              <a:t>R  </a:t>
            </a:r>
            <a:r>
              <a:rPr lang="en-US" sz="2000" dirty="0" smtClean="0"/>
              <a:t>= M</a:t>
            </a:r>
            <a:r>
              <a:rPr lang="en-US" sz="2000" baseline="-25000" dirty="0" smtClean="0"/>
              <a:t>D</a:t>
            </a:r>
            <a:r>
              <a:rPr lang="en-US" sz="2000" baseline="30000" dirty="0" smtClean="0"/>
              <a:t>T </a:t>
            </a:r>
            <a:r>
              <a:rPr lang="en-US" sz="2000" dirty="0" smtClean="0"/>
              <a:t>M</a:t>
            </a:r>
            <a:r>
              <a:rPr lang="en-US" sz="2000" baseline="-25000" dirty="0" smtClean="0"/>
              <a:t>S</a:t>
            </a:r>
            <a:r>
              <a:rPr lang="en-US" sz="2000" baseline="30000" dirty="0" smtClean="0"/>
              <a:t>-1</a:t>
            </a:r>
            <a:r>
              <a:rPr lang="en-US" sz="2000" dirty="0" smtClean="0"/>
              <a:t> </a:t>
            </a:r>
            <a:r>
              <a:rPr lang="en-US" sz="2000" dirty="0"/>
              <a:t>M</a:t>
            </a:r>
            <a:r>
              <a:rPr lang="en-US" sz="2000" baseline="-25000" dirty="0" smtClean="0"/>
              <a:t>D </a:t>
            </a:r>
            <a:endParaRPr lang="en-US" sz="2000" baseline="-25000" dirty="0"/>
          </a:p>
        </p:txBody>
      </p:sp>
      <p:sp>
        <p:nvSpPr>
          <p:cNvPr id="34" name="TextBox 33"/>
          <p:cNvSpPr txBox="1"/>
          <p:nvPr/>
        </p:nvSpPr>
        <p:spPr>
          <a:xfrm>
            <a:off x="7299808" y="2817637"/>
            <a:ext cx="17910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can be very </a:t>
            </a:r>
            <a:endParaRPr lang="en-IE" sz="2000" dirty="0" smtClean="0"/>
          </a:p>
          <a:p>
            <a:r>
              <a:rPr lang="en-IE" sz="2000" dirty="0" smtClean="0"/>
              <a:t>hierarchical</a:t>
            </a:r>
            <a:endParaRPr lang="en-IE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3629042" y="3634823"/>
            <a:ext cx="7282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1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M</a:t>
            </a:r>
            <a:r>
              <a:rPr lang="en-US" sz="2000" baseline="-25000" dirty="0" smtClean="0"/>
              <a:t>D</a:t>
            </a:r>
            <a:r>
              <a:rPr lang="en-US" sz="2000" baseline="30000" dirty="0" smtClean="0"/>
              <a:t>T</a:t>
            </a:r>
            <a:endParaRPr lang="en-IE" sz="2000" dirty="0" smtClean="0"/>
          </a:p>
        </p:txBody>
      </p:sp>
      <p:sp>
        <p:nvSpPr>
          <p:cNvPr id="29" name="TextBox 28"/>
          <p:cNvSpPr txBox="1"/>
          <p:nvPr/>
        </p:nvSpPr>
        <p:spPr>
          <a:xfrm>
            <a:off x="4748361" y="3634823"/>
            <a:ext cx="5360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1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M</a:t>
            </a:r>
            <a:r>
              <a:rPr lang="en-US" sz="2000" baseline="-25000" dirty="0" smtClean="0"/>
              <a:t>D</a:t>
            </a:r>
            <a:endParaRPr lang="en-IE" sz="2000" dirty="0" smtClean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3649341" y="3965964"/>
            <a:ext cx="57167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758711" y="3969502"/>
            <a:ext cx="46545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 Box 22"/>
          <p:cNvSpPr txBox="1">
            <a:spLocks noChangeArrowheads="1"/>
          </p:cNvSpPr>
          <p:nvPr/>
        </p:nvSpPr>
        <p:spPr bwMode="auto">
          <a:xfrm>
            <a:off x="3763296" y="4777657"/>
            <a:ext cx="323999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M</a:t>
            </a:r>
            <a:r>
              <a:rPr lang="en-US" sz="2000" baseline="-25000" dirty="0" smtClean="0"/>
              <a:t>R</a:t>
            </a:r>
            <a:r>
              <a:rPr lang="en-US" sz="2000" dirty="0" smtClean="0"/>
              <a:t> </a:t>
            </a:r>
            <a:r>
              <a:rPr lang="en-US" sz="2000" dirty="0"/>
              <a:t>~ M</a:t>
            </a:r>
            <a:r>
              <a:rPr lang="en-US" sz="2000" baseline="-25000" dirty="0"/>
              <a:t>GU</a:t>
            </a:r>
            <a:r>
              <a:rPr lang="en-US" sz="2000" baseline="30000" dirty="0"/>
              <a:t>2</a:t>
            </a:r>
            <a:r>
              <a:rPr lang="en-US" sz="2000" dirty="0"/>
              <a:t>/</a:t>
            </a:r>
            <a:r>
              <a:rPr lang="en-US" sz="2000" dirty="0" err="1"/>
              <a:t>M</a:t>
            </a:r>
            <a:r>
              <a:rPr lang="en-US" sz="2000" baseline="-25000" dirty="0" err="1"/>
              <a:t>Pl</a:t>
            </a:r>
            <a:r>
              <a:rPr lang="en-US" sz="2000" dirty="0"/>
              <a:t> ~ </a:t>
            </a:r>
            <a:r>
              <a:rPr lang="en-US" sz="2000" dirty="0" smtClean="0"/>
              <a:t>10</a:t>
            </a:r>
            <a:r>
              <a:rPr lang="en-US" sz="2000" baseline="30000" dirty="0" smtClean="0"/>
              <a:t>14  </a:t>
            </a:r>
            <a:r>
              <a:rPr lang="en-US" sz="2000" dirty="0" err="1"/>
              <a:t>GeV</a:t>
            </a:r>
            <a:endParaRPr lang="en-US" sz="2000" dirty="0"/>
          </a:p>
        </p:txBody>
      </p:sp>
      <p:sp>
        <p:nvSpPr>
          <p:cNvPr id="32" name="AutoShape 26"/>
          <p:cNvSpPr>
            <a:spLocks noChangeArrowheads="1"/>
          </p:cNvSpPr>
          <p:nvPr/>
        </p:nvSpPr>
        <p:spPr bwMode="auto">
          <a:xfrm>
            <a:off x="2153631" y="5687428"/>
            <a:ext cx="304800" cy="304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7" name="Text Box 17"/>
          <p:cNvSpPr txBox="1">
            <a:spLocks noChangeArrowheads="1"/>
          </p:cNvSpPr>
          <p:nvPr/>
        </p:nvSpPr>
        <p:spPr bwMode="auto">
          <a:xfrm>
            <a:off x="6616490" y="4768970"/>
            <a:ext cx="248497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        explains </a:t>
            </a:r>
          </a:p>
          <a:p>
            <a:r>
              <a:rPr lang="en-US" sz="2000" dirty="0" smtClean="0"/>
              <a:t>intermediate </a:t>
            </a:r>
            <a:r>
              <a:rPr lang="en-US" sz="2000" dirty="0"/>
              <a:t>scale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Symbol" pitchFamily="18" charset="2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1371600" y="2057400"/>
            <a:ext cx="2881313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24581" name="WordArt 5"/>
          <p:cNvSpPr>
            <a:spLocks noChangeArrowheads="1" noChangeShapeType="1" noTextEdit="1"/>
          </p:cNvSpPr>
          <p:nvPr/>
        </p:nvSpPr>
        <p:spPr bwMode="auto">
          <a:xfrm>
            <a:off x="391633" y="308341"/>
            <a:ext cx="4572000" cy="70529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Inverse Seesaw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1676400" y="2192338"/>
            <a:ext cx="18859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0      </a:t>
            </a:r>
            <a:r>
              <a:rPr lang="en-US" sz="2000" dirty="0" err="1"/>
              <a:t>m</a:t>
            </a:r>
            <a:r>
              <a:rPr lang="en-US" sz="2000" baseline="-25000" dirty="0" err="1"/>
              <a:t>D</a:t>
            </a:r>
            <a:r>
              <a:rPr lang="en-US" sz="2000" baseline="30000" dirty="0" err="1"/>
              <a:t>T</a:t>
            </a:r>
            <a:r>
              <a:rPr lang="en-US" sz="2000" baseline="-25000" dirty="0"/>
              <a:t>     </a:t>
            </a:r>
            <a:r>
              <a:rPr lang="en-US" sz="2000" dirty="0"/>
              <a:t>0</a:t>
            </a:r>
            <a:r>
              <a:rPr lang="en-US" sz="2000" baseline="-25000" dirty="0"/>
              <a:t> </a:t>
            </a:r>
          </a:p>
          <a:p>
            <a:r>
              <a:rPr lang="en-US" sz="2000" dirty="0" err="1"/>
              <a:t>m</a:t>
            </a:r>
            <a:r>
              <a:rPr lang="en-US" sz="2000" baseline="-25000" dirty="0" err="1"/>
              <a:t>D</a:t>
            </a:r>
            <a:r>
              <a:rPr lang="en-US" sz="2000" baseline="-25000" dirty="0"/>
              <a:t>      </a:t>
            </a:r>
            <a:r>
              <a:rPr lang="en-US" sz="2000" dirty="0"/>
              <a:t>0     </a:t>
            </a:r>
            <a:r>
              <a:rPr lang="en-US" sz="2000" baseline="-25000" dirty="0"/>
              <a:t> </a:t>
            </a:r>
            <a:r>
              <a:rPr lang="en-US" sz="2000" dirty="0"/>
              <a:t>M</a:t>
            </a:r>
            <a:r>
              <a:rPr lang="en-US" sz="2000" baseline="-25000" dirty="0"/>
              <a:t>D</a:t>
            </a:r>
            <a:r>
              <a:rPr lang="en-US" sz="2000" baseline="30000" dirty="0"/>
              <a:t>T</a:t>
            </a:r>
            <a:r>
              <a:rPr lang="en-US" sz="2000" baseline="-25000" dirty="0"/>
              <a:t> </a:t>
            </a:r>
          </a:p>
          <a:p>
            <a:r>
              <a:rPr lang="en-US" sz="2000" baseline="-25000" dirty="0"/>
              <a:t> </a:t>
            </a:r>
            <a:r>
              <a:rPr lang="en-US" sz="2000" dirty="0"/>
              <a:t>0     M</a:t>
            </a:r>
            <a:r>
              <a:rPr lang="en-US" sz="2000" baseline="-25000" dirty="0"/>
              <a:t>D</a:t>
            </a:r>
            <a:r>
              <a:rPr lang="en-US" sz="2000" dirty="0"/>
              <a:t>  </a:t>
            </a:r>
            <a:r>
              <a:rPr lang="en-US" sz="2000" baseline="-25000" dirty="0"/>
              <a:t>   </a:t>
            </a:r>
            <a:r>
              <a:rPr lang="en-US" sz="2000" dirty="0">
                <a:latin typeface="Symbol" pitchFamily="18" charset="2"/>
              </a:rPr>
              <a:t>m</a:t>
            </a:r>
          </a:p>
        </p:txBody>
      </p:sp>
      <p:sp>
        <p:nvSpPr>
          <p:cNvPr id="24584" name="AutoShape 8"/>
          <p:cNvSpPr>
            <a:spLocks noChangeArrowheads="1"/>
          </p:cNvSpPr>
          <p:nvPr/>
        </p:nvSpPr>
        <p:spPr bwMode="auto">
          <a:xfrm>
            <a:off x="1604963" y="2209800"/>
            <a:ext cx="1863725" cy="914400"/>
          </a:xfrm>
          <a:prstGeom prst="bracketPair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2513492" y="3910213"/>
            <a:ext cx="3291286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/>
              <a:t>m</a:t>
            </a:r>
            <a:r>
              <a:rPr lang="en-US" sz="2000" baseline="-25000" dirty="0" err="1">
                <a:latin typeface="Symbol" pitchFamily="18" charset="2"/>
              </a:rPr>
              <a:t>n</a:t>
            </a:r>
            <a:r>
              <a:rPr lang="en-US" sz="2000" dirty="0"/>
              <a:t> =  </a:t>
            </a:r>
            <a:r>
              <a:rPr lang="en-US" sz="2000" dirty="0" err="1"/>
              <a:t>m</a:t>
            </a:r>
            <a:r>
              <a:rPr lang="en-US" sz="2000" baseline="-25000" dirty="0" err="1"/>
              <a:t>D</a:t>
            </a:r>
            <a:r>
              <a:rPr lang="en-US" sz="2000" baseline="30000" dirty="0" err="1"/>
              <a:t>T</a:t>
            </a:r>
            <a:r>
              <a:rPr lang="en-US" sz="2000" baseline="-25000" dirty="0"/>
              <a:t>  </a:t>
            </a:r>
            <a:r>
              <a:rPr lang="en-US" sz="2000" dirty="0"/>
              <a:t>M</a:t>
            </a:r>
            <a:r>
              <a:rPr lang="en-US" sz="2000" baseline="-25000" dirty="0"/>
              <a:t>D</a:t>
            </a:r>
            <a:r>
              <a:rPr lang="en-US" sz="2000" baseline="30000" dirty="0"/>
              <a:t>-1T  </a:t>
            </a:r>
            <a:r>
              <a:rPr lang="en-US" sz="2000" dirty="0">
                <a:latin typeface="Symbol" pitchFamily="18" charset="2"/>
              </a:rPr>
              <a:t>m</a:t>
            </a:r>
            <a:r>
              <a:rPr lang="en-US" sz="2000" baseline="30000" dirty="0"/>
              <a:t>  </a:t>
            </a:r>
            <a:r>
              <a:rPr lang="en-US" sz="2000" dirty="0"/>
              <a:t>M</a:t>
            </a:r>
            <a:r>
              <a:rPr lang="en-US" sz="2000" baseline="-25000" dirty="0"/>
              <a:t>D</a:t>
            </a:r>
            <a:r>
              <a:rPr lang="en-US" sz="2000" baseline="30000" dirty="0"/>
              <a:t>-1</a:t>
            </a:r>
            <a:r>
              <a:rPr lang="en-US" sz="2000" dirty="0"/>
              <a:t> </a:t>
            </a:r>
            <a:r>
              <a:rPr lang="en-US" sz="2000" dirty="0" err="1"/>
              <a:t>m</a:t>
            </a:r>
            <a:r>
              <a:rPr lang="en-US" sz="2000" baseline="-25000" dirty="0" err="1"/>
              <a:t>D</a:t>
            </a:r>
            <a:r>
              <a:rPr lang="en-US" sz="2000" baseline="-25000" dirty="0"/>
              <a:t> </a:t>
            </a: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6453269" y="632509"/>
            <a:ext cx="169148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FF0000"/>
                </a:solidFill>
                <a:latin typeface="Times New Roman" pitchFamily="18" charset="0"/>
              </a:rPr>
              <a:t>R.N. 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</a:rPr>
              <a:t>Mohapatra</a:t>
            </a:r>
            <a:endParaRPr lang="en-US" i="1" dirty="0">
              <a:solidFill>
                <a:srgbClr val="FF0000"/>
              </a:solidFill>
              <a:latin typeface="Times New Roman" pitchFamily="18" charset="0"/>
            </a:endParaRPr>
          </a:p>
          <a:p>
            <a:r>
              <a:rPr lang="en-US" i="1" dirty="0">
                <a:solidFill>
                  <a:srgbClr val="FF0000"/>
                </a:solidFill>
                <a:latin typeface="Times New Roman" pitchFamily="18" charset="0"/>
              </a:rPr>
              <a:t>J. </a:t>
            </a: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</a:rPr>
              <a:t>F. Valle</a:t>
            </a:r>
            <a:endParaRPr lang="en-US" i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457200" y="1374775"/>
            <a:ext cx="43877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Decreasing scale of seesaw physics</a:t>
            </a:r>
            <a:endParaRPr lang="en-US" sz="2000" dirty="0"/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3557588" y="2155825"/>
            <a:ext cx="38893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n</a:t>
            </a:r>
          </a:p>
          <a:p>
            <a:r>
              <a:rPr lang="en-US" sz="2000" dirty="0" err="1">
                <a:latin typeface="Symbol" pitchFamily="18" charset="2"/>
              </a:rPr>
              <a:t>n</a:t>
            </a:r>
            <a:r>
              <a:rPr lang="en-US" sz="2000" baseline="30000" dirty="0" err="1">
                <a:latin typeface="Times New Roman" pitchFamily="18" charset="0"/>
              </a:rPr>
              <a:t>c</a:t>
            </a:r>
            <a:endParaRPr lang="en-US" sz="2000" dirty="0">
              <a:latin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</a:rPr>
              <a:t>S</a:t>
            </a:r>
          </a:p>
        </p:txBody>
      </p:sp>
      <p:sp>
        <p:nvSpPr>
          <p:cNvPr id="24590" name="AutoShape 14"/>
          <p:cNvSpPr>
            <a:spLocks noChangeArrowheads="1"/>
          </p:cNvSpPr>
          <p:nvPr/>
        </p:nvSpPr>
        <p:spPr bwMode="auto">
          <a:xfrm>
            <a:off x="3565525" y="2198688"/>
            <a:ext cx="381000" cy="939800"/>
          </a:xfrm>
          <a:prstGeom prst="bracketPair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4789832" y="2724090"/>
            <a:ext cx="1694695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m</a:t>
            </a:r>
            <a:r>
              <a:rPr lang="en-US" sz="2000" baseline="30000" dirty="0">
                <a:latin typeface="Times New Roman" pitchFamily="18" charset="0"/>
              </a:rPr>
              <a:t> </a:t>
            </a:r>
            <a:r>
              <a:rPr lang="en-US" sz="2000" dirty="0" smtClean="0"/>
              <a:t> &lt;&lt;</a:t>
            </a:r>
            <a:r>
              <a:rPr lang="en-US" sz="2000" baseline="-25000" dirty="0" smtClean="0"/>
              <a:t> </a:t>
            </a:r>
            <a:r>
              <a:rPr lang="en-US" sz="2000" dirty="0" err="1" smtClean="0"/>
              <a:t>m</a:t>
            </a:r>
            <a:r>
              <a:rPr lang="en-US" sz="2000" baseline="-25000" dirty="0" err="1" smtClean="0"/>
              <a:t>D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smtClean="0"/>
              <a:t>&lt;&lt;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smtClean="0"/>
              <a:t>M</a:t>
            </a:r>
            <a:r>
              <a:rPr lang="en-US" sz="2000" baseline="-25000" dirty="0" smtClean="0">
                <a:latin typeface="Times New Roman" pitchFamily="18" charset="0"/>
              </a:rPr>
              <a:t>D</a:t>
            </a:r>
            <a:endParaRPr lang="en-US" sz="2000" baseline="30000" dirty="0">
              <a:latin typeface="Times New Roman" pitchFamily="18" charset="0"/>
            </a:endParaRPr>
          </a:p>
        </p:txBody>
      </p:sp>
      <p:sp>
        <p:nvSpPr>
          <p:cNvPr id="24595" name="Text Box 19"/>
          <p:cNvSpPr txBox="1">
            <a:spLocks noChangeArrowheads="1"/>
          </p:cNvSpPr>
          <p:nvPr/>
        </p:nvSpPr>
        <p:spPr bwMode="auto">
          <a:xfrm>
            <a:off x="4689475" y="2155825"/>
            <a:ext cx="311976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m</a:t>
            </a:r>
            <a:r>
              <a:rPr lang="en-US" sz="2000" baseline="30000" dirty="0"/>
              <a:t>  </a:t>
            </a:r>
            <a:r>
              <a:rPr lang="en-US" sz="2000" dirty="0"/>
              <a:t>- scale of B-L violation</a:t>
            </a:r>
            <a:endParaRPr lang="en-US" sz="2000" baseline="30000" dirty="0"/>
          </a:p>
        </p:txBody>
      </p:sp>
      <p:sp>
        <p:nvSpPr>
          <p:cNvPr id="24603" name="Text Box 27"/>
          <p:cNvSpPr txBox="1">
            <a:spLocks noChangeArrowheads="1"/>
          </p:cNvSpPr>
          <p:nvPr/>
        </p:nvSpPr>
        <p:spPr bwMode="auto">
          <a:xfrm>
            <a:off x="1275177" y="4657054"/>
            <a:ext cx="1051891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m</a:t>
            </a:r>
            <a:r>
              <a:rPr lang="en-US" sz="2000" baseline="30000" dirty="0">
                <a:latin typeface="Times New Roman" pitchFamily="18" charset="0"/>
              </a:rPr>
              <a:t> </a:t>
            </a:r>
            <a:r>
              <a:rPr lang="en-US" sz="2000" dirty="0" smtClean="0"/>
              <a:t>~ </a:t>
            </a:r>
            <a:r>
              <a:rPr lang="en-US" sz="2000" dirty="0" err="1" smtClean="0"/>
              <a:t>keV</a:t>
            </a:r>
            <a:endParaRPr lang="en-US" sz="2000" baseline="30000" dirty="0">
              <a:latin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453269" y="3774558"/>
            <a:ext cx="26907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the same as in the double seesaw</a:t>
            </a:r>
            <a:endParaRPr lang="en-IE" sz="2000" dirty="0"/>
          </a:p>
        </p:txBody>
      </p:sp>
      <p:sp>
        <p:nvSpPr>
          <p:cNvPr id="29" name="Text Box 27"/>
          <p:cNvSpPr txBox="1">
            <a:spLocks noChangeArrowheads="1"/>
          </p:cNvSpPr>
          <p:nvPr/>
        </p:nvSpPr>
        <p:spPr bwMode="auto">
          <a:xfrm>
            <a:off x="2425797" y="4614522"/>
            <a:ext cx="44583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smtClean="0"/>
              <a:t>M</a:t>
            </a:r>
            <a:r>
              <a:rPr lang="en-US" sz="2000" baseline="-25000" dirty="0" smtClean="0">
                <a:latin typeface="Times New Roman" pitchFamily="18" charset="0"/>
              </a:rPr>
              <a:t>D </a:t>
            </a:r>
            <a:r>
              <a:rPr lang="en-US" sz="2000" dirty="0" smtClean="0"/>
              <a:t>~ few </a:t>
            </a:r>
            <a:r>
              <a:rPr lang="en-US" sz="2000" dirty="0" err="1" smtClean="0"/>
              <a:t>TeV</a:t>
            </a:r>
            <a:r>
              <a:rPr lang="en-US" sz="2000" dirty="0" smtClean="0"/>
              <a:t>  within LHC reach</a:t>
            </a:r>
            <a:endParaRPr lang="en-US" sz="2000" baseline="30000" dirty="0" smtClean="0">
              <a:latin typeface="Times New Roman" pitchFamily="18" charset="0"/>
            </a:endParaRPr>
          </a:p>
        </p:txBody>
      </p:sp>
      <p:sp>
        <p:nvSpPr>
          <p:cNvPr id="30" name="Text Box 13"/>
          <p:cNvSpPr txBox="1">
            <a:spLocks noChangeArrowheads="1"/>
          </p:cNvSpPr>
          <p:nvPr/>
        </p:nvSpPr>
        <p:spPr bwMode="auto">
          <a:xfrm>
            <a:off x="807488" y="5206255"/>
            <a:ext cx="458318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 </a:t>
            </a:r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30000" dirty="0" err="1" smtClean="0"/>
              <a:t>c</a:t>
            </a:r>
            <a:r>
              <a:rPr lang="en-US" sz="2000" dirty="0" smtClean="0"/>
              <a:t> and S form pseudo Dirac neutrino</a:t>
            </a:r>
            <a:endParaRPr lang="en-US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776178" y="4643890"/>
            <a:ext cx="7222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If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046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>
              <a:latin typeface="Symbol" pitchFamily="18" charset="2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787265" y="4663926"/>
            <a:ext cx="2641735" cy="805826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70467" name="Rectangle 3"/>
          <p:cNvSpPr>
            <a:spLocks noChangeArrowheads="1"/>
          </p:cNvSpPr>
          <p:nvPr/>
        </p:nvSpPr>
        <p:spPr bwMode="auto">
          <a:xfrm>
            <a:off x="787265" y="1598210"/>
            <a:ext cx="3379222" cy="250497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70470" name="Text Box 6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470471" name="WordArt 7"/>
          <p:cNvSpPr>
            <a:spLocks noChangeArrowheads="1" noChangeShapeType="1" noTextEdit="1"/>
          </p:cNvSpPr>
          <p:nvPr/>
        </p:nvSpPr>
        <p:spPr bwMode="auto">
          <a:xfrm>
            <a:off x="652493" y="179485"/>
            <a:ext cx="4080505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Scotogenic</a:t>
            </a:r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 model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1470473" name="Line 9"/>
          <p:cNvSpPr>
            <a:spLocks noChangeShapeType="1"/>
          </p:cNvSpPr>
          <p:nvPr/>
        </p:nvSpPr>
        <p:spPr bwMode="auto">
          <a:xfrm flipV="1">
            <a:off x="914400" y="3505200"/>
            <a:ext cx="3048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70474" name="Text Box 10"/>
          <p:cNvSpPr txBox="1">
            <a:spLocks noChangeArrowheads="1"/>
          </p:cNvSpPr>
          <p:nvPr/>
        </p:nvSpPr>
        <p:spPr bwMode="auto">
          <a:xfrm>
            <a:off x="2209800" y="2574925"/>
            <a:ext cx="3113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Symbol" pitchFamily="18" charset="2"/>
              </a:rPr>
              <a:t>l</a:t>
            </a:r>
          </a:p>
        </p:txBody>
      </p:sp>
      <p:sp>
        <p:nvSpPr>
          <p:cNvPr id="1470475" name="Text Box 11"/>
          <p:cNvSpPr txBox="1">
            <a:spLocks noChangeArrowheads="1"/>
          </p:cNvSpPr>
          <p:nvPr/>
        </p:nvSpPr>
        <p:spPr bwMode="auto">
          <a:xfrm>
            <a:off x="1339850" y="2574925"/>
            <a:ext cx="4187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>
                <a:latin typeface="Symbol" pitchFamily="18" charset="2"/>
              </a:rPr>
              <a:t>h</a:t>
            </a:r>
            <a:r>
              <a:rPr lang="en-US" baseline="30000" dirty="0"/>
              <a:t>0</a:t>
            </a:r>
            <a:endParaRPr lang="en-US" dirty="0">
              <a:latin typeface="Symbol" pitchFamily="18" charset="2"/>
            </a:endParaRPr>
          </a:p>
        </p:txBody>
      </p:sp>
      <p:sp>
        <p:nvSpPr>
          <p:cNvPr id="1470476" name="Text Box 12"/>
          <p:cNvSpPr txBox="1">
            <a:spLocks noChangeArrowheads="1"/>
          </p:cNvSpPr>
          <p:nvPr/>
        </p:nvSpPr>
        <p:spPr bwMode="auto">
          <a:xfrm>
            <a:off x="2198757" y="3684860"/>
            <a:ext cx="4523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 smtClean="0"/>
              <a:t>N</a:t>
            </a:r>
            <a:r>
              <a:rPr lang="en-US" baseline="-25000" dirty="0" err="1" smtClean="0"/>
              <a:t>k</a:t>
            </a:r>
            <a:endParaRPr lang="en-US" dirty="0"/>
          </a:p>
        </p:txBody>
      </p:sp>
      <p:sp>
        <p:nvSpPr>
          <p:cNvPr id="1470477" name="Arc 13"/>
          <p:cNvSpPr>
            <a:spLocks/>
          </p:cNvSpPr>
          <p:nvPr/>
        </p:nvSpPr>
        <p:spPr bwMode="auto">
          <a:xfrm>
            <a:off x="1600200" y="2573338"/>
            <a:ext cx="1524000" cy="931862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43200"/>
              <a:gd name="T1" fmla="*/ 21663 h 21988"/>
              <a:gd name="T2" fmla="*/ 43197 w 43200"/>
              <a:gd name="T3" fmla="*/ 21988 h 21988"/>
              <a:gd name="T4" fmla="*/ 21600 w 43200"/>
              <a:gd name="T5" fmla="*/ 21600 h 219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1988" fill="none" extrusionOk="0">
                <a:moveTo>
                  <a:pt x="0" y="21662"/>
                </a:moveTo>
                <a:cubicBezTo>
                  <a:pt x="0" y="21641"/>
                  <a:pt x="0" y="2162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729"/>
                  <a:pt x="43198" y="21858"/>
                  <a:pt x="43196" y="21987"/>
                </a:cubicBezTo>
              </a:path>
              <a:path w="43200" h="21988" stroke="0" extrusionOk="0">
                <a:moveTo>
                  <a:pt x="0" y="21662"/>
                </a:moveTo>
                <a:cubicBezTo>
                  <a:pt x="0" y="21641"/>
                  <a:pt x="0" y="2162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729"/>
                  <a:pt x="43198" y="21858"/>
                  <a:pt x="43196" y="21987"/>
                </a:cubicBezTo>
                <a:lnTo>
                  <a:pt x="2160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70479" name="Text Box 15"/>
          <p:cNvSpPr txBox="1">
            <a:spLocks noChangeArrowheads="1"/>
          </p:cNvSpPr>
          <p:nvPr/>
        </p:nvSpPr>
        <p:spPr bwMode="auto">
          <a:xfrm>
            <a:off x="3429000" y="3565525"/>
            <a:ext cx="447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Symbol" pitchFamily="18" charset="2"/>
              </a:rPr>
              <a:t>n</a:t>
            </a:r>
            <a:r>
              <a:rPr lang="en-US" baseline="-25000">
                <a:latin typeface="Symbol" pitchFamily="18" charset="2"/>
              </a:rPr>
              <a:t>b </a:t>
            </a:r>
            <a:endParaRPr lang="en-US">
              <a:latin typeface="Symbol" pitchFamily="18" charset="2"/>
            </a:endParaRPr>
          </a:p>
        </p:txBody>
      </p:sp>
      <p:sp>
        <p:nvSpPr>
          <p:cNvPr id="1470480" name="Text Box 16"/>
          <p:cNvSpPr txBox="1">
            <a:spLocks noChangeArrowheads="1"/>
          </p:cNvSpPr>
          <p:nvPr/>
        </p:nvSpPr>
        <p:spPr bwMode="auto">
          <a:xfrm>
            <a:off x="950913" y="3565525"/>
            <a:ext cx="4206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Symbol" pitchFamily="18" charset="2"/>
              </a:rPr>
              <a:t>n</a:t>
            </a:r>
            <a:r>
              <a:rPr lang="en-US" baseline="-25000">
                <a:latin typeface="Symbol" pitchFamily="18" charset="2"/>
              </a:rPr>
              <a:t>a</a:t>
            </a:r>
            <a:endParaRPr lang="en-US">
              <a:latin typeface="Symbol" pitchFamily="18" charset="2"/>
            </a:endParaRPr>
          </a:p>
        </p:txBody>
      </p:sp>
      <p:sp>
        <p:nvSpPr>
          <p:cNvPr id="1470481" name="Text Box 17"/>
          <p:cNvSpPr txBox="1">
            <a:spLocks noChangeArrowheads="1"/>
          </p:cNvSpPr>
          <p:nvPr/>
        </p:nvSpPr>
        <p:spPr bwMode="auto">
          <a:xfrm>
            <a:off x="2241699" y="3303257"/>
            <a:ext cx="333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470482" name="Line 18"/>
          <p:cNvSpPr>
            <a:spLocks noChangeShapeType="1"/>
          </p:cNvSpPr>
          <p:nvPr/>
        </p:nvSpPr>
        <p:spPr bwMode="auto">
          <a:xfrm>
            <a:off x="1755775" y="2041524"/>
            <a:ext cx="608013" cy="54927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70484" name="Oval 20"/>
          <p:cNvSpPr>
            <a:spLocks noChangeArrowheads="1"/>
          </p:cNvSpPr>
          <p:nvPr/>
        </p:nvSpPr>
        <p:spPr bwMode="auto">
          <a:xfrm>
            <a:off x="2286000" y="2514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70485" name="Oval 21"/>
          <p:cNvSpPr>
            <a:spLocks noChangeArrowheads="1"/>
          </p:cNvSpPr>
          <p:nvPr/>
        </p:nvSpPr>
        <p:spPr bwMode="auto">
          <a:xfrm>
            <a:off x="1524000" y="3429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70486" name="Oval 22"/>
          <p:cNvSpPr>
            <a:spLocks noChangeArrowheads="1"/>
          </p:cNvSpPr>
          <p:nvPr/>
        </p:nvSpPr>
        <p:spPr bwMode="auto">
          <a:xfrm>
            <a:off x="3048000" y="3429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70487" name="Freeform 23"/>
          <p:cNvSpPr>
            <a:spLocks/>
          </p:cNvSpPr>
          <p:nvPr/>
        </p:nvSpPr>
        <p:spPr bwMode="auto">
          <a:xfrm>
            <a:off x="1143000" y="3429000"/>
            <a:ext cx="76200" cy="152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48"/>
              </a:cxn>
              <a:cxn ang="0">
                <a:pos x="0" y="96"/>
              </a:cxn>
            </a:cxnLst>
            <a:rect l="0" t="0" r="r" b="b"/>
            <a:pathLst>
              <a:path w="48" h="96">
                <a:moveTo>
                  <a:pt x="0" y="0"/>
                </a:moveTo>
                <a:lnTo>
                  <a:pt x="48" y="48"/>
                </a:lnTo>
                <a:lnTo>
                  <a:pt x="0" y="96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70488" name="Freeform 24"/>
          <p:cNvSpPr>
            <a:spLocks/>
          </p:cNvSpPr>
          <p:nvPr/>
        </p:nvSpPr>
        <p:spPr bwMode="auto">
          <a:xfrm flipH="1">
            <a:off x="3505200" y="3429000"/>
            <a:ext cx="76200" cy="152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48"/>
              </a:cxn>
              <a:cxn ang="0">
                <a:pos x="0" y="96"/>
              </a:cxn>
            </a:cxnLst>
            <a:rect l="0" t="0" r="r" b="b"/>
            <a:pathLst>
              <a:path w="48" h="96">
                <a:moveTo>
                  <a:pt x="0" y="0"/>
                </a:moveTo>
                <a:lnTo>
                  <a:pt x="48" y="48"/>
                </a:lnTo>
                <a:lnTo>
                  <a:pt x="0" y="96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70489" name="Freeform 25"/>
          <p:cNvSpPr>
            <a:spLocks/>
          </p:cNvSpPr>
          <p:nvPr/>
        </p:nvSpPr>
        <p:spPr bwMode="auto">
          <a:xfrm flipH="1">
            <a:off x="2057400" y="3429000"/>
            <a:ext cx="76200" cy="152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48"/>
              </a:cxn>
              <a:cxn ang="0">
                <a:pos x="0" y="96"/>
              </a:cxn>
            </a:cxnLst>
            <a:rect l="0" t="0" r="r" b="b"/>
            <a:pathLst>
              <a:path w="48" h="96">
                <a:moveTo>
                  <a:pt x="0" y="0"/>
                </a:moveTo>
                <a:lnTo>
                  <a:pt x="48" y="48"/>
                </a:lnTo>
                <a:lnTo>
                  <a:pt x="0" y="96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70491" name="Text Box 27"/>
          <p:cNvSpPr txBox="1">
            <a:spLocks noChangeArrowheads="1"/>
          </p:cNvSpPr>
          <p:nvPr/>
        </p:nvSpPr>
        <p:spPr bwMode="auto">
          <a:xfrm>
            <a:off x="3004488" y="1803693"/>
            <a:ext cx="362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470492" name="Text Box 28"/>
          <p:cNvSpPr txBox="1">
            <a:spLocks noChangeArrowheads="1"/>
          </p:cNvSpPr>
          <p:nvPr/>
        </p:nvSpPr>
        <p:spPr bwMode="auto">
          <a:xfrm>
            <a:off x="1600200" y="1843086"/>
            <a:ext cx="333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470493" name="Text Box 29"/>
          <p:cNvSpPr txBox="1">
            <a:spLocks noChangeArrowheads="1"/>
          </p:cNvSpPr>
          <p:nvPr/>
        </p:nvSpPr>
        <p:spPr bwMode="auto">
          <a:xfrm>
            <a:off x="1371600" y="3581400"/>
            <a:ext cx="50045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 smtClean="0"/>
              <a:t>h</a:t>
            </a:r>
            <a:r>
              <a:rPr lang="en-US" baseline="-25000" dirty="0" err="1" smtClean="0">
                <a:latin typeface="Symbol" pitchFamily="18" charset="2"/>
              </a:rPr>
              <a:t>ak</a:t>
            </a:r>
            <a:endParaRPr lang="en-US" dirty="0"/>
          </a:p>
        </p:txBody>
      </p:sp>
      <p:sp>
        <p:nvSpPr>
          <p:cNvPr id="1470494" name="Text Box 30"/>
          <p:cNvSpPr txBox="1">
            <a:spLocks noChangeArrowheads="1"/>
          </p:cNvSpPr>
          <p:nvPr/>
        </p:nvSpPr>
        <p:spPr bwMode="auto">
          <a:xfrm>
            <a:off x="4969860" y="2510807"/>
            <a:ext cx="348242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sz="2000" dirty="0" smtClean="0"/>
              <a:t> </a:t>
            </a:r>
            <a:r>
              <a:rPr lang="en-US" sz="2000" dirty="0" err="1" smtClean="0"/>
              <a:t>higgs</a:t>
            </a:r>
            <a:r>
              <a:rPr lang="en-US" sz="2000" dirty="0" smtClean="0"/>
              <a:t> doublet ( </a:t>
            </a:r>
            <a:r>
              <a:rPr lang="en-US" sz="2000" dirty="0">
                <a:latin typeface="Symbol" pitchFamily="18" charset="2"/>
              </a:rPr>
              <a:t>h</a:t>
            </a:r>
            <a:r>
              <a:rPr lang="en-US" sz="2000" baseline="30000" dirty="0"/>
              <a:t>+ </a:t>
            </a:r>
            <a:r>
              <a:rPr lang="en-US" sz="2000" dirty="0" smtClean="0"/>
              <a:t>, </a:t>
            </a:r>
            <a:r>
              <a:rPr lang="en-US" sz="2000" dirty="0" smtClean="0">
                <a:latin typeface="Symbol" pitchFamily="18" charset="2"/>
              </a:rPr>
              <a:t>h</a:t>
            </a:r>
            <a:r>
              <a:rPr lang="en-US" sz="2000" baseline="30000" dirty="0" smtClean="0"/>
              <a:t>0</a:t>
            </a:r>
            <a:r>
              <a:rPr lang="en-US" sz="2000" dirty="0" smtClean="0"/>
              <a:t> ) </a:t>
            </a:r>
          </a:p>
          <a:p>
            <a:r>
              <a:rPr lang="en-US" sz="2000" dirty="0" smtClean="0"/>
              <a:t>- </a:t>
            </a:r>
            <a:r>
              <a:rPr lang="en-US" sz="2000" dirty="0" err="1" smtClean="0"/>
              <a:t>fermionic</a:t>
            </a:r>
            <a:r>
              <a:rPr lang="en-US" sz="2000" dirty="0" smtClean="0"/>
              <a:t> </a:t>
            </a:r>
            <a:r>
              <a:rPr lang="en-US" sz="2000" dirty="0" err="1" smtClean="0"/>
              <a:t>singlets</a:t>
            </a:r>
            <a:r>
              <a:rPr lang="en-US" sz="2000" dirty="0" smtClean="0"/>
              <a:t> </a:t>
            </a:r>
            <a:r>
              <a:rPr lang="en-US" sz="2000" dirty="0" err="1" smtClean="0"/>
              <a:t>N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                                      - discrete symmetry Z</a:t>
            </a:r>
            <a:r>
              <a:rPr lang="en-US" sz="2000" baseline="-25000" dirty="0" smtClean="0"/>
              <a:t>2        </a:t>
            </a:r>
            <a:endParaRPr lang="en-US" sz="2000" dirty="0"/>
          </a:p>
        </p:txBody>
      </p:sp>
      <p:sp>
        <p:nvSpPr>
          <p:cNvPr id="1470500" name="Text Box 36"/>
          <p:cNvSpPr txBox="1">
            <a:spLocks noChangeArrowheads="1"/>
          </p:cNvSpPr>
          <p:nvPr/>
        </p:nvSpPr>
        <p:spPr bwMode="auto">
          <a:xfrm>
            <a:off x="1156957" y="1641059"/>
            <a:ext cx="362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H</a:t>
            </a:r>
            <a:endParaRPr lang="en-US" baseline="-25000" dirty="0"/>
          </a:p>
        </p:txBody>
      </p:sp>
      <p:sp>
        <p:nvSpPr>
          <p:cNvPr id="1470506" name="Text Box 42"/>
          <p:cNvSpPr txBox="1">
            <a:spLocks noChangeArrowheads="1"/>
          </p:cNvSpPr>
          <p:nvPr/>
        </p:nvSpPr>
        <p:spPr bwMode="auto">
          <a:xfrm>
            <a:off x="5345082" y="402778"/>
            <a:ext cx="27350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E. Ma,  </a:t>
            </a:r>
            <a:r>
              <a:rPr lang="en-US" i="1" dirty="0" err="1" smtClean="0">
                <a:solidFill>
                  <a:srgbClr val="FF0000"/>
                </a:solidFill>
              </a:rPr>
              <a:t>hep</a:t>
            </a:r>
            <a:r>
              <a:rPr lang="en-US" i="1" dirty="0" smtClean="0">
                <a:solidFill>
                  <a:srgbClr val="FF0000"/>
                </a:solidFill>
              </a:rPr>
              <a:t>-ph 0601225</a:t>
            </a:r>
            <a:endParaRPr lang="en-US" sz="1800" i="1" dirty="0">
              <a:solidFill>
                <a:srgbClr val="FF0000"/>
              </a:solidFill>
            </a:endParaRPr>
          </a:p>
        </p:txBody>
      </p:sp>
      <p:sp>
        <p:nvSpPr>
          <p:cNvPr id="46" name="Line 18"/>
          <p:cNvSpPr>
            <a:spLocks noChangeShapeType="1"/>
          </p:cNvSpPr>
          <p:nvPr/>
        </p:nvSpPr>
        <p:spPr bwMode="auto">
          <a:xfrm flipH="1">
            <a:off x="2377959" y="2013163"/>
            <a:ext cx="531812" cy="54927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Text Box 11"/>
          <p:cNvSpPr txBox="1">
            <a:spLocks noChangeArrowheads="1"/>
          </p:cNvSpPr>
          <p:nvPr/>
        </p:nvSpPr>
        <p:spPr bwMode="auto">
          <a:xfrm>
            <a:off x="3048000" y="2667000"/>
            <a:ext cx="4187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>
                <a:latin typeface="Symbol" pitchFamily="18" charset="2"/>
              </a:rPr>
              <a:t>h</a:t>
            </a:r>
            <a:r>
              <a:rPr lang="en-US" baseline="30000" dirty="0"/>
              <a:t>0</a:t>
            </a:r>
            <a:endParaRPr lang="en-US" dirty="0">
              <a:latin typeface="Symbol" pitchFamily="18" charset="2"/>
            </a:endParaRPr>
          </a:p>
        </p:txBody>
      </p:sp>
      <p:sp>
        <p:nvSpPr>
          <p:cNvPr id="48" name="Text Box 12"/>
          <p:cNvSpPr txBox="1">
            <a:spLocks noChangeArrowheads="1"/>
          </p:cNvSpPr>
          <p:nvPr/>
        </p:nvSpPr>
        <p:spPr bwMode="auto">
          <a:xfrm>
            <a:off x="2212928" y="3043690"/>
            <a:ext cx="4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M</a:t>
            </a:r>
            <a:r>
              <a:rPr lang="en-US" baseline="-25000" dirty="0" smtClean="0"/>
              <a:t>k</a:t>
            </a:r>
            <a:endParaRPr lang="en-US" dirty="0"/>
          </a:p>
        </p:txBody>
      </p:sp>
      <p:sp>
        <p:nvSpPr>
          <p:cNvPr id="49" name="Text Box 29"/>
          <p:cNvSpPr txBox="1">
            <a:spLocks noChangeArrowheads="1"/>
          </p:cNvSpPr>
          <p:nvPr/>
        </p:nvSpPr>
        <p:spPr bwMode="auto">
          <a:xfrm>
            <a:off x="2863758" y="3553039"/>
            <a:ext cx="4876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 smtClean="0"/>
              <a:t>h</a:t>
            </a:r>
            <a:r>
              <a:rPr lang="en-US" baseline="-25000" dirty="0" err="1" smtClean="0">
                <a:latin typeface="Symbol" pitchFamily="18" charset="2"/>
              </a:rPr>
              <a:t>bk</a:t>
            </a:r>
            <a:endParaRPr lang="en-US" dirty="0"/>
          </a:p>
        </p:txBody>
      </p:sp>
      <p:sp>
        <p:nvSpPr>
          <p:cNvPr id="50" name="Text Box 28"/>
          <p:cNvSpPr txBox="1">
            <a:spLocks noChangeArrowheads="1"/>
          </p:cNvSpPr>
          <p:nvPr/>
        </p:nvSpPr>
        <p:spPr bwMode="auto">
          <a:xfrm>
            <a:off x="2738524" y="1820564"/>
            <a:ext cx="333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52" name="Text Box 12"/>
          <p:cNvSpPr txBox="1">
            <a:spLocks noChangeArrowheads="1"/>
          </p:cNvSpPr>
          <p:nvPr/>
        </p:nvSpPr>
        <p:spPr bwMode="auto">
          <a:xfrm>
            <a:off x="4542858" y="3500909"/>
            <a:ext cx="407355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/>
              <a:t>Under Z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new particles are odd, </a:t>
            </a:r>
          </a:p>
          <a:p>
            <a:r>
              <a:rPr lang="en-US" sz="2000" dirty="0" smtClean="0"/>
              <a:t>               SM particles are even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661503" y="4383815"/>
            <a:ext cx="29739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 </a:t>
            </a:r>
            <a:r>
              <a:rPr lang="en-US" sz="2000" dirty="0" smtClean="0">
                <a:latin typeface="Symbol" pitchFamily="18" charset="2"/>
              </a:rPr>
              <a:t>h</a:t>
            </a:r>
            <a:r>
              <a:rPr lang="en-US" sz="2000" baseline="30000" dirty="0" smtClean="0"/>
              <a:t>0</a:t>
            </a:r>
            <a:r>
              <a:rPr lang="en-US" sz="2000" dirty="0" smtClean="0"/>
              <a:t> has zero VEV</a:t>
            </a:r>
            <a:endParaRPr lang="en-US" sz="2000" dirty="0"/>
          </a:p>
        </p:txBody>
      </p:sp>
      <p:sp>
        <p:nvSpPr>
          <p:cNvPr id="42" name="TextBox 41"/>
          <p:cNvSpPr txBox="1"/>
          <p:nvPr/>
        </p:nvSpPr>
        <p:spPr>
          <a:xfrm>
            <a:off x="4732998" y="4792373"/>
            <a:ext cx="42727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If</a:t>
            </a:r>
            <a:r>
              <a:rPr lang="en-US" sz="2000" dirty="0" smtClean="0">
                <a:latin typeface="Symbol" pitchFamily="18" charset="2"/>
              </a:rPr>
              <a:t>  </a:t>
            </a:r>
            <a:r>
              <a:rPr lang="en-US" sz="2000" dirty="0" smtClean="0"/>
              <a:t>Z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is exact then </a:t>
            </a:r>
            <a:endParaRPr lang="en-US" sz="2000" dirty="0" smtClean="0">
              <a:latin typeface="Symbol" pitchFamily="18" charset="2"/>
            </a:endParaRPr>
          </a:p>
          <a:p>
            <a:r>
              <a:rPr lang="en-US" sz="2000" dirty="0" smtClean="0">
                <a:latin typeface="Symbol" pitchFamily="18" charset="2"/>
              </a:rPr>
              <a:t>h</a:t>
            </a:r>
            <a:r>
              <a:rPr lang="en-US" sz="2000" baseline="30000" dirty="0" smtClean="0"/>
              <a:t>0</a:t>
            </a:r>
            <a:r>
              <a:rPr lang="en-US" sz="2000" dirty="0" smtClean="0"/>
              <a:t> or lightest </a:t>
            </a:r>
            <a:r>
              <a:rPr lang="en-US" sz="2000" dirty="0" err="1" smtClean="0"/>
              <a:t>N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  are stable and can be Dark Matter particles</a:t>
            </a:r>
            <a:endParaRPr lang="en-US" sz="2000" dirty="0"/>
          </a:p>
        </p:txBody>
      </p:sp>
      <p:sp>
        <p:nvSpPr>
          <p:cNvPr id="40" name="Freeform 23"/>
          <p:cNvSpPr>
            <a:spLocks/>
          </p:cNvSpPr>
          <p:nvPr/>
        </p:nvSpPr>
        <p:spPr bwMode="auto">
          <a:xfrm>
            <a:off x="2709589" y="3443171"/>
            <a:ext cx="76200" cy="152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48"/>
              </a:cxn>
              <a:cxn ang="0">
                <a:pos x="0" y="96"/>
              </a:cxn>
            </a:cxnLst>
            <a:rect l="0" t="0" r="r" b="b"/>
            <a:pathLst>
              <a:path w="48" h="96">
                <a:moveTo>
                  <a:pt x="0" y="0"/>
                </a:moveTo>
                <a:lnTo>
                  <a:pt x="48" y="48"/>
                </a:lnTo>
                <a:lnTo>
                  <a:pt x="0" y="96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4605402" y="1469945"/>
            <a:ext cx="2998188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No RH neutrinos. Why?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87265" y="4805906"/>
            <a:ext cx="25641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/>
              <a:t>m</a:t>
            </a:r>
            <a:r>
              <a:rPr lang="en-IE" sz="2000" baseline="-25000" dirty="0" err="1" smtClean="0">
                <a:latin typeface="Symbol" pitchFamily="18" charset="2"/>
              </a:rPr>
              <a:t>n</a:t>
            </a:r>
            <a:r>
              <a:rPr lang="en-IE" sz="2000" dirty="0" smtClean="0"/>
              <a:t>  =         </a:t>
            </a:r>
            <a:r>
              <a:rPr lang="en-US" sz="2000" dirty="0" smtClean="0"/>
              <a:t> M</a:t>
            </a:r>
            <a:r>
              <a:rPr lang="en-US" sz="2000" baseline="-25000" dirty="0" smtClean="0"/>
              <a:t>k</a:t>
            </a:r>
            <a:r>
              <a:rPr lang="en-IE" sz="2000" dirty="0" smtClean="0"/>
              <a:t>      </a:t>
            </a:r>
            <a:endParaRPr lang="en-IE" sz="2000" dirty="0"/>
          </a:p>
        </p:txBody>
      </p:sp>
      <p:sp>
        <p:nvSpPr>
          <p:cNvPr id="56" name="TextBox 55"/>
          <p:cNvSpPr txBox="1"/>
          <p:nvPr/>
        </p:nvSpPr>
        <p:spPr>
          <a:xfrm>
            <a:off x="4585390" y="2114490"/>
            <a:ext cx="2051464" cy="400110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New elements:</a:t>
            </a:r>
            <a:endParaRPr lang="en-IE" sz="2000" dirty="0"/>
          </a:p>
        </p:txBody>
      </p:sp>
      <p:sp>
        <p:nvSpPr>
          <p:cNvPr id="57" name="TextBox 56"/>
          <p:cNvSpPr txBox="1"/>
          <p:nvPr/>
        </p:nvSpPr>
        <p:spPr>
          <a:xfrm>
            <a:off x="1513368" y="4663926"/>
            <a:ext cx="707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h</a:t>
            </a:r>
            <a:r>
              <a:rPr lang="en-IE" sz="2000" baseline="30000" dirty="0" smtClean="0"/>
              <a:t>2</a:t>
            </a:r>
            <a:endParaRPr lang="en-IE" sz="2000" dirty="0" smtClean="0"/>
          </a:p>
          <a:p>
            <a:r>
              <a:rPr lang="en-IE" sz="2000" dirty="0" smtClean="0"/>
              <a:t>16</a:t>
            </a:r>
            <a:r>
              <a:rPr lang="en-IE" sz="2000" dirty="0" smtClean="0">
                <a:latin typeface="Symbol" pitchFamily="18" charset="2"/>
              </a:rPr>
              <a:t>p</a:t>
            </a:r>
            <a:r>
              <a:rPr lang="en-IE" sz="2000" baseline="30000" dirty="0" smtClean="0"/>
              <a:t>2</a:t>
            </a:r>
            <a:endParaRPr lang="en-IE" sz="2000" dirty="0"/>
          </a:p>
        </p:txBody>
      </p:sp>
      <p:cxnSp>
        <p:nvCxnSpPr>
          <p:cNvPr id="59" name="Straight Connector 58"/>
          <p:cNvCxnSpPr/>
          <p:nvPr/>
        </p:nvCxnSpPr>
        <p:spPr>
          <a:xfrm>
            <a:off x="1547035" y="5029201"/>
            <a:ext cx="59855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903530" y="5469752"/>
            <a:ext cx="20600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r =  M</a:t>
            </a:r>
            <a:r>
              <a:rPr lang="en-IE" sz="2000" baseline="-25000" dirty="0" smtClean="0">
                <a:latin typeface="Symbol" pitchFamily="18" charset="2"/>
              </a:rPr>
              <a:t>h</a:t>
            </a:r>
            <a:r>
              <a:rPr lang="en-IE" sz="2000" baseline="30000" dirty="0" smtClean="0"/>
              <a:t>2</a:t>
            </a:r>
            <a:r>
              <a:rPr lang="en-IE" sz="2000" dirty="0" smtClean="0"/>
              <a:t>/ </a:t>
            </a:r>
            <a:r>
              <a:rPr lang="en-US" sz="2000" dirty="0" smtClean="0"/>
              <a:t>M</a:t>
            </a:r>
            <a:r>
              <a:rPr lang="en-US" sz="2000" baseline="-25000" dirty="0" smtClean="0"/>
              <a:t>k</a:t>
            </a:r>
            <a:r>
              <a:rPr lang="en-IE" sz="2000" baseline="30000" dirty="0" smtClean="0"/>
              <a:t>2</a:t>
            </a:r>
            <a:r>
              <a:rPr lang="en-IE" sz="2000" dirty="0" smtClean="0"/>
              <a:t> </a:t>
            </a:r>
            <a:r>
              <a:rPr lang="en-IE" sz="2000" baseline="30000" dirty="0" smtClean="0"/>
              <a:t>   </a:t>
            </a:r>
            <a:endParaRPr lang="en-IE" sz="2000" dirty="0"/>
          </a:p>
        </p:txBody>
      </p:sp>
      <p:sp>
        <p:nvSpPr>
          <p:cNvPr id="64" name="TextBox 63"/>
          <p:cNvSpPr txBox="1"/>
          <p:nvPr/>
        </p:nvSpPr>
        <p:spPr>
          <a:xfrm>
            <a:off x="2568396" y="4677595"/>
            <a:ext cx="9368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r </a:t>
            </a:r>
            <a:r>
              <a:rPr lang="en-IE" sz="2000" dirty="0" err="1" smtClean="0"/>
              <a:t>ln</a:t>
            </a:r>
            <a:r>
              <a:rPr lang="en-IE" sz="2000" dirty="0" smtClean="0"/>
              <a:t> r</a:t>
            </a:r>
          </a:p>
          <a:p>
            <a:r>
              <a:rPr lang="en-IE" sz="2000" dirty="0" smtClean="0"/>
              <a:t>r -1</a:t>
            </a:r>
            <a:endParaRPr lang="en-IE" sz="2000" dirty="0"/>
          </a:p>
        </p:txBody>
      </p:sp>
      <p:cxnSp>
        <p:nvCxnSpPr>
          <p:cNvPr id="66" name="Straight Connector 65"/>
          <p:cNvCxnSpPr/>
          <p:nvPr/>
        </p:nvCxnSpPr>
        <p:spPr>
          <a:xfrm>
            <a:off x="2642827" y="5063437"/>
            <a:ext cx="55757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787265" y="6036097"/>
            <a:ext cx="33792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For </a:t>
            </a:r>
            <a:r>
              <a:rPr lang="en-US" sz="2000" dirty="0" smtClean="0"/>
              <a:t>M</a:t>
            </a:r>
            <a:r>
              <a:rPr lang="en-US" sz="2000" baseline="-25000" dirty="0" smtClean="0"/>
              <a:t>k</a:t>
            </a:r>
            <a:r>
              <a:rPr lang="en-IE" sz="2000" dirty="0" smtClean="0"/>
              <a:t> = 10 </a:t>
            </a:r>
            <a:r>
              <a:rPr lang="en-IE" sz="2000" dirty="0" err="1" smtClean="0"/>
              <a:t>GeV</a:t>
            </a:r>
            <a:r>
              <a:rPr lang="en-IE" sz="2000" dirty="0" smtClean="0"/>
              <a:t> : h  = 10</a:t>
            </a:r>
            <a:r>
              <a:rPr lang="en-IE" sz="2000" baseline="30000" dirty="0" smtClean="0"/>
              <a:t>-6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5038725" y="2779713"/>
            <a:ext cx="3352800" cy="27257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1143000" y="2765425"/>
            <a:ext cx="3352800" cy="2749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8374" name="Line 6"/>
          <p:cNvSpPr>
            <a:spLocks noChangeShapeType="1"/>
          </p:cNvSpPr>
          <p:nvPr/>
        </p:nvSpPr>
        <p:spPr bwMode="auto">
          <a:xfrm>
            <a:off x="1524000" y="5195888"/>
            <a:ext cx="2590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5" name="Rectangle 7"/>
          <p:cNvSpPr>
            <a:spLocks noChangeArrowheads="1"/>
          </p:cNvSpPr>
          <p:nvPr/>
        </p:nvSpPr>
        <p:spPr bwMode="auto">
          <a:xfrm>
            <a:off x="3962400" y="3124200"/>
            <a:ext cx="152400" cy="20574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1524000" y="3124200"/>
            <a:ext cx="152400" cy="2057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1422400" y="5156200"/>
            <a:ext cx="3206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0                             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3946525" y="5118100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Symbol" pitchFamily="18" charset="2"/>
              </a:rPr>
              <a:t>p</a:t>
            </a:r>
          </a:p>
        </p:txBody>
      </p:sp>
      <p:sp>
        <p:nvSpPr>
          <p:cNvPr id="58379" name="Freeform 11"/>
          <p:cNvSpPr>
            <a:spLocks/>
          </p:cNvSpPr>
          <p:nvPr/>
        </p:nvSpPr>
        <p:spPr bwMode="auto">
          <a:xfrm>
            <a:off x="1524000" y="3352800"/>
            <a:ext cx="2603500" cy="1828800"/>
          </a:xfrm>
          <a:custGeom>
            <a:avLst/>
            <a:gdLst>
              <a:gd name="T0" fmla="*/ 8 w 1640"/>
              <a:gd name="T1" fmla="*/ 1264 h 1264"/>
              <a:gd name="T2" fmla="*/ 8 w 1640"/>
              <a:gd name="T3" fmla="*/ 640 h 1264"/>
              <a:gd name="T4" fmla="*/ 8 w 1640"/>
              <a:gd name="T5" fmla="*/ 112 h 1264"/>
              <a:gd name="T6" fmla="*/ 56 w 1640"/>
              <a:gd name="T7" fmla="*/ 64 h 1264"/>
              <a:gd name="T8" fmla="*/ 104 w 1640"/>
              <a:gd name="T9" fmla="*/ 496 h 1264"/>
              <a:gd name="T10" fmla="*/ 200 w 1640"/>
              <a:gd name="T11" fmla="*/ 928 h 1264"/>
              <a:gd name="T12" fmla="*/ 488 w 1640"/>
              <a:gd name="T13" fmla="*/ 1120 h 1264"/>
              <a:gd name="T14" fmla="*/ 872 w 1640"/>
              <a:gd name="T15" fmla="*/ 1168 h 1264"/>
              <a:gd name="T16" fmla="*/ 1640 w 1640"/>
              <a:gd name="T17" fmla="*/ 1216 h 126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640"/>
              <a:gd name="T28" fmla="*/ 0 h 1264"/>
              <a:gd name="T29" fmla="*/ 1640 w 1640"/>
              <a:gd name="T30" fmla="*/ 1264 h 126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640" h="1264">
                <a:moveTo>
                  <a:pt x="8" y="1264"/>
                </a:moveTo>
                <a:cubicBezTo>
                  <a:pt x="8" y="1048"/>
                  <a:pt x="8" y="832"/>
                  <a:pt x="8" y="640"/>
                </a:cubicBezTo>
                <a:cubicBezTo>
                  <a:pt x="8" y="448"/>
                  <a:pt x="0" y="208"/>
                  <a:pt x="8" y="112"/>
                </a:cubicBezTo>
                <a:cubicBezTo>
                  <a:pt x="16" y="16"/>
                  <a:pt x="40" y="0"/>
                  <a:pt x="56" y="64"/>
                </a:cubicBezTo>
                <a:cubicBezTo>
                  <a:pt x="72" y="128"/>
                  <a:pt x="80" y="352"/>
                  <a:pt x="104" y="496"/>
                </a:cubicBezTo>
                <a:cubicBezTo>
                  <a:pt x="128" y="640"/>
                  <a:pt x="136" y="824"/>
                  <a:pt x="200" y="928"/>
                </a:cubicBezTo>
                <a:cubicBezTo>
                  <a:pt x="264" y="1032"/>
                  <a:pt x="376" y="1080"/>
                  <a:pt x="488" y="1120"/>
                </a:cubicBezTo>
                <a:cubicBezTo>
                  <a:pt x="600" y="1160"/>
                  <a:pt x="680" y="1152"/>
                  <a:pt x="872" y="1168"/>
                </a:cubicBezTo>
                <a:cubicBezTo>
                  <a:pt x="1064" y="1184"/>
                  <a:pt x="1352" y="1200"/>
                  <a:pt x="1640" y="1216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0" name="Freeform 12"/>
          <p:cNvSpPr>
            <a:spLocks/>
          </p:cNvSpPr>
          <p:nvPr/>
        </p:nvSpPr>
        <p:spPr bwMode="auto">
          <a:xfrm>
            <a:off x="3644900" y="3352800"/>
            <a:ext cx="469900" cy="1841500"/>
          </a:xfrm>
          <a:custGeom>
            <a:avLst/>
            <a:gdLst>
              <a:gd name="T0" fmla="*/ 0 w 296"/>
              <a:gd name="T1" fmla="*/ 1200 h 1208"/>
              <a:gd name="T2" fmla="*/ 96 w 296"/>
              <a:gd name="T3" fmla="*/ 1200 h 1208"/>
              <a:gd name="T4" fmla="*/ 144 w 296"/>
              <a:gd name="T5" fmla="*/ 1152 h 1208"/>
              <a:gd name="T6" fmla="*/ 192 w 296"/>
              <a:gd name="T7" fmla="*/ 1008 h 1208"/>
              <a:gd name="T8" fmla="*/ 240 w 296"/>
              <a:gd name="T9" fmla="*/ 336 h 1208"/>
              <a:gd name="T10" fmla="*/ 240 w 296"/>
              <a:gd name="T11" fmla="*/ 48 h 1208"/>
              <a:gd name="T12" fmla="*/ 288 w 296"/>
              <a:gd name="T13" fmla="*/ 48 h 1208"/>
              <a:gd name="T14" fmla="*/ 288 w 296"/>
              <a:gd name="T15" fmla="*/ 336 h 1208"/>
              <a:gd name="T16" fmla="*/ 288 w 296"/>
              <a:gd name="T17" fmla="*/ 960 h 1208"/>
              <a:gd name="T18" fmla="*/ 288 w 296"/>
              <a:gd name="T19" fmla="*/ 1200 h 120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96"/>
              <a:gd name="T31" fmla="*/ 0 h 1208"/>
              <a:gd name="T32" fmla="*/ 296 w 296"/>
              <a:gd name="T33" fmla="*/ 1208 h 120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96" h="1208">
                <a:moveTo>
                  <a:pt x="0" y="1200"/>
                </a:moveTo>
                <a:cubicBezTo>
                  <a:pt x="36" y="1204"/>
                  <a:pt x="72" y="1208"/>
                  <a:pt x="96" y="1200"/>
                </a:cubicBezTo>
                <a:cubicBezTo>
                  <a:pt x="120" y="1192"/>
                  <a:pt x="128" y="1184"/>
                  <a:pt x="144" y="1152"/>
                </a:cubicBezTo>
                <a:cubicBezTo>
                  <a:pt x="160" y="1120"/>
                  <a:pt x="176" y="1144"/>
                  <a:pt x="192" y="1008"/>
                </a:cubicBezTo>
                <a:cubicBezTo>
                  <a:pt x="208" y="872"/>
                  <a:pt x="232" y="496"/>
                  <a:pt x="240" y="336"/>
                </a:cubicBezTo>
                <a:cubicBezTo>
                  <a:pt x="248" y="176"/>
                  <a:pt x="232" y="96"/>
                  <a:pt x="240" y="48"/>
                </a:cubicBezTo>
                <a:cubicBezTo>
                  <a:pt x="248" y="0"/>
                  <a:pt x="280" y="0"/>
                  <a:pt x="288" y="48"/>
                </a:cubicBezTo>
                <a:cubicBezTo>
                  <a:pt x="296" y="96"/>
                  <a:pt x="288" y="184"/>
                  <a:pt x="288" y="336"/>
                </a:cubicBezTo>
                <a:cubicBezTo>
                  <a:pt x="288" y="488"/>
                  <a:pt x="288" y="816"/>
                  <a:pt x="288" y="960"/>
                </a:cubicBezTo>
                <a:cubicBezTo>
                  <a:pt x="288" y="1104"/>
                  <a:pt x="288" y="1152"/>
                  <a:pt x="288" y="120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1676400" y="3810000"/>
            <a:ext cx="3978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 smtClean="0"/>
              <a:t>f</a:t>
            </a:r>
            <a:r>
              <a:rPr lang="en-US" baseline="-25000" dirty="0" err="1" smtClean="0"/>
              <a:t>R</a:t>
            </a:r>
            <a:endParaRPr lang="en-US" dirty="0"/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3535363" y="3810000"/>
            <a:ext cx="3866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 smtClean="0"/>
              <a:t>f</a:t>
            </a:r>
            <a:r>
              <a:rPr lang="en-US" baseline="-25000" dirty="0" err="1" smtClean="0"/>
              <a:t>L</a:t>
            </a:r>
            <a:endParaRPr lang="en-US" dirty="0"/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1698625" y="2755900"/>
            <a:ext cx="10064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3300"/>
                </a:solidFill>
              </a:rPr>
              <a:t>Hidden </a:t>
            </a:r>
          </a:p>
          <a:p>
            <a:r>
              <a:rPr lang="en-US" sz="1800">
                <a:solidFill>
                  <a:srgbClr val="FF3300"/>
                </a:solidFill>
              </a:rPr>
              <a:t>brane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 rot="-5400000">
            <a:off x="-116681" y="3847306"/>
            <a:ext cx="1931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wave functions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3059113" y="2811463"/>
            <a:ext cx="8937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FF00"/>
                </a:solidFill>
              </a:rPr>
              <a:t>Visible</a:t>
            </a:r>
          </a:p>
          <a:p>
            <a:r>
              <a:rPr lang="en-US" sz="1800">
                <a:solidFill>
                  <a:srgbClr val="00FF00"/>
                </a:solidFill>
              </a:rPr>
              <a:t> brane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3096733" y="2105025"/>
            <a:ext cx="11811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rgbClr val="FF0000"/>
                </a:solidFill>
                <a:latin typeface="Times New Roman" pitchFamily="18" charset="0"/>
              </a:rPr>
              <a:t>Grossman </a:t>
            </a:r>
          </a:p>
          <a:p>
            <a:r>
              <a:rPr lang="en-US" sz="1800" i="1" dirty="0" err="1">
                <a:solidFill>
                  <a:srgbClr val="FF0000"/>
                </a:solidFill>
                <a:latin typeface="Times New Roman" pitchFamily="18" charset="0"/>
              </a:rPr>
              <a:t>Neubert</a:t>
            </a:r>
            <a:endParaRPr lang="en-US" sz="1800" i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256468" name="AutoShape 20"/>
          <p:cNvSpPr>
            <a:spLocks noChangeArrowheads="1"/>
          </p:cNvSpPr>
          <p:nvPr/>
        </p:nvSpPr>
        <p:spPr bwMode="auto">
          <a:xfrm rot="-1812929">
            <a:off x="4176713" y="4894263"/>
            <a:ext cx="228600" cy="304800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8389" name="Rectangle 21"/>
          <p:cNvSpPr>
            <a:spLocks noChangeArrowheads="1"/>
          </p:cNvSpPr>
          <p:nvPr/>
        </p:nvSpPr>
        <p:spPr bwMode="auto">
          <a:xfrm>
            <a:off x="6657975" y="3152775"/>
            <a:ext cx="152400" cy="20574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0" name="Freeform 22"/>
          <p:cNvSpPr>
            <a:spLocks/>
          </p:cNvSpPr>
          <p:nvPr/>
        </p:nvSpPr>
        <p:spPr bwMode="auto">
          <a:xfrm>
            <a:off x="6515100" y="3429000"/>
            <a:ext cx="381000" cy="1752600"/>
          </a:xfrm>
          <a:custGeom>
            <a:avLst/>
            <a:gdLst>
              <a:gd name="T0" fmla="*/ 0 w 288"/>
              <a:gd name="T1" fmla="*/ 1352 h 1352"/>
              <a:gd name="T2" fmla="*/ 48 w 288"/>
              <a:gd name="T3" fmla="*/ 1304 h 1352"/>
              <a:gd name="T4" fmla="*/ 96 w 288"/>
              <a:gd name="T5" fmla="*/ 1160 h 1352"/>
              <a:gd name="T6" fmla="*/ 144 w 288"/>
              <a:gd name="T7" fmla="*/ 584 h 1352"/>
              <a:gd name="T8" fmla="*/ 144 w 288"/>
              <a:gd name="T9" fmla="*/ 104 h 1352"/>
              <a:gd name="T10" fmla="*/ 192 w 288"/>
              <a:gd name="T11" fmla="*/ 104 h 1352"/>
              <a:gd name="T12" fmla="*/ 192 w 288"/>
              <a:gd name="T13" fmla="*/ 728 h 1352"/>
              <a:gd name="T14" fmla="*/ 240 w 288"/>
              <a:gd name="T15" fmla="*/ 1208 h 1352"/>
              <a:gd name="T16" fmla="*/ 288 w 288"/>
              <a:gd name="T17" fmla="*/ 1352 h 135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88"/>
              <a:gd name="T28" fmla="*/ 0 h 1352"/>
              <a:gd name="T29" fmla="*/ 288 w 288"/>
              <a:gd name="T30" fmla="*/ 1352 h 135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88" h="1352">
                <a:moveTo>
                  <a:pt x="0" y="1352"/>
                </a:moveTo>
                <a:cubicBezTo>
                  <a:pt x="16" y="1344"/>
                  <a:pt x="32" y="1336"/>
                  <a:pt x="48" y="1304"/>
                </a:cubicBezTo>
                <a:cubicBezTo>
                  <a:pt x="64" y="1272"/>
                  <a:pt x="80" y="1280"/>
                  <a:pt x="96" y="1160"/>
                </a:cubicBezTo>
                <a:cubicBezTo>
                  <a:pt x="112" y="1040"/>
                  <a:pt x="136" y="760"/>
                  <a:pt x="144" y="584"/>
                </a:cubicBezTo>
                <a:cubicBezTo>
                  <a:pt x="152" y="408"/>
                  <a:pt x="136" y="184"/>
                  <a:pt x="144" y="104"/>
                </a:cubicBezTo>
                <a:cubicBezTo>
                  <a:pt x="152" y="24"/>
                  <a:pt x="184" y="0"/>
                  <a:pt x="192" y="104"/>
                </a:cubicBezTo>
                <a:cubicBezTo>
                  <a:pt x="200" y="208"/>
                  <a:pt x="184" y="544"/>
                  <a:pt x="192" y="728"/>
                </a:cubicBezTo>
                <a:cubicBezTo>
                  <a:pt x="200" y="912"/>
                  <a:pt x="224" y="1104"/>
                  <a:pt x="240" y="1208"/>
                </a:cubicBezTo>
                <a:cubicBezTo>
                  <a:pt x="256" y="1312"/>
                  <a:pt x="272" y="1332"/>
                  <a:pt x="288" y="1352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1" name="Freeform 23"/>
          <p:cNvSpPr>
            <a:spLocks/>
          </p:cNvSpPr>
          <p:nvPr/>
        </p:nvSpPr>
        <p:spPr bwMode="auto">
          <a:xfrm>
            <a:off x="5413375" y="5019682"/>
            <a:ext cx="2590800" cy="152400"/>
          </a:xfrm>
          <a:custGeom>
            <a:avLst/>
            <a:gdLst>
              <a:gd name="T0" fmla="*/ 0 w 1632"/>
              <a:gd name="T1" fmla="*/ 96 h 96"/>
              <a:gd name="T2" fmla="*/ 0 w 1632"/>
              <a:gd name="T3" fmla="*/ 0 h 96"/>
              <a:gd name="T4" fmla="*/ 1632 w 1632"/>
              <a:gd name="T5" fmla="*/ 0 h 96"/>
              <a:gd name="T6" fmla="*/ 1632 w 1632"/>
              <a:gd name="T7" fmla="*/ 96 h 96"/>
              <a:gd name="T8" fmla="*/ 0 60000 65536"/>
              <a:gd name="T9" fmla="*/ 0 60000 65536"/>
              <a:gd name="T10" fmla="*/ 0 60000 65536"/>
              <a:gd name="T11" fmla="*/ 0 60000 65536"/>
              <a:gd name="T12" fmla="*/ 0 w 1632"/>
              <a:gd name="T13" fmla="*/ 0 h 96"/>
              <a:gd name="T14" fmla="*/ 1632 w 1632"/>
              <a:gd name="T15" fmla="*/ 96 h 9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32" h="96">
                <a:moveTo>
                  <a:pt x="0" y="96"/>
                </a:moveTo>
                <a:lnTo>
                  <a:pt x="0" y="0"/>
                </a:lnTo>
                <a:lnTo>
                  <a:pt x="1632" y="0"/>
                </a:lnTo>
                <a:lnTo>
                  <a:pt x="1632" y="96"/>
                </a:lnTo>
              </a:path>
            </a:pathLst>
          </a:custGeom>
          <a:noFill/>
          <a:ln w="19050" cmpd="sng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2" name="Line 24"/>
          <p:cNvSpPr>
            <a:spLocks noChangeShapeType="1"/>
          </p:cNvSpPr>
          <p:nvPr/>
        </p:nvSpPr>
        <p:spPr bwMode="auto">
          <a:xfrm>
            <a:off x="5424488" y="5181600"/>
            <a:ext cx="2590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3" name="Text Box 25"/>
          <p:cNvSpPr txBox="1">
            <a:spLocks noChangeArrowheads="1"/>
          </p:cNvSpPr>
          <p:nvPr/>
        </p:nvSpPr>
        <p:spPr bwMode="auto">
          <a:xfrm>
            <a:off x="6896100" y="3105150"/>
            <a:ext cx="11636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FF00"/>
                </a:solidFill>
              </a:rPr>
              <a:t>3D brane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7010400" y="4497388"/>
            <a:ext cx="10398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overlap</a:t>
            </a:r>
          </a:p>
        </p:txBody>
      </p:sp>
      <p:sp>
        <p:nvSpPr>
          <p:cNvPr id="1256475" name="AutoShape 27"/>
          <p:cNvSpPr>
            <a:spLocks noChangeArrowheads="1"/>
          </p:cNvSpPr>
          <p:nvPr/>
        </p:nvSpPr>
        <p:spPr bwMode="auto">
          <a:xfrm rot="-1812929">
            <a:off x="6896100" y="4716463"/>
            <a:ext cx="228600" cy="304800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8398" name="Text Box 30"/>
          <p:cNvSpPr txBox="1">
            <a:spLocks noChangeArrowheads="1"/>
          </p:cNvSpPr>
          <p:nvPr/>
        </p:nvSpPr>
        <p:spPr bwMode="auto">
          <a:xfrm>
            <a:off x="6761461" y="2136328"/>
            <a:ext cx="21050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 err="1">
                <a:solidFill>
                  <a:srgbClr val="FF0000"/>
                </a:solidFill>
              </a:rPr>
              <a:t>Arkani-Hamed</a:t>
            </a:r>
            <a:r>
              <a:rPr lang="en-US" i="1" dirty="0">
                <a:solidFill>
                  <a:srgbClr val="FF0000"/>
                </a:solidFill>
              </a:rPr>
              <a:t>, </a:t>
            </a:r>
          </a:p>
          <a:p>
            <a:r>
              <a:rPr lang="en-US" i="1" dirty="0" err="1">
                <a:solidFill>
                  <a:srgbClr val="FF0000"/>
                </a:solidFill>
              </a:rPr>
              <a:t>Dvali</a:t>
            </a:r>
            <a:r>
              <a:rPr lang="en-US" i="1" dirty="0">
                <a:solidFill>
                  <a:srgbClr val="FF0000"/>
                </a:solidFill>
              </a:rPr>
              <a:t>, </a:t>
            </a:r>
            <a:r>
              <a:rPr lang="en-US" i="1" dirty="0" err="1">
                <a:solidFill>
                  <a:srgbClr val="FF0000"/>
                </a:solidFill>
              </a:rPr>
              <a:t>Dimopoulos</a:t>
            </a:r>
            <a:r>
              <a:rPr lang="en-US" i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4117975" y="4587875"/>
            <a:ext cx="952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overlap</a:t>
            </a:r>
          </a:p>
        </p:txBody>
      </p:sp>
      <p:sp>
        <p:nvSpPr>
          <p:cNvPr id="58400" name="Text Box 32"/>
          <p:cNvSpPr txBox="1">
            <a:spLocks noChangeArrowheads="1"/>
          </p:cNvSpPr>
          <p:nvPr/>
        </p:nvSpPr>
        <p:spPr bwMode="auto">
          <a:xfrm>
            <a:off x="5038725" y="2379663"/>
            <a:ext cx="15065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Flat extra D</a:t>
            </a:r>
          </a:p>
        </p:txBody>
      </p:sp>
      <p:sp>
        <p:nvSpPr>
          <p:cNvPr id="58401" name="Text Box 33"/>
          <p:cNvSpPr txBox="1">
            <a:spLocks noChangeArrowheads="1"/>
          </p:cNvSpPr>
          <p:nvPr/>
        </p:nvSpPr>
        <p:spPr bwMode="auto">
          <a:xfrm>
            <a:off x="1079500" y="2425700"/>
            <a:ext cx="19288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Warped extra D</a:t>
            </a:r>
          </a:p>
        </p:txBody>
      </p:sp>
      <p:sp>
        <p:nvSpPr>
          <p:cNvPr id="58402" name="WordArt 34"/>
          <p:cNvSpPr>
            <a:spLocks noChangeArrowheads="1" noChangeShapeType="1" noTextEdit="1"/>
          </p:cNvSpPr>
          <p:nvPr/>
        </p:nvSpPr>
        <p:spPr bwMode="auto">
          <a:xfrm>
            <a:off x="754114" y="414668"/>
            <a:ext cx="6782642" cy="81804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Overlap in extra dimensions</a:t>
            </a:r>
          </a:p>
        </p:txBody>
      </p:sp>
      <p:sp>
        <p:nvSpPr>
          <p:cNvPr id="58403" name="Text Box 35"/>
          <p:cNvSpPr txBox="1">
            <a:spLocks noChangeArrowheads="1"/>
          </p:cNvSpPr>
          <p:nvPr/>
        </p:nvSpPr>
        <p:spPr bwMode="auto">
          <a:xfrm>
            <a:off x="3668265" y="5667952"/>
            <a:ext cx="2375127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/>
              <a:t> m </a:t>
            </a:r>
            <a:r>
              <a:rPr lang="en-US" sz="2000" dirty="0" smtClean="0">
                <a:latin typeface="Symbol" pitchFamily="18" charset="2"/>
              </a:rPr>
              <a:t>e </a:t>
            </a:r>
            <a:r>
              <a:rPr lang="en-US" sz="2000" dirty="0" err="1" smtClean="0"/>
              <a:t>f</a:t>
            </a:r>
            <a:r>
              <a:rPr lang="en-US" sz="2000" baseline="-25000" dirty="0" err="1" smtClean="0"/>
              <a:t>L</a:t>
            </a:r>
            <a:r>
              <a:rPr lang="en-US" sz="2000" baseline="-25000" dirty="0" smtClean="0"/>
              <a:t> </a:t>
            </a:r>
            <a:r>
              <a:rPr lang="en-US" sz="2000" dirty="0" err="1" smtClean="0"/>
              <a:t>f</a:t>
            </a:r>
            <a:r>
              <a:rPr lang="en-US" sz="2000" baseline="-25000" dirty="0" err="1" smtClean="0"/>
              <a:t>R</a:t>
            </a:r>
            <a:r>
              <a:rPr lang="en-US" sz="2000" baseline="30000" dirty="0" smtClean="0"/>
              <a:t>    </a:t>
            </a:r>
            <a:r>
              <a:rPr lang="en-US" sz="2000" dirty="0"/>
              <a:t>+  h. c.</a:t>
            </a:r>
          </a:p>
        </p:txBody>
      </p:sp>
      <p:sp>
        <p:nvSpPr>
          <p:cNvPr id="58404" name="Line 36"/>
          <p:cNvSpPr>
            <a:spLocks noChangeShapeType="1"/>
          </p:cNvSpPr>
          <p:nvPr/>
        </p:nvSpPr>
        <p:spPr bwMode="auto">
          <a:xfrm>
            <a:off x="4267200" y="5710484"/>
            <a:ext cx="203200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403225" y="1377950"/>
            <a:ext cx="3334567" cy="707886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small Dirac masses due to </a:t>
            </a:r>
          </a:p>
          <a:p>
            <a:r>
              <a:rPr lang="en-US" sz="2000" dirty="0"/>
              <a:t>overlap suppression: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3994326" y="1367317"/>
            <a:ext cx="489268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Right handed components are localized </a:t>
            </a:r>
          </a:p>
          <a:p>
            <a:r>
              <a:rPr lang="en-US" sz="2000" dirty="0"/>
              <a:t>differently in extra dimensions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4271963" y="6098942"/>
            <a:ext cx="36086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amount of overlap in extra D</a:t>
            </a:r>
          </a:p>
        </p:txBody>
      </p:sp>
      <p:sp>
        <p:nvSpPr>
          <p:cNvPr id="58408" name="AutoShape 40"/>
          <p:cNvSpPr>
            <a:spLocks noChangeArrowheads="1"/>
          </p:cNvSpPr>
          <p:nvPr/>
        </p:nvSpPr>
        <p:spPr bwMode="auto">
          <a:xfrm>
            <a:off x="3983666" y="6145459"/>
            <a:ext cx="307975" cy="157163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41" name="Text Box 14"/>
          <p:cNvSpPr txBox="1">
            <a:spLocks noChangeArrowheads="1"/>
          </p:cNvSpPr>
          <p:nvPr/>
        </p:nvSpPr>
        <p:spPr bwMode="auto">
          <a:xfrm>
            <a:off x="5639338" y="4619774"/>
            <a:ext cx="3978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 smtClean="0"/>
              <a:t>f</a:t>
            </a:r>
            <a:r>
              <a:rPr lang="en-US" baseline="-25000" dirty="0" err="1" smtClean="0"/>
              <a:t>R</a:t>
            </a:r>
            <a:endParaRPr lang="en-US" dirty="0"/>
          </a:p>
        </p:txBody>
      </p:sp>
      <p:sp>
        <p:nvSpPr>
          <p:cNvPr id="42" name="Text Box 14"/>
          <p:cNvSpPr txBox="1">
            <a:spLocks noChangeArrowheads="1"/>
          </p:cNvSpPr>
          <p:nvPr/>
        </p:nvSpPr>
        <p:spPr bwMode="auto">
          <a:xfrm>
            <a:off x="6158619" y="3994666"/>
            <a:ext cx="3866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 smtClean="0"/>
              <a:t>f</a:t>
            </a:r>
            <a:r>
              <a:rPr lang="en-US" baseline="-25000" dirty="0" err="1" smtClean="0"/>
              <a:t>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3" name="WordArt 25"/>
          <p:cNvSpPr>
            <a:spLocks noChangeArrowheads="1" noChangeShapeType="1" noTextEdit="1"/>
          </p:cNvSpPr>
          <p:nvPr/>
        </p:nvSpPr>
        <p:spPr bwMode="auto">
          <a:xfrm>
            <a:off x="509193" y="287072"/>
            <a:ext cx="4236473" cy="77758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Neutrino condensate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pic>
        <p:nvPicPr>
          <p:cNvPr id="44034" name="Picture 2" descr="http://inspirehep.net/record/1420706/files/Feynman_Diagra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962" y="1520444"/>
            <a:ext cx="3678867" cy="217218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5" name="TextBox 4"/>
          <p:cNvSpPr txBox="1"/>
          <p:nvPr/>
        </p:nvSpPr>
        <p:spPr>
          <a:xfrm>
            <a:off x="317798" y="3859600"/>
            <a:ext cx="44278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Neutrino mass generation </a:t>
            </a:r>
          </a:p>
          <a:p>
            <a:r>
              <a:rPr lang="en-IE" sz="2000" dirty="0" smtClean="0"/>
              <a:t>through the neutrino condensate  via  non-</a:t>
            </a:r>
            <a:r>
              <a:rPr lang="en-IE" sz="2000" dirty="0" err="1" smtClean="0"/>
              <a:t>perturbative</a:t>
            </a:r>
            <a:r>
              <a:rPr lang="en-IE" sz="2000" dirty="0" smtClean="0"/>
              <a:t> interaction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77565" y="2122008"/>
            <a:ext cx="4050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smtClean="0">
                <a:solidFill>
                  <a:srgbClr val="FF0000"/>
                </a:solidFill>
              </a:rPr>
              <a:t>G. </a:t>
            </a:r>
            <a:r>
              <a:rPr lang="en-IE" i="1" dirty="0" err="1" smtClean="0">
                <a:solidFill>
                  <a:srgbClr val="FF0000"/>
                </a:solidFill>
              </a:rPr>
              <a:t>Dvali</a:t>
            </a:r>
            <a:r>
              <a:rPr lang="en-IE" i="1" dirty="0" smtClean="0">
                <a:solidFill>
                  <a:srgbClr val="FF0000"/>
                </a:solidFill>
              </a:rPr>
              <a:t> and L. </a:t>
            </a:r>
            <a:r>
              <a:rPr lang="en-IE" i="1" dirty="0" err="1" smtClean="0">
                <a:solidFill>
                  <a:srgbClr val="FF0000"/>
                </a:solidFill>
              </a:rPr>
              <a:t>Funcke</a:t>
            </a:r>
            <a:r>
              <a:rPr lang="en-IE" i="1" dirty="0" smtClean="0">
                <a:solidFill>
                  <a:srgbClr val="FF0000"/>
                </a:solidFill>
              </a:rPr>
              <a:t>,  </a:t>
            </a:r>
          </a:p>
          <a:p>
            <a:r>
              <a:rPr lang="en-IE" i="1" dirty="0" err="1" smtClean="0">
                <a:solidFill>
                  <a:srgbClr val="FF0000"/>
                </a:solidFill>
              </a:rPr>
              <a:t>Phys.Rev</a:t>
            </a:r>
            <a:r>
              <a:rPr lang="en-IE" i="1" dirty="0" smtClean="0">
                <a:solidFill>
                  <a:srgbClr val="FF0000"/>
                </a:solidFill>
              </a:rPr>
              <a:t>. D93 (2016) no.11, 113002 arXiv:1602.03191 [hep-ph] </a:t>
            </a:r>
            <a:endParaRPr lang="en-IE" i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56299" y="1403489"/>
            <a:ext cx="3366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Small neutrino masses from gravitational </a:t>
            </a:r>
            <a:r>
              <a:rPr lang="el-GR" sz="2000" dirty="0" smtClean="0"/>
              <a:t>θ-</a:t>
            </a:r>
            <a:r>
              <a:rPr lang="en-IE" sz="2000" dirty="0" smtClean="0"/>
              <a:t>term</a:t>
            </a:r>
            <a:endParaRPr lang="en-IE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5170952" y="3625772"/>
            <a:ext cx="3838366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No  </a:t>
            </a:r>
            <a:r>
              <a:rPr lang="en-IE" sz="2000" dirty="0" smtClean="0">
                <a:latin typeface="Symbol" pitchFamily="18" charset="2"/>
              </a:rPr>
              <a:t>bb</a:t>
            </a:r>
            <a:r>
              <a:rPr lang="en-IE" sz="2000" baseline="-25000" dirty="0" smtClean="0"/>
              <a:t>0</a:t>
            </a:r>
            <a:r>
              <a:rPr lang="en-IE" sz="2000" baseline="-25000" dirty="0" smtClean="0">
                <a:latin typeface="Symbol" pitchFamily="18" charset="2"/>
              </a:rPr>
              <a:t>n  </a:t>
            </a:r>
            <a:r>
              <a:rPr lang="en-IE" sz="2000" dirty="0" smtClean="0"/>
              <a:t>decay due to large q</a:t>
            </a:r>
            <a:r>
              <a:rPr lang="en-IE" sz="2000" baseline="30000" dirty="0" smtClean="0"/>
              <a:t>2</a:t>
            </a:r>
            <a:r>
              <a:rPr lang="en-IE" sz="2000" dirty="0" smtClean="0"/>
              <a:t>  the vertex does not exist </a:t>
            </a:r>
            <a:r>
              <a:rPr lang="en-IE" sz="2000" dirty="0" smtClean="0"/>
              <a:t>?</a:t>
            </a:r>
            <a:endParaRPr lang="en-IE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234750" y="4550728"/>
            <a:ext cx="36647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</a:t>
            </a:r>
            <a:r>
              <a:rPr lang="en-IE" sz="2000" dirty="0" smtClean="0">
                <a:latin typeface="Symbol" pitchFamily="18" charset="2"/>
              </a:rPr>
              <a:t>bb</a:t>
            </a:r>
            <a:r>
              <a:rPr lang="en-IE" sz="2000" baseline="-25000" dirty="0" smtClean="0"/>
              <a:t>0</a:t>
            </a:r>
            <a:r>
              <a:rPr lang="en-IE" sz="2000" baseline="-25000" dirty="0" smtClean="0">
                <a:latin typeface="Symbol" pitchFamily="18" charset="2"/>
              </a:rPr>
              <a:t>n  </a:t>
            </a:r>
            <a:r>
              <a:rPr lang="en-IE" sz="2000" dirty="0" smtClean="0"/>
              <a:t>decay - unique process where neutrinos are highly virtual</a:t>
            </a:r>
            <a:endParaRPr lang="en-IE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370962" y="4944136"/>
            <a:ext cx="3868526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Neutrino condensation </a:t>
            </a:r>
            <a:endParaRPr lang="en-IE" sz="2000" dirty="0" smtClean="0"/>
          </a:p>
          <a:p>
            <a:r>
              <a:rPr lang="en-IE" sz="2000" dirty="0" smtClean="0"/>
              <a:t>Due to </a:t>
            </a:r>
            <a:r>
              <a:rPr lang="en-IE" sz="2000" dirty="0" err="1" smtClean="0"/>
              <a:t>nonperturbative</a:t>
            </a:r>
            <a:r>
              <a:rPr lang="en-IE" sz="2000" dirty="0" smtClean="0"/>
              <a:t> gravitational interaction</a:t>
            </a:r>
            <a:r>
              <a:rPr lang="en-IE" sz="2000" dirty="0" smtClean="0"/>
              <a:t> </a:t>
            </a:r>
            <a:r>
              <a:rPr lang="en-IE" sz="2000" dirty="0" smtClean="0"/>
              <a:t>&lt;</a:t>
            </a:r>
            <a:r>
              <a:rPr lang="en-US" sz="2000" dirty="0" err="1" smtClean="0">
                <a:latin typeface="Symbol" pitchFamily="18" charset="2"/>
              </a:rPr>
              <a:t>nn</a:t>
            </a:r>
            <a:r>
              <a:rPr lang="en-IE" sz="2000" dirty="0" smtClean="0"/>
              <a:t>&gt; </a:t>
            </a:r>
            <a:endParaRPr lang="en-IE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333044" y="6142046"/>
            <a:ext cx="41432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A</a:t>
            </a:r>
            <a:r>
              <a:rPr lang="en-IE" sz="2000" dirty="0" smtClean="0"/>
              <a:t>nalogy </a:t>
            </a:r>
            <a:r>
              <a:rPr lang="en-IE" sz="2000" dirty="0" smtClean="0"/>
              <a:t>with quark condensate)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 dirty="0"/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5" name="WordArt 10"/>
          <p:cNvSpPr>
            <a:spLocks noChangeArrowheads="1" noChangeShapeType="1" noTextEdit="1"/>
          </p:cNvSpPr>
          <p:nvPr/>
        </p:nvSpPr>
        <p:spPr bwMode="auto">
          <a:xfrm>
            <a:off x="349149" y="212647"/>
            <a:ext cx="6138532" cy="69092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Vacuum and properties of oscillations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38898" y="6047951"/>
            <a:ext cx="83585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</a:t>
            </a:r>
            <a:r>
              <a:rPr lang="en-IE" sz="2000" dirty="0" smtClean="0">
                <a:latin typeface="Symbol" pitchFamily="18" charset="2"/>
              </a:rPr>
              <a:t>f</a:t>
            </a:r>
            <a:r>
              <a:rPr lang="en-IE" sz="2000" dirty="0" smtClean="0"/>
              <a:t>  get small masses due explicit symmetry breaking by WI via loops   </a:t>
            </a:r>
            <a:endParaRPr lang="en-IE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317633" y="1042692"/>
            <a:ext cx="23511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Order </a:t>
            </a:r>
            <a:r>
              <a:rPr lang="en-IE" sz="2000" dirty="0" smtClean="0"/>
              <a:t>parameter   </a:t>
            </a:r>
            <a:endParaRPr lang="en-IE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55478" y="2190307"/>
            <a:ext cx="4286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E" dirty="0"/>
          </a:p>
        </p:txBody>
      </p:sp>
      <p:sp>
        <p:nvSpPr>
          <p:cNvPr id="16" name="TextBox 15"/>
          <p:cNvSpPr txBox="1"/>
          <p:nvPr/>
        </p:nvSpPr>
        <p:spPr>
          <a:xfrm>
            <a:off x="3824184" y="3681321"/>
            <a:ext cx="27538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U(</a:t>
            </a:r>
            <a:r>
              <a:rPr lang="en-IE" sz="2000" dirty="0" smtClean="0">
                <a:latin typeface="Symbol" pitchFamily="18" charset="2"/>
              </a:rPr>
              <a:t>q</a:t>
            </a:r>
            <a:r>
              <a:rPr lang="en-IE" sz="2000" dirty="0" smtClean="0"/>
              <a:t>) - mixing matrix  </a:t>
            </a:r>
            <a:endParaRPr lang="en-IE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1596680" y="1487306"/>
            <a:ext cx="4825386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&lt;</a:t>
            </a:r>
            <a:r>
              <a:rPr lang="en-IE" sz="2000" dirty="0" err="1" smtClean="0">
                <a:latin typeface="Symbol" pitchFamily="18" charset="2"/>
              </a:rPr>
              <a:t>F</a:t>
            </a:r>
            <a:r>
              <a:rPr lang="en-IE" sz="2000" baseline="-25000" dirty="0" err="1" smtClean="0">
                <a:latin typeface="Symbol" pitchFamily="18" charset="2"/>
              </a:rPr>
              <a:t>ab</a:t>
            </a:r>
            <a:r>
              <a:rPr lang="en-IE" sz="2000" dirty="0" smtClean="0"/>
              <a:t> &gt; = &lt;</a:t>
            </a:r>
            <a:r>
              <a:rPr lang="en-IE" sz="2000" dirty="0" err="1" smtClean="0">
                <a:latin typeface="Symbol" pitchFamily="18" charset="2"/>
              </a:rPr>
              <a:t>n</a:t>
            </a:r>
            <a:r>
              <a:rPr lang="en-IE" sz="2000" baseline="-25000" dirty="0" err="1" smtClean="0">
                <a:latin typeface="Symbol" pitchFamily="18" charset="2"/>
              </a:rPr>
              <a:t>a</a:t>
            </a:r>
            <a:r>
              <a:rPr lang="en-IE" sz="2000" baseline="30000" dirty="0" err="1" smtClean="0"/>
              <a:t>T</a:t>
            </a:r>
            <a:r>
              <a:rPr lang="en-IE" sz="2000" dirty="0" err="1" smtClean="0"/>
              <a:t>C</a:t>
            </a:r>
            <a:r>
              <a:rPr lang="en-IE" sz="2000" dirty="0" err="1" smtClean="0">
                <a:latin typeface="Symbol" pitchFamily="18" charset="2"/>
              </a:rPr>
              <a:t>n</a:t>
            </a:r>
            <a:r>
              <a:rPr lang="en-IE" sz="2000" baseline="-25000" dirty="0" err="1" smtClean="0">
                <a:latin typeface="Symbol" pitchFamily="18" charset="2"/>
              </a:rPr>
              <a:t>b</a:t>
            </a:r>
            <a:r>
              <a:rPr lang="en-IE" sz="2000" dirty="0" smtClean="0"/>
              <a:t> &gt;</a:t>
            </a:r>
            <a:r>
              <a:rPr lang="en-US" sz="2000" dirty="0" smtClean="0"/>
              <a:t> ~</a:t>
            </a:r>
            <a:r>
              <a:rPr lang="en-IE" sz="2000" dirty="0" smtClean="0">
                <a:latin typeface="Symbol" pitchFamily="18" charset="2"/>
              </a:rPr>
              <a:t> L</a:t>
            </a:r>
            <a:r>
              <a:rPr lang="en-IE" sz="2000" baseline="-25000" dirty="0" smtClean="0"/>
              <a:t>G  </a:t>
            </a:r>
            <a:r>
              <a:rPr lang="en-US" sz="2000" dirty="0" smtClean="0"/>
              <a:t>= </a:t>
            </a:r>
            <a:r>
              <a:rPr lang="en-US" sz="2000" dirty="0" err="1" smtClean="0"/>
              <a:t>meV</a:t>
            </a:r>
            <a:r>
              <a:rPr lang="en-US" sz="2000" dirty="0" smtClean="0"/>
              <a:t> -</a:t>
            </a:r>
            <a:r>
              <a:rPr lang="en-IE" sz="2000" dirty="0" smtClean="0"/>
              <a:t> 0.1 </a:t>
            </a:r>
            <a:r>
              <a:rPr lang="en-IE" sz="2000" dirty="0" err="1" smtClean="0"/>
              <a:t>eV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349148" y="2083977"/>
            <a:ext cx="4976063" cy="400110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Cosmological phase transition at T</a:t>
            </a:r>
            <a:r>
              <a:rPr lang="en-IE" sz="2000" dirty="0" smtClean="0">
                <a:latin typeface="Symbol" pitchFamily="18" charset="2"/>
              </a:rPr>
              <a:t> </a:t>
            </a:r>
            <a:r>
              <a:rPr lang="en-US" sz="2000" dirty="0" smtClean="0"/>
              <a:t>~</a:t>
            </a:r>
            <a:r>
              <a:rPr lang="en-IE" sz="2000" dirty="0" smtClean="0">
                <a:latin typeface="Symbol" pitchFamily="18" charset="2"/>
              </a:rPr>
              <a:t> L</a:t>
            </a:r>
            <a:r>
              <a:rPr lang="en-IE" sz="2000" baseline="-25000" dirty="0" smtClean="0"/>
              <a:t>G </a:t>
            </a:r>
            <a:r>
              <a:rPr lang="en-IE" sz="2000" dirty="0" smtClean="0"/>
              <a:t>  </a:t>
            </a:r>
            <a:endParaRPr lang="en-IE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827631" y="2466734"/>
            <a:ext cx="61473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Neutrinos get masses, in </a:t>
            </a:r>
            <a:r>
              <a:rPr lang="en-IE" sz="2000" dirty="0" err="1" smtClean="0"/>
              <a:t>flavor</a:t>
            </a:r>
            <a:r>
              <a:rPr lang="en-IE" sz="2000" dirty="0" smtClean="0"/>
              <a:t> basis </a:t>
            </a:r>
            <a:r>
              <a:rPr lang="en-IE" sz="2000" dirty="0" err="1" smtClean="0"/>
              <a:t>m</a:t>
            </a:r>
            <a:r>
              <a:rPr lang="en-IE" sz="2000" baseline="-25000" dirty="0" err="1" smtClean="0">
                <a:latin typeface="Symbol" pitchFamily="18" charset="2"/>
              </a:rPr>
              <a:t>ab</a:t>
            </a:r>
            <a:r>
              <a:rPr lang="en-IE" sz="2000" dirty="0" smtClean="0"/>
              <a:t> </a:t>
            </a:r>
            <a:r>
              <a:rPr lang="en-US" sz="2000" dirty="0" smtClean="0"/>
              <a:t>~</a:t>
            </a:r>
            <a:r>
              <a:rPr lang="en-IE" sz="2000" dirty="0" smtClean="0"/>
              <a:t> &lt; </a:t>
            </a:r>
            <a:r>
              <a:rPr lang="en-IE" sz="2000" dirty="0" err="1" smtClean="0">
                <a:latin typeface="Symbol" pitchFamily="18" charset="2"/>
              </a:rPr>
              <a:t>F</a:t>
            </a:r>
            <a:r>
              <a:rPr lang="en-IE" sz="2000" baseline="-25000" dirty="0" err="1" smtClean="0">
                <a:latin typeface="Symbol" pitchFamily="18" charset="2"/>
              </a:rPr>
              <a:t>ab</a:t>
            </a:r>
            <a:r>
              <a:rPr lang="en-IE" sz="2000" dirty="0" smtClean="0"/>
              <a:t> &gt;  </a:t>
            </a:r>
            <a:endParaRPr lang="en-IE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859532" y="2834945"/>
            <a:ext cx="66364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(charged leptons mass generated by usual Higgs field)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341004" y="3281211"/>
            <a:ext cx="2635053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m </a:t>
            </a:r>
            <a:r>
              <a:rPr lang="en-US" sz="2000" dirty="0" smtClean="0"/>
              <a:t>~</a:t>
            </a:r>
            <a:r>
              <a:rPr lang="en-IE" sz="2000" dirty="0" smtClean="0"/>
              <a:t> U(</a:t>
            </a:r>
            <a:r>
              <a:rPr lang="en-IE" sz="2000" dirty="0" smtClean="0">
                <a:latin typeface="Symbol" pitchFamily="18" charset="2"/>
              </a:rPr>
              <a:t>q</a:t>
            </a:r>
            <a:r>
              <a:rPr lang="en-IE" sz="2000" dirty="0" smtClean="0"/>
              <a:t>)</a:t>
            </a:r>
            <a:r>
              <a:rPr lang="en-IE" sz="2000" baseline="30000" dirty="0" smtClean="0"/>
              <a:t>T</a:t>
            </a:r>
            <a:r>
              <a:rPr lang="en-IE" sz="2000" dirty="0" smtClean="0"/>
              <a:t> &lt;</a:t>
            </a:r>
            <a:r>
              <a:rPr lang="en-IE" sz="2000" dirty="0" smtClean="0">
                <a:latin typeface="Symbol" pitchFamily="18" charset="2"/>
              </a:rPr>
              <a:t>F</a:t>
            </a:r>
            <a:r>
              <a:rPr lang="en-IE" sz="2000" dirty="0" smtClean="0"/>
              <a:t>&gt; U(</a:t>
            </a:r>
            <a:r>
              <a:rPr lang="en-IE" sz="2000" dirty="0" smtClean="0">
                <a:latin typeface="Symbol" pitchFamily="18" charset="2"/>
              </a:rPr>
              <a:t>q</a:t>
            </a:r>
            <a:r>
              <a:rPr lang="en-IE" sz="2000" dirty="0" smtClean="0"/>
              <a:t>)  </a:t>
            </a:r>
            <a:endParaRPr lang="en-IE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476744" y="4540340"/>
            <a:ext cx="990531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T</a:t>
            </a:r>
            <a:r>
              <a:rPr lang="en-IE" sz="2000" dirty="0" smtClean="0">
                <a:latin typeface="Symbol" pitchFamily="18" charset="2"/>
              </a:rPr>
              <a:t> </a:t>
            </a:r>
            <a:r>
              <a:rPr lang="en-US" sz="2000" dirty="0" smtClean="0"/>
              <a:t>&lt;</a:t>
            </a:r>
            <a:r>
              <a:rPr lang="en-IE" sz="2000" dirty="0" smtClean="0">
                <a:latin typeface="Symbol" pitchFamily="18" charset="2"/>
              </a:rPr>
              <a:t> L</a:t>
            </a:r>
            <a:r>
              <a:rPr lang="en-IE" sz="2000" baseline="-25000" dirty="0" smtClean="0"/>
              <a:t>G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1499175" y="4505618"/>
            <a:ext cx="58072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Relic neutrinos form bound states</a:t>
            </a:r>
            <a:r>
              <a:rPr lang="en-IE" sz="2000" dirty="0" smtClean="0">
                <a:latin typeface="Symbol" pitchFamily="18" charset="2"/>
              </a:rPr>
              <a:t>  f</a:t>
            </a:r>
            <a:r>
              <a:rPr lang="en-IE" sz="2000" dirty="0" smtClean="0"/>
              <a:t> = (</a:t>
            </a:r>
            <a:r>
              <a:rPr lang="en-IE" sz="2000" dirty="0" err="1" smtClean="0">
                <a:latin typeface="Symbol" pitchFamily="18" charset="2"/>
              </a:rPr>
              <a:t>n</a:t>
            </a:r>
            <a:r>
              <a:rPr lang="en-IE" sz="2000" baseline="-25000" dirty="0" err="1" smtClean="0">
                <a:latin typeface="Symbol" pitchFamily="18" charset="2"/>
              </a:rPr>
              <a:t>a</a:t>
            </a:r>
            <a:r>
              <a:rPr lang="en-IE" sz="2000" baseline="30000" dirty="0" err="1" smtClean="0"/>
              <a:t>T</a:t>
            </a:r>
            <a:r>
              <a:rPr lang="en-IE" sz="2000" dirty="0" err="1" smtClean="0">
                <a:latin typeface="Symbol" pitchFamily="18" charset="2"/>
              </a:rPr>
              <a:t>n</a:t>
            </a:r>
            <a:r>
              <a:rPr lang="en-IE" sz="2000" baseline="-25000" dirty="0" err="1" smtClean="0">
                <a:latin typeface="Symbol" pitchFamily="18" charset="2"/>
              </a:rPr>
              <a:t>b</a:t>
            </a:r>
            <a:r>
              <a:rPr lang="en-IE" sz="2000" dirty="0" smtClean="0"/>
              <a:t> </a:t>
            </a:r>
            <a:r>
              <a:rPr lang="en-IE" sz="2000" dirty="0" smtClean="0"/>
              <a:t>),  </a:t>
            </a:r>
            <a:r>
              <a:rPr lang="en-IE" sz="2000" dirty="0" smtClean="0">
                <a:latin typeface="Symbol" pitchFamily="18" charset="2"/>
              </a:rPr>
              <a:t>  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859532" y="3660055"/>
            <a:ext cx="32942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&lt;</a:t>
            </a:r>
            <a:r>
              <a:rPr lang="en-IE" sz="2000" dirty="0" smtClean="0">
                <a:latin typeface="Symbol" pitchFamily="18" charset="2"/>
              </a:rPr>
              <a:t>F</a:t>
            </a:r>
            <a:r>
              <a:rPr lang="en-IE" sz="2000" dirty="0" smtClean="0"/>
              <a:t>&gt; = </a:t>
            </a:r>
            <a:r>
              <a:rPr lang="en-IE" sz="2000" dirty="0" err="1" smtClean="0"/>
              <a:t>diag</a:t>
            </a:r>
            <a:r>
              <a:rPr lang="en-IE" sz="2000" dirty="0" smtClean="0"/>
              <a:t> (</a:t>
            </a:r>
            <a:r>
              <a:rPr lang="en-IE" sz="2000" dirty="0" smtClean="0">
                <a:latin typeface="Symbol" pitchFamily="18" charset="2"/>
              </a:rPr>
              <a:t>F</a:t>
            </a:r>
            <a:r>
              <a:rPr lang="en-IE" sz="2000" baseline="-25000" dirty="0" smtClean="0"/>
              <a:t>11</a:t>
            </a:r>
            <a:r>
              <a:rPr lang="en-IE" sz="2000" dirty="0" smtClean="0"/>
              <a:t>, </a:t>
            </a:r>
            <a:r>
              <a:rPr lang="en-IE" sz="2000" dirty="0" smtClean="0">
                <a:latin typeface="Symbol" pitchFamily="18" charset="2"/>
              </a:rPr>
              <a:t>F</a:t>
            </a:r>
            <a:r>
              <a:rPr lang="en-IE" sz="2000" baseline="-25000" dirty="0" smtClean="0"/>
              <a:t>22</a:t>
            </a:r>
            <a:r>
              <a:rPr lang="en-IE" sz="2000" dirty="0" smtClean="0"/>
              <a:t>, </a:t>
            </a:r>
            <a:r>
              <a:rPr lang="en-IE" sz="2000" dirty="0" smtClean="0">
                <a:latin typeface="Symbol" pitchFamily="18" charset="2"/>
              </a:rPr>
              <a:t>F</a:t>
            </a:r>
            <a:r>
              <a:rPr lang="en-IE" sz="2000" baseline="-25000" dirty="0" smtClean="0"/>
              <a:t>33</a:t>
            </a:r>
            <a:r>
              <a:rPr lang="en-IE" sz="2000" dirty="0" smtClean="0"/>
              <a:t>),   </a:t>
            </a:r>
            <a:endParaRPr lang="en-IE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1531089" y="4864317"/>
            <a:ext cx="6188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decay and annihilate into</a:t>
            </a:r>
            <a:r>
              <a:rPr lang="en-IE" sz="2000" dirty="0" smtClean="0">
                <a:latin typeface="Symbol" pitchFamily="18" charset="2"/>
              </a:rPr>
              <a:t> f</a:t>
            </a:r>
            <a:r>
              <a:rPr lang="en-IE" sz="2000" dirty="0" smtClean="0"/>
              <a:t> (</a:t>
            </a:r>
            <a:r>
              <a:rPr lang="en-IE" sz="2000" dirty="0" err="1" smtClean="0"/>
              <a:t>neutrinoless</a:t>
            </a:r>
            <a:r>
              <a:rPr lang="en-IE" sz="2000" dirty="0" smtClean="0"/>
              <a:t> Universe)</a:t>
            </a:r>
            <a:endParaRPr lang="en-IE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404019" y="5354887"/>
            <a:ext cx="83146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Symmetry of system, SU(3)</a:t>
            </a:r>
            <a:r>
              <a:rPr lang="en-IE" sz="2000" dirty="0" err="1" smtClean="0"/>
              <a:t>xU</a:t>
            </a:r>
            <a:r>
              <a:rPr lang="en-IE" sz="2000" dirty="0" smtClean="0"/>
              <a:t>(1),  spontaneously broken by neutrino condensate - </a:t>
            </a:r>
            <a:r>
              <a:rPr lang="en-IE" sz="2000" dirty="0" smtClean="0">
                <a:latin typeface="Symbol" pitchFamily="18" charset="2"/>
              </a:rPr>
              <a:t>f</a:t>
            </a:r>
            <a:r>
              <a:rPr lang="en-IE" sz="2000" dirty="0" smtClean="0"/>
              <a:t> are goldstone bosons</a:t>
            </a:r>
            <a:endParaRPr lang="en-IE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6730408" y="183701"/>
            <a:ext cx="26368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smtClean="0">
                <a:solidFill>
                  <a:srgbClr val="FF0000"/>
                </a:solidFill>
              </a:rPr>
              <a:t> </a:t>
            </a:r>
            <a:r>
              <a:rPr lang="en-IE" i="1" dirty="0" err="1" smtClean="0">
                <a:solidFill>
                  <a:srgbClr val="FF0000"/>
                </a:solidFill>
              </a:rPr>
              <a:t>G.Dvali</a:t>
            </a:r>
            <a:r>
              <a:rPr lang="en-IE" i="1" dirty="0" smtClean="0">
                <a:solidFill>
                  <a:srgbClr val="FF0000"/>
                </a:solidFill>
              </a:rPr>
              <a:t> , L </a:t>
            </a:r>
            <a:r>
              <a:rPr lang="en-IE" i="1" dirty="0" err="1" smtClean="0">
                <a:solidFill>
                  <a:srgbClr val="FF0000"/>
                </a:solidFill>
              </a:rPr>
              <a:t>Funcke</a:t>
            </a:r>
            <a:r>
              <a:rPr lang="en-IE" i="1" dirty="0" smtClean="0">
                <a:solidFill>
                  <a:srgbClr val="FF0000"/>
                </a:solidFill>
              </a:rPr>
              <a:t>, </a:t>
            </a:r>
          </a:p>
          <a:p>
            <a:r>
              <a:rPr lang="en-IE" i="1" dirty="0" smtClean="0">
                <a:solidFill>
                  <a:srgbClr val="FF0000"/>
                </a:solidFill>
              </a:rPr>
              <a:t>1602.03191 [hep-ph]</a:t>
            </a:r>
            <a:endParaRPr lang="en-IE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-10633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 dirty="0"/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86077" y="5762843"/>
            <a:ext cx="88323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Solar system  moves through frozen string-DW  background  with </a:t>
            </a:r>
          </a:p>
          <a:p>
            <a:r>
              <a:rPr lang="en-IE" sz="2000" dirty="0" smtClean="0"/>
              <a:t>v = 230 km/sec. For 6 years (operation of </a:t>
            </a:r>
            <a:r>
              <a:rPr lang="en-IE" sz="2000" dirty="0" err="1" smtClean="0"/>
              <a:t>Daya</a:t>
            </a:r>
            <a:r>
              <a:rPr lang="en-IE" sz="2000" dirty="0" smtClean="0"/>
              <a:t> Bay) d = </a:t>
            </a:r>
            <a:r>
              <a:rPr lang="en-IE" sz="2000" dirty="0" err="1" smtClean="0"/>
              <a:t>vt</a:t>
            </a:r>
            <a:r>
              <a:rPr lang="en-IE" sz="2000" dirty="0" smtClean="0"/>
              <a:t> = 4 x 10</a:t>
            </a:r>
            <a:r>
              <a:rPr lang="en-IE" sz="2000" baseline="30000" dirty="0" smtClean="0"/>
              <a:t>13</a:t>
            </a:r>
            <a:r>
              <a:rPr lang="en-IE" sz="2000" dirty="0" smtClean="0"/>
              <a:t> m </a:t>
            </a:r>
          </a:p>
          <a:p>
            <a:r>
              <a:rPr lang="en-IE" sz="2000" dirty="0" smtClean="0"/>
              <a:t>-  comparable with</a:t>
            </a:r>
            <a:r>
              <a:rPr lang="en-IE" sz="2000" dirty="0"/>
              <a:t> </a:t>
            </a:r>
            <a:r>
              <a:rPr lang="en-IE" sz="2000" dirty="0" smtClean="0"/>
              <a:t>expected </a:t>
            </a:r>
            <a:r>
              <a:rPr lang="en-IE" sz="2000" dirty="0" smtClean="0">
                <a:latin typeface="Symbol" pitchFamily="18" charset="2"/>
              </a:rPr>
              <a:t>x</a:t>
            </a:r>
            <a:r>
              <a:rPr lang="en-IE" sz="2000" dirty="0" smtClean="0"/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0544" y="1285279"/>
            <a:ext cx="26598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Symmetry breaking: </a:t>
            </a:r>
            <a:endParaRPr lang="en-IE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55478" y="2190307"/>
            <a:ext cx="4286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E" dirty="0"/>
          </a:p>
        </p:txBody>
      </p:sp>
      <p:sp>
        <p:nvSpPr>
          <p:cNvPr id="16" name="TextBox 15"/>
          <p:cNvSpPr txBox="1"/>
          <p:nvPr/>
        </p:nvSpPr>
        <p:spPr>
          <a:xfrm>
            <a:off x="4401872" y="2381664"/>
            <a:ext cx="10632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Symbol" pitchFamily="18" charset="2"/>
              </a:rPr>
              <a:t>   L</a:t>
            </a:r>
            <a:r>
              <a:rPr lang="en-IE" sz="2000" baseline="-25000" dirty="0" smtClean="0"/>
              <a:t>G</a:t>
            </a:r>
            <a:r>
              <a:rPr lang="en-IE" sz="2000" dirty="0" smtClean="0"/>
              <a:t> </a:t>
            </a:r>
          </a:p>
          <a:p>
            <a:r>
              <a:rPr lang="en-IE" sz="2000" dirty="0" smtClean="0"/>
              <a:t> 1 </a:t>
            </a:r>
            <a:r>
              <a:rPr lang="en-IE" sz="2000" dirty="0" err="1" smtClean="0"/>
              <a:t>meV</a:t>
            </a:r>
            <a:r>
              <a:rPr lang="en-IE" sz="2000" dirty="0" smtClean="0"/>
              <a:t>  </a:t>
            </a:r>
            <a:endParaRPr lang="en-IE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6294463" y="218617"/>
            <a:ext cx="26368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smtClean="0">
                <a:solidFill>
                  <a:srgbClr val="FF0000"/>
                </a:solidFill>
              </a:rPr>
              <a:t> </a:t>
            </a:r>
            <a:r>
              <a:rPr lang="en-IE" i="1" dirty="0" err="1" smtClean="0">
                <a:solidFill>
                  <a:srgbClr val="FF0000"/>
                </a:solidFill>
              </a:rPr>
              <a:t>G.Dvali</a:t>
            </a:r>
            <a:r>
              <a:rPr lang="en-IE" i="1" dirty="0" smtClean="0">
                <a:solidFill>
                  <a:srgbClr val="FF0000"/>
                </a:solidFill>
              </a:rPr>
              <a:t> , L </a:t>
            </a:r>
            <a:r>
              <a:rPr lang="en-IE" i="1" dirty="0" err="1" smtClean="0">
                <a:solidFill>
                  <a:srgbClr val="FF0000"/>
                </a:solidFill>
              </a:rPr>
              <a:t>Funcke</a:t>
            </a:r>
            <a:r>
              <a:rPr lang="en-IE" i="1" dirty="0" smtClean="0">
                <a:solidFill>
                  <a:srgbClr val="FF0000"/>
                </a:solidFill>
              </a:rPr>
              <a:t>, </a:t>
            </a:r>
          </a:p>
          <a:p>
            <a:r>
              <a:rPr lang="en-IE" i="1" dirty="0" smtClean="0">
                <a:solidFill>
                  <a:srgbClr val="FF0000"/>
                </a:solidFill>
              </a:rPr>
              <a:t>T </a:t>
            </a:r>
            <a:r>
              <a:rPr lang="en-IE" i="1" dirty="0" err="1" smtClean="0">
                <a:solidFill>
                  <a:srgbClr val="FF0000"/>
                </a:solidFill>
              </a:rPr>
              <a:t>Vachaspati</a:t>
            </a:r>
            <a:r>
              <a:rPr lang="en-IE" i="1" dirty="0" smtClean="0">
                <a:solidFill>
                  <a:srgbClr val="FF0000"/>
                </a:solidFill>
              </a:rPr>
              <a:t>  </a:t>
            </a:r>
          </a:p>
          <a:p>
            <a:r>
              <a:rPr lang="en-IE" i="1" dirty="0" smtClean="0">
                <a:solidFill>
                  <a:srgbClr val="FF0000"/>
                </a:solidFill>
              </a:rPr>
              <a:t>2112.02107 [hep-ph]</a:t>
            </a:r>
            <a:endParaRPr lang="en-IE" i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87830" y="1299114"/>
            <a:ext cx="3157870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SU(3)  </a:t>
            </a:r>
            <a:r>
              <a:rPr lang="en-IE" sz="2000" dirty="0" smtClean="0">
                <a:sym typeface="Wingdings" pitchFamily="2" charset="2"/>
              </a:rPr>
              <a:t> Z</a:t>
            </a:r>
            <a:r>
              <a:rPr lang="en-IE" sz="2000" baseline="-25000" dirty="0" smtClean="0">
                <a:sym typeface="Wingdings" pitchFamily="2" charset="2"/>
              </a:rPr>
              <a:t>2</a:t>
            </a:r>
            <a:r>
              <a:rPr lang="en-IE" sz="2000" dirty="0" smtClean="0">
                <a:sym typeface="Wingdings" pitchFamily="2" charset="2"/>
              </a:rPr>
              <a:t> x Z</a:t>
            </a:r>
            <a:r>
              <a:rPr lang="en-IE" sz="2000" baseline="-25000" dirty="0" smtClean="0">
                <a:sym typeface="Wingdings" pitchFamily="2" charset="2"/>
              </a:rPr>
              <a:t>2</a:t>
            </a:r>
            <a:r>
              <a:rPr lang="en-IE" sz="2000" dirty="0" smtClean="0">
                <a:sym typeface="Wingdings" pitchFamily="2" charset="2"/>
              </a:rPr>
              <a:t>  I </a:t>
            </a:r>
            <a:r>
              <a:rPr lang="en-IE" sz="2000" baseline="-25000" dirty="0" smtClean="0">
                <a:sym typeface="Wingdings" pitchFamily="2" charset="2"/>
              </a:rPr>
              <a:t>          </a:t>
            </a:r>
            <a:r>
              <a:rPr lang="en-IE" sz="2000" dirty="0" smtClean="0">
                <a:sym typeface="Wingdings" pitchFamily="2" charset="2"/>
              </a:rPr>
              <a:t> </a:t>
            </a:r>
            <a:endParaRPr lang="en-IE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529908" y="2009519"/>
            <a:ext cx="68703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Length scale of strings </a:t>
            </a:r>
            <a:r>
              <a:rPr lang="en-US" sz="2000" dirty="0" smtClean="0"/>
              <a:t>~</a:t>
            </a:r>
            <a:r>
              <a:rPr lang="en-IE" sz="2000" dirty="0" smtClean="0"/>
              <a:t> inter-string separation </a:t>
            </a:r>
            <a:r>
              <a:rPr lang="en-IE" sz="2000" baseline="30000" dirty="0" smtClean="0"/>
              <a:t> </a:t>
            </a:r>
            <a:endParaRPr lang="en-IE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6648030" y="1143254"/>
            <a:ext cx="15390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string-wall network</a:t>
            </a:r>
            <a:endParaRPr lang="en-IE" sz="2000" dirty="0"/>
          </a:p>
        </p:txBody>
      </p:sp>
      <p:sp>
        <p:nvSpPr>
          <p:cNvPr id="24" name="Right Arrow 23"/>
          <p:cNvSpPr/>
          <p:nvPr/>
        </p:nvSpPr>
        <p:spPr>
          <a:xfrm rot="21447630">
            <a:off x="6281733" y="1293158"/>
            <a:ext cx="297712" cy="422497"/>
          </a:xfrm>
          <a:prstGeom prst="rightArrow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TextBox 24"/>
          <p:cNvSpPr txBox="1"/>
          <p:nvPr/>
        </p:nvSpPr>
        <p:spPr>
          <a:xfrm>
            <a:off x="2159809" y="2494693"/>
            <a:ext cx="22845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</a:t>
            </a:r>
            <a:r>
              <a:rPr lang="en-IE" sz="2000" dirty="0" smtClean="0">
                <a:latin typeface="Symbol" pitchFamily="18" charset="2"/>
              </a:rPr>
              <a:t>x</a:t>
            </a:r>
            <a:r>
              <a:rPr lang="en-IE" sz="2000" dirty="0" smtClean="0"/>
              <a:t> = 10</a:t>
            </a:r>
            <a:r>
              <a:rPr lang="en-IE" sz="2000" baseline="30000" dirty="0" smtClean="0"/>
              <a:t>14</a:t>
            </a:r>
            <a:r>
              <a:rPr lang="en-IE" sz="2000" dirty="0" smtClean="0"/>
              <a:t> m (</a:t>
            </a:r>
            <a:r>
              <a:rPr lang="en-IE" sz="2000" dirty="0" smtClean="0">
                <a:latin typeface="Symbol" pitchFamily="18" charset="2"/>
              </a:rPr>
              <a:t> l</a:t>
            </a:r>
            <a:r>
              <a:rPr lang="en-IE" sz="2000" dirty="0" smtClean="0"/>
              <a:t>/</a:t>
            </a:r>
            <a:r>
              <a:rPr lang="en-IE" sz="2000" dirty="0" err="1" smtClean="0"/>
              <a:t>a</a:t>
            </a:r>
            <a:r>
              <a:rPr lang="en-IE" sz="2000" baseline="-25000" dirty="0" err="1" smtClean="0"/>
              <a:t>G</a:t>
            </a:r>
            <a:r>
              <a:rPr lang="en-IE" sz="2000" dirty="0" smtClean="0"/>
              <a:t>)</a:t>
            </a:r>
            <a:r>
              <a:rPr lang="en-IE" sz="2000" dirty="0" smtClean="0">
                <a:latin typeface="Symbol" pitchFamily="18" charset="2"/>
              </a:rPr>
              <a:t>   </a:t>
            </a:r>
            <a:r>
              <a:rPr lang="en-IE" sz="2000" dirty="0" smtClean="0"/>
              <a:t>       </a:t>
            </a:r>
            <a:endParaRPr lang="en-IE" sz="2000" dirty="0"/>
          </a:p>
        </p:txBody>
      </p:sp>
      <p:sp>
        <p:nvSpPr>
          <p:cNvPr id="26" name="Double Bracket 25"/>
          <p:cNvSpPr/>
          <p:nvPr/>
        </p:nvSpPr>
        <p:spPr>
          <a:xfrm>
            <a:off x="4444404" y="2349765"/>
            <a:ext cx="910125" cy="707886"/>
          </a:xfrm>
          <a:prstGeom prst="bracketPair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28" name="Straight Connector 27"/>
          <p:cNvCxnSpPr/>
          <p:nvPr/>
        </p:nvCxnSpPr>
        <p:spPr>
          <a:xfrm>
            <a:off x="4486936" y="2746241"/>
            <a:ext cx="81442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395202" y="2381664"/>
            <a:ext cx="613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600" dirty="0" smtClean="0"/>
              <a:t>7/2</a:t>
            </a:r>
            <a:endParaRPr lang="en-IE" sz="1600" dirty="0"/>
          </a:p>
        </p:txBody>
      </p:sp>
      <p:sp>
        <p:nvSpPr>
          <p:cNvPr id="35" name="TextBox 34"/>
          <p:cNvSpPr txBox="1"/>
          <p:nvPr/>
        </p:nvSpPr>
        <p:spPr>
          <a:xfrm>
            <a:off x="338513" y="3753274"/>
            <a:ext cx="84998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Travelling  around string winds VEV &lt;</a:t>
            </a:r>
            <a:r>
              <a:rPr lang="en-IE" sz="2000" dirty="0" smtClean="0">
                <a:latin typeface="Symbol" pitchFamily="18" charset="2"/>
              </a:rPr>
              <a:t>F</a:t>
            </a:r>
            <a:r>
              <a:rPr lang="en-IE" sz="2000" dirty="0" smtClean="0"/>
              <a:t>&gt;  by the SU(3) transformation:  </a:t>
            </a:r>
            <a:endParaRPr lang="en-IE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1254667" y="3083423"/>
            <a:ext cx="78574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(self-coupling of string field </a:t>
            </a:r>
            <a:r>
              <a:rPr lang="en-IE" sz="2000" dirty="0" smtClean="0">
                <a:latin typeface="Symbol" pitchFamily="18" charset="2"/>
              </a:rPr>
              <a:t>F</a:t>
            </a:r>
            <a:r>
              <a:rPr lang="en-IE" sz="2000" dirty="0" smtClean="0"/>
              <a:t>/scale factor of phase transition) </a:t>
            </a:r>
            <a:endParaRPr lang="en-IE" sz="2000" dirty="0"/>
          </a:p>
        </p:txBody>
      </p:sp>
      <p:sp>
        <p:nvSpPr>
          <p:cNvPr id="39" name="Right Arrow 38"/>
          <p:cNvSpPr/>
          <p:nvPr/>
        </p:nvSpPr>
        <p:spPr>
          <a:xfrm rot="16200000">
            <a:off x="3724938" y="2814503"/>
            <a:ext cx="297712" cy="422497"/>
          </a:xfrm>
          <a:prstGeom prst="rightArrow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0" name="TextBox 39"/>
          <p:cNvSpPr txBox="1"/>
          <p:nvPr/>
        </p:nvSpPr>
        <p:spPr>
          <a:xfrm>
            <a:off x="2307272" y="4159283"/>
            <a:ext cx="4040354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&lt; </a:t>
            </a:r>
            <a:r>
              <a:rPr lang="en-IE" sz="2000" dirty="0" smtClean="0">
                <a:latin typeface="Symbol" pitchFamily="18" charset="2"/>
              </a:rPr>
              <a:t>F</a:t>
            </a:r>
            <a:r>
              <a:rPr lang="en-IE" sz="2000" dirty="0" smtClean="0"/>
              <a:t> (</a:t>
            </a:r>
            <a:r>
              <a:rPr lang="en-IE" sz="2000" dirty="0" err="1" smtClean="0">
                <a:latin typeface="Symbol" pitchFamily="18" charset="2"/>
              </a:rPr>
              <a:t>q</a:t>
            </a:r>
            <a:r>
              <a:rPr lang="en-IE" sz="2000" baseline="-25000" dirty="0" err="1" smtClean="0"/>
              <a:t>S</a:t>
            </a:r>
            <a:r>
              <a:rPr lang="en-IE" sz="2000" dirty="0" smtClean="0"/>
              <a:t>) &gt; = </a:t>
            </a:r>
            <a:r>
              <a:rPr lang="en-IE" sz="2000" dirty="0" smtClean="0">
                <a:latin typeface="Symbol" pitchFamily="18" charset="2"/>
              </a:rPr>
              <a:t>w</a:t>
            </a:r>
            <a:r>
              <a:rPr lang="en-IE" sz="2000" dirty="0" smtClean="0"/>
              <a:t>(</a:t>
            </a:r>
            <a:r>
              <a:rPr lang="en-IE" sz="2000" dirty="0" err="1" smtClean="0">
                <a:latin typeface="Symbol" pitchFamily="18" charset="2"/>
              </a:rPr>
              <a:t>q</a:t>
            </a:r>
            <a:r>
              <a:rPr lang="en-IE" sz="2000" baseline="-25000" dirty="0" err="1" smtClean="0"/>
              <a:t>W</a:t>
            </a:r>
            <a:r>
              <a:rPr lang="en-IE" sz="2000" dirty="0" smtClean="0"/>
              <a:t>)</a:t>
            </a:r>
            <a:r>
              <a:rPr lang="en-IE" sz="2000" baseline="30000" dirty="0" smtClean="0"/>
              <a:t>T</a:t>
            </a:r>
            <a:r>
              <a:rPr lang="en-IE" sz="2000" dirty="0" smtClean="0">
                <a:latin typeface="Symbol" pitchFamily="18" charset="2"/>
              </a:rPr>
              <a:t> </a:t>
            </a:r>
            <a:r>
              <a:rPr lang="en-IE" sz="2000" dirty="0" smtClean="0"/>
              <a:t>&lt;</a:t>
            </a:r>
            <a:r>
              <a:rPr lang="en-IE" sz="2000" dirty="0" smtClean="0">
                <a:latin typeface="Symbol" pitchFamily="18" charset="2"/>
              </a:rPr>
              <a:t>F </a:t>
            </a:r>
            <a:r>
              <a:rPr lang="en-IE" sz="2000" dirty="0" smtClean="0"/>
              <a:t>&gt;</a:t>
            </a:r>
            <a:r>
              <a:rPr lang="en-IE" sz="2000" dirty="0" smtClean="0">
                <a:latin typeface="Symbol" pitchFamily="18" charset="2"/>
              </a:rPr>
              <a:t> w</a:t>
            </a:r>
            <a:r>
              <a:rPr lang="en-IE" sz="2000" dirty="0" smtClean="0"/>
              <a:t>(</a:t>
            </a:r>
            <a:r>
              <a:rPr lang="en-IE" sz="2000" dirty="0" err="1" smtClean="0">
                <a:latin typeface="Symbol" pitchFamily="18" charset="2"/>
              </a:rPr>
              <a:t>q</a:t>
            </a:r>
            <a:r>
              <a:rPr lang="en-IE" sz="2000" baseline="-25000" dirty="0" err="1" smtClean="0"/>
              <a:t>W</a:t>
            </a:r>
            <a:r>
              <a:rPr lang="en-IE" sz="2000" dirty="0" smtClean="0"/>
              <a:t>) </a:t>
            </a:r>
            <a:endParaRPr lang="en-IE" sz="2000" dirty="0"/>
          </a:p>
        </p:txBody>
      </p:sp>
      <p:sp>
        <p:nvSpPr>
          <p:cNvPr id="41" name="WordArt 10"/>
          <p:cNvSpPr>
            <a:spLocks noChangeArrowheads="1" noChangeShapeType="1" noTextEdit="1"/>
          </p:cNvSpPr>
          <p:nvPr/>
        </p:nvSpPr>
        <p:spPr bwMode="auto">
          <a:xfrm>
            <a:off x="393386" y="255179"/>
            <a:ext cx="5615810" cy="69092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Mixing and topological defects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18963" y="4571980"/>
            <a:ext cx="85698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</a:t>
            </a:r>
            <a:r>
              <a:rPr lang="en-IE" sz="2000" dirty="0" smtClean="0">
                <a:latin typeface="Symbol" pitchFamily="18" charset="2"/>
              </a:rPr>
              <a:t>w</a:t>
            </a:r>
            <a:r>
              <a:rPr lang="en-IE" sz="2000" dirty="0" smtClean="0"/>
              <a:t>(</a:t>
            </a:r>
            <a:r>
              <a:rPr lang="en-IE" sz="2000" dirty="0" err="1" smtClean="0">
                <a:latin typeface="Symbol" pitchFamily="18" charset="2"/>
              </a:rPr>
              <a:t>q</a:t>
            </a:r>
            <a:r>
              <a:rPr lang="en-IE" sz="2000" baseline="-25000" dirty="0" err="1" smtClean="0"/>
              <a:t>W</a:t>
            </a:r>
            <a:r>
              <a:rPr lang="en-IE" sz="2000" dirty="0" smtClean="0"/>
              <a:t>) path - O(3) transformation with angles  </a:t>
            </a:r>
            <a:r>
              <a:rPr lang="en-IE" sz="2000" dirty="0" err="1" smtClean="0">
                <a:latin typeface="Symbol" pitchFamily="18" charset="2"/>
              </a:rPr>
              <a:t>q</a:t>
            </a:r>
            <a:r>
              <a:rPr lang="en-IE" sz="2000" baseline="-25000" dirty="0" err="1" smtClean="0"/>
              <a:t>W</a:t>
            </a:r>
            <a:r>
              <a:rPr lang="en-IE" sz="2000" dirty="0" smtClean="0"/>
              <a:t> = (</a:t>
            </a:r>
            <a:r>
              <a:rPr lang="en-IE" sz="2000" dirty="0" smtClean="0">
                <a:latin typeface="Symbol" pitchFamily="18" charset="2"/>
              </a:rPr>
              <a:t>q</a:t>
            </a:r>
            <a:r>
              <a:rPr lang="en-IE" sz="2000" baseline="-25000" dirty="0" smtClean="0"/>
              <a:t>W</a:t>
            </a:r>
            <a:r>
              <a:rPr lang="en-IE" sz="2000" baseline="30000" dirty="0" smtClean="0"/>
              <a:t>12</a:t>
            </a:r>
            <a:r>
              <a:rPr lang="en-IE" sz="2000" dirty="0" smtClean="0"/>
              <a:t>,  </a:t>
            </a:r>
            <a:r>
              <a:rPr lang="en-IE" sz="2000" dirty="0" smtClean="0">
                <a:latin typeface="Symbol" pitchFamily="18" charset="2"/>
              </a:rPr>
              <a:t>q</a:t>
            </a:r>
            <a:r>
              <a:rPr lang="en-IE" sz="2000" baseline="-25000" dirty="0" smtClean="0"/>
              <a:t>W</a:t>
            </a:r>
            <a:r>
              <a:rPr lang="en-IE" sz="2000" baseline="30000" dirty="0" smtClean="0"/>
              <a:t>13</a:t>
            </a:r>
            <a:r>
              <a:rPr lang="en-IE" sz="2000" dirty="0" smtClean="0"/>
              <a:t>, </a:t>
            </a:r>
            <a:r>
              <a:rPr lang="en-IE" sz="2000" dirty="0" smtClean="0">
                <a:latin typeface="Symbol" pitchFamily="18" charset="2"/>
              </a:rPr>
              <a:t>q</a:t>
            </a:r>
            <a:r>
              <a:rPr lang="en-IE" sz="2000" baseline="-25000" dirty="0" smtClean="0"/>
              <a:t>W</a:t>
            </a:r>
            <a:r>
              <a:rPr lang="en-IE" sz="2000" baseline="30000" dirty="0" smtClean="0"/>
              <a:t>23</a:t>
            </a:r>
            <a:r>
              <a:rPr lang="en-IE" sz="2000" dirty="0" smtClean="0"/>
              <a:t>).</a:t>
            </a:r>
            <a:r>
              <a:rPr lang="en-IE" sz="2000" baseline="-25000" dirty="0" smtClean="0"/>
              <a:t>         </a:t>
            </a:r>
            <a:endParaRPr lang="en-IE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4742121" y="4972090"/>
            <a:ext cx="2001495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U = U(</a:t>
            </a:r>
            <a:r>
              <a:rPr lang="en-IE" sz="2000" dirty="0" smtClean="0">
                <a:latin typeface="Symbol" pitchFamily="18" charset="2"/>
              </a:rPr>
              <a:t>q</a:t>
            </a:r>
            <a:r>
              <a:rPr lang="en-IE" sz="2000" dirty="0" smtClean="0"/>
              <a:t>)</a:t>
            </a:r>
            <a:r>
              <a:rPr lang="en-IE" sz="2000" dirty="0" smtClean="0">
                <a:latin typeface="Symbol" pitchFamily="18" charset="2"/>
              </a:rPr>
              <a:t> w</a:t>
            </a:r>
            <a:r>
              <a:rPr lang="en-IE" sz="2000" dirty="0" smtClean="0"/>
              <a:t>(</a:t>
            </a:r>
            <a:r>
              <a:rPr lang="en-IE" sz="2000" dirty="0" err="1" smtClean="0">
                <a:latin typeface="Symbol" pitchFamily="18" charset="2"/>
              </a:rPr>
              <a:t>q</a:t>
            </a:r>
            <a:r>
              <a:rPr lang="en-IE" sz="2000" baseline="-25000" dirty="0" err="1" smtClean="0"/>
              <a:t>W</a:t>
            </a:r>
            <a:r>
              <a:rPr lang="en-IE" sz="2000" dirty="0" smtClean="0"/>
              <a:t>)  </a:t>
            </a:r>
            <a:endParaRPr lang="en-IE" sz="2000" dirty="0"/>
          </a:p>
        </p:txBody>
      </p:sp>
      <p:sp>
        <p:nvSpPr>
          <p:cNvPr id="38" name="TextBox 37"/>
          <p:cNvSpPr txBox="1"/>
          <p:nvPr/>
        </p:nvSpPr>
        <p:spPr>
          <a:xfrm>
            <a:off x="402313" y="4938219"/>
            <a:ext cx="4488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After the path </a:t>
            </a:r>
            <a:r>
              <a:rPr lang="en-IE" sz="2000" dirty="0" smtClean="0">
                <a:latin typeface="Symbol" pitchFamily="18" charset="2"/>
              </a:rPr>
              <a:t>w</a:t>
            </a:r>
            <a:r>
              <a:rPr lang="en-IE" sz="2000" dirty="0" smtClean="0"/>
              <a:t> mixing changes as</a:t>
            </a:r>
            <a:endParaRPr lang="en-IE" sz="2000" dirty="0"/>
          </a:p>
        </p:txBody>
      </p:sp>
      <p:sp>
        <p:nvSpPr>
          <p:cNvPr id="42" name="TextBox 41"/>
          <p:cNvSpPr txBox="1"/>
          <p:nvPr/>
        </p:nvSpPr>
        <p:spPr>
          <a:xfrm>
            <a:off x="393386" y="5317063"/>
            <a:ext cx="32309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over length </a:t>
            </a:r>
            <a:r>
              <a:rPr lang="en-IE" sz="2000" dirty="0" smtClean="0">
                <a:latin typeface="Symbol" pitchFamily="18" charset="2"/>
              </a:rPr>
              <a:t>x</a:t>
            </a:r>
            <a:r>
              <a:rPr lang="en-IE" sz="2000" dirty="0" smtClean="0"/>
              <a:t>: </a:t>
            </a:r>
            <a:r>
              <a:rPr lang="en-IE" sz="2000" dirty="0" err="1" smtClean="0">
                <a:latin typeface="Symbol" pitchFamily="18" charset="2"/>
              </a:rPr>
              <a:t>q</a:t>
            </a:r>
            <a:r>
              <a:rPr lang="en-IE" sz="2000" baseline="-25000" dirty="0" err="1" smtClean="0"/>
              <a:t>W</a:t>
            </a:r>
            <a:r>
              <a:rPr lang="en-IE" sz="2000" baseline="-25000" dirty="0" smtClean="0"/>
              <a:t> </a:t>
            </a:r>
            <a:r>
              <a:rPr lang="en-IE" sz="2000" dirty="0" smtClean="0"/>
              <a:t> = O(1)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20491" name="Text Box 10"/>
          <p:cNvSpPr txBox="1">
            <a:spLocks noChangeArrowheads="1"/>
          </p:cNvSpPr>
          <p:nvPr/>
        </p:nvSpPr>
        <p:spPr bwMode="auto">
          <a:xfrm>
            <a:off x="7769225" y="1320800"/>
            <a:ext cx="885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LSND</a:t>
            </a:r>
          </a:p>
        </p:txBody>
      </p:sp>
      <p:sp>
        <p:nvSpPr>
          <p:cNvPr id="20497" name="Text Box 18"/>
          <p:cNvSpPr txBox="1">
            <a:spLocks noChangeArrowheads="1"/>
          </p:cNvSpPr>
          <p:nvPr/>
        </p:nvSpPr>
        <p:spPr bwMode="auto">
          <a:xfrm>
            <a:off x="5675313" y="231775"/>
            <a:ext cx="2074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Symbol" pitchFamily="18" charset="2"/>
              </a:rPr>
              <a:t>D</a:t>
            </a:r>
            <a:r>
              <a:rPr lang="en-US"/>
              <a:t>m</a:t>
            </a:r>
            <a:r>
              <a:rPr lang="en-US" baseline="-25000"/>
              <a:t>41</a:t>
            </a:r>
            <a:r>
              <a:rPr lang="en-US" baseline="30000"/>
              <a:t>2</a:t>
            </a:r>
            <a:r>
              <a:rPr lang="en-US"/>
              <a:t> =  1 - 2 eV</a:t>
            </a:r>
            <a:r>
              <a:rPr lang="en-US" baseline="30000"/>
              <a:t>2</a:t>
            </a:r>
            <a:endParaRPr lang="en-US"/>
          </a:p>
        </p:txBody>
      </p:sp>
      <p:sp>
        <p:nvSpPr>
          <p:cNvPr id="18" name="WordArt 4"/>
          <p:cNvSpPr>
            <a:spLocks noChangeArrowheads="1" noChangeShapeType="1" noTextEdit="1"/>
          </p:cNvSpPr>
          <p:nvPr/>
        </p:nvSpPr>
        <p:spPr bwMode="auto">
          <a:xfrm>
            <a:off x="647587" y="1222026"/>
            <a:ext cx="2701669" cy="124707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CC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Back-up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CCCC"/>
              </a:solidFill>
              <a:effectLst>
                <a:prstShdw prst="shdw13" dist="53882" dir="13500000">
                  <a:srgbClr val="868686"/>
                </a:prstShdw>
              </a:effectLst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53" name="Rectangle 52"/>
          <p:cNvSpPr/>
          <p:nvPr/>
        </p:nvSpPr>
        <p:spPr bwMode="auto">
          <a:xfrm>
            <a:off x="882763" y="4831279"/>
            <a:ext cx="3285200" cy="121470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47119" name="Text Box 16"/>
          <p:cNvSpPr txBox="1">
            <a:spLocks noChangeArrowheads="1"/>
          </p:cNvSpPr>
          <p:nvPr/>
        </p:nvSpPr>
        <p:spPr bwMode="auto">
          <a:xfrm>
            <a:off x="4130758" y="1772824"/>
            <a:ext cx="9733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 </a:t>
            </a:r>
            <a:r>
              <a:rPr lang="en-US" sz="2000" dirty="0"/>
              <a:t>&lt;&lt;  </a:t>
            </a:r>
            <a:r>
              <a:rPr lang="en-US" sz="2000" dirty="0" err="1"/>
              <a:t>M</a:t>
            </a:r>
            <a:r>
              <a:rPr lang="en-US" sz="2000" baseline="-25000" dirty="0" err="1"/>
              <a:t>Pl</a:t>
            </a:r>
            <a:endParaRPr lang="en-US" sz="2000" dirty="0"/>
          </a:p>
        </p:txBody>
      </p:sp>
      <p:sp>
        <p:nvSpPr>
          <p:cNvPr id="47120" name="Text Box 17"/>
          <p:cNvSpPr txBox="1">
            <a:spLocks noChangeArrowheads="1"/>
          </p:cNvSpPr>
          <p:nvPr/>
        </p:nvSpPr>
        <p:spPr bwMode="auto">
          <a:xfrm>
            <a:off x="825705" y="6118143"/>
            <a:ext cx="34909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/>
              <a:t>New physics below Planck scale</a:t>
            </a:r>
          </a:p>
        </p:txBody>
      </p:sp>
      <p:sp>
        <p:nvSpPr>
          <p:cNvPr id="47121" name="Text Box 18"/>
          <p:cNvSpPr txBox="1">
            <a:spLocks noChangeArrowheads="1"/>
          </p:cNvSpPr>
          <p:nvPr/>
        </p:nvSpPr>
        <p:spPr bwMode="auto">
          <a:xfrm>
            <a:off x="818965" y="4886518"/>
            <a:ext cx="373176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d</a:t>
            </a:r>
            <a:r>
              <a:rPr lang="en-US" sz="2000" dirty="0" smtClean="0"/>
              <a:t>m</a:t>
            </a:r>
            <a:r>
              <a:rPr lang="en-US" sz="2000" baseline="-25000" dirty="0" smtClean="0"/>
              <a:t>H</a:t>
            </a:r>
            <a:r>
              <a:rPr lang="en-US" sz="2000" baseline="30000" dirty="0" smtClean="0"/>
              <a:t>2 </a:t>
            </a:r>
            <a:r>
              <a:rPr lang="en-US" sz="2000" dirty="0" smtClean="0"/>
              <a:t>~           M</a:t>
            </a:r>
            <a:r>
              <a:rPr lang="en-US" sz="2000" baseline="-25000" dirty="0" smtClean="0"/>
              <a:t>R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log (q/M</a:t>
            </a:r>
            <a:r>
              <a:rPr lang="en-US" sz="2000" baseline="-25000" dirty="0" smtClean="0"/>
              <a:t>R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47122" name="Oval 19"/>
          <p:cNvSpPr>
            <a:spLocks noChangeArrowheads="1"/>
          </p:cNvSpPr>
          <p:nvPr/>
        </p:nvSpPr>
        <p:spPr bwMode="auto">
          <a:xfrm>
            <a:off x="2005691" y="3663951"/>
            <a:ext cx="1036638" cy="10033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3" name="Line 20"/>
          <p:cNvSpPr>
            <a:spLocks noChangeShapeType="1"/>
          </p:cNvSpPr>
          <p:nvPr/>
        </p:nvSpPr>
        <p:spPr bwMode="auto">
          <a:xfrm>
            <a:off x="3042329" y="4192588"/>
            <a:ext cx="639762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4" name="Line 21"/>
          <p:cNvSpPr>
            <a:spLocks noChangeShapeType="1"/>
          </p:cNvSpPr>
          <p:nvPr/>
        </p:nvSpPr>
        <p:spPr bwMode="auto">
          <a:xfrm>
            <a:off x="1311275" y="4164013"/>
            <a:ext cx="652462" cy="158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5" name="Text Box 22"/>
          <p:cNvSpPr txBox="1">
            <a:spLocks noChangeArrowheads="1"/>
          </p:cNvSpPr>
          <p:nvPr/>
        </p:nvSpPr>
        <p:spPr bwMode="auto">
          <a:xfrm>
            <a:off x="3374893" y="3850135"/>
            <a:ext cx="3603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/>
              <a:t>H</a:t>
            </a:r>
          </a:p>
        </p:txBody>
      </p:sp>
      <p:sp>
        <p:nvSpPr>
          <p:cNvPr id="47126" name="Text Box 23"/>
          <p:cNvSpPr txBox="1">
            <a:spLocks noChangeArrowheads="1"/>
          </p:cNvSpPr>
          <p:nvPr/>
        </p:nvSpPr>
        <p:spPr bwMode="auto">
          <a:xfrm>
            <a:off x="1268743" y="3812813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/>
              <a:t>H</a:t>
            </a:r>
          </a:p>
        </p:txBody>
      </p:sp>
      <p:sp>
        <p:nvSpPr>
          <p:cNvPr id="47127" name="Text Box 24"/>
          <p:cNvSpPr txBox="1">
            <a:spLocks noChangeArrowheads="1"/>
          </p:cNvSpPr>
          <p:nvPr/>
        </p:nvSpPr>
        <p:spPr bwMode="auto">
          <a:xfrm>
            <a:off x="2353940" y="3281387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Symbol" pitchFamily="18" charset="2"/>
              </a:rPr>
              <a:t>n</a:t>
            </a:r>
            <a:r>
              <a:rPr lang="en-US" sz="1800" baseline="-25000" dirty="0" err="1"/>
              <a:t>L</a:t>
            </a:r>
            <a:endParaRPr lang="en-US" sz="1800" dirty="0"/>
          </a:p>
        </p:txBody>
      </p:sp>
      <p:sp>
        <p:nvSpPr>
          <p:cNvPr id="47128" name="Text Box 25"/>
          <p:cNvSpPr txBox="1">
            <a:spLocks noChangeArrowheads="1"/>
          </p:cNvSpPr>
          <p:nvPr/>
        </p:nvSpPr>
        <p:spPr bwMode="auto">
          <a:xfrm>
            <a:off x="2329992" y="4247374"/>
            <a:ext cx="466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Symbol" pitchFamily="18" charset="2"/>
              </a:rPr>
              <a:t>n</a:t>
            </a:r>
            <a:r>
              <a:rPr lang="en-US" sz="1800" baseline="-25000" dirty="0" err="1"/>
              <a:t>R</a:t>
            </a:r>
            <a:r>
              <a:rPr lang="en-US" sz="1800" dirty="0"/>
              <a:t> </a:t>
            </a:r>
          </a:p>
        </p:txBody>
      </p:sp>
      <p:sp>
        <p:nvSpPr>
          <p:cNvPr id="47130" name="Text Box 27"/>
          <p:cNvSpPr txBox="1">
            <a:spLocks noChangeArrowheads="1"/>
          </p:cNvSpPr>
          <p:nvPr/>
        </p:nvSpPr>
        <p:spPr bwMode="auto">
          <a:xfrm>
            <a:off x="7200677" y="6364591"/>
            <a:ext cx="196560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/>
              <a:t>“Partial” SUSY? </a:t>
            </a:r>
            <a:endParaRPr lang="en-US" sz="1800" dirty="0"/>
          </a:p>
        </p:txBody>
      </p:sp>
      <p:sp>
        <p:nvSpPr>
          <p:cNvPr id="47131" name="AutoShape 28"/>
          <p:cNvSpPr>
            <a:spLocks noChangeArrowheads="1"/>
          </p:cNvSpPr>
          <p:nvPr/>
        </p:nvSpPr>
        <p:spPr bwMode="auto">
          <a:xfrm>
            <a:off x="486553" y="6182544"/>
            <a:ext cx="246062" cy="36671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299317" y="1316219"/>
            <a:ext cx="52721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Simplest seesaw implies new physical scale</a:t>
            </a:r>
            <a:endParaRPr lang="en-US" sz="2000" dirty="0"/>
          </a:p>
        </p:txBody>
      </p:sp>
      <p:sp>
        <p:nvSpPr>
          <p:cNvPr id="33" name="Text Box 10"/>
          <p:cNvSpPr txBox="1">
            <a:spLocks noChangeArrowheads="1"/>
          </p:cNvSpPr>
          <p:nvPr/>
        </p:nvSpPr>
        <p:spPr bwMode="auto">
          <a:xfrm>
            <a:off x="1318668" y="1780162"/>
            <a:ext cx="2872902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 M</a:t>
            </a:r>
            <a:r>
              <a:rPr lang="en-US" baseline="-25000" dirty="0" smtClean="0"/>
              <a:t>R </a:t>
            </a:r>
            <a:r>
              <a:rPr lang="en-US" dirty="0" smtClean="0"/>
              <a:t> ~ m</a:t>
            </a:r>
            <a:r>
              <a:rPr lang="en-US" baseline="-25000" dirty="0" smtClean="0"/>
              <a:t>D</a:t>
            </a:r>
            <a:r>
              <a:rPr lang="en-US" baseline="30000" dirty="0" smtClean="0"/>
              <a:t>2</a:t>
            </a:r>
            <a:r>
              <a:rPr lang="en-US" baseline="-25000" dirty="0" smtClean="0"/>
              <a:t> </a:t>
            </a:r>
            <a:r>
              <a:rPr lang="en-US" dirty="0" smtClean="0"/>
              <a:t>/</a:t>
            </a:r>
            <a:r>
              <a:rPr lang="en-US" dirty="0" err="1" smtClean="0"/>
              <a:t>m</a:t>
            </a:r>
            <a:r>
              <a:rPr lang="en-US" baseline="-25000" dirty="0" err="1" smtClean="0">
                <a:latin typeface="Symbol" pitchFamily="18" charset="2"/>
              </a:rPr>
              <a:t>n</a:t>
            </a:r>
            <a:r>
              <a:rPr lang="en-US" dirty="0" smtClean="0"/>
              <a:t> ~ 10</a:t>
            </a:r>
            <a:r>
              <a:rPr lang="en-US" baseline="30000" dirty="0" smtClean="0"/>
              <a:t>14</a:t>
            </a:r>
            <a:r>
              <a:rPr lang="en-US" dirty="0" smtClean="0"/>
              <a:t> </a:t>
            </a:r>
            <a:r>
              <a:rPr lang="en-US" dirty="0" err="1" smtClean="0"/>
              <a:t>GeV</a:t>
            </a:r>
            <a:endParaRPr lang="en-US" baseline="-25000" dirty="0"/>
          </a:p>
        </p:txBody>
      </p:sp>
      <p:sp>
        <p:nvSpPr>
          <p:cNvPr id="37" name="TextBox 36"/>
          <p:cNvSpPr txBox="1"/>
          <p:nvPr/>
        </p:nvSpPr>
        <p:spPr>
          <a:xfrm>
            <a:off x="3374893" y="2360428"/>
            <a:ext cx="19945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F. </a:t>
            </a:r>
            <a:r>
              <a:rPr lang="en-US" i="1" dirty="0" err="1" smtClean="0">
                <a:solidFill>
                  <a:srgbClr val="FF0000"/>
                </a:solidFill>
              </a:rPr>
              <a:t>Vissani</a:t>
            </a:r>
            <a:endParaRPr lang="en-US" i="1" dirty="0" smtClean="0">
              <a:solidFill>
                <a:srgbClr val="FF0000"/>
              </a:solidFill>
            </a:endParaRPr>
          </a:p>
          <a:p>
            <a:r>
              <a:rPr lang="en-US" i="1" dirty="0" smtClean="0">
                <a:solidFill>
                  <a:srgbClr val="FF0000"/>
                </a:solidFill>
              </a:rPr>
              <a:t>hep-phl9709409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45" name="Text Box 18"/>
          <p:cNvSpPr txBox="1">
            <a:spLocks noChangeArrowheads="1"/>
          </p:cNvSpPr>
          <p:nvPr/>
        </p:nvSpPr>
        <p:spPr bwMode="auto">
          <a:xfrm>
            <a:off x="1628507" y="4732059"/>
            <a:ext cx="9300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   </a:t>
            </a:r>
            <a:r>
              <a:rPr lang="en-US" sz="2000" dirty="0" smtClean="0"/>
              <a:t> y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  </a:t>
            </a:r>
          </a:p>
          <a:p>
            <a:r>
              <a:rPr lang="en-US" sz="2000" dirty="0" smtClean="0"/>
              <a:t>(2</a:t>
            </a:r>
            <a:r>
              <a:rPr lang="en-US" sz="2000" dirty="0" smtClean="0">
                <a:latin typeface="Symbol" pitchFamily="18" charset="2"/>
              </a:rPr>
              <a:t>p</a:t>
            </a:r>
            <a:r>
              <a:rPr lang="en-US" sz="2000" dirty="0" smtClean="0"/>
              <a:t> )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cxnSp>
        <p:nvCxnSpPr>
          <p:cNvPr id="47" name="Straight Connector 46"/>
          <p:cNvCxnSpPr/>
          <p:nvPr/>
        </p:nvCxnSpPr>
        <p:spPr bwMode="auto">
          <a:xfrm>
            <a:off x="1753246" y="5088545"/>
            <a:ext cx="576746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Text Box 18"/>
          <p:cNvSpPr txBox="1">
            <a:spLocks noChangeArrowheads="1"/>
          </p:cNvSpPr>
          <p:nvPr/>
        </p:nvSpPr>
        <p:spPr bwMode="auto">
          <a:xfrm>
            <a:off x="1275718" y="5542941"/>
            <a:ext cx="289224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30000" dirty="0" smtClean="0"/>
              <a:t> </a:t>
            </a:r>
            <a:r>
              <a:rPr lang="en-US" sz="2000" dirty="0" smtClean="0"/>
              <a:t>~              log (q /M</a:t>
            </a:r>
            <a:r>
              <a:rPr lang="en-US" sz="2000" baseline="-25000" dirty="0" smtClean="0"/>
              <a:t>R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50" name="Text Box 18"/>
          <p:cNvSpPr txBox="1">
            <a:spLocks noChangeArrowheads="1"/>
          </p:cNvSpPr>
          <p:nvPr/>
        </p:nvSpPr>
        <p:spPr bwMode="auto">
          <a:xfrm>
            <a:off x="1492036" y="5399656"/>
            <a:ext cx="11044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M</a:t>
            </a:r>
            <a:r>
              <a:rPr lang="en-US" sz="2000" baseline="-25000" dirty="0" smtClean="0"/>
              <a:t>R</a:t>
            </a:r>
            <a:r>
              <a:rPr lang="en-US" sz="2000" baseline="30000" dirty="0" smtClean="0"/>
              <a:t>3</a:t>
            </a:r>
            <a:r>
              <a:rPr lang="en-US" sz="2000" baseline="-25000" dirty="0" smtClean="0"/>
              <a:t> </a:t>
            </a:r>
            <a:r>
              <a:rPr lang="en-US" sz="2000" dirty="0" err="1" smtClean="0"/>
              <a:t>m</a:t>
            </a:r>
            <a:r>
              <a:rPr lang="en-US" sz="2000" baseline="-25000" dirty="0" err="1" smtClean="0">
                <a:latin typeface="Symbol" pitchFamily="18" charset="2"/>
              </a:rPr>
              <a:t>n</a:t>
            </a:r>
            <a:r>
              <a:rPr lang="en-US" sz="2000" dirty="0" smtClean="0"/>
              <a:t>    </a:t>
            </a:r>
          </a:p>
          <a:p>
            <a:r>
              <a:rPr lang="en-US" sz="2000" dirty="0" smtClean="0"/>
              <a:t>(2</a:t>
            </a:r>
            <a:r>
              <a:rPr lang="en-US" sz="2000" dirty="0" smtClean="0">
                <a:latin typeface="Symbol" pitchFamily="18" charset="2"/>
              </a:rPr>
              <a:t>p </a:t>
            </a:r>
            <a:r>
              <a:rPr lang="en-US" sz="2000" dirty="0" smtClean="0"/>
              <a:t>v)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cxnSp>
        <p:nvCxnSpPr>
          <p:cNvPr id="52" name="Straight Connector 51"/>
          <p:cNvCxnSpPr/>
          <p:nvPr/>
        </p:nvCxnSpPr>
        <p:spPr bwMode="auto">
          <a:xfrm>
            <a:off x="1628507" y="5748873"/>
            <a:ext cx="725433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4203106" y="3866247"/>
            <a:ext cx="23637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J Elias-</a:t>
            </a:r>
            <a:r>
              <a:rPr lang="en-US" i="1" dirty="0" err="1" smtClean="0">
                <a:solidFill>
                  <a:srgbClr val="FF0000"/>
                </a:solidFill>
              </a:rPr>
              <a:t>Miro</a:t>
            </a:r>
            <a:r>
              <a:rPr lang="en-US" i="1" dirty="0" smtClean="0">
                <a:solidFill>
                  <a:srgbClr val="FF0000"/>
                </a:solidFill>
              </a:rPr>
              <a:t> et al, 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1112.3022 [</a:t>
            </a:r>
            <a:r>
              <a:rPr lang="en-US" i="1" dirty="0" err="1" smtClean="0">
                <a:solidFill>
                  <a:srgbClr val="FF0000"/>
                </a:solidFill>
              </a:rPr>
              <a:t>hep</a:t>
            </a:r>
            <a:r>
              <a:rPr lang="en-US" i="1" dirty="0" smtClean="0">
                <a:solidFill>
                  <a:srgbClr val="FF0000"/>
                </a:solidFill>
              </a:rPr>
              <a:t>-ph]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51" name="Text Box 10"/>
          <p:cNvSpPr txBox="1">
            <a:spLocks noChangeArrowheads="1"/>
          </p:cNvSpPr>
          <p:nvPr/>
        </p:nvSpPr>
        <p:spPr bwMode="auto">
          <a:xfrm>
            <a:off x="917489" y="6437868"/>
            <a:ext cx="1669047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 M</a:t>
            </a:r>
            <a:r>
              <a:rPr lang="en-US" baseline="-25000" dirty="0" smtClean="0"/>
              <a:t>R </a:t>
            </a:r>
            <a:r>
              <a:rPr lang="en-US" dirty="0" smtClean="0"/>
              <a:t> &lt; 10</a:t>
            </a:r>
            <a:r>
              <a:rPr lang="en-US" baseline="30000" dirty="0" smtClean="0"/>
              <a:t>7</a:t>
            </a:r>
            <a:r>
              <a:rPr lang="en-US" dirty="0" smtClean="0"/>
              <a:t> </a:t>
            </a:r>
            <a:r>
              <a:rPr lang="en-US" dirty="0" err="1" smtClean="0"/>
              <a:t>GeV</a:t>
            </a:r>
            <a:endParaRPr lang="en-US" baseline="-25000" dirty="0"/>
          </a:p>
        </p:txBody>
      </p:sp>
      <p:sp>
        <p:nvSpPr>
          <p:cNvPr id="31" name="TextBox 30"/>
          <p:cNvSpPr txBox="1"/>
          <p:nvPr/>
        </p:nvSpPr>
        <p:spPr>
          <a:xfrm>
            <a:off x="4391048" y="6130394"/>
            <a:ext cx="2020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Small </a:t>
            </a:r>
            <a:r>
              <a:rPr lang="en-IE" dirty="0" err="1" smtClean="0"/>
              <a:t>Yukawas</a:t>
            </a:r>
            <a:r>
              <a:rPr lang="en-IE" dirty="0" smtClean="0"/>
              <a:t>,</a:t>
            </a:r>
          </a:p>
          <a:p>
            <a:r>
              <a:rPr lang="en-IE" dirty="0" err="1" smtClean="0"/>
              <a:t>Leptogenesis</a:t>
            </a:r>
            <a:r>
              <a:rPr lang="en-IE" dirty="0" smtClean="0"/>
              <a:t> ?</a:t>
            </a:r>
            <a:endParaRPr lang="en-IE" dirty="0"/>
          </a:p>
        </p:txBody>
      </p:sp>
      <p:sp>
        <p:nvSpPr>
          <p:cNvPr id="34" name="TextBox 33"/>
          <p:cNvSpPr txBox="1"/>
          <p:nvPr/>
        </p:nvSpPr>
        <p:spPr>
          <a:xfrm>
            <a:off x="7066516" y="5692044"/>
            <a:ext cx="20774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Cancellation?</a:t>
            </a:r>
            <a:endParaRPr lang="en-IE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6956341" y="5347642"/>
            <a:ext cx="1943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smtClean="0">
                <a:solidFill>
                  <a:srgbClr val="FF0000"/>
                </a:solidFill>
              </a:rPr>
              <a:t>M. </a:t>
            </a:r>
            <a:r>
              <a:rPr lang="en-IE" i="1" dirty="0" err="1" smtClean="0">
                <a:solidFill>
                  <a:srgbClr val="FF0000"/>
                </a:solidFill>
              </a:rPr>
              <a:t>Fabbrichesi</a:t>
            </a:r>
            <a:endParaRPr lang="en-IE" i="1" dirty="0">
              <a:solidFill>
                <a:srgbClr val="FF0000"/>
              </a:solidFill>
            </a:endParaRPr>
          </a:p>
        </p:txBody>
      </p:sp>
      <p:sp>
        <p:nvSpPr>
          <p:cNvPr id="38" name="WordArt 25"/>
          <p:cNvSpPr>
            <a:spLocks noChangeArrowheads="1" noChangeShapeType="1" noTextEdit="1"/>
          </p:cNvSpPr>
          <p:nvPr/>
        </p:nvSpPr>
        <p:spPr bwMode="auto">
          <a:xfrm>
            <a:off x="1050027" y="111728"/>
            <a:ext cx="5455285" cy="109962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  </a:t>
            </a:r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Symbol" pitchFamily="18" charset="2"/>
              </a:rPr>
              <a:t>n</a:t>
            </a:r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- mass and Higgs physics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-4175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5" name="WordArt 7"/>
          <p:cNvSpPr>
            <a:spLocks noChangeArrowheads="1" noChangeShapeType="1" noTextEdit="1"/>
          </p:cNvSpPr>
          <p:nvPr/>
        </p:nvSpPr>
        <p:spPr bwMode="auto">
          <a:xfrm>
            <a:off x="652702" y="308341"/>
            <a:ext cx="3755010" cy="65216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Neutrino mass?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1307" y="2647461"/>
            <a:ext cx="8438143" cy="461665"/>
          </a:xfrm>
          <a:prstGeom prst="rect">
            <a:avLst/>
          </a:prstGeom>
          <a:solidFill>
            <a:srgbClr val="FF00FF"/>
          </a:solidFill>
        </p:spPr>
        <p:txBody>
          <a:bodyPr wrap="square" rtlCol="0">
            <a:spAutoFit/>
          </a:bodyPr>
          <a:lstStyle/>
          <a:p>
            <a:r>
              <a:rPr lang="en-IE" sz="2400" dirty="0" smtClean="0"/>
              <a:t>But how do we know that the mass is behind oscillations?</a:t>
            </a:r>
            <a:endParaRPr lang="en-IE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461307" y="1382205"/>
            <a:ext cx="80766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Indeed, oscillation of atmospheric neutrinos  (</a:t>
            </a:r>
            <a:r>
              <a:rPr lang="en-IE" sz="2000" dirty="0" err="1" smtClean="0"/>
              <a:t>Takaaki</a:t>
            </a:r>
            <a:r>
              <a:rPr lang="en-IE" sz="2000" dirty="0" smtClean="0"/>
              <a:t> </a:t>
            </a:r>
            <a:r>
              <a:rPr lang="en-IE" sz="2000" dirty="0" err="1" smtClean="0"/>
              <a:t>Kajita</a:t>
            </a:r>
            <a:r>
              <a:rPr lang="en-IE" sz="2000" dirty="0" smtClean="0"/>
              <a:t>) and adiabatic conversion of Solar neutrinos (Arthur B. McDonald) were discovered.</a:t>
            </a:r>
            <a:endParaRPr lang="en-IE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419903" y="3955290"/>
            <a:ext cx="5018568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What is needed to realize oscillations?</a:t>
            </a:r>
            <a:endParaRPr lang="en-IE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1050924" y="5517719"/>
            <a:ext cx="74870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- </a:t>
            </a:r>
            <a:r>
              <a:rPr lang="en-IE" sz="2000" dirty="0" smtClean="0"/>
              <a:t>Different phases are due to</a:t>
            </a:r>
            <a:r>
              <a:rPr lang="en-IE" sz="2000" dirty="0" smtClean="0"/>
              <a:t> </a:t>
            </a:r>
            <a:r>
              <a:rPr lang="en-IE" sz="2000" dirty="0" smtClean="0"/>
              <a:t>different dispersion relations</a:t>
            </a:r>
            <a:endParaRPr lang="en-IE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1050924" y="4457552"/>
            <a:ext cx="74870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IE" sz="2000" dirty="0" smtClean="0"/>
              <a:t>  production of state which is a coherent </a:t>
            </a:r>
            <a:r>
              <a:rPr lang="en-IE" sz="2000" dirty="0" smtClean="0"/>
              <a:t>mixture </a:t>
            </a:r>
            <a:endParaRPr lang="en-IE" sz="2000" dirty="0" smtClean="0"/>
          </a:p>
          <a:p>
            <a:r>
              <a:rPr lang="en-IE" sz="2000" dirty="0" smtClean="0"/>
              <a:t>of </a:t>
            </a:r>
            <a:r>
              <a:rPr lang="en-IE" sz="2000" dirty="0" smtClean="0"/>
              <a:t>states which acquire different phases in the course of propagation </a:t>
            </a:r>
            <a:endParaRPr lang="en-IE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7676706" y="5809527"/>
            <a:ext cx="1222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 = E(p)</a:t>
            </a:r>
            <a:endParaRPr lang="en-IE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1050925" y="6166884"/>
            <a:ext cx="64981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For this no mass  or difference of masses is needed</a:t>
            </a:r>
            <a:endParaRPr lang="en-IE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0" y="12402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>
              <a:latin typeface="Symbol" pitchFamily="18" charset="2"/>
            </a:endParaRP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685800" y="4876800"/>
            <a:ext cx="2133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685800" y="1752600"/>
            <a:ext cx="3581400" cy="2362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Symbol" pitchFamily="18" charset="2"/>
            </a:endParaRPr>
          </a:p>
          <a:p>
            <a:pPr algn="ctr"/>
            <a:endParaRPr lang="en-US">
              <a:latin typeface="Symbol" pitchFamily="18" charset="2"/>
            </a:endParaRPr>
          </a:p>
          <a:p>
            <a:pPr algn="ctr"/>
            <a:endParaRPr lang="en-US"/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4724400" y="2560670"/>
            <a:ext cx="4114800" cy="838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52231" name="WordArt 8"/>
          <p:cNvSpPr>
            <a:spLocks noChangeArrowheads="1" noChangeShapeType="1" noTextEdit="1"/>
          </p:cNvSpPr>
          <p:nvPr/>
        </p:nvSpPr>
        <p:spPr bwMode="auto">
          <a:xfrm>
            <a:off x="685801" y="312472"/>
            <a:ext cx="4191000" cy="660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Zee-mechanism</a:t>
            </a:r>
          </a:p>
        </p:txBody>
      </p:sp>
      <p:sp>
        <p:nvSpPr>
          <p:cNvPr id="52232" name="Text Box 9"/>
          <p:cNvSpPr txBox="1">
            <a:spLocks noChangeArrowheads="1"/>
          </p:cNvSpPr>
          <p:nvPr/>
        </p:nvSpPr>
        <p:spPr bwMode="auto">
          <a:xfrm>
            <a:off x="4800600" y="2635101"/>
            <a:ext cx="419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</a:rPr>
              <a:t>m</a:t>
            </a:r>
            <a:r>
              <a:rPr lang="en-US" baseline="-25000">
                <a:latin typeface="Symbol" pitchFamily="18" charset="2"/>
              </a:rPr>
              <a:t> n</a:t>
            </a:r>
            <a:r>
              <a:rPr lang="en-US">
                <a:latin typeface="Times New Roman" pitchFamily="18" charset="0"/>
              </a:rPr>
              <a:t> = A [(f m</a:t>
            </a:r>
            <a:r>
              <a:rPr lang="en-US" baseline="30000">
                <a:latin typeface="Times New Roman" pitchFamily="18" charset="0"/>
              </a:rPr>
              <a:t>2</a:t>
            </a:r>
            <a:r>
              <a:rPr lang="en-US">
                <a:latin typeface="Times New Roman" pitchFamily="18" charset="0"/>
              </a:rPr>
              <a:t> + m</a:t>
            </a:r>
            <a:r>
              <a:rPr lang="en-US" baseline="30000">
                <a:latin typeface="Times New Roman" pitchFamily="18" charset="0"/>
              </a:rPr>
              <a:t>2 </a:t>
            </a:r>
            <a:r>
              <a:rPr lang="en-US">
                <a:latin typeface="Times New Roman" pitchFamily="18" charset="0"/>
              </a:rPr>
              <a:t>f</a:t>
            </a:r>
            <a:r>
              <a:rPr lang="en-US" baseline="30000">
                <a:latin typeface="Times New Roman" pitchFamily="18" charset="0"/>
              </a:rPr>
              <a:t> T </a:t>
            </a:r>
            <a:r>
              <a:rPr lang="en-US">
                <a:latin typeface="Symbol" pitchFamily="18" charset="2"/>
              </a:rPr>
              <a:t>) - </a:t>
            </a:r>
          </a:p>
          <a:p>
            <a:r>
              <a:rPr lang="en-US">
                <a:latin typeface="Symbol" pitchFamily="18" charset="2"/>
              </a:rPr>
              <a:t> -   </a:t>
            </a:r>
            <a:r>
              <a:rPr lang="en-US">
                <a:latin typeface="Times New Roman" pitchFamily="18" charset="0"/>
              </a:rPr>
              <a:t>v (cos </a:t>
            </a:r>
            <a:r>
              <a:rPr lang="en-US">
                <a:latin typeface="Symbol" pitchFamily="18" charset="2"/>
              </a:rPr>
              <a:t>b)</a:t>
            </a:r>
            <a:r>
              <a:rPr lang="en-US" baseline="30000">
                <a:latin typeface="Symbol" pitchFamily="18" charset="2"/>
              </a:rPr>
              <a:t>-1</a:t>
            </a:r>
            <a:r>
              <a:rPr lang="en-US">
                <a:latin typeface="Symbol" pitchFamily="18" charset="2"/>
              </a:rPr>
              <a:t> ( </a:t>
            </a:r>
            <a:r>
              <a:rPr lang="en-US">
                <a:latin typeface="Times New Roman" pitchFamily="18" charset="0"/>
              </a:rPr>
              <a:t>f m f</a:t>
            </a:r>
            <a:r>
              <a:rPr lang="en-US" baseline="-25000">
                <a:latin typeface="Times New Roman" pitchFamily="18" charset="0"/>
              </a:rPr>
              <a:t> 2  </a:t>
            </a:r>
            <a:r>
              <a:rPr lang="en-US">
                <a:latin typeface="Times New Roman" pitchFamily="18" charset="0"/>
              </a:rPr>
              <a:t>+  f</a:t>
            </a:r>
            <a:r>
              <a:rPr lang="en-US" baseline="-25000">
                <a:latin typeface="Times New Roman" pitchFamily="18" charset="0"/>
              </a:rPr>
              <a:t>2 </a:t>
            </a:r>
            <a:r>
              <a:rPr lang="en-US" baseline="30000">
                <a:latin typeface="Times New Roman" pitchFamily="18" charset="0"/>
              </a:rPr>
              <a:t>T</a:t>
            </a:r>
            <a:r>
              <a:rPr lang="en-US" baseline="-25000">
                <a:latin typeface="Times New Roman" pitchFamily="18" charset="0"/>
              </a:rPr>
              <a:t> </a:t>
            </a:r>
            <a:r>
              <a:rPr lang="en-US">
                <a:latin typeface="Times New Roman" pitchFamily="18" charset="0"/>
              </a:rPr>
              <a:t>m</a:t>
            </a:r>
            <a:r>
              <a:rPr lang="en-US" baseline="30000">
                <a:latin typeface="Times New Roman" pitchFamily="18" charset="0"/>
              </a:rPr>
              <a:t>   </a:t>
            </a:r>
            <a:r>
              <a:rPr lang="en-US">
                <a:latin typeface="Times New Roman" pitchFamily="18" charset="0"/>
              </a:rPr>
              <a:t>f</a:t>
            </a:r>
            <a:r>
              <a:rPr lang="en-US" baseline="30000">
                <a:latin typeface="Times New Roman" pitchFamily="18" charset="0"/>
              </a:rPr>
              <a:t> T </a:t>
            </a:r>
            <a:r>
              <a:rPr lang="en-US">
                <a:latin typeface="Symbol" pitchFamily="18" charset="2"/>
              </a:rPr>
              <a:t>) ]</a:t>
            </a:r>
          </a:p>
        </p:txBody>
      </p:sp>
      <p:sp>
        <p:nvSpPr>
          <p:cNvPr id="52233" name="Line 10"/>
          <p:cNvSpPr>
            <a:spLocks noChangeShapeType="1"/>
          </p:cNvSpPr>
          <p:nvPr/>
        </p:nvSpPr>
        <p:spPr bwMode="auto">
          <a:xfrm flipV="1">
            <a:off x="914400" y="3505200"/>
            <a:ext cx="3048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4" name="Text Box 11"/>
          <p:cNvSpPr txBox="1">
            <a:spLocks noChangeArrowheads="1"/>
          </p:cNvSpPr>
          <p:nvPr/>
        </p:nvSpPr>
        <p:spPr bwMode="auto">
          <a:xfrm>
            <a:off x="2209800" y="2574925"/>
            <a:ext cx="33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Symbol" pitchFamily="18" charset="2"/>
              </a:rPr>
              <a:t>m</a:t>
            </a:r>
          </a:p>
        </p:txBody>
      </p:sp>
      <p:sp>
        <p:nvSpPr>
          <p:cNvPr id="52235" name="Text Box 12"/>
          <p:cNvSpPr txBox="1">
            <a:spLocks noChangeArrowheads="1"/>
          </p:cNvSpPr>
          <p:nvPr/>
        </p:nvSpPr>
        <p:spPr bwMode="auto">
          <a:xfrm>
            <a:off x="1339850" y="2574925"/>
            <a:ext cx="415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Symbol" pitchFamily="18" charset="2"/>
              </a:rPr>
              <a:t>h</a:t>
            </a:r>
            <a:r>
              <a:rPr lang="en-US" baseline="30000"/>
              <a:t>+</a:t>
            </a:r>
            <a:endParaRPr lang="en-US">
              <a:latin typeface="Symbol" pitchFamily="18" charset="2"/>
            </a:endParaRPr>
          </a:p>
        </p:txBody>
      </p:sp>
      <p:sp>
        <p:nvSpPr>
          <p:cNvPr id="52236" name="Text Box 13"/>
          <p:cNvSpPr txBox="1">
            <a:spLocks noChangeArrowheads="1"/>
          </p:cNvSpPr>
          <p:nvPr/>
        </p:nvSpPr>
        <p:spPr bwMode="auto">
          <a:xfrm>
            <a:off x="1927225" y="3581400"/>
            <a:ext cx="434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</a:t>
            </a:r>
            <a:r>
              <a:rPr lang="en-US" baseline="-25000">
                <a:latin typeface="Symbol" pitchFamily="18" charset="2"/>
              </a:rPr>
              <a:t>b</a:t>
            </a:r>
            <a:r>
              <a:rPr lang="en-US" baseline="-25000"/>
              <a:t>L</a:t>
            </a:r>
            <a:endParaRPr lang="en-US"/>
          </a:p>
        </p:txBody>
      </p:sp>
      <p:sp>
        <p:nvSpPr>
          <p:cNvPr id="52237" name="Arc 14"/>
          <p:cNvSpPr>
            <a:spLocks/>
          </p:cNvSpPr>
          <p:nvPr/>
        </p:nvSpPr>
        <p:spPr bwMode="auto">
          <a:xfrm>
            <a:off x="1600200" y="2573338"/>
            <a:ext cx="1524000" cy="931862"/>
          </a:xfrm>
          <a:custGeom>
            <a:avLst/>
            <a:gdLst>
              <a:gd name="T0" fmla="*/ 0 w 43200"/>
              <a:gd name="T1" fmla="*/ 918088 h 21988"/>
              <a:gd name="T2" fmla="*/ 1523894 w 43200"/>
              <a:gd name="T3" fmla="*/ 931862 h 21988"/>
              <a:gd name="T4" fmla="*/ 762000 w 43200"/>
              <a:gd name="T5" fmla="*/ 915418 h 21988"/>
              <a:gd name="T6" fmla="*/ 0 60000 65536"/>
              <a:gd name="T7" fmla="*/ 0 60000 65536"/>
              <a:gd name="T8" fmla="*/ 0 60000 65536"/>
              <a:gd name="T9" fmla="*/ 0 w 43200"/>
              <a:gd name="T10" fmla="*/ 0 h 21988"/>
              <a:gd name="T11" fmla="*/ 43200 w 43200"/>
              <a:gd name="T12" fmla="*/ 21988 h 219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1988" fill="none" extrusionOk="0">
                <a:moveTo>
                  <a:pt x="0" y="21662"/>
                </a:moveTo>
                <a:cubicBezTo>
                  <a:pt x="0" y="21641"/>
                  <a:pt x="0" y="2162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729"/>
                  <a:pt x="43198" y="21858"/>
                  <a:pt x="43196" y="21987"/>
                </a:cubicBezTo>
              </a:path>
              <a:path w="43200" h="21988" stroke="0" extrusionOk="0">
                <a:moveTo>
                  <a:pt x="0" y="21662"/>
                </a:moveTo>
                <a:cubicBezTo>
                  <a:pt x="0" y="21641"/>
                  <a:pt x="0" y="2162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729"/>
                  <a:pt x="43198" y="21858"/>
                  <a:pt x="43196" y="21987"/>
                </a:cubicBezTo>
                <a:lnTo>
                  <a:pt x="2160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8" name="Text Box 15"/>
          <p:cNvSpPr txBox="1">
            <a:spLocks noChangeArrowheads="1"/>
          </p:cNvSpPr>
          <p:nvPr/>
        </p:nvSpPr>
        <p:spPr bwMode="auto">
          <a:xfrm>
            <a:off x="2971800" y="2590800"/>
            <a:ext cx="454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52239" name="Text Box 16"/>
          <p:cNvSpPr txBox="1">
            <a:spLocks noChangeArrowheads="1"/>
          </p:cNvSpPr>
          <p:nvPr/>
        </p:nvSpPr>
        <p:spPr bwMode="auto">
          <a:xfrm>
            <a:off x="3429000" y="3565525"/>
            <a:ext cx="447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Symbol" pitchFamily="18" charset="2"/>
              </a:rPr>
              <a:t>n</a:t>
            </a:r>
            <a:r>
              <a:rPr lang="en-US" baseline="-25000">
                <a:latin typeface="Symbol" pitchFamily="18" charset="2"/>
              </a:rPr>
              <a:t>b </a:t>
            </a:r>
            <a:endParaRPr lang="en-US">
              <a:latin typeface="Symbol" pitchFamily="18" charset="2"/>
            </a:endParaRPr>
          </a:p>
        </p:txBody>
      </p:sp>
      <p:sp>
        <p:nvSpPr>
          <p:cNvPr id="52240" name="Text Box 17"/>
          <p:cNvSpPr txBox="1">
            <a:spLocks noChangeArrowheads="1"/>
          </p:cNvSpPr>
          <p:nvPr/>
        </p:nvSpPr>
        <p:spPr bwMode="auto">
          <a:xfrm>
            <a:off x="950913" y="3565525"/>
            <a:ext cx="4206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Symbol" pitchFamily="18" charset="2"/>
              </a:rPr>
              <a:t>n</a:t>
            </a:r>
            <a:r>
              <a:rPr lang="en-US" baseline="-25000">
                <a:latin typeface="Symbol" pitchFamily="18" charset="2"/>
              </a:rPr>
              <a:t>a</a:t>
            </a:r>
            <a:endParaRPr lang="en-US">
              <a:latin typeface="Symbol" pitchFamily="18" charset="2"/>
            </a:endParaRPr>
          </a:p>
        </p:txBody>
      </p:sp>
      <p:sp>
        <p:nvSpPr>
          <p:cNvPr id="52241" name="Text Box 18"/>
          <p:cNvSpPr txBox="1">
            <a:spLocks noChangeArrowheads="1"/>
          </p:cNvSpPr>
          <p:nvPr/>
        </p:nvSpPr>
        <p:spPr bwMode="auto">
          <a:xfrm>
            <a:off x="2209800" y="3260725"/>
            <a:ext cx="333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52242" name="Line 19"/>
          <p:cNvSpPr>
            <a:spLocks noChangeShapeType="1"/>
          </p:cNvSpPr>
          <p:nvPr/>
        </p:nvSpPr>
        <p:spPr bwMode="auto">
          <a:xfrm>
            <a:off x="2362200" y="1905000"/>
            <a:ext cx="1588" cy="6858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43" name="Text Box 20"/>
          <p:cNvSpPr txBox="1">
            <a:spLocks noChangeArrowheads="1"/>
          </p:cNvSpPr>
          <p:nvPr/>
        </p:nvSpPr>
        <p:spPr bwMode="auto">
          <a:xfrm>
            <a:off x="2514600" y="3581400"/>
            <a:ext cx="447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</a:t>
            </a:r>
            <a:r>
              <a:rPr lang="en-US" baseline="-25000">
                <a:latin typeface="Symbol" pitchFamily="18" charset="2"/>
              </a:rPr>
              <a:t>b</a:t>
            </a:r>
            <a:r>
              <a:rPr lang="en-US" baseline="-25000"/>
              <a:t>R</a:t>
            </a:r>
            <a:endParaRPr lang="en-US"/>
          </a:p>
        </p:txBody>
      </p:sp>
      <p:sp>
        <p:nvSpPr>
          <p:cNvPr id="52244" name="Oval 21"/>
          <p:cNvSpPr>
            <a:spLocks noChangeArrowheads="1"/>
          </p:cNvSpPr>
          <p:nvPr/>
        </p:nvSpPr>
        <p:spPr bwMode="auto">
          <a:xfrm>
            <a:off x="2286000" y="2514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45" name="Oval 22"/>
          <p:cNvSpPr>
            <a:spLocks noChangeArrowheads="1"/>
          </p:cNvSpPr>
          <p:nvPr/>
        </p:nvSpPr>
        <p:spPr bwMode="auto">
          <a:xfrm>
            <a:off x="1524000" y="3429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46" name="Oval 23"/>
          <p:cNvSpPr>
            <a:spLocks noChangeArrowheads="1"/>
          </p:cNvSpPr>
          <p:nvPr/>
        </p:nvSpPr>
        <p:spPr bwMode="auto">
          <a:xfrm>
            <a:off x="3048000" y="3429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47" name="Freeform 24"/>
          <p:cNvSpPr>
            <a:spLocks/>
          </p:cNvSpPr>
          <p:nvPr/>
        </p:nvSpPr>
        <p:spPr bwMode="auto">
          <a:xfrm>
            <a:off x="1143000" y="3429000"/>
            <a:ext cx="76200" cy="152400"/>
          </a:xfrm>
          <a:custGeom>
            <a:avLst/>
            <a:gdLst>
              <a:gd name="T0" fmla="*/ 0 w 48"/>
              <a:gd name="T1" fmla="*/ 0 h 96"/>
              <a:gd name="T2" fmla="*/ 48 w 48"/>
              <a:gd name="T3" fmla="*/ 48 h 96"/>
              <a:gd name="T4" fmla="*/ 0 w 48"/>
              <a:gd name="T5" fmla="*/ 96 h 96"/>
              <a:gd name="T6" fmla="*/ 0 60000 65536"/>
              <a:gd name="T7" fmla="*/ 0 60000 65536"/>
              <a:gd name="T8" fmla="*/ 0 60000 65536"/>
              <a:gd name="T9" fmla="*/ 0 w 48"/>
              <a:gd name="T10" fmla="*/ 0 h 96"/>
              <a:gd name="T11" fmla="*/ 48 w 48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" h="96">
                <a:moveTo>
                  <a:pt x="0" y="0"/>
                </a:moveTo>
                <a:lnTo>
                  <a:pt x="48" y="48"/>
                </a:lnTo>
                <a:lnTo>
                  <a:pt x="0" y="96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48" name="Freeform 25"/>
          <p:cNvSpPr>
            <a:spLocks/>
          </p:cNvSpPr>
          <p:nvPr/>
        </p:nvSpPr>
        <p:spPr bwMode="auto">
          <a:xfrm flipH="1">
            <a:off x="3505200" y="3429000"/>
            <a:ext cx="76200" cy="152400"/>
          </a:xfrm>
          <a:custGeom>
            <a:avLst/>
            <a:gdLst>
              <a:gd name="T0" fmla="*/ 0 w 48"/>
              <a:gd name="T1" fmla="*/ 0 h 96"/>
              <a:gd name="T2" fmla="*/ 48 w 48"/>
              <a:gd name="T3" fmla="*/ 48 h 96"/>
              <a:gd name="T4" fmla="*/ 0 w 48"/>
              <a:gd name="T5" fmla="*/ 96 h 96"/>
              <a:gd name="T6" fmla="*/ 0 60000 65536"/>
              <a:gd name="T7" fmla="*/ 0 60000 65536"/>
              <a:gd name="T8" fmla="*/ 0 60000 65536"/>
              <a:gd name="T9" fmla="*/ 0 w 48"/>
              <a:gd name="T10" fmla="*/ 0 h 96"/>
              <a:gd name="T11" fmla="*/ 48 w 48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" h="96">
                <a:moveTo>
                  <a:pt x="0" y="0"/>
                </a:moveTo>
                <a:lnTo>
                  <a:pt x="48" y="48"/>
                </a:lnTo>
                <a:lnTo>
                  <a:pt x="0" y="96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49" name="Freeform 26"/>
          <p:cNvSpPr>
            <a:spLocks/>
          </p:cNvSpPr>
          <p:nvPr/>
        </p:nvSpPr>
        <p:spPr bwMode="auto">
          <a:xfrm flipH="1">
            <a:off x="2057400" y="3429000"/>
            <a:ext cx="76200" cy="152400"/>
          </a:xfrm>
          <a:custGeom>
            <a:avLst/>
            <a:gdLst>
              <a:gd name="T0" fmla="*/ 0 w 48"/>
              <a:gd name="T1" fmla="*/ 0 h 96"/>
              <a:gd name="T2" fmla="*/ 48 w 48"/>
              <a:gd name="T3" fmla="*/ 48 h 96"/>
              <a:gd name="T4" fmla="*/ 0 w 48"/>
              <a:gd name="T5" fmla="*/ 96 h 96"/>
              <a:gd name="T6" fmla="*/ 0 60000 65536"/>
              <a:gd name="T7" fmla="*/ 0 60000 65536"/>
              <a:gd name="T8" fmla="*/ 0 60000 65536"/>
              <a:gd name="T9" fmla="*/ 0 w 48"/>
              <a:gd name="T10" fmla="*/ 0 h 96"/>
              <a:gd name="T11" fmla="*/ 48 w 48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" h="96">
                <a:moveTo>
                  <a:pt x="0" y="0"/>
                </a:moveTo>
                <a:lnTo>
                  <a:pt x="48" y="48"/>
                </a:lnTo>
                <a:lnTo>
                  <a:pt x="0" y="96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50" name="Freeform 27"/>
          <p:cNvSpPr>
            <a:spLocks/>
          </p:cNvSpPr>
          <p:nvPr/>
        </p:nvSpPr>
        <p:spPr bwMode="auto">
          <a:xfrm flipH="1">
            <a:off x="2667000" y="3429000"/>
            <a:ext cx="76200" cy="152400"/>
          </a:xfrm>
          <a:custGeom>
            <a:avLst/>
            <a:gdLst>
              <a:gd name="T0" fmla="*/ 0 w 48"/>
              <a:gd name="T1" fmla="*/ 0 h 96"/>
              <a:gd name="T2" fmla="*/ 48 w 48"/>
              <a:gd name="T3" fmla="*/ 48 h 96"/>
              <a:gd name="T4" fmla="*/ 0 w 48"/>
              <a:gd name="T5" fmla="*/ 96 h 96"/>
              <a:gd name="T6" fmla="*/ 0 60000 65536"/>
              <a:gd name="T7" fmla="*/ 0 60000 65536"/>
              <a:gd name="T8" fmla="*/ 0 60000 65536"/>
              <a:gd name="T9" fmla="*/ 0 w 48"/>
              <a:gd name="T10" fmla="*/ 0 h 96"/>
              <a:gd name="T11" fmla="*/ 48 w 48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" h="96">
                <a:moveTo>
                  <a:pt x="0" y="0"/>
                </a:moveTo>
                <a:lnTo>
                  <a:pt x="48" y="48"/>
                </a:lnTo>
                <a:lnTo>
                  <a:pt x="0" y="96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51" name="Text Box 28"/>
          <p:cNvSpPr txBox="1">
            <a:spLocks noChangeArrowheads="1"/>
          </p:cNvSpPr>
          <p:nvPr/>
        </p:nvSpPr>
        <p:spPr bwMode="auto">
          <a:xfrm>
            <a:off x="2416175" y="2041525"/>
            <a:ext cx="479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52252" name="Text Box 29"/>
          <p:cNvSpPr txBox="1">
            <a:spLocks noChangeArrowheads="1"/>
          </p:cNvSpPr>
          <p:nvPr/>
        </p:nvSpPr>
        <p:spPr bwMode="auto">
          <a:xfrm>
            <a:off x="2181225" y="1676400"/>
            <a:ext cx="333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52253" name="Text Box 32"/>
          <p:cNvSpPr txBox="1">
            <a:spLocks noChangeArrowheads="1"/>
          </p:cNvSpPr>
          <p:nvPr/>
        </p:nvSpPr>
        <p:spPr bwMode="auto">
          <a:xfrm>
            <a:off x="1371600" y="3581400"/>
            <a:ext cx="50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</a:t>
            </a:r>
            <a:r>
              <a:rPr lang="en-US" baseline="-25000">
                <a:latin typeface="Symbol" pitchFamily="18" charset="2"/>
              </a:rPr>
              <a:t>ab</a:t>
            </a:r>
            <a:endParaRPr lang="en-US"/>
          </a:p>
        </p:txBody>
      </p:sp>
      <p:sp>
        <p:nvSpPr>
          <p:cNvPr id="52254" name="Text Box 33"/>
          <p:cNvSpPr txBox="1">
            <a:spLocks noChangeArrowheads="1"/>
          </p:cNvSpPr>
          <p:nvPr/>
        </p:nvSpPr>
        <p:spPr bwMode="auto">
          <a:xfrm>
            <a:off x="4513263" y="1630894"/>
            <a:ext cx="434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No RH neutrinos</a:t>
            </a:r>
          </a:p>
          <a:p>
            <a:r>
              <a:rPr lang="en-US" dirty="0"/>
              <a:t>new bosons: singlet </a:t>
            </a:r>
            <a:r>
              <a:rPr lang="en-US" dirty="0">
                <a:latin typeface="Symbol" pitchFamily="18" charset="2"/>
              </a:rPr>
              <a:t>h</a:t>
            </a:r>
            <a:r>
              <a:rPr lang="en-US" baseline="30000" dirty="0"/>
              <a:t>+ </a:t>
            </a:r>
            <a:r>
              <a:rPr lang="en-US" dirty="0"/>
              <a:t>, doublet H</a:t>
            </a:r>
            <a:r>
              <a:rPr lang="en-US" baseline="-25000" dirty="0"/>
              <a:t>2</a:t>
            </a:r>
            <a:endParaRPr lang="en-US" dirty="0"/>
          </a:p>
        </p:txBody>
      </p:sp>
      <p:sp>
        <p:nvSpPr>
          <p:cNvPr id="52255" name="Text Box 34"/>
          <p:cNvSpPr txBox="1">
            <a:spLocks noChangeArrowheads="1"/>
          </p:cNvSpPr>
          <p:nvPr/>
        </p:nvSpPr>
        <p:spPr bwMode="auto">
          <a:xfrm>
            <a:off x="457200" y="4327525"/>
            <a:ext cx="3921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If only H</a:t>
            </a:r>
            <a:r>
              <a:rPr lang="en-US" baseline="-25000"/>
              <a:t>1   </a:t>
            </a:r>
            <a:r>
              <a:rPr lang="en-US"/>
              <a:t>couples with leptons</a:t>
            </a:r>
            <a:r>
              <a:rPr lang="en-US" baseline="-25000"/>
              <a:t> </a:t>
            </a:r>
            <a:endParaRPr lang="en-US"/>
          </a:p>
        </p:txBody>
      </p:sp>
      <p:sp>
        <p:nvSpPr>
          <p:cNvPr id="52256" name="Text Box 35"/>
          <p:cNvSpPr txBox="1">
            <a:spLocks noChangeArrowheads="1"/>
          </p:cNvSpPr>
          <p:nvPr/>
        </p:nvSpPr>
        <p:spPr bwMode="auto">
          <a:xfrm>
            <a:off x="914400" y="5046663"/>
            <a:ext cx="17572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0   </a:t>
            </a:r>
            <a:r>
              <a:rPr lang="en-US" sz="2000" dirty="0">
                <a:latin typeface="Times New Roman" pitchFamily="18" charset="0"/>
              </a:rPr>
              <a:t>m</a:t>
            </a:r>
            <a:r>
              <a:rPr lang="en-US" sz="2000" baseline="-25000" dirty="0">
                <a:latin typeface="Symbol" pitchFamily="18" charset="2"/>
              </a:rPr>
              <a:t> </a:t>
            </a:r>
            <a:r>
              <a:rPr lang="en-US" sz="2000" baseline="-25000" dirty="0" err="1"/>
              <a:t>e</a:t>
            </a:r>
            <a:r>
              <a:rPr lang="en-US" sz="2000" baseline="-25000" dirty="0" err="1">
                <a:latin typeface="Symbol" pitchFamily="18" charset="2"/>
              </a:rPr>
              <a:t>m</a:t>
            </a:r>
            <a:r>
              <a:rPr lang="en-US" sz="2000" dirty="0"/>
              <a:t>   </a:t>
            </a:r>
            <a:r>
              <a:rPr lang="en-US" sz="2000" dirty="0">
                <a:latin typeface="Times New Roman" pitchFamily="18" charset="0"/>
              </a:rPr>
              <a:t>m</a:t>
            </a:r>
            <a:r>
              <a:rPr lang="en-US" sz="2000" baseline="-25000" dirty="0">
                <a:latin typeface="Symbol" pitchFamily="18" charset="2"/>
              </a:rPr>
              <a:t> </a:t>
            </a:r>
            <a:r>
              <a:rPr lang="en-US" sz="2000" baseline="-25000" dirty="0"/>
              <a:t>e</a:t>
            </a:r>
            <a:r>
              <a:rPr lang="en-US" sz="2000" baseline="-25000" dirty="0">
                <a:latin typeface="Symbol" pitchFamily="18" charset="2"/>
              </a:rPr>
              <a:t>t</a:t>
            </a:r>
            <a:r>
              <a:rPr lang="en-US" sz="2000" dirty="0"/>
              <a:t> </a:t>
            </a:r>
          </a:p>
          <a:p>
            <a:r>
              <a:rPr lang="en-US" sz="2000" dirty="0"/>
              <a:t>      0      </a:t>
            </a:r>
            <a:r>
              <a:rPr lang="en-US" sz="2000" dirty="0">
                <a:latin typeface="Times New Roman" pitchFamily="18" charset="0"/>
              </a:rPr>
              <a:t>m</a:t>
            </a:r>
            <a:r>
              <a:rPr lang="en-US" sz="2000" baseline="-25000" dirty="0">
                <a:latin typeface="Symbol" pitchFamily="18" charset="2"/>
              </a:rPr>
              <a:t> </a:t>
            </a:r>
            <a:r>
              <a:rPr lang="en-US" sz="2000" baseline="-25000" dirty="0" err="1">
                <a:latin typeface="Symbol" pitchFamily="18" charset="2"/>
              </a:rPr>
              <a:t>mt</a:t>
            </a:r>
            <a:r>
              <a:rPr lang="en-US" sz="2000" dirty="0"/>
              <a:t> </a:t>
            </a:r>
          </a:p>
          <a:p>
            <a:r>
              <a:rPr lang="en-US" sz="2000" dirty="0"/>
              <a:t>               0</a:t>
            </a:r>
          </a:p>
        </p:txBody>
      </p:sp>
      <p:sp>
        <p:nvSpPr>
          <p:cNvPr id="52257" name="AutoShape 36"/>
          <p:cNvSpPr>
            <a:spLocks noChangeArrowheads="1"/>
          </p:cNvSpPr>
          <p:nvPr/>
        </p:nvSpPr>
        <p:spPr bwMode="auto">
          <a:xfrm>
            <a:off x="914400" y="5029200"/>
            <a:ext cx="1676400" cy="990600"/>
          </a:xfrm>
          <a:prstGeom prst="bracketPair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58" name="Text Box 37"/>
          <p:cNvSpPr txBox="1">
            <a:spLocks noChangeArrowheads="1"/>
          </p:cNvSpPr>
          <p:nvPr/>
        </p:nvSpPr>
        <p:spPr bwMode="auto">
          <a:xfrm>
            <a:off x="5562600" y="5394325"/>
            <a:ext cx="34925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 - inverse hierarchy of  f</a:t>
            </a:r>
            <a:r>
              <a:rPr lang="en-US" baseline="-25000">
                <a:latin typeface="Symbol" pitchFamily="18" charset="2"/>
              </a:rPr>
              <a:t>ab    </a:t>
            </a:r>
            <a:endParaRPr lang="en-US"/>
          </a:p>
          <a:p>
            <a:r>
              <a:rPr lang="en-US"/>
              <a:t> -  f</a:t>
            </a:r>
            <a:r>
              <a:rPr lang="en-US" baseline="-25000">
                <a:latin typeface="Symbol" pitchFamily="18" charset="2"/>
              </a:rPr>
              <a:t>ab </a:t>
            </a:r>
            <a:r>
              <a:rPr lang="en-US"/>
              <a:t> &lt; 10 </a:t>
            </a:r>
            <a:r>
              <a:rPr lang="en-US" baseline="30000"/>
              <a:t>-4</a:t>
            </a:r>
            <a:r>
              <a:rPr lang="en-US"/>
              <a:t> </a:t>
            </a:r>
          </a:p>
        </p:txBody>
      </p:sp>
      <p:sp>
        <p:nvSpPr>
          <p:cNvPr id="52259" name="Text Box 39"/>
          <p:cNvSpPr txBox="1">
            <a:spLocks noChangeArrowheads="1"/>
          </p:cNvSpPr>
          <p:nvPr/>
        </p:nvSpPr>
        <p:spPr bwMode="auto">
          <a:xfrm>
            <a:off x="3330575" y="2651125"/>
            <a:ext cx="7159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(H</a:t>
            </a:r>
            <a:r>
              <a:rPr lang="en-US" baseline="-25000"/>
              <a:t>2 </a:t>
            </a:r>
            <a:r>
              <a:rPr lang="en-US"/>
              <a:t>)</a:t>
            </a:r>
            <a:endParaRPr lang="en-US" baseline="-25000"/>
          </a:p>
        </p:txBody>
      </p:sp>
      <p:sp>
        <p:nvSpPr>
          <p:cNvPr id="52260" name="Text Box 40"/>
          <p:cNvSpPr txBox="1">
            <a:spLocks noChangeArrowheads="1"/>
          </p:cNvSpPr>
          <p:nvPr/>
        </p:nvSpPr>
        <p:spPr bwMode="auto">
          <a:xfrm>
            <a:off x="2819400" y="2057400"/>
            <a:ext cx="641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(H</a:t>
            </a:r>
            <a:r>
              <a:rPr lang="en-US" baseline="-25000"/>
              <a:t>1</a:t>
            </a:r>
            <a:r>
              <a:rPr lang="en-US"/>
              <a:t>)</a:t>
            </a:r>
            <a:endParaRPr lang="en-US" baseline="-25000"/>
          </a:p>
        </p:txBody>
      </p:sp>
      <p:sp>
        <p:nvSpPr>
          <p:cNvPr id="52261" name="Text Box 41"/>
          <p:cNvSpPr txBox="1">
            <a:spLocks noChangeArrowheads="1"/>
          </p:cNvSpPr>
          <p:nvPr/>
        </p:nvSpPr>
        <p:spPr bwMode="auto">
          <a:xfrm>
            <a:off x="3733800" y="3590925"/>
            <a:ext cx="7302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(</a:t>
            </a:r>
            <a:r>
              <a:rPr lang="en-US">
                <a:latin typeface="Symbol" pitchFamily="18" charset="2"/>
              </a:rPr>
              <a:t>n</a:t>
            </a:r>
            <a:r>
              <a:rPr lang="en-US" baseline="-25000">
                <a:latin typeface="Symbol" pitchFamily="18" charset="2"/>
              </a:rPr>
              <a:t>g </a:t>
            </a:r>
            <a:r>
              <a:rPr lang="en-US"/>
              <a:t>)</a:t>
            </a:r>
            <a:r>
              <a:rPr lang="en-US" baseline="-25000">
                <a:latin typeface="Symbol" pitchFamily="18" charset="2"/>
              </a:rPr>
              <a:t>  </a:t>
            </a:r>
            <a:endParaRPr lang="en-US">
              <a:latin typeface="Symbol" pitchFamily="18" charset="2"/>
            </a:endParaRPr>
          </a:p>
        </p:txBody>
      </p:sp>
      <p:sp>
        <p:nvSpPr>
          <p:cNvPr id="52262" name="Text Box 42"/>
          <p:cNvSpPr txBox="1">
            <a:spLocks noChangeArrowheads="1"/>
          </p:cNvSpPr>
          <p:nvPr/>
        </p:nvSpPr>
        <p:spPr bwMode="auto">
          <a:xfrm>
            <a:off x="2971800" y="3581400"/>
            <a:ext cx="395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</a:t>
            </a:r>
            <a:r>
              <a:rPr lang="en-US" baseline="-25000">
                <a:latin typeface="Symbol" pitchFamily="18" charset="2"/>
              </a:rPr>
              <a:t>2</a:t>
            </a:r>
            <a:endParaRPr lang="en-US"/>
          </a:p>
        </p:txBody>
      </p:sp>
      <p:sp>
        <p:nvSpPr>
          <p:cNvPr id="52263" name="Text Box 43"/>
          <p:cNvSpPr txBox="1">
            <a:spLocks noChangeArrowheads="1"/>
          </p:cNvSpPr>
          <p:nvPr/>
        </p:nvSpPr>
        <p:spPr bwMode="auto">
          <a:xfrm>
            <a:off x="2894013" y="5318125"/>
            <a:ext cx="2655887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Can not reconcile </a:t>
            </a:r>
          </a:p>
          <a:p>
            <a:r>
              <a:rPr lang="en-US" dirty="0"/>
              <a:t>two large mixings</a:t>
            </a:r>
          </a:p>
          <a:p>
            <a:r>
              <a:rPr lang="en-US" dirty="0"/>
              <a:t>one small mixing and </a:t>
            </a:r>
          </a:p>
          <a:p>
            <a:r>
              <a:rPr lang="en-US" dirty="0"/>
              <a:t>hierarchy of </a:t>
            </a:r>
            <a:r>
              <a:rPr lang="en-US" dirty="0">
                <a:latin typeface="Symbol" pitchFamily="18" charset="2"/>
              </a:rPr>
              <a:t>D</a:t>
            </a:r>
            <a:r>
              <a:rPr lang="en-US" dirty="0"/>
              <a:t>m</a:t>
            </a:r>
            <a:r>
              <a:rPr lang="en-US" baseline="30000" dirty="0"/>
              <a:t>2</a:t>
            </a:r>
            <a:r>
              <a:rPr lang="en-US" dirty="0"/>
              <a:t>  </a:t>
            </a:r>
          </a:p>
        </p:txBody>
      </p:sp>
      <p:sp>
        <p:nvSpPr>
          <p:cNvPr id="52264" name="Text Box 44"/>
          <p:cNvSpPr txBox="1">
            <a:spLocks noChangeArrowheads="1"/>
          </p:cNvSpPr>
          <p:nvPr/>
        </p:nvSpPr>
        <p:spPr bwMode="auto">
          <a:xfrm>
            <a:off x="4876800" y="3581400"/>
            <a:ext cx="426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</a:rPr>
              <a:t>A = sin2</a:t>
            </a:r>
            <a:r>
              <a:rPr lang="en-US">
                <a:latin typeface="Symbol" pitchFamily="18" charset="2"/>
              </a:rPr>
              <a:t>q</a:t>
            </a:r>
            <a:r>
              <a:rPr lang="en-US" baseline="-25000">
                <a:latin typeface="Times New Roman" pitchFamily="18" charset="0"/>
              </a:rPr>
              <a:t>Z</a:t>
            </a:r>
            <a:r>
              <a:rPr lang="en-US">
                <a:latin typeface="Symbol" pitchFamily="18" charset="2"/>
              </a:rPr>
              <a:t> </a:t>
            </a:r>
            <a:r>
              <a:rPr lang="en-US" baseline="-25000">
                <a:latin typeface="Times New Roman" pitchFamily="18" charset="0"/>
              </a:rPr>
              <a:t> </a:t>
            </a:r>
            <a:r>
              <a:rPr lang="en-US">
                <a:latin typeface="Times New Roman" pitchFamily="18" charset="0"/>
              </a:rPr>
              <a:t>ln (M</a:t>
            </a:r>
            <a:r>
              <a:rPr lang="en-US" baseline="-25000">
                <a:latin typeface="Times New Roman" pitchFamily="18" charset="0"/>
              </a:rPr>
              <a:t> 2 </a:t>
            </a:r>
            <a:r>
              <a:rPr lang="en-US">
                <a:latin typeface="Times New Roman" pitchFamily="18" charset="0"/>
              </a:rPr>
              <a:t>/M</a:t>
            </a:r>
            <a:r>
              <a:rPr lang="en-US" baseline="-25000">
                <a:latin typeface="Times New Roman" pitchFamily="18" charset="0"/>
              </a:rPr>
              <a:t>1</a:t>
            </a:r>
            <a:r>
              <a:rPr lang="en-US">
                <a:latin typeface="Times New Roman" pitchFamily="18" charset="0"/>
              </a:rPr>
              <a:t>)/ (</a:t>
            </a:r>
            <a:r>
              <a:rPr lang="en-US">
                <a:latin typeface="Symbol" pitchFamily="18" charset="2"/>
              </a:rPr>
              <a:t>8p</a:t>
            </a:r>
            <a:r>
              <a:rPr lang="en-US" baseline="30000">
                <a:latin typeface="Times New Roman" pitchFamily="18" charset="0"/>
              </a:rPr>
              <a:t>2 </a:t>
            </a:r>
            <a:r>
              <a:rPr lang="en-US">
                <a:latin typeface="Times New Roman" pitchFamily="18" charset="0"/>
              </a:rPr>
              <a:t>v tan</a:t>
            </a:r>
            <a:r>
              <a:rPr lang="en-US" baseline="30000">
                <a:latin typeface="Times New Roman" pitchFamily="18" charset="0"/>
              </a:rPr>
              <a:t> </a:t>
            </a:r>
            <a:r>
              <a:rPr lang="en-US">
                <a:latin typeface="Symbol" pitchFamily="18" charset="2"/>
              </a:rPr>
              <a:t>b)</a:t>
            </a:r>
            <a:r>
              <a:rPr lang="en-US" baseline="-25000">
                <a:latin typeface="Times New Roman" pitchFamily="18" charset="0"/>
              </a:rPr>
              <a:t> </a:t>
            </a:r>
          </a:p>
        </p:txBody>
      </p:sp>
      <p:sp>
        <p:nvSpPr>
          <p:cNvPr id="52265" name="Text Box 45"/>
          <p:cNvSpPr txBox="1">
            <a:spLocks noChangeArrowheads="1"/>
          </p:cNvSpPr>
          <p:nvPr/>
        </p:nvSpPr>
        <p:spPr bwMode="auto">
          <a:xfrm>
            <a:off x="4911725" y="3962400"/>
            <a:ext cx="1946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</a:rPr>
              <a:t>m = (m</a:t>
            </a:r>
            <a:r>
              <a:rPr lang="en-US" baseline="-25000">
                <a:latin typeface="Times New Roman" pitchFamily="18" charset="0"/>
              </a:rPr>
              <a:t>e </a:t>
            </a:r>
            <a:r>
              <a:rPr lang="en-US">
                <a:latin typeface="Times New Roman" pitchFamily="18" charset="0"/>
              </a:rPr>
              <a:t>, m</a:t>
            </a:r>
            <a:r>
              <a:rPr lang="en-US" baseline="-25000">
                <a:latin typeface="Symbol" pitchFamily="18" charset="2"/>
              </a:rPr>
              <a:t>m</a:t>
            </a:r>
            <a:r>
              <a:rPr lang="en-US">
                <a:latin typeface="Times New Roman" pitchFamily="18" charset="0"/>
              </a:rPr>
              <a:t>, m</a:t>
            </a:r>
            <a:r>
              <a:rPr lang="en-US" baseline="-25000">
                <a:latin typeface="Symbol" pitchFamily="18" charset="2"/>
              </a:rPr>
              <a:t>t</a:t>
            </a:r>
            <a:r>
              <a:rPr lang="en-US">
                <a:latin typeface="Times New Roman" pitchFamily="18" charset="0"/>
              </a:rPr>
              <a:t>)</a:t>
            </a:r>
          </a:p>
        </p:txBody>
      </p:sp>
      <p:sp>
        <p:nvSpPr>
          <p:cNvPr id="52266" name="Text Box 46"/>
          <p:cNvSpPr txBox="1">
            <a:spLocks noChangeArrowheads="1"/>
          </p:cNvSpPr>
          <p:nvPr/>
        </p:nvSpPr>
        <p:spPr bwMode="auto">
          <a:xfrm>
            <a:off x="6445250" y="4419600"/>
            <a:ext cx="25463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X-G He</a:t>
            </a:r>
          </a:p>
          <a:p>
            <a:r>
              <a:rPr lang="en-US" sz="1800">
                <a:solidFill>
                  <a:srgbClr val="FF0000"/>
                </a:solidFill>
              </a:rPr>
              <a:t>P. Frampton, M. C. Oh </a:t>
            </a:r>
          </a:p>
          <a:p>
            <a:r>
              <a:rPr lang="en-US" sz="1800">
                <a:solidFill>
                  <a:srgbClr val="FF0000"/>
                </a:solidFill>
              </a:rPr>
              <a:t>T. Yoshikawa </a:t>
            </a:r>
          </a:p>
        </p:txBody>
      </p:sp>
      <p:sp>
        <p:nvSpPr>
          <p:cNvPr id="1457199" name="AutoShape 47"/>
          <p:cNvSpPr>
            <a:spLocks noChangeArrowheads="1"/>
          </p:cNvSpPr>
          <p:nvPr/>
        </p:nvSpPr>
        <p:spPr bwMode="auto">
          <a:xfrm>
            <a:off x="2667000" y="5562600"/>
            <a:ext cx="152400" cy="381000"/>
          </a:xfrm>
          <a:prstGeom prst="left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6445250" y="482600"/>
            <a:ext cx="2165350" cy="473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>
              <a:latin typeface="Symbol" pitchFamily="18" charset="2"/>
            </a:endParaRPr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762000" y="1752600"/>
            <a:ext cx="3505200" cy="213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>
              <a:latin typeface="Times New Roman" pitchFamily="18" charset="0"/>
            </a:endParaRP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53253" name="WordArt 6"/>
          <p:cNvSpPr>
            <a:spLocks noChangeArrowheads="1" noChangeShapeType="1" noTextEdit="1"/>
          </p:cNvSpPr>
          <p:nvPr/>
        </p:nvSpPr>
        <p:spPr bwMode="auto">
          <a:xfrm>
            <a:off x="685800" y="228600"/>
            <a:ext cx="61722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Zee-</a:t>
            </a:r>
            <a:r>
              <a:rPr lang="en-US" sz="36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Babu</a:t>
            </a:r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 mechanism</a:t>
            </a:r>
          </a:p>
        </p:txBody>
      </p:sp>
      <p:sp>
        <p:nvSpPr>
          <p:cNvPr id="53254" name="Line 7"/>
          <p:cNvSpPr>
            <a:spLocks noChangeShapeType="1"/>
          </p:cNvSpPr>
          <p:nvPr/>
        </p:nvSpPr>
        <p:spPr bwMode="auto">
          <a:xfrm>
            <a:off x="914400" y="3276600"/>
            <a:ext cx="3124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5" name="Text Box 8"/>
          <p:cNvSpPr txBox="1">
            <a:spLocks noChangeArrowheads="1"/>
          </p:cNvSpPr>
          <p:nvPr/>
        </p:nvSpPr>
        <p:spPr bwMode="auto">
          <a:xfrm>
            <a:off x="1271588" y="2193925"/>
            <a:ext cx="4048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Symbol" pitchFamily="18" charset="2"/>
              </a:rPr>
              <a:t>h</a:t>
            </a:r>
            <a:r>
              <a:rPr lang="en-US" baseline="30000"/>
              <a:t>-</a:t>
            </a:r>
            <a:endParaRPr lang="en-US">
              <a:latin typeface="Symbol" pitchFamily="18" charset="2"/>
            </a:endParaRPr>
          </a:p>
        </p:txBody>
      </p:sp>
      <p:sp>
        <p:nvSpPr>
          <p:cNvPr id="53256" name="Text Box 9"/>
          <p:cNvSpPr txBox="1">
            <a:spLocks noChangeArrowheads="1"/>
          </p:cNvSpPr>
          <p:nvPr/>
        </p:nvSpPr>
        <p:spPr bwMode="auto">
          <a:xfrm>
            <a:off x="1981200" y="3336925"/>
            <a:ext cx="447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</a:t>
            </a:r>
            <a:r>
              <a:rPr lang="en-US" baseline="-25000">
                <a:latin typeface="Symbol" pitchFamily="18" charset="2"/>
              </a:rPr>
              <a:t>b</a:t>
            </a:r>
            <a:r>
              <a:rPr lang="en-US" baseline="-25000"/>
              <a:t>R</a:t>
            </a:r>
            <a:endParaRPr lang="en-US"/>
          </a:p>
        </p:txBody>
      </p:sp>
      <p:sp>
        <p:nvSpPr>
          <p:cNvPr id="53257" name="Text Box 10"/>
          <p:cNvSpPr txBox="1">
            <a:spLocks noChangeArrowheads="1"/>
          </p:cNvSpPr>
          <p:nvPr/>
        </p:nvSpPr>
        <p:spPr bwMode="auto">
          <a:xfrm>
            <a:off x="3733800" y="3352800"/>
            <a:ext cx="406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Symbol" pitchFamily="18" charset="2"/>
              </a:rPr>
              <a:t>n</a:t>
            </a:r>
            <a:r>
              <a:rPr lang="en-US" baseline="-25000">
                <a:latin typeface="Symbol" pitchFamily="18" charset="2"/>
              </a:rPr>
              <a:t>b</a:t>
            </a:r>
            <a:endParaRPr lang="en-US">
              <a:latin typeface="Symbol" pitchFamily="18" charset="2"/>
            </a:endParaRPr>
          </a:p>
        </p:txBody>
      </p:sp>
      <p:sp>
        <p:nvSpPr>
          <p:cNvPr id="53258" name="Text Box 11"/>
          <p:cNvSpPr txBox="1">
            <a:spLocks noChangeArrowheads="1"/>
          </p:cNvSpPr>
          <p:nvPr/>
        </p:nvSpPr>
        <p:spPr bwMode="auto">
          <a:xfrm>
            <a:off x="914400" y="3352800"/>
            <a:ext cx="4206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Symbol" pitchFamily="18" charset="2"/>
              </a:rPr>
              <a:t>n</a:t>
            </a:r>
            <a:r>
              <a:rPr lang="en-US" baseline="-25000">
                <a:latin typeface="Symbol" pitchFamily="18" charset="2"/>
              </a:rPr>
              <a:t>a</a:t>
            </a:r>
            <a:endParaRPr lang="en-US">
              <a:latin typeface="Symbol" pitchFamily="18" charset="2"/>
            </a:endParaRPr>
          </a:p>
        </p:txBody>
      </p:sp>
      <p:sp>
        <p:nvSpPr>
          <p:cNvPr id="53259" name="Text Box 12"/>
          <p:cNvSpPr txBox="1">
            <a:spLocks noChangeArrowheads="1"/>
          </p:cNvSpPr>
          <p:nvPr/>
        </p:nvSpPr>
        <p:spPr bwMode="auto">
          <a:xfrm>
            <a:off x="1724025" y="3048000"/>
            <a:ext cx="333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53260" name="Text Box 13"/>
          <p:cNvSpPr txBox="1">
            <a:spLocks noChangeArrowheads="1"/>
          </p:cNvSpPr>
          <p:nvPr/>
        </p:nvSpPr>
        <p:spPr bwMode="auto">
          <a:xfrm>
            <a:off x="2649538" y="3352800"/>
            <a:ext cx="4746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</a:t>
            </a:r>
            <a:r>
              <a:rPr lang="en-US" baseline="-25000">
                <a:latin typeface="Symbol" pitchFamily="18" charset="2"/>
              </a:rPr>
              <a:t>g</a:t>
            </a:r>
            <a:r>
              <a:rPr lang="en-US" baseline="-25000"/>
              <a:t> R</a:t>
            </a:r>
            <a:endParaRPr lang="en-US"/>
          </a:p>
        </p:txBody>
      </p:sp>
      <p:sp>
        <p:nvSpPr>
          <p:cNvPr id="53261" name="Oval 14"/>
          <p:cNvSpPr>
            <a:spLocks noChangeArrowheads="1"/>
          </p:cNvSpPr>
          <p:nvPr/>
        </p:nvSpPr>
        <p:spPr bwMode="auto">
          <a:xfrm>
            <a:off x="2438400" y="2057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2" name="Oval 15"/>
          <p:cNvSpPr>
            <a:spLocks noChangeArrowheads="1"/>
          </p:cNvSpPr>
          <p:nvPr/>
        </p:nvSpPr>
        <p:spPr bwMode="auto">
          <a:xfrm>
            <a:off x="1295400" y="3200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3" name="Oval 16"/>
          <p:cNvSpPr>
            <a:spLocks noChangeArrowheads="1"/>
          </p:cNvSpPr>
          <p:nvPr/>
        </p:nvSpPr>
        <p:spPr bwMode="auto">
          <a:xfrm>
            <a:off x="3505200" y="3200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4" name="Freeform 17"/>
          <p:cNvSpPr>
            <a:spLocks/>
          </p:cNvSpPr>
          <p:nvPr/>
        </p:nvSpPr>
        <p:spPr bwMode="auto">
          <a:xfrm>
            <a:off x="1066800" y="3200400"/>
            <a:ext cx="76200" cy="152400"/>
          </a:xfrm>
          <a:custGeom>
            <a:avLst/>
            <a:gdLst>
              <a:gd name="T0" fmla="*/ 0 w 48"/>
              <a:gd name="T1" fmla="*/ 0 h 96"/>
              <a:gd name="T2" fmla="*/ 48 w 48"/>
              <a:gd name="T3" fmla="*/ 48 h 96"/>
              <a:gd name="T4" fmla="*/ 0 w 48"/>
              <a:gd name="T5" fmla="*/ 96 h 96"/>
              <a:gd name="T6" fmla="*/ 0 60000 65536"/>
              <a:gd name="T7" fmla="*/ 0 60000 65536"/>
              <a:gd name="T8" fmla="*/ 0 60000 65536"/>
              <a:gd name="T9" fmla="*/ 0 w 48"/>
              <a:gd name="T10" fmla="*/ 0 h 96"/>
              <a:gd name="T11" fmla="*/ 48 w 48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" h="96">
                <a:moveTo>
                  <a:pt x="0" y="0"/>
                </a:moveTo>
                <a:lnTo>
                  <a:pt x="48" y="48"/>
                </a:lnTo>
                <a:lnTo>
                  <a:pt x="0" y="96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5" name="Freeform 18"/>
          <p:cNvSpPr>
            <a:spLocks/>
          </p:cNvSpPr>
          <p:nvPr/>
        </p:nvSpPr>
        <p:spPr bwMode="auto">
          <a:xfrm flipH="1">
            <a:off x="3810000" y="3200400"/>
            <a:ext cx="76200" cy="152400"/>
          </a:xfrm>
          <a:custGeom>
            <a:avLst/>
            <a:gdLst>
              <a:gd name="T0" fmla="*/ 0 w 48"/>
              <a:gd name="T1" fmla="*/ 0 h 96"/>
              <a:gd name="T2" fmla="*/ 48 w 48"/>
              <a:gd name="T3" fmla="*/ 48 h 96"/>
              <a:gd name="T4" fmla="*/ 0 w 48"/>
              <a:gd name="T5" fmla="*/ 96 h 96"/>
              <a:gd name="T6" fmla="*/ 0 60000 65536"/>
              <a:gd name="T7" fmla="*/ 0 60000 65536"/>
              <a:gd name="T8" fmla="*/ 0 60000 65536"/>
              <a:gd name="T9" fmla="*/ 0 w 48"/>
              <a:gd name="T10" fmla="*/ 0 h 96"/>
              <a:gd name="T11" fmla="*/ 48 w 48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" h="96">
                <a:moveTo>
                  <a:pt x="0" y="0"/>
                </a:moveTo>
                <a:lnTo>
                  <a:pt x="48" y="48"/>
                </a:lnTo>
                <a:lnTo>
                  <a:pt x="0" y="96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6" name="Freeform 19"/>
          <p:cNvSpPr>
            <a:spLocks/>
          </p:cNvSpPr>
          <p:nvPr/>
        </p:nvSpPr>
        <p:spPr bwMode="auto">
          <a:xfrm>
            <a:off x="3276600" y="3200400"/>
            <a:ext cx="76200" cy="152400"/>
          </a:xfrm>
          <a:custGeom>
            <a:avLst/>
            <a:gdLst>
              <a:gd name="T0" fmla="*/ 0 w 48"/>
              <a:gd name="T1" fmla="*/ 0 h 96"/>
              <a:gd name="T2" fmla="*/ 48 w 48"/>
              <a:gd name="T3" fmla="*/ 48 h 96"/>
              <a:gd name="T4" fmla="*/ 0 w 48"/>
              <a:gd name="T5" fmla="*/ 96 h 96"/>
              <a:gd name="T6" fmla="*/ 0 60000 65536"/>
              <a:gd name="T7" fmla="*/ 0 60000 65536"/>
              <a:gd name="T8" fmla="*/ 0 60000 65536"/>
              <a:gd name="T9" fmla="*/ 0 w 48"/>
              <a:gd name="T10" fmla="*/ 0 h 96"/>
              <a:gd name="T11" fmla="*/ 48 w 48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" h="96">
                <a:moveTo>
                  <a:pt x="0" y="0"/>
                </a:moveTo>
                <a:lnTo>
                  <a:pt x="48" y="48"/>
                </a:lnTo>
                <a:lnTo>
                  <a:pt x="0" y="96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7" name="Freeform 20"/>
          <p:cNvSpPr>
            <a:spLocks/>
          </p:cNvSpPr>
          <p:nvPr/>
        </p:nvSpPr>
        <p:spPr bwMode="auto">
          <a:xfrm flipH="1">
            <a:off x="1600200" y="3200400"/>
            <a:ext cx="76200" cy="152400"/>
          </a:xfrm>
          <a:custGeom>
            <a:avLst/>
            <a:gdLst>
              <a:gd name="T0" fmla="*/ 0 w 48"/>
              <a:gd name="T1" fmla="*/ 0 h 96"/>
              <a:gd name="T2" fmla="*/ 48 w 48"/>
              <a:gd name="T3" fmla="*/ 48 h 96"/>
              <a:gd name="T4" fmla="*/ 0 w 48"/>
              <a:gd name="T5" fmla="*/ 96 h 96"/>
              <a:gd name="T6" fmla="*/ 0 60000 65536"/>
              <a:gd name="T7" fmla="*/ 0 60000 65536"/>
              <a:gd name="T8" fmla="*/ 0 60000 65536"/>
              <a:gd name="T9" fmla="*/ 0 w 48"/>
              <a:gd name="T10" fmla="*/ 0 h 96"/>
              <a:gd name="T11" fmla="*/ 48 w 48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" h="96">
                <a:moveTo>
                  <a:pt x="0" y="0"/>
                </a:moveTo>
                <a:lnTo>
                  <a:pt x="48" y="48"/>
                </a:lnTo>
                <a:lnTo>
                  <a:pt x="0" y="96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8" name="Text Box 21"/>
          <p:cNvSpPr txBox="1">
            <a:spLocks noChangeArrowheads="1"/>
          </p:cNvSpPr>
          <p:nvPr/>
        </p:nvSpPr>
        <p:spPr bwMode="auto">
          <a:xfrm>
            <a:off x="2895600" y="3048000"/>
            <a:ext cx="333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53269" name="Line 26"/>
          <p:cNvSpPr>
            <a:spLocks noChangeShapeType="1"/>
          </p:cNvSpPr>
          <p:nvPr/>
        </p:nvSpPr>
        <p:spPr bwMode="auto">
          <a:xfrm>
            <a:off x="2513013" y="2133600"/>
            <a:ext cx="1587" cy="11430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70" name="Arc 27"/>
          <p:cNvSpPr>
            <a:spLocks/>
          </p:cNvSpPr>
          <p:nvPr/>
        </p:nvSpPr>
        <p:spPr bwMode="auto">
          <a:xfrm>
            <a:off x="1373188" y="2135188"/>
            <a:ext cx="2209800" cy="1143000"/>
          </a:xfrm>
          <a:custGeom>
            <a:avLst/>
            <a:gdLst>
              <a:gd name="T0" fmla="*/ 0 w 43186"/>
              <a:gd name="T1" fmla="*/ 1101619 h 21600"/>
              <a:gd name="T2" fmla="*/ 2209800 w 43186"/>
              <a:gd name="T3" fmla="*/ 1143000 h 21600"/>
              <a:gd name="T4" fmla="*/ 1104542 w 43186"/>
              <a:gd name="T5" fmla="*/ 1143000 h 21600"/>
              <a:gd name="T6" fmla="*/ 0 60000 65536"/>
              <a:gd name="T7" fmla="*/ 0 60000 65536"/>
              <a:gd name="T8" fmla="*/ 0 60000 65536"/>
              <a:gd name="T9" fmla="*/ 0 w 43186"/>
              <a:gd name="T10" fmla="*/ 0 h 21600"/>
              <a:gd name="T11" fmla="*/ 43186 w 4318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186" h="21600" fill="none" extrusionOk="0">
                <a:moveTo>
                  <a:pt x="0" y="20818"/>
                </a:moveTo>
                <a:cubicBezTo>
                  <a:pt x="421" y="9200"/>
                  <a:pt x="9960" y="-1"/>
                  <a:pt x="21586" y="0"/>
                </a:cubicBezTo>
                <a:cubicBezTo>
                  <a:pt x="33515" y="0"/>
                  <a:pt x="43186" y="9670"/>
                  <a:pt x="43186" y="21600"/>
                </a:cubicBezTo>
              </a:path>
              <a:path w="43186" h="21600" stroke="0" extrusionOk="0">
                <a:moveTo>
                  <a:pt x="0" y="20818"/>
                </a:moveTo>
                <a:cubicBezTo>
                  <a:pt x="421" y="9200"/>
                  <a:pt x="9960" y="-1"/>
                  <a:pt x="21586" y="0"/>
                </a:cubicBezTo>
                <a:cubicBezTo>
                  <a:pt x="33515" y="0"/>
                  <a:pt x="43186" y="9670"/>
                  <a:pt x="43186" y="21600"/>
                </a:cubicBezTo>
                <a:lnTo>
                  <a:pt x="21586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71" name="Freeform 28"/>
          <p:cNvSpPr>
            <a:spLocks/>
          </p:cNvSpPr>
          <p:nvPr/>
        </p:nvSpPr>
        <p:spPr bwMode="auto">
          <a:xfrm>
            <a:off x="2133600" y="3200400"/>
            <a:ext cx="76200" cy="152400"/>
          </a:xfrm>
          <a:custGeom>
            <a:avLst/>
            <a:gdLst>
              <a:gd name="T0" fmla="*/ 0 w 48"/>
              <a:gd name="T1" fmla="*/ 0 h 96"/>
              <a:gd name="T2" fmla="*/ 48 w 48"/>
              <a:gd name="T3" fmla="*/ 48 h 96"/>
              <a:gd name="T4" fmla="*/ 0 w 48"/>
              <a:gd name="T5" fmla="*/ 96 h 96"/>
              <a:gd name="T6" fmla="*/ 0 60000 65536"/>
              <a:gd name="T7" fmla="*/ 0 60000 65536"/>
              <a:gd name="T8" fmla="*/ 0 60000 65536"/>
              <a:gd name="T9" fmla="*/ 0 w 48"/>
              <a:gd name="T10" fmla="*/ 0 h 96"/>
              <a:gd name="T11" fmla="*/ 48 w 48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" h="96">
                <a:moveTo>
                  <a:pt x="0" y="0"/>
                </a:moveTo>
                <a:lnTo>
                  <a:pt x="48" y="48"/>
                </a:lnTo>
                <a:lnTo>
                  <a:pt x="0" y="96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72" name="Freeform 29"/>
          <p:cNvSpPr>
            <a:spLocks/>
          </p:cNvSpPr>
          <p:nvPr/>
        </p:nvSpPr>
        <p:spPr bwMode="auto">
          <a:xfrm flipH="1">
            <a:off x="2743200" y="3200400"/>
            <a:ext cx="76200" cy="152400"/>
          </a:xfrm>
          <a:custGeom>
            <a:avLst/>
            <a:gdLst>
              <a:gd name="T0" fmla="*/ 0 w 48"/>
              <a:gd name="T1" fmla="*/ 0 h 96"/>
              <a:gd name="T2" fmla="*/ 48 w 48"/>
              <a:gd name="T3" fmla="*/ 48 h 96"/>
              <a:gd name="T4" fmla="*/ 0 w 48"/>
              <a:gd name="T5" fmla="*/ 96 h 96"/>
              <a:gd name="T6" fmla="*/ 0 60000 65536"/>
              <a:gd name="T7" fmla="*/ 0 60000 65536"/>
              <a:gd name="T8" fmla="*/ 0 60000 65536"/>
              <a:gd name="T9" fmla="*/ 0 w 48"/>
              <a:gd name="T10" fmla="*/ 0 h 96"/>
              <a:gd name="T11" fmla="*/ 48 w 48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" h="96">
                <a:moveTo>
                  <a:pt x="0" y="0"/>
                </a:moveTo>
                <a:lnTo>
                  <a:pt x="48" y="48"/>
                </a:lnTo>
                <a:lnTo>
                  <a:pt x="0" y="96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73" name="Text Box 30"/>
          <p:cNvSpPr txBox="1">
            <a:spLocks noChangeArrowheads="1"/>
          </p:cNvSpPr>
          <p:nvPr/>
        </p:nvSpPr>
        <p:spPr bwMode="auto">
          <a:xfrm>
            <a:off x="1524000" y="3352800"/>
            <a:ext cx="434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</a:t>
            </a:r>
            <a:r>
              <a:rPr lang="en-US" baseline="-25000">
                <a:latin typeface="Symbol" pitchFamily="18" charset="2"/>
              </a:rPr>
              <a:t>b</a:t>
            </a:r>
            <a:r>
              <a:rPr lang="en-US" baseline="-25000"/>
              <a:t>L</a:t>
            </a:r>
            <a:endParaRPr lang="en-US"/>
          </a:p>
        </p:txBody>
      </p:sp>
      <p:sp>
        <p:nvSpPr>
          <p:cNvPr id="53274" name="Text Box 31"/>
          <p:cNvSpPr txBox="1">
            <a:spLocks noChangeArrowheads="1"/>
          </p:cNvSpPr>
          <p:nvPr/>
        </p:nvSpPr>
        <p:spPr bwMode="auto">
          <a:xfrm>
            <a:off x="3195638" y="3336925"/>
            <a:ext cx="4619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</a:t>
            </a:r>
            <a:r>
              <a:rPr lang="en-US" baseline="-25000">
                <a:latin typeface="Symbol" pitchFamily="18" charset="2"/>
              </a:rPr>
              <a:t>g</a:t>
            </a:r>
            <a:r>
              <a:rPr lang="en-US" baseline="-25000"/>
              <a:t> L</a:t>
            </a:r>
            <a:endParaRPr lang="en-US"/>
          </a:p>
        </p:txBody>
      </p:sp>
      <p:sp>
        <p:nvSpPr>
          <p:cNvPr id="53275" name="Text Box 32"/>
          <p:cNvSpPr txBox="1">
            <a:spLocks noChangeArrowheads="1"/>
          </p:cNvSpPr>
          <p:nvPr/>
        </p:nvSpPr>
        <p:spPr bwMode="auto">
          <a:xfrm>
            <a:off x="3276600" y="2209800"/>
            <a:ext cx="4048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Symbol" pitchFamily="18" charset="2"/>
              </a:rPr>
              <a:t>h</a:t>
            </a:r>
            <a:r>
              <a:rPr lang="en-US" baseline="30000"/>
              <a:t>-</a:t>
            </a:r>
            <a:endParaRPr lang="en-US">
              <a:latin typeface="Symbol" pitchFamily="18" charset="2"/>
            </a:endParaRPr>
          </a:p>
        </p:txBody>
      </p:sp>
      <p:sp>
        <p:nvSpPr>
          <p:cNvPr id="53276" name="Text Box 33"/>
          <p:cNvSpPr txBox="1">
            <a:spLocks noChangeArrowheads="1"/>
          </p:cNvSpPr>
          <p:nvPr/>
        </p:nvSpPr>
        <p:spPr bwMode="auto">
          <a:xfrm>
            <a:off x="2492375" y="2514600"/>
            <a:ext cx="479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k</a:t>
            </a:r>
            <a:r>
              <a:rPr lang="en-US" baseline="30000"/>
              <a:t>++</a:t>
            </a:r>
            <a:endParaRPr lang="en-US"/>
          </a:p>
        </p:txBody>
      </p:sp>
      <p:sp>
        <p:nvSpPr>
          <p:cNvPr id="53277" name="Oval 34"/>
          <p:cNvSpPr>
            <a:spLocks noChangeArrowheads="1"/>
          </p:cNvSpPr>
          <p:nvPr/>
        </p:nvSpPr>
        <p:spPr bwMode="auto">
          <a:xfrm>
            <a:off x="2438400" y="3200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78" name="Text Box 35"/>
          <p:cNvSpPr txBox="1">
            <a:spLocks noChangeArrowheads="1"/>
          </p:cNvSpPr>
          <p:nvPr/>
        </p:nvSpPr>
        <p:spPr bwMode="auto">
          <a:xfrm>
            <a:off x="2025650" y="2819400"/>
            <a:ext cx="488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h</a:t>
            </a:r>
            <a:r>
              <a:rPr lang="en-US" baseline="-25000">
                <a:solidFill>
                  <a:srgbClr val="FF0000"/>
                </a:solidFill>
                <a:latin typeface="Symbol" pitchFamily="18" charset="2"/>
              </a:rPr>
              <a:t>bg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53279" name="Text Box 36"/>
          <p:cNvSpPr txBox="1">
            <a:spLocks noChangeArrowheads="1"/>
          </p:cNvSpPr>
          <p:nvPr/>
        </p:nvSpPr>
        <p:spPr bwMode="auto">
          <a:xfrm>
            <a:off x="914400" y="2819400"/>
            <a:ext cx="50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f</a:t>
            </a:r>
            <a:r>
              <a:rPr lang="en-US" baseline="-25000">
                <a:solidFill>
                  <a:srgbClr val="FF0000"/>
                </a:solidFill>
                <a:latin typeface="Symbol" pitchFamily="18" charset="2"/>
              </a:rPr>
              <a:t>ab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53280" name="Text Box 37"/>
          <p:cNvSpPr txBox="1">
            <a:spLocks noChangeArrowheads="1"/>
          </p:cNvSpPr>
          <p:nvPr/>
        </p:nvSpPr>
        <p:spPr bwMode="auto">
          <a:xfrm>
            <a:off x="3567113" y="2819400"/>
            <a:ext cx="4714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f</a:t>
            </a:r>
            <a:r>
              <a:rPr lang="en-US" baseline="-25000">
                <a:solidFill>
                  <a:srgbClr val="FF0000"/>
                </a:solidFill>
                <a:latin typeface="Symbol" pitchFamily="18" charset="2"/>
              </a:rPr>
              <a:t>gb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53281" name="Text Box 38"/>
          <p:cNvSpPr txBox="1">
            <a:spLocks noChangeArrowheads="1"/>
          </p:cNvSpPr>
          <p:nvPr/>
        </p:nvSpPr>
        <p:spPr bwMode="auto">
          <a:xfrm>
            <a:off x="2565400" y="1760538"/>
            <a:ext cx="33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66"/>
                </a:solidFill>
                <a:latin typeface="Symbol" pitchFamily="18" charset="2"/>
              </a:rPr>
              <a:t>m</a:t>
            </a:r>
          </a:p>
        </p:txBody>
      </p:sp>
      <p:sp>
        <p:nvSpPr>
          <p:cNvPr id="53282" name="Text Box 39"/>
          <p:cNvSpPr txBox="1">
            <a:spLocks noChangeArrowheads="1"/>
          </p:cNvSpPr>
          <p:nvPr/>
        </p:nvSpPr>
        <p:spPr bwMode="auto">
          <a:xfrm>
            <a:off x="4860925" y="1828800"/>
            <a:ext cx="37322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No RH neutrinos</a:t>
            </a:r>
          </a:p>
          <a:p>
            <a:r>
              <a:rPr lang="en-US"/>
              <a:t>new scalar singlets </a:t>
            </a:r>
            <a:r>
              <a:rPr lang="en-US">
                <a:latin typeface="Symbol" pitchFamily="18" charset="2"/>
              </a:rPr>
              <a:t>h</a:t>
            </a:r>
            <a:r>
              <a:rPr lang="en-US" baseline="30000"/>
              <a:t>-  </a:t>
            </a:r>
            <a:r>
              <a:rPr lang="en-US"/>
              <a:t>and</a:t>
            </a:r>
            <a:r>
              <a:rPr lang="en-US" baseline="30000"/>
              <a:t>   </a:t>
            </a:r>
            <a:r>
              <a:rPr lang="en-US"/>
              <a:t>k</a:t>
            </a:r>
            <a:r>
              <a:rPr lang="en-US" baseline="30000"/>
              <a:t>++</a:t>
            </a:r>
            <a:r>
              <a:rPr lang="en-US"/>
              <a:t> </a:t>
            </a:r>
          </a:p>
        </p:txBody>
      </p:sp>
      <p:sp>
        <p:nvSpPr>
          <p:cNvPr id="53283" name="Text Box 40"/>
          <p:cNvSpPr txBox="1">
            <a:spLocks noChangeArrowheads="1"/>
          </p:cNvSpPr>
          <p:nvPr/>
        </p:nvSpPr>
        <p:spPr bwMode="auto">
          <a:xfrm>
            <a:off x="5011738" y="2717800"/>
            <a:ext cx="2563812" cy="406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baseline="-25000">
                <a:latin typeface="Symbol" pitchFamily="18" charset="2"/>
              </a:rPr>
              <a:t>n</a:t>
            </a:r>
            <a:r>
              <a:rPr lang="en-US"/>
              <a:t> ~8 </a:t>
            </a:r>
            <a:r>
              <a:rPr lang="en-US">
                <a:latin typeface="Symbol" pitchFamily="18" charset="2"/>
              </a:rPr>
              <a:t>m</a:t>
            </a:r>
            <a:r>
              <a:rPr lang="en-US"/>
              <a:t> f m</a:t>
            </a:r>
            <a:r>
              <a:rPr lang="en-US" baseline="-25000"/>
              <a:t>l</a:t>
            </a:r>
            <a:r>
              <a:rPr lang="en-US"/>
              <a:t> h m</a:t>
            </a:r>
            <a:r>
              <a:rPr lang="en-US" baseline="-25000"/>
              <a:t>l</a:t>
            </a:r>
            <a:r>
              <a:rPr lang="en-US"/>
              <a:t> f I</a:t>
            </a:r>
          </a:p>
        </p:txBody>
      </p:sp>
      <p:sp>
        <p:nvSpPr>
          <p:cNvPr id="53284" name="Text Box 41"/>
          <p:cNvSpPr txBox="1">
            <a:spLocks noChangeArrowheads="1"/>
          </p:cNvSpPr>
          <p:nvPr/>
        </p:nvSpPr>
        <p:spPr bwMode="auto">
          <a:xfrm>
            <a:off x="5089525" y="3294063"/>
            <a:ext cx="25987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baseline="-25000"/>
              <a:t>l</a:t>
            </a:r>
            <a:r>
              <a:rPr lang="en-US"/>
              <a:t> = diag (m</a:t>
            </a:r>
            <a:r>
              <a:rPr lang="en-US" baseline="-25000"/>
              <a:t>e</a:t>
            </a:r>
            <a:r>
              <a:rPr lang="en-US"/>
              <a:t>, m</a:t>
            </a:r>
            <a:r>
              <a:rPr lang="en-US" baseline="-25000">
                <a:latin typeface="Symbol" pitchFamily="18" charset="2"/>
              </a:rPr>
              <a:t>m</a:t>
            </a:r>
            <a:r>
              <a:rPr lang="en-US"/>
              <a:t>, m</a:t>
            </a:r>
            <a:r>
              <a:rPr lang="en-US" baseline="-25000">
                <a:latin typeface="Symbol" pitchFamily="18" charset="2"/>
              </a:rPr>
              <a:t>t</a:t>
            </a:r>
            <a:r>
              <a:rPr lang="en-US"/>
              <a:t>)</a:t>
            </a:r>
          </a:p>
        </p:txBody>
      </p:sp>
      <p:sp>
        <p:nvSpPr>
          <p:cNvPr id="53285" name="Text Box 42"/>
          <p:cNvSpPr txBox="1">
            <a:spLocks noChangeArrowheads="1"/>
          </p:cNvSpPr>
          <p:nvPr/>
        </p:nvSpPr>
        <p:spPr bwMode="auto">
          <a:xfrm>
            <a:off x="5028274" y="3746202"/>
            <a:ext cx="34972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f and h are matrices of the </a:t>
            </a:r>
          </a:p>
          <a:p>
            <a:r>
              <a:rPr lang="en-US" sz="2000" dirty="0"/>
              <a:t>couplings in the flavor basis</a:t>
            </a:r>
          </a:p>
        </p:txBody>
      </p:sp>
      <p:sp>
        <p:nvSpPr>
          <p:cNvPr id="53286" name="Text Box 43"/>
          <p:cNvSpPr txBox="1">
            <a:spLocks noChangeArrowheads="1"/>
          </p:cNvSpPr>
          <p:nvPr/>
        </p:nvSpPr>
        <p:spPr bwMode="auto">
          <a:xfrm>
            <a:off x="609599" y="4403725"/>
            <a:ext cx="4503739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/>
              <a:t>Features: </a:t>
            </a:r>
          </a:p>
          <a:p>
            <a:r>
              <a:rPr lang="en-US" sz="2000" dirty="0"/>
              <a:t>  - the lightest neutrino </a:t>
            </a:r>
            <a:r>
              <a:rPr lang="en-US" sz="2000" dirty="0" smtClean="0"/>
              <a:t>mass </a:t>
            </a:r>
            <a:r>
              <a:rPr lang="en-US" sz="2000" dirty="0"/>
              <a:t>is zero</a:t>
            </a:r>
          </a:p>
          <a:p>
            <a:r>
              <a:rPr lang="en-US" sz="2000" dirty="0"/>
              <a:t>  - neutrino data require </a:t>
            </a:r>
          </a:p>
          <a:p>
            <a:r>
              <a:rPr lang="en-US" sz="2000" dirty="0"/>
              <a:t>    inverted hierarchy </a:t>
            </a:r>
            <a:r>
              <a:rPr lang="en-US" sz="2000" dirty="0" smtClean="0"/>
              <a:t> </a:t>
            </a:r>
            <a:r>
              <a:rPr lang="en-US" sz="2000" dirty="0"/>
              <a:t>of couplings h</a:t>
            </a:r>
          </a:p>
          <a:p>
            <a:r>
              <a:rPr lang="en-US" sz="2000" dirty="0"/>
              <a:t>  - f, h ~ 0.1</a:t>
            </a:r>
          </a:p>
        </p:txBody>
      </p:sp>
      <p:sp>
        <p:nvSpPr>
          <p:cNvPr id="53287" name="Text Box 44"/>
          <p:cNvSpPr txBox="1">
            <a:spLocks noChangeArrowheads="1"/>
          </p:cNvSpPr>
          <p:nvPr/>
        </p:nvSpPr>
        <p:spPr bwMode="auto">
          <a:xfrm>
            <a:off x="5188779" y="4784725"/>
            <a:ext cx="363855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Testable: </a:t>
            </a:r>
          </a:p>
          <a:p>
            <a:r>
              <a:rPr lang="en-US" sz="2000" dirty="0">
                <a:solidFill>
                  <a:srgbClr val="FF0000"/>
                </a:solidFill>
              </a:rPr>
              <a:t>   - new charged bosons</a:t>
            </a:r>
          </a:p>
          <a:p>
            <a:r>
              <a:rPr lang="en-US" sz="2000" dirty="0">
                <a:solidFill>
                  <a:srgbClr val="FF0000"/>
                </a:solidFill>
              </a:rPr>
              <a:t>   - decays </a:t>
            </a:r>
            <a:r>
              <a:rPr lang="en-US" sz="2000" dirty="0">
                <a:solidFill>
                  <a:srgbClr val="FF0000"/>
                </a:solidFill>
                <a:latin typeface="Symbol" pitchFamily="18" charset="2"/>
              </a:rPr>
              <a:t>m -&gt; g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</a:rPr>
              <a:t>  e ,  </a:t>
            </a:r>
            <a:r>
              <a:rPr lang="en-US" sz="2000" dirty="0">
                <a:solidFill>
                  <a:srgbClr val="FF0000"/>
                </a:solidFill>
                <a:latin typeface="Symbol" pitchFamily="18" charset="2"/>
              </a:rPr>
              <a:t>t -&gt; 3 m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      within  reach of the </a:t>
            </a:r>
          </a:p>
          <a:p>
            <a:r>
              <a:rPr lang="en-US" sz="2000" dirty="0">
                <a:solidFill>
                  <a:srgbClr val="FF0000"/>
                </a:solidFill>
              </a:rPr>
              <a:t>      forthcoming experiments</a:t>
            </a:r>
          </a:p>
        </p:txBody>
      </p:sp>
      <p:sp>
        <p:nvSpPr>
          <p:cNvPr id="53288" name="Text Box 45"/>
          <p:cNvSpPr txBox="1">
            <a:spLocks noChangeArrowheads="1"/>
          </p:cNvSpPr>
          <p:nvPr/>
        </p:nvSpPr>
        <p:spPr bwMode="auto">
          <a:xfrm>
            <a:off x="7527925" y="1489075"/>
            <a:ext cx="14763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K.S. </a:t>
            </a:r>
            <a:r>
              <a:rPr lang="en-US" sz="1800" dirty="0" err="1">
                <a:solidFill>
                  <a:srgbClr val="FF0000"/>
                </a:solidFill>
              </a:rPr>
              <a:t>Babu</a:t>
            </a:r>
            <a:r>
              <a:rPr lang="en-US" sz="1800" dirty="0">
                <a:solidFill>
                  <a:srgbClr val="FF0000"/>
                </a:solidFill>
              </a:rPr>
              <a:t>, </a:t>
            </a:r>
          </a:p>
          <a:p>
            <a:r>
              <a:rPr lang="en-US" sz="1800" dirty="0">
                <a:solidFill>
                  <a:srgbClr val="FF0000"/>
                </a:solidFill>
              </a:rPr>
              <a:t>C. </a:t>
            </a:r>
            <a:r>
              <a:rPr lang="en-US" sz="1800" dirty="0" err="1">
                <a:solidFill>
                  <a:srgbClr val="FF0000"/>
                </a:solidFill>
              </a:rPr>
              <a:t>Macesanu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7276452" y="5934923"/>
            <a:ext cx="1729318" cy="54336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4" name="Freeform 43"/>
          <p:cNvSpPr/>
          <p:nvPr/>
        </p:nvSpPr>
        <p:spPr>
          <a:xfrm>
            <a:off x="3125083" y="4015066"/>
            <a:ext cx="4193901" cy="2606749"/>
          </a:xfrm>
          <a:custGeom>
            <a:avLst/>
            <a:gdLst>
              <a:gd name="connsiteX0" fmla="*/ 152400 w 5800061"/>
              <a:gd name="connsiteY0" fmla="*/ 1291856 h 2606749"/>
              <a:gd name="connsiteX1" fmla="*/ 301256 w 5800061"/>
              <a:gd name="connsiteY1" fmla="*/ 409354 h 2606749"/>
              <a:gd name="connsiteX2" fmla="*/ 1077433 w 5800061"/>
              <a:gd name="connsiteY2" fmla="*/ 568842 h 2606749"/>
              <a:gd name="connsiteX3" fmla="*/ 2055628 w 5800061"/>
              <a:gd name="connsiteY3" fmla="*/ 122274 h 2606749"/>
              <a:gd name="connsiteX4" fmla="*/ 3788735 w 5800061"/>
              <a:gd name="connsiteY4" fmla="*/ 590107 h 2606749"/>
              <a:gd name="connsiteX5" fmla="*/ 4256568 w 5800061"/>
              <a:gd name="connsiteY5" fmla="*/ 207335 h 2606749"/>
              <a:gd name="connsiteX6" fmla="*/ 5649433 w 5800061"/>
              <a:gd name="connsiteY6" fmla="*/ 1834116 h 2606749"/>
              <a:gd name="connsiteX7" fmla="*/ 3352800 w 5800061"/>
              <a:gd name="connsiteY7" fmla="*/ 2599661 h 2606749"/>
              <a:gd name="connsiteX8" fmla="*/ 1906772 w 5800061"/>
              <a:gd name="connsiteY8" fmla="*/ 1791586 h 2606749"/>
              <a:gd name="connsiteX9" fmla="*/ 1215656 w 5800061"/>
              <a:gd name="connsiteY9" fmla="*/ 2184991 h 2606749"/>
              <a:gd name="connsiteX10" fmla="*/ 152400 w 5800061"/>
              <a:gd name="connsiteY10" fmla="*/ 1291856 h 2606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800061" h="2606749">
                <a:moveTo>
                  <a:pt x="152400" y="1291856"/>
                </a:moveTo>
                <a:cubicBezTo>
                  <a:pt x="0" y="995917"/>
                  <a:pt x="147084" y="529856"/>
                  <a:pt x="301256" y="409354"/>
                </a:cubicBezTo>
                <a:cubicBezTo>
                  <a:pt x="455428" y="288852"/>
                  <a:pt x="785038" y="616689"/>
                  <a:pt x="1077433" y="568842"/>
                </a:cubicBezTo>
                <a:cubicBezTo>
                  <a:pt x="1369828" y="520995"/>
                  <a:pt x="1603744" y="118730"/>
                  <a:pt x="2055628" y="122274"/>
                </a:cubicBezTo>
                <a:cubicBezTo>
                  <a:pt x="2507512" y="125818"/>
                  <a:pt x="3421912" y="575930"/>
                  <a:pt x="3788735" y="590107"/>
                </a:cubicBezTo>
                <a:cubicBezTo>
                  <a:pt x="4155558" y="604284"/>
                  <a:pt x="3946452" y="0"/>
                  <a:pt x="4256568" y="207335"/>
                </a:cubicBezTo>
                <a:cubicBezTo>
                  <a:pt x="4566684" y="414670"/>
                  <a:pt x="5800061" y="1435395"/>
                  <a:pt x="5649433" y="1834116"/>
                </a:cubicBezTo>
                <a:cubicBezTo>
                  <a:pt x="5498805" y="2232837"/>
                  <a:pt x="3976577" y="2606749"/>
                  <a:pt x="3352800" y="2599661"/>
                </a:cubicBezTo>
                <a:cubicBezTo>
                  <a:pt x="2729023" y="2592573"/>
                  <a:pt x="2262963" y="1860698"/>
                  <a:pt x="1906772" y="1791586"/>
                </a:cubicBezTo>
                <a:cubicBezTo>
                  <a:pt x="1550581" y="1722474"/>
                  <a:pt x="1508051" y="2273596"/>
                  <a:pt x="1215656" y="2184991"/>
                </a:cubicBezTo>
                <a:cubicBezTo>
                  <a:pt x="923261" y="2096386"/>
                  <a:pt x="304800" y="1587796"/>
                  <a:pt x="152400" y="1291856"/>
                </a:cubicBezTo>
                <a:close/>
              </a:path>
            </a:pathLst>
          </a:cu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5" name="WordArt 10"/>
          <p:cNvSpPr>
            <a:spLocks noChangeArrowheads="1" noChangeShapeType="1" noTextEdit="1"/>
          </p:cNvSpPr>
          <p:nvPr/>
        </p:nvSpPr>
        <p:spPr bwMode="auto">
          <a:xfrm>
            <a:off x="297643" y="125296"/>
            <a:ext cx="4752842" cy="81816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Clockwork mechanism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5914" y="2505347"/>
            <a:ext cx="49814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Strong hierarchy (small quantities)  </a:t>
            </a:r>
          </a:p>
          <a:p>
            <a:r>
              <a:rPr lang="en-IE" sz="2000" dirty="0" smtClean="0"/>
              <a:t>without small parameters</a:t>
            </a:r>
            <a:endParaRPr lang="en-IE" sz="2000" dirty="0"/>
          </a:p>
        </p:txBody>
      </p:sp>
      <p:sp>
        <p:nvSpPr>
          <p:cNvPr id="14" name="7-Point Star 13"/>
          <p:cNvSpPr/>
          <p:nvPr/>
        </p:nvSpPr>
        <p:spPr>
          <a:xfrm>
            <a:off x="1943104" y="1350310"/>
            <a:ext cx="425303" cy="400493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12-Point Star 17"/>
          <p:cNvSpPr/>
          <p:nvPr/>
        </p:nvSpPr>
        <p:spPr>
          <a:xfrm>
            <a:off x="2251444" y="1490332"/>
            <a:ext cx="746937" cy="761999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16-Point Star 18"/>
          <p:cNvSpPr/>
          <p:nvPr/>
        </p:nvSpPr>
        <p:spPr>
          <a:xfrm>
            <a:off x="2881437" y="956917"/>
            <a:ext cx="1201485" cy="1201463"/>
          </a:xfrm>
          <a:prstGeom prst="star1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24-Point Star 19"/>
          <p:cNvSpPr/>
          <p:nvPr/>
        </p:nvSpPr>
        <p:spPr>
          <a:xfrm>
            <a:off x="3902149" y="1010087"/>
            <a:ext cx="1791592" cy="1740937"/>
          </a:xfrm>
          <a:prstGeom prst="star2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" name="32-Point Star 20"/>
          <p:cNvSpPr/>
          <p:nvPr/>
        </p:nvSpPr>
        <p:spPr>
          <a:xfrm>
            <a:off x="5449182" y="163396"/>
            <a:ext cx="2381695" cy="2388405"/>
          </a:xfrm>
          <a:prstGeom prst="star3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" name="TextBox 21"/>
          <p:cNvSpPr txBox="1"/>
          <p:nvPr/>
        </p:nvSpPr>
        <p:spPr>
          <a:xfrm>
            <a:off x="949745" y="1424741"/>
            <a:ext cx="11741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fast</a:t>
            </a:r>
          </a:p>
          <a:p>
            <a:r>
              <a:rPr lang="en-IE" sz="2000" dirty="0" smtClean="0"/>
              <a:t>rotation</a:t>
            </a:r>
            <a:endParaRPr lang="en-IE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7820245" y="1458323"/>
            <a:ext cx="11855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slow</a:t>
            </a:r>
          </a:p>
          <a:p>
            <a:r>
              <a:rPr lang="en-IE" sz="2000" dirty="0" smtClean="0"/>
              <a:t>rotation</a:t>
            </a:r>
            <a:endParaRPr lang="en-IE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1779127" y="4211275"/>
            <a:ext cx="583154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400" dirty="0" err="1" smtClean="0">
                <a:latin typeface="Symbol" pitchFamily="18" charset="2"/>
              </a:rPr>
              <a:t>n</a:t>
            </a:r>
            <a:r>
              <a:rPr lang="en-IE" sz="2400" baseline="-25000" dirty="0" err="1" smtClean="0"/>
              <a:t>L</a:t>
            </a:r>
            <a:endParaRPr lang="en-IE" sz="2400" dirty="0">
              <a:latin typeface="Symbol" pitchFamily="18" charset="2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093555" y="4982206"/>
            <a:ext cx="9569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solidFill>
                  <a:schemeClr val="bg1"/>
                </a:solidFill>
                <a:latin typeface="Symbol" pitchFamily="18" charset="2"/>
              </a:rPr>
              <a:t>y</a:t>
            </a:r>
            <a:r>
              <a:rPr lang="en-IE" sz="2400" baseline="-25000" dirty="0" smtClean="0">
                <a:solidFill>
                  <a:schemeClr val="bg1"/>
                </a:solidFill>
              </a:rPr>
              <a:t>Ln-1</a:t>
            </a:r>
            <a:endParaRPr lang="en-IE" sz="2400" dirty="0">
              <a:solidFill>
                <a:schemeClr val="bg1"/>
              </a:solidFill>
              <a:latin typeface="Symbol" pitchFamily="18" charset="2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636368" y="4982205"/>
            <a:ext cx="724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solidFill>
                  <a:schemeClr val="bg1"/>
                </a:solidFill>
                <a:latin typeface="Symbol" pitchFamily="18" charset="2"/>
              </a:rPr>
              <a:t>y</a:t>
            </a:r>
            <a:r>
              <a:rPr lang="en-IE" sz="2400" baseline="-25000" dirty="0" smtClean="0">
                <a:solidFill>
                  <a:schemeClr val="bg1"/>
                </a:solidFill>
              </a:rPr>
              <a:t>R1</a:t>
            </a:r>
            <a:endParaRPr lang="en-IE" sz="2400" dirty="0">
              <a:solidFill>
                <a:schemeClr val="bg1"/>
              </a:solidFill>
              <a:latin typeface="Symbol" pitchFamily="18" charset="2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894955" y="5418139"/>
            <a:ext cx="6299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solidFill>
                  <a:schemeClr val="bg1"/>
                </a:solidFill>
                <a:latin typeface="Symbol" pitchFamily="18" charset="2"/>
              </a:rPr>
              <a:t>y</a:t>
            </a:r>
            <a:r>
              <a:rPr lang="en-IE" sz="2400" baseline="-25000" dirty="0" smtClean="0">
                <a:solidFill>
                  <a:schemeClr val="bg1"/>
                </a:solidFill>
              </a:rPr>
              <a:t>L1</a:t>
            </a:r>
            <a:endParaRPr lang="en-IE" sz="2400" dirty="0">
              <a:solidFill>
                <a:schemeClr val="bg1"/>
              </a:solidFill>
              <a:latin typeface="Symbol" pitchFamily="18" charset="2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652251" y="5258644"/>
            <a:ext cx="6299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solidFill>
                  <a:schemeClr val="bg1"/>
                </a:solidFill>
                <a:latin typeface="Symbol" pitchFamily="18" charset="2"/>
              </a:rPr>
              <a:t>y</a:t>
            </a:r>
            <a:r>
              <a:rPr lang="en-IE" sz="2400" baseline="-25000" dirty="0" smtClean="0">
                <a:solidFill>
                  <a:schemeClr val="bg1"/>
                </a:solidFill>
              </a:rPr>
              <a:t>L2</a:t>
            </a:r>
            <a:endParaRPr lang="en-IE" sz="2400" dirty="0">
              <a:solidFill>
                <a:schemeClr val="bg1"/>
              </a:solidFill>
              <a:latin typeface="Symbol" pitchFamily="18" charset="2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764178" y="5635265"/>
            <a:ext cx="6299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solidFill>
                  <a:schemeClr val="bg1"/>
                </a:solidFill>
                <a:latin typeface="Symbol" pitchFamily="18" charset="2"/>
              </a:rPr>
              <a:t>y</a:t>
            </a:r>
            <a:r>
              <a:rPr lang="en-IE" sz="2400" baseline="-25000" dirty="0" smtClean="0">
                <a:solidFill>
                  <a:schemeClr val="bg1"/>
                </a:solidFill>
              </a:rPr>
              <a:t>L0</a:t>
            </a:r>
            <a:endParaRPr lang="en-IE" sz="2400" dirty="0">
              <a:solidFill>
                <a:schemeClr val="bg1"/>
              </a:solidFill>
              <a:latin typeface="Symbol" pitchFamily="18" charset="2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409840" y="4499275"/>
            <a:ext cx="921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solidFill>
                  <a:schemeClr val="bg1"/>
                </a:solidFill>
                <a:latin typeface="Symbol" pitchFamily="18" charset="2"/>
              </a:rPr>
              <a:t>y</a:t>
            </a:r>
            <a:r>
              <a:rPr lang="en-IE" sz="2400" baseline="-25000" dirty="0" smtClean="0">
                <a:solidFill>
                  <a:schemeClr val="bg1"/>
                </a:solidFill>
              </a:rPr>
              <a:t>Rn-1</a:t>
            </a:r>
            <a:endParaRPr lang="en-IE" sz="2400" dirty="0">
              <a:solidFill>
                <a:schemeClr val="bg1"/>
              </a:solidFill>
              <a:latin typeface="Symbol" pitchFamily="18" charset="2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477676" y="5127974"/>
            <a:ext cx="724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solidFill>
                  <a:schemeClr val="bg1"/>
                </a:solidFill>
                <a:latin typeface="Symbol" pitchFamily="18" charset="2"/>
              </a:rPr>
              <a:t>y</a:t>
            </a:r>
            <a:r>
              <a:rPr lang="en-IE" sz="2400" baseline="-25000" dirty="0" smtClean="0">
                <a:solidFill>
                  <a:schemeClr val="bg1"/>
                </a:solidFill>
              </a:rPr>
              <a:t>R0</a:t>
            </a:r>
            <a:endParaRPr lang="en-IE" sz="2400" dirty="0">
              <a:solidFill>
                <a:schemeClr val="bg1"/>
              </a:solidFill>
              <a:latin typeface="Symbol" pitchFamily="18" charset="2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294779" y="4608679"/>
            <a:ext cx="724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err="1" smtClean="0">
                <a:solidFill>
                  <a:schemeClr val="bg1"/>
                </a:solidFill>
                <a:latin typeface="Symbol" pitchFamily="18" charset="2"/>
              </a:rPr>
              <a:t>y</a:t>
            </a:r>
            <a:r>
              <a:rPr lang="en-IE" sz="2400" baseline="-25000" dirty="0" err="1" smtClean="0">
                <a:solidFill>
                  <a:schemeClr val="bg1"/>
                </a:solidFill>
              </a:rPr>
              <a:t>Rn</a:t>
            </a:r>
            <a:endParaRPr lang="en-IE" sz="2400" dirty="0">
              <a:solidFill>
                <a:schemeClr val="bg1"/>
              </a:solidFill>
              <a:latin typeface="Symbol" pitchFamily="18" charset="2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274195" y="4672940"/>
            <a:ext cx="724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solidFill>
                  <a:schemeClr val="bg1"/>
                </a:solidFill>
                <a:latin typeface="Symbol" pitchFamily="18" charset="2"/>
              </a:rPr>
              <a:t>y</a:t>
            </a:r>
            <a:r>
              <a:rPr lang="en-IE" sz="2400" baseline="-25000" dirty="0" smtClean="0">
                <a:solidFill>
                  <a:schemeClr val="bg1"/>
                </a:solidFill>
              </a:rPr>
              <a:t>R2</a:t>
            </a:r>
            <a:endParaRPr lang="en-IE" sz="2400" dirty="0">
              <a:solidFill>
                <a:schemeClr val="bg1"/>
              </a:solidFill>
              <a:latin typeface="Symbol" pitchFamily="18" charset="2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113169" y="4263977"/>
            <a:ext cx="18926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one </a:t>
            </a:r>
            <a:r>
              <a:rPr lang="en-IE" sz="2000" dirty="0" err="1" smtClean="0"/>
              <a:t>massless</a:t>
            </a:r>
            <a:r>
              <a:rPr lang="en-IE" sz="2000" dirty="0" smtClean="0"/>
              <a:t> state mostly</a:t>
            </a:r>
          </a:p>
          <a:p>
            <a:r>
              <a:rPr lang="en-IE" sz="2000" dirty="0" smtClean="0"/>
              <a:t>      here </a:t>
            </a:r>
            <a:endParaRPr lang="en-IE" sz="2000" dirty="0"/>
          </a:p>
        </p:txBody>
      </p:sp>
      <p:sp>
        <p:nvSpPr>
          <p:cNvPr id="50" name="Down Arrow 49"/>
          <p:cNvSpPr/>
          <p:nvPr/>
        </p:nvSpPr>
        <p:spPr>
          <a:xfrm rot="2975381">
            <a:off x="7077694" y="4928363"/>
            <a:ext cx="356145" cy="435933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1" name="Left-Right Arrow 50"/>
          <p:cNvSpPr/>
          <p:nvPr/>
        </p:nvSpPr>
        <p:spPr>
          <a:xfrm rot="1027080">
            <a:off x="2474737" y="4524078"/>
            <a:ext cx="629993" cy="309265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2" name="TextBox 51"/>
          <p:cNvSpPr txBox="1"/>
          <p:nvPr/>
        </p:nvSpPr>
        <p:spPr>
          <a:xfrm>
            <a:off x="2661224" y="4136573"/>
            <a:ext cx="629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Y H</a:t>
            </a:r>
            <a:endParaRPr lang="en-IE" dirty="0"/>
          </a:p>
        </p:txBody>
      </p:sp>
      <p:sp>
        <p:nvSpPr>
          <p:cNvPr id="53" name="TextBox 52"/>
          <p:cNvSpPr txBox="1"/>
          <p:nvPr/>
        </p:nvSpPr>
        <p:spPr>
          <a:xfrm>
            <a:off x="139976" y="5071174"/>
            <a:ext cx="34999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Mixing of </a:t>
            </a:r>
            <a:r>
              <a:rPr lang="en-IE" sz="2000" dirty="0" err="1" smtClean="0"/>
              <a:t>massless</a:t>
            </a:r>
            <a:r>
              <a:rPr lang="en-IE" sz="2000" dirty="0" smtClean="0"/>
              <a:t> state </a:t>
            </a:r>
          </a:p>
          <a:p>
            <a:r>
              <a:rPr lang="en-IE" sz="2000" dirty="0" smtClean="0"/>
              <a:t>in </a:t>
            </a:r>
            <a:r>
              <a:rPr lang="en-IE" sz="2000" dirty="0" err="1" smtClean="0">
                <a:latin typeface="Symbol" pitchFamily="18" charset="2"/>
              </a:rPr>
              <a:t>y</a:t>
            </a:r>
            <a:r>
              <a:rPr lang="en-IE" sz="2000" baseline="-25000" dirty="0" err="1" smtClean="0"/>
              <a:t>Rn</a:t>
            </a:r>
            <a:r>
              <a:rPr lang="en-IE" sz="2000" baseline="-25000" dirty="0" smtClean="0"/>
              <a:t> </a:t>
            </a:r>
            <a:r>
              <a:rPr lang="en-IE" sz="2000" dirty="0" smtClean="0"/>
              <a:t> is suppressed </a:t>
            </a:r>
          </a:p>
          <a:p>
            <a:r>
              <a:rPr lang="en-IE" sz="2000" dirty="0" smtClean="0"/>
              <a:t>by factor </a:t>
            </a:r>
            <a:r>
              <a:rPr lang="en-IE" sz="2000" dirty="0" err="1" smtClean="0"/>
              <a:t>q</a:t>
            </a:r>
            <a:r>
              <a:rPr lang="en-IE" sz="2000" baseline="30000" dirty="0" err="1" smtClean="0"/>
              <a:t>n</a:t>
            </a:r>
            <a:r>
              <a:rPr lang="en-IE" sz="2000" dirty="0" smtClean="0"/>
              <a:t> ,  q &gt; 1</a:t>
            </a:r>
            <a:endParaRPr lang="en-IE" sz="2000" dirty="0" smtClean="0">
              <a:latin typeface="Symbol" pitchFamily="18" charset="2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87980" y="6261975"/>
            <a:ext cx="5180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Yukawa coupling with </a:t>
            </a:r>
            <a:r>
              <a:rPr lang="en-IE" sz="2000" dirty="0" err="1" smtClean="0"/>
              <a:t>massless</a:t>
            </a:r>
            <a:r>
              <a:rPr lang="en-IE" sz="2000" dirty="0" smtClean="0"/>
              <a:t> state  </a:t>
            </a:r>
            <a:r>
              <a:rPr lang="en-IE" sz="2000" dirty="0" err="1" smtClean="0"/>
              <a:t>Yq</a:t>
            </a:r>
            <a:r>
              <a:rPr lang="en-IE" sz="2000" baseline="30000" dirty="0" smtClean="0"/>
              <a:t>-n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sp>
        <p:nvSpPr>
          <p:cNvPr id="55" name="TextBox 54"/>
          <p:cNvSpPr txBox="1"/>
          <p:nvPr/>
        </p:nvSpPr>
        <p:spPr>
          <a:xfrm>
            <a:off x="7276452" y="6009354"/>
            <a:ext cx="1729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/>
              <a:t>m</a:t>
            </a:r>
            <a:r>
              <a:rPr lang="en-IE" sz="2000" baseline="-25000" dirty="0" err="1" smtClean="0">
                <a:latin typeface="Symbol" pitchFamily="18" charset="2"/>
              </a:rPr>
              <a:t>n</a:t>
            </a:r>
            <a:r>
              <a:rPr lang="en-IE" sz="2000" dirty="0" smtClean="0"/>
              <a:t> =      Y&lt;H&gt;</a:t>
            </a:r>
            <a:endParaRPr lang="en-IE" sz="2000" dirty="0"/>
          </a:p>
        </p:txBody>
      </p:sp>
      <p:sp>
        <p:nvSpPr>
          <p:cNvPr id="56" name="TextBox 55"/>
          <p:cNvSpPr txBox="1"/>
          <p:nvPr/>
        </p:nvSpPr>
        <p:spPr>
          <a:xfrm>
            <a:off x="7889406" y="5844830"/>
            <a:ext cx="4918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1 </a:t>
            </a:r>
          </a:p>
          <a:p>
            <a:r>
              <a:rPr lang="en-IE" sz="2000" dirty="0" err="1" smtClean="0"/>
              <a:t>q</a:t>
            </a:r>
            <a:r>
              <a:rPr lang="en-IE" sz="2000" baseline="30000" dirty="0" err="1" smtClean="0"/>
              <a:t>n</a:t>
            </a:r>
            <a:endParaRPr lang="en-IE" sz="2000" dirty="0" smtClean="0"/>
          </a:p>
        </p:txBody>
      </p:sp>
      <p:cxnSp>
        <p:nvCxnSpPr>
          <p:cNvPr id="58" name="Straight Connector 57"/>
          <p:cNvCxnSpPr/>
          <p:nvPr/>
        </p:nvCxnSpPr>
        <p:spPr>
          <a:xfrm>
            <a:off x="7915941" y="6209406"/>
            <a:ext cx="29370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21443" y="3622735"/>
            <a:ext cx="4597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UcPeriod"/>
            </a:pPr>
            <a:r>
              <a:rPr lang="en-IE" i="1" dirty="0" smtClean="0">
                <a:solidFill>
                  <a:srgbClr val="FF0000"/>
                </a:solidFill>
              </a:rPr>
              <a:t>Ibarra et all , 1711.02070  [hep-ph]</a:t>
            </a:r>
            <a:endParaRPr lang="en-IE" i="1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050485" y="2640701"/>
            <a:ext cx="1923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smtClean="0">
                <a:solidFill>
                  <a:srgbClr val="FF0000"/>
                </a:solidFill>
              </a:rPr>
              <a:t>G. </a:t>
            </a:r>
            <a:r>
              <a:rPr lang="en-IE" i="1" dirty="0" err="1" smtClean="0">
                <a:solidFill>
                  <a:srgbClr val="FF0000"/>
                </a:solidFill>
              </a:rPr>
              <a:t>Giudice</a:t>
            </a:r>
            <a:r>
              <a:rPr lang="en-IE" i="1" dirty="0" smtClean="0">
                <a:solidFill>
                  <a:srgbClr val="FF0000"/>
                </a:solidFill>
              </a:rPr>
              <a:t>, et al</a:t>
            </a:r>
            <a:endParaRPr lang="en-IE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584727" y="1541712"/>
            <a:ext cx="6808355" cy="1210968"/>
          </a:xfrm>
          <a:prstGeom prst="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1" name="Rectangle 50"/>
          <p:cNvSpPr/>
          <p:nvPr/>
        </p:nvSpPr>
        <p:spPr>
          <a:xfrm>
            <a:off x="6234171" y="5653389"/>
            <a:ext cx="1952899" cy="1006505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6" name="WordArt 10"/>
          <p:cNvSpPr>
            <a:spLocks noChangeArrowheads="1" noChangeShapeType="1" noTextEdit="1"/>
          </p:cNvSpPr>
          <p:nvPr/>
        </p:nvSpPr>
        <p:spPr bwMode="auto">
          <a:xfrm>
            <a:off x="467764" y="163396"/>
            <a:ext cx="2945287" cy="81816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How it works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07238" y="1467287"/>
            <a:ext cx="65674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latin typeface="Symbol" pitchFamily="18" charset="2"/>
              </a:rPr>
              <a:t>y</a:t>
            </a:r>
            <a:r>
              <a:rPr lang="en-IE" sz="2400" baseline="-25000" dirty="0" smtClean="0"/>
              <a:t>L0        </a:t>
            </a:r>
            <a:r>
              <a:rPr lang="en-IE" sz="2400" dirty="0" smtClean="0">
                <a:latin typeface="Symbol" pitchFamily="18" charset="2"/>
              </a:rPr>
              <a:t>   y</a:t>
            </a:r>
            <a:r>
              <a:rPr lang="en-IE" sz="2400" baseline="-25000" dirty="0" smtClean="0"/>
              <a:t>L1  </a:t>
            </a:r>
            <a:r>
              <a:rPr lang="en-IE" sz="2400" dirty="0" smtClean="0"/>
              <a:t>      </a:t>
            </a:r>
            <a:r>
              <a:rPr lang="en-IE" sz="2400" dirty="0" smtClean="0">
                <a:latin typeface="Symbol" pitchFamily="18" charset="2"/>
              </a:rPr>
              <a:t>y</a:t>
            </a:r>
            <a:r>
              <a:rPr lang="en-IE" sz="2400" baseline="-25000" dirty="0" smtClean="0"/>
              <a:t>L2</a:t>
            </a:r>
            <a:r>
              <a:rPr lang="en-IE" sz="2400" dirty="0" smtClean="0"/>
              <a:t>       ...        </a:t>
            </a:r>
            <a:r>
              <a:rPr lang="en-IE" sz="2400" dirty="0" smtClean="0">
                <a:latin typeface="Symbol" pitchFamily="18" charset="2"/>
              </a:rPr>
              <a:t> y</a:t>
            </a:r>
            <a:r>
              <a:rPr lang="en-IE" sz="2400" baseline="-25000" dirty="0" smtClean="0"/>
              <a:t>Ln-1</a:t>
            </a:r>
            <a:r>
              <a:rPr lang="en-IE" sz="2400" dirty="0" smtClean="0">
                <a:latin typeface="Symbol" pitchFamily="18" charset="2"/>
              </a:rPr>
              <a:t>       </a:t>
            </a:r>
          </a:p>
          <a:p>
            <a:endParaRPr lang="en-IE" sz="2400" dirty="0" smtClean="0">
              <a:latin typeface="Symbol" pitchFamily="18" charset="2"/>
            </a:endParaRPr>
          </a:p>
          <a:p>
            <a:r>
              <a:rPr lang="en-IE" sz="2400" dirty="0" smtClean="0">
                <a:latin typeface="Symbol" pitchFamily="18" charset="2"/>
              </a:rPr>
              <a:t> y</a:t>
            </a:r>
            <a:r>
              <a:rPr lang="en-IE" sz="2400" baseline="-25000" dirty="0" smtClean="0"/>
              <a:t>R0</a:t>
            </a:r>
            <a:r>
              <a:rPr lang="en-IE" sz="2400" dirty="0" smtClean="0">
                <a:latin typeface="Symbol" pitchFamily="18" charset="2"/>
              </a:rPr>
              <a:t>         y</a:t>
            </a:r>
            <a:r>
              <a:rPr lang="en-IE" sz="2400" baseline="-25000" dirty="0" smtClean="0"/>
              <a:t>R1         </a:t>
            </a:r>
            <a:r>
              <a:rPr lang="en-IE" sz="2400" dirty="0" smtClean="0">
                <a:latin typeface="Symbol" pitchFamily="18" charset="2"/>
              </a:rPr>
              <a:t> y</a:t>
            </a:r>
            <a:r>
              <a:rPr lang="en-IE" sz="2400" baseline="-25000" dirty="0" smtClean="0"/>
              <a:t>R2</a:t>
            </a:r>
            <a:r>
              <a:rPr lang="en-IE" sz="2400" dirty="0" smtClean="0"/>
              <a:t>       ...         </a:t>
            </a:r>
            <a:r>
              <a:rPr lang="en-IE" sz="2400" dirty="0" smtClean="0">
                <a:latin typeface="Symbol" pitchFamily="18" charset="2"/>
              </a:rPr>
              <a:t>y</a:t>
            </a:r>
            <a:r>
              <a:rPr lang="en-IE" sz="2400" baseline="-25000" dirty="0" smtClean="0"/>
              <a:t>Rn-1</a:t>
            </a:r>
            <a:r>
              <a:rPr lang="en-IE" sz="2400" dirty="0" smtClean="0">
                <a:latin typeface="Symbol" pitchFamily="18" charset="2"/>
              </a:rPr>
              <a:t>      </a:t>
            </a:r>
            <a:r>
              <a:rPr lang="en-IE" sz="2400" dirty="0" err="1" smtClean="0">
                <a:latin typeface="Symbol" pitchFamily="18" charset="2"/>
              </a:rPr>
              <a:t>y</a:t>
            </a:r>
            <a:r>
              <a:rPr lang="en-IE" sz="2400" baseline="-25000" dirty="0" err="1" smtClean="0"/>
              <a:t>Rn</a:t>
            </a:r>
            <a:r>
              <a:rPr lang="en-IE" sz="2400" baseline="-25000" dirty="0" smtClean="0"/>
              <a:t>                </a:t>
            </a:r>
            <a:r>
              <a:rPr lang="en-IE" sz="2400" dirty="0" smtClean="0"/>
              <a:t>                 </a:t>
            </a:r>
            <a:r>
              <a:rPr lang="en-IE" sz="2400" dirty="0" smtClean="0">
                <a:latin typeface="Symbol" pitchFamily="18" charset="2"/>
              </a:rPr>
              <a:t>      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157255" y="1935119"/>
            <a:ext cx="0" cy="393405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328531" y="1913853"/>
            <a:ext cx="0" cy="393405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391785" y="1935119"/>
            <a:ext cx="0" cy="393405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422605" y="1945752"/>
            <a:ext cx="0" cy="393405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499191" y="1924486"/>
            <a:ext cx="510362" cy="393405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86808" y="1941831"/>
            <a:ext cx="6485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m     </a:t>
            </a:r>
            <a:r>
              <a:rPr lang="en-IE" dirty="0" err="1" smtClean="0"/>
              <a:t>m</a:t>
            </a:r>
            <a:r>
              <a:rPr lang="en-IE" dirty="0" smtClean="0"/>
              <a:t>’      m    </a:t>
            </a:r>
            <a:r>
              <a:rPr lang="en-IE" dirty="0" err="1" smtClean="0"/>
              <a:t>m</a:t>
            </a:r>
            <a:r>
              <a:rPr lang="en-IE" dirty="0" smtClean="0"/>
              <a:t>’      m     </a:t>
            </a:r>
            <a:r>
              <a:rPr lang="en-IE" dirty="0" err="1" smtClean="0"/>
              <a:t>m</a:t>
            </a:r>
            <a:r>
              <a:rPr lang="en-IE" dirty="0" smtClean="0"/>
              <a:t>’           m’     m    </a:t>
            </a:r>
            <a:r>
              <a:rPr lang="en-IE" dirty="0" err="1" smtClean="0"/>
              <a:t>m</a:t>
            </a:r>
            <a:r>
              <a:rPr lang="en-IE" dirty="0" smtClean="0"/>
              <a:t>’</a:t>
            </a:r>
            <a:endParaRPr lang="en-IE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778111" y="1903220"/>
            <a:ext cx="510362" cy="393405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665264" y="1931562"/>
            <a:ext cx="510362" cy="393405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738619" y="1928024"/>
            <a:ext cx="510362" cy="393405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812552" y="1981189"/>
            <a:ext cx="510362" cy="393405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234171" y="894951"/>
            <a:ext cx="583154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400" dirty="0" err="1" smtClean="0">
                <a:latin typeface="Symbol" pitchFamily="18" charset="2"/>
              </a:rPr>
              <a:t>n</a:t>
            </a:r>
            <a:r>
              <a:rPr lang="en-IE" sz="2400" baseline="-25000" dirty="0" err="1" smtClean="0"/>
              <a:t>L</a:t>
            </a:r>
            <a:endParaRPr lang="en-IE" sz="2400" dirty="0">
              <a:latin typeface="Symbol" pitchFamily="18" charset="2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99449" y="2752680"/>
            <a:ext cx="7761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gear</a:t>
            </a:r>
            <a:endParaRPr lang="en-IE" sz="2000" dirty="0"/>
          </a:p>
        </p:txBody>
      </p:sp>
      <p:cxnSp>
        <p:nvCxnSpPr>
          <p:cNvPr id="25" name="Straight Arrow Connector 24"/>
          <p:cNvCxnSpPr>
            <a:stCxn id="22" idx="2"/>
          </p:cNvCxnSpPr>
          <p:nvPr/>
        </p:nvCxnSpPr>
        <p:spPr>
          <a:xfrm>
            <a:off x="6525748" y="1356616"/>
            <a:ext cx="2640" cy="791147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615306" y="1713798"/>
            <a:ext cx="6573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YH</a:t>
            </a:r>
            <a:endParaRPr lang="en-IE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705219" y="3515433"/>
            <a:ext cx="79397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Symbol" pitchFamily="18" charset="2"/>
              </a:rPr>
              <a:t>y</a:t>
            </a:r>
            <a:r>
              <a:rPr lang="en-IE" sz="2000" baseline="-25000" dirty="0" smtClean="0"/>
              <a:t>R0</a:t>
            </a:r>
            <a:r>
              <a:rPr lang="en-IE" sz="2000" dirty="0" smtClean="0">
                <a:latin typeface="Symbol" pitchFamily="18" charset="2"/>
              </a:rPr>
              <a:t>         </a:t>
            </a:r>
          </a:p>
          <a:p>
            <a:r>
              <a:rPr lang="en-IE" sz="2000" dirty="0" smtClean="0">
                <a:latin typeface="Symbol" pitchFamily="18" charset="2"/>
              </a:rPr>
              <a:t>y</a:t>
            </a:r>
            <a:r>
              <a:rPr lang="en-IE" sz="2000" baseline="-25000" dirty="0" smtClean="0"/>
              <a:t>R1         </a:t>
            </a:r>
            <a:r>
              <a:rPr lang="en-IE" sz="2000" dirty="0" smtClean="0">
                <a:latin typeface="Symbol" pitchFamily="18" charset="2"/>
              </a:rPr>
              <a:t> </a:t>
            </a:r>
          </a:p>
          <a:p>
            <a:r>
              <a:rPr lang="en-IE" sz="2000" dirty="0" smtClean="0">
                <a:latin typeface="Symbol" pitchFamily="18" charset="2"/>
              </a:rPr>
              <a:t>y</a:t>
            </a:r>
            <a:r>
              <a:rPr lang="en-IE" sz="2000" baseline="-25000" dirty="0" smtClean="0"/>
              <a:t>R2</a:t>
            </a:r>
            <a:r>
              <a:rPr lang="en-IE" sz="2000" dirty="0" smtClean="0"/>
              <a:t>       </a:t>
            </a:r>
          </a:p>
          <a:p>
            <a:r>
              <a:rPr lang="en-IE" sz="2000" dirty="0" smtClean="0"/>
              <a:t>...  </a:t>
            </a:r>
            <a:r>
              <a:rPr lang="en-IE" sz="2000" dirty="0" smtClean="0">
                <a:latin typeface="Symbol" pitchFamily="18" charset="2"/>
              </a:rPr>
              <a:t>      </a:t>
            </a:r>
          </a:p>
          <a:p>
            <a:r>
              <a:rPr lang="en-IE" sz="2000" dirty="0" err="1" smtClean="0">
                <a:latin typeface="Symbol" pitchFamily="18" charset="2"/>
              </a:rPr>
              <a:t>y</a:t>
            </a:r>
            <a:r>
              <a:rPr lang="en-IE" sz="2000" baseline="-25000" dirty="0" err="1" smtClean="0"/>
              <a:t>Rn</a:t>
            </a:r>
            <a:r>
              <a:rPr lang="en-IE" sz="2000" baseline="-25000" dirty="0" smtClean="0"/>
              <a:t>                </a:t>
            </a:r>
            <a:r>
              <a:rPr lang="en-IE" sz="2000" dirty="0" smtClean="0"/>
              <a:t>                 </a:t>
            </a:r>
            <a:r>
              <a:rPr lang="en-IE" sz="2000" dirty="0" smtClean="0">
                <a:latin typeface="Symbol" pitchFamily="18" charset="2"/>
              </a:rPr>
              <a:t>     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05219" y="2805845"/>
            <a:ext cx="1623313" cy="400110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q =  m’/m &gt; 1</a:t>
            </a:r>
            <a:endParaRPr lang="en-IE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1403493" y="3668230"/>
            <a:ext cx="290090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en-IE" sz="2000" dirty="0" smtClean="0"/>
              <a:t>   0     0     0    ...</a:t>
            </a:r>
          </a:p>
          <a:p>
            <a:pPr marL="342900" indent="-342900"/>
            <a:r>
              <a:rPr lang="en-IE" sz="2000" dirty="0" smtClean="0"/>
              <a:t>-q    1      0     0    ...</a:t>
            </a:r>
          </a:p>
          <a:p>
            <a:pPr marL="342900" indent="-342900"/>
            <a:r>
              <a:rPr lang="en-IE" sz="2000" dirty="0" smtClean="0"/>
              <a:t>0     -q     1     0    ...</a:t>
            </a:r>
          </a:p>
          <a:p>
            <a:pPr marL="342900" indent="-342900"/>
            <a:r>
              <a:rPr lang="en-IE" sz="2000" dirty="0" smtClean="0"/>
              <a:t>....                             1</a:t>
            </a:r>
          </a:p>
          <a:p>
            <a:pPr marL="342900" indent="-342900"/>
            <a:r>
              <a:rPr lang="en-IE" sz="2000" dirty="0" smtClean="0"/>
              <a:t>0 ...                0    ... -q</a:t>
            </a:r>
          </a:p>
        </p:txBody>
      </p:sp>
      <p:sp>
        <p:nvSpPr>
          <p:cNvPr id="31" name="Double Bracket 30"/>
          <p:cNvSpPr/>
          <p:nvPr/>
        </p:nvSpPr>
        <p:spPr>
          <a:xfrm>
            <a:off x="1339696" y="3668230"/>
            <a:ext cx="2954072" cy="1631216"/>
          </a:xfrm>
          <a:prstGeom prst="bracketPair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4" name="TextBox 23"/>
          <p:cNvSpPr txBox="1"/>
          <p:nvPr/>
        </p:nvSpPr>
        <p:spPr>
          <a:xfrm>
            <a:off x="4580859" y="3668230"/>
            <a:ext cx="66812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/>
              <a:t>q</a:t>
            </a:r>
            <a:r>
              <a:rPr lang="en-IE" sz="2000" baseline="30000" dirty="0" err="1" smtClean="0"/>
              <a:t>n</a:t>
            </a:r>
            <a:r>
              <a:rPr lang="en-IE" sz="2000" dirty="0" smtClean="0"/>
              <a:t> </a:t>
            </a:r>
          </a:p>
          <a:p>
            <a:r>
              <a:rPr lang="en-IE" sz="2000" dirty="0" smtClean="0"/>
              <a:t>q</a:t>
            </a:r>
            <a:r>
              <a:rPr lang="en-IE" sz="2000" baseline="30000" dirty="0" smtClean="0"/>
              <a:t>n-1</a:t>
            </a:r>
            <a:r>
              <a:rPr lang="en-IE" sz="2000" dirty="0" smtClean="0"/>
              <a:t> </a:t>
            </a:r>
          </a:p>
          <a:p>
            <a:r>
              <a:rPr lang="en-IE" sz="2000" dirty="0" smtClean="0"/>
              <a:t>q</a:t>
            </a:r>
            <a:r>
              <a:rPr lang="en-IE" sz="2000" baseline="30000" dirty="0" smtClean="0"/>
              <a:t>n-2</a:t>
            </a:r>
            <a:r>
              <a:rPr lang="en-IE" sz="2000" dirty="0" smtClean="0"/>
              <a:t> </a:t>
            </a:r>
          </a:p>
          <a:p>
            <a:r>
              <a:rPr lang="en-IE" sz="2000" dirty="0" smtClean="0"/>
              <a:t>...</a:t>
            </a:r>
          </a:p>
          <a:p>
            <a:r>
              <a:rPr lang="en-IE" sz="2000" dirty="0" smtClean="0"/>
              <a:t>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331005" y="4193136"/>
            <a:ext cx="269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x</a:t>
            </a:r>
            <a:endParaRPr lang="en-IE" dirty="0"/>
          </a:p>
        </p:txBody>
      </p:sp>
      <p:sp>
        <p:nvSpPr>
          <p:cNvPr id="32" name="TextBox 31"/>
          <p:cNvSpPr txBox="1"/>
          <p:nvPr/>
        </p:nvSpPr>
        <p:spPr>
          <a:xfrm>
            <a:off x="4495795" y="3195322"/>
            <a:ext cx="533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latin typeface="Symbol" pitchFamily="18" charset="2"/>
              </a:rPr>
              <a:t>S</a:t>
            </a:r>
            <a:endParaRPr lang="en-IE" sz="2400" dirty="0">
              <a:latin typeface="Symbol" pitchFamily="18" charset="2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84727" y="5792999"/>
            <a:ext cx="4837878" cy="400110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( </a:t>
            </a:r>
            <a:r>
              <a:rPr lang="en-IE" sz="2000" dirty="0" err="1" smtClean="0"/>
              <a:t>q</a:t>
            </a:r>
            <a:r>
              <a:rPr lang="en-IE" sz="2000" baseline="30000" dirty="0" err="1" smtClean="0"/>
              <a:t>n</a:t>
            </a:r>
            <a:r>
              <a:rPr lang="en-IE" sz="2000" dirty="0" smtClean="0"/>
              <a:t> </a:t>
            </a:r>
            <a:r>
              <a:rPr lang="en-IE" sz="2000" dirty="0" smtClean="0">
                <a:latin typeface="Symbol" pitchFamily="18" charset="2"/>
              </a:rPr>
              <a:t>y</a:t>
            </a:r>
            <a:r>
              <a:rPr lang="en-IE" sz="2000" baseline="-25000" dirty="0" smtClean="0"/>
              <a:t>R0</a:t>
            </a:r>
            <a:r>
              <a:rPr lang="en-IE" sz="2000" dirty="0" smtClean="0">
                <a:latin typeface="Symbol" pitchFamily="18" charset="2"/>
              </a:rPr>
              <a:t>  </a:t>
            </a:r>
            <a:r>
              <a:rPr lang="en-IE" sz="2000" dirty="0" smtClean="0"/>
              <a:t>+ q</a:t>
            </a:r>
            <a:r>
              <a:rPr lang="en-IE" sz="2000" baseline="30000" dirty="0" smtClean="0"/>
              <a:t>n-1 </a:t>
            </a:r>
            <a:r>
              <a:rPr lang="en-IE" sz="2000" dirty="0" smtClean="0">
                <a:latin typeface="Symbol" pitchFamily="18" charset="2"/>
              </a:rPr>
              <a:t>y</a:t>
            </a:r>
            <a:r>
              <a:rPr lang="en-IE" sz="2000" baseline="-25000" dirty="0" smtClean="0"/>
              <a:t>R1 </a:t>
            </a:r>
            <a:r>
              <a:rPr lang="en-IE" sz="2000" dirty="0" smtClean="0"/>
              <a:t>+ q</a:t>
            </a:r>
            <a:r>
              <a:rPr lang="en-IE" sz="2000" baseline="30000" dirty="0" smtClean="0"/>
              <a:t>n-2 </a:t>
            </a:r>
            <a:r>
              <a:rPr lang="en-IE" sz="2000" dirty="0" smtClean="0">
                <a:latin typeface="Symbol" pitchFamily="18" charset="2"/>
              </a:rPr>
              <a:t>y</a:t>
            </a:r>
            <a:r>
              <a:rPr lang="en-IE" sz="2000" baseline="-25000" dirty="0" smtClean="0"/>
              <a:t>R2</a:t>
            </a:r>
            <a:r>
              <a:rPr lang="en-IE" sz="2000" dirty="0" smtClean="0"/>
              <a:t> + ... + </a:t>
            </a:r>
            <a:r>
              <a:rPr lang="en-IE" sz="2000" dirty="0" err="1" smtClean="0">
                <a:latin typeface="Symbol" pitchFamily="18" charset="2"/>
              </a:rPr>
              <a:t>y</a:t>
            </a:r>
            <a:r>
              <a:rPr lang="en-IE" sz="2000" baseline="-25000" dirty="0" err="1" smtClean="0"/>
              <a:t>Rn</a:t>
            </a:r>
            <a:r>
              <a:rPr lang="en-IE" sz="2000" dirty="0" smtClean="0"/>
              <a:t>)/N</a:t>
            </a:r>
            <a:r>
              <a:rPr lang="en-IE" sz="2000" baseline="-25000" dirty="0" smtClean="0"/>
              <a:t>                  </a:t>
            </a:r>
            <a:r>
              <a:rPr lang="en-IE" sz="2000" dirty="0" smtClean="0"/>
              <a:t>                 </a:t>
            </a:r>
            <a:r>
              <a:rPr lang="en-IE" sz="2000" dirty="0" smtClean="0">
                <a:latin typeface="Symbol" pitchFamily="18" charset="2"/>
              </a:rPr>
              <a:t>     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59489" y="5401338"/>
            <a:ext cx="20414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/>
              <a:t>Massless</a:t>
            </a:r>
            <a:r>
              <a:rPr lang="en-IE" sz="2000" dirty="0" smtClean="0"/>
              <a:t> state</a:t>
            </a:r>
            <a:endParaRPr lang="en-IE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2436561" y="6290562"/>
            <a:ext cx="22116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</a:t>
            </a:r>
            <a:r>
              <a:rPr lang="en-IE" sz="2000" baseline="30000" dirty="0" smtClean="0"/>
              <a:t>2</a:t>
            </a:r>
            <a:r>
              <a:rPr lang="en-IE" sz="2000" dirty="0" smtClean="0"/>
              <a:t> = </a:t>
            </a:r>
            <a:r>
              <a:rPr lang="en-IE" sz="2000" dirty="0" smtClean="0">
                <a:latin typeface="Symbol" pitchFamily="18" charset="2"/>
              </a:rPr>
              <a:t>S</a:t>
            </a:r>
            <a:r>
              <a:rPr lang="en-IE" sz="2000" baseline="-25000" dirty="0" smtClean="0"/>
              <a:t>0....n</a:t>
            </a:r>
            <a:r>
              <a:rPr lang="en-IE" sz="2000" dirty="0" smtClean="0"/>
              <a:t>  q</a:t>
            </a:r>
            <a:r>
              <a:rPr lang="en-IE" sz="2000" baseline="30000" dirty="0" smtClean="0"/>
              <a:t>2j</a:t>
            </a:r>
            <a:r>
              <a:rPr lang="en-IE" sz="2000" dirty="0" smtClean="0"/>
              <a:t>      </a:t>
            </a:r>
            <a:endParaRPr lang="en-IE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467764" y="6290562"/>
            <a:ext cx="2197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Normalization:</a:t>
            </a:r>
            <a:endParaRPr lang="en-IE" sz="2000" dirty="0"/>
          </a:p>
        </p:txBody>
      </p:sp>
      <p:sp>
        <p:nvSpPr>
          <p:cNvPr id="38" name="TextBox 37"/>
          <p:cNvSpPr txBox="1"/>
          <p:nvPr/>
        </p:nvSpPr>
        <p:spPr>
          <a:xfrm>
            <a:off x="5852682" y="3487939"/>
            <a:ext cx="32659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Mixing of  the </a:t>
            </a:r>
            <a:r>
              <a:rPr lang="en-IE" sz="2000" dirty="0" err="1" smtClean="0"/>
              <a:t>massless</a:t>
            </a:r>
            <a:r>
              <a:rPr lang="en-IE" sz="2000" dirty="0" smtClean="0"/>
              <a:t> state in </a:t>
            </a:r>
            <a:r>
              <a:rPr lang="en-IE" sz="2000" dirty="0" err="1" smtClean="0">
                <a:latin typeface="Symbol" pitchFamily="18" charset="2"/>
              </a:rPr>
              <a:t>y</a:t>
            </a:r>
            <a:r>
              <a:rPr lang="en-IE" sz="2000" baseline="-25000" dirty="0" err="1" smtClean="0"/>
              <a:t>Rn</a:t>
            </a:r>
            <a:r>
              <a:rPr lang="en-IE" sz="2000" baseline="-25000" dirty="0" smtClean="0"/>
              <a:t> </a:t>
            </a:r>
            <a:endParaRPr lang="en-IE" sz="2000" dirty="0"/>
          </a:p>
        </p:txBody>
      </p:sp>
      <p:sp>
        <p:nvSpPr>
          <p:cNvPr id="39" name="TextBox 38"/>
          <p:cNvSpPr txBox="1"/>
          <p:nvPr/>
        </p:nvSpPr>
        <p:spPr>
          <a:xfrm>
            <a:off x="6530455" y="4243936"/>
            <a:ext cx="810145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1/N </a:t>
            </a:r>
            <a:endParaRPr lang="en-IE" sz="2000" dirty="0"/>
          </a:p>
        </p:txBody>
      </p:sp>
      <p:sp>
        <p:nvSpPr>
          <p:cNvPr id="40" name="TextBox 39"/>
          <p:cNvSpPr txBox="1"/>
          <p:nvPr/>
        </p:nvSpPr>
        <p:spPr>
          <a:xfrm>
            <a:off x="6349383" y="5792999"/>
            <a:ext cx="22506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lain"/>
            </a:pPr>
            <a:r>
              <a:rPr lang="en-IE" sz="2000" dirty="0" smtClean="0"/>
              <a:t>   q</a:t>
            </a:r>
            <a:r>
              <a:rPr lang="en-IE" sz="2000" baseline="30000" dirty="0" smtClean="0"/>
              <a:t>2</a:t>
            </a:r>
            <a:r>
              <a:rPr lang="en-IE" sz="2000" dirty="0" smtClean="0"/>
              <a:t> - 1 </a:t>
            </a:r>
          </a:p>
          <a:p>
            <a:pPr marL="342900" indent="-342900"/>
            <a:r>
              <a:rPr lang="en-IE" sz="2000" dirty="0" err="1" smtClean="0"/>
              <a:t>q</a:t>
            </a:r>
            <a:r>
              <a:rPr lang="en-IE" sz="2000" baseline="30000" dirty="0" err="1" smtClean="0"/>
              <a:t>n</a:t>
            </a:r>
            <a:r>
              <a:rPr lang="en-IE" sz="2000" baseline="30000" dirty="0" smtClean="0"/>
              <a:t>      </a:t>
            </a:r>
            <a:r>
              <a:rPr lang="en-IE" sz="2000" dirty="0" smtClean="0"/>
              <a:t>q</a:t>
            </a:r>
            <a:r>
              <a:rPr lang="en-IE" sz="2000" baseline="30000" dirty="0" smtClean="0"/>
              <a:t>2  </a:t>
            </a:r>
            <a:r>
              <a:rPr lang="en-IE" sz="2000" dirty="0" smtClean="0"/>
              <a:t>-</a:t>
            </a:r>
            <a:r>
              <a:rPr lang="en-IE" sz="2000" baseline="30000" dirty="0" smtClean="0"/>
              <a:t>  </a:t>
            </a:r>
            <a:r>
              <a:rPr lang="en-IE" sz="2000" dirty="0" smtClean="0"/>
              <a:t>q</a:t>
            </a:r>
            <a:r>
              <a:rPr lang="en-IE" sz="2000" baseline="30000" dirty="0" smtClean="0"/>
              <a:t>-2n</a:t>
            </a:r>
            <a:r>
              <a:rPr lang="en-IE" sz="2000" dirty="0" smtClean="0"/>
              <a:t> 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170671" y="4702168"/>
            <a:ext cx="1729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/>
              <a:t>m</a:t>
            </a:r>
            <a:r>
              <a:rPr lang="en-IE" sz="2000" baseline="-25000" dirty="0" err="1" smtClean="0">
                <a:latin typeface="Symbol" pitchFamily="18" charset="2"/>
              </a:rPr>
              <a:t>n</a:t>
            </a:r>
            <a:r>
              <a:rPr lang="en-IE" sz="2000" dirty="0" smtClean="0"/>
              <a:t> = Y&lt;H&gt;/N</a:t>
            </a:r>
            <a:endParaRPr lang="en-IE" sz="2000" dirty="0"/>
          </a:p>
        </p:txBody>
      </p:sp>
      <p:cxnSp>
        <p:nvCxnSpPr>
          <p:cNvPr id="42" name="Straight Connector 41"/>
          <p:cNvCxnSpPr/>
          <p:nvPr/>
        </p:nvCxnSpPr>
        <p:spPr>
          <a:xfrm>
            <a:off x="6349383" y="6139944"/>
            <a:ext cx="3278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913022" y="6139944"/>
            <a:ext cx="914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reeform 48"/>
          <p:cNvSpPr/>
          <p:nvPr/>
        </p:nvSpPr>
        <p:spPr>
          <a:xfrm>
            <a:off x="6794205" y="5826642"/>
            <a:ext cx="1052623" cy="701749"/>
          </a:xfrm>
          <a:custGeom>
            <a:avLst/>
            <a:gdLst>
              <a:gd name="connsiteX0" fmla="*/ 0 w 1052623"/>
              <a:gd name="connsiteY0" fmla="*/ 372139 h 701749"/>
              <a:gd name="connsiteX1" fmla="*/ 31897 w 1052623"/>
              <a:gd name="connsiteY1" fmla="*/ 701749 h 701749"/>
              <a:gd name="connsiteX2" fmla="*/ 63795 w 1052623"/>
              <a:gd name="connsiteY2" fmla="*/ 0 h 701749"/>
              <a:gd name="connsiteX3" fmla="*/ 1052623 w 1052623"/>
              <a:gd name="connsiteY3" fmla="*/ 0 h 701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2623" h="701749">
                <a:moveTo>
                  <a:pt x="0" y="372139"/>
                </a:moveTo>
                <a:lnTo>
                  <a:pt x="31897" y="701749"/>
                </a:lnTo>
                <a:lnTo>
                  <a:pt x="63795" y="0"/>
                </a:lnTo>
                <a:lnTo>
                  <a:pt x="1052623" y="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0" name="TextBox 49"/>
          <p:cNvSpPr txBox="1"/>
          <p:nvPr/>
        </p:nvSpPr>
        <p:spPr>
          <a:xfrm>
            <a:off x="5947080" y="5190062"/>
            <a:ext cx="26989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Suppression factor</a:t>
            </a:r>
            <a:endParaRPr lang="en-IE" sz="2000" dirty="0"/>
          </a:p>
        </p:txBody>
      </p:sp>
      <p:sp>
        <p:nvSpPr>
          <p:cNvPr id="43" name="TextBox 42"/>
          <p:cNvSpPr txBox="1"/>
          <p:nvPr/>
        </p:nvSpPr>
        <p:spPr>
          <a:xfrm>
            <a:off x="1406973" y="3152790"/>
            <a:ext cx="2924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Symbol" pitchFamily="18" charset="2"/>
              </a:rPr>
              <a:t>y</a:t>
            </a:r>
            <a:r>
              <a:rPr lang="en-IE" sz="2000" baseline="-25000" dirty="0" smtClean="0"/>
              <a:t>L0   </a:t>
            </a:r>
            <a:r>
              <a:rPr lang="en-IE" sz="2000" dirty="0" smtClean="0">
                <a:latin typeface="Symbol" pitchFamily="18" charset="2"/>
              </a:rPr>
              <a:t> y</a:t>
            </a:r>
            <a:r>
              <a:rPr lang="en-IE" sz="2000" baseline="-25000" dirty="0" smtClean="0"/>
              <a:t>L1  </a:t>
            </a:r>
            <a:r>
              <a:rPr lang="en-IE" sz="2000" dirty="0" smtClean="0"/>
              <a:t> </a:t>
            </a:r>
            <a:r>
              <a:rPr lang="en-IE" sz="2000" dirty="0" smtClean="0">
                <a:latin typeface="Symbol" pitchFamily="18" charset="2"/>
              </a:rPr>
              <a:t>y</a:t>
            </a:r>
            <a:r>
              <a:rPr lang="en-IE" sz="2000" baseline="-25000" dirty="0" smtClean="0"/>
              <a:t>L2</a:t>
            </a:r>
            <a:r>
              <a:rPr lang="en-IE" sz="2000" dirty="0" smtClean="0"/>
              <a:t>   ...    </a:t>
            </a:r>
            <a:r>
              <a:rPr lang="en-IE" sz="2000" dirty="0" smtClean="0">
                <a:latin typeface="Symbol" pitchFamily="18" charset="2"/>
              </a:rPr>
              <a:t>y</a:t>
            </a:r>
            <a:r>
              <a:rPr lang="en-IE" sz="2000" baseline="-25000" dirty="0" smtClean="0"/>
              <a:t>Ln-1</a:t>
            </a:r>
            <a:r>
              <a:rPr lang="en-IE" sz="2000" dirty="0" smtClean="0">
                <a:latin typeface="Symbol" pitchFamily="18" charset="2"/>
              </a:rPr>
              <a:t>       </a:t>
            </a:r>
            <a:r>
              <a:rPr lang="en-IE" sz="2000" baseline="-25000" dirty="0" smtClean="0"/>
              <a:t>                </a:t>
            </a:r>
            <a:r>
              <a:rPr lang="en-IE" sz="2000" dirty="0" smtClean="0"/>
              <a:t>                 </a:t>
            </a:r>
            <a:r>
              <a:rPr lang="en-IE" sz="2000" dirty="0" smtClean="0">
                <a:latin typeface="Symbol" pitchFamily="18" charset="2"/>
              </a:rPr>
              <a:t>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-2274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 dirty="0"/>
          </a:p>
        </p:txBody>
      </p:sp>
      <p:sp>
        <p:nvSpPr>
          <p:cNvPr id="3" name="WordArt 25"/>
          <p:cNvSpPr>
            <a:spLocks noChangeArrowheads="1" noChangeShapeType="1" noTextEdit="1"/>
          </p:cNvSpPr>
          <p:nvPr/>
        </p:nvSpPr>
        <p:spPr bwMode="auto">
          <a:xfrm>
            <a:off x="317797" y="265805"/>
            <a:ext cx="5870338" cy="88249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Origins of (finite) mass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51574" y="1431484"/>
            <a:ext cx="4392426" cy="400110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Hard mass related to the EW scale</a:t>
            </a:r>
            <a:endParaRPr lang="en-IE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821861" y="1809747"/>
            <a:ext cx="3173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small effective coupling </a:t>
            </a:r>
            <a:endParaRPr lang="en-IE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837801" y="2212898"/>
            <a:ext cx="35512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small induced VEV formed </a:t>
            </a:r>
          </a:p>
          <a:p>
            <a:r>
              <a:rPr lang="en-IE" sz="2000" dirty="0" smtClean="0"/>
              <a:t>by large VEV’s  (seesaw II) </a:t>
            </a:r>
            <a:endParaRPr lang="en-IE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443321" y="3214944"/>
            <a:ext cx="23497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VEV created at </a:t>
            </a:r>
          </a:p>
          <a:p>
            <a:r>
              <a:rPr lang="en-IE" sz="2000" dirty="0" smtClean="0"/>
              <a:t>small scales</a:t>
            </a:r>
            <a:endParaRPr lang="en-IE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6592188" y="3861746"/>
            <a:ext cx="25624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melting at T </a:t>
            </a:r>
            <a:r>
              <a:rPr lang="en-US" sz="2000" dirty="0" smtClean="0"/>
              <a:t>~ </a:t>
            </a:r>
            <a:r>
              <a:rPr lang="en-IE" sz="2000" dirty="0" smtClean="0"/>
              <a:t>VEV </a:t>
            </a:r>
            <a:endParaRPr lang="en-IE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4880331" y="4621241"/>
            <a:ext cx="1307804" cy="400110"/>
          </a:xfrm>
          <a:prstGeom prst="rect">
            <a:avLst/>
          </a:prstGeom>
          <a:solidFill>
            <a:srgbClr val="FF99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MAVAN</a:t>
            </a:r>
            <a:endParaRPr lang="en-IE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4848431" y="5664405"/>
            <a:ext cx="3721397" cy="400110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Gravitationally induced mass</a:t>
            </a:r>
            <a:endParaRPr lang="en-IE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6241300" y="4529179"/>
            <a:ext cx="3094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Environment dependent </a:t>
            </a:r>
          </a:p>
          <a:p>
            <a:r>
              <a:rPr lang="en-IE" sz="2000" dirty="0" smtClean="0"/>
              <a:t>masses; relic neutrinos</a:t>
            </a:r>
            <a:endParaRPr lang="en-IE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4774003" y="3261040"/>
            <a:ext cx="1531095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Soft mass</a:t>
            </a:r>
            <a:endParaRPr lang="en-IE" sz="2000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467830" y="2562447"/>
            <a:ext cx="2764468" cy="106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158949" y="1520453"/>
            <a:ext cx="712374" cy="98883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970558" y="2594345"/>
            <a:ext cx="1070351" cy="435933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016589" y="2682949"/>
            <a:ext cx="719508" cy="850605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1912021" y="1584251"/>
            <a:ext cx="937456" cy="960469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949292" y="2651050"/>
            <a:ext cx="712374" cy="98883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1403511" y="2137143"/>
            <a:ext cx="925037" cy="893135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8" name="TextBox 37"/>
          <p:cNvSpPr txBox="1"/>
          <p:nvPr/>
        </p:nvSpPr>
        <p:spPr>
          <a:xfrm>
            <a:off x="1010682" y="1335787"/>
            <a:ext cx="296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x</a:t>
            </a:r>
            <a:endParaRPr lang="en-IE" dirty="0"/>
          </a:p>
        </p:txBody>
      </p:sp>
      <p:sp>
        <p:nvSpPr>
          <p:cNvPr id="39" name="TextBox 38"/>
          <p:cNvSpPr txBox="1"/>
          <p:nvPr/>
        </p:nvSpPr>
        <p:spPr>
          <a:xfrm>
            <a:off x="2661666" y="1399585"/>
            <a:ext cx="296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x</a:t>
            </a:r>
            <a:endParaRPr lang="en-IE" dirty="0"/>
          </a:p>
        </p:txBody>
      </p:sp>
      <p:sp>
        <p:nvSpPr>
          <p:cNvPr id="40" name="TextBox 39"/>
          <p:cNvSpPr txBox="1"/>
          <p:nvPr/>
        </p:nvSpPr>
        <p:spPr>
          <a:xfrm>
            <a:off x="2936934" y="2856245"/>
            <a:ext cx="372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x</a:t>
            </a:r>
            <a:endParaRPr lang="en-IE" dirty="0"/>
          </a:p>
        </p:txBody>
      </p:sp>
      <p:sp>
        <p:nvSpPr>
          <p:cNvPr id="41" name="TextBox 40"/>
          <p:cNvSpPr txBox="1"/>
          <p:nvPr/>
        </p:nvSpPr>
        <p:spPr>
          <a:xfrm>
            <a:off x="2564779" y="3289375"/>
            <a:ext cx="274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x</a:t>
            </a:r>
            <a:endParaRPr lang="en-IE" dirty="0"/>
          </a:p>
        </p:txBody>
      </p:sp>
      <p:sp>
        <p:nvSpPr>
          <p:cNvPr id="42" name="TextBox 41"/>
          <p:cNvSpPr txBox="1"/>
          <p:nvPr/>
        </p:nvSpPr>
        <p:spPr>
          <a:xfrm>
            <a:off x="2456126" y="3405958"/>
            <a:ext cx="374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x</a:t>
            </a:r>
            <a:endParaRPr lang="en-IE" dirty="0"/>
          </a:p>
        </p:txBody>
      </p:sp>
      <p:sp>
        <p:nvSpPr>
          <p:cNvPr id="43" name="TextBox 42"/>
          <p:cNvSpPr txBox="1"/>
          <p:nvPr/>
        </p:nvSpPr>
        <p:spPr>
          <a:xfrm>
            <a:off x="2906225" y="2141560"/>
            <a:ext cx="435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latin typeface="Symbol" pitchFamily="18" charset="2"/>
              </a:rPr>
              <a:t>n</a:t>
            </a:r>
            <a:endParaRPr lang="en-IE" sz="2400" dirty="0">
              <a:latin typeface="Symbol" pitchFamily="18" charset="2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67830" y="2090148"/>
            <a:ext cx="435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latin typeface="Symbol" pitchFamily="18" charset="2"/>
              </a:rPr>
              <a:t>n</a:t>
            </a:r>
            <a:endParaRPr lang="en-IE" sz="2400" dirty="0">
              <a:latin typeface="Symbol" pitchFamily="18" charset="2"/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>
            <a:off x="467830" y="5082358"/>
            <a:ext cx="2764468" cy="106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460735" y="4625210"/>
            <a:ext cx="435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latin typeface="Symbol" pitchFamily="18" charset="2"/>
              </a:rPr>
              <a:t>n</a:t>
            </a:r>
            <a:endParaRPr lang="en-IE" sz="2400" dirty="0">
              <a:latin typeface="Symbol" pitchFamily="18" charset="2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889092" y="4653140"/>
            <a:ext cx="435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latin typeface="Symbol" pitchFamily="18" charset="2"/>
              </a:rPr>
              <a:t>n</a:t>
            </a:r>
            <a:endParaRPr lang="en-IE" sz="2400" dirty="0">
              <a:latin typeface="Symbol" pitchFamily="18" charset="2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1949292" y="3869665"/>
            <a:ext cx="0" cy="1148895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1786259" y="3639880"/>
            <a:ext cx="287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x</a:t>
            </a:r>
            <a:endParaRPr lang="en-IE" dirty="0"/>
          </a:p>
        </p:txBody>
      </p:sp>
      <p:cxnSp>
        <p:nvCxnSpPr>
          <p:cNvPr id="55" name="Straight Connector 54"/>
          <p:cNvCxnSpPr/>
          <p:nvPr/>
        </p:nvCxnSpPr>
        <p:spPr>
          <a:xfrm>
            <a:off x="1974096" y="5096638"/>
            <a:ext cx="1070351" cy="435933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1977595" y="5132077"/>
            <a:ext cx="719508" cy="850605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1910298" y="5089545"/>
            <a:ext cx="712374" cy="98883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 rot="18469757">
            <a:off x="2628578" y="2910422"/>
            <a:ext cx="401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 smtClean="0"/>
              <a:t>…</a:t>
            </a:r>
            <a:endParaRPr lang="en-IE" sz="2800" dirty="0"/>
          </a:p>
        </p:txBody>
      </p:sp>
      <p:sp>
        <p:nvSpPr>
          <p:cNvPr id="59" name="TextBox 58"/>
          <p:cNvSpPr txBox="1"/>
          <p:nvPr/>
        </p:nvSpPr>
        <p:spPr>
          <a:xfrm>
            <a:off x="5316276" y="6105339"/>
            <a:ext cx="22753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Melting couplings</a:t>
            </a:r>
            <a:endParaRPr lang="en-IE" sz="2000" dirty="0"/>
          </a:p>
        </p:txBody>
      </p:sp>
      <p:sp>
        <p:nvSpPr>
          <p:cNvPr id="60" name="TextBox 59"/>
          <p:cNvSpPr txBox="1"/>
          <p:nvPr/>
        </p:nvSpPr>
        <p:spPr>
          <a:xfrm>
            <a:off x="1403511" y="3775290"/>
            <a:ext cx="410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latin typeface="Symbol" pitchFamily="18" charset="2"/>
              </a:rPr>
              <a:t>D</a:t>
            </a:r>
            <a:endParaRPr lang="en-IE" sz="2400" dirty="0">
              <a:latin typeface="Symbol" pitchFamily="18" charset="2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332601" y="1494431"/>
            <a:ext cx="4359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H</a:t>
            </a:r>
            <a:endParaRPr lang="en-IE" sz="2000" dirty="0"/>
          </a:p>
        </p:txBody>
      </p:sp>
      <p:sp>
        <p:nvSpPr>
          <p:cNvPr id="62" name="TextBox 61"/>
          <p:cNvSpPr txBox="1"/>
          <p:nvPr/>
        </p:nvSpPr>
        <p:spPr>
          <a:xfrm>
            <a:off x="2091082" y="1508602"/>
            <a:ext cx="4359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H</a:t>
            </a:r>
            <a:endParaRPr lang="en-IE" sz="2000" dirty="0"/>
          </a:p>
        </p:txBody>
      </p:sp>
      <p:sp>
        <p:nvSpPr>
          <p:cNvPr id="63" name="TextBox 62"/>
          <p:cNvSpPr txBox="1"/>
          <p:nvPr/>
        </p:nvSpPr>
        <p:spPr>
          <a:xfrm>
            <a:off x="2925312" y="5343090"/>
            <a:ext cx="370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x</a:t>
            </a:r>
            <a:endParaRPr lang="en-IE" dirty="0"/>
          </a:p>
        </p:txBody>
      </p:sp>
      <p:sp>
        <p:nvSpPr>
          <p:cNvPr id="64" name="TextBox 63"/>
          <p:cNvSpPr txBox="1"/>
          <p:nvPr/>
        </p:nvSpPr>
        <p:spPr>
          <a:xfrm>
            <a:off x="2543513" y="5791288"/>
            <a:ext cx="359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x</a:t>
            </a:r>
            <a:endParaRPr lang="en-IE" dirty="0"/>
          </a:p>
        </p:txBody>
      </p:sp>
      <p:sp>
        <p:nvSpPr>
          <p:cNvPr id="65" name="TextBox 64"/>
          <p:cNvSpPr txBox="1"/>
          <p:nvPr/>
        </p:nvSpPr>
        <p:spPr>
          <a:xfrm>
            <a:off x="2422943" y="5880257"/>
            <a:ext cx="408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x</a:t>
            </a:r>
            <a:endParaRPr lang="en-IE" dirty="0"/>
          </a:p>
        </p:txBody>
      </p:sp>
      <p:sp>
        <p:nvSpPr>
          <p:cNvPr id="66" name="TextBox 65"/>
          <p:cNvSpPr txBox="1"/>
          <p:nvPr/>
        </p:nvSpPr>
        <p:spPr>
          <a:xfrm rot="18469757">
            <a:off x="2645354" y="5400566"/>
            <a:ext cx="401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 smtClean="0"/>
              <a:t>…</a:t>
            </a:r>
            <a:endParaRPr lang="en-IE" sz="2800" dirty="0"/>
          </a:p>
        </p:txBody>
      </p:sp>
      <p:sp>
        <p:nvSpPr>
          <p:cNvPr id="46" name="Oval 45"/>
          <p:cNvSpPr/>
          <p:nvPr/>
        </p:nvSpPr>
        <p:spPr>
          <a:xfrm>
            <a:off x="1476140" y="4641349"/>
            <a:ext cx="925037" cy="893135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7" name="TextBox 66"/>
          <p:cNvSpPr txBox="1"/>
          <p:nvPr/>
        </p:nvSpPr>
        <p:spPr>
          <a:xfrm>
            <a:off x="460735" y="6434255"/>
            <a:ext cx="3455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Similarly for Dirac neutrinos</a:t>
            </a:r>
            <a:endParaRPr lang="en-IE" dirty="0"/>
          </a:p>
        </p:txBody>
      </p:sp>
      <p:sp>
        <p:nvSpPr>
          <p:cNvPr id="50" name="TextBox 49"/>
          <p:cNvSpPr txBox="1"/>
          <p:nvPr/>
        </p:nvSpPr>
        <p:spPr>
          <a:xfrm rot="1226249">
            <a:off x="3035542" y="1540597"/>
            <a:ext cx="1469483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Gauge </a:t>
            </a:r>
          </a:p>
          <a:p>
            <a:r>
              <a:rPr lang="en-IE" sz="2000" dirty="0" smtClean="0"/>
              <a:t>invariance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latin typeface="Times New Roman" pitchFamily="18" charset="0"/>
            </a:endParaRP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25607" name="WordArt 8"/>
          <p:cNvSpPr>
            <a:spLocks noChangeArrowheads="1" noChangeShapeType="1" noTextEdit="1"/>
          </p:cNvSpPr>
          <p:nvPr/>
        </p:nvSpPr>
        <p:spPr bwMode="auto">
          <a:xfrm>
            <a:off x="870060" y="265814"/>
            <a:ext cx="4684809" cy="78753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What is the mass?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6221" y="1412875"/>
            <a:ext cx="53768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Mass term changes of </a:t>
            </a:r>
            <a:r>
              <a:rPr lang="en-IE" sz="2000" dirty="0" err="1" smtClean="0"/>
              <a:t>chirality</a:t>
            </a:r>
            <a:r>
              <a:rPr lang="en-IE" sz="2000" dirty="0" smtClean="0"/>
              <a:t> of </a:t>
            </a:r>
            <a:r>
              <a:rPr lang="en-IE" sz="2000" dirty="0" err="1" smtClean="0"/>
              <a:t>fermion</a:t>
            </a:r>
            <a:r>
              <a:rPr lang="en-IE" sz="2000" dirty="0" smtClean="0"/>
              <a:t>:</a:t>
            </a:r>
            <a:endParaRPr lang="en-IE" sz="2000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699466" y="6254950"/>
            <a:ext cx="267286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228923" y="6060807"/>
            <a:ext cx="3617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x</a:t>
            </a:r>
            <a:endParaRPr lang="en-IE" dirty="0"/>
          </a:p>
        </p:txBody>
      </p:sp>
      <p:sp>
        <p:nvSpPr>
          <p:cNvPr id="18" name="TextBox 17"/>
          <p:cNvSpPr txBox="1"/>
          <p:nvPr/>
        </p:nvSpPr>
        <p:spPr>
          <a:xfrm>
            <a:off x="3449768" y="6060807"/>
            <a:ext cx="3617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x</a:t>
            </a:r>
            <a:endParaRPr lang="en-IE" dirty="0"/>
          </a:p>
        </p:txBody>
      </p:sp>
      <p:sp>
        <p:nvSpPr>
          <p:cNvPr id="19" name="TextBox 18"/>
          <p:cNvSpPr txBox="1"/>
          <p:nvPr/>
        </p:nvSpPr>
        <p:spPr>
          <a:xfrm>
            <a:off x="1632617" y="5751227"/>
            <a:ext cx="4603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latin typeface="Symbol" pitchFamily="18" charset="2"/>
              </a:rPr>
              <a:t>n</a:t>
            </a:r>
            <a:r>
              <a:rPr lang="en-IE" sz="2000" baseline="-25000" dirty="0" err="1" smtClean="0"/>
              <a:t>L</a:t>
            </a:r>
            <a:r>
              <a:rPr lang="en-IE" sz="2000" dirty="0" smtClean="0">
                <a:sym typeface="Wingdings" pitchFamily="2" charset="2"/>
              </a:rPr>
              <a:t> </a:t>
            </a:r>
            <a:endParaRPr lang="en-IE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3911974" y="5705962"/>
            <a:ext cx="4603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latin typeface="Symbol" pitchFamily="18" charset="2"/>
              </a:rPr>
              <a:t>n</a:t>
            </a:r>
            <a:r>
              <a:rPr lang="en-IE" sz="2000" baseline="-25000" dirty="0" err="1" smtClean="0"/>
              <a:t>L</a:t>
            </a:r>
            <a:r>
              <a:rPr lang="en-IE" sz="2000" dirty="0" smtClean="0">
                <a:sym typeface="Wingdings" pitchFamily="2" charset="2"/>
              </a:rPr>
              <a:t> </a:t>
            </a:r>
            <a:endParaRPr lang="en-IE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2644982" y="5760280"/>
            <a:ext cx="4603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latin typeface="Symbol" pitchFamily="18" charset="2"/>
              </a:rPr>
              <a:t>n</a:t>
            </a:r>
            <a:r>
              <a:rPr lang="en-IE" sz="2000" baseline="-25000" dirty="0" err="1" smtClean="0"/>
              <a:t>R</a:t>
            </a:r>
            <a:r>
              <a:rPr lang="en-IE" sz="2000" dirty="0" smtClean="0">
                <a:sym typeface="Wingdings" pitchFamily="2" charset="2"/>
              </a:rPr>
              <a:t> </a:t>
            </a:r>
            <a:endParaRPr lang="en-IE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2148535" y="6430139"/>
            <a:ext cx="442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</a:t>
            </a:r>
            <a:endParaRPr lang="en-IE" dirty="0"/>
          </a:p>
        </p:txBody>
      </p:sp>
      <p:sp>
        <p:nvSpPr>
          <p:cNvPr id="23" name="TextBox 22"/>
          <p:cNvSpPr txBox="1"/>
          <p:nvPr/>
        </p:nvSpPr>
        <p:spPr>
          <a:xfrm>
            <a:off x="3369380" y="6430139"/>
            <a:ext cx="442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</a:t>
            </a:r>
            <a:endParaRPr lang="en-IE" dirty="0"/>
          </a:p>
        </p:txBody>
      </p:sp>
      <p:sp>
        <p:nvSpPr>
          <p:cNvPr id="24" name="TextBox 23"/>
          <p:cNvSpPr txBox="1"/>
          <p:nvPr/>
        </p:nvSpPr>
        <p:spPr>
          <a:xfrm>
            <a:off x="474734" y="5302030"/>
            <a:ext cx="82739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In oscillations: no change of </a:t>
            </a:r>
            <a:r>
              <a:rPr lang="en-IE" sz="2000" dirty="0" err="1" smtClean="0"/>
              <a:t>chirality</a:t>
            </a:r>
            <a:r>
              <a:rPr lang="en-IE" sz="2000" dirty="0" smtClean="0"/>
              <a:t>: (spin state does not change)</a:t>
            </a:r>
            <a:endParaRPr lang="en-IE" sz="20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09737" y="2154725"/>
            <a:ext cx="164128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324663" y="1754615"/>
            <a:ext cx="4603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latin typeface="Symbol" pitchFamily="18" charset="2"/>
              </a:rPr>
              <a:t>n</a:t>
            </a:r>
            <a:r>
              <a:rPr lang="en-IE" sz="2000" baseline="-25000" dirty="0" err="1" smtClean="0"/>
              <a:t>L</a:t>
            </a:r>
            <a:r>
              <a:rPr lang="en-IE" sz="2000" dirty="0" smtClean="0">
                <a:sym typeface="Wingdings" pitchFamily="2" charset="2"/>
              </a:rPr>
              <a:t> </a:t>
            </a:r>
            <a:endParaRPr lang="en-IE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2595865" y="1767720"/>
            <a:ext cx="4603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latin typeface="Symbol" pitchFamily="18" charset="2"/>
              </a:rPr>
              <a:t>n</a:t>
            </a:r>
            <a:r>
              <a:rPr lang="en-IE" sz="2000" baseline="-25000" dirty="0" err="1" smtClean="0"/>
              <a:t>R</a:t>
            </a:r>
            <a:r>
              <a:rPr lang="en-IE" sz="2000" dirty="0" smtClean="0">
                <a:sym typeface="Wingdings" pitchFamily="2" charset="2"/>
              </a:rPr>
              <a:t> </a:t>
            </a:r>
            <a:endParaRPr lang="en-IE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2016852" y="1942900"/>
            <a:ext cx="3617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x</a:t>
            </a:r>
            <a:endParaRPr lang="en-IE" dirty="0"/>
          </a:p>
        </p:txBody>
      </p:sp>
      <p:sp>
        <p:nvSpPr>
          <p:cNvPr id="31" name="TextBox 30"/>
          <p:cNvSpPr txBox="1"/>
          <p:nvPr/>
        </p:nvSpPr>
        <p:spPr>
          <a:xfrm>
            <a:off x="512565" y="2312534"/>
            <a:ext cx="84050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In the SM mass generated due to coupling with classical scalar field in its lowest energy state,  Vacuum expectation value VEV of the Higgs field: </a:t>
            </a:r>
            <a:endParaRPr lang="en-IE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3129594" y="3271822"/>
            <a:ext cx="15647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 = h &lt;H</a:t>
            </a:r>
            <a:r>
              <a:rPr lang="en-IE" sz="2000" baseline="-25000" dirty="0" smtClean="0"/>
              <a:t>0</a:t>
            </a:r>
            <a:r>
              <a:rPr lang="en-IE" sz="2000" dirty="0" smtClean="0"/>
              <a:t>&gt;</a:t>
            </a:r>
            <a:endParaRPr lang="en-IE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1217366" y="3618767"/>
            <a:ext cx="58478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= value of the field in the minimum of potential </a:t>
            </a:r>
            <a:endParaRPr lang="en-IE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494459" y="4279987"/>
            <a:ext cx="17163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Variations: </a:t>
            </a:r>
            <a:endParaRPr lang="en-IE" sz="2000" dirty="0"/>
          </a:p>
        </p:txBody>
      </p:sp>
      <p:sp>
        <p:nvSpPr>
          <p:cNvPr id="35" name="TextBox 34"/>
          <p:cNvSpPr txBox="1"/>
          <p:nvPr/>
        </p:nvSpPr>
        <p:spPr>
          <a:xfrm>
            <a:off x="2499614" y="4269364"/>
            <a:ext cx="15647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 = h &lt;</a:t>
            </a:r>
            <a:r>
              <a:rPr lang="en-IE" sz="2000" dirty="0" smtClean="0">
                <a:latin typeface="Symbol" pitchFamily="18" charset="2"/>
              </a:rPr>
              <a:t>D</a:t>
            </a:r>
            <a:r>
              <a:rPr lang="en-IE" sz="2000" baseline="-25000" dirty="0" smtClean="0"/>
              <a:t>0</a:t>
            </a:r>
            <a:r>
              <a:rPr lang="en-IE" sz="2000" dirty="0" smtClean="0"/>
              <a:t>&gt;</a:t>
            </a:r>
            <a:endParaRPr lang="en-IE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5916439" y="4305576"/>
            <a:ext cx="27250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triplet for </a:t>
            </a:r>
            <a:r>
              <a:rPr lang="en-IE" sz="2000" dirty="0" err="1" smtClean="0"/>
              <a:t>Majorana</a:t>
            </a:r>
            <a:endParaRPr lang="en-IE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2501704" y="4624209"/>
            <a:ext cx="21788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 = h</a:t>
            </a:r>
            <a:r>
              <a:rPr lang="en-IE" sz="2000" baseline="30000" dirty="0" smtClean="0"/>
              <a:t>2</a:t>
            </a:r>
            <a:r>
              <a:rPr lang="en-IE" sz="2000" dirty="0" smtClean="0"/>
              <a:t> &lt;H</a:t>
            </a:r>
            <a:r>
              <a:rPr lang="en-IE" sz="2000" baseline="-25000" dirty="0" smtClean="0"/>
              <a:t>0</a:t>
            </a:r>
            <a:r>
              <a:rPr lang="en-IE" sz="2000" dirty="0" smtClean="0"/>
              <a:t>&gt;</a:t>
            </a:r>
            <a:r>
              <a:rPr lang="en-IE" sz="2000" baseline="30000" dirty="0" smtClean="0"/>
              <a:t>2</a:t>
            </a:r>
            <a:r>
              <a:rPr lang="en-IE" sz="2000" dirty="0" smtClean="0"/>
              <a:t> /M</a:t>
            </a:r>
            <a:r>
              <a:rPr lang="en-IE" sz="2000" baseline="-25000" dirty="0" smtClean="0"/>
              <a:t>R</a:t>
            </a:r>
            <a:endParaRPr lang="en-IE" sz="2000" dirty="0"/>
          </a:p>
        </p:txBody>
      </p:sp>
      <p:sp>
        <p:nvSpPr>
          <p:cNvPr id="38" name="TextBox 37"/>
          <p:cNvSpPr txBox="1"/>
          <p:nvPr/>
        </p:nvSpPr>
        <p:spPr>
          <a:xfrm>
            <a:off x="5966850" y="4669474"/>
            <a:ext cx="1312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Seesaw</a:t>
            </a:r>
            <a:endParaRPr lang="en-IE" sz="2000" dirty="0"/>
          </a:p>
        </p:txBody>
      </p:sp>
      <p:sp>
        <p:nvSpPr>
          <p:cNvPr id="39" name="TextBox 38"/>
          <p:cNvSpPr txBox="1"/>
          <p:nvPr/>
        </p:nvSpPr>
        <p:spPr>
          <a:xfrm>
            <a:off x="5072820" y="6060807"/>
            <a:ext cx="17880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effects </a:t>
            </a:r>
            <a:r>
              <a:rPr lang="en-US" sz="2000" dirty="0" smtClean="0"/>
              <a:t>~</a:t>
            </a:r>
            <a:r>
              <a:rPr lang="en-IE" sz="2000" dirty="0" smtClean="0"/>
              <a:t> m</a:t>
            </a:r>
            <a:r>
              <a:rPr lang="en-IE" sz="2000" baseline="30000" dirty="0" smtClean="0"/>
              <a:t>2</a:t>
            </a:r>
            <a:r>
              <a:rPr lang="en-IE" sz="2000" dirty="0" smtClean="0"/>
              <a:t> </a:t>
            </a:r>
            <a:endParaRPr lang="en-IE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8" name="WordArt 4"/>
          <p:cNvSpPr>
            <a:spLocks noChangeArrowheads="1" noChangeShapeType="1" noTextEdit="1"/>
          </p:cNvSpPr>
          <p:nvPr/>
        </p:nvSpPr>
        <p:spPr bwMode="auto">
          <a:xfrm>
            <a:off x="371145" y="349593"/>
            <a:ext cx="3477842" cy="96228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Summary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92163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6" name="WordArt 4"/>
          <p:cNvSpPr>
            <a:spLocks noChangeArrowheads="1" noChangeShapeType="1" noTextEdit="1"/>
          </p:cNvSpPr>
          <p:nvPr/>
        </p:nvSpPr>
        <p:spPr bwMode="auto">
          <a:xfrm>
            <a:off x="312575" y="177165"/>
            <a:ext cx="5371129" cy="80250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Seesaw mechanism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87609" y="1675553"/>
            <a:ext cx="1956391" cy="370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B </a:t>
            </a:r>
            <a:r>
              <a:rPr lang="en-US" i="1" dirty="0" err="1" smtClean="0">
                <a:solidFill>
                  <a:srgbClr val="FF0000"/>
                </a:solidFill>
              </a:rPr>
              <a:t>Dasgupta</a:t>
            </a:r>
            <a:r>
              <a:rPr lang="en-US" i="1" dirty="0" smtClean="0">
                <a:solidFill>
                  <a:srgbClr val="FF0000"/>
                </a:solidFill>
              </a:rPr>
              <a:t> A.S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2439035" y="3337678"/>
            <a:ext cx="4104640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M</a:t>
            </a:r>
            <a:r>
              <a:rPr lang="en-US" sz="2000" baseline="-25000" dirty="0" smtClean="0"/>
              <a:t>X</a:t>
            </a:r>
            <a:r>
              <a:rPr lang="en-US" sz="2000" dirty="0" smtClean="0"/>
              <a:t> </a:t>
            </a:r>
            <a:r>
              <a:rPr lang="en-US" sz="2000" baseline="-25000" dirty="0" smtClean="0">
                <a:latin typeface="Symbol" pitchFamily="18" charset="2"/>
              </a:rPr>
              <a:t> </a:t>
            </a:r>
            <a:r>
              <a:rPr lang="en-US" sz="2000" dirty="0" smtClean="0"/>
              <a:t>= - </a:t>
            </a:r>
            <a:r>
              <a:rPr lang="en-US" sz="2000" dirty="0" err="1" smtClean="0"/>
              <a:t>m</a:t>
            </a:r>
            <a:r>
              <a:rPr lang="en-US" sz="2000" baseline="-25000" dirty="0" err="1" smtClean="0"/>
              <a:t>D</a:t>
            </a:r>
            <a:r>
              <a:rPr lang="en-US" sz="2000" baseline="30000" dirty="0" err="1" smtClean="0"/>
              <a:t>diag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U</a:t>
            </a:r>
            <a:r>
              <a:rPr lang="en-US" sz="2000" baseline="-25000" dirty="0" smtClean="0"/>
              <a:t>R</a:t>
            </a:r>
            <a:r>
              <a:rPr lang="en-US" sz="2000" baseline="30000" dirty="0" smtClean="0"/>
              <a:t>+ </a:t>
            </a:r>
            <a:r>
              <a:rPr lang="en-US" sz="2000" dirty="0" smtClean="0"/>
              <a:t>(M</a:t>
            </a:r>
            <a:r>
              <a:rPr lang="en-US" sz="2000" baseline="-25000" dirty="0" smtClean="0"/>
              <a:t>R</a:t>
            </a:r>
            <a:r>
              <a:rPr lang="en-US" sz="2000" dirty="0" smtClean="0"/>
              <a:t>)</a:t>
            </a:r>
            <a:r>
              <a:rPr lang="en-US" sz="2000" baseline="30000" dirty="0" smtClean="0"/>
              <a:t>-1</a:t>
            </a:r>
            <a:r>
              <a:rPr lang="en-US" sz="2000" dirty="0" smtClean="0"/>
              <a:t> U</a:t>
            </a:r>
            <a:r>
              <a:rPr lang="en-US" sz="2000" baseline="-25000" dirty="0" smtClean="0"/>
              <a:t>R</a:t>
            </a:r>
            <a:r>
              <a:rPr lang="en-US" sz="2000" baseline="30000" dirty="0" smtClean="0"/>
              <a:t>*</a:t>
            </a:r>
            <a:r>
              <a:rPr lang="en-US" sz="2000" dirty="0" smtClean="0"/>
              <a:t> </a:t>
            </a:r>
            <a:r>
              <a:rPr lang="en-US" sz="2000" dirty="0" err="1" smtClean="0"/>
              <a:t>m</a:t>
            </a:r>
            <a:r>
              <a:rPr lang="en-US" sz="2000" baseline="-25000" dirty="0" err="1" smtClean="0"/>
              <a:t>D</a:t>
            </a:r>
            <a:r>
              <a:rPr lang="en-US" sz="2000" baseline="30000" dirty="0" err="1" smtClean="0"/>
              <a:t>diag</a:t>
            </a:r>
            <a:r>
              <a:rPr lang="en-US" sz="2000" baseline="-25000" dirty="0" smtClean="0"/>
              <a:t> </a:t>
            </a:r>
            <a:endParaRPr lang="en-US" sz="2000" baseline="-25000" dirty="0"/>
          </a:p>
        </p:txBody>
      </p:sp>
      <p:sp>
        <p:nvSpPr>
          <p:cNvPr id="22" name="TextBox 21"/>
          <p:cNvSpPr txBox="1"/>
          <p:nvPr/>
        </p:nvSpPr>
        <p:spPr>
          <a:xfrm>
            <a:off x="411481" y="2839720"/>
            <a:ext cx="51549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 then </a:t>
            </a:r>
            <a:r>
              <a:rPr lang="en-US" sz="2000" dirty="0" err="1" smtClean="0"/>
              <a:t>U</a:t>
            </a:r>
            <a:r>
              <a:rPr lang="en-US" sz="2000" baseline="-25000" dirty="0" err="1" smtClean="0"/>
              <a:t>x</a:t>
            </a:r>
            <a:r>
              <a:rPr lang="en-US" sz="2000" dirty="0" smtClean="0"/>
              <a:t> is the matrix  which </a:t>
            </a:r>
            <a:r>
              <a:rPr lang="en-US" sz="2000" dirty="0" err="1" smtClean="0"/>
              <a:t>diagonalizes</a:t>
            </a:r>
            <a:r>
              <a:rPr lang="en-US" sz="2000" dirty="0" smtClean="0"/>
              <a:t>           </a:t>
            </a:r>
            <a:endParaRPr lang="en-US" sz="2000" dirty="0"/>
          </a:p>
        </p:txBody>
      </p:sp>
      <p:sp>
        <p:nvSpPr>
          <p:cNvPr id="31" name="Text Box 11"/>
          <p:cNvSpPr txBox="1">
            <a:spLocks noChangeArrowheads="1"/>
          </p:cNvSpPr>
          <p:nvPr/>
        </p:nvSpPr>
        <p:spPr bwMode="auto">
          <a:xfrm>
            <a:off x="897722" y="1552690"/>
            <a:ext cx="2667000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/>
              <a:t>m</a:t>
            </a:r>
            <a:r>
              <a:rPr lang="en-US" sz="2000" baseline="-25000" dirty="0" err="1" smtClean="0">
                <a:latin typeface="Symbol" pitchFamily="18" charset="2"/>
              </a:rPr>
              <a:t>n</a:t>
            </a:r>
            <a:r>
              <a:rPr lang="en-US" sz="2000" dirty="0" smtClean="0"/>
              <a:t> </a:t>
            </a:r>
            <a:r>
              <a:rPr lang="en-US" sz="2000" baseline="-25000" dirty="0" smtClean="0">
                <a:latin typeface="Symbol" pitchFamily="18" charset="2"/>
              </a:rPr>
              <a:t> </a:t>
            </a:r>
            <a:r>
              <a:rPr lang="en-US" sz="2000" dirty="0" smtClean="0"/>
              <a:t>= - </a:t>
            </a:r>
            <a:r>
              <a:rPr lang="en-US" sz="2000" dirty="0" err="1" smtClean="0"/>
              <a:t>m</a:t>
            </a:r>
            <a:r>
              <a:rPr lang="en-US" sz="2000" baseline="-25000" dirty="0" err="1" smtClean="0"/>
              <a:t>D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(M</a:t>
            </a:r>
            <a:r>
              <a:rPr lang="en-US" sz="2000" baseline="-25000" dirty="0" smtClean="0"/>
              <a:t>R </a:t>
            </a:r>
            <a:r>
              <a:rPr lang="en-US" sz="2000" dirty="0" smtClean="0"/>
              <a:t>)</a:t>
            </a:r>
            <a:r>
              <a:rPr lang="en-US" sz="2000" baseline="30000" dirty="0" smtClean="0"/>
              <a:t>-1</a:t>
            </a:r>
            <a:r>
              <a:rPr lang="en-US" sz="2000" dirty="0" smtClean="0"/>
              <a:t> </a:t>
            </a:r>
            <a:r>
              <a:rPr lang="en-US" sz="2000" dirty="0" err="1" smtClean="0"/>
              <a:t>m</a:t>
            </a:r>
            <a:r>
              <a:rPr lang="en-US" sz="2000" baseline="-25000" dirty="0" err="1" smtClean="0"/>
              <a:t>D</a:t>
            </a:r>
            <a:r>
              <a:rPr lang="en-US" sz="2000" baseline="30000" dirty="0" smtClean="0"/>
              <a:t> T</a:t>
            </a:r>
            <a:r>
              <a:rPr lang="en-US" sz="2000" baseline="-25000" dirty="0" smtClean="0"/>
              <a:t> </a:t>
            </a:r>
            <a:endParaRPr lang="en-US" sz="2000" baseline="-25000" dirty="0"/>
          </a:p>
        </p:txBody>
      </p:sp>
      <p:sp>
        <p:nvSpPr>
          <p:cNvPr id="32" name="Text Box 11"/>
          <p:cNvSpPr txBox="1">
            <a:spLocks noChangeArrowheads="1"/>
          </p:cNvSpPr>
          <p:nvPr/>
        </p:nvSpPr>
        <p:spPr bwMode="auto">
          <a:xfrm>
            <a:off x="4177743" y="1523007"/>
            <a:ext cx="2514599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/>
              <a:t>m</a:t>
            </a:r>
            <a:r>
              <a:rPr lang="en-US" sz="2000" baseline="-25000" dirty="0" err="1" smtClean="0"/>
              <a:t>D</a:t>
            </a:r>
            <a:r>
              <a:rPr lang="en-US" sz="2000" dirty="0" smtClean="0"/>
              <a:t> = U</a:t>
            </a:r>
            <a:r>
              <a:rPr lang="en-US" sz="2000" baseline="-25000" dirty="0" smtClean="0"/>
              <a:t>L</a:t>
            </a:r>
            <a:r>
              <a:rPr lang="en-US" sz="2000" baseline="30000" dirty="0" smtClean="0"/>
              <a:t> </a:t>
            </a:r>
            <a:r>
              <a:rPr lang="en-US" sz="2000" dirty="0" smtClean="0"/>
              <a:t>(</a:t>
            </a:r>
            <a:r>
              <a:rPr lang="en-US" sz="2000" dirty="0" err="1" smtClean="0"/>
              <a:t>m</a:t>
            </a:r>
            <a:r>
              <a:rPr lang="en-US" sz="2000" baseline="-25000" dirty="0" err="1" smtClean="0"/>
              <a:t>D</a:t>
            </a:r>
            <a:r>
              <a:rPr lang="en-US" sz="2000" baseline="-25000" dirty="0" smtClean="0"/>
              <a:t> </a:t>
            </a:r>
            <a:r>
              <a:rPr lang="en-US" sz="2000" baseline="30000" dirty="0" err="1" smtClean="0"/>
              <a:t>diag</a:t>
            </a:r>
            <a:r>
              <a:rPr lang="en-US" sz="2000" dirty="0" smtClean="0"/>
              <a:t>) U</a:t>
            </a:r>
            <a:r>
              <a:rPr lang="en-US" sz="2000" baseline="-25000" dirty="0" smtClean="0"/>
              <a:t>R</a:t>
            </a:r>
            <a:r>
              <a:rPr lang="en-US" sz="2000" baseline="30000" dirty="0" smtClean="0"/>
              <a:t>+</a:t>
            </a:r>
            <a:r>
              <a:rPr lang="en-US" sz="2000" baseline="-25000" dirty="0" smtClean="0"/>
              <a:t> </a:t>
            </a:r>
            <a:endParaRPr lang="en-US" sz="2000" baseline="-25000" dirty="0"/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457550" y="2364004"/>
            <a:ext cx="455104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In  the simplest SO(10):   U</a:t>
            </a:r>
            <a:r>
              <a:rPr lang="en-US" sz="2000" baseline="-25000" dirty="0" smtClean="0"/>
              <a:t>L</a:t>
            </a:r>
            <a:r>
              <a:rPr lang="en-US" sz="2000" dirty="0" smtClean="0"/>
              <a:t> = V</a:t>
            </a:r>
            <a:r>
              <a:rPr lang="en-US" sz="2000" baseline="-25000" dirty="0" smtClean="0"/>
              <a:t>CKM</a:t>
            </a:r>
            <a:r>
              <a:rPr lang="en-US" sz="2000" baseline="30000" dirty="0" smtClean="0"/>
              <a:t>*</a:t>
            </a:r>
            <a:r>
              <a:rPr lang="en-US" sz="2000" dirty="0" smtClean="0"/>
              <a:t>  </a:t>
            </a:r>
            <a:endParaRPr 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1410553" y="5381625"/>
            <a:ext cx="57626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very hierarchical, generated by seesaw itself?</a:t>
            </a:r>
          </a:p>
          <a:p>
            <a:r>
              <a:rPr lang="en-IE" sz="2000" dirty="0" smtClean="0">
                <a:sym typeface="Wingdings" pitchFamily="2" charset="2"/>
              </a:rPr>
              <a:t></a:t>
            </a:r>
            <a:r>
              <a:rPr lang="en-IE" sz="2000" dirty="0" smtClean="0"/>
              <a:t>  Double seesaw</a:t>
            </a:r>
            <a:endParaRPr lang="en-IE" sz="2000" dirty="0"/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2124073" y="3943290"/>
            <a:ext cx="5257801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M</a:t>
            </a:r>
            <a:r>
              <a:rPr lang="en-US" sz="2000" baseline="-25000" dirty="0" smtClean="0"/>
              <a:t>X</a:t>
            </a:r>
            <a:r>
              <a:rPr lang="en-US" sz="2000" dirty="0" smtClean="0"/>
              <a:t> = U</a:t>
            </a:r>
            <a:r>
              <a:rPr lang="en-US" sz="2000" baseline="-25000" dirty="0" smtClean="0"/>
              <a:t>X </a:t>
            </a:r>
            <a:r>
              <a:rPr lang="en-US" sz="2000" dirty="0" err="1" smtClean="0"/>
              <a:t>M</a:t>
            </a:r>
            <a:r>
              <a:rPr lang="en-US" sz="2000" baseline="-25000" dirty="0" err="1" smtClean="0"/>
              <a:t>X</a:t>
            </a:r>
            <a:r>
              <a:rPr lang="en-US" sz="2000" baseline="30000" dirty="0" err="1" smtClean="0"/>
              <a:t>diag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U</a:t>
            </a:r>
            <a:r>
              <a:rPr lang="en-US" sz="2000" baseline="-25000" dirty="0" smtClean="0"/>
              <a:t>X</a:t>
            </a:r>
            <a:r>
              <a:rPr lang="en-US" sz="2000" baseline="30000" dirty="0" smtClean="0"/>
              <a:t>T</a:t>
            </a:r>
            <a:r>
              <a:rPr lang="en-US" sz="2000" dirty="0" smtClean="0"/>
              <a:t> = U</a:t>
            </a:r>
            <a:r>
              <a:rPr lang="en-US" sz="2000" baseline="-25000" dirty="0" smtClean="0"/>
              <a:t>X </a:t>
            </a:r>
            <a:r>
              <a:rPr lang="en-US" sz="2000" dirty="0" err="1" smtClean="0"/>
              <a:t>m</a:t>
            </a:r>
            <a:r>
              <a:rPr lang="en-US" sz="2000" baseline="-25000" dirty="0" err="1" smtClean="0">
                <a:latin typeface="Symbol" pitchFamily="18" charset="2"/>
              </a:rPr>
              <a:t>n</a:t>
            </a:r>
            <a:r>
              <a:rPr lang="en-US" sz="2000" baseline="30000" dirty="0" err="1" smtClean="0"/>
              <a:t>diag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U</a:t>
            </a:r>
            <a:r>
              <a:rPr lang="en-US" sz="2000" baseline="-25000" dirty="0" smtClean="0"/>
              <a:t>X</a:t>
            </a:r>
            <a:r>
              <a:rPr lang="en-US" sz="2000" baseline="30000" dirty="0" smtClean="0"/>
              <a:t>T  </a:t>
            </a:r>
            <a:r>
              <a:rPr lang="en-US" sz="2000" dirty="0" smtClean="0"/>
              <a:t> ~ </a:t>
            </a:r>
            <a:r>
              <a:rPr lang="en-US" sz="2000" dirty="0" err="1" smtClean="0"/>
              <a:t>m</a:t>
            </a:r>
            <a:r>
              <a:rPr lang="en-US" sz="2000" baseline="-25000" dirty="0" err="1" smtClean="0"/>
              <a:t>TBM</a:t>
            </a:r>
            <a:r>
              <a:rPr lang="en-US" sz="2000" baseline="30000" dirty="0" smtClean="0"/>
              <a:t>                           </a:t>
            </a:r>
            <a:r>
              <a:rPr lang="en-US" sz="2000" dirty="0" smtClean="0"/>
              <a:t>   </a:t>
            </a:r>
            <a:r>
              <a:rPr lang="en-US" sz="2000" baseline="-25000" dirty="0" smtClean="0"/>
              <a:t>  </a:t>
            </a:r>
            <a:endParaRPr lang="en-US" sz="2000" baseline="-25000" dirty="0"/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2134235" y="4635697"/>
            <a:ext cx="3549469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M</a:t>
            </a:r>
            <a:r>
              <a:rPr lang="en-US" sz="2000" baseline="-25000" dirty="0" smtClean="0"/>
              <a:t>R</a:t>
            </a:r>
            <a:r>
              <a:rPr lang="en-US" sz="2000" dirty="0" smtClean="0"/>
              <a:t> </a:t>
            </a:r>
            <a:r>
              <a:rPr lang="en-US" sz="2000" baseline="-25000" dirty="0" smtClean="0">
                <a:latin typeface="Symbol" pitchFamily="18" charset="2"/>
              </a:rPr>
              <a:t> </a:t>
            </a:r>
            <a:r>
              <a:rPr lang="en-US" sz="2000" dirty="0" smtClean="0"/>
              <a:t>= - </a:t>
            </a:r>
            <a:r>
              <a:rPr lang="en-US" sz="2000" dirty="0" err="1" smtClean="0"/>
              <a:t>m</a:t>
            </a:r>
            <a:r>
              <a:rPr lang="en-US" sz="2000" baseline="-25000" dirty="0" err="1" smtClean="0"/>
              <a:t>D</a:t>
            </a:r>
            <a:r>
              <a:rPr lang="en-US" sz="2000" baseline="30000" dirty="0" err="1" smtClean="0"/>
              <a:t>diag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(</a:t>
            </a:r>
            <a:r>
              <a:rPr lang="en-US" sz="2000" dirty="0" err="1" smtClean="0"/>
              <a:t>m</a:t>
            </a:r>
            <a:r>
              <a:rPr lang="en-US" sz="2000" baseline="-25000" dirty="0" err="1" smtClean="0"/>
              <a:t>TBM</a:t>
            </a:r>
            <a:r>
              <a:rPr lang="en-US" sz="2000" dirty="0" smtClean="0"/>
              <a:t>)</a:t>
            </a:r>
            <a:r>
              <a:rPr lang="en-US" sz="2000" baseline="30000" dirty="0" smtClean="0"/>
              <a:t>-1</a:t>
            </a:r>
            <a:r>
              <a:rPr lang="en-US" sz="2000" dirty="0" smtClean="0"/>
              <a:t> </a:t>
            </a:r>
            <a:r>
              <a:rPr lang="en-US" sz="2000" dirty="0" err="1" smtClean="0"/>
              <a:t>m</a:t>
            </a:r>
            <a:r>
              <a:rPr lang="en-US" sz="2000" baseline="-25000" dirty="0" err="1" smtClean="0"/>
              <a:t>D</a:t>
            </a:r>
            <a:r>
              <a:rPr lang="en-US" sz="2000" baseline="30000" dirty="0" err="1" smtClean="0"/>
              <a:t>diag</a:t>
            </a:r>
            <a:r>
              <a:rPr lang="en-US" sz="2000" baseline="-25000" dirty="0" smtClean="0"/>
              <a:t> </a:t>
            </a:r>
            <a:endParaRPr lang="en-US" sz="200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738675" y="3867090"/>
            <a:ext cx="1137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that is</a:t>
            </a:r>
            <a:endParaRPr lang="en-IE" sz="2000" dirty="0"/>
          </a:p>
        </p:txBody>
      </p:sp>
      <p:sp>
        <p:nvSpPr>
          <p:cNvPr id="27" name="Right Arrow 26"/>
          <p:cNvSpPr/>
          <p:nvPr/>
        </p:nvSpPr>
        <p:spPr>
          <a:xfrm rot="18358128">
            <a:off x="1981859" y="5055214"/>
            <a:ext cx="409572" cy="33992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8" name="WordArt 4"/>
          <p:cNvSpPr>
            <a:spLocks noChangeArrowheads="1" noChangeShapeType="1" noTextEdit="1"/>
          </p:cNvSpPr>
          <p:nvPr/>
        </p:nvSpPr>
        <p:spPr bwMode="auto">
          <a:xfrm>
            <a:off x="1711347" y="281746"/>
            <a:ext cx="4594254" cy="67392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“Usual” mass?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0091" y="1857128"/>
            <a:ext cx="38596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- appears in equation of motion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2574" y="4157334"/>
            <a:ext cx="73275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Energy dependence  of mass  due to </a:t>
            </a:r>
            <a:r>
              <a:rPr lang="en-IE" sz="2000" dirty="0" err="1" smtClean="0"/>
              <a:t>radiative</a:t>
            </a:r>
            <a:r>
              <a:rPr lang="en-IE" sz="2000" dirty="0" smtClean="0"/>
              <a:t> corrections , RGE effect</a:t>
            </a:r>
            <a:endParaRPr lang="en-IE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916144" y="2870805"/>
            <a:ext cx="2473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Lorentz invariant</a:t>
            </a:r>
            <a:endParaRPr lang="en-IE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639686" y="2246289"/>
            <a:ext cx="31136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/>
              <a:buChar char="à"/>
            </a:pPr>
            <a:r>
              <a:rPr lang="en-IE" sz="2000" dirty="0" smtClean="0">
                <a:sym typeface="Wingdings" pitchFamily="2" charset="2"/>
              </a:rPr>
              <a:t> i</a:t>
            </a:r>
            <a:r>
              <a:rPr lang="en-IE" sz="2000" dirty="0" smtClean="0"/>
              <a:t>n propagator,  </a:t>
            </a:r>
          </a:p>
          <a:p>
            <a:pPr>
              <a:buFont typeface="Wingdings"/>
              <a:buChar char="à"/>
            </a:pPr>
            <a:r>
              <a:rPr lang="en-IE" sz="2000" dirty="0" smtClean="0"/>
              <a:t> dispersion relation</a:t>
            </a:r>
            <a:endParaRPr lang="en-IE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457169" y="3289628"/>
            <a:ext cx="39553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Determines  the group velocity</a:t>
            </a:r>
            <a:endParaRPr lang="en-IE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6263069" y="2460835"/>
            <a:ext cx="27706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-  affects kinematics</a:t>
            </a:r>
          </a:p>
          <a:p>
            <a:r>
              <a:rPr lang="en-IE" sz="2000" dirty="0" smtClean="0"/>
              <a:t>of processes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06366" y="5029198"/>
            <a:ext cx="74976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For fermions, mass term connects their left and right components </a:t>
            </a:r>
            <a:endParaRPr lang="en-IE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753201" y="5805368"/>
            <a:ext cx="72530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Cosmology: non-relativistic neutrinos, structure formation</a:t>
            </a:r>
            <a:endParaRPr lang="en-IE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5464625" y="1497578"/>
            <a:ext cx="3679375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In presence of interactions:</a:t>
            </a:r>
            <a:endParaRPr lang="en-IE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6220035" y="1832729"/>
            <a:ext cx="13498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- decays</a:t>
            </a:r>
            <a:endParaRPr lang="en-IE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6305601" y="2167055"/>
            <a:ext cx="1817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- resonances</a:t>
            </a:r>
            <a:endParaRPr lang="en-IE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6336970" y="3115556"/>
            <a:ext cx="17862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- oscillations</a:t>
            </a:r>
            <a:endParaRPr lang="en-IE" sz="2000" dirty="0"/>
          </a:p>
        </p:txBody>
      </p:sp>
      <p:sp>
        <p:nvSpPr>
          <p:cNvPr id="22" name="Down Arrow 21"/>
          <p:cNvSpPr/>
          <p:nvPr/>
        </p:nvSpPr>
        <p:spPr>
          <a:xfrm rot="19537810">
            <a:off x="5209443" y="1063216"/>
            <a:ext cx="510363" cy="402822"/>
          </a:xfrm>
          <a:prstGeom prst="downArrow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4" name="Down Arrow 23"/>
          <p:cNvSpPr/>
          <p:nvPr/>
        </p:nvSpPr>
        <p:spPr>
          <a:xfrm rot="1789489">
            <a:off x="2846946" y="1122114"/>
            <a:ext cx="510363" cy="402822"/>
          </a:xfrm>
          <a:prstGeom prst="downArrow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TextBox 24"/>
          <p:cNvSpPr txBox="1"/>
          <p:nvPr/>
        </p:nvSpPr>
        <p:spPr>
          <a:xfrm>
            <a:off x="1230304" y="1474529"/>
            <a:ext cx="1693649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In vacuum:</a:t>
            </a:r>
            <a:endParaRPr lang="en-IE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5464625" y="6290542"/>
            <a:ext cx="26586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Refractive mass?</a:t>
            </a:r>
            <a:endParaRPr lang="en-IE" sz="2000" dirty="0"/>
          </a:p>
        </p:txBody>
      </p:sp>
      <p:sp>
        <p:nvSpPr>
          <p:cNvPr id="27" name="Text Box 22"/>
          <p:cNvSpPr txBox="1">
            <a:spLocks noChangeArrowheads="1"/>
          </p:cNvSpPr>
          <p:nvPr/>
        </p:nvSpPr>
        <p:spPr bwMode="auto">
          <a:xfrm>
            <a:off x="6330669" y="3388070"/>
            <a:ext cx="263923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IE" sz="2000" dirty="0" smtClean="0"/>
              <a:t>-</a:t>
            </a:r>
            <a:r>
              <a:rPr lang="en-US" sz="2000" dirty="0" smtClean="0">
                <a:latin typeface="Symbol" pitchFamily="18" charset="2"/>
              </a:rPr>
              <a:t> </a:t>
            </a:r>
            <a:r>
              <a:rPr lang="en-US" sz="2000" dirty="0" err="1" smtClean="0">
                <a:latin typeface="Symbol" pitchFamily="18" charset="2"/>
              </a:rPr>
              <a:t>bb</a:t>
            </a:r>
            <a:r>
              <a:rPr lang="en-US" sz="2000" baseline="-25000" dirty="0" err="1" smtClean="0">
                <a:latin typeface="Symbol" pitchFamily="18" charset="2"/>
              </a:rPr>
              <a:t>on</a:t>
            </a:r>
            <a:r>
              <a:rPr lang="en-IE" sz="2000" dirty="0" smtClean="0"/>
              <a:t> –decays if </a:t>
            </a:r>
          </a:p>
          <a:p>
            <a:r>
              <a:rPr lang="en-IE" sz="2000" dirty="0" smtClean="0"/>
              <a:t>  L number is broken</a:t>
            </a:r>
            <a:endParaRPr lang="en-US" sz="2000" dirty="0">
              <a:latin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9460" name="WordArt 4"/>
          <p:cNvSpPr>
            <a:spLocks noChangeArrowheads="1" noChangeShapeType="1" noTextEdit="1"/>
          </p:cNvSpPr>
          <p:nvPr/>
        </p:nvSpPr>
        <p:spPr bwMode="auto">
          <a:xfrm>
            <a:off x="687389" y="414663"/>
            <a:ext cx="4886324" cy="83512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D5 </a:t>
            </a:r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operator and UV-completion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595313" y="1685925"/>
            <a:ext cx="691673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If no new particles at the EW scale, after decoupling of </a:t>
            </a:r>
          </a:p>
          <a:p>
            <a:r>
              <a:rPr lang="en-US" sz="2000"/>
              <a:t>heavy degrees of freedom </a:t>
            </a:r>
            <a:r>
              <a:rPr lang="en-US" sz="2000">
                <a:sym typeface="Wingdings" pitchFamily="2" charset="2"/>
              </a:rPr>
              <a:t> </a:t>
            </a:r>
          </a:p>
          <a:p>
            <a:r>
              <a:rPr lang="en-US" sz="2000">
                <a:sym typeface="Wingdings" pitchFamily="2" charset="2"/>
              </a:rPr>
              <a:t>set of non-renormalizable  operators</a:t>
            </a:r>
            <a:endParaRPr lang="en-US" sz="2000"/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7419975" y="1347788"/>
            <a:ext cx="1504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FF0000"/>
                </a:solidFill>
              </a:rPr>
              <a:t>S. Weinberg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722950" y="2841476"/>
            <a:ext cx="1158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L </a:t>
            </a:r>
            <a:r>
              <a:rPr lang="en-US" sz="2000" dirty="0" err="1"/>
              <a:t>L</a:t>
            </a:r>
            <a:r>
              <a:rPr lang="en-US" sz="2000" dirty="0"/>
              <a:t> H </a:t>
            </a:r>
            <a:r>
              <a:rPr lang="en-US" sz="2000" dirty="0" err="1"/>
              <a:t>H</a:t>
            </a:r>
            <a:r>
              <a:rPr lang="en-US" sz="2000" dirty="0"/>
              <a:t> 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1377950" y="2730500"/>
            <a:ext cx="3587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  <a:p>
            <a:r>
              <a:rPr lang="en-US" sz="2000">
                <a:latin typeface="Symbol" pitchFamily="18" charset="2"/>
              </a:rPr>
              <a:t>L</a:t>
            </a:r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>
            <a:off x="1392238" y="3062288"/>
            <a:ext cx="304800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6" name="Freeform 10"/>
          <p:cNvSpPr>
            <a:spLocks/>
          </p:cNvSpPr>
          <p:nvPr/>
        </p:nvSpPr>
        <p:spPr bwMode="auto">
          <a:xfrm>
            <a:off x="665163" y="3832225"/>
            <a:ext cx="1843087" cy="914400"/>
          </a:xfrm>
          <a:custGeom>
            <a:avLst/>
            <a:gdLst>
              <a:gd name="T0" fmla="*/ 0 w 942"/>
              <a:gd name="T1" fmla="*/ 0 h 539"/>
              <a:gd name="T2" fmla="*/ 2147483647 w 942"/>
              <a:gd name="T3" fmla="*/ 2147483647 h 539"/>
              <a:gd name="T4" fmla="*/ 2147483647 w 942"/>
              <a:gd name="T5" fmla="*/ 0 h 539"/>
              <a:gd name="T6" fmla="*/ 0 60000 65536"/>
              <a:gd name="T7" fmla="*/ 0 60000 65536"/>
              <a:gd name="T8" fmla="*/ 0 60000 65536"/>
              <a:gd name="T9" fmla="*/ 0 w 942"/>
              <a:gd name="T10" fmla="*/ 0 h 539"/>
              <a:gd name="T11" fmla="*/ 942 w 942"/>
              <a:gd name="T12" fmla="*/ 539 h 5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42" h="539">
                <a:moveTo>
                  <a:pt x="0" y="0"/>
                </a:moveTo>
                <a:lnTo>
                  <a:pt x="476" y="539"/>
                </a:lnTo>
                <a:lnTo>
                  <a:pt x="942" y="0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7" name="Freeform 11"/>
          <p:cNvSpPr>
            <a:spLocks/>
          </p:cNvSpPr>
          <p:nvPr/>
        </p:nvSpPr>
        <p:spPr bwMode="auto">
          <a:xfrm flipV="1">
            <a:off x="590550" y="4754563"/>
            <a:ext cx="1930400" cy="1030287"/>
          </a:xfrm>
          <a:custGeom>
            <a:avLst/>
            <a:gdLst>
              <a:gd name="T0" fmla="*/ 0 w 942"/>
              <a:gd name="T1" fmla="*/ 0 h 539"/>
              <a:gd name="T2" fmla="*/ 2147483647 w 942"/>
              <a:gd name="T3" fmla="*/ 2147483647 h 539"/>
              <a:gd name="T4" fmla="*/ 2147483647 w 942"/>
              <a:gd name="T5" fmla="*/ 0 h 539"/>
              <a:gd name="T6" fmla="*/ 0 60000 65536"/>
              <a:gd name="T7" fmla="*/ 0 60000 65536"/>
              <a:gd name="T8" fmla="*/ 0 60000 65536"/>
              <a:gd name="T9" fmla="*/ 0 w 942"/>
              <a:gd name="T10" fmla="*/ 0 h 539"/>
              <a:gd name="T11" fmla="*/ 942 w 942"/>
              <a:gd name="T12" fmla="*/ 539 h 5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42" h="539">
                <a:moveTo>
                  <a:pt x="0" y="0"/>
                </a:moveTo>
                <a:lnTo>
                  <a:pt x="476" y="539"/>
                </a:lnTo>
                <a:lnTo>
                  <a:pt x="942" y="0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8" name="Oval 12"/>
          <p:cNvSpPr>
            <a:spLocks noChangeArrowheads="1"/>
          </p:cNvSpPr>
          <p:nvPr/>
        </p:nvSpPr>
        <p:spPr bwMode="auto">
          <a:xfrm>
            <a:off x="1077913" y="4252913"/>
            <a:ext cx="950912" cy="9556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Freeform 13"/>
          <p:cNvSpPr>
            <a:spLocks/>
          </p:cNvSpPr>
          <p:nvPr/>
        </p:nvSpPr>
        <p:spPr bwMode="auto">
          <a:xfrm>
            <a:off x="4919663" y="3962400"/>
            <a:ext cx="2105025" cy="668338"/>
          </a:xfrm>
          <a:custGeom>
            <a:avLst/>
            <a:gdLst>
              <a:gd name="T0" fmla="*/ 0 w 1326"/>
              <a:gd name="T1" fmla="*/ 2147483647 h 421"/>
              <a:gd name="T2" fmla="*/ 2147483647 w 1326"/>
              <a:gd name="T3" fmla="*/ 0 h 421"/>
              <a:gd name="T4" fmla="*/ 2147483647 w 1326"/>
              <a:gd name="T5" fmla="*/ 0 h 421"/>
              <a:gd name="T6" fmla="*/ 2147483647 w 1326"/>
              <a:gd name="T7" fmla="*/ 2147483647 h 421"/>
              <a:gd name="T8" fmla="*/ 0 60000 65536"/>
              <a:gd name="T9" fmla="*/ 0 60000 65536"/>
              <a:gd name="T10" fmla="*/ 0 60000 65536"/>
              <a:gd name="T11" fmla="*/ 0 60000 65536"/>
              <a:gd name="T12" fmla="*/ 0 w 1326"/>
              <a:gd name="T13" fmla="*/ 0 h 421"/>
              <a:gd name="T14" fmla="*/ 1326 w 1326"/>
              <a:gd name="T15" fmla="*/ 421 h 42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26" h="421">
                <a:moveTo>
                  <a:pt x="0" y="421"/>
                </a:moveTo>
                <a:lnTo>
                  <a:pt x="402" y="0"/>
                </a:lnTo>
                <a:lnTo>
                  <a:pt x="960" y="0"/>
                </a:lnTo>
                <a:lnTo>
                  <a:pt x="1326" y="421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 flipH="1" flipV="1">
            <a:off x="4992688" y="3351213"/>
            <a:ext cx="581025" cy="6096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 flipV="1">
            <a:off x="6472238" y="3324225"/>
            <a:ext cx="595312" cy="595313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2" name="Text Box 16"/>
          <p:cNvSpPr txBox="1">
            <a:spLocks noChangeArrowheads="1"/>
          </p:cNvSpPr>
          <p:nvPr/>
        </p:nvSpPr>
        <p:spPr bwMode="auto">
          <a:xfrm>
            <a:off x="5813425" y="3736975"/>
            <a:ext cx="333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x</a:t>
            </a:r>
          </a:p>
        </p:txBody>
      </p:sp>
      <p:sp>
        <p:nvSpPr>
          <p:cNvPr id="19473" name="Freeform 17"/>
          <p:cNvSpPr>
            <a:spLocks/>
          </p:cNvSpPr>
          <p:nvPr/>
        </p:nvSpPr>
        <p:spPr bwMode="auto">
          <a:xfrm flipV="1">
            <a:off x="5084763" y="6064250"/>
            <a:ext cx="1930400" cy="552450"/>
          </a:xfrm>
          <a:custGeom>
            <a:avLst/>
            <a:gdLst>
              <a:gd name="T0" fmla="*/ 0 w 942"/>
              <a:gd name="T1" fmla="*/ 0 h 539"/>
              <a:gd name="T2" fmla="*/ 2147483647 w 942"/>
              <a:gd name="T3" fmla="*/ 2147483647 h 539"/>
              <a:gd name="T4" fmla="*/ 2147483647 w 942"/>
              <a:gd name="T5" fmla="*/ 0 h 539"/>
              <a:gd name="T6" fmla="*/ 0 60000 65536"/>
              <a:gd name="T7" fmla="*/ 0 60000 65536"/>
              <a:gd name="T8" fmla="*/ 0 60000 65536"/>
              <a:gd name="T9" fmla="*/ 0 w 942"/>
              <a:gd name="T10" fmla="*/ 0 h 539"/>
              <a:gd name="T11" fmla="*/ 942 w 942"/>
              <a:gd name="T12" fmla="*/ 539 h 5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42" h="539">
                <a:moveTo>
                  <a:pt x="0" y="0"/>
                </a:moveTo>
                <a:lnTo>
                  <a:pt x="476" y="539"/>
                </a:lnTo>
                <a:lnTo>
                  <a:pt x="942" y="0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4" name="Freeform 18"/>
          <p:cNvSpPr>
            <a:spLocks/>
          </p:cNvSpPr>
          <p:nvPr/>
        </p:nvSpPr>
        <p:spPr bwMode="auto">
          <a:xfrm>
            <a:off x="5134455" y="4906963"/>
            <a:ext cx="1843087" cy="595312"/>
          </a:xfrm>
          <a:custGeom>
            <a:avLst/>
            <a:gdLst>
              <a:gd name="T0" fmla="*/ 0 w 942"/>
              <a:gd name="T1" fmla="*/ 0 h 539"/>
              <a:gd name="T2" fmla="*/ 2147483647 w 942"/>
              <a:gd name="T3" fmla="*/ 2147483647 h 539"/>
              <a:gd name="T4" fmla="*/ 2147483647 w 942"/>
              <a:gd name="T5" fmla="*/ 0 h 539"/>
              <a:gd name="T6" fmla="*/ 0 60000 65536"/>
              <a:gd name="T7" fmla="*/ 0 60000 65536"/>
              <a:gd name="T8" fmla="*/ 0 60000 65536"/>
              <a:gd name="T9" fmla="*/ 0 w 942"/>
              <a:gd name="T10" fmla="*/ 0 h 539"/>
              <a:gd name="T11" fmla="*/ 942 w 942"/>
              <a:gd name="T12" fmla="*/ 539 h 5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42" h="539">
                <a:moveTo>
                  <a:pt x="0" y="0"/>
                </a:moveTo>
                <a:lnTo>
                  <a:pt x="476" y="539"/>
                </a:lnTo>
                <a:lnTo>
                  <a:pt x="942" y="0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5" name="Line 19"/>
          <p:cNvSpPr>
            <a:spLocks noChangeShapeType="1"/>
          </p:cNvSpPr>
          <p:nvPr/>
        </p:nvSpPr>
        <p:spPr bwMode="auto">
          <a:xfrm flipV="1">
            <a:off x="6053138" y="5472113"/>
            <a:ext cx="1587" cy="58102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6" name="AutoShape 20"/>
          <p:cNvSpPr>
            <a:spLocks noChangeArrowheads="1"/>
          </p:cNvSpPr>
          <p:nvPr/>
        </p:nvSpPr>
        <p:spPr bwMode="auto">
          <a:xfrm>
            <a:off x="3279775" y="4529138"/>
            <a:ext cx="436563" cy="377825"/>
          </a:xfrm>
          <a:prstGeom prst="rightArrow">
            <a:avLst>
              <a:gd name="adj1" fmla="val 50000"/>
              <a:gd name="adj2" fmla="val 2888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7" name="Text Box 21"/>
          <p:cNvSpPr txBox="1">
            <a:spLocks noChangeArrowheads="1"/>
          </p:cNvSpPr>
          <p:nvPr/>
        </p:nvSpPr>
        <p:spPr bwMode="auto">
          <a:xfrm>
            <a:off x="498475" y="3449638"/>
            <a:ext cx="379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H</a:t>
            </a:r>
          </a:p>
        </p:txBody>
      </p:sp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2622550" y="3559175"/>
            <a:ext cx="379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H</a:t>
            </a:r>
          </a:p>
        </p:txBody>
      </p:sp>
      <p:sp>
        <p:nvSpPr>
          <p:cNvPr id="19479" name="Text Box 23"/>
          <p:cNvSpPr txBox="1">
            <a:spLocks noChangeArrowheads="1"/>
          </p:cNvSpPr>
          <p:nvPr/>
        </p:nvSpPr>
        <p:spPr bwMode="auto">
          <a:xfrm>
            <a:off x="436563" y="5865813"/>
            <a:ext cx="3159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Symbol" pitchFamily="18" charset="2"/>
              </a:rPr>
              <a:t>n</a:t>
            </a:r>
          </a:p>
        </p:txBody>
      </p:sp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2463800" y="5854700"/>
            <a:ext cx="315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Symbol" pitchFamily="18" charset="2"/>
              </a:rPr>
              <a:t>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54276" name="WordArt 4"/>
          <p:cNvSpPr>
            <a:spLocks noChangeArrowheads="1" noChangeShapeType="1" noTextEdit="1"/>
          </p:cNvSpPr>
          <p:nvPr/>
        </p:nvSpPr>
        <p:spPr bwMode="auto">
          <a:xfrm>
            <a:off x="413665" y="201993"/>
            <a:ext cx="5099160" cy="59189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IE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Oscillations without mass</a:t>
            </a:r>
            <a:endParaRPr lang="en-IE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pic>
        <p:nvPicPr>
          <p:cNvPr id="6" name="Picture 5" descr="Wolfenstein2.jpg"/>
          <p:cNvPicPr>
            <a:picLocks noChangeAspect="1"/>
          </p:cNvPicPr>
          <p:nvPr/>
        </p:nvPicPr>
        <p:blipFill>
          <a:blip r:embed="rId2" cstate="print"/>
          <a:srcRect l="11752" r="7051" b="2119"/>
          <a:stretch>
            <a:fillRect/>
          </a:stretch>
        </p:blipFill>
        <p:spPr>
          <a:xfrm>
            <a:off x="337463" y="1653125"/>
            <a:ext cx="2722295" cy="3644042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21662" y="1050084"/>
            <a:ext cx="33741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Lincoln </a:t>
            </a:r>
            <a:r>
              <a:rPr lang="en-IE" sz="2000" dirty="0" err="1" smtClean="0"/>
              <a:t>Wolfenstein</a:t>
            </a:r>
            <a:r>
              <a:rPr lang="en-IE" sz="2000" dirty="0" smtClean="0"/>
              <a:t> 1978</a:t>
            </a:r>
            <a:endParaRPr lang="en-IE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4758130" y="3386369"/>
            <a:ext cx="16837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/>
              <a:t>E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 </a:t>
            </a:r>
            <a:r>
              <a:rPr lang="en-IE" sz="2400" dirty="0" smtClean="0"/>
              <a:t> =</a:t>
            </a:r>
            <a:r>
              <a:rPr lang="en-US" sz="2400" dirty="0" smtClean="0"/>
              <a:t> p</a:t>
            </a:r>
            <a:r>
              <a:rPr lang="en-US" sz="2400" baseline="30000" dirty="0" smtClean="0"/>
              <a:t> </a:t>
            </a:r>
            <a:r>
              <a:rPr lang="en-US" sz="2400" dirty="0" smtClean="0"/>
              <a:t>+ V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 </a:t>
            </a:r>
            <a:r>
              <a:rPr lang="en-US" sz="2400" baseline="30000" dirty="0" smtClean="0"/>
              <a:t> </a:t>
            </a:r>
            <a:endParaRPr lang="en-IE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3802149" y="1033558"/>
            <a:ext cx="48994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Oscillations of </a:t>
            </a:r>
            <a:r>
              <a:rPr lang="en-IE" sz="2000" dirty="0" err="1" smtClean="0"/>
              <a:t>massless</a:t>
            </a:r>
            <a:r>
              <a:rPr lang="en-IE" sz="2000" dirty="0" smtClean="0"/>
              <a:t> neutrinos</a:t>
            </a:r>
            <a:endParaRPr lang="en-IE" sz="2000" dirty="0"/>
          </a:p>
        </p:txBody>
      </p:sp>
      <p:sp>
        <p:nvSpPr>
          <p:cNvPr id="40" name="TextBox 39"/>
          <p:cNvSpPr txBox="1"/>
          <p:nvPr/>
        </p:nvSpPr>
        <p:spPr>
          <a:xfrm>
            <a:off x="3516709" y="4499623"/>
            <a:ext cx="54462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Introduced 4 –</a:t>
            </a:r>
            <a:r>
              <a:rPr lang="en-IE" sz="2000" dirty="0" err="1" smtClean="0"/>
              <a:t>fermionic</a:t>
            </a:r>
            <a:r>
              <a:rPr lang="en-IE" sz="2000" dirty="0" smtClean="0"/>
              <a:t> (local) interactions</a:t>
            </a:r>
          </a:p>
          <a:p>
            <a:r>
              <a:rPr lang="en-IE" sz="2000" dirty="0" smtClean="0"/>
              <a:t>  </a:t>
            </a:r>
            <a:r>
              <a:rPr lang="en-IE" sz="2000" dirty="0" smtClean="0">
                <a:sym typeface="Wingdings" pitchFamily="2" charset="2"/>
              </a:rPr>
              <a:t></a:t>
            </a:r>
            <a:r>
              <a:rPr lang="en-IE" sz="2000" dirty="0" smtClean="0"/>
              <a:t> imply heavy mediators</a:t>
            </a:r>
          </a:p>
          <a:p>
            <a:r>
              <a:rPr lang="en-IE" sz="2000" dirty="0" smtClean="0"/>
              <a:t>  </a:t>
            </a:r>
            <a:r>
              <a:rPr lang="en-IE" sz="2000" dirty="0" smtClean="0">
                <a:sym typeface="Wingdings" pitchFamily="2" charset="2"/>
              </a:rPr>
              <a:t> no energy dependence of the oscillation effects</a:t>
            </a:r>
            <a:endParaRPr lang="en-IE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3775858" y="2275388"/>
            <a:ext cx="5187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Non-standard interactions of neutrinos  – </a:t>
            </a:r>
          </a:p>
          <a:p>
            <a:r>
              <a:rPr lang="en-IE" sz="2000" dirty="0" smtClean="0"/>
              <a:t>non-diagonal in the </a:t>
            </a:r>
            <a:r>
              <a:rPr lang="en-IE" sz="2000" dirty="0" err="1" smtClean="0"/>
              <a:t>flavor</a:t>
            </a:r>
            <a:r>
              <a:rPr lang="en-IE" sz="2000" dirty="0" smtClean="0"/>
              <a:t> basis </a:t>
            </a:r>
            <a:r>
              <a:rPr lang="en-IE" sz="2000" dirty="0" smtClean="0">
                <a:sym typeface="Wingdings" pitchFamily="2" charset="2"/>
              </a:rPr>
              <a:t> </a:t>
            </a:r>
          </a:p>
          <a:p>
            <a:r>
              <a:rPr lang="en-IE" sz="2000" dirty="0" smtClean="0">
                <a:sym typeface="Wingdings" pitchFamily="2" charset="2"/>
              </a:rPr>
              <a:t>produce potentials</a:t>
            </a:r>
            <a:endParaRPr lang="en-IE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3839656" y="1735077"/>
            <a:ext cx="1777430" cy="400110"/>
          </a:xfrm>
          <a:prstGeom prst="rect">
            <a:avLst/>
          </a:prstGeom>
          <a:solidFill>
            <a:srgbClr val="FF00FF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Introduced: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latin typeface="Times New Roman" pitchFamily="18" charset="0"/>
            </a:endParaRP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25607" name="WordArt 8"/>
          <p:cNvSpPr>
            <a:spLocks noChangeArrowheads="1" noChangeShapeType="1" noTextEdit="1"/>
          </p:cNvSpPr>
          <p:nvPr/>
        </p:nvSpPr>
        <p:spPr bwMode="auto">
          <a:xfrm>
            <a:off x="1050925" y="153534"/>
            <a:ext cx="4690656" cy="80214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The energy dependence found !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pic>
        <p:nvPicPr>
          <p:cNvPr id="7" name="Picture 6" descr="KAMLdata2.png"/>
          <p:cNvPicPr>
            <a:picLocks noChangeAspect="1"/>
          </p:cNvPicPr>
          <p:nvPr/>
        </p:nvPicPr>
        <p:blipFill>
          <a:blip r:embed="rId2" cstate="print"/>
          <a:srcRect t="20200"/>
          <a:stretch>
            <a:fillRect/>
          </a:stretch>
        </p:blipFill>
        <p:spPr>
          <a:xfrm>
            <a:off x="4402144" y="1017281"/>
            <a:ext cx="3401943" cy="2908357"/>
          </a:xfrm>
          <a:prstGeom prst="rect">
            <a:avLst/>
          </a:prstGeom>
        </p:spPr>
      </p:pic>
      <p:pic>
        <p:nvPicPr>
          <p:cNvPr id="10" name="Picture 9" descr="sk-fig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70912">
            <a:off x="452674" y="1132480"/>
            <a:ext cx="3023857" cy="2465313"/>
          </a:xfrm>
          <a:prstGeom prst="rect">
            <a:avLst/>
          </a:prstGeom>
        </p:spPr>
      </p:pic>
      <p:pic>
        <p:nvPicPr>
          <p:cNvPr id="12" name="Picture 11" descr="fig-profil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1270700">
            <a:off x="867665" y="3693814"/>
            <a:ext cx="3387474" cy="2668503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021919" y="4494149"/>
            <a:ext cx="3841427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in agreement with the presence of the mass term in the Hamiltonian of evolution:</a:t>
            </a:r>
            <a:endParaRPr lang="en-IE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2761307" y="1412875"/>
            <a:ext cx="597529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SK</a:t>
            </a:r>
            <a:endParaRPr lang="en-IE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5318497" y="817226"/>
            <a:ext cx="1393582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err="1" smtClean="0"/>
              <a:t>KamLAND</a:t>
            </a:r>
            <a:endParaRPr lang="en-IE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2298072" y="3836968"/>
            <a:ext cx="725786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Sun</a:t>
            </a:r>
            <a:endParaRPr lang="en-IE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5021919" y="4007854"/>
            <a:ext cx="3841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also MINOS, </a:t>
            </a:r>
            <a:r>
              <a:rPr lang="en-IE" dirty="0" err="1" smtClean="0"/>
              <a:t>Daya</a:t>
            </a:r>
            <a:r>
              <a:rPr lang="en-IE" dirty="0" smtClean="0"/>
              <a:t> Bay, RENO ...</a:t>
            </a:r>
            <a:endParaRPr lang="en-I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 dirty="0"/>
          </a:p>
        </p:txBody>
      </p:sp>
      <p:sp>
        <p:nvSpPr>
          <p:cNvPr id="19" name="Rectangle 18"/>
          <p:cNvSpPr/>
          <p:nvPr/>
        </p:nvSpPr>
        <p:spPr>
          <a:xfrm>
            <a:off x="2517455" y="4619031"/>
            <a:ext cx="2671241" cy="70788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20484" name="WordArt 4"/>
          <p:cNvSpPr>
            <a:spLocks noChangeArrowheads="1" noChangeShapeType="1" noTextEdit="1"/>
          </p:cNvSpPr>
          <p:nvPr/>
        </p:nvSpPr>
        <p:spPr bwMode="auto">
          <a:xfrm>
            <a:off x="1540043" y="308344"/>
            <a:ext cx="5126571" cy="59414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Mass and oscillations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0982" y="1233341"/>
            <a:ext cx="64433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Hamiltonian of evolution responsible for oscillations</a:t>
            </a:r>
            <a:endParaRPr lang="en-IE" sz="2000" dirty="0"/>
          </a:p>
        </p:txBody>
      </p:sp>
      <p:sp>
        <p:nvSpPr>
          <p:cNvPr id="6" name="Text Box 22"/>
          <p:cNvSpPr txBox="1">
            <a:spLocks noChangeArrowheads="1"/>
          </p:cNvSpPr>
          <p:nvPr/>
        </p:nvSpPr>
        <p:spPr bwMode="auto">
          <a:xfrm>
            <a:off x="2040049" y="1722454"/>
            <a:ext cx="4009861" cy="400110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H = E =   p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+ |m|</a:t>
            </a:r>
            <a:r>
              <a:rPr lang="en-US" sz="2000" baseline="30000" dirty="0" smtClean="0"/>
              <a:t>2  </a:t>
            </a:r>
            <a:r>
              <a:rPr lang="en-US" sz="2000" dirty="0" smtClean="0"/>
              <a:t>=</a:t>
            </a:r>
            <a:r>
              <a:rPr lang="en-US" sz="2000" baseline="30000" dirty="0" smtClean="0"/>
              <a:t> </a:t>
            </a:r>
            <a:r>
              <a:rPr lang="en-US" sz="2000" dirty="0" smtClean="0"/>
              <a:t>p + |m|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/2E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08643" y="3242944"/>
            <a:ext cx="2160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For 3 neutrinos:</a:t>
            </a:r>
            <a:endParaRPr lang="en-IE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3294744" y="3240121"/>
            <a:ext cx="1160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 </a:t>
            </a:r>
            <a:r>
              <a:rPr lang="en-IE" sz="2000" dirty="0" smtClean="0">
                <a:sym typeface="Wingdings" pitchFamily="2" charset="2"/>
              </a:rPr>
              <a:t> M</a:t>
            </a:r>
            <a:endParaRPr lang="en-IE" sz="2000" dirty="0"/>
          </a:p>
        </p:txBody>
      </p:sp>
      <p:sp>
        <p:nvSpPr>
          <p:cNvPr id="9" name="Freeform 23"/>
          <p:cNvSpPr>
            <a:spLocks/>
          </p:cNvSpPr>
          <p:nvPr/>
        </p:nvSpPr>
        <p:spPr bwMode="auto">
          <a:xfrm>
            <a:off x="3008998" y="1743720"/>
            <a:ext cx="1265274" cy="330650"/>
          </a:xfrm>
          <a:custGeom>
            <a:avLst/>
            <a:gdLst>
              <a:gd name="T0" fmla="*/ 0 w 624"/>
              <a:gd name="T1" fmla="*/ 60 h 198"/>
              <a:gd name="T2" fmla="*/ 60 w 624"/>
              <a:gd name="T3" fmla="*/ 198 h 198"/>
              <a:gd name="T4" fmla="*/ 72 w 624"/>
              <a:gd name="T5" fmla="*/ 0 h 198"/>
              <a:gd name="T6" fmla="*/ 624 w 624"/>
              <a:gd name="T7" fmla="*/ 0 h 198"/>
              <a:gd name="T8" fmla="*/ 0 60000 65536"/>
              <a:gd name="T9" fmla="*/ 0 60000 65536"/>
              <a:gd name="T10" fmla="*/ 0 60000 65536"/>
              <a:gd name="T11" fmla="*/ 0 60000 65536"/>
              <a:gd name="T12" fmla="*/ 0 w 624"/>
              <a:gd name="T13" fmla="*/ 0 h 198"/>
              <a:gd name="T14" fmla="*/ 624 w 624"/>
              <a:gd name="T15" fmla="*/ 198 h 19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4" h="198">
                <a:moveTo>
                  <a:pt x="0" y="60"/>
                </a:moveTo>
                <a:lnTo>
                  <a:pt x="60" y="198"/>
                </a:lnTo>
                <a:lnTo>
                  <a:pt x="72" y="0"/>
                </a:lnTo>
                <a:lnTo>
                  <a:pt x="624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085621" y="3758315"/>
            <a:ext cx="18408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|m|</a:t>
            </a:r>
            <a:r>
              <a:rPr lang="en-IE" sz="2000" baseline="30000" dirty="0" smtClean="0"/>
              <a:t>2</a:t>
            </a:r>
            <a:r>
              <a:rPr lang="en-IE" sz="2000" dirty="0" smtClean="0"/>
              <a:t> </a:t>
            </a:r>
            <a:r>
              <a:rPr lang="en-IE" sz="2000" dirty="0" smtClean="0">
                <a:sym typeface="Wingdings" pitchFamily="2" charset="2"/>
              </a:rPr>
              <a:t> MM</a:t>
            </a:r>
            <a:r>
              <a:rPr lang="en-IE" sz="2000" baseline="30000" dirty="0" smtClean="0">
                <a:sym typeface="Wingdings" pitchFamily="2" charset="2"/>
              </a:rPr>
              <a:t>+</a:t>
            </a:r>
            <a:endParaRPr lang="en-IE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5411957" y="3272871"/>
            <a:ext cx="22824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3x3 mass matrix</a:t>
            </a:r>
            <a:endParaRPr lang="en-IE" sz="2000" dirty="0"/>
          </a:p>
        </p:txBody>
      </p:sp>
      <p:sp>
        <p:nvSpPr>
          <p:cNvPr id="12" name="Text Box 22"/>
          <p:cNvSpPr txBox="1">
            <a:spLocks noChangeArrowheads="1"/>
          </p:cNvSpPr>
          <p:nvPr/>
        </p:nvSpPr>
        <p:spPr bwMode="auto">
          <a:xfrm>
            <a:off x="2623786" y="4767312"/>
            <a:ext cx="25117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H = </a:t>
            </a:r>
            <a:r>
              <a:rPr lang="en-US" sz="2000" baseline="30000" dirty="0" smtClean="0"/>
              <a:t> </a:t>
            </a:r>
            <a:r>
              <a:rPr lang="en-US" sz="2000" dirty="0" smtClean="0"/>
              <a:t>p I +           + V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3891536" y="4661563"/>
            <a:ext cx="7265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sym typeface="Wingdings" pitchFamily="2" charset="2"/>
              </a:rPr>
              <a:t>MM</a:t>
            </a:r>
            <a:r>
              <a:rPr lang="en-IE" sz="2000" baseline="30000" dirty="0" smtClean="0">
                <a:sym typeface="Wingdings" pitchFamily="2" charset="2"/>
              </a:rPr>
              <a:t>+</a:t>
            </a:r>
            <a:endParaRPr lang="en-IE" sz="2000" dirty="0" smtClean="0"/>
          </a:p>
          <a:p>
            <a:r>
              <a:rPr lang="en-IE" sz="2000" dirty="0" smtClean="0">
                <a:sym typeface="Wingdings" pitchFamily="2" charset="2"/>
              </a:rPr>
              <a:t> 2E</a:t>
            </a:r>
            <a:endParaRPr lang="en-IE" sz="20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3955333" y="5009899"/>
            <a:ext cx="52099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own Arrow 17"/>
          <p:cNvSpPr/>
          <p:nvPr/>
        </p:nvSpPr>
        <p:spPr>
          <a:xfrm rot="5400000">
            <a:off x="4447963" y="3346451"/>
            <a:ext cx="396929" cy="236724"/>
          </a:xfrm>
          <a:prstGeom prst="downArrow">
            <a:avLst/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" name="TextBox 20"/>
          <p:cNvSpPr txBox="1"/>
          <p:nvPr/>
        </p:nvSpPr>
        <p:spPr>
          <a:xfrm>
            <a:off x="5571424" y="4325831"/>
            <a:ext cx="34981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Matter potential if </a:t>
            </a:r>
          </a:p>
          <a:p>
            <a:r>
              <a:rPr lang="en-IE" sz="2000" dirty="0" smtClean="0"/>
              <a:t>oscillations occur in matter</a:t>
            </a:r>
            <a:endParaRPr lang="en-IE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1332621" y="5635250"/>
            <a:ext cx="4079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Term with 1/E </a:t>
            </a:r>
            <a:r>
              <a:rPr lang="en-IE" sz="2000" dirty="0" smtClean="0"/>
              <a:t>dependence </a:t>
            </a:r>
            <a:r>
              <a:rPr lang="en-IE" sz="2000" dirty="0" smtClean="0"/>
              <a:t>in H</a:t>
            </a:r>
            <a:endParaRPr lang="en-IE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6386613" y="5603351"/>
            <a:ext cx="26156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Leads  to energy dependence of </a:t>
            </a:r>
          </a:p>
          <a:p>
            <a:r>
              <a:rPr lang="en-IE" sz="2000" dirty="0" smtClean="0"/>
              <a:t>oscillation effects</a:t>
            </a:r>
            <a:endParaRPr lang="en-IE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455476" y="2160080"/>
            <a:ext cx="86885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 is usual (vacuum)  mass that appears in equation of motion in vacuum </a:t>
            </a:r>
          </a:p>
          <a:p>
            <a:r>
              <a:rPr lang="en-IE" sz="2000" dirty="0" smtClean="0"/>
              <a:t>(inertial mass)</a:t>
            </a:r>
            <a:endParaRPr lang="en-IE" sz="2000" dirty="0"/>
          </a:p>
        </p:txBody>
      </p:sp>
      <p:sp>
        <p:nvSpPr>
          <p:cNvPr id="25" name="Down Arrow 24"/>
          <p:cNvSpPr/>
          <p:nvPr/>
        </p:nvSpPr>
        <p:spPr>
          <a:xfrm rot="3596567">
            <a:off x="5209939" y="4661563"/>
            <a:ext cx="329609" cy="3483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-10627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6" name="WordArt 10"/>
          <p:cNvSpPr>
            <a:spLocks noChangeArrowheads="1" noChangeShapeType="1" noTextEdit="1"/>
          </p:cNvSpPr>
          <p:nvPr/>
        </p:nvSpPr>
        <p:spPr bwMode="auto">
          <a:xfrm>
            <a:off x="508554" y="262184"/>
            <a:ext cx="3991527" cy="65712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Mass and oscillations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2923" y="1227584"/>
            <a:ext cx="8322198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It is this energy dependence of the oscillation effects which led to conclusion that neutrinos have a mass </a:t>
            </a:r>
            <a:endParaRPr lang="en-IE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359597" y="2269866"/>
            <a:ext cx="20240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Few comments:</a:t>
            </a:r>
            <a:endParaRPr lang="en-IE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987126" y="2666887"/>
            <a:ext cx="66789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Oscillations of relativistic neutrinos probe (mass)</a:t>
            </a:r>
            <a:r>
              <a:rPr lang="en-IE" sz="2000" baseline="30000" dirty="0" smtClean="0"/>
              <a:t>2</a:t>
            </a:r>
            <a:r>
              <a:rPr lang="en-IE" sz="2000" dirty="0" smtClean="0"/>
              <a:t>  </a:t>
            </a:r>
          </a:p>
          <a:p>
            <a:r>
              <a:rPr lang="en-IE" sz="2000" dirty="0" smtClean="0"/>
              <a:t> and not directly (mass)</a:t>
            </a:r>
            <a:endParaRPr lang="en-IE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1035044" y="3517890"/>
            <a:ext cx="6726606" cy="400110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The mass changes </a:t>
            </a:r>
            <a:r>
              <a:rPr lang="en-IE" sz="2000" dirty="0" err="1" smtClean="0"/>
              <a:t>chirality</a:t>
            </a:r>
            <a:r>
              <a:rPr lang="en-IE" sz="2000" dirty="0" smtClean="0"/>
              <a:t> while mass square does not.</a:t>
            </a:r>
            <a:endParaRPr lang="en-IE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1058996" y="4150223"/>
            <a:ext cx="8035564" cy="1015663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Mass operator of neutrinos has gauge charge and appears as a result of symmetry breaking. Mass squared is gauge invariant and does not require the symmetry breaking</a:t>
            </a:r>
            <a:endParaRPr lang="en-IE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498280" y="5825449"/>
            <a:ext cx="83346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any contribution to the Hamiltonian of evolution which has A/E form</a:t>
            </a:r>
          </a:p>
          <a:p>
            <a:r>
              <a:rPr lang="en-IE" sz="2000" dirty="0" smtClean="0"/>
              <a:t>with constant A can reproduce the oscillation data.</a:t>
            </a:r>
            <a:endParaRPr lang="en-IE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516713" y="5466211"/>
            <a:ext cx="62939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In oscillations there is no direct probe of mass, 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31141</TotalTime>
  <Words>4431</Words>
  <Application>Microsoft Office PowerPoint</Application>
  <PresentationFormat>On-screen Show (4:3)</PresentationFormat>
  <Paragraphs>1089</Paragraphs>
  <Slides>59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0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</vt:vector>
  </TitlesOfParts>
  <Company>ictp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smirnov</dc:creator>
  <cp:lastModifiedBy>Smirnov</cp:lastModifiedBy>
  <cp:revision>2965</cp:revision>
  <dcterms:created xsi:type="dcterms:W3CDTF">2002-07-02T21:36:52Z</dcterms:created>
  <dcterms:modified xsi:type="dcterms:W3CDTF">2023-07-06T10:35:09Z</dcterms:modified>
</cp:coreProperties>
</file>