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89" r:id="rId3"/>
    <p:sldId id="257" r:id="rId4"/>
    <p:sldId id="283" r:id="rId5"/>
    <p:sldId id="258" r:id="rId6"/>
    <p:sldId id="259" r:id="rId7"/>
    <p:sldId id="260" r:id="rId8"/>
    <p:sldId id="262" r:id="rId9"/>
    <p:sldId id="291" r:id="rId10"/>
    <p:sldId id="292" r:id="rId11"/>
    <p:sldId id="261" r:id="rId12"/>
    <p:sldId id="290" r:id="rId13"/>
    <p:sldId id="294" r:id="rId14"/>
    <p:sldId id="264" r:id="rId15"/>
    <p:sldId id="295" r:id="rId16"/>
    <p:sldId id="296" r:id="rId17"/>
    <p:sldId id="266" r:id="rId18"/>
    <p:sldId id="297" r:id="rId19"/>
    <p:sldId id="298" r:id="rId20"/>
    <p:sldId id="299" r:id="rId21"/>
    <p:sldId id="305" r:id="rId22"/>
    <p:sldId id="306" r:id="rId23"/>
    <p:sldId id="308" r:id="rId24"/>
    <p:sldId id="309" r:id="rId25"/>
    <p:sldId id="310" r:id="rId26"/>
    <p:sldId id="311" r:id="rId27"/>
    <p:sldId id="312" r:id="rId28"/>
    <p:sldId id="322" r:id="rId29"/>
    <p:sldId id="313" r:id="rId30"/>
    <p:sldId id="316" r:id="rId31"/>
    <p:sldId id="317" r:id="rId32"/>
    <p:sldId id="273" r:id="rId33"/>
    <p:sldId id="318" r:id="rId34"/>
    <p:sldId id="319" r:id="rId35"/>
    <p:sldId id="320" r:id="rId36"/>
    <p:sldId id="32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458081" marR="0" indent="-2469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915281" marR="0" indent="-2469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1372481" marR="0" indent="-2469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1829681" marR="0" indent="-2469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381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/>
    <p:restoredTop sz="95946"/>
  </p:normalViewPr>
  <p:slideViewPr>
    <p:cSldViewPr snapToGrid="0" snapToObjects="1">
      <p:cViewPr>
        <p:scale>
          <a:sx n="98" d="100"/>
          <a:sy n="98" d="100"/>
        </p:scale>
        <p:origin x="208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6" name="Shape 6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By 1936 Anderson had made yet another discovery in his cloud chamber - a completely new particle, seemingly identical to the electron but 200 times as heavy.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This particle is produced in the cosmic radiation that continually bombards the earth but lives for only about a millionth of a second, decaying by a radioactive decay process.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It seems to have no use at all in the Universe - an idea beautifully expressed by Isidore Rabi with the question ‘Who ordered that?’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This is still a challenging question as I hope will become apparent later.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6" name="Shape 6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By 1936 Anderson had made yet another discovery in his cloud chamber - a completely new particle, seemingly identical to the electron but 200 times as heavy.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This particle is produced in the cosmic radiation that continually bombards the earth but lives for only about a millionth of a second, decaying by a radioactive decay process.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It seems to have no use at all in the Universe - an idea beautifully expressed by Isidore Rabi with the question ‘Who ordered that?’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This is still a challenging question as I hope will become apparent later.</a:t>
            </a:r>
          </a:p>
        </p:txBody>
      </p:sp>
    </p:spTree>
    <p:extLst>
      <p:ext uri="{BB962C8B-B14F-4D97-AF65-F5344CB8AC3E}">
        <p14:creationId xmlns:p14="http://schemas.microsoft.com/office/powerpoint/2010/main" val="254541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6" name="Shape 6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By 1936 Anderson had made yet another discovery in his cloud chamber - a completely new particle, seemingly identical to the electron but 200 times as heavy.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This particle is produced in the cosmic radiation that continually bombards the earth but lives for only about a millionth of a second, decaying by a radioactive decay process.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It seems to have no use at all in the Universe - an idea beautifully expressed by Isidore Rabi with the question ‘Who ordered that?’</a:t>
            </a:r>
            <a:endParaRPr>
              <a:latin typeface="+mj-lt"/>
              <a:ea typeface="+mj-ea"/>
              <a:cs typeface="+mj-cs"/>
              <a:sym typeface="Times New Roman"/>
            </a:endParaRP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This is still a challenging question as I hope will become apparent later.</a:t>
            </a:r>
          </a:p>
        </p:txBody>
      </p:sp>
    </p:spTree>
    <p:extLst>
      <p:ext uri="{BB962C8B-B14F-4D97-AF65-F5344CB8AC3E}">
        <p14:creationId xmlns:p14="http://schemas.microsoft.com/office/powerpoint/2010/main" val="378062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8" name="Masterclasses @ Roma Tre - 03/04/2014"/>
          <p:cNvSpPr txBox="1"/>
          <p:nvPr/>
        </p:nvSpPr>
        <p:spPr>
          <a:xfrm>
            <a:off x="352425" y="6542087"/>
            <a:ext cx="3770600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72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 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209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10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1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1837" y="6526212"/>
            <a:ext cx="358414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4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5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6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7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28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13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8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9" name="Masterclasses @ Roma Tre- 03/04/2014"/>
          <p:cNvSpPr txBox="1"/>
          <p:nvPr/>
        </p:nvSpPr>
        <p:spPr>
          <a:xfrm>
            <a:off x="352425" y="6542087"/>
            <a:ext cx="3713735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72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240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1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1837" y="6526212"/>
            <a:ext cx="358414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5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6" name="Masterclasses @ Roma Tre- 03/04/2014"/>
          <p:cNvSpPr txBox="1"/>
          <p:nvPr/>
        </p:nvSpPr>
        <p:spPr>
          <a:xfrm>
            <a:off x="352425" y="6542087"/>
            <a:ext cx="3713735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72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257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8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60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13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72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3" name="Masterclasses @ Roma Tre- 03/04/2014"/>
          <p:cNvSpPr txBox="1"/>
          <p:nvPr/>
        </p:nvSpPr>
        <p:spPr>
          <a:xfrm>
            <a:off x="352425" y="6542087"/>
            <a:ext cx="3713735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72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274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5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76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77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1837" y="6526212"/>
            <a:ext cx="358414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4" name="Masterclasses @ Roma Tre- 03/04/2014"/>
          <p:cNvSpPr txBox="1"/>
          <p:nvPr/>
        </p:nvSpPr>
        <p:spPr>
          <a:xfrm>
            <a:off x="352425" y="6542087"/>
            <a:ext cx="3713735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72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35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89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0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1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92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93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13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3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4" name="Masterclasses @ Roma Tre- 03/04/2014"/>
          <p:cNvSpPr txBox="1"/>
          <p:nvPr/>
        </p:nvSpPr>
        <p:spPr>
          <a:xfrm>
            <a:off x="352425" y="6542087"/>
            <a:ext cx="3713735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5612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305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6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7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08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1837" y="6526212"/>
            <a:ext cx="358414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"/>
          <p:cNvSpPr txBox="1"/>
          <p:nvPr/>
        </p:nvSpPr>
        <p:spPr>
          <a:xfrm>
            <a:off x="8604250" y="6570662"/>
            <a:ext cx="539750" cy="372991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34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5" name="Masterclasses @ Roma Tre- 03/04/2014"/>
          <p:cNvSpPr txBox="1"/>
          <p:nvPr/>
        </p:nvSpPr>
        <p:spPr>
          <a:xfrm>
            <a:off x="352425" y="6542087"/>
            <a:ext cx="3713735" cy="35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6794" tIns="46794" rIns="46794" bIns="46794">
            <a:spAutoFit/>
          </a:bodyPr>
          <a:lstStyle/>
          <a:p>
            <a:pPr defTabSz="455612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Masterclasses @ Roma Tre- 03/04/2014</a:t>
            </a:r>
            <a:r>
              <a:rPr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</a:p>
        </p:txBody>
      </p:sp>
      <p:sp>
        <p:nvSpPr>
          <p:cNvPr id="336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7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38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39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342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12573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81837" y="6526212"/>
            <a:ext cx="358414" cy="350662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77000"/>
              </a:lnSpc>
              <a:tabLst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9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3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4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2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RomaTreINFN_logo.jpg" descr="RomaTreINF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322262" y="0"/>
            <a:ext cx="6626226" cy="598488"/>
          </a:xfrm>
          <a:prstGeom prst="rect">
            <a:avLst/>
          </a:prstGeom>
        </p:spPr>
        <p:txBody>
          <a:bodyPr lIns="0" tIns="0" rIns="0" bIns="0"/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301625" y="1104900"/>
            <a:ext cx="8339138" cy="5600700"/>
          </a:xfrm>
          <a:prstGeom prst="rect">
            <a:avLst/>
          </a:prstGeom>
        </p:spPr>
        <p:txBody>
          <a:bodyPr lIns="0" tIns="0" rIns="0" bIns="0"/>
          <a:lstStyle>
            <a:lvl1pPr marL="330200" indent="-330200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60588" indent="-303388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98165" indent="-283765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5903" indent="-324303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81036" indent="-252236" defTabSz="455612">
              <a:lnSpc>
                <a:spcPct val="95000"/>
              </a:lnSpc>
              <a:spcBef>
                <a:spcPts val="500"/>
              </a:spcBef>
              <a:buClr>
                <a:srgbClr val="661466"/>
              </a:buClr>
              <a:buChar char="▪"/>
              <a:defRPr sz="2000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14337">
              <a:lnSpc>
                <a:spcPct val="100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2AC2-214F-7741-9112-BE8D23DF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B0910-9172-AD49-8919-28F9F45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A3EBA-9078-EC43-AADF-35CAADB0C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70DF5-65A4-A641-A22E-02D31B516638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438670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200" y="85724"/>
            <a:ext cx="8226425" cy="1519239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5253038"/>
          </a:xfrm>
          <a:prstGeom prst="rect">
            <a:avLst/>
          </a:prstGeom>
        </p:spPr>
        <p:txBody>
          <a:bodyPr lIns="0" tIns="0" rIns="0" bIns="0"/>
          <a:lstStyle>
            <a:lvl1pPr marL="309562" indent="-309562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1pPr>
            <a:lvl2pPr marL="309562" indent="1047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2pPr>
            <a:lvl3pPr marL="309562" indent="520700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3pPr>
            <a:lvl4pPr marL="309562" indent="935037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4pPr>
            <a:lvl5pPr marL="309562" indent="1349375" defTabSz="406400">
              <a:lnSpc>
                <a:spcPct val="93000"/>
              </a:lnSpc>
              <a:spcBef>
                <a:spcPts val="1200"/>
              </a:spcBef>
              <a:buSzTx/>
              <a:buNone/>
              <a:defRPr sz="29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870" y="6246812"/>
            <a:ext cx="196343" cy="185100"/>
          </a:xfrm>
          <a:prstGeom prst="rect">
            <a:avLst/>
          </a:prstGeom>
        </p:spPr>
        <p:txBody>
          <a:bodyPr lIns="0" tIns="0" rIns="0" bIns="0"/>
          <a:lstStyle>
            <a:lvl1pPr defTabSz="406400">
              <a:lnSpc>
                <a:spcPct val="93000"/>
              </a:lnSpc>
              <a:tabLst>
                <a:tab pos="647700" algn="l"/>
                <a:tab pos="1308100" algn="l"/>
                <a:tab pos="1968500" algn="l"/>
              </a:tabLst>
              <a:defRPr sz="13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248400" cy="167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60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100000"/>
              </a:lnSpc>
              <a:tabLst/>
              <a:defRPr b="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8748712" y="0"/>
            <a:ext cx="395288" cy="6858000"/>
          </a:xfrm>
          <a:prstGeom prst="rect">
            <a:avLst/>
          </a:prstGeom>
          <a:solidFill>
            <a:srgbClr val="010E66"/>
          </a:solidFill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 rot="16200000">
            <a:off x="1669256" y="-1115219"/>
            <a:ext cx="111126" cy="3440113"/>
          </a:xfrm>
          <a:prstGeom prst="rect">
            <a:avLst/>
          </a:prstGeom>
          <a:solidFill>
            <a:srgbClr val="010E66"/>
          </a:solidFill>
          <a:ln w="12700">
            <a:miter lim="400000"/>
          </a:ln>
        </p:spPr>
        <p:txBody>
          <a:bodyPr lIns="45719" rIns="45719" anchor="ctr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" name="Text"/>
          <p:cNvSpPr txBox="1"/>
          <p:nvPr/>
        </p:nvSpPr>
        <p:spPr>
          <a:xfrm>
            <a:off x="8591550" y="6438900"/>
            <a:ext cx="539750" cy="372990"/>
          </a:xfrm>
          <a:prstGeom prst="rect">
            <a:avLst/>
          </a:prstGeom>
          <a:ln w="12700">
            <a:miter lim="400000"/>
          </a:ln>
        </p:spPr>
        <p:txBody>
          <a:bodyPr lIns="46794" tIns="46794" rIns="46794" bIns="46794">
            <a:spAutoFit/>
          </a:bodyPr>
          <a:lstStyle/>
          <a:p>
            <a: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" name="Line"/>
          <p:cNvSpPr/>
          <p:nvPr/>
        </p:nvSpPr>
        <p:spPr>
          <a:xfrm>
            <a:off x="-12701" y="6597649"/>
            <a:ext cx="5305426" cy="1589"/>
          </a:xfrm>
          <a:prstGeom prst="line">
            <a:avLst/>
          </a:prstGeom>
          <a:ln w="25527">
            <a:solidFill>
              <a:srgbClr val="000436"/>
            </a:solidFill>
            <a:miter lim="400000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image.png" descr="image.png"/>
          <p:cNvPicPr>
            <a:picLocks noChangeAspect="1"/>
          </p:cNvPicPr>
          <p:nvPr/>
        </p:nvPicPr>
        <p:blipFill>
          <a:blip r:embed="rId35"/>
          <a:srcRect l="4963" t="57878" r="75097" b="8659"/>
          <a:stretch>
            <a:fillRect/>
          </a:stretch>
        </p:blipFill>
        <p:spPr>
          <a:xfrm>
            <a:off x="8782050" y="5640387"/>
            <a:ext cx="334963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RomaTreINFN_logo.jpg" descr="RomaTreINFN_logo.jp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767762" y="6110287"/>
            <a:ext cx="35083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11292" y="6570662"/>
            <a:ext cx="332708" cy="309491"/>
          </a:xfrm>
          <a:prstGeom prst="rect">
            <a:avLst/>
          </a:prstGeom>
          <a:ln w="12700">
            <a:miter lim="400000"/>
          </a:ln>
        </p:spPr>
        <p:txBody>
          <a:bodyPr wrap="none" lIns="46794" tIns="46794" rIns="46794" bIns="46794">
            <a:spAutoFit/>
          </a:bodyPr>
          <a:lstStyle>
            <a:lvl1pPr algn="r" defTabSz="455612">
              <a:lnSpc>
                <a:spcPct val="98000"/>
              </a:lnSpc>
              <a:spcBef>
                <a:spcPts val="0"/>
              </a:spcBef>
              <a:buSzTx/>
              <a:buNone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4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 anchor="ctr"/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buBlip>
                <a:blip r:embed="rId37"/>
              </a:buBlip>
            </a:lvl1pPr>
            <a:lvl2pPr>
              <a:buBlip>
                <a:blip r:embed="rId38"/>
              </a:buBlip>
            </a:lvl2pPr>
            <a:lvl3pPr>
              <a:buChar char="✓"/>
            </a:lvl3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7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CC33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1312" marR="0" indent="-34131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37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8722" marR="0" indent="-33152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Blip>
          <a:blip r:embed="rId37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32217" marR="0" indent="-31781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24730" marR="0" indent="-3531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181930" marR="0" indent="-3531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39130" marR="0" indent="-3531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096330" marR="0" indent="-3531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553530" marR="0" indent="-3531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10730" marR="0" indent="-3531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2286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4572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6858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9144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11430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13716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16002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1828800" algn="r" defTabSz="455612" latinLnBrk="0">
        <a:lnSpc>
          <a:spcPct val="98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901700" algn="l"/>
          <a:tab pos="1358900" algn="l"/>
          <a:tab pos="1816100" algn="l"/>
          <a:tab pos="2273300" algn="l"/>
          <a:tab pos="2730500" algn="l"/>
          <a:tab pos="3187700" algn="l"/>
          <a:tab pos="3644900" algn="l"/>
          <a:tab pos="4102100" algn="l"/>
          <a:tab pos="4559300" algn="l"/>
          <a:tab pos="5016500" algn="l"/>
          <a:tab pos="5473700" algn="l"/>
          <a:tab pos="5930900" algn="l"/>
          <a:tab pos="6388100" algn="l"/>
          <a:tab pos="6845300" algn="l"/>
          <a:tab pos="7302500" algn="l"/>
          <a:tab pos="7759700" algn="l"/>
          <a:tab pos="8216900" algn="l"/>
          <a:tab pos="8674100" algn="l"/>
          <a:tab pos="9131300" algn="l"/>
        </a:tabLst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Il Modello Standard"/>
          <p:cNvSpPr txBox="1">
            <a:spLocks noGrp="1"/>
          </p:cNvSpPr>
          <p:nvPr>
            <p:ph type="title" idx="4294967295"/>
          </p:nvPr>
        </p:nvSpPr>
        <p:spPr>
          <a:xfrm>
            <a:off x="5389521" y="1903479"/>
            <a:ext cx="3116179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CC3300"/>
                </a:solidFill>
              </a:defRPr>
            </a:pPr>
            <a:r>
              <a:rPr lang="it-IT" b="1" dirty="0">
                <a:solidFill>
                  <a:schemeClr val="accent1"/>
                </a:solidFill>
              </a:rPr>
              <a:t>Il Modello Standard                               delle Particelle Elementari</a:t>
            </a:r>
          </a:p>
        </p:txBody>
      </p:sp>
      <p:sp>
        <p:nvSpPr>
          <p:cNvPr id="450" name="Giuseppe Salamanna…"/>
          <p:cNvSpPr txBox="1">
            <a:spLocks noGrp="1"/>
          </p:cNvSpPr>
          <p:nvPr>
            <p:ph type="body" sz="quarter" idx="4294967295"/>
          </p:nvPr>
        </p:nvSpPr>
        <p:spPr>
          <a:xfrm>
            <a:off x="76476" y="3956985"/>
            <a:ext cx="2542674" cy="2520131"/>
          </a:xfrm>
          <a:prstGeom prst="rect">
            <a:avLst/>
          </a:prstGeom>
        </p:spPr>
        <p:txBody>
          <a:bodyPr lIns="45714" tIns="45714" rIns="45714" bIns="45714">
            <a:noAutofit/>
          </a:bodyPr>
          <a:lstStyle/>
          <a:p>
            <a:pPr marL="0" indent="0" algn="ctr">
              <a:spcBef>
                <a:spcPts val="400"/>
              </a:spcBef>
              <a:buSzTx/>
              <a:buNone/>
            </a:pPr>
            <a:r>
              <a:rPr lang="it-IT" i="1" dirty="0">
                <a:solidFill>
                  <a:srgbClr val="333399"/>
                </a:solidFill>
              </a:rPr>
              <a:t>Michela Biglietti</a:t>
            </a:r>
            <a:endParaRPr lang="it-IT" sz="2000" i="1" dirty="0">
              <a:solidFill>
                <a:srgbClr val="333399"/>
              </a:solidFill>
            </a:endParaRPr>
          </a:p>
          <a:p>
            <a:pPr marL="0" indent="0" algn="ctr">
              <a:spcBef>
                <a:spcPts val="1000"/>
              </a:spcBef>
              <a:buSzTx/>
              <a:buNone/>
            </a:pPr>
            <a:r>
              <a:rPr lang="it-IT" sz="2000" i="1" dirty="0">
                <a:solidFill>
                  <a:srgbClr val="333399"/>
                </a:solidFill>
              </a:rPr>
              <a:t>INFN Roma Tre</a:t>
            </a:r>
          </a:p>
          <a:p>
            <a:pPr marL="0" indent="0" algn="ctr">
              <a:spcBef>
                <a:spcPts val="1000"/>
              </a:spcBef>
              <a:buSzTx/>
              <a:buNone/>
            </a:pPr>
            <a:r>
              <a:rPr lang="it-IT" sz="2000" i="1" dirty="0">
                <a:solidFill>
                  <a:srgbClr val="333399"/>
                </a:solidFill>
              </a:rPr>
              <a:t>Masterclass di Fisica delle Particelle Elementari </a:t>
            </a:r>
          </a:p>
          <a:p>
            <a:pPr marL="0" indent="0" algn="ctr">
              <a:spcBef>
                <a:spcPts val="1000"/>
              </a:spcBef>
              <a:buSzTx/>
              <a:buNone/>
            </a:pPr>
            <a:r>
              <a:rPr lang="it-IT" sz="2000" i="1" dirty="0">
                <a:solidFill>
                  <a:srgbClr val="333399"/>
                </a:solidFill>
              </a:rPr>
              <a:t>10 Febbraio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9F263-2324-E143-8B4D-6127D44F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79"/>
            <a:ext cx="5149516" cy="3579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6F2BD-83EA-C24C-B110-FC315D867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2" y="3656313"/>
            <a:ext cx="6321142" cy="3121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B01A6-0C86-8A45-9FAF-0A797F6C5807}"/>
              </a:ext>
            </a:extLst>
          </p:cNvPr>
          <p:cNvSpPr txBox="1"/>
          <p:nvPr/>
        </p:nvSpPr>
        <p:spPr>
          <a:xfrm rot="1484142">
            <a:off x="7148584" y="339181"/>
            <a:ext cx="1856277" cy="1072088"/>
          </a:xfrm>
          <a:prstGeom prst="rect">
            <a:avLst/>
          </a:prstGeom>
          <a:noFill/>
          <a:ln w="127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buNone/>
            </a:pPr>
            <a:r>
              <a:rPr lang="en-GB" sz="1600" b="1" dirty="0">
                <a:solidFill>
                  <a:srgbClr val="7030A0"/>
                </a:solidFill>
              </a:rPr>
              <a:t>International Day </a:t>
            </a:r>
          </a:p>
          <a:p>
            <a:pPr>
              <a:buNone/>
            </a:pPr>
            <a:r>
              <a:rPr lang="en-GB" sz="1600" b="1" dirty="0">
                <a:solidFill>
                  <a:srgbClr val="7030A0"/>
                </a:solidFill>
              </a:rPr>
              <a:t>of Women </a:t>
            </a:r>
          </a:p>
          <a:p>
            <a:pPr>
              <a:buNone/>
            </a:pPr>
            <a:r>
              <a:rPr lang="en-GB" sz="1600" b="1" dirty="0">
                <a:solidFill>
                  <a:srgbClr val="7030A0"/>
                </a:solidFill>
              </a:rPr>
              <a:t>and Girls in Science</a:t>
            </a:r>
            <a:endParaRPr kumimoji="0" lang="en-IT" sz="16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ounded Rectangle"/>
          <p:cNvSpPr/>
          <p:nvPr/>
        </p:nvSpPr>
        <p:spPr>
          <a:xfrm>
            <a:off x="107950" y="3357562"/>
            <a:ext cx="4824413" cy="3167063"/>
          </a:xfrm>
          <a:prstGeom prst="roundRect">
            <a:avLst>
              <a:gd name="adj" fmla="val 10426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53" name="Rounded Rectangle"/>
          <p:cNvSpPr/>
          <p:nvPr/>
        </p:nvSpPr>
        <p:spPr>
          <a:xfrm>
            <a:off x="323850" y="836612"/>
            <a:ext cx="4752975" cy="2305051"/>
          </a:xfrm>
          <a:prstGeom prst="roundRect">
            <a:avLst>
              <a:gd name="adj" fmla="val 16529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54" name="Altre particelle!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 err="1"/>
              <a:t>Altre</a:t>
            </a:r>
            <a:r>
              <a:rPr sz="3200" dirty="0"/>
              <a:t> </a:t>
            </a:r>
            <a:r>
              <a:rPr sz="3200" dirty="0" err="1"/>
              <a:t>particelle</a:t>
            </a:r>
            <a:r>
              <a:rPr sz="3200" dirty="0"/>
              <a:t>!</a:t>
            </a:r>
          </a:p>
        </p:txBody>
      </p:sp>
      <p:sp>
        <p:nvSpPr>
          <p:cNvPr id="655" name="Il muone (μ)…"/>
          <p:cNvSpPr txBox="1"/>
          <p:nvPr/>
        </p:nvSpPr>
        <p:spPr>
          <a:xfrm>
            <a:off x="468312" y="981075"/>
            <a:ext cx="3959226" cy="197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Il muone (μ)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Scoperto nella radiazione cosmica da Neddermeyer e Anderson (1936).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Sembra identico all’elettrone ma e’ 200 volte piu’ pesante.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Decade in 2.2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>
                <a:latin typeface="+mn-lt"/>
                <a:ea typeface="+mn-ea"/>
                <a:cs typeface="+mn-cs"/>
                <a:sym typeface="Arial"/>
              </a:rPr>
              <a:t>sec.</a:t>
            </a:r>
          </a:p>
        </p:txBody>
      </p:sp>
      <p:sp>
        <p:nvSpPr>
          <p:cNvPr id="656" name="Rounded Rectangle"/>
          <p:cNvSpPr/>
          <p:nvPr/>
        </p:nvSpPr>
        <p:spPr>
          <a:xfrm>
            <a:off x="5364162" y="620712"/>
            <a:ext cx="3240088" cy="4608513"/>
          </a:xfrm>
          <a:prstGeom prst="roundRect">
            <a:avLst>
              <a:gd name="adj" fmla="val 16463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57" name="Il neutrino (ν)…"/>
          <p:cNvSpPr txBox="1"/>
          <p:nvPr/>
        </p:nvSpPr>
        <p:spPr>
          <a:xfrm>
            <a:off x="5508625" y="692150"/>
            <a:ext cx="3167063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Il neutrino (ν)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Postulato da Pauli (1928).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Studiato da Fermi (1934).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Scoperto da Reines e Cowan solo nel 1956.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E’ una particella neutra e debolmente interagente.</a:t>
            </a:r>
          </a:p>
        </p:txBody>
      </p:sp>
      <p:sp>
        <p:nvSpPr>
          <p:cNvPr id="658" name="Cowan e Reines"/>
          <p:cNvSpPr txBox="1"/>
          <p:nvPr/>
        </p:nvSpPr>
        <p:spPr>
          <a:xfrm>
            <a:off x="6300787" y="4868862"/>
            <a:ext cx="223202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Cowan e Reines</a:t>
            </a:r>
          </a:p>
        </p:txBody>
      </p:sp>
      <p:pic>
        <p:nvPicPr>
          <p:cNvPr id="659" name="Clyde_Cowan.jpg" descr="Clyde_Cow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2" y="3357562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220px-Frederick_Reines.jpg" descr="220px-Frederick_Rein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87" y="3357562"/>
            <a:ext cx="1231901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strane18_1_2.jpg" descr="strane18_1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3860800"/>
            <a:ext cx="3625850" cy="2592388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Le particelle “strane” -&gt; nuovi quarks!"/>
          <p:cNvSpPr txBox="1"/>
          <p:nvPr/>
        </p:nvSpPr>
        <p:spPr>
          <a:xfrm>
            <a:off x="395287" y="3429000"/>
            <a:ext cx="4251981" cy="35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Le particelle “strane” -&gt; nuovi quarks!</a:t>
            </a:r>
          </a:p>
        </p:txBody>
      </p:sp>
      <p:sp>
        <p:nvSpPr>
          <p:cNvPr id="663" name="Shape"/>
          <p:cNvSpPr/>
          <p:nvPr/>
        </p:nvSpPr>
        <p:spPr>
          <a:xfrm>
            <a:off x="5508625" y="5300662"/>
            <a:ext cx="3240088" cy="155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800"/>
                </a:moveTo>
                <a:lnTo>
                  <a:pt x="8352" y="2295"/>
                </a:lnTo>
                <a:lnTo>
                  <a:pt x="7312" y="6320"/>
                </a:lnTo>
                <a:lnTo>
                  <a:pt x="370" y="2295"/>
                </a:lnTo>
                <a:lnTo>
                  <a:pt x="4627" y="7617"/>
                </a:lnTo>
                <a:lnTo>
                  <a:pt x="0" y="8615"/>
                </a:lnTo>
                <a:lnTo>
                  <a:pt x="3722" y="11775"/>
                </a:lnTo>
                <a:lnTo>
                  <a:pt x="135" y="14587"/>
                </a:lnTo>
                <a:lnTo>
                  <a:pt x="5667" y="13937"/>
                </a:lnTo>
                <a:lnTo>
                  <a:pt x="4762" y="17617"/>
                </a:lnTo>
                <a:lnTo>
                  <a:pt x="7715" y="15627"/>
                </a:lnTo>
                <a:lnTo>
                  <a:pt x="8485" y="21600"/>
                </a:lnTo>
                <a:lnTo>
                  <a:pt x="10532" y="14935"/>
                </a:lnTo>
                <a:lnTo>
                  <a:pt x="13247" y="19737"/>
                </a:lnTo>
                <a:lnTo>
                  <a:pt x="14020" y="14457"/>
                </a:lnTo>
                <a:lnTo>
                  <a:pt x="18145" y="18095"/>
                </a:lnTo>
                <a:lnTo>
                  <a:pt x="16837" y="12942"/>
                </a:lnTo>
                <a:lnTo>
                  <a:pt x="21600" y="13290"/>
                </a:lnTo>
                <a:lnTo>
                  <a:pt x="17607" y="10475"/>
                </a:lnTo>
                <a:lnTo>
                  <a:pt x="21097" y="8137"/>
                </a:lnTo>
                <a:lnTo>
                  <a:pt x="16702" y="7315"/>
                </a:lnTo>
                <a:lnTo>
                  <a:pt x="18380" y="4457"/>
                </a:lnTo>
                <a:lnTo>
                  <a:pt x="14155" y="5325"/>
                </a:lnTo>
                <a:lnTo>
                  <a:pt x="14522" y="0"/>
                </a:lnTo>
                <a:close/>
              </a:path>
            </a:pathLst>
          </a:custGeom>
          <a:solidFill>
            <a:srgbClr val="FF2600">
              <a:alpha val="54116"/>
            </a:srgbClr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64" name="…e molte, moltissime altre scoperte…"/>
          <p:cNvSpPr txBox="1"/>
          <p:nvPr/>
        </p:nvSpPr>
        <p:spPr>
          <a:xfrm>
            <a:off x="5795962" y="5803900"/>
            <a:ext cx="2952751" cy="60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000" b="1">
                <a:latin typeface="+mn-lt"/>
                <a:ea typeface="+mn-ea"/>
                <a:cs typeface="+mn-cs"/>
                <a:sym typeface="Arial"/>
              </a:rPr>
              <a:t>…e molte, moltissime altre scoperte…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FE2DA-2C27-C54E-9AA2-1E069E3EBA32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33937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L’antimateria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32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2400"/>
            </a:pPr>
            <a:r>
              <a:rPr sz="3200" dirty="0" err="1"/>
              <a:t>L’antimateria</a:t>
            </a:r>
            <a:endParaRPr sz="3200" dirty="0"/>
          </a:p>
        </p:txBody>
      </p:sp>
      <p:grpSp>
        <p:nvGrpSpPr>
          <p:cNvPr id="646" name="Group"/>
          <p:cNvGrpSpPr/>
          <p:nvPr/>
        </p:nvGrpSpPr>
        <p:grpSpPr>
          <a:xfrm>
            <a:off x="5651500" y="765175"/>
            <a:ext cx="2808288" cy="2178050"/>
            <a:chOff x="0" y="0"/>
            <a:chExt cx="2808287" cy="2178050"/>
          </a:xfrm>
        </p:grpSpPr>
        <p:sp>
          <p:nvSpPr>
            <p:cNvPr id="644" name="Rectangle"/>
            <p:cNvSpPr/>
            <p:nvPr/>
          </p:nvSpPr>
          <p:spPr>
            <a:xfrm>
              <a:off x="0" y="0"/>
              <a:ext cx="2808288" cy="2178050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645" name="ANDERSON.png" descr="ANDERSON.png"/>
            <p:cNvPicPr>
              <a:picLocks noChangeAspect="1"/>
            </p:cNvPicPr>
            <p:nvPr/>
          </p:nvPicPr>
          <p:blipFill>
            <a:blip r:embed="rId2"/>
            <a:srcRect l="6320" r="1263" b="2197"/>
            <a:stretch>
              <a:fillRect/>
            </a:stretch>
          </p:blipFill>
          <p:spPr>
            <a:xfrm>
              <a:off x="40631" y="57094"/>
              <a:ext cx="2721555" cy="2070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7" name="Paul Dirac predisse l’esistenza del positrone (antiparticella dell’elettrone) nel 1928.…"/>
          <p:cNvSpPr txBox="1"/>
          <p:nvPr/>
        </p:nvSpPr>
        <p:spPr>
          <a:xfrm>
            <a:off x="179387" y="765175"/>
            <a:ext cx="5184776" cy="195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100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Paul Dirac predisse l’esistenza del positrone (antiparticella dell’elettrone) nel 1928.</a:t>
            </a:r>
          </a:p>
          <a:p>
            <a:pPr defTabSz="455612">
              <a:spcBef>
                <a:spcPts val="100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L’equazione di Dirac implica che abbia stessa massa dell’elettrone ma carica opposta.</a:t>
            </a:r>
          </a:p>
          <a:p>
            <a:pPr defTabSz="455612">
              <a:spcBef>
                <a:spcPts val="100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Il positrone e’ stato scoperto da Anderson nel 1932.</a:t>
            </a:r>
          </a:p>
        </p:txBody>
      </p:sp>
      <p:sp>
        <p:nvSpPr>
          <p:cNvPr id="6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03" cy="3506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D46C35-0302-9441-A35F-5145C7BB6E89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L’antimateria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32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2400"/>
            </a:pPr>
            <a:r>
              <a:rPr sz="3200"/>
              <a:t>L’antimateria</a:t>
            </a:r>
          </a:p>
        </p:txBody>
      </p:sp>
      <p:grpSp>
        <p:nvGrpSpPr>
          <p:cNvPr id="646" name="Group"/>
          <p:cNvGrpSpPr/>
          <p:nvPr/>
        </p:nvGrpSpPr>
        <p:grpSpPr>
          <a:xfrm>
            <a:off x="5651500" y="765175"/>
            <a:ext cx="2808288" cy="2178050"/>
            <a:chOff x="0" y="0"/>
            <a:chExt cx="2808287" cy="2178050"/>
          </a:xfrm>
        </p:grpSpPr>
        <p:sp>
          <p:nvSpPr>
            <p:cNvPr id="644" name="Rectangle"/>
            <p:cNvSpPr/>
            <p:nvPr/>
          </p:nvSpPr>
          <p:spPr>
            <a:xfrm>
              <a:off x="0" y="0"/>
              <a:ext cx="2808288" cy="2178050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645" name="ANDERSON.png" descr="ANDERSON.png"/>
            <p:cNvPicPr>
              <a:picLocks noChangeAspect="1"/>
            </p:cNvPicPr>
            <p:nvPr/>
          </p:nvPicPr>
          <p:blipFill>
            <a:blip r:embed="rId2"/>
            <a:srcRect l="6320" r="1263" b="2197"/>
            <a:stretch>
              <a:fillRect/>
            </a:stretch>
          </p:blipFill>
          <p:spPr>
            <a:xfrm>
              <a:off x="40631" y="57094"/>
              <a:ext cx="2721555" cy="2070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7" name="Paul Dirac predisse l’esistenza del positrone (antiparticella dell’elettrone) nel 1928.…"/>
          <p:cNvSpPr txBox="1"/>
          <p:nvPr/>
        </p:nvSpPr>
        <p:spPr>
          <a:xfrm>
            <a:off x="179387" y="765175"/>
            <a:ext cx="5184776" cy="195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100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Paul Dirac predisse l’esistenza del positrone (antiparticella dell’elettrone) nel 1928.</a:t>
            </a:r>
          </a:p>
          <a:p>
            <a:pPr defTabSz="455612">
              <a:spcBef>
                <a:spcPts val="100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L’equazione di Dirac implica che abbia stessa massa dell’elettrone ma carica opposta.</a:t>
            </a:r>
          </a:p>
          <a:p>
            <a:pPr defTabSz="455612">
              <a:spcBef>
                <a:spcPts val="100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Il positrone e’ stato scoperto da Anderson nel 1932.</a:t>
            </a:r>
          </a:p>
        </p:txBody>
      </p:sp>
      <p:sp>
        <p:nvSpPr>
          <p:cNvPr id="648" name="Ogni particella ha la corrispettiva antiparticella!…"/>
          <p:cNvSpPr txBox="1"/>
          <p:nvPr/>
        </p:nvSpPr>
        <p:spPr>
          <a:xfrm>
            <a:off x="323850" y="4089400"/>
            <a:ext cx="3743325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Ogni particella ha la corrispettiva antiparticella!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Questo e’ il quadro completo:</a:t>
            </a:r>
          </a:p>
        </p:txBody>
      </p:sp>
      <p:pic>
        <p:nvPicPr>
          <p:cNvPr id="649" name="quarks_antiquarks.png" descr="quarks_antiquar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0" y="3141662"/>
            <a:ext cx="3957638" cy="339407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D46C35-0302-9441-A35F-5145C7BB6E89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8854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roup"/>
          <p:cNvGrpSpPr/>
          <p:nvPr/>
        </p:nvGrpSpPr>
        <p:grpSpPr>
          <a:xfrm>
            <a:off x="2355850" y="2060575"/>
            <a:ext cx="2863850" cy="2490144"/>
            <a:chOff x="0" y="0"/>
            <a:chExt cx="2863850" cy="2490143"/>
          </a:xfrm>
        </p:grpSpPr>
        <p:sp>
          <p:nvSpPr>
            <p:cNvPr id="668" name="Forza debole"/>
            <p:cNvSpPr txBox="1"/>
            <p:nvPr/>
          </p:nvSpPr>
          <p:spPr>
            <a:xfrm>
              <a:off x="144463" y="2030413"/>
              <a:ext cx="1883222" cy="459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2400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400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rPr>
                <a:t>Forza debole</a:t>
              </a:r>
            </a:p>
          </p:txBody>
        </p:sp>
        <p:sp>
          <p:nvSpPr>
            <p:cNvPr id="669" name="átomo"/>
            <p:cNvSpPr txBox="1"/>
            <p:nvPr/>
          </p:nvSpPr>
          <p:spPr>
            <a:xfrm>
              <a:off x="1011807" y="1428750"/>
              <a:ext cx="810073" cy="375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rPr>
                <a:t>átomo</a:t>
              </a:r>
            </a:p>
          </p:txBody>
        </p:sp>
        <p:sp>
          <p:nvSpPr>
            <p:cNvPr id="670" name="10-5"/>
            <p:cNvSpPr txBox="1"/>
            <p:nvPr/>
          </p:nvSpPr>
          <p:spPr>
            <a:xfrm>
              <a:off x="332408" y="0"/>
              <a:ext cx="970311" cy="646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40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10</a:t>
              </a:r>
              <a:r>
                <a:rPr sz="4000" baseline="300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-5</a:t>
              </a:r>
            </a:p>
          </p:txBody>
        </p:sp>
        <p:pic>
          <p:nvPicPr>
            <p:cNvPr id="671" name="co60_3.png" descr="co60_3.png"/>
            <p:cNvPicPr>
              <a:picLocks noChangeAspect="1"/>
            </p:cNvPicPr>
            <p:nvPr/>
          </p:nvPicPr>
          <p:blipFill>
            <a:blip r:embed="rId2"/>
            <a:srcRect r="58161"/>
            <a:stretch>
              <a:fillRect/>
            </a:stretch>
          </p:blipFill>
          <p:spPr>
            <a:xfrm>
              <a:off x="72007" y="158476"/>
              <a:ext cx="2125726" cy="1079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2" name="co60_3.png" descr="co60_3.png"/>
            <p:cNvPicPr>
              <a:picLocks noChangeAspect="1"/>
            </p:cNvPicPr>
            <p:nvPr/>
          </p:nvPicPr>
          <p:blipFill>
            <a:blip r:embed="rId2"/>
            <a:srcRect l="43634"/>
            <a:stretch>
              <a:fillRect/>
            </a:stretch>
          </p:blipFill>
          <p:spPr>
            <a:xfrm>
              <a:off x="0" y="1022571"/>
              <a:ext cx="2863850" cy="1079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4" name="Forza gravitazionale"/>
          <p:cNvSpPr txBox="1"/>
          <p:nvPr/>
        </p:nvSpPr>
        <p:spPr>
          <a:xfrm>
            <a:off x="-180975" y="3803650"/>
            <a:ext cx="2592388" cy="71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rPr>
              <a:t>Forza gravitazionale</a:t>
            </a:r>
          </a:p>
        </p:txBody>
      </p:sp>
      <p:sp>
        <p:nvSpPr>
          <p:cNvPr id="675" name="Forza forte…"/>
          <p:cNvSpPr txBox="1"/>
          <p:nvPr/>
        </p:nvSpPr>
        <p:spPr>
          <a:xfrm>
            <a:off x="6661150" y="3803650"/>
            <a:ext cx="2232025" cy="71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rPr>
              <a:t>Forza forte </a:t>
            </a:r>
          </a:p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rPr>
              <a:t>(o di colore)</a:t>
            </a:r>
          </a:p>
        </p:txBody>
      </p:sp>
      <p:pic>
        <p:nvPicPr>
          <p:cNvPr id="676" name="strong.jpg" descr="str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2565400"/>
            <a:ext cx="992188" cy="1227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I07-02-SolarSystem.jpg" descr="I07-02-Solar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146300"/>
            <a:ext cx="2111375" cy="1657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0" name="Group"/>
          <p:cNvGrpSpPr/>
          <p:nvPr/>
        </p:nvGrpSpPr>
        <p:grpSpPr>
          <a:xfrm>
            <a:off x="6731000" y="2074862"/>
            <a:ext cx="900113" cy="990601"/>
            <a:chOff x="0" y="0"/>
            <a:chExt cx="900112" cy="990600"/>
          </a:xfrm>
        </p:grpSpPr>
        <p:sp>
          <p:nvSpPr>
            <p:cNvPr id="678" name="Rectangle"/>
            <p:cNvSpPr/>
            <p:nvPr/>
          </p:nvSpPr>
          <p:spPr>
            <a:xfrm>
              <a:off x="0" y="0"/>
              <a:ext cx="900113" cy="990600"/>
            </a:xfrm>
            <a:prstGeom prst="rect">
              <a:avLst/>
            </a:prstGeom>
            <a:solidFill>
              <a:srgbClr val="FFFD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679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00113" cy="990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1" name="1"/>
          <p:cNvSpPr txBox="1"/>
          <p:nvPr/>
        </p:nvSpPr>
        <p:spPr>
          <a:xfrm>
            <a:off x="7815604" y="1989137"/>
            <a:ext cx="38666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4" tIns="45714" rIns="45714" bIns="45714">
            <a:spAutoFit/>
          </a:bodyPr>
          <a:lstStyle>
            <a:lvl1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4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4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rPr>
              <a:t>1</a:t>
            </a:r>
          </a:p>
        </p:txBody>
      </p:sp>
      <p:grpSp>
        <p:nvGrpSpPr>
          <p:cNvPr id="709" name="Group"/>
          <p:cNvGrpSpPr/>
          <p:nvPr/>
        </p:nvGrpSpPr>
        <p:grpSpPr>
          <a:xfrm>
            <a:off x="4330700" y="1425575"/>
            <a:ext cx="2736850" cy="3103939"/>
            <a:chOff x="0" y="0"/>
            <a:chExt cx="2736850" cy="3103938"/>
          </a:xfrm>
        </p:grpSpPr>
        <p:sp>
          <p:nvSpPr>
            <p:cNvPr id="682" name="Forza…"/>
            <p:cNvSpPr txBox="1"/>
            <p:nvPr/>
          </p:nvSpPr>
          <p:spPr>
            <a:xfrm>
              <a:off x="0" y="2390774"/>
              <a:ext cx="2736850" cy="713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Arial"/>
                </a:rPr>
                <a:t>Forza </a:t>
              </a:r>
            </a:p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Arial"/>
                </a:rPr>
                <a:t>elettromagnetica</a:t>
              </a:r>
            </a:p>
          </p:txBody>
        </p:sp>
        <p:grpSp>
          <p:nvGrpSpPr>
            <p:cNvPr id="707" name="Group"/>
            <p:cNvGrpSpPr/>
            <p:nvPr/>
          </p:nvGrpSpPr>
          <p:grpSpPr>
            <a:xfrm>
              <a:off x="360362" y="0"/>
              <a:ext cx="1988531" cy="2596996"/>
              <a:chOff x="0" y="0"/>
              <a:chExt cx="1988529" cy="2596995"/>
            </a:xfrm>
          </p:grpSpPr>
          <p:sp>
            <p:nvSpPr>
              <p:cNvPr id="683" name="Rectangle"/>
              <p:cNvSpPr/>
              <p:nvPr/>
            </p:nvSpPr>
            <p:spPr>
              <a:xfrm>
                <a:off x="0" y="656972"/>
                <a:ext cx="1988530" cy="1763966"/>
              </a:xfrm>
              <a:prstGeom prst="rect">
                <a:avLst/>
              </a:prstGeom>
              <a:solidFill>
                <a:srgbClr val="FFFD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5612">
                  <a:lnSpc>
                    <a:spcPct val="77000"/>
                  </a:lnSpc>
                  <a:spcBef>
                    <a:spcPts val="0"/>
                  </a:spcBef>
                  <a:buSzTx/>
                  <a:buNone/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grpSp>
            <p:nvGrpSpPr>
              <p:cNvPr id="706" name="Group"/>
              <p:cNvGrpSpPr/>
              <p:nvPr/>
            </p:nvGrpSpPr>
            <p:grpSpPr>
              <a:xfrm>
                <a:off x="0" y="0"/>
                <a:ext cx="1954083" cy="2596996"/>
                <a:chOff x="0" y="0"/>
                <a:chExt cx="1954082" cy="2596995"/>
              </a:xfrm>
            </p:grpSpPr>
            <p:sp>
              <p:nvSpPr>
                <p:cNvPr id="684" name="Shape"/>
                <p:cNvSpPr/>
                <p:nvPr/>
              </p:nvSpPr>
              <p:spPr>
                <a:xfrm>
                  <a:off x="1052198" y="1500064"/>
                  <a:ext cx="150315" cy="13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10800" y="0"/>
                      </a:ln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2600"/>
                </a:solidFill>
                <a:ln w="9525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455612">
                    <a:lnSpc>
                      <a:spcPct val="77000"/>
                    </a:lnSpc>
                    <a:spcBef>
                      <a:spcPts val="0"/>
                    </a:spcBef>
                    <a:buSzTx/>
                    <a:buNone/>
                    <a:defRPr sz="18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705" name="Group"/>
                <p:cNvGrpSpPr/>
                <p:nvPr/>
              </p:nvGrpSpPr>
              <p:grpSpPr>
                <a:xfrm>
                  <a:off x="0" y="0"/>
                  <a:ext cx="1954083" cy="2596996"/>
                  <a:chOff x="0" y="0"/>
                  <a:chExt cx="1954082" cy="2596995"/>
                </a:xfrm>
              </p:grpSpPr>
              <p:sp>
                <p:nvSpPr>
                  <p:cNvPr id="685" name="Shape"/>
                  <p:cNvSpPr/>
                  <p:nvPr/>
                </p:nvSpPr>
                <p:spPr>
                  <a:xfrm>
                    <a:off x="901884" y="1300055"/>
                    <a:ext cx="150315" cy="133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0800" y="0"/>
                        </a:ln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CC99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55612">
                      <a:lnSpc>
                        <a:spcPct val="77000"/>
                      </a:lnSpc>
                      <a:spcBef>
                        <a:spcPts val="0"/>
                      </a:spcBef>
                      <a:buSzTx/>
                      <a:buNone/>
                      <a:defRPr sz="18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686" name="Shape"/>
                  <p:cNvSpPr/>
                  <p:nvPr/>
                </p:nvSpPr>
                <p:spPr>
                  <a:xfrm>
                    <a:off x="1052198" y="1300055"/>
                    <a:ext cx="150315" cy="133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0800" y="0"/>
                        </a:ln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CC99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55612">
                      <a:lnSpc>
                        <a:spcPct val="77000"/>
                      </a:lnSpc>
                      <a:spcBef>
                        <a:spcPts val="0"/>
                      </a:spcBef>
                      <a:buSzTx/>
                      <a:buNone/>
                      <a:defRPr sz="18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687" name="Shape"/>
                  <p:cNvSpPr/>
                  <p:nvPr/>
                </p:nvSpPr>
                <p:spPr>
                  <a:xfrm>
                    <a:off x="826727" y="1433394"/>
                    <a:ext cx="150315" cy="13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0800" y="0"/>
                        </a:ln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F2600"/>
                  </a:solidFill>
                  <a:ln w="9525" cap="flat">
                    <a:solidFill>
                      <a:srgbClr val="FF26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55612">
                      <a:lnSpc>
                        <a:spcPct val="77000"/>
                      </a:lnSpc>
                      <a:spcBef>
                        <a:spcPts val="0"/>
                      </a:spcBef>
                      <a:buSzTx/>
                      <a:buNone/>
                      <a:defRPr sz="18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endParaRPr/>
                  </a:p>
                </p:txBody>
              </p:sp>
              <p:grpSp>
                <p:nvGrpSpPr>
                  <p:cNvPr id="704" name="Group"/>
                  <p:cNvGrpSpPr/>
                  <p:nvPr/>
                </p:nvGrpSpPr>
                <p:grpSpPr>
                  <a:xfrm>
                    <a:off x="0" y="0"/>
                    <a:ext cx="1954083" cy="2596996"/>
                    <a:chOff x="0" y="0"/>
                    <a:chExt cx="1954082" cy="2596995"/>
                  </a:xfrm>
                </p:grpSpPr>
                <p:sp>
                  <p:nvSpPr>
                    <p:cNvPr id="688" name="Shape"/>
                    <p:cNvSpPr/>
                    <p:nvPr/>
                  </p:nvSpPr>
                  <p:spPr>
                    <a:xfrm>
                      <a:off x="826727" y="1366725"/>
                      <a:ext cx="150315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00CC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689" name="Shape"/>
                    <p:cNvSpPr/>
                    <p:nvPr/>
                  </p:nvSpPr>
                  <p:spPr>
                    <a:xfrm>
                      <a:off x="978606" y="1500064"/>
                      <a:ext cx="148750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00CC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690" name="Shape"/>
                    <p:cNvSpPr/>
                    <p:nvPr/>
                  </p:nvSpPr>
                  <p:spPr>
                    <a:xfrm>
                      <a:off x="1052198" y="1433394"/>
                      <a:ext cx="150315" cy="13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00CC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691" name="Shape"/>
                    <p:cNvSpPr/>
                    <p:nvPr/>
                  </p:nvSpPr>
                  <p:spPr>
                    <a:xfrm>
                      <a:off x="978606" y="1300055"/>
                      <a:ext cx="148750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692" name="Shape"/>
                    <p:cNvSpPr/>
                    <p:nvPr/>
                  </p:nvSpPr>
                  <p:spPr>
                    <a:xfrm>
                      <a:off x="901884" y="1500064"/>
                      <a:ext cx="150315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693" name="Shape"/>
                    <p:cNvSpPr/>
                    <p:nvPr/>
                  </p:nvSpPr>
                  <p:spPr>
                    <a:xfrm>
                      <a:off x="1127355" y="1366725"/>
                      <a:ext cx="150315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694" name="Shape"/>
                    <p:cNvSpPr/>
                    <p:nvPr/>
                  </p:nvSpPr>
                  <p:spPr>
                    <a:xfrm>
                      <a:off x="978606" y="1366725"/>
                      <a:ext cx="148750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grpSp>
                  <p:nvGrpSpPr>
                    <p:cNvPr id="703" name="Group"/>
                    <p:cNvGrpSpPr/>
                    <p:nvPr/>
                  </p:nvGrpSpPr>
                  <p:grpSpPr>
                    <a:xfrm>
                      <a:off x="0" y="0"/>
                      <a:ext cx="1954083" cy="2596996"/>
                      <a:chOff x="0" y="0"/>
                      <a:chExt cx="1954082" cy="2596995"/>
                    </a:xfrm>
                  </p:grpSpPr>
                  <p:sp>
                    <p:nvSpPr>
                      <p:cNvPr id="695" name="Oval"/>
                      <p:cNvSpPr/>
                      <p:nvPr/>
                    </p:nvSpPr>
                    <p:spPr>
                      <a:xfrm rot="2562777">
                        <a:off x="676413" y="766699"/>
                        <a:ext cx="676414" cy="1533400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96" name="Oval"/>
                      <p:cNvSpPr/>
                      <p:nvPr/>
                    </p:nvSpPr>
                    <p:spPr>
                      <a:xfrm>
                        <a:off x="676413" y="766699"/>
                        <a:ext cx="676414" cy="1533400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97" name="Oval"/>
                      <p:cNvSpPr/>
                      <p:nvPr/>
                    </p:nvSpPr>
                    <p:spPr>
                      <a:xfrm rot="5400000">
                        <a:off x="789763" y="602424"/>
                        <a:ext cx="600027" cy="1728612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98" name="Oval"/>
                      <p:cNvSpPr/>
                      <p:nvPr/>
                    </p:nvSpPr>
                    <p:spPr>
                      <a:xfrm rot="19050839">
                        <a:off x="676413" y="766699"/>
                        <a:ext cx="676414" cy="1533400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99" name="."/>
                      <p:cNvSpPr txBox="1"/>
                      <p:nvPr/>
                    </p:nvSpPr>
                    <p:spPr>
                      <a:xfrm>
                        <a:off x="1368483" y="193063"/>
                        <a:ext cx="411709" cy="132333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700" name="."/>
                      <p:cNvSpPr txBox="1"/>
                      <p:nvPr/>
                    </p:nvSpPr>
                    <p:spPr>
                      <a:xfrm>
                        <a:off x="0" y="633360"/>
                        <a:ext cx="411709" cy="132333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701" name="."/>
                      <p:cNvSpPr txBox="1"/>
                      <p:nvPr/>
                    </p:nvSpPr>
                    <p:spPr>
                      <a:xfrm>
                        <a:off x="1296458" y="1273665"/>
                        <a:ext cx="411709" cy="132333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702" name="."/>
                      <p:cNvSpPr txBox="1"/>
                      <p:nvPr/>
                    </p:nvSpPr>
                    <p:spPr>
                      <a:xfrm>
                        <a:off x="792280" y="0"/>
                        <a:ext cx="411709" cy="132333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708" name="10-2"/>
            <p:cNvSpPr txBox="1"/>
            <p:nvPr/>
          </p:nvSpPr>
          <p:spPr>
            <a:xfrm>
              <a:off x="333548" y="669924"/>
              <a:ext cx="1056929" cy="708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44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10</a:t>
              </a:r>
              <a:r>
                <a:rPr sz="4400" baseline="300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-2</a:t>
              </a:r>
            </a:p>
          </p:txBody>
        </p:sp>
      </p:grpSp>
      <p:sp>
        <p:nvSpPr>
          <p:cNvPr id="710" name="10-40"/>
          <p:cNvSpPr txBox="1"/>
          <p:nvPr/>
        </p:nvSpPr>
        <p:spPr>
          <a:xfrm>
            <a:off x="111125" y="2187575"/>
            <a:ext cx="124777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4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rPr>
              <a:t>10</a:t>
            </a:r>
            <a:r>
              <a:rPr sz="4000" baseline="30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rPr>
              <a:t>-40</a:t>
            </a:r>
          </a:p>
        </p:txBody>
      </p:sp>
      <p:sp>
        <p:nvSpPr>
          <p:cNvPr id="712" name="Le forze o interazioni"/>
          <p:cNvSpPr txBox="1">
            <a:spLocks noGrp="1"/>
          </p:cNvSpPr>
          <p:nvPr>
            <p:ph type="title" idx="4294967295"/>
          </p:nvPr>
        </p:nvSpPr>
        <p:spPr>
          <a:xfrm>
            <a:off x="34925" y="115887"/>
            <a:ext cx="5545138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/>
              <a:t> Le </a:t>
            </a:r>
            <a:r>
              <a:rPr sz="3200" dirty="0" err="1"/>
              <a:t>forze</a:t>
            </a:r>
            <a:r>
              <a:rPr sz="3200" dirty="0"/>
              <a:t> o </a:t>
            </a:r>
            <a:r>
              <a:rPr sz="3200" dirty="0" err="1"/>
              <a:t>interazioni</a:t>
            </a:r>
            <a:endParaRPr sz="3200" dirty="0"/>
          </a:p>
        </p:txBody>
      </p:sp>
      <p:pic>
        <p:nvPicPr>
          <p:cNvPr id="713" name="newforces.jpg" descr="newforc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7" y="4859337"/>
            <a:ext cx="4525963" cy="1547813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L’interazione avviene grazie allo scambio di particelle"/>
          <p:cNvSpPr txBox="1"/>
          <p:nvPr/>
        </p:nvSpPr>
        <p:spPr>
          <a:xfrm>
            <a:off x="328617" y="5898623"/>
            <a:ext cx="4228789" cy="307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defTabSz="455612">
              <a:lnSpc>
                <a:spcPct val="77000"/>
              </a:lnSpc>
              <a:spcBef>
                <a:spcPts val="0"/>
              </a:spcBef>
              <a:buSzTx/>
              <a:buNone/>
              <a:defRPr sz="1400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C3300"/>
                </a:solidFill>
              </a:rPr>
              <a:t>L’interazione avviene grazie allo scambio di particelle</a:t>
            </a:r>
          </a:p>
        </p:txBody>
      </p:sp>
      <p:sp>
        <p:nvSpPr>
          <p:cNvPr id="715" name="Sono i bosoni (spin intero), i “quanti” del campo di interazione.…"/>
          <p:cNvSpPr txBox="1"/>
          <p:nvPr/>
        </p:nvSpPr>
        <p:spPr>
          <a:xfrm>
            <a:off x="4787900" y="4797425"/>
            <a:ext cx="3749041" cy="1513840"/>
          </a:xfrm>
          <a:prstGeom prst="rect">
            <a:avLst/>
          </a:prstGeom>
          <a:ln>
            <a:solidFill>
              <a:srgbClr val="FF99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rgbClr val="333399"/>
                </a:solidFill>
              </a:rPr>
              <a:t>Sono</a:t>
            </a:r>
            <a:r>
              <a:rPr dirty="0">
                <a:solidFill>
                  <a:srgbClr val="333399"/>
                </a:solidFill>
              </a:rPr>
              <a:t> </a:t>
            </a:r>
            <a:r>
              <a:rPr dirty="0" err="1">
                <a:solidFill>
                  <a:srgbClr val="333399"/>
                </a:solidFill>
              </a:rPr>
              <a:t>i</a:t>
            </a:r>
            <a:r>
              <a:rPr dirty="0">
                <a:solidFill>
                  <a:srgbClr val="333399"/>
                </a:solidFill>
              </a:rPr>
              <a:t> bosoni (spin </a:t>
            </a:r>
            <a:r>
              <a:rPr dirty="0" err="1">
                <a:solidFill>
                  <a:srgbClr val="333399"/>
                </a:solidFill>
              </a:rPr>
              <a:t>intero</a:t>
            </a:r>
            <a:r>
              <a:rPr dirty="0">
                <a:solidFill>
                  <a:srgbClr val="333399"/>
                </a:solidFill>
              </a:rPr>
              <a:t>), </a:t>
            </a:r>
            <a:r>
              <a:rPr dirty="0" err="1">
                <a:solidFill>
                  <a:srgbClr val="333399"/>
                </a:solidFill>
              </a:rPr>
              <a:t>i</a:t>
            </a:r>
            <a:r>
              <a:rPr dirty="0">
                <a:solidFill>
                  <a:srgbClr val="333399"/>
                </a:solidFill>
              </a:rPr>
              <a:t> “</a:t>
            </a:r>
            <a:r>
              <a:rPr dirty="0" err="1">
                <a:solidFill>
                  <a:srgbClr val="333399"/>
                </a:solidFill>
              </a:rPr>
              <a:t>quanti</a:t>
            </a:r>
            <a:r>
              <a:rPr dirty="0">
                <a:solidFill>
                  <a:srgbClr val="333399"/>
                </a:solidFill>
              </a:rPr>
              <a:t>” del campo di </a:t>
            </a:r>
            <a:r>
              <a:rPr dirty="0" err="1">
                <a:solidFill>
                  <a:srgbClr val="333399"/>
                </a:solidFill>
              </a:rPr>
              <a:t>interazione</a:t>
            </a:r>
            <a:r>
              <a:rPr dirty="0">
                <a:solidFill>
                  <a:srgbClr val="333399"/>
                </a:solidFill>
              </a:rPr>
              <a:t>.</a:t>
            </a:r>
          </a:p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rgbClr val="333399"/>
                </a:solidFill>
              </a:rPr>
              <a:t>Es</a:t>
            </a:r>
            <a:r>
              <a:rPr dirty="0">
                <a:solidFill>
                  <a:srgbClr val="333399"/>
                </a:solidFill>
              </a:rPr>
              <a:t>: Il </a:t>
            </a:r>
            <a:r>
              <a:rPr dirty="0" err="1">
                <a:solidFill>
                  <a:srgbClr val="333399"/>
                </a:solidFill>
              </a:rPr>
              <a:t>fotone</a:t>
            </a:r>
            <a:r>
              <a:rPr dirty="0">
                <a:solidFill>
                  <a:srgbClr val="333399"/>
                </a:solidFill>
              </a:rPr>
              <a:t> e’ </a:t>
            </a:r>
            <a:r>
              <a:rPr dirty="0" err="1">
                <a:solidFill>
                  <a:srgbClr val="333399"/>
                </a:solidFill>
              </a:rPr>
              <a:t>il</a:t>
            </a:r>
            <a:r>
              <a:rPr dirty="0">
                <a:solidFill>
                  <a:srgbClr val="333399"/>
                </a:solidFill>
              </a:rPr>
              <a:t> </a:t>
            </a:r>
            <a:r>
              <a:rPr dirty="0" err="1">
                <a:solidFill>
                  <a:srgbClr val="333399"/>
                </a:solidFill>
              </a:rPr>
              <a:t>quanto</a:t>
            </a:r>
            <a:r>
              <a:rPr dirty="0">
                <a:solidFill>
                  <a:srgbClr val="333399"/>
                </a:solidFill>
              </a:rPr>
              <a:t> del campo di </a:t>
            </a:r>
            <a:r>
              <a:rPr dirty="0" err="1">
                <a:solidFill>
                  <a:srgbClr val="333399"/>
                </a:solidFill>
              </a:rPr>
              <a:t>interazione</a:t>
            </a:r>
            <a:r>
              <a:rPr dirty="0">
                <a:solidFill>
                  <a:srgbClr val="333399"/>
                </a:solidFill>
              </a:rPr>
              <a:t> </a:t>
            </a:r>
            <a:r>
              <a:rPr dirty="0" err="1">
                <a:solidFill>
                  <a:srgbClr val="333399"/>
                </a:solidFill>
              </a:rPr>
              <a:t>elettromagnetica</a:t>
            </a:r>
            <a:endParaRPr dirty="0">
              <a:solidFill>
                <a:srgbClr val="333399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CEC378-59E3-6847-A113-E483C9762A35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51" name="Tutte le forze osservate in natura sono riconducibili a 4 interazioni fondamentali…">
            <a:extLst>
              <a:ext uri="{FF2B5EF4-FFF2-40B4-BE49-F238E27FC236}">
                <a16:creationId xmlns:a16="http://schemas.microsoft.com/office/drawing/2014/main" id="{1078330F-D500-3045-A801-1E8803AA3EF3}"/>
              </a:ext>
            </a:extLst>
          </p:cNvPr>
          <p:cNvSpPr txBox="1"/>
          <p:nvPr/>
        </p:nvSpPr>
        <p:spPr>
          <a:xfrm>
            <a:off x="203200" y="763173"/>
            <a:ext cx="8206741" cy="1277273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Tutte le forze osservate in natura sono riconducibili a 4 interazioni fondamentali</a:t>
            </a:r>
          </a:p>
          <a:p>
            <a:pPr marL="342900" indent="-342900" defTabSz="455612"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Responsabili: </a:t>
            </a:r>
          </a:p>
          <a:p>
            <a:pPr marL="285750" lvl="1" indent="-285750" defTabSz="455612">
              <a:spcBef>
                <a:spcPts val="0"/>
              </a:spcBef>
              <a:buSzTx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 della coesione della materia</a:t>
            </a:r>
          </a:p>
          <a:p>
            <a:pPr marL="285750" lvl="1" indent="-285750" defTabSz="455612">
              <a:spcBef>
                <a:spcPts val="0"/>
              </a:spcBef>
              <a:buSzTx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 del suo decadimento</a:t>
            </a:r>
          </a:p>
        </p:txBody>
      </p:sp>
    </p:spTree>
    <p:extLst>
      <p:ext uri="{BB962C8B-B14F-4D97-AF65-F5344CB8AC3E}">
        <p14:creationId xmlns:p14="http://schemas.microsoft.com/office/powerpoint/2010/main" val="26685067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roup"/>
          <p:cNvGrpSpPr/>
          <p:nvPr/>
        </p:nvGrpSpPr>
        <p:grpSpPr>
          <a:xfrm>
            <a:off x="2355850" y="2060575"/>
            <a:ext cx="2863850" cy="2490144"/>
            <a:chOff x="0" y="0"/>
            <a:chExt cx="2863850" cy="2490143"/>
          </a:xfrm>
        </p:grpSpPr>
        <p:sp>
          <p:nvSpPr>
            <p:cNvPr id="717" name="Forza debole"/>
            <p:cNvSpPr txBox="1"/>
            <p:nvPr/>
          </p:nvSpPr>
          <p:spPr>
            <a:xfrm>
              <a:off x="144463" y="2030413"/>
              <a:ext cx="1883222" cy="459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2400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400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rPr>
                <a:t>Forza debole</a:t>
              </a:r>
            </a:p>
          </p:txBody>
        </p:sp>
        <p:sp>
          <p:nvSpPr>
            <p:cNvPr id="718" name="átomo"/>
            <p:cNvSpPr txBox="1"/>
            <p:nvPr/>
          </p:nvSpPr>
          <p:spPr>
            <a:xfrm>
              <a:off x="1011807" y="1428750"/>
              <a:ext cx="810073" cy="375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rPr>
                <a:t>átomo</a:t>
              </a:r>
            </a:p>
          </p:txBody>
        </p:sp>
        <p:sp>
          <p:nvSpPr>
            <p:cNvPr id="719" name="10-5"/>
            <p:cNvSpPr txBox="1"/>
            <p:nvPr/>
          </p:nvSpPr>
          <p:spPr>
            <a:xfrm>
              <a:off x="332408" y="0"/>
              <a:ext cx="970311" cy="646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40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10</a:t>
              </a:r>
              <a:r>
                <a:rPr sz="4000" baseline="300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-5</a:t>
              </a:r>
            </a:p>
          </p:txBody>
        </p:sp>
        <p:pic>
          <p:nvPicPr>
            <p:cNvPr id="720" name="co60_3.png" descr="co60_3.png"/>
            <p:cNvPicPr>
              <a:picLocks noChangeAspect="1"/>
            </p:cNvPicPr>
            <p:nvPr/>
          </p:nvPicPr>
          <p:blipFill>
            <a:blip r:embed="rId2"/>
            <a:srcRect r="58161"/>
            <a:stretch>
              <a:fillRect/>
            </a:stretch>
          </p:blipFill>
          <p:spPr>
            <a:xfrm>
              <a:off x="72007" y="158476"/>
              <a:ext cx="2125726" cy="1079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1" name="co60_3.png" descr="co60_3.png"/>
            <p:cNvPicPr>
              <a:picLocks noChangeAspect="1"/>
            </p:cNvPicPr>
            <p:nvPr/>
          </p:nvPicPr>
          <p:blipFill>
            <a:blip r:embed="rId2"/>
            <a:srcRect l="43634"/>
            <a:stretch>
              <a:fillRect/>
            </a:stretch>
          </p:blipFill>
          <p:spPr>
            <a:xfrm>
              <a:off x="0" y="1022571"/>
              <a:ext cx="2863850" cy="1079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3" name="Forza gravitazionale"/>
          <p:cNvSpPr txBox="1"/>
          <p:nvPr/>
        </p:nvSpPr>
        <p:spPr>
          <a:xfrm>
            <a:off x="-180975" y="3803650"/>
            <a:ext cx="2592388" cy="71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rPr>
              <a:t>Forza gravitazionale</a:t>
            </a:r>
          </a:p>
        </p:txBody>
      </p:sp>
      <p:sp>
        <p:nvSpPr>
          <p:cNvPr id="724" name="Forza forte…"/>
          <p:cNvSpPr txBox="1"/>
          <p:nvPr/>
        </p:nvSpPr>
        <p:spPr>
          <a:xfrm>
            <a:off x="6661150" y="3803650"/>
            <a:ext cx="2232025" cy="71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rPr>
              <a:t>Forza forte </a:t>
            </a:r>
          </a:p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Arial"/>
              </a:rPr>
              <a:t>(o di colore)</a:t>
            </a:r>
          </a:p>
        </p:txBody>
      </p:sp>
      <p:pic>
        <p:nvPicPr>
          <p:cNvPr id="725" name="strong.jpg" descr="str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2565400"/>
            <a:ext cx="992188" cy="1227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I07-02-SolarSystem.jpg" descr="I07-02-Solar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146300"/>
            <a:ext cx="2111375" cy="1657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9" name="Group"/>
          <p:cNvGrpSpPr/>
          <p:nvPr/>
        </p:nvGrpSpPr>
        <p:grpSpPr>
          <a:xfrm>
            <a:off x="6731000" y="2074862"/>
            <a:ext cx="900113" cy="990601"/>
            <a:chOff x="0" y="0"/>
            <a:chExt cx="900112" cy="990600"/>
          </a:xfrm>
        </p:grpSpPr>
        <p:sp>
          <p:nvSpPr>
            <p:cNvPr id="727" name="Rectangle"/>
            <p:cNvSpPr/>
            <p:nvPr/>
          </p:nvSpPr>
          <p:spPr>
            <a:xfrm>
              <a:off x="0" y="0"/>
              <a:ext cx="900113" cy="990600"/>
            </a:xfrm>
            <a:prstGeom prst="rect">
              <a:avLst/>
            </a:prstGeom>
            <a:solidFill>
              <a:srgbClr val="FFFD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28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00113" cy="990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0" name="1"/>
          <p:cNvSpPr txBox="1"/>
          <p:nvPr/>
        </p:nvSpPr>
        <p:spPr>
          <a:xfrm>
            <a:off x="7815604" y="1989137"/>
            <a:ext cx="38666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4" tIns="45714" rIns="45714" bIns="45714">
            <a:spAutoFit/>
          </a:bodyPr>
          <a:lstStyle>
            <a:lvl1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4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4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rPr>
              <a:t>1</a:t>
            </a:r>
          </a:p>
        </p:txBody>
      </p:sp>
      <p:grpSp>
        <p:nvGrpSpPr>
          <p:cNvPr id="758" name="Group"/>
          <p:cNvGrpSpPr/>
          <p:nvPr/>
        </p:nvGrpSpPr>
        <p:grpSpPr>
          <a:xfrm>
            <a:off x="4330700" y="1425575"/>
            <a:ext cx="2736850" cy="3103939"/>
            <a:chOff x="0" y="0"/>
            <a:chExt cx="2736850" cy="3103938"/>
          </a:xfrm>
        </p:grpSpPr>
        <p:sp>
          <p:nvSpPr>
            <p:cNvPr id="731" name="Forza…"/>
            <p:cNvSpPr txBox="1"/>
            <p:nvPr/>
          </p:nvSpPr>
          <p:spPr>
            <a:xfrm>
              <a:off x="0" y="2390774"/>
              <a:ext cx="2736850" cy="713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Arial"/>
                </a:rPr>
                <a:t>Forza </a:t>
              </a:r>
            </a:p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Arial"/>
                </a:rPr>
                <a:t>elettromagnetica</a:t>
              </a:r>
            </a:p>
          </p:txBody>
        </p:sp>
        <p:grpSp>
          <p:nvGrpSpPr>
            <p:cNvPr id="756" name="Group"/>
            <p:cNvGrpSpPr/>
            <p:nvPr/>
          </p:nvGrpSpPr>
          <p:grpSpPr>
            <a:xfrm>
              <a:off x="360362" y="0"/>
              <a:ext cx="1988531" cy="2596996"/>
              <a:chOff x="0" y="0"/>
              <a:chExt cx="1988529" cy="2596995"/>
            </a:xfrm>
          </p:grpSpPr>
          <p:sp>
            <p:nvSpPr>
              <p:cNvPr id="732" name="Rectangle"/>
              <p:cNvSpPr/>
              <p:nvPr/>
            </p:nvSpPr>
            <p:spPr>
              <a:xfrm>
                <a:off x="0" y="656972"/>
                <a:ext cx="1988530" cy="1763966"/>
              </a:xfrm>
              <a:prstGeom prst="rect">
                <a:avLst/>
              </a:prstGeom>
              <a:solidFill>
                <a:srgbClr val="FFFD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5612">
                  <a:lnSpc>
                    <a:spcPct val="77000"/>
                  </a:lnSpc>
                  <a:spcBef>
                    <a:spcPts val="0"/>
                  </a:spcBef>
                  <a:buSzTx/>
                  <a:buNone/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grpSp>
            <p:nvGrpSpPr>
              <p:cNvPr id="755" name="Group"/>
              <p:cNvGrpSpPr/>
              <p:nvPr/>
            </p:nvGrpSpPr>
            <p:grpSpPr>
              <a:xfrm>
                <a:off x="0" y="0"/>
                <a:ext cx="1954083" cy="2596996"/>
                <a:chOff x="0" y="0"/>
                <a:chExt cx="1954082" cy="2596995"/>
              </a:xfrm>
            </p:grpSpPr>
            <p:sp>
              <p:nvSpPr>
                <p:cNvPr id="733" name="Shape"/>
                <p:cNvSpPr/>
                <p:nvPr/>
              </p:nvSpPr>
              <p:spPr>
                <a:xfrm>
                  <a:off x="1052198" y="1500064"/>
                  <a:ext cx="150315" cy="13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10800" y="0"/>
                      </a:ln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2600"/>
                </a:solidFill>
                <a:ln w="9525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455612">
                    <a:lnSpc>
                      <a:spcPct val="77000"/>
                    </a:lnSpc>
                    <a:spcBef>
                      <a:spcPts val="0"/>
                    </a:spcBef>
                    <a:buSzTx/>
                    <a:buNone/>
                    <a:defRPr sz="18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754" name="Group"/>
                <p:cNvGrpSpPr/>
                <p:nvPr/>
              </p:nvGrpSpPr>
              <p:grpSpPr>
                <a:xfrm>
                  <a:off x="0" y="0"/>
                  <a:ext cx="1954083" cy="2596996"/>
                  <a:chOff x="0" y="0"/>
                  <a:chExt cx="1954082" cy="2596995"/>
                </a:xfrm>
              </p:grpSpPr>
              <p:sp>
                <p:nvSpPr>
                  <p:cNvPr id="734" name="Shape"/>
                  <p:cNvSpPr/>
                  <p:nvPr/>
                </p:nvSpPr>
                <p:spPr>
                  <a:xfrm>
                    <a:off x="901884" y="1300055"/>
                    <a:ext cx="150315" cy="133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0800" y="0"/>
                        </a:ln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CC99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55612">
                      <a:lnSpc>
                        <a:spcPct val="77000"/>
                      </a:lnSpc>
                      <a:spcBef>
                        <a:spcPts val="0"/>
                      </a:spcBef>
                      <a:buSzTx/>
                      <a:buNone/>
                      <a:defRPr sz="18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735" name="Shape"/>
                  <p:cNvSpPr/>
                  <p:nvPr/>
                </p:nvSpPr>
                <p:spPr>
                  <a:xfrm>
                    <a:off x="1052198" y="1300055"/>
                    <a:ext cx="150315" cy="133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0800" y="0"/>
                        </a:ln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CC99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55612">
                      <a:lnSpc>
                        <a:spcPct val="77000"/>
                      </a:lnSpc>
                      <a:spcBef>
                        <a:spcPts val="0"/>
                      </a:spcBef>
                      <a:buSzTx/>
                      <a:buNone/>
                      <a:defRPr sz="18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736" name="Shape"/>
                  <p:cNvSpPr/>
                  <p:nvPr/>
                </p:nvSpPr>
                <p:spPr>
                  <a:xfrm>
                    <a:off x="826727" y="1433394"/>
                    <a:ext cx="150315" cy="13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0800" y="0"/>
                        </a:ln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F2600"/>
                  </a:solidFill>
                  <a:ln w="9525" cap="flat">
                    <a:solidFill>
                      <a:srgbClr val="FF26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455612">
                      <a:lnSpc>
                        <a:spcPct val="77000"/>
                      </a:lnSpc>
                      <a:spcBef>
                        <a:spcPts val="0"/>
                      </a:spcBef>
                      <a:buSzTx/>
                      <a:buNone/>
                      <a:defRPr sz="18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  <a:endParaRPr/>
                  </a:p>
                </p:txBody>
              </p:sp>
              <p:grpSp>
                <p:nvGrpSpPr>
                  <p:cNvPr id="753" name="Group"/>
                  <p:cNvGrpSpPr/>
                  <p:nvPr/>
                </p:nvGrpSpPr>
                <p:grpSpPr>
                  <a:xfrm>
                    <a:off x="0" y="0"/>
                    <a:ext cx="1954083" cy="2596996"/>
                    <a:chOff x="0" y="0"/>
                    <a:chExt cx="1954082" cy="2596995"/>
                  </a:xfrm>
                </p:grpSpPr>
                <p:sp>
                  <p:nvSpPr>
                    <p:cNvPr id="737" name="Shape"/>
                    <p:cNvSpPr/>
                    <p:nvPr/>
                  </p:nvSpPr>
                  <p:spPr>
                    <a:xfrm>
                      <a:off x="826727" y="1366725"/>
                      <a:ext cx="150315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00CC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738" name="Shape"/>
                    <p:cNvSpPr/>
                    <p:nvPr/>
                  </p:nvSpPr>
                  <p:spPr>
                    <a:xfrm>
                      <a:off x="978606" y="1500064"/>
                      <a:ext cx="148750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00CC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739" name="Shape"/>
                    <p:cNvSpPr/>
                    <p:nvPr/>
                  </p:nvSpPr>
                  <p:spPr>
                    <a:xfrm>
                      <a:off x="1052198" y="1433394"/>
                      <a:ext cx="150315" cy="13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00CC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740" name="Shape"/>
                    <p:cNvSpPr/>
                    <p:nvPr/>
                  </p:nvSpPr>
                  <p:spPr>
                    <a:xfrm>
                      <a:off x="978606" y="1300055"/>
                      <a:ext cx="148750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741" name="Shape"/>
                    <p:cNvSpPr/>
                    <p:nvPr/>
                  </p:nvSpPr>
                  <p:spPr>
                    <a:xfrm>
                      <a:off x="901884" y="1500064"/>
                      <a:ext cx="150315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742" name="Shape"/>
                    <p:cNvSpPr/>
                    <p:nvPr/>
                  </p:nvSpPr>
                  <p:spPr>
                    <a:xfrm>
                      <a:off x="1127355" y="1366725"/>
                      <a:ext cx="150315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sp>
                  <p:nvSpPr>
                    <p:cNvPr id="743" name="Shape"/>
                    <p:cNvSpPr/>
                    <p:nvPr/>
                  </p:nvSpPr>
                  <p:spPr>
                    <a:xfrm>
                      <a:off x="978606" y="1366725"/>
                      <a:ext cx="148750" cy="1333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10800" y="0"/>
                          </a:ln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0" y="16765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6765"/>
                            <a:pt x="21600" y="10800"/>
                          </a:cubicBezTo>
                          <a:cubicBezTo>
                            <a:pt x="21600" y="4835"/>
                            <a:pt x="1676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F2600"/>
                    </a:solidFill>
                    <a:ln w="9525" cap="flat">
                      <a:solidFill>
                        <a:srgbClr val="FF26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defTabSz="455612">
                        <a:lnSpc>
                          <a:spcPct val="77000"/>
                        </a:lnSpc>
                        <a:spcBef>
                          <a:spcPts val="0"/>
                        </a:spcBef>
                        <a:buSzTx/>
                        <a:buNone/>
                        <a:defRPr sz="1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p:txBody>
                </p:sp>
                <p:grpSp>
                  <p:nvGrpSpPr>
                    <p:cNvPr id="752" name="Group"/>
                    <p:cNvGrpSpPr/>
                    <p:nvPr/>
                  </p:nvGrpSpPr>
                  <p:grpSpPr>
                    <a:xfrm>
                      <a:off x="0" y="0"/>
                      <a:ext cx="1954083" cy="2596996"/>
                      <a:chOff x="0" y="0"/>
                      <a:chExt cx="1954082" cy="2596995"/>
                    </a:xfrm>
                  </p:grpSpPr>
                  <p:sp>
                    <p:nvSpPr>
                      <p:cNvPr id="744" name="Oval"/>
                      <p:cNvSpPr/>
                      <p:nvPr/>
                    </p:nvSpPr>
                    <p:spPr>
                      <a:xfrm rot="2562777">
                        <a:off x="676413" y="766699"/>
                        <a:ext cx="676414" cy="1533400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45" name="Oval"/>
                      <p:cNvSpPr/>
                      <p:nvPr/>
                    </p:nvSpPr>
                    <p:spPr>
                      <a:xfrm>
                        <a:off x="676413" y="766699"/>
                        <a:ext cx="676414" cy="1533400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46" name="Oval"/>
                      <p:cNvSpPr/>
                      <p:nvPr/>
                    </p:nvSpPr>
                    <p:spPr>
                      <a:xfrm rot="5400000">
                        <a:off x="789763" y="602424"/>
                        <a:ext cx="600027" cy="1728612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47" name="Oval"/>
                      <p:cNvSpPr/>
                      <p:nvPr/>
                    </p:nvSpPr>
                    <p:spPr>
                      <a:xfrm rot="19050839">
                        <a:off x="676413" y="766699"/>
                        <a:ext cx="676414" cy="1533400"/>
                      </a:xfrm>
                      <a:prstGeom prst="ellipse">
                        <a:avLst/>
                      </a:prstGeom>
                      <a:noFill/>
                      <a:ln w="9525" cap="flat">
                        <a:solidFill>
                          <a:srgbClr val="000000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1800">
                            <a:solidFill>
                              <a:srgbClr val="FFFFFF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48" name="."/>
                      <p:cNvSpPr txBox="1"/>
                      <p:nvPr/>
                    </p:nvSpPr>
                    <p:spPr>
                      <a:xfrm>
                        <a:off x="1368483" y="193063"/>
                        <a:ext cx="411709" cy="132333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749" name="."/>
                      <p:cNvSpPr txBox="1"/>
                      <p:nvPr/>
                    </p:nvSpPr>
                    <p:spPr>
                      <a:xfrm>
                        <a:off x="0" y="633360"/>
                        <a:ext cx="411709" cy="132333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750" name="."/>
                      <p:cNvSpPr txBox="1"/>
                      <p:nvPr/>
                    </p:nvSpPr>
                    <p:spPr>
                      <a:xfrm>
                        <a:off x="1296458" y="1273665"/>
                        <a:ext cx="411709" cy="132333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751" name="."/>
                      <p:cNvSpPr txBox="1"/>
                      <p:nvPr/>
                    </p:nvSpPr>
                    <p:spPr>
                      <a:xfrm>
                        <a:off x="792280" y="0"/>
                        <a:ext cx="411709" cy="1323330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="" xmlns:ma14="http://schemas.microsoft.com/office/mac/drawingml/2011/main" val="1"/>
                        </a:ext>
                      </a:extLst>
                    </p:spPr>
                    <p:txBody>
                      <a:bodyPr wrap="none" lIns="45714" tIns="45714" rIns="45714" bIns="45714" numCol="1" anchor="t">
                        <a:spAutoFit/>
                      </a:bodyPr>
                      <a:lstStyle>
                        <a:lvl1pPr defTabSz="455612">
                          <a:lnSpc>
                            <a:spcPct val="77000"/>
                          </a:lnSpc>
                          <a:spcBef>
                            <a:spcPts val="0"/>
                          </a:spcBef>
                          <a:buSzTx/>
                          <a:buNone/>
                          <a:defRPr sz="8000">
                            <a:solidFill>
                              <a:srgbClr val="3333CC"/>
                            </a:solidFill>
                            <a:latin typeface="Tahoma"/>
                            <a:ea typeface="Tahoma"/>
                            <a:cs typeface="Tahoma"/>
                            <a:sym typeface="Tahoma"/>
                          </a:defRPr>
                        </a:lvl1pPr>
                      </a:lstStyle>
                      <a:p>
                        <a:pPr>
                          <a:defRPr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0">
                            <a:solidFill>
                              <a:srgbClr val="3333CC"/>
                            </a:solidFill>
                          </a:rPr>
                          <a:t>.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757" name="10-2"/>
            <p:cNvSpPr txBox="1"/>
            <p:nvPr/>
          </p:nvSpPr>
          <p:spPr>
            <a:xfrm>
              <a:off x="333548" y="669924"/>
              <a:ext cx="1056929" cy="708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44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10</a:t>
              </a:r>
              <a:r>
                <a:rPr sz="4400" baseline="30000">
                  <a:solidFill>
                    <a:srgbClr val="FF9900"/>
                  </a:solidFill>
                  <a:latin typeface="+mn-lt"/>
                  <a:ea typeface="+mn-ea"/>
                  <a:cs typeface="+mn-cs"/>
                  <a:sym typeface="Arial"/>
                </a:rPr>
                <a:t>-2</a:t>
              </a:r>
            </a:p>
          </p:txBody>
        </p:sp>
      </p:grpSp>
      <p:sp>
        <p:nvSpPr>
          <p:cNvPr id="759" name="10-40"/>
          <p:cNvSpPr txBox="1"/>
          <p:nvPr/>
        </p:nvSpPr>
        <p:spPr>
          <a:xfrm>
            <a:off x="111125" y="2187575"/>
            <a:ext cx="124777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4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rPr>
              <a:t>10</a:t>
            </a:r>
            <a:r>
              <a:rPr sz="4000" baseline="30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rPr>
              <a:t>-40</a:t>
            </a:r>
          </a:p>
        </p:txBody>
      </p:sp>
      <p:sp>
        <p:nvSpPr>
          <p:cNvPr id="761" name="Le forze o interazioni"/>
          <p:cNvSpPr txBox="1">
            <a:spLocks noGrp="1"/>
          </p:cNvSpPr>
          <p:nvPr>
            <p:ph type="title" idx="4294967295"/>
          </p:nvPr>
        </p:nvSpPr>
        <p:spPr>
          <a:xfrm>
            <a:off x="34925" y="115887"/>
            <a:ext cx="5545138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/>
              <a:t> Le </a:t>
            </a:r>
            <a:r>
              <a:rPr sz="3200" dirty="0" err="1"/>
              <a:t>forze</a:t>
            </a:r>
            <a:r>
              <a:rPr sz="3200" dirty="0"/>
              <a:t> o </a:t>
            </a:r>
            <a:r>
              <a:rPr sz="3200" dirty="0" err="1"/>
              <a:t>interazioni</a:t>
            </a:r>
            <a:endParaRPr sz="3200" dirty="0"/>
          </a:p>
        </p:txBody>
      </p:sp>
      <p:graphicFrame>
        <p:nvGraphicFramePr>
          <p:cNvPr id="762" name="Table"/>
          <p:cNvGraphicFramePr/>
          <p:nvPr/>
        </p:nvGraphicFramePr>
        <p:xfrm>
          <a:off x="84137" y="5084762"/>
          <a:ext cx="8520110" cy="13462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126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Mediatore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000" b="1"/>
                        <a:t>gravitone (G)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4000">
                        <a:alpha val="568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000" b="1"/>
                        <a:t>W</a:t>
                      </a:r>
                      <a:r>
                        <a:rPr sz="2000" b="1" baseline="30000"/>
                        <a:t>-</a:t>
                      </a:r>
                      <a:r>
                        <a:rPr sz="2000" b="1"/>
                        <a:t> W</a:t>
                      </a:r>
                      <a:r>
                        <a:rPr sz="2000" b="1" baseline="30000"/>
                        <a:t>+</a:t>
                      </a:r>
                      <a:r>
                        <a:rPr sz="2000" b="1"/>
                        <a:t> Z</a:t>
                      </a:r>
                      <a:r>
                        <a:rPr sz="2000" b="1" baseline="30000"/>
                        <a:t>0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C66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000" b="1"/>
                        <a:t>Fotone (</a:t>
                      </a:r>
                      <a:r>
                        <a:rPr sz="20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γ</a:t>
                      </a:r>
                      <a:r>
                        <a:rPr sz="2000" b="1"/>
                        <a:t>)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2600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sz="2000" b="1"/>
                        <a:t>Gluone (g)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8000">
                        <a:alpha val="6313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Particelle coinvolte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tutte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804000">
                        <a:alpha val="568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Leptoni e quarks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C66">
                        <a:alpha val="5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Particelle cariche</a:t>
                      </a:r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2600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2812">
                        <a:lnSpc>
                          <a:spcPct val="100000"/>
                        </a:lnSpc>
                        <a:tabLst/>
                        <a:defRPr sz="1800" b="0" i="0"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dirty="0"/>
                        <a:t>Quark e </a:t>
                      </a:r>
                      <a:r>
                        <a:rPr dirty="0" err="1"/>
                        <a:t>gluoni</a:t>
                      </a:r>
                      <a:endParaRPr dirty="0"/>
                    </a:p>
                  </a:txBody>
                  <a:tcPr marL="45744" marR="45744" marT="45744" marB="4574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8000">
                        <a:alpha val="6313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3" name="Double Arrow"/>
          <p:cNvSpPr/>
          <p:nvPr/>
        </p:nvSpPr>
        <p:spPr>
          <a:xfrm rot="3493107">
            <a:off x="1650206" y="4693443"/>
            <a:ext cx="549276" cy="207964"/>
          </a:xfrm>
          <a:prstGeom prst="leftRightArrow">
            <a:avLst>
              <a:gd name="adj1" fmla="val 26481"/>
              <a:gd name="adj2" fmla="val 62093"/>
            </a:avLst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4" name="Double Arrow"/>
          <p:cNvSpPr/>
          <p:nvPr/>
        </p:nvSpPr>
        <p:spPr>
          <a:xfrm rot="4255082">
            <a:off x="3523455" y="4691856"/>
            <a:ext cx="547689" cy="209551"/>
          </a:xfrm>
          <a:prstGeom prst="leftRightArrow">
            <a:avLst>
              <a:gd name="adj1" fmla="val 26481"/>
              <a:gd name="adj2" fmla="val 61445"/>
            </a:avLst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5" name="Double Arrow"/>
          <p:cNvSpPr/>
          <p:nvPr/>
        </p:nvSpPr>
        <p:spPr>
          <a:xfrm rot="4523421">
            <a:off x="5683250" y="4692650"/>
            <a:ext cx="547688" cy="207963"/>
          </a:xfrm>
          <a:prstGeom prst="leftRightArrow">
            <a:avLst>
              <a:gd name="adj1" fmla="val 26481"/>
              <a:gd name="adj2" fmla="val 61914"/>
            </a:avLst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6" name="Double Arrow"/>
          <p:cNvSpPr/>
          <p:nvPr/>
        </p:nvSpPr>
        <p:spPr>
          <a:xfrm rot="4846697">
            <a:off x="7627937" y="4692650"/>
            <a:ext cx="547688" cy="207963"/>
          </a:xfrm>
          <a:prstGeom prst="leftRightArrow">
            <a:avLst>
              <a:gd name="adj1" fmla="val 26481"/>
              <a:gd name="adj2" fmla="val 61914"/>
            </a:avLst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F8ED0-F89E-944B-9996-733D91513DD7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53" name="Tutte le forze osservate in natura sono riconducibili a 4 interazioni fondamentali…">
            <a:extLst>
              <a:ext uri="{FF2B5EF4-FFF2-40B4-BE49-F238E27FC236}">
                <a16:creationId xmlns:a16="http://schemas.microsoft.com/office/drawing/2014/main" id="{394A6471-4C08-C948-92D4-E80FA9EACAEA}"/>
              </a:ext>
            </a:extLst>
          </p:cNvPr>
          <p:cNvSpPr txBox="1"/>
          <p:nvPr/>
        </p:nvSpPr>
        <p:spPr>
          <a:xfrm>
            <a:off x="203200" y="763173"/>
            <a:ext cx="8206741" cy="1277273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Tutte le forze osservate in natura sono riconducibili a 4 interazioni fondamentali</a:t>
            </a:r>
          </a:p>
          <a:p>
            <a:pPr marL="342900" indent="-342900" defTabSz="455612"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Responsabili: </a:t>
            </a:r>
          </a:p>
          <a:p>
            <a:pPr marL="285750" lvl="1" indent="-285750" defTabSz="455612">
              <a:spcBef>
                <a:spcPts val="0"/>
              </a:spcBef>
              <a:buSzTx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 della coesione della materia</a:t>
            </a:r>
          </a:p>
          <a:p>
            <a:pPr marL="285750" lvl="1" indent="-285750" defTabSz="455612">
              <a:spcBef>
                <a:spcPts val="0"/>
              </a:spcBef>
              <a:buSzTx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solidFill>
                  <a:srgbClr val="333399"/>
                </a:solidFill>
              </a:rPr>
              <a:t> del suo decadimento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Una parentesi: la Gravita’"/>
          <p:cNvSpPr txBox="1">
            <a:spLocks noGrp="1"/>
          </p:cNvSpPr>
          <p:nvPr>
            <p:ph type="title" idx="4294967295"/>
          </p:nvPr>
        </p:nvSpPr>
        <p:spPr>
          <a:xfrm>
            <a:off x="149225" y="102393"/>
            <a:ext cx="3911600" cy="482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37387">
              <a:lnSpc>
                <a:spcPct val="95000"/>
              </a:lnSpc>
              <a:defRPr sz="2304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Una parentesi: la Gravita’</a:t>
            </a:r>
          </a:p>
        </p:txBody>
      </p:sp>
      <p:pic>
        <p:nvPicPr>
          <p:cNvPr id="1192" name="Spacetime_curvature.png" descr="Spacetime_curva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5" y="1041400"/>
            <a:ext cx="5098331" cy="224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3" name="Una (grande) massa in una regione dello spazio-tempo lo perturba come un sasso lanciato in uno stagno…"/>
          <p:cNvSpPr txBox="1"/>
          <p:nvPr/>
        </p:nvSpPr>
        <p:spPr>
          <a:xfrm>
            <a:off x="5410200" y="928369"/>
            <a:ext cx="3304541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Una (grande) massa in una regione dello spazio-tempo lo perturba come un sasso lanciato in uno stagno</a:t>
            </a:r>
          </a:p>
          <a:p>
            <a:pPr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 tale perturbazione si propaga come un’onda</a:t>
            </a:r>
          </a:p>
          <a:p>
            <a:pPr marL="457111" lvl="1" indent="-1499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 debole e difficile da rivelare</a:t>
            </a:r>
          </a:p>
        </p:txBody>
      </p:sp>
      <p:sp>
        <p:nvSpPr>
          <p:cNvPr id="1194" name="L’onda si propaga anche nel vuoto (=Universo), perche’ e’ proprio lo spazio 4-D che oscilla!…"/>
          <p:cNvSpPr txBox="1"/>
          <p:nvPr/>
        </p:nvSpPr>
        <p:spPr>
          <a:xfrm>
            <a:off x="193040" y="4117340"/>
            <a:ext cx="4803141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L’onda si propaga anche nel vuoto (=Universo), perche’ e’ proprio lo spazio 4-D che oscilla!</a:t>
            </a:r>
          </a:p>
          <a:p>
            <a:pPr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 Fenomeno predetto da Einstein nel </a:t>
            </a:r>
            <a:r>
              <a:rPr>
                <a:solidFill>
                  <a:srgbClr val="E32400"/>
                </a:solidFill>
              </a:rPr>
              <a:t>1916</a:t>
            </a:r>
            <a:r>
              <a:t>, dimostrato sperimentalmente dopo 100 anni</a:t>
            </a:r>
          </a:p>
          <a:p>
            <a:pPr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b="1"/>
              <a:t>Ma la questione se la gravita’ e’ quantistica (gravitone) rimane aperta</a:t>
            </a:r>
          </a:p>
        </p:txBody>
      </p:sp>
      <p:pic>
        <p:nvPicPr>
          <p:cNvPr id="1195" name="1455634740234656.jpg" descr="1455634740234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4112281"/>
            <a:ext cx="3644900" cy="20472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C61E9F-43EC-7846-87F7-D7BEC5B73D29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2743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Rounded Rectangle"/>
          <p:cNvSpPr/>
          <p:nvPr/>
        </p:nvSpPr>
        <p:spPr>
          <a:xfrm>
            <a:off x="6011862" y="1412875"/>
            <a:ext cx="2663826" cy="1944688"/>
          </a:xfrm>
          <a:prstGeom prst="roundRect">
            <a:avLst>
              <a:gd name="adj" fmla="val 16327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9" name="Il Modello Standard (MS) delle particelle elementari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83534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Il Modello Standard (MS) delle particelle elementari</a:t>
            </a:r>
          </a:p>
        </p:txBody>
      </p:sp>
      <p:pic>
        <p:nvPicPr>
          <p:cNvPr id="770" name="image.png" descr="image.png"/>
          <p:cNvPicPr>
            <a:picLocks noChangeAspect="1"/>
          </p:cNvPicPr>
          <p:nvPr/>
        </p:nvPicPr>
        <p:blipFill>
          <a:blip r:embed="rId2"/>
          <a:srcRect l="2116" t="25869" r="3036"/>
          <a:stretch>
            <a:fillRect/>
          </a:stretch>
        </p:blipFill>
        <p:spPr>
          <a:xfrm>
            <a:off x="1763712" y="727074"/>
            <a:ext cx="4032251" cy="3709989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Rounded Rectangle"/>
          <p:cNvSpPr/>
          <p:nvPr/>
        </p:nvSpPr>
        <p:spPr>
          <a:xfrm>
            <a:off x="179387" y="4508500"/>
            <a:ext cx="7632701" cy="1944688"/>
          </a:xfrm>
          <a:prstGeom prst="roundRect">
            <a:avLst>
              <a:gd name="adj" fmla="val 16327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2" name="La materia e’ composta da paricelle di spin ½ (fermioni) divisi in leptoni e quarks a seconda delle forze cui sono soggetti.…"/>
          <p:cNvSpPr txBox="1"/>
          <p:nvPr/>
        </p:nvSpPr>
        <p:spPr>
          <a:xfrm>
            <a:off x="323850" y="4652962"/>
            <a:ext cx="74168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La </a:t>
            </a:r>
            <a:r>
              <a:rPr dirty="0" err="1"/>
              <a:t>materia</a:t>
            </a:r>
            <a:r>
              <a:rPr dirty="0"/>
              <a:t> e’ </a:t>
            </a:r>
            <a:r>
              <a:rPr dirty="0" err="1"/>
              <a:t>composta</a:t>
            </a:r>
            <a:r>
              <a:rPr dirty="0"/>
              <a:t> da </a:t>
            </a:r>
            <a:r>
              <a:rPr dirty="0" err="1"/>
              <a:t>paricelle</a:t>
            </a:r>
            <a:r>
              <a:rPr dirty="0"/>
              <a:t> di </a:t>
            </a:r>
            <a:r>
              <a:rPr lang="en-US" dirty="0"/>
              <a:t>fermion </a:t>
            </a:r>
            <a:r>
              <a:rPr dirty="0"/>
              <a:t>(</a:t>
            </a:r>
            <a:r>
              <a:rPr lang="en-US" dirty="0"/>
              <a:t>spin 1/2</a:t>
            </a:r>
            <a:r>
              <a:rPr dirty="0"/>
              <a:t>) divisi in </a:t>
            </a:r>
            <a:r>
              <a:rPr dirty="0" err="1">
                <a:solidFill>
                  <a:srgbClr val="77BB41"/>
                </a:solidFill>
              </a:rPr>
              <a:t>leptoni</a:t>
            </a:r>
            <a:r>
              <a:rPr dirty="0"/>
              <a:t> e </a:t>
            </a:r>
            <a:r>
              <a:rPr dirty="0">
                <a:solidFill>
                  <a:srgbClr val="FF2600"/>
                </a:solidFill>
              </a:rPr>
              <a:t>quarks</a:t>
            </a:r>
            <a:r>
              <a:rPr dirty="0"/>
              <a:t> a </a:t>
            </a:r>
            <a:r>
              <a:rPr dirty="0" err="1"/>
              <a:t>seconda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forze</a:t>
            </a:r>
            <a:r>
              <a:rPr dirty="0"/>
              <a:t> cui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.</a:t>
            </a:r>
          </a:p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I quark non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esistere</a:t>
            </a:r>
            <a:r>
              <a:rPr dirty="0"/>
              <a:t> come </a:t>
            </a:r>
            <a:r>
              <a:rPr dirty="0" err="1"/>
              <a:t>particelle</a:t>
            </a:r>
            <a:r>
              <a:rPr dirty="0"/>
              <a:t> </a:t>
            </a:r>
            <a:r>
              <a:rPr dirty="0" err="1"/>
              <a:t>libere</a:t>
            </a:r>
            <a:r>
              <a:rPr dirty="0"/>
              <a:t> ma </a:t>
            </a:r>
            <a:r>
              <a:rPr dirty="0" err="1"/>
              <a:t>possono</a:t>
            </a:r>
            <a:r>
              <a:rPr dirty="0"/>
              <a:t> solo </a:t>
            </a:r>
            <a:r>
              <a:rPr dirty="0" err="1"/>
              <a:t>formare</a:t>
            </a:r>
            <a:r>
              <a:rPr dirty="0"/>
              <a:t> </a:t>
            </a:r>
            <a:r>
              <a:rPr dirty="0" err="1"/>
              <a:t>particelle</a:t>
            </a:r>
            <a:r>
              <a:rPr dirty="0"/>
              <a:t> piu’ </a:t>
            </a:r>
            <a:r>
              <a:rPr dirty="0" err="1"/>
              <a:t>pesanti</a:t>
            </a:r>
            <a:r>
              <a:rPr dirty="0"/>
              <a:t> (</a:t>
            </a:r>
            <a:r>
              <a:rPr dirty="0" err="1"/>
              <a:t>protone</a:t>
            </a:r>
            <a:r>
              <a:rPr dirty="0"/>
              <a:t>, </a:t>
            </a:r>
            <a:r>
              <a:rPr dirty="0" err="1"/>
              <a:t>neutrone</a:t>
            </a:r>
            <a:r>
              <a:rPr dirty="0"/>
              <a:t>, …)</a:t>
            </a:r>
          </a:p>
          <a:p>
            <a:pPr marL="342900" indent="-342900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Leptoni</a:t>
            </a:r>
            <a:r>
              <a:rPr dirty="0"/>
              <a:t> e quark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dividono</a:t>
            </a:r>
            <a:r>
              <a:rPr dirty="0"/>
              <a:t> in 3 </a:t>
            </a:r>
            <a:r>
              <a:rPr dirty="0" err="1"/>
              <a:t>famiglie</a:t>
            </a:r>
            <a:r>
              <a:rPr dirty="0"/>
              <a:t> di </a:t>
            </a:r>
            <a:r>
              <a:rPr dirty="0" err="1"/>
              <a:t>massa</a:t>
            </a:r>
            <a:r>
              <a:rPr dirty="0"/>
              <a:t> </a:t>
            </a:r>
            <a:r>
              <a:rPr dirty="0" err="1"/>
              <a:t>crescente</a:t>
            </a:r>
            <a:r>
              <a:rPr dirty="0"/>
              <a:t>.</a:t>
            </a:r>
          </a:p>
        </p:txBody>
      </p:sp>
      <p:sp>
        <p:nvSpPr>
          <p:cNvPr id="773" name="Le forze sono mediate dallo scambio di bosoni (spin 1)"/>
          <p:cNvSpPr txBox="1"/>
          <p:nvPr/>
        </p:nvSpPr>
        <p:spPr>
          <a:xfrm>
            <a:off x="6213542" y="1700212"/>
            <a:ext cx="2408171" cy="1310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marL="342900" indent="-342900" defTabSz="455612">
              <a:spcBef>
                <a:spcPts val="0"/>
              </a:spcBef>
              <a:buSzTx/>
              <a:buNone/>
              <a:defRPr sz="2000">
                <a:solidFill>
                  <a:srgbClr val="66146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rgbClr val="661466"/>
                </a:solidFill>
              </a:rPr>
              <a:t>Le forze sono mediate dallo scambio di bosoni (spin 1</a:t>
            </a:r>
            <a:r>
              <a:rPr sz="2000" dirty="0">
                <a:solidFill>
                  <a:srgbClr val="661466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AC430-9E5D-6346-A36C-EA5AAA206820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34397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14.3.2013"/>
          <p:cNvSpPr txBox="1"/>
          <p:nvPr/>
        </p:nvSpPr>
        <p:spPr>
          <a:xfrm>
            <a:off x="685800" y="6248400"/>
            <a:ext cx="1905000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5612">
              <a:spcBef>
                <a:spcPts val="0"/>
              </a:spcBef>
              <a:buSzTx/>
              <a:buNone/>
              <a:defRPr sz="1400"/>
            </a:lvl1pPr>
          </a:lstStyle>
          <a:p>
            <a:pPr>
              <a:defRPr sz="1800"/>
            </a:pPr>
            <a:r>
              <a:rPr sz="1400"/>
              <a:t>14.3.2013</a:t>
            </a:r>
          </a:p>
        </p:txBody>
      </p:sp>
      <p:sp>
        <p:nvSpPr>
          <p:cNvPr id="778" name="Problemi col modello standard…"/>
          <p:cNvSpPr txBox="1">
            <a:spLocks noGrp="1"/>
          </p:cNvSpPr>
          <p:nvPr>
            <p:ph type="title" idx="4294967295"/>
          </p:nvPr>
        </p:nvSpPr>
        <p:spPr>
          <a:xfrm>
            <a:off x="179387" y="0"/>
            <a:ext cx="8640763" cy="692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 sz="4000"/>
            </a:pPr>
            <a:r>
              <a:rPr sz="3600"/>
              <a:t>Problemi col modello standard…</a:t>
            </a:r>
          </a:p>
        </p:txBody>
      </p:sp>
      <p:sp>
        <p:nvSpPr>
          <p:cNvPr id="779" name="Descrive con successo le nostre osservazioni…"/>
          <p:cNvSpPr txBox="1">
            <a:spLocks noGrp="1"/>
          </p:cNvSpPr>
          <p:nvPr>
            <p:ph type="body" idx="4294967295"/>
          </p:nvPr>
        </p:nvSpPr>
        <p:spPr>
          <a:xfrm>
            <a:off x="3618970" y="1200680"/>
            <a:ext cx="5470526" cy="5111751"/>
          </a:xfrm>
          <a:prstGeom prst="rect">
            <a:avLst/>
          </a:prstGeom>
        </p:spPr>
        <p:txBody>
          <a:bodyPr lIns="45714" tIns="45714" rIns="45714" bIns="45714">
            <a:normAutofit fontScale="92500"/>
          </a:bodyPr>
          <a:lstStyle/>
          <a:p>
            <a:pPr marL="292553" indent="-292553">
              <a:spcBef>
                <a:spcPts val="500"/>
              </a:spcBef>
              <a:buBlip>
                <a:blip r:embed="rId2"/>
              </a:buBlip>
            </a:pPr>
            <a:r>
              <a:rPr lang="it-IT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Descrive con successo le nostre osservazioni </a:t>
            </a:r>
          </a:p>
          <a:p>
            <a:pPr>
              <a:buBlip>
                <a:blip r:embed="rId2"/>
              </a:buBlip>
            </a:pPr>
            <a:endParaRPr lang="it-IT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buBlip>
                <a:blip r:embed="rId2"/>
              </a:buBlip>
            </a:pPr>
            <a:endParaRPr lang="it-IT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buBlip>
                <a:blip r:embed="rId2"/>
              </a:buBlip>
            </a:pPr>
            <a:endParaRPr lang="it-IT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it-IT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92553" indent="-292553">
              <a:spcBef>
                <a:spcPts val="500"/>
              </a:spcBef>
              <a:buBlip>
                <a:blip r:embed="rId2"/>
              </a:buBlip>
            </a:pPr>
            <a:r>
              <a:rPr lang="it-IT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Ma deve necessariamente essere esteso!</a:t>
            </a:r>
          </a:p>
          <a:p>
            <a:pPr marL="694002" lvl="1" indent="-236802">
              <a:spcBef>
                <a:spcPts val="400"/>
              </a:spcBef>
              <a:buBlip>
                <a:blip r:embed="rId3"/>
              </a:buBlip>
              <a:defRPr sz="2400">
                <a:solidFill>
                  <a:srgbClr val="006600"/>
                </a:solidFill>
              </a:defRPr>
            </a:pPr>
            <a:r>
              <a:rPr lang="it-IT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Per spiegare l’eccesso di materia sull’antimateria</a:t>
            </a:r>
          </a:p>
          <a:p>
            <a:pPr marL="694002" lvl="1" indent="-236802">
              <a:spcBef>
                <a:spcPts val="400"/>
              </a:spcBef>
              <a:buBlip>
                <a:blip r:embed="rId3"/>
              </a:buBlip>
              <a:defRPr sz="2400">
                <a:solidFill>
                  <a:srgbClr val="006600"/>
                </a:solidFill>
              </a:defRPr>
            </a:pPr>
            <a:r>
              <a:rPr lang="it-IT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Per spiegare da cosa sia fatta l’energia del nostro universo: </a:t>
            </a:r>
          </a:p>
          <a:p>
            <a:pPr marL="1118711" lvl="2" indent="-204311">
              <a:spcBef>
                <a:spcPts val="400"/>
              </a:spcBef>
              <a:defRPr sz="2000">
                <a:solidFill>
                  <a:srgbClr val="3333CC"/>
                </a:solidFill>
              </a:defRPr>
            </a:pPr>
            <a:r>
              <a:rPr lang="it-IT" sz="19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la materia nota ne rappresenta solo il 4%</a:t>
            </a:r>
          </a:p>
          <a:p>
            <a:pPr marL="1096010" lvl="2" indent="-181610">
              <a:spcBef>
                <a:spcPts val="700"/>
              </a:spcBef>
              <a:defRPr sz="2000">
                <a:solidFill>
                  <a:srgbClr val="3333CC"/>
                </a:solidFill>
              </a:defRPr>
            </a:pPr>
            <a:r>
              <a:rPr lang="it-IT" sz="19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cos’è il restante </a:t>
            </a:r>
            <a:r>
              <a:rPr lang="it-IT" sz="3200" dirty="0">
                <a:solidFill>
                  <a:srgbClr val="FF2A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96%?</a:t>
            </a:r>
          </a:p>
        </p:txBody>
      </p:sp>
      <p:pic>
        <p:nvPicPr>
          <p:cNvPr id="780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765175"/>
            <a:ext cx="2997201" cy="259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1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429000"/>
            <a:ext cx="3186113" cy="3281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Arrow"/>
          <p:cNvSpPr/>
          <p:nvPr/>
        </p:nvSpPr>
        <p:spPr>
          <a:xfrm>
            <a:off x="1187450" y="1628775"/>
            <a:ext cx="1512888" cy="4953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791" name="Group"/>
          <p:cNvGrpSpPr/>
          <p:nvPr/>
        </p:nvGrpSpPr>
        <p:grpSpPr>
          <a:xfrm>
            <a:off x="395287" y="1463675"/>
            <a:ext cx="792163" cy="790575"/>
            <a:chOff x="0" y="0"/>
            <a:chExt cx="792162" cy="790574"/>
          </a:xfrm>
        </p:grpSpPr>
        <p:sp>
          <p:nvSpPr>
            <p:cNvPr id="784" name="Line"/>
            <p:cNvSpPr/>
            <p:nvPr/>
          </p:nvSpPr>
          <p:spPr>
            <a:xfrm rot="4019198">
              <a:off x="175168" y="198348"/>
              <a:ext cx="199234" cy="19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5" name="Line"/>
            <p:cNvSpPr/>
            <p:nvPr/>
          </p:nvSpPr>
          <p:spPr>
            <a:xfrm rot="19753693">
              <a:off x="254642" y="423704"/>
              <a:ext cx="201976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6" name="Line"/>
            <p:cNvSpPr/>
            <p:nvPr/>
          </p:nvSpPr>
          <p:spPr>
            <a:xfrm>
              <a:off x="432088" y="256431"/>
              <a:ext cx="201976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7" name="Circle"/>
            <p:cNvSpPr/>
            <p:nvPr/>
          </p:nvSpPr>
          <p:spPr>
            <a:xfrm>
              <a:off x="309626" y="93700"/>
              <a:ext cx="216358" cy="212751"/>
            </a:xfrm>
            <a:prstGeom prst="ellipse">
              <a:avLst/>
            </a:prstGeom>
            <a:solidFill>
              <a:srgbClr val="FF2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8" name="Circle"/>
            <p:cNvSpPr/>
            <p:nvPr/>
          </p:nvSpPr>
          <p:spPr>
            <a:xfrm>
              <a:off x="72014" y="381182"/>
              <a:ext cx="215679" cy="213421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9" name="Circle"/>
            <p:cNvSpPr/>
            <p:nvPr/>
          </p:nvSpPr>
          <p:spPr>
            <a:xfrm>
              <a:off x="432088" y="381182"/>
              <a:ext cx="215678" cy="212751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0" name="Circle"/>
            <p:cNvSpPr/>
            <p:nvPr/>
          </p:nvSpPr>
          <p:spPr>
            <a:xfrm>
              <a:off x="0" y="0"/>
              <a:ext cx="792163" cy="790575"/>
            </a:xfrm>
            <a:prstGeom prst="ellipse">
              <a:avLst/>
            </a:prstGeom>
            <a:solidFill>
              <a:srgbClr val="BFBFB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792" name="Protone 1"/>
          <p:cNvSpPr txBox="1"/>
          <p:nvPr/>
        </p:nvSpPr>
        <p:spPr>
          <a:xfrm>
            <a:off x="179387" y="1125537"/>
            <a:ext cx="17621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Protone 1</a:t>
            </a:r>
          </a:p>
        </p:txBody>
      </p:sp>
      <p:sp>
        <p:nvSpPr>
          <p:cNvPr id="793" name="Protone 2"/>
          <p:cNvSpPr txBox="1"/>
          <p:nvPr/>
        </p:nvSpPr>
        <p:spPr>
          <a:xfrm>
            <a:off x="3708400" y="1125537"/>
            <a:ext cx="17637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Protone 2</a:t>
            </a:r>
          </a:p>
        </p:txBody>
      </p:sp>
      <p:sp>
        <p:nvSpPr>
          <p:cNvPr id="794" name="Energia: E1"/>
          <p:cNvSpPr txBox="1"/>
          <p:nvPr/>
        </p:nvSpPr>
        <p:spPr>
          <a:xfrm>
            <a:off x="1187450" y="1700212"/>
            <a:ext cx="1893888" cy="34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latin typeface="+mn-lt"/>
                <a:ea typeface="+mn-ea"/>
                <a:cs typeface="+mn-cs"/>
                <a:sym typeface="Arial"/>
              </a:rPr>
              <a:t>Energia: E</a:t>
            </a:r>
            <a:r>
              <a:rPr sz="1600" b="1" baseline="-25000">
                <a:latin typeface="+mn-lt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795" name="Prima della collisione"/>
          <p:cNvSpPr txBox="1"/>
          <p:nvPr/>
        </p:nvSpPr>
        <p:spPr>
          <a:xfrm>
            <a:off x="-1836738" y="765175"/>
            <a:ext cx="91440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Prima della collisione</a:t>
            </a:r>
          </a:p>
        </p:txBody>
      </p:sp>
      <p:pic>
        <p:nvPicPr>
          <p:cNvPr id="796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2133600"/>
            <a:ext cx="3182938" cy="574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8" name="Group"/>
          <p:cNvGrpSpPr/>
          <p:nvPr/>
        </p:nvGrpSpPr>
        <p:grpSpPr>
          <a:xfrm>
            <a:off x="4211637" y="1484312"/>
            <a:ext cx="792163" cy="792163"/>
            <a:chOff x="0" y="0"/>
            <a:chExt cx="792162" cy="792162"/>
          </a:xfrm>
        </p:grpSpPr>
        <p:sp>
          <p:nvSpPr>
            <p:cNvPr id="801" name="Line"/>
            <p:cNvSpPr/>
            <p:nvPr/>
          </p:nvSpPr>
          <p:spPr>
            <a:xfrm rot="4019198">
              <a:off x="174967" y="198945"/>
              <a:ext cx="199634" cy="19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2" name="Line"/>
            <p:cNvSpPr/>
            <p:nvPr/>
          </p:nvSpPr>
          <p:spPr>
            <a:xfrm rot="19753693">
              <a:off x="254644" y="424554"/>
              <a:ext cx="201976" cy="19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3" name="Line"/>
            <p:cNvSpPr/>
            <p:nvPr/>
          </p:nvSpPr>
          <p:spPr>
            <a:xfrm>
              <a:off x="432088" y="256946"/>
              <a:ext cx="201976" cy="19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4" name="Circle"/>
            <p:cNvSpPr/>
            <p:nvPr/>
          </p:nvSpPr>
          <p:spPr>
            <a:xfrm>
              <a:off x="309626" y="93888"/>
              <a:ext cx="216358" cy="213178"/>
            </a:xfrm>
            <a:prstGeom prst="ellipse">
              <a:avLst/>
            </a:prstGeom>
            <a:solidFill>
              <a:srgbClr val="FF2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5" name="Circle"/>
            <p:cNvSpPr/>
            <p:nvPr/>
          </p:nvSpPr>
          <p:spPr>
            <a:xfrm>
              <a:off x="72014" y="381947"/>
              <a:ext cx="215679" cy="213851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6" name="Circle"/>
            <p:cNvSpPr/>
            <p:nvPr/>
          </p:nvSpPr>
          <p:spPr>
            <a:xfrm>
              <a:off x="432088" y="381947"/>
              <a:ext cx="215678" cy="21317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7" name="Circle"/>
            <p:cNvSpPr/>
            <p:nvPr/>
          </p:nvSpPr>
          <p:spPr>
            <a:xfrm>
              <a:off x="0" y="0"/>
              <a:ext cx="792163" cy="792163"/>
            </a:xfrm>
            <a:prstGeom prst="ellipse">
              <a:avLst/>
            </a:prstGeom>
            <a:solidFill>
              <a:srgbClr val="BFBFB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09" name="Arrow"/>
          <p:cNvSpPr/>
          <p:nvPr/>
        </p:nvSpPr>
        <p:spPr>
          <a:xfrm flipH="1">
            <a:off x="2700337" y="1628775"/>
            <a:ext cx="1511301" cy="4953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0" name="Energia: E2"/>
          <p:cNvSpPr txBox="1"/>
          <p:nvPr/>
        </p:nvSpPr>
        <p:spPr>
          <a:xfrm>
            <a:off x="2894012" y="1700212"/>
            <a:ext cx="1893888" cy="34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latin typeface="+mn-lt"/>
                <a:ea typeface="+mn-ea"/>
                <a:cs typeface="+mn-cs"/>
                <a:sym typeface="Arial"/>
              </a:rPr>
              <a:t>Energia: E</a:t>
            </a:r>
            <a:r>
              <a:rPr sz="1600" b="1" baseline="-25000">
                <a:latin typeface="+mn-lt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848" name="Produrre nuove particelle con gli acceleratori"/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Produrre nuove particelle con gli acceleratori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50620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Arrow"/>
          <p:cNvSpPr/>
          <p:nvPr/>
        </p:nvSpPr>
        <p:spPr>
          <a:xfrm>
            <a:off x="1187450" y="1628775"/>
            <a:ext cx="1512888" cy="4953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791" name="Group"/>
          <p:cNvGrpSpPr/>
          <p:nvPr/>
        </p:nvGrpSpPr>
        <p:grpSpPr>
          <a:xfrm>
            <a:off x="395287" y="1463675"/>
            <a:ext cx="792163" cy="790575"/>
            <a:chOff x="0" y="0"/>
            <a:chExt cx="792162" cy="790574"/>
          </a:xfrm>
        </p:grpSpPr>
        <p:sp>
          <p:nvSpPr>
            <p:cNvPr id="784" name="Line"/>
            <p:cNvSpPr/>
            <p:nvPr/>
          </p:nvSpPr>
          <p:spPr>
            <a:xfrm rot="4019198">
              <a:off x="175168" y="198348"/>
              <a:ext cx="199234" cy="19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5" name="Line"/>
            <p:cNvSpPr/>
            <p:nvPr/>
          </p:nvSpPr>
          <p:spPr>
            <a:xfrm rot="19753693">
              <a:off x="254642" y="423704"/>
              <a:ext cx="201976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6" name="Line"/>
            <p:cNvSpPr/>
            <p:nvPr/>
          </p:nvSpPr>
          <p:spPr>
            <a:xfrm>
              <a:off x="432088" y="256431"/>
              <a:ext cx="201976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7" name="Circle"/>
            <p:cNvSpPr/>
            <p:nvPr/>
          </p:nvSpPr>
          <p:spPr>
            <a:xfrm>
              <a:off x="309626" y="93700"/>
              <a:ext cx="216358" cy="212751"/>
            </a:xfrm>
            <a:prstGeom prst="ellipse">
              <a:avLst/>
            </a:prstGeom>
            <a:solidFill>
              <a:srgbClr val="FF2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8" name="Circle"/>
            <p:cNvSpPr/>
            <p:nvPr/>
          </p:nvSpPr>
          <p:spPr>
            <a:xfrm>
              <a:off x="72014" y="381182"/>
              <a:ext cx="215679" cy="213421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9" name="Circle"/>
            <p:cNvSpPr/>
            <p:nvPr/>
          </p:nvSpPr>
          <p:spPr>
            <a:xfrm>
              <a:off x="432088" y="381182"/>
              <a:ext cx="215678" cy="212751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0" name="Circle"/>
            <p:cNvSpPr/>
            <p:nvPr/>
          </p:nvSpPr>
          <p:spPr>
            <a:xfrm>
              <a:off x="0" y="0"/>
              <a:ext cx="792163" cy="790575"/>
            </a:xfrm>
            <a:prstGeom prst="ellipse">
              <a:avLst/>
            </a:prstGeom>
            <a:solidFill>
              <a:srgbClr val="BFBFB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792" name="Protone 1"/>
          <p:cNvSpPr txBox="1"/>
          <p:nvPr/>
        </p:nvSpPr>
        <p:spPr>
          <a:xfrm>
            <a:off x="179387" y="1125537"/>
            <a:ext cx="17621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Protone 1</a:t>
            </a:r>
          </a:p>
        </p:txBody>
      </p:sp>
      <p:sp>
        <p:nvSpPr>
          <p:cNvPr id="793" name="Protone 2"/>
          <p:cNvSpPr txBox="1"/>
          <p:nvPr/>
        </p:nvSpPr>
        <p:spPr>
          <a:xfrm>
            <a:off x="3708400" y="1125537"/>
            <a:ext cx="17637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Protone 2</a:t>
            </a:r>
          </a:p>
        </p:txBody>
      </p:sp>
      <p:sp>
        <p:nvSpPr>
          <p:cNvPr id="794" name="Energia: E1"/>
          <p:cNvSpPr txBox="1"/>
          <p:nvPr/>
        </p:nvSpPr>
        <p:spPr>
          <a:xfrm>
            <a:off x="1187450" y="1700212"/>
            <a:ext cx="1893888" cy="34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latin typeface="+mn-lt"/>
                <a:ea typeface="+mn-ea"/>
                <a:cs typeface="+mn-cs"/>
                <a:sym typeface="Arial"/>
              </a:rPr>
              <a:t>Energia: E</a:t>
            </a:r>
            <a:r>
              <a:rPr sz="1600" b="1" baseline="-25000">
                <a:latin typeface="+mn-lt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795" name="Prima della collisione"/>
          <p:cNvSpPr txBox="1"/>
          <p:nvPr/>
        </p:nvSpPr>
        <p:spPr>
          <a:xfrm>
            <a:off x="-1836738" y="765175"/>
            <a:ext cx="91440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Prima della collisione</a:t>
            </a:r>
          </a:p>
        </p:txBody>
      </p:sp>
      <p:pic>
        <p:nvPicPr>
          <p:cNvPr id="796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2133600"/>
            <a:ext cx="3182938" cy="57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933825"/>
            <a:ext cx="1223963" cy="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…con l’energia disponibile vengono create nuove particelle (note o sconosciute)"/>
          <p:cNvSpPr txBox="1"/>
          <p:nvPr/>
        </p:nvSpPr>
        <p:spPr>
          <a:xfrm>
            <a:off x="395287" y="5373687"/>
            <a:ext cx="45370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…con l’energia disponibile vengono create nuove particelle (note o sconosciute)</a:t>
            </a:r>
          </a:p>
        </p:txBody>
      </p:sp>
      <p:sp>
        <p:nvSpPr>
          <p:cNvPr id="800" name="Dopo la collisione"/>
          <p:cNvSpPr txBox="1"/>
          <p:nvPr/>
        </p:nvSpPr>
        <p:spPr>
          <a:xfrm>
            <a:off x="1187449" y="2998787"/>
            <a:ext cx="298291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Dopo la collisione</a:t>
            </a:r>
          </a:p>
        </p:txBody>
      </p:sp>
      <p:grpSp>
        <p:nvGrpSpPr>
          <p:cNvPr id="808" name="Group"/>
          <p:cNvGrpSpPr/>
          <p:nvPr/>
        </p:nvGrpSpPr>
        <p:grpSpPr>
          <a:xfrm>
            <a:off x="4211637" y="1484312"/>
            <a:ext cx="792163" cy="792163"/>
            <a:chOff x="0" y="0"/>
            <a:chExt cx="792162" cy="792162"/>
          </a:xfrm>
        </p:grpSpPr>
        <p:sp>
          <p:nvSpPr>
            <p:cNvPr id="801" name="Line"/>
            <p:cNvSpPr/>
            <p:nvPr/>
          </p:nvSpPr>
          <p:spPr>
            <a:xfrm rot="4019198">
              <a:off x="174967" y="198945"/>
              <a:ext cx="199634" cy="19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2" name="Line"/>
            <p:cNvSpPr/>
            <p:nvPr/>
          </p:nvSpPr>
          <p:spPr>
            <a:xfrm rot="19753693">
              <a:off x="254644" y="424554"/>
              <a:ext cx="201976" cy="19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3" name="Line"/>
            <p:cNvSpPr/>
            <p:nvPr/>
          </p:nvSpPr>
          <p:spPr>
            <a:xfrm>
              <a:off x="432088" y="256946"/>
              <a:ext cx="201976" cy="19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4" name="Circle"/>
            <p:cNvSpPr/>
            <p:nvPr/>
          </p:nvSpPr>
          <p:spPr>
            <a:xfrm>
              <a:off x="309626" y="93888"/>
              <a:ext cx="216358" cy="213178"/>
            </a:xfrm>
            <a:prstGeom prst="ellipse">
              <a:avLst/>
            </a:prstGeom>
            <a:solidFill>
              <a:srgbClr val="FF2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5" name="Circle"/>
            <p:cNvSpPr/>
            <p:nvPr/>
          </p:nvSpPr>
          <p:spPr>
            <a:xfrm>
              <a:off x="72014" y="381947"/>
              <a:ext cx="215679" cy="213851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6" name="Circle"/>
            <p:cNvSpPr/>
            <p:nvPr/>
          </p:nvSpPr>
          <p:spPr>
            <a:xfrm>
              <a:off x="432088" y="381947"/>
              <a:ext cx="215678" cy="21317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7" name="Circle"/>
            <p:cNvSpPr/>
            <p:nvPr/>
          </p:nvSpPr>
          <p:spPr>
            <a:xfrm>
              <a:off x="0" y="0"/>
              <a:ext cx="792163" cy="792163"/>
            </a:xfrm>
            <a:prstGeom prst="ellipse">
              <a:avLst/>
            </a:prstGeom>
            <a:solidFill>
              <a:srgbClr val="BFBFB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09" name="Arrow"/>
          <p:cNvSpPr/>
          <p:nvPr/>
        </p:nvSpPr>
        <p:spPr>
          <a:xfrm flipH="1">
            <a:off x="2700337" y="1628775"/>
            <a:ext cx="1511301" cy="4953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0" name="Energia: E2"/>
          <p:cNvSpPr txBox="1"/>
          <p:nvPr/>
        </p:nvSpPr>
        <p:spPr>
          <a:xfrm>
            <a:off x="2894012" y="1700212"/>
            <a:ext cx="1893888" cy="34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latin typeface="+mn-lt"/>
                <a:ea typeface="+mn-ea"/>
                <a:cs typeface="+mn-cs"/>
                <a:sym typeface="Arial"/>
              </a:rPr>
              <a:t>Energia: E</a:t>
            </a:r>
            <a:r>
              <a:rPr sz="1600" b="1" baseline="-25000">
                <a:latin typeface="+mn-lt"/>
                <a:ea typeface="+mn-ea"/>
                <a:cs typeface="+mn-cs"/>
                <a:sym typeface="Arial"/>
              </a:rPr>
              <a:t>2</a:t>
            </a:r>
          </a:p>
        </p:txBody>
      </p:sp>
      <p:grpSp>
        <p:nvGrpSpPr>
          <p:cNvPr id="844" name="Group"/>
          <p:cNvGrpSpPr/>
          <p:nvPr/>
        </p:nvGrpSpPr>
        <p:grpSpPr>
          <a:xfrm>
            <a:off x="1116012" y="3357562"/>
            <a:ext cx="3074988" cy="1812926"/>
            <a:chOff x="0" y="0"/>
            <a:chExt cx="3074987" cy="1812924"/>
          </a:xfrm>
        </p:grpSpPr>
        <p:sp>
          <p:nvSpPr>
            <p:cNvPr id="811" name="Line"/>
            <p:cNvSpPr/>
            <p:nvPr/>
          </p:nvSpPr>
          <p:spPr>
            <a:xfrm flipV="1">
              <a:off x="1622279" y="555417"/>
              <a:ext cx="1185342" cy="30856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2" name="Line"/>
            <p:cNvSpPr/>
            <p:nvPr/>
          </p:nvSpPr>
          <p:spPr>
            <a:xfrm flipH="1" flipV="1">
              <a:off x="470458" y="431992"/>
              <a:ext cx="958681" cy="41902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3" name="Line"/>
            <p:cNvSpPr/>
            <p:nvPr/>
          </p:nvSpPr>
          <p:spPr>
            <a:xfrm flipH="1">
              <a:off x="228179" y="935982"/>
              <a:ext cx="1250123" cy="362152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4" name="Line"/>
            <p:cNvSpPr/>
            <p:nvPr/>
          </p:nvSpPr>
          <p:spPr>
            <a:xfrm flipH="1">
              <a:off x="1097769" y="935982"/>
              <a:ext cx="452523" cy="681519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5" name="Line"/>
            <p:cNvSpPr/>
            <p:nvPr/>
          </p:nvSpPr>
          <p:spPr>
            <a:xfrm>
              <a:off x="1448773" y="228954"/>
              <a:ext cx="101518" cy="635031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6" name="Line"/>
            <p:cNvSpPr/>
            <p:nvPr/>
          </p:nvSpPr>
          <p:spPr>
            <a:xfrm>
              <a:off x="1705720" y="1007980"/>
              <a:ext cx="381909" cy="609521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7" name="Line"/>
            <p:cNvSpPr/>
            <p:nvPr/>
          </p:nvSpPr>
          <p:spPr>
            <a:xfrm>
              <a:off x="1766256" y="935982"/>
              <a:ext cx="863867" cy="11447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8" name="Line"/>
            <p:cNvSpPr/>
            <p:nvPr/>
          </p:nvSpPr>
          <p:spPr>
            <a:xfrm>
              <a:off x="1694267" y="1007981"/>
              <a:ext cx="1185343" cy="465523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9" name="Circle"/>
            <p:cNvSpPr/>
            <p:nvPr/>
          </p:nvSpPr>
          <p:spPr>
            <a:xfrm>
              <a:off x="901700" y="1584324"/>
              <a:ext cx="230187" cy="228601"/>
            </a:xfrm>
            <a:prstGeom prst="ellipse">
              <a:avLst/>
            </a:prstGeom>
            <a:solidFill>
              <a:srgbClr val="60C99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0" name="Circle"/>
            <p:cNvSpPr/>
            <p:nvPr/>
          </p:nvSpPr>
          <p:spPr>
            <a:xfrm>
              <a:off x="0" y="1184275"/>
              <a:ext cx="228600" cy="228601"/>
            </a:xfrm>
            <a:prstGeom prst="ellipse">
              <a:avLst/>
            </a:prstGeom>
            <a:solidFill>
              <a:srgbClr val="00997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1" name="Circle"/>
            <p:cNvSpPr/>
            <p:nvPr/>
          </p:nvSpPr>
          <p:spPr>
            <a:xfrm>
              <a:off x="2630487" y="936624"/>
              <a:ext cx="228601" cy="228601"/>
            </a:xfrm>
            <a:prstGeom prst="ellipse">
              <a:avLst/>
            </a:prstGeom>
            <a:solidFill>
              <a:srgbClr val="16165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2" name="Circle"/>
            <p:cNvSpPr/>
            <p:nvPr/>
          </p:nvSpPr>
          <p:spPr>
            <a:xfrm>
              <a:off x="2846088" y="1439973"/>
              <a:ext cx="228900" cy="228955"/>
            </a:xfrm>
            <a:prstGeom prst="ellipse">
              <a:avLst/>
            </a:prstGeom>
            <a:solidFill>
              <a:srgbClr val="CC33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3" name="Circle"/>
            <p:cNvSpPr/>
            <p:nvPr/>
          </p:nvSpPr>
          <p:spPr>
            <a:xfrm>
              <a:off x="2774099" y="359993"/>
              <a:ext cx="228900" cy="228955"/>
            </a:xfrm>
            <a:prstGeom prst="ellipse">
              <a:avLst/>
            </a:prstGeom>
            <a:solidFill>
              <a:srgbClr val="3333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4" name="Circle"/>
            <p:cNvSpPr/>
            <p:nvPr/>
          </p:nvSpPr>
          <p:spPr>
            <a:xfrm>
              <a:off x="254492" y="287994"/>
              <a:ext cx="228180" cy="228955"/>
            </a:xfrm>
            <a:prstGeom prst="ellipse">
              <a:avLst/>
            </a:prstGeom>
            <a:solidFill>
              <a:srgbClr val="FFFB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5" name="Circle"/>
            <p:cNvSpPr/>
            <p:nvPr/>
          </p:nvSpPr>
          <p:spPr>
            <a:xfrm>
              <a:off x="1334323" y="0"/>
              <a:ext cx="228900" cy="228955"/>
            </a:xfrm>
            <a:prstGeom prst="ellipse">
              <a:avLst/>
            </a:prstGeom>
            <a:solidFill>
              <a:srgbClr val="7030A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6" name="Circle"/>
            <p:cNvSpPr/>
            <p:nvPr/>
          </p:nvSpPr>
          <p:spPr>
            <a:xfrm>
              <a:off x="2054211" y="1583970"/>
              <a:ext cx="228180" cy="228955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834" name="Group"/>
            <p:cNvGrpSpPr/>
            <p:nvPr/>
          </p:nvGrpSpPr>
          <p:grpSpPr>
            <a:xfrm>
              <a:off x="1046161" y="576262"/>
              <a:ext cx="792164" cy="792164"/>
              <a:chOff x="0" y="0"/>
              <a:chExt cx="792162" cy="792163"/>
            </a:xfrm>
          </p:grpSpPr>
          <p:sp>
            <p:nvSpPr>
              <p:cNvPr id="827" name="Line"/>
              <p:cNvSpPr/>
              <p:nvPr/>
            </p:nvSpPr>
            <p:spPr>
              <a:xfrm rot="4019198">
                <a:off x="175097" y="198641"/>
                <a:ext cx="199590" cy="19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28" name="Line"/>
              <p:cNvSpPr/>
              <p:nvPr/>
            </p:nvSpPr>
            <p:spPr>
              <a:xfrm rot="19753693">
                <a:off x="254760" y="424186"/>
                <a:ext cx="201902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29" name="Line"/>
              <p:cNvSpPr/>
              <p:nvPr/>
            </p:nvSpPr>
            <p:spPr>
              <a:xfrm>
                <a:off x="432139" y="256616"/>
                <a:ext cx="201903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0" name="Circle"/>
              <p:cNvSpPr/>
              <p:nvPr/>
            </p:nvSpPr>
            <p:spPr>
              <a:xfrm>
                <a:off x="309721" y="93594"/>
                <a:ext cx="216280" cy="213131"/>
              </a:xfrm>
              <a:prstGeom prst="ellipse">
                <a:avLst/>
              </a:prstGeom>
              <a:solidFill>
                <a:srgbClr val="FF26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1" name="Circle"/>
              <p:cNvSpPr/>
              <p:nvPr/>
            </p:nvSpPr>
            <p:spPr>
              <a:xfrm>
                <a:off x="72195" y="381589"/>
                <a:ext cx="215601" cy="213802"/>
              </a:xfrm>
              <a:prstGeom prst="ellipse">
                <a:avLst/>
              </a:prstGeom>
              <a:solidFill>
                <a:srgbClr val="00B05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2" name="Circle"/>
              <p:cNvSpPr/>
              <p:nvPr/>
            </p:nvSpPr>
            <p:spPr>
              <a:xfrm>
                <a:off x="432139" y="381589"/>
                <a:ext cx="215601" cy="213130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3" name="Circle"/>
              <p:cNvSpPr/>
              <p:nvPr/>
            </p:nvSpPr>
            <p:spPr>
              <a:xfrm>
                <a:off x="0" y="0"/>
                <a:ext cx="792163" cy="792164"/>
              </a:xfrm>
              <a:prstGeom prst="ellipse">
                <a:avLst/>
              </a:prstGeom>
              <a:solidFill>
                <a:srgbClr val="BFBFBF">
                  <a:alpha val="45097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842" name="Group"/>
            <p:cNvGrpSpPr/>
            <p:nvPr/>
          </p:nvGrpSpPr>
          <p:grpSpPr>
            <a:xfrm>
              <a:off x="1335086" y="576262"/>
              <a:ext cx="790576" cy="792164"/>
              <a:chOff x="0" y="0"/>
              <a:chExt cx="790575" cy="792163"/>
            </a:xfrm>
          </p:grpSpPr>
          <p:sp>
            <p:nvSpPr>
              <p:cNvPr id="835" name="Line"/>
              <p:cNvSpPr/>
              <p:nvPr/>
            </p:nvSpPr>
            <p:spPr>
              <a:xfrm rot="4019198">
                <a:off x="174127" y="198641"/>
                <a:ext cx="199590" cy="19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6" name="Line"/>
              <p:cNvSpPr/>
              <p:nvPr/>
            </p:nvSpPr>
            <p:spPr>
              <a:xfrm rot="19753693">
                <a:off x="253790" y="424186"/>
                <a:ext cx="201903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7" name="Line"/>
              <p:cNvSpPr/>
              <p:nvPr/>
            </p:nvSpPr>
            <p:spPr>
              <a:xfrm>
                <a:off x="431169" y="256616"/>
                <a:ext cx="201903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8" name="Circle"/>
              <p:cNvSpPr/>
              <p:nvPr/>
            </p:nvSpPr>
            <p:spPr>
              <a:xfrm>
                <a:off x="308751" y="93594"/>
                <a:ext cx="216280" cy="213131"/>
              </a:xfrm>
              <a:prstGeom prst="ellipse">
                <a:avLst/>
              </a:prstGeom>
              <a:solidFill>
                <a:srgbClr val="FF26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9" name="Circle"/>
              <p:cNvSpPr/>
              <p:nvPr/>
            </p:nvSpPr>
            <p:spPr>
              <a:xfrm>
                <a:off x="71226" y="381589"/>
                <a:ext cx="215600" cy="213802"/>
              </a:xfrm>
              <a:prstGeom prst="ellipse">
                <a:avLst/>
              </a:prstGeom>
              <a:solidFill>
                <a:srgbClr val="00B05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40" name="Circle"/>
              <p:cNvSpPr/>
              <p:nvPr/>
            </p:nvSpPr>
            <p:spPr>
              <a:xfrm>
                <a:off x="431169" y="381589"/>
                <a:ext cx="215601" cy="213130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41" name="Circle"/>
              <p:cNvSpPr/>
              <p:nvPr/>
            </p:nvSpPr>
            <p:spPr>
              <a:xfrm>
                <a:off x="0" y="0"/>
                <a:ext cx="790576" cy="792164"/>
              </a:xfrm>
              <a:prstGeom prst="ellipse">
                <a:avLst/>
              </a:prstGeom>
              <a:solidFill>
                <a:srgbClr val="BFBFBF">
                  <a:alpha val="45097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843" name="Shape"/>
            <p:cNvSpPr/>
            <p:nvPr/>
          </p:nvSpPr>
          <p:spPr>
            <a:xfrm>
              <a:off x="974379" y="287994"/>
              <a:ext cx="1367789" cy="12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2" y="4342"/>
                  </a:moveTo>
                  <a:lnTo>
                    <a:pt x="9722" y="1887"/>
                  </a:lnTo>
                  <a:lnTo>
                    <a:pt x="8550" y="6382"/>
                  </a:lnTo>
                  <a:lnTo>
                    <a:pt x="4502" y="3625"/>
                  </a:lnTo>
                  <a:lnTo>
                    <a:pt x="5372" y="7817"/>
                  </a:lnTo>
                  <a:lnTo>
                    <a:pt x="1172" y="8270"/>
                  </a:lnTo>
                  <a:lnTo>
                    <a:pt x="3935" y="11592"/>
                  </a:lnTo>
                  <a:lnTo>
                    <a:pt x="0" y="12877"/>
                  </a:lnTo>
                  <a:lnTo>
                    <a:pt x="3330" y="15370"/>
                  </a:lnTo>
                  <a:lnTo>
                    <a:pt x="1285" y="17825"/>
                  </a:lnTo>
                  <a:lnTo>
                    <a:pt x="4805" y="18240"/>
                  </a:lnTo>
                  <a:lnTo>
                    <a:pt x="4917" y="21600"/>
                  </a:lnTo>
                  <a:lnTo>
                    <a:pt x="7527" y="18125"/>
                  </a:lnTo>
                  <a:lnTo>
                    <a:pt x="8700" y="19712"/>
                  </a:lnTo>
                  <a:lnTo>
                    <a:pt x="9872" y="17370"/>
                  </a:lnTo>
                  <a:lnTo>
                    <a:pt x="11612" y="18842"/>
                  </a:lnTo>
                  <a:lnTo>
                    <a:pt x="12180" y="15935"/>
                  </a:lnTo>
                  <a:lnTo>
                    <a:pt x="14942" y="17370"/>
                  </a:lnTo>
                  <a:lnTo>
                    <a:pt x="14640" y="14350"/>
                  </a:lnTo>
                  <a:lnTo>
                    <a:pt x="18877" y="15632"/>
                  </a:lnTo>
                  <a:lnTo>
                    <a:pt x="16380" y="12310"/>
                  </a:lnTo>
                  <a:lnTo>
                    <a:pt x="18270" y="11290"/>
                  </a:lnTo>
                  <a:lnTo>
                    <a:pt x="16985" y="9402"/>
                  </a:lnTo>
                  <a:lnTo>
                    <a:pt x="21600" y="6645"/>
                  </a:lnTo>
                  <a:lnTo>
                    <a:pt x="16380" y="6532"/>
                  </a:lnTo>
                  <a:lnTo>
                    <a:pt x="18007" y="3172"/>
                  </a:lnTo>
                  <a:lnTo>
                    <a:pt x="14525" y="5777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rgbClr val="FFFB00">
                <a:alpha val="5097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45" name="Dalla famosa relazione di Einstein"/>
          <p:cNvSpPr txBox="1"/>
          <p:nvPr/>
        </p:nvSpPr>
        <p:spPr>
          <a:xfrm>
            <a:off x="6084887" y="908050"/>
            <a:ext cx="2338388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Dalla famosa relazione di Einstein</a:t>
            </a:r>
          </a:p>
        </p:txBody>
      </p:sp>
      <p:pic>
        <p:nvPicPr>
          <p:cNvPr id="846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2" y="1989137"/>
            <a:ext cx="1960563" cy="522288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Produrre nuove particelle con gli acceleratori"/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Produrre nuove particelle con gli acceleratori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46954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2FE5456-9E86-4C4F-85BD-6A02C83A3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6768" y="26895"/>
            <a:ext cx="6248400" cy="936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z="4400" dirty="0"/>
              <a:t>Sommario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8EBD1E2-1894-9C4E-B2A4-3AF2DC8A2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altLang="it-IT"/>
              <a:t>I costituenti elementari della materia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it-IT"/>
              <a:t>Tre famiglie di mattoni elementari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it-IT"/>
              <a:t>Quattro forze fondamentali: mediatori e cariche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it-IT"/>
              <a:t>Interazioni protone-protone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it-IT"/>
              <a:t>Decadimenti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it-IT"/>
              <a:t>Il bosone di Higgs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D213E-AC8E-7545-BF2F-46C9CCB47E22}"/>
              </a:ext>
            </a:extLst>
          </p:cNvPr>
          <p:cNvSpPr/>
          <p:nvPr/>
        </p:nvSpPr>
        <p:spPr>
          <a:xfrm>
            <a:off x="-1353" y="6507255"/>
            <a:ext cx="5900468" cy="3238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0E2B77B9-727E-1346-AFFE-6F62CCD19E15}"/>
              </a:ext>
            </a:extLst>
          </p:cNvPr>
          <p:cNvSpPr>
            <a:spLocks/>
          </p:cNvSpPr>
          <p:nvPr/>
        </p:nvSpPr>
        <p:spPr bwMode="auto">
          <a:xfrm>
            <a:off x="3124200" y="6502400"/>
            <a:ext cx="289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altLang="it-IT" sz="1400" dirty="0">
                <a:cs typeface="Times New Roman" panose="02020603050405020304" pitchFamily="18" charset="0"/>
              </a:rPr>
              <a:t>Master Classes @ Roma Tre </a:t>
            </a:r>
          </a:p>
        </p:txBody>
      </p:sp>
    </p:spTree>
    <p:extLst>
      <p:ext uri="{BB962C8B-B14F-4D97-AF65-F5344CB8AC3E}">
        <p14:creationId xmlns:p14="http://schemas.microsoft.com/office/powerpoint/2010/main" val="29045765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Arrow"/>
          <p:cNvSpPr/>
          <p:nvPr/>
        </p:nvSpPr>
        <p:spPr>
          <a:xfrm>
            <a:off x="1187450" y="1628775"/>
            <a:ext cx="1512888" cy="4953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791" name="Group"/>
          <p:cNvGrpSpPr/>
          <p:nvPr/>
        </p:nvGrpSpPr>
        <p:grpSpPr>
          <a:xfrm>
            <a:off x="395287" y="1463675"/>
            <a:ext cx="792163" cy="790575"/>
            <a:chOff x="0" y="0"/>
            <a:chExt cx="792162" cy="790574"/>
          </a:xfrm>
        </p:grpSpPr>
        <p:sp>
          <p:nvSpPr>
            <p:cNvPr id="784" name="Line"/>
            <p:cNvSpPr/>
            <p:nvPr/>
          </p:nvSpPr>
          <p:spPr>
            <a:xfrm rot="4019198">
              <a:off x="175168" y="198348"/>
              <a:ext cx="199234" cy="19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5" name="Line"/>
            <p:cNvSpPr/>
            <p:nvPr/>
          </p:nvSpPr>
          <p:spPr>
            <a:xfrm rot="19753693">
              <a:off x="254642" y="423704"/>
              <a:ext cx="201976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6" name="Line"/>
            <p:cNvSpPr/>
            <p:nvPr/>
          </p:nvSpPr>
          <p:spPr>
            <a:xfrm>
              <a:off x="432088" y="256431"/>
              <a:ext cx="201976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787" name="Circle"/>
            <p:cNvSpPr/>
            <p:nvPr/>
          </p:nvSpPr>
          <p:spPr>
            <a:xfrm>
              <a:off x="309626" y="93700"/>
              <a:ext cx="216358" cy="212751"/>
            </a:xfrm>
            <a:prstGeom prst="ellipse">
              <a:avLst/>
            </a:prstGeom>
            <a:solidFill>
              <a:srgbClr val="FF2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8" name="Circle"/>
            <p:cNvSpPr/>
            <p:nvPr/>
          </p:nvSpPr>
          <p:spPr>
            <a:xfrm>
              <a:off x="72014" y="381182"/>
              <a:ext cx="215679" cy="213421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89" name="Circle"/>
            <p:cNvSpPr/>
            <p:nvPr/>
          </p:nvSpPr>
          <p:spPr>
            <a:xfrm>
              <a:off x="432088" y="381182"/>
              <a:ext cx="215678" cy="212751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0" name="Circle"/>
            <p:cNvSpPr/>
            <p:nvPr/>
          </p:nvSpPr>
          <p:spPr>
            <a:xfrm>
              <a:off x="0" y="0"/>
              <a:ext cx="792163" cy="790575"/>
            </a:xfrm>
            <a:prstGeom prst="ellipse">
              <a:avLst/>
            </a:prstGeom>
            <a:solidFill>
              <a:srgbClr val="BFBFB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792" name="Protone 1"/>
          <p:cNvSpPr txBox="1"/>
          <p:nvPr/>
        </p:nvSpPr>
        <p:spPr>
          <a:xfrm>
            <a:off x="179387" y="1125537"/>
            <a:ext cx="17621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Protone 1</a:t>
            </a:r>
          </a:p>
        </p:txBody>
      </p:sp>
      <p:sp>
        <p:nvSpPr>
          <p:cNvPr id="793" name="Protone 2"/>
          <p:cNvSpPr txBox="1"/>
          <p:nvPr/>
        </p:nvSpPr>
        <p:spPr>
          <a:xfrm>
            <a:off x="3708400" y="1125537"/>
            <a:ext cx="17637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Protone 2</a:t>
            </a:r>
          </a:p>
        </p:txBody>
      </p:sp>
      <p:sp>
        <p:nvSpPr>
          <p:cNvPr id="794" name="Energia: E1"/>
          <p:cNvSpPr txBox="1"/>
          <p:nvPr/>
        </p:nvSpPr>
        <p:spPr>
          <a:xfrm>
            <a:off x="1187450" y="1700212"/>
            <a:ext cx="1893888" cy="34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latin typeface="+mn-lt"/>
                <a:ea typeface="+mn-ea"/>
                <a:cs typeface="+mn-cs"/>
                <a:sym typeface="Arial"/>
              </a:rPr>
              <a:t>Energia: E</a:t>
            </a:r>
            <a:r>
              <a:rPr sz="1600" b="1" baseline="-25000">
                <a:latin typeface="+mn-lt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795" name="Prima della collisione"/>
          <p:cNvSpPr txBox="1"/>
          <p:nvPr/>
        </p:nvSpPr>
        <p:spPr>
          <a:xfrm>
            <a:off x="-1836738" y="765175"/>
            <a:ext cx="91440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Prima della collisione</a:t>
            </a:r>
          </a:p>
        </p:txBody>
      </p:sp>
      <p:pic>
        <p:nvPicPr>
          <p:cNvPr id="796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2133600"/>
            <a:ext cx="3182938" cy="57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933825"/>
            <a:ext cx="1223963" cy="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…con l’energia disponibile vengono create nuove particelle (note o sconosciute)"/>
          <p:cNvSpPr txBox="1"/>
          <p:nvPr/>
        </p:nvSpPr>
        <p:spPr>
          <a:xfrm>
            <a:off x="395287" y="5373687"/>
            <a:ext cx="45370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…con l’energia disponibile vengono create nuove particelle (note o sconosciute)</a:t>
            </a:r>
          </a:p>
        </p:txBody>
      </p:sp>
      <p:sp>
        <p:nvSpPr>
          <p:cNvPr id="799" name="… maggiore e’ l’energia, maggiore la probabilita’ di produrre nuove particelle “pesanti”"/>
          <p:cNvSpPr txBox="1"/>
          <p:nvPr/>
        </p:nvSpPr>
        <p:spPr>
          <a:xfrm>
            <a:off x="5292725" y="5229225"/>
            <a:ext cx="3455988" cy="129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… maggiore e’ l’energia, maggiore la probabilita’ di produrre nuove particelle “pesanti”</a:t>
            </a:r>
          </a:p>
        </p:txBody>
      </p:sp>
      <p:sp>
        <p:nvSpPr>
          <p:cNvPr id="800" name="Dopo la collisione"/>
          <p:cNvSpPr txBox="1"/>
          <p:nvPr/>
        </p:nvSpPr>
        <p:spPr>
          <a:xfrm>
            <a:off x="1187449" y="2998787"/>
            <a:ext cx="298291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Dopo la collisione</a:t>
            </a:r>
          </a:p>
        </p:txBody>
      </p:sp>
      <p:grpSp>
        <p:nvGrpSpPr>
          <p:cNvPr id="808" name="Group"/>
          <p:cNvGrpSpPr/>
          <p:nvPr/>
        </p:nvGrpSpPr>
        <p:grpSpPr>
          <a:xfrm>
            <a:off x="4211637" y="1484312"/>
            <a:ext cx="792163" cy="792163"/>
            <a:chOff x="0" y="0"/>
            <a:chExt cx="792162" cy="792162"/>
          </a:xfrm>
        </p:grpSpPr>
        <p:sp>
          <p:nvSpPr>
            <p:cNvPr id="801" name="Line"/>
            <p:cNvSpPr/>
            <p:nvPr/>
          </p:nvSpPr>
          <p:spPr>
            <a:xfrm rot="4019198">
              <a:off x="174967" y="198945"/>
              <a:ext cx="199634" cy="19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2" name="Line"/>
            <p:cNvSpPr/>
            <p:nvPr/>
          </p:nvSpPr>
          <p:spPr>
            <a:xfrm rot="19753693">
              <a:off x="254644" y="424554"/>
              <a:ext cx="201976" cy="19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3" name="Line"/>
            <p:cNvSpPr/>
            <p:nvPr/>
          </p:nvSpPr>
          <p:spPr>
            <a:xfrm>
              <a:off x="432088" y="256946"/>
              <a:ext cx="201976" cy="19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94" extrusionOk="0">
                  <a:moveTo>
                    <a:pt x="0" y="3940"/>
                  </a:moveTo>
                  <a:cubicBezTo>
                    <a:pt x="2720" y="4631"/>
                    <a:pt x="3190" y="4941"/>
                    <a:pt x="7128" y="3940"/>
                  </a:cubicBezTo>
                  <a:cubicBezTo>
                    <a:pt x="7926" y="3737"/>
                    <a:pt x="8561" y="1916"/>
                    <a:pt x="8773" y="1429"/>
                  </a:cubicBezTo>
                  <a:cubicBezTo>
                    <a:pt x="8591" y="1011"/>
                    <a:pt x="8762" y="338"/>
                    <a:pt x="8225" y="174"/>
                  </a:cubicBezTo>
                  <a:cubicBezTo>
                    <a:pt x="5998" y="-506"/>
                    <a:pt x="5866" y="971"/>
                    <a:pt x="5483" y="1848"/>
                  </a:cubicBezTo>
                  <a:cubicBezTo>
                    <a:pt x="5666" y="3242"/>
                    <a:pt x="5752" y="4646"/>
                    <a:pt x="6032" y="6032"/>
                  </a:cubicBezTo>
                  <a:cubicBezTo>
                    <a:pt x="6120" y="6467"/>
                    <a:pt x="6171" y="6975"/>
                    <a:pt x="6580" y="7287"/>
                  </a:cubicBezTo>
                  <a:cubicBezTo>
                    <a:pt x="6989" y="7599"/>
                    <a:pt x="7708" y="7508"/>
                    <a:pt x="8225" y="7705"/>
                  </a:cubicBezTo>
                  <a:cubicBezTo>
                    <a:pt x="8815" y="7930"/>
                    <a:pt x="9322" y="8263"/>
                    <a:pt x="9870" y="8542"/>
                  </a:cubicBezTo>
                  <a:cubicBezTo>
                    <a:pt x="10784" y="8402"/>
                    <a:pt x="11803" y="8476"/>
                    <a:pt x="12612" y="8124"/>
                  </a:cubicBezTo>
                  <a:cubicBezTo>
                    <a:pt x="14801" y="7169"/>
                    <a:pt x="13395" y="6291"/>
                    <a:pt x="12064" y="5613"/>
                  </a:cubicBezTo>
                  <a:cubicBezTo>
                    <a:pt x="11583" y="5368"/>
                    <a:pt x="10967" y="5334"/>
                    <a:pt x="10418" y="5195"/>
                  </a:cubicBezTo>
                  <a:cubicBezTo>
                    <a:pt x="9870" y="5334"/>
                    <a:pt x="9182" y="5301"/>
                    <a:pt x="8773" y="5613"/>
                  </a:cubicBezTo>
                  <a:cubicBezTo>
                    <a:pt x="7541" y="6554"/>
                    <a:pt x="8711" y="9952"/>
                    <a:pt x="8773" y="10216"/>
                  </a:cubicBezTo>
                  <a:cubicBezTo>
                    <a:pt x="8877" y="10649"/>
                    <a:pt x="8961" y="11126"/>
                    <a:pt x="9322" y="11471"/>
                  </a:cubicBezTo>
                  <a:cubicBezTo>
                    <a:pt x="9734" y="11863"/>
                    <a:pt x="10365" y="12103"/>
                    <a:pt x="10967" y="12308"/>
                  </a:cubicBezTo>
                  <a:cubicBezTo>
                    <a:pt x="12023" y="12666"/>
                    <a:pt x="14257" y="13144"/>
                    <a:pt x="14257" y="13144"/>
                  </a:cubicBezTo>
                  <a:cubicBezTo>
                    <a:pt x="15171" y="13005"/>
                    <a:pt x="16189" y="13079"/>
                    <a:pt x="16999" y="12726"/>
                  </a:cubicBezTo>
                  <a:cubicBezTo>
                    <a:pt x="17571" y="12476"/>
                    <a:pt x="18729" y="11609"/>
                    <a:pt x="18095" y="11471"/>
                  </a:cubicBezTo>
                  <a:cubicBezTo>
                    <a:pt x="16504" y="11124"/>
                    <a:pt x="14805" y="11750"/>
                    <a:pt x="13160" y="11889"/>
                  </a:cubicBezTo>
                  <a:cubicBezTo>
                    <a:pt x="12795" y="12308"/>
                    <a:pt x="12145" y="12645"/>
                    <a:pt x="12064" y="13144"/>
                  </a:cubicBezTo>
                  <a:cubicBezTo>
                    <a:pt x="11948" y="13850"/>
                    <a:pt x="12386" y="14546"/>
                    <a:pt x="12612" y="15236"/>
                  </a:cubicBezTo>
                  <a:cubicBezTo>
                    <a:pt x="12752" y="15664"/>
                    <a:pt x="12840" y="16125"/>
                    <a:pt x="13160" y="16492"/>
                  </a:cubicBezTo>
                  <a:cubicBezTo>
                    <a:pt x="13767" y="17186"/>
                    <a:pt x="15439" y="18198"/>
                    <a:pt x="16450" y="18584"/>
                  </a:cubicBezTo>
                  <a:cubicBezTo>
                    <a:pt x="16967" y="18781"/>
                    <a:pt x="17547" y="18863"/>
                    <a:pt x="18095" y="19002"/>
                  </a:cubicBezTo>
                  <a:cubicBezTo>
                    <a:pt x="18788" y="18826"/>
                    <a:pt x="21058" y="18371"/>
                    <a:pt x="21385" y="17747"/>
                  </a:cubicBezTo>
                  <a:cubicBezTo>
                    <a:pt x="21600" y="17337"/>
                    <a:pt x="21198" y="16836"/>
                    <a:pt x="20837" y="16492"/>
                  </a:cubicBezTo>
                  <a:cubicBezTo>
                    <a:pt x="20425" y="16099"/>
                    <a:pt x="19740" y="15934"/>
                    <a:pt x="19192" y="15655"/>
                  </a:cubicBezTo>
                  <a:cubicBezTo>
                    <a:pt x="18086" y="15824"/>
                    <a:pt x="15612" y="15925"/>
                    <a:pt x="14805" y="16910"/>
                  </a:cubicBezTo>
                  <a:cubicBezTo>
                    <a:pt x="14193" y="17658"/>
                    <a:pt x="13709" y="19420"/>
                    <a:pt x="13709" y="19420"/>
                  </a:cubicBezTo>
                  <a:lnTo>
                    <a:pt x="14257" y="2109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buSzTx/>
                <a:buNone/>
                <a:defRPr>
                  <a:solidFill>
                    <a:srgbClr val="006600"/>
                  </a:solidFill>
                </a:defRPr>
              </a:pPr>
              <a:endParaRPr/>
            </a:p>
          </p:txBody>
        </p:sp>
        <p:sp>
          <p:nvSpPr>
            <p:cNvPr id="804" name="Circle"/>
            <p:cNvSpPr/>
            <p:nvPr/>
          </p:nvSpPr>
          <p:spPr>
            <a:xfrm>
              <a:off x="309626" y="93888"/>
              <a:ext cx="216358" cy="213178"/>
            </a:xfrm>
            <a:prstGeom prst="ellipse">
              <a:avLst/>
            </a:prstGeom>
            <a:solidFill>
              <a:srgbClr val="FF2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5" name="Circle"/>
            <p:cNvSpPr/>
            <p:nvPr/>
          </p:nvSpPr>
          <p:spPr>
            <a:xfrm>
              <a:off x="72014" y="381947"/>
              <a:ext cx="215679" cy="213851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6" name="Circle"/>
            <p:cNvSpPr/>
            <p:nvPr/>
          </p:nvSpPr>
          <p:spPr>
            <a:xfrm>
              <a:off x="432088" y="381947"/>
              <a:ext cx="215678" cy="213178"/>
            </a:xfrm>
            <a:prstGeom prst="ellipse">
              <a:avLst/>
            </a:prstGeom>
            <a:solidFill>
              <a:srgbClr val="00206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7" name="Circle"/>
            <p:cNvSpPr/>
            <p:nvPr/>
          </p:nvSpPr>
          <p:spPr>
            <a:xfrm>
              <a:off x="0" y="0"/>
              <a:ext cx="792163" cy="792163"/>
            </a:xfrm>
            <a:prstGeom prst="ellipse">
              <a:avLst/>
            </a:prstGeom>
            <a:solidFill>
              <a:srgbClr val="BFBFB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09" name="Arrow"/>
          <p:cNvSpPr/>
          <p:nvPr/>
        </p:nvSpPr>
        <p:spPr>
          <a:xfrm flipH="1">
            <a:off x="2700337" y="1628775"/>
            <a:ext cx="1511301" cy="4953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00B8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0" name="Energia: E2"/>
          <p:cNvSpPr txBox="1"/>
          <p:nvPr/>
        </p:nvSpPr>
        <p:spPr>
          <a:xfrm>
            <a:off x="2894012" y="1700212"/>
            <a:ext cx="1893888" cy="34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/>
          <a:p>
            <a:pPr defTabSz="9128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latin typeface="+mn-lt"/>
                <a:ea typeface="+mn-ea"/>
                <a:cs typeface="+mn-cs"/>
                <a:sym typeface="Arial"/>
              </a:rPr>
              <a:t>Energia: E</a:t>
            </a:r>
            <a:r>
              <a:rPr sz="1600" b="1" baseline="-25000">
                <a:latin typeface="+mn-lt"/>
                <a:ea typeface="+mn-ea"/>
                <a:cs typeface="+mn-cs"/>
                <a:sym typeface="Arial"/>
              </a:rPr>
              <a:t>2</a:t>
            </a:r>
          </a:p>
        </p:txBody>
      </p:sp>
      <p:grpSp>
        <p:nvGrpSpPr>
          <p:cNvPr id="844" name="Group"/>
          <p:cNvGrpSpPr/>
          <p:nvPr/>
        </p:nvGrpSpPr>
        <p:grpSpPr>
          <a:xfrm>
            <a:off x="1116012" y="3357562"/>
            <a:ext cx="3074988" cy="1812926"/>
            <a:chOff x="0" y="0"/>
            <a:chExt cx="3074987" cy="1812924"/>
          </a:xfrm>
        </p:grpSpPr>
        <p:sp>
          <p:nvSpPr>
            <p:cNvPr id="811" name="Line"/>
            <p:cNvSpPr/>
            <p:nvPr/>
          </p:nvSpPr>
          <p:spPr>
            <a:xfrm flipV="1">
              <a:off x="1622279" y="555417"/>
              <a:ext cx="1185342" cy="30856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2" name="Line"/>
            <p:cNvSpPr/>
            <p:nvPr/>
          </p:nvSpPr>
          <p:spPr>
            <a:xfrm flipH="1" flipV="1">
              <a:off x="470458" y="431992"/>
              <a:ext cx="958681" cy="41902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3" name="Line"/>
            <p:cNvSpPr/>
            <p:nvPr/>
          </p:nvSpPr>
          <p:spPr>
            <a:xfrm flipH="1">
              <a:off x="228179" y="935982"/>
              <a:ext cx="1250123" cy="362152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4" name="Line"/>
            <p:cNvSpPr/>
            <p:nvPr/>
          </p:nvSpPr>
          <p:spPr>
            <a:xfrm flipH="1">
              <a:off x="1097769" y="935982"/>
              <a:ext cx="452523" cy="681519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5" name="Line"/>
            <p:cNvSpPr/>
            <p:nvPr/>
          </p:nvSpPr>
          <p:spPr>
            <a:xfrm>
              <a:off x="1448773" y="228954"/>
              <a:ext cx="101518" cy="635031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6" name="Line"/>
            <p:cNvSpPr/>
            <p:nvPr/>
          </p:nvSpPr>
          <p:spPr>
            <a:xfrm>
              <a:off x="1705720" y="1007980"/>
              <a:ext cx="381909" cy="609521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7" name="Line"/>
            <p:cNvSpPr/>
            <p:nvPr/>
          </p:nvSpPr>
          <p:spPr>
            <a:xfrm>
              <a:off x="1766256" y="935982"/>
              <a:ext cx="863867" cy="11447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8" name="Line"/>
            <p:cNvSpPr/>
            <p:nvPr/>
          </p:nvSpPr>
          <p:spPr>
            <a:xfrm>
              <a:off x="1694267" y="1007981"/>
              <a:ext cx="1185343" cy="465523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9" name="Circle"/>
            <p:cNvSpPr/>
            <p:nvPr/>
          </p:nvSpPr>
          <p:spPr>
            <a:xfrm>
              <a:off x="901700" y="1584324"/>
              <a:ext cx="230187" cy="228601"/>
            </a:xfrm>
            <a:prstGeom prst="ellipse">
              <a:avLst/>
            </a:prstGeom>
            <a:solidFill>
              <a:srgbClr val="60C99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0" name="Circle"/>
            <p:cNvSpPr/>
            <p:nvPr/>
          </p:nvSpPr>
          <p:spPr>
            <a:xfrm>
              <a:off x="0" y="1184275"/>
              <a:ext cx="228600" cy="228601"/>
            </a:xfrm>
            <a:prstGeom prst="ellipse">
              <a:avLst/>
            </a:prstGeom>
            <a:solidFill>
              <a:srgbClr val="00997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1" name="Circle"/>
            <p:cNvSpPr/>
            <p:nvPr/>
          </p:nvSpPr>
          <p:spPr>
            <a:xfrm>
              <a:off x="2630487" y="936624"/>
              <a:ext cx="228601" cy="228601"/>
            </a:xfrm>
            <a:prstGeom prst="ellipse">
              <a:avLst/>
            </a:prstGeom>
            <a:solidFill>
              <a:srgbClr val="16165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2" name="Circle"/>
            <p:cNvSpPr/>
            <p:nvPr/>
          </p:nvSpPr>
          <p:spPr>
            <a:xfrm>
              <a:off x="2846088" y="1439973"/>
              <a:ext cx="228900" cy="228955"/>
            </a:xfrm>
            <a:prstGeom prst="ellipse">
              <a:avLst/>
            </a:prstGeom>
            <a:solidFill>
              <a:srgbClr val="CC33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3" name="Circle"/>
            <p:cNvSpPr/>
            <p:nvPr/>
          </p:nvSpPr>
          <p:spPr>
            <a:xfrm>
              <a:off x="2774099" y="359993"/>
              <a:ext cx="228900" cy="228955"/>
            </a:xfrm>
            <a:prstGeom prst="ellipse">
              <a:avLst/>
            </a:prstGeom>
            <a:solidFill>
              <a:srgbClr val="3333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4" name="Circle"/>
            <p:cNvSpPr/>
            <p:nvPr/>
          </p:nvSpPr>
          <p:spPr>
            <a:xfrm>
              <a:off x="254492" y="287994"/>
              <a:ext cx="228180" cy="228955"/>
            </a:xfrm>
            <a:prstGeom prst="ellipse">
              <a:avLst/>
            </a:prstGeom>
            <a:solidFill>
              <a:srgbClr val="FFFB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5" name="Circle"/>
            <p:cNvSpPr/>
            <p:nvPr/>
          </p:nvSpPr>
          <p:spPr>
            <a:xfrm>
              <a:off x="1334323" y="0"/>
              <a:ext cx="228900" cy="228955"/>
            </a:xfrm>
            <a:prstGeom prst="ellipse">
              <a:avLst/>
            </a:prstGeom>
            <a:solidFill>
              <a:srgbClr val="7030A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26" name="Circle"/>
            <p:cNvSpPr/>
            <p:nvPr/>
          </p:nvSpPr>
          <p:spPr>
            <a:xfrm>
              <a:off x="2054211" y="1583970"/>
              <a:ext cx="228180" cy="228955"/>
            </a:xfrm>
            <a:prstGeom prst="ellipse">
              <a:avLst/>
            </a:pr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834" name="Group"/>
            <p:cNvGrpSpPr/>
            <p:nvPr/>
          </p:nvGrpSpPr>
          <p:grpSpPr>
            <a:xfrm>
              <a:off x="1046161" y="576262"/>
              <a:ext cx="792164" cy="792164"/>
              <a:chOff x="0" y="0"/>
              <a:chExt cx="792162" cy="792163"/>
            </a:xfrm>
          </p:grpSpPr>
          <p:sp>
            <p:nvSpPr>
              <p:cNvPr id="827" name="Line"/>
              <p:cNvSpPr/>
              <p:nvPr/>
            </p:nvSpPr>
            <p:spPr>
              <a:xfrm rot="4019198">
                <a:off x="175097" y="198641"/>
                <a:ext cx="199590" cy="19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28" name="Line"/>
              <p:cNvSpPr/>
              <p:nvPr/>
            </p:nvSpPr>
            <p:spPr>
              <a:xfrm rot="19753693">
                <a:off x="254760" y="424186"/>
                <a:ext cx="201902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29" name="Line"/>
              <p:cNvSpPr/>
              <p:nvPr/>
            </p:nvSpPr>
            <p:spPr>
              <a:xfrm>
                <a:off x="432139" y="256616"/>
                <a:ext cx="201903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0" name="Circle"/>
              <p:cNvSpPr/>
              <p:nvPr/>
            </p:nvSpPr>
            <p:spPr>
              <a:xfrm>
                <a:off x="309721" y="93594"/>
                <a:ext cx="216280" cy="213131"/>
              </a:xfrm>
              <a:prstGeom prst="ellipse">
                <a:avLst/>
              </a:prstGeom>
              <a:solidFill>
                <a:srgbClr val="FF26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1" name="Circle"/>
              <p:cNvSpPr/>
              <p:nvPr/>
            </p:nvSpPr>
            <p:spPr>
              <a:xfrm>
                <a:off x="72195" y="381589"/>
                <a:ext cx="215601" cy="213802"/>
              </a:xfrm>
              <a:prstGeom prst="ellipse">
                <a:avLst/>
              </a:prstGeom>
              <a:solidFill>
                <a:srgbClr val="00B05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2" name="Circle"/>
              <p:cNvSpPr/>
              <p:nvPr/>
            </p:nvSpPr>
            <p:spPr>
              <a:xfrm>
                <a:off x="432139" y="381589"/>
                <a:ext cx="215601" cy="213130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3" name="Circle"/>
              <p:cNvSpPr/>
              <p:nvPr/>
            </p:nvSpPr>
            <p:spPr>
              <a:xfrm>
                <a:off x="0" y="0"/>
                <a:ext cx="792163" cy="792164"/>
              </a:xfrm>
              <a:prstGeom prst="ellipse">
                <a:avLst/>
              </a:prstGeom>
              <a:solidFill>
                <a:srgbClr val="BFBFBF">
                  <a:alpha val="45097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842" name="Group"/>
            <p:cNvGrpSpPr/>
            <p:nvPr/>
          </p:nvGrpSpPr>
          <p:grpSpPr>
            <a:xfrm>
              <a:off x="1335086" y="576262"/>
              <a:ext cx="790576" cy="792164"/>
              <a:chOff x="0" y="0"/>
              <a:chExt cx="790575" cy="792163"/>
            </a:xfrm>
          </p:grpSpPr>
          <p:sp>
            <p:nvSpPr>
              <p:cNvPr id="835" name="Line"/>
              <p:cNvSpPr/>
              <p:nvPr/>
            </p:nvSpPr>
            <p:spPr>
              <a:xfrm rot="4019198">
                <a:off x="174127" y="198641"/>
                <a:ext cx="199590" cy="19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6" name="Line"/>
              <p:cNvSpPr/>
              <p:nvPr/>
            </p:nvSpPr>
            <p:spPr>
              <a:xfrm rot="19753693">
                <a:off x="253790" y="424186"/>
                <a:ext cx="201903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317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7" name="Line"/>
              <p:cNvSpPr/>
              <p:nvPr/>
            </p:nvSpPr>
            <p:spPr>
              <a:xfrm>
                <a:off x="431169" y="256616"/>
                <a:ext cx="201903" cy="19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094" extrusionOk="0">
                    <a:moveTo>
                      <a:pt x="0" y="3940"/>
                    </a:moveTo>
                    <a:cubicBezTo>
                      <a:pt x="2720" y="4631"/>
                      <a:pt x="3190" y="4941"/>
                      <a:pt x="7128" y="3940"/>
                    </a:cubicBezTo>
                    <a:cubicBezTo>
                      <a:pt x="7926" y="3737"/>
                      <a:pt x="8561" y="1916"/>
                      <a:pt x="8773" y="1429"/>
                    </a:cubicBezTo>
                    <a:cubicBezTo>
                      <a:pt x="8591" y="1011"/>
                      <a:pt x="8762" y="338"/>
                      <a:pt x="8225" y="174"/>
                    </a:cubicBezTo>
                    <a:cubicBezTo>
                      <a:pt x="5998" y="-506"/>
                      <a:pt x="5866" y="971"/>
                      <a:pt x="5483" y="1848"/>
                    </a:cubicBezTo>
                    <a:cubicBezTo>
                      <a:pt x="5666" y="3242"/>
                      <a:pt x="5752" y="4646"/>
                      <a:pt x="6032" y="6032"/>
                    </a:cubicBezTo>
                    <a:cubicBezTo>
                      <a:pt x="6120" y="6467"/>
                      <a:pt x="6171" y="6975"/>
                      <a:pt x="6580" y="7287"/>
                    </a:cubicBezTo>
                    <a:cubicBezTo>
                      <a:pt x="6989" y="7599"/>
                      <a:pt x="7708" y="7508"/>
                      <a:pt x="8225" y="7705"/>
                    </a:cubicBezTo>
                    <a:cubicBezTo>
                      <a:pt x="8815" y="7930"/>
                      <a:pt x="9322" y="8263"/>
                      <a:pt x="9870" y="8542"/>
                    </a:cubicBezTo>
                    <a:cubicBezTo>
                      <a:pt x="10784" y="8402"/>
                      <a:pt x="11803" y="8476"/>
                      <a:pt x="12612" y="8124"/>
                    </a:cubicBezTo>
                    <a:cubicBezTo>
                      <a:pt x="14801" y="7169"/>
                      <a:pt x="13395" y="6291"/>
                      <a:pt x="12064" y="5613"/>
                    </a:cubicBezTo>
                    <a:cubicBezTo>
                      <a:pt x="11583" y="5368"/>
                      <a:pt x="10967" y="5334"/>
                      <a:pt x="10418" y="5195"/>
                    </a:cubicBezTo>
                    <a:cubicBezTo>
                      <a:pt x="9870" y="5334"/>
                      <a:pt x="9182" y="5301"/>
                      <a:pt x="8773" y="5613"/>
                    </a:cubicBezTo>
                    <a:cubicBezTo>
                      <a:pt x="7541" y="6554"/>
                      <a:pt x="8711" y="9952"/>
                      <a:pt x="8773" y="10216"/>
                    </a:cubicBezTo>
                    <a:cubicBezTo>
                      <a:pt x="8877" y="10649"/>
                      <a:pt x="8961" y="11126"/>
                      <a:pt x="9322" y="11471"/>
                    </a:cubicBezTo>
                    <a:cubicBezTo>
                      <a:pt x="9734" y="11863"/>
                      <a:pt x="10365" y="12103"/>
                      <a:pt x="10967" y="12308"/>
                    </a:cubicBezTo>
                    <a:cubicBezTo>
                      <a:pt x="12023" y="12666"/>
                      <a:pt x="14257" y="13144"/>
                      <a:pt x="14257" y="13144"/>
                    </a:cubicBezTo>
                    <a:cubicBezTo>
                      <a:pt x="15171" y="13005"/>
                      <a:pt x="16189" y="13079"/>
                      <a:pt x="16999" y="12726"/>
                    </a:cubicBezTo>
                    <a:cubicBezTo>
                      <a:pt x="17571" y="12476"/>
                      <a:pt x="18729" y="11609"/>
                      <a:pt x="18095" y="11471"/>
                    </a:cubicBezTo>
                    <a:cubicBezTo>
                      <a:pt x="16504" y="11124"/>
                      <a:pt x="14805" y="11750"/>
                      <a:pt x="13160" y="11889"/>
                    </a:cubicBezTo>
                    <a:cubicBezTo>
                      <a:pt x="12795" y="12308"/>
                      <a:pt x="12145" y="12645"/>
                      <a:pt x="12064" y="13144"/>
                    </a:cubicBezTo>
                    <a:cubicBezTo>
                      <a:pt x="11948" y="13850"/>
                      <a:pt x="12386" y="14546"/>
                      <a:pt x="12612" y="15236"/>
                    </a:cubicBezTo>
                    <a:cubicBezTo>
                      <a:pt x="12752" y="15664"/>
                      <a:pt x="12840" y="16125"/>
                      <a:pt x="13160" y="16492"/>
                    </a:cubicBezTo>
                    <a:cubicBezTo>
                      <a:pt x="13767" y="17186"/>
                      <a:pt x="15439" y="18198"/>
                      <a:pt x="16450" y="18584"/>
                    </a:cubicBezTo>
                    <a:cubicBezTo>
                      <a:pt x="16967" y="18781"/>
                      <a:pt x="17547" y="18863"/>
                      <a:pt x="18095" y="19002"/>
                    </a:cubicBezTo>
                    <a:cubicBezTo>
                      <a:pt x="18788" y="18826"/>
                      <a:pt x="21058" y="18371"/>
                      <a:pt x="21385" y="17747"/>
                    </a:cubicBezTo>
                    <a:cubicBezTo>
                      <a:pt x="21600" y="17337"/>
                      <a:pt x="21198" y="16836"/>
                      <a:pt x="20837" y="16492"/>
                    </a:cubicBezTo>
                    <a:cubicBezTo>
                      <a:pt x="20425" y="16099"/>
                      <a:pt x="19740" y="15934"/>
                      <a:pt x="19192" y="15655"/>
                    </a:cubicBezTo>
                    <a:cubicBezTo>
                      <a:pt x="18086" y="15824"/>
                      <a:pt x="15612" y="15925"/>
                      <a:pt x="14805" y="16910"/>
                    </a:cubicBezTo>
                    <a:cubicBezTo>
                      <a:pt x="14193" y="17658"/>
                      <a:pt x="13709" y="19420"/>
                      <a:pt x="13709" y="19420"/>
                    </a:cubicBezTo>
                    <a:lnTo>
                      <a:pt x="14257" y="21094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buSzTx/>
                  <a:buNone/>
                  <a:defRPr>
                    <a:solidFill>
                      <a:srgbClr val="006600"/>
                    </a:solidFill>
                  </a:defRPr>
                </a:pPr>
                <a:endParaRPr/>
              </a:p>
            </p:txBody>
          </p:sp>
          <p:sp>
            <p:nvSpPr>
              <p:cNvPr id="838" name="Circle"/>
              <p:cNvSpPr/>
              <p:nvPr/>
            </p:nvSpPr>
            <p:spPr>
              <a:xfrm>
                <a:off x="308751" y="93594"/>
                <a:ext cx="216280" cy="213131"/>
              </a:xfrm>
              <a:prstGeom prst="ellipse">
                <a:avLst/>
              </a:prstGeom>
              <a:solidFill>
                <a:srgbClr val="FF26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39" name="Circle"/>
              <p:cNvSpPr/>
              <p:nvPr/>
            </p:nvSpPr>
            <p:spPr>
              <a:xfrm>
                <a:off x="71226" y="381589"/>
                <a:ext cx="215600" cy="213802"/>
              </a:xfrm>
              <a:prstGeom prst="ellipse">
                <a:avLst/>
              </a:prstGeom>
              <a:solidFill>
                <a:srgbClr val="00B05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40" name="Circle"/>
              <p:cNvSpPr/>
              <p:nvPr/>
            </p:nvSpPr>
            <p:spPr>
              <a:xfrm>
                <a:off x="431169" y="381589"/>
                <a:ext cx="215601" cy="213130"/>
              </a:xfrm>
              <a:prstGeom prst="ellipse">
                <a:avLst/>
              </a:prstGeom>
              <a:solidFill>
                <a:srgbClr val="00206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841" name="Circle"/>
              <p:cNvSpPr/>
              <p:nvPr/>
            </p:nvSpPr>
            <p:spPr>
              <a:xfrm>
                <a:off x="0" y="0"/>
                <a:ext cx="790576" cy="792164"/>
              </a:xfrm>
              <a:prstGeom prst="ellipse">
                <a:avLst/>
              </a:prstGeom>
              <a:solidFill>
                <a:srgbClr val="BFBFBF">
                  <a:alpha val="45097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2812">
                  <a:spcBef>
                    <a:spcPts val="0"/>
                  </a:spcBef>
                  <a:buSzTx/>
                  <a:buNone/>
                  <a:defRPr sz="1800"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843" name="Shape"/>
            <p:cNvSpPr/>
            <p:nvPr/>
          </p:nvSpPr>
          <p:spPr>
            <a:xfrm>
              <a:off x="974379" y="287994"/>
              <a:ext cx="1367789" cy="12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2" y="4342"/>
                  </a:moveTo>
                  <a:lnTo>
                    <a:pt x="9722" y="1887"/>
                  </a:lnTo>
                  <a:lnTo>
                    <a:pt x="8550" y="6382"/>
                  </a:lnTo>
                  <a:lnTo>
                    <a:pt x="4502" y="3625"/>
                  </a:lnTo>
                  <a:lnTo>
                    <a:pt x="5372" y="7817"/>
                  </a:lnTo>
                  <a:lnTo>
                    <a:pt x="1172" y="8270"/>
                  </a:lnTo>
                  <a:lnTo>
                    <a:pt x="3935" y="11592"/>
                  </a:lnTo>
                  <a:lnTo>
                    <a:pt x="0" y="12877"/>
                  </a:lnTo>
                  <a:lnTo>
                    <a:pt x="3330" y="15370"/>
                  </a:lnTo>
                  <a:lnTo>
                    <a:pt x="1285" y="17825"/>
                  </a:lnTo>
                  <a:lnTo>
                    <a:pt x="4805" y="18240"/>
                  </a:lnTo>
                  <a:lnTo>
                    <a:pt x="4917" y="21600"/>
                  </a:lnTo>
                  <a:lnTo>
                    <a:pt x="7527" y="18125"/>
                  </a:lnTo>
                  <a:lnTo>
                    <a:pt x="8700" y="19712"/>
                  </a:lnTo>
                  <a:lnTo>
                    <a:pt x="9872" y="17370"/>
                  </a:lnTo>
                  <a:lnTo>
                    <a:pt x="11612" y="18842"/>
                  </a:lnTo>
                  <a:lnTo>
                    <a:pt x="12180" y="15935"/>
                  </a:lnTo>
                  <a:lnTo>
                    <a:pt x="14942" y="17370"/>
                  </a:lnTo>
                  <a:lnTo>
                    <a:pt x="14640" y="14350"/>
                  </a:lnTo>
                  <a:lnTo>
                    <a:pt x="18877" y="15632"/>
                  </a:lnTo>
                  <a:lnTo>
                    <a:pt x="16380" y="12310"/>
                  </a:lnTo>
                  <a:lnTo>
                    <a:pt x="18270" y="11290"/>
                  </a:lnTo>
                  <a:lnTo>
                    <a:pt x="16985" y="9402"/>
                  </a:lnTo>
                  <a:lnTo>
                    <a:pt x="21600" y="6645"/>
                  </a:lnTo>
                  <a:lnTo>
                    <a:pt x="16380" y="6532"/>
                  </a:lnTo>
                  <a:lnTo>
                    <a:pt x="18007" y="3172"/>
                  </a:lnTo>
                  <a:lnTo>
                    <a:pt x="14525" y="5777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rgbClr val="FFFB00">
                <a:alpha val="5097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28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845" name="Dalla famosa relazione di Einstein"/>
          <p:cNvSpPr txBox="1"/>
          <p:nvPr/>
        </p:nvSpPr>
        <p:spPr>
          <a:xfrm>
            <a:off x="6084887" y="908050"/>
            <a:ext cx="2338388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68" tIns="41468" rIns="41468" bIns="41468">
            <a:spAutoFit/>
          </a:bodyPr>
          <a:lstStyle>
            <a:lvl1pPr algn="ctr" defTabSz="912812">
              <a:spcBef>
                <a:spcPts val="0"/>
              </a:spcBef>
              <a:buSzTx/>
              <a:buNone/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latin typeface="Tahoma"/>
                <a:ea typeface="Tahoma"/>
                <a:cs typeface="Tahoma"/>
                <a:sym typeface="Tahoma"/>
              </a:defRPr>
            </a:pPr>
            <a:r>
              <a:rPr sz="2200" b="1">
                <a:latin typeface="+mn-lt"/>
                <a:ea typeface="+mn-ea"/>
                <a:cs typeface="+mn-cs"/>
                <a:sym typeface="Arial"/>
              </a:rPr>
              <a:t>Dalla famosa relazione di Einstein</a:t>
            </a:r>
          </a:p>
        </p:txBody>
      </p:sp>
      <p:pic>
        <p:nvPicPr>
          <p:cNvPr id="846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2" y="1989137"/>
            <a:ext cx="1960563" cy="52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7" name="fruit_explode.png" descr="fruit_explo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512" y="2852737"/>
            <a:ext cx="2166938" cy="2208213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Produrre nuove particelle con gli acceleratori"/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Produrre nuove particelle con gli acceleratori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2207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rodurre nuove particelle con gli acceleratori"/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PRODUZIONE di bosoni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+</a:t>
            </a: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endParaRPr sz="2400" b="1" baseline="30000" dirty="0">
              <a:solidFill>
                <a:srgbClr val="010E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1109910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1258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1465262" y="1805583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2547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1308100" y="1535112"/>
            <a:ext cx="457200" cy="457201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850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1635125" y="2189162"/>
            <a:ext cx="455613" cy="455613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488950" y="1077912"/>
            <a:ext cx="2025650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4767262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2547937" y="1927225"/>
            <a:ext cx="18882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5354637" y="1927225"/>
            <a:ext cx="19009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1306512" y="1501775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1633537" y="2155825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815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228599" y="3168650"/>
            <a:ext cx="2286002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6759575" y="3168650"/>
            <a:ext cx="2284413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815974" y="1143000"/>
            <a:ext cx="163514" cy="817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979487" y="1012825"/>
            <a:ext cx="358776" cy="55562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914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Circle">
            <a:extLst>
              <a:ext uri="{FF2B5EF4-FFF2-40B4-BE49-F238E27FC236}">
                <a16:creationId xmlns:a16="http://schemas.microsoft.com/office/drawing/2014/main" id="{0F3D1DBA-35BB-5240-942D-6ED5D0E6ADA4}"/>
              </a:ext>
            </a:extLst>
          </p:cNvPr>
          <p:cNvSpPr/>
          <p:nvPr/>
        </p:nvSpPr>
        <p:spPr>
          <a:xfrm>
            <a:off x="3590925" y="3135312"/>
            <a:ext cx="490538" cy="488951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0" name="up">
            <a:extLst>
              <a:ext uri="{FF2B5EF4-FFF2-40B4-BE49-F238E27FC236}">
                <a16:creationId xmlns:a16="http://schemas.microsoft.com/office/drawing/2014/main" id="{3E14F144-F3D6-C444-B890-1E6B12F4BB2A}"/>
              </a:ext>
            </a:extLst>
          </p:cNvPr>
          <p:cNvSpPr txBox="1"/>
          <p:nvPr/>
        </p:nvSpPr>
        <p:spPr>
          <a:xfrm>
            <a:off x="2841625" y="3200400"/>
            <a:ext cx="65405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up</a:t>
            </a:r>
          </a:p>
        </p:txBody>
      </p:sp>
      <p:sp>
        <p:nvSpPr>
          <p:cNvPr id="101" name="down">
            <a:extLst>
              <a:ext uri="{FF2B5EF4-FFF2-40B4-BE49-F238E27FC236}">
                <a16:creationId xmlns:a16="http://schemas.microsoft.com/office/drawing/2014/main" id="{B41C7EC5-857F-2941-81B0-3950EC4FA46B}"/>
              </a:ext>
            </a:extLst>
          </p:cNvPr>
          <p:cNvSpPr txBox="1"/>
          <p:nvPr/>
        </p:nvSpPr>
        <p:spPr>
          <a:xfrm>
            <a:off x="4800600" y="3200400"/>
            <a:ext cx="914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down</a:t>
            </a:r>
          </a:p>
        </p:txBody>
      </p:sp>
      <p:sp>
        <p:nvSpPr>
          <p:cNvPr id="102" name="Circle">
            <a:extLst>
              <a:ext uri="{FF2B5EF4-FFF2-40B4-BE49-F238E27FC236}">
                <a16:creationId xmlns:a16="http://schemas.microsoft.com/office/drawing/2014/main" id="{A6CEEB33-27C4-0E4B-9B32-E9EE19BEB0BA}"/>
              </a:ext>
            </a:extLst>
          </p:cNvPr>
          <p:cNvSpPr/>
          <p:nvPr/>
        </p:nvSpPr>
        <p:spPr>
          <a:xfrm>
            <a:off x="5746750" y="3168650"/>
            <a:ext cx="490538" cy="488950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3" name="carica elettrica">
            <a:extLst>
              <a:ext uri="{FF2B5EF4-FFF2-40B4-BE49-F238E27FC236}">
                <a16:creationId xmlns:a16="http://schemas.microsoft.com/office/drawing/2014/main" id="{68F1BB16-3DE1-E34B-AE0C-26411E23693F}"/>
              </a:ext>
            </a:extLst>
          </p:cNvPr>
          <p:cNvSpPr txBox="1"/>
          <p:nvPr/>
        </p:nvSpPr>
        <p:spPr>
          <a:xfrm>
            <a:off x="1238909" y="3758736"/>
            <a:ext cx="2100923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 dirty="0" err="1"/>
              <a:t>carica</a:t>
            </a:r>
            <a:r>
              <a:rPr sz="2200" b="1" dirty="0"/>
              <a:t> </a:t>
            </a:r>
            <a:r>
              <a:rPr sz="2200" b="1" dirty="0" err="1"/>
              <a:t>elettrica</a:t>
            </a:r>
            <a:endParaRPr sz="2200" b="1" dirty="0"/>
          </a:p>
        </p:txBody>
      </p:sp>
      <p:sp>
        <p:nvSpPr>
          <p:cNvPr id="104" name="+2/3">
            <a:extLst>
              <a:ext uri="{FF2B5EF4-FFF2-40B4-BE49-F238E27FC236}">
                <a16:creationId xmlns:a16="http://schemas.microsoft.com/office/drawing/2014/main" id="{6AAA14F0-0737-4E4F-8573-6B280F0600B5}"/>
              </a:ext>
            </a:extLst>
          </p:cNvPr>
          <p:cNvSpPr txBox="1"/>
          <p:nvPr/>
        </p:nvSpPr>
        <p:spPr>
          <a:xfrm>
            <a:off x="3462337" y="3756025"/>
            <a:ext cx="81597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+2/3</a:t>
            </a:r>
          </a:p>
        </p:txBody>
      </p:sp>
      <p:sp>
        <p:nvSpPr>
          <p:cNvPr id="105" name="-1/3">
            <a:extLst>
              <a:ext uri="{FF2B5EF4-FFF2-40B4-BE49-F238E27FC236}">
                <a16:creationId xmlns:a16="http://schemas.microsoft.com/office/drawing/2014/main" id="{5723B626-8E8C-F54C-95AA-A331B7C9E3CE}"/>
              </a:ext>
            </a:extLst>
          </p:cNvPr>
          <p:cNvSpPr txBox="1"/>
          <p:nvPr/>
        </p:nvSpPr>
        <p:spPr>
          <a:xfrm>
            <a:off x="5681662" y="3789362"/>
            <a:ext cx="8175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-1/3</a:t>
            </a:r>
          </a:p>
        </p:txBody>
      </p:sp>
      <p:sp>
        <p:nvSpPr>
          <p:cNvPr id="106" name="quarks di valenza">
            <a:extLst>
              <a:ext uri="{FF2B5EF4-FFF2-40B4-BE49-F238E27FC236}">
                <a16:creationId xmlns:a16="http://schemas.microsoft.com/office/drawing/2014/main" id="{88993F37-0B81-6F4A-935B-E70E3E934491}"/>
              </a:ext>
            </a:extLst>
          </p:cNvPr>
          <p:cNvSpPr txBox="1"/>
          <p:nvPr/>
        </p:nvSpPr>
        <p:spPr>
          <a:xfrm>
            <a:off x="112997" y="639716"/>
            <a:ext cx="2743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di </a:t>
            </a:r>
            <a:r>
              <a:rPr sz="2200" b="0" dirty="0" err="1"/>
              <a:t>valenza</a:t>
            </a:r>
            <a:endParaRPr sz="2200" b="0" dirty="0"/>
          </a:p>
        </p:txBody>
      </p:sp>
    </p:spTree>
    <p:extLst>
      <p:ext uri="{BB962C8B-B14F-4D97-AF65-F5344CB8AC3E}">
        <p14:creationId xmlns:p14="http://schemas.microsoft.com/office/powerpoint/2010/main" val="4825448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1109910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1258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1465262" y="1805583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2547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1308100" y="1535112"/>
            <a:ext cx="457200" cy="457201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850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1635125" y="2189162"/>
            <a:ext cx="455613" cy="455613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488950" y="1077912"/>
            <a:ext cx="2025650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4767262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2547937" y="1927225"/>
            <a:ext cx="18882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5354637" y="1927225"/>
            <a:ext cx="19009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1306512" y="1501775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1633537" y="2155825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815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228599" y="3168650"/>
            <a:ext cx="2286002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6759575" y="3168650"/>
            <a:ext cx="2284413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815974" y="1143000"/>
            <a:ext cx="163514" cy="817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979487" y="1012825"/>
            <a:ext cx="358776" cy="55562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914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Circle">
            <a:extLst>
              <a:ext uri="{FF2B5EF4-FFF2-40B4-BE49-F238E27FC236}">
                <a16:creationId xmlns:a16="http://schemas.microsoft.com/office/drawing/2014/main" id="{0F3D1DBA-35BB-5240-942D-6ED5D0E6ADA4}"/>
              </a:ext>
            </a:extLst>
          </p:cNvPr>
          <p:cNvSpPr/>
          <p:nvPr/>
        </p:nvSpPr>
        <p:spPr>
          <a:xfrm>
            <a:off x="3590925" y="3135312"/>
            <a:ext cx="490538" cy="488951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0" name="up">
            <a:extLst>
              <a:ext uri="{FF2B5EF4-FFF2-40B4-BE49-F238E27FC236}">
                <a16:creationId xmlns:a16="http://schemas.microsoft.com/office/drawing/2014/main" id="{3E14F144-F3D6-C444-B890-1E6B12F4BB2A}"/>
              </a:ext>
            </a:extLst>
          </p:cNvPr>
          <p:cNvSpPr txBox="1"/>
          <p:nvPr/>
        </p:nvSpPr>
        <p:spPr>
          <a:xfrm>
            <a:off x="2841625" y="3200400"/>
            <a:ext cx="65405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up</a:t>
            </a:r>
          </a:p>
        </p:txBody>
      </p:sp>
      <p:sp>
        <p:nvSpPr>
          <p:cNvPr id="101" name="down">
            <a:extLst>
              <a:ext uri="{FF2B5EF4-FFF2-40B4-BE49-F238E27FC236}">
                <a16:creationId xmlns:a16="http://schemas.microsoft.com/office/drawing/2014/main" id="{B41C7EC5-857F-2941-81B0-3950EC4FA46B}"/>
              </a:ext>
            </a:extLst>
          </p:cNvPr>
          <p:cNvSpPr txBox="1"/>
          <p:nvPr/>
        </p:nvSpPr>
        <p:spPr>
          <a:xfrm>
            <a:off x="4800600" y="3200400"/>
            <a:ext cx="914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down</a:t>
            </a:r>
          </a:p>
        </p:txBody>
      </p:sp>
      <p:sp>
        <p:nvSpPr>
          <p:cNvPr id="102" name="Circle">
            <a:extLst>
              <a:ext uri="{FF2B5EF4-FFF2-40B4-BE49-F238E27FC236}">
                <a16:creationId xmlns:a16="http://schemas.microsoft.com/office/drawing/2014/main" id="{A6CEEB33-27C4-0E4B-9B32-E9EE19BEB0BA}"/>
              </a:ext>
            </a:extLst>
          </p:cNvPr>
          <p:cNvSpPr/>
          <p:nvPr/>
        </p:nvSpPr>
        <p:spPr>
          <a:xfrm>
            <a:off x="5746750" y="3168650"/>
            <a:ext cx="490538" cy="488950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3" name="carica elettrica">
            <a:extLst>
              <a:ext uri="{FF2B5EF4-FFF2-40B4-BE49-F238E27FC236}">
                <a16:creationId xmlns:a16="http://schemas.microsoft.com/office/drawing/2014/main" id="{68F1BB16-3DE1-E34B-AE0C-26411E23693F}"/>
              </a:ext>
            </a:extLst>
          </p:cNvPr>
          <p:cNvSpPr txBox="1"/>
          <p:nvPr/>
        </p:nvSpPr>
        <p:spPr>
          <a:xfrm>
            <a:off x="1238909" y="3758736"/>
            <a:ext cx="2100923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 dirty="0" err="1"/>
              <a:t>carica</a:t>
            </a:r>
            <a:r>
              <a:rPr sz="2200" b="1" dirty="0"/>
              <a:t> </a:t>
            </a:r>
            <a:r>
              <a:rPr sz="2200" b="1" dirty="0" err="1"/>
              <a:t>elettrica</a:t>
            </a:r>
            <a:endParaRPr sz="2200" b="1" dirty="0"/>
          </a:p>
        </p:txBody>
      </p:sp>
      <p:sp>
        <p:nvSpPr>
          <p:cNvPr id="104" name="+2/3">
            <a:extLst>
              <a:ext uri="{FF2B5EF4-FFF2-40B4-BE49-F238E27FC236}">
                <a16:creationId xmlns:a16="http://schemas.microsoft.com/office/drawing/2014/main" id="{6AAA14F0-0737-4E4F-8573-6B280F0600B5}"/>
              </a:ext>
            </a:extLst>
          </p:cNvPr>
          <p:cNvSpPr txBox="1"/>
          <p:nvPr/>
        </p:nvSpPr>
        <p:spPr>
          <a:xfrm>
            <a:off x="3462337" y="3756025"/>
            <a:ext cx="81597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+2/3</a:t>
            </a:r>
          </a:p>
        </p:txBody>
      </p:sp>
      <p:sp>
        <p:nvSpPr>
          <p:cNvPr id="105" name="-1/3">
            <a:extLst>
              <a:ext uri="{FF2B5EF4-FFF2-40B4-BE49-F238E27FC236}">
                <a16:creationId xmlns:a16="http://schemas.microsoft.com/office/drawing/2014/main" id="{5723B626-8E8C-F54C-95AA-A331B7C9E3CE}"/>
              </a:ext>
            </a:extLst>
          </p:cNvPr>
          <p:cNvSpPr txBox="1"/>
          <p:nvPr/>
        </p:nvSpPr>
        <p:spPr>
          <a:xfrm>
            <a:off x="5681662" y="3789362"/>
            <a:ext cx="8175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-1/3</a:t>
            </a:r>
          </a:p>
        </p:txBody>
      </p:sp>
      <p:sp>
        <p:nvSpPr>
          <p:cNvPr id="47" name="dove li prendiamo?">
            <a:extLst>
              <a:ext uri="{FF2B5EF4-FFF2-40B4-BE49-F238E27FC236}">
                <a16:creationId xmlns:a16="http://schemas.microsoft.com/office/drawing/2014/main" id="{31BEECD0-50E8-4944-A672-BB1D02E954E4}"/>
              </a:ext>
            </a:extLst>
          </p:cNvPr>
          <p:cNvSpPr txBox="1"/>
          <p:nvPr/>
        </p:nvSpPr>
        <p:spPr>
          <a:xfrm>
            <a:off x="7164387" y="4325937"/>
            <a:ext cx="1655763" cy="120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14337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2400" dirty="0"/>
              <a:t>dove li prendiamo?</a:t>
            </a:r>
          </a:p>
        </p:txBody>
      </p:sp>
      <p:sp>
        <p:nvSpPr>
          <p:cNvPr id="50" name="Produrre nuove particelle con gli acceleratori">
            <a:extLst>
              <a:ext uri="{FF2B5EF4-FFF2-40B4-BE49-F238E27FC236}">
                <a16:creationId xmlns:a16="http://schemas.microsoft.com/office/drawing/2014/main" id="{C630E735-FE03-A84D-995C-CA3EC92B728A}"/>
              </a:ext>
            </a:extLst>
          </p:cNvPr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PRODUZIONE di bosoni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+</a:t>
            </a: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endParaRPr sz="2400" b="1" baseline="30000" dirty="0">
              <a:solidFill>
                <a:srgbClr val="010E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5620A5EE-2B24-F740-BF6D-C09DC7EF3A47}"/>
              </a:ext>
            </a:extLst>
          </p:cNvPr>
          <p:cNvSpPr/>
          <p:nvPr/>
        </p:nvSpPr>
        <p:spPr>
          <a:xfrm>
            <a:off x="5743177" y="4428951"/>
            <a:ext cx="490538" cy="488950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2" name="anti up">
            <a:extLst>
              <a:ext uri="{FF2B5EF4-FFF2-40B4-BE49-F238E27FC236}">
                <a16:creationId xmlns:a16="http://schemas.microsoft.com/office/drawing/2014/main" id="{08B9BCFA-E30B-CA46-B817-946DD04E8CB3}"/>
              </a:ext>
            </a:extLst>
          </p:cNvPr>
          <p:cNvSpPr txBox="1"/>
          <p:nvPr/>
        </p:nvSpPr>
        <p:spPr>
          <a:xfrm>
            <a:off x="2122488" y="4506912"/>
            <a:ext cx="1373187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en-US" sz="2000" b="1" dirty="0"/>
              <a:t>an</a:t>
            </a:r>
            <a:r>
              <a:rPr sz="2000" b="1" dirty="0"/>
              <a:t>t</a:t>
            </a:r>
            <a:r>
              <a:rPr lang="en-US" sz="2000" b="1" dirty="0"/>
              <a:t>i down</a:t>
            </a:r>
            <a:endParaRPr sz="2000" b="1" dirty="0"/>
          </a:p>
        </p:txBody>
      </p:sp>
      <p:sp>
        <p:nvSpPr>
          <p:cNvPr id="53" name="anti down">
            <a:extLst>
              <a:ext uri="{FF2B5EF4-FFF2-40B4-BE49-F238E27FC236}">
                <a16:creationId xmlns:a16="http://schemas.microsoft.com/office/drawing/2014/main" id="{4E2EDCC6-6ACD-F342-BEB0-FEA7C8CF4DA0}"/>
              </a:ext>
            </a:extLst>
          </p:cNvPr>
          <p:cNvSpPr txBox="1"/>
          <p:nvPr/>
        </p:nvSpPr>
        <p:spPr>
          <a:xfrm>
            <a:off x="4746625" y="4506737"/>
            <a:ext cx="146843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it-IT" sz="2000" b="1" dirty="0"/>
              <a:t>a</a:t>
            </a:r>
            <a:r>
              <a:rPr sz="2000" b="1" dirty="0" err="1"/>
              <a:t>nt</a:t>
            </a:r>
            <a:r>
              <a:rPr lang="en-US" sz="2000" b="1" dirty="0" err="1"/>
              <a:t>i</a:t>
            </a:r>
            <a:r>
              <a:rPr lang="en-US" sz="2000" b="1" dirty="0"/>
              <a:t> up</a:t>
            </a:r>
            <a:endParaRPr sz="2000" b="1" dirty="0"/>
          </a:p>
        </p:txBody>
      </p:sp>
      <p:sp>
        <p:nvSpPr>
          <p:cNvPr id="54" name="-2/3">
            <a:extLst>
              <a:ext uri="{FF2B5EF4-FFF2-40B4-BE49-F238E27FC236}">
                <a16:creationId xmlns:a16="http://schemas.microsoft.com/office/drawing/2014/main" id="{A3204F15-F629-EA44-BB0D-6CB62AE76B5D}"/>
              </a:ext>
            </a:extLst>
          </p:cNvPr>
          <p:cNvSpPr txBox="1"/>
          <p:nvPr/>
        </p:nvSpPr>
        <p:spPr>
          <a:xfrm>
            <a:off x="3462337" y="5127625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sz="2200" dirty="0"/>
              <a:t>+1/</a:t>
            </a:r>
            <a:r>
              <a:rPr sz="2200" dirty="0"/>
              <a:t>3</a:t>
            </a:r>
          </a:p>
        </p:txBody>
      </p:sp>
      <p:sp>
        <p:nvSpPr>
          <p:cNvPr id="55" name="+1/3">
            <a:extLst>
              <a:ext uri="{FF2B5EF4-FFF2-40B4-BE49-F238E27FC236}">
                <a16:creationId xmlns:a16="http://schemas.microsoft.com/office/drawing/2014/main" id="{F0A8A043-5A8F-CB41-998B-ADD537B3CBBD}"/>
              </a:ext>
            </a:extLst>
          </p:cNvPr>
          <p:cNvSpPr txBox="1"/>
          <p:nvPr/>
        </p:nvSpPr>
        <p:spPr>
          <a:xfrm>
            <a:off x="5681662" y="5095875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sz="2200" dirty="0"/>
              <a:t>-2</a:t>
            </a:r>
            <a:r>
              <a:rPr sz="2200" dirty="0"/>
              <a:t>/3</a:t>
            </a: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DBE479CD-80A2-E040-8AC8-CD767508678D}"/>
              </a:ext>
            </a:extLst>
          </p:cNvPr>
          <p:cNvSpPr/>
          <p:nvPr/>
        </p:nvSpPr>
        <p:spPr>
          <a:xfrm>
            <a:off x="3590925" y="4446412"/>
            <a:ext cx="490538" cy="4889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7" name="carica elettrica">
            <a:extLst>
              <a:ext uri="{FF2B5EF4-FFF2-40B4-BE49-F238E27FC236}">
                <a16:creationId xmlns:a16="http://schemas.microsoft.com/office/drawing/2014/main" id="{D3AC6226-DD12-CE48-89EF-001B2AB2585D}"/>
              </a:ext>
            </a:extLst>
          </p:cNvPr>
          <p:cNvSpPr txBox="1"/>
          <p:nvPr/>
        </p:nvSpPr>
        <p:spPr>
          <a:xfrm>
            <a:off x="1244600" y="5130800"/>
            <a:ext cx="2100922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/>
              <a:t>carica elettrica</a:t>
            </a:r>
          </a:p>
        </p:txBody>
      </p:sp>
      <p:sp>
        <p:nvSpPr>
          <p:cNvPr id="58" name="dove li prendiamo?">
            <a:extLst>
              <a:ext uri="{FF2B5EF4-FFF2-40B4-BE49-F238E27FC236}">
                <a16:creationId xmlns:a16="http://schemas.microsoft.com/office/drawing/2014/main" id="{6C9685BC-C1AA-2846-82EC-D4FE3161CB6C}"/>
              </a:ext>
            </a:extLst>
          </p:cNvPr>
          <p:cNvSpPr txBox="1"/>
          <p:nvPr/>
        </p:nvSpPr>
        <p:spPr>
          <a:xfrm>
            <a:off x="-11908" y="4375097"/>
            <a:ext cx="1655763" cy="83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14337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1600" dirty="0"/>
              <a:t>Dobbiamo produrre carica +1 e -1</a:t>
            </a:r>
          </a:p>
        </p:txBody>
      </p:sp>
      <p:sp>
        <p:nvSpPr>
          <p:cNvPr id="59" name="quarks di valenza">
            <a:extLst>
              <a:ext uri="{FF2B5EF4-FFF2-40B4-BE49-F238E27FC236}">
                <a16:creationId xmlns:a16="http://schemas.microsoft.com/office/drawing/2014/main" id="{F27E9BED-17FF-BB4C-A4DF-12BBD69B560B}"/>
              </a:ext>
            </a:extLst>
          </p:cNvPr>
          <p:cNvSpPr txBox="1"/>
          <p:nvPr/>
        </p:nvSpPr>
        <p:spPr>
          <a:xfrm>
            <a:off x="112997" y="639716"/>
            <a:ext cx="2743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di </a:t>
            </a:r>
            <a:r>
              <a:rPr sz="2200" b="0" dirty="0" err="1"/>
              <a:t>valenza</a:t>
            </a:r>
            <a:endParaRPr sz="2200" b="0" dirty="0"/>
          </a:p>
        </p:txBody>
      </p:sp>
    </p:spTree>
    <p:extLst>
      <p:ext uri="{BB962C8B-B14F-4D97-AF65-F5344CB8AC3E}">
        <p14:creationId xmlns:p14="http://schemas.microsoft.com/office/powerpoint/2010/main" val="8050548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1109910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1258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1465262" y="1805583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2547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1308100" y="1535112"/>
            <a:ext cx="457200" cy="457201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850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1635125" y="2189162"/>
            <a:ext cx="455613" cy="455613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488950" y="1077912"/>
            <a:ext cx="2025650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4767262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2547937" y="1927225"/>
            <a:ext cx="18882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5354637" y="1927225"/>
            <a:ext cx="19009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1306512" y="1501775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1633537" y="2155825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815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228599" y="3168650"/>
            <a:ext cx="2286002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6759575" y="3168650"/>
            <a:ext cx="2284413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815974" y="1143000"/>
            <a:ext cx="163514" cy="817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979487" y="1012825"/>
            <a:ext cx="358776" cy="55562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914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Circle">
            <a:extLst>
              <a:ext uri="{FF2B5EF4-FFF2-40B4-BE49-F238E27FC236}">
                <a16:creationId xmlns:a16="http://schemas.microsoft.com/office/drawing/2014/main" id="{0F3D1DBA-35BB-5240-942D-6ED5D0E6ADA4}"/>
              </a:ext>
            </a:extLst>
          </p:cNvPr>
          <p:cNvSpPr/>
          <p:nvPr/>
        </p:nvSpPr>
        <p:spPr>
          <a:xfrm>
            <a:off x="3590925" y="3135312"/>
            <a:ext cx="490538" cy="488951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0" name="up">
            <a:extLst>
              <a:ext uri="{FF2B5EF4-FFF2-40B4-BE49-F238E27FC236}">
                <a16:creationId xmlns:a16="http://schemas.microsoft.com/office/drawing/2014/main" id="{3E14F144-F3D6-C444-B890-1E6B12F4BB2A}"/>
              </a:ext>
            </a:extLst>
          </p:cNvPr>
          <p:cNvSpPr txBox="1"/>
          <p:nvPr/>
        </p:nvSpPr>
        <p:spPr>
          <a:xfrm>
            <a:off x="2841625" y="3200400"/>
            <a:ext cx="65405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up</a:t>
            </a:r>
          </a:p>
        </p:txBody>
      </p:sp>
      <p:sp>
        <p:nvSpPr>
          <p:cNvPr id="101" name="down">
            <a:extLst>
              <a:ext uri="{FF2B5EF4-FFF2-40B4-BE49-F238E27FC236}">
                <a16:creationId xmlns:a16="http://schemas.microsoft.com/office/drawing/2014/main" id="{B41C7EC5-857F-2941-81B0-3950EC4FA46B}"/>
              </a:ext>
            </a:extLst>
          </p:cNvPr>
          <p:cNvSpPr txBox="1"/>
          <p:nvPr/>
        </p:nvSpPr>
        <p:spPr>
          <a:xfrm>
            <a:off x="4800600" y="3200400"/>
            <a:ext cx="914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down</a:t>
            </a:r>
          </a:p>
        </p:txBody>
      </p:sp>
      <p:sp>
        <p:nvSpPr>
          <p:cNvPr id="102" name="Circle">
            <a:extLst>
              <a:ext uri="{FF2B5EF4-FFF2-40B4-BE49-F238E27FC236}">
                <a16:creationId xmlns:a16="http://schemas.microsoft.com/office/drawing/2014/main" id="{A6CEEB33-27C4-0E4B-9B32-E9EE19BEB0BA}"/>
              </a:ext>
            </a:extLst>
          </p:cNvPr>
          <p:cNvSpPr/>
          <p:nvPr/>
        </p:nvSpPr>
        <p:spPr>
          <a:xfrm>
            <a:off x="5746750" y="3168650"/>
            <a:ext cx="490538" cy="488950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3" name="carica elettrica">
            <a:extLst>
              <a:ext uri="{FF2B5EF4-FFF2-40B4-BE49-F238E27FC236}">
                <a16:creationId xmlns:a16="http://schemas.microsoft.com/office/drawing/2014/main" id="{68F1BB16-3DE1-E34B-AE0C-26411E23693F}"/>
              </a:ext>
            </a:extLst>
          </p:cNvPr>
          <p:cNvSpPr txBox="1"/>
          <p:nvPr/>
        </p:nvSpPr>
        <p:spPr>
          <a:xfrm>
            <a:off x="1238909" y="3758736"/>
            <a:ext cx="2100923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 dirty="0" err="1"/>
              <a:t>carica</a:t>
            </a:r>
            <a:r>
              <a:rPr sz="2200" b="1" dirty="0"/>
              <a:t> </a:t>
            </a:r>
            <a:r>
              <a:rPr sz="2200" b="1" dirty="0" err="1"/>
              <a:t>elettrica</a:t>
            </a:r>
            <a:endParaRPr sz="2200" b="1" dirty="0"/>
          </a:p>
        </p:txBody>
      </p:sp>
      <p:sp>
        <p:nvSpPr>
          <p:cNvPr id="104" name="+2/3">
            <a:extLst>
              <a:ext uri="{FF2B5EF4-FFF2-40B4-BE49-F238E27FC236}">
                <a16:creationId xmlns:a16="http://schemas.microsoft.com/office/drawing/2014/main" id="{6AAA14F0-0737-4E4F-8573-6B280F0600B5}"/>
              </a:ext>
            </a:extLst>
          </p:cNvPr>
          <p:cNvSpPr txBox="1"/>
          <p:nvPr/>
        </p:nvSpPr>
        <p:spPr>
          <a:xfrm>
            <a:off x="3462337" y="3756025"/>
            <a:ext cx="81597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+2/3</a:t>
            </a:r>
          </a:p>
        </p:txBody>
      </p:sp>
      <p:sp>
        <p:nvSpPr>
          <p:cNvPr id="105" name="-1/3">
            <a:extLst>
              <a:ext uri="{FF2B5EF4-FFF2-40B4-BE49-F238E27FC236}">
                <a16:creationId xmlns:a16="http://schemas.microsoft.com/office/drawing/2014/main" id="{5723B626-8E8C-F54C-95AA-A331B7C9E3CE}"/>
              </a:ext>
            </a:extLst>
          </p:cNvPr>
          <p:cNvSpPr txBox="1"/>
          <p:nvPr/>
        </p:nvSpPr>
        <p:spPr>
          <a:xfrm>
            <a:off x="5681662" y="3789362"/>
            <a:ext cx="8175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-1/3</a:t>
            </a: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F189A28A-F0A6-4D48-8E32-E6DF2D3300FB}"/>
              </a:ext>
            </a:extLst>
          </p:cNvPr>
          <p:cNvSpPr/>
          <p:nvPr/>
        </p:nvSpPr>
        <p:spPr>
          <a:xfrm>
            <a:off x="5743177" y="4428951"/>
            <a:ext cx="490538" cy="488950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2" name="anti up">
            <a:extLst>
              <a:ext uri="{FF2B5EF4-FFF2-40B4-BE49-F238E27FC236}">
                <a16:creationId xmlns:a16="http://schemas.microsoft.com/office/drawing/2014/main" id="{16403C42-1A35-D14C-9D02-93085428FE31}"/>
              </a:ext>
            </a:extLst>
          </p:cNvPr>
          <p:cNvSpPr txBox="1"/>
          <p:nvPr/>
        </p:nvSpPr>
        <p:spPr>
          <a:xfrm>
            <a:off x="2122488" y="4506912"/>
            <a:ext cx="1373187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en-US" sz="2000" b="1" dirty="0"/>
              <a:t>an</a:t>
            </a:r>
            <a:r>
              <a:rPr sz="2000" b="1" dirty="0"/>
              <a:t>t</a:t>
            </a:r>
            <a:r>
              <a:rPr lang="en-US" sz="2000" b="1" dirty="0"/>
              <a:t>i down</a:t>
            </a:r>
            <a:endParaRPr sz="2000" b="1" dirty="0"/>
          </a:p>
        </p:txBody>
      </p:sp>
      <p:sp>
        <p:nvSpPr>
          <p:cNvPr id="43" name="anti down">
            <a:extLst>
              <a:ext uri="{FF2B5EF4-FFF2-40B4-BE49-F238E27FC236}">
                <a16:creationId xmlns:a16="http://schemas.microsoft.com/office/drawing/2014/main" id="{47CA4997-D706-194E-96AF-1AF35DA62560}"/>
              </a:ext>
            </a:extLst>
          </p:cNvPr>
          <p:cNvSpPr txBox="1"/>
          <p:nvPr/>
        </p:nvSpPr>
        <p:spPr>
          <a:xfrm>
            <a:off x="4746625" y="4506737"/>
            <a:ext cx="146843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it-IT" sz="2000" b="1" dirty="0"/>
              <a:t>a</a:t>
            </a:r>
            <a:r>
              <a:rPr sz="2000" b="1" dirty="0" err="1"/>
              <a:t>nt</a:t>
            </a:r>
            <a:r>
              <a:rPr lang="en-US" sz="2000" b="1" dirty="0" err="1"/>
              <a:t>i</a:t>
            </a:r>
            <a:r>
              <a:rPr lang="en-US" sz="2000" b="1" dirty="0"/>
              <a:t> up</a:t>
            </a:r>
            <a:endParaRPr sz="2000" b="1" dirty="0"/>
          </a:p>
        </p:txBody>
      </p:sp>
      <p:sp>
        <p:nvSpPr>
          <p:cNvPr id="44" name="-2/3">
            <a:extLst>
              <a:ext uri="{FF2B5EF4-FFF2-40B4-BE49-F238E27FC236}">
                <a16:creationId xmlns:a16="http://schemas.microsoft.com/office/drawing/2014/main" id="{7B59B271-AEFB-E04F-B23A-BA4311AA2435}"/>
              </a:ext>
            </a:extLst>
          </p:cNvPr>
          <p:cNvSpPr txBox="1"/>
          <p:nvPr/>
        </p:nvSpPr>
        <p:spPr>
          <a:xfrm>
            <a:off x="3462337" y="5127625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sz="2200" dirty="0"/>
              <a:t>+1/</a:t>
            </a:r>
            <a:r>
              <a:rPr sz="2200" dirty="0"/>
              <a:t>3</a:t>
            </a:r>
          </a:p>
        </p:txBody>
      </p:sp>
      <p:sp>
        <p:nvSpPr>
          <p:cNvPr id="45" name="+1/3">
            <a:extLst>
              <a:ext uri="{FF2B5EF4-FFF2-40B4-BE49-F238E27FC236}">
                <a16:creationId xmlns:a16="http://schemas.microsoft.com/office/drawing/2014/main" id="{E6FADC9D-B179-D840-8946-487F09300C35}"/>
              </a:ext>
            </a:extLst>
          </p:cNvPr>
          <p:cNvSpPr txBox="1"/>
          <p:nvPr/>
        </p:nvSpPr>
        <p:spPr>
          <a:xfrm>
            <a:off x="5681662" y="5095875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sz="2200" dirty="0"/>
              <a:t>-2</a:t>
            </a:r>
            <a:r>
              <a:rPr sz="2200" dirty="0"/>
              <a:t>/3</a:t>
            </a:r>
          </a:p>
        </p:txBody>
      </p:sp>
      <p:sp>
        <p:nvSpPr>
          <p:cNvPr id="46" name="Circle">
            <a:extLst>
              <a:ext uri="{FF2B5EF4-FFF2-40B4-BE49-F238E27FC236}">
                <a16:creationId xmlns:a16="http://schemas.microsoft.com/office/drawing/2014/main" id="{6225F8EC-1EBA-FC48-9ACE-5EA012F40020}"/>
              </a:ext>
            </a:extLst>
          </p:cNvPr>
          <p:cNvSpPr/>
          <p:nvPr/>
        </p:nvSpPr>
        <p:spPr>
          <a:xfrm>
            <a:off x="3590925" y="4446412"/>
            <a:ext cx="490538" cy="4889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7" name="dove li prendiamo?">
            <a:extLst>
              <a:ext uri="{FF2B5EF4-FFF2-40B4-BE49-F238E27FC236}">
                <a16:creationId xmlns:a16="http://schemas.microsoft.com/office/drawing/2014/main" id="{31BEECD0-50E8-4944-A672-BB1D02E954E4}"/>
              </a:ext>
            </a:extLst>
          </p:cNvPr>
          <p:cNvSpPr txBox="1"/>
          <p:nvPr/>
        </p:nvSpPr>
        <p:spPr>
          <a:xfrm>
            <a:off x="7164387" y="4325937"/>
            <a:ext cx="1655763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14337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400"/>
              <a:t>dove li prendiamo?</a:t>
            </a:r>
          </a:p>
        </p:txBody>
      </p:sp>
      <p:sp>
        <p:nvSpPr>
          <p:cNvPr id="48" name="carica elettrica">
            <a:extLst>
              <a:ext uri="{FF2B5EF4-FFF2-40B4-BE49-F238E27FC236}">
                <a16:creationId xmlns:a16="http://schemas.microsoft.com/office/drawing/2014/main" id="{E2196571-5D0D-6743-82D8-2F8E199E7E34}"/>
              </a:ext>
            </a:extLst>
          </p:cNvPr>
          <p:cNvSpPr txBox="1"/>
          <p:nvPr/>
        </p:nvSpPr>
        <p:spPr>
          <a:xfrm>
            <a:off x="1244600" y="5130800"/>
            <a:ext cx="2100922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/>
              <a:t>carica elettrica</a:t>
            </a:r>
          </a:p>
        </p:txBody>
      </p:sp>
      <p:sp>
        <p:nvSpPr>
          <p:cNvPr id="61" name="carica">
            <a:extLst>
              <a:ext uri="{FF2B5EF4-FFF2-40B4-BE49-F238E27FC236}">
                <a16:creationId xmlns:a16="http://schemas.microsoft.com/office/drawing/2014/main" id="{F5DE8A1F-2317-F24A-926E-D75076B8DB22}"/>
              </a:ext>
            </a:extLst>
          </p:cNvPr>
          <p:cNvSpPr txBox="1"/>
          <p:nvPr/>
        </p:nvSpPr>
        <p:spPr>
          <a:xfrm>
            <a:off x="228600" y="6205537"/>
            <a:ext cx="9794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endParaRPr sz="2200" b="1" dirty="0"/>
          </a:p>
        </p:txBody>
      </p:sp>
      <p:sp>
        <p:nvSpPr>
          <p:cNvPr id="106" name="Line">
            <a:extLst>
              <a:ext uri="{FF2B5EF4-FFF2-40B4-BE49-F238E27FC236}">
                <a16:creationId xmlns:a16="http://schemas.microsoft.com/office/drawing/2014/main" id="{4FF04D4B-211B-5F44-8316-72DA1F5157BB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7" name="Line">
            <a:extLst>
              <a:ext uri="{FF2B5EF4-FFF2-40B4-BE49-F238E27FC236}">
                <a16:creationId xmlns:a16="http://schemas.microsoft.com/office/drawing/2014/main" id="{5B2472C0-5E37-2A4F-8277-00490191D1DB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8" name="Line">
            <a:extLst>
              <a:ext uri="{FF2B5EF4-FFF2-40B4-BE49-F238E27FC236}">
                <a16:creationId xmlns:a16="http://schemas.microsoft.com/office/drawing/2014/main" id="{0976AD9B-B493-8B49-B4E4-773F4C34F266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9" name="Circle">
            <a:extLst>
              <a:ext uri="{FF2B5EF4-FFF2-40B4-BE49-F238E27FC236}">
                <a16:creationId xmlns:a16="http://schemas.microsoft.com/office/drawing/2014/main" id="{5EDAEF7C-1141-7740-B932-91290F344234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0" name="Circle">
            <a:extLst>
              <a:ext uri="{FF2B5EF4-FFF2-40B4-BE49-F238E27FC236}">
                <a16:creationId xmlns:a16="http://schemas.microsoft.com/office/drawing/2014/main" id="{AA8F0014-C934-D74B-84B9-12109482A769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1" name="Circle">
            <a:extLst>
              <a:ext uri="{FF2B5EF4-FFF2-40B4-BE49-F238E27FC236}">
                <a16:creationId xmlns:a16="http://schemas.microsoft.com/office/drawing/2014/main" id="{E565C705-EC8C-5B4E-866E-21F64065AC4E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C451E723-4A55-184B-9058-AB51F43D578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3" name="Circle">
            <a:extLst>
              <a:ext uri="{FF2B5EF4-FFF2-40B4-BE49-F238E27FC236}">
                <a16:creationId xmlns:a16="http://schemas.microsoft.com/office/drawing/2014/main" id="{E34E8A87-7BB5-2843-B920-64DAD900555E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4" name="Circle">
            <a:extLst>
              <a:ext uri="{FF2B5EF4-FFF2-40B4-BE49-F238E27FC236}">
                <a16:creationId xmlns:a16="http://schemas.microsoft.com/office/drawing/2014/main" id="{F8AE0317-156C-0C49-9EEC-932B1CC2EBC1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5" name="Circle">
            <a:extLst>
              <a:ext uri="{FF2B5EF4-FFF2-40B4-BE49-F238E27FC236}">
                <a16:creationId xmlns:a16="http://schemas.microsoft.com/office/drawing/2014/main" id="{61A20D9C-EAA5-6E4D-B89F-C79BCC0B1D0F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6" name="Oval">
            <a:extLst>
              <a:ext uri="{FF2B5EF4-FFF2-40B4-BE49-F238E27FC236}">
                <a16:creationId xmlns:a16="http://schemas.microsoft.com/office/drawing/2014/main" id="{01A5D23E-655C-1D49-B6EC-B2A4A7A05154}"/>
              </a:ext>
            </a:extLst>
          </p:cNvPr>
          <p:cNvSpPr/>
          <p:nvPr/>
        </p:nvSpPr>
        <p:spPr>
          <a:xfrm>
            <a:off x="7510462" y="2743200"/>
            <a:ext cx="230188" cy="1968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7" name="Oval">
            <a:extLst>
              <a:ext uri="{FF2B5EF4-FFF2-40B4-BE49-F238E27FC236}">
                <a16:creationId xmlns:a16="http://schemas.microsoft.com/office/drawing/2014/main" id="{8B7F9C57-4BE4-9148-A4F4-653C20030E57}"/>
              </a:ext>
            </a:extLst>
          </p:cNvPr>
          <p:cNvSpPr/>
          <p:nvPr/>
        </p:nvSpPr>
        <p:spPr>
          <a:xfrm>
            <a:off x="7772400" y="2743200"/>
            <a:ext cx="228600" cy="196850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8" name="Oval">
            <a:extLst>
              <a:ext uri="{FF2B5EF4-FFF2-40B4-BE49-F238E27FC236}">
                <a16:creationId xmlns:a16="http://schemas.microsoft.com/office/drawing/2014/main" id="{19DED3B3-C72B-C047-B1AE-372554CB4847}"/>
              </a:ext>
            </a:extLst>
          </p:cNvPr>
          <p:cNvSpPr/>
          <p:nvPr/>
        </p:nvSpPr>
        <p:spPr>
          <a:xfrm>
            <a:off x="7119937" y="1763712"/>
            <a:ext cx="228601" cy="196851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9" name="Oval">
            <a:extLst>
              <a:ext uri="{FF2B5EF4-FFF2-40B4-BE49-F238E27FC236}">
                <a16:creationId xmlns:a16="http://schemas.microsoft.com/office/drawing/2014/main" id="{E1344309-0F81-F649-8DF3-37FD2501CAF0}"/>
              </a:ext>
            </a:extLst>
          </p:cNvPr>
          <p:cNvSpPr/>
          <p:nvPr/>
        </p:nvSpPr>
        <p:spPr>
          <a:xfrm>
            <a:off x="8424862" y="1763712"/>
            <a:ext cx="230188" cy="1968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EB9F17EB-D437-3E44-9C38-9E5F95172791}"/>
              </a:ext>
            </a:extLst>
          </p:cNvPr>
          <p:cNvSpPr/>
          <p:nvPr/>
        </p:nvSpPr>
        <p:spPr>
          <a:xfrm>
            <a:off x="7281862" y="1501775"/>
            <a:ext cx="228601" cy="196850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EE617BB7-9B4E-0247-AAC8-CB361220B095}"/>
              </a:ext>
            </a:extLst>
          </p:cNvPr>
          <p:cNvSpPr/>
          <p:nvPr/>
        </p:nvSpPr>
        <p:spPr>
          <a:xfrm>
            <a:off x="8261350" y="2709862"/>
            <a:ext cx="228600" cy="196851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2" name="Oval">
            <a:extLst>
              <a:ext uri="{FF2B5EF4-FFF2-40B4-BE49-F238E27FC236}">
                <a16:creationId xmlns:a16="http://schemas.microsoft.com/office/drawing/2014/main" id="{3E9BAF99-1630-A147-967F-C30F734D7230}"/>
              </a:ext>
            </a:extLst>
          </p:cNvPr>
          <p:cNvSpPr/>
          <p:nvPr/>
        </p:nvSpPr>
        <p:spPr>
          <a:xfrm>
            <a:off x="8261350" y="1404937"/>
            <a:ext cx="228600" cy="195263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3" name="Oval">
            <a:extLst>
              <a:ext uri="{FF2B5EF4-FFF2-40B4-BE49-F238E27FC236}">
                <a16:creationId xmlns:a16="http://schemas.microsoft.com/office/drawing/2014/main" id="{DF04E326-0E4A-234E-A304-92714FD95BBB}"/>
              </a:ext>
            </a:extLst>
          </p:cNvPr>
          <p:cNvSpPr/>
          <p:nvPr/>
        </p:nvSpPr>
        <p:spPr>
          <a:xfrm>
            <a:off x="7478712" y="1306512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4" name="Oval">
            <a:extLst>
              <a:ext uri="{FF2B5EF4-FFF2-40B4-BE49-F238E27FC236}">
                <a16:creationId xmlns:a16="http://schemas.microsoft.com/office/drawing/2014/main" id="{6BC38F0F-DB97-4443-8E73-309ACC6674ED}"/>
              </a:ext>
            </a:extLst>
          </p:cNvPr>
          <p:cNvSpPr/>
          <p:nvPr/>
        </p:nvSpPr>
        <p:spPr>
          <a:xfrm>
            <a:off x="8523287" y="2220912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5" name="Oval">
            <a:extLst>
              <a:ext uri="{FF2B5EF4-FFF2-40B4-BE49-F238E27FC236}">
                <a16:creationId xmlns:a16="http://schemas.microsoft.com/office/drawing/2014/main" id="{565A338D-2E30-E24B-9D21-1202500AD284}"/>
              </a:ext>
            </a:extLst>
          </p:cNvPr>
          <p:cNvSpPr/>
          <p:nvPr/>
        </p:nvSpPr>
        <p:spPr>
          <a:xfrm>
            <a:off x="7119937" y="2579687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6" name="Line">
            <a:extLst>
              <a:ext uri="{FF2B5EF4-FFF2-40B4-BE49-F238E27FC236}">
                <a16:creationId xmlns:a16="http://schemas.microsoft.com/office/drawing/2014/main" id="{57EBF7F3-3169-E24B-827A-81948D2F1849}"/>
              </a:ext>
            </a:extLst>
          </p:cNvPr>
          <p:cNvSpPr/>
          <p:nvPr/>
        </p:nvSpPr>
        <p:spPr>
          <a:xfrm>
            <a:off x="7346950" y="1142999"/>
            <a:ext cx="1588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Line">
            <a:extLst>
              <a:ext uri="{FF2B5EF4-FFF2-40B4-BE49-F238E27FC236}">
                <a16:creationId xmlns:a16="http://schemas.microsoft.com/office/drawing/2014/main" id="{C61F47C4-494B-154A-A733-AC4C7E0850E8}"/>
              </a:ext>
            </a:extLst>
          </p:cNvPr>
          <p:cNvSpPr/>
          <p:nvPr/>
        </p:nvSpPr>
        <p:spPr>
          <a:xfrm>
            <a:off x="7673975" y="1142999"/>
            <a:ext cx="654051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Line">
            <a:extLst>
              <a:ext uri="{FF2B5EF4-FFF2-40B4-BE49-F238E27FC236}">
                <a16:creationId xmlns:a16="http://schemas.microsoft.com/office/drawing/2014/main" id="{A56A69B2-EB9E-354A-A11B-BC3315C7D59C}"/>
              </a:ext>
            </a:extLst>
          </p:cNvPr>
          <p:cNvSpPr/>
          <p:nvPr/>
        </p:nvSpPr>
        <p:spPr>
          <a:xfrm>
            <a:off x="7510462" y="1142999"/>
            <a:ext cx="327026" cy="1470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Line">
            <a:extLst>
              <a:ext uri="{FF2B5EF4-FFF2-40B4-BE49-F238E27FC236}">
                <a16:creationId xmlns:a16="http://schemas.microsoft.com/office/drawing/2014/main" id="{9DF299CE-E77B-7C4F-9B33-2CA6117DE767}"/>
              </a:ext>
            </a:extLst>
          </p:cNvPr>
          <p:cNvSpPr/>
          <p:nvPr/>
        </p:nvSpPr>
        <p:spPr>
          <a:xfrm>
            <a:off x="7183437" y="1142999"/>
            <a:ext cx="1588" cy="130651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Produrre nuove particelle con gli acceleratori">
            <a:extLst>
              <a:ext uri="{FF2B5EF4-FFF2-40B4-BE49-F238E27FC236}">
                <a16:creationId xmlns:a16="http://schemas.microsoft.com/office/drawing/2014/main" id="{A422F91B-F63F-BC47-99F4-81AD0A7DE19E}"/>
              </a:ext>
            </a:extLst>
          </p:cNvPr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PRODUZIONE di bosoni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+</a:t>
            </a: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endParaRPr sz="2400" b="1" baseline="30000" dirty="0">
              <a:solidFill>
                <a:srgbClr val="010E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3" name="dove li prendiamo?">
            <a:extLst>
              <a:ext uri="{FF2B5EF4-FFF2-40B4-BE49-F238E27FC236}">
                <a16:creationId xmlns:a16="http://schemas.microsoft.com/office/drawing/2014/main" id="{CCEE352E-B9A4-8845-BFE2-68CA5F680858}"/>
              </a:ext>
            </a:extLst>
          </p:cNvPr>
          <p:cNvSpPr txBox="1"/>
          <p:nvPr/>
        </p:nvSpPr>
        <p:spPr>
          <a:xfrm>
            <a:off x="-11908" y="4375097"/>
            <a:ext cx="1655763" cy="83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14337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1600" dirty="0"/>
              <a:t>Dobbiamo produrre carica +1 e -1</a:t>
            </a:r>
          </a:p>
        </p:txBody>
      </p:sp>
      <p:sp>
        <p:nvSpPr>
          <p:cNvPr id="134" name="quarks di valenza">
            <a:extLst>
              <a:ext uri="{FF2B5EF4-FFF2-40B4-BE49-F238E27FC236}">
                <a16:creationId xmlns:a16="http://schemas.microsoft.com/office/drawing/2014/main" id="{64DD5118-6104-2243-BDBF-9F079CA37E5F}"/>
              </a:ext>
            </a:extLst>
          </p:cNvPr>
          <p:cNvSpPr txBox="1"/>
          <p:nvPr/>
        </p:nvSpPr>
        <p:spPr>
          <a:xfrm>
            <a:off x="112997" y="639716"/>
            <a:ext cx="2743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di </a:t>
            </a:r>
            <a:r>
              <a:rPr sz="2200" b="0" dirty="0" err="1"/>
              <a:t>valenza</a:t>
            </a:r>
            <a:endParaRPr sz="2200" b="0" dirty="0"/>
          </a:p>
        </p:txBody>
      </p:sp>
      <p:sp>
        <p:nvSpPr>
          <p:cNvPr id="135" name="quarks del mare">
            <a:extLst>
              <a:ext uri="{FF2B5EF4-FFF2-40B4-BE49-F238E27FC236}">
                <a16:creationId xmlns:a16="http://schemas.microsoft.com/office/drawing/2014/main" id="{28C99ECF-A48C-B045-BC3F-B3BB8BB3E913}"/>
              </a:ext>
            </a:extLst>
          </p:cNvPr>
          <p:cNvSpPr txBox="1"/>
          <p:nvPr/>
        </p:nvSpPr>
        <p:spPr>
          <a:xfrm>
            <a:off x="6219825" y="605629"/>
            <a:ext cx="2254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del mare</a:t>
            </a:r>
          </a:p>
        </p:txBody>
      </p:sp>
    </p:spTree>
    <p:extLst>
      <p:ext uri="{BB962C8B-B14F-4D97-AF65-F5344CB8AC3E}">
        <p14:creationId xmlns:p14="http://schemas.microsoft.com/office/powerpoint/2010/main" val="32997310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1109910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1258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1465262" y="1805583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2547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1308100" y="1535112"/>
            <a:ext cx="457200" cy="457201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850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1635125" y="2189162"/>
            <a:ext cx="455613" cy="455613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488950" y="1077912"/>
            <a:ext cx="2025650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4767262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2547937" y="1927225"/>
            <a:ext cx="18882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5354637" y="1927225"/>
            <a:ext cx="19009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1306512" y="1501775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1633537" y="2155825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815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228599" y="3168650"/>
            <a:ext cx="2286002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6759575" y="3168650"/>
            <a:ext cx="2284413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815974" y="1143000"/>
            <a:ext cx="163514" cy="817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979487" y="1012825"/>
            <a:ext cx="358776" cy="55562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914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Circle">
            <a:extLst>
              <a:ext uri="{FF2B5EF4-FFF2-40B4-BE49-F238E27FC236}">
                <a16:creationId xmlns:a16="http://schemas.microsoft.com/office/drawing/2014/main" id="{0F3D1DBA-35BB-5240-942D-6ED5D0E6ADA4}"/>
              </a:ext>
            </a:extLst>
          </p:cNvPr>
          <p:cNvSpPr/>
          <p:nvPr/>
        </p:nvSpPr>
        <p:spPr>
          <a:xfrm>
            <a:off x="3590925" y="3135312"/>
            <a:ext cx="490538" cy="488951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0" name="up">
            <a:extLst>
              <a:ext uri="{FF2B5EF4-FFF2-40B4-BE49-F238E27FC236}">
                <a16:creationId xmlns:a16="http://schemas.microsoft.com/office/drawing/2014/main" id="{3E14F144-F3D6-C444-B890-1E6B12F4BB2A}"/>
              </a:ext>
            </a:extLst>
          </p:cNvPr>
          <p:cNvSpPr txBox="1"/>
          <p:nvPr/>
        </p:nvSpPr>
        <p:spPr>
          <a:xfrm>
            <a:off x="2841625" y="3200400"/>
            <a:ext cx="65405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up</a:t>
            </a:r>
          </a:p>
        </p:txBody>
      </p:sp>
      <p:sp>
        <p:nvSpPr>
          <p:cNvPr id="101" name="down">
            <a:extLst>
              <a:ext uri="{FF2B5EF4-FFF2-40B4-BE49-F238E27FC236}">
                <a16:creationId xmlns:a16="http://schemas.microsoft.com/office/drawing/2014/main" id="{B41C7EC5-857F-2941-81B0-3950EC4FA46B}"/>
              </a:ext>
            </a:extLst>
          </p:cNvPr>
          <p:cNvSpPr txBox="1"/>
          <p:nvPr/>
        </p:nvSpPr>
        <p:spPr>
          <a:xfrm>
            <a:off x="4800600" y="3200400"/>
            <a:ext cx="9144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000" b="1"/>
              <a:t>down</a:t>
            </a:r>
          </a:p>
        </p:txBody>
      </p:sp>
      <p:sp>
        <p:nvSpPr>
          <p:cNvPr id="102" name="Circle">
            <a:extLst>
              <a:ext uri="{FF2B5EF4-FFF2-40B4-BE49-F238E27FC236}">
                <a16:creationId xmlns:a16="http://schemas.microsoft.com/office/drawing/2014/main" id="{A6CEEB33-27C4-0E4B-9B32-E9EE19BEB0BA}"/>
              </a:ext>
            </a:extLst>
          </p:cNvPr>
          <p:cNvSpPr/>
          <p:nvPr/>
        </p:nvSpPr>
        <p:spPr>
          <a:xfrm>
            <a:off x="5746750" y="3168650"/>
            <a:ext cx="490538" cy="488950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3" name="carica elettrica">
            <a:extLst>
              <a:ext uri="{FF2B5EF4-FFF2-40B4-BE49-F238E27FC236}">
                <a16:creationId xmlns:a16="http://schemas.microsoft.com/office/drawing/2014/main" id="{68F1BB16-3DE1-E34B-AE0C-26411E23693F}"/>
              </a:ext>
            </a:extLst>
          </p:cNvPr>
          <p:cNvSpPr txBox="1"/>
          <p:nvPr/>
        </p:nvSpPr>
        <p:spPr>
          <a:xfrm>
            <a:off x="1238909" y="3758736"/>
            <a:ext cx="2100923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it-IT" sz="2200" b="1" dirty="0"/>
              <a:t>carica elettrica</a:t>
            </a:r>
          </a:p>
        </p:txBody>
      </p:sp>
      <p:sp>
        <p:nvSpPr>
          <p:cNvPr id="104" name="+2/3">
            <a:extLst>
              <a:ext uri="{FF2B5EF4-FFF2-40B4-BE49-F238E27FC236}">
                <a16:creationId xmlns:a16="http://schemas.microsoft.com/office/drawing/2014/main" id="{6AAA14F0-0737-4E4F-8573-6B280F0600B5}"/>
              </a:ext>
            </a:extLst>
          </p:cNvPr>
          <p:cNvSpPr txBox="1"/>
          <p:nvPr/>
        </p:nvSpPr>
        <p:spPr>
          <a:xfrm>
            <a:off x="3462337" y="3756025"/>
            <a:ext cx="81597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+2/3</a:t>
            </a:r>
          </a:p>
        </p:txBody>
      </p:sp>
      <p:sp>
        <p:nvSpPr>
          <p:cNvPr id="105" name="-1/3">
            <a:extLst>
              <a:ext uri="{FF2B5EF4-FFF2-40B4-BE49-F238E27FC236}">
                <a16:creationId xmlns:a16="http://schemas.microsoft.com/office/drawing/2014/main" id="{5723B626-8E8C-F54C-95AA-A331B7C9E3CE}"/>
              </a:ext>
            </a:extLst>
          </p:cNvPr>
          <p:cNvSpPr txBox="1"/>
          <p:nvPr/>
        </p:nvSpPr>
        <p:spPr>
          <a:xfrm>
            <a:off x="5681662" y="3789362"/>
            <a:ext cx="8175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-1/3</a:t>
            </a: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F189A28A-F0A6-4D48-8E32-E6DF2D3300FB}"/>
              </a:ext>
            </a:extLst>
          </p:cNvPr>
          <p:cNvSpPr/>
          <p:nvPr/>
        </p:nvSpPr>
        <p:spPr>
          <a:xfrm>
            <a:off x="5743177" y="4428951"/>
            <a:ext cx="490538" cy="488950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2" name="anti up">
            <a:extLst>
              <a:ext uri="{FF2B5EF4-FFF2-40B4-BE49-F238E27FC236}">
                <a16:creationId xmlns:a16="http://schemas.microsoft.com/office/drawing/2014/main" id="{16403C42-1A35-D14C-9D02-93085428FE31}"/>
              </a:ext>
            </a:extLst>
          </p:cNvPr>
          <p:cNvSpPr txBox="1"/>
          <p:nvPr/>
        </p:nvSpPr>
        <p:spPr>
          <a:xfrm>
            <a:off x="2122488" y="4506912"/>
            <a:ext cx="1373187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en-US" sz="2000" b="1" dirty="0"/>
              <a:t>an</a:t>
            </a:r>
            <a:r>
              <a:rPr sz="2000" b="1" dirty="0"/>
              <a:t>t</a:t>
            </a:r>
            <a:r>
              <a:rPr lang="en-US" sz="2000" b="1" dirty="0"/>
              <a:t>i down</a:t>
            </a:r>
            <a:endParaRPr sz="2000" b="1" dirty="0"/>
          </a:p>
        </p:txBody>
      </p:sp>
      <p:sp>
        <p:nvSpPr>
          <p:cNvPr id="43" name="anti down">
            <a:extLst>
              <a:ext uri="{FF2B5EF4-FFF2-40B4-BE49-F238E27FC236}">
                <a16:creationId xmlns:a16="http://schemas.microsoft.com/office/drawing/2014/main" id="{47CA4997-D706-194E-96AF-1AF35DA62560}"/>
              </a:ext>
            </a:extLst>
          </p:cNvPr>
          <p:cNvSpPr txBox="1"/>
          <p:nvPr/>
        </p:nvSpPr>
        <p:spPr>
          <a:xfrm>
            <a:off x="4746625" y="4506737"/>
            <a:ext cx="146843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0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lang="it-IT" sz="2000" b="1" dirty="0"/>
              <a:t>a</a:t>
            </a:r>
            <a:r>
              <a:rPr sz="2000" b="1" dirty="0" err="1"/>
              <a:t>nt</a:t>
            </a:r>
            <a:r>
              <a:rPr lang="en-US" sz="2000" b="1" dirty="0" err="1"/>
              <a:t>i</a:t>
            </a:r>
            <a:r>
              <a:rPr lang="en-US" sz="2000" b="1" dirty="0"/>
              <a:t> up</a:t>
            </a:r>
            <a:endParaRPr sz="2000" b="1" dirty="0"/>
          </a:p>
        </p:txBody>
      </p:sp>
      <p:sp>
        <p:nvSpPr>
          <p:cNvPr id="44" name="-2/3">
            <a:extLst>
              <a:ext uri="{FF2B5EF4-FFF2-40B4-BE49-F238E27FC236}">
                <a16:creationId xmlns:a16="http://schemas.microsoft.com/office/drawing/2014/main" id="{7B59B271-AEFB-E04F-B23A-BA4311AA2435}"/>
              </a:ext>
            </a:extLst>
          </p:cNvPr>
          <p:cNvSpPr txBox="1"/>
          <p:nvPr/>
        </p:nvSpPr>
        <p:spPr>
          <a:xfrm>
            <a:off x="3462337" y="5127625"/>
            <a:ext cx="815976" cy="3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sz="2200" dirty="0"/>
              <a:t>+1/</a:t>
            </a:r>
            <a:r>
              <a:rPr sz="2200" dirty="0"/>
              <a:t>3</a:t>
            </a:r>
          </a:p>
        </p:txBody>
      </p:sp>
      <p:sp>
        <p:nvSpPr>
          <p:cNvPr id="45" name="+1/3">
            <a:extLst>
              <a:ext uri="{FF2B5EF4-FFF2-40B4-BE49-F238E27FC236}">
                <a16:creationId xmlns:a16="http://schemas.microsoft.com/office/drawing/2014/main" id="{E6FADC9D-B179-D840-8946-487F09300C35}"/>
              </a:ext>
            </a:extLst>
          </p:cNvPr>
          <p:cNvSpPr txBox="1"/>
          <p:nvPr/>
        </p:nvSpPr>
        <p:spPr>
          <a:xfrm>
            <a:off x="5681662" y="5095875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en-US" sz="2200" dirty="0"/>
              <a:t>-2</a:t>
            </a:r>
            <a:r>
              <a:rPr sz="2200" dirty="0"/>
              <a:t>/3</a:t>
            </a:r>
          </a:p>
        </p:txBody>
      </p:sp>
      <p:sp>
        <p:nvSpPr>
          <p:cNvPr id="46" name="Circle">
            <a:extLst>
              <a:ext uri="{FF2B5EF4-FFF2-40B4-BE49-F238E27FC236}">
                <a16:creationId xmlns:a16="http://schemas.microsoft.com/office/drawing/2014/main" id="{6225F8EC-1EBA-FC48-9ACE-5EA012F40020}"/>
              </a:ext>
            </a:extLst>
          </p:cNvPr>
          <p:cNvSpPr/>
          <p:nvPr/>
        </p:nvSpPr>
        <p:spPr>
          <a:xfrm>
            <a:off x="3590925" y="4446412"/>
            <a:ext cx="490538" cy="4889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8" name="carica elettrica">
            <a:extLst>
              <a:ext uri="{FF2B5EF4-FFF2-40B4-BE49-F238E27FC236}">
                <a16:creationId xmlns:a16="http://schemas.microsoft.com/office/drawing/2014/main" id="{E2196571-5D0D-6743-82D8-2F8E199E7E34}"/>
              </a:ext>
            </a:extLst>
          </p:cNvPr>
          <p:cNvSpPr txBox="1"/>
          <p:nvPr/>
        </p:nvSpPr>
        <p:spPr>
          <a:xfrm>
            <a:off x="1244600" y="5130800"/>
            <a:ext cx="2100922" cy="40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/>
              <a:t>carica elettrica</a:t>
            </a:r>
          </a:p>
        </p:txBody>
      </p:sp>
      <p:sp>
        <p:nvSpPr>
          <p:cNvPr id="61" name="carica">
            <a:extLst>
              <a:ext uri="{FF2B5EF4-FFF2-40B4-BE49-F238E27FC236}">
                <a16:creationId xmlns:a16="http://schemas.microsoft.com/office/drawing/2014/main" id="{F5DE8A1F-2317-F24A-926E-D75076B8DB22}"/>
              </a:ext>
            </a:extLst>
          </p:cNvPr>
          <p:cNvSpPr txBox="1"/>
          <p:nvPr/>
        </p:nvSpPr>
        <p:spPr>
          <a:xfrm>
            <a:off x="228600" y="6205537"/>
            <a:ext cx="9794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endParaRPr sz="2200" b="1" dirty="0"/>
          </a:p>
        </p:txBody>
      </p:sp>
      <p:sp>
        <p:nvSpPr>
          <p:cNvPr id="106" name="Line">
            <a:extLst>
              <a:ext uri="{FF2B5EF4-FFF2-40B4-BE49-F238E27FC236}">
                <a16:creationId xmlns:a16="http://schemas.microsoft.com/office/drawing/2014/main" id="{4FF04D4B-211B-5F44-8316-72DA1F5157BB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7" name="Line">
            <a:extLst>
              <a:ext uri="{FF2B5EF4-FFF2-40B4-BE49-F238E27FC236}">
                <a16:creationId xmlns:a16="http://schemas.microsoft.com/office/drawing/2014/main" id="{5B2472C0-5E37-2A4F-8277-00490191D1DB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8" name="Line">
            <a:extLst>
              <a:ext uri="{FF2B5EF4-FFF2-40B4-BE49-F238E27FC236}">
                <a16:creationId xmlns:a16="http://schemas.microsoft.com/office/drawing/2014/main" id="{0976AD9B-B493-8B49-B4E4-773F4C34F266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9" name="Circle">
            <a:extLst>
              <a:ext uri="{FF2B5EF4-FFF2-40B4-BE49-F238E27FC236}">
                <a16:creationId xmlns:a16="http://schemas.microsoft.com/office/drawing/2014/main" id="{5EDAEF7C-1141-7740-B932-91290F344234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0" name="Circle">
            <a:extLst>
              <a:ext uri="{FF2B5EF4-FFF2-40B4-BE49-F238E27FC236}">
                <a16:creationId xmlns:a16="http://schemas.microsoft.com/office/drawing/2014/main" id="{AA8F0014-C934-D74B-84B9-12109482A769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1" name="Circle">
            <a:extLst>
              <a:ext uri="{FF2B5EF4-FFF2-40B4-BE49-F238E27FC236}">
                <a16:creationId xmlns:a16="http://schemas.microsoft.com/office/drawing/2014/main" id="{E565C705-EC8C-5B4E-866E-21F64065AC4E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C451E723-4A55-184B-9058-AB51F43D578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3" name="Circle">
            <a:extLst>
              <a:ext uri="{FF2B5EF4-FFF2-40B4-BE49-F238E27FC236}">
                <a16:creationId xmlns:a16="http://schemas.microsoft.com/office/drawing/2014/main" id="{E34E8A87-7BB5-2843-B920-64DAD900555E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4" name="Circle">
            <a:extLst>
              <a:ext uri="{FF2B5EF4-FFF2-40B4-BE49-F238E27FC236}">
                <a16:creationId xmlns:a16="http://schemas.microsoft.com/office/drawing/2014/main" id="{F8AE0317-156C-0C49-9EEC-932B1CC2EBC1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5" name="Circle">
            <a:extLst>
              <a:ext uri="{FF2B5EF4-FFF2-40B4-BE49-F238E27FC236}">
                <a16:creationId xmlns:a16="http://schemas.microsoft.com/office/drawing/2014/main" id="{61A20D9C-EAA5-6E4D-B89F-C79BCC0B1D0F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6" name="Oval">
            <a:extLst>
              <a:ext uri="{FF2B5EF4-FFF2-40B4-BE49-F238E27FC236}">
                <a16:creationId xmlns:a16="http://schemas.microsoft.com/office/drawing/2014/main" id="{01A5D23E-655C-1D49-B6EC-B2A4A7A05154}"/>
              </a:ext>
            </a:extLst>
          </p:cNvPr>
          <p:cNvSpPr/>
          <p:nvPr/>
        </p:nvSpPr>
        <p:spPr>
          <a:xfrm>
            <a:off x="7510462" y="2743200"/>
            <a:ext cx="230188" cy="1968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7" name="Oval">
            <a:extLst>
              <a:ext uri="{FF2B5EF4-FFF2-40B4-BE49-F238E27FC236}">
                <a16:creationId xmlns:a16="http://schemas.microsoft.com/office/drawing/2014/main" id="{8B7F9C57-4BE4-9148-A4F4-653C20030E57}"/>
              </a:ext>
            </a:extLst>
          </p:cNvPr>
          <p:cNvSpPr/>
          <p:nvPr/>
        </p:nvSpPr>
        <p:spPr>
          <a:xfrm>
            <a:off x="7772400" y="2743200"/>
            <a:ext cx="228600" cy="196850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8" name="Oval">
            <a:extLst>
              <a:ext uri="{FF2B5EF4-FFF2-40B4-BE49-F238E27FC236}">
                <a16:creationId xmlns:a16="http://schemas.microsoft.com/office/drawing/2014/main" id="{19DED3B3-C72B-C047-B1AE-372554CB4847}"/>
              </a:ext>
            </a:extLst>
          </p:cNvPr>
          <p:cNvSpPr/>
          <p:nvPr/>
        </p:nvSpPr>
        <p:spPr>
          <a:xfrm>
            <a:off x="7119937" y="1763712"/>
            <a:ext cx="228601" cy="196851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9" name="Oval">
            <a:extLst>
              <a:ext uri="{FF2B5EF4-FFF2-40B4-BE49-F238E27FC236}">
                <a16:creationId xmlns:a16="http://schemas.microsoft.com/office/drawing/2014/main" id="{E1344309-0F81-F649-8DF3-37FD2501CAF0}"/>
              </a:ext>
            </a:extLst>
          </p:cNvPr>
          <p:cNvSpPr/>
          <p:nvPr/>
        </p:nvSpPr>
        <p:spPr>
          <a:xfrm>
            <a:off x="8424862" y="1763712"/>
            <a:ext cx="230188" cy="1968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EB9F17EB-D437-3E44-9C38-9E5F95172791}"/>
              </a:ext>
            </a:extLst>
          </p:cNvPr>
          <p:cNvSpPr/>
          <p:nvPr/>
        </p:nvSpPr>
        <p:spPr>
          <a:xfrm>
            <a:off x="7281862" y="1501775"/>
            <a:ext cx="228601" cy="196850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EE617BB7-9B4E-0247-AAC8-CB361220B095}"/>
              </a:ext>
            </a:extLst>
          </p:cNvPr>
          <p:cNvSpPr/>
          <p:nvPr/>
        </p:nvSpPr>
        <p:spPr>
          <a:xfrm>
            <a:off x="8261350" y="2709862"/>
            <a:ext cx="228600" cy="196851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2" name="Oval">
            <a:extLst>
              <a:ext uri="{FF2B5EF4-FFF2-40B4-BE49-F238E27FC236}">
                <a16:creationId xmlns:a16="http://schemas.microsoft.com/office/drawing/2014/main" id="{3E9BAF99-1630-A147-967F-C30F734D7230}"/>
              </a:ext>
            </a:extLst>
          </p:cNvPr>
          <p:cNvSpPr/>
          <p:nvPr/>
        </p:nvSpPr>
        <p:spPr>
          <a:xfrm>
            <a:off x="8261350" y="1404937"/>
            <a:ext cx="228600" cy="195263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3" name="Oval">
            <a:extLst>
              <a:ext uri="{FF2B5EF4-FFF2-40B4-BE49-F238E27FC236}">
                <a16:creationId xmlns:a16="http://schemas.microsoft.com/office/drawing/2014/main" id="{DF04E326-0E4A-234E-A304-92714FD95BBB}"/>
              </a:ext>
            </a:extLst>
          </p:cNvPr>
          <p:cNvSpPr/>
          <p:nvPr/>
        </p:nvSpPr>
        <p:spPr>
          <a:xfrm>
            <a:off x="7478712" y="1306512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4" name="Oval">
            <a:extLst>
              <a:ext uri="{FF2B5EF4-FFF2-40B4-BE49-F238E27FC236}">
                <a16:creationId xmlns:a16="http://schemas.microsoft.com/office/drawing/2014/main" id="{6BC38F0F-DB97-4443-8E73-309ACC6674ED}"/>
              </a:ext>
            </a:extLst>
          </p:cNvPr>
          <p:cNvSpPr/>
          <p:nvPr/>
        </p:nvSpPr>
        <p:spPr>
          <a:xfrm>
            <a:off x="8523287" y="2220912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5" name="Oval">
            <a:extLst>
              <a:ext uri="{FF2B5EF4-FFF2-40B4-BE49-F238E27FC236}">
                <a16:creationId xmlns:a16="http://schemas.microsoft.com/office/drawing/2014/main" id="{565A338D-2E30-E24B-9D21-1202500AD284}"/>
              </a:ext>
            </a:extLst>
          </p:cNvPr>
          <p:cNvSpPr/>
          <p:nvPr/>
        </p:nvSpPr>
        <p:spPr>
          <a:xfrm>
            <a:off x="7119937" y="2579687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6" name="Line">
            <a:extLst>
              <a:ext uri="{FF2B5EF4-FFF2-40B4-BE49-F238E27FC236}">
                <a16:creationId xmlns:a16="http://schemas.microsoft.com/office/drawing/2014/main" id="{57EBF7F3-3169-E24B-827A-81948D2F1849}"/>
              </a:ext>
            </a:extLst>
          </p:cNvPr>
          <p:cNvSpPr/>
          <p:nvPr/>
        </p:nvSpPr>
        <p:spPr>
          <a:xfrm>
            <a:off x="7346950" y="1142999"/>
            <a:ext cx="1588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Line">
            <a:extLst>
              <a:ext uri="{FF2B5EF4-FFF2-40B4-BE49-F238E27FC236}">
                <a16:creationId xmlns:a16="http://schemas.microsoft.com/office/drawing/2014/main" id="{C61F47C4-494B-154A-A733-AC4C7E0850E8}"/>
              </a:ext>
            </a:extLst>
          </p:cNvPr>
          <p:cNvSpPr/>
          <p:nvPr/>
        </p:nvSpPr>
        <p:spPr>
          <a:xfrm>
            <a:off x="7673975" y="1142999"/>
            <a:ext cx="654051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Line">
            <a:extLst>
              <a:ext uri="{FF2B5EF4-FFF2-40B4-BE49-F238E27FC236}">
                <a16:creationId xmlns:a16="http://schemas.microsoft.com/office/drawing/2014/main" id="{A56A69B2-EB9E-354A-A11B-BC3315C7D59C}"/>
              </a:ext>
            </a:extLst>
          </p:cNvPr>
          <p:cNvSpPr/>
          <p:nvPr/>
        </p:nvSpPr>
        <p:spPr>
          <a:xfrm>
            <a:off x="7510462" y="1142999"/>
            <a:ext cx="327026" cy="1470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Line">
            <a:extLst>
              <a:ext uri="{FF2B5EF4-FFF2-40B4-BE49-F238E27FC236}">
                <a16:creationId xmlns:a16="http://schemas.microsoft.com/office/drawing/2014/main" id="{9DF299CE-E77B-7C4F-9B33-2CA6117DE767}"/>
              </a:ext>
            </a:extLst>
          </p:cNvPr>
          <p:cNvSpPr/>
          <p:nvPr/>
        </p:nvSpPr>
        <p:spPr>
          <a:xfrm>
            <a:off x="7183437" y="1142999"/>
            <a:ext cx="1588" cy="130651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Produrre nuove particelle con gli acceleratori">
            <a:extLst>
              <a:ext uri="{FF2B5EF4-FFF2-40B4-BE49-F238E27FC236}">
                <a16:creationId xmlns:a16="http://schemas.microsoft.com/office/drawing/2014/main" id="{A422F91B-F63F-BC47-99F4-81AD0A7DE19E}"/>
              </a:ext>
            </a:extLst>
          </p:cNvPr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PRODUZIONE di bosoni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+</a:t>
            </a: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endParaRPr sz="2400" b="1" baseline="30000" dirty="0">
              <a:solidFill>
                <a:srgbClr val="010E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1" name="Circle">
            <a:extLst>
              <a:ext uri="{FF2B5EF4-FFF2-40B4-BE49-F238E27FC236}">
                <a16:creationId xmlns:a16="http://schemas.microsoft.com/office/drawing/2014/main" id="{4EBE9137-1576-734B-846B-347DB387614D}"/>
              </a:ext>
            </a:extLst>
          </p:cNvPr>
          <p:cNvSpPr/>
          <p:nvPr/>
        </p:nvSpPr>
        <p:spPr>
          <a:xfrm>
            <a:off x="1960562" y="57800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3" name="Circle">
            <a:extLst>
              <a:ext uri="{FF2B5EF4-FFF2-40B4-BE49-F238E27FC236}">
                <a16:creationId xmlns:a16="http://schemas.microsoft.com/office/drawing/2014/main" id="{F70E5514-CB85-3843-AF32-B03A870C1816}"/>
              </a:ext>
            </a:extLst>
          </p:cNvPr>
          <p:cNvSpPr/>
          <p:nvPr/>
        </p:nvSpPr>
        <p:spPr>
          <a:xfrm>
            <a:off x="2808287" y="5780087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4" name="+">
            <a:extLst>
              <a:ext uri="{FF2B5EF4-FFF2-40B4-BE49-F238E27FC236}">
                <a16:creationId xmlns:a16="http://schemas.microsoft.com/office/drawing/2014/main" id="{7AE3F8CC-0A0F-CA4D-9E89-3BC48A9239A7}"/>
              </a:ext>
            </a:extLst>
          </p:cNvPr>
          <p:cNvSpPr txBox="1"/>
          <p:nvPr/>
        </p:nvSpPr>
        <p:spPr>
          <a:xfrm>
            <a:off x="2481262" y="5845175"/>
            <a:ext cx="1600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</a:t>
            </a:r>
          </a:p>
        </p:txBody>
      </p:sp>
      <p:sp>
        <p:nvSpPr>
          <p:cNvPr id="135" name="= W+">
            <a:extLst>
              <a:ext uri="{FF2B5EF4-FFF2-40B4-BE49-F238E27FC236}">
                <a16:creationId xmlns:a16="http://schemas.microsoft.com/office/drawing/2014/main" id="{F0E2BE14-DD8A-9D4B-A754-22591BBCFA65}"/>
              </a:ext>
            </a:extLst>
          </p:cNvPr>
          <p:cNvSpPr txBox="1"/>
          <p:nvPr/>
        </p:nvSpPr>
        <p:spPr>
          <a:xfrm>
            <a:off x="3462337" y="5878512"/>
            <a:ext cx="8159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36" name="Circle">
            <a:extLst>
              <a:ext uri="{FF2B5EF4-FFF2-40B4-BE49-F238E27FC236}">
                <a16:creationId xmlns:a16="http://schemas.microsoft.com/office/drawing/2014/main" id="{985D47AC-9499-4A43-8925-1DB852DAA627}"/>
              </a:ext>
            </a:extLst>
          </p:cNvPr>
          <p:cNvSpPr/>
          <p:nvPr/>
        </p:nvSpPr>
        <p:spPr>
          <a:xfrm>
            <a:off x="5224462" y="5780087"/>
            <a:ext cx="488951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7" name="Circle">
            <a:extLst>
              <a:ext uri="{FF2B5EF4-FFF2-40B4-BE49-F238E27FC236}">
                <a16:creationId xmlns:a16="http://schemas.microsoft.com/office/drawing/2014/main" id="{8402E12F-1384-0C4E-890F-E5CFAF337A5F}"/>
              </a:ext>
            </a:extLst>
          </p:cNvPr>
          <p:cNvSpPr/>
          <p:nvPr/>
        </p:nvSpPr>
        <p:spPr>
          <a:xfrm>
            <a:off x="6073775" y="5780087"/>
            <a:ext cx="490538" cy="490538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8" name="+">
            <a:extLst>
              <a:ext uri="{FF2B5EF4-FFF2-40B4-BE49-F238E27FC236}">
                <a16:creationId xmlns:a16="http://schemas.microsoft.com/office/drawing/2014/main" id="{6E61E2A5-34D4-BA40-8BF3-1FAE0F6CA3A2}"/>
              </a:ext>
            </a:extLst>
          </p:cNvPr>
          <p:cNvSpPr txBox="1"/>
          <p:nvPr/>
        </p:nvSpPr>
        <p:spPr>
          <a:xfrm>
            <a:off x="5746750" y="5845175"/>
            <a:ext cx="16002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</a:t>
            </a:r>
          </a:p>
        </p:txBody>
      </p:sp>
      <p:sp>
        <p:nvSpPr>
          <p:cNvPr id="139" name="= W-">
            <a:extLst>
              <a:ext uri="{FF2B5EF4-FFF2-40B4-BE49-F238E27FC236}">
                <a16:creationId xmlns:a16="http://schemas.microsoft.com/office/drawing/2014/main" id="{3E99162B-271F-CA45-8B02-06D637AB172C}"/>
              </a:ext>
            </a:extLst>
          </p:cNvPr>
          <p:cNvSpPr txBox="1"/>
          <p:nvPr/>
        </p:nvSpPr>
        <p:spPr>
          <a:xfrm>
            <a:off x="6726237" y="5878512"/>
            <a:ext cx="8159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-</a:t>
            </a:r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id="{6FE94EBB-CA02-1141-AA27-17676C63CD08}"/>
              </a:ext>
            </a:extLst>
          </p:cNvPr>
          <p:cNvSpPr/>
          <p:nvPr/>
        </p:nvSpPr>
        <p:spPr>
          <a:xfrm>
            <a:off x="1960562" y="57800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1" name="Circle">
            <a:extLst>
              <a:ext uri="{FF2B5EF4-FFF2-40B4-BE49-F238E27FC236}">
                <a16:creationId xmlns:a16="http://schemas.microsoft.com/office/drawing/2014/main" id="{885BF29C-2804-4745-8431-06CD76325BF4}"/>
              </a:ext>
            </a:extLst>
          </p:cNvPr>
          <p:cNvSpPr/>
          <p:nvPr/>
        </p:nvSpPr>
        <p:spPr>
          <a:xfrm>
            <a:off x="2808287" y="5780087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2" name="+">
            <a:extLst>
              <a:ext uri="{FF2B5EF4-FFF2-40B4-BE49-F238E27FC236}">
                <a16:creationId xmlns:a16="http://schemas.microsoft.com/office/drawing/2014/main" id="{8D19CEA9-6DDC-2E42-93DC-3D8BFBF114D2}"/>
              </a:ext>
            </a:extLst>
          </p:cNvPr>
          <p:cNvSpPr txBox="1"/>
          <p:nvPr/>
        </p:nvSpPr>
        <p:spPr>
          <a:xfrm>
            <a:off x="2481262" y="5845175"/>
            <a:ext cx="1600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</a:t>
            </a:r>
          </a:p>
        </p:txBody>
      </p:sp>
      <p:sp>
        <p:nvSpPr>
          <p:cNvPr id="143" name="= W+">
            <a:extLst>
              <a:ext uri="{FF2B5EF4-FFF2-40B4-BE49-F238E27FC236}">
                <a16:creationId xmlns:a16="http://schemas.microsoft.com/office/drawing/2014/main" id="{F96B56E5-031F-834B-9528-9A62FA0600AA}"/>
              </a:ext>
            </a:extLst>
          </p:cNvPr>
          <p:cNvSpPr txBox="1"/>
          <p:nvPr/>
        </p:nvSpPr>
        <p:spPr>
          <a:xfrm>
            <a:off x="3462337" y="5878512"/>
            <a:ext cx="8159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44" name="carica">
            <a:extLst>
              <a:ext uri="{FF2B5EF4-FFF2-40B4-BE49-F238E27FC236}">
                <a16:creationId xmlns:a16="http://schemas.microsoft.com/office/drawing/2014/main" id="{45D65825-104D-1A4E-8043-9F159E8BF6C0}"/>
              </a:ext>
            </a:extLst>
          </p:cNvPr>
          <p:cNvSpPr txBox="1"/>
          <p:nvPr/>
        </p:nvSpPr>
        <p:spPr>
          <a:xfrm>
            <a:off x="228600" y="6205537"/>
            <a:ext cx="9794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1" dirty="0" err="1"/>
              <a:t>carica</a:t>
            </a:r>
            <a:endParaRPr sz="2200" b="1" dirty="0"/>
          </a:p>
        </p:txBody>
      </p:sp>
      <p:sp>
        <p:nvSpPr>
          <p:cNvPr id="145" name="+2/3">
            <a:extLst>
              <a:ext uri="{FF2B5EF4-FFF2-40B4-BE49-F238E27FC236}">
                <a16:creationId xmlns:a16="http://schemas.microsoft.com/office/drawing/2014/main" id="{E7BD2AD5-2983-2B4E-A6D4-88594CA33B48}"/>
              </a:ext>
            </a:extLst>
          </p:cNvPr>
          <p:cNvSpPr txBox="1"/>
          <p:nvPr/>
        </p:nvSpPr>
        <p:spPr>
          <a:xfrm>
            <a:off x="1828800" y="6369050"/>
            <a:ext cx="815975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+2/3</a:t>
            </a:r>
          </a:p>
        </p:txBody>
      </p:sp>
      <p:sp>
        <p:nvSpPr>
          <p:cNvPr id="146" name="+1/3">
            <a:extLst>
              <a:ext uri="{FF2B5EF4-FFF2-40B4-BE49-F238E27FC236}">
                <a16:creationId xmlns:a16="http://schemas.microsoft.com/office/drawing/2014/main" id="{7D712428-2832-4240-AB3E-93DBCD141AE8}"/>
              </a:ext>
            </a:extLst>
          </p:cNvPr>
          <p:cNvSpPr txBox="1"/>
          <p:nvPr/>
        </p:nvSpPr>
        <p:spPr>
          <a:xfrm>
            <a:off x="2611437" y="6369050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+1/3</a:t>
            </a:r>
          </a:p>
        </p:txBody>
      </p:sp>
      <p:sp>
        <p:nvSpPr>
          <p:cNvPr id="147" name="+1">
            <a:extLst>
              <a:ext uri="{FF2B5EF4-FFF2-40B4-BE49-F238E27FC236}">
                <a16:creationId xmlns:a16="http://schemas.microsoft.com/office/drawing/2014/main" id="{A6C3BDC0-FB19-0147-B672-99AF99E81BE3}"/>
              </a:ext>
            </a:extLst>
          </p:cNvPr>
          <p:cNvSpPr txBox="1"/>
          <p:nvPr/>
        </p:nvSpPr>
        <p:spPr>
          <a:xfrm>
            <a:off x="3590925" y="6369050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+1</a:t>
            </a:r>
          </a:p>
        </p:txBody>
      </p:sp>
      <p:sp>
        <p:nvSpPr>
          <p:cNvPr id="148" name="-2/3">
            <a:extLst>
              <a:ext uri="{FF2B5EF4-FFF2-40B4-BE49-F238E27FC236}">
                <a16:creationId xmlns:a16="http://schemas.microsoft.com/office/drawing/2014/main" id="{9941F570-328F-7C43-857D-6D17860BEF34}"/>
              </a:ext>
            </a:extLst>
          </p:cNvPr>
          <p:cNvSpPr txBox="1"/>
          <p:nvPr/>
        </p:nvSpPr>
        <p:spPr>
          <a:xfrm>
            <a:off x="5060950" y="6369050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-2/3</a:t>
            </a:r>
          </a:p>
        </p:txBody>
      </p:sp>
      <p:sp>
        <p:nvSpPr>
          <p:cNvPr id="149" name="-1/3">
            <a:extLst>
              <a:ext uri="{FF2B5EF4-FFF2-40B4-BE49-F238E27FC236}">
                <a16:creationId xmlns:a16="http://schemas.microsoft.com/office/drawing/2014/main" id="{040E525F-8706-C24F-946C-3BC72A6B9345}"/>
              </a:ext>
            </a:extLst>
          </p:cNvPr>
          <p:cNvSpPr txBox="1"/>
          <p:nvPr/>
        </p:nvSpPr>
        <p:spPr>
          <a:xfrm>
            <a:off x="5878512" y="6369050"/>
            <a:ext cx="81597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-1/3</a:t>
            </a:r>
          </a:p>
        </p:txBody>
      </p:sp>
      <p:sp>
        <p:nvSpPr>
          <p:cNvPr id="150" name="-1">
            <a:extLst>
              <a:ext uri="{FF2B5EF4-FFF2-40B4-BE49-F238E27FC236}">
                <a16:creationId xmlns:a16="http://schemas.microsoft.com/office/drawing/2014/main" id="{32698964-5772-7449-86DF-03750D575CA9}"/>
              </a:ext>
            </a:extLst>
          </p:cNvPr>
          <p:cNvSpPr txBox="1"/>
          <p:nvPr/>
        </p:nvSpPr>
        <p:spPr>
          <a:xfrm>
            <a:off x="6954837" y="6369050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</a:t>
            </a:r>
          </a:p>
        </p:txBody>
      </p:sp>
      <p:sp>
        <p:nvSpPr>
          <p:cNvPr id="151" name="quarks di valenza">
            <a:extLst>
              <a:ext uri="{FF2B5EF4-FFF2-40B4-BE49-F238E27FC236}">
                <a16:creationId xmlns:a16="http://schemas.microsoft.com/office/drawing/2014/main" id="{23721D6E-79CF-0841-8992-AE6F379DCA55}"/>
              </a:ext>
            </a:extLst>
          </p:cNvPr>
          <p:cNvSpPr txBox="1"/>
          <p:nvPr/>
        </p:nvSpPr>
        <p:spPr>
          <a:xfrm>
            <a:off x="112997" y="639716"/>
            <a:ext cx="2743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di </a:t>
            </a:r>
            <a:r>
              <a:rPr sz="2200" b="0" dirty="0" err="1"/>
              <a:t>valenza</a:t>
            </a:r>
            <a:endParaRPr sz="2200" b="0" dirty="0"/>
          </a:p>
        </p:txBody>
      </p:sp>
      <p:sp>
        <p:nvSpPr>
          <p:cNvPr id="152" name="quarks del mare">
            <a:extLst>
              <a:ext uri="{FF2B5EF4-FFF2-40B4-BE49-F238E27FC236}">
                <a16:creationId xmlns:a16="http://schemas.microsoft.com/office/drawing/2014/main" id="{40A0A519-49BD-BC48-9D5E-D4449A4F2EF5}"/>
              </a:ext>
            </a:extLst>
          </p:cNvPr>
          <p:cNvSpPr txBox="1"/>
          <p:nvPr/>
        </p:nvSpPr>
        <p:spPr>
          <a:xfrm>
            <a:off x="6219825" y="605629"/>
            <a:ext cx="2254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del mare</a:t>
            </a:r>
          </a:p>
        </p:txBody>
      </p:sp>
    </p:spTree>
    <p:extLst>
      <p:ext uri="{BB962C8B-B14F-4D97-AF65-F5344CB8AC3E}">
        <p14:creationId xmlns:p14="http://schemas.microsoft.com/office/powerpoint/2010/main" val="3379090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965C48D-EBDD-8645-9017-308211FD324F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9" name="Line">
            <a:extLst>
              <a:ext uri="{FF2B5EF4-FFF2-40B4-BE49-F238E27FC236}">
                <a16:creationId xmlns:a16="http://schemas.microsoft.com/office/drawing/2014/main" id="{C4101452-E766-294B-96F5-E045648328A6}"/>
              </a:ext>
            </a:extLst>
          </p:cNvPr>
          <p:cNvSpPr/>
          <p:nvPr/>
        </p:nvSpPr>
        <p:spPr>
          <a:xfrm rot="4020000">
            <a:off x="1109910" y="1801877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989EE9C-A81E-C840-BEE3-8C8719E63017}"/>
              </a:ext>
            </a:extLst>
          </p:cNvPr>
          <p:cNvSpPr/>
          <p:nvPr/>
        </p:nvSpPr>
        <p:spPr>
          <a:xfrm rot="19740000">
            <a:off x="1258538" y="2146966"/>
            <a:ext cx="427136" cy="4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2446DB0C-9C3B-A445-90EC-7773D0FE816C}"/>
              </a:ext>
            </a:extLst>
          </p:cNvPr>
          <p:cNvSpPr/>
          <p:nvPr/>
        </p:nvSpPr>
        <p:spPr>
          <a:xfrm>
            <a:off x="1465262" y="1805583"/>
            <a:ext cx="427135" cy="42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2" name="Arrow">
            <a:extLst>
              <a:ext uri="{FF2B5EF4-FFF2-40B4-BE49-F238E27FC236}">
                <a16:creationId xmlns:a16="http://schemas.microsoft.com/office/drawing/2014/main" id="{BBAAA70A-44DE-F641-90C0-49030B5C6E21}"/>
              </a:ext>
            </a:extLst>
          </p:cNvPr>
          <p:cNvSpPr/>
          <p:nvPr/>
        </p:nvSpPr>
        <p:spPr>
          <a:xfrm>
            <a:off x="2547937" y="1730375"/>
            <a:ext cx="2089151" cy="7842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82648FAA-EDD4-B542-8A08-8FD9B245CB3A}"/>
              </a:ext>
            </a:extLst>
          </p:cNvPr>
          <p:cNvSpPr/>
          <p:nvPr/>
        </p:nvSpPr>
        <p:spPr>
          <a:xfrm>
            <a:off x="1308100" y="1535112"/>
            <a:ext cx="457200" cy="457201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B600E79B-74D5-5246-B7DA-4FC1642190B5}"/>
              </a:ext>
            </a:extLst>
          </p:cNvPr>
          <p:cNvSpPr/>
          <p:nvPr/>
        </p:nvSpPr>
        <p:spPr>
          <a:xfrm>
            <a:off x="850900" y="2122487"/>
            <a:ext cx="457200" cy="458788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15445609-446D-0149-8A5C-7F0DA5E7DC77}"/>
              </a:ext>
            </a:extLst>
          </p:cNvPr>
          <p:cNvSpPr/>
          <p:nvPr/>
        </p:nvSpPr>
        <p:spPr>
          <a:xfrm>
            <a:off x="1635125" y="2189162"/>
            <a:ext cx="455613" cy="455613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Oval">
            <a:extLst>
              <a:ext uri="{FF2B5EF4-FFF2-40B4-BE49-F238E27FC236}">
                <a16:creationId xmlns:a16="http://schemas.microsoft.com/office/drawing/2014/main" id="{2C1E901C-A962-FB44-98F7-C8414F7B726A}"/>
              </a:ext>
            </a:extLst>
          </p:cNvPr>
          <p:cNvSpPr/>
          <p:nvPr/>
        </p:nvSpPr>
        <p:spPr>
          <a:xfrm>
            <a:off x="488950" y="1077912"/>
            <a:ext cx="2025650" cy="2024063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Arrow">
            <a:extLst>
              <a:ext uri="{FF2B5EF4-FFF2-40B4-BE49-F238E27FC236}">
                <a16:creationId xmlns:a16="http://schemas.microsoft.com/office/drawing/2014/main" id="{02700FE3-4D4A-7242-AE7D-8827E5A9C0B7}"/>
              </a:ext>
            </a:extLst>
          </p:cNvPr>
          <p:cNvSpPr/>
          <p:nvPr/>
        </p:nvSpPr>
        <p:spPr>
          <a:xfrm rot="10800000">
            <a:off x="4767262" y="1730375"/>
            <a:ext cx="2090738" cy="784225"/>
          </a:xfrm>
          <a:prstGeom prst="rightArrow">
            <a:avLst>
              <a:gd name="adj1" fmla="val 50000"/>
              <a:gd name="adj2" fmla="val 50049"/>
            </a:avLst>
          </a:prstGeom>
          <a:solidFill>
            <a:srgbClr val="00B8FF"/>
          </a:solidFill>
          <a:ln w="936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8" name="Line">
            <a:extLst>
              <a:ext uri="{FF2B5EF4-FFF2-40B4-BE49-F238E27FC236}">
                <a16:creationId xmlns:a16="http://schemas.microsoft.com/office/drawing/2014/main" id="{AE407480-FCE2-8C4F-801D-AA5E568864E7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F11F6E8B-B33F-D34D-8973-CDEF7F014824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0" name="Line">
            <a:extLst>
              <a:ext uri="{FF2B5EF4-FFF2-40B4-BE49-F238E27FC236}">
                <a16:creationId xmlns:a16="http://schemas.microsoft.com/office/drawing/2014/main" id="{A30DECED-8592-0846-A9D7-D452F891AAB3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0281A145-10BD-CB49-8EEA-F8A7D8340752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2" name="Circle">
            <a:extLst>
              <a:ext uri="{FF2B5EF4-FFF2-40B4-BE49-F238E27FC236}">
                <a16:creationId xmlns:a16="http://schemas.microsoft.com/office/drawing/2014/main" id="{FBE7AED6-2EA3-CE4A-A506-C5979CA53330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3" name="Circle">
            <a:extLst>
              <a:ext uri="{FF2B5EF4-FFF2-40B4-BE49-F238E27FC236}">
                <a16:creationId xmlns:a16="http://schemas.microsoft.com/office/drawing/2014/main" id="{9A67B6D4-5322-A340-855F-84DFDD6B2006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4" name="Circle">
            <a:extLst>
              <a:ext uri="{FF2B5EF4-FFF2-40B4-BE49-F238E27FC236}">
                <a16:creationId xmlns:a16="http://schemas.microsoft.com/office/drawing/2014/main" id="{7F9E80B4-6A3D-1345-8924-F18DD0D62E6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5" name="Energy: E1">
            <a:extLst>
              <a:ext uri="{FF2B5EF4-FFF2-40B4-BE49-F238E27FC236}">
                <a16:creationId xmlns:a16="http://schemas.microsoft.com/office/drawing/2014/main" id="{DC771DA4-D1D8-664C-84C5-EF41AF7456DE}"/>
              </a:ext>
            </a:extLst>
          </p:cNvPr>
          <p:cNvSpPr txBox="1"/>
          <p:nvPr/>
        </p:nvSpPr>
        <p:spPr>
          <a:xfrm>
            <a:off x="2547937" y="1927225"/>
            <a:ext cx="18882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1</a:t>
            </a:r>
          </a:p>
        </p:txBody>
      </p:sp>
      <p:sp>
        <p:nvSpPr>
          <p:cNvPr id="86" name="Energy: E2">
            <a:extLst>
              <a:ext uri="{FF2B5EF4-FFF2-40B4-BE49-F238E27FC236}">
                <a16:creationId xmlns:a16="http://schemas.microsoft.com/office/drawing/2014/main" id="{02A58700-F1BA-CC44-AFCE-4EF2A576569D}"/>
              </a:ext>
            </a:extLst>
          </p:cNvPr>
          <p:cNvSpPr txBox="1"/>
          <p:nvPr/>
        </p:nvSpPr>
        <p:spPr>
          <a:xfrm>
            <a:off x="5354637" y="1927225"/>
            <a:ext cx="19009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43" tIns="42443" rIns="42443" bIns="42443">
            <a:spAutoFit/>
          </a:bodyPr>
          <a:lstStyle/>
          <a:p>
            <a:pPr defTabSz="406400"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 b="1"/>
              <a:t>Energy: E</a:t>
            </a:r>
            <a:r>
              <a:rPr sz="2200" b="1" baseline="-25000"/>
              <a:t>2</a:t>
            </a:r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806F9B33-C052-2542-A99D-29781E49726A}"/>
              </a:ext>
            </a:extLst>
          </p:cNvPr>
          <p:cNvSpPr/>
          <p:nvPr/>
        </p:nvSpPr>
        <p:spPr>
          <a:xfrm>
            <a:off x="1306512" y="1501775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0A00A155-A78B-FF45-83B4-90F0DEFCDC55}"/>
              </a:ext>
            </a:extLst>
          </p:cNvPr>
          <p:cNvSpPr/>
          <p:nvPr/>
        </p:nvSpPr>
        <p:spPr>
          <a:xfrm>
            <a:off x="1633537" y="2155825"/>
            <a:ext cx="488951" cy="488950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451950B3-B200-1948-A86D-D8551398D21C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B1A07C08-311B-3041-B3AB-041DEA158FC6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55AE501-D623-784D-84B9-9C15ACD5ED41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0D9D54BE-4A02-334C-83A1-CDEAA36F911E}"/>
              </a:ext>
            </a:extLst>
          </p:cNvPr>
          <p:cNvSpPr/>
          <p:nvPr/>
        </p:nvSpPr>
        <p:spPr>
          <a:xfrm>
            <a:off x="815975" y="208915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3" name="protone">
            <a:extLst>
              <a:ext uri="{FF2B5EF4-FFF2-40B4-BE49-F238E27FC236}">
                <a16:creationId xmlns:a16="http://schemas.microsoft.com/office/drawing/2014/main" id="{A60237F7-C810-7E44-B7FE-8DCD7F7F52B6}"/>
              </a:ext>
            </a:extLst>
          </p:cNvPr>
          <p:cNvSpPr txBox="1"/>
          <p:nvPr/>
        </p:nvSpPr>
        <p:spPr>
          <a:xfrm>
            <a:off x="228599" y="3168650"/>
            <a:ext cx="2286002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/>
              <a:t>protone</a:t>
            </a:r>
          </a:p>
        </p:txBody>
      </p:sp>
      <p:sp>
        <p:nvSpPr>
          <p:cNvPr id="94" name="protone">
            <a:extLst>
              <a:ext uri="{FF2B5EF4-FFF2-40B4-BE49-F238E27FC236}">
                <a16:creationId xmlns:a16="http://schemas.microsoft.com/office/drawing/2014/main" id="{0F92F7FC-48D2-EE49-A48B-30F9C953E9E5}"/>
              </a:ext>
            </a:extLst>
          </p:cNvPr>
          <p:cNvSpPr txBox="1"/>
          <p:nvPr/>
        </p:nvSpPr>
        <p:spPr>
          <a:xfrm>
            <a:off x="6759575" y="3168650"/>
            <a:ext cx="2284413" cy="48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900" dirty="0" err="1"/>
              <a:t>protone</a:t>
            </a:r>
            <a:endParaRPr sz="2900" dirty="0"/>
          </a:p>
        </p:txBody>
      </p:sp>
      <p:sp>
        <p:nvSpPr>
          <p:cNvPr id="95" name="quarks di valenza">
            <a:extLst>
              <a:ext uri="{FF2B5EF4-FFF2-40B4-BE49-F238E27FC236}">
                <a16:creationId xmlns:a16="http://schemas.microsoft.com/office/drawing/2014/main" id="{71BA7060-4714-E244-B1C6-75A2DBB455FA}"/>
              </a:ext>
            </a:extLst>
          </p:cNvPr>
          <p:cNvSpPr txBox="1"/>
          <p:nvPr/>
        </p:nvSpPr>
        <p:spPr>
          <a:xfrm>
            <a:off x="112997" y="639716"/>
            <a:ext cx="2743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di </a:t>
            </a:r>
            <a:r>
              <a:rPr sz="2200" b="0" dirty="0" err="1"/>
              <a:t>valenza</a:t>
            </a:r>
            <a:endParaRPr sz="2200" b="0" dirty="0"/>
          </a:p>
        </p:txBody>
      </p:sp>
      <p:sp>
        <p:nvSpPr>
          <p:cNvPr id="96" name="Line">
            <a:extLst>
              <a:ext uri="{FF2B5EF4-FFF2-40B4-BE49-F238E27FC236}">
                <a16:creationId xmlns:a16="http://schemas.microsoft.com/office/drawing/2014/main" id="{C1913921-CA37-804C-91C5-82E33ED15665}"/>
              </a:ext>
            </a:extLst>
          </p:cNvPr>
          <p:cNvSpPr/>
          <p:nvPr/>
        </p:nvSpPr>
        <p:spPr>
          <a:xfrm>
            <a:off x="815974" y="1143000"/>
            <a:ext cx="163514" cy="81756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CB19AB16-C12D-004C-A080-3186AFC78223}"/>
              </a:ext>
            </a:extLst>
          </p:cNvPr>
          <p:cNvSpPr/>
          <p:nvPr/>
        </p:nvSpPr>
        <p:spPr>
          <a:xfrm>
            <a:off x="979487" y="1012825"/>
            <a:ext cx="358776" cy="55562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Line">
            <a:extLst>
              <a:ext uri="{FF2B5EF4-FFF2-40B4-BE49-F238E27FC236}">
                <a16:creationId xmlns:a16="http://schemas.microsoft.com/office/drawing/2014/main" id="{9B7E176A-2ECC-964D-9AA1-1C0DD82BAE3D}"/>
              </a:ext>
            </a:extLst>
          </p:cNvPr>
          <p:cNvSpPr/>
          <p:nvPr/>
        </p:nvSpPr>
        <p:spPr>
          <a:xfrm>
            <a:off x="914400" y="1046162"/>
            <a:ext cx="719138" cy="12414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carica">
            <a:extLst>
              <a:ext uri="{FF2B5EF4-FFF2-40B4-BE49-F238E27FC236}">
                <a16:creationId xmlns:a16="http://schemas.microsoft.com/office/drawing/2014/main" id="{F5DE8A1F-2317-F24A-926E-D75076B8DB22}"/>
              </a:ext>
            </a:extLst>
          </p:cNvPr>
          <p:cNvSpPr txBox="1"/>
          <p:nvPr/>
        </p:nvSpPr>
        <p:spPr>
          <a:xfrm>
            <a:off x="228600" y="6205537"/>
            <a:ext cx="9794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endParaRPr sz="2200" b="1" dirty="0"/>
          </a:p>
        </p:txBody>
      </p:sp>
      <p:sp>
        <p:nvSpPr>
          <p:cNvPr id="106" name="Line">
            <a:extLst>
              <a:ext uri="{FF2B5EF4-FFF2-40B4-BE49-F238E27FC236}">
                <a16:creationId xmlns:a16="http://schemas.microsoft.com/office/drawing/2014/main" id="{4FF04D4B-211B-5F44-8316-72DA1F5157BB}"/>
              </a:ext>
            </a:extLst>
          </p:cNvPr>
          <p:cNvSpPr/>
          <p:nvPr/>
        </p:nvSpPr>
        <p:spPr>
          <a:xfrm rot="4020000">
            <a:off x="7443231" y="1736011"/>
            <a:ext cx="430288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7" name="Line">
            <a:extLst>
              <a:ext uri="{FF2B5EF4-FFF2-40B4-BE49-F238E27FC236}">
                <a16:creationId xmlns:a16="http://schemas.microsoft.com/office/drawing/2014/main" id="{5B2472C0-5E37-2A4F-8277-00490191D1DB}"/>
              </a:ext>
            </a:extLst>
          </p:cNvPr>
          <p:cNvSpPr/>
          <p:nvPr/>
        </p:nvSpPr>
        <p:spPr>
          <a:xfrm rot="19740000">
            <a:off x="7592673" y="2081913"/>
            <a:ext cx="427136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3168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8" name="Line">
            <a:extLst>
              <a:ext uri="{FF2B5EF4-FFF2-40B4-BE49-F238E27FC236}">
                <a16:creationId xmlns:a16="http://schemas.microsoft.com/office/drawing/2014/main" id="{0976AD9B-B493-8B49-B4E4-773F4C34F266}"/>
              </a:ext>
            </a:extLst>
          </p:cNvPr>
          <p:cNvSpPr/>
          <p:nvPr/>
        </p:nvSpPr>
        <p:spPr>
          <a:xfrm>
            <a:off x="7799387" y="1740533"/>
            <a:ext cx="427135" cy="42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094" extrusionOk="0">
                <a:moveTo>
                  <a:pt x="0" y="3940"/>
                </a:moveTo>
                <a:cubicBezTo>
                  <a:pt x="2720" y="4631"/>
                  <a:pt x="3190" y="4941"/>
                  <a:pt x="7128" y="3940"/>
                </a:cubicBezTo>
                <a:cubicBezTo>
                  <a:pt x="7926" y="3737"/>
                  <a:pt x="8561" y="1916"/>
                  <a:pt x="8773" y="1429"/>
                </a:cubicBezTo>
                <a:cubicBezTo>
                  <a:pt x="8591" y="1011"/>
                  <a:pt x="8762" y="338"/>
                  <a:pt x="8225" y="174"/>
                </a:cubicBezTo>
                <a:cubicBezTo>
                  <a:pt x="5998" y="-506"/>
                  <a:pt x="5866" y="971"/>
                  <a:pt x="5483" y="1848"/>
                </a:cubicBezTo>
                <a:cubicBezTo>
                  <a:pt x="5666" y="3242"/>
                  <a:pt x="5752" y="4646"/>
                  <a:pt x="6032" y="6032"/>
                </a:cubicBezTo>
                <a:cubicBezTo>
                  <a:pt x="6120" y="6467"/>
                  <a:pt x="6171" y="6975"/>
                  <a:pt x="6580" y="7287"/>
                </a:cubicBezTo>
                <a:cubicBezTo>
                  <a:pt x="6989" y="7599"/>
                  <a:pt x="7708" y="7508"/>
                  <a:pt x="8225" y="7705"/>
                </a:cubicBezTo>
                <a:cubicBezTo>
                  <a:pt x="8815" y="7930"/>
                  <a:pt x="9322" y="8263"/>
                  <a:pt x="9870" y="8542"/>
                </a:cubicBezTo>
                <a:cubicBezTo>
                  <a:pt x="10784" y="8402"/>
                  <a:pt x="11803" y="8476"/>
                  <a:pt x="12612" y="8124"/>
                </a:cubicBezTo>
                <a:cubicBezTo>
                  <a:pt x="14801" y="7169"/>
                  <a:pt x="13395" y="6291"/>
                  <a:pt x="12064" y="5613"/>
                </a:cubicBezTo>
                <a:cubicBezTo>
                  <a:pt x="11583" y="5368"/>
                  <a:pt x="10967" y="5334"/>
                  <a:pt x="10418" y="5195"/>
                </a:cubicBezTo>
                <a:cubicBezTo>
                  <a:pt x="9870" y="5334"/>
                  <a:pt x="9182" y="5301"/>
                  <a:pt x="8773" y="5613"/>
                </a:cubicBezTo>
                <a:cubicBezTo>
                  <a:pt x="7541" y="6554"/>
                  <a:pt x="8711" y="9952"/>
                  <a:pt x="8773" y="10216"/>
                </a:cubicBezTo>
                <a:cubicBezTo>
                  <a:pt x="8877" y="10649"/>
                  <a:pt x="8961" y="11126"/>
                  <a:pt x="9322" y="11471"/>
                </a:cubicBezTo>
                <a:cubicBezTo>
                  <a:pt x="9734" y="11863"/>
                  <a:pt x="10365" y="12103"/>
                  <a:pt x="10967" y="12308"/>
                </a:cubicBezTo>
                <a:cubicBezTo>
                  <a:pt x="12023" y="12666"/>
                  <a:pt x="14257" y="13144"/>
                  <a:pt x="14257" y="13144"/>
                </a:cubicBezTo>
                <a:cubicBezTo>
                  <a:pt x="15171" y="13005"/>
                  <a:pt x="16189" y="13079"/>
                  <a:pt x="16999" y="12726"/>
                </a:cubicBezTo>
                <a:cubicBezTo>
                  <a:pt x="17571" y="12476"/>
                  <a:pt x="18729" y="11609"/>
                  <a:pt x="18095" y="11471"/>
                </a:cubicBezTo>
                <a:cubicBezTo>
                  <a:pt x="16504" y="11124"/>
                  <a:pt x="14805" y="11750"/>
                  <a:pt x="13160" y="11889"/>
                </a:cubicBezTo>
                <a:cubicBezTo>
                  <a:pt x="12795" y="12308"/>
                  <a:pt x="12145" y="12645"/>
                  <a:pt x="12064" y="13144"/>
                </a:cubicBezTo>
                <a:cubicBezTo>
                  <a:pt x="11948" y="13850"/>
                  <a:pt x="12386" y="14546"/>
                  <a:pt x="12612" y="15236"/>
                </a:cubicBezTo>
                <a:cubicBezTo>
                  <a:pt x="12752" y="15664"/>
                  <a:pt x="12840" y="16125"/>
                  <a:pt x="13160" y="16492"/>
                </a:cubicBezTo>
                <a:cubicBezTo>
                  <a:pt x="13767" y="17186"/>
                  <a:pt x="15439" y="18198"/>
                  <a:pt x="16450" y="18584"/>
                </a:cubicBezTo>
                <a:cubicBezTo>
                  <a:pt x="16967" y="18781"/>
                  <a:pt x="17547" y="18863"/>
                  <a:pt x="18095" y="19002"/>
                </a:cubicBezTo>
                <a:cubicBezTo>
                  <a:pt x="18788" y="18826"/>
                  <a:pt x="21058" y="18371"/>
                  <a:pt x="21385" y="17747"/>
                </a:cubicBezTo>
                <a:cubicBezTo>
                  <a:pt x="21600" y="17337"/>
                  <a:pt x="21198" y="16836"/>
                  <a:pt x="20837" y="16492"/>
                </a:cubicBezTo>
                <a:cubicBezTo>
                  <a:pt x="20425" y="16099"/>
                  <a:pt x="19740" y="15934"/>
                  <a:pt x="19192" y="15655"/>
                </a:cubicBezTo>
                <a:cubicBezTo>
                  <a:pt x="18086" y="15824"/>
                  <a:pt x="15612" y="15925"/>
                  <a:pt x="14805" y="16910"/>
                </a:cubicBezTo>
                <a:cubicBezTo>
                  <a:pt x="14193" y="17658"/>
                  <a:pt x="13709" y="19420"/>
                  <a:pt x="13709" y="19420"/>
                </a:cubicBezTo>
                <a:lnTo>
                  <a:pt x="14257" y="21094"/>
                </a:lnTo>
              </a:path>
            </a:pathLst>
          </a:custGeom>
          <a:ln w="2844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buSzTx/>
              <a:buNone/>
              <a:defRPr>
                <a:solidFill>
                  <a:srgbClr val="006600"/>
                </a:solidFill>
              </a:defRPr>
            </a:pPr>
            <a:endParaRPr/>
          </a:p>
        </p:txBody>
      </p:sp>
      <p:sp>
        <p:nvSpPr>
          <p:cNvPr id="109" name="Circle">
            <a:extLst>
              <a:ext uri="{FF2B5EF4-FFF2-40B4-BE49-F238E27FC236}">
                <a16:creationId xmlns:a16="http://schemas.microsoft.com/office/drawing/2014/main" id="{5EDAEF7C-1141-7740-B932-91290F344234}"/>
              </a:ext>
            </a:extLst>
          </p:cNvPr>
          <p:cNvSpPr/>
          <p:nvPr/>
        </p:nvSpPr>
        <p:spPr>
          <a:xfrm>
            <a:off x="7642225" y="1470025"/>
            <a:ext cx="455613" cy="457200"/>
          </a:xfrm>
          <a:prstGeom prst="ellipse">
            <a:avLst/>
          </a:prstGeom>
          <a:solidFill>
            <a:srgbClr val="FF260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0" name="Circle">
            <a:extLst>
              <a:ext uri="{FF2B5EF4-FFF2-40B4-BE49-F238E27FC236}">
                <a16:creationId xmlns:a16="http://schemas.microsoft.com/office/drawing/2014/main" id="{AA8F0014-C934-D74B-84B9-12109482A769}"/>
              </a:ext>
            </a:extLst>
          </p:cNvPr>
          <p:cNvSpPr/>
          <p:nvPr/>
        </p:nvSpPr>
        <p:spPr>
          <a:xfrm>
            <a:off x="7183437" y="2057400"/>
            <a:ext cx="458788" cy="45720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1" name="Circle">
            <a:extLst>
              <a:ext uri="{FF2B5EF4-FFF2-40B4-BE49-F238E27FC236}">
                <a16:creationId xmlns:a16="http://schemas.microsoft.com/office/drawing/2014/main" id="{E565C705-EC8C-5B4E-866E-21F64065AC4E}"/>
              </a:ext>
            </a:extLst>
          </p:cNvPr>
          <p:cNvSpPr/>
          <p:nvPr/>
        </p:nvSpPr>
        <p:spPr>
          <a:xfrm>
            <a:off x="7969250" y="2122487"/>
            <a:ext cx="455613" cy="458788"/>
          </a:xfrm>
          <a:prstGeom prst="ellipse">
            <a:avLst/>
          </a:prstGeom>
          <a:solidFill>
            <a:srgbClr val="002060"/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2" name="Circle">
            <a:extLst>
              <a:ext uri="{FF2B5EF4-FFF2-40B4-BE49-F238E27FC236}">
                <a16:creationId xmlns:a16="http://schemas.microsoft.com/office/drawing/2014/main" id="{C451E723-4A55-184B-9058-AB51F43D578A}"/>
              </a:ext>
            </a:extLst>
          </p:cNvPr>
          <p:cNvSpPr/>
          <p:nvPr/>
        </p:nvSpPr>
        <p:spPr>
          <a:xfrm>
            <a:off x="6858000" y="1143000"/>
            <a:ext cx="2025650" cy="2025650"/>
          </a:xfrm>
          <a:prstGeom prst="ellipse">
            <a:avLst/>
          </a:prstGeom>
          <a:solidFill>
            <a:srgbClr val="BFBFBF">
              <a:alpha val="45097"/>
            </a:srgbClr>
          </a:solidFill>
          <a:ln w="936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3" name="Circle">
            <a:extLst>
              <a:ext uri="{FF2B5EF4-FFF2-40B4-BE49-F238E27FC236}">
                <a16:creationId xmlns:a16="http://schemas.microsoft.com/office/drawing/2014/main" id="{E34E8A87-7BB5-2843-B920-64DAD900555E}"/>
              </a:ext>
            </a:extLst>
          </p:cNvPr>
          <p:cNvSpPr/>
          <p:nvPr/>
        </p:nvSpPr>
        <p:spPr>
          <a:xfrm>
            <a:off x="7640637" y="14366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4" name="Circle">
            <a:extLst>
              <a:ext uri="{FF2B5EF4-FFF2-40B4-BE49-F238E27FC236}">
                <a16:creationId xmlns:a16="http://schemas.microsoft.com/office/drawing/2014/main" id="{F8AE0317-156C-0C49-9EEC-932B1CC2EBC1}"/>
              </a:ext>
            </a:extLst>
          </p:cNvPr>
          <p:cNvSpPr/>
          <p:nvPr/>
        </p:nvSpPr>
        <p:spPr>
          <a:xfrm>
            <a:off x="7967662" y="2122487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5" name="Circle">
            <a:extLst>
              <a:ext uri="{FF2B5EF4-FFF2-40B4-BE49-F238E27FC236}">
                <a16:creationId xmlns:a16="http://schemas.microsoft.com/office/drawing/2014/main" id="{61A20D9C-EAA5-6E4D-B89F-C79BCC0B1D0F}"/>
              </a:ext>
            </a:extLst>
          </p:cNvPr>
          <p:cNvSpPr/>
          <p:nvPr/>
        </p:nvSpPr>
        <p:spPr>
          <a:xfrm>
            <a:off x="7183437" y="2057400"/>
            <a:ext cx="490538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6" name="Oval">
            <a:extLst>
              <a:ext uri="{FF2B5EF4-FFF2-40B4-BE49-F238E27FC236}">
                <a16:creationId xmlns:a16="http://schemas.microsoft.com/office/drawing/2014/main" id="{01A5D23E-655C-1D49-B6EC-B2A4A7A05154}"/>
              </a:ext>
            </a:extLst>
          </p:cNvPr>
          <p:cNvSpPr/>
          <p:nvPr/>
        </p:nvSpPr>
        <p:spPr>
          <a:xfrm>
            <a:off x="7510462" y="2743200"/>
            <a:ext cx="230188" cy="19685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7" name="Oval">
            <a:extLst>
              <a:ext uri="{FF2B5EF4-FFF2-40B4-BE49-F238E27FC236}">
                <a16:creationId xmlns:a16="http://schemas.microsoft.com/office/drawing/2014/main" id="{8B7F9C57-4BE4-9148-A4F4-653C20030E57}"/>
              </a:ext>
            </a:extLst>
          </p:cNvPr>
          <p:cNvSpPr/>
          <p:nvPr/>
        </p:nvSpPr>
        <p:spPr>
          <a:xfrm>
            <a:off x="7772400" y="2743200"/>
            <a:ext cx="228600" cy="196850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8" name="Oval">
            <a:extLst>
              <a:ext uri="{FF2B5EF4-FFF2-40B4-BE49-F238E27FC236}">
                <a16:creationId xmlns:a16="http://schemas.microsoft.com/office/drawing/2014/main" id="{19DED3B3-C72B-C047-B1AE-372554CB4847}"/>
              </a:ext>
            </a:extLst>
          </p:cNvPr>
          <p:cNvSpPr/>
          <p:nvPr/>
        </p:nvSpPr>
        <p:spPr>
          <a:xfrm>
            <a:off x="7119937" y="1763712"/>
            <a:ext cx="228601" cy="196851"/>
          </a:xfrm>
          <a:prstGeom prst="ellipse">
            <a:avLst/>
          </a:prstGeom>
          <a:solidFill>
            <a:srgbClr val="0432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9" name="Oval">
            <a:extLst>
              <a:ext uri="{FF2B5EF4-FFF2-40B4-BE49-F238E27FC236}">
                <a16:creationId xmlns:a16="http://schemas.microsoft.com/office/drawing/2014/main" id="{E1344309-0F81-F649-8DF3-37FD2501CAF0}"/>
              </a:ext>
            </a:extLst>
          </p:cNvPr>
          <p:cNvSpPr/>
          <p:nvPr/>
        </p:nvSpPr>
        <p:spPr>
          <a:xfrm>
            <a:off x="8424862" y="1763712"/>
            <a:ext cx="230188" cy="19685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EB9F17EB-D437-3E44-9C38-9E5F95172791}"/>
              </a:ext>
            </a:extLst>
          </p:cNvPr>
          <p:cNvSpPr/>
          <p:nvPr/>
        </p:nvSpPr>
        <p:spPr>
          <a:xfrm>
            <a:off x="7281862" y="1501775"/>
            <a:ext cx="228601" cy="196850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EE617BB7-9B4E-0247-AAC8-CB361220B095}"/>
              </a:ext>
            </a:extLst>
          </p:cNvPr>
          <p:cNvSpPr/>
          <p:nvPr/>
        </p:nvSpPr>
        <p:spPr>
          <a:xfrm>
            <a:off x="8261350" y="2709862"/>
            <a:ext cx="228600" cy="196851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2" name="Oval">
            <a:extLst>
              <a:ext uri="{FF2B5EF4-FFF2-40B4-BE49-F238E27FC236}">
                <a16:creationId xmlns:a16="http://schemas.microsoft.com/office/drawing/2014/main" id="{3E9BAF99-1630-A147-967F-C30F734D7230}"/>
              </a:ext>
            </a:extLst>
          </p:cNvPr>
          <p:cNvSpPr/>
          <p:nvPr/>
        </p:nvSpPr>
        <p:spPr>
          <a:xfrm>
            <a:off x="8261350" y="1404937"/>
            <a:ext cx="228600" cy="195263"/>
          </a:xfrm>
          <a:prstGeom prst="ellipse">
            <a:avLst/>
          </a:prstGeom>
          <a:solidFill>
            <a:srgbClr val="800D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3" name="Oval">
            <a:extLst>
              <a:ext uri="{FF2B5EF4-FFF2-40B4-BE49-F238E27FC236}">
                <a16:creationId xmlns:a16="http://schemas.microsoft.com/office/drawing/2014/main" id="{DF04E326-0E4A-234E-A304-92714FD95BBB}"/>
              </a:ext>
            </a:extLst>
          </p:cNvPr>
          <p:cNvSpPr/>
          <p:nvPr/>
        </p:nvSpPr>
        <p:spPr>
          <a:xfrm>
            <a:off x="7478712" y="1306512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4" name="Oval">
            <a:extLst>
              <a:ext uri="{FF2B5EF4-FFF2-40B4-BE49-F238E27FC236}">
                <a16:creationId xmlns:a16="http://schemas.microsoft.com/office/drawing/2014/main" id="{6BC38F0F-DB97-4443-8E73-309ACC6674ED}"/>
              </a:ext>
            </a:extLst>
          </p:cNvPr>
          <p:cNvSpPr/>
          <p:nvPr/>
        </p:nvSpPr>
        <p:spPr>
          <a:xfrm>
            <a:off x="8523287" y="2220912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5" name="Oval">
            <a:extLst>
              <a:ext uri="{FF2B5EF4-FFF2-40B4-BE49-F238E27FC236}">
                <a16:creationId xmlns:a16="http://schemas.microsoft.com/office/drawing/2014/main" id="{565A338D-2E30-E24B-9D21-1202500AD284}"/>
              </a:ext>
            </a:extLst>
          </p:cNvPr>
          <p:cNvSpPr/>
          <p:nvPr/>
        </p:nvSpPr>
        <p:spPr>
          <a:xfrm>
            <a:off x="7119937" y="2579687"/>
            <a:ext cx="228601" cy="195263"/>
          </a:xfrm>
          <a:prstGeom prst="ellipse">
            <a:avLst/>
          </a:prstGeom>
          <a:solidFill>
            <a:srgbClr val="B84747"/>
          </a:solidFill>
          <a:ln>
            <a:solidFill>
              <a:srgbClr val="B84747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6" name="Line">
            <a:extLst>
              <a:ext uri="{FF2B5EF4-FFF2-40B4-BE49-F238E27FC236}">
                <a16:creationId xmlns:a16="http://schemas.microsoft.com/office/drawing/2014/main" id="{57EBF7F3-3169-E24B-827A-81948D2F1849}"/>
              </a:ext>
            </a:extLst>
          </p:cNvPr>
          <p:cNvSpPr/>
          <p:nvPr/>
        </p:nvSpPr>
        <p:spPr>
          <a:xfrm>
            <a:off x="7346950" y="1142999"/>
            <a:ext cx="1588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Line">
            <a:extLst>
              <a:ext uri="{FF2B5EF4-FFF2-40B4-BE49-F238E27FC236}">
                <a16:creationId xmlns:a16="http://schemas.microsoft.com/office/drawing/2014/main" id="{C61F47C4-494B-154A-A733-AC4C7E0850E8}"/>
              </a:ext>
            </a:extLst>
          </p:cNvPr>
          <p:cNvSpPr/>
          <p:nvPr/>
        </p:nvSpPr>
        <p:spPr>
          <a:xfrm>
            <a:off x="7673975" y="1142999"/>
            <a:ext cx="654051" cy="327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Line">
            <a:extLst>
              <a:ext uri="{FF2B5EF4-FFF2-40B4-BE49-F238E27FC236}">
                <a16:creationId xmlns:a16="http://schemas.microsoft.com/office/drawing/2014/main" id="{A56A69B2-EB9E-354A-A11B-BC3315C7D59C}"/>
              </a:ext>
            </a:extLst>
          </p:cNvPr>
          <p:cNvSpPr/>
          <p:nvPr/>
        </p:nvSpPr>
        <p:spPr>
          <a:xfrm>
            <a:off x="7510462" y="1142999"/>
            <a:ext cx="327026" cy="1470027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Line">
            <a:extLst>
              <a:ext uri="{FF2B5EF4-FFF2-40B4-BE49-F238E27FC236}">
                <a16:creationId xmlns:a16="http://schemas.microsoft.com/office/drawing/2014/main" id="{9DF299CE-E77B-7C4F-9B33-2CA6117DE767}"/>
              </a:ext>
            </a:extLst>
          </p:cNvPr>
          <p:cNvSpPr/>
          <p:nvPr/>
        </p:nvSpPr>
        <p:spPr>
          <a:xfrm>
            <a:off x="7183437" y="1142999"/>
            <a:ext cx="1588" cy="130651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quarks del mare">
            <a:extLst>
              <a:ext uri="{FF2B5EF4-FFF2-40B4-BE49-F238E27FC236}">
                <a16:creationId xmlns:a16="http://schemas.microsoft.com/office/drawing/2014/main" id="{3C4871FE-1E4F-3346-9554-CA677E277E5C}"/>
              </a:ext>
            </a:extLst>
          </p:cNvPr>
          <p:cNvSpPr txBox="1"/>
          <p:nvPr/>
        </p:nvSpPr>
        <p:spPr>
          <a:xfrm>
            <a:off x="6219825" y="605629"/>
            <a:ext cx="2254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 b="0"/>
            </a:pPr>
            <a:r>
              <a:rPr sz="2200" b="0" dirty="0"/>
              <a:t>quarks del mare</a:t>
            </a:r>
          </a:p>
        </p:txBody>
      </p:sp>
      <p:sp>
        <p:nvSpPr>
          <p:cNvPr id="132" name="Produrre nuove particelle con gli acceleratori">
            <a:extLst>
              <a:ext uri="{FF2B5EF4-FFF2-40B4-BE49-F238E27FC236}">
                <a16:creationId xmlns:a16="http://schemas.microsoft.com/office/drawing/2014/main" id="{A422F91B-F63F-BC47-99F4-81AD0A7DE19E}"/>
              </a:ext>
            </a:extLst>
          </p:cNvPr>
          <p:cNvSpPr txBox="1"/>
          <p:nvPr/>
        </p:nvSpPr>
        <p:spPr>
          <a:xfrm>
            <a:off x="322262" y="58737"/>
            <a:ext cx="799465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95000"/>
              </a:lnSpc>
              <a:spcBef>
                <a:spcPts val="0"/>
              </a:spcBef>
              <a:buSzTx/>
              <a:buNone/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PRODUZIONE di bosoni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+</a:t>
            </a:r>
            <a:r>
              <a:rPr lang="en-US" sz="2400" b="1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W</a:t>
            </a:r>
            <a:r>
              <a:rPr lang="en-US" sz="2400" b="1" baseline="30000" dirty="0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endParaRPr sz="2400" b="1" baseline="30000" dirty="0">
              <a:solidFill>
                <a:srgbClr val="010E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1" name="Circle">
            <a:extLst>
              <a:ext uri="{FF2B5EF4-FFF2-40B4-BE49-F238E27FC236}">
                <a16:creationId xmlns:a16="http://schemas.microsoft.com/office/drawing/2014/main" id="{4EBE9137-1576-734B-846B-347DB387614D}"/>
              </a:ext>
            </a:extLst>
          </p:cNvPr>
          <p:cNvSpPr/>
          <p:nvPr/>
        </p:nvSpPr>
        <p:spPr>
          <a:xfrm>
            <a:off x="1749700" y="3880381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3" name="Circle">
            <a:extLst>
              <a:ext uri="{FF2B5EF4-FFF2-40B4-BE49-F238E27FC236}">
                <a16:creationId xmlns:a16="http://schemas.microsoft.com/office/drawing/2014/main" id="{F70E5514-CB85-3843-AF32-B03A870C1816}"/>
              </a:ext>
            </a:extLst>
          </p:cNvPr>
          <p:cNvSpPr/>
          <p:nvPr/>
        </p:nvSpPr>
        <p:spPr>
          <a:xfrm>
            <a:off x="2597425" y="3880381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4" name="+">
            <a:extLst>
              <a:ext uri="{FF2B5EF4-FFF2-40B4-BE49-F238E27FC236}">
                <a16:creationId xmlns:a16="http://schemas.microsoft.com/office/drawing/2014/main" id="{7AE3F8CC-0A0F-CA4D-9E89-3BC48A9239A7}"/>
              </a:ext>
            </a:extLst>
          </p:cNvPr>
          <p:cNvSpPr txBox="1"/>
          <p:nvPr/>
        </p:nvSpPr>
        <p:spPr>
          <a:xfrm>
            <a:off x="2270400" y="3945469"/>
            <a:ext cx="1600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</a:t>
            </a:r>
          </a:p>
        </p:txBody>
      </p:sp>
      <p:sp>
        <p:nvSpPr>
          <p:cNvPr id="135" name="= W+">
            <a:extLst>
              <a:ext uri="{FF2B5EF4-FFF2-40B4-BE49-F238E27FC236}">
                <a16:creationId xmlns:a16="http://schemas.microsoft.com/office/drawing/2014/main" id="{F0E2BE14-DD8A-9D4B-A754-22591BBCFA65}"/>
              </a:ext>
            </a:extLst>
          </p:cNvPr>
          <p:cNvSpPr txBox="1"/>
          <p:nvPr/>
        </p:nvSpPr>
        <p:spPr>
          <a:xfrm>
            <a:off x="3251475" y="3978806"/>
            <a:ext cx="8159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36" name="Circle">
            <a:extLst>
              <a:ext uri="{FF2B5EF4-FFF2-40B4-BE49-F238E27FC236}">
                <a16:creationId xmlns:a16="http://schemas.microsoft.com/office/drawing/2014/main" id="{985D47AC-9499-4A43-8925-1DB852DAA627}"/>
              </a:ext>
            </a:extLst>
          </p:cNvPr>
          <p:cNvSpPr/>
          <p:nvPr/>
        </p:nvSpPr>
        <p:spPr>
          <a:xfrm>
            <a:off x="5013600" y="3880381"/>
            <a:ext cx="488951" cy="490538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7" name="Circle">
            <a:extLst>
              <a:ext uri="{FF2B5EF4-FFF2-40B4-BE49-F238E27FC236}">
                <a16:creationId xmlns:a16="http://schemas.microsoft.com/office/drawing/2014/main" id="{8402E12F-1384-0C4E-890F-E5CFAF337A5F}"/>
              </a:ext>
            </a:extLst>
          </p:cNvPr>
          <p:cNvSpPr/>
          <p:nvPr/>
        </p:nvSpPr>
        <p:spPr>
          <a:xfrm>
            <a:off x="5862913" y="3880381"/>
            <a:ext cx="490538" cy="490538"/>
          </a:xfrm>
          <a:prstGeom prst="ellipse">
            <a:avLst/>
          </a:prstGeom>
          <a:solidFill>
            <a:srgbClr val="800D00"/>
          </a:solidFill>
          <a:ln>
            <a:solidFill>
              <a:srgbClr val="800D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8" name="+">
            <a:extLst>
              <a:ext uri="{FF2B5EF4-FFF2-40B4-BE49-F238E27FC236}">
                <a16:creationId xmlns:a16="http://schemas.microsoft.com/office/drawing/2014/main" id="{6E61E2A5-34D4-BA40-8BF3-1FAE0F6CA3A2}"/>
              </a:ext>
            </a:extLst>
          </p:cNvPr>
          <p:cNvSpPr txBox="1"/>
          <p:nvPr/>
        </p:nvSpPr>
        <p:spPr>
          <a:xfrm>
            <a:off x="5535888" y="3945469"/>
            <a:ext cx="16002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</a:t>
            </a:r>
          </a:p>
        </p:txBody>
      </p:sp>
      <p:sp>
        <p:nvSpPr>
          <p:cNvPr id="139" name="= W-">
            <a:extLst>
              <a:ext uri="{FF2B5EF4-FFF2-40B4-BE49-F238E27FC236}">
                <a16:creationId xmlns:a16="http://schemas.microsoft.com/office/drawing/2014/main" id="{3E99162B-271F-CA45-8B02-06D637AB172C}"/>
              </a:ext>
            </a:extLst>
          </p:cNvPr>
          <p:cNvSpPr txBox="1"/>
          <p:nvPr/>
        </p:nvSpPr>
        <p:spPr>
          <a:xfrm>
            <a:off x="6515375" y="3978806"/>
            <a:ext cx="8159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-</a:t>
            </a:r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id="{6FE94EBB-CA02-1141-AA27-17676C63CD08}"/>
              </a:ext>
            </a:extLst>
          </p:cNvPr>
          <p:cNvSpPr/>
          <p:nvPr/>
        </p:nvSpPr>
        <p:spPr>
          <a:xfrm>
            <a:off x="1749700" y="3880381"/>
            <a:ext cx="488951" cy="490538"/>
          </a:xfrm>
          <a:prstGeom prst="ellipse">
            <a:avLst/>
          </a:prstGeom>
          <a:solidFill>
            <a:srgbClr val="FF3366"/>
          </a:solidFill>
          <a:ln>
            <a:solidFill>
              <a:srgbClr val="FF3366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1" name="Circle">
            <a:extLst>
              <a:ext uri="{FF2B5EF4-FFF2-40B4-BE49-F238E27FC236}">
                <a16:creationId xmlns:a16="http://schemas.microsoft.com/office/drawing/2014/main" id="{885BF29C-2804-4745-8431-06CD76325BF4}"/>
              </a:ext>
            </a:extLst>
          </p:cNvPr>
          <p:cNvSpPr/>
          <p:nvPr/>
        </p:nvSpPr>
        <p:spPr>
          <a:xfrm>
            <a:off x="2597425" y="3880381"/>
            <a:ext cx="488951" cy="4905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2" name="+">
            <a:extLst>
              <a:ext uri="{FF2B5EF4-FFF2-40B4-BE49-F238E27FC236}">
                <a16:creationId xmlns:a16="http://schemas.microsoft.com/office/drawing/2014/main" id="{8D19CEA9-6DDC-2E42-93DC-3D8BFBF114D2}"/>
              </a:ext>
            </a:extLst>
          </p:cNvPr>
          <p:cNvSpPr txBox="1"/>
          <p:nvPr/>
        </p:nvSpPr>
        <p:spPr>
          <a:xfrm>
            <a:off x="2270400" y="3945469"/>
            <a:ext cx="1600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</a:t>
            </a:r>
          </a:p>
        </p:txBody>
      </p:sp>
      <p:sp>
        <p:nvSpPr>
          <p:cNvPr id="143" name="= W+">
            <a:extLst>
              <a:ext uri="{FF2B5EF4-FFF2-40B4-BE49-F238E27FC236}">
                <a16:creationId xmlns:a16="http://schemas.microsoft.com/office/drawing/2014/main" id="{F96B56E5-031F-834B-9528-9A62FA0600AA}"/>
              </a:ext>
            </a:extLst>
          </p:cNvPr>
          <p:cNvSpPr txBox="1"/>
          <p:nvPr/>
        </p:nvSpPr>
        <p:spPr>
          <a:xfrm>
            <a:off x="3251475" y="3978806"/>
            <a:ext cx="8159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/>
          <a:p>
            <a: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sz="2200"/>
              <a:t>= W</a:t>
            </a:r>
            <a:r>
              <a:rPr sz="2200" baseline="33000"/>
              <a:t>+</a:t>
            </a:r>
          </a:p>
        </p:txBody>
      </p:sp>
      <p:sp>
        <p:nvSpPr>
          <p:cNvPr id="145" name="+2/3">
            <a:extLst>
              <a:ext uri="{FF2B5EF4-FFF2-40B4-BE49-F238E27FC236}">
                <a16:creationId xmlns:a16="http://schemas.microsoft.com/office/drawing/2014/main" id="{E7BD2AD5-2983-2B4E-A6D4-88594CA33B48}"/>
              </a:ext>
            </a:extLst>
          </p:cNvPr>
          <p:cNvSpPr txBox="1"/>
          <p:nvPr/>
        </p:nvSpPr>
        <p:spPr>
          <a:xfrm>
            <a:off x="1617938" y="4469344"/>
            <a:ext cx="815975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+2/3</a:t>
            </a:r>
          </a:p>
        </p:txBody>
      </p:sp>
      <p:sp>
        <p:nvSpPr>
          <p:cNvPr id="146" name="+1/3">
            <a:extLst>
              <a:ext uri="{FF2B5EF4-FFF2-40B4-BE49-F238E27FC236}">
                <a16:creationId xmlns:a16="http://schemas.microsoft.com/office/drawing/2014/main" id="{7D712428-2832-4240-AB3E-93DBCD141AE8}"/>
              </a:ext>
            </a:extLst>
          </p:cNvPr>
          <p:cNvSpPr txBox="1"/>
          <p:nvPr/>
        </p:nvSpPr>
        <p:spPr>
          <a:xfrm>
            <a:off x="2400575" y="4469344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+1/3</a:t>
            </a:r>
          </a:p>
        </p:txBody>
      </p:sp>
      <p:sp>
        <p:nvSpPr>
          <p:cNvPr id="147" name="+1">
            <a:extLst>
              <a:ext uri="{FF2B5EF4-FFF2-40B4-BE49-F238E27FC236}">
                <a16:creationId xmlns:a16="http://schemas.microsoft.com/office/drawing/2014/main" id="{A6C3BDC0-FB19-0147-B672-99AF99E81BE3}"/>
              </a:ext>
            </a:extLst>
          </p:cNvPr>
          <p:cNvSpPr txBox="1"/>
          <p:nvPr/>
        </p:nvSpPr>
        <p:spPr>
          <a:xfrm>
            <a:off x="3380063" y="4469344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+1</a:t>
            </a:r>
          </a:p>
        </p:txBody>
      </p:sp>
      <p:sp>
        <p:nvSpPr>
          <p:cNvPr id="148" name="-2/3">
            <a:extLst>
              <a:ext uri="{FF2B5EF4-FFF2-40B4-BE49-F238E27FC236}">
                <a16:creationId xmlns:a16="http://schemas.microsoft.com/office/drawing/2014/main" id="{9941F570-328F-7C43-857D-6D17860BEF34}"/>
              </a:ext>
            </a:extLst>
          </p:cNvPr>
          <p:cNvSpPr txBox="1"/>
          <p:nvPr/>
        </p:nvSpPr>
        <p:spPr>
          <a:xfrm>
            <a:off x="4850088" y="4469344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-2/3</a:t>
            </a:r>
          </a:p>
        </p:txBody>
      </p:sp>
      <p:sp>
        <p:nvSpPr>
          <p:cNvPr id="149" name="-1/3">
            <a:extLst>
              <a:ext uri="{FF2B5EF4-FFF2-40B4-BE49-F238E27FC236}">
                <a16:creationId xmlns:a16="http://schemas.microsoft.com/office/drawing/2014/main" id="{040E525F-8706-C24F-946C-3BC72A6B9345}"/>
              </a:ext>
            </a:extLst>
          </p:cNvPr>
          <p:cNvSpPr txBox="1"/>
          <p:nvPr/>
        </p:nvSpPr>
        <p:spPr>
          <a:xfrm>
            <a:off x="5667650" y="4469344"/>
            <a:ext cx="81597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-1/3</a:t>
            </a:r>
          </a:p>
        </p:txBody>
      </p:sp>
      <p:sp>
        <p:nvSpPr>
          <p:cNvPr id="150" name="-1">
            <a:extLst>
              <a:ext uri="{FF2B5EF4-FFF2-40B4-BE49-F238E27FC236}">
                <a16:creationId xmlns:a16="http://schemas.microsoft.com/office/drawing/2014/main" id="{32698964-5772-7449-86DF-03750D575CA9}"/>
              </a:ext>
            </a:extLst>
          </p:cNvPr>
          <p:cNvSpPr txBox="1"/>
          <p:nvPr/>
        </p:nvSpPr>
        <p:spPr>
          <a:xfrm>
            <a:off x="6743975" y="4469344"/>
            <a:ext cx="8175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10" tIns="40810" rIns="40810" bIns="40810">
            <a:spAutoFit/>
          </a:bodyPr>
          <a:lstStyle>
            <a:lvl1pPr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</a:tabLst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sz="2200"/>
              <a:t>-1</a:t>
            </a:r>
          </a:p>
        </p:txBody>
      </p:sp>
      <p:sp>
        <p:nvSpPr>
          <p:cNvPr id="151" name="protone">
            <a:extLst>
              <a:ext uri="{FF2B5EF4-FFF2-40B4-BE49-F238E27FC236}">
                <a16:creationId xmlns:a16="http://schemas.microsoft.com/office/drawing/2014/main" id="{5548C68D-859D-B245-A29B-BC1238CB7EC9}"/>
              </a:ext>
            </a:extLst>
          </p:cNvPr>
          <p:cNvSpPr txBox="1"/>
          <p:nvPr/>
        </p:nvSpPr>
        <p:spPr>
          <a:xfrm>
            <a:off x="322262" y="5335841"/>
            <a:ext cx="8102599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2000" dirty="0"/>
              <a:t>Il numero di quark up </a:t>
            </a:r>
            <a:r>
              <a:rPr lang="it-IT" sz="2000" dirty="0" err="1"/>
              <a:t>e’</a:t>
            </a:r>
            <a:r>
              <a:rPr lang="it-IT" sz="2000" dirty="0"/>
              <a:t> maggiore del numero di quark down</a:t>
            </a:r>
          </a:p>
        </p:txBody>
      </p:sp>
      <p:sp>
        <p:nvSpPr>
          <p:cNvPr id="153" name="protone">
            <a:extLst>
              <a:ext uri="{FF2B5EF4-FFF2-40B4-BE49-F238E27FC236}">
                <a16:creationId xmlns:a16="http://schemas.microsoft.com/office/drawing/2014/main" id="{D7446090-8527-2140-A66E-7FAB0AF8E603}"/>
              </a:ext>
            </a:extLst>
          </p:cNvPr>
          <p:cNvSpPr txBox="1"/>
          <p:nvPr/>
        </p:nvSpPr>
        <p:spPr>
          <a:xfrm>
            <a:off x="273051" y="5859716"/>
            <a:ext cx="8102599" cy="36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810" tIns="40810" rIns="40810" bIns="40810">
            <a:spAutoFit/>
          </a:bodyPr>
          <a:lstStyle>
            <a:lvl1pPr algn="ctr" defTabSz="4064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</a:tabLst>
              <a:defRPr sz="2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600"/>
            </a:pPr>
            <a:r>
              <a:rPr lang="it-IT" sz="2000" dirty="0">
                <a:solidFill>
                  <a:srgbClr val="FF0000"/>
                </a:solidFill>
              </a:rPr>
              <a:t>La probabilità che vengano prodotti bosoni W</a:t>
            </a:r>
            <a:r>
              <a:rPr lang="it-IT" sz="2000" baseline="30000" dirty="0">
                <a:solidFill>
                  <a:srgbClr val="FF0000"/>
                </a:solidFill>
              </a:rPr>
              <a:t>+</a:t>
            </a:r>
            <a:r>
              <a:rPr lang="it-IT" sz="2000" dirty="0">
                <a:solidFill>
                  <a:srgbClr val="FF0000"/>
                </a:solidFill>
              </a:rPr>
              <a:t> è maggiore!</a:t>
            </a:r>
          </a:p>
        </p:txBody>
      </p:sp>
    </p:spTree>
    <p:extLst>
      <p:ext uri="{BB962C8B-B14F-4D97-AF65-F5344CB8AC3E}">
        <p14:creationId xmlns:p14="http://schemas.microsoft.com/office/powerpoint/2010/main" val="226987560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Decadimenti"/>
          <p:cNvSpPr txBox="1">
            <a:spLocks noGrp="1"/>
          </p:cNvSpPr>
          <p:nvPr>
            <p:ph type="title" idx="4294967295"/>
          </p:nvPr>
        </p:nvSpPr>
        <p:spPr>
          <a:xfrm>
            <a:off x="1763712" y="140062"/>
            <a:ext cx="6248401" cy="826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Decadimenti</a:t>
            </a:r>
          </a:p>
        </p:txBody>
      </p:sp>
      <p:sp>
        <p:nvSpPr>
          <p:cNvPr id="972" name="Quasi tutte le particelle elementari sono instabili…"/>
          <p:cNvSpPr txBox="1">
            <a:spLocks noGrp="1"/>
          </p:cNvSpPr>
          <p:nvPr>
            <p:ph type="body" sz="half" idx="4294967295"/>
          </p:nvPr>
        </p:nvSpPr>
        <p:spPr>
          <a:xfrm>
            <a:off x="156369" y="933813"/>
            <a:ext cx="8204201" cy="2095501"/>
          </a:xfrm>
          <a:prstGeom prst="rect">
            <a:avLst/>
          </a:prstGeom>
        </p:spPr>
        <p:txBody>
          <a:bodyPr lIns="45714" tIns="45714" rIns="45714" bIns="45714">
            <a:normAutofit lnSpcReduction="10000"/>
          </a:bodyPr>
          <a:lstStyle/>
          <a:p>
            <a:pPr marL="243794" indent="-243794"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it-IT" sz="2000" dirty="0"/>
              <a:t>Quasi tutte le particelle elementari sono instabili</a:t>
            </a:r>
          </a:p>
          <a:p>
            <a:pPr marL="243794" indent="-243794"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it-IT" sz="2000" dirty="0"/>
              <a:t>Decadono in particelle di massa inferiore con tempi caratteristici (vite medie) che dipendono dall’interazione responsabile della disintegrazione</a:t>
            </a:r>
          </a:p>
          <a:p>
            <a:pPr marL="243794" indent="-243794"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it-IT" sz="2000" b="1" dirty="0"/>
              <a:t>Regola: tutte quelle che possono decadere in particelle più leggere senza violare una legge di conservazione lo fanno!</a:t>
            </a:r>
          </a:p>
          <a:p>
            <a:pPr marL="243794" indent="-243794"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it-IT" sz="2000" dirty="0"/>
              <a:t>Esempio: decadimento del neutrone</a:t>
            </a:r>
          </a:p>
        </p:txBody>
      </p:sp>
      <p:grpSp>
        <p:nvGrpSpPr>
          <p:cNvPr id="986" name="Group"/>
          <p:cNvGrpSpPr/>
          <p:nvPr/>
        </p:nvGrpSpPr>
        <p:grpSpPr>
          <a:xfrm>
            <a:off x="611187" y="4325937"/>
            <a:ext cx="3455988" cy="1550988"/>
            <a:chOff x="0" y="0"/>
            <a:chExt cx="3455987" cy="1550987"/>
          </a:xfrm>
        </p:grpSpPr>
        <p:sp>
          <p:nvSpPr>
            <p:cNvPr id="973" name="osservazione"/>
            <p:cNvSpPr txBox="1"/>
            <p:nvPr/>
          </p:nvSpPr>
          <p:spPr>
            <a:xfrm>
              <a:off x="0" y="517525"/>
              <a:ext cx="1678286" cy="421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4" tIns="45714" rIns="45714" bIns="45714" numCol="1" anchor="t">
              <a:spAutoFit/>
            </a:bodyPr>
            <a:lstStyle>
              <a:lvl1pPr defTabSz="455612">
                <a:spcBef>
                  <a:spcPts val="0"/>
                </a:spcBef>
                <a:buSzTx/>
                <a:buNone/>
                <a:defRPr sz="2400"/>
              </a:lvl1pPr>
            </a:lstStyle>
            <a:p>
              <a:pPr>
                <a:defRPr sz="1800"/>
              </a:pPr>
              <a:r>
                <a:rPr sz="2400"/>
                <a:t>osservazione</a:t>
              </a:r>
            </a:p>
          </p:txBody>
        </p:sp>
        <p:sp>
          <p:nvSpPr>
            <p:cNvPr id="974" name="Oval"/>
            <p:cNvSpPr/>
            <p:nvPr/>
          </p:nvSpPr>
          <p:spPr>
            <a:xfrm>
              <a:off x="1728787" y="1119187"/>
              <a:ext cx="444501" cy="431801"/>
            </a:xfrm>
            <a:prstGeom prst="ellipse">
              <a:avLst/>
            </a:prstGeom>
            <a:solidFill>
              <a:srgbClr val="800D00">
                <a:alpha val="7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5612">
                <a:spcBef>
                  <a:spcPts val="0"/>
                </a:spcBef>
                <a:buSzTx/>
                <a:buNone/>
                <a:defRPr sz="1800"/>
              </a:pPr>
              <a:endParaRPr/>
            </a:p>
          </p:txBody>
        </p:sp>
        <p:sp>
          <p:nvSpPr>
            <p:cNvPr id="975" name="Oval"/>
            <p:cNvSpPr/>
            <p:nvPr/>
          </p:nvSpPr>
          <p:spPr>
            <a:xfrm>
              <a:off x="1944687" y="12700"/>
              <a:ext cx="444501" cy="431800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5612">
                <a:spcBef>
                  <a:spcPts val="0"/>
                </a:spcBef>
                <a:buSzTx/>
                <a:buNone/>
                <a:defRPr sz="1800"/>
              </a:pPr>
              <a:endParaRPr/>
            </a:p>
          </p:txBody>
        </p:sp>
        <p:sp>
          <p:nvSpPr>
            <p:cNvPr id="976" name="Oval"/>
            <p:cNvSpPr/>
            <p:nvPr/>
          </p:nvSpPr>
          <p:spPr>
            <a:xfrm>
              <a:off x="2541587" y="161925"/>
              <a:ext cx="444501" cy="431800"/>
            </a:xfrm>
            <a:prstGeom prst="ellipse">
              <a:avLst/>
            </a:prstGeom>
            <a:solidFill>
              <a:srgbClr val="FFCC66">
                <a:alpha val="7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5612">
                <a:spcBef>
                  <a:spcPts val="0"/>
                </a:spcBef>
                <a:buSzTx/>
                <a:buNone/>
                <a:defRPr sz="1800"/>
              </a:pPr>
              <a:endParaRPr/>
            </a:p>
          </p:txBody>
        </p:sp>
        <p:sp>
          <p:nvSpPr>
            <p:cNvPr id="977" name="Oval"/>
            <p:cNvSpPr/>
            <p:nvPr/>
          </p:nvSpPr>
          <p:spPr>
            <a:xfrm>
              <a:off x="3011487" y="515937"/>
              <a:ext cx="444501" cy="433388"/>
            </a:xfrm>
            <a:prstGeom prst="ellipse">
              <a:avLst/>
            </a:prstGeom>
            <a:solidFill>
              <a:srgbClr val="0432FF">
                <a:alpha val="7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5612">
                <a:spcBef>
                  <a:spcPts val="0"/>
                </a:spcBef>
                <a:buSzTx/>
                <a:buNone/>
                <a:defRPr sz="1800"/>
              </a:pPr>
              <a:endParaRPr/>
            </a:p>
          </p:txBody>
        </p:sp>
        <p:sp>
          <p:nvSpPr>
            <p:cNvPr id="978" name="Line"/>
            <p:cNvSpPr/>
            <p:nvPr/>
          </p:nvSpPr>
          <p:spPr>
            <a:xfrm flipV="1">
              <a:off x="2016124" y="444500"/>
              <a:ext cx="150814" cy="674688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9" name="Line"/>
            <p:cNvSpPr/>
            <p:nvPr/>
          </p:nvSpPr>
          <p:spPr>
            <a:xfrm flipV="1">
              <a:off x="2108199" y="542925"/>
              <a:ext cx="563564" cy="639763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0" name="Line"/>
            <p:cNvSpPr/>
            <p:nvPr/>
          </p:nvSpPr>
          <p:spPr>
            <a:xfrm flipV="1">
              <a:off x="2160587" y="831850"/>
              <a:ext cx="863601" cy="495300"/>
            </a:xfrm>
            <a:prstGeom prst="line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1" name="n"/>
            <p:cNvSpPr txBox="1"/>
            <p:nvPr/>
          </p:nvSpPr>
          <p:spPr>
            <a:xfrm>
              <a:off x="1800225" y="1085850"/>
              <a:ext cx="288925" cy="37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>
              <a:lvl1pPr defTabSz="455612">
                <a:spcBef>
                  <a:spcPts val="0"/>
                </a:spcBef>
                <a:buSzTx/>
                <a:buNone/>
                <a:defRPr sz="2000" b="1"/>
              </a:lvl1pPr>
            </a:lstStyle>
            <a:p>
              <a:pPr>
                <a:defRPr sz="1800" b="0"/>
              </a:pPr>
              <a:r>
                <a:rPr sz="2000" b="1"/>
                <a:t>n</a:t>
              </a:r>
            </a:p>
          </p:txBody>
        </p:sp>
        <p:sp>
          <p:nvSpPr>
            <p:cNvPr id="982" name="p"/>
            <p:cNvSpPr txBox="1"/>
            <p:nvPr/>
          </p:nvSpPr>
          <p:spPr>
            <a:xfrm>
              <a:off x="2016125" y="0"/>
              <a:ext cx="288925" cy="37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>
              <a:lvl1pPr defTabSz="455612">
                <a:spcBef>
                  <a:spcPts val="0"/>
                </a:spcBef>
                <a:buSzTx/>
                <a:buNone/>
                <a:defRPr sz="2000" b="1"/>
              </a:lvl1pPr>
            </a:lstStyle>
            <a:p>
              <a:pPr>
                <a:defRPr sz="1800" b="0"/>
              </a:pPr>
              <a:r>
                <a:rPr sz="2000" b="1"/>
                <a:t>p</a:t>
              </a:r>
            </a:p>
          </p:txBody>
        </p:sp>
        <p:sp>
          <p:nvSpPr>
            <p:cNvPr id="983" name="e"/>
            <p:cNvSpPr txBox="1"/>
            <p:nvPr/>
          </p:nvSpPr>
          <p:spPr>
            <a:xfrm>
              <a:off x="3084512" y="509587"/>
              <a:ext cx="287338" cy="37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>
              <a:lvl1pPr defTabSz="455612">
                <a:spcBef>
                  <a:spcPts val="0"/>
                </a:spcBef>
                <a:buSzTx/>
                <a:buNone/>
                <a:defRPr sz="2000" b="1"/>
              </a:lvl1pPr>
            </a:lstStyle>
            <a:p>
              <a:pPr>
                <a:defRPr sz="1800" b="0"/>
              </a:pPr>
              <a:r>
                <a:rPr sz="2000" b="1"/>
                <a:t>e</a:t>
              </a:r>
            </a:p>
          </p:txBody>
        </p:sp>
        <p:sp>
          <p:nvSpPr>
            <p:cNvPr id="984" name="ν"/>
            <p:cNvSpPr txBox="1"/>
            <p:nvPr/>
          </p:nvSpPr>
          <p:spPr>
            <a:xfrm>
              <a:off x="2617787" y="147637"/>
              <a:ext cx="288926" cy="37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>
              <a:lvl1pPr defTabSz="455612">
                <a:spcBef>
                  <a:spcPts val="0"/>
                </a:spcBef>
                <a:buSzTx/>
                <a:buNone/>
                <a:defRPr sz="2000" b="1"/>
              </a:lvl1pPr>
            </a:lstStyle>
            <a:p>
              <a:pPr>
                <a:defRPr sz="1800" b="0"/>
              </a:pPr>
              <a:r>
                <a:rPr sz="2000" b="1"/>
                <a:t>ν</a:t>
              </a:r>
            </a:p>
          </p:txBody>
        </p:sp>
        <p:sp>
          <p:nvSpPr>
            <p:cNvPr id="985" name="Line"/>
            <p:cNvSpPr/>
            <p:nvPr/>
          </p:nvSpPr>
          <p:spPr>
            <a:xfrm>
              <a:off x="2622550" y="250825"/>
              <a:ext cx="144463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990" name="Group"/>
          <p:cNvGrpSpPr/>
          <p:nvPr/>
        </p:nvGrpSpPr>
        <p:grpSpPr>
          <a:xfrm>
            <a:off x="5272833" y="2720119"/>
            <a:ext cx="3087736" cy="3979612"/>
            <a:chOff x="0" y="0"/>
            <a:chExt cx="3087734" cy="3979610"/>
          </a:xfrm>
        </p:grpSpPr>
        <p:pic>
          <p:nvPicPr>
            <p:cNvPr id="987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6" y="0"/>
              <a:ext cx="2699889" cy="3979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8" name="Line"/>
            <p:cNvSpPr/>
            <p:nvPr/>
          </p:nvSpPr>
          <p:spPr>
            <a:xfrm flipH="1" flipV="1">
              <a:off x="113014" y="110171"/>
              <a:ext cx="10" cy="3788313"/>
            </a:xfrm>
            <a:prstGeom prst="line">
              <a:avLst/>
            </a:prstGeom>
            <a:noFill/>
            <a:ln w="25400" cap="flat">
              <a:solidFill>
                <a:srgbClr val="99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9" name="tempo"/>
            <p:cNvSpPr txBox="1"/>
            <p:nvPr/>
          </p:nvSpPr>
          <p:spPr>
            <a:xfrm rot="16199993">
              <a:off x="-177800" y="1899556"/>
              <a:ext cx="74930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noAutofit/>
            </a:bodyPr>
            <a:lstStyle>
              <a:lvl1pPr marL="342900" indent="-342900" defTabSz="455612">
                <a:spcBef>
                  <a:spcPts val="0"/>
                </a:spcBef>
                <a:buSzTx/>
                <a:buNone/>
                <a:defRPr sz="1800"/>
              </a:lvl1pPr>
            </a:lstStyle>
            <a:p>
              <a:r>
                <a:t>tempo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0464750-9BA3-DB40-B944-A5DD1DBC2A53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37608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Ogni singola particella W± deve decadere, ma è impossibile sapere in anticipo in quale tipo di particelle decadrà.…"/>
          <p:cNvSpPr txBox="1">
            <a:spLocks noGrp="1"/>
          </p:cNvSpPr>
          <p:nvPr>
            <p:ph type="body" idx="4294967295"/>
          </p:nvPr>
        </p:nvSpPr>
        <p:spPr>
          <a:xfrm>
            <a:off x="149542" y="1128071"/>
            <a:ext cx="8653463" cy="5091114"/>
          </a:xfrm>
          <a:prstGeom prst="rect">
            <a:avLst/>
          </a:prstGeom>
        </p:spPr>
        <p:txBody>
          <a:bodyPr lIns="45714" tIns="45714" rIns="45714" bIns="45714">
            <a:normAutofit/>
          </a:bodyPr>
          <a:lstStyle/>
          <a:p>
            <a:pPr marL="292553" indent="-292553">
              <a:spcBef>
                <a:spcPts val="500"/>
              </a:spcBef>
              <a:buBlip>
                <a:blip r:embed="rId2"/>
              </a:buBlip>
            </a:pPr>
            <a:r>
              <a:rPr lang="it-IT" sz="2400" dirty="0"/>
              <a:t>Ogni singola particella W</a:t>
            </a:r>
            <a:r>
              <a:rPr lang="it-IT" sz="2400" baseline="30000" dirty="0"/>
              <a:t>±</a:t>
            </a:r>
            <a:r>
              <a:rPr lang="it-IT" sz="2400" dirty="0"/>
              <a:t> deve decadere, ma è impossibile sapere in anticipo in quale tipo di particelle decadrà. </a:t>
            </a:r>
          </a:p>
          <a:p>
            <a:pPr marL="292553" indent="-292553">
              <a:spcBef>
                <a:spcPts val="500"/>
              </a:spcBef>
              <a:buBlip>
                <a:blip r:embed="rId2"/>
              </a:buBlip>
            </a:pPr>
            <a:r>
              <a:rPr lang="it-IT" sz="2400" dirty="0"/>
              <a:t>Tutto ciò che si può dire è che ha una certa probabilità di decadere in un certo tipo di particelle e le frequenze dei diversi tipi di decadimento possono essere </a:t>
            </a:r>
            <a:r>
              <a:rPr lang="it-IT" sz="2400" dirty="0">
                <a:solidFill>
                  <a:srgbClr val="FF4013"/>
                </a:solidFill>
              </a:rPr>
              <a:t>calcolate teoricamente</a:t>
            </a:r>
            <a:r>
              <a:rPr lang="it-IT" sz="2400" dirty="0"/>
              <a:t> nel Modello Standard</a:t>
            </a:r>
          </a:p>
          <a:p>
            <a:pPr marL="292553" indent="-292553">
              <a:spcBef>
                <a:spcPts val="500"/>
              </a:spcBef>
              <a:buBlip>
                <a:blip r:embed="rId2"/>
              </a:buBlip>
            </a:pPr>
            <a:r>
              <a:rPr lang="it-IT" sz="2400" dirty="0"/>
              <a:t>Una particella W</a:t>
            </a:r>
            <a:r>
              <a:rPr lang="it-IT" sz="2400" baseline="30000" dirty="0"/>
              <a:t>±</a:t>
            </a:r>
            <a:r>
              <a:rPr lang="it-IT" sz="2400" dirty="0"/>
              <a:t> può decadere in: </a:t>
            </a:r>
          </a:p>
          <a:p>
            <a:pPr marL="694002" lvl="1" indent="-236802">
              <a:spcBef>
                <a:spcPts val="400"/>
              </a:spcBef>
              <a:buBlip>
                <a:blip r:embed="rId3"/>
              </a:buBlip>
              <a:defRPr sz="2400">
                <a:solidFill>
                  <a:srgbClr val="006600"/>
                </a:solidFill>
              </a:defRPr>
            </a:pPr>
            <a:r>
              <a:rPr lang="it-IT" sz="2000" dirty="0"/>
              <a:t>Un elettrone e il suo un neutrino (W</a:t>
            </a:r>
            <a:r>
              <a:rPr lang="it-IT" sz="2000" baseline="30000" dirty="0"/>
              <a:t>±</a:t>
            </a:r>
            <a:r>
              <a:rPr lang="it-IT" sz="2000" dirty="0"/>
              <a:t>→e</a:t>
            </a:r>
            <a:r>
              <a:rPr lang="it-IT" sz="2000" baseline="30000" dirty="0"/>
              <a:t>± </a:t>
            </a:r>
            <a:r>
              <a:rPr lang="it-IT" sz="2000" dirty="0"/>
              <a:t>+ </a:t>
            </a:r>
            <a:r>
              <a:rPr lang="it-IT" sz="1800" dirty="0">
                <a:latin typeface="Symbol"/>
                <a:ea typeface="Symbol"/>
                <a:cs typeface="Symbol"/>
                <a:sym typeface="Symbol"/>
              </a:rPr>
              <a:t>n</a:t>
            </a:r>
            <a:r>
              <a:rPr lang="it-IT" sz="1800" baseline="-25000" dirty="0"/>
              <a:t>e</a:t>
            </a:r>
            <a:r>
              <a:rPr lang="it-IT" sz="1800" dirty="0"/>
              <a:t> )</a:t>
            </a:r>
            <a:endParaRPr lang="it-IT" sz="2000" dirty="0"/>
          </a:p>
          <a:p>
            <a:pPr marL="694002" lvl="1" indent="-236802">
              <a:spcBef>
                <a:spcPts val="400"/>
              </a:spcBef>
              <a:buBlip>
                <a:blip r:embed="rId2"/>
              </a:buBlip>
              <a:defRPr sz="2400">
                <a:solidFill>
                  <a:srgbClr val="006600"/>
                </a:solidFill>
              </a:defRPr>
            </a:pPr>
            <a:r>
              <a:rPr lang="it-IT" sz="2000" dirty="0"/>
              <a:t>Un muone e il suo neutrino         (W</a:t>
            </a:r>
            <a:r>
              <a:rPr lang="it-IT" sz="2000" baseline="30000" dirty="0"/>
              <a:t>±</a:t>
            </a:r>
            <a:r>
              <a:rPr lang="it-IT" sz="2000" dirty="0"/>
              <a:t>→ </a:t>
            </a:r>
            <a:r>
              <a:rPr lang="it-IT" sz="2000" dirty="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lang="it-IT" sz="2000" baseline="30000" dirty="0"/>
              <a:t>± </a:t>
            </a:r>
            <a:r>
              <a:rPr lang="it-IT" sz="2000" dirty="0"/>
              <a:t>+ </a:t>
            </a:r>
            <a:r>
              <a:rPr lang="it-IT" sz="2000" dirty="0">
                <a:latin typeface="Symbol"/>
                <a:ea typeface="Symbol"/>
                <a:cs typeface="Symbol"/>
                <a:sym typeface="Symbol"/>
              </a:rPr>
              <a:t>n</a:t>
            </a:r>
            <a:r>
              <a:rPr lang="it-IT" sz="2000" baseline="-25000" dirty="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lang="it-IT" sz="2000" dirty="0"/>
              <a:t>)</a:t>
            </a:r>
          </a:p>
          <a:p>
            <a:pPr marL="694002" lvl="1" indent="-236802">
              <a:spcBef>
                <a:spcPts val="400"/>
              </a:spcBef>
              <a:buBlip>
                <a:blip r:embed="rId3"/>
              </a:buBlip>
              <a:defRPr sz="2400">
                <a:solidFill>
                  <a:srgbClr val="006600"/>
                </a:solidFill>
              </a:defRPr>
            </a:pPr>
            <a:r>
              <a:rPr lang="it-IT" sz="2000" dirty="0"/>
              <a:t>Un tau e il suo neutrino (W</a:t>
            </a:r>
            <a:r>
              <a:rPr lang="it-IT" sz="2000" baseline="30000" dirty="0"/>
              <a:t>±</a:t>
            </a:r>
            <a:r>
              <a:rPr lang="it-IT" sz="2000" dirty="0"/>
              <a:t>→ </a:t>
            </a:r>
            <a:r>
              <a:rPr lang="it-IT" sz="2000" dirty="0"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lang="it-IT" sz="2000" baseline="30000" dirty="0"/>
              <a:t>± </a:t>
            </a:r>
            <a:r>
              <a:rPr lang="it-IT" sz="2000" dirty="0"/>
              <a:t>+ </a:t>
            </a:r>
            <a:r>
              <a:rPr lang="it-IT" sz="2000" dirty="0">
                <a:latin typeface="Symbol"/>
                <a:ea typeface="Symbol"/>
                <a:cs typeface="Symbol"/>
                <a:sym typeface="Symbol"/>
              </a:rPr>
              <a:t>n</a:t>
            </a:r>
            <a:r>
              <a:rPr lang="it-IT" sz="2000" baseline="-25000" dirty="0"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lang="it-IT" sz="2000" dirty="0"/>
              <a:t> )</a:t>
            </a:r>
          </a:p>
          <a:p>
            <a:pPr marL="694002" lvl="1" indent="-236802">
              <a:spcBef>
                <a:spcPts val="400"/>
              </a:spcBef>
              <a:buBlip>
                <a:blip r:embed="rId3"/>
              </a:buBlip>
              <a:defRPr sz="2400">
                <a:solidFill>
                  <a:srgbClr val="006600"/>
                </a:solidFill>
              </a:defRPr>
            </a:pPr>
            <a:r>
              <a:rPr lang="it-IT" sz="2000" dirty="0"/>
              <a:t>due quark (W</a:t>
            </a:r>
            <a:r>
              <a:rPr lang="it-IT" sz="2000" baseline="30000" dirty="0"/>
              <a:t>±</a:t>
            </a:r>
            <a:r>
              <a:rPr lang="it-IT" sz="2000" dirty="0"/>
              <a:t>→ </a:t>
            </a:r>
            <a:r>
              <a:rPr lang="it-IT" sz="2000" dirty="0" err="1"/>
              <a:t>q</a:t>
            </a:r>
            <a:r>
              <a:rPr lang="it-IT" sz="2000" baseline="30000" dirty="0"/>
              <a:t> </a:t>
            </a:r>
            <a:r>
              <a:rPr lang="it-IT" sz="2000" dirty="0"/>
              <a:t>+ </a:t>
            </a:r>
            <a:r>
              <a:rPr lang="it-IT" sz="2000" dirty="0" err="1"/>
              <a:t>q</a:t>
            </a:r>
            <a:r>
              <a:rPr lang="it-IT" sz="1800" dirty="0"/>
              <a:t> ) </a:t>
            </a:r>
            <a:r>
              <a:rPr lang="it-IT" sz="1800" dirty="0">
                <a:solidFill>
                  <a:srgbClr val="000000"/>
                </a:solidFill>
              </a:rPr>
              <a:t>(</a:t>
            </a:r>
            <a:r>
              <a:rPr lang="it-IT" sz="1800" dirty="0" err="1">
                <a:solidFill>
                  <a:srgbClr val="000000"/>
                </a:solidFill>
              </a:rPr>
              <a:t>q</a:t>
            </a:r>
            <a:r>
              <a:rPr lang="it-IT" sz="1800" dirty="0">
                <a:solidFill>
                  <a:srgbClr val="000000"/>
                </a:solidFill>
              </a:rPr>
              <a:t>=</a:t>
            </a:r>
            <a:r>
              <a:rPr lang="it-IT" sz="1800" dirty="0" err="1">
                <a:solidFill>
                  <a:srgbClr val="000000"/>
                </a:solidFill>
              </a:rPr>
              <a:t>u,d,c,s,b</a:t>
            </a:r>
            <a:r>
              <a:rPr lang="it-IT" sz="1800" dirty="0">
                <a:solidFill>
                  <a:srgbClr val="000000"/>
                </a:solidFill>
              </a:rPr>
              <a:t>  ma non t che è troppo pesante)</a:t>
            </a:r>
          </a:p>
        </p:txBody>
      </p:sp>
      <p:sp>
        <p:nvSpPr>
          <p:cNvPr id="995" name="Line"/>
          <p:cNvSpPr/>
          <p:nvPr/>
        </p:nvSpPr>
        <p:spPr>
          <a:xfrm>
            <a:off x="3290503" y="5111360"/>
            <a:ext cx="149782" cy="1"/>
          </a:xfrm>
          <a:prstGeom prst="line">
            <a:avLst/>
          </a:prstGeom>
          <a:noFill/>
          <a:ln w="22225" cap="flat">
            <a:solidFill>
              <a:srgbClr val="008000"/>
            </a:solidFill>
            <a:prstDash val="solid"/>
            <a:round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6" name="~11 %"/>
          <p:cNvSpPr txBox="1"/>
          <p:nvPr/>
        </p:nvSpPr>
        <p:spPr>
          <a:xfrm>
            <a:off x="6120521" y="3892496"/>
            <a:ext cx="763887" cy="294485"/>
          </a:xfrm>
          <a:prstGeom prst="rect">
            <a:avLst/>
          </a:prstGeom>
          <a:solidFill>
            <a:srgbClr val="003366"/>
          </a:solidFill>
          <a:ln w="9525" cap="flat">
            <a:solidFill>
              <a:srgbClr val="C0C0C0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r>
              <a:rPr sz="1600" dirty="0">
                <a:solidFill>
                  <a:srgbClr val="9999FF"/>
                </a:solidFill>
              </a:rPr>
              <a:t>~11 %</a:t>
            </a:r>
          </a:p>
        </p:txBody>
      </p:sp>
      <p:sp>
        <p:nvSpPr>
          <p:cNvPr id="997" name="~11 %"/>
          <p:cNvSpPr txBox="1"/>
          <p:nvPr/>
        </p:nvSpPr>
        <p:spPr>
          <a:xfrm>
            <a:off x="6120521" y="4288711"/>
            <a:ext cx="763887" cy="294484"/>
          </a:xfrm>
          <a:prstGeom prst="rect">
            <a:avLst/>
          </a:prstGeom>
          <a:solidFill>
            <a:srgbClr val="003366"/>
          </a:solidFill>
          <a:ln w="9525" cap="flat">
            <a:solidFill>
              <a:srgbClr val="C0C0C0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r>
              <a:rPr sz="1600">
                <a:solidFill>
                  <a:srgbClr val="9999FF"/>
                </a:solidFill>
              </a:rPr>
              <a:t>~11 %</a:t>
            </a:r>
          </a:p>
        </p:txBody>
      </p:sp>
      <p:sp>
        <p:nvSpPr>
          <p:cNvPr id="998" name="~11 %"/>
          <p:cNvSpPr txBox="1"/>
          <p:nvPr/>
        </p:nvSpPr>
        <p:spPr>
          <a:xfrm>
            <a:off x="6120521" y="4665988"/>
            <a:ext cx="763887" cy="294485"/>
          </a:xfrm>
          <a:prstGeom prst="rect">
            <a:avLst/>
          </a:prstGeom>
          <a:solidFill>
            <a:srgbClr val="003366"/>
          </a:solidFill>
          <a:ln w="9525" cap="flat">
            <a:solidFill>
              <a:srgbClr val="C0C0C0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r>
              <a:rPr sz="1600">
                <a:solidFill>
                  <a:srgbClr val="9999FF"/>
                </a:solidFill>
              </a:rPr>
              <a:t>~11 %</a:t>
            </a:r>
          </a:p>
        </p:txBody>
      </p:sp>
      <p:sp>
        <p:nvSpPr>
          <p:cNvPr id="999" name="~67 %"/>
          <p:cNvSpPr txBox="1"/>
          <p:nvPr/>
        </p:nvSpPr>
        <p:spPr>
          <a:xfrm>
            <a:off x="7691669" y="4963149"/>
            <a:ext cx="763887" cy="294485"/>
          </a:xfrm>
          <a:prstGeom prst="rect">
            <a:avLst/>
          </a:prstGeom>
          <a:solidFill>
            <a:srgbClr val="003366"/>
          </a:solidFill>
          <a:ln w="9525" cap="flat">
            <a:solidFill>
              <a:srgbClr val="C0C0C0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r>
              <a:rPr sz="1600">
                <a:solidFill>
                  <a:srgbClr val="9999FF"/>
                </a:solidFill>
              </a:rPr>
              <a:t>~67 %</a:t>
            </a:r>
          </a:p>
        </p:txBody>
      </p:sp>
      <p:sp>
        <p:nvSpPr>
          <p:cNvPr id="1000" name="~33 %"/>
          <p:cNvSpPr txBox="1"/>
          <p:nvPr/>
        </p:nvSpPr>
        <p:spPr>
          <a:xfrm>
            <a:off x="7253246" y="4236270"/>
            <a:ext cx="763887" cy="294485"/>
          </a:xfrm>
          <a:prstGeom prst="rect">
            <a:avLst/>
          </a:prstGeom>
          <a:solidFill>
            <a:srgbClr val="003366"/>
          </a:solidFill>
          <a:ln w="9525" cap="flat">
            <a:solidFill>
              <a:srgbClr val="C0C0C0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r>
              <a:rPr sz="1600">
                <a:solidFill>
                  <a:srgbClr val="9999FF"/>
                </a:solidFill>
              </a:rPr>
              <a:t>~33 %</a:t>
            </a:r>
          </a:p>
        </p:txBody>
      </p:sp>
      <p:sp>
        <p:nvSpPr>
          <p:cNvPr id="1001" name="Line"/>
          <p:cNvSpPr/>
          <p:nvPr/>
        </p:nvSpPr>
        <p:spPr>
          <a:xfrm>
            <a:off x="6958363" y="3959504"/>
            <a:ext cx="224673" cy="97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lnTo>
                  <a:pt x="21600" y="10800"/>
                </a:ln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31750" cap="flat">
            <a:solidFill>
              <a:srgbClr val="4D4D4D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endParaRPr/>
          </a:p>
        </p:txBody>
      </p:sp>
      <p:sp>
        <p:nvSpPr>
          <p:cNvPr id="1002" name="Rectangle"/>
          <p:cNvSpPr/>
          <p:nvPr/>
        </p:nvSpPr>
        <p:spPr>
          <a:xfrm>
            <a:off x="845820" y="3892496"/>
            <a:ext cx="5200745" cy="717223"/>
          </a:xfrm>
          <a:prstGeom prst="rect">
            <a:avLst/>
          </a:prstGeom>
          <a:noFill/>
          <a:ln w="25400" cap="flat">
            <a:solidFill>
              <a:srgbClr val="FF260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/>
            </a:pPr>
            <a:endParaRPr/>
          </a:p>
        </p:txBody>
      </p:sp>
      <p:pic>
        <p:nvPicPr>
          <p:cNvPr id="1003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105" y="3522134"/>
            <a:ext cx="112338" cy="1514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04" name="anti.png" descr="ant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886" y="3925480"/>
            <a:ext cx="354172" cy="1412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05" name="anti.png" descr="ant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05" y="4262122"/>
            <a:ext cx="354172" cy="1427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06" name="anti.png" descr="ant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495" y="4736996"/>
            <a:ext cx="354172" cy="1412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7CF032-C6D8-D448-8314-46CA98F47345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20" name="Decadimenti">
            <a:extLst>
              <a:ext uri="{FF2B5EF4-FFF2-40B4-BE49-F238E27FC236}">
                <a16:creationId xmlns:a16="http://schemas.microsoft.com/office/drawing/2014/main" id="{FEC74B6E-EA89-8E40-A139-AADEA362A4A3}"/>
              </a:ext>
            </a:extLst>
          </p:cNvPr>
          <p:cNvSpPr txBox="1">
            <a:spLocks/>
          </p:cNvSpPr>
          <p:nvPr/>
        </p:nvSpPr>
        <p:spPr>
          <a:xfrm>
            <a:off x="2474911" y="140062"/>
            <a:ext cx="6248401" cy="82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228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it-IT" dirty="0"/>
              <a:t>Decadimenti del W</a:t>
            </a:r>
          </a:p>
        </p:txBody>
      </p:sp>
    </p:spTree>
    <p:extLst>
      <p:ext uri="{BB962C8B-B14F-4D97-AF65-F5344CB8AC3E}">
        <p14:creationId xmlns:p14="http://schemas.microsoft.com/office/powerpoint/2010/main" val="255930635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Il meccanismo dell’introduzione del campo funziona ☺ e mantiene tutte gli aspetti positivi del Modello Standard precedenti.…"/>
          <p:cNvSpPr txBox="1"/>
          <p:nvPr/>
        </p:nvSpPr>
        <p:spPr>
          <a:xfrm>
            <a:off x="7612" y="884081"/>
            <a:ext cx="8718021" cy="120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sz="2400" dirty="0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Il  campo di </a:t>
            </a:r>
            <a:r>
              <a:rPr lang="it-IT" sz="2400" dirty="0" err="1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Higgs</a:t>
            </a:r>
            <a:r>
              <a:rPr lang="it-IT" sz="2400" dirty="0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da’ massa alle particelle e mantiene tutte gli aspetti positivi del Modello Standard precedenti. </a:t>
            </a:r>
          </a:p>
          <a:p>
            <a:pPr algn="ctr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30E72-546E-BB48-8032-C9C1745F6874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9" name="Il Bosone di Higgs">
            <a:extLst>
              <a:ext uri="{FF2B5EF4-FFF2-40B4-BE49-F238E27FC236}">
                <a16:creationId xmlns:a16="http://schemas.microsoft.com/office/drawing/2014/main" id="{E578F2FB-FF71-E045-8EF3-FB3482498C2A}"/>
              </a:ext>
            </a:extLst>
          </p:cNvPr>
          <p:cNvSpPr txBox="1">
            <a:spLocks/>
          </p:cNvSpPr>
          <p:nvPr/>
        </p:nvSpPr>
        <p:spPr>
          <a:xfrm>
            <a:off x="129758" y="42695"/>
            <a:ext cx="6626226" cy="48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55612" rtl="0" latinLnBrk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11890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>
              <a:defRPr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rPr lang="it-IT" sz="3200" dirty="0">
                <a:latin typeface="Bookman Old Style" panose="02050604050505020204" pitchFamily="18" charset="0"/>
                <a:ea typeface="Bookman Old Style"/>
                <a:cs typeface="Bookman Old Style"/>
              </a:rPr>
              <a:t>Il Bosone di Higgs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60BD2-6BAF-F347-B312-5FA535DEB07D}"/>
              </a:ext>
            </a:extLst>
          </p:cNvPr>
          <p:cNvSpPr/>
          <p:nvPr/>
        </p:nvSpPr>
        <p:spPr>
          <a:xfrm>
            <a:off x="160012" y="67355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893D2-C1FF-E242-B001-E5BEDBE7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" y="2814103"/>
            <a:ext cx="8572235" cy="22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995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Il meccanismo dell’introduzione del campo funziona ☺ e mantiene tutte gli aspetti positivi del Modello Standard precedenti.…"/>
          <p:cNvSpPr txBox="1"/>
          <p:nvPr/>
        </p:nvSpPr>
        <p:spPr>
          <a:xfrm>
            <a:off x="30692" y="1027376"/>
            <a:ext cx="8718021" cy="120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sz="2400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Il campo </a:t>
            </a:r>
            <a:r>
              <a:rPr lang="it-IT" sz="2400" dirty="0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 </a:t>
            </a:r>
            <a:r>
              <a:rPr lang="it-IT" sz="2400" dirty="0" err="1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Higgs</a:t>
            </a:r>
            <a:r>
              <a:rPr lang="it-IT" sz="2400" dirty="0">
                <a:solidFill>
                  <a:srgbClr val="008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da’ massa alle particelle e mantiene tutte gli aspetti positivi del Modello Standard precedenti. </a:t>
            </a:r>
          </a:p>
          <a:p>
            <a:pPr algn="ctr"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 sz="2400" dirty="0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99" y="3004094"/>
            <a:ext cx="4346576" cy="232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Pero’: una eccitazione del campo di Higgs puo’ generare una…"/>
          <p:cNvSpPr txBox="1"/>
          <p:nvPr/>
        </p:nvSpPr>
        <p:spPr>
          <a:xfrm>
            <a:off x="221828" y="3267425"/>
            <a:ext cx="3977641" cy="233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400" dirty="0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Pero’: una </a:t>
            </a:r>
            <a:r>
              <a:rPr sz="2400" dirty="0" err="1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eccitazione</a:t>
            </a:r>
            <a:r>
              <a:rPr sz="2400" dirty="0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del campo di Higgs </a:t>
            </a:r>
            <a:r>
              <a:rPr sz="2400" dirty="0" err="1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puo</a:t>
            </a:r>
            <a:r>
              <a:rPr sz="2400" dirty="0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 </a:t>
            </a:r>
            <a:r>
              <a:rPr sz="2400" dirty="0" err="1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generare</a:t>
            </a:r>
            <a:r>
              <a:rPr sz="2400" dirty="0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una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sz="2400" b="1" dirty="0" err="1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particella</a:t>
            </a:r>
            <a:r>
              <a:rPr sz="2400" b="1" dirty="0">
                <a:solidFill>
                  <a:srgbClr val="800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 Higgs </a:t>
            </a:r>
          </a:p>
          <a:p>
            <a:pPr algn="ctr"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 dirty="0">
              <a:solidFill>
                <a:srgbClr val="01189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30E72-546E-BB48-8032-C9C1745F6874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9" name="Il Bosone di Higgs">
            <a:extLst>
              <a:ext uri="{FF2B5EF4-FFF2-40B4-BE49-F238E27FC236}">
                <a16:creationId xmlns:a16="http://schemas.microsoft.com/office/drawing/2014/main" id="{E578F2FB-FF71-E045-8EF3-FB3482498C2A}"/>
              </a:ext>
            </a:extLst>
          </p:cNvPr>
          <p:cNvSpPr txBox="1">
            <a:spLocks/>
          </p:cNvSpPr>
          <p:nvPr/>
        </p:nvSpPr>
        <p:spPr>
          <a:xfrm>
            <a:off x="129758" y="42695"/>
            <a:ext cx="6626226" cy="48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55612" rtl="0" latinLnBrk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11890"/>
                </a:solidFill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685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11430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1600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CC33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>
              <a:defRPr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rPr lang="it-IT" sz="3200" dirty="0">
                <a:latin typeface="Bookman Old Style" panose="02050604050505020204" pitchFamily="18" charset="0"/>
                <a:ea typeface="Bookman Old Style"/>
                <a:cs typeface="Bookman Old Style"/>
              </a:rPr>
              <a:t>Il Bosone di Higgs</a:t>
            </a:r>
          </a:p>
        </p:txBody>
      </p:sp>
      <p:sp>
        <p:nvSpPr>
          <p:cNvPr id="7" name="Oltre al campo di Higgs il Modello Standard a questo punto prevede anche una particella di Higgs che doveva essere trovata">
            <a:extLst>
              <a:ext uri="{FF2B5EF4-FFF2-40B4-BE49-F238E27FC236}">
                <a16:creationId xmlns:a16="http://schemas.microsoft.com/office/drawing/2014/main" id="{C86875D3-576F-B14E-8A4B-DFC31C69AF53}"/>
              </a:ext>
            </a:extLst>
          </p:cNvPr>
          <p:cNvSpPr txBox="1"/>
          <p:nvPr/>
        </p:nvSpPr>
        <p:spPr>
          <a:xfrm>
            <a:off x="395287" y="5179391"/>
            <a:ext cx="8353426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5612">
              <a:spcBef>
                <a:spcPts val="0"/>
              </a:spcBef>
              <a:buSzTx/>
              <a:buNone/>
              <a:defRPr sz="240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Oltre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al campo di Higgs il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Modello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Standard a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questo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punto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prevede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anche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una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particella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Higgs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che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doveva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essere</a:t>
            </a:r>
            <a:r>
              <a:rPr sz="2400" dirty="0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dirty="0" err="1">
                <a:solidFill>
                  <a:srgbClr val="01189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trovata</a:t>
            </a:r>
            <a:endParaRPr sz="2400" dirty="0">
              <a:solidFill>
                <a:srgbClr val="01189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" name="Altrimenti tutto il meccanismo non sta in piedi!">
            <a:extLst>
              <a:ext uri="{FF2B5EF4-FFF2-40B4-BE49-F238E27FC236}">
                <a16:creationId xmlns:a16="http://schemas.microsoft.com/office/drawing/2014/main" id="{B87AA5F6-55ED-E147-94DE-4E4424192CD8}"/>
              </a:ext>
            </a:extLst>
          </p:cNvPr>
          <p:cNvSpPr txBox="1"/>
          <p:nvPr/>
        </p:nvSpPr>
        <p:spPr>
          <a:xfrm>
            <a:off x="690033" y="6411588"/>
            <a:ext cx="80645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5612">
              <a:lnSpc>
                <a:spcPct val="77000"/>
              </a:lnSpc>
              <a:spcBef>
                <a:spcPts val="0"/>
              </a:spcBef>
              <a:buSzTx/>
              <a:buNone/>
              <a:defRPr sz="2400" b="1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400" b="1" dirty="0" err="1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Altrimenti</a:t>
            </a:r>
            <a:r>
              <a:rPr sz="2400" b="1" dirty="0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sz="2400" b="1" dirty="0" err="1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tutto</a:t>
            </a:r>
            <a:r>
              <a:rPr sz="2400" b="1" dirty="0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il </a:t>
            </a:r>
            <a:r>
              <a:rPr sz="2400" b="1" dirty="0" err="1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meccanismo</a:t>
            </a:r>
            <a:r>
              <a:rPr sz="2400" b="1" dirty="0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non </a:t>
            </a:r>
            <a:r>
              <a:rPr sz="2400" b="1" dirty="0" err="1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</a:t>
            </a:r>
            <a:r>
              <a:rPr sz="2400" b="1" dirty="0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in </a:t>
            </a:r>
            <a:r>
              <a:rPr sz="2400" b="1" dirty="0" err="1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piedi</a:t>
            </a:r>
            <a:r>
              <a:rPr sz="2400" b="1" dirty="0">
                <a:solidFill>
                  <a:srgbClr val="800D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60BD2-6BAF-F347-B312-5FA535DEB07D}"/>
              </a:ext>
            </a:extLst>
          </p:cNvPr>
          <p:cNvSpPr/>
          <p:nvPr/>
        </p:nvSpPr>
        <p:spPr>
          <a:xfrm>
            <a:off x="160012" y="67355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2101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730250"/>
            <a:ext cx="8629651" cy="43021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6" name="Group"/>
          <p:cNvGrpSpPr/>
          <p:nvPr/>
        </p:nvGrpSpPr>
        <p:grpSpPr>
          <a:xfrm>
            <a:off x="381000" y="749388"/>
            <a:ext cx="1017588" cy="350662"/>
            <a:chOff x="0" y="0"/>
            <a:chExt cx="1017587" cy="350661"/>
          </a:xfrm>
        </p:grpSpPr>
        <p:sp>
          <p:nvSpPr>
            <p:cNvPr id="454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55" name="Materia"/>
            <p:cNvSpPr txBox="1"/>
            <p:nvPr/>
          </p:nvSpPr>
          <p:spPr>
            <a:xfrm>
              <a:off x="56506" y="0"/>
              <a:ext cx="9045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Materia</a:t>
              </a:r>
            </a:p>
          </p:txBody>
        </p:sp>
      </p:grpSp>
      <p:grpSp>
        <p:nvGrpSpPr>
          <p:cNvPr id="459" name="Group"/>
          <p:cNvGrpSpPr/>
          <p:nvPr/>
        </p:nvGrpSpPr>
        <p:grpSpPr>
          <a:xfrm>
            <a:off x="1908175" y="749388"/>
            <a:ext cx="1223963" cy="350662"/>
            <a:chOff x="0" y="0"/>
            <a:chExt cx="1223962" cy="350661"/>
          </a:xfrm>
        </p:grpSpPr>
        <p:sp>
          <p:nvSpPr>
            <p:cNvPr id="457" name="Rectangle"/>
            <p:cNvSpPr/>
            <p:nvPr/>
          </p:nvSpPr>
          <p:spPr>
            <a:xfrm>
              <a:off x="0" y="47536"/>
              <a:ext cx="1223963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58" name="Molecola"/>
            <p:cNvSpPr txBox="1"/>
            <p:nvPr/>
          </p:nvSpPr>
          <p:spPr>
            <a:xfrm>
              <a:off x="70843" y="0"/>
              <a:ext cx="10822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Molecola</a:t>
              </a:r>
            </a:p>
          </p:txBody>
        </p:sp>
      </p:grpSp>
      <p:grpSp>
        <p:nvGrpSpPr>
          <p:cNvPr id="462" name="Group"/>
          <p:cNvGrpSpPr/>
          <p:nvPr/>
        </p:nvGrpSpPr>
        <p:grpSpPr>
          <a:xfrm>
            <a:off x="3276600" y="753356"/>
            <a:ext cx="1150938" cy="350663"/>
            <a:chOff x="0" y="0"/>
            <a:chExt cx="1150937" cy="350661"/>
          </a:xfrm>
        </p:grpSpPr>
        <p:sp>
          <p:nvSpPr>
            <p:cNvPr id="460" name="Rectangle"/>
            <p:cNvSpPr/>
            <p:nvPr/>
          </p:nvSpPr>
          <p:spPr>
            <a:xfrm>
              <a:off x="0" y="11818"/>
              <a:ext cx="1150938" cy="3270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61" name="Atomo"/>
            <p:cNvSpPr txBox="1"/>
            <p:nvPr/>
          </p:nvSpPr>
          <p:spPr>
            <a:xfrm>
              <a:off x="161523" y="0"/>
              <a:ext cx="82789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Atomo</a:t>
              </a:r>
            </a:p>
          </p:txBody>
        </p:sp>
      </p:grpSp>
      <p:grpSp>
        <p:nvGrpSpPr>
          <p:cNvPr id="465" name="Group"/>
          <p:cNvGrpSpPr/>
          <p:nvPr/>
        </p:nvGrpSpPr>
        <p:grpSpPr>
          <a:xfrm>
            <a:off x="4706937" y="749388"/>
            <a:ext cx="1017588" cy="350662"/>
            <a:chOff x="0" y="0"/>
            <a:chExt cx="1017587" cy="350661"/>
          </a:xfrm>
        </p:grpSpPr>
        <p:sp>
          <p:nvSpPr>
            <p:cNvPr id="463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64" name="Nucleo"/>
            <p:cNvSpPr txBox="1"/>
            <p:nvPr/>
          </p:nvSpPr>
          <p:spPr>
            <a:xfrm>
              <a:off x="75649" y="0"/>
              <a:ext cx="86629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Nucleo</a:t>
              </a:r>
            </a:p>
          </p:txBody>
        </p:sp>
      </p:grpSp>
      <p:grpSp>
        <p:nvGrpSpPr>
          <p:cNvPr id="468" name="Group"/>
          <p:cNvGrpSpPr/>
          <p:nvPr/>
        </p:nvGrpSpPr>
        <p:grpSpPr>
          <a:xfrm>
            <a:off x="1895475" y="2648831"/>
            <a:ext cx="2682875" cy="350663"/>
            <a:chOff x="0" y="0"/>
            <a:chExt cx="2682874" cy="350661"/>
          </a:xfrm>
        </p:grpSpPr>
        <p:sp>
          <p:nvSpPr>
            <p:cNvPr id="466" name="Rectangle"/>
            <p:cNvSpPr/>
            <p:nvPr/>
          </p:nvSpPr>
          <p:spPr>
            <a:xfrm>
              <a:off x="0" y="27693"/>
              <a:ext cx="2682875" cy="29527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67" name="chimica"/>
            <p:cNvSpPr txBox="1"/>
            <p:nvPr/>
          </p:nvSpPr>
          <p:spPr>
            <a:xfrm>
              <a:off x="863700" y="0"/>
              <a:ext cx="9554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chimica</a:t>
              </a:r>
            </a:p>
          </p:txBody>
        </p:sp>
      </p:grpSp>
      <p:grpSp>
        <p:nvGrpSpPr>
          <p:cNvPr id="471" name="Group"/>
          <p:cNvGrpSpPr/>
          <p:nvPr/>
        </p:nvGrpSpPr>
        <p:grpSpPr>
          <a:xfrm>
            <a:off x="3530600" y="2990937"/>
            <a:ext cx="2349500" cy="350663"/>
            <a:chOff x="0" y="0"/>
            <a:chExt cx="2349500" cy="350661"/>
          </a:xfrm>
        </p:grpSpPr>
        <p:sp>
          <p:nvSpPr>
            <p:cNvPr id="469" name="Rectangle"/>
            <p:cNvSpPr/>
            <p:nvPr/>
          </p:nvSpPr>
          <p:spPr>
            <a:xfrm>
              <a:off x="0" y="31661"/>
              <a:ext cx="2349500" cy="287339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70" name="Fisica Atomica"/>
            <p:cNvSpPr txBox="1"/>
            <p:nvPr/>
          </p:nvSpPr>
          <p:spPr>
            <a:xfrm>
              <a:off x="320180" y="0"/>
              <a:ext cx="17091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Atomica</a:t>
              </a:r>
            </a:p>
          </p:txBody>
        </p:sp>
      </p:grpSp>
      <p:grpSp>
        <p:nvGrpSpPr>
          <p:cNvPr id="474" name="Group"/>
          <p:cNvGrpSpPr/>
          <p:nvPr/>
        </p:nvGrpSpPr>
        <p:grpSpPr>
          <a:xfrm>
            <a:off x="4643437" y="3326818"/>
            <a:ext cx="1223963" cy="694901"/>
            <a:chOff x="0" y="3069"/>
            <a:chExt cx="1223962" cy="694900"/>
          </a:xfrm>
        </p:grpSpPr>
        <p:sp>
          <p:nvSpPr>
            <p:cNvPr id="472" name="Rectangle"/>
            <p:cNvSpPr/>
            <p:nvPr/>
          </p:nvSpPr>
          <p:spPr>
            <a:xfrm>
              <a:off x="0" y="36988"/>
              <a:ext cx="1223963" cy="627064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73" name="Fisica…"/>
            <p:cNvSpPr txBox="1"/>
            <p:nvPr/>
          </p:nvSpPr>
          <p:spPr>
            <a:xfrm>
              <a:off x="77038" y="3069"/>
              <a:ext cx="1069887" cy="694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</a:t>
              </a: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Nucleare</a:t>
              </a:r>
            </a:p>
          </p:txBody>
        </p:sp>
      </p:grpSp>
      <p:grpSp>
        <p:nvGrpSpPr>
          <p:cNvPr id="477" name="Group"/>
          <p:cNvGrpSpPr/>
          <p:nvPr/>
        </p:nvGrpSpPr>
        <p:grpSpPr>
          <a:xfrm>
            <a:off x="6006834" y="4583994"/>
            <a:ext cx="2531007" cy="350662"/>
            <a:chOff x="0" y="0"/>
            <a:chExt cx="2531005" cy="350661"/>
          </a:xfrm>
        </p:grpSpPr>
        <p:sp>
          <p:nvSpPr>
            <p:cNvPr id="475" name="Rectangle"/>
            <p:cNvSpPr/>
            <p:nvPr/>
          </p:nvSpPr>
          <p:spPr>
            <a:xfrm>
              <a:off x="5027" y="30868"/>
              <a:ext cx="2520952" cy="28892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76" name="Fisica delle particelle"/>
            <p:cNvSpPr txBox="1"/>
            <p:nvPr/>
          </p:nvSpPr>
          <p:spPr>
            <a:xfrm>
              <a:off x="0" y="0"/>
              <a:ext cx="253100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 Fisica delle particelle</a:t>
              </a:r>
            </a:p>
          </p:txBody>
        </p:sp>
      </p:grpSp>
      <p:grpSp>
        <p:nvGrpSpPr>
          <p:cNvPr id="480" name="Group"/>
          <p:cNvGrpSpPr/>
          <p:nvPr/>
        </p:nvGrpSpPr>
        <p:grpSpPr>
          <a:xfrm>
            <a:off x="7370762" y="765175"/>
            <a:ext cx="1017588" cy="360363"/>
            <a:chOff x="0" y="0"/>
            <a:chExt cx="1017587" cy="360362"/>
          </a:xfrm>
        </p:grpSpPr>
        <p:sp>
          <p:nvSpPr>
            <p:cNvPr id="478" name="Rectangle"/>
            <p:cNvSpPr/>
            <p:nvPr/>
          </p:nvSpPr>
          <p:spPr>
            <a:xfrm>
              <a:off x="0" y="0"/>
              <a:ext cx="1017588" cy="3603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79" name="Quark"/>
            <p:cNvSpPr txBox="1"/>
            <p:nvPr/>
          </p:nvSpPr>
          <p:spPr>
            <a:xfrm>
              <a:off x="126381" y="4850"/>
              <a:ext cx="76482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Quark</a:t>
              </a:r>
            </a:p>
          </p:txBody>
        </p:sp>
      </p:grpSp>
      <p:grpSp>
        <p:nvGrpSpPr>
          <p:cNvPr id="483" name="Group"/>
          <p:cNvGrpSpPr/>
          <p:nvPr/>
        </p:nvGrpSpPr>
        <p:grpSpPr>
          <a:xfrm>
            <a:off x="6146800" y="765175"/>
            <a:ext cx="1017588" cy="431800"/>
            <a:chOff x="0" y="0"/>
            <a:chExt cx="1017587" cy="431800"/>
          </a:xfrm>
        </p:grpSpPr>
        <p:sp>
          <p:nvSpPr>
            <p:cNvPr id="481" name="Rectangle"/>
            <p:cNvSpPr/>
            <p:nvPr/>
          </p:nvSpPr>
          <p:spPr>
            <a:xfrm>
              <a:off x="0" y="0"/>
              <a:ext cx="1017588" cy="431800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82" name="Adroni"/>
            <p:cNvSpPr txBox="1"/>
            <p:nvPr/>
          </p:nvSpPr>
          <p:spPr>
            <a:xfrm>
              <a:off x="88485" y="40569"/>
              <a:ext cx="84061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Adroni</a:t>
              </a:r>
            </a:p>
          </p:txBody>
        </p:sp>
      </p:grpSp>
      <p:grpSp>
        <p:nvGrpSpPr>
          <p:cNvPr id="486" name="Group"/>
          <p:cNvGrpSpPr/>
          <p:nvPr/>
        </p:nvGrpSpPr>
        <p:grpSpPr>
          <a:xfrm>
            <a:off x="7268599" y="3161842"/>
            <a:ext cx="1221915" cy="1039141"/>
            <a:chOff x="0" y="2400"/>
            <a:chExt cx="1221913" cy="1039139"/>
          </a:xfrm>
        </p:grpSpPr>
        <p:sp>
          <p:nvSpPr>
            <p:cNvPr id="484" name="Rectangle"/>
            <p:cNvSpPr/>
            <p:nvPr/>
          </p:nvSpPr>
          <p:spPr>
            <a:xfrm>
              <a:off x="102163" y="269557"/>
              <a:ext cx="1017588" cy="504826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85" name="Elettrone"/>
            <p:cNvSpPr txBox="1"/>
            <p:nvPr/>
          </p:nvSpPr>
          <p:spPr>
            <a:xfrm>
              <a:off x="0" y="2400"/>
              <a:ext cx="1221914" cy="103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b="1"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Elettrone</a:t>
              </a:r>
            </a:p>
          </p:txBody>
        </p:sp>
      </p:grpSp>
      <p:grpSp>
        <p:nvGrpSpPr>
          <p:cNvPr id="489" name="Group"/>
          <p:cNvGrpSpPr/>
          <p:nvPr/>
        </p:nvGrpSpPr>
        <p:grpSpPr>
          <a:xfrm>
            <a:off x="6011862" y="2708275"/>
            <a:ext cx="1296989" cy="576263"/>
            <a:chOff x="0" y="0"/>
            <a:chExt cx="1296987" cy="576262"/>
          </a:xfrm>
        </p:grpSpPr>
        <p:sp>
          <p:nvSpPr>
            <p:cNvPr id="487" name="Rectangle"/>
            <p:cNvSpPr/>
            <p:nvPr/>
          </p:nvSpPr>
          <p:spPr>
            <a:xfrm>
              <a:off x="0" y="0"/>
              <a:ext cx="1296988" cy="5762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88" name="(protoni,…"/>
            <p:cNvSpPr txBox="1"/>
            <p:nvPr/>
          </p:nvSpPr>
          <p:spPr>
            <a:xfrm>
              <a:off x="72964" y="11478"/>
              <a:ext cx="1151060" cy="55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(protoni, </a:t>
              </a:r>
            </a:p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neutroni, …)</a:t>
              </a:r>
            </a:p>
          </p:txBody>
        </p:sp>
      </p:grpSp>
      <p:sp>
        <p:nvSpPr>
          <p:cNvPr id="490" name="Rectangle"/>
          <p:cNvSpPr/>
          <p:nvPr/>
        </p:nvSpPr>
        <p:spPr>
          <a:xfrm>
            <a:off x="7235825" y="2708275"/>
            <a:ext cx="1296988" cy="649288"/>
          </a:xfrm>
          <a:prstGeom prst="rect">
            <a:avLst/>
          </a:prstGeom>
          <a:solidFill>
            <a:srgbClr val="CCFE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91" name="Rectangle"/>
          <p:cNvSpPr/>
          <p:nvPr/>
        </p:nvSpPr>
        <p:spPr>
          <a:xfrm>
            <a:off x="250825" y="3500437"/>
            <a:ext cx="2628900" cy="8651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800"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494" name="Group"/>
          <p:cNvGrpSpPr/>
          <p:nvPr/>
        </p:nvGrpSpPr>
        <p:grpSpPr>
          <a:xfrm>
            <a:off x="395287" y="5013325"/>
            <a:ext cx="6624638" cy="1368425"/>
            <a:chOff x="0" y="0"/>
            <a:chExt cx="6624637" cy="1368425"/>
          </a:xfrm>
        </p:grpSpPr>
        <p:sp>
          <p:nvSpPr>
            <p:cNvPr id="492" name="Rounded Rectangle"/>
            <p:cNvSpPr/>
            <p:nvPr/>
          </p:nvSpPr>
          <p:spPr>
            <a:xfrm>
              <a:off x="71436" y="0"/>
              <a:ext cx="6481765" cy="1368425"/>
            </a:xfrm>
            <a:prstGeom prst="roundRect">
              <a:avLst>
                <a:gd name="adj" fmla="val 15777"/>
              </a:avLst>
            </a:prstGeom>
            <a:solidFill>
              <a:srgbClr val="FFFFFF"/>
            </a:solidFill>
            <a:ln w="9525" cap="flat">
              <a:solidFill>
                <a:srgbClr val="010E66"/>
              </a:solidFill>
              <a:prstDash val="solid"/>
              <a:round/>
            </a:ln>
            <a:effectLst>
              <a:outerShdw blurRad="50800" dist="63499" dir="8100000" rotWithShape="0">
                <a:srgbClr val="80808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93" name="Partiamo dalle basi!…"/>
            <p:cNvSpPr txBox="1"/>
            <p:nvPr/>
          </p:nvSpPr>
          <p:spPr>
            <a:xfrm>
              <a:off x="0" y="215900"/>
              <a:ext cx="6624638" cy="828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000" b="1">
                  <a:latin typeface="+mn-lt"/>
                  <a:ea typeface="+mn-ea"/>
                  <a:cs typeface="+mn-cs"/>
                  <a:sym typeface="Arial"/>
                </a:rPr>
                <a:t>Partiamo dalle basi!</a:t>
              </a:r>
            </a:p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sz="2000" b="1"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000" b="1">
                  <a:latin typeface="+mn-lt"/>
                  <a:ea typeface="+mn-ea"/>
                  <a:cs typeface="+mn-cs"/>
                  <a:sym typeface="Arial"/>
                </a:rPr>
                <a:t>(brevemente e in maniera molto schematica…)</a:t>
              </a:r>
            </a:p>
          </p:txBody>
        </p:sp>
      </p:grpSp>
      <p:sp>
        <p:nvSpPr>
          <p:cNvPr id="495" name="La mater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200" dirty="0"/>
              <a:t>La </a:t>
            </a:r>
            <a:r>
              <a:rPr sz="3200" dirty="0" err="1"/>
              <a:t>materia</a:t>
            </a:r>
            <a:endParaRPr sz="3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9EC2D0-6FE8-FD40-87CB-392E5D937481}"/>
              </a:ext>
            </a:extLst>
          </p:cNvPr>
          <p:cNvSpPr/>
          <p:nvPr/>
        </p:nvSpPr>
        <p:spPr>
          <a:xfrm>
            <a:off x="-1353" y="6516220"/>
            <a:ext cx="5900468" cy="32385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>
            <a:extLst>
              <a:ext uri="{FF2B5EF4-FFF2-40B4-BE49-F238E27FC236}">
                <a16:creationId xmlns:a16="http://schemas.microsoft.com/office/drawing/2014/main" id="{A66D9FAB-74F6-3040-827D-13F6AABF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92150"/>
            <a:ext cx="3330575" cy="3582988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AutoShape 2">
            <a:extLst>
              <a:ext uri="{FF2B5EF4-FFF2-40B4-BE49-F238E27FC236}">
                <a16:creationId xmlns:a16="http://schemas.microsoft.com/office/drawing/2014/main" id="{A6C56706-59C7-924C-961A-2ACC93F0FDE8}"/>
              </a:ext>
            </a:extLst>
          </p:cNvPr>
          <p:cNvSpPr>
            <a:spLocks/>
          </p:cNvSpPr>
          <p:nvPr/>
        </p:nvSpPr>
        <p:spPr bwMode="auto">
          <a:xfrm>
            <a:off x="-107950" y="-100013"/>
            <a:ext cx="3433763" cy="10080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5800"/>
                </a:moveTo>
                <a:lnTo>
                  <a:pt x="8352" y="2295"/>
                </a:lnTo>
                <a:lnTo>
                  <a:pt x="7312" y="6320"/>
                </a:lnTo>
                <a:lnTo>
                  <a:pt x="370" y="2295"/>
                </a:lnTo>
                <a:lnTo>
                  <a:pt x="4627" y="7617"/>
                </a:lnTo>
                <a:lnTo>
                  <a:pt x="0" y="8615"/>
                </a:lnTo>
                <a:lnTo>
                  <a:pt x="3722" y="11775"/>
                </a:lnTo>
                <a:lnTo>
                  <a:pt x="135" y="14587"/>
                </a:lnTo>
                <a:lnTo>
                  <a:pt x="5667" y="13937"/>
                </a:lnTo>
                <a:lnTo>
                  <a:pt x="4762" y="17617"/>
                </a:lnTo>
                <a:lnTo>
                  <a:pt x="7715" y="15627"/>
                </a:lnTo>
                <a:lnTo>
                  <a:pt x="8485" y="21600"/>
                </a:lnTo>
                <a:lnTo>
                  <a:pt x="10532" y="14935"/>
                </a:lnTo>
                <a:lnTo>
                  <a:pt x="13247" y="19737"/>
                </a:lnTo>
                <a:lnTo>
                  <a:pt x="14020" y="14457"/>
                </a:lnTo>
                <a:lnTo>
                  <a:pt x="18145" y="18095"/>
                </a:lnTo>
                <a:lnTo>
                  <a:pt x="16837" y="12942"/>
                </a:lnTo>
                <a:lnTo>
                  <a:pt x="21600" y="13290"/>
                </a:lnTo>
                <a:lnTo>
                  <a:pt x="17607" y="10475"/>
                </a:lnTo>
                <a:lnTo>
                  <a:pt x="21097" y="8137"/>
                </a:lnTo>
                <a:lnTo>
                  <a:pt x="16702" y="7315"/>
                </a:lnTo>
                <a:lnTo>
                  <a:pt x="18380" y="4457"/>
                </a:lnTo>
                <a:lnTo>
                  <a:pt x="14155" y="5325"/>
                </a:lnTo>
                <a:lnTo>
                  <a:pt x="14522" y="0"/>
                </a:lnTo>
                <a:close/>
                <a:moveTo>
                  <a:pt x="10800" y="5800"/>
                </a:moveTo>
              </a:path>
            </a:pathLst>
          </a:custGeom>
          <a:solidFill>
            <a:srgbClr val="FFFF0A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72EA215-1F16-9E4E-B93A-F2DCC5DB5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39700"/>
            <a:ext cx="6626225" cy="481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95000"/>
              </a:lnSpc>
            </a:pPr>
            <a:r>
              <a:rPr lang="en-US" altLang="it-IT" sz="2400" b="1">
                <a:solidFill>
                  <a:srgbClr val="000052"/>
                </a:solidFill>
                <a:latin typeface="Bookman Old Style" panose="02050604050505020204" pitchFamily="18" charset="0"/>
                <a:sym typeface="Bookman Old Style" panose="02050604050505020204" pitchFamily="18" charset="0"/>
              </a:rPr>
              <a:t>4 Luglio 2012</a:t>
            </a:r>
            <a:endParaRPr lang="en-US" altLang="it-IT" sz="2400" b="1">
              <a:solidFill>
                <a:srgbClr val="000052"/>
              </a:solidFill>
              <a:latin typeface="Bookman Old Style" panose="02050604050505020204" pitchFamily="18" charset="0"/>
              <a:ea typeface="Songti SC Bold" panose="02010600040101010101" pitchFamily="2" charset="-122"/>
              <a:sym typeface="Bookman Old Style" panose="02050604050505020204" pitchFamily="18" charset="0"/>
            </a:endParaRP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360AB847-BCD7-C143-9461-3358F5B2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3"/>
          <a:stretch>
            <a:fillRect/>
          </a:stretch>
        </p:blipFill>
        <p:spPr bwMode="auto">
          <a:xfrm rot="902338">
            <a:off x="2532063" y="561975"/>
            <a:ext cx="3838575" cy="3063875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30062920-8843-9142-979F-C34E71F1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9358">
            <a:off x="6076950" y="163513"/>
            <a:ext cx="2708275" cy="4025900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47EC07C9-AB5E-7445-8BF8-C0C461DC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380">
            <a:off x="2882900" y="674688"/>
            <a:ext cx="4437063" cy="1039812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>
            <a:extLst>
              <a:ext uri="{FF2B5EF4-FFF2-40B4-BE49-F238E27FC236}">
                <a16:creationId xmlns:a16="http://schemas.microsoft.com/office/drawing/2014/main" id="{A79DE012-20A5-2742-8705-5743DD41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2017713"/>
            <a:ext cx="3479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313C0-B317-8D4E-8158-8E010DC980E7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7120805"/>
      </p:ext>
    </p:extLst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>
            <a:extLst>
              <a:ext uri="{FF2B5EF4-FFF2-40B4-BE49-F238E27FC236}">
                <a16:creationId xmlns:a16="http://schemas.microsoft.com/office/drawing/2014/main" id="{A66D9FAB-74F6-3040-827D-13F6AABF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92150"/>
            <a:ext cx="3330575" cy="3582988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AutoShape 2">
            <a:extLst>
              <a:ext uri="{FF2B5EF4-FFF2-40B4-BE49-F238E27FC236}">
                <a16:creationId xmlns:a16="http://schemas.microsoft.com/office/drawing/2014/main" id="{A6C56706-59C7-924C-961A-2ACC93F0FDE8}"/>
              </a:ext>
            </a:extLst>
          </p:cNvPr>
          <p:cNvSpPr>
            <a:spLocks/>
          </p:cNvSpPr>
          <p:nvPr/>
        </p:nvSpPr>
        <p:spPr bwMode="auto">
          <a:xfrm>
            <a:off x="-107950" y="-100013"/>
            <a:ext cx="3433763" cy="10080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5800"/>
                </a:moveTo>
                <a:lnTo>
                  <a:pt x="8352" y="2295"/>
                </a:lnTo>
                <a:lnTo>
                  <a:pt x="7312" y="6320"/>
                </a:lnTo>
                <a:lnTo>
                  <a:pt x="370" y="2295"/>
                </a:lnTo>
                <a:lnTo>
                  <a:pt x="4627" y="7617"/>
                </a:lnTo>
                <a:lnTo>
                  <a:pt x="0" y="8615"/>
                </a:lnTo>
                <a:lnTo>
                  <a:pt x="3722" y="11775"/>
                </a:lnTo>
                <a:lnTo>
                  <a:pt x="135" y="14587"/>
                </a:lnTo>
                <a:lnTo>
                  <a:pt x="5667" y="13937"/>
                </a:lnTo>
                <a:lnTo>
                  <a:pt x="4762" y="17617"/>
                </a:lnTo>
                <a:lnTo>
                  <a:pt x="7715" y="15627"/>
                </a:lnTo>
                <a:lnTo>
                  <a:pt x="8485" y="21600"/>
                </a:lnTo>
                <a:lnTo>
                  <a:pt x="10532" y="14935"/>
                </a:lnTo>
                <a:lnTo>
                  <a:pt x="13247" y="19737"/>
                </a:lnTo>
                <a:lnTo>
                  <a:pt x="14020" y="14457"/>
                </a:lnTo>
                <a:lnTo>
                  <a:pt x="18145" y="18095"/>
                </a:lnTo>
                <a:lnTo>
                  <a:pt x="16837" y="12942"/>
                </a:lnTo>
                <a:lnTo>
                  <a:pt x="21600" y="13290"/>
                </a:lnTo>
                <a:lnTo>
                  <a:pt x="17607" y="10475"/>
                </a:lnTo>
                <a:lnTo>
                  <a:pt x="21097" y="8137"/>
                </a:lnTo>
                <a:lnTo>
                  <a:pt x="16702" y="7315"/>
                </a:lnTo>
                <a:lnTo>
                  <a:pt x="18380" y="4457"/>
                </a:lnTo>
                <a:lnTo>
                  <a:pt x="14155" y="5325"/>
                </a:lnTo>
                <a:lnTo>
                  <a:pt x="14522" y="0"/>
                </a:lnTo>
                <a:close/>
                <a:moveTo>
                  <a:pt x="10800" y="5800"/>
                </a:moveTo>
              </a:path>
            </a:pathLst>
          </a:custGeom>
          <a:solidFill>
            <a:srgbClr val="FFFF0A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72EA215-1F16-9E4E-B93A-F2DCC5DB5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39700"/>
            <a:ext cx="6626225" cy="481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95000"/>
              </a:lnSpc>
            </a:pPr>
            <a:r>
              <a:rPr lang="en-US" altLang="it-IT" sz="2400" b="1">
                <a:solidFill>
                  <a:srgbClr val="000052"/>
                </a:solidFill>
                <a:latin typeface="Bookman Old Style" panose="02050604050505020204" pitchFamily="18" charset="0"/>
                <a:sym typeface="Bookman Old Style" panose="02050604050505020204" pitchFamily="18" charset="0"/>
              </a:rPr>
              <a:t>4 Luglio 2012</a:t>
            </a:r>
            <a:endParaRPr lang="en-US" altLang="it-IT" sz="2400" b="1">
              <a:solidFill>
                <a:srgbClr val="000052"/>
              </a:solidFill>
              <a:latin typeface="Bookman Old Style" panose="02050604050505020204" pitchFamily="18" charset="0"/>
              <a:ea typeface="Songti SC Bold" panose="02010600040101010101" pitchFamily="2" charset="-122"/>
              <a:sym typeface="Bookman Old Style" panose="02050604050505020204" pitchFamily="18" charset="0"/>
            </a:endParaRP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360AB847-BCD7-C143-9461-3358F5B2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3"/>
          <a:stretch>
            <a:fillRect/>
          </a:stretch>
        </p:blipFill>
        <p:spPr bwMode="auto">
          <a:xfrm rot="902338">
            <a:off x="2532063" y="561975"/>
            <a:ext cx="3838575" cy="3063875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30062920-8843-9142-979F-C34E71F1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9358">
            <a:off x="6076950" y="163513"/>
            <a:ext cx="2708275" cy="4025900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47EC07C9-AB5E-7445-8BF8-C0C461DC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380">
            <a:off x="2882900" y="674688"/>
            <a:ext cx="4437063" cy="1039812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>
            <a:extLst>
              <a:ext uri="{FF2B5EF4-FFF2-40B4-BE49-F238E27FC236}">
                <a16:creationId xmlns:a16="http://schemas.microsoft.com/office/drawing/2014/main" id="{A79DE012-20A5-2742-8705-5743DD41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2017713"/>
            <a:ext cx="3479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8">
            <a:extLst>
              <a:ext uri="{FF2B5EF4-FFF2-40B4-BE49-F238E27FC236}">
                <a16:creationId xmlns:a16="http://schemas.microsoft.com/office/drawing/2014/main" id="{8DC4A534-B47C-3045-9408-E3A2D4080FC5}"/>
              </a:ext>
            </a:extLst>
          </p:cNvPr>
          <p:cNvSpPr>
            <a:spLocks/>
          </p:cNvSpPr>
          <p:nvPr/>
        </p:nvSpPr>
        <p:spPr bwMode="auto">
          <a:xfrm>
            <a:off x="4572000" y="5373687"/>
            <a:ext cx="4321175" cy="132604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5800"/>
                </a:moveTo>
                <a:lnTo>
                  <a:pt x="8352" y="2295"/>
                </a:lnTo>
                <a:lnTo>
                  <a:pt x="7312" y="6320"/>
                </a:lnTo>
                <a:lnTo>
                  <a:pt x="370" y="2295"/>
                </a:lnTo>
                <a:lnTo>
                  <a:pt x="4627" y="7617"/>
                </a:lnTo>
                <a:lnTo>
                  <a:pt x="0" y="8615"/>
                </a:lnTo>
                <a:lnTo>
                  <a:pt x="3722" y="11775"/>
                </a:lnTo>
                <a:lnTo>
                  <a:pt x="135" y="14587"/>
                </a:lnTo>
                <a:lnTo>
                  <a:pt x="5667" y="13937"/>
                </a:lnTo>
                <a:lnTo>
                  <a:pt x="4762" y="17617"/>
                </a:lnTo>
                <a:lnTo>
                  <a:pt x="7715" y="15627"/>
                </a:lnTo>
                <a:lnTo>
                  <a:pt x="8485" y="21600"/>
                </a:lnTo>
                <a:lnTo>
                  <a:pt x="10532" y="14935"/>
                </a:lnTo>
                <a:lnTo>
                  <a:pt x="13247" y="19737"/>
                </a:lnTo>
                <a:lnTo>
                  <a:pt x="14020" y="14457"/>
                </a:lnTo>
                <a:lnTo>
                  <a:pt x="18145" y="18095"/>
                </a:lnTo>
                <a:lnTo>
                  <a:pt x="16837" y="12942"/>
                </a:lnTo>
                <a:lnTo>
                  <a:pt x="21600" y="13290"/>
                </a:lnTo>
                <a:lnTo>
                  <a:pt x="17607" y="10475"/>
                </a:lnTo>
                <a:lnTo>
                  <a:pt x="21097" y="8137"/>
                </a:lnTo>
                <a:lnTo>
                  <a:pt x="16702" y="7315"/>
                </a:lnTo>
                <a:lnTo>
                  <a:pt x="18380" y="4457"/>
                </a:lnTo>
                <a:lnTo>
                  <a:pt x="14155" y="5325"/>
                </a:lnTo>
                <a:lnTo>
                  <a:pt x="14522" y="0"/>
                </a:lnTo>
                <a:close/>
                <a:moveTo>
                  <a:pt x="10800" y="5800"/>
                </a:moveTo>
              </a:path>
            </a:pathLst>
          </a:custGeom>
          <a:solidFill>
            <a:srgbClr val="FFFF0A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B700B704-7209-1B4B-8B1F-36C144F2F8A4}"/>
              </a:ext>
            </a:extLst>
          </p:cNvPr>
          <p:cNvSpPr>
            <a:spLocks/>
          </p:cNvSpPr>
          <p:nvPr/>
        </p:nvSpPr>
        <p:spPr bwMode="auto">
          <a:xfrm>
            <a:off x="5487458" y="5806852"/>
            <a:ext cx="2860675" cy="36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None/>
            </a:pPr>
            <a:r>
              <a:rPr lang="en-US" altLang="it-IT" sz="2400" b="1" dirty="0">
                <a:solidFill>
                  <a:srgbClr val="000052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  <a:sym typeface="Bookman Old Style" panose="02050604050505020204" pitchFamily="18" charset="0"/>
              </a:rPr>
              <a:t>8 </a:t>
            </a:r>
            <a:r>
              <a:rPr lang="en-US" altLang="it-IT" sz="2400" b="1" dirty="0" err="1">
                <a:solidFill>
                  <a:srgbClr val="000052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  <a:sym typeface="Bookman Old Style" panose="02050604050505020204" pitchFamily="18" charset="0"/>
              </a:rPr>
              <a:t>Ottobre</a:t>
            </a:r>
            <a:r>
              <a:rPr lang="en-US" altLang="it-IT" sz="2400" b="1" dirty="0">
                <a:solidFill>
                  <a:srgbClr val="000052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Bookman Old Style" panose="02050604050505020204" pitchFamily="18" charset="0"/>
                <a:sym typeface="Bookman Old Style" panose="02050604050505020204" pitchFamily="18" charset="0"/>
              </a:rPr>
              <a:t> 2013</a:t>
            </a:r>
          </a:p>
        </p:txBody>
      </p:sp>
      <p:pic>
        <p:nvPicPr>
          <p:cNvPr id="61450" name="Picture 10">
            <a:extLst>
              <a:ext uri="{FF2B5EF4-FFF2-40B4-BE49-F238E27FC236}">
                <a16:creationId xmlns:a16="http://schemas.microsoft.com/office/drawing/2014/main" id="{ED627CC4-D944-024E-A71B-6AAC23CF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4581525"/>
            <a:ext cx="3889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BDE13D-F599-474D-84F1-D3712B4A8FAC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61451" name="Picture 11">
            <a:extLst>
              <a:ext uri="{FF2B5EF4-FFF2-40B4-BE49-F238E27FC236}">
                <a16:creationId xmlns:a16="http://schemas.microsoft.com/office/drawing/2014/main" id="{CEA4CA67-4D2A-9D40-A2EB-A17C7FD8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3865563"/>
            <a:ext cx="45291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57636"/>
      </p:ext>
    </p:extLst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Come cerchiamo il bosone di Higgs?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Come cerchiamo il bosone di Higgs? </a:t>
            </a:r>
          </a:p>
        </p:txBody>
      </p:sp>
      <p:pic>
        <p:nvPicPr>
          <p:cNvPr id="1019" name="We_Need_You.jpg" descr="We_Need_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462" y="114300"/>
            <a:ext cx="1154201" cy="155388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2FE866-B8A5-9845-9AA6-3AD4E04A0104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4FBF31A-58D1-A54A-9E25-55F284D3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891244"/>
            <a:ext cx="7834312" cy="4514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2" marR="0" indent="-341312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788722" marR="0" indent="-331522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1232217" marR="0" indent="-31781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1724730" marR="0" indent="-35313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2181930" marR="0" indent="-35313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2639130" marR="0" indent="-35313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096330" marR="0" indent="-35313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553530" marR="0" indent="-35313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4010730" marR="0" indent="-35313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330200" indent="-330200" hangingPunct="1">
              <a:lnSpc>
                <a:spcPct val="95000"/>
              </a:lnSpc>
              <a:spcBef>
                <a:spcPct val="0"/>
              </a:spcBef>
              <a:buClr>
                <a:srgbClr val="510053"/>
              </a:buClr>
              <a:buFont typeface="Wingdings" pitchFamily="2" charset="2"/>
              <a:buChar char="▪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Abbiamo a disposizione: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lvl="1" hangingPunct="1">
              <a:lnSpc>
                <a:spcPct val="95000"/>
              </a:lnSpc>
              <a:spcBef>
                <a:spcPts val="325"/>
              </a:spcBef>
              <a:buClr>
                <a:srgbClr val="510053"/>
              </a:buClr>
              <a:buFont typeface="Courier New" panose="02070309020205020404" pitchFamily="49" charset="0"/>
              <a:buChar char="o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Un acceleratore per produrre nuove particelle 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lvl="1" hangingPunct="1">
              <a:lnSpc>
                <a:spcPct val="95000"/>
              </a:lnSpc>
              <a:spcBef>
                <a:spcPts val="325"/>
              </a:spcBef>
              <a:buClr>
                <a:srgbClr val="510053"/>
              </a:buClr>
              <a:buFont typeface="Courier New" panose="02070309020205020404" pitchFamily="49" charset="0"/>
              <a:buChar char="o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Dei rivelatori in grado di “fotografare” le collisioni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lvl="1" hangingPunct="1">
              <a:lnSpc>
                <a:spcPct val="95000"/>
              </a:lnSpc>
              <a:spcBef>
                <a:spcPts val="325"/>
              </a:spcBef>
              <a:buClr>
                <a:srgbClr val="510053"/>
              </a:buClr>
              <a:buFont typeface="Courier New" panose="02070309020205020404" pitchFamily="49" charset="0"/>
              <a:buChar char="o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Un sistema di calcolo per l’analisi dei dati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Sappiamo: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lvl="1" hangingPunct="1">
              <a:lnSpc>
                <a:spcPct val="95000"/>
              </a:lnSpc>
              <a:spcBef>
                <a:spcPts val="325"/>
              </a:spcBef>
              <a:buClr>
                <a:srgbClr val="510053"/>
              </a:buClr>
              <a:buFont typeface="Courier New" panose="02070309020205020404" pitchFamily="49" charset="0"/>
              <a:buChar char="o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che può essere prodotto a LHC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lvl="1" hangingPunct="1">
              <a:lnSpc>
                <a:spcPct val="95000"/>
              </a:lnSpc>
              <a:spcBef>
                <a:spcPts val="325"/>
              </a:spcBef>
              <a:buClr>
                <a:srgbClr val="510053"/>
              </a:buClr>
              <a:buFont typeface="Courier New" panose="02070309020205020404" pitchFamily="49" charset="0"/>
              <a:buChar char="o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che è instabile: in meno di 10</a:t>
            </a:r>
            <a:r>
              <a:rPr lang="it-IT" altLang="it-IT" sz="2000" baseline="30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-22</a:t>
            </a: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 secondi decade convertendo la sua energia in altre particelle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lvl="1" hangingPunct="1">
              <a:lnSpc>
                <a:spcPct val="95000"/>
              </a:lnSpc>
              <a:spcBef>
                <a:spcPts val="325"/>
              </a:spcBef>
              <a:buClr>
                <a:srgbClr val="510053"/>
              </a:buClr>
              <a:buFont typeface="Courier New" panose="02070309020205020404" pitchFamily="49" charset="0"/>
              <a:buChar char="o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quali devono essere i suoi modi di decadimento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Possiamo identificarlo </a:t>
            </a:r>
            <a:r>
              <a:rPr lang="it-IT" altLang="it-IT" sz="2000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dai suoi prodotti di decadimento</a:t>
            </a: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!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r>
              <a:rPr lang="it-IT" altLang="it-IT" sz="2000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I canali di decadimento sono molti e vanno studiati tutti. </a:t>
            </a: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endParaRPr lang="it-IT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hangingPunct="1">
              <a:lnSpc>
                <a:spcPct val="95000"/>
              </a:lnSpc>
              <a:spcBef>
                <a:spcPts val="413"/>
              </a:spcBef>
              <a:buClr>
                <a:srgbClr val="510053"/>
              </a:buClr>
              <a:buFont typeface="Wingdings" pitchFamily="2" charset="2"/>
              <a:buChar char="▪"/>
            </a:pPr>
            <a:r>
              <a:rPr lang="it-IT" altLang="it-IT" sz="2000" b="1" dirty="0">
                <a:solidFill>
                  <a:srgbClr val="251F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Il vostro compito sarà cercare H in decadimenti di questo tipo:</a:t>
            </a:r>
            <a:endParaRPr lang="en-US" altLang="it-IT" sz="2000" dirty="0">
              <a:solidFill>
                <a:srgbClr val="251F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  <a:p>
            <a:pPr marL="330200" indent="-330200" algn="ctr" hangingPunct="1">
              <a:lnSpc>
                <a:spcPct val="95000"/>
              </a:lnSpc>
              <a:spcBef>
                <a:spcPts val="1013"/>
              </a:spcBef>
              <a:buFontTx/>
              <a:buNone/>
            </a:pPr>
            <a:r>
              <a:rPr lang="en-US" altLang="it-IT" sz="2400" b="1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H </a:t>
            </a:r>
            <a:r>
              <a:rPr lang="en-US" altLang="it-IT" sz="2400" b="1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Wingdings" pitchFamily="2" charset="2"/>
              </a:rPr>
              <a:t> </a:t>
            </a:r>
            <a:r>
              <a:rPr lang="en-US" altLang="it-IT" sz="2400" b="1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W</a:t>
            </a:r>
            <a:r>
              <a:rPr lang="en-US" altLang="it-IT" sz="2400" b="1" baseline="30000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+ </a:t>
            </a:r>
            <a:r>
              <a:rPr lang="en-US" altLang="it-IT" sz="2400" b="1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W</a:t>
            </a:r>
            <a:r>
              <a:rPr lang="en-US" altLang="it-IT" sz="2400" b="1" baseline="30000" dirty="0">
                <a:solidFill>
                  <a:srgbClr val="FF27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Tahoma" panose="020B0604030504040204" pitchFamily="34" charset="0"/>
                <a:sym typeface="Tahoma" panose="020B0604030504040204" pitchFamily="34" charset="0"/>
              </a:rPr>
              <a:t>-</a:t>
            </a:r>
            <a:endParaRPr lang="en-US" altLang="it-IT" sz="2400" b="1" baseline="30000" dirty="0">
              <a:solidFill>
                <a:srgbClr val="FF271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 Light" panose="02000403000000020004" pitchFamily="2" charset="0"/>
              <a:ea typeface="Helvetica Neue Light" panose="02000403000000020004" pitchFamily="2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osa impariamo oggi?"/>
          <p:cNvSpPr txBox="1">
            <a:spLocks noGrp="1"/>
          </p:cNvSpPr>
          <p:nvPr>
            <p:ph type="title" idx="4294967295"/>
          </p:nvPr>
        </p:nvSpPr>
        <p:spPr>
          <a:xfrm>
            <a:off x="2861734" y="-29633"/>
            <a:ext cx="6248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/>
              <a:t>Cosa impariamo oggi?</a:t>
            </a:r>
          </a:p>
        </p:txBody>
      </p:sp>
      <p:sp>
        <p:nvSpPr>
          <p:cNvPr id="1024" name="Nel resto della mattinata imparerete in dettaglio come le particelle vengono prodotte, rivelate e studiate…"/>
          <p:cNvSpPr txBox="1">
            <a:spLocks noGrp="1"/>
          </p:cNvSpPr>
          <p:nvPr>
            <p:ph type="body" idx="4294967295"/>
          </p:nvPr>
        </p:nvSpPr>
        <p:spPr>
          <a:xfrm>
            <a:off x="216165" y="1189567"/>
            <a:ext cx="8339138" cy="4660900"/>
          </a:xfrm>
          <a:prstGeom prst="rect">
            <a:avLst/>
          </a:prstGeom>
        </p:spPr>
        <p:txBody>
          <a:bodyPr lIns="45714" tIns="45714" rIns="45714" bIns="45714">
            <a:normAutofit/>
          </a:bodyPr>
          <a:lstStyle/>
          <a:p>
            <a:pPr>
              <a:buBlip>
                <a:blip r:embed="rId2"/>
              </a:buBlip>
            </a:pPr>
            <a:r>
              <a:rPr lang="it-IT" dirty="0"/>
              <a:t> Nel resto della mattinata imparerete in dettaglio come le particelle vengono prodotte, rivelate e studiate</a:t>
            </a:r>
          </a:p>
          <a:p>
            <a:pPr>
              <a:buBlip>
                <a:blip r:embed="rId2"/>
              </a:buBlip>
            </a:pPr>
            <a:r>
              <a:rPr lang="it-IT" dirty="0"/>
              <a:t> Capirete come misurare la probabilità che una particella venga prodotta</a:t>
            </a:r>
          </a:p>
          <a:p>
            <a:pPr>
              <a:buBlip>
                <a:blip r:embed="rId2"/>
              </a:buBlip>
            </a:pPr>
            <a:endParaRPr lang="it-IT" dirty="0"/>
          </a:p>
          <a:p>
            <a:pPr>
              <a:buBlip>
                <a:blip r:embed="rId2"/>
              </a:buBlip>
            </a:pPr>
            <a:r>
              <a:rPr lang="it-IT" dirty="0"/>
              <a:t> Nel pomeriggio analizzerete i dati di LHC per cercare eventi nei quali sono stati prodotti dei bosoni W</a:t>
            </a:r>
          </a:p>
          <a:p>
            <a:pPr>
              <a:buBlip>
                <a:blip r:embed="rId2"/>
              </a:buBlip>
            </a:pPr>
            <a:r>
              <a:rPr lang="it-IT" dirty="0"/>
              <a:t> Cercherete di identificare gli eventi nei quali questi W vengono dal decadimento di un bosone di Higgs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25121-EF6F-B743-96E0-D22647DD94F6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90145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uon proseguimento!"/>
          <p:cNvSpPr txBox="1">
            <a:spLocks noGrp="1"/>
          </p:cNvSpPr>
          <p:nvPr>
            <p:ph type="title" idx="4294967295"/>
          </p:nvPr>
        </p:nvSpPr>
        <p:spPr>
          <a:xfrm>
            <a:off x="1447800" y="2319867"/>
            <a:ext cx="6248400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it-IT" dirty="0"/>
              <a:t>Buon proseguimento!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EE654-88F6-9648-9B94-15F5FECD5FE9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D9813-96BD-B942-A783-3AAF42CB54A6}"/>
              </a:ext>
            </a:extLst>
          </p:cNvPr>
          <p:cNvSpPr/>
          <p:nvPr/>
        </p:nvSpPr>
        <p:spPr>
          <a:xfrm>
            <a:off x="7612" y="281162"/>
            <a:ext cx="7053588" cy="65017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71301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E0BDE-565D-7844-AF8F-1637DC93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"/>
            <a:ext cx="9144000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293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9AB55-8BF0-7A44-BAD6-BF588EA28BBD}"/>
              </a:ext>
            </a:extLst>
          </p:cNvPr>
          <p:cNvSpPr txBox="1"/>
          <p:nvPr/>
        </p:nvSpPr>
        <p:spPr>
          <a:xfrm>
            <a:off x="508000" y="33455"/>
            <a:ext cx="6867265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0" lang="en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A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n</a:t>
            </a:r>
            <a:r>
              <a:rPr kumimoji="0" lang="en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che noi siamo fatti di particelle e energia…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11617-4197-A049-8256-321D995E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7" y="1116740"/>
            <a:ext cx="4937401" cy="26579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07EEF8-7361-0543-B843-4FF0C00E11A4}"/>
              </a:ext>
            </a:extLst>
          </p:cNvPr>
          <p:cNvSpPr/>
          <p:nvPr/>
        </p:nvSpPr>
        <p:spPr>
          <a:xfrm>
            <a:off x="5063065" y="1116740"/>
            <a:ext cx="3584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/>
              <a:t>Circa il 99 % del </a:t>
            </a:r>
            <a:r>
              <a:rPr lang="en-GB" sz="2000" dirty="0" err="1"/>
              <a:t>tuo</a:t>
            </a:r>
            <a:r>
              <a:rPr lang="en-GB" sz="2000" dirty="0"/>
              <a:t> </a:t>
            </a:r>
            <a:r>
              <a:rPr lang="en-GB" sz="2000" dirty="0" err="1"/>
              <a:t>corpo</a:t>
            </a:r>
            <a:r>
              <a:rPr lang="en-GB" sz="2000" dirty="0"/>
              <a:t> </a:t>
            </a:r>
            <a:r>
              <a:rPr lang="en-GB" sz="2000" dirty="0" err="1"/>
              <a:t>è</a:t>
            </a:r>
            <a:r>
              <a:rPr lang="en-GB" sz="2000" dirty="0"/>
              <a:t> </a:t>
            </a:r>
            <a:r>
              <a:rPr lang="en-GB" sz="2000" dirty="0" err="1"/>
              <a:t>composto</a:t>
            </a:r>
            <a:r>
              <a:rPr lang="en-GB" sz="2000" dirty="0"/>
              <a:t> da </a:t>
            </a:r>
            <a:r>
              <a:rPr lang="en-GB" sz="2000" dirty="0" err="1"/>
              <a:t>atomi</a:t>
            </a:r>
            <a:r>
              <a:rPr lang="en-GB" sz="2000" dirty="0"/>
              <a:t> di </a:t>
            </a:r>
            <a:r>
              <a:rPr lang="en-GB" sz="2000" dirty="0" err="1"/>
              <a:t>idrogeno</a:t>
            </a:r>
            <a:r>
              <a:rPr lang="en-GB" sz="2000" dirty="0"/>
              <a:t>, </a:t>
            </a:r>
            <a:r>
              <a:rPr lang="en-GB" sz="2000" dirty="0" err="1"/>
              <a:t>carbonio</a:t>
            </a:r>
            <a:r>
              <a:rPr lang="en-GB" sz="2000" dirty="0"/>
              <a:t>, </a:t>
            </a:r>
            <a:r>
              <a:rPr lang="en-GB" sz="2000" dirty="0" err="1"/>
              <a:t>azoto</a:t>
            </a:r>
            <a:r>
              <a:rPr lang="en-GB" sz="2000" dirty="0"/>
              <a:t> e </a:t>
            </a:r>
            <a:r>
              <a:rPr lang="en-GB" sz="2000" dirty="0" err="1"/>
              <a:t>ossigeno</a:t>
            </a:r>
            <a:r>
              <a:rPr lang="en-GB" sz="2000" dirty="0"/>
              <a:t>. </a:t>
            </a:r>
            <a:endParaRPr lang="en-IT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04F7E-F755-D043-B46F-72A2EC3EBB89}"/>
              </a:ext>
            </a:extLst>
          </p:cNvPr>
          <p:cNvSpPr/>
          <p:nvPr/>
        </p:nvSpPr>
        <p:spPr>
          <a:xfrm>
            <a:off x="5063065" y="2158599"/>
            <a:ext cx="3584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/>
              <a:t>I </a:t>
            </a:r>
            <a:r>
              <a:rPr lang="en-GB" sz="2000" dirty="0" err="1"/>
              <a:t>tuoi</a:t>
            </a:r>
            <a:r>
              <a:rPr lang="en-GB" sz="2000" dirty="0"/>
              <a:t> </a:t>
            </a:r>
            <a:r>
              <a:rPr lang="en-GB" sz="2000" dirty="0" err="1"/>
              <a:t>atomi</a:t>
            </a:r>
            <a:r>
              <a:rPr lang="en-GB" sz="2000" dirty="0"/>
              <a:t> di </a:t>
            </a:r>
            <a:r>
              <a:rPr lang="en-GB" sz="2000" dirty="0" err="1"/>
              <a:t>idrogeno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stati</a:t>
            </a:r>
            <a:r>
              <a:rPr lang="en-GB" sz="2000" dirty="0"/>
              <a:t> </a:t>
            </a:r>
            <a:r>
              <a:rPr lang="en-GB" sz="2000" dirty="0" err="1"/>
              <a:t>prodotti</a:t>
            </a:r>
            <a:r>
              <a:rPr lang="en-GB" sz="2000" dirty="0"/>
              <a:t> </a:t>
            </a:r>
            <a:r>
              <a:rPr lang="en-GB" sz="2000" dirty="0" err="1"/>
              <a:t>durante</a:t>
            </a:r>
            <a:r>
              <a:rPr lang="en-GB" sz="2000" dirty="0"/>
              <a:t> il Big Bang e </a:t>
            </a:r>
            <a:r>
              <a:rPr lang="en-GB" sz="2000" dirty="0" err="1"/>
              <a:t>quelli</a:t>
            </a:r>
            <a:r>
              <a:rPr lang="en-GB" sz="2000" dirty="0"/>
              <a:t> di </a:t>
            </a:r>
            <a:r>
              <a:rPr lang="en-GB" sz="2000" dirty="0" err="1"/>
              <a:t>carbonio</a:t>
            </a:r>
            <a:r>
              <a:rPr lang="en-GB" sz="2000" dirty="0"/>
              <a:t>, </a:t>
            </a:r>
            <a:r>
              <a:rPr lang="en-GB" sz="2000" dirty="0" err="1"/>
              <a:t>azoto</a:t>
            </a:r>
            <a:r>
              <a:rPr lang="en-GB" sz="2000" dirty="0"/>
              <a:t> e </a:t>
            </a:r>
            <a:r>
              <a:rPr lang="en-GB" sz="2000" dirty="0" err="1"/>
              <a:t>ossigeno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stati</a:t>
            </a:r>
            <a:r>
              <a:rPr lang="en-GB" sz="2000" dirty="0"/>
              <a:t> </a:t>
            </a:r>
            <a:r>
              <a:rPr lang="en-GB" sz="2000" dirty="0" err="1"/>
              <a:t>generati</a:t>
            </a:r>
            <a:r>
              <a:rPr lang="en-GB" sz="2000" dirty="0"/>
              <a:t> </a:t>
            </a:r>
            <a:r>
              <a:rPr lang="en-GB" sz="2000" dirty="0" err="1"/>
              <a:t>all’interno</a:t>
            </a:r>
            <a:r>
              <a:rPr lang="en-GB" sz="2000" dirty="0"/>
              <a:t> di </a:t>
            </a:r>
            <a:r>
              <a:rPr lang="en-GB" sz="2000" dirty="0" err="1"/>
              <a:t>stelle</a:t>
            </a:r>
            <a:r>
              <a:rPr lang="en-GB" sz="2000" dirty="0"/>
              <a:t> </a:t>
            </a:r>
            <a:r>
              <a:rPr lang="en-GB" sz="2000" dirty="0" err="1"/>
              <a:t>ardenti</a:t>
            </a:r>
            <a:r>
              <a:rPr lang="en-GB" sz="2000" dirty="0"/>
              <a:t>. </a:t>
            </a:r>
            <a:endParaRPr lang="en-IT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65403-9083-0D44-A270-0F164B2A2FC5}"/>
              </a:ext>
            </a:extLst>
          </p:cNvPr>
          <p:cNvSpPr/>
          <p:nvPr/>
        </p:nvSpPr>
        <p:spPr>
          <a:xfrm>
            <a:off x="-4157" y="4141348"/>
            <a:ext cx="843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/>
              <a:t>I nuclei </a:t>
            </a:r>
            <a:r>
              <a:rPr lang="en-GB" sz="2000" dirty="0" err="1"/>
              <a:t>sono</a:t>
            </a:r>
            <a:r>
              <a:rPr lang="en-GB" sz="2000" dirty="0"/>
              <a:t> 100000 volte </a:t>
            </a:r>
            <a:r>
              <a:rPr lang="en-GB" sz="2000" dirty="0" err="1"/>
              <a:t>più</a:t>
            </a:r>
            <a:r>
              <a:rPr lang="en-GB" sz="2000" dirty="0"/>
              <a:t> </a:t>
            </a:r>
            <a:r>
              <a:rPr lang="en-GB" sz="2000" dirty="0" err="1"/>
              <a:t>piccoli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atomi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li </a:t>
            </a:r>
            <a:r>
              <a:rPr lang="en-GB" sz="2000" dirty="0" err="1"/>
              <a:t>ospitano</a:t>
            </a:r>
            <a:r>
              <a:rPr lang="en-GB" sz="2000" dirty="0"/>
              <a:t>. Se </a:t>
            </a:r>
            <a:r>
              <a:rPr lang="en-GB" sz="2000" dirty="0" err="1"/>
              <a:t>perdessimo</a:t>
            </a:r>
            <a:r>
              <a:rPr lang="en-GB" sz="2000" dirty="0"/>
              <a:t> </a:t>
            </a:r>
            <a:r>
              <a:rPr lang="en-GB" sz="2000" dirty="0" err="1"/>
              <a:t>tutto</a:t>
            </a:r>
            <a:r>
              <a:rPr lang="en-GB" sz="2000" dirty="0"/>
              <a:t> lo </a:t>
            </a:r>
            <a:r>
              <a:rPr lang="en-GB" sz="2000" dirty="0" err="1"/>
              <a:t>spazio</a:t>
            </a:r>
            <a:r>
              <a:rPr lang="en-GB" sz="2000" dirty="0"/>
              <a:t> </a:t>
            </a:r>
            <a:r>
              <a:rPr lang="en-GB" sz="2000" dirty="0" err="1"/>
              <a:t>vuoto</a:t>
            </a:r>
            <a:r>
              <a:rPr lang="en-GB" sz="2000" dirty="0"/>
              <a:t> </a:t>
            </a:r>
            <a:r>
              <a:rPr lang="en-GB" sz="2000" dirty="0" err="1"/>
              <a:t>presente</a:t>
            </a:r>
            <a:r>
              <a:rPr lang="en-GB" sz="2000" dirty="0"/>
              <a:t> </a:t>
            </a:r>
            <a:r>
              <a:rPr lang="en-GB" sz="2000" dirty="0" err="1"/>
              <a:t>all’interno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nostri</a:t>
            </a:r>
            <a:r>
              <a:rPr lang="en-GB" sz="2000" dirty="0"/>
              <a:t> </a:t>
            </a:r>
            <a:r>
              <a:rPr lang="en-GB" sz="2000" dirty="0" err="1"/>
              <a:t>atomi</a:t>
            </a:r>
            <a:r>
              <a:rPr lang="en-GB" sz="2000" dirty="0"/>
              <a:t>, </a:t>
            </a:r>
            <a:r>
              <a:rPr lang="en-GB" sz="2000" dirty="0" err="1"/>
              <a:t>l’intera</a:t>
            </a:r>
            <a:r>
              <a:rPr lang="en-GB" sz="2000" dirty="0"/>
              <a:t> </a:t>
            </a:r>
            <a:r>
              <a:rPr lang="en-GB" sz="2000" dirty="0" err="1"/>
              <a:t>razza</a:t>
            </a:r>
            <a:r>
              <a:rPr lang="en-GB" sz="2000" dirty="0"/>
              <a:t> </a:t>
            </a:r>
            <a:r>
              <a:rPr lang="en-GB" sz="2000" dirty="0" err="1"/>
              <a:t>umana</a:t>
            </a:r>
            <a:r>
              <a:rPr lang="en-GB" sz="2000" dirty="0"/>
              <a:t> </a:t>
            </a:r>
            <a:r>
              <a:rPr lang="en-GB" sz="2000" dirty="0" err="1"/>
              <a:t>occuperebbe</a:t>
            </a:r>
            <a:r>
              <a:rPr lang="en-GB" sz="2000" dirty="0"/>
              <a:t> il volume di una </a:t>
            </a:r>
            <a:r>
              <a:rPr lang="en-GB" sz="2000" dirty="0" err="1"/>
              <a:t>zolletta</a:t>
            </a:r>
            <a:r>
              <a:rPr lang="en-GB" sz="2000" dirty="0"/>
              <a:t> di </a:t>
            </a:r>
            <a:r>
              <a:rPr lang="en-GB" sz="2000" dirty="0" err="1"/>
              <a:t>zucchero</a:t>
            </a:r>
            <a:r>
              <a:rPr lang="en-GB" sz="2000" dirty="0"/>
              <a:t>!</a:t>
            </a:r>
            <a:endParaRPr lang="en-IT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226BA-476B-B74B-9CB5-6A3739491EEE}"/>
              </a:ext>
            </a:extLst>
          </p:cNvPr>
          <p:cNvSpPr/>
          <p:nvPr/>
        </p:nvSpPr>
        <p:spPr>
          <a:xfrm>
            <a:off x="-11292" y="5290928"/>
            <a:ext cx="868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/>
              <a:t>la </a:t>
            </a:r>
            <a:r>
              <a:rPr lang="en-GB" sz="2000" dirty="0" err="1"/>
              <a:t>tua</a:t>
            </a:r>
            <a:r>
              <a:rPr lang="en-GB" sz="2000" dirty="0"/>
              <a:t> </a:t>
            </a:r>
            <a:r>
              <a:rPr lang="en-GB" sz="2000" dirty="0" err="1"/>
              <a:t>massa</a:t>
            </a:r>
            <a:r>
              <a:rPr lang="en-GB" sz="2000" dirty="0"/>
              <a:t> non </a:t>
            </a:r>
            <a:r>
              <a:rPr lang="en-GB" sz="2000" dirty="0" err="1"/>
              <a:t>deriva</a:t>
            </a:r>
            <a:r>
              <a:rPr lang="en-GB" sz="2000" dirty="0"/>
              <a:t> </a:t>
            </a:r>
            <a:r>
              <a:rPr lang="en-GB" sz="2000" dirty="0" err="1"/>
              <a:t>dalle</a:t>
            </a:r>
            <a:r>
              <a:rPr lang="en-GB" sz="2000" dirty="0"/>
              <a:t> masse </a:t>
            </a:r>
            <a:r>
              <a:rPr lang="en-GB" sz="2000" dirty="0" err="1"/>
              <a:t>dei</a:t>
            </a:r>
            <a:r>
              <a:rPr lang="en-GB" sz="2000" dirty="0"/>
              <a:t> quark di cui sei </a:t>
            </a:r>
            <a:r>
              <a:rPr lang="en-GB" sz="2000" dirty="0" err="1"/>
              <a:t>fatto</a:t>
            </a:r>
            <a:r>
              <a:rPr lang="en-GB" sz="2000" dirty="0"/>
              <a:t> ma </a:t>
            </a:r>
            <a:r>
              <a:rPr lang="en-GB" sz="2000" dirty="0" err="1"/>
              <a:t>dall’energia</a:t>
            </a:r>
            <a:r>
              <a:rPr lang="en-GB" sz="2000" dirty="0"/>
              <a:t>  </a:t>
            </a:r>
            <a:r>
              <a:rPr lang="en-GB" sz="2000" dirty="0" err="1"/>
              <a:t>cinetica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quark e </a:t>
            </a:r>
            <a:r>
              <a:rPr lang="en-GB" sz="2000" dirty="0" err="1"/>
              <a:t>dall’energia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li </a:t>
            </a:r>
            <a:r>
              <a:rPr lang="en-GB" sz="2000" dirty="0" err="1"/>
              <a:t>tiene</a:t>
            </a:r>
            <a:r>
              <a:rPr lang="en-GB" sz="2000" dirty="0"/>
              <a:t> </a:t>
            </a:r>
            <a:r>
              <a:rPr lang="en-GB" sz="2000" dirty="0" err="1"/>
              <a:t>vincolati</a:t>
            </a:r>
            <a:r>
              <a:rPr lang="en-GB" sz="2000" dirty="0"/>
              <a:t> </a:t>
            </a:r>
            <a:r>
              <a:rPr lang="en-GB" sz="2000" dirty="0" err="1"/>
              <a:t>nel</a:t>
            </a:r>
            <a:r>
              <a:rPr lang="en-GB" sz="2000" dirty="0"/>
              <a:t> </a:t>
            </a:r>
            <a:r>
              <a:rPr lang="en-GB" sz="2000" dirty="0" err="1"/>
              <a:t>nucleo</a:t>
            </a:r>
            <a:r>
              <a:rPr lang="en-GB" sz="2000" dirty="0"/>
              <a:t> (forza forte).</a:t>
            </a: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1674813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La materia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/>
              <a:t>La </a:t>
            </a:r>
            <a:r>
              <a:rPr sz="3200" dirty="0" err="1"/>
              <a:t>materia</a:t>
            </a:r>
            <a:endParaRPr sz="3200" dirty="0"/>
          </a:p>
        </p:txBody>
      </p:sp>
      <p:pic>
        <p:nvPicPr>
          <p:cNvPr id="114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730250"/>
            <a:ext cx="8629651" cy="43021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4" name="Group"/>
          <p:cNvGrpSpPr/>
          <p:nvPr/>
        </p:nvGrpSpPr>
        <p:grpSpPr>
          <a:xfrm>
            <a:off x="381000" y="749388"/>
            <a:ext cx="1017588" cy="350662"/>
            <a:chOff x="0" y="0"/>
            <a:chExt cx="1017587" cy="350661"/>
          </a:xfrm>
        </p:grpSpPr>
        <p:sp>
          <p:nvSpPr>
            <p:cNvPr id="1142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43" name="Materia"/>
            <p:cNvSpPr txBox="1"/>
            <p:nvPr/>
          </p:nvSpPr>
          <p:spPr>
            <a:xfrm>
              <a:off x="56506" y="0"/>
              <a:ext cx="9045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Materia</a:t>
              </a:r>
            </a:p>
          </p:txBody>
        </p:sp>
      </p:grpSp>
      <p:grpSp>
        <p:nvGrpSpPr>
          <p:cNvPr id="1147" name="Group"/>
          <p:cNvGrpSpPr/>
          <p:nvPr/>
        </p:nvGrpSpPr>
        <p:grpSpPr>
          <a:xfrm>
            <a:off x="1908175" y="749388"/>
            <a:ext cx="1223963" cy="350662"/>
            <a:chOff x="0" y="0"/>
            <a:chExt cx="1223962" cy="350661"/>
          </a:xfrm>
        </p:grpSpPr>
        <p:sp>
          <p:nvSpPr>
            <p:cNvPr id="1145" name="Rectangle"/>
            <p:cNvSpPr/>
            <p:nvPr/>
          </p:nvSpPr>
          <p:spPr>
            <a:xfrm>
              <a:off x="0" y="47536"/>
              <a:ext cx="1223963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46" name="Molecola"/>
            <p:cNvSpPr txBox="1"/>
            <p:nvPr/>
          </p:nvSpPr>
          <p:spPr>
            <a:xfrm>
              <a:off x="70843" y="0"/>
              <a:ext cx="10822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Molecola</a:t>
              </a:r>
            </a:p>
          </p:txBody>
        </p:sp>
      </p:grpSp>
      <p:grpSp>
        <p:nvGrpSpPr>
          <p:cNvPr id="1150" name="Group"/>
          <p:cNvGrpSpPr/>
          <p:nvPr/>
        </p:nvGrpSpPr>
        <p:grpSpPr>
          <a:xfrm>
            <a:off x="3276600" y="753356"/>
            <a:ext cx="1150938" cy="350663"/>
            <a:chOff x="0" y="0"/>
            <a:chExt cx="1150937" cy="350661"/>
          </a:xfrm>
        </p:grpSpPr>
        <p:sp>
          <p:nvSpPr>
            <p:cNvPr id="1148" name="Rectangle"/>
            <p:cNvSpPr/>
            <p:nvPr/>
          </p:nvSpPr>
          <p:spPr>
            <a:xfrm>
              <a:off x="0" y="11818"/>
              <a:ext cx="1150938" cy="3270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49" name="Atomo"/>
            <p:cNvSpPr txBox="1"/>
            <p:nvPr/>
          </p:nvSpPr>
          <p:spPr>
            <a:xfrm>
              <a:off x="161523" y="0"/>
              <a:ext cx="82789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Atomo</a:t>
              </a:r>
            </a:p>
          </p:txBody>
        </p:sp>
      </p:grpSp>
      <p:grpSp>
        <p:nvGrpSpPr>
          <p:cNvPr id="1153" name="Group"/>
          <p:cNvGrpSpPr/>
          <p:nvPr/>
        </p:nvGrpSpPr>
        <p:grpSpPr>
          <a:xfrm>
            <a:off x="4706937" y="749388"/>
            <a:ext cx="1017588" cy="350662"/>
            <a:chOff x="0" y="0"/>
            <a:chExt cx="1017587" cy="350661"/>
          </a:xfrm>
        </p:grpSpPr>
        <p:sp>
          <p:nvSpPr>
            <p:cNvPr id="1151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52" name="Nucleo"/>
            <p:cNvSpPr txBox="1"/>
            <p:nvPr/>
          </p:nvSpPr>
          <p:spPr>
            <a:xfrm>
              <a:off x="75649" y="0"/>
              <a:ext cx="86629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Nucleo</a:t>
              </a:r>
            </a:p>
          </p:txBody>
        </p:sp>
      </p:grpSp>
      <p:grpSp>
        <p:nvGrpSpPr>
          <p:cNvPr id="1156" name="Group"/>
          <p:cNvGrpSpPr/>
          <p:nvPr/>
        </p:nvGrpSpPr>
        <p:grpSpPr>
          <a:xfrm>
            <a:off x="1895475" y="2648831"/>
            <a:ext cx="2682875" cy="350663"/>
            <a:chOff x="0" y="0"/>
            <a:chExt cx="2682874" cy="350661"/>
          </a:xfrm>
        </p:grpSpPr>
        <p:sp>
          <p:nvSpPr>
            <p:cNvPr id="1154" name="Rectangle"/>
            <p:cNvSpPr/>
            <p:nvPr/>
          </p:nvSpPr>
          <p:spPr>
            <a:xfrm>
              <a:off x="0" y="27693"/>
              <a:ext cx="2682875" cy="29527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55" name="chimica"/>
            <p:cNvSpPr txBox="1"/>
            <p:nvPr/>
          </p:nvSpPr>
          <p:spPr>
            <a:xfrm>
              <a:off x="863700" y="0"/>
              <a:ext cx="9554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chimica</a:t>
              </a:r>
            </a:p>
          </p:txBody>
        </p:sp>
      </p:grpSp>
      <p:grpSp>
        <p:nvGrpSpPr>
          <p:cNvPr id="1159" name="Group"/>
          <p:cNvGrpSpPr/>
          <p:nvPr/>
        </p:nvGrpSpPr>
        <p:grpSpPr>
          <a:xfrm>
            <a:off x="3530600" y="2990937"/>
            <a:ext cx="2349500" cy="350663"/>
            <a:chOff x="0" y="0"/>
            <a:chExt cx="2349500" cy="350661"/>
          </a:xfrm>
        </p:grpSpPr>
        <p:sp>
          <p:nvSpPr>
            <p:cNvPr id="1157" name="Rectangle"/>
            <p:cNvSpPr/>
            <p:nvPr/>
          </p:nvSpPr>
          <p:spPr>
            <a:xfrm>
              <a:off x="0" y="31661"/>
              <a:ext cx="2349500" cy="287339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58" name="Fisica Atomica"/>
            <p:cNvSpPr txBox="1"/>
            <p:nvPr/>
          </p:nvSpPr>
          <p:spPr>
            <a:xfrm>
              <a:off x="320180" y="0"/>
              <a:ext cx="17091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Atomica</a:t>
              </a:r>
            </a:p>
          </p:txBody>
        </p:sp>
      </p:grpSp>
      <p:grpSp>
        <p:nvGrpSpPr>
          <p:cNvPr id="1162" name="Group"/>
          <p:cNvGrpSpPr/>
          <p:nvPr/>
        </p:nvGrpSpPr>
        <p:grpSpPr>
          <a:xfrm>
            <a:off x="4643437" y="3326818"/>
            <a:ext cx="1223963" cy="694901"/>
            <a:chOff x="0" y="3069"/>
            <a:chExt cx="1223962" cy="694900"/>
          </a:xfrm>
        </p:grpSpPr>
        <p:sp>
          <p:nvSpPr>
            <p:cNvPr id="1160" name="Rectangle"/>
            <p:cNvSpPr/>
            <p:nvPr/>
          </p:nvSpPr>
          <p:spPr>
            <a:xfrm>
              <a:off x="0" y="36988"/>
              <a:ext cx="1223963" cy="627064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61" name="Fisica…"/>
            <p:cNvSpPr txBox="1"/>
            <p:nvPr/>
          </p:nvSpPr>
          <p:spPr>
            <a:xfrm>
              <a:off x="77038" y="3069"/>
              <a:ext cx="1069887" cy="694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</a:t>
              </a: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Nucleare</a:t>
              </a:r>
            </a:p>
          </p:txBody>
        </p:sp>
      </p:grpSp>
      <p:grpSp>
        <p:nvGrpSpPr>
          <p:cNvPr id="1165" name="Group"/>
          <p:cNvGrpSpPr/>
          <p:nvPr/>
        </p:nvGrpSpPr>
        <p:grpSpPr>
          <a:xfrm>
            <a:off x="6006834" y="4583994"/>
            <a:ext cx="2531007" cy="350662"/>
            <a:chOff x="0" y="0"/>
            <a:chExt cx="2531005" cy="350661"/>
          </a:xfrm>
        </p:grpSpPr>
        <p:sp>
          <p:nvSpPr>
            <p:cNvPr id="1163" name="Rectangle"/>
            <p:cNvSpPr/>
            <p:nvPr/>
          </p:nvSpPr>
          <p:spPr>
            <a:xfrm>
              <a:off x="5027" y="30868"/>
              <a:ext cx="2520952" cy="28892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64" name="Fisica delle particelle"/>
            <p:cNvSpPr txBox="1"/>
            <p:nvPr/>
          </p:nvSpPr>
          <p:spPr>
            <a:xfrm>
              <a:off x="0" y="0"/>
              <a:ext cx="253100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 Fisica delle particelle</a:t>
              </a:r>
            </a:p>
          </p:txBody>
        </p:sp>
      </p:grpSp>
      <p:grpSp>
        <p:nvGrpSpPr>
          <p:cNvPr id="1168" name="Group"/>
          <p:cNvGrpSpPr/>
          <p:nvPr/>
        </p:nvGrpSpPr>
        <p:grpSpPr>
          <a:xfrm>
            <a:off x="7370762" y="765175"/>
            <a:ext cx="1017588" cy="360363"/>
            <a:chOff x="0" y="0"/>
            <a:chExt cx="1017587" cy="360362"/>
          </a:xfrm>
        </p:grpSpPr>
        <p:sp>
          <p:nvSpPr>
            <p:cNvPr id="1166" name="Rectangle"/>
            <p:cNvSpPr/>
            <p:nvPr/>
          </p:nvSpPr>
          <p:spPr>
            <a:xfrm>
              <a:off x="0" y="0"/>
              <a:ext cx="1017588" cy="3603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67" name="Quark"/>
            <p:cNvSpPr txBox="1"/>
            <p:nvPr/>
          </p:nvSpPr>
          <p:spPr>
            <a:xfrm>
              <a:off x="126381" y="4850"/>
              <a:ext cx="76482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Quark</a:t>
              </a:r>
            </a:p>
          </p:txBody>
        </p:sp>
      </p:grpSp>
      <p:grpSp>
        <p:nvGrpSpPr>
          <p:cNvPr id="1171" name="Group"/>
          <p:cNvGrpSpPr/>
          <p:nvPr/>
        </p:nvGrpSpPr>
        <p:grpSpPr>
          <a:xfrm>
            <a:off x="6146800" y="765175"/>
            <a:ext cx="1017588" cy="431800"/>
            <a:chOff x="0" y="0"/>
            <a:chExt cx="1017587" cy="431800"/>
          </a:xfrm>
        </p:grpSpPr>
        <p:sp>
          <p:nvSpPr>
            <p:cNvPr id="1169" name="Rectangle"/>
            <p:cNvSpPr/>
            <p:nvPr/>
          </p:nvSpPr>
          <p:spPr>
            <a:xfrm>
              <a:off x="0" y="0"/>
              <a:ext cx="1017588" cy="431800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70" name="Adroni"/>
            <p:cNvSpPr txBox="1"/>
            <p:nvPr/>
          </p:nvSpPr>
          <p:spPr>
            <a:xfrm>
              <a:off x="88485" y="40569"/>
              <a:ext cx="84061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Adroni</a:t>
              </a:r>
            </a:p>
          </p:txBody>
        </p:sp>
      </p:grpSp>
      <p:grpSp>
        <p:nvGrpSpPr>
          <p:cNvPr id="1174" name="Group"/>
          <p:cNvGrpSpPr/>
          <p:nvPr/>
        </p:nvGrpSpPr>
        <p:grpSpPr>
          <a:xfrm>
            <a:off x="7268599" y="3161842"/>
            <a:ext cx="1221915" cy="1039141"/>
            <a:chOff x="0" y="2400"/>
            <a:chExt cx="1221913" cy="1039139"/>
          </a:xfrm>
        </p:grpSpPr>
        <p:sp>
          <p:nvSpPr>
            <p:cNvPr id="1172" name="Rectangle"/>
            <p:cNvSpPr/>
            <p:nvPr/>
          </p:nvSpPr>
          <p:spPr>
            <a:xfrm>
              <a:off x="102163" y="269557"/>
              <a:ext cx="1017588" cy="504826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73" name="Elettrone"/>
            <p:cNvSpPr txBox="1"/>
            <p:nvPr/>
          </p:nvSpPr>
          <p:spPr>
            <a:xfrm>
              <a:off x="0" y="2400"/>
              <a:ext cx="1221914" cy="103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b="1"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Elettrone</a:t>
              </a:r>
            </a:p>
          </p:txBody>
        </p:sp>
      </p:grpSp>
      <p:grpSp>
        <p:nvGrpSpPr>
          <p:cNvPr id="1177" name="Group"/>
          <p:cNvGrpSpPr/>
          <p:nvPr/>
        </p:nvGrpSpPr>
        <p:grpSpPr>
          <a:xfrm>
            <a:off x="6011862" y="2708275"/>
            <a:ext cx="1296989" cy="576263"/>
            <a:chOff x="0" y="0"/>
            <a:chExt cx="1296987" cy="576262"/>
          </a:xfrm>
        </p:grpSpPr>
        <p:sp>
          <p:nvSpPr>
            <p:cNvPr id="1175" name="Rectangle"/>
            <p:cNvSpPr/>
            <p:nvPr/>
          </p:nvSpPr>
          <p:spPr>
            <a:xfrm>
              <a:off x="0" y="0"/>
              <a:ext cx="1296988" cy="5762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76" name="(protoni,…"/>
            <p:cNvSpPr txBox="1"/>
            <p:nvPr/>
          </p:nvSpPr>
          <p:spPr>
            <a:xfrm>
              <a:off x="72964" y="11478"/>
              <a:ext cx="1151060" cy="55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(protoni, </a:t>
              </a:r>
            </a:p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neutroni, …)</a:t>
              </a:r>
            </a:p>
          </p:txBody>
        </p:sp>
      </p:grpSp>
      <p:sp>
        <p:nvSpPr>
          <p:cNvPr id="1178" name="Rectangle"/>
          <p:cNvSpPr/>
          <p:nvPr/>
        </p:nvSpPr>
        <p:spPr>
          <a:xfrm>
            <a:off x="7235825" y="2781300"/>
            <a:ext cx="1296988" cy="576263"/>
          </a:xfrm>
          <a:prstGeom prst="rect">
            <a:avLst/>
          </a:prstGeom>
          <a:solidFill>
            <a:srgbClr val="CCFE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179" name="Rectangle"/>
          <p:cNvSpPr/>
          <p:nvPr/>
        </p:nvSpPr>
        <p:spPr>
          <a:xfrm>
            <a:off x="71437" y="3429000"/>
            <a:ext cx="2628901" cy="86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800"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188" name="Group"/>
          <p:cNvGrpSpPr/>
          <p:nvPr/>
        </p:nvGrpSpPr>
        <p:grpSpPr>
          <a:xfrm>
            <a:off x="-107950" y="2276474"/>
            <a:ext cx="5975351" cy="4280473"/>
            <a:chOff x="0" y="0"/>
            <a:chExt cx="5975350" cy="4280471"/>
          </a:xfrm>
        </p:grpSpPr>
        <p:sp>
          <p:nvSpPr>
            <p:cNvPr id="1180" name="Rounded Rectangle"/>
            <p:cNvSpPr/>
            <p:nvPr/>
          </p:nvSpPr>
          <p:spPr>
            <a:xfrm>
              <a:off x="190499" y="1871663"/>
              <a:ext cx="5761040" cy="2376488"/>
            </a:xfrm>
            <a:prstGeom prst="roundRect">
              <a:avLst>
                <a:gd name="adj" fmla="val 16566"/>
              </a:avLst>
            </a:prstGeom>
            <a:solidFill>
              <a:srgbClr val="FFFFFF"/>
            </a:solidFill>
            <a:ln w="9525" cap="flat">
              <a:solidFill>
                <a:srgbClr val="010E66"/>
              </a:solidFill>
              <a:prstDash val="solid"/>
              <a:round/>
            </a:ln>
            <a:effectLst>
              <a:outerShdw blurRad="50800" dist="63499" dir="8100000" rotWithShape="0">
                <a:srgbClr val="80808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181" name="Rutherford (1912) ha mostrato che l’atomo ha un nucleo centrale.…"/>
            <p:cNvSpPr txBox="1"/>
            <p:nvPr/>
          </p:nvSpPr>
          <p:spPr>
            <a:xfrm>
              <a:off x="3095625" y="1984322"/>
              <a:ext cx="2879725" cy="20620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/>
            <a:p>
              <a:pPr defTabSz="4556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Rutherford (1912) ha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mostrato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che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l’atomo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ha un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nucleo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centrale</a:t>
              </a:r>
              <a:r>
                <a:rPr lang="en-US"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lang="en-US" sz="1600" dirty="0" err="1">
                  <a:latin typeface="+mn-lt"/>
                  <a:ea typeface="+mn-ea"/>
                  <a:cs typeface="+mn-cs"/>
                  <a:sym typeface="Arial"/>
                </a:rPr>
                <a:t>fatto</a:t>
              </a:r>
              <a:r>
                <a:rPr lang="en-US" sz="1600" dirty="0">
                  <a:latin typeface="+mn-lt"/>
                  <a:ea typeface="+mn-ea"/>
                  <a:cs typeface="+mn-cs"/>
                  <a:sym typeface="Arial"/>
                </a:rPr>
                <a:t> di </a:t>
              </a:r>
              <a:r>
                <a:rPr lang="en-US" sz="1600" dirty="0" err="1">
                  <a:latin typeface="+mn-lt"/>
                  <a:ea typeface="+mn-ea"/>
                  <a:cs typeface="+mn-cs"/>
                  <a:sym typeface="Arial"/>
                </a:rPr>
                <a:t>protoni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.</a:t>
              </a:r>
              <a:endParaRPr lang="en-US" sz="1600" dirty="0">
                <a:latin typeface="+mn-lt"/>
                <a:ea typeface="+mn-ea"/>
                <a:cs typeface="+mn-cs"/>
                <a:sym typeface="Arial"/>
              </a:endParaRPr>
            </a:p>
            <a:p>
              <a:pPr defTabSz="4556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sz="1600" dirty="0">
                <a:latin typeface="+mn-lt"/>
                <a:ea typeface="+mn-ea"/>
                <a:cs typeface="+mn-cs"/>
                <a:sym typeface="Arial"/>
              </a:endParaRPr>
            </a:p>
            <a:p>
              <a:pPr defTabSz="4556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Bohr ha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sviluppato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un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modello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atomico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in cui</a:t>
              </a:r>
              <a:r>
                <a:rPr lang="en-US"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gli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elettroni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orbitano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attorno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al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nucleo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con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una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energia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 ben </a:t>
              </a:r>
              <a:r>
                <a:rPr sz="1600" dirty="0" err="1">
                  <a:latin typeface="+mn-lt"/>
                  <a:ea typeface="+mn-ea"/>
                  <a:cs typeface="+mn-cs"/>
                  <a:sym typeface="Arial"/>
                </a:rPr>
                <a:t>determinata</a:t>
              </a:r>
              <a:r>
                <a:rPr sz="1600" dirty="0">
                  <a:latin typeface="+mn-lt"/>
                  <a:ea typeface="+mn-ea"/>
                  <a:cs typeface="+mn-cs"/>
                  <a:sym typeface="Arial"/>
                </a:rPr>
                <a:t>.</a:t>
              </a:r>
            </a:p>
          </p:txBody>
        </p:sp>
        <p:grpSp>
          <p:nvGrpSpPr>
            <p:cNvPr id="1186" name="Group"/>
            <p:cNvGrpSpPr/>
            <p:nvPr/>
          </p:nvGrpSpPr>
          <p:grpSpPr>
            <a:xfrm>
              <a:off x="0" y="2016125"/>
              <a:ext cx="3214688" cy="2264346"/>
              <a:chOff x="0" y="0"/>
              <a:chExt cx="3214687" cy="2264345"/>
            </a:xfrm>
          </p:grpSpPr>
          <p:pic>
            <p:nvPicPr>
              <p:cNvPr id="1182" name="image.png" descr="imag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0"/>
                <a:ext cx="1231900" cy="17541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83" name="image.png" descr="imag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287" y="0"/>
                <a:ext cx="1328738" cy="17891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84" name="Rutherford"/>
              <p:cNvSpPr txBox="1"/>
              <p:nvPr/>
            </p:nvSpPr>
            <p:spPr>
              <a:xfrm>
                <a:off x="0" y="1889124"/>
                <a:ext cx="2178050" cy="375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4" tIns="45714" rIns="45714" bIns="45714" numCol="1" anchor="t">
                <a:spAutoFit/>
              </a:bodyPr>
              <a:lstStyle>
                <a:lvl1pPr algn="ctr" defTabSz="455612">
                  <a:lnSpc>
                    <a:spcPct val="77000"/>
                  </a:lnSpc>
                  <a:spcBef>
                    <a:spcPts val="1200"/>
                  </a:spcBef>
                  <a:buSzTx/>
                  <a:buNone/>
                  <a:defRPr sz="2000" b="1">
                    <a:solidFill>
                      <a:srgbClr val="0326CC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sz="2000" b="1">
                    <a:solidFill>
                      <a:srgbClr val="0326CC"/>
                    </a:solidFill>
                    <a:latin typeface="+mn-lt"/>
                    <a:ea typeface="+mn-ea"/>
                    <a:cs typeface="+mn-cs"/>
                    <a:sym typeface="Arial"/>
                  </a:rPr>
                  <a:t>Rutherford </a:t>
                </a:r>
              </a:p>
            </p:txBody>
          </p:sp>
          <p:sp>
            <p:nvSpPr>
              <p:cNvPr id="1185" name="Bohr"/>
              <p:cNvSpPr txBox="1"/>
              <p:nvPr/>
            </p:nvSpPr>
            <p:spPr>
              <a:xfrm>
                <a:off x="1763712" y="1871663"/>
                <a:ext cx="1450976" cy="375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4" tIns="45714" rIns="45714" bIns="45714" numCol="1" anchor="t">
                <a:spAutoFit/>
              </a:bodyPr>
              <a:lstStyle>
                <a:lvl1pPr algn="ctr" defTabSz="455612">
                  <a:lnSpc>
                    <a:spcPct val="77000"/>
                  </a:lnSpc>
                  <a:spcBef>
                    <a:spcPts val="1200"/>
                  </a:spcBef>
                  <a:buSzTx/>
                  <a:buNone/>
                  <a:defRPr sz="2000" b="1">
                    <a:solidFill>
                      <a:srgbClr val="0326CC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sz="2000" b="1">
                    <a:solidFill>
                      <a:srgbClr val="0326CC"/>
                    </a:solidFill>
                    <a:latin typeface="+mn-lt"/>
                    <a:ea typeface="+mn-ea"/>
                    <a:cs typeface="+mn-cs"/>
                    <a:sym typeface="Arial"/>
                  </a:rPr>
                  <a:t>Bohr </a:t>
                </a:r>
              </a:p>
            </p:txBody>
          </p:sp>
        </p:grpSp>
        <p:sp>
          <p:nvSpPr>
            <p:cNvPr id="1187" name="Line"/>
            <p:cNvSpPr/>
            <p:nvPr/>
          </p:nvSpPr>
          <p:spPr>
            <a:xfrm flipV="1">
              <a:off x="2927350" y="0"/>
              <a:ext cx="792164" cy="1871664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18B6AD3-EA4D-7D4B-A5A9-50AD4066124C}"/>
              </a:ext>
            </a:extLst>
          </p:cNvPr>
          <p:cNvSpPr/>
          <p:nvPr/>
        </p:nvSpPr>
        <p:spPr>
          <a:xfrm>
            <a:off x="-1353" y="6605865"/>
            <a:ext cx="6518694" cy="1687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5059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La materia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/>
              <a:t>La </a:t>
            </a:r>
            <a:r>
              <a:rPr sz="3200" dirty="0" err="1"/>
              <a:t>materia</a:t>
            </a:r>
            <a:endParaRPr sz="3200" dirty="0"/>
          </a:p>
        </p:txBody>
      </p:sp>
      <p:pic>
        <p:nvPicPr>
          <p:cNvPr id="49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730250"/>
            <a:ext cx="8629651" cy="43021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Group"/>
          <p:cNvGrpSpPr/>
          <p:nvPr/>
        </p:nvGrpSpPr>
        <p:grpSpPr>
          <a:xfrm>
            <a:off x="381000" y="749388"/>
            <a:ext cx="1017588" cy="350662"/>
            <a:chOff x="0" y="0"/>
            <a:chExt cx="1017587" cy="350661"/>
          </a:xfrm>
        </p:grpSpPr>
        <p:sp>
          <p:nvSpPr>
            <p:cNvPr id="499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00" name="Materia"/>
            <p:cNvSpPr txBox="1"/>
            <p:nvPr/>
          </p:nvSpPr>
          <p:spPr>
            <a:xfrm>
              <a:off x="56506" y="0"/>
              <a:ext cx="9045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Materia</a:t>
              </a:r>
            </a:p>
          </p:txBody>
        </p:sp>
      </p:grpSp>
      <p:grpSp>
        <p:nvGrpSpPr>
          <p:cNvPr id="504" name="Group"/>
          <p:cNvGrpSpPr/>
          <p:nvPr/>
        </p:nvGrpSpPr>
        <p:grpSpPr>
          <a:xfrm>
            <a:off x="1908175" y="749388"/>
            <a:ext cx="1223963" cy="350662"/>
            <a:chOff x="0" y="0"/>
            <a:chExt cx="1223962" cy="350661"/>
          </a:xfrm>
        </p:grpSpPr>
        <p:sp>
          <p:nvSpPr>
            <p:cNvPr id="502" name="Rectangle"/>
            <p:cNvSpPr/>
            <p:nvPr/>
          </p:nvSpPr>
          <p:spPr>
            <a:xfrm>
              <a:off x="0" y="47536"/>
              <a:ext cx="1223963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03" name="Molecola"/>
            <p:cNvSpPr txBox="1"/>
            <p:nvPr/>
          </p:nvSpPr>
          <p:spPr>
            <a:xfrm>
              <a:off x="70843" y="0"/>
              <a:ext cx="10822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Molecola</a:t>
              </a:r>
            </a:p>
          </p:txBody>
        </p:sp>
      </p:grpSp>
      <p:grpSp>
        <p:nvGrpSpPr>
          <p:cNvPr id="507" name="Group"/>
          <p:cNvGrpSpPr/>
          <p:nvPr/>
        </p:nvGrpSpPr>
        <p:grpSpPr>
          <a:xfrm>
            <a:off x="3276600" y="753356"/>
            <a:ext cx="1150938" cy="350663"/>
            <a:chOff x="0" y="0"/>
            <a:chExt cx="1150937" cy="350661"/>
          </a:xfrm>
        </p:grpSpPr>
        <p:sp>
          <p:nvSpPr>
            <p:cNvPr id="505" name="Rectangle"/>
            <p:cNvSpPr/>
            <p:nvPr/>
          </p:nvSpPr>
          <p:spPr>
            <a:xfrm>
              <a:off x="0" y="11818"/>
              <a:ext cx="1150938" cy="3270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06" name="Atomo"/>
            <p:cNvSpPr txBox="1"/>
            <p:nvPr/>
          </p:nvSpPr>
          <p:spPr>
            <a:xfrm>
              <a:off x="161523" y="0"/>
              <a:ext cx="82789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Atomo</a:t>
              </a:r>
            </a:p>
          </p:txBody>
        </p:sp>
      </p:grpSp>
      <p:grpSp>
        <p:nvGrpSpPr>
          <p:cNvPr id="510" name="Group"/>
          <p:cNvGrpSpPr/>
          <p:nvPr/>
        </p:nvGrpSpPr>
        <p:grpSpPr>
          <a:xfrm>
            <a:off x="4706937" y="749388"/>
            <a:ext cx="1017588" cy="350662"/>
            <a:chOff x="0" y="0"/>
            <a:chExt cx="1017587" cy="350661"/>
          </a:xfrm>
        </p:grpSpPr>
        <p:sp>
          <p:nvSpPr>
            <p:cNvPr id="508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09" name="Nucleo"/>
            <p:cNvSpPr txBox="1"/>
            <p:nvPr/>
          </p:nvSpPr>
          <p:spPr>
            <a:xfrm>
              <a:off x="75649" y="0"/>
              <a:ext cx="86629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Nucleo</a:t>
              </a:r>
            </a:p>
          </p:txBody>
        </p:sp>
      </p:grpSp>
      <p:grpSp>
        <p:nvGrpSpPr>
          <p:cNvPr id="513" name="Group"/>
          <p:cNvGrpSpPr/>
          <p:nvPr/>
        </p:nvGrpSpPr>
        <p:grpSpPr>
          <a:xfrm>
            <a:off x="1895475" y="2648831"/>
            <a:ext cx="2682875" cy="350663"/>
            <a:chOff x="0" y="0"/>
            <a:chExt cx="2682874" cy="350661"/>
          </a:xfrm>
        </p:grpSpPr>
        <p:sp>
          <p:nvSpPr>
            <p:cNvPr id="511" name="Rectangle"/>
            <p:cNvSpPr/>
            <p:nvPr/>
          </p:nvSpPr>
          <p:spPr>
            <a:xfrm>
              <a:off x="0" y="27693"/>
              <a:ext cx="2682875" cy="29527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12" name="chimica"/>
            <p:cNvSpPr txBox="1"/>
            <p:nvPr/>
          </p:nvSpPr>
          <p:spPr>
            <a:xfrm>
              <a:off x="863700" y="0"/>
              <a:ext cx="9554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chimica</a:t>
              </a:r>
            </a:p>
          </p:txBody>
        </p:sp>
      </p:grpSp>
      <p:grpSp>
        <p:nvGrpSpPr>
          <p:cNvPr id="516" name="Group"/>
          <p:cNvGrpSpPr/>
          <p:nvPr/>
        </p:nvGrpSpPr>
        <p:grpSpPr>
          <a:xfrm>
            <a:off x="3530600" y="2990937"/>
            <a:ext cx="2349500" cy="350663"/>
            <a:chOff x="0" y="0"/>
            <a:chExt cx="2349500" cy="350661"/>
          </a:xfrm>
        </p:grpSpPr>
        <p:sp>
          <p:nvSpPr>
            <p:cNvPr id="514" name="Rectangle"/>
            <p:cNvSpPr/>
            <p:nvPr/>
          </p:nvSpPr>
          <p:spPr>
            <a:xfrm>
              <a:off x="0" y="31661"/>
              <a:ext cx="2349500" cy="287339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15" name="Fisica Atomica"/>
            <p:cNvSpPr txBox="1"/>
            <p:nvPr/>
          </p:nvSpPr>
          <p:spPr>
            <a:xfrm>
              <a:off x="320180" y="0"/>
              <a:ext cx="17091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Atomica</a:t>
              </a:r>
            </a:p>
          </p:txBody>
        </p:sp>
      </p:grpSp>
      <p:grpSp>
        <p:nvGrpSpPr>
          <p:cNvPr id="519" name="Group"/>
          <p:cNvGrpSpPr/>
          <p:nvPr/>
        </p:nvGrpSpPr>
        <p:grpSpPr>
          <a:xfrm>
            <a:off x="4643437" y="3326818"/>
            <a:ext cx="1223963" cy="694901"/>
            <a:chOff x="0" y="3069"/>
            <a:chExt cx="1223962" cy="694900"/>
          </a:xfrm>
        </p:grpSpPr>
        <p:sp>
          <p:nvSpPr>
            <p:cNvPr id="517" name="Rectangle"/>
            <p:cNvSpPr/>
            <p:nvPr/>
          </p:nvSpPr>
          <p:spPr>
            <a:xfrm>
              <a:off x="0" y="36988"/>
              <a:ext cx="1223963" cy="627064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18" name="Fisica…"/>
            <p:cNvSpPr txBox="1"/>
            <p:nvPr/>
          </p:nvSpPr>
          <p:spPr>
            <a:xfrm>
              <a:off x="77038" y="3069"/>
              <a:ext cx="1069887" cy="694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</a:t>
              </a: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Nucleare</a:t>
              </a:r>
            </a:p>
          </p:txBody>
        </p:sp>
      </p:grpSp>
      <p:grpSp>
        <p:nvGrpSpPr>
          <p:cNvPr id="522" name="Group"/>
          <p:cNvGrpSpPr/>
          <p:nvPr/>
        </p:nvGrpSpPr>
        <p:grpSpPr>
          <a:xfrm>
            <a:off x="6006834" y="4583994"/>
            <a:ext cx="2531007" cy="350662"/>
            <a:chOff x="0" y="0"/>
            <a:chExt cx="2531005" cy="350661"/>
          </a:xfrm>
        </p:grpSpPr>
        <p:sp>
          <p:nvSpPr>
            <p:cNvPr id="520" name="Rectangle"/>
            <p:cNvSpPr/>
            <p:nvPr/>
          </p:nvSpPr>
          <p:spPr>
            <a:xfrm>
              <a:off x="5027" y="30868"/>
              <a:ext cx="2520952" cy="28892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21" name="Fisica delle particelle"/>
            <p:cNvSpPr txBox="1"/>
            <p:nvPr/>
          </p:nvSpPr>
          <p:spPr>
            <a:xfrm>
              <a:off x="0" y="0"/>
              <a:ext cx="253100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 Fisica delle particelle</a:t>
              </a:r>
            </a:p>
          </p:txBody>
        </p:sp>
      </p:grpSp>
      <p:grpSp>
        <p:nvGrpSpPr>
          <p:cNvPr id="525" name="Group"/>
          <p:cNvGrpSpPr/>
          <p:nvPr/>
        </p:nvGrpSpPr>
        <p:grpSpPr>
          <a:xfrm>
            <a:off x="7370762" y="765175"/>
            <a:ext cx="1017588" cy="360363"/>
            <a:chOff x="0" y="0"/>
            <a:chExt cx="1017587" cy="360362"/>
          </a:xfrm>
        </p:grpSpPr>
        <p:sp>
          <p:nvSpPr>
            <p:cNvPr id="523" name="Rectangle"/>
            <p:cNvSpPr/>
            <p:nvPr/>
          </p:nvSpPr>
          <p:spPr>
            <a:xfrm>
              <a:off x="0" y="0"/>
              <a:ext cx="1017588" cy="3603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24" name="Quark"/>
            <p:cNvSpPr txBox="1"/>
            <p:nvPr/>
          </p:nvSpPr>
          <p:spPr>
            <a:xfrm>
              <a:off x="126381" y="4850"/>
              <a:ext cx="76482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Quark</a:t>
              </a:r>
            </a:p>
          </p:txBody>
        </p:sp>
      </p:grpSp>
      <p:grpSp>
        <p:nvGrpSpPr>
          <p:cNvPr id="528" name="Group"/>
          <p:cNvGrpSpPr/>
          <p:nvPr/>
        </p:nvGrpSpPr>
        <p:grpSpPr>
          <a:xfrm>
            <a:off x="6146800" y="765175"/>
            <a:ext cx="1017588" cy="431800"/>
            <a:chOff x="0" y="0"/>
            <a:chExt cx="1017587" cy="431800"/>
          </a:xfrm>
        </p:grpSpPr>
        <p:sp>
          <p:nvSpPr>
            <p:cNvPr id="526" name="Rectangle"/>
            <p:cNvSpPr/>
            <p:nvPr/>
          </p:nvSpPr>
          <p:spPr>
            <a:xfrm>
              <a:off x="0" y="0"/>
              <a:ext cx="1017588" cy="431800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27" name="Adroni"/>
            <p:cNvSpPr txBox="1"/>
            <p:nvPr/>
          </p:nvSpPr>
          <p:spPr>
            <a:xfrm>
              <a:off x="88485" y="40569"/>
              <a:ext cx="84061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Adroni</a:t>
              </a:r>
            </a:p>
          </p:txBody>
        </p:sp>
      </p:grpSp>
      <p:grpSp>
        <p:nvGrpSpPr>
          <p:cNvPr id="531" name="Group"/>
          <p:cNvGrpSpPr/>
          <p:nvPr/>
        </p:nvGrpSpPr>
        <p:grpSpPr>
          <a:xfrm>
            <a:off x="7268599" y="3161842"/>
            <a:ext cx="1221915" cy="1039141"/>
            <a:chOff x="0" y="2400"/>
            <a:chExt cx="1221913" cy="1039139"/>
          </a:xfrm>
        </p:grpSpPr>
        <p:sp>
          <p:nvSpPr>
            <p:cNvPr id="529" name="Rectangle"/>
            <p:cNvSpPr/>
            <p:nvPr/>
          </p:nvSpPr>
          <p:spPr>
            <a:xfrm>
              <a:off x="102163" y="269557"/>
              <a:ext cx="1017588" cy="504826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30" name="Elettrone"/>
            <p:cNvSpPr txBox="1"/>
            <p:nvPr/>
          </p:nvSpPr>
          <p:spPr>
            <a:xfrm>
              <a:off x="0" y="2400"/>
              <a:ext cx="1221914" cy="103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b="1"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Elettrone</a:t>
              </a:r>
            </a:p>
          </p:txBody>
        </p:sp>
      </p:grpSp>
      <p:grpSp>
        <p:nvGrpSpPr>
          <p:cNvPr id="534" name="Group"/>
          <p:cNvGrpSpPr/>
          <p:nvPr/>
        </p:nvGrpSpPr>
        <p:grpSpPr>
          <a:xfrm>
            <a:off x="6011862" y="2708275"/>
            <a:ext cx="1296989" cy="576263"/>
            <a:chOff x="0" y="0"/>
            <a:chExt cx="1296987" cy="576262"/>
          </a:xfrm>
        </p:grpSpPr>
        <p:sp>
          <p:nvSpPr>
            <p:cNvPr id="532" name="Rectangle"/>
            <p:cNvSpPr/>
            <p:nvPr/>
          </p:nvSpPr>
          <p:spPr>
            <a:xfrm>
              <a:off x="0" y="0"/>
              <a:ext cx="1296988" cy="5762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33" name="(protoni,…"/>
            <p:cNvSpPr txBox="1"/>
            <p:nvPr/>
          </p:nvSpPr>
          <p:spPr>
            <a:xfrm>
              <a:off x="72964" y="11478"/>
              <a:ext cx="1151060" cy="55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(protoni, </a:t>
              </a:r>
            </a:p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neutroni, …)</a:t>
              </a:r>
            </a:p>
          </p:txBody>
        </p:sp>
      </p:grpSp>
      <p:sp>
        <p:nvSpPr>
          <p:cNvPr id="535" name="Rectangle"/>
          <p:cNvSpPr/>
          <p:nvPr/>
        </p:nvSpPr>
        <p:spPr>
          <a:xfrm>
            <a:off x="7235825" y="2781300"/>
            <a:ext cx="1296988" cy="576263"/>
          </a:xfrm>
          <a:prstGeom prst="rect">
            <a:avLst/>
          </a:prstGeom>
          <a:solidFill>
            <a:srgbClr val="CCFE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36" name="Rectangle"/>
          <p:cNvSpPr/>
          <p:nvPr/>
        </p:nvSpPr>
        <p:spPr>
          <a:xfrm>
            <a:off x="71437" y="3429000"/>
            <a:ext cx="2628901" cy="86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800"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539" name="Group"/>
          <p:cNvGrpSpPr/>
          <p:nvPr/>
        </p:nvGrpSpPr>
        <p:grpSpPr>
          <a:xfrm>
            <a:off x="323850" y="2205037"/>
            <a:ext cx="4895850" cy="4319588"/>
            <a:chOff x="0" y="0"/>
            <a:chExt cx="4895850" cy="4319587"/>
          </a:xfrm>
        </p:grpSpPr>
        <p:sp>
          <p:nvSpPr>
            <p:cNvPr id="537" name="Rounded Rectangle"/>
            <p:cNvSpPr/>
            <p:nvPr/>
          </p:nvSpPr>
          <p:spPr>
            <a:xfrm>
              <a:off x="0" y="1943100"/>
              <a:ext cx="4895850" cy="2376488"/>
            </a:xfrm>
            <a:prstGeom prst="roundRect">
              <a:avLst>
                <a:gd name="adj" fmla="val 16566"/>
              </a:avLst>
            </a:prstGeom>
            <a:solidFill>
              <a:srgbClr val="FFFFFF"/>
            </a:solidFill>
            <a:ln w="9525" cap="flat">
              <a:solidFill>
                <a:srgbClr val="010E66"/>
              </a:solidFill>
              <a:prstDash val="solid"/>
              <a:round/>
            </a:ln>
            <a:effectLst>
              <a:outerShdw blurRad="50800" dist="63499" dir="8100000" rotWithShape="0">
                <a:srgbClr val="80808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5612">
                <a:lnSpc>
                  <a:spcPct val="77000"/>
                </a:lnSpc>
                <a:spcBef>
                  <a:spcPts val="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38" name="Line"/>
            <p:cNvSpPr/>
            <p:nvPr/>
          </p:nvSpPr>
          <p:spPr>
            <a:xfrm flipV="1">
              <a:off x="2447924" y="-1"/>
              <a:ext cx="2016127" cy="1943102"/>
            </a:xfrm>
            <a:prstGeom prst="line">
              <a:avLst/>
            </a:prstGeom>
            <a:noFill/>
            <a:ln w="25400" cap="flat">
              <a:solidFill>
                <a:srgbClr val="333399"/>
              </a:solidFill>
              <a:prstDash val="solid"/>
              <a:round/>
              <a:tailEnd type="triangle" w="med" len="med"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40" name="Chadwick nel 1931 scopri’ il neutrone, una particella con massa molto simile a quella del protone ma di carica nulla."/>
          <p:cNvSpPr txBox="1"/>
          <p:nvPr/>
        </p:nvSpPr>
        <p:spPr>
          <a:xfrm>
            <a:off x="2484437" y="4652962"/>
            <a:ext cx="282575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Chadwick nel 1931 scopri’ il neutrone, una particella con massa molto simile a quella del protone ma di carica nulla.</a:t>
            </a:r>
          </a:p>
        </p:txBody>
      </p:sp>
      <p:sp>
        <p:nvSpPr>
          <p:cNvPr id="541" name="Chadwick"/>
          <p:cNvSpPr txBox="1"/>
          <p:nvPr/>
        </p:nvSpPr>
        <p:spPr>
          <a:xfrm>
            <a:off x="684212" y="6184900"/>
            <a:ext cx="167322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algn="ctr" defTabSz="455612">
              <a:lnSpc>
                <a:spcPct val="77000"/>
              </a:lnSpc>
              <a:spcBef>
                <a:spcPts val="1200"/>
              </a:spcBef>
              <a:buSzTx/>
              <a:buNone/>
              <a:defRPr sz="2000" b="1">
                <a:solidFill>
                  <a:srgbClr val="0326C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b="1">
                <a:solidFill>
                  <a:srgbClr val="0326CC"/>
                </a:solidFill>
                <a:latin typeface="+mn-lt"/>
                <a:ea typeface="+mn-ea"/>
                <a:cs typeface="+mn-cs"/>
                <a:sym typeface="Arial"/>
              </a:rPr>
              <a:t>Chadwick </a:t>
            </a:r>
          </a:p>
        </p:txBody>
      </p:sp>
      <p:pic>
        <p:nvPicPr>
          <p:cNvPr id="542" name="chadwick.jpg" descr="chadw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0" y="4257675"/>
            <a:ext cx="1419208" cy="192563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03" cy="3506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8CFE4-AE37-3D43-8772-87469FF67524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La materia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/>
              <a:t>La </a:t>
            </a:r>
            <a:r>
              <a:rPr sz="3200" dirty="0" err="1"/>
              <a:t>materia</a:t>
            </a:r>
            <a:endParaRPr sz="3200" dirty="0"/>
          </a:p>
        </p:txBody>
      </p:sp>
      <p:pic>
        <p:nvPicPr>
          <p:cNvPr id="54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730250"/>
            <a:ext cx="8629651" cy="43021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0" name="Group"/>
          <p:cNvGrpSpPr/>
          <p:nvPr/>
        </p:nvGrpSpPr>
        <p:grpSpPr>
          <a:xfrm>
            <a:off x="381000" y="749388"/>
            <a:ext cx="1017588" cy="350662"/>
            <a:chOff x="0" y="0"/>
            <a:chExt cx="1017587" cy="350661"/>
          </a:xfrm>
        </p:grpSpPr>
        <p:sp>
          <p:nvSpPr>
            <p:cNvPr id="548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49" name="Materia"/>
            <p:cNvSpPr txBox="1"/>
            <p:nvPr/>
          </p:nvSpPr>
          <p:spPr>
            <a:xfrm>
              <a:off x="56506" y="0"/>
              <a:ext cx="9045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Materia</a:t>
              </a:r>
            </a:p>
          </p:txBody>
        </p:sp>
      </p:grpSp>
      <p:grpSp>
        <p:nvGrpSpPr>
          <p:cNvPr id="553" name="Group"/>
          <p:cNvGrpSpPr/>
          <p:nvPr/>
        </p:nvGrpSpPr>
        <p:grpSpPr>
          <a:xfrm>
            <a:off x="1908175" y="749388"/>
            <a:ext cx="1223963" cy="350662"/>
            <a:chOff x="0" y="0"/>
            <a:chExt cx="1223962" cy="350661"/>
          </a:xfrm>
        </p:grpSpPr>
        <p:sp>
          <p:nvSpPr>
            <p:cNvPr id="551" name="Rectangle"/>
            <p:cNvSpPr/>
            <p:nvPr/>
          </p:nvSpPr>
          <p:spPr>
            <a:xfrm>
              <a:off x="0" y="47536"/>
              <a:ext cx="1223963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52" name="Molecola"/>
            <p:cNvSpPr txBox="1"/>
            <p:nvPr/>
          </p:nvSpPr>
          <p:spPr>
            <a:xfrm>
              <a:off x="70843" y="0"/>
              <a:ext cx="10822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Molecola</a:t>
              </a:r>
            </a:p>
          </p:txBody>
        </p:sp>
      </p:grpSp>
      <p:grpSp>
        <p:nvGrpSpPr>
          <p:cNvPr id="556" name="Group"/>
          <p:cNvGrpSpPr/>
          <p:nvPr/>
        </p:nvGrpSpPr>
        <p:grpSpPr>
          <a:xfrm>
            <a:off x="3276600" y="753356"/>
            <a:ext cx="1150938" cy="350663"/>
            <a:chOff x="0" y="0"/>
            <a:chExt cx="1150937" cy="350661"/>
          </a:xfrm>
        </p:grpSpPr>
        <p:sp>
          <p:nvSpPr>
            <p:cNvPr id="554" name="Rectangle"/>
            <p:cNvSpPr/>
            <p:nvPr/>
          </p:nvSpPr>
          <p:spPr>
            <a:xfrm>
              <a:off x="0" y="11818"/>
              <a:ext cx="1150938" cy="3270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55" name="Atomo"/>
            <p:cNvSpPr txBox="1"/>
            <p:nvPr/>
          </p:nvSpPr>
          <p:spPr>
            <a:xfrm>
              <a:off x="161523" y="0"/>
              <a:ext cx="82789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Atomo</a:t>
              </a:r>
            </a:p>
          </p:txBody>
        </p:sp>
      </p:grpSp>
      <p:grpSp>
        <p:nvGrpSpPr>
          <p:cNvPr id="559" name="Group"/>
          <p:cNvGrpSpPr/>
          <p:nvPr/>
        </p:nvGrpSpPr>
        <p:grpSpPr>
          <a:xfrm>
            <a:off x="4706937" y="749388"/>
            <a:ext cx="1017588" cy="350662"/>
            <a:chOff x="0" y="0"/>
            <a:chExt cx="1017587" cy="350661"/>
          </a:xfrm>
        </p:grpSpPr>
        <p:sp>
          <p:nvSpPr>
            <p:cNvPr id="557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58" name="Nucleo"/>
            <p:cNvSpPr txBox="1"/>
            <p:nvPr/>
          </p:nvSpPr>
          <p:spPr>
            <a:xfrm>
              <a:off x="75649" y="0"/>
              <a:ext cx="86629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Nucleo</a:t>
              </a:r>
            </a:p>
          </p:txBody>
        </p:sp>
      </p:grpSp>
      <p:grpSp>
        <p:nvGrpSpPr>
          <p:cNvPr id="562" name="Group"/>
          <p:cNvGrpSpPr/>
          <p:nvPr/>
        </p:nvGrpSpPr>
        <p:grpSpPr>
          <a:xfrm>
            <a:off x="1895475" y="2648831"/>
            <a:ext cx="2682875" cy="350663"/>
            <a:chOff x="0" y="0"/>
            <a:chExt cx="2682874" cy="350661"/>
          </a:xfrm>
        </p:grpSpPr>
        <p:sp>
          <p:nvSpPr>
            <p:cNvPr id="560" name="Rectangle"/>
            <p:cNvSpPr/>
            <p:nvPr/>
          </p:nvSpPr>
          <p:spPr>
            <a:xfrm>
              <a:off x="0" y="27693"/>
              <a:ext cx="2682875" cy="29527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61" name="chimica"/>
            <p:cNvSpPr txBox="1"/>
            <p:nvPr/>
          </p:nvSpPr>
          <p:spPr>
            <a:xfrm>
              <a:off x="863700" y="0"/>
              <a:ext cx="9554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chimica</a:t>
              </a:r>
            </a:p>
          </p:txBody>
        </p:sp>
      </p:grpSp>
      <p:grpSp>
        <p:nvGrpSpPr>
          <p:cNvPr id="565" name="Group"/>
          <p:cNvGrpSpPr/>
          <p:nvPr/>
        </p:nvGrpSpPr>
        <p:grpSpPr>
          <a:xfrm>
            <a:off x="3530600" y="2990937"/>
            <a:ext cx="2349500" cy="350663"/>
            <a:chOff x="0" y="0"/>
            <a:chExt cx="2349500" cy="350661"/>
          </a:xfrm>
        </p:grpSpPr>
        <p:sp>
          <p:nvSpPr>
            <p:cNvPr id="563" name="Rectangle"/>
            <p:cNvSpPr/>
            <p:nvPr/>
          </p:nvSpPr>
          <p:spPr>
            <a:xfrm>
              <a:off x="0" y="31661"/>
              <a:ext cx="2349500" cy="287339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64" name="Fisica Atomica"/>
            <p:cNvSpPr txBox="1"/>
            <p:nvPr/>
          </p:nvSpPr>
          <p:spPr>
            <a:xfrm>
              <a:off x="320180" y="0"/>
              <a:ext cx="17091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Atomica</a:t>
              </a:r>
            </a:p>
          </p:txBody>
        </p:sp>
      </p:grpSp>
      <p:grpSp>
        <p:nvGrpSpPr>
          <p:cNvPr id="568" name="Group"/>
          <p:cNvGrpSpPr/>
          <p:nvPr/>
        </p:nvGrpSpPr>
        <p:grpSpPr>
          <a:xfrm>
            <a:off x="4643437" y="3326818"/>
            <a:ext cx="1223963" cy="694901"/>
            <a:chOff x="0" y="3069"/>
            <a:chExt cx="1223962" cy="694900"/>
          </a:xfrm>
        </p:grpSpPr>
        <p:sp>
          <p:nvSpPr>
            <p:cNvPr id="566" name="Rectangle"/>
            <p:cNvSpPr/>
            <p:nvPr/>
          </p:nvSpPr>
          <p:spPr>
            <a:xfrm>
              <a:off x="0" y="36988"/>
              <a:ext cx="1223963" cy="627064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67" name="Fisica…"/>
            <p:cNvSpPr txBox="1"/>
            <p:nvPr/>
          </p:nvSpPr>
          <p:spPr>
            <a:xfrm>
              <a:off x="77038" y="3069"/>
              <a:ext cx="1069887" cy="694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</a:t>
              </a: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Nucleare</a:t>
              </a:r>
            </a:p>
          </p:txBody>
        </p:sp>
      </p:grpSp>
      <p:grpSp>
        <p:nvGrpSpPr>
          <p:cNvPr id="571" name="Group"/>
          <p:cNvGrpSpPr/>
          <p:nvPr/>
        </p:nvGrpSpPr>
        <p:grpSpPr>
          <a:xfrm>
            <a:off x="6006834" y="4583994"/>
            <a:ext cx="2531007" cy="350662"/>
            <a:chOff x="0" y="0"/>
            <a:chExt cx="2531005" cy="350661"/>
          </a:xfrm>
        </p:grpSpPr>
        <p:sp>
          <p:nvSpPr>
            <p:cNvPr id="569" name="Rectangle"/>
            <p:cNvSpPr/>
            <p:nvPr/>
          </p:nvSpPr>
          <p:spPr>
            <a:xfrm>
              <a:off x="5027" y="30868"/>
              <a:ext cx="2520952" cy="28892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70" name="Fisica delle particelle"/>
            <p:cNvSpPr txBox="1"/>
            <p:nvPr/>
          </p:nvSpPr>
          <p:spPr>
            <a:xfrm>
              <a:off x="0" y="0"/>
              <a:ext cx="253100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 Fisica delle particelle</a:t>
              </a:r>
            </a:p>
          </p:txBody>
        </p:sp>
      </p:grpSp>
      <p:grpSp>
        <p:nvGrpSpPr>
          <p:cNvPr id="574" name="Group"/>
          <p:cNvGrpSpPr/>
          <p:nvPr/>
        </p:nvGrpSpPr>
        <p:grpSpPr>
          <a:xfrm>
            <a:off x="7370762" y="765175"/>
            <a:ext cx="1017588" cy="360363"/>
            <a:chOff x="0" y="0"/>
            <a:chExt cx="1017587" cy="360362"/>
          </a:xfrm>
        </p:grpSpPr>
        <p:sp>
          <p:nvSpPr>
            <p:cNvPr id="572" name="Rectangle"/>
            <p:cNvSpPr/>
            <p:nvPr/>
          </p:nvSpPr>
          <p:spPr>
            <a:xfrm>
              <a:off x="0" y="0"/>
              <a:ext cx="1017588" cy="3603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73" name="Quark"/>
            <p:cNvSpPr txBox="1"/>
            <p:nvPr/>
          </p:nvSpPr>
          <p:spPr>
            <a:xfrm>
              <a:off x="126381" y="4850"/>
              <a:ext cx="76482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Quark</a:t>
              </a:r>
            </a:p>
          </p:txBody>
        </p:sp>
      </p:grpSp>
      <p:grpSp>
        <p:nvGrpSpPr>
          <p:cNvPr id="577" name="Group"/>
          <p:cNvGrpSpPr/>
          <p:nvPr/>
        </p:nvGrpSpPr>
        <p:grpSpPr>
          <a:xfrm>
            <a:off x="6146800" y="765175"/>
            <a:ext cx="1017588" cy="431800"/>
            <a:chOff x="0" y="0"/>
            <a:chExt cx="1017587" cy="431800"/>
          </a:xfrm>
        </p:grpSpPr>
        <p:sp>
          <p:nvSpPr>
            <p:cNvPr id="575" name="Rectangle"/>
            <p:cNvSpPr/>
            <p:nvPr/>
          </p:nvSpPr>
          <p:spPr>
            <a:xfrm>
              <a:off x="0" y="0"/>
              <a:ext cx="1017588" cy="431800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76" name="Adroni"/>
            <p:cNvSpPr txBox="1"/>
            <p:nvPr/>
          </p:nvSpPr>
          <p:spPr>
            <a:xfrm>
              <a:off x="88485" y="40569"/>
              <a:ext cx="84061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Adroni</a:t>
              </a:r>
            </a:p>
          </p:txBody>
        </p:sp>
      </p:grpSp>
      <p:grpSp>
        <p:nvGrpSpPr>
          <p:cNvPr id="580" name="Group"/>
          <p:cNvGrpSpPr/>
          <p:nvPr/>
        </p:nvGrpSpPr>
        <p:grpSpPr>
          <a:xfrm>
            <a:off x="7268599" y="3161842"/>
            <a:ext cx="1221915" cy="1039141"/>
            <a:chOff x="0" y="2400"/>
            <a:chExt cx="1221913" cy="1039139"/>
          </a:xfrm>
        </p:grpSpPr>
        <p:sp>
          <p:nvSpPr>
            <p:cNvPr id="578" name="Rectangle"/>
            <p:cNvSpPr/>
            <p:nvPr/>
          </p:nvSpPr>
          <p:spPr>
            <a:xfrm>
              <a:off x="102163" y="269557"/>
              <a:ext cx="1017588" cy="504826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79" name="Elettrone"/>
            <p:cNvSpPr txBox="1"/>
            <p:nvPr/>
          </p:nvSpPr>
          <p:spPr>
            <a:xfrm>
              <a:off x="0" y="2400"/>
              <a:ext cx="1221914" cy="103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b="1"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Elettrone</a:t>
              </a:r>
            </a:p>
          </p:txBody>
        </p:sp>
      </p:grpSp>
      <p:grpSp>
        <p:nvGrpSpPr>
          <p:cNvPr id="583" name="Group"/>
          <p:cNvGrpSpPr/>
          <p:nvPr/>
        </p:nvGrpSpPr>
        <p:grpSpPr>
          <a:xfrm>
            <a:off x="6011862" y="2708275"/>
            <a:ext cx="1296989" cy="576263"/>
            <a:chOff x="0" y="0"/>
            <a:chExt cx="1296987" cy="576262"/>
          </a:xfrm>
        </p:grpSpPr>
        <p:sp>
          <p:nvSpPr>
            <p:cNvPr id="581" name="Rectangle"/>
            <p:cNvSpPr/>
            <p:nvPr/>
          </p:nvSpPr>
          <p:spPr>
            <a:xfrm>
              <a:off x="0" y="0"/>
              <a:ext cx="1296988" cy="5762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582" name="(protoni,…"/>
            <p:cNvSpPr txBox="1"/>
            <p:nvPr/>
          </p:nvSpPr>
          <p:spPr>
            <a:xfrm>
              <a:off x="72964" y="11478"/>
              <a:ext cx="1151060" cy="55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(protoni, </a:t>
              </a:r>
            </a:p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neutroni, …)</a:t>
              </a:r>
            </a:p>
          </p:txBody>
        </p:sp>
      </p:grpSp>
      <p:sp>
        <p:nvSpPr>
          <p:cNvPr id="584" name="Rectangle"/>
          <p:cNvSpPr/>
          <p:nvPr/>
        </p:nvSpPr>
        <p:spPr>
          <a:xfrm>
            <a:off x="7235825" y="2781300"/>
            <a:ext cx="1296988" cy="576263"/>
          </a:xfrm>
          <a:prstGeom prst="rect">
            <a:avLst/>
          </a:prstGeom>
          <a:solidFill>
            <a:srgbClr val="CCFE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85" name="Rectangle"/>
          <p:cNvSpPr/>
          <p:nvPr/>
        </p:nvSpPr>
        <p:spPr>
          <a:xfrm>
            <a:off x="71437" y="3429000"/>
            <a:ext cx="2628901" cy="86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800"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594" name="Group"/>
          <p:cNvGrpSpPr/>
          <p:nvPr/>
        </p:nvGrpSpPr>
        <p:grpSpPr>
          <a:xfrm>
            <a:off x="107949" y="2205037"/>
            <a:ext cx="6192840" cy="4353497"/>
            <a:chOff x="0" y="0"/>
            <a:chExt cx="6192838" cy="4353496"/>
          </a:xfrm>
        </p:grpSpPr>
        <p:grpSp>
          <p:nvGrpSpPr>
            <p:cNvPr id="588" name="Group"/>
            <p:cNvGrpSpPr/>
            <p:nvPr/>
          </p:nvGrpSpPr>
          <p:grpSpPr>
            <a:xfrm>
              <a:off x="0" y="0"/>
              <a:ext cx="6192838" cy="4319588"/>
              <a:chOff x="0" y="0"/>
              <a:chExt cx="6192837" cy="4319587"/>
            </a:xfrm>
          </p:grpSpPr>
          <p:sp>
            <p:nvSpPr>
              <p:cNvPr id="586" name="Rounded Rectangle"/>
              <p:cNvSpPr/>
              <p:nvPr/>
            </p:nvSpPr>
            <p:spPr>
              <a:xfrm>
                <a:off x="0" y="1943100"/>
                <a:ext cx="5761038" cy="2376488"/>
              </a:xfrm>
              <a:prstGeom prst="roundRect">
                <a:avLst>
                  <a:gd name="adj" fmla="val 16566"/>
                </a:avLst>
              </a:prstGeom>
              <a:solidFill>
                <a:srgbClr val="FFFFFF"/>
              </a:solidFill>
              <a:ln w="9525" cap="flat">
                <a:solidFill>
                  <a:srgbClr val="010E66"/>
                </a:solidFill>
                <a:prstDash val="solid"/>
                <a:round/>
              </a:ln>
              <a:effectLst>
                <a:outerShdw blurRad="50800" dist="63499" dir="8100000" rotWithShape="0">
                  <a:srgbClr val="808080">
                    <a:alpha val="39999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5612">
                  <a:lnSpc>
                    <a:spcPct val="77000"/>
                  </a:lnSpc>
                  <a:spcBef>
                    <a:spcPts val="0"/>
                  </a:spcBef>
                  <a:buSzTx/>
                  <a:buNone/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87" name="Line"/>
              <p:cNvSpPr/>
              <p:nvPr/>
            </p:nvSpPr>
            <p:spPr>
              <a:xfrm flipV="1">
                <a:off x="4176712" y="-1"/>
                <a:ext cx="2016126" cy="1943102"/>
              </a:xfrm>
              <a:prstGeom prst="line">
                <a:avLst/>
              </a:prstGeom>
              <a:noFill/>
              <a:ln w="25400" cap="flat">
                <a:solidFill>
                  <a:srgbClr val="333399"/>
                </a:solidFill>
                <a:prstDash val="solid"/>
                <a:round/>
                <a:tailEnd type="triangle" w="med" len="med"/>
              </a:ln>
              <a:effectLst>
                <a:outerShdw blurRad="50800"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589" name="Gell-Mann e Zweig proposero nel 1964 l’idea dei quark, particelle elementati di carica frazionaria con diversi “sapori” che si combinano a formare gli adroni (protone, neutrone, …)"/>
            <p:cNvSpPr txBox="1"/>
            <p:nvPr/>
          </p:nvSpPr>
          <p:spPr>
            <a:xfrm>
              <a:off x="2952749" y="1943100"/>
              <a:ext cx="2825751" cy="2308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/>
            <a:p>
              <a:pPr defTabSz="455612">
                <a:spcBef>
                  <a:spcPts val="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Gell-Mann e Zweig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proposero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nel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1964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l’idea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dei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quark,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particelle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elementa</a:t>
              </a:r>
              <a:r>
                <a:rPr lang="en-US" dirty="0" err="1">
                  <a:latin typeface="+mn-lt"/>
                  <a:ea typeface="+mn-ea"/>
                  <a:cs typeface="+mn-cs"/>
                  <a:sym typeface="Arial"/>
                </a:rPr>
                <a:t>r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i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di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carica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frazionaria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con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diversi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“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sapori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”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che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si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latin typeface="+mn-lt"/>
                  <a:ea typeface="+mn-ea"/>
                  <a:cs typeface="+mn-cs"/>
                  <a:sym typeface="Arial"/>
                </a:rPr>
                <a:t>combinano</a:t>
              </a:r>
              <a:r>
                <a:rPr dirty="0"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a </a:t>
              </a:r>
              <a:r>
                <a:rPr dirty="0" err="1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formare</a:t>
              </a:r>
              <a:r>
                <a:rPr dirty="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gli</a:t>
              </a:r>
              <a:r>
                <a:rPr dirty="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dirty="0" err="1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adroni</a:t>
              </a:r>
              <a:r>
                <a:rPr dirty="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 (</a:t>
              </a:r>
              <a:r>
                <a:rPr dirty="0" err="1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protone</a:t>
              </a:r>
              <a:r>
                <a:rPr dirty="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, </a:t>
              </a:r>
              <a:r>
                <a:rPr dirty="0" err="1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neutrone</a:t>
              </a:r>
              <a:r>
                <a:rPr dirty="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Arial"/>
                </a:rPr>
                <a:t>, …)</a:t>
              </a:r>
            </a:p>
          </p:txBody>
        </p:sp>
        <p:sp>
          <p:nvSpPr>
            <p:cNvPr id="590" name="Gell-Mann"/>
            <p:cNvSpPr txBox="1"/>
            <p:nvPr/>
          </p:nvSpPr>
          <p:spPr>
            <a:xfrm>
              <a:off x="0" y="3978275"/>
              <a:ext cx="1674813" cy="375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200"/>
                </a:spcBef>
                <a:buSzTx/>
                <a:buNone/>
                <a:defRPr sz="2000" b="1">
                  <a:solidFill>
                    <a:srgbClr val="0326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000" b="1">
                  <a:solidFill>
                    <a:srgbClr val="0326CC"/>
                  </a:solidFill>
                  <a:latin typeface="+mn-lt"/>
                  <a:ea typeface="+mn-ea"/>
                  <a:cs typeface="+mn-cs"/>
                  <a:sym typeface="Arial"/>
                </a:rPr>
                <a:t>Gell-Mann </a:t>
              </a:r>
            </a:p>
          </p:txBody>
        </p:sp>
        <p:sp>
          <p:nvSpPr>
            <p:cNvPr id="591" name="Zweig"/>
            <p:cNvSpPr txBox="1"/>
            <p:nvPr/>
          </p:nvSpPr>
          <p:spPr>
            <a:xfrm>
              <a:off x="1547813" y="3962400"/>
              <a:ext cx="1450976" cy="375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4" tIns="45714" rIns="45714" bIns="45714" numCol="1" anchor="t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200"/>
                </a:spcBef>
                <a:buSzTx/>
                <a:buNone/>
                <a:defRPr sz="2000" b="1">
                  <a:solidFill>
                    <a:srgbClr val="0326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2000" b="1">
                  <a:solidFill>
                    <a:srgbClr val="0326CC"/>
                  </a:solidFill>
                  <a:latin typeface="+mn-lt"/>
                  <a:ea typeface="+mn-ea"/>
                  <a:cs typeface="+mn-cs"/>
                  <a:sym typeface="Arial"/>
                </a:rPr>
                <a:t>Zweig </a:t>
              </a:r>
            </a:p>
          </p:txBody>
        </p:sp>
        <p:pic>
          <p:nvPicPr>
            <p:cNvPr id="59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37" y="2160587"/>
              <a:ext cx="1222376" cy="1798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3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5425" y="2257425"/>
              <a:ext cx="1350963" cy="170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03" cy="3506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96" name="che quindi non sono elementari!"/>
          <p:cNvSpPr/>
          <p:nvPr/>
        </p:nvSpPr>
        <p:spPr>
          <a:xfrm>
            <a:off x="6248400" y="5943600"/>
            <a:ext cx="1409700" cy="825500"/>
          </a:xfrm>
          <a:prstGeom prst="wedgeEllipseCallout">
            <a:avLst>
              <a:gd name="adj1" fmla="val -90839"/>
              <a:gd name="adj2" fmla="val -23538"/>
            </a:avLst>
          </a:prstGeom>
          <a:solidFill>
            <a:srgbClr val="FFFFFF"/>
          </a:solidFill>
          <a:ln w="25400">
            <a:solidFill>
              <a:srgbClr val="00CC99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buSzTx/>
              <a:buNone/>
              <a:defRPr sz="1300">
                <a:solidFill>
                  <a:srgbClr val="FF4013"/>
                </a:solidFill>
              </a:defRPr>
            </a:lvl1pPr>
          </a:lstStyle>
          <a:p>
            <a:r>
              <a:t>che quindi non sono elementari!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0F8662-B383-054A-8A59-DA96F4A01033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La materia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/>
              <a:t>La </a:t>
            </a:r>
            <a:r>
              <a:rPr sz="3200" dirty="0" err="1"/>
              <a:t>materia</a:t>
            </a:r>
            <a:endParaRPr sz="3200" dirty="0"/>
          </a:p>
        </p:txBody>
      </p:sp>
      <p:pic>
        <p:nvPicPr>
          <p:cNvPr id="60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730250"/>
            <a:ext cx="8629651" cy="43021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3" name="Group"/>
          <p:cNvGrpSpPr/>
          <p:nvPr/>
        </p:nvGrpSpPr>
        <p:grpSpPr>
          <a:xfrm>
            <a:off x="381000" y="749388"/>
            <a:ext cx="1017588" cy="350662"/>
            <a:chOff x="0" y="0"/>
            <a:chExt cx="1017587" cy="350661"/>
          </a:xfrm>
        </p:grpSpPr>
        <p:sp>
          <p:nvSpPr>
            <p:cNvPr id="601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02" name="Materia"/>
            <p:cNvSpPr txBox="1"/>
            <p:nvPr/>
          </p:nvSpPr>
          <p:spPr>
            <a:xfrm>
              <a:off x="56506" y="0"/>
              <a:ext cx="9045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Materia</a:t>
              </a:r>
            </a:p>
          </p:txBody>
        </p:sp>
      </p:grpSp>
      <p:grpSp>
        <p:nvGrpSpPr>
          <p:cNvPr id="606" name="Group"/>
          <p:cNvGrpSpPr/>
          <p:nvPr/>
        </p:nvGrpSpPr>
        <p:grpSpPr>
          <a:xfrm>
            <a:off x="1908175" y="749388"/>
            <a:ext cx="1223963" cy="350662"/>
            <a:chOff x="0" y="0"/>
            <a:chExt cx="1223962" cy="350661"/>
          </a:xfrm>
        </p:grpSpPr>
        <p:sp>
          <p:nvSpPr>
            <p:cNvPr id="604" name="Rectangle"/>
            <p:cNvSpPr/>
            <p:nvPr/>
          </p:nvSpPr>
          <p:spPr>
            <a:xfrm>
              <a:off x="0" y="47536"/>
              <a:ext cx="1223963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05" name="Molecola"/>
            <p:cNvSpPr txBox="1"/>
            <p:nvPr/>
          </p:nvSpPr>
          <p:spPr>
            <a:xfrm>
              <a:off x="70843" y="0"/>
              <a:ext cx="10822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Molecola</a:t>
              </a:r>
            </a:p>
          </p:txBody>
        </p:sp>
      </p:grpSp>
      <p:grpSp>
        <p:nvGrpSpPr>
          <p:cNvPr id="609" name="Group"/>
          <p:cNvGrpSpPr/>
          <p:nvPr/>
        </p:nvGrpSpPr>
        <p:grpSpPr>
          <a:xfrm>
            <a:off x="3276600" y="753356"/>
            <a:ext cx="1150938" cy="350663"/>
            <a:chOff x="0" y="0"/>
            <a:chExt cx="1150937" cy="350661"/>
          </a:xfrm>
        </p:grpSpPr>
        <p:sp>
          <p:nvSpPr>
            <p:cNvPr id="607" name="Rectangle"/>
            <p:cNvSpPr/>
            <p:nvPr/>
          </p:nvSpPr>
          <p:spPr>
            <a:xfrm>
              <a:off x="0" y="11818"/>
              <a:ext cx="1150938" cy="3270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08" name="Atomo"/>
            <p:cNvSpPr txBox="1"/>
            <p:nvPr/>
          </p:nvSpPr>
          <p:spPr>
            <a:xfrm>
              <a:off x="161523" y="0"/>
              <a:ext cx="82789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Atomo</a:t>
              </a:r>
            </a:p>
          </p:txBody>
        </p:sp>
      </p:grpSp>
      <p:grpSp>
        <p:nvGrpSpPr>
          <p:cNvPr id="612" name="Group"/>
          <p:cNvGrpSpPr/>
          <p:nvPr/>
        </p:nvGrpSpPr>
        <p:grpSpPr>
          <a:xfrm>
            <a:off x="4706937" y="749388"/>
            <a:ext cx="1017588" cy="350662"/>
            <a:chOff x="0" y="0"/>
            <a:chExt cx="1017587" cy="350661"/>
          </a:xfrm>
        </p:grpSpPr>
        <p:sp>
          <p:nvSpPr>
            <p:cNvPr id="610" name="Rectangle"/>
            <p:cNvSpPr/>
            <p:nvPr/>
          </p:nvSpPr>
          <p:spPr>
            <a:xfrm>
              <a:off x="0" y="47536"/>
              <a:ext cx="1017588" cy="255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11" name="Nucleo"/>
            <p:cNvSpPr txBox="1"/>
            <p:nvPr/>
          </p:nvSpPr>
          <p:spPr>
            <a:xfrm>
              <a:off x="75649" y="0"/>
              <a:ext cx="86629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Arial"/>
                </a:rPr>
                <a:t>Nucleo</a:t>
              </a:r>
            </a:p>
          </p:txBody>
        </p:sp>
      </p:grpSp>
      <p:grpSp>
        <p:nvGrpSpPr>
          <p:cNvPr id="615" name="Group"/>
          <p:cNvGrpSpPr/>
          <p:nvPr/>
        </p:nvGrpSpPr>
        <p:grpSpPr>
          <a:xfrm>
            <a:off x="1895475" y="2648831"/>
            <a:ext cx="2682875" cy="350663"/>
            <a:chOff x="0" y="0"/>
            <a:chExt cx="2682874" cy="350661"/>
          </a:xfrm>
        </p:grpSpPr>
        <p:sp>
          <p:nvSpPr>
            <p:cNvPr id="613" name="Rectangle"/>
            <p:cNvSpPr/>
            <p:nvPr/>
          </p:nvSpPr>
          <p:spPr>
            <a:xfrm>
              <a:off x="0" y="27693"/>
              <a:ext cx="2682875" cy="29527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14" name="chimica"/>
            <p:cNvSpPr txBox="1"/>
            <p:nvPr/>
          </p:nvSpPr>
          <p:spPr>
            <a:xfrm>
              <a:off x="863700" y="0"/>
              <a:ext cx="95547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chimica</a:t>
              </a:r>
            </a:p>
          </p:txBody>
        </p:sp>
      </p:grpSp>
      <p:grpSp>
        <p:nvGrpSpPr>
          <p:cNvPr id="618" name="Group"/>
          <p:cNvGrpSpPr/>
          <p:nvPr/>
        </p:nvGrpSpPr>
        <p:grpSpPr>
          <a:xfrm>
            <a:off x="3530600" y="2990937"/>
            <a:ext cx="2349500" cy="350663"/>
            <a:chOff x="0" y="0"/>
            <a:chExt cx="2349500" cy="350661"/>
          </a:xfrm>
        </p:grpSpPr>
        <p:sp>
          <p:nvSpPr>
            <p:cNvPr id="616" name="Rectangle"/>
            <p:cNvSpPr/>
            <p:nvPr/>
          </p:nvSpPr>
          <p:spPr>
            <a:xfrm>
              <a:off x="0" y="31661"/>
              <a:ext cx="2349500" cy="287339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17" name="Fisica Atomica"/>
            <p:cNvSpPr txBox="1"/>
            <p:nvPr/>
          </p:nvSpPr>
          <p:spPr>
            <a:xfrm>
              <a:off x="320180" y="0"/>
              <a:ext cx="170914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Atomica</a:t>
              </a:r>
            </a:p>
          </p:txBody>
        </p:sp>
      </p:grpSp>
      <p:grpSp>
        <p:nvGrpSpPr>
          <p:cNvPr id="621" name="Group"/>
          <p:cNvGrpSpPr/>
          <p:nvPr/>
        </p:nvGrpSpPr>
        <p:grpSpPr>
          <a:xfrm>
            <a:off x="4643437" y="3326818"/>
            <a:ext cx="1223963" cy="694901"/>
            <a:chOff x="0" y="3069"/>
            <a:chExt cx="1223962" cy="694900"/>
          </a:xfrm>
        </p:grpSpPr>
        <p:sp>
          <p:nvSpPr>
            <p:cNvPr id="619" name="Rectangle"/>
            <p:cNvSpPr/>
            <p:nvPr/>
          </p:nvSpPr>
          <p:spPr>
            <a:xfrm>
              <a:off x="0" y="36988"/>
              <a:ext cx="1223963" cy="627064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20" name="Fisica…"/>
            <p:cNvSpPr txBox="1"/>
            <p:nvPr/>
          </p:nvSpPr>
          <p:spPr>
            <a:xfrm>
              <a:off x="77038" y="3069"/>
              <a:ext cx="1069887" cy="694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Fisica </a:t>
              </a: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Nucleare</a:t>
              </a:r>
            </a:p>
          </p:txBody>
        </p:sp>
      </p:grpSp>
      <p:grpSp>
        <p:nvGrpSpPr>
          <p:cNvPr id="624" name="Group"/>
          <p:cNvGrpSpPr/>
          <p:nvPr/>
        </p:nvGrpSpPr>
        <p:grpSpPr>
          <a:xfrm>
            <a:off x="6006834" y="4583994"/>
            <a:ext cx="2531007" cy="350662"/>
            <a:chOff x="0" y="0"/>
            <a:chExt cx="2531005" cy="350661"/>
          </a:xfrm>
        </p:grpSpPr>
        <p:sp>
          <p:nvSpPr>
            <p:cNvPr id="622" name="Rectangle"/>
            <p:cNvSpPr/>
            <p:nvPr/>
          </p:nvSpPr>
          <p:spPr>
            <a:xfrm>
              <a:off x="5027" y="30868"/>
              <a:ext cx="2520952" cy="288926"/>
            </a:xfrm>
            <a:prstGeom prst="rect">
              <a:avLst/>
            </a:pr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23" name="Fisica delle particelle"/>
            <p:cNvSpPr txBox="1"/>
            <p:nvPr/>
          </p:nvSpPr>
          <p:spPr>
            <a:xfrm>
              <a:off x="0" y="0"/>
              <a:ext cx="253100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 Fisica delle particelle</a:t>
              </a:r>
            </a:p>
          </p:txBody>
        </p:sp>
      </p:grpSp>
      <p:grpSp>
        <p:nvGrpSpPr>
          <p:cNvPr id="627" name="Group"/>
          <p:cNvGrpSpPr/>
          <p:nvPr/>
        </p:nvGrpSpPr>
        <p:grpSpPr>
          <a:xfrm>
            <a:off x="7370762" y="765175"/>
            <a:ext cx="1017588" cy="360363"/>
            <a:chOff x="0" y="0"/>
            <a:chExt cx="1017587" cy="360362"/>
          </a:xfrm>
        </p:grpSpPr>
        <p:sp>
          <p:nvSpPr>
            <p:cNvPr id="625" name="Rectangle"/>
            <p:cNvSpPr/>
            <p:nvPr/>
          </p:nvSpPr>
          <p:spPr>
            <a:xfrm>
              <a:off x="0" y="0"/>
              <a:ext cx="1017588" cy="360363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26" name="Quark"/>
            <p:cNvSpPr txBox="1"/>
            <p:nvPr/>
          </p:nvSpPr>
          <p:spPr>
            <a:xfrm>
              <a:off x="126381" y="4850"/>
              <a:ext cx="76482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Quark</a:t>
              </a:r>
            </a:p>
          </p:txBody>
        </p:sp>
      </p:grpSp>
      <p:grpSp>
        <p:nvGrpSpPr>
          <p:cNvPr id="630" name="Group"/>
          <p:cNvGrpSpPr/>
          <p:nvPr/>
        </p:nvGrpSpPr>
        <p:grpSpPr>
          <a:xfrm>
            <a:off x="6146800" y="765175"/>
            <a:ext cx="1017588" cy="431800"/>
            <a:chOff x="0" y="0"/>
            <a:chExt cx="1017587" cy="431800"/>
          </a:xfrm>
        </p:grpSpPr>
        <p:sp>
          <p:nvSpPr>
            <p:cNvPr id="628" name="Rectangle"/>
            <p:cNvSpPr/>
            <p:nvPr/>
          </p:nvSpPr>
          <p:spPr>
            <a:xfrm>
              <a:off x="0" y="0"/>
              <a:ext cx="1017588" cy="431800"/>
            </a:xfrm>
            <a:prstGeom prst="rect">
              <a:avLst/>
            </a:prstGeom>
            <a:solidFill>
              <a:srgbClr val="CC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29" name="Adroni"/>
            <p:cNvSpPr txBox="1"/>
            <p:nvPr/>
          </p:nvSpPr>
          <p:spPr>
            <a:xfrm>
              <a:off x="88485" y="40569"/>
              <a:ext cx="84061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Adroni</a:t>
              </a:r>
            </a:p>
          </p:txBody>
        </p:sp>
      </p:grpSp>
      <p:grpSp>
        <p:nvGrpSpPr>
          <p:cNvPr id="633" name="Group"/>
          <p:cNvGrpSpPr/>
          <p:nvPr/>
        </p:nvGrpSpPr>
        <p:grpSpPr>
          <a:xfrm>
            <a:off x="7268599" y="3161842"/>
            <a:ext cx="1221915" cy="1039141"/>
            <a:chOff x="0" y="2400"/>
            <a:chExt cx="1221913" cy="1039139"/>
          </a:xfrm>
        </p:grpSpPr>
        <p:sp>
          <p:nvSpPr>
            <p:cNvPr id="631" name="Rectangle"/>
            <p:cNvSpPr/>
            <p:nvPr/>
          </p:nvSpPr>
          <p:spPr>
            <a:xfrm>
              <a:off x="102163" y="269557"/>
              <a:ext cx="1017588" cy="504826"/>
            </a:xfrm>
            <a:prstGeom prst="rect">
              <a:avLst/>
            </a:prstGeom>
            <a:solidFill>
              <a:srgbClr val="C3FC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 b="1"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32" name="Elettrone"/>
            <p:cNvSpPr txBox="1"/>
            <p:nvPr/>
          </p:nvSpPr>
          <p:spPr>
            <a:xfrm>
              <a:off x="0" y="2400"/>
              <a:ext cx="1221914" cy="103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 b="1"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1">
                  <a:latin typeface="+mn-lt"/>
                  <a:ea typeface="+mn-ea"/>
                  <a:cs typeface="+mn-cs"/>
                  <a:sym typeface="Arial"/>
                </a:rPr>
                <a:t> Elettrone</a:t>
              </a:r>
            </a:p>
          </p:txBody>
        </p:sp>
      </p:grpSp>
      <p:grpSp>
        <p:nvGrpSpPr>
          <p:cNvPr id="636" name="Group"/>
          <p:cNvGrpSpPr/>
          <p:nvPr/>
        </p:nvGrpSpPr>
        <p:grpSpPr>
          <a:xfrm>
            <a:off x="6011862" y="2708275"/>
            <a:ext cx="1296989" cy="576263"/>
            <a:chOff x="0" y="0"/>
            <a:chExt cx="1296987" cy="576262"/>
          </a:xfrm>
        </p:grpSpPr>
        <p:sp>
          <p:nvSpPr>
            <p:cNvPr id="634" name="Rectangle"/>
            <p:cNvSpPr/>
            <p:nvPr/>
          </p:nvSpPr>
          <p:spPr>
            <a:xfrm>
              <a:off x="0" y="0"/>
              <a:ext cx="1296988" cy="576263"/>
            </a:xfrm>
            <a:prstGeom prst="rect">
              <a:avLst/>
            </a:prstGeom>
            <a:solidFill>
              <a:srgbClr val="C3FC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1000"/>
                </a:spcBef>
                <a:buSzTx/>
                <a:buNone/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635" name="(protoni,…"/>
            <p:cNvSpPr txBox="1"/>
            <p:nvPr/>
          </p:nvSpPr>
          <p:spPr>
            <a:xfrm>
              <a:off x="72964" y="11478"/>
              <a:ext cx="1151060" cy="55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(protoni, </a:t>
              </a:r>
            </a:p>
            <a:p>
              <a:pPr algn="ctr" defTabSz="455612">
                <a:lnSpc>
                  <a:spcPct val="77000"/>
                </a:lnSpc>
                <a:spcBef>
                  <a:spcPts val="800"/>
                </a:spcBef>
                <a:buSzTx/>
                <a:buNone/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r>
                <a:rPr sz="1400" b="1">
                  <a:latin typeface="+mn-lt"/>
                  <a:ea typeface="+mn-ea"/>
                  <a:cs typeface="+mn-cs"/>
                  <a:sym typeface="Arial"/>
                </a:rPr>
                <a:t>neutroni, …)</a:t>
              </a:r>
            </a:p>
          </p:txBody>
        </p:sp>
      </p:grpSp>
      <p:sp>
        <p:nvSpPr>
          <p:cNvPr id="637" name="Rectangle"/>
          <p:cNvSpPr/>
          <p:nvPr/>
        </p:nvSpPr>
        <p:spPr>
          <a:xfrm>
            <a:off x="7235825" y="2781300"/>
            <a:ext cx="1296988" cy="576263"/>
          </a:xfrm>
          <a:prstGeom prst="rect">
            <a:avLst/>
          </a:prstGeom>
          <a:solidFill>
            <a:srgbClr val="C3FCF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38" name="Rectangle"/>
          <p:cNvSpPr/>
          <p:nvPr/>
        </p:nvSpPr>
        <p:spPr>
          <a:xfrm>
            <a:off x="71437" y="3429000"/>
            <a:ext cx="2628901" cy="863600"/>
          </a:xfrm>
          <a:prstGeom prst="rect">
            <a:avLst/>
          </a:prstGeom>
          <a:solidFill>
            <a:srgbClr val="EFFEF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5612">
              <a:lnSpc>
                <a:spcPct val="77000"/>
              </a:lnSpc>
              <a:spcBef>
                <a:spcPts val="1000"/>
              </a:spcBef>
              <a:buSzTx/>
              <a:buNone/>
              <a:defRPr sz="1800">
                <a:solidFill>
                  <a:srgbClr val="3333CC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02450" y="6632575"/>
            <a:ext cx="358403" cy="3506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0CF532-A834-154F-9955-35F004582CF7}"/>
              </a:ext>
            </a:extLst>
          </p:cNvPr>
          <p:cNvSpPr/>
          <p:nvPr/>
        </p:nvSpPr>
        <p:spPr>
          <a:xfrm>
            <a:off x="7612" y="6600121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39" name="Rounded Rectangle"/>
          <p:cNvSpPr/>
          <p:nvPr/>
        </p:nvSpPr>
        <p:spPr>
          <a:xfrm>
            <a:off x="54694" y="4256379"/>
            <a:ext cx="5759450" cy="2519363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40" name="Lo spazio è quasi completamente vuoto: sono le forze che realizzano la solidità degli oggetti…"/>
          <p:cNvSpPr txBox="1"/>
          <p:nvPr/>
        </p:nvSpPr>
        <p:spPr>
          <a:xfrm>
            <a:off x="175177" y="4234822"/>
            <a:ext cx="5473700" cy="258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latin typeface="+mn-lt"/>
                <a:ea typeface="+mn-ea"/>
                <a:cs typeface="+mn-cs"/>
                <a:sym typeface="Arial"/>
              </a:rPr>
              <a:t>  La materia ordinaria è costituita da elettroni e quark leggeri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 lang="it-IT" dirty="0"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latin typeface="+mn-lt"/>
                <a:ea typeface="+mn-ea"/>
                <a:cs typeface="+mn-cs"/>
                <a:sym typeface="Arial"/>
              </a:rPr>
              <a:t>Lo spazio è quasi completamente vuoto: sono le forze che realizzano la solidità degli oggetti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 lang="it-IT" dirty="0"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>
                <a:latin typeface="+mn-lt"/>
                <a:ea typeface="+mn-ea"/>
                <a:cs typeface="+mn-cs"/>
                <a:sym typeface="Arial"/>
              </a:rPr>
              <a:t> Ad oggi non si ha evidenza di una struttura interna dell’elettrone e dei quark: </a:t>
            </a:r>
            <a:r>
              <a:rPr lang="it-IT" b="1" dirty="0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sembrano essere i mattoni fondamentali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Rounded Rectangle"/>
          <p:cNvSpPr/>
          <p:nvPr/>
        </p:nvSpPr>
        <p:spPr>
          <a:xfrm>
            <a:off x="323850" y="836612"/>
            <a:ext cx="4752975" cy="2305051"/>
          </a:xfrm>
          <a:prstGeom prst="roundRect">
            <a:avLst>
              <a:gd name="adj" fmla="val 16529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54" name="Altre particelle!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 err="1"/>
              <a:t>Altre</a:t>
            </a:r>
            <a:r>
              <a:rPr sz="3200" dirty="0"/>
              <a:t> </a:t>
            </a:r>
            <a:r>
              <a:rPr sz="3200" dirty="0" err="1"/>
              <a:t>particelle</a:t>
            </a:r>
            <a:r>
              <a:rPr sz="3200" dirty="0"/>
              <a:t>!</a:t>
            </a:r>
          </a:p>
        </p:txBody>
      </p:sp>
      <p:sp>
        <p:nvSpPr>
          <p:cNvPr id="655" name="Il muone (μ)…"/>
          <p:cNvSpPr txBox="1"/>
          <p:nvPr/>
        </p:nvSpPr>
        <p:spPr>
          <a:xfrm>
            <a:off x="468312" y="981075"/>
            <a:ext cx="3959226" cy="197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Il muone (μ)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Scoperto nella radiazione cosmica da Neddermeyer e Anderson (1936).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Sembra identico all’elettrone ma e’ 200 volte piu’ pesante.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Decade in 2.2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>
                <a:latin typeface="+mn-lt"/>
                <a:ea typeface="+mn-ea"/>
                <a:cs typeface="+mn-cs"/>
                <a:sym typeface="Arial"/>
              </a:rPr>
              <a:t>sec.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FE2DA-2C27-C54E-9AA2-1E069E3EBA32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E443C87-5271-F840-9003-F253D0B003A2}"/>
              </a:ext>
            </a:extLst>
          </p:cNvPr>
          <p:cNvSpPr/>
          <p:nvPr/>
        </p:nvSpPr>
        <p:spPr>
          <a:xfrm rot="20237698">
            <a:off x="5384217" y="920449"/>
            <a:ext cx="3127629" cy="1756913"/>
          </a:xfrm>
          <a:prstGeom prst="cloud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FF0000"/>
                </a:solidFill>
                <a:latin typeface="+mn-lt"/>
              </a:rPr>
              <a:t>“E </a:t>
            </a:r>
            <a:r>
              <a:rPr lang="en-GB" sz="1600" dirty="0" err="1">
                <a:solidFill>
                  <a:srgbClr val="FF0000"/>
                </a:solidFill>
                <a:latin typeface="+mn-lt"/>
              </a:rPr>
              <a:t>questo</a:t>
            </a:r>
            <a:r>
              <a:rPr lang="en-GB" sz="1600" dirty="0">
                <a:solidFill>
                  <a:srgbClr val="FF0000"/>
                </a:solidFill>
                <a:latin typeface="+mn-lt"/>
              </a:rPr>
              <a:t> chi lo ha </a:t>
            </a:r>
            <a:r>
              <a:rPr lang="en-GB" sz="1600" dirty="0" err="1">
                <a:solidFill>
                  <a:srgbClr val="FF0000"/>
                </a:solidFill>
                <a:latin typeface="+mn-lt"/>
              </a:rPr>
              <a:t>ordinato</a:t>
            </a:r>
            <a:r>
              <a:rPr lang="en-GB" sz="1600" dirty="0">
                <a:solidFill>
                  <a:srgbClr val="FF0000"/>
                </a:solidFill>
                <a:latin typeface="+mn-lt"/>
              </a:rPr>
              <a:t>?”, </a:t>
            </a:r>
            <a:r>
              <a:rPr lang="en-GB" sz="1600" dirty="0" err="1">
                <a:latin typeface="+mn-lt"/>
              </a:rPr>
              <a:t>esclamò</a:t>
            </a:r>
            <a:r>
              <a:rPr lang="en-GB" sz="1600" dirty="0">
                <a:latin typeface="+mn-lt"/>
              </a:rPr>
              <a:t> il </a:t>
            </a:r>
            <a:r>
              <a:rPr lang="en-GB" sz="1600" dirty="0" err="1">
                <a:latin typeface="+mn-lt"/>
              </a:rPr>
              <a:t>premio</a:t>
            </a:r>
            <a:r>
              <a:rPr lang="en-GB" sz="1600" dirty="0">
                <a:latin typeface="+mn-lt"/>
              </a:rPr>
              <a:t> Nobel Isidor Rabi…</a:t>
            </a:r>
            <a:endParaRPr kumimoji="0" lang="en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ounded Rectangle"/>
          <p:cNvSpPr/>
          <p:nvPr/>
        </p:nvSpPr>
        <p:spPr>
          <a:xfrm>
            <a:off x="107950" y="3357562"/>
            <a:ext cx="4824413" cy="3167063"/>
          </a:xfrm>
          <a:prstGeom prst="roundRect">
            <a:avLst>
              <a:gd name="adj" fmla="val 10426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53" name="Rounded Rectangle"/>
          <p:cNvSpPr/>
          <p:nvPr/>
        </p:nvSpPr>
        <p:spPr>
          <a:xfrm>
            <a:off x="323850" y="836612"/>
            <a:ext cx="4752975" cy="2305051"/>
          </a:xfrm>
          <a:prstGeom prst="roundRect">
            <a:avLst>
              <a:gd name="adj" fmla="val 16529"/>
            </a:avLst>
          </a:prstGeom>
          <a:solidFill>
            <a:srgbClr val="FFFFFF"/>
          </a:solidFill>
          <a:ln>
            <a:solidFill>
              <a:srgbClr val="010E66"/>
            </a:solidFill>
          </a:ln>
          <a:effectLst>
            <a:outerShdw blurRad="50800" dist="63499" dir="8100000" rotWithShape="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 defTabSz="455612">
              <a:lnSpc>
                <a:spcPct val="77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54" name="Altre particelle!"/>
          <p:cNvSpPr txBox="1">
            <a:spLocks noGrp="1"/>
          </p:cNvSpPr>
          <p:nvPr>
            <p:ph type="title" idx="4294967295"/>
          </p:nvPr>
        </p:nvSpPr>
        <p:spPr>
          <a:xfrm>
            <a:off x="322262" y="58737"/>
            <a:ext cx="6626226" cy="4810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5612">
              <a:lnSpc>
                <a:spcPct val="95000"/>
              </a:lnSpc>
              <a:defRPr sz="2400" b="1">
                <a:solidFill>
                  <a:srgbClr val="010E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3200" dirty="0" err="1"/>
              <a:t>Altre</a:t>
            </a:r>
            <a:r>
              <a:rPr sz="3200" dirty="0"/>
              <a:t> </a:t>
            </a:r>
            <a:r>
              <a:rPr sz="3200" dirty="0" err="1"/>
              <a:t>particelle</a:t>
            </a:r>
            <a:r>
              <a:rPr sz="3200" dirty="0"/>
              <a:t>!</a:t>
            </a:r>
          </a:p>
        </p:txBody>
      </p:sp>
      <p:sp>
        <p:nvSpPr>
          <p:cNvPr id="655" name="Il muone (μ)…"/>
          <p:cNvSpPr txBox="1"/>
          <p:nvPr/>
        </p:nvSpPr>
        <p:spPr>
          <a:xfrm>
            <a:off x="468312" y="981075"/>
            <a:ext cx="3959226" cy="197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Il muone (μ)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Scoperto nella radiazione cosmica da Neddermeyer e Anderson (1936).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endParaRPr>
              <a:latin typeface="+mn-lt"/>
              <a:ea typeface="+mn-ea"/>
              <a:cs typeface="+mn-cs"/>
              <a:sym typeface="Arial"/>
            </a:endParaRP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Sembra identico all’elettrone ma e’ 200 volte piu’ pesante. </a:t>
            </a:r>
          </a:p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Decade in 2.2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>
                <a:latin typeface="+mn-lt"/>
                <a:ea typeface="+mn-ea"/>
                <a:cs typeface="+mn-cs"/>
                <a:sym typeface="Arial"/>
              </a:rPr>
              <a:t>sec.</a:t>
            </a:r>
          </a:p>
        </p:txBody>
      </p:sp>
      <p:pic>
        <p:nvPicPr>
          <p:cNvPr id="661" name="strane18_1_2.jpg" descr="strane18_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860800"/>
            <a:ext cx="3625850" cy="2592388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Le particelle “strane” -&gt; nuovi quarks!"/>
          <p:cNvSpPr txBox="1"/>
          <p:nvPr/>
        </p:nvSpPr>
        <p:spPr>
          <a:xfrm>
            <a:off x="395287" y="3429000"/>
            <a:ext cx="4251981" cy="35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4" tIns="45714" rIns="45714" bIns="45714">
            <a:spAutoFit/>
          </a:bodyPr>
          <a:lstStyle/>
          <a:p>
            <a:pPr defTabSz="455612">
              <a:spcBef>
                <a:spcPts val="0"/>
              </a:spcBef>
              <a:buSzTx/>
              <a:buNone/>
              <a:defRPr sz="18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rgbClr val="800D00"/>
                </a:solidFill>
                <a:latin typeface="+mn-lt"/>
                <a:ea typeface="+mn-ea"/>
                <a:cs typeface="+mn-cs"/>
                <a:sym typeface="Arial"/>
              </a:rPr>
              <a:t>Le particelle “strane” -&gt; nuovi quarks!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FE2DA-2C27-C54E-9AA2-1E069E3EBA32}"/>
              </a:ext>
            </a:extLst>
          </p:cNvPr>
          <p:cNvSpPr/>
          <p:nvPr/>
        </p:nvSpPr>
        <p:spPr>
          <a:xfrm>
            <a:off x="7612" y="6583188"/>
            <a:ext cx="5845593" cy="1165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58133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Pct val="100000"/>
          <a:buFontTx/>
          <a:buChar char="•"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17885</TotalTime>
  <Words>2323</Words>
  <Application>Microsoft Macintosh PowerPoint</Application>
  <PresentationFormat>On-screen Show (4:3)</PresentationFormat>
  <Paragraphs>435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Bookman Old Style</vt:lpstr>
      <vt:lpstr>Comic Sans MS</vt:lpstr>
      <vt:lpstr>Courier New</vt:lpstr>
      <vt:lpstr>Helvetica</vt:lpstr>
      <vt:lpstr>Helvetica Neue Light</vt:lpstr>
      <vt:lpstr>Lucida Grande</vt:lpstr>
      <vt:lpstr>Symbol</vt:lpstr>
      <vt:lpstr>Tahoma</vt:lpstr>
      <vt:lpstr>Times New Roman</vt:lpstr>
      <vt:lpstr>Wingdings</vt:lpstr>
      <vt:lpstr>White</vt:lpstr>
      <vt:lpstr>Il Modello Standard                               delle Particelle Elementari</vt:lpstr>
      <vt:lpstr>Sommario</vt:lpstr>
      <vt:lpstr>La materia</vt:lpstr>
      <vt:lpstr>La materia</vt:lpstr>
      <vt:lpstr>La materia</vt:lpstr>
      <vt:lpstr>La materia</vt:lpstr>
      <vt:lpstr>La materia</vt:lpstr>
      <vt:lpstr>Altre particelle!</vt:lpstr>
      <vt:lpstr>Altre particelle!</vt:lpstr>
      <vt:lpstr>Altre particelle!</vt:lpstr>
      <vt:lpstr>L’antimateria</vt:lpstr>
      <vt:lpstr>L’antimateria</vt:lpstr>
      <vt:lpstr> Le forze o interazioni</vt:lpstr>
      <vt:lpstr> Le forze o interazioni</vt:lpstr>
      <vt:lpstr>Una parentesi: la Gravita’</vt:lpstr>
      <vt:lpstr>Il Modello Standard (MS) delle particelle elementari</vt:lpstr>
      <vt:lpstr>Problemi col modello standard…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Decadimenti</vt:lpstr>
      <vt:lpstr>PowerPoint Presentation</vt:lpstr>
      <vt:lpstr>PowerPoint Presentation</vt:lpstr>
      <vt:lpstr>PowerPoint Presentation</vt:lpstr>
      <vt:lpstr>4 Luglio 2012</vt:lpstr>
      <vt:lpstr>4 Luglio 2012</vt:lpstr>
      <vt:lpstr>Come cerchiamo il bosone di Higgs? </vt:lpstr>
      <vt:lpstr>Cosa impariamo oggi?</vt:lpstr>
      <vt:lpstr>Buon proseguimento!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Modello Standard</dc:title>
  <cp:lastModifiedBy>Michela Biglietti</cp:lastModifiedBy>
  <cp:revision>47</cp:revision>
  <cp:lastPrinted>2019-03-19T23:38:22Z</cp:lastPrinted>
  <dcterms:modified xsi:type="dcterms:W3CDTF">2023-02-10T00:15:35Z</dcterms:modified>
</cp:coreProperties>
</file>