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64" r:id="rId2"/>
  </p:sldMasterIdLst>
  <p:notesMasterIdLst>
    <p:notesMasterId r:id="rId11"/>
  </p:notesMasterIdLst>
  <p:sldIdLst>
    <p:sldId id="260" r:id="rId3"/>
    <p:sldId id="259" r:id="rId4"/>
    <p:sldId id="266" r:id="rId5"/>
    <p:sldId id="267" r:id="rId6"/>
    <p:sldId id="268" r:id="rId7"/>
    <p:sldId id="269" r:id="rId8"/>
    <p:sldId id="270" r:id="rId9"/>
    <p:sldId id="261" r:id="rId10"/>
  </p:sldIdLst>
  <p:sldSz cx="12192000" cy="6858000"/>
  <p:notesSz cx="6858000" cy="9144000"/>
  <p:defaultTextStyle>
    <a:defPPr>
      <a:defRPr lang="en-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a:srgbClr val="0096FF"/>
    <a:srgbClr val="76D6FF"/>
    <a:srgbClr val="00FDFF"/>
    <a:srgbClr val="73FE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7"/>
    <p:restoredTop sz="96327"/>
  </p:normalViewPr>
  <p:slideViewPr>
    <p:cSldViewPr snapToGrid="0" showGuides="1">
      <p:cViewPr varScale="1">
        <p:scale>
          <a:sx n="79" d="100"/>
          <a:sy n="79" d="100"/>
        </p:scale>
        <p:origin x="114" y="9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BD84C9-3289-F94D-A054-CC53F014232B}" type="datetimeFigureOut">
              <a:rPr lang="en-US" smtClean="0"/>
              <a:t>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78BB2D-4963-BD44-8248-E5296E072B3B}" type="slidenum">
              <a:rPr lang="en-US" smtClean="0"/>
              <a:t>‹#›</a:t>
            </a:fld>
            <a:endParaRPr lang="en-US"/>
          </a:p>
        </p:txBody>
      </p:sp>
    </p:spTree>
    <p:extLst>
      <p:ext uri="{BB962C8B-B14F-4D97-AF65-F5344CB8AC3E}">
        <p14:creationId xmlns:p14="http://schemas.microsoft.com/office/powerpoint/2010/main" val="3477147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ajd tytułowy">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1F64C8F-009D-2AD9-E0D3-736DCD93D0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a:extLst>
              <a:ext uri="{FF2B5EF4-FFF2-40B4-BE49-F238E27FC236}">
                <a16:creationId xmlns:a16="http://schemas.microsoft.com/office/drawing/2014/main" id="{62AA0D03-EA25-E27D-BBDF-08A206442FF6}"/>
              </a:ext>
            </a:extLst>
          </p:cNvPr>
          <p:cNvSpPr>
            <a:spLocks noGrp="1"/>
          </p:cNvSpPr>
          <p:nvPr>
            <p:ph type="dt" sz="half" idx="10"/>
          </p:nvPr>
        </p:nvSpPr>
        <p:spPr>
          <a:xfrm>
            <a:off x="838200" y="6356350"/>
            <a:ext cx="2743200" cy="365125"/>
          </a:xfrm>
          <a:prstGeom prst="rect">
            <a:avLst/>
          </a:prstGeom>
        </p:spPr>
        <p:txBody>
          <a:bodyPr/>
          <a:lstStyle/>
          <a:p>
            <a:fld id="{2CB86811-F51B-494D-915D-396A12BBB1CD}" type="datetime1">
              <a:rPr lang="de-CH" smtClean="0"/>
              <a:t>09.02.2023</a:t>
            </a:fld>
            <a:endParaRPr lang="en-US"/>
          </a:p>
        </p:txBody>
      </p:sp>
      <p:sp>
        <p:nvSpPr>
          <p:cNvPr id="5" name="Footer Placeholder 4">
            <a:extLst>
              <a:ext uri="{FF2B5EF4-FFF2-40B4-BE49-F238E27FC236}">
                <a16:creationId xmlns:a16="http://schemas.microsoft.com/office/drawing/2014/main" id="{FA9CB5D0-0694-03EF-AAF5-55866B7B3A5F}"/>
              </a:ext>
            </a:extLst>
          </p:cNvPr>
          <p:cNvSpPr>
            <a:spLocks noGrp="1"/>
          </p:cNvSpPr>
          <p:nvPr>
            <p:ph type="ftr" sz="quarter" idx="11"/>
          </p:nvPr>
        </p:nvSpPr>
        <p:spPr>
          <a:xfrm>
            <a:off x="4038600" y="6356350"/>
            <a:ext cx="4114800" cy="365125"/>
          </a:xfrm>
          <a:prstGeom prst="rect">
            <a:avLst/>
          </a:prstGeom>
        </p:spPr>
        <p:txBody>
          <a:bodyPr/>
          <a:lstStyle/>
          <a:p>
            <a:r>
              <a:rPr lang="en-US"/>
              <a:t>asdfasd</a:t>
            </a:r>
          </a:p>
        </p:txBody>
      </p:sp>
      <p:sp>
        <p:nvSpPr>
          <p:cNvPr id="6" name="Slide Number Placeholder 5">
            <a:extLst>
              <a:ext uri="{FF2B5EF4-FFF2-40B4-BE49-F238E27FC236}">
                <a16:creationId xmlns:a16="http://schemas.microsoft.com/office/drawing/2014/main" id="{E3F1E9F3-1FB4-2B31-1C1A-76854A673823}"/>
              </a:ext>
            </a:extLst>
          </p:cNvPr>
          <p:cNvSpPr>
            <a:spLocks noGrp="1"/>
          </p:cNvSpPr>
          <p:nvPr>
            <p:ph type="sldNum" sz="quarter" idx="12"/>
          </p:nvPr>
        </p:nvSpPr>
        <p:spPr>
          <a:xfrm>
            <a:off x="8610600" y="6356350"/>
            <a:ext cx="2743200" cy="365125"/>
          </a:xfrm>
          <a:prstGeom prst="rect">
            <a:avLst/>
          </a:prstGeom>
        </p:spPr>
        <p:txBody>
          <a:bodyPr/>
          <a:lstStyle/>
          <a:p>
            <a:fld id="{DC562A29-F7CD-E34E-BAEE-8E8E72BF4195}" type="slidenum">
              <a:rPr lang="en-US" smtClean="0"/>
              <a:t>‹#›</a:t>
            </a:fld>
            <a:endParaRPr lang="en-US"/>
          </a:p>
        </p:txBody>
      </p:sp>
      <p:sp>
        <p:nvSpPr>
          <p:cNvPr id="8" name="Title 7">
            <a:extLst>
              <a:ext uri="{FF2B5EF4-FFF2-40B4-BE49-F238E27FC236}">
                <a16:creationId xmlns:a16="http://schemas.microsoft.com/office/drawing/2014/main" id="{7C561BF8-D2F3-313F-3EB0-0BD33D25422A}"/>
              </a:ext>
            </a:extLst>
          </p:cNvPr>
          <p:cNvSpPr>
            <a:spLocks noGrp="1"/>
          </p:cNvSpPr>
          <p:nvPr>
            <p:ph type="title"/>
          </p:nvPr>
        </p:nvSpPr>
        <p:spPr>
          <a:xfrm>
            <a:off x="1524000" y="1600201"/>
            <a:ext cx="9144000" cy="1828800"/>
          </a:xfrm>
        </p:spPr>
        <p:txBody>
          <a:bodyPr/>
          <a:lstStyle>
            <a:lvl1pPr algn="ctr">
              <a:defRPr/>
            </a:lvl1pPr>
          </a:lstStyle>
          <a:p>
            <a:r>
              <a:rPr lang="pl-PL"/>
              <a:t>Kliknij, aby edytować styl</a:t>
            </a:r>
            <a:endParaRPr lang="en-US" dirty="0"/>
          </a:p>
        </p:txBody>
      </p:sp>
      <p:sp>
        <p:nvSpPr>
          <p:cNvPr id="9" name="This project has received funding from the European Union’s Horizon Europe Research and Innovation programme under Grant Agreement No 101057511.">
            <a:extLst>
              <a:ext uri="{FF2B5EF4-FFF2-40B4-BE49-F238E27FC236}">
                <a16:creationId xmlns:a16="http://schemas.microsoft.com/office/drawing/2014/main" id="{BA11E89F-E477-A03A-4F88-F0A30D670CF1}"/>
              </a:ext>
            </a:extLst>
          </p:cNvPr>
          <p:cNvSpPr txBox="1"/>
          <p:nvPr userDrawn="1"/>
        </p:nvSpPr>
        <p:spPr>
          <a:xfrm>
            <a:off x="1524001" y="5840777"/>
            <a:ext cx="9144000" cy="498726"/>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lvl1pPr algn="just" defTabSz="584200">
              <a:lnSpc>
                <a:spcPct val="110000"/>
              </a:lnSpc>
              <a:defRPr sz="2100" b="0" i="1">
                <a:solidFill>
                  <a:srgbClr val="424242"/>
                </a:solidFill>
              </a:defRPr>
            </a:lvl1pPr>
          </a:lstStyle>
          <a:p>
            <a:r>
              <a:rPr sz="1200" dirty="0"/>
              <a:t>This project has received funding from the European Union’s Horizon Europe Research and Innovation </a:t>
            </a:r>
            <a:r>
              <a:rPr sz="1200" dirty="0" err="1"/>
              <a:t>programme</a:t>
            </a:r>
            <a:r>
              <a:rPr sz="1200" dirty="0"/>
              <a:t> under Grant Agreement No 101057511.</a:t>
            </a:r>
          </a:p>
        </p:txBody>
      </p:sp>
      <p:pic>
        <p:nvPicPr>
          <p:cNvPr id="10" name="eu_flag.jpg" descr="eu_flag.jpg">
            <a:extLst>
              <a:ext uri="{FF2B5EF4-FFF2-40B4-BE49-F238E27FC236}">
                <a16:creationId xmlns:a16="http://schemas.microsoft.com/office/drawing/2014/main" id="{B8ECA5AB-1183-48D5-F2A3-E22CDADB8C8F}"/>
              </a:ext>
            </a:extLst>
          </p:cNvPr>
          <p:cNvPicPr>
            <a:picLocks noChangeAspect="1"/>
          </p:cNvPicPr>
          <p:nvPr userDrawn="1"/>
        </p:nvPicPr>
        <p:blipFill>
          <a:blip r:embed="rId2"/>
          <a:stretch>
            <a:fillRect/>
          </a:stretch>
        </p:blipFill>
        <p:spPr>
          <a:xfrm>
            <a:off x="623048" y="5825226"/>
            <a:ext cx="792760" cy="529829"/>
          </a:xfrm>
          <a:prstGeom prst="rect">
            <a:avLst/>
          </a:prstGeom>
          <a:ln w="12700" cap="flat">
            <a:noFill/>
            <a:miter lim="400000"/>
          </a:ln>
          <a:effectLst/>
        </p:spPr>
      </p:pic>
    </p:spTree>
    <p:extLst>
      <p:ext uri="{BB962C8B-B14F-4D97-AF65-F5344CB8AC3E}">
        <p14:creationId xmlns:p14="http://schemas.microsoft.com/office/powerpoint/2010/main" val="31307071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6" name="Image" descr="Image">
            <a:extLst>
              <a:ext uri="{FF2B5EF4-FFF2-40B4-BE49-F238E27FC236}">
                <a16:creationId xmlns:a16="http://schemas.microsoft.com/office/drawing/2014/main" id="{76033219-2A05-B2BA-4D91-40F624A95B95}"/>
              </a:ext>
            </a:extLst>
          </p:cNvPr>
          <p:cNvPicPr>
            <a:picLocks noChangeAspect="1"/>
          </p:cNvPicPr>
          <p:nvPr userDrawn="1"/>
        </p:nvPicPr>
        <p:blipFill>
          <a:blip r:embed="rId2"/>
          <a:stretch>
            <a:fillRect/>
          </a:stretch>
        </p:blipFill>
        <p:spPr>
          <a:xfrm>
            <a:off x="3496070" y="2198077"/>
            <a:ext cx="5199860" cy="2461847"/>
          </a:xfrm>
          <a:prstGeom prst="rect">
            <a:avLst/>
          </a:prstGeom>
          <a:ln w="12700">
            <a:miter lim="400000"/>
          </a:ln>
        </p:spPr>
      </p:pic>
    </p:spTree>
    <p:extLst>
      <p:ext uri="{BB962C8B-B14F-4D97-AF65-F5344CB8AC3E}">
        <p14:creationId xmlns:p14="http://schemas.microsoft.com/office/powerpoint/2010/main" val="346550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A85DC-8A16-A6A9-E07C-58E8D9102E3B}"/>
              </a:ext>
            </a:extLst>
          </p:cNvPr>
          <p:cNvSpPr>
            <a:spLocks noGrp="1"/>
          </p:cNvSpPr>
          <p:nvPr>
            <p:ph type="title"/>
          </p:nvPr>
        </p:nvSpPr>
        <p:spPr>
          <a:xfrm>
            <a:off x="2487168" y="18256"/>
            <a:ext cx="9585960" cy="1097000"/>
          </a:xfrm>
        </p:spPr>
        <p:txBody>
          <a:bodyPr/>
          <a:lstStyle>
            <a:lvl1pPr>
              <a:defRPr>
                <a:solidFill>
                  <a:schemeClr val="bg1"/>
                </a:solidFill>
              </a:defRPr>
            </a:lvl1pPr>
          </a:lstStyle>
          <a:p>
            <a:r>
              <a:rPr lang="pl-PL"/>
              <a:t>Kliknij, aby edytować styl</a:t>
            </a:r>
            <a:endParaRPr lang="en-US" dirty="0"/>
          </a:p>
        </p:txBody>
      </p:sp>
      <p:sp>
        <p:nvSpPr>
          <p:cNvPr id="3" name="Content Placeholder 2">
            <a:extLst>
              <a:ext uri="{FF2B5EF4-FFF2-40B4-BE49-F238E27FC236}">
                <a16:creationId xmlns:a16="http://schemas.microsoft.com/office/drawing/2014/main" id="{DAE73F61-98E6-F2F6-27AA-674DD8FAE5FB}"/>
              </a:ext>
            </a:extLst>
          </p:cNvPr>
          <p:cNvSpPr>
            <a:spLocks noGrp="1"/>
          </p:cNvSpPr>
          <p:nvPr>
            <p:ph idx="1"/>
          </p:nvPr>
        </p:nvSpPr>
        <p:spPr>
          <a:xfrm>
            <a:off x="265176" y="1271805"/>
            <a:ext cx="11612880" cy="4908995"/>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a:extLst>
              <a:ext uri="{FF2B5EF4-FFF2-40B4-BE49-F238E27FC236}">
                <a16:creationId xmlns:a16="http://schemas.microsoft.com/office/drawing/2014/main" id="{FF406B67-4BAA-B6D3-346D-76F19AE7BBA8}"/>
              </a:ext>
            </a:extLst>
          </p:cNvPr>
          <p:cNvSpPr>
            <a:spLocks noGrp="1"/>
          </p:cNvSpPr>
          <p:nvPr>
            <p:ph type="dt" sz="half" idx="10"/>
          </p:nvPr>
        </p:nvSpPr>
        <p:spPr>
          <a:xfrm>
            <a:off x="265176" y="6359923"/>
            <a:ext cx="2743200" cy="365125"/>
          </a:xfrm>
          <a:prstGeom prst="rect">
            <a:avLst/>
          </a:prstGeom>
        </p:spPr>
        <p:txBody>
          <a:bodyPr/>
          <a:lstStyle/>
          <a:p>
            <a:fld id="{FAA6994F-A15F-444D-9EEE-6806624FC76A}" type="datetime1">
              <a:rPr lang="de-CH" smtClean="0"/>
              <a:t>09.02.2023</a:t>
            </a:fld>
            <a:endParaRPr lang="en-US"/>
          </a:p>
        </p:txBody>
      </p:sp>
      <p:sp>
        <p:nvSpPr>
          <p:cNvPr id="5" name="Footer Placeholder 4">
            <a:extLst>
              <a:ext uri="{FF2B5EF4-FFF2-40B4-BE49-F238E27FC236}">
                <a16:creationId xmlns:a16="http://schemas.microsoft.com/office/drawing/2014/main" id="{CFFE8455-BE50-4C06-BA8D-D5CCC55B36D4}"/>
              </a:ext>
            </a:extLst>
          </p:cNvPr>
          <p:cNvSpPr>
            <a:spLocks noGrp="1"/>
          </p:cNvSpPr>
          <p:nvPr>
            <p:ph type="ftr" sz="quarter" idx="11"/>
          </p:nvPr>
        </p:nvSpPr>
        <p:spPr>
          <a:xfrm>
            <a:off x="3145536" y="6356350"/>
            <a:ext cx="5876544" cy="365125"/>
          </a:xfrm>
          <a:prstGeom prst="rect">
            <a:avLst/>
          </a:prstGeom>
        </p:spPr>
        <p:txBody>
          <a:bodyPr/>
          <a:lstStyle/>
          <a:p>
            <a:r>
              <a:rPr lang="en-US"/>
              <a:t>asdfasd</a:t>
            </a:r>
          </a:p>
        </p:txBody>
      </p:sp>
      <p:sp>
        <p:nvSpPr>
          <p:cNvPr id="6" name="Slide Number Placeholder 5">
            <a:extLst>
              <a:ext uri="{FF2B5EF4-FFF2-40B4-BE49-F238E27FC236}">
                <a16:creationId xmlns:a16="http://schemas.microsoft.com/office/drawing/2014/main" id="{E04B61BE-67D6-A9CE-EFE6-64FED8D74E88}"/>
              </a:ext>
            </a:extLst>
          </p:cNvPr>
          <p:cNvSpPr>
            <a:spLocks noGrp="1"/>
          </p:cNvSpPr>
          <p:nvPr>
            <p:ph type="sldNum" sz="quarter" idx="12"/>
          </p:nvPr>
        </p:nvSpPr>
        <p:spPr>
          <a:xfrm>
            <a:off x="9134856" y="6356350"/>
            <a:ext cx="2743200" cy="365125"/>
          </a:xfrm>
          <a:prstGeom prst="rect">
            <a:avLst/>
          </a:prstGeom>
        </p:spPr>
        <p:txBody>
          <a:bodyPr/>
          <a:lstStyle/>
          <a:p>
            <a:fld id="{DC562A29-F7CD-E34E-BAEE-8E8E72BF4195}" type="slidenum">
              <a:rPr lang="en-US" smtClean="0"/>
              <a:t>‹#›</a:t>
            </a:fld>
            <a:endParaRPr lang="en-US"/>
          </a:p>
        </p:txBody>
      </p:sp>
    </p:spTree>
    <p:extLst>
      <p:ext uri="{BB962C8B-B14F-4D97-AF65-F5344CB8AC3E}">
        <p14:creationId xmlns:p14="http://schemas.microsoft.com/office/powerpoint/2010/main" val="15975770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A85DC-8A16-A6A9-E07C-58E8D9102E3B}"/>
              </a:ext>
            </a:extLst>
          </p:cNvPr>
          <p:cNvSpPr>
            <a:spLocks noGrp="1"/>
          </p:cNvSpPr>
          <p:nvPr>
            <p:ph type="title"/>
          </p:nvPr>
        </p:nvSpPr>
        <p:spPr>
          <a:xfrm>
            <a:off x="2487168" y="18256"/>
            <a:ext cx="9585960" cy="1097000"/>
          </a:xfrm>
        </p:spPr>
        <p:txBody>
          <a:bodyPr/>
          <a:lstStyle>
            <a:lvl1pPr>
              <a:defRPr>
                <a:solidFill>
                  <a:schemeClr val="bg1"/>
                </a:solidFill>
              </a:defRPr>
            </a:lvl1pPr>
          </a:lstStyle>
          <a:p>
            <a:r>
              <a:rPr lang="pl-PL"/>
              <a:t>Kliknij, aby edytować styl</a:t>
            </a:r>
            <a:endParaRPr lang="en-US" dirty="0"/>
          </a:p>
        </p:txBody>
      </p:sp>
      <p:sp>
        <p:nvSpPr>
          <p:cNvPr id="3" name="Content Placeholder 2">
            <a:extLst>
              <a:ext uri="{FF2B5EF4-FFF2-40B4-BE49-F238E27FC236}">
                <a16:creationId xmlns:a16="http://schemas.microsoft.com/office/drawing/2014/main" id="{DAE73F61-98E6-F2F6-27AA-674DD8FAE5FB}"/>
              </a:ext>
            </a:extLst>
          </p:cNvPr>
          <p:cNvSpPr>
            <a:spLocks noGrp="1"/>
          </p:cNvSpPr>
          <p:nvPr>
            <p:ph idx="1"/>
          </p:nvPr>
        </p:nvSpPr>
        <p:spPr>
          <a:xfrm>
            <a:off x="176784" y="1271805"/>
            <a:ext cx="5830824" cy="4908995"/>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a:extLst>
              <a:ext uri="{FF2B5EF4-FFF2-40B4-BE49-F238E27FC236}">
                <a16:creationId xmlns:a16="http://schemas.microsoft.com/office/drawing/2014/main" id="{FF406B67-4BAA-B6D3-346D-76F19AE7BBA8}"/>
              </a:ext>
            </a:extLst>
          </p:cNvPr>
          <p:cNvSpPr>
            <a:spLocks noGrp="1"/>
          </p:cNvSpPr>
          <p:nvPr>
            <p:ph type="dt" sz="half" idx="10"/>
          </p:nvPr>
        </p:nvSpPr>
        <p:spPr>
          <a:xfrm>
            <a:off x="176784" y="6348476"/>
            <a:ext cx="2743200" cy="365125"/>
          </a:xfrm>
          <a:prstGeom prst="rect">
            <a:avLst/>
          </a:prstGeom>
        </p:spPr>
        <p:txBody>
          <a:bodyPr/>
          <a:lstStyle/>
          <a:p>
            <a:fld id="{711D300B-3136-384B-8A60-53217FC2293F}" type="datetime1">
              <a:rPr lang="de-CH" smtClean="0"/>
              <a:t>09.02.2023</a:t>
            </a:fld>
            <a:endParaRPr lang="en-US"/>
          </a:p>
        </p:txBody>
      </p:sp>
      <p:sp>
        <p:nvSpPr>
          <p:cNvPr id="5" name="Footer Placeholder 4">
            <a:extLst>
              <a:ext uri="{FF2B5EF4-FFF2-40B4-BE49-F238E27FC236}">
                <a16:creationId xmlns:a16="http://schemas.microsoft.com/office/drawing/2014/main" id="{CFFE8455-BE50-4C06-BA8D-D5CCC55B36D4}"/>
              </a:ext>
            </a:extLst>
          </p:cNvPr>
          <p:cNvSpPr>
            <a:spLocks noGrp="1"/>
          </p:cNvSpPr>
          <p:nvPr>
            <p:ph type="ftr" sz="quarter" idx="11"/>
          </p:nvPr>
        </p:nvSpPr>
        <p:spPr>
          <a:xfrm>
            <a:off x="3145536" y="6356350"/>
            <a:ext cx="5876544" cy="365125"/>
          </a:xfrm>
          <a:prstGeom prst="rect">
            <a:avLst/>
          </a:prstGeom>
        </p:spPr>
        <p:txBody>
          <a:bodyPr/>
          <a:lstStyle/>
          <a:p>
            <a:r>
              <a:rPr lang="en-US"/>
              <a:t>asdfasd</a:t>
            </a:r>
          </a:p>
        </p:txBody>
      </p:sp>
      <p:sp>
        <p:nvSpPr>
          <p:cNvPr id="6" name="Slide Number Placeholder 5">
            <a:extLst>
              <a:ext uri="{FF2B5EF4-FFF2-40B4-BE49-F238E27FC236}">
                <a16:creationId xmlns:a16="http://schemas.microsoft.com/office/drawing/2014/main" id="{E04B61BE-67D6-A9CE-EFE6-64FED8D74E88}"/>
              </a:ext>
            </a:extLst>
          </p:cNvPr>
          <p:cNvSpPr>
            <a:spLocks noGrp="1"/>
          </p:cNvSpPr>
          <p:nvPr>
            <p:ph type="sldNum" sz="quarter" idx="12"/>
          </p:nvPr>
        </p:nvSpPr>
        <p:spPr>
          <a:xfrm>
            <a:off x="9272016" y="6334858"/>
            <a:ext cx="2743200" cy="365125"/>
          </a:xfrm>
          <a:prstGeom prst="rect">
            <a:avLst/>
          </a:prstGeom>
        </p:spPr>
        <p:txBody>
          <a:bodyPr/>
          <a:lstStyle/>
          <a:p>
            <a:fld id="{DC562A29-F7CD-E34E-BAEE-8E8E72BF4195}" type="slidenum">
              <a:rPr lang="en-US" smtClean="0"/>
              <a:t>‹#›</a:t>
            </a:fld>
            <a:endParaRPr lang="en-US"/>
          </a:p>
        </p:txBody>
      </p:sp>
      <p:sp>
        <p:nvSpPr>
          <p:cNvPr id="12" name="Content Placeholder 2">
            <a:extLst>
              <a:ext uri="{FF2B5EF4-FFF2-40B4-BE49-F238E27FC236}">
                <a16:creationId xmlns:a16="http://schemas.microsoft.com/office/drawing/2014/main" id="{7D86A1A1-CD88-4033-C3BF-4C0C84D0BB4C}"/>
              </a:ext>
            </a:extLst>
          </p:cNvPr>
          <p:cNvSpPr>
            <a:spLocks noGrp="1"/>
          </p:cNvSpPr>
          <p:nvPr>
            <p:ph idx="13"/>
          </p:nvPr>
        </p:nvSpPr>
        <p:spPr>
          <a:xfrm>
            <a:off x="6184392" y="1271805"/>
            <a:ext cx="5830824" cy="4908995"/>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Tree>
    <p:extLst>
      <p:ext uri="{BB962C8B-B14F-4D97-AF65-F5344CB8AC3E}">
        <p14:creationId xmlns:p14="http://schemas.microsoft.com/office/powerpoint/2010/main" val="57358715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orównani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37B47-D4EB-0C1D-23B0-37C191E20BF3}"/>
              </a:ext>
            </a:extLst>
          </p:cNvPr>
          <p:cNvSpPr>
            <a:spLocks noGrp="1"/>
          </p:cNvSpPr>
          <p:nvPr>
            <p:ph type="title"/>
          </p:nvPr>
        </p:nvSpPr>
        <p:spPr>
          <a:xfrm>
            <a:off x="2474976" y="21438"/>
            <a:ext cx="9695688" cy="1093817"/>
          </a:xfrm>
        </p:spPr>
        <p:txBody>
          <a:bodyPr/>
          <a:lstStyle>
            <a:lvl1pPr>
              <a:defRPr>
                <a:solidFill>
                  <a:schemeClr val="bg1"/>
                </a:solidFill>
              </a:defRPr>
            </a:lvl1pPr>
          </a:lstStyle>
          <a:p>
            <a:r>
              <a:rPr lang="pl-PL"/>
              <a:t>Kliknij, aby edytować styl</a:t>
            </a:r>
            <a:endParaRPr lang="en-US" dirty="0"/>
          </a:p>
        </p:txBody>
      </p:sp>
      <p:sp>
        <p:nvSpPr>
          <p:cNvPr id="3" name="Text Placeholder 2">
            <a:extLst>
              <a:ext uri="{FF2B5EF4-FFF2-40B4-BE49-F238E27FC236}">
                <a16:creationId xmlns:a16="http://schemas.microsoft.com/office/drawing/2014/main" id="{628F05F8-0A0F-3D78-FAE4-970258D25384}"/>
              </a:ext>
            </a:extLst>
          </p:cNvPr>
          <p:cNvSpPr>
            <a:spLocks noGrp="1"/>
          </p:cNvSpPr>
          <p:nvPr>
            <p:ph type="body" idx="1"/>
          </p:nvPr>
        </p:nvSpPr>
        <p:spPr>
          <a:xfrm>
            <a:off x="176784" y="1254443"/>
            <a:ext cx="58207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a:extLst>
              <a:ext uri="{FF2B5EF4-FFF2-40B4-BE49-F238E27FC236}">
                <a16:creationId xmlns:a16="http://schemas.microsoft.com/office/drawing/2014/main" id="{673AA138-8BA4-8A69-707D-316F387A3621}"/>
              </a:ext>
            </a:extLst>
          </p:cNvPr>
          <p:cNvSpPr>
            <a:spLocks noGrp="1"/>
          </p:cNvSpPr>
          <p:nvPr>
            <p:ph sz="half" idx="2"/>
          </p:nvPr>
        </p:nvSpPr>
        <p:spPr>
          <a:xfrm>
            <a:off x="166752" y="2078354"/>
            <a:ext cx="5830824" cy="4102989"/>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a:extLst>
              <a:ext uri="{FF2B5EF4-FFF2-40B4-BE49-F238E27FC236}">
                <a16:creationId xmlns:a16="http://schemas.microsoft.com/office/drawing/2014/main" id="{48B334CD-CDB1-A8D1-A226-93312A729ACF}"/>
              </a:ext>
            </a:extLst>
          </p:cNvPr>
          <p:cNvSpPr>
            <a:spLocks noGrp="1"/>
          </p:cNvSpPr>
          <p:nvPr>
            <p:ph type="body" sz="quarter" idx="3"/>
          </p:nvPr>
        </p:nvSpPr>
        <p:spPr>
          <a:xfrm>
            <a:off x="6172199" y="1254443"/>
            <a:ext cx="5853049"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a:extLst>
              <a:ext uri="{FF2B5EF4-FFF2-40B4-BE49-F238E27FC236}">
                <a16:creationId xmlns:a16="http://schemas.microsoft.com/office/drawing/2014/main" id="{2B1F144E-E8F9-EB19-63D0-9DAB0854CB24}"/>
              </a:ext>
            </a:extLst>
          </p:cNvPr>
          <p:cNvSpPr>
            <a:spLocks noGrp="1"/>
          </p:cNvSpPr>
          <p:nvPr>
            <p:ph sz="quarter" idx="4"/>
          </p:nvPr>
        </p:nvSpPr>
        <p:spPr>
          <a:xfrm>
            <a:off x="6172199" y="2078354"/>
            <a:ext cx="5853049" cy="4102989"/>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13" name="Date Placeholder 3">
            <a:extLst>
              <a:ext uri="{FF2B5EF4-FFF2-40B4-BE49-F238E27FC236}">
                <a16:creationId xmlns:a16="http://schemas.microsoft.com/office/drawing/2014/main" id="{51904FBE-B8BE-DA90-87B6-25BDFEDD0228}"/>
              </a:ext>
            </a:extLst>
          </p:cNvPr>
          <p:cNvSpPr>
            <a:spLocks noGrp="1"/>
          </p:cNvSpPr>
          <p:nvPr>
            <p:ph type="dt" sz="half" idx="10"/>
          </p:nvPr>
        </p:nvSpPr>
        <p:spPr>
          <a:xfrm>
            <a:off x="166752" y="6356350"/>
            <a:ext cx="2743200" cy="365125"/>
          </a:xfrm>
          <a:prstGeom prst="rect">
            <a:avLst/>
          </a:prstGeom>
        </p:spPr>
        <p:txBody>
          <a:bodyPr/>
          <a:lstStyle/>
          <a:p>
            <a:fld id="{967A220A-7839-724A-9622-19978358FB27}" type="datetime1">
              <a:rPr lang="de-CH" smtClean="0"/>
              <a:t>09.02.2023</a:t>
            </a:fld>
            <a:endParaRPr lang="en-US"/>
          </a:p>
        </p:txBody>
      </p:sp>
      <p:sp>
        <p:nvSpPr>
          <p:cNvPr id="14" name="Footer Placeholder 4">
            <a:extLst>
              <a:ext uri="{FF2B5EF4-FFF2-40B4-BE49-F238E27FC236}">
                <a16:creationId xmlns:a16="http://schemas.microsoft.com/office/drawing/2014/main" id="{46DDF2E9-C0B7-58F6-AA88-D30A3F0F6ED2}"/>
              </a:ext>
            </a:extLst>
          </p:cNvPr>
          <p:cNvSpPr>
            <a:spLocks noGrp="1"/>
          </p:cNvSpPr>
          <p:nvPr>
            <p:ph type="ftr" sz="quarter" idx="11"/>
          </p:nvPr>
        </p:nvSpPr>
        <p:spPr>
          <a:xfrm>
            <a:off x="3011424" y="6356350"/>
            <a:ext cx="6181344" cy="365125"/>
          </a:xfrm>
          <a:prstGeom prst="rect">
            <a:avLst/>
          </a:prstGeom>
        </p:spPr>
        <p:txBody>
          <a:bodyPr/>
          <a:lstStyle/>
          <a:p>
            <a:r>
              <a:rPr lang="en-US"/>
              <a:t>asdfasd</a:t>
            </a:r>
          </a:p>
        </p:txBody>
      </p:sp>
      <p:sp>
        <p:nvSpPr>
          <p:cNvPr id="15" name="Slide Number Placeholder 5">
            <a:extLst>
              <a:ext uri="{FF2B5EF4-FFF2-40B4-BE49-F238E27FC236}">
                <a16:creationId xmlns:a16="http://schemas.microsoft.com/office/drawing/2014/main" id="{341F130B-F198-1BCE-8ABF-64C1AA549170}"/>
              </a:ext>
            </a:extLst>
          </p:cNvPr>
          <p:cNvSpPr>
            <a:spLocks noGrp="1"/>
          </p:cNvSpPr>
          <p:nvPr>
            <p:ph type="sldNum" sz="quarter" idx="12"/>
          </p:nvPr>
        </p:nvSpPr>
        <p:spPr>
          <a:xfrm>
            <a:off x="9282048" y="6356350"/>
            <a:ext cx="2743200" cy="365125"/>
          </a:xfrm>
          <a:prstGeom prst="rect">
            <a:avLst/>
          </a:prstGeom>
        </p:spPr>
        <p:txBody>
          <a:bodyPr/>
          <a:lstStyle/>
          <a:p>
            <a:fld id="{DC562A29-F7CD-E34E-BAEE-8E8E72BF4195}" type="slidenum">
              <a:rPr lang="en-US" smtClean="0"/>
              <a:t>‹#›</a:t>
            </a:fld>
            <a:endParaRPr lang="en-US"/>
          </a:p>
        </p:txBody>
      </p:sp>
    </p:spTree>
    <p:extLst>
      <p:ext uri="{BB962C8B-B14F-4D97-AF65-F5344CB8AC3E}">
        <p14:creationId xmlns:p14="http://schemas.microsoft.com/office/powerpoint/2010/main" val="2248562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37B47-D4EB-0C1D-23B0-37C191E20BF3}"/>
              </a:ext>
            </a:extLst>
          </p:cNvPr>
          <p:cNvSpPr>
            <a:spLocks noGrp="1"/>
          </p:cNvSpPr>
          <p:nvPr>
            <p:ph type="title"/>
          </p:nvPr>
        </p:nvSpPr>
        <p:spPr>
          <a:xfrm>
            <a:off x="2474976" y="21438"/>
            <a:ext cx="9695688" cy="1093817"/>
          </a:xfrm>
        </p:spPr>
        <p:txBody>
          <a:bodyPr/>
          <a:lstStyle>
            <a:lvl1pPr>
              <a:defRPr>
                <a:solidFill>
                  <a:schemeClr val="bg1"/>
                </a:solidFill>
              </a:defRPr>
            </a:lvl1pPr>
          </a:lstStyle>
          <a:p>
            <a:r>
              <a:rPr lang="pl-PL"/>
              <a:t>Kliknij, aby edytować styl</a:t>
            </a:r>
            <a:endParaRPr lang="en-US" dirty="0"/>
          </a:p>
        </p:txBody>
      </p:sp>
      <p:sp>
        <p:nvSpPr>
          <p:cNvPr id="13" name="Date Placeholder 3">
            <a:extLst>
              <a:ext uri="{FF2B5EF4-FFF2-40B4-BE49-F238E27FC236}">
                <a16:creationId xmlns:a16="http://schemas.microsoft.com/office/drawing/2014/main" id="{51904FBE-B8BE-DA90-87B6-25BDFEDD0228}"/>
              </a:ext>
            </a:extLst>
          </p:cNvPr>
          <p:cNvSpPr>
            <a:spLocks noGrp="1"/>
          </p:cNvSpPr>
          <p:nvPr>
            <p:ph type="dt" sz="half" idx="10"/>
          </p:nvPr>
        </p:nvSpPr>
        <p:spPr>
          <a:xfrm>
            <a:off x="265176" y="6359923"/>
            <a:ext cx="2743200" cy="365125"/>
          </a:xfrm>
          <a:prstGeom prst="rect">
            <a:avLst/>
          </a:prstGeom>
        </p:spPr>
        <p:txBody>
          <a:bodyPr/>
          <a:lstStyle/>
          <a:p>
            <a:fld id="{DBBFEA4A-E004-734D-B7AF-23E48329035B}" type="datetime1">
              <a:rPr lang="de-CH" smtClean="0"/>
              <a:t>09.02.2023</a:t>
            </a:fld>
            <a:endParaRPr lang="en-US"/>
          </a:p>
        </p:txBody>
      </p:sp>
      <p:sp>
        <p:nvSpPr>
          <p:cNvPr id="14" name="Footer Placeholder 4">
            <a:extLst>
              <a:ext uri="{FF2B5EF4-FFF2-40B4-BE49-F238E27FC236}">
                <a16:creationId xmlns:a16="http://schemas.microsoft.com/office/drawing/2014/main" id="{46DDF2E9-C0B7-58F6-AA88-D30A3F0F6ED2}"/>
              </a:ext>
            </a:extLst>
          </p:cNvPr>
          <p:cNvSpPr>
            <a:spLocks noGrp="1"/>
          </p:cNvSpPr>
          <p:nvPr>
            <p:ph type="ftr" sz="quarter" idx="11"/>
          </p:nvPr>
        </p:nvSpPr>
        <p:spPr>
          <a:xfrm>
            <a:off x="3145536" y="6356350"/>
            <a:ext cx="5876544" cy="365125"/>
          </a:xfrm>
          <a:prstGeom prst="rect">
            <a:avLst/>
          </a:prstGeom>
        </p:spPr>
        <p:txBody>
          <a:bodyPr/>
          <a:lstStyle/>
          <a:p>
            <a:r>
              <a:rPr lang="en-US"/>
              <a:t>asdfasd</a:t>
            </a:r>
          </a:p>
        </p:txBody>
      </p:sp>
      <p:sp>
        <p:nvSpPr>
          <p:cNvPr id="15" name="Slide Number Placeholder 5">
            <a:extLst>
              <a:ext uri="{FF2B5EF4-FFF2-40B4-BE49-F238E27FC236}">
                <a16:creationId xmlns:a16="http://schemas.microsoft.com/office/drawing/2014/main" id="{341F130B-F198-1BCE-8ABF-64C1AA549170}"/>
              </a:ext>
            </a:extLst>
          </p:cNvPr>
          <p:cNvSpPr>
            <a:spLocks noGrp="1"/>
          </p:cNvSpPr>
          <p:nvPr>
            <p:ph type="sldNum" sz="quarter" idx="12"/>
          </p:nvPr>
        </p:nvSpPr>
        <p:spPr>
          <a:xfrm>
            <a:off x="9134856" y="6356350"/>
            <a:ext cx="2743200" cy="365125"/>
          </a:xfrm>
          <a:prstGeom prst="rect">
            <a:avLst/>
          </a:prstGeom>
        </p:spPr>
        <p:txBody>
          <a:bodyPr/>
          <a:lstStyle/>
          <a:p>
            <a:fld id="{DC562A29-F7CD-E34E-BAEE-8E8E72BF4195}" type="slidenum">
              <a:rPr lang="en-US" smtClean="0"/>
              <a:t>‹#›</a:t>
            </a:fld>
            <a:endParaRPr lang="en-US"/>
          </a:p>
        </p:txBody>
      </p:sp>
    </p:spTree>
    <p:extLst>
      <p:ext uri="{BB962C8B-B14F-4D97-AF65-F5344CB8AC3E}">
        <p14:creationId xmlns:p14="http://schemas.microsoft.com/office/powerpoint/2010/main" val="1378383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Zawartość z podpise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006C0-20CE-1903-AF05-85978330FB12}"/>
              </a:ext>
            </a:extLst>
          </p:cNvPr>
          <p:cNvSpPr>
            <a:spLocks noGrp="1"/>
          </p:cNvSpPr>
          <p:nvPr>
            <p:ph type="title"/>
          </p:nvPr>
        </p:nvSpPr>
        <p:spPr>
          <a:xfrm>
            <a:off x="425260" y="1271805"/>
            <a:ext cx="3932237" cy="1341108"/>
          </a:xfrm>
        </p:spPr>
        <p:txBody>
          <a:bodyPr anchor="b"/>
          <a:lstStyle>
            <a:lvl1pPr>
              <a:defRPr sz="3200"/>
            </a:lvl1pPr>
          </a:lstStyle>
          <a:p>
            <a:r>
              <a:rPr lang="pl-PL"/>
              <a:t>Kliknij, aby edytować styl</a:t>
            </a:r>
            <a:endParaRPr lang="en-US" dirty="0"/>
          </a:p>
        </p:txBody>
      </p:sp>
      <p:sp>
        <p:nvSpPr>
          <p:cNvPr id="4" name="Text Placeholder 3">
            <a:extLst>
              <a:ext uri="{FF2B5EF4-FFF2-40B4-BE49-F238E27FC236}">
                <a16:creationId xmlns:a16="http://schemas.microsoft.com/office/drawing/2014/main" id="{3AD762F3-AB7A-E3BB-4C2C-FDFCE47B1F16}"/>
              </a:ext>
            </a:extLst>
          </p:cNvPr>
          <p:cNvSpPr>
            <a:spLocks noGrp="1"/>
          </p:cNvSpPr>
          <p:nvPr>
            <p:ph type="body" sz="half" idx="2"/>
          </p:nvPr>
        </p:nvSpPr>
        <p:spPr>
          <a:xfrm>
            <a:off x="425260" y="2613658"/>
            <a:ext cx="3932237" cy="356714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11" name="Content Placeholder 2">
            <a:extLst>
              <a:ext uri="{FF2B5EF4-FFF2-40B4-BE49-F238E27FC236}">
                <a16:creationId xmlns:a16="http://schemas.microsoft.com/office/drawing/2014/main" id="{091B0DD8-BE75-F873-4C70-1616D8FB036C}"/>
              </a:ext>
            </a:extLst>
          </p:cNvPr>
          <p:cNvSpPr>
            <a:spLocks noGrp="1"/>
          </p:cNvSpPr>
          <p:nvPr>
            <p:ph idx="13"/>
          </p:nvPr>
        </p:nvSpPr>
        <p:spPr>
          <a:xfrm>
            <a:off x="4547616" y="1271805"/>
            <a:ext cx="7467600" cy="4908995"/>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12" name="Date Placeholder 3">
            <a:extLst>
              <a:ext uri="{FF2B5EF4-FFF2-40B4-BE49-F238E27FC236}">
                <a16:creationId xmlns:a16="http://schemas.microsoft.com/office/drawing/2014/main" id="{5D462123-66D7-AEDF-00C8-4B41A064BACE}"/>
              </a:ext>
            </a:extLst>
          </p:cNvPr>
          <p:cNvSpPr>
            <a:spLocks noGrp="1"/>
          </p:cNvSpPr>
          <p:nvPr>
            <p:ph type="dt" sz="half" idx="10"/>
          </p:nvPr>
        </p:nvSpPr>
        <p:spPr>
          <a:xfrm>
            <a:off x="265176" y="6359923"/>
            <a:ext cx="2743200" cy="365125"/>
          </a:xfrm>
          <a:prstGeom prst="rect">
            <a:avLst/>
          </a:prstGeom>
        </p:spPr>
        <p:txBody>
          <a:bodyPr/>
          <a:lstStyle/>
          <a:p>
            <a:fld id="{9656E9FB-2956-0343-8657-1E1C044F3F67}" type="datetime1">
              <a:rPr lang="de-CH" smtClean="0"/>
              <a:t>09.02.2023</a:t>
            </a:fld>
            <a:endParaRPr lang="en-US"/>
          </a:p>
        </p:txBody>
      </p:sp>
      <p:sp>
        <p:nvSpPr>
          <p:cNvPr id="13" name="Footer Placeholder 4">
            <a:extLst>
              <a:ext uri="{FF2B5EF4-FFF2-40B4-BE49-F238E27FC236}">
                <a16:creationId xmlns:a16="http://schemas.microsoft.com/office/drawing/2014/main" id="{A5FA5306-9A0E-3964-93BE-D36C25256C42}"/>
              </a:ext>
            </a:extLst>
          </p:cNvPr>
          <p:cNvSpPr>
            <a:spLocks noGrp="1"/>
          </p:cNvSpPr>
          <p:nvPr>
            <p:ph type="ftr" sz="quarter" idx="11"/>
          </p:nvPr>
        </p:nvSpPr>
        <p:spPr>
          <a:xfrm>
            <a:off x="3145536" y="6356350"/>
            <a:ext cx="5876544" cy="365125"/>
          </a:xfrm>
          <a:prstGeom prst="rect">
            <a:avLst/>
          </a:prstGeom>
        </p:spPr>
        <p:txBody>
          <a:bodyPr/>
          <a:lstStyle/>
          <a:p>
            <a:r>
              <a:rPr lang="en-US"/>
              <a:t>asdfasd</a:t>
            </a:r>
          </a:p>
        </p:txBody>
      </p:sp>
      <p:sp>
        <p:nvSpPr>
          <p:cNvPr id="14" name="Slide Number Placeholder 5">
            <a:extLst>
              <a:ext uri="{FF2B5EF4-FFF2-40B4-BE49-F238E27FC236}">
                <a16:creationId xmlns:a16="http://schemas.microsoft.com/office/drawing/2014/main" id="{5EBACE08-0961-376C-B5A1-D109539D66D2}"/>
              </a:ext>
            </a:extLst>
          </p:cNvPr>
          <p:cNvSpPr>
            <a:spLocks noGrp="1"/>
          </p:cNvSpPr>
          <p:nvPr>
            <p:ph type="sldNum" sz="quarter" idx="12"/>
          </p:nvPr>
        </p:nvSpPr>
        <p:spPr>
          <a:xfrm>
            <a:off x="9134856" y="6356350"/>
            <a:ext cx="2743200" cy="365125"/>
          </a:xfrm>
          <a:prstGeom prst="rect">
            <a:avLst/>
          </a:prstGeom>
        </p:spPr>
        <p:txBody>
          <a:bodyPr/>
          <a:lstStyle/>
          <a:p>
            <a:fld id="{DC562A29-F7CD-E34E-BAEE-8E8E72BF4195}" type="slidenum">
              <a:rPr lang="en-US" smtClean="0"/>
              <a:t>‹#›</a:t>
            </a:fld>
            <a:endParaRPr lang="en-US"/>
          </a:p>
        </p:txBody>
      </p:sp>
    </p:spTree>
    <p:extLst>
      <p:ext uri="{BB962C8B-B14F-4D97-AF65-F5344CB8AC3E}">
        <p14:creationId xmlns:p14="http://schemas.microsoft.com/office/powerpoint/2010/main" val="1617478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Układ niestandardow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6E7DE-32FD-CF9F-E164-40B67555E09C}"/>
              </a:ext>
            </a:extLst>
          </p:cNvPr>
          <p:cNvSpPr>
            <a:spLocks noGrp="1"/>
          </p:cNvSpPr>
          <p:nvPr>
            <p:ph type="title"/>
          </p:nvPr>
        </p:nvSpPr>
        <p:spPr/>
        <p:txBody>
          <a:bodyPr/>
          <a:lstStyle/>
          <a:p>
            <a:r>
              <a:rPr lang="pl-PL"/>
              <a:t>Kliknij, aby edytować styl</a:t>
            </a:r>
            <a:endParaRPr lang="en-US"/>
          </a:p>
        </p:txBody>
      </p:sp>
      <p:sp>
        <p:nvSpPr>
          <p:cNvPr id="3" name="Date Placeholder 2">
            <a:extLst>
              <a:ext uri="{FF2B5EF4-FFF2-40B4-BE49-F238E27FC236}">
                <a16:creationId xmlns:a16="http://schemas.microsoft.com/office/drawing/2014/main" id="{36D13924-B70E-86C9-D00E-B2BE3947C5DD}"/>
              </a:ext>
            </a:extLst>
          </p:cNvPr>
          <p:cNvSpPr>
            <a:spLocks noGrp="1"/>
          </p:cNvSpPr>
          <p:nvPr>
            <p:ph type="dt" sz="half" idx="10"/>
          </p:nvPr>
        </p:nvSpPr>
        <p:spPr/>
        <p:txBody>
          <a:bodyPr/>
          <a:lstStyle/>
          <a:p>
            <a:fld id="{8DA81332-7291-614F-A72B-B0D072E70C2E}" type="datetime1">
              <a:rPr lang="de-CH" smtClean="0"/>
              <a:t>09.02.2023</a:t>
            </a:fld>
            <a:endParaRPr lang="en-US" dirty="0"/>
          </a:p>
        </p:txBody>
      </p:sp>
      <p:sp>
        <p:nvSpPr>
          <p:cNvPr id="4" name="Footer Placeholder 3">
            <a:extLst>
              <a:ext uri="{FF2B5EF4-FFF2-40B4-BE49-F238E27FC236}">
                <a16:creationId xmlns:a16="http://schemas.microsoft.com/office/drawing/2014/main" id="{FCEFEBA0-6A7E-5424-3346-3D51B50CDCCE}"/>
              </a:ext>
            </a:extLst>
          </p:cNvPr>
          <p:cNvSpPr>
            <a:spLocks noGrp="1"/>
          </p:cNvSpPr>
          <p:nvPr>
            <p:ph type="ftr" sz="quarter" idx="11"/>
          </p:nvPr>
        </p:nvSpPr>
        <p:spPr/>
        <p:txBody>
          <a:bodyPr/>
          <a:lstStyle/>
          <a:p>
            <a:r>
              <a:rPr lang="en-US"/>
              <a:t>asdfasd</a:t>
            </a:r>
            <a:endParaRPr lang="en-US" dirty="0"/>
          </a:p>
        </p:txBody>
      </p:sp>
      <p:sp>
        <p:nvSpPr>
          <p:cNvPr id="5" name="Slide Number Placeholder 4">
            <a:extLst>
              <a:ext uri="{FF2B5EF4-FFF2-40B4-BE49-F238E27FC236}">
                <a16:creationId xmlns:a16="http://schemas.microsoft.com/office/drawing/2014/main" id="{27E89D75-818E-5496-758F-F53AE5ABE108}"/>
              </a:ext>
            </a:extLst>
          </p:cNvPr>
          <p:cNvSpPr>
            <a:spLocks noGrp="1"/>
          </p:cNvSpPr>
          <p:nvPr>
            <p:ph type="sldNum" sz="quarter" idx="12"/>
          </p:nvPr>
        </p:nvSpPr>
        <p:spPr/>
        <p:txBody>
          <a:bodyPr/>
          <a:lstStyle/>
          <a:p>
            <a:fld id="{DC562A29-F7CD-E34E-BAEE-8E8E72BF4195}" type="slidenum">
              <a:rPr lang="en-US" smtClean="0"/>
              <a:pPr/>
              <a:t>‹#›</a:t>
            </a:fld>
            <a:endParaRPr lang="en-US" dirty="0"/>
          </a:p>
        </p:txBody>
      </p:sp>
    </p:spTree>
    <p:extLst>
      <p:ext uri="{BB962C8B-B14F-4D97-AF65-F5344CB8AC3E}">
        <p14:creationId xmlns:p14="http://schemas.microsoft.com/office/powerpoint/2010/main" val="154769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F27C7-9DA6-3A82-B58C-3555FD8A28AB}"/>
              </a:ext>
            </a:extLst>
          </p:cNvPr>
          <p:cNvSpPr>
            <a:spLocks noGrp="1"/>
          </p:cNvSpPr>
          <p:nvPr>
            <p:ph type="title"/>
          </p:nvPr>
        </p:nvSpPr>
        <p:spPr/>
        <p:txBody>
          <a:bodyPr/>
          <a:lstStyle/>
          <a:p>
            <a:r>
              <a:rPr lang="pl-PL"/>
              <a:t>Kliknij, aby edytować styl</a:t>
            </a:r>
            <a:endParaRPr lang="en-US"/>
          </a:p>
        </p:txBody>
      </p:sp>
      <p:sp>
        <p:nvSpPr>
          <p:cNvPr id="3" name="Date Placeholder 2">
            <a:extLst>
              <a:ext uri="{FF2B5EF4-FFF2-40B4-BE49-F238E27FC236}">
                <a16:creationId xmlns:a16="http://schemas.microsoft.com/office/drawing/2014/main" id="{63D21403-292F-5F4F-978D-AF36BC773A14}"/>
              </a:ext>
            </a:extLst>
          </p:cNvPr>
          <p:cNvSpPr>
            <a:spLocks noGrp="1"/>
          </p:cNvSpPr>
          <p:nvPr>
            <p:ph type="dt" sz="half" idx="10"/>
          </p:nvPr>
        </p:nvSpPr>
        <p:spPr/>
        <p:txBody>
          <a:bodyPr/>
          <a:lstStyle/>
          <a:p>
            <a:fld id="{8DA81332-7291-614F-A72B-B0D072E70C2E}" type="datetime1">
              <a:rPr lang="de-CH" smtClean="0"/>
              <a:t>09.02.2023</a:t>
            </a:fld>
            <a:endParaRPr lang="en-US" dirty="0"/>
          </a:p>
        </p:txBody>
      </p:sp>
      <p:sp>
        <p:nvSpPr>
          <p:cNvPr id="4" name="Footer Placeholder 3">
            <a:extLst>
              <a:ext uri="{FF2B5EF4-FFF2-40B4-BE49-F238E27FC236}">
                <a16:creationId xmlns:a16="http://schemas.microsoft.com/office/drawing/2014/main" id="{BA26E1B9-75E7-F4A2-A953-C4384491F737}"/>
              </a:ext>
            </a:extLst>
          </p:cNvPr>
          <p:cNvSpPr>
            <a:spLocks noGrp="1"/>
          </p:cNvSpPr>
          <p:nvPr>
            <p:ph type="ftr" sz="quarter" idx="11"/>
          </p:nvPr>
        </p:nvSpPr>
        <p:spPr/>
        <p:txBody>
          <a:bodyPr/>
          <a:lstStyle/>
          <a:p>
            <a:r>
              <a:rPr lang="en-US"/>
              <a:t>asdfasd</a:t>
            </a:r>
            <a:endParaRPr lang="en-US" dirty="0"/>
          </a:p>
        </p:txBody>
      </p:sp>
      <p:sp>
        <p:nvSpPr>
          <p:cNvPr id="5" name="Slide Number Placeholder 4">
            <a:extLst>
              <a:ext uri="{FF2B5EF4-FFF2-40B4-BE49-F238E27FC236}">
                <a16:creationId xmlns:a16="http://schemas.microsoft.com/office/drawing/2014/main" id="{7A18D2AD-9A48-B9DB-E686-D112225F56DE}"/>
              </a:ext>
            </a:extLst>
          </p:cNvPr>
          <p:cNvSpPr>
            <a:spLocks noGrp="1"/>
          </p:cNvSpPr>
          <p:nvPr>
            <p:ph type="sldNum" sz="quarter" idx="12"/>
          </p:nvPr>
        </p:nvSpPr>
        <p:spPr/>
        <p:txBody>
          <a:bodyPr/>
          <a:lstStyle/>
          <a:p>
            <a:fld id="{DC562A29-F7CD-E34E-BAEE-8E8E72BF4195}" type="slidenum">
              <a:rPr lang="en-US" smtClean="0"/>
              <a:pPr/>
              <a:t>‹#›</a:t>
            </a:fld>
            <a:endParaRPr lang="en-US" dirty="0"/>
          </a:p>
        </p:txBody>
      </p:sp>
    </p:spTree>
    <p:extLst>
      <p:ext uri="{BB962C8B-B14F-4D97-AF65-F5344CB8AC3E}">
        <p14:creationId xmlns:p14="http://schemas.microsoft.com/office/powerpoint/2010/main" val="2094946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7E341157-2E02-1DD8-8468-0E166ABF4B94}"/>
              </a:ext>
            </a:extLst>
          </p:cNvPr>
          <p:cNvSpPr>
            <a:spLocks noGrp="1"/>
          </p:cNvSpPr>
          <p:nvPr>
            <p:ph type="dt" sz="half" idx="10"/>
          </p:nvPr>
        </p:nvSpPr>
        <p:spPr/>
        <p:txBody>
          <a:bodyPr/>
          <a:lstStyle/>
          <a:p>
            <a:fld id="{7A8CDD72-8143-2F41-B8D2-29156E32F978}" type="datetimeFigureOut">
              <a:rPr lang="en-US" smtClean="0"/>
              <a:t>2/9/2023</a:t>
            </a:fld>
            <a:endParaRPr lang="en-US"/>
          </a:p>
        </p:txBody>
      </p:sp>
      <p:sp>
        <p:nvSpPr>
          <p:cNvPr id="4" name="Footer Placeholder 3">
            <a:extLst>
              <a:ext uri="{FF2B5EF4-FFF2-40B4-BE49-F238E27FC236}">
                <a16:creationId xmlns:a16="http://schemas.microsoft.com/office/drawing/2014/main" id="{63E096FB-130D-C611-59FC-FEBA1ABB5E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0A25F4D-3418-B5C1-4D2D-A7E87002E1A8}"/>
              </a:ext>
            </a:extLst>
          </p:cNvPr>
          <p:cNvSpPr>
            <a:spLocks noGrp="1"/>
          </p:cNvSpPr>
          <p:nvPr>
            <p:ph type="sldNum" sz="quarter" idx="12"/>
          </p:nvPr>
        </p:nvSpPr>
        <p:spPr/>
        <p:txBody>
          <a:bodyPr/>
          <a:lstStyle/>
          <a:p>
            <a:fld id="{C6AEA02D-5061-DA4D-919D-F691E4CA1DE1}" type="slidenum">
              <a:rPr lang="en-US" smtClean="0"/>
              <a:t>‹#›</a:t>
            </a:fld>
            <a:endParaRPr lang="en-US"/>
          </a:p>
        </p:txBody>
      </p:sp>
      <p:sp>
        <p:nvSpPr>
          <p:cNvPr id="8" name="Subtitle 2">
            <a:extLst>
              <a:ext uri="{FF2B5EF4-FFF2-40B4-BE49-F238E27FC236}">
                <a16:creationId xmlns:a16="http://schemas.microsoft.com/office/drawing/2014/main" id="{79B293F2-7179-019D-754B-0E7E1398E12B}"/>
              </a:ext>
            </a:extLst>
          </p:cNvPr>
          <p:cNvSpPr>
            <a:spLocks noGrp="1"/>
          </p:cNvSpPr>
          <p:nvPr>
            <p:ph type="subTitle" idx="1"/>
          </p:nvPr>
        </p:nvSpPr>
        <p:spPr>
          <a:xfrm>
            <a:off x="1524000" y="4255477"/>
            <a:ext cx="9144000" cy="153994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9" name="Title 7">
            <a:extLst>
              <a:ext uri="{FF2B5EF4-FFF2-40B4-BE49-F238E27FC236}">
                <a16:creationId xmlns:a16="http://schemas.microsoft.com/office/drawing/2014/main" id="{9D8729E9-FF15-EDAF-0F02-EF931B7C367A}"/>
              </a:ext>
            </a:extLst>
          </p:cNvPr>
          <p:cNvSpPr>
            <a:spLocks noGrp="1"/>
          </p:cNvSpPr>
          <p:nvPr>
            <p:ph type="title"/>
          </p:nvPr>
        </p:nvSpPr>
        <p:spPr>
          <a:xfrm>
            <a:off x="1524000" y="2448554"/>
            <a:ext cx="9144000" cy="1688123"/>
          </a:xfrm>
        </p:spPr>
        <p:txBody>
          <a:bodyPr/>
          <a:lstStyle>
            <a:lvl1pPr algn="ctr">
              <a:defRPr/>
            </a:lvl1pPr>
          </a:lstStyle>
          <a:p>
            <a:r>
              <a:rPr lang="en-GB" dirty="0"/>
              <a:t>Click to edit Master title style</a:t>
            </a:r>
            <a:endParaRPr lang="en-US" dirty="0"/>
          </a:p>
        </p:txBody>
      </p:sp>
      <p:pic>
        <p:nvPicPr>
          <p:cNvPr id="10" name="Image" descr="Image">
            <a:extLst>
              <a:ext uri="{FF2B5EF4-FFF2-40B4-BE49-F238E27FC236}">
                <a16:creationId xmlns:a16="http://schemas.microsoft.com/office/drawing/2014/main" id="{76956AA4-3F5C-871E-5042-A252FF57515D}"/>
              </a:ext>
            </a:extLst>
          </p:cNvPr>
          <p:cNvPicPr>
            <a:picLocks noChangeAspect="1"/>
          </p:cNvPicPr>
          <p:nvPr userDrawn="1"/>
        </p:nvPicPr>
        <p:blipFill>
          <a:blip r:embed="rId2"/>
          <a:stretch>
            <a:fillRect/>
          </a:stretch>
        </p:blipFill>
        <p:spPr>
          <a:xfrm>
            <a:off x="4039897" y="454759"/>
            <a:ext cx="4112207" cy="1946903"/>
          </a:xfrm>
          <a:prstGeom prst="rect">
            <a:avLst/>
          </a:prstGeom>
          <a:ln w="12700">
            <a:miter lim="400000"/>
          </a:ln>
        </p:spPr>
      </p:pic>
      <p:sp>
        <p:nvSpPr>
          <p:cNvPr id="14" name="This project has received funding from the European Union’s Horizon Europe Research and Innovation programme under Grant Agreement No 101057511.">
            <a:extLst>
              <a:ext uri="{FF2B5EF4-FFF2-40B4-BE49-F238E27FC236}">
                <a16:creationId xmlns:a16="http://schemas.microsoft.com/office/drawing/2014/main" id="{724E16CF-79B5-ED9F-7F27-7F3535ACA91C}"/>
              </a:ext>
            </a:extLst>
          </p:cNvPr>
          <p:cNvSpPr txBox="1"/>
          <p:nvPr/>
        </p:nvSpPr>
        <p:spPr>
          <a:xfrm>
            <a:off x="1524001" y="5840777"/>
            <a:ext cx="9144000" cy="498726"/>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lvl1pPr algn="just" defTabSz="584200">
              <a:lnSpc>
                <a:spcPct val="110000"/>
              </a:lnSpc>
              <a:defRPr sz="2100" b="0" i="1">
                <a:solidFill>
                  <a:srgbClr val="424242"/>
                </a:solidFill>
              </a:defRPr>
            </a:lvl1pPr>
          </a:lstStyle>
          <a:p>
            <a:r>
              <a:rPr sz="1200" dirty="0"/>
              <a:t>This project has received funding from the European Union’s Horizon Europe Research and Innovation </a:t>
            </a:r>
            <a:r>
              <a:rPr sz="1200" dirty="0" err="1"/>
              <a:t>programme</a:t>
            </a:r>
            <a:r>
              <a:rPr sz="1200" dirty="0"/>
              <a:t> under Grant Agreement No 101057511.</a:t>
            </a:r>
          </a:p>
        </p:txBody>
      </p:sp>
      <p:pic>
        <p:nvPicPr>
          <p:cNvPr id="16" name="eu_flag.jpg" descr="eu_flag.jpg">
            <a:extLst>
              <a:ext uri="{FF2B5EF4-FFF2-40B4-BE49-F238E27FC236}">
                <a16:creationId xmlns:a16="http://schemas.microsoft.com/office/drawing/2014/main" id="{6D7B28B4-9CA9-4DA0-234D-764CE2392BCA}"/>
              </a:ext>
            </a:extLst>
          </p:cNvPr>
          <p:cNvPicPr>
            <a:picLocks noChangeAspect="1"/>
          </p:cNvPicPr>
          <p:nvPr userDrawn="1"/>
        </p:nvPicPr>
        <p:blipFill>
          <a:blip r:embed="rId3"/>
          <a:stretch>
            <a:fillRect/>
          </a:stretch>
        </p:blipFill>
        <p:spPr>
          <a:xfrm>
            <a:off x="623048" y="5825226"/>
            <a:ext cx="792760" cy="529829"/>
          </a:xfrm>
          <a:prstGeom prst="rect">
            <a:avLst/>
          </a:prstGeom>
          <a:ln w="12700" cap="flat">
            <a:noFill/>
            <a:miter lim="400000"/>
          </a:ln>
          <a:effectLst/>
        </p:spPr>
      </p:pic>
    </p:spTree>
    <p:extLst>
      <p:ext uri="{BB962C8B-B14F-4D97-AF65-F5344CB8AC3E}">
        <p14:creationId xmlns:p14="http://schemas.microsoft.com/office/powerpoint/2010/main" val="367407382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161499-3F1D-2613-875F-7EF32E22D60C}"/>
              </a:ext>
            </a:extLst>
          </p:cNvPr>
          <p:cNvSpPr>
            <a:spLocks noGrp="1"/>
          </p:cNvSpPr>
          <p:nvPr>
            <p:ph type="title"/>
          </p:nvPr>
        </p:nvSpPr>
        <p:spPr>
          <a:xfrm>
            <a:off x="2487168" y="0"/>
            <a:ext cx="9704832" cy="1115255"/>
          </a:xfrm>
          <a:prstGeom prst="rect">
            <a:avLst/>
          </a:prstGeom>
        </p:spPr>
        <p:txBody>
          <a:bodyPr vert="horz" lIns="91440" tIns="45720" rIns="91440" bIns="45720" rtlCol="0" anchor="ctr">
            <a:normAutofit/>
          </a:bodyPr>
          <a:lstStyle/>
          <a:p>
            <a:r>
              <a:rPr lang="pl-PL"/>
              <a:t>Kliknij, aby edytować styl</a:t>
            </a:r>
            <a:endParaRPr lang="en-US"/>
          </a:p>
        </p:txBody>
      </p:sp>
      <p:sp>
        <p:nvSpPr>
          <p:cNvPr id="3" name="Text Placeholder 2">
            <a:extLst>
              <a:ext uri="{FF2B5EF4-FFF2-40B4-BE49-F238E27FC236}">
                <a16:creationId xmlns:a16="http://schemas.microsoft.com/office/drawing/2014/main" id="{7AB86E13-B9DB-C05C-4630-62467C60C282}"/>
              </a:ext>
            </a:extLst>
          </p:cNvPr>
          <p:cNvSpPr>
            <a:spLocks noGrp="1"/>
          </p:cNvSpPr>
          <p:nvPr>
            <p:ph type="body" idx="1"/>
          </p:nvPr>
        </p:nvSpPr>
        <p:spPr>
          <a:xfrm>
            <a:off x="265176" y="1231392"/>
            <a:ext cx="11612880" cy="4945571"/>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8" name="Rectangle 7">
            <a:extLst>
              <a:ext uri="{FF2B5EF4-FFF2-40B4-BE49-F238E27FC236}">
                <a16:creationId xmlns:a16="http://schemas.microsoft.com/office/drawing/2014/main" id="{D622234C-8805-FDE9-ABAE-AE8597064857}"/>
              </a:ext>
            </a:extLst>
          </p:cNvPr>
          <p:cNvSpPr/>
          <p:nvPr userDrawn="1"/>
        </p:nvSpPr>
        <p:spPr>
          <a:xfrm>
            <a:off x="0" y="0"/>
            <a:ext cx="12192000" cy="1116000"/>
          </a:xfrm>
          <a:prstGeom prst="rect">
            <a:avLst/>
          </a:prstGeom>
          <a:gradFill flip="none" rotWithShape="1">
            <a:gsLst>
              <a:gs pos="0">
                <a:srgbClr val="76D6FF"/>
              </a:gs>
              <a:gs pos="100000">
                <a:srgbClr val="0432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Image" descr="Image">
            <a:extLst>
              <a:ext uri="{FF2B5EF4-FFF2-40B4-BE49-F238E27FC236}">
                <a16:creationId xmlns:a16="http://schemas.microsoft.com/office/drawing/2014/main" id="{C421B4B6-79D3-A3A6-6E63-AEDD6C410483}"/>
              </a:ext>
            </a:extLst>
          </p:cNvPr>
          <p:cNvPicPr>
            <a:picLocks noChangeAspect="1"/>
          </p:cNvPicPr>
          <p:nvPr userDrawn="1"/>
        </p:nvPicPr>
        <p:blipFill>
          <a:blip r:embed="rId10"/>
          <a:stretch>
            <a:fillRect/>
          </a:stretch>
        </p:blipFill>
        <p:spPr>
          <a:xfrm>
            <a:off x="0" y="0"/>
            <a:ext cx="2355617" cy="1115255"/>
          </a:xfrm>
          <a:prstGeom prst="rect">
            <a:avLst/>
          </a:prstGeom>
          <a:ln w="12700">
            <a:miter lim="400000"/>
          </a:ln>
        </p:spPr>
      </p:pic>
      <p:sp>
        <p:nvSpPr>
          <p:cNvPr id="16" name="Date Placeholder 3">
            <a:extLst>
              <a:ext uri="{FF2B5EF4-FFF2-40B4-BE49-F238E27FC236}">
                <a16:creationId xmlns:a16="http://schemas.microsoft.com/office/drawing/2014/main" id="{4FB2F37F-686F-14DC-890C-4F4859C51382}"/>
              </a:ext>
            </a:extLst>
          </p:cNvPr>
          <p:cNvSpPr>
            <a:spLocks noGrp="1"/>
          </p:cNvSpPr>
          <p:nvPr userDrawn="1">
            <p:ph type="dt" sz="half" idx="2"/>
          </p:nvPr>
        </p:nvSpPr>
        <p:spPr>
          <a:xfrm>
            <a:off x="265176" y="6359923"/>
            <a:ext cx="2743200" cy="365125"/>
          </a:xfrm>
          <a:prstGeom prst="rect">
            <a:avLst/>
          </a:prstGeom>
        </p:spPr>
        <p:txBody>
          <a:bodyPr anchor="ctr"/>
          <a:lstStyle>
            <a:lvl1pPr>
              <a:defRPr sz="1400" i="1">
                <a:solidFill>
                  <a:srgbClr val="C00000"/>
                </a:solidFill>
              </a:defRPr>
            </a:lvl1pPr>
          </a:lstStyle>
          <a:p>
            <a:fld id="{8DA81332-7291-614F-A72B-B0D072E70C2E}" type="datetime1">
              <a:rPr lang="de-CH" smtClean="0"/>
              <a:t>09.02.2023</a:t>
            </a:fld>
            <a:endParaRPr lang="en-US" dirty="0"/>
          </a:p>
        </p:txBody>
      </p:sp>
      <p:sp>
        <p:nvSpPr>
          <p:cNvPr id="17" name="Footer Placeholder 4">
            <a:extLst>
              <a:ext uri="{FF2B5EF4-FFF2-40B4-BE49-F238E27FC236}">
                <a16:creationId xmlns:a16="http://schemas.microsoft.com/office/drawing/2014/main" id="{27EB9AA0-E2F7-6754-6460-9DA0CAEE4D3F}"/>
              </a:ext>
            </a:extLst>
          </p:cNvPr>
          <p:cNvSpPr>
            <a:spLocks noGrp="1"/>
          </p:cNvSpPr>
          <p:nvPr userDrawn="1">
            <p:ph type="ftr" sz="quarter" idx="3"/>
          </p:nvPr>
        </p:nvSpPr>
        <p:spPr>
          <a:xfrm>
            <a:off x="3145536" y="6356350"/>
            <a:ext cx="5876544" cy="365125"/>
          </a:xfrm>
          <a:prstGeom prst="rect">
            <a:avLst/>
          </a:prstGeom>
        </p:spPr>
        <p:txBody>
          <a:bodyPr anchor="ctr"/>
          <a:lstStyle>
            <a:lvl1pPr algn="ctr">
              <a:defRPr sz="1400" i="1">
                <a:solidFill>
                  <a:srgbClr val="C00000"/>
                </a:solidFill>
              </a:defRPr>
            </a:lvl1pPr>
          </a:lstStyle>
          <a:p>
            <a:r>
              <a:rPr lang="en-US" dirty="0" err="1"/>
              <a:t>asdfasd</a:t>
            </a:r>
            <a:endParaRPr lang="en-US" dirty="0"/>
          </a:p>
        </p:txBody>
      </p:sp>
      <p:sp>
        <p:nvSpPr>
          <p:cNvPr id="18" name="Slide Number Placeholder 5">
            <a:extLst>
              <a:ext uri="{FF2B5EF4-FFF2-40B4-BE49-F238E27FC236}">
                <a16:creationId xmlns:a16="http://schemas.microsoft.com/office/drawing/2014/main" id="{158EF7C0-D79C-4C3B-5CD1-8C4243E92C06}"/>
              </a:ext>
            </a:extLst>
          </p:cNvPr>
          <p:cNvSpPr>
            <a:spLocks noGrp="1"/>
          </p:cNvSpPr>
          <p:nvPr userDrawn="1">
            <p:ph type="sldNum" sz="quarter" idx="4"/>
          </p:nvPr>
        </p:nvSpPr>
        <p:spPr>
          <a:xfrm>
            <a:off x="9134856" y="6356350"/>
            <a:ext cx="2743200" cy="365125"/>
          </a:xfrm>
          <a:prstGeom prst="rect">
            <a:avLst/>
          </a:prstGeom>
        </p:spPr>
        <p:txBody>
          <a:bodyPr anchor="ctr"/>
          <a:lstStyle>
            <a:lvl1pPr algn="r">
              <a:defRPr sz="1400" i="1">
                <a:solidFill>
                  <a:srgbClr val="C00000"/>
                </a:solidFill>
              </a:defRPr>
            </a:lvl1pPr>
          </a:lstStyle>
          <a:p>
            <a:fld id="{DC562A29-F7CD-E34E-BAEE-8E8E72BF4195}" type="slidenum">
              <a:rPr lang="en-US" smtClean="0"/>
              <a:pPr/>
              <a:t>‹#›</a:t>
            </a:fld>
            <a:endParaRPr lang="en-US" dirty="0"/>
          </a:p>
        </p:txBody>
      </p:sp>
    </p:spTree>
    <p:extLst>
      <p:ext uri="{BB962C8B-B14F-4D97-AF65-F5344CB8AC3E}">
        <p14:creationId xmlns:p14="http://schemas.microsoft.com/office/powerpoint/2010/main" val="3990786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3" r:id="rId4"/>
    <p:sldLayoutId id="2147483661" r:id="rId5"/>
    <p:sldLayoutId id="2147483656" r:id="rId6"/>
    <p:sldLayoutId id="2147483662" r:id="rId7"/>
    <p:sldLayoutId id="2147483663" r:id="rId8"/>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CA88D0-31C5-A0E7-203E-D106519F3D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C2D9902-A080-1BED-26BC-5983BE3297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44FE284-ABD2-9EB7-1FDC-36CA3856BD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CDD72-8143-2F41-B8D2-29156E32F978}" type="datetimeFigureOut">
              <a:rPr lang="en-US" smtClean="0"/>
              <a:t>2/9/2023</a:t>
            </a:fld>
            <a:endParaRPr lang="en-US"/>
          </a:p>
        </p:txBody>
      </p:sp>
      <p:sp>
        <p:nvSpPr>
          <p:cNvPr id="5" name="Footer Placeholder 4">
            <a:extLst>
              <a:ext uri="{FF2B5EF4-FFF2-40B4-BE49-F238E27FC236}">
                <a16:creationId xmlns:a16="http://schemas.microsoft.com/office/drawing/2014/main" id="{7E4BBA13-2343-916A-BFD0-7F68F7DF9F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226A13D-9FD4-AA75-6509-55A2B06B00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AEA02D-5061-DA4D-919D-F691E4CA1DE1}" type="slidenum">
              <a:rPr lang="en-US" smtClean="0"/>
              <a:t>‹#›</a:t>
            </a:fld>
            <a:endParaRPr lang="en-US"/>
          </a:p>
        </p:txBody>
      </p:sp>
    </p:spTree>
    <p:extLst>
      <p:ext uri="{BB962C8B-B14F-4D97-AF65-F5344CB8AC3E}">
        <p14:creationId xmlns:p14="http://schemas.microsoft.com/office/powerpoint/2010/main" val="4054987279"/>
      </p:ext>
    </p:extLst>
  </p:cSld>
  <p:clrMap bg1="lt1" tx1="dk1" bg2="lt2" tx2="dk2" accent1="accent1" accent2="accent2" accent3="accent3" accent4="accent4" accent5="accent5" accent6="accent6" hlink="hlink" folHlink="folHlink"/>
  <p:sldLayoutIdLst>
    <p:sldLayoutId id="2147483666" r:id="rId1"/>
    <p:sldLayoutId id="21474836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hyperlink" Target="https://clear.cern/" TargetMode="External"/><Relationship Id="rId2" Type="http://schemas.openxmlformats.org/officeDocument/2006/relationships/hyperlink" Target="http://www.ichtj.waw.pl/drupal_eng/?q=node/170" TargetMode="Externa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ichtj.waw.pl/drupal/?q=node/1267"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clear.cern/content/information-users" TargetMode="Externa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7CAC2DA7-5836-D5C2-6887-014BE37AFBBB}"/>
              </a:ext>
            </a:extLst>
          </p:cNvPr>
          <p:cNvSpPr>
            <a:spLocks noGrp="1"/>
          </p:cNvSpPr>
          <p:nvPr>
            <p:ph type="subTitle" idx="1"/>
          </p:nvPr>
        </p:nvSpPr>
        <p:spPr/>
        <p:txBody>
          <a:bodyPr/>
          <a:lstStyle/>
          <a:p>
            <a:r>
              <a:rPr lang="pl-PL" b="1" dirty="0"/>
              <a:t>Urszula Gryczka</a:t>
            </a:r>
          </a:p>
          <a:p>
            <a:endParaRPr lang="pl-PL" b="1" dirty="0"/>
          </a:p>
          <a:p>
            <a:r>
              <a:rPr lang="pl-PL" dirty="0"/>
              <a:t>09.02.2023</a:t>
            </a:r>
          </a:p>
        </p:txBody>
      </p:sp>
      <p:sp>
        <p:nvSpPr>
          <p:cNvPr id="3" name="Title 2">
            <a:extLst>
              <a:ext uri="{FF2B5EF4-FFF2-40B4-BE49-F238E27FC236}">
                <a16:creationId xmlns:a16="http://schemas.microsoft.com/office/drawing/2014/main" id="{46B62FC1-277B-2A45-3715-F040C1BE9AA0}"/>
              </a:ext>
            </a:extLst>
          </p:cNvPr>
          <p:cNvSpPr>
            <a:spLocks noGrp="1"/>
          </p:cNvSpPr>
          <p:nvPr>
            <p:ph type="title"/>
          </p:nvPr>
        </p:nvSpPr>
        <p:spPr/>
        <p:txBody>
          <a:bodyPr/>
          <a:lstStyle/>
          <a:p>
            <a:r>
              <a:rPr lang="en-US" b="1" dirty="0"/>
              <a:t>WP 3 – Access for accelerators </a:t>
            </a:r>
            <a:br>
              <a:rPr lang="pl-PL" b="1" dirty="0"/>
            </a:br>
            <a:r>
              <a:rPr lang="pl-PL" b="1" dirty="0" err="1">
                <a:solidFill>
                  <a:srgbClr val="0070C0"/>
                </a:solidFill>
              </a:rPr>
              <a:t>Task</a:t>
            </a:r>
            <a:r>
              <a:rPr lang="pl-PL" b="1" dirty="0">
                <a:solidFill>
                  <a:srgbClr val="0070C0"/>
                </a:solidFill>
              </a:rPr>
              <a:t> 3.4  “Applications” </a:t>
            </a:r>
            <a:endParaRPr lang="en-US" dirty="0"/>
          </a:p>
        </p:txBody>
      </p:sp>
    </p:spTree>
    <p:extLst>
      <p:ext uri="{BB962C8B-B14F-4D97-AF65-F5344CB8AC3E}">
        <p14:creationId xmlns:p14="http://schemas.microsoft.com/office/powerpoint/2010/main" val="1337649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1603A-1D9A-93B0-7738-BDCE3AF02A73}"/>
              </a:ext>
            </a:extLst>
          </p:cNvPr>
          <p:cNvSpPr>
            <a:spLocks noGrp="1"/>
          </p:cNvSpPr>
          <p:nvPr>
            <p:ph type="title"/>
          </p:nvPr>
        </p:nvSpPr>
        <p:spPr>
          <a:xfrm>
            <a:off x="3012140" y="18256"/>
            <a:ext cx="9060987" cy="1097000"/>
          </a:xfrm>
        </p:spPr>
        <p:txBody>
          <a:bodyPr>
            <a:normAutofit fontScale="90000"/>
          </a:bodyPr>
          <a:lstStyle/>
          <a:p>
            <a:r>
              <a:rPr lang="en-US" dirty="0"/>
              <a:t>WP 3 – Access for accelerators </a:t>
            </a:r>
            <a:br>
              <a:rPr lang="en-US" dirty="0"/>
            </a:br>
            <a:r>
              <a:rPr lang="en-US" dirty="0"/>
              <a:t>Task 3.4  “Applications</a:t>
            </a:r>
          </a:p>
        </p:txBody>
      </p:sp>
      <p:sp>
        <p:nvSpPr>
          <p:cNvPr id="8" name="pole tekstowe 7">
            <a:extLst>
              <a:ext uri="{FF2B5EF4-FFF2-40B4-BE49-F238E27FC236}">
                <a16:creationId xmlns:a16="http://schemas.microsoft.com/office/drawing/2014/main" id="{FF0909CF-88C0-456A-9FEA-A84B44AA98BD}"/>
              </a:ext>
            </a:extLst>
          </p:cNvPr>
          <p:cNvSpPr txBox="1"/>
          <p:nvPr/>
        </p:nvSpPr>
        <p:spPr>
          <a:xfrm>
            <a:off x="3559136" y="3438634"/>
            <a:ext cx="8303680" cy="2308324"/>
          </a:xfrm>
          <a:prstGeom prst="rect">
            <a:avLst/>
          </a:prstGeom>
          <a:noFill/>
        </p:spPr>
        <p:txBody>
          <a:bodyPr wrap="square" rtlCol="0">
            <a:spAutoFit/>
          </a:bodyPr>
          <a:lstStyle/>
          <a:p>
            <a:pPr>
              <a:buClr>
                <a:schemeClr val="accent2"/>
              </a:buClr>
            </a:pPr>
            <a:endParaRPr lang="pl-PL" dirty="0">
              <a:solidFill>
                <a:schemeClr val="tx2"/>
              </a:solidFill>
            </a:endParaRPr>
          </a:p>
          <a:p>
            <a:pPr marL="285750" indent="-285750">
              <a:buClr>
                <a:schemeClr val="accent2"/>
              </a:buClr>
              <a:buFont typeface="Wingdings" panose="05000000000000000000" pitchFamily="2" charset="2"/>
              <a:buChar char="§"/>
            </a:pPr>
            <a:r>
              <a:rPr lang="pl-PL" dirty="0" err="1">
                <a:solidFill>
                  <a:schemeClr val="tx2"/>
                </a:solidFill>
              </a:rPr>
              <a:t>Institute</a:t>
            </a:r>
            <a:r>
              <a:rPr lang="pl-PL" dirty="0">
                <a:solidFill>
                  <a:schemeClr val="tx2"/>
                </a:solidFill>
              </a:rPr>
              <a:t> of </a:t>
            </a:r>
            <a:r>
              <a:rPr lang="pl-PL" dirty="0" err="1">
                <a:solidFill>
                  <a:schemeClr val="tx2"/>
                </a:solidFill>
              </a:rPr>
              <a:t>Nuclear</a:t>
            </a:r>
            <a:r>
              <a:rPr lang="pl-PL" dirty="0">
                <a:solidFill>
                  <a:schemeClr val="tx2"/>
                </a:solidFill>
              </a:rPr>
              <a:t> </a:t>
            </a:r>
            <a:r>
              <a:rPr lang="pl-PL" dirty="0" err="1">
                <a:solidFill>
                  <a:schemeClr val="tx2"/>
                </a:solidFill>
              </a:rPr>
              <a:t>Chemistry</a:t>
            </a:r>
            <a:r>
              <a:rPr lang="pl-PL" dirty="0">
                <a:solidFill>
                  <a:schemeClr val="tx2"/>
                </a:solidFill>
              </a:rPr>
              <a:t> and Technology (</a:t>
            </a:r>
            <a:r>
              <a:rPr lang="en-US" dirty="0">
                <a:solidFill>
                  <a:schemeClr val="tx2"/>
                </a:solidFill>
              </a:rPr>
              <a:t>INCT</a:t>
            </a:r>
            <a:r>
              <a:rPr lang="pl-PL" dirty="0">
                <a:solidFill>
                  <a:schemeClr val="tx2"/>
                </a:solidFill>
              </a:rPr>
              <a:t>),  </a:t>
            </a:r>
            <a:r>
              <a:rPr lang="pl-PL" dirty="0" err="1">
                <a:solidFill>
                  <a:schemeClr val="tx2"/>
                </a:solidFill>
              </a:rPr>
              <a:t>Warsaw</a:t>
            </a:r>
            <a:r>
              <a:rPr lang="pl-PL" dirty="0">
                <a:solidFill>
                  <a:schemeClr val="tx2"/>
                </a:solidFill>
              </a:rPr>
              <a:t>, Poland – </a:t>
            </a:r>
            <a:r>
              <a:rPr lang="pl-PL" b="1" dirty="0">
                <a:solidFill>
                  <a:schemeClr val="tx2"/>
                </a:solidFill>
              </a:rPr>
              <a:t>RAPID </a:t>
            </a:r>
            <a:r>
              <a:rPr lang="pl-PL" b="1" dirty="0" err="1">
                <a:solidFill>
                  <a:schemeClr val="tx2"/>
                </a:solidFill>
              </a:rPr>
              <a:t>infrastructure</a:t>
            </a:r>
            <a:endParaRPr lang="pl-PL" b="1" dirty="0">
              <a:solidFill>
                <a:schemeClr val="tx2"/>
              </a:solidFill>
            </a:endParaRPr>
          </a:p>
          <a:p>
            <a:pPr indent="450850">
              <a:buClr>
                <a:schemeClr val="accent2"/>
              </a:buClr>
            </a:pPr>
            <a:r>
              <a:rPr lang="pl-PL" dirty="0">
                <a:solidFill>
                  <a:schemeClr val="tx2"/>
                </a:solidFill>
                <a:hlinkClick r:id="rId2"/>
              </a:rPr>
              <a:t>http://www.ichtj.waw.pl/drupal_eng/?q=node/170</a:t>
            </a:r>
            <a:endParaRPr lang="pl-PL" dirty="0">
              <a:solidFill>
                <a:schemeClr val="tx2"/>
              </a:solidFill>
            </a:endParaRPr>
          </a:p>
          <a:p>
            <a:pPr>
              <a:buClr>
                <a:schemeClr val="accent2"/>
              </a:buClr>
            </a:pPr>
            <a:endParaRPr lang="pl-PL" dirty="0">
              <a:solidFill>
                <a:schemeClr val="tx2"/>
              </a:solidFill>
            </a:endParaRPr>
          </a:p>
          <a:p>
            <a:pPr marL="285750" indent="-285750">
              <a:buClr>
                <a:schemeClr val="accent2"/>
              </a:buClr>
              <a:buFont typeface="Wingdings" panose="05000000000000000000" pitchFamily="2" charset="2"/>
              <a:buChar char="§"/>
            </a:pPr>
            <a:r>
              <a:rPr lang="en-US" dirty="0">
                <a:solidFill>
                  <a:schemeClr val="tx2"/>
                </a:solidFill>
              </a:rPr>
              <a:t>CERN </a:t>
            </a:r>
            <a:endParaRPr lang="pl-PL" dirty="0">
              <a:solidFill>
                <a:schemeClr val="tx2"/>
              </a:solidFill>
            </a:endParaRPr>
          </a:p>
          <a:p>
            <a:pPr>
              <a:buClr>
                <a:schemeClr val="accent2"/>
              </a:buClr>
            </a:pPr>
            <a:r>
              <a:rPr lang="pl-PL" dirty="0">
                <a:solidFill>
                  <a:schemeClr val="tx2"/>
                </a:solidFill>
              </a:rPr>
              <a:t>	</a:t>
            </a:r>
            <a:r>
              <a:rPr lang="pl-PL" b="1" dirty="0">
                <a:solidFill>
                  <a:schemeClr val="tx2"/>
                </a:solidFill>
              </a:rPr>
              <a:t>CLEAR -</a:t>
            </a:r>
            <a:r>
              <a:rPr lang="en-US" b="1" dirty="0">
                <a:solidFill>
                  <a:schemeClr val="tx2"/>
                </a:solidFill>
              </a:rPr>
              <a:t>Linear Electron Accelerator for Research</a:t>
            </a:r>
            <a:endParaRPr lang="pl-PL" dirty="0"/>
          </a:p>
          <a:p>
            <a:pPr lvl="1">
              <a:buClr>
                <a:schemeClr val="accent2"/>
              </a:buClr>
            </a:pPr>
            <a:r>
              <a:rPr lang="en-US" dirty="0">
                <a:hlinkClick r:id="rId3"/>
              </a:rPr>
              <a:t>https://clear.cern/</a:t>
            </a:r>
            <a:endParaRPr lang="en-US" dirty="0"/>
          </a:p>
        </p:txBody>
      </p:sp>
      <p:sp>
        <p:nvSpPr>
          <p:cNvPr id="9" name="pole tekstowe 8">
            <a:extLst>
              <a:ext uri="{FF2B5EF4-FFF2-40B4-BE49-F238E27FC236}">
                <a16:creationId xmlns:a16="http://schemas.microsoft.com/office/drawing/2014/main" id="{5F43C2EE-FABC-476A-880D-E966C1963082}"/>
              </a:ext>
            </a:extLst>
          </p:cNvPr>
          <p:cNvSpPr txBox="1"/>
          <p:nvPr/>
        </p:nvSpPr>
        <p:spPr>
          <a:xfrm>
            <a:off x="341377" y="1724648"/>
            <a:ext cx="11673839" cy="1292662"/>
          </a:xfrm>
          <a:prstGeom prst="rect">
            <a:avLst/>
          </a:prstGeom>
          <a:noFill/>
        </p:spPr>
        <p:txBody>
          <a:bodyPr wrap="square" rtlCol="0">
            <a:spAutoFit/>
          </a:bodyPr>
          <a:lstStyle/>
          <a:p>
            <a:pPr>
              <a:buClr>
                <a:schemeClr val="accent2"/>
              </a:buClr>
            </a:pPr>
            <a:r>
              <a:rPr lang="en-US" sz="2400" dirty="0">
                <a:solidFill>
                  <a:schemeClr val="accent1"/>
                </a:solidFill>
              </a:rPr>
              <a:t>Infrastructure</a:t>
            </a:r>
            <a:endParaRPr lang="en-US" b="1" dirty="0">
              <a:solidFill>
                <a:schemeClr val="accent1"/>
              </a:solidFill>
            </a:endParaRPr>
          </a:p>
          <a:p>
            <a:pPr algn="just">
              <a:buClr>
                <a:schemeClr val="accent2"/>
              </a:buClr>
            </a:pPr>
            <a:r>
              <a:rPr lang="en-US" dirty="0"/>
              <a:t>This TA task groups 2 RIs with 2 installations devoted to testing of R&amp;D ideas for applications</a:t>
            </a:r>
            <a:r>
              <a:rPr lang="pl-PL" dirty="0"/>
              <a:t> </a:t>
            </a:r>
            <a:r>
              <a:rPr lang="pl-PL" dirty="0" err="1"/>
              <a:t>using</a:t>
            </a:r>
            <a:r>
              <a:rPr lang="pl-PL" dirty="0"/>
              <a:t> </a:t>
            </a:r>
            <a:r>
              <a:rPr lang="en-US" dirty="0"/>
              <a:t>ultra-low energy electron beams for industrial applications and chemistry</a:t>
            </a:r>
            <a:r>
              <a:rPr lang="pl-PL" dirty="0"/>
              <a:t> and </a:t>
            </a:r>
            <a:r>
              <a:rPr lang="en-US" dirty="0"/>
              <a:t>using powerful electron beams for </a:t>
            </a:r>
            <a:r>
              <a:rPr lang="pl-PL" dirty="0" err="1"/>
              <a:t>accelerators</a:t>
            </a:r>
            <a:r>
              <a:rPr lang="pl-PL" dirty="0"/>
              <a:t> R&amp;D, </a:t>
            </a:r>
            <a:r>
              <a:rPr lang="pl-PL" dirty="0" err="1"/>
              <a:t>components</a:t>
            </a:r>
            <a:r>
              <a:rPr lang="pl-PL" dirty="0"/>
              <a:t> </a:t>
            </a:r>
            <a:r>
              <a:rPr lang="pl-PL" dirty="0" err="1"/>
              <a:t>testing</a:t>
            </a:r>
            <a:r>
              <a:rPr lang="pl-PL" dirty="0"/>
              <a:t> and </a:t>
            </a:r>
            <a:r>
              <a:rPr lang="en-US" dirty="0"/>
              <a:t>medical applications</a:t>
            </a:r>
            <a:r>
              <a:rPr lang="pl-PL" dirty="0"/>
              <a:t>.</a:t>
            </a:r>
            <a:endParaRPr lang="en-US" dirty="0"/>
          </a:p>
        </p:txBody>
      </p:sp>
      <p:pic>
        <p:nvPicPr>
          <p:cNvPr id="10" name="Picture 2" descr="Znalezione obrazy dla zapytania ichtj logo">
            <a:extLst>
              <a:ext uri="{FF2B5EF4-FFF2-40B4-BE49-F238E27FC236}">
                <a16:creationId xmlns:a16="http://schemas.microsoft.com/office/drawing/2014/main" id="{073885D0-19E7-4E40-9A13-06DEA15975E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6322" y="3505751"/>
            <a:ext cx="1359855" cy="113321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8" descr="home">
            <a:extLst>
              <a:ext uri="{FF2B5EF4-FFF2-40B4-BE49-F238E27FC236}">
                <a16:creationId xmlns:a16="http://schemas.microsoft.com/office/drawing/2014/main" id="{BB093C5E-1990-4173-B2F4-6CD55B52391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3845" y="4914247"/>
            <a:ext cx="2434978" cy="876325"/>
          </a:xfrm>
          <a:prstGeom prst="rect">
            <a:avLst/>
          </a:prstGeom>
          <a:solidFill>
            <a:srgbClr val="0070C0"/>
          </a:solidFill>
        </p:spPr>
      </p:pic>
    </p:spTree>
    <p:extLst>
      <p:ext uri="{BB962C8B-B14F-4D97-AF65-F5344CB8AC3E}">
        <p14:creationId xmlns:p14="http://schemas.microsoft.com/office/powerpoint/2010/main" val="2782639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1603A-1D9A-93B0-7738-BDCE3AF02A73}"/>
              </a:ext>
            </a:extLst>
          </p:cNvPr>
          <p:cNvSpPr>
            <a:spLocks noGrp="1"/>
          </p:cNvSpPr>
          <p:nvPr>
            <p:ph type="title"/>
          </p:nvPr>
        </p:nvSpPr>
        <p:spPr>
          <a:xfrm>
            <a:off x="3173506" y="18256"/>
            <a:ext cx="8899622" cy="1097000"/>
          </a:xfrm>
        </p:spPr>
        <p:txBody>
          <a:bodyPr>
            <a:normAutofit fontScale="90000"/>
          </a:bodyPr>
          <a:lstStyle/>
          <a:p>
            <a:r>
              <a:rPr lang="en-US" dirty="0"/>
              <a:t>WP 3 – Access for accelerators </a:t>
            </a:r>
            <a:br>
              <a:rPr lang="en-US" dirty="0"/>
            </a:br>
            <a:r>
              <a:rPr lang="en-US" dirty="0"/>
              <a:t>Task 3.4  “Applications</a:t>
            </a:r>
          </a:p>
        </p:txBody>
      </p:sp>
      <p:sp>
        <p:nvSpPr>
          <p:cNvPr id="7" name="pole tekstowe 6">
            <a:extLst>
              <a:ext uri="{FF2B5EF4-FFF2-40B4-BE49-F238E27FC236}">
                <a16:creationId xmlns:a16="http://schemas.microsoft.com/office/drawing/2014/main" id="{485B0D42-10CB-43AB-B784-5EFF280CB3D0}"/>
              </a:ext>
            </a:extLst>
          </p:cNvPr>
          <p:cNvSpPr txBox="1"/>
          <p:nvPr/>
        </p:nvSpPr>
        <p:spPr>
          <a:xfrm>
            <a:off x="251012" y="1245307"/>
            <a:ext cx="11385176" cy="4062651"/>
          </a:xfrm>
          <a:prstGeom prst="rect">
            <a:avLst/>
          </a:prstGeom>
          <a:noFill/>
        </p:spPr>
        <p:txBody>
          <a:bodyPr wrap="square" rtlCol="0">
            <a:spAutoFit/>
          </a:bodyPr>
          <a:lstStyle/>
          <a:p>
            <a:pPr>
              <a:buClr>
                <a:schemeClr val="accent2"/>
              </a:buClr>
            </a:pPr>
            <a:r>
              <a:rPr lang="en-US" sz="2400" dirty="0">
                <a:solidFill>
                  <a:srgbClr val="00B0F0"/>
                </a:solidFill>
              </a:rPr>
              <a:t>RAPID - </a:t>
            </a:r>
            <a:r>
              <a:rPr lang="en-US" altLang="en-US" sz="2400" dirty="0">
                <a:solidFill>
                  <a:srgbClr val="00B0F0"/>
                </a:solidFill>
                <a:cs typeface="Arial" charset="0"/>
              </a:rPr>
              <a:t>Centre for Radiation Research and Technology</a:t>
            </a:r>
          </a:p>
          <a:p>
            <a:pPr>
              <a:buClr>
                <a:schemeClr val="accent2"/>
              </a:buClr>
            </a:pPr>
            <a:endParaRPr lang="en-US" sz="2400" b="1" dirty="0">
              <a:solidFill>
                <a:schemeClr val="accent2"/>
              </a:solidFill>
            </a:endParaRPr>
          </a:p>
          <a:p>
            <a:pPr marL="285750" indent="-285750" algn="just">
              <a:buFont typeface="Arial" panose="020B0604020202020204" pitchFamily="34" charset="0"/>
              <a:buChar char="•"/>
            </a:pPr>
            <a:r>
              <a:rPr lang="en-US" sz="2400" dirty="0"/>
              <a:t>The Center enables irradiation with </a:t>
            </a:r>
            <a:r>
              <a:rPr lang="en-US" sz="2400" b="1" dirty="0">
                <a:solidFill>
                  <a:srgbClr val="00B0F0"/>
                </a:solidFill>
              </a:rPr>
              <a:t>electron beams </a:t>
            </a:r>
            <a:r>
              <a:rPr lang="en-US" sz="2400" dirty="0"/>
              <a:t>in the energy range from </a:t>
            </a:r>
            <a:r>
              <a:rPr lang="en-US" sz="2400" b="1" dirty="0">
                <a:solidFill>
                  <a:schemeClr val="tx2"/>
                </a:solidFill>
              </a:rPr>
              <a:t>0.2 to 10 MeV </a:t>
            </a:r>
            <a:r>
              <a:rPr lang="en-US" sz="2400" dirty="0"/>
              <a:t>and average power from </a:t>
            </a:r>
            <a:r>
              <a:rPr lang="en-US" sz="2400" b="1" dirty="0">
                <a:solidFill>
                  <a:schemeClr val="tx2"/>
                </a:solidFill>
              </a:rPr>
              <a:t>0.1 to 20 kW</a:t>
            </a:r>
            <a:r>
              <a:rPr lang="en-US" sz="2400" dirty="0"/>
              <a:t>, and gamma irradiators with Co-60 (Gamma Chamber 5000 source) to develop the conditions of experimental research, tracking the course of selected radiation processes, as well as modeling and optimization of processes of technological importance.</a:t>
            </a:r>
          </a:p>
          <a:p>
            <a:pPr marL="285750" indent="-285750" algn="just">
              <a:buFont typeface="Arial" panose="020B0604020202020204" pitchFamily="34" charset="0"/>
              <a:buChar char="•"/>
            </a:pPr>
            <a:r>
              <a:rPr lang="en-US" sz="2400" dirty="0"/>
              <a:t>Unique apparatus for conducting </a:t>
            </a:r>
            <a:r>
              <a:rPr lang="en-US" sz="2400" b="1" dirty="0">
                <a:solidFill>
                  <a:schemeClr val="tx2"/>
                </a:solidFill>
              </a:rPr>
              <a:t>nanosecond impulse radiolysis</a:t>
            </a:r>
            <a:r>
              <a:rPr lang="en-US" sz="2400" dirty="0">
                <a:solidFill>
                  <a:schemeClr val="tx2"/>
                </a:solidFill>
              </a:rPr>
              <a:t>.</a:t>
            </a:r>
          </a:p>
          <a:p>
            <a:pPr marL="285750" indent="-285750" algn="just">
              <a:buFont typeface="Arial" panose="020B0604020202020204" pitchFamily="34" charset="0"/>
              <a:buChar char="•"/>
            </a:pPr>
            <a:r>
              <a:rPr lang="en-US" sz="2400" dirty="0"/>
              <a:t>Modern scientific apparatus, among others for </a:t>
            </a:r>
            <a:r>
              <a:rPr lang="en-US" sz="2400" b="1" dirty="0">
                <a:solidFill>
                  <a:schemeClr val="tx2"/>
                </a:solidFill>
              </a:rPr>
              <a:t>paramagnetic resonance spectroscopy (EPR), </a:t>
            </a:r>
            <a:r>
              <a:rPr lang="en-US" sz="2400" dirty="0"/>
              <a:t>designed for the characterization of polymeric materials.</a:t>
            </a:r>
          </a:p>
          <a:p>
            <a:pPr marL="742950" lvl="1" indent="-285750">
              <a:buClr>
                <a:schemeClr val="accent2"/>
              </a:buClr>
              <a:buFont typeface="Wingdings" panose="05000000000000000000" pitchFamily="2" charset="2"/>
              <a:buChar char="§"/>
            </a:pPr>
            <a:endParaRPr lang="en-US" dirty="0"/>
          </a:p>
        </p:txBody>
      </p:sp>
    </p:spTree>
    <p:extLst>
      <p:ext uri="{BB962C8B-B14F-4D97-AF65-F5344CB8AC3E}">
        <p14:creationId xmlns:p14="http://schemas.microsoft.com/office/powerpoint/2010/main" val="1886502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1603A-1D9A-93B0-7738-BDCE3AF02A73}"/>
              </a:ext>
            </a:extLst>
          </p:cNvPr>
          <p:cNvSpPr>
            <a:spLocks noGrp="1"/>
          </p:cNvSpPr>
          <p:nvPr>
            <p:ph type="title"/>
          </p:nvPr>
        </p:nvSpPr>
        <p:spPr>
          <a:xfrm>
            <a:off x="3173506" y="18256"/>
            <a:ext cx="8899622" cy="1097000"/>
          </a:xfrm>
        </p:spPr>
        <p:txBody>
          <a:bodyPr>
            <a:normAutofit fontScale="90000"/>
          </a:bodyPr>
          <a:lstStyle/>
          <a:p>
            <a:r>
              <a:rPr lang="en-US" dirty="0"/>
              <a:t>WP 3 – Access for accelerators </a:t>
            </a:r>
            <a:br>
              <a:rPr lang="en-US" dirty="0"/>
            </a:br>
            <a:r>
              <a:rPr lang="en-US" dirty="0"/>
              <a:t>Task 3.4  “Applications</a:t>
            </a:r>
          </a:p>
        </p:txBody>
      </p:sp>
      <p:sp>
        <p:nvSpPr>
          <p:cNvPr id="4" name="pole tekstowe 3">
            <a:extLst>
              <a:ext uri="{FF2B5EF4-FFF2-40B4-BE49-F238E27FC236}">
                <a16:creationId xmlns:a16="http://schemas.microsoft.com/office/drawing/2014/main" id="{74974783-5EE3-4046-BA76-B7B5B4B8F836}"/>
              </a:ext>
            </a:extLst>
          </p:cNvPr>
          <p:cNvSpPr txBox="1"/>
          <p:nvPr/>
        </p:nvSpPr>
        <p:spPr>
          <a:xfrm>
            <a:off x="428070" y="1418258"/>
            <a:ext cx="6275070" cy="738664"/>
          </a:xfrm>
          <a:prstGeom prst="rect">
            <a:avLst/>
          </a:prstGeom>
          <a:noFill/>
        </p:spPr>
        <p:txBody>
          <a:bodyPr wrap="square" rtlCol="0">
            <a:spAutoFit/>
          </a:bodyPr>
          <a:lstStyle/>
          <a:p>
            <a:pPr>
              <a:buClr>
                <a:schemeClr val="accent2"/>
              </a:buClr>
            </a:pPr>
            <a:r>
              <a:rPr lang="pl-PL" sz="2400" dirty="0">
                <a:solidFill>
                  <a:srgbClr val="00B0F0"/>
                </a:solidFill>
              </a:rPr>
              <a:t>CLEAR</a:t>
            </a:r>
            <a:r>
              <a:rPr lang="en-US" sz="2400" dirty="0">
                <a:solidFill>
                  <a:srgbClr val="00B0F0"/>
                </a:solidFill>
              </a:rPr>
              <a:t> </a:t>
            </a:r>
            <a:r>
              <a:rPr lang="pl-PL" sz="2400" dirty="0">
                <a:solidFill>
                  <a:srgbClr val="00B0F0"/>
                </a:solidFill>
              </a:rPr>
              <a:t>- </a:t>
            </a:r>
            <a:r>
              <a:rPr lang="en-US" altLang="en-US" sz="2400" dirty="0">
                <a:solidFill>
                  <a:srgbClr val="00B0F0"/>
                </a:solidFill>
                <a:cs typeface="Arial" charset="0"/>
              </a:rPr>
              <a:t>Linear Electron Accelerator for Research</a:t>
            </a:r>
          </a:p>
          <a:p>
            <a:pPr>
              <a:buClr>
                <a:schemeClr val="accent2"/>
              </a:buClr>
            </a:pPr>
            <a:endParaRPr lang="en-US" b="1" dirty="0">
              <a:solidFill>
                <a:schemeClr val="accent2"/>
              </a:solidFill>
            </a:endParaRPr>
          </a:p>
        </p:txBody>
      </p:sp>
      <p:pic>
        <p:nvPicPr>
          <p:cNvPr id="5" name="Picture 8" descr="home">
            <a:extLst>
              <a:ext uri="{FF2B5EF4-FFF2-40B4-BE49-F238E27FC236}">
                <a16:creationId xmlns:a16="http://schemas.microsoft.com/office/drawing/2014/main" id="{4EAEBDC6-CED9-43BB-A578-F0F56A6C87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49226" y="5377710"/>
            <a:ext cx="2434978" cy="876325"/>
          </a:xfrm>
          <a:prstGeom prst="rect">
            <a:avLst/>
          </a:prstGeom>
          <a:solidFill>
            <a:srgbClr val="0070C0"/>
          </a:solidFill>
        </p:spPr>
      </p:pic>
      <p:pic>
        <p:nvPicPr>
          <p:cNvPr id="6" name="Picture 2" descr="View on Beam Instrumentation Test Stand at CLEAR">
            <a:extLst>
              <a:ext uri="{FF2B5EF4-FFF2-40B4-BE49-F238E27FC236}">
                <a16:creationId xmlns:a16="http://schemas.microsoft.com/office/drawing/2014/main" id="{07D5B171-F4B9-4F5B-83DD-526ECF4A85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72350" y="2230422"/>
            <a:ext cx="4711854" cy="2397156"/>
          </a:xfrm>
          <a:prstGeom prst="rect">
            <a:avLst/>
          </a:prstGeom>
          <a:noFill/>
          <a:extLst>
            <a:ext uri="{909E8E84-426E-40DD-AFC4-6F175D3DCCD1}">
              <a14:hiddenFill xmlns:a14="http://schemas.microsoft.com/office/drawing/2010/main">
                <a:solidFill>
                  <a:srgbClr val="FFFFFF"/>
                </a:solidFill>
              </a14:hiddenFill>
            </a:ext>
          </a:extLst>
        </p:spPr>
      </p:pic>
      <p:sp>
        <p:nvSpPr>
          <p:cNvPr id="8" name="pole tekstowe 7">
            <a:extLst>
              <a:ext uri="{FF2B5EF4-FFF2-40B4-BE49-F238E27FC236}">
                <a16:creationId xmlns:a16="http://schemas.microsoft.com/office/drawing/2014/main" id="{996148C8-A21F-4ADD-8DC0-5DE4B39CC6AC}"/>
              </a:ext>
            </a:extLst>
          </p:cNvPr>
          <p:cNvSpPr txBox="1"/>
          <p:nvPr/>
        </p:nvSpPr>
        <p:spPr>
          <a:xfrm>
            <a:off x="96830" y="1115256"/>
            <a:ext cx="6967134" cy="6186309"/>
          </a:xfrm>
          <a:prstGeom prst="rect">
            <a:avLst/>
          </a:prstGeom>
          <a:noFill/>
        </p:spPr>
        <p:txBody>
          <a:bodyPr wrap="square" rtlCol="0">
            <a:spAutoFit/>
          </a:bodyPr>
          <a:lstStyle/>
          <a:p>
            <a:pPr>
              <a:buClr>
                <a:schemeClr val="accent2"/>
              </a:buClr>
            </a:pPr>
            <a:endParaRPr lang="en-US" sz="2400" b="1" dirty="0">
              <a:solidFill>
                <a:schemeClr val="accent2"/>
              </a:solidFill>
            </a:endParaRPr>
          </a:p>
          <a:p>
            <a:pPr>
              <a:buClr>
                <a:schemeClr val="accent2"/>
              </a:buClr>
            </a:pPr>
            <a:endParaRPr lang="en-US" sz="2400" b="1" dirty="0">
              <a:solidFill>
                <a:schemeClr val="accent2"/>
              </a:solidFill>
            </a:endParaRPr>
          </a:p>
          <a:p>
            <a:pPr marL="285750" indent="-285750" algn="just">
              <a:buFont typeface="Arial" panose="020B0604020202020204" pitchFamily="34" charset="0"/>
              <a:buChar char="•"/>
            </a:pPr>
            <a:r>
              <a:rPr lang="en-US" sz="2400" dirty="0"/>
              <a:t>Is a versatile accelerator </a:t>
            </a:r>
            <a:r>
              <a:rPr lang="en-US" sz="2400" dirty="0" err="1"/>
              <a:t>instalation</a:t>
            </a:r>
            <a:r>
              <a:rPr lang="en-US" sz="2400" dirty="0"/>
              <a:t>, including </a:t>
            </a:r>
            <a:r>
              <a:rPr lang="en-US" sz="2400" dirty="0">
                <a:solidFill>
                  <a:schemeClr val="accent1"/>
                </a:solidFill>
              </a:rPr>
              <a:t>200 MeV electron </a:t>
            </a:r>
            <a:r>
              <a:rPr lang="en-US" sz="2400" dirty="0" err="1">
                <a:solidFill>
                  <a:schemeClr val="accent1"/>
                </a:solidFill>
              </a:rPr>
              <a:t>linac</a:t>
            </a:r>
            <a:r>
              <a:rPr lang="en-US" sz="2400" dirty="0">
                <a:solidFill>
                  <a:schemeClr val="accent1"/>
                </a:solidFill>
              </a:rPr>
              <a:t> accelerator</a:t>
            </a:r>
            <a:r>
              <a:rPr lang="en-US" sz="2400" dirty="0">
                <a:solidFill>
                  <a:schemeClr val="tx2"/>
                </a:solidFill>
              </a:rPr>
              <a:t> </a:t>
            </a:r>
            <a:r>
              <a:rPr lang="en-US" sz="2400" dirty="0"/>
              <a:t>followed by an experimental beam</a:t>
            </a:r>
            <a:r>
              <a:rPr lang="pl-PL" sz="2400" dirty="0"/>
              <a:t> </a:t>
            </a:r>
            <a:r>
              <a:rPr lang="en-US" sz="2400" dirty="0"/>
              <a:t>line</a:t>
            </a:r>
            <a:r>
              <a:rPr lang="pl-PL" sz="2400" dirty="0"/>
              <a:t> </a:t>
            </a:r>
            <a:r>
              <a:rPr lang="en-US" sz="2400" dirty="0"/>
              <a:t>and op</a:t>
            </a:r>
            <a:r>
              <a:rPr lang="pl-PL" sz="2400" dirty="0" err="1"/>
              <a:t>erated</a:t>
            </a:r>
            <a:r>
              <a:rPr lang="en-US" sz="2400" dirty="0"/>
              <a:t> as multi-purpose user facility,</a:t>
            </a:r>
          </a:p>
          <a:p>
            <a:pPr marL="285750" indent="-285750" algn="just">
              <a:buFont typeface="Arial" panose="020B0604020202020204" pitchFamily="34" charset="0"/>
              <a:buChar char="•"/>
            </a:pPr>
            <a:r>
              <a:rPr lang="en-US" sz="2400" dirty="0"/>
              <a:t>Focused on accelerator R&amp;D and component studies for existing and future accelerators,</a:t>
            </a:r>
          </a:p>
          <a:p>
            <a:pPr marL="285750" indent="-285750" algn="just">
              <a:buFont typeface="Arial" panose="020B0604020202020204" pitchFamily="34" charset="0"/>
              <a:buChar char="•"/>
            </a:pPr>
            <a:r>
              <a:rPr lang="en-US" sz="2400" dirty="0"/>
              <a:t>X-band studies for linear accelerators and also novel concepts as plasma and THz acceleration. </a:t>
            </a:r>
          </a:p>
          <a:p>
            <a:pPr marL="285750" indent="-285750" algn="just">
              <a:buFont typeface="Arial" panose="020B0604020202020204" pitchFamily="34" charset="0"/>
              <a:buChar char="•"/>
            </a:pPr>
            <a:r>
              <a:rPr lang="en-US" sz="2400" dirty="0" err="1"/>
              <a:t>Dosiemtry</a:t>
            </a:r>
            <a:r>
              <a:rPr lang="en-US" sz="2400" dirty="0"/>
              <a:t> studies and </a:t>
            </a:r>
            <a:r>
              <a:rPr lang="en-US" sz="2400" dirty="0" err="1"/>
              <a:t>expliring</a:t>
            </a:r>
            <a:r>
              <a:rPr lang="en-US" sz="2400" dirty="0"/>
              <a:t> potential application</a:t>
            </a:r>
            <a:r>
              <a:rPr lang="pl-PL" sz="2400" dirty="0"/>
              <a:t> </a:t>
            </a:r>
            <a:r>
              <a:rPr lang="en-US" sz="2400" dirty="0"/>
              <a:t>of </a:t>
            </a:r>
            <a:r>
              <a:rPr lang="en-US" sz="2400" dirty="0">
                <a:solidFill>
                  <a:schemeClr val="accent1"/>
                </a:solidFill>
              </a:rPr>
              <a:t>Very High Energy electron Beam (VHEE) </a:t>
            </a:r>
            <a:r>
              <a:rPr lang="en-US" sz="2400" dirty="0"/>
              <a:t>to radiotherapy</a:t>
            </a:r>
          </a:p>
          <a:p>
            <a:pPr marL="285750" indent="-285750" algn="just">
              <a:buFont typeface="Arial" panose="020B0604020202020204" pitchFamily="34" charset="0"/>
              <a:buChar char="•"/>
            </a:pPr>
            <a:r>
              <a:rPr lang="en-US" sz="2400" dirty="0"/>
              <a:t>CLEAR also provides unique training possibilities</a:t>
            </a:r>
            <a:r>
              <a:rPr lang="pl-PL" sz="2400" dirty="0"/>
              <a:t>, </a:t>
            </a:r>
            <a:r>
              <a:rPr lang="en-US" sz="2400" dirty="0"/>
              <a:t> as well as irradiation test capability</a:t>
            </a:r>
            <a:r>
              <a:rPr lang="pl-PL" sz="2400" dirty="0"/>
              <a:t>.</a:t>
            </a:r>
            <a:endParaRPr lang="en-US" sz="2400" dirty="0"/>
          </a:p>
          <a:p>
            <a:pPr marL="285750" indent="-285750" algn="just">
              <a:buFont typeface="Arial" panose="020B0604020202020204" pitchFamily="34" charset="0"/>
              <a:buChar char="•"/>
            </a:pPr>
            <a:endParaRPr lang="en-US" dirty="0">
              <a:solidFill>
                <a:schemeClr val="tx2"/>
              </a:solidFill>
            </a:endParaRPr>
          </a:p>
          <a:p>
            <a:pPr marL="742950" lvl="1" indent="-285750">
              <a:buClr>
                <a:schemeClr val="accent2"/>
              </a:buClr>
              <a:buFont typeface="Wingdings" panose="05000000000000000000" pitchFamily="2" charset="2"/>
              <a:buChar char="§"/>
            </a:pPr>
            <a:endParaRPr lang="en-US" dirty="0"/>
          </a:p>
        </p:txBody>
      </p:sp>
    </p:spTree>
    <p:extLst>
      <p:ext uri="{BB962C8B-B14F-4D97-AF65-F5344CB8AC3E}">
        <p14:creationId xmlns:p14="http://schemas.microsoft.com/office/powerpoint/2010/main" val="3816548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1603A-1D9A-93B0-7738-BDCE3AF02A73}"/>
              </a:ext>
            </a:extLst>
          </p:cNvPr>
          <p:cNvSpPr>
            <a:spLocks noGrp="1"/>
          </p:cNvSpPr>
          <p:nvPr>
            <p:ph type="title"/>
          </p:nvPr>
        </p:nvSpPr>
        <p:spPr>
          <a:xfrm>
            <a:off x="3173506" y="18256"/>
            <a:ext cx="8899622" cy="1097000"/>
          </a:xfrm>
        </p:spPr>
        <p:txBody>
          <a:bodyPr>
            <a:normAutofit fontScale="90000"/>
          </a:bodyPr>
          <a:lstStyle/>
          <a:p>
            <a:r>
              <a:rPr lang="en-US" dirty="0"/>
              <a:t>WP 3 – Access for accelerators </a:t>
            </a:r>
            <a:br>
              <a:rPr lang="en-US" dirty="0"/>
            </a:br>
            <a:r>
              <a:rPr lang="en-US" dirty="0"/>
              <a:t>Task 3.4  “Applications</a:t>
            </a:r>
          </a:p>
        </p:txBody>
      </p:sp>
      <p:sp>
        <p:nvSpPr>
          <p:cNvPr id="4" name="pole tekstowe 3">
            <a:extLst>
              <a:ext uri="{FF2B5EF4-FFF2-40B4-BE49-F238E27FC236}">
                <a16:creationId xmlns:a16="http://schemas.microsoft.com/office/drawing/2014/main" id="{6BED2405-E1BC-44DA-AB1F-4CB6CFD01AFE}"/>
              </a:ext>
            </a:extLst>
          </p:cNvPr>
          <p:cNvSpPr txBox="1"/>
          <p:nvPr/>
        </p:nvSpPr>
        <p:spPr>
          <a:xfrm>
            <a:off x="613186" y="1593655"/>
            <a:ext cx="5859332" cy="5232202"/>
          </a:xfrm>
          <a:prstGeom prst="rect">
            <a:avLst/>
          </a:prstGeom>
          <a:noFill/>
        </p:spPr>
        <p:txBody>
          <a:bodyPr wrap="square" rtlCol="0">
            <a:spAutoFit/>
          </a:bodyPr>
          <a:lstStyle/>
          <a:p>
            <a:pPr lvl="0">
              <a:lnSpc>
                <a:spcPct val="114000"/>
              </a:lnSpc>
              <a:buClr>
                <a:schemeClr val="accent2"/>
              </a:buClr>
            </a:pPr>
            <a:r>
              <a:rPr lang="en-US" sz="2400" dirty="0">
                <a:solidFill>
                  <a:srgbClr val="00B0F0"/>
                </a:solidFill>
              </a:rPr>
              <a:t>INCT access :</a:t>
            </a:r>
          </a:p>
          <a:p>
            <a:pPr marL="285750" indent="-285750" algn="just">
              <a:lnSpc>
                <a:spcPct val="114000"/>
              </a:lnSpc>
              <a:buClr>
                <a:schemeClr val="accent2"/>
              </a:buClr>
              <a:buFont typeface="Wingdings" panose="05000000000000000000" pitchFamily="2" charset="2"/>
              <a:buChar char="§"/>
            </a:pPr>
            <a:r>
              <a:rPr lang="en-US" dirty="0">
                <a:solidFill>
                  <a:schemeClr val="accent2"/>
                </a:solidFill>
              </a:rPr>
              <a:t>INCT total access offered – </a:t>
            </a:r>
            <a:r>
              <a:rPr lang="en-US" dirty="0"/>
              <a:t>600 access units (hours)</a:t>
            </a:r>
          </a:p>
          <a:p>
            <a:pPr marL="285750" indent="-285750" algn="just">
              <a:lnSpc>
                <a:spcPct val="114000"/>
              </a:lnSpc>
              <a:buClr>
                <a:schemeClr val="accent2"/>
              </a:buClr>
              <a:buFont typeface="Wingdings" panose="05000000000000000000" pitchFamily="2" charset="2"/>
              <a:buChar char="§"/>
            </a:pPr>
            <a:r>
              <a:rPr lang="en-US" dirty="0">
                <a:solidFill>
                  <a:schemeClr val="accent2"/>
                </a:solidFill>
              </a:rPr>
              <a:t>Estimated number of users – </a:t>
            </a:r>
            <a:r>
              <a:rPr lang="en-US" dirty="0"/>
              <a:t>60</a:t>
            </a:r>
          </a:p>
          <a:p>
            <a:pPr marL="285750" indent="-285750" algn="just">
              <a:lnSpc>
                <a:spcPct val="114000"/>
              </a:lnSpc>
              <a:buClr>
                <a:schemeClr val="accent2"/>
              </a:buClr>
              <a:buFont typeface="Wingdings" panose="05000000000000000000" pitchFamily="2" charset="2"/>
              <a:buChar char="§"/>
            </a:pPr>
            <a:r>
              <a:rPr lang="en-US" dirty="0">
                <a:solidFill>
                  <a:schemeClr val="accent2"/>
                </a:solidFill>
              </a:rPr>
              <a:t>Target users</a:t>
            </a:r>
            <a:r>
              <a:rPr lang="en-US" dirty="0"/>
              <a:t>: research groups working in the field of radiation chemistry, developing industrial application of electron beams of energy up t</a:t>
            </a:r>
            <a:r>
              <a:rPr lang="pl-PL" dirty="0"/>
              <a:t>o</a:t>
            </a:r>
            <a:r>
              <a:rPr lang="en-US" dirty="0"/>
              <a:t> 10 MeV. </a:t>
            </a:r>
          </a:p>
          <a:p>
            <a:pPr marL="285750" indent="-285750" algn="just">
              <a:lnSpc>
                <a:spcPct val="114000"/>
              </a:lnSpc>
              <a:buClr>
                <a:schemeClr val="accent2"/>
              </a:buClr>
              <a:buFont typeface="Wingdings" panose="05000000000000000000" pitchFamily="2" charset="2"/>
              <a:buChar char="§"/>
            </a:pPr>
            <a:r>
              <a:rPr lang="en-US" dirty="0">
                <a:solidFill>
                  <a:schemeClr val="accent2"/>
                </a:solidFill>
              </a:rPr>
              <a:t>Internal projects evaluation procedure</a:t>
            </a:r>
            <a:r>
              <a:rPr lang="en-US" dirty="0"/>
              <a:t>:</a:t>
            </a:r>
            <a:r>
              <a:rPr lang="en-US" dirty="0">
                <a:solidFill>
                  <a:schemeClr val="accent2"/>
                </a:solidFill>
              </a:rPr>
              <a:t> </a:t>
            </a:r>
            <a:r>
              <a:rPr lang="en-US" dirty="0"/>
              <a:t>One representative of each installation and RAPID facility coordinator were appointed to the INCT internal projects evaluation group (5 members) which aims to assess the feasibility of each project with the use of RAPID infrastructure.</a:t>
            </a:r>
            <a:endParaRPr lang="pl-PL" dirty="0"/>
          </a:p>
          <a:p>
            <a:pPr marL="285750" indent="-285750" algn="just">
              <a:lnSpc>
                <a:spcPct val="114000"/>
              </a:lnSpc>
              <a:buClr>
                <a:schemeClr val="accent2"/>
              </a:buClr>
              <a:buFont typeface="Wingdings" panose="05000000000000000000" pitchFamily="2" charset="2"/>
              <a:buChar char="§"/>
            </a:pPr>
            <a:r>
              <a:rPr lang="pl-PL" dirty="0"/>
              <a:t>First </a:t>
            </a:r>
            <a:r>
              <a:rPr lang="pl-PL" dirty="0" err="1"/>
              <a:t>meeting</a:t>
            </a:r>
            <a:r>
              <a:rPr lang="pl-PL" dirty="0"/>
              <a:t> </a:t>
            </a:r>
            <a:r>
              <a:rPr lang="pl-PL" dirty="0" err="1"/>
              <a:t>scheduled</a:t>
            </a:r>
            <a:r>
              <a:rPr lang="pl-PL" dirty="0"/>
              <a:t> on </a:t>
            </a:r>
            <a:r>
              <a:rPr lang="pl-PL" b="1" dirty="0">
                <a:solidFill>
                  <a:schemeClr val="accent2"/>
                </a:solidFill>
              </a:rPr>
              <a:t>27.02.2023</a:t>
            </a:r>
            <a:endParaRPr lang="en-US" b="1" dirty="0">
              <a:solidFill>
                <a:schemeClr val="accent2"/>
              </a:solidFill>
            </a:endParaRPr>
          </a:p>
          <a:p>
            <a:pPr marL="285750" indent="-285750" algn="just">
              <a:lnSpc>
                <a:spcPct val="114000"/>
              </a:lnSpc>
              <a:buClr>
                <a:schemeClr val="accent2"/>
              </a:buClr>
              <a:buFont typeface="Wingdings" panose="05000000000000000000" pitchFamily="2" charset="2"/>
              <a:buChar char="§"/>
            </a:pPr>
            <a:r>
              <a:rPr lang="en-US" dirty="0"/>
              <a:t>Details on webpage:</a:t>
            </a:r>
          </a:p>
          <a:p>
            <a:pPr algn="just">
              <a:lnSpc>
                <a:spcPct val="114000"/>
              </a:lnSpc>
              <a:buClr>
                <a:schemeClr val="accent2"/>
              </a:buClr>
            </a:pPr>
            <a:r>
              <a:rPr lang="en-US" dirty="0"/>
              <a:t> </a:t>
            </a:r>
            <a:r>
              <a:rPr lang="en-US" dirty="0">
                <a:hlinkClick r:id="rId2"/>
              </a:rPr>
              <a:t>http://www.ichtj.waw.pl/drupal/?q=node/1267</a:t>
            </a:r>
            <a:endParaRPr lang="en-US" dirty="0"/>
          </a:p>
          <a:p>
            <a:pPr marL="285750" indent="-285750" algn="just">
              <a:lnSpc>
                <a:spcPct val="114000"/>
              </a:lnSpc>
              <a:buClr>
                <a:schemeClr val="accent2"/>
              </a:buClr>
              <a:buFont typeface="Wingdings" panose="05000000000000000000" pitchFamily="2" charset="2"/>
              <a:buChar char="§"/>
            </a:pPr>
            <a:endParaRPr lang="en-US" dirty="0">
              <a:solidFill>
                <a:schemeClr val="accent2"/>
              </a:solidFill>
            </a:endParaRPr>
          </a:p>
        </p:txBody>
      </p:sp>
      <p:pic>
        <p:nvPicPr>
          <p:cNvPr id="3" name="Obraz 2">
            <a:extLst>
              <a:ext uri="{FF2B5EF4-FFF2-40B4-BE49-F238E27FC236}">
                <a16:creationId xmlns:a16="http://schemas.microsoft.com/office/drawing/2014/main" id="{47D0B869-E3C4-4542-8A64-1A586EE759DD}"/>
              </a:ext>
            </a:extLst>
          </p:cNvPr>
          <p:cNvPicPr>
            <a:picLocks noChangeAspect="1"/>
          </p:cNvPicPr>
          <p:nvPr/>
        </p:nvPicPr>
        <p:blipFill>
          <a:blip r:embed="rId3"/>
          <a:stretch>
            <a:fillRect/>
          </a:stretch>
        </p:blipFill>
        <p:spPr>
          <a:xfrm>
            <a:off x="6720184" y="1115255"/>
            <a:ext cx="5471816" cy="5774887"/>
          </a:xfrm>
          <a:prstGeom prst="rect">
            <a:avLst/>
          </a:prstGeom>
        </p:spPr>
      </p:pic>
    </p:spTree>
    <p:extLst>
      <p:ext uri="{BB962C8B-B14F-4D97-AF65-F5344CB8AC3E}">
        <p14:creationId xmlns:p14="http://schemas.microsoft.com/office/powerpoint/2010/main" val="1545695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1603A-1D9A-93B0-7738-BDCE3AF02A73}"/>
              </a:ext>
            </a:extLst>
          </p:cNvPr>
          <p:cNvSpPr>
            <a:spLocks noGrp="1"/>
          </p:cNvSpPr>
          <p:nvPr>
            <p:ph type="title"/>
          </p:nvPr>
        </p:nvSpPr>
        <p:spPr>
          <a:xfrm>
            <a:off x="3173506" y="18256"/>
            <a:ext cx="8899622" cy="1097000"/>
          </a:xfrm>
        </p:spPr>
        <p:txBody>
          <a:bodyPr>
            <a:normAutofit fontScale="90000"/>
          </a:bodyPr>
          <a:lstStyle/>
          <a:p>
            <a:r>
              <a:rPr lang="en-US" dirty="0"/>
              <a:t>WP 3 – Access for accelerators </a:t>
            </a:r>
            <a:br>
              <a:rPr lang="en-US" dirty="0"/>
            </a:br>
            <a:r>
              <a:rPr lang="en-US" dirty="0"/>
              <a:t>Task 3.4  “Applications</a:t>
            </a:r>
          </a:p>
        </p:txBody>
      </p:sp>
      <p:sp>
        <p:nvSpPr>
          <p:cNvPr id="5" name="pole tekstowe 4">
            <a:extLst>
              <a:ext uri="{FF2B5EF4-FFF2-40B4-BE49-F238E27FC236}">
                <a16:creationId xmlns:a16="http://schemas.microsoft.com/office/drawing/2014/main" id="{A621E129-B785-4E34-85D6-2FD2B7400B80}"/>
              </a:ext>
            </a:extLst>
          </p:cNvPr>
          <p:cNvSpPr txBox="1"/>
          <p:nvPr/>
        </p:nvSpPr>
        <p:spPr>
          <a:xfrm>
            <a:off x="236668" y="1414362"/>
            <a:ext cx="5859331" cy="4600618"/>
          </a:xfrm>
          <a:prstGeom prst="rect">
            <a:avLst/>
          </a:prstGeom>
          <a:noFill/>
        </p:spPr>
        <p:txBody>
          <a:bodyPr wrap="square" rtlCol="0">
            <a:spAutoFit/>
          </a:bodyPr>
          <a:lstStyle/>
          <a:p>
            <a:pPr lvl="0">
              <a:lnSpc>
                <a:spcPct val="114000"/>
              </a:lnSpc>
              <a:buClr>
                <a:schemeClr val="accent2"/>
              </a:buClr>
            </a:pPr>
            <a:r>
              <a:rPr lang="en-US" sz="2400" dirty="0">
                <a:solidFill>
                  <a:srgbClr val="00B0F0"/>
                </a:solidFill>
              </a:rPr>
              <a:t>CLEAR access :</a:t>
            </a:r>
          </a:p>
          <a:p>
            <a:pPr marL="285750" indent="-285750" algn="just">
              <a:lnSpc>
                <a:spcPct val="114000"/>
              </a:lnSpc>
              <a:buClr>
                <a:schemeClr val="accent2"/>
              </a:buClr>
              <a:buFont typeface="Wingdings" panose="05000000000000000000" pitchFamily="2" charset="2"/>
              <a:buChar char="§"/>
            </a:pPr>
            <a:r>
              <a:rPr lang="en-US" dirty="0">
                <a:solidFill>
                  <a:schemeClr val="accent2"/>
                </a:solidFill>
              </a:rPr>
              <a:t>INCT total access offered – </a:t>
            </a:r>
            <a:r>
              <a:rPr lang="en-US" dirty="0"/>
              <a:t>1200 access units (hours)</a:t>
            </a:r>
          </a:p>
          <a:p>
            <a:pPr marL="285750" indent="-285750" algn="just">
              <a:lnSpc>
                <a:spcPct val="114000"/>
              </a:lnSpc>
              <a:buClr>
                <a:schemeClr val="accent2"/>
              </a:buClr>
              <a:buFont typeface="Wingdings" panose="05000000000000000000" pitchFamily="2" charset="2"/>
              <a:buChar char="§"/>
            </a:pPr>
            <a:r>
              <a:rPr lang="en-US" dirty="0">
                <a:solidFill>
                  <a:schemeClr val="accent2"/>
                </a:solidFill>
              </a:rPr>
              <a:t>Estimated number of users – </a:t>
            </a:r>
            <a:r>
              <a:rPr lang="en-US" dirty="0"/>
              <a:t>90</a:t>
            </a:r>
          </a:p>
          <a:p>
            <a:pPr marL="285750" indent="-285750" algn="just">
              <a:lnSpc>
                <a:spcPct val="114000"/>
              </a:lnSpc>
              <a:buClr>
                <a:schemeClr val="accent2"/>
              </a:buClr>
              <a:buFont typeface="Wingdings" panose="05000000000000000000" pitchFamily="2" charset="2"/>
              <a:buChar char="§"/>
            </a:pPr>
            <a:r>
              <a:rPr lang="en-US" dirty="0">
                <a:solidFill>
                  <a:schemeClr val="accent2"/>
                </a:solidFill>
              </a:rPr>
              <a:t>Target users</a:t>
            </a:r>
            <a:r>
              <a:rPr lang="en-US" dirty="0"/>
              <a:t>: research teams from the accelerator and HEP community, from fi</a:t>
            </a:r>
            <a:r>
              <a:rPr lang="pl-PL" dirty="0"/>
              <a:t>e</a:t>
            </a:r>
            <a:r>
              <a:rPr lang="en-US" dirty="0" err="1"/>
              <a:t>lds</a:t>
            </a:r>
            <a:r>
              <a:rPr lang="en-US" dirty="0"/>
              <a:t> like electronics R&amp;D for space applications, and from radiotherapy studies for </a:t>
            </a:r>
            <a:r>
              <a:rPr lang="en-US" dirty="0" err="1"/>
              <a:t>cance</a:t>
            </a:r>
            <a:r>
              <a:rPr lang="pl-PL" dirty="0"/>
              <a:t>r</a:t>
            </a:r>
            <a:r>
              <a:rPr lang="en-US" dirty="0"/>
              <a:t> </a:t>
            </a:r>
            <a:r>
              <a:rPr lang="en-US" dirty="0" err="1"/>
              <a:t>treatm</a:t>
            </a:r>
            <a:r>
              <a:rPr lang="pl-PL" dirty="0"/>
              <a:t>e</a:t>
            </a:r>
            <a:r>
              <a:rPr lang="en-US" dirty="0" err="1"/>
              <a:t>ent</a:t>
            </a:r>
            <a:endParaRPr lang="en-US" dirty="0"/>
          </a:p>
          <a:p>
            <a:pPr marL="285750" indent="-285750" algn="just">
              <a:lnSpc>
                <a:spcPct val="114000"/>
              </a:lnSpc>
              <a:buClr>
                <a:schemeClr val="accent2"/>
              </a:buClr>
              <a:buFont typeface="Wingdings" panose="05000000000000000000" pitchFamily="2" charset="2"/>
              <a:buChar char="§"/>
            </a:pPr>
            <a:r>
              <a:rPr lang="en-US" dirty="0">
                <a:solidFill>
                  <a:schemeClr val="accent2"/>
                </a:solidFill>
              </a:rPr>
              <a:t>Internal projects evaluation procedure</a:t>
            </a:r>
            <a:r>
              <a:rPr lang="en-US" dirty="0"/>
              <a:t>: the users will asked to fill both, Euro-labs application form and CLEAR experiment request form, for the </a:t>
            </a:r>
            <a:r>
              <a:rPr lang="en-US" dirty="0" err="1"/>
              <a:t>projec</a:t>
            </a:r>
            <a:r>
              <a:rPr lang="pl-PL" dirty="0"/>
              <a:t>t</a:t>
            </a:r>
            <a:r>
              <a:rPr lang="en-US" dirty="0"/>
              <a:t> evaluation by the CLEAR Scientific Committee</a:t>
            </a:r>
          </a:p>
          <a:p>
            <a:pPr algn="just">
              <a:lnSpc>
                <a:spcPct val="114000"/>
              </a:lnSpc>
              <a:buClr>
                <a:schemeClr val="accent2"/>
              </a:buClr>
            </a:pPr>
            <a:endParaRPr lang="en-US" dirty="0"/>
          </a:p>
          <a:p>
            <a:pPr marL="285750" indent="-285750" algn="just">
              <a:lnSpc>
                <a:spcPct val="114000"/>
              </a:lnSpc>
              <a:buClr>
                <a:schemeClr val="accent2"/>
              </a:buClr>
              <a:buFont typeface="Wingdings" panose="05000000000000000000" pitchFamily="2" charset="2"/>
              <a:buChar char="§"/>
            </a:pPr>
            <a:r>
              <a:rPr lang="en-US" dirty="0"/>
              <a:t>Details on webpage:</a:t>
            </a:r>
          </a:p>
          <a:p>
            <a:pPr algn="just">
              <a:lnSpc>
                <a:spcPct val="114000"/>
              </a:lnSpc>
              <a:buClr>
                <a:schemeClr val="accent2"/>
              </a:buClr>
            </a:pPr>
            <a:r>
              <a:rPr lang="en-US" dirty="0">
                <a:hlinkClick r:id="rId2"/>
              </a:rPr>
              <a:t>https://clear.cern/content/information-users</a:t>
            </a:r>
            <a:endParaRPr lang="en-US" dirty="0"/>
          </a:p>
        </p:txBody>
      </p:sp>
      <p:pic>
        <p:nvPicPr>
          <p:cNvPr id="6" name="Obraz 5">
            <a:extLst>
              <a:ext uri="{FF2B5EF4-FFF2-40B4-BE49-F238E27FC236}">
                <a16:creationId xmlns:a16="http://schemas.microsoft.com/office/drawing/2014/main" id="{828C273F-9F68-4206-9213-457B9C7D8EC2}"/>
              </a:ext>
            </a:extLst>
          </p:cNvPr>
          <p:cNvPicPr>
            <a:picLocks noChangeAspect="1"/>
          </p:cNvPicPr>
          <p:nvPr/>
        </p:nvPicPr>
        <p:blipFill>
          <a:blip r:embed="rId3"/>
          <a:stretch>
            <a:fillRect/>
          </a:stretch>
        </p:blipFill>
        <p:spPr>
          <a:xfrm>
            <a:off x="6753640" y="1115257"/>
            <a:ext cx="4992688" cy="2691226"/>
          </a:xfrm>
          <a:prstGeom prst="rect">
            <a:avLst/>
          </a:prstGeom>
        </p:spPr>
      </p:pic>
      <p:pic>
        <p:nvPicPr>
          <p:cNvPr id="7" name="Obraz 6">
            <a:extLst>
              <a:ext uri="{FF2B5EF4-FFF2-40B4-BE49-F238E27FC236}">
                <a16:creationId xmlns:a16="http://schemas.microsoft.com/office/drawing/2014/main" id="{7C43F774-4E7C-4E32-B422-072D6E84233A}"/>
              </a:ext>
            </a:extLst>
          </p:cNvPr>
          <p:cNvPicPr>
            <a:picLocks noChangeAspect="1"/>
          </p:cNvPicPr>
          <p:nvPr/>
        </p:nvPicPr>
        <p:blipFill>
          <a:blip r:embed="rId4"/>
          <a:stretch>
            <a:fillRect/>
          </a:stretch>
        </p:blipFill>
        <p:spPr>
          <a:xfrm>
            <a:off x="6753639" y="3828100"/>
            <a:ext cx="4992688" cy="3029900"/>
          </a:xfrm>
          <a:prstGeom prst="rect">
            <a:avLst/>
          </a:prstGeom>
        </p:spPr>
      </p:pic>
    </p:spTree>
    <p:extLst>
      <p:ext uri="{BB962C8B-B14F-4D97-AF65-F5344CB8AC3E}">
        <p14:creationId xmlns:p14="http://schemas.microsoft.com/office/powerpoint/2010/main" val="3522678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1603A-1D9A-93B0-7738-BDCE3AF02A73}"/>
              </a:ext>
            </a:extLst>
          </p:cNvPr>
          <p:cNvSpPr>
            <a:spLocks noGrp="1"/>
          </p:cNvSpPr>
          <p:nvPr>
            <p:ph type="title"/>
          </p:nvPr>
        </p:nvSpPr>
        <p:spPr>
          <a:xfrm>
            <a:off x="3173506" y="18256"/>
            <a:ext cx="8899622" cy="1097000"/>
          </a:xfrm>
        </p:spPr>
        <p:txBody>
          <a:bodyPr>
            <a:normAutofit fontScale="90000"/>
          </a:bodyPr>
          <a:lstStyle/>
          <a:p>
            <a:r>
              <a:rPr lang="en-US" dirty="0"/>
              <a:t>WP 3 – Access for accelerators </a:t>
            </a:r>
            <a:br>
              <a:rPr lang="en-US" dirty="0"/>
            </a:br>
            <a:r>
              <a:rPr lang="en-US" dirty="0"/>
              <a:t>Task 3.4  “Applications</a:t>
            </a:r>
          </a:p>
        </p:txBody>
      </p:sp>
      <p:sp>
        <p:nvSpPr>
          <p:cNvPr id="4" name="pole tekstowe 3">
            <a:extLst>
              <a:ext uri="{FF2B5EF4-FFF2-40B4-BE49-F238E27FC236}">
                <a16:creationId xmlns:a16="http://schemas.microsoft.com/office/drawing/2014/main" id="{6BED2405-E1BC-44DA-AB1F-4CB6CFD01AFE}"/>
              </a:ext>
            </a:extLst>
          </p:cNvPr>
          <p:cNvSpPr txBox="1"/>
          <p:nvPr/>
        </p:nvSpPr>
        <p:spPr>
          <a:xfrm>
            <a:off x="613186" y="1593655"/>
            <a:ext cx="8899622" cy="4278479"/>
          </a:xfrm>
          <a:prstGeom prst="rect">
            <a:avLst/>
          </a:prstGeom>
          <a:noFill/>
        </p:spPr>
        <p:txBody>
          <a:bodyPr wrap="square" rtlCol="0">
            <a:spAutoFit/>
          </a:bodyPr>
          <a:lstStyle/>
          <a:p>
            <a:pPr lvl="0">
              <a:lnSpc>
                <a:spcPct val="114000"/>
              </a:lnSpc>
              <a:buClr>
                <a:schemeClr val="accent2"/>
              </a:buClr>
            </a:pPr>
            <a:r>
              <a:rPr lang="pl-PL" sz="2400" dirty="0">
                <a:solidFill>
                  <a:srgbClr val="00B0F0"/>
                </a:solidFill>
              </a:rPr>
              <a:t>TASK 3.4 </a:t>
            </a:r>
            <a:r>
              <a:rPr lang="pl-PL" sz="2400" dirty="0" err="1">
                <a:solidFill>
                  <a:srgbClr val="00B0F0"/>
                </a:solidFill>
              </a:rPr>
              <a:t>Users</a:t>
            </a:r>
            <a:r>
              <a:rPr lang="pl-PL" sz="2400" dirty="0">
                <a:solidFill>
                  <a:srgbClr val="00B0F0"/>
                </a:solidFill>
              </a:rPr>
              <a:t> </a:t>
            </a:r>
            <a:r>
              <a:rPr lang="pl-PL" sz="2400" dirty="0" err="1">
                <a:solidFill>
                  <a:srgbClr val="00B0F0"/>
                </a:solidFill>
              </a:rPr>
              <a:t>Selection</a:t>
            </a:r>
            <a:r>
              <a:rPr lang="pl-PL" sz="2400" dirty="0">
                <a:solidFill>
                  <a:srgbClr val="00B0F0"/>
                </a:solidFill>
              </a:rPr>
              <a:t> Panel</a:t>
            </a:r>
          </a:p>
          <a:p>
            <a:pPr lvl="0">
              <a:lnSpc>
                <a:spcPct val="114000"/>
              </a:lnSpc>
              <a:buClr>
                <a:schemeClr val="accent2"/>
              </a:buClr>
            </a:pPr>
            <a:endParaRPr lang="en-US" sz="2400" dirty="0">
              <a:solidFill>
                <a:srgbClr val="00B0F0"/>
              </a:solidFill>
            </a:endParaRPr>
          </a:p>
          <a:p>
            <a:pPr lvl="0">
              <a:lnSpc>
                <a:spcPct val="114000"/>
              </a:lnSpc>
              <a:buClr>
                <a:schemeClr val="accent2"/>
              </a:buClr>
            </a:pPr>
            <a:r>
              <a:rPr lang="en-US" sz="2400" dirty="0" err="1">
                <a:solidFill>
                  <a:schemeClr val="accent2"/>
                </a:solidFill>
              </a:rPr>
              <a:t>Memebers</a:t>
            </a:r>
            <a:endParaRPr lang="en-US" sz="2400" dirty="0"/>
          </a:p>
          <a:p>
            <a:pPr marL="285750" lvl="0" indent="-285750">
              <a:lnSpc>
                <a:spcPct val="114000"/>
              </a:lnSpc>
              <a:buClr>
                <a:schemeClr val="accent2"/>
              </a:buClr>
              <a:buFont typeface="Arial" panose="020B0604020202020204" pitchFamily="34" charset="0"/>
              <a:buChar char="•"/>
            </a:pPr>
            <a:r>
              <a:rPr lang="en-US" sz="2400" dirty="0" err="1"/>
              <a:t>Ilias</a:t>
            </a:r>
            <a:r>
              <a:rPr lang="en-US" sz="2400" dirty="0"/>
              <a:t> </a:t>
            </a:r>
            <a:r>
              <a:rPr lang="en-US" sz="2400" dirty="0" err="1"/>
              <a:t>Efthymiopoulos</a:t>
            </a:r>
            <a:r>
              <a:rPr lang="en-US" sz="2400" dirty="0"/>
              <a:t> – WP 3 coordinator (CERN)</a:t>
            </a:r>
          </a:p>
          <a:p>
            <a:pPr marL="285750" lvl="0" indent="-285750">
              <a:lnSpc>
                <a:spcPct val="114000"/>
              </a:lnSpc>
              <a:buClr>
                <a:schemeClr val="accent2"/>
              </a:buClr>
              <a:buFont typeface="Arial" panose="020B0604020202020204" pitchFamily="34" charset="0"/>
              <a:buChar char="•"/>
            </a:pPr>
            <a:r>
              <a:rPr lang="en-US" sz="2400" dirty="0"/>
              <a:t>Urszula Gryczka – task leader/ RAPID facility coordinator (INCT)</a:t>
            </a:r>
          </a:p>
          <a:p>
            <a:pPr marL="285750" lvl="0" indent="-285750">
              <a:lnSpc>
                <a:spcPct val="114000"/>
              </a:lnSpc>
              <a:buClr>
                <a:schemeClr val="accent2"/>
              </a:buClr>
              <a:buFont typeface="Arial" panose="020B0604020202020204" pitchFamily="34" charset="0"/>
              <a:buChar char="•"/>
            </a:pPr>
            <a:r>
              <a:rPr lang="en-US" sz="2400" dirty="0"/>
              <a:t>Roberto </a:t>
            </a:r>
            <a:r>
              <a:rPr lang="en-US" sz="2400" dirty="0" err="1"/>
              <a:t>Corsini</a:t>
            </a:r>
            <a:r>
              <a:rPr lang="en-US" sz="2400" dirty="0"/>
              <a:t> – CLEAR facility coordinator (CERN)</a:t>
            </a:r>
          </a:p>
          <a:p>
            <a:pPr marL="285750" lvl="0" indent="-285750">
              <a:lnSpc>
                <a:spcPct val="114000"/>
              </a:lnSpc>
              <a:buClr>
                <a:schemeClr val="accent2"/>
              </a:buClr>
              <a:buFont typeface="Arial" panose="020B0604020202020204" pitchFamily="34" charset="0"/>
              <a:buChar char="•"/>
            </a:pPr>
            <a:r>
              <a:rPr lang="en-US" sz="2400" dirty="0"/>
              <a:t>Angeles FAUS-GOLFE – </a:t>
            </a:r>
            <a:r>
              <a:rPr lang="en-US" sz="2400" dirty="0" err="1"/>
              <a:t>extarnal</a:t>
            </a:r>
            <a:r>
              <a:rPr lang="en-US" sz="2400" dirty="0"/>
              <a:t> expert (CNRS/In2p3-Orsay)</a:t>
            </a:r>
          </a:p>
          <a:p>
            <a:pPr marL="285750" lvl="0" indent="-285750">
              <a:lnSpc>
                <a:spcPct val="114000"/>
              </a:lnSpc>
              <a:buClr>
                <a:schemeClr val="accent2"/>
              </a:buClr>
              <a:buFont typeface="Arial" panose="020B0604020202020204" pitchFamily="34" charset="0"/>
              <a:buChar char="•"/>
            </a:pPr>
            <a:r>
              <a:rPr lang="en-US" sz="2400" dirty="0"/>
              <a:t> Rob </a:t>
            </a:r>
            <a:r>
              <a:rPr lang="en-US" sz="2400" dirty="0" err="1"/>
              <a:t>Edgecock</a:t>
            </a:r>
            <a:r>
              <a:rPr lang="en-US" sz="2400" dirty="0"/>
              <a:t> – external expert (HUD)</a:t>
            </a:r>
          </a:p>
          <a:p>
            <a:pPr lvl="0">
              <a:lnSpc>
                <a:spcPct val="114000"/>
              </a:lnSpc>
              <a:buClr>
                <a:schemeClr val="accent2"/>
              </a:buClr>
            </a:pPr>
            <a:endParaRPr lang="pl-PL" sz="2400" dirty="0">
              <a:solidFill>
                <a:schemeClr val="accent2"/>
              </a:solidFill>
            </a:endParaRPr>
          </a:p>
          <a:p>
            <a:pPr lvl="0">
              <a:lnSpc>
                <a:spcPct val="114000"/>
              </a:lnSpc>
              <a:buClr>
                <a:schemeClr val="accent2"/>
              </a:buClr>
            </a:pPr>
            <a:r>
              <a:rPr lang="en-US" sz="2400" b="1" dirty="0">
                <a:solidFill>
                  <a:schemeClr val="accent1"/>
                </a:solidFill>
              </a:rPr>
              <a:t>First meeting is planned to be organized at the beginning of March</a:t>
            </a:r>
            <a:endParaRPr lang="en-US" b="1" dirty="0">
              <a:solidFill>
                <a:schemeClr val="accent1"/>
              </a:solidFill>
            </a:endParaRPr>
          </a:p>
        </p:txBody>
      </p:sp>
    </p:spTree>
    <p:extLst>
      <p:ext uri="{BB962C8B-B14F-4D97-AF65-F5344CB8AC3E}">
        <p14:creationId xmlns:p14="http://schemas.microsoft.com/office/powerpoint/2010/main" val="1648264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41268660"/>
      </p:ext>
    </p:extLst>
  </p:cSld>
  <p:clrMapOvr>
    <a:masterClrMapping/>
  </p:clrMapOvr>
</p:sld>
</file>

<file path=ppt/theme/theme1.xml><?xml version="1.0" encoding="utf-8"?>
<a:theme xmlns:a="http://schemas.openxmlformats.org/drawingml/2006/main" name="Motyw pakietu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eEURO-LABS slides template" id="{165C0414-2228-D547-B79C-CF93489BACAA}" vid="{EEBA0229-1CCD-3846-A404-A6B2C71BB51D}"/>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eEURO-LABS slides template" id="{165C0414-2228-D547-B79C-CF93489BACAA}" vid="{41B82488-C37E-BB42-8359-53AE468779F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ieEURO-LABS slides template</Template>
  <TotalTime>70</TotalTime>
  <Words>656</Words>
  <Application>Microsoft Office PowerPoint</Application>
  <PresentationFormat>Panoramiczny</PresentationFormat>
  <Paragraphs>58</Paragraphs>
  <Slides>8</Slides>
  <Notes>0</Notes>
  <HiddenSlides>0</HiddenSlides>
  <MMClips>0</MMClips>
  <ScaleCrop>false</ScaleCrop>
  <HeadingPairs>
    <vt:vector size="6" baseType="variant">
      <vt:variant>
        <vt:lpstr>Używane czcionki</vt:lpstr>
      </vt:variant>
      <vt:variant>
        <vt:i4>4</vt:i4>
      </vt:variant>
      <vt:variant>
        <vt:lpstr>Motyw</vt:lpstr>
      </vt:variant>
      <vt:variant>
        <vt:i4>2</vt:i4>
      </vt:variant>
      <vt:variant>
        <vt:lpstr>Tytuły slajdów</vt:lpstr>
      </vt:variant>
      <vt:variant>
        <vt:i4>8</vt:i4>
      </vt:variant>
    </vt:vector>
  </HeadingPairs>
  <TitlesOfParts>
    <vt:vector size="14" baseType="lpstr">
      <vt:lpstr>Arial</vt:lpstr>
      <vt:lpstr>Calibri</vt:lpstr>
      <vt:lpstr>Calibri Light</vt:lpstr>
      <vt:lpstr>Wingdings</vt:lpstr>
      <vt:lpstr>Motyw pakietu Office</vt:lpstr>
      <vt:lpstr>Custom Design</vt:lpstr>
      <vt:lpstr>WP 3 – Access for accelerators  Task 3.4  “Applications” </vt:lpstr>
      <vt:lpstr>WP 3 – Access for accelerators  Task 3.4  “Applications</vt:lpstr>
      <vt:lpstr>WP 3 – Access for accelerators  Task 3.4  “Applications</vt:lpstr>
      <vt:lpstr>WP 3 – Access for accelerators  Task 3.4  “Applications</vt:lpstr>
      <vt:lpstr>WP 3 – Access for accelerators  Task 3.4  “Applications</vt:lpstr>
      <vt:lpstr>WP 3 – Access for accelerators  Task 3.4  “Applications</vt:lpstr>
      <vt:lpstr>WP 3 – Access for accelerators  Task 3.4  “Applications</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Presentation</dc:title>
  <dc:creator>Urszula Gryczka</dc:creator>
  <cp:lastModifiedBy>Urszula Gryczka</cp:lastModifiedBy>
  <cp:revision>6</cp:revision>
  <dcterms:created xsi:type="dcterms:W3CDTF">2023-02-08T08:18:13Z</dcterms:created>
  <dcterms:modified xsi:type="dcterms:W3CDTF">2023-02-09T09:30:59Z</dcterms:modified>
</cp:coreProperties>
</file>