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3" r:id="rId2"/>
    <p:sldId id="495" r:id="rId3"/>
    <p:sldId id="501" r:id="rId4"/>
    <p:sldId id="504" r:id="rId5"/>
    <p:sldId id="505" r:id="rId6"/>
    <p:sldId id="506" r:id="rId7"/>
    <p:sldId id="496" r:id="rId8"/>
    <p:sldId id="499" r:id="rId9"/>
    <p:sldId id="500" r:id="rId10"/>
    <p:sldId id="497" r:id="rId11"/>
    <p:sldId id="498" r:id="rId12"/>
    <p:sldId id="502" r:id="rId13"/>
    <p:sldId id="503" r:id="rId14"/>
    <p:sldId id="507" r:id="rId1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Moraschi" initials="MM" lastIdx="1" clrIdx="0">
    <p:extLst>
      <p:ext uri="{19B8F6BF-5375-455C-9EA6-DF929625EA0E}">
        <p15:presenceInfo xmlns:p15="http://schemas.microsoft.com/office/powerpoint/2012/main" userId="S-1-5-21-789336058-884357618-725345543-1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77E"/>
    <a:srgbClr val="FFFFFF"/>
    <a:srgbClr val="133036"/>
    <a:srgbClr val="7B9445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0" autoAdjust="0"/>
    <p:restoredTop sz="87811" autoAdjust="0"/>
  </p:normalViewPr>
  <p:slideViewPr>
    <p:cSldViewPr snapToGrid="0" snapToObjects="1">
      <p:cViewPr varScale="1">
        <p:scale>
          <a:sx n="80" d="100"/>
          <a:sy n="80" d="100"/>
        </p:scale>
        <p:origin x="48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5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1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3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10624624" y="0"/>
            <a:ext cx="1582994" cy="6858000"/>
            <a:chOff x="10609005" y="0"/>
            <a:chExt cx="1582994" cy="6858000"/>
          </a:xfrm>
        </p:grpSpPr>
        <p:sp>
          <p:nvSpPr>
            <p:cNvPr id="10" name="Rettangolo 9"/>
            <p:cNvSpPr/>
            <p:nvPr userDrawn="1"/>
          </p:nvSpPr>
          <p:spPr>
            <a:xfrm>
              <a:off x="10609005" y="0"/>
              <a:ext cx="1582994" cy="6858000"/>
            </a:xfrm>
            <a:prstGeom prst="rect">
              <a:avLst/>
            </a:prstGeom>
            <a:solidFill>
              <a:srgbClr val="1537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624" y="0"/>
              <a:ext cx="1567375" cy="1567375"/>
            </a:xfrm>
            <a:prstGeom prst="rect">
              <a:avLst/>
            </a:prstGeom>
          </p:spPr>
        </p:pic>
      </p:grpSp>
      <p:grpSp>
        <p:nvGrpSpPr>
          <p:cNvPr id="2" name="Gruppo 1"/>
          <p:cNvGrpSpPr/>
          <p:nvPr userDrawn="1"/>
        </p:nvGrpSpPr>
        <p:grpSpPr>
          <a:xfrm>
            <a:off x="1" y="0"/>
            <a:ext cx="1644552" cy="6858000"/>
            <a:chOff x="1" y="0"/>
            <a:chExt cx="1644552" cy="6858000"/>
          </a:xfrm>
        </p:grpSpPr>
        <p:sp>
          <p:nvSpPr>
            <p:cNvPr id="5" name="Rettangolo 4"/>
            <p:cNvSpPr/>
            <p:nvPr userDrawn="1"/>
          </p:nvSpPr>
          <p:spPr>
            <a:xfrm>
              <a:off x="1" y="0"/>
              <a:ext cx="1582994" cy="6858000"/>
            </a:xfrm>
            <a:prstGeom prst="rect">
              <a:avLst/>
            </a:prstGeom>
            <a:solidFill>
              <a:srgbClr val="1330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0" dirty="0"/>
            </a:p>
          </p:txBody>
        </p:sp>
        <p:pic>
          <p:nvPicPr>
            <p:cNvPr id="6" name="Immagin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2" y="0"/>
              <a:ext cx="1370671" cy="1370671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8" y="6201142"/>
              <a:ext cx="1582995" cy="596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319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22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i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 userDrawn="1"/>
        </p:nvSpPr>
        <p:spPr>
          <a:xfrm>
            <a:off x="0" y="6418262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011863" algn="ctr"/>
                <a:tab pos="12023725" algn="r"/>
              </a:tabLst>
            </a:pPr>
            <a:r>
              <a:rPr lang="it-IT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fld id="{FAAF7FDE-11B9-AF4A-8390-A43FBA897EAE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tabLst>
                  <a:tab pos="6011863" algn="ctr"/>
                  <a:tab pos="12023725" algn="r"/>
                </a:tabLst>
              </a:pPr>
              <a:t>‹N›</a:t>
            </a:fld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7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/>
          <p:cNvSpPr txBox="1"/>
          <p:nvPr/>
        </p:nvSpPr>
        <p:spPr>
          <a:xfrm>
            <a:off x="1609344" y="1857687"/>
            <a:ext cx="8961120" cy="330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81000" algn="ctr">
              <a:buClr>
                <a:srgbClr val="000000"/>
              </a:buClr>
              <a:buSzPct val="45000"/>
            </a:pPr>
            <a:r>
              <a:rPr lang="it-IT" sz="28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</a:rPr>
              <a:t>INFN4LS meeting</a:t>
            </a:r>
          </a:p>
          <a:p>
            <a:pPr marL="81000" algn="ctr">
              <a:buClr>
                <a:srgbClr val="000000"/>
              </a:buClr>
              <a:buSzPct val="45000"/>
            </a:pPr>
            <a:r>
              <a:rPr lang="it-IT" sz="26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</a:rPr>
              <a:t>7/2/2022</a:t>
            </a:r>
          </a:p>
          <a:p>
            <a:pPr marL="81000" algn="ctr">
              <a:buClr>
                <a:srgbClr val="000000"/>
              </a:buClr>
              <a:buSzPct val="45000"/>
            </a:pPr>
            <a:endParaRPr lang="en-US" sz="3200" b="1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81000" algn="ctr">
              <a:buClr>
                <a:srgbClr val="000000"/>
              </a:buClr>
              <a:buSzPct val="45000"/>
            </a:pPr>
            <a:r>
              <a:rPr lang="it-IT" sz="32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</a:rPr>
              <a:t>Status of PNRR-MAD-2022-12376889</a:t>
            </a:r>
            <a:endParaRPr lang="it-IT" sz="3200" b="1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1000" algn="ctr">
              <a:buClr>
                <a:srgbClr val="000000"/>
              </a:buClr>
              <a:buSzPct val="45000"/>
            </a:pPr>
            <a:endParaRPr lang="en-US" sz="3200" b="1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1000" algn="ctr">
              <a:buClr>
                <a:srgbClr val="000000"/>
              </a:buClr>
              <a:buSzPct val="45000"/>
            </a:pPr>
            <a:r>
              <a:rPr lang="it-IT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Federico Giove</a:t>
            </a:r>
            <a:endParaRPr lang="it-IT" sz="28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0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9320"/>
              </p:ext>
            </p:extLst>
          </p:nvPr>
        </p:nvGraphicFramePr>
        <p:xfrm>
          <a:off x="908051" y="798475"/>
          <a:ext cx="10375898" cy="5631180"/>
        </p:xfrm>
        <a:graphic>
          <a:graphicData uri="http://schemas.openxmlformats.org/drawingml/2006/table">
            <a:tbl>
              <a:tblPr/>
              <a:tblGrid>
                <a:gridCol w="5923684">
                  <a:extLst>
                    <a:ext uri="{9D8B030D-6E8A-4147-A177-3AD203B41FA5}">
                      <a16:colId xmlns:a16="http://schemas.microsoft.com/office/drawing/2014/main" val="3106384352"/>
                    </a:ext>
                  </a:extLst>
                </a:gridCol>
                <a:gridCol w="141790">
                  <a:extLst>
                    <a:ext uri="{9D8B030D-6E8A-4147-A177-3AD203B41FA5}">
                      <a16:colId xmlns:a16="http://schemas.microsoft.com/office/drawing/2014/main" val="1371659179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3377584755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628734992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4034898393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2894844687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999297941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01806145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294992173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883710249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2792169780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466549140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4137547458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341372737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2639390371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3042356661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260848123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358860072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549478586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3822550798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124212400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3342230398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4013513516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4133432039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2344266451"/>
                    </a:ext>
                  </a:extLst>
                </a:gridCol>
                <a:gridCol w="179601">
                  <a:extLst>
                    <a:ext uri="{9D8B030D-6E8A-4147-A177-3AD203B41FA5}">
                      <a16:colId xmlns:a16="http://schemas.microsoft.com/office/drawing/2014/main" val="11847864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822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106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1454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1: To develop integrated MRI-based metrics, including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heteronuclear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MRI, for the non-invasive in vivo characterization of Alzheimer’s disease pathophysiology.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23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Task1: Optimization of 23Na MRI at 3T and 9.4T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96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Task2: Development of methods for quantitative X-nuclei MRI processing and interpretation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02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Task3: Development and testing of X-nuclei AI-based MRI denoising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0023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879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 2: To test the association between 23Na MRI metrics and inflammation and neurodegenerative processes in AD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94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4: Development of analysis pipeline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393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5: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Enrollement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520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6: Human data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(PET, MRI,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biomarkers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neuropsychological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299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7: Human data processing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7317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757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Aim3: To test the role of 23Na MRI metrics as a neuroimaging marker of cognitive dysfunction and neurophysiological alterations in AD.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72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8: Development of analysis pipeline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74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9: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Enrollement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468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10: Human data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(PET, MRI,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biomarkers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neuropsychological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TMS)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58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11: Human data processing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814129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GANTT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02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STATUS/SHORT TERM TIMELINE</a:t>
            </a:r>
            <a:endParaRPr lang="en-US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56" y="1041010"/>
            <a:ext cx="101709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Agreement Coordinator/</a:t>
            </a:r>
            <a:r>
              <a:rPr lang="en-US" sz="2400" dirty="0" err="1" smtClean="0"/>
              <a:t>MoH</a:t>
            </a:r>
            <a:r>
              <a:rPr lang="en-US" sz="2400" dirty="0" smtClean="0"/>
              <a:t>: 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 request submitted in 10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Expected approval by 28/2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Transmit to </a:t>
            </a:r>
            <a:r>
              <a:rPr lang="en-US" sz="2400" dirty="0" err="1" smtClean="0"/>
              <a:t>MoH</a:t>
            </a:r>
            <a:r>
              <a:rPr lang="en-US" sz="2400" dirty="0" smtClean="0"/>
              <a:t> official start date: 20/4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Including declarations by all units: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double funding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accept agreement terms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 approval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Translation in Italian (!!!!)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starts (funds available): 20/5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Duration can be extended by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0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PRELIMINARY DATA</a:t>
            </a:r>
            <a:endParaRPr lang="en-US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3157" t="40190" r="10495" b="9488"/>
          <a:stretch/>
        </p:blipFill>
        <p:spPr>
          <a:xfrm>
            <a:off x="511088" y="1268360"/>
            <a:ext cx="3470976" cy="51324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80" y="3969986"/>
            <a:ext cx="3244701" cy="24308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7480" y="1861809"/>
            <a:ext cx="2820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UNLM unbiased denoising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60464" t="42258" r="14313" b="10484"/>
          <a:stretch/>
        </p:blipFill>
        <p:spPr>
          <a:xfrm>
            <a:off x="7492181" y="1524192"/>
            <a:ext cx="3185653" cy="46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56" y="0"/>
            <a:ext cx="827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0"/>
            <a:ext cx="885825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6377" cy="39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-71800"/>
            <a:ext cx="12191999" cy="2595544"/>
            <a:chOff x="3048004" y="533401"/>
            <a:chExt cx="3047991" cy="1641448"/>
          </a:xfrm>
        </p:grpSpPr>
        <p:sp>
          <p:nvSpPr>
            <p:cNvPr id="14" name="Rettangolo 13"/>
            <p:cNvSpPr/>
            <p:nvPr/>
          </p:nvSpPr>
          <p:spPr>
            <a:xfrm>
              <a:off x="3048004" y="533401"/>
              <a:ext cx="3047991" cy="16414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048004" y="533401"/>
              <a:ext cx="3047991" cy="16414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DEVELOPMENT OF ADVANCED MRI METHODS AND OF TAILORED SIGNAL PROCESSING FOR THE QUANTITATIVE CHARACTERIZATION OF NEURODEGENERATIVE DISEASES THROUGH NOVEL BIOMARKERS IDENTIFICATION</a:t>
              </a:r>
              <a:endParaRPr lang="it-IT" sz="3200" kern="1200" dirty="0" smtClean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0" y="2743200"/>
            <a:ext cx="104254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Partners: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Fondazione Santa Lucia IRCCS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Azienda Ospedaliero Universitaria Policlinico-Riuniti Foggia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INFN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0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OBJECTIVE AND AIMS</a:t>
            </a:r>
            <a:endParaRPr lang="en-US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749002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develop </a:t>
            </a:r>
            <a:r>
              <a:rPr lang="en-US" sz="3200" dirty="0" err="1" smtClean="0"/>
              <a:t>heteronuclear</a:t>
            </a:r>
            <a:r>
              <a:rPr lang="en-US" sz="3200" dirty="0" smtClean="0"/>
              <a:t> MR combined with 1H MRI to identify biomarkers of pathophysiological alterations in AD</a:t>
            </a:r>
          </a:p>
          <a:p>
            <a:r>
              <a:rPr lang="en-US" sz="3200" dirty="0"/>
              <a:t>	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early diagnosis… prognostic value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interplay with neuroinflammation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energetics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characterization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flexible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133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Aim 1</a:t>
            </a:r>
            <a:r>
              <a:rPr lang="en-US" sz="3200" b="1" dirty="0"/>
              <a:t>: </a:t>
            </a:r>
            <a:r>
              <a:rPr lang="en-US" sz="3200" dirty="0"/>
              <a:t>develop integrated MRI-based metrics, including </a:t>
            </a:r>
            <a:r>
              <a:rPr lang="en-US" sz="3200" dirty="0" err="1"/>
              <a:t>heteronuclear</a:t>
            </a:r>
            <a:r>
              <a:rPr lang="en-US" sz="3200" dirty="0"/>
              <a:t> MRI, for the non-invasive in vivo characterization of</a:t>
            </a:r>
          </a:p>
          <a:p>
            <a:r>
              <a:rPr lang="en-US" sz="3200" dirty="0"/>
              <a:t>Alzheimer's disease </a:t>
            </a:r>
            <a:r>
              <a:rPr lang="en-US" sz="3200" dirty="0" smtClean="0"/>
              <a:t>pathophysiology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569660"/>
            <a:ext cx="1219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MRI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UTE (FLORET): K-space trajectory optimization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9.4T: role of microstructure in relaxation properties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Multi-compartment models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TSC: Combined MRI and XRF: </a:t>
            </a:r>
            <a:r>
              <a:rPr lang="en-US" sz="2400" dirty="0" err="1" smtClean="0"/>
              <a:t>multicompartment</a:t>
            </a:r>
            <a:r>
              <a:rPr lang="en-US" sz="2400" dirty="0" smtClean="0"/>
              <a:t> correlation of 23Na amount (post mortem): CSF, GM, WM, amyloid deposits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IF? Relaxation based methods (IR), combination with 1H-MRI (partial volume)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Denoising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DL, feed forward CNN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Artifacts, background, resolution/information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K-space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19F and 23Na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99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Aim 2: </a:t>
            </a:r>
            <a:r>
              <a:rPr lang="en-US" sz="3200" dirty="0"/>
              <a:t>test the association between 23Na MRI metrics and inflammation and neurodegenerative processes in AD </a:t>
            </a:r>
            <a:r>
              <a:rPr lang="en-US" sz="3200" dirty="0" smtClean="0"/>
              <a:t>patients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33686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MRI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optimized approaches on 650 AD + 50 HC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.. Together with micro/structural (</a:t>
            </a:r>
            <a:r>
              <a:rPr lang="en-US" sz="2400" dirty="0" err="1" smtClean="0"/>
              <a:t>dWI</a:t>
            </a:r>
            <a:r>
              <a:rPr lang="en-US" sz="2400" dirty="0" smtClean="0"/>
              <a:t>, cortical thickness) and neuroinflammation (fingerprinting, </a:t>
            </a:r>
            <a:r>
              <a:rPr lang="en-US" sz="2400" dirty="0" err="1" smtClean="0"/>
              <a:t>qSM</a:t>
            </a:r>
            <a:r>
              <a:rPr lang="en-US" sz="2400" dirty="0" smtClean="0"/>
              <a:t>) 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… and ASL to test vascular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Biomarkers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CSF and blood markers of inflammation/</a:t>
            </a:r>
            <a:r>
              <a:rPr lang="en-US" sz="2400" dirty="0" err="1" smtClean="0"/>
              <a:t>neurodegenmeration</a:t>
            </a:r>
            <a:r>
              <a:rPr lang="en-US" sz="2400" dirty="0" smtClean="0"/>
              <a:t> (cytokines, tau, p-tau, neurofilaments)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Flutemetamol: Amyloid deposition (20 patients)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13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Aim 3: </a:t>
            </a:r>
            <a:r>
              <a:rPr lang="en-US" sz="3200" dirty="0"/>
              <a:t>test the role of 23Na MRI metrics as a neuroimaging marker of cognitive dysfunction and neurophysiological </a:t>
            </a:r>
            <a:r>
              <a:rPr lang="en-US" sz="3200" dirty="0" smtClean="0"/>
              <a:t>alterations in </a:t>
            </a:r>
            <a:r>
              <a:rPr lang="en-US" sz="3200" dirty="0"/>
              <a:t>AD.</a:t>
            </a:r>
            <a:endParaRPr lang="en-US" sz="32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333686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MRI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Functional MRI (</a:t>
            </a:r>
            <a:r>
              <a:rPr lang="en-US" sz="2400" dirty="0" err="1" smtClean="0"/>
              <a:t>rs</a:t>
            </a:r>
            <a:r>
              <a:rPr lang="en-US" sz="2400" dirty="0" smtClean="0"/>
              <a:t> networks)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Neurochemical profiling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Neuropsychology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Tests (integrity of executive functions, episodic memory)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FDG: metabolism (20 patients)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Cortical plasticity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49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BUDGET</a:t>
            </a:r>
            <a:endParaRPr lang="en-US" sz="3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5257"/>
              </p:ext>
            </p:extLst>
          </p:nvPr>
        </p:nvGraphicFramePr>
        <p:xfrm>
          <a:off x="1582202" y="1055080"/>
          <a:ext cx="9027595" cy="4286876"/>
        </p:xfrm>
        <a:graphic>
          <a:graphicData uri="http://schemas.openxmlformats.org/drawingml/2006/table">
            <a:tbl>
              <a:tblPr/>
              <a:tblGrid>
                <a:gridCol w="2443914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1362017">
                  <a:extLst>
                    <a:ext uri="{9D8B030D-6E8A-4147-A177-3AD203B41FA5}">
                      <a16:colId xmlns:a16="http://schemas.microsoft.com/office/drawing/2014/main" val="3959439492"/>
                    </a:ext>
                  </a:extLst>
                </a:gridCol>
                <a:gridCol w="1961189">
                  <a:extLst>
                    <a:ext uri="{9D8B030D-6E8A-4147-A177-3AD203B41FA5}">
                      <a16:colId xmlns:a16="http://schemas.microsoft.com/office/drawing/2014/main" val="1818292617"/>
                    </a:ext>
                  </a:extLst>
                </a:gridCol>
                <a:gridCol w="1519920">
                  <a:extLst>
                    <a:ext uri="{9D8B030D-6E8A-4147-A177-3AD203B41FA5}">
                      <a16:colId xmlns:a16="http://schemas.microsoft.com/office/drawing/2014/main" val="2126543783"/>
                    </a:ext>
                  </a:extLst>
                </a:gridCol>
                <a:gridCol w="1740555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496763">
                <a:tc>
                  <a:txBody>
                    <a:bodyPr/>
                    <a:lstStyle/>
                    <a:p>
                      <a:pPr algn="l" fontAlgn="b"/>
                      <a:r>
                        <a:rPr lang="it-IT" sz="29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9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FSL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9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PoliFoggia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9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INFN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9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it-IT" sz="2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52010"/>
                  </a:ext>
                </a:extLst>
              </a:tr>
              <a:tr h="459966">
                <a:tc>
                  <a:txBody>
                    <a:bodyPr/>
                    <a:lstStyle/>
                    <a:p>
                      <a:pPr algn="l" fontAlgn="b"/>
                      <a:r>
                        <a:rPr lang="it-IT" sz="25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5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5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5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5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80474"/>
                  </a:ext>
                </a:extLst>
              </a:tr>
              <a:tr h="386371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595500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103760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42740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24407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costs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4355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27148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Publications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33451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Dissemination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26140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41760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066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1000000</a:t>
                      </a: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9568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350498" y="6049108"/>
            <a:ext cx="36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</a:t>
            </a:r>
            <a:r>
              <a:rPr lang="it-IT" dirty="0" err="1" smtClean="0"/>
              <a:t>cofunding</a:t>
            </a:r>
            <a:r>
              <a:rPr lang="it-IT" dirty="0" smtClean="0"/>
              <a:t>, no </a:t>
            </a:r>
            <a:r>
              <a:rPr lang="it-IT" dirty="0" err="1" smtClean="0"/>
              <a:t>extisting</a:t>
            </a:r>
            <a:r>
              <a:rPr lang="it-IT" dirty="0" smtClean="0"/>
              <a:t> staff </a:t>
            </a:r>
            <a:r>
              <a:rPr lang="it-IT" dirty="0" err="1" smtClean="0"/>
              <a:t>costs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7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STAFF - EXISTING</a:t>
            </a:r>
            <a:endParaRPr lang="en-US" sz="3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27203"/>
              </p:ext>
            </p:extLst>
          </p:nvPr>
        </p:nvGraphicFramePr>
        <p:xfrm>
          <a:off x="344245" y="815932"/>
          <a:ext cx="4927301" cy="480203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919460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2007841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FSL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Giovanni Carlesimo (PI)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Neurologist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Federico Giove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Physicist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55524407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Laura Serra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u="none" strike="noStrike" dirty="0" err="1" smtClean="0">
                          <a:effectLst/>
                        </a:rPr>
                        <a:t>Psychologist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329154355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Silvia Capuani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Physicist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18527148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Michela Fratini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Physicist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952233451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Francesco Di Lorenzo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Neurologist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84226140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267119066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smtClean="0">
                          <a:effectLst/>
                        </a:rPr>
                        <a:t>Gianluca Pozzi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err="1" smtClean="0">
                          <a:effectLst/>
                        </a:rPr>
                        <a:t>Chemist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242819568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smtClean="0">
                          <a:effectLst/>
                        </a:rPr>
                        <a:t>Roberto </a:t>
                      </a:r>
                      <a:r>
                        <a:rPr lang="it-IT" sz="2100" u="none" strike="noStrike" kern="1200" dirty="0" err="1" smtClean="0">
                          <a:effectLst/>
                        </a:rPr>
                        <a:t>Cuccurello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err="1" smtClean="0">
                          <a:effectLst/>
                        </a:rPr>
                        <a:t>Neurobiologist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107842957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smtClean="0">
                          <a:effectLst/>
                        </a:rPr>
                        <a:t>Alessandra</a:t>
                      </a:r>
                      <a:r>
                        <a:rPr lang="it-IT" sz="21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it-IT" sz="2100" u="none" strike="noStrike" kern="1200" baseline="0" dirty="0" err="1" smtClean="0">
                          <a:effectLst/>
                        </a:rPr>
                        <a:t>Gianoncelli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err="1" smtClean="0">
                          <a:effectLst/>
                        </a:rPr>
                        <a:t>Physicist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04772445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smtClean="0">
                          <a:effectLst/>
                        </a:rPr>
                        <a:t>Giuliana Tromba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err="1" smtClean="0">
                          <a:effectLst/>
                        </a:rPr>
                        <a:t>Physicist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0793940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smtClean="0">
                          <a:effectLst/>
                        </a:rPr>
                        <a:t>Giusy Olivito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kern="1200" dirty="0" err="1" smtClean="0">
                          <a:effectLst/>
                        </a:rPr>
                        <a:t>Neurologist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831093768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77086"/>
              </p:ext>
            </p:extLst>
          </p:nvPr>
        </p:nvGraphicFramePr>
        <p:xfrm>
          <a:off x="6768490" y="1499374"/>
          <a:ext cx="4927301" cy="1490287"/>
        </p:xfrm>
        <a:graphic>
          <a:graphicData uri="http://schemas.openxmlformats.org/drawingml/2006/table">
            <a:tbl>
              <a:tblPr/>
              <a:tblGrid>
                <a:gridCol w="2919460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2007841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INFN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Giacomo Cuttone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24407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Cecilia Voena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43555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61615"/>
              </p:ext>
            </p:extLst>
          </p:nvPr>
        </p:nvGraphicFramePr>
        <p:xfrm>
          <a:off x="6768491" y="4171875"/>
          <a:ext cx="4927301" cy="754343"/>
        </p:xfrm>
        <a:graphic>
          <a:graphicData uri="http://schemas.openxmlformats.org/drawingml/2006/table">
            <a:tbl>
              <a:tblPr/>
              <a:tblGrid>
                <a:gridCol w="2919460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2007841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PoliFoggia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Elena Carapelle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Radiologist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4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STAFF - TBH</a:t>
            </a:r>
            <a:endParaRPr lang="en-US" sz="3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77337"/>
              </p:ext>
            </p:extLst>
          </p:nvPr>
        </p:nvGraphicFramePr>
        <p:xfrm>
          <a:off x="344245" y="815932"/>
          <a:ext cx="5676727" cy="480203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363500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2313227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u="none" strike="noStrike" dirty="0" smtClean="0">
                          <a:effectLst/>
                        </a:rPr>
                        <a:t>FSL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1" u="none" strike="noStrike" dirty="0" err="1" smtClean="0">
                          <a:effectLst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Sabrina Bonarota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Neuropsychologist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Physicist</a:t>
                      </a:r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(AI)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55524407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329154355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(Blood, CSF)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18527148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Physicist</a:t>
                      </a:r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(9.4T MRI)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952233451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 (</a:t>
                      </a:r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</a:t>
                      </a:r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84226140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 (Data </a:t>
                      </a:r>
                      <a:r>
                        <a:rPr lang="it-IT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</a:t>
                      </a:r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2671190666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TBD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 </a:t>
                      </a:r>
                      <a:r>
                        <a:rPr lang="it-IT" sz="2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(Data </a:t>
                      </a:r>
                      <a:r>
                        <a:rPr lang="it-IT" sz="2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</a:t>
                      </a:r>
                      <a:r>
                        <a:rPr lang="it-IT" sz="2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242819568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107842957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047724453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0793940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831093768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27812"/>
              </p:ext>
            </p:extLst>
          </p:nvPr>
        </p:nvGraphicFramePr>
        <p:xfrm>
          <a:off x="6768490" y="1499374"/>
          <a:ext cx="4927301" cy="112231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919460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2007841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INFN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Laura Maugeri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Physicist</a:t>
                      </a:r>
                      <a:r>
                        <a:rPr lang="it-IT" sz="2100" u="none" strike="noStrike" dirty="0" smtClean="0">
                          <a:effectLst/>
                        </a:rPr>
                        <a:t> (XRF)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Maria Guidi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Physicist</a:t>
                      </a:r>
                      <a:r>
                        <a:rPr lang="it-IT" sz="2100" u="none" strike="noStrike" dirty="0" smtClean="0">
                          <a:effectLst/>
                        </a:rPr>
                        <a:t> (MRI)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555244076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51453"/>
              </p:ext>
            </p:extLst>
          </p:nvPr>
        </p:nvGraphicFramePr>
        <p:xfrm>
          <a:off x="6768491" y="4171875"/>
          <a:ext cx="5189047" cy="112231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306364">
                  <a:extLst>
                    <a:ext uri="{9D8B030D-6E8A-4147-A177-3AD203B41FA5}">
                      <a16:colId xmlns:a16="http://schemas.microsoft.com/office/drawing/2014/main" val="43779541"/>
                    </a:ext>
                  </a:extLst>
                </a:gridCol>
                <a:gridCol w="3882683">
                  <a:extLst>
                    <a:ext uri="{9D8B030D-6E8A-4147-A177-3AD203B41FA5}">
                      <a16:colId xmlns:a16="http://schemas.microsoft.com/office/drawing/2014/main" val="1305397009"/>
                    </a:ext>
                  </a:extLst>
                </a:gridCol>
              </a:tblGrid>
              <a:tr h="386371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PoliFoggia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Profile</a:t>
                      </a:r>
                      <a:endParaRPr lang="it-IT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4058427175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smtClean="0">
                          <a:effectLst/>
                        </a:rPr>
                        <a:t>TBD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u="none" strike="noStrike" dirty="0" err="1" smtClean="0">
                          <a:effectLst/>
                        </a:rPr>
                        <a:t>Whatever</a:t>
                      </a:r>
                      <a:r>
                        <a:rPr lang="it-IT" sz="2100" u="none" strike="noStrike" dirty="0" smtClean="0">
                          <a:effectLst/>
                        </a:rPr>
                        <a:t> (</a:t>
                      </a:r>
                      <a:r>
                        <a:rPr lang="it-IT" sz="2100" u="none" strike="noStrike" dirty="0" err="1" smtClean="0">
                          <a:effectLst/>
                        </a:rPr>
                        <a:t>patients</a:t>
                      </a:r>
                      <a:r>
                        <a:rPr lang="it-IT" sz="2100" u="none" strike="noStrike" dirty="0" smtClean="0">
                          <a:effectLst/>
                        </a:rPr>
                        <a:t> management)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40891354"/>
                  </a:ext>
                </a:extLst>
              </a:tr>
              <a:tr h="367972"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/>
                </a:tc>
                <a:tc>
                  <a:txBody>
                    <a:bodyPr/>
                    <a:lstStyle/>
                    <a:p>
                      <a:pPr algn="l" fontAlgn="b"/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399" marR="18399" marT="18399" marB="0" anchor="b"/>
                </a:tc>
                <a:extLst>
                  <a:ext uri="{0D108BD9-81ED-4DB2-BD59-A6C34878D82A}">
                    <a16:rowId xmlns:a16="http://schemas.microsoft.com/office/drawing/2014/main" val="155394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962</Words>
  <Application>Microsoft Office PowerPoint</Application>
  <PresentationFormat>Widescreen</PresentationFormat>
  <Paragraphs>451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PTA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Centro Fermi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TNEU</dc:title>
  <dc:creator>Federico Giove</dc:creator>
  <cp:lastModifiedBy>Federico Giove</cp:lastModifiedBy>
  <cp:revision>555</cp:revision>
  <cp:lastPrinted>2021-05-17T13:29:51Z</cp:lastPrinted>
  <dcterms:created xsi:type="dcterms:W3CDTF">2015-11-27T18:27:11Z</dcterms:created>
  <dcterms:modified xsi:type="dcterms:W3CDTF">2023-02-06T18:44:25Z</dcterms:modified>
</cp:coreProperties>
</file>