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4" r:id="rId1"/>
  </p:sldMasterIdLst>
  <p:notesMasterIdLst>
    <p:notesMasterId r:id="rId8"/>
  </p:notesMasterIdLst>
  <p:handoutMasterIdLst>
    <p:handoutMasterId r:id="rId9"/>
  </p:handoutMasterIdLst>
  <p:sldIdLst>
    <p:sldId id="340" r:id="rId2"/>
    <p:sldId id="1122" r:id="rId3"/>
    <p:sldId id="1037" r:id="rId4"/>
    <p:sldId id="1048" r:id="rId5"/>
    <p:sldId id="1127" r:id="rId6"/>
    <p:sldId id="1126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 astone" initials="p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B13"/>
    <a:srgbClr val="C243CB"/>
    <a:srgbClr val="494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90559"/>
  </p:normalViewPr>
  <p:slideViewPr>
    <p:cSldViewPr snapToGrid="0" snapToObjects="1">
      <p:cViewPr varScale="1">
        <p:scale>
          <a:sx n="103" d="100"/>
          <a:sy n="103" d="100"/>
        </p:scale>
        <p:origin x="24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3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8760-08BF-8542-B029-654C23F8E3D2}" type="datetime1">
              <a:rPr lang="en-US" smtClean="0"/>
              <a:t>1/30/23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125FA-5A3D-E14E-A52B-3E2E99125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42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82B82-B75D-774F-87CA-D3E3D8CC629A}" type="datetime1">
              <a:rPr lang="en-US" smtClean="0"/>
              <a:t>1/30/23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E6CE-74C6-9744-8524-B9A846EDC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2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32CF315-CB26-C846-A06C-C786009A2BE6}" type="datetime1">
              <a:rPr lang="it-IT" smtClean="0"/>
              <a:t>30/01/23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 lvl="0"/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5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2DEA-174F-0547-831F-C5DBAD4E807C}" type="datetime1">
              <a:rPr lang="it-IT" smtClean="0"/>
              <a:t>30/01/23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9D58133-E9A9-0242-A817-8978639F2F6A}" type="datetime1">
              <a:rPr lang="it-IT" smtClean="0"/>
              <a:t>30/01/23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AA5CDED-B769-E847-BF41-57EA6D06A2AA}" type="datetime1">
              <a:rPr lang="it-IT" smtClean="0"/>
              <a:t>30/01/23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874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9799CD0-2059-6B43-AC6C-3B81FD4B7AA5}" type="datetime1">
              <a:rPr lang="it-IT" smtClean="0"/>
              <a:t>30/01/23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FE6E-899D-AD4F-BA89-2A6B13A27AFD}" type="datetime1">
              <a:rPr lang="it-IT" smtClean="0"/>
              <a:t>30/01/23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09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59E8-D314-844A-9FEC-E81E76AD098D}" type="datetime1">
              <a:rPr lang="it-IT" smtClean="0"/>
              <a:t>30/01/23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5FFC3-BC9D-184C-A230-7821AB171FAC}" type="datetime1">
              <a:rPr lang="it-IT" smtClean="0"/>
              <a:t>30/01/23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2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9E13005-5496-8B4F-B630-A92A6F4355C2}" type="datetime1">
              <a:rPr lang="it-IT" smtClean="0"/>
              <a:t>30/01/23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7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999" y="1188000"/>
            <a:ext cx="8352000" cy="435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70000" indent="-135000">
              <a:lnSpc>
                <a:spcPct val="100000"/>
              </a:lnSpc>
              <a:defRPr sz="1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40000" indent="-135000">
              <a:lnSpc>
                <a:spcPct val="100000"/>
              </a:lnSpc>
              <a:defRPr sz="13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810000" indent="-135000">
              <a:lnSpc>
                <a:spcPct val="100000"/>
              </a:lnSpc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80000" indent="-135000">
              <a:lnSpc>
                <a:spcPct val="100000"/>
              </a:lnSpc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3"/>
          </p:nvPr>
        </p:nvSpPr>
        <p:spPr>
          <a:solidFill>
            <a:srgbClr val="CCE402">
              <a:alpha val="85000"/>
            </a:srgbClr>
          </a:solidFill>
        </p:spPr>
        <p:txBody>
          <a:bodyPr/>
          <a:lstStyle/>
          <a:p>
            <a:r>
              <a:rPr lang="it-IT"/>
              <a:t>Progetto TeRABIT - CTS GARR - 29 novembre 2022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193EB6-7997-46F5-9BC5-814C63D672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83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BBAF-45EB-F143-81A0-EACB3DA7AD15}" type="datetime1">
              <a:rPr lang="it-IT" smtClean="0"/>
              <a:t>30/01/23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6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E095CB2-2DEE-494B-A3ED-4888A9A2C9DE}" type="datetime1">
              <a:rPr lang="it-IT" smtClean="0"/>
              <a:t>30/01/23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1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D8B0-F67A-B54A-9270-95D5F823DF83}" type="datetime1">
              <a:rPr lang="it-IT" smtClean="0"/>
              <a:t>30/01/23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E14F-BABD-A045-9E20-F58A1BBDE30A}" type="datetime1">
              <a:rPr lang="it-IT" smtClean="0"/>
              <a:t>30/01/23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AF27-C1C2-F244-8B89-B9AD8CDE5AB7}" type="datetime1">
              <a:rPr lang="it-IT" smtClean="0"/>
              <a:t>30/01/23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4B4AC-B4F4-B348-ABC3-2543F6FF6D1C}" type="datetime1">
              <a:rPr lang="it-IT" smtClean="0"/>
              <a:t>30/01/23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83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AFB5-3493-DB44-A402-AA86DF9656E9}" type="datetime1">
              <a:rPr lang="it-IT" smtClean="0"/>
              <a:t>30/01/23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0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A15D-F8E7-394A-9DBD-F90DE487FA35}" type="datetime1">
              <a:rPr lang="it-IT" smtClean="0"/>
              <a:t>30/01/23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6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DF23-3A3B-554E-9832-681D1D1F0CFB}" type="datetime1">
              <a:rPr lang="it-IT" smtClean="0"/>
              <a:t>30/01/23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BF4D-3F7D-7544-9B55-6E31E9978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16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800100" y="864974"/>
            <a:ext cx="7543800" cy="32999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br>
              <a:rPr lang="en-GB" sz="4000" b="1" dirty="0">
                <a:latin typeface="Palatino" pitchFamily="2" charset="77"/>
                <a:cs typeface="Times New Roman" panose="02020603050405020304" pitchFamily="18" charset="0"/>
              </a:rPr>
            </a:br>
            <a:r>
              <a:rPr lang="en-US" sz="4900" b="1" dirty="0">
                <a:solidFill>
                  <a:srgbClr val="0070C0"/>
                </a:solidFill>
                <a:latin typeface="Palatino" pitchFamily="2" charset="77"/>
                <a:cs typeface="Times New Roman" panose="02020603050405020304" pitchFamily="18" charset="0"/>
              </a:rPr>
              <a:t>TERABIT</a:t>
            </a:r>
            <a:br>
              <a:rPr lang="en-IT" sz="4900" b="1" dirty="0">
                <a:latin typeface="Palatino" pitchFamily="2" charset="77"/>
                <a:cs typeface="Times New Roman" panose="02020603050405020304" pitchFamily="18" charset="0"/>
              </a:rPr>
            </a:br>
            <a:r>
              <a:rPr lang="x-none" sz="4900" b="1">
                <a:solidFill>
                  <a:srgbClr val="0070C0"/>
                </a:solidFill>
                <a:latin typeface="Palatino" pitchFamily="2" charset="77"/>
                <a:cs typeface="Times New Roman" panose="02020603050405020304" pitchFamily="18" charset="0"/>
              </a:rPr>
              <a:t>Te</a:t>
            </a:r>
            <a:r>
              <a:rPr lang="x-none" sz="4900" b="1">
                <a:latin typeface="Palatino" pitchFamily="2" charset="77"/>
                <a:cs typeface="Times New Roman" panose="02020603050405020304" pitchFamily="18" charset="0"/>
              </a:rPr>
              <a:t>rabit network for </a:t>
            </a:r>
            <a:r>
              <a:rPr lang="x-none" sz="4900" b="1">
                <a:solidFill>
                  <a:srgbClr val="0070C0"/>
                </a:solidFill>
                <a:latin typeface="Palatino" pitchFamily="2" charset="77"/>
                <a:cs typeface="Times New Roman" panose="02020603050405020304" pitchFamily="18" charset="0"/>
              </a:rPr>
              <a:t>R</a:t>
            </a:r>
            <a:r>
              <a:rPr lang="x-none" sz="4900" b="1">
                <a:latin typeface="Palatino" pitchFamily="2" charset="77"/>
                <a:cs typeface="Times New Roman" panose="02020603050405020304" pitchFamily="18" charset="0"/>
              </a:rPr>
              <a:t>esearch and </a:t>
            </a:r>
            <a:r>
              <a:rPr lang="x-none" sz="4900" b="1">
                <a:solidFill>
                  <a:srgbClr val="0070C0"/>
                </a:solidFill>
                <a:effectLst/>
                <a:latin typeface="Palatin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x-none" sz="4900">
                <a:effectLst/>
                <a:latin typeface="Palatin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cademic </a:t>
            </a:r>
            <a:r>
              <a:rPr lang="x-none" sz="4900" b="1">
                <a:solidFill>
                  <a:srgbClr val="0070C0"/>
                </a:solidFill>
                <a:effectLst/>
                <a:latin typeface="Palatin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x-none" sz="4900">
                <a:effectLst/>
                <a:latin typeface="Palatin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ig data in </a:t>
            </a:r>
            <a:r>
              <a:rPr lang="x-none" sz="4900" b="1">
                <a:solidFill>
                  <a:srgbClr val="0070C0"/>
                </a:solidFill>
                <a:effectLst/>
                <a:latin typeface="Palatin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x-none" sz="4900">
                <a:effectLst/>
                <a:latin typeface="Palatin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aly</a:t>
            </a:r>
            <a:endParaRPr lang="en-GB" sz="5400" dirty="0">
              <a:solidFill>
                <a:srgbClr val="FFFFFF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59568" y="4372244"/>
            <a:ext cx="5513978" cy="21419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INFN </a:t>
            </a:r>
            <a:r>
              <a:rPr lang="en-GB" sz="2000" dirty="0" err="1">
                <a:solidFill>
                  <a:srgbClr val="FFFFFF"/>
                </a:solidFill>
              </a:rPr>
              <a:t>Sezione</a:t>
            </a:r>
            <a:r>
              <a:rPr lang="en-GB" sz="2000" dirty="0">
                <a:solidFill>
                  <a:srgbClr val="FFFFFF"/>
                </a:solidFill>
              </a:rPr>
              <a:t> di Cagliari</a:t>
            </a:r>
          </a:p>
          <a:p>
            <a:r>
              <a:rPr lang="en-GB" sz="2000" dirty="0" err="1">
                <a:solidFill>
                  <a:srgbClr val="FFFFFF"/>
                </a:solidFill>
              </a:rPr>
              <a:t>Consiglio</a:t>
            </a:r>
            <a:r>
              <a:rPr lang="en-GB" sz="2000" dirty="0">
                <a:solidFill>
                  <a:srgbClr val="FFFFFF"/>
                </a:solidFill>
              </a:rPr>
              <a:t> di </a:t>
            </a:r>
            <a:r>
              <a:rPr lang="en-GB" sz="2000" dirty="0" err="1">
                <a:solidFill>
                  <a:srgbClr val="FFFFFF"/>
                </a:solidFill>
              </a:rPr>
              <a:t>Sezione</a:t>
            </a:r>
            <a:r>
              <a:rPr lang="en-GB" sz="2000" dirty="0">
                <a:solidFill>
                  <a:srgbClr val="FFFFFF"/>
                </a:solidFill>
              </a:rPr>
              <a:t> 31 1 2023</a:t>
            </a:r>
          </a:p>
          <a:p>
            <a:endParaRPr lang="en-GB" sz="2000" dirty="0">
              <a:solidFill>
                <a:srgbClr val="FFFFFF"/>
              </a:solidFill>
            </a:endParaRPr>
          </a:p>
          <a:p>
            <a:r>
              <a:rPr lang="en-GB" sz="2000" dirty="0">
                <a:solidFill>
                  <a:srgbClr val="FFFFFF"/>
                </a:solidFill>
              </a:rPr>
              <a:t>Alberto </a:t>
            </a:r>
            <a:r>
              <a:rPr lang="en-GB" sz="2000" dirty="0" err="1">
                <a:solidFill>
                  <a:srgbClr val="FFFFFF"/>
                </a:solidFill>
              </a:rPr>
              <a:t>Masoni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98B48EF-6202-4E9C-A572-0BA924EC7BE3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F01D3B9-3DF5-ED4B-80BE-5571552E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1" y="0"/>
            <a:ext cx="1706208" cy="99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5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E825-2C35-9562-1A4A-F7F2B7F9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273379"/>
            <a:ext cx="7334157" cy="58320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Progett0 </a:t>
            </a:r>
            <a:r>
              <a:rPr lang="it-IT" dirty="0" err="1"/>
              <a:t>pnrr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FC0D-409D-76DE-B239-84AC4066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6" y="1227286"/>
            <a:ext cx="8520406" cy="41646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2400" dirty="0"/>
              <a:t>Finanziamento complessivo 41 M€</a:t>
            </a:r>
          </a:p>
          <a:p>
            <a:pPr>
              <a:lnSpc>
                <a:spcPct val="120000"/>
              </a:lnSpc>
            </a:pPr>
            <a:r>
              <a:rPr lang="it-IT" sz="2400" dirty="0"/>
              <a:t>Coordinamento</a:t>
            </a:r>
          </a:p>
          <a:p>
            <a:pPr marL="0" indent="0">
              <a:buNone/>
            </a:pPr>
            <a:r>
              <a:rPr lang="it-IT" dirty="0" err="1"/>
              <a:t>Terabit</a:t>
            </a:r>
            <a:r>
              <a:rPr lang="it-IT" dirty="0"/>
              <a:t> unisce tre infrastrutture di ricerca censite nel PNIR:</a:t>
            </a:r>
          </a:p>
          <a:p>
            <a:pPr lvl="1"/>
            <a:r>
              <a:rPr lang="it-IT" b="1" dirty="0">
                <a:solidFill>
                  <a:srgbClr val="0070C0"/>
                </a:solidFill>
              </a:rPr>
              <a:t>GARR-X</a:t>
            </a:r>
            <a:r>
              <a:rPr lang="it-IT" dirty="0"/>
              <a:t> (ora GARR-T) di </a:t>
            </a:r>
            <a:r>
              <a:rPr lang="it-IT" dirty="0">
                <a:solidFill>
                  <a:srgbClr val="0070C0"/>
                </a:solidFill>
              </a:rPr>
              <a:t>GARR </a:t>
            </a:r>
            <a:r>
              <a:rPr lang="it-IT" dirty="0">
                <a:solidFill>
                  <a:srgbClr val="002060"/>
                </a:solidFill>
              </a:rPr>
              <a:t>(importanza alta), </a:t>
            </a:r>
            <a:r>
              <a:rPr lang="it-IT" dirty="0"/>
              <a:t>rappresentato da INFN</a:t>
            </a:r>
          </a:p>
          <a:p>
            <a:pPr lvl="1"/>
            <a:r>
              <a:rPr lang="it-IT" b="1" dirty="0" err="1">
                <a:solidFill>
                  <a:srgbClr val="0070C0"/>
                </a:solidFill>
              </a:rPr>
              <a:t>Prace-Italy</a:t>
            </a:r>
            <a:r>
              <a:rPr lang="it-IT" dirty="0"/>
              <a:t> di </a:t>
            </a:r>
            <a:r>
              <a:rPr lang="it-IT" dirty="0">
                <a:solidFill>
                  <a:srgbClr val="0070C0"/>
                </a:solidFill>
              </a:rPr>
              <a:t>CINECA</a:t>
            </a:r>
            <a:r>
              <a:rPr lang="it-IT" dirty="0">
                <a:solidFill>
                  <a:srgbClr val="002060"/>
                </a:solidFill>
              </a:rPr>
              <a:t> (importanza alta),</a:t>
            </a:r>
            <a:r>
              <a:rPr lang="it-IT" dirty="0"/>
              <a:t> rappresentato da OGS</a:t>
            </a:r>
          </a:p>
          <a:p>
            <a:pPr lvl="1"/>
            <a:r>
              <a:rPr lang="it-IT" b="1" dirty="0">
                <a:solidFill>
                  <a:srgbClr val="0070C0"/>
                </a:solidFill>
              </a:rPr>
              <a:t>HPC-BD-AI</a:t>
            </a:r>
            <a:r>
              <a:rPr lang="it-IT" dirty="0"/>
              <a:t> di </a:t>
            </a:r>
            <a:r>
              <a:rPr lang="it-IT" dirty="0">
                <a:solidFill>
                  <a:srgbClr val="0070C0"/>
                </a:solidFill>
              </a:rPr>
              <a:t>INFN</a:t>
            </a:r>
            <a:r>
              <a:rPr lang="it-IT" dirty="0">
                <a:solidFill>
                  <a:srgbClr val="002060"/>
                </a:solidFill>
              </a:rPr>
              <a:t> (importanza media)</a:t>
            </a:r>
            <a:endParaRPr lang="it-IT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it-IT" dirty="0"/>
              <a:t>Possono partecipare solo entità vigilate dal MUR, quindi il progetto è di fatto presentato da INFN e OGS</a:t>
            </a:r>
          </a:p>
          <a:p>
            <a:pPr marL="0" indent="0">
              <a:buNone/>
            </a:pPr>
            <a:r>
              <a:rPr lang="it-IT" dirty="0"/>
              <a:t>GARR e CINECA sono enti attuatori</a:t>
            </a:r>
          </a:p>
          <a:p>
            <a:pPr marL="0" indent="0">
              <a:buNone/>
            </a:pPr>
            <a:r>
              <a:rPr lang="it-IT" dirty="0"/>
              <a:t>Il personale del GARR è inserito formalmente nel progetto col loro ruolo di dipendenti INFN</a:t>
            </a:r>
          </a:p>
          <a:p>
            <a:pPr>
              <a:lnSpc>
                <a:spcPct val="120000"/>
              </a:lnSpc>
            </a:pPr>
            <a:endParaRPr lang="it-IT" sz="2400" dirty="0"/>
          </a:p>
          <a:p>
            <a:endParaRPr lang="it-IT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C2E93-54BB-25AB-6BB1-5FEE2729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Masoni</a:t>
            </a:r>
            <a:r>
              <a:rPr lang="en-US" dirty="0"/>
              <a:t> INFN Cagliari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3866549-7FF7-985A-4D01-6B71D7B9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68" y="1719855"/>
            <a:ext cx="1262734" cy="73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43F230-692D-D10A-B130-BDE1CD4C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5" y="1124465"/>
            <a:ext cx="8872151" cy="5049730"/>
          </a:xfrm>
        </p:spPr>
        <p:txBody>
          <a:bodyPr>
            <a:normAutofit fontScale="85000" lnSpcReduction="10000"/>
          </a:bodyPr>
          <a:lstStyle/>
          <a:p>
            <a:r>
              <a:rPr lang="it-IT" sz="2600" dirty="0"/>
              <a:t>Creare un </a:t>
            </a:r>
            <a:r>
              <a:rPr lang="it-IT" sz="2600" dirty="0">
                <a:solidFill>
                  <a:srgbClr val="D00179"/>
                </a:solidFill>
              </a:rPr>
              <a:t>ambiente </a:t>
            </a:r>
            <a:r>
              <a:rPr lang="it-IT" sz="2600" dirty="0" err="1">
                <a:solidFill>
                  <a:srgbClr val="D00179"/>
                </a:solidFill>
              </a:rPr>
              <a:t>distributo</a:t>
            </a:r>
            <a:r>
              <a:rPr lang="it-IT" sz="2600" dirty="0">
                <a:solidFill>
                  <a:srgbClr val="D00179"/>
                </a:solidFill>
              </a:rPr>
              <a:t>, iper-connesso, ibrido Cloud-HPC </a:t>
            </a:r>
            <a:r>
              <a:rPr lang="it-IT" sz="2600" dirty="0"/>
              <a:t>che offra servizi preparati a rispondere le diverse esigenze della ricerca. </a:t>
            </a:r>
          </a:p>
          <a:p>
            <a:r>
              <a:rPr lang="it-IT" sz="2600" dirty="0"/>
              <a:t>L’ambiente sarà creato federando, integrando e aggiornando le </a:t>
            </a:r>
            <a:r>
              <a:rPr lang="it-IT" sz="2600" dirty="0" err="1"/>
              <a:t>infrastutture</a:t>
            </a:r>
            <a:r>
              <a:rPr lang="it-IT" sz="2600" dirty="0"/>
              <a:t> di ricerca GARR-X, PRACE-</a:t>
            </a:r>
            <a:r>
              <a:rPr lang="it-IT" sz="2600" dirty="0" err="1"/>
              <a:t>Italy</a:t>
            </a:r>
            <a:r>
              <a:rPr lang="it-IT" sz="2600" dirty="0"/>
              <a:t> and HPC-BD-AI.</a:t>
            </a:r>
          </a:p>
          <a:p>
            <a:endParaRPr lang="it-IT" sz="2600" dirty="0"/>
          </a:p>
          <a:p>
            <a:r>
              <a:rPr lang="it-IT" sz="2600" dirty="0"/>
              <a:t>Tre obiettivi principali 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600" dirty="0"/>
              <a:t>Abilitare </a:t>
            </a:r>
            <a:r>
              <a:rPr lang="it-IT" sz="2600" dirty="0">
                <a:solidFill>
                  <a:srgbClr val="D00179"/>
                </a:solidFill>
              </a:rPr>
              <a:t>il trasferimento dati diffuso, fino a </a:t>
            </a:r>
            <a:r>
              <a:rPr lang="it-IT" sz="2600" dirty="0" err="1">
                <a:solidFill>
                  <a:srgbClr val="D00179"/>
                </a:solidFill>
              </a:rPr>
              <a:t>Terabit</a:t>
            </a:r>
            <a:r>
              <a:rPr lang="it-IT" sz="2600" dirty="0">
                <a:solidFill>
                  <a:srgbClr val="D00179"/>
                </a:solidFill>
              </a:rPr>
              <a:t> </a:t>
            </a:r>
            <a:r>
              <a:rPr lang="it-IT" sz="2600" dirty="0"/>
              <a:t>per secondo, e servizi su scala nazionale , con </a:t>
            </a:r>
            <a:r>
              <a:rPr lang="it-IT" sz="2600" dirty="0">
                <a:solidFill>
                  <a:srgbClr val="D00179"/>
                </a:solidFill>
              </a:rPr>
              <a:t>particolare attenzione alle regioni meridionali e insulari, connesso all’Europa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600" dirty="0">
                <a:solidFill>
                  <a:srgbClr val="D00179"/>
                </a:solidFill>
              </a:rPr>
              <a:t>Innovare il nodo centrale HPC di PRACE-</a:t>
            </a:r>
            <a:r>
              <a:rPr lang="it-IT" sz="2600" dirty="0" err="1">
                <a:solidFill>
                  <a:srgbClr val="D00179"/>
                </a:solidFill>
              </a:rPr>
              <a:t>Italy</a:t>
            </a:r>
            <a:r>
              <a:rPr lang="it-IT" sz="2600" dirty="0">
                <a:solidFill>
                  <a:srgbClr val="D00179"/>
                </a:solidFill>
              </a:rPr>
              <a:t> </a:t>
            </a:r>
            <a:r>
              <a:rPr lang="it-IT" sz="2600" dirty="0"/>
              <a:t>mantenendo il livello Tier-1.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600" dirty="0">
                <a:solidFill>
                  <a:srgbClr val="D00179"/>
                </a:solidFill>
              </a:rPr>
              <a:t>Innovare l’insieme di servizi HPC </a:t>
            </a:r>
            <a:r>
              <a:rPr lang="it-IT" sz="2600" dirty="0"/>
              <a:t>offerti ai ricercatori, oltre il modello centralizzato di calcolo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226274-EA1D-A78C-7391-185FDE71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135563"/>
            <a:ext cx="6377940" cy="1293028"/>
          </a:xfrm>
        </p:spPr>
        <p:txBody>
          <a:bodyPr/>
          <a:lstStyle/>
          <a:p>
            <a:r>
              <a:rPr lang="en-GB" dirty="0" err="1"/>
              <a:t>Visione</a:t>
            </a:r>
            <a:r>
              <a:rPr lang="en-GB" dirty="0"/>
              <a:t> e </a:t>
            </a:r>
            <a:r>
              <a:rPr lang="en-GB" dirty="0" err="1"/>
              <a:t>obiettivi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508B6-6FAD-1F17-F3BC-F56459DD4E7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Progetto TeRABIT - CTS GARR - 29 novembre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91A8C-E9FF-985F-1372-13D6183C41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193EB6-7997-46F5-9BC5-814C63D672B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39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A35CA4-2CD4-B55D-CF16-1D98B56F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680377"/>
            <a:ext cx="8352000" cy="4356000"/>
          </a:xfrm>
        </p:spPr>
        <p:txBody>
          <a:bodyPr>
            <a:normAutofit lnSpcReduction="10000"/>
          </a:bodyPr>
          <a:lstStyle/>
          <a:p>
            <a:endParaRPr lang="en-IT" dirty="0"/>
          </a:p>
          <a:p>
            <a:r>
              <a:rPr lang="en-IT" sz="2400" dirty="0"/>
              <a:t>Upgrade importante </a:t>
            </a:r>
            <a:br>
              <a:rPr lang="en-IT" sz="2400" dirty="0"/>
            </a:br>
            <a:r>
              <a:rPr lang="en-IT" sz="2400" dirty="0"/>
              <a:t>di GARR-X in GARR-T </a:t>
            </a:r>
            <a:br>
              <a:rPr lang="en-IT" sz="2400" dirty="0"/>
            </a:br>
            <a:r>
              <a:rPr lang="en-IT" sz="2400" dirty="0"/>
              <a:t>nelle regioni del sud</a:t>
            </a:r>
            <a:br>
              <a:rPr lang="en-IT" sz="2400" dirty="0"/>
            </a:br>
            <a:r>
              <a:rPr lang="en-IT" sz="2400" dirty="0"/>
              <a:t>con aumento PoP, </a:t>
            </a:r>
            <a:br>
              <a:rPr lang="en-IT" sz="2400" dirty="0"/>
            </a:br>
            <a:r>
              <a:rPr lang="en-IT" sz="2400" dirty="0"/>
              <a:t>servizi in fibra fino ad</a:t>
            </a:r>
            <a:br>
              <a:rPr lang="en-IT" sz="2400" dirty="0"/>
            </a:br>
            <a:r>
              <a:rPr lang="en-IT" sz="2400" dirty="0"/>
              <a:t>1 Terabit, nuove</a:t>
            </a:r>
            <a:br>
              <a:rPr lang="en-IT" sz="2400" dirty="0"/>
            </a:br>
            <a:r>
              <a:rPr lang="en-IT" sz="2400" dirty="0"/>
              <a:t>apparecchiature attive </a:t>
            </a:r>
            <a:br>
              <a:rPr lang="en-IT" sz="2400" dirty="0"/>
            </a:br>
            <a:endParaRPr lang="en-IT" sz="2400" dirty="0"/>
          </a:p>
          <a:p>
            <a:r>
              <a:rPr lang="en-IT" sz="2400" dirty="0"/>
              <a:t>Collegamento su </a:t>
            </a:r>
            <a:br>
              <a:rPr lang="en-IT" sz="2400" dirty="0"/>
            </a:br>
            <a:r>
              <a:rPr lang="en-IT" sz="2400" dirty="0"/>
              <a:t>spettro ottico</a:t>
            </a:r>
            <a:br>
              <a:rPr lang="en-IT" sz="2400" dirty="0"/>
            </a:br>
            <a:r>
              <a:rPr lang="en-IT" sz="2400" dirty="0"/>
              <a:t>della Sardegna</a:t>
            </a:r>
          </a:p>
          <a:p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69E6B4-9398-70BA-1FA5-7677443B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1" y="565797"/>
            <a:ext cx="6411612" cy="1293028"/>
          </a:xfrm>
        </p:spPr>
        <p:txBody>
          <a:bodyPr>
            <a:normAutofit fontScale="90000"/>
          </a:bodyPr>
          <a:lstStyle/>
          <a:p>
            <a:r>
              <a:rPr lang="en-GB" dirty="0"/>
              <a:t>TeRABIT upgrade GARR 	e 		   </a:t>
            </a:r>
            <a:r>
              <a:rPr lang="en-GB" dirty="0" err="1"/>
              <a:t>Unità</a:t>
            </a:r>
            <a:r>
              <a:rPr lang="en-GB" dirty="0"/>
              <a:t> operative </a:t>
            </a: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09D5E4-FFE8-3C19-2520-E873D34C3B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it-IT"/>
              <a:t>Progetto TeRABIT - CTS GARR - 29 novembre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143C0-5229-F0C7-6EAA-C4F3425AF8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E193EB6-7997-46F5-9BC5-814C63D672B3}" type="slidenum">
              <a:rPr lang="it-IT" smtClean="0"/>
              <a:t>4</a:t>
            </a:fld>
            <a:endParaRPr lang="it-IT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4DAD0D-C7F2-9CBE-52A2-0D56259B3B17}"/>
              </a:ext>
            </a:extLst>
          </p:cNvPr>
          <p:cNvGrpSpPr/>
          <p:nvPr/>
        </p:nvGrpSpPr>
        <p:grpSpPr>
          <a:xfrm>
            <a:off x="3900754" y="2178294"/>
            <a:ext cx="4964928" cy="3922434"/>
            <a:chOff x="3158092" y="970095"/>
            <a:chExt cx="6275147" cy="4917810"/>
          </a:xfrm>
        </p:grpSpPr>
        <p:pic>
          <p:nvPicPr>
            <p:cNvPr id="20" name="Content Placeholder 6">
              <a:extLst>
                <a:ext uri="{FF2B5EF4-FFF2-40B4-BE49-F238E27FC236}">
                  <a16:creationId xmlns:a16="http://schemas.microsoft.com/office/drawing/2014/main" id="{952AEE38-033B-9D59-374D-EFA2A5056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8092" y="970095"/>
              <a:ext cx="3756660" cy="4917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A5A9AFE-16B3-BAB1-A8FD-E50C3491F6EE}"/>
                </a:ext>
              </a:extLst>
            </p:cNvPr>
            <p:cNvGrpSpPr/>
            <p:nvPr/>
          </p:nvGrpSpPr>
          <p:grpSpPr>
            <a:xfrm>
              <a:off x="3793162" y="1512716"/>
              <a:ext cx="5640077" cy="3216890"/>
              <a:chOff x="5759948" y="776103"/>
              <a:chExt cx="7520102" cy="4289186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B02B98BE-340E-F273-750B-B5B9DAD606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45400" y="1003300"/>
                <a:ext cx="2158468" cy="19024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B5B306-932D-E585-5430-425905824DB6}"/>
                  </a:ext>
                </a:extLst>
              </p:cNvPr>
              <p:cNvSpPr txBox="1"/>
              <p:nvPr/>
            </p:nvSpPr>
            <p:spPr>
              <a:xfrm>
                <a:off x="9951205" y="776103"/>
                <a:ext cx="1907708" cy="50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350" dirty="0"/>
                  <a:t>OGS Trieste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3CC5399-5C85-975C-0A60-BCB7B7801A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94500" y="1701324"/>
                <a:ext cx="3009368" cy="61555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9B03E3-D260-1AAF-9084-64644771664E}"/>
                  </a:ext>
                </a:extLst>
              </p:cNvPr>
              <p:cNvSpPr txBox="1"/>
              <p:nvPr/>
            </p:nvSpPr>
            <p:spPr>
              <a:xfrm>
                <a:off x="9940616" y="1516658"/>
                <a:ext cx="3339434" cy="50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350" dirty="0"/>
                  <a:t>INFN-CNAF (Bologna)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EE2B39A7-CD91-430F-91FC-C92333F31B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95742" y="3752414"/>
                <a:ext cx="861058" cy="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B34F70E-B6EA-3E0F-1888-44FDAA0438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59948" y="4749324"/>
                <a:ext cx="4236719" cy="0"/>
              </a:xfrm>
              <a:prstGeom prst="straightConnector1">
                <a:avLst/>
              </a:prstGeom>
              <a:ln>
                <a:tailEnd type="stealth" w="lg" len="lg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CB1155-B016-ECDA-4AA8-F854C49EBDC1}"/>
                  </a:ext>
                </a:extLst>
              </p:cNvPr>
              <p:cNvSpPr txBox="1"/>
              <p:nvPr/>
            </p:nvSpPr>
            <p:spPr>
              <a:xfrm>
                <a:off x="9996667" y="3567749"/>
                <a:ext cx="2164337" cy="50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350" dirty="0"/>
                  <a:t>INFN Sez. Bari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CA9A3E-02B2-DDA9-3B58-2783E7A930AC}"/>
                  </a:ext>
                </a:extLst>
              </p:cNvPr>
              <p:cNvSpPr txBox="1"/>
              <p:nvPr/>
            </p:nvSpPr>
            <p:spPr>
              <a:xfrm>
                <a:off x="10058401" y="4563646"/>
                <a:ext cx="2750535" cy="50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1350" dirty="0"/>
                  <a:t>INFN Sez. Cagliari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9AFEBD-77BE-2313-706C-8DDD0E04EF84}"/>
                </a:ext>
              </a:extLst>
            </p:cNvPr>
            <p:cNvSpPr/>
            <p:nvPr/>
          </p:nvSpPr>
          <p:spPr>
            <a:xfrm>
              <a:off x="7097888" y="2712487"/>
              <a:ext cx="744279" cy="19400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E86E3D-C166-D1FB-B760-6430F3995998}"/>
                </a:ext>
              </a:extLst>
            </p:cNvPr>
            <p:cNvSpPr/>
            <p:nvPr/>
          </p:nvSpPr>
          <p:spPr>
            <a:xfrm>
              <a:off x="7884968" y="2656735"/>
              <a:ext cx="1154170" cy="6372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450"/>
                </a:spcBef>
              </a:pPr>
              <a:r>
                <a:rPr lang="en-GB" sz="1350" dirty="0">
                  <a:solidFill>
                    <a:schemeClr val="accent2">
                      <a:lumMod val="50000"/>
                    </a:schemeClr>
                  </a:solidFill>
                </a:rPr>
                <a:t>ICSC-XC</a:t>
              </a:r>
              <a:endParaRPr lang="en-GB" sz="1350" dirty="0">
                <a:solidFill>
                  <a:schemeClr val="tx1"/>
                </a:solidFill>
              </a:endParaRPr>
            </a:p>
            <a:p>
              <a:pPr>
                <a:spcBef>
                  <a:spcPts val="225"/>
                </a:spcBef>
              </a:pPr>
              <a:r>
                <a:rPr lang="en-IT" sz="1350" dirty="0">
                  <a:solidFill>
                    <a:srgbClr val="FF0000"/>
                  </a:solidFill>
                </a:rPr>
                <a:t>TeRABIT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A25D0A-B873-501A-A01A-D52A8F6B13A1}"/>
                </a:ext>
              </a:extLst>
            </p:cNvPr>
            <p:cNvSpPr/>
            <p:nvPr/>
          </p:nvSpPr>
          <p:spPr>
            <a:xfrm>
              <a:off x="7092380" y="3026522"/>
              <a:ext cx="744279" cy="19400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sz="1350"/>
            </a:p>
          </p:txBody>
        </p:sp>
      </p:grpSp>
    </p:spTree>
    <p:extLst>
      <p:ext uri="{BB962C8B-B14F-4D97-AF65-F5344CB8AC3E}">
        <p14:creationId xmlns:p14="http://schemas.microsoft.com/office/powerpoint/2010/main" val="8682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E825-2C35-9562-1A4A-F7F2B7F9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273379"/>
            <a:ext cx="7334157" cy="58320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OBIETTIVI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FC0D-409D-76DE-B239-84AC4066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86" y="1227286"/>
            <a:ext cx="8520406" cy="4164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Il progetto è pensato per essere complementare al centro nazionale ICSC:</a:t>
            </a:r>
          </a:p>
          <a:p>
            <a:pPr marL="0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L’evoluzione della rete </a:t>
            </a:r>
            <a:r>
              <a:rPr lang="it-IT" dirty="0">
                <a:solidFill>
                  <a:srgbClr val="0070C0"/>
                </a:solidFill>
              </a:rPr>
              <a:t>GARR-T</a:t>
            </a:r>
            <a:r>
              <a:rPr lang="it-IT" dirty="0"/>
              <a:t> indirizza aree geografiche diverse da ICSC (in particolare la Sardegna) (WP2)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L’evoluzione dei sistemi di calcolo riguarda il sistema </a:t>
            </a:r>
            <a:r>
              <a:rPr lang="it-IT" dirty="0">
                <a:solidFill>
                  <a:srgbClr val="0070C0"/>
                </a:solidFill>
              </a:rPr>
              <a:t>Galileo 100 </a:t>
            </a:r>
            <a:r>
              <a:rPr lang="it-IT" dirty="0"/>
              <a:t>di CINECA (WP3) e la creazione di un sistema distribuito di piccoli centri HPC (</a:t>
            </a:r>
            <a:r>
              <a:rPr lang="it-IT" i="1" dirty="0">
                <a:solidFill>
                  <a:srgbClr val="0070C0"/>
                </a:solidFill>
              </a:rPr>
              <a:t>Cloud HPC </a:t>
            </a:r>
            <a:r>
              <a:rPr lang="it-IT" i="1" dirty="0" err="1">
                <a:solidFill>
                  <a:srgbClr val="0070C0"/>
                </a:solidFill>
              </a:rPr>
              <a:t>bubbles</a:t>
            </a:r>
            <a:r>
              <a:rPr lang="it-IT" dirty="0"/>
              <a:t>) su centri dell’INFN (WP4)</a:t>
            </a:r>
          </a:p>
          <a:p>
            <a:endParaRPr lang="it-IT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C2E93-54BB-25AB-6BB1-5FEE2729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Masoni</a:t>
            </a:r>
            <a:r>
              <a:rPr lang="en-US" dirty="0"/>
              <a:t> INFN Cagliari</a:t>
            </a:r>
          </a:p>
        </p:txBody>
      </p:sp>
    </p:spTree>
    <p:extLst>
      <p:ext uri="{BB962C8B-B14F-4D97-AF65-F5344CB8AC3E}">
        <p14:creationId xmlns:p14="http://schemas.microsoft.com/office/powerpoint/2010/main" val="111775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E825-2C35-9562-1A4A-F7F2B7F9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59" y="273379"/>
            <a:ext cx="7334157" cy="58320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TERABIT IN SARDEGNA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8FC0D-409D-76DE-B239-84AC4066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13" y="981911"/>
            <a:ext cx="8520406" cy="53739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2400" dirty="0"/>
              <a:t>Attività coordinata dalla Sezione di Cagliari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12-14  M€</a:t>
            </a:r>
            <a:r>
              <a:rPr lang="it-IT" sz="2400" dirty="0"/>
              <a:t>  per potenziare l’infrastruttura della rete della ricerca in Sardegna (da 10 Gb a 1000 Gb)</a:t>
            </a:r>
          </a:p>
          <a:p>
            <a:pPr lvl="1">
              <a:lnSpc>
                <a:spcPct val="120000"/>
              </a:lnSpc>
            </a:pPr>
            <a:r>
              <a:rPr lang="it-IT" sz="2200" dirty="0"/>
              <a:t>Una nuova fibra sottomarina con arrivo a Golfo Aranci</a:t>
            </a:r>
          </a:p>
          <a:p>
            <a:pPr lvl="1">
              <a:lnSpc>
                <a:spcPct val="120000"/>
              </a:lnSpc>
            </a:pPr>
            <a:r>
              <a:rPr lang="it-IT" sz="2200" dirty="0"/>
              <a:t>Un nuovo anello in fibra  per interconnettere le Università e i Centri di Ricerca della Sardegna 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solidFill>
                  <a:srgbClr val="FF0000"/>
                </a:solidFill>
              </a:rPr>
              <a:t>Potenziamento della rete per Università e Centri di Ricerca di un fattore 100</a:t>
            </a:r>
          </a:p>
          <a:p>
            <a:pPr>
              <a:lnSpc>
                <a:spcPct val="120000"/>
              </a:lnSpc>
            </a:pPr>
            <a:r>
              <a:rPr lang="it-IT" sz="2400" dirty="0">
                <a:solidFill>
                  <a:srgbClr val="FF0000"/>
                </a:solidFill>
              </a:rPr>
              <a:t>Un asset per la candidatura di ET </a:t>
            </a:r>
            <a:r>
              <a:rPr lang="it-IT" sz="2400" dirty="0"/>
              <a:t>(integrazione con la fibra per collegare </a:t>
            </a:r>
            <a:r>
              <a:rPr lang="it-IT" sz="2400" dirty="0" err="1"/>
              <a:t>Sos</a:t>
            </a:r>
            <a:r>
              <a:rPr lang="it-IT" sz="2400" dirty="0"/>
              <a:t> </a:t>
            </a:r>
            <a:r>
              <a:rPr lang="it-IT" sz="2400" dirty="0" err="1"/>
              <a:t>Enattos</a:t>
            </a:r>
            <a:r>
              <a:rPr lang="it-IT" sz="2400" dirty="0"/>
              <a:t> finanziata per 1 M€ dalla Regione Sardegna)</a:t>
            </a:r>
          </a:p>
          <a:p>
            <a:endParaRPr lang="it-IT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C2E93-54BB-25AB-6BB1-5FEE2729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Masoni</a:t>
            </a:r>
            <a:r>
              <a:rPr lang="en-US" dirty="0"/>
              <a:t> INFN Cagliari</a:t>
            </a:r>
          </a:p>
        </p:txBody>
      </p:sp>
    </p:spTree>
    <p:extLst>
      <p:ext uri="{BB962C8B-B14F-4D97-AF65-F5344CB8AC3E}">
        <p14:creationId xmlns:p14="http://schemas.microsoft.com/office/powerpoint/2010/main" val="39729778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03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14891</TotalTime>
  <Words>479</Words>
  <Application>Microsoft Macintosh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Palatino</vt:lpstr>
      <vt:lpstr>Tahoma</vt:lpstr>
      <vt:lpstr>Vapor Trail</vt:lpstr>
      <vt:lpstr> TERABIT Terabit network for Research and Academic Big data in Italy</vt:lpstr>
      <vt:lpstr>Progett0 pnrr</vt:lpstr>
      <vt:lpstr>Visione e obiettivi</vt:lpstr>
      <vt:lpstr>TeRABIT upgrade GARR  e      Unità operative </vt:lpstr>
      <vt:lpstr>OBIETTIVI</vt:lpstr>
      <vt:lpstr>TERABIT IN SARDEGNA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pia</dc:creator>
  <cp:lastModifiedBy>Alberto Masoni</cp:lastModifiedBy>
  <cp:revision>1517</cp:revision>
  <dcterms:created xsi:type="dcterms:W3CDTF">2016-03-08T13:01:27Z</dcterms:created>
  <dcterms:modified xsi:type="dcterms:W3CDTF">2023-01-30T19:10:25Z</dcterms:modified>
</cp:coreProperties>
</file>