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comments/modernComment_104_F9B43FC7.xml" ContentType="application/vnd.ms-powerpoint.comments+xml"/>
  <Override PartName="/ppt/media/image36.jpg" ContentType="image/png"/>
  <Override PartName="/ppt/media/image37.jpg" ContentType="image/png"/>
  <Override PartName="/ppt/media/image38.jpg" ContentType="image/png"/>
  <Override PartName="/ppt/media/image39.jpg" ContentType="image/png"/>
  <Override PartName="/ppt/ink/ink24.xml" ContentType="application/inkml+xml"/>
  <Override PartName="/ppt/ink/ink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3.xml" ContentType="application/vnd.openxmlformats-officedocument.presentationml.notesSlide+xml"/>
  <Override PartName="/ppt/ink/ink30.xml" ContentType="application/inkml+xml"/>
  <Override PartName="/ppt/notesSlides/notesSlide4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0" r:id="rId3"/>
    <p:sldId id="341" r:id="rId4"/>
    <p:sldId id="338" r:id="rId5"/>
    <p:sldId id="339" r:id="rId6"/>
    <p:sldId id="340" r:id="rId7"/>
    <p:sldId id="260" r:id="rId8"/>
    <p:sldId id="264" r:id="rId9"/>
    <p:sldId id="308" r:id="rId10"/>
    <p:sldId id="266" r:id="rId11"/>
    <p:sldId id="262" r:id="rId12"/>
    <p:sldId id="343" r:id="rId13"/>
    <p:sldId id="347" r:id="rId14"/>
    <p:sldId id="346" r:id="rId15"/>
    <p:sldId id="342" r:id="rId16"/>
    <p:sldId id="322" r:id="rId17"/>
    <p:sldId id="327" r:id="rId18"/>
    <p:sldId id="336" r:id="rId19"/>
    <p:sldId id="297" r:id="rId20"/>
    <p:sldId id="323" r:id="rId21"/>
    <p:sldId id="325" r:id="rId22"/>
    <p:sldId id="300" r:id="rId23"/>
    <p:sldId id="299" r:id="rId24"/>
    <p:sldId id="288" r:id="rId25"/>
    <p:sldId id="331" r:id="rId26"/>
    <p:sldId id="335" r:id="rId27"/>
    <p:sldId id="333" r:id="rId28"/>
    <p:sldId id="332" r:id="rId29"/>
    <p:sldId id="334" r:id="rId30"/>
    <p:sldId id="330" r:id="rId31"/>
    <p:sldId id="32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6F184A-A98C-F52B-5AC8-93C0A011091B}" name="Chiara D'Orazio - chiara.dorazio2@studio.unibo.it" initials="CDc" userId="Chiara D'Orazio - chiara.dorazio2@studio.unibo.i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9" autoAdjust="0"/>
    <p:restoredTop sz="94598" autoAdjust="0"/>
  </p:normalViewPr>
  <p:slideViewPr>
    <p:cSldViewPr snapToGrid="0">
      <p:cViewPr>
        <p:scale>
          <a:sx n="80" d="100"/>
          <a:sy n="80" d="100"/>
        </p:scale>
        <p:origin x="763" y="1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04_F9B43F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69449A-DCBE-450D-BC22-D489E7B58A44}" authorId="{136F184A-A98C-F52B-5AC8-93C0A011091B}" created="2022-11-16T09:24:47.283">
    <pc:sldMkLst xmlns:pc="http://schemas.microsoft.com/office/powerpoint/2013/main/command">
      <pc:docMk/>
      <pc:sldMk cId="4189339591" sldId="260"/>
    </pc:sldMkLst>
    <p188:txBody>
      <a:bodyPr/>
      <a:lstStyle/>
      <a:p>
        <a:r>
          <a:rPr lang="it-IT"/>
          <a:t>Abbiamo utilizzato:
STATISTICA
6 RUN (921382 - 921386) 6.9 106
5 RUN (921215 – 921219) 3.2 107
6 RUN (921334 – 921339) 9.8 105
6 RUN (921288 – 921293) 3.4 107
5 RUN (921297 – 921302) 2.5 107
5 RUN (921634- 921639) 1.4 107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6E77A69-8E21-B32F-E06F-8E270DD34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7CAFD8-E9D3-7147-6D60-E06329BC6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4A04D-AB44-4118-A266-55DBE55AEB64}" type="datetimeFigureOut">
              <a:rPr lang="it-IT" smtClean="0"/>
              <a:t>29/01/2023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EF67A5-0FCD-2ACB-D14E-025526C06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346EFB-C2B5-539F-2376-CEB8C495F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B66E6-F71D-4138-989A-4CBCF0635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052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2:47:22.4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154 126 24575,'-15'158'0,"12"-60"0,-73-310 0,74 207 0,1-1 0,-1-1 0,-1 0 0,1 1 0,-1-1 0,0 1 0,0 0 0,-1 0 0,-8-11 0,11 17 0,1 1 0,-1-1 0,1 0 0,0 1 0,-1-1 0,1 0 0,-1 1 0,1-1 0,0 1 0,-1-1 0,1 1 0,0-1 0,-1 1 0,1-1 0,0 1 0,0-1 0,-1 1 0,1-1 0,0 1 0,0-1 0,0 1 0,0-1 0,0 1 0,0-1 0,0 1 0,0 0 0,-5 21 0,5-21 0,-11 182 0,10-276-22,5-105-1321,-1 174-5483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2:49:15.0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1:54:25.27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0,'3414'0,"-3392"0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7T10:55:36.66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0,'2555'0,"-2538"0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7T11:16:23.96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7T11:16:24.53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7T11:16:25.12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11:16:39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11:17:33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 24575,'55'-3'0,"1"-3"0,71-15 0,-7 0 0,172-30 0,-85 12 0,178-9 0,-333 43 0,0 2 0,95 7 0,-128-2 0,0 1 0,0 1 0,-1 1 0,1 1 0,-1 0 0,0 1 0,-1 1 0,0 1 0,0 0 0,30 23 0,-34-21 0,0 2 0,0-1 0,-1 2 0,-1 0 0,-1 0 0,0 1 0,11 20 0,-5-3 0,-2 1 0,17 53 0,12 53 0,-38-125-341,-1 0 0,0 0-1,2 20 1,-4-12-6485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11:17:3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0 750 24575,'47'-1'0,"-1"3"0,1 2 0,-1 1 0,68 18 0,-83-8 0,-28-13 0,1 0 0,-1 0 0,1 0 0,0 0 0,0 0 0,0-1 0,6 1 0,-9-2 0,0 0 0,0-1 0,0 1 0,-1-1 0,1 1 0,0-1 0,0 0 0,-1 1 0,1-1 0,0 0 0,-1 0 0,1 1 0,0-1 0,-1 0 0,1 0 0,-1 0 0,1 0 0,-1 0 0,0 1 0,1-1 0,-1 0 0,0 0 0,0 0 0,0 0 0,0 0 0,0 0 0,0-2 0,4-10 0,48-109 0,17-44 0,-42 73-317,-5-1 0,13-117 0,-32 188-97,7-44-6412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11:17:42.3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0 460 24575,'82'-35'0,"-64"29"0,0-1 0,0-1 0,-1 0 0,0-1 0,-1-1 0,0 0 0,29-26 0,-39 30 0,0 0 0,1 0 0,0 1 0,0-1 0,0 2 0,1-1 0,0 1 0,0 0 0,0 0 0,0 1 0,0 0 0,1 1 0,-1 0 0,17-2 0,-23 4 0,-1 1 0,1-1 0,-1 0 0,1 1 0,0-1 0,-1 1 0,1 0 0,-1-1 0,0 1 0,1 0 0,-1 0 0,0 0 0,1 0 0,-1 0 0,0 0 0,0 0 0,0 1 0,0-1 0,0 0 0,0 0 0,0 1 0,0-1 0,-1 1 0,1-1 0,0 1 0,-1-1 0,1 1 0,-1 0 0,0-1 0,1 3 0,0 7 0,1 0 0,-2 1 0,0 15 0,0-17 0,-4 43 0,-2-1 0,-22 85 0,7-34 0,13-72 0,8-31 0,0 0 0,0 0 0,0-1 0,0 1 0,0 0 0,0 0 0,0 0 0,0 0 0,0 0 0,0 0 0,0-1 0,0 1 0,0 0 0,0 0 0,0 0 0,0 0 0,0 0 0,0 0 0,0 0 0,0 0 0,-1 0 0,1-1 0,0 1 0,0 0 0,0 0 0,0 0 0,0 0 0,0 0 0,0 0 0,0 0 0,-1 0 0,1 0 0,0 0 0,0 0 0,0 0 0,0 0 0,0 0 0,0 0 0,0 0 0,-1 0 0,1 0 0,0 0 0,0 0 0,0 0 0,0 0 0,0 0 0,0 0 0,0 0 0,-1 0 0,1 0 0,0 0 0,0 0 0,0 0 0,0 0 0,0 0 0,0 1 0,0-1 0,-5-57 0,-33-312 0,4 87 0,27 249 0,7 32 0,0 1 0,0 0 0,0 0 0,0 0 0,0-1 0,0 1 0,0 0 0,0 0 0,0 0 0,-1-1 0,1 1 0,0 0 0,0 0 0,0 0 0,0-1 0,0 1 0,-1 0 0,1 0 0,0 0 0,0 0 0,0 0 0,0-1 0,-1 1 0,1 0 0,0 0 0,0 0 0,0 0 0,-1 0 0,1 0 0,0 0 0,0 0 0,-1 0 0,1 0 0,0 0 0,0 0 0,0 0 0,-1 0 0,1 0 0,-9 17 0,-4 40 0,-8 64 0,2-5 0,-19 54 0,-25 140 0,62-305 0,1 1 0,-1-1 0,1 1 0,0-1 0,0 0 0,2 11 0,-2-16 0,1 1 0,-1-1 0,0 1 0,0-1 0,0 1 0,0-1 0,1 1 0,-1-1 0,0 0 0,1 1 0,-1-1 0,0 1 0,1-1 0,-1 0 0,0 1 0,1-1 0,-1 0 0,1 1 0,-1-1 0,0 0 0,1 0 0,-1 0 0,1 1 0,-1-1 0,1 0 0,-1 0 0,1 0 0,-1 0 0,2 0 0,0 0 0,-1-1 0,1 1 0,0-1 0,0 0 0,0 0 0,0 0 0,-1 0 0,1 0 0,0 0 0,-1 0 0,1 0 0,1-3 0,15-14 0,-1 0 0,-1-1 0,-1-1 0,16-26 0,49-98 0,-53 93 0,15-23 0,-14 26 0,28-67 0,-55 105 0,-11 19 0,-12 18 0,9-5 0,-16 33 0,18-32 0,-20 30 0,31-52 0,0 0 0,-1 0 0,1-1 0,0 1 0,-1 0 0,1 0 0,-1-1 0,1 1 0,-1 0 0,0-1 0,1 1 0,-1-1 0,1 1 0,-1 0 0,0-1 0,0 0 0,1 1 0,-1-1 0,0 1 0,0-1 0,1 0 0,-1 0 0,0 1 0,0-1 0,0 0 0,0 0 0,1 0 0,-1 0 0,0 0 0,0 0 0,-1 0 0,0-1 0,1 0 0,0-1 0,0 1 0,0 0 0,0-1 0,0 1 0,0 0 0,0-1 0,0 1 0,1-1 0,-1 1 0,1-1 0,-1 0 0,0-2 0,-2-11 0,0-1 0,0-23 0,4-28-7,0 50-220,0 0 1,-1-1 0,-1 1-1,0 0 1,-8-31 0,3 33-6600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2:47:22.7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24575,'2'0'0,"1"3"0,1 3 0,-2 3 0,0 3 0,-1 1 0,0 2 0,-1 1 0,0 0 0,-2-3 0,-2-3-8191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11:17:52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1906 185 24575,'-11'1'0,"0"0"0,0 1 0,0 0 0,1 0 0,-1 2 0,-18 7 0,-61 34 0,79-38 0,-14 9 0,0 1 0,2 1 0,0 1 0,-38 42 0,3-3 0,66-62 0,1 0 0,-1 1 0,1 0 0,0 1 0,0 0 0,18-2 0,80-8 0,-105 12 0,65-5 0,133 6 0,-196-1 0,0 1 0,-1 0 0,1 0 0,0 1 0,-1-1 0,1 1 0,-1 0 0,1-1 0,-1 2 0,0-1 0,0 0 0,0 1 0,0-1 0,0 1 0,-1 0 0,1 0 0,-1 0 0,0 0 0,1 0 0,-1 0 0,-1 1 0,1-1 0,2 8 0,1 5 0,0 0 0,-1 1 0,-1-1 0,2 19 0,-5-28 0,2 0 0,-2 1 0,1-1 0,-1 0 0,0 1 0,-2 12 0,2-18 0,-1-1 0,1 1 0,-1-1 0,0 1 0,1-1 0,-1 1 0,0-1 0,0 1 0,0-1 0,0 0 0,0 1 0,0-1 0,0 0 0,0 0 0,-1 0 0,1 0 0,0 0 0,-1 0 0,1 0 0,-1 0 0,1 0 0,-1-1 0,1 1 0,-1-1 0,1 1 0,-1-1 0,0 0 0,1 1 0,-1-1 0,-3 0 0,-9 0 0,0-1 0,0-1 0,0 0 0,1-1 0,-18-5 0,15 4 0,0 0 0,-1 1 0,-21-2 0,37 5 0,-1 0 0,1 0 0,-1 0 0,1 0 0,-1 0 0,1-1 0,-1 1 0,1-1 0,-1 1 0,1-1 0,-1 1 0,1-1 0,-2-1 0,2 2 0,1-1 0,0 1 0,-1 0 0,1-1 0,0 1 0,0-1 0,0 1 0,-1-1 0,1 1 0,0 0 0,0-1 0,0 1 0,0-1 0,0 1 0,0-1 0,0 1 0,0-1 0,0 1 0,0-1 0,0 1 0,0-1 0,0 1 0,0 0 0,1-1 0,-1 1 0,0-1 0,0 1 0,1-1 0,3-4 0,-1-1 0,2 1 0,-1 1 0,0-1 0,8-5 0,279-218 0,-159 131 0,-120 88 0,-1-1 0,0 0 0,-1 0 0,0-1 0,15-20 0,-21 25 0,-1-1 0,1 1 0,-1-1 0,0 1 0,0-1 0,-1 0 0,0 0 0,0 0 0,0 0 0,-1-1 0,0 1 0,-1 0 0,0-8 0,-1 12 0,1 0 0,-1 0 0,0 0 0,-1 0 0,1 0 0,0 1 0,-1-1 0,1 0 0,-1 1 0,0-1 0,0 1 0,0 0 0,0 0 0,-1 0 0,1 0 0,0 0 0,-1 0 0,0 0 0,1 1 0,-1-1 0,0 1 0,0 0 0,-3-1 0,-3-2 0,-1 1 0,0 0 0,1 1 0,-1 0 0,-19-1 0,-313 4 0,304 3 0,1 1 0,0 2 0,-58 19 0,49-13 0,-68 11 0,39-17 0,-1-4 0,-105-8 0,161 2 0,-38-8 0,40 6 0,1 2 0,-1 0 0,-23-1 0,-793 5 0,820 1 0,0 0 0,0 0 0,0 2 0,1-1 0,-21 10 0,8-4 0,-31 15-1365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11:18:09.2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7T11:27:56.68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24,'1920'0,"-1652"-12,17 0,-264 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7T11:27:56.68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0,'12'1,"0"0,0 1,13 4,24 2,402 0,-280-10,1193 2,-1015 19,-285-14,31 5,79 3,-152-13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10:45:34.06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236 100,'-1'14,"1"-2,-1 2,-2-1,1 0,-7 17,0-6,-22 42,5-15,-34 94,50-113,1 1,1 0,2 0,-2 46,5-27,3-1,6 56,0-82,0 0,1-1,2 0,0-1,15 26,18 49,-24-43,-11-30,1 0,1-1,2 0,20 35,25 22,32 47,30 39,-52-78,-37-51,23 36,-29-40,34 38,14 20,-49-60,-3-5,25 51,3 8,5 13,-42-73,7 30,0 0,-8-27,-1-1,-2 0,4 37,-6 10,0 11,4 19,-6 125,-3-116,1-90,-1 0,-6 30,5-44,-1 0,0 0,1 0,-2 0,0-1,-1 1,-10 15,7-15,1-2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9T15:38:56.33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236 100,'-1'12,"1"-2,-1 2,-2-1,1 0,-7 15,0-6,-22 36,5-13,-34 80,50-95,1 0,1 0,2 0,-2 39,5-23,3-1,6 48,0-70,0 0,1 0,2-1,0 0,15 21,18 43,-24-38,-11-24,1-1,1-1,2 1,20 29,25 18,32 41,30 33,-52-67,-37-42,23 30,-29-35,34 34,14 16,-49-51,-3-4,25 43,3 7,5 11,-42-62,7 26,0-1,-8-22,-1-1,-2 0,4 31,-6 8,0 10,4 17,-6 105,-3-98,1-77,-1 0,-6 26,5-37,-1-1,0 1,1-1,-2 1,0-2,-1 2,-10 12,7-12,1-3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1:48:38.44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28,'3188'0,"-2579"-14,-21 1,373 30,208-4,-724-16,-398 3,-30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3T09:23:22.66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25,'1'-1,"0"0,0 0,0 0,0 0,0 0,0 0,0 0,0 1,0-1,0 0,1 1,-1-1,0 1,0-1,1 1,-1-1,0 1,1 0,-1 0,1 0,-1-1,3 2,0-2,71-6,134 3,-117 5,1716 0,-1788-1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3T09:23:22.66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0 134,'28'-3,"1"-2,45-14,22-6,955-56,9918 84,-10878-3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7T11:42:27.23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30,'1'-1,"0"0,0 0,0 0,0 0,0 0,0 0,0 0,0 1,0-1,0 0,1 1,-1-1,0 1,0-1,1 1,-1-1,0 1,1 0,-1 0,1 0,-1-1,3 2,0-2,71-6,134 3,-117 5,1716 0,-1788-1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2:47:34.0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439 132 24575,'1'128'0,"-8"205"0,2-309 0,3-30 0,-1-44 0,3 40 0,-2-26 0,-8-37 0,7 161 0,3-65 0,1-2 0,-1 1 0,-1-1 0,-8 42 0,9-64 0,0 1 0,0 0 0,0 0 0,-1 0 0,1 0 0,0 0 0,0 0 0,0 0 0,0-1 0,0 1 0,0 0 0,0 0 0,0 0 0,-1 0 0,1 0 0,0 0 0,0 0 0,0 0 0,0 0 0,0 0 0,-1 0 0,1 0 0,0 0 0,0 0 0,0 0 0,0 0 0,0 0 0,0 0 0,-1 0 0,1 0 0,0 0 0,0 0 0,0 0 0,0 0 0,0 0 0,0 0 0,-1 0 0,1 0 0,0 1 0,0-1 0,0 0 0,0 0 0,0 0 0,0 0 0,0 0 0,0 0 0,-1 0 0,1 0 0,0 1 0,0-1 0,0 0 0,0 0 0,0 0 0,0 0 0,0 0 0,0 1 0,-4-17 0,-5-61 0,4 0 0,6-88 0,0 82 0,0 64 0,3 29 0,1 32 0,2 268 0,-7-285 0,-2-1 0,-4-36 0,-5-46 0,-2-347 0,13 298 0,1 189 0,-2 242 0,0-310 0,-2-20 0,-4-27 0,6 26 0,-44-273 0,30 487 0,15-190 0,-3 20 0,2-37 0,1 0 0,0 0 0,0 0 0,0 0 0,-1 0 0,1 0 0,0 0 0,0 0 0,0 0 0,-1 0 0,1 0 0,0 0 0,0 0 0,0 0 0,-1 0 0,1 0 0,0 0 0,0 0 0,0 0 0,-1-1 0,1 1 0,0 0 0,0 0 0,0 0 0,0 0 0,0 0 0,-1 0 0,1-1 0,0 1 0,0 0 0,0 0 0,0 0 0,0 0 0,0-1 0,-1 1 0,1 0 0,0 0 0,0 0 0,0-1 0,0 1 0,0 0 0,0 0 0,0 0 0,0-1 0,0 1 0,0 0 0,0 0 0,0 0 0,0-1 0,0 1 0,0 0 0,0 0 0,-5-17 0,-18-172 0,13 84 0,11 138 0,-5 60 0,0-37 0,-3 104 0,4-145 0,0-18 0,-2-25 0,3-97 0,3 79 0,-8-73 0,4 111 0,0 18 0,0 25 0,-2 94 0,-18 236 0,20-352 0,0-20 0,-1-31 0,3 27 0,-25-529 0,27 645 0,-1-48 0,0-45 0,0-19 0,0-255 0,-16 504 0,0 27 0,16-360 0,5 0 0,16-102 0,-18 183 0,-2 11 0,1 22 0,-1 40 0,-2 346 0,-12-750 0,13 324 0,0-5 0,-1-1 0,0 1 0,-2 0 0,0 0 0,-10-31 0,8 48 0,2 13 0,0 16 0,0 171 0,-6 72 0,4-245 0,0-29 0,-1-38 0,3-314 0,-2 325 0,2 31 0,0 20 0,-2 66 0,-3 36 0,2-244 0,7 21 0,-2 354 0,-1-229 0,-2-29 0,-2-36 0,4 1 0,-1 13 0,1 0 0,2 0 0,6-60 0,-1 81 0,-2 20 0,1 21 0,13 262 0,-17-569 0,6 231 0,-4 45 0,0 9 0,1 13 0,-1 233 0,-2-196 0,0-219 0,0 345 0,-2-255 0,0 32 0,2 1 0,1 0 0,11-63 0,-12 99 0,0 0 0,0 0 0,0 0 0,0 0 0,0 0 0,0 0 0,0 0 0,0 0 0,0 0 0,0 0 0,1 0 0,-1 0 0,0 0 0,0 0 0,0 0 0,0 0 0,0 0 0,0 0 0,0 0 0,0 0 0,0 0 0,0 0 0,0 0 0,0 0 0,1 0 0,-1 0 0,0 0 0,0 0 0,0 0 0,0 0 0,0 0 0,0-1 0,0 1 0,0 0 0,0 0 0,0 0 0,0 0 0,0 0 0,0 0 0,0 0 0,0 0 0,0 0 0,0 0 0,0 0 0,2 13 0,0 20 0,-2-15 0,-12 389 0,8-576 0,5 2 0,-1 171 0,0-10 0,0-21 0,0 8 0,0 55 0,0-9 0,0-25 0,0-17 0,0-1 0,1-5 0,-2 17 0,0 9 0,-4 8 0,1-22 0,-2-24 0,6-18 0,0 41 0,1 34 0,-2 28 0,2 53 0,3-88 0,1-23 0,1-30 0,-5 25 0,-1 0 0,0 0 0,-1 1 0,-1-1 0,1 0 0,-1 0 0,-1 1 0,0-1 0,-1 1 0,0 0 0,0 0 0,-8-13 0,12 23 0,0 0 0,0 0 0,0 0 0,0-1 0,0 1 0,-1 0 0,1 0 0,0 0 0,0-1 0,0 1 0,0 0 0,0 0 0,0 0 0,0 0 0,0 0 0,0-1 0,0 1 0,-1 0 0,1 0 0,0 0 0,0 0 0,0 0 0,0 0 0,0-1 0,0 1 0,-1 0 0,1 0 0,0 0 0,0 0 0,0 0 0,0 0 0,-1 0 0,1 0 0,0 0 0,0 0 0,0 0 0,-1 0 0,1 0 0,0 0 0,0 0 0,0 0 0,0 0 0,-1 0 0,1 0 0,0 0 0,0 0 0,0 0 0,0 0 0,-1 0 0,1 1 0,0-1 0,0 0 0,0 0 0,0 0 0,0 0 0,-1 1 0,-2 14 0,2 22 0,1-36 0,1 14 0,1-1 0,0 1 0,2-1 0,7 23 0,0 2 0,-38-158 0,25 84 0,2 32 0,0 5 0,0 18 0,-8 31 0,6-40 0,0 0 0,0 0 0,1 16 0,1-23 0,0-1 0,1 1 0,-1 0 0,1-1 0,0 1 0,0-1 0,0 1 0,0-1 0,1 0 0,0 1 0,-1-1 0,1 0 0,0 0 0,5 5 0,-7-8 2,0 0-1,0 0 0,0 0 1,1 1-1,-1-1 1,0 0-1,0 0 1,0 0-1,0 0 0,1 0 1,-1 0-1,0 0 1,0 0-1,0 0 0,1 0 1,-1 0-1,0 0 1,0 0-1,1 0 0,-1 0 1,0 0-1,0 0 1,0 0-1,1 0 0,-1 0 1,0 0-1,0 0 1,0 0-1,0-1 0,1 1 1,-1 0-1,0 0 1,0 0-1,0 0 1,0 0-1,1 0 0,-1-1 1,0 1-1,0 0 1,0 0-1,0 0 0,0-1 1,0 1-1,0 0 1,0 0-1,0 0 0,1 0 1,-1-1-1,0 1 1,0 0-1,0 0 0,0 0 1,0-1-1,0 1 1,0 0-1,0 0 1,0-1-1,0 1 0,-1 0 1,1 0-1,0 0 1,0-1-1,2-15-1235,-2 16 1014,0-12-6606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2T11:48:38.44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35,'3188'0,"-2579"-14,-21 1,373 30,208-4,-724-16,-398 3,-30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7:36:12.1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7T11:43:26.58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30,'1'-1,"0"0,0 0,0 0,0 0,0 0,0 0,0 0,0 1,0-1,0 0,1 1,-1-1,0 1,0-1,1 1,-1-1,0 1,1 0,-1 0,1 0,-1-1,3 2,0-2,71-6,134 3,-117 5,1716 0,-1788-1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2:49:15.0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1T22:53:21.8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1T22:53:38.0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427 1 24575,'0'326'0,"0"-336"0,-1 1 0,0 0 0,-1-1 0,0 1 0,0 0 0,-1 0 0,0 0 0,-1 0 0,-4-8 0,-8-10 0,-27-36 0,27 41 0,1-1 0,-16-32 0,30 55 0,1-1 0,0 1 0,0-1 0,0 1 0,0-1 0,0 1 0,0-1 0,-1 1 0,1-1 0,0 1 0,0 0 0,-1-1 0,1 1 0,0 0 0,-1-1 0,1 1 0,0-1 0,-1 1 0,1 0 0,0 0 0,-1-1 0,1 1 0,-1 0 0,1 0 0,-1-1 0,0 1 0,-2 13 0,5 37 0,-2-36 0,1 39 0,-2-26 0,2 1 0,4 34 0,0-45 0,-4-29 0,-3-29 0,0 24 0,-1-11 0,1 0 0,2-41 0,4 57 0,3 17 0,5 22 0,-6 6 0,-1 0 0,-1 0 0,-2 50 0,-20-211 0,16 80 0,1 25 0,1 50 0,2 31 0,-1-20 0,-4 55 0,3-93 0,0 0 0,0 0 0,0 0 0,0 0 0,0 0 0,0 1 0,0-1 0,0 0 0,0 0 0,0 0 0,0 0 0,0 0 0,0 1 0,0-1 0,0 0 0,0 0 0,0 0 0,0 0 0,0 0 0,0 1 0,0-1 0,0 0 0,0 0 0,0 0 0,0 0 0,-1 0 0,1 0 0,0 0 0,0 1 0,0-1 0,0 0 0,0 0 0,0 0 0,-1 0 0,1 0 0,0 0 0,0 0 0,0 0 0,0 0 0,0 0 0,0 0 0,-1 0 0,1 0 0,0 0 0,0 0 0,0 0 0,0 0 0,-1 0 0,1 0 0,0 0 0,0 0 0,0 0 0,0 0 0,0 0 0,0 0 0,-1 0 0,1 0 0,0 0 0,0-1 0,-10-10 0,-5-17 0,-4-14 0,8 16 0,-1 1 0,-18-29 0,30 54 0,0 0 0,0 1 0,0-1 0,0 0 0,0 1 0,0-1 0,-1 0 0,1 0 0,0 1 0,0-1 0,0 0 0,0 1 0,0-1 0,0 0 0,-1 0 0,1 1 0,0-1 0,0 0 0,0 0 0,-1 1 0,1-1 0,0 0 0,0 0 0,-1 0 0,1 0 0,0 1 0,0-1 0,-1 0 0,1 0 0,0 0 0,0 0 0,-1 0 0,1 0 0,0 0 0,-1 0 0,1 0 0,0 0 0,-1 0 0,1 0 0,0 0 0,-1 0 0,1 0 0,0 0 0,0 0 0,-1 0 0,1 0 0,0 0 0,-1 0 0,1 0 0,0-1 0,0 1 0,-1 0 0,1 0 0,0 0 0,0-1 0,-1 1 0,1 0 0,0 0 0,0-1 0,0 1 0,0 0 0,-1 0 0,1-1 0,-2 30 0,2-28 0,1 30 0,0-19 0,-1 0 0,0 0 0,-3 18 0,3-30 0,0 1 0,-1 0 0,1-1 0,0 1 0,0 0 0,0-1 0,0 1 0,-1 0 0,1-1 0,0 1 0,0-1 0,-1 1 0,1-1 0,0 1 0,-1 0 0,1-1 0,-1 1 0,1-1 0,-1 0 0,1 1 0,-1-1 0,0 1 0,-9-7 0,-5-21 0,-5-39 0,14 44 0,0 1 0,-2 0 0,-19-38 0,20 53 0,5 16 0,5 16 0,38 92 0,-40-116 0,4 22 0,-7-18 0,-4-15 0,-25-58 0,25 51 0,-1 1 0,0 0 0,0 1 0,-14-19 0,21 33 0,-1 0 0,1 0 0,0 0 0,0 0 0,-1 1 0,1-1 0,0 0 0,-1 0 0,1 0 0,0 1 0,0-1 0,-1 0 0,1 0 0,0 1 0,0-1 0,-1 0 0,1 0 0,0 1 0,0-1 0,0 0 0,0 1 0,0-1 0,-1 0 0,1 1 0,0-1 0,0 0 0,0 1 0,0-1 0,0 0 0,0 1 0,0-1 0,0 0 0,0 1 0,0-1 0,0 0 0,0 1 0,1-1 0,-1 1 0,-2 19 0,2 20 0,1-16 0,-1 0 0,-2 1 0,0-1 0,-7 30 0,9-54-24,0 0 0,0 1 0,0-1 0,0 0 0,0 0 1,0 0-1,0 1 0,0-1 0,0 0 0,0 0 0,0 0 0,0 0 0,0 1 0,0-1 0,0 0 0,-1 0 0,1 0 0,0 1 0,0-1 0,0 0 0,0 0 0,0 0 0,0 0 0,-1 0 0,1 1 0,0-1 1,0 0-1,0 0 0,0 0 0,0 0 0,-1 0 0,1 0 0,0 0 0,0 0 0,0 0 0,-1 0 0,1 0 0,0 1 0,0-1 0,0 0 0,-1 0 0,1 0 0,0 0 0,0 0 0,0-1 0,0 1 0,-1 0 1,1 0-1,0 0 0,0 0 0,0 0 0,-1 0 0,1 0 0,0 0 0,0 0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7:35:39.3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708 142 24575,'2'54'0,"-1"-35"0,0 0 0,-1 0 0,-1 0 0,0 0 0,-2 0 0,-8 33 0,11-51 0,-1 1 0,1-1 0,-1 1 0,1-1 0,-1 1 0,1-1 0,-1 0 0,0 1 0,0-1 0,0 0 0,0 0 0,0 0 0,0 0 0,0 1 0,0-1 0,0-1 0,-1 1 0,1 0 0,0 0 0,-1 0 0,1-1 0,0 1 0,-1-1 0,1 1 0,-1-1 0,1 1 0,-1-1 0,1 0 0,-1 0 0,1 0 0,-1 0 0,1 0 0,-1 0 0,1 0 0,-1 0 0,1 0 0,-1-1 0,1 1 0,-1-1 0,1 1 0,-2-2 0,-4-1 0,1-1 0,-1 0 0,1 0 0,0 0 0,0-1 0,1 0 0,-7-7 0,-71-84 0,-32-32 0,97 108 0,13 15 0,0-1 0,0 0 0,-1 1 0,1 0 0,-1 1 0,0-1 0,0 1 0,-10-5 0,16 9 0,-1 0 0,0 0 0,0 0 0,0 0 0,0-1 0,0 1 0,0 1 0,0-1 0,0 0 0,0 0 0,0 0 0,0 0 0,0 1 0,0-1 0,0 0 0,0 1 0,1-1 0,-1 1 0,0-1 0,0 1 0,0-1 0,1 1 0,-1 0 0,0-1 0,1 1 0,-1 0 0,0 0 0,1-1 0,-1 1 0,1 0 0,-1 0 0,1 0 0,0 0 0,-1 0 0,1 0 0,0-1 0,0 1 0,-1 0 0,1 0 0,0 0 0,0 2 0,-5 45 0,5-42 0,3 190 0,-2-164 0,-1-263 0,0 557 0,-2-303 0,1-24 0,1 1 0,0 0 0,0 0 0,-1 0 0,1 0 0,0 0 0,-1 0 0,1 0 0,0 0 0,0 0 0,-1-1 0,1 1 0,0 0 0,0 0 0,0 0 0,-1 0 0,1-1 0,0 1 0,0 0 0,0 0 0,-1-1 0,1 1 0,0 0 0,0 0 0,0-1 0,0 1 0,0 0 0,0 0 0,0-1 0,-1 1 0,1 0 0,0-1 0,0 1 0,0 0 0,0-1 0,-13-47 0,0-14 0,3-2 0,-3-124 0,13 183 0,0-1 0,0 1 0,0-1 0,1 1 0,2-10 0,-2 14 0,-1 0 0,0 0 0,1 1 0,-1-1 0,1 0 0,-1 0 0,1 1 0,-1-1 0,1 0 0,-1 1 0,1-1 0,0 1 0,-1-1 0,1 1 0,0-1 0,-1 1 0,1-1 0,0 1 0,0 0 0,-1-1 0,1 1 0,0 0 0,0 0 0,0-1 0,-1 1 0,1 0 0,0 0 0,0 0 0,0 0 0,0 0 0,-1 0 0,1 0 0,0 1 0,0-1 0,0 0 0,0 0 0,-1 1 0,1-1 0,0 0 0,0 1 0,-1-1 0,1 1 0,1 0 0,4 3 0,0 0 0,-1 0 0,1 0 0,-1 1 0,0-1 0,0 1 0,-1 1 0,1-1 0,-1 1 0,0-1 0,4 9 0,5 13 0,15 39 0,-7-16 0,0 0 0,-13-29 0,1 0 0,1 0 0,1-1 0,19 26 0,-30-46 0,0 1 0,0-1 0,0 0 0,0 0 0,0 0 0,0 0 0,0 0 0,0 1 0,0-1 0,0 0 0,0 0 0,0 0 0,0 0 0,1 0 0,-1 0 0,0 0 0,0 1 0,0-1 0,0 0 0,0 0 0,0 0 0,0 0 0,1 0 0,-1 0 0,0 0 0,0 0 0,0 0 0,0 0 0,0 0 0,1 0 0,-1 0 0,0 0 0,0 0 0,0 0 0,0 0 0,0 0 0,0 0 0,1 0 0,-1 0 0,0 0 0,0 0 0,0 0 0,0 0 0,0 0 0,1 0 0,-1 0 0,0 0 0,0 0 0,0-1 0,0 1 0,0 0 0,0 0 0,0 0 0,0 0 0,1 0 0,-1 0 0,0 0 0,0-1 0,0 1 0,0 0 0,0 0 0,1-15 0,-5-17 0,-10-33 0,-13-76 0,28 257 0,-2-50 0,1 36 0,-3-93 0,-1-13 0,-6-20 0,7 16 0,-34-90 0,5-1 0,-21-108 0,49 171 0,4 36 0,0 0 0,0 0 0,0-1 0,0 1 0,0 0 0,0 0 0,0-1 0,0 1 0,0 0 0,0 0 0,0-1 0,0 1 0,0 0 0,0 0 0,0 0 0,0-1 0,0 1 0,1 0 0,-1 0 0,0 0 0,0-1 0,0 1 0,0 0 0,0 0 0,1 0 0,-1 0 0,0-1 0,0 1 0,0 0 0,0 0 0,1 0 0,-1 0 0,0 0 0,0 0 0,0 0 0,1 0 0,-1 0 0,0 0 0,0-1 0,1 1 0,-1 0 0,0 0 0,0 0 0,1 0 0,-1 0 0,0 1 0,0-1 0,0 0 0,1 0 0,-1 0 0,0 0 0,0 0 0,0 0 0,1 0 0,-1 0 0,0 0 0,0 1 0,0-1 0,1 0 0,-1 0 0,0 0 0,8 8 0,0 1 0,-1 0 0,0 0 0,0 0 0,-1 1 0,0 0 0,-1 0 0,8 19 0,-4-9 0,53 133 0,-27-63 0,-23-68 0,-12-22 0,0 0 0,1 0 0,-1-1 0,0 1 0,0 0 0,1 0 0,-1-1 0,0 1 0,0 0 0,0 0 0,1-1 0,-1 1 0,0 0 0,0-1 0,0 1 0,0 0 0,0-1 0,0 1 0,0 0 0,0-1 0,0 1 0,0 0 0,0-1 0,0 1 0,0 0 0,0-1 0,0 1 0,0 0 0,0-1 0,0 1 0,0 0 0,0-1 0,-1 1 0,-6-52 0,2 29 0,-2-13 0,-1 0 0,-25-63 0,33 99 0,0-1 0,0 1 0,0 0 0,0 0 0,0 0 0,0 0 0,0 0 0,0-1 0,0 1 0,0 0 0,0 0 0,0 0 0,0 0 0,0 0 0,0 0 0,-1-1 0,1 1 0,0 0 0,0 0 0,0 0 0,0 0 0,0 0 0,0 0 0,0 0 0,0 0 0,-1 0 0,1 0 0,0-1 0,0 1 0,0 0 0,0 0 0,0 0 0,-1 0 0,1 0 0,0 0 0,0 0 0,0 0 0,0 0 0,0 0 0,0 0 0,-1 0 0,1 0 0,0 0 0,0 0 0,0 0 0,0 0 0,0 1 0,-1-1 0,1 0 0,0 0 0,0 0 0,0 0 0,0 0 0,0 0 0,0 0 0,0 0 0,-1 0 0,1 0 0,0 1 0,0-1 0,0 0 0,0 0 0,0 0 0,-6 16 0,-1 21 0,-4 154 0,11-186 0,-1 1 0,0-1 0,0 0 0,0 1 0,-1-1 0,-2 7 0,4-11 0,-1-1 0,1 1 0,-1 0 0,1 0 0,-1-1 0,1 1 0,-1 0 0,1 0 0,-1-1 0,0 1 0,1-1 0,-1 1 0,0-1 0,0 1 0,1-1 0,-1 1 0,0-1 0,0 0 0,0 1 0,0-1 0,1 0 0,-1 0 0,0 0 0,0 1 0,0-1 0,0 0 0,0 0 0,0 0 0,1-1 0,-1 1 0,0 0 0,0 0 0,0 0 0,0-1 0,0 1 0,1 0 0,-1-1 0,0 1 0,0 0 0,1-1 0,-1 1 0,0-1 0,0 0 0,1 1 0,-1-1 0,0 0 0,-7-6 0,0-1 0,1 0 0,0 0 0,0-1 0,1 0 0,0 0 0,1 0 0,0-1 0,0 1 0,-3-14 0,-6-15 0,-9-53 0,23 247 0,2-115 0,-1-22 0,0 1 0,-4 34 0,-6-73 0,-95-279 0,76 215 0,28 82 0,0 1 0,0-1 0,0 1 0,0 0 0,0-1 0,0 1 0,-1-1 0,1 1 0,0-1 0,0 1 0,0 0 0,0-1 0,-1 1 0,1 0 0,0-1 0,0 1 0,0 0 0,-1-1 0,1 1 0,0 0 0,-1-1 0,1 1 0,0 0 0,-1 0 0,1-1 0,0 1 0,-1 0 0,1 0 0,-1 0 0,1 0 0,0-1 0,-1 1 0,1 0 0,-1 0 0,-4 16 0,3 32 0,2-45 0,2 42 0,3-1 0,1 0 0,19 70 0,-22-137 0,0-20 0,-5-89 0,14 300 0,-5-90 0,-11-106 0,-16-51 0,1 7 0,7 19 0,11 95 0,7-9 0,18 61 0,-24-94 0,0 0 0,0 0 0,0 0 0,0 0 0,0 0 0,0 0 0,0 0 0,0 0 0,0 0 0,1 0 0,-1 0 0,0 0 0,0 0 0,0 0 0,0 0 0,0 0 0,0 0 0,0 0 0,0 0 0,0 0 0,0 0 0,0 0 0,0 0 0,0 0 0,0 0 0,0 0 0,0 0 0,0 0 0,1 0 0,-1 0 0,0 0 0,0 0 0,0 0 0,0 0 0,0 0 0,0 0 0,0 0 0,0 0 0,0 0 0,0-12 0,-2-18 0,-24-127 0,27 164 0,2 35 0,2-1 0,12 50 0,-14-88 0,-2-13 0,-1-14 0,-15-152 0,15 298 0,-1-44 0,1-113 0,2 10 0,-2 1 0,-1-1 0,-1 1 0,-9-46 0,11 70 0,0 0 0,0 0 0,0 0 0,0 0 0,0 0 0,0 0 0,0 0 0,0 0 0,0 0 0,0 0 0,-1 0 0,1 0 0,0 0 0,0 0 0,0 0 0,0 0 0,0 0 0,0 0 0,0 0 0,0 0 0,0 0 0,0 0 0,0 0 0,0 0 0,0 0 0,0 0 0,0 0 0,0 0 0,-1 0 0,1 0 0,0 0 0,0 0 0,0 0 0,0-1 0,0 1 0,0 0 0,0 13 0,2 20 0,10 157 0,-13-198 0,0 0 0,-1 0 0,0 0 0,0 1 0,-7-14 0,-6-24 0,13 32 0,1 10 0,1-1 0,-1 1 0,1-1 0,-1 1 0,0-1 0,-1 1 0,1-1 0,0 1 0,-4-6 0,5 9 0,0 0 0,0 0 0,0 0 0,-1 0 0,1 0 0,0 0 0,0 0 0,0 0 0,0 0 0,0 0 0,0 0 0,0-1 0,0 1 0,0 0 0,-1 0 0,1 0 0,0 0 0,0 0 0,0 0 0,0 0 0,0 0 0,0 0 0,0 0 0,-1 0 0,1 0 0,0 0 0,0 0 0,0 0 0,0 0 0,0 0 0,0 0 0,0 0 0,-1 1 0,1-1 0,0 0 0,0 0 0,0 0 0,0 0 0,0 0 0,0 0 0,0 0 0,0 0 0,0 0 0,0 0 0,0 0 0,-1 1 0,1-1 0,0 0 0,0 0 0,0 0 0,0 0 0,0 0 0,0 0 0,0 0 0,0 1 0,-3 10 0,0 13 0,3 83 0,1-190 0,-1 95 0,-1 28 0,1-41 0,0 1 0,0 0 0,0 0 0,-1 0 0,1 0 0,0 0 0,0 0 0,0 0 0,0 0 0,0 0 0,0 0 0,0 0 0,0 0 0,0 0 0,0 0 0,0 1 0,0-1 0,-1 0 0,1 0 0,0 0 0,0 0 0,0 0 0,0 0 0,0 0 0,0 0 0,0 0 0,0 0 0,0 0 0,0 0 0,0 0 0,0 0 0,0 0 0,0 0 0,0 0 0,0 0 0,0 1 0,0-1 0,0 0 0,0 0 0,0 0 0,0 0 0,-5-23 0,-6-86 0,10 237 0,1-186 0,0 29 0,0 25 0,0 11 0,0 4 0,3 53 0,-3-60 0,1 1 0,0 0 0,0 0 0,0-1 0,1 1 0,-1-1 0,1 1 0,0-1 0,1 1 0,3 5 0,-6-10 0,0 0 0,0 0 0,0 0 0,1 1 0,-1-1 0,0 0 0,0 0 0,0 0 0,0 0 0,1 1 0,-1-1 0,0 0 0,0 0 0,1 0 0,-1 0 0,0 0 0,0 0 0,1 0 0,-1 0 0,0 0 0,0 0 0,1 0 0,-1 0 0,0 0 0,0 0 0,1 0 0,-1 0 0,0 0 0,0 0 0,1 0 0,-1 0 0,0 0 0,0 0 0,1 0 0,-1 0 0,0-1 0,0 1 0,0 0 0,1 0 0,-1 0 0,0 0 0,0-1 0,0 1 0,0 0 0,1 0 0,-1 0 0,0-1 0,0 1 0,0 0 0,0 0 0,0-1 0,0 1 0,0 0 0,1 0 0,-1-1 0,0 1 0,0 0 0,0 0 0,0-1 0,0 1 0,0 0 0,0-1 0,3-18 0,-3 18 0,3-59 0,-3 51 0,-1 40 0,2-17 0,0 15 0,-3-25 0,-2-18 0,-3-13 0,-16-41 0,20 64 0,0-13 0,4-11 0,-1 49 0,0 47 0,0-56 0,0-47 0,0-5 0,0 30 0,0 29 0,0 40 0,0-52 0,0-39 0,-1 7 0,0-9 0,1 34 0,0 0 0,0 0 0,0 0 0,0 1 0,0-1 0,0 0 0,0 0 0,1 0 0,-1 0 0,0 0 0,0 0 0,0 0 0,0 0 0,0 0 0,0 0 0,0 0 0,0 0 0,0-1 0,0 1 0,0 0 0,0 0 0,0 0 0,0 0 0,0 0 0,0 0 0,0 0 0,0 0 0,1 0 0,-1 0 0,4 21 0,4 17 0,-4-32 0,-1-26 0,-2-19 0,-1 33 0,0 28 0,0-10 0,0 9 0,-1-34 0,0-26 0,1 19 0,5 50 0,-3-12 0,-2-12 0,0-1 0,0 1 0,1-1 0,0 1 0,0-1 0,1 1 0,-1-1 0,1 0 0,0 0 0,0 0 0,5 8 0,2-11 0,-5 0 0,-6-3 0,0 0 0,0 0 0,0 0 0,0-1 0,0 1 0,0 0 0,1-1 0,-1 0 0,0 1 0,1-1 0,-1 0 0,1 0 0,0 0 0,0 0 0,-2-3 0,2 3 0,0 0 0,0-1 0,0 1 0,-1 0 0,1 0 0,-1 0 0,1 1 0,-1-1 0,0 0 0,0 0 0,0 1 0,0 0 0,0-1 0,-4-1 0,6 3 0,-1 0 0,0 0 0,1 0 0,-1 0 0,1 0 0,-1 0 0,1 0 0,-1 0 0,1 0 0,-1 1 0,0-1 0,1 0 0,-1 0 0,1 0 0,-1 1 0,1-1 0,0 0 0,-1 1 0,1-1 0,-1 1 0,1-1 0,-1 0 0,1 1 0,0-1 0,-1 1 0,1-1 0,0 1 0,0-1 0,-1 1 0,1 0 0,-7 23 0,5-10 0,3-30 0,1 27 0,-2-4 0,-1-15 0,1 8 0,0-4 0,-1-1 0,0 1 0,0-1 0,0 0 0,0 1 0,-1 0 0,-2-5 0,1 8 0,2 7 0,4 9 0,8 27 123,-10-34-486,0-17-7588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2:47:22.4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154 126 24575,'-15'158'0,"12"-60"0,-73-310 0,74 207 0,1-1 0,-1-1 0,-1 0 0,1 1 0,-1-1 0,0 1 0,0 0 0,-1 0 0,-8-11 0,11 17 0,1 1 0,-1-1 0,1 0 0,0 1 0,-1-1 0,1 0 0,-1 1 0,1-1 0,0 1 0,-1-1 0,1 1 0,0-1 0,-1 1 0,1-1 0,0 1 0,0-1 0,-1 1 0,1-1 0,0 1 0,0-1 0,0 1 0,0-1 0,0 1 0,0-1 0,0 1 0,0 0 0,-5 21 0,5-21 0,-11 182 0,10-276-22,5-105-1321,-1 174-5483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2:47:22.7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24575,'2'0'0,"1"3"0,1 3 0,-2 3 0,0 3 0,-1 1 0,0 2 0,-1 1 0,0 0 0,-2-3 0,-2-3-8191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FF523-86D8-49B4-AEFE-225398F86F93}" type="datetimeFigureOut">
              <a:rPr lang="it-IT" smtClean="0"/>
              <a:t>29/01/2023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72A25-D007-48C1-AC96-2EEB1118CF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536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72A25-D007-48C1-AC96-2EEB1118CF5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8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72A25-D007-48C1-AC96-2EEB1118CF5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99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72A25-D007-48C1-AC96-2EEB1118CF5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01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72A25-D007-48C1-AC96-2EEB1118CF5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13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2FB9-810B-4DD2-9859-B7A6D8B1930B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F731-D55B-43E9-96B5-DDC0CA01B3D1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2849-C928-4280-849C-A58DD7921E09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A7DB-B030-4F73-8A3D-A639D2791C7D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080E-7C32-4598-9543-C9DD8603B6BA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D676-925D-4F94-BD0E-CB75101D9EE4}" type="datetime1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6AF3-5792-41A6-9775-9202F6ABE9BA}" type="datetime1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E9CA-768F-4B1E-94A7-556D30ABFFE0}" type="datetime1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E9E-A439-45F1-86D1-82CE77606BB2}" type="datetime1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C42E-A5A5-48C8-9D9B-19C529EBDE40}" type="datetime1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1E8E-03E6-4EA7-ABE7-62522F63919B}" type="datetime1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219D-A1A7-4941-B868-6129F4BFF664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0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customXml" Target="../ink/ink26.xml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13.png"/><Relationship Id="rId4" Type="http://schemas.openxmlformats.org/officeDocument/2006/relationships/image" Target="../media/image36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30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180.png"/><Relationship Id="rId4" Type="http://schemas.openxmlformats.org/officeDocument/2006/relationships/customXml" Target="../ink/ink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2.xml"/><Relationship Id="rId18" Type="http://schemas.openxmlformats.org/officeDocument/2006/relationships/customXml" Target="../ink/ink15.xml"/><Relationship Id="rId26" Type="http://schemas.openxmlformats.org/officeDocument/2006/relationships/image" Target="../media/image29.png"/><Relationship Id="rId3" Type="http://schemas.openxmlformats.org/officeDocument/2006/relationships/image" Target="../media/image17.png"/><Relationship Id="rId21" Type="http://schemas.openxmlformats.org/officeDocument/2006/relationships/customXml" Target="../ink/ink17.xml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17" Type="http://schemas.openxmlformats.org/officeDocument/2006/relationships/customXml" Target="../ink/ink14.xml"/><Relationship Id="rId25" Type="http://schemas.openxmlformats.org/officeDocument/2006/relationships/customXml" Target="../ink/ink19.xml"/><Relationship Id="rId2" Type="http://schemas.openxmlformats.org/officeDocument/2006/relationships/customXml" Target="../ink/ink8.xml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29" Type="http://schemas.openxmlformats.org/officeDocument/2006/relationships/customXml" Target="../ink/ink2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.xml"/><Relationship Id="rId11" Type="http://schemas.openxmlformats.org/officeDocument/2006/relationships/image" Target="../media/image22.png"/><Relationship Id="rId24" Type="http://schemas.openxmlformats.org/officeDocument/2006/relationships/image" Target="../media/image28.png"/><Relationship Id="rId5" Type="http://schemas.openxmlformats.org/officeDocument/2006/relationships/image" Target="../media/image18.png"/><Relationship Id="rId15" Type="http://schemas.openxmlformats.org/officeDocument/2006/relationships/customXml" Target="../ink/ink13.xml"/><Relationship Id="rId23" Type="http://schemas.openxmlformats.org/officeDocument/2006/relationships/customXml" Target="../ink/ink18.xml"/><Relationship Id="rId28" Type="http://schemas.openxmlformats.org/officeDocument/2006/relationships/image" Target="../media/image30.png"/><Relationship Id="rId10" Type="http://schemas.openxmlformats.org/officeDocument/2006/relationships/customXml" Target="../ink/ink11.xml"/><Relationship Id="rId19" Type="http://schemas.openxmlformats.org/officeDocument/2006/relationships/customXml" Target="../ink/ink16.xml"/><Relationship Id="rId4" Type="http://schemas.openxmlformats.org/officeDocument/2006/relationships/customXml" Target="../ink/ink9.xml"/><Relationship Id="rId9" Type="http://schemas.openxmlformats.org/officeDocument/2006/relationships/image" Target="../media/image14.png"/><Relationship Id="rId14" Type="http://schemas.openxmlformats.org/officeDocument/2006/relationships/image" Target="../media/image24.png"/><Relationship Id="rId22" Type="http://schemas.openxmlformats.org/officeDocument/2006/relationships/image" Target="../media/image27.png"/><Relationship Id="rId27" Type="http://schemas.openxmlformats.org/officeDocument/2006/relationships/customXml" Target="../ink/ink20.xml"/><Relationship Id="rId30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23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F9B43FC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7.jpg"/><Relationship Id="rId7" Type="http://schemas.openxmlformats.org/officeDocument/2006/relationships/customXml" Target="../ink/ink24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5" Type="http://schemas.openxmlformats.org/officeDocument/2006/relationships/image" Target="../media/image39.jpg"/><Relationship Id="rId10" Type="http://schemas.openxmlformats.org/officeDocument/2006/relationships/image" Target="../media/image44.png"/><Relationship Id="rId4" Type="http://schemas.openxmlformats.org/officeDocument/2006/relationships/image" Target="../media/image38.jpg"/><Relationship Id="rId9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96" y="4571216"/>
            <a:ext cx="10906008" cy="1115415"/>
          </a:xfrm>
        </p:spPr>
        <p:txBody>
          <a:bodyPr>
            <a:normAutofit fontScale="90000"/>
          </a:bodyPr>
          <a:lstStyle/>
          <a:p>
            <a:r>
              <a:rPr lang="en-US" sz="5600" dirty="0" err="1">
                <a:cs typeface="Calibri Light"/>
              </a:rPr>
              <a:t>Caratterizzazione</a:t>
            </a:r>
            <a:r>
              <a:rPr lang="en-US" sz="5600" dirty="0">
                <a:cs typeface="Calibri Light"/>
              </a:rPr>
              <a:t> di </a:t>
            </a:r>
            <a:r>
              <a:rPr lang="en-US" sz="5600" dirty="0" err="1">
                <a:cs typeface="Calibri Light"/>
              </a:rPr>
              <a:t>rivelatori</a:t>
            </a:r>
            <a:r>
              <a:rPr lang="en-US" sz="5600" dirty="0">
                <a:cs typeface="Calibri Light"/>
              </a:rPr>
              <a:t> di </a:t>
            </a:r>
            <a:r>
              <a:rPr lang="en-US" sz="5600" dirty="0" err="1">
                <a:cs typeface="Calibri Light"/>
              </a:rPr>
              <a:t>neutroni</a:t>
            </a:r>
            <a:r>
              <a:rPr lang="en-US" sz="5600" dirty="0">
                <a:cs typeface="Calibri Light"/>
              </a:rPr>
              <a:t> per </a:t>
            </a:r>
            <a:r>
              <a:rPr lang="en-US" sz="5600" dirty="0" err="1">
                <a:cs typeface="Calibri Light"/>
              </a:rPr>
              <a:t>l’esperimento</a:t>
            </a:r>
            <a:r>
              <a:rPr lang="en-US" sz="5600" dirty="0">
                <a:cs typeface="Calibri Light"/>
              </a:rPr>
              <a:t> FOOT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96" y="5859140"/>
            <a:ext cx="10906008" cy="4972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000" dirty="0">
                <a:latin typeface="+mj-lt"/>
                <a:cs typeface="Calibri"/>
              </a:rPr>
              <a:t>Chiara D'Orazio</a:t>
            </a:r>
          </a:p>
          <a:p>
            <a:r>
              <a:rPr lang="en-US" sz="1000" dirty="0">
                <a:latin typeface="+mj-lt"/>
                <a:cs typeface="Calibri"/>
              </a:rPr>
              <a:t>30/01/2023</a:t>
            </a:r>
          </a:p>
        </p:txBody>
      </p:sp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8F5B7723-6CF0-203A-8416-97C101B02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1257446"/>
            <a:ext cx="3529109" cy="22131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0283EC-BB17-3685-0DEF-89B8C3B78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666309"/>
            <a:ext cx="3526424" cy="33954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89F8AEB-A3B3-BE6A-B386-13400F099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66744"/>
            <a:ext cx="3553968" cy="219457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05DB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44CB95-88BB-96BD-ED2E-CA7431F0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521FB-75C9-41D7-D740-63AF444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</p:spPr>
        <p:txBody>
          <a:bodyPr/>
          <a:lstStyle/>
          <a:p>
            <a:pPr algn="ctr"/>
            <a:r>
              <a:rPr lang="it-IT" dirty="0"/>
              <a:t>2. Calibrazione a 1800V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74D550A-39BE-6EE7-F8CD-618B79A2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448B39-1DF7-5035-A592-2014DA7B4595}"/>
              </a:ext>
            </a:extLst>
          </p:cNvPr>
          <p:cNvSpPr txBox="1">
            <a:spLocks/>
          </p:cNvSpPr>
          <p:nvPr/>
        </p:nvSpPr>
        <p:spPr>
          <a:xfrm>
            <a:off x="838200" y="1048548"/>
            <a:ext cx="10515600" cy="742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FC53AF-9BAE-086A-59F0-90591BEEB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69897"/>
            <a:ext cx="6065256" cy="32628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C345EF3-1170-066F-9873-E19B20B33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8515" y="1975300"/>
            <a:ext cx="6045167" cy="3252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F4DF7D9-ACB7-CF17-3FA8-A1840979FF1C}"/>
                  </a:ext>
                </a:extLst>
              </p:cNvPr>
              <p:cNvSpPr txBox="1"/>
              <p:nvPr/>
            </p:nvSpPr>
            <p:spPr>
              <a:xfrm>
                <a:off x="3075843" y="1540474"/>
                <a:ext cx="586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0+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F4DF7D9-ACB7-CF17-3FA8-A1840979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43" y="1540474"/>
                <a:ext cx="5863634" cy="461665"/>
              </a:xfrm>
              <a:prstGeom prst="rect">
                <a:avLst/>
              </a:prstGeom>
              <a:blipFill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A550DD-53A0-4AE0-81B7-0525E0E3C8EA}"/>
              </a:ext>
            </a:extLst>
          </p:cNvPr>
          <p:cNvSpPr txBox="1"/>
          <p:nvPr/>
        </p:nvSpPr>
        <p:spPr>
          <a:xfrm>
            <a:off x="3581401" y="5227364"/>
            <a:ext cx="5573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Parametri della calibrazione determinati per: </a:t>
            </a:r>
          </a:p>
          <a:p>
            <a:pPr algn="ctr"/>
            <a:r>
              <a:rPr lang="it-IT" sz="2000" b="1" dirty="0" err="1">
                <a:latin typeface="+mj-lt"/>
              </a:rPr>
              <a:t>run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+mj-lt"/>
              </a:rPr>
              <a:t>AmBe</a:t>
            </a:r>
            <a:r>
              <a:rPr lang="it-IT" sz="2000" b="1" dirty="0">
                <a:solidFill>
                  <a:srgbClr val="C00000"/>
                </a:solidFill>
                <a:latin typeface="+mj-lt"/>
              </a:rPr>
              <a:t> –Y88 – </a:t>
            </a:r>
            <a:r>
              <a:rPr lang="it-IT" sz="2000" b="1" dirty="0" err="1">
                <a:solidFill>
                  <a:srgbClr val="C00000"/>
                </a:solidFill>
                <a:latin typeface="+mj-lt"/>
              </a:rPr>
              <a:t>AmBePb</a:t>
            </a:r>
            <a:r>
              <a:rPr lang="it-IT" sz="2000" b="1" dirty="0">
                <a:solidFill>
                  <a:srgbClr val="C00000"/>
                </a:solidFill>
                <a:latin typeface="+mj-lt"/>
              </a:rPr>
              <a:t> – </a:t>
            </a:r>
            <a:r>
              <a:rPr lang="it-IT" sz="2000" b="1" dirty="0" err="1">
                <a:solidFill>
                  <a:srgbClr val="C00000"/>
                </a:solidFill>
                <a:latin typeface="+mj-lt"/>
              </a:rPr>
              <a:t>Cf</a:t>
            </a:r>
            <a:r>
              <a:rPr lang="it-IT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2000" dirty="0">
                <a:latin typeface="+mj-lt"/>
              </a:rPr>
              <a:t>a </a:t>
            </a:r>
            <a:r>
              <a:rPr lang="it-IT" sz="2000" b="1" dirty="0">
                <a:latin typeface="+mj-lt"/>
              </a:rPr>
              <a:t>1600V</a:t>
            </a:r>
          </a:p>
          <a:p>
            <a:pPr algn="ctr"/>
            <a:r>
              <a:rPr lang="it-IT" sz="2000" b="1" dirty="0" err="1">
                <a:latin typeface="+mj-lt"/>
              </a:rPr>
              <a:t>run</a:t>
            </a:r>
            <a:r>
              <a:rPr lang="it-IT" sz="2000" dirty="0">
                <a:latin typeface="+mj-lt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+mj-lt"/>
              </a:rPr>
              <a:t>AmBe</a:t>
            </a:r>
            <a:r>
              <a:rPr lang="it-IT" sz="2000" b="1" dirty="0">
                <a:solidFill>
                  <a:srgbClr val="C00000"/>
                </a:solidFill>
                <a:latin typeface="+mj-lt"/>
              </a:rPr>
              <a:t> –Y88 – Cs </a:t>
            </a:r>
            <a:r>
              <a:rPr lang="it-IT" sz="2000" dirty="0">
                <a:latin typeface="+mj-lt"/>
              </a:rPr>
              <a:t>a</a:t>
            </a:r>
            <a:r>
              <a:rPr lang="it-IT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1800V</a:t>
            </a:r>
          </a:p>
          <a:p>
            <a:pPr algn="ctr"/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08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08CAC-34EA-427A-3742-43FD75B3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3" y="365125"/>
            <a:ext cx="10848513" cy="1325563"/>
          </a:xfrm>
        </p:spPr>
        <p:txBody>
          <a:bodyPr/>
          <a:lstStyle/>
          <a:p>
            <a:pPr algn="ctr"/>
            <a:r>
              <a:rPr lang="it-IT" dirty="0"/>
              <a:t>2.Grafici realizzati per i due rivelatori BC501A: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97B4A7-5A4A-B2BE-0538-B6BB2225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771" y="1523930"/>
            <a:ext cx="2917877" cy="4351338"/>
          </a:xfrm>
        </p:spPr>
        <p:txBody>
          <a:bodyPr/>
          <a:lstStyle/>
          <a:p>
            <a:pPr algn="just"/>
            <a:r>
              <a:rPr lang="it-IT" sz="2400" dirty="0">
                <a:latin typeface="+mj-lt"/>
              </a:rPr>
              <a:t>Spettro di ampiezza</a:t>
            </a:r>
          </a:p>
          <a:p>
            <a:pPr algn="just"/>
            <a:r>
              <a:rPr lang="it-IT" sz="2400" dirty="0">
                <a:latin typeface="+mj-lt"/>
              </a:rPr>
              <a:t>FWHM (10 ns)</a:t>
            </a:r>
          </a:p>
          <a:p>
            <a:pPr algn="just"/>
            <a:r>
              <a:rPr lang="it-IT" sz="2400" dirty="0">
                <a:latin typeface="+mj-lt"/>
              </a:rPr>
              <a:t>FWTM (20 ns)</a:t>
            </a:r>
          </a:p>
          <a:p>
            <a:pPr algn="just"/>
            <a:r>
              <a:rPr lang="it-IT" sz="2400" dirty="0" err="1">
                <a:latin typeface="+mj-lt"/>
              </a:rPr>
              <a:t>Risetime</a:t>
            </a:r>
            <a:r>
              <a:rPr lang="it-IT" sz="2400" dirty="0">
                <a:latin typeface="+mj-lt"/>
              </a:rPr>
              <a:t> (5 ns)</a:t>
            </a:r>
          </a:p>
          <a:p>
            <a:pPr algn="just"/>
            <a:r>
              <a:rPr lang="it-IT" sz="2400" dirty="0">
                <a:latin typeface="+mj-lt"/>
              </a:rPr>
              <a:t>Area fast</a:t>
            </a:r>
          </a:p>
          <a:p>
            <a:pPr algn="just"/>
            <a:r>
              <a:rPr lang="it-IT" sz="2400" dirty="0">
                <a:latin typeface="+mj-lt"/>
              </a:rPr>
              <a:t>Area slow</a:t>
            </a:r>
            <a:endParaRPr lang="it-IT" sz="2400" dirty="0"/>
          </a:p>
          <a:p>
            <a:pPr algn="ctr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8557E6-5402-C8B2-B70C-B17ECE71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9C856C52-8327-5DCF-A6BD-57F3E90653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8335" y="1523930"/>
                <a:ext cx="329546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it-IT" sz="2400" dirty="0">
                    <a:latin typeface="+mj-lt"/>
                  </a:rPr>
                  <a:t>Area vs Ampiezza</a:t>
                </a:r>
              </a:p>
              <a:p>
                <a:pPr algn="just"/>
                <a:r>
                  <a:rPr lang="it-IT" sz="2400" dirty="0">
                    <a:latin typeface="+mj-lt"/>
                  </a:rPr>
                  <a:t>FWHM vs Ampiezza</a:t>
                </a:r>
              </a:p>
              <a:p>
                <a:pPr algn="just"/>
                <a:r>
                  <a:rPr lang="it-IT" sz="2400" dirty="0">
                    <a:latin typeface="+mj-lt"/>
                  </a:rPr>
                  <a:t>FWTM vs Ampiezza</a:t>
                </a:r>
              </a:p>
              <a:p>
                <a:pPr algn="just"/>
                <a:r>
                  <a:rPr lang="it-IT" sz="2400" dirty="0" err="1">
                    <a:latin typeface="+mj-lt"/>
                  </a:rPr>
                  <a:t>Risetime</a:t>
                </a:r>
                <a:r>
                  <a:rPr lang="it-IT" sz="2400" dirty="0">
                    <a:latin typeface="+mj-lt"/>
                  </a:rPr>
                  <a:t> vs Ampiezza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it-IT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</m:num>
                      <m:den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𝐴𝑚𝑝𝑖𝑒𝑧𝑧𝑎</m:t>
                        </m:r>
                      </m:den>
                    </m:f>
                  </m:oMath>
                </a14:m>
                <a:r>
                  <a:rPr lang="it-IT" sz="2400" dirty="0">
                    <a:latin typeface="+mj-lt"/>
                  </a:rPr>
                  <a:t> vs Ampiezza</a:t>
                </a:r>
              </a:p>
              <a:p>
                <a:pPr algn="just"/>
                <a:r>
                  <a:rPr lang="it-IT" sz="2400" dirty="0">
                    <a:latin typeface="+mj-lt"/>
                  </a:rPr>
                  <a:t>Area fast vs Area slow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it-IT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𝑠𝑙𝑜𝑤</m:t>
                        </m:r>
                      </m:num>
                      <m:den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𝑓𝑎𝑠𝑡</m:t>
                        </m:r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>
                    <a:latin typeface="+mj-lt"/>
                  </a:rPr>
                  <a:t>vs Ampiezza</a:t>
                </a:r>
              </a:p>
              <a:p>
                <a:pPr algn="just"/>
                <a:endParaRPr lang="it-IT" sz="2400" dirty="0">
                  <a:latin typeface="+mj-lt"/>
                </a:endParaRPr>
              </a:p>
              <a:p>
                <a:pPr algn="just"/>
                <a:endParaRPr lang="it-IT" dirty="0">
                  <a:latin typeface="+mj-lt"/>
                </a:endParaRPr>
              </a:p>
              <a:p>
                <a:pPr algn="just"/>
                <a:endParaRPr lang="it-IT" dirty="0"/>
              </a:p>
              <a:p>
                <a:pPr algn="just"/>
                <a:endParaRPr lang="it-IT" dirty="0"/>
              </a:p>
              <a:p>
                <a:pPr algn="ctr"/>
                <a:endParaRPr lang="it-IT" dirty="0"/>
              </a:p>
            </p:txBody>
          </p:sp>
        </mc:Choice>
        <mc:Fallback xmlns="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9C856C52-8327-5DCF-A6BD-57F3E9065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335" y="1523930"/>
                <a:ext cx="3295465" cy="4351338"/>
              </a:xfrm>
              <a:prstGeom prst="rect">
                <a:avLst/>
              </a:prstGeom>
              <a:blipFill>
                <a:blip r:embed="rId2"/>
                <a:stretch>
                  <a:fillRect l="-2588" t="-19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5B3B20D5-98CF-27CF-B017-AF4B23B3322E}"/>
              </a:ext>
            </a:extLst>
          </p:cNvPr>
          <p:cNvSpPr/>
          <p:nvPr/>
        </p:nvSpPr>
        <p:spPr>
          <a:xfrm rot="16200000">
            <a:off x="9485974" y="3318840"/>
            <a:ext cx="440184" cy="4030460"/>
          </a:xfrm>
          <a:prstGeom prst="leftBrace">
            <a:avLst>
              <a:gd name="adj1" fmla="val 117969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69E185-E3DA-9BC6-E15A-59D0BA79608D}"/>
              </a:ext>
            </a:extLst>
          </p:cNvPr>
          <p:cNvSpPr txBox="1"/>
          <p:nvPr/>
        </p:nvSpPr>
        <p:spPr>
          <a:xfrm>
            <a:off x="5882063" y="5120266"/>
            <a:ext cx="98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1 </a:t>
            </a:r>
            <a:r>
              <a:rPr lang="it-IT" sz="2400" dirty="0" err="1">
                <a:latin typeface="+mj-lt"/>
              </a:rPr>
              <a:t>Dim</a:t>
            </a:r>
            <a:r>
              <a:rPr lang="it-IT" sz="2400" dirty="0">
                <a:latin typeface="+mj-lt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08C955-AF97-0DFD-73ED-9CAF79309924}"/>
              </a:ext>
            </a:extLst>
          </p:cNvPr>
          <p:cNvSpPr txBox="1"/>
          <p:nvPr/>
        </p:nvSpPr>
        <p:spPr>
          <a:xfrm>
            <a:off x="9213355" y="5583864"/>
            <a:ext cx="98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2 </a:t>
            </a:r>
            <a:r>
              <a:rPr lang="it-IT" sz="2400" dirty="0" err="1">
                <a:latin typeface="+mj-lt"/>
              </a:rPr>
              <a:t>Dim</a:t>
            </a:r>
            <a:r>
              <a:rPr lang="it-IT" sz="2400" dirty="0">
                <a:latin typeface="+mj-lt"/>
              </a:rPr>
              <a:t>.</a:t>
            </a: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843EE935-BF2B-D36B-1F9C-4D54793AE58B}"/>
              </a:ext>
            </a:extLst>
          </p:cNvPr>
          <p:cNvSpPr/>
          <p:nvPr/>
        </p:nvSpPr>
        <p:spPr>
          <a:xfrm rot="16200000">
            <a:off x="6143995" y="3485915"/>
            <a:ext cx="440184" cy="2490006"/>
          </a:xfrm>
          <a:prstGeom prst="leftBrace">
            <a:avLst>
              <a:gd name="adj1" fmla="val 117969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6387F7E-E16C-28AB-79B0-0973188AA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6" y="2139389"/>
            <a:ext cx="4615155" cy="302277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7875E5-2C20-2138-19E1-C54CA4AF6F12}"/>
              </a:ext>
            </a:extLst>
          </p:cNvPr>
          <p:cNvSpPr txBox="1"/>
          <p:nvPr/>
        </p:nvSpPr>
        <p:spPr>
          <a:xfrm>
            <a:off x="3186074" y="2509519"/>
            <a:ext cx="98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FWTM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FFC7FD-AB22-690F-4F7F-5F68FE6DA87B}"/>
              </a:ext>
            </a:extLst>
          </p:cNvPr>
          <p:cNvSpPr txBox="1"/>
          <p:nvPr/>
        </p:nvSpPr>
        <p:spPr>
          <a:xfrm>
            <a:off x="2496722" y="3102146"/>
            <a:ext cx="98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FWHM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6DC1E5-F581-EF94-54CD-365751C6DBEE}"/>
              </a:ext>
            </a:extLst>
          </p:cNvPr>
          <p:cNvSpPr txBox="1"/>
          <p:nvPr/>
        </p:nvSpPr>
        <p:spPr>
          <a:xfrm>
            <a:off x="2105095" y="4290453"/>
            <a:ext cx="137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2D050"/>
                </a:solidFill>
              </a:rPr>
              <a:t>AMPIEZZA</a:t>
            </a:r>
          </a:p>
        </p:txBody>
      </p:sp>
    </p:spTree>
    <p:extLst>
      <p:ext uri="{BB962C8B-B14F-4D97-AF65-F5344CB8AC3E}">
        <p14:creationId xmlns:p14="http://schemas.microsoft.com/office/powerpoint/2010/main" val="21417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BC501A: Ampiezza vs Area – </a:t>
            </a:r>
            <a:r>
              <a:rPr lang="it-IT" sz="3600" dirty="0">
                <a:solidFill>
                  <a:srgbClr val="C00000"/>
                </a:solidFill>
              </a:rPr>
              <a:t>Y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57FAA2-9FD1-3D39-23EF-1521A5FA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882" y="1315375"/>
            <a:ext cx="8134235" cy="5217505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3E635E2-CC06-EAB3-D91C-6348C1C7612A}"/>
              </a:ext>
            </a:extLst>
          </p:cNvPr>
          <p:cNvSpPr txBox="1">
            <a:spLocks/>
          </p:cNvSpPr>
          <p:nvPr/>
        </p:nvSpPr>
        <p:spPr>
          <a:xfrm>
            <a:off x="821925" y="668446"/>
            <a:ext cx="527407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1</a:t>
            </a:r>
            <a:br>
              <a:rPr lang="it-IT" dirty="0"/>
            </a:b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47B14AD-26A6-F01F-9995-373E34064DF4}"/>
              </a:ext>
            </a:extLst>
          </p:cNvPr>
          <p:cNvSpPr txBox="1">
            <a:spLocks/>
          </p:cNvSpPr>
          <p:nvPr/>
        </p:nvSpPr>
        <p:spPr>
          <a:xfrm>
            <a:off x="5803408" y="668446"/>
            <a:ext cx="527407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2</a:t>
            </a:r>
            <a:br>
              <a:rPr lang="it-IT" dirty="0"/>
            </a:br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A287579-CEE3-374E-9491-580BA55B847F}"/>
              </a:ext>
            </a:extLst>
          </p:cNvPr>
          <p:cNvCxnSpPr>
            <a:cxnSpLocks/>
          </p:cNvCxnSpPr>
          <p:nvPr/>
        </p:nvCxnSpPr>
        <p:spPr>
          <a:xfrm flipV="1">
            <a:off x="2496820" y="3586480"/>
            <a:ext cx="1511300" cy="22936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D35857A1-2CA6-14E7-4A4E-F97F2BE575BE}"/>
              </a:ext>
            </a:extLst>
          </p:cNvPr>
          <p:cNvCxnSpPr>
            <a:cxnSpLocks/>
          </p:cNvCxnSpPr>
          <p:nvPr/>
        </p:nvCxnSpPr>
        <p:spPr>
          <a:xfrm flipV="1">
            <a:off x="6560820" y="3586480"/>
            <a:ext cx="1511300" cy="22936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27841B-7C4E-BF60-87CA-249D0794BEA5}"/>
              </a:ext>
            </a:extLst>
          </p:cNvPr>
          <p:cNvSpPr txBox="1"/>
          <p:nvPr/>
        </p:nvSpPr>
        <p:spPr>
          <a:xfrm rot="16200000">
            <a:off x="1437659" y="2087985"/>
            <a:ext cx="936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ampiezza (</a:t>
            </a:r>
            <a:r>
              <a:rPr lang="it-IT" sz="1000" dirty="0" err="1"/>
              <a:t>ch</a:t>
            </a:r>
            <a:r>
              <a:rPr lang="it-IT" sz="1000" dirty="0"/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73476A-9256-7315-E0D4-B620BD9963B2}"/>
              </a:ext>
            </a:extLst>
          </p:cNvPr>
          <p:cNvSpPr txBox="1"/>
          <p:nvPr/>
        </p:nvSpPr>
        <p:spPr>
          <a:xfrm rot="16200000">
            <a:off x="5627886" y="2087985"/>
            <a:ext cx="936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ampiezza (</a:t>
            </a:r>
            <a:r>
              <a:rPr lang="it-IT" sz="1000" dirty="0" err="1"/>
              <a:t>ch</a:t>
            </a:r>
            <a:r>
              <a:rPr lang="it-IT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547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12263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BC501A: Ampiezza vs Area – </a:t>
            </a:r>
            <a:r>
              <a:rPr lang="it-IT" sz="3600" dirty="0" err="1">
                <a:solidFill>
                  <a:srgbClr val="C00000"/>
                </a:solidFill>
              </a:rPr>
              <a:t>AmBe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57FAA2-9FD1-3D39-23EF-1521A5FA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882" y="1315375"/>
            <a:ext cx="8134235" cy="5217504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3E635E2-CC06-EAB3-D91C-6348C1C7612A}"/>
              </a:ext>
            </a:extLst>
          </p:cNvPr>
          <p:cNvSpPr txBox="1">
            <a:spLocks/>
          </p:cNvSpPr>
          <p:nvPr/>
        </p:nvSpPr>
        <p:spPr>
          <a:xfrm>
            <a:off x="821925" y="668446"/>
            <a:ext cx="527407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1</a:t>
            </a:r>
            <a:br>
              <a:rPr lang="it-IT" dirty="0"/>
            </a:b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47B14AD-26A6-F01F-9995-373E34064DF4}"/>
              </a:ext>
            </a:extLst>
          </p:cNvPr>
          <p:cNvSpPr txBox="1">
            <a:spLocks/>
          </p:cNvSpPr>
          <p:nvPr/>
        </p:nvSpPr>
        <p:spPr>
          <a:xfrm>
            <a:off x="5803408" y="668446"/>
            <a:ext cx="527407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2</a:t>
            </a:r>
            <a:br>
              <a:rPr lang="it-IT" dirty="0"/>
            </a:br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A287579-CEE3-374E-9491-580BA55B847F}"/>
              </a:ext>
            </a:extLst>
          </p:cNvPr>
          <p:cNvCxnSpPr>
            <a:cxnSpLocks/>
          </p:cNvCxnSpPr>
          <p:nvPr/>
        </p:nvCxnSpPr>
        <p:spPr>
          <a:xfrm flipV="1">
            <a:off x="2496820" y="3586480"/>
            <a:ext cx="1511300" cy="22936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D35857A1-2CA6-14E7-4A4E-F97F2BE575BE}"/>
              </a:ext>
            </a:extLst>
          </p:cNvPr>
          <p:cNvCxnSpPr>
            <a:cxnSpLocks/>
          </p:cNvCxnSpPr>
          <p:nvPr/>
        </p:nvCxnSpPr>
        <p:spPr>
          <a:xfrm flipV="1">
            <a:off x="6560820" y="3586480"/>
            <a:ext cx="1511300" cy="22936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EF0065-72E5-84E6-57E5-8A1F8F8B6F90}"/>
              </a:ext>
            </a:extLst>
          </p:cNvPr>
          <p:cNvSpPr txBox="1"/>
          <p:nvPr/>
        </p:nvSpPr>
        <p:spPr>
          <a:xfrm rot="16200000">
            <a:off x="1437659" y="2087985"/>
            <a:ext cx="936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ampiezza (</a:t>
            </a:r>
            <a:r>
              <a:rPr lang="it-IT" sz="1000" dirty="0" err="1"/>
              <a:t>ch</a:t>
            </a:r>
            <a:r>
              <a:rPr lang="it-IT" sz="1000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06EA16-AE9C-8951-894B-8CB0C763959B}"/>
              </a:ext>
            </a:extLst>
          </p:cNvPr>
          <p:cNvSpPr txBox="1"/>
          <p:nvPr/>
        </p:nvSpPr>
        <p:spPr>
          <a:xfrm rot="16200000">
            <a:off x="5644162" y="2087984"/>
            <a:ext cx="936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ampiezza (</a:t>
            </a:r>
            <a:r>
              <a:rPr lang="it-IT" sz="1000" dirty="0" err="1"/>
              <a:t>ch</a:t>
            </a:r>
            <a:r>
              <a:rPr lang="it-IT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74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BC501A: Ampiezza/Area vs area - </a:t>
            </a:r>
            <a:r>
              <a:rPr lang="it-IT" sz="3600" dirty="0">
                <a:solidFill>
                  <a:srgbClr val="C00000"/>
                </a:solidFill>
              </a:rPr>
              <a:t>Y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57FAA2-9FD1-3D39-23EF-1521A5FA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095" y="1315375"/>
            <a:ext cx="9701809" cy="466464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3E635E2-CC06-EAB3-D91C-6348C1C7612A}"/>
              </a:ext>
            </a:extLst>
          </p:cNvPr>
          <p:cNvSpPr txBox="1">
            <a:spLocks/>
          </p:cNvSpPr>
          <p:nvPr/>
        </p:nvSpPr>
        <p:spPr>
          <a:xfrm>
            <a:off x="821925" y="668446"/>
            <a:ext cx="527407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1</a:t>
            </a:r>
            <a:br>
              <a:rPr lang="it-IT" dirty="0"/>
            </a:b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47B14AD-26A6-F01F-9995-373E34064DF4}"/>
              </a:ext>
            </a:extLst>
          </p:cNvPr>
          <p:cNvSpPr txBox="1">
            <a:spLocks/>
          </p:cNvSpPr>
          <p:nvPr/>
        </p:nvSpPr>
        <p:spPr>
          <a:xfrm>
            <a:off x="5803408" y="668446"/>
            <a:ext cx="527407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2</a:t>
            </a:r>
            <a:br>
              <a:rPr lang="it-IT" dirty="0"/>
            </a:br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A287579-CEE3-374E-9491-580BA55B847F}"/>
              </a:ext>
            </a:extLst>
          </p:cNvPr>
          <p:cNvCxnSpPr/>
          <p:nvPr/>
        </p:nvCxnSpPr>
        <p:spPr>
          <a:xfrm>
            <a:off x="1800860" y="4589780"/>
            <a:ext cx="25095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CD7A996-6A71-F3FF-C49C-1EACCB5F8568}"/>
              </a:ext>
            </a:extLst>
          </p:cNvPr>
          <p:cNvCxnSpPr/>
          <p:nvPr/>
        </p:nvCxnSpPr>
        <p:spPr>
          <a:xfrm>
            <a:off x="6630035" y="4578985"/>
            <a:ext cx="25095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3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BC501A: Ampiezza/Area vs area - </a:t>
            </a:r>
            <a:r>
              <a:rPr lang="it-IT" sz="3600" dirty="0" err="1">
                <a:solidFill>
                  <a:srgbClr val="C00000"/>
                </a:solidFill>
              </a:rPr>
              <a:t>AmBe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57FAA2-9FD1-3D39-23EF-1521A5FA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095" y="1315375"/>
            <a:ext cx="9701809" cy="466464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3E635E2-CC06-EAB3-D91C-6348C1C7612A}"/>
              </a:ext>
            </a:extLst>
          </p:cNvPr>
          <p:cNvSpPr txBox="1">
            <a:spLocks/>
          </p:cNvSpPr>
          <p:nvPr/>
        </p:nvSpPr>
        <p:spPr>
          <a:xfrm>
            <a:off x="821925" y="668446"/>
            <a:ext cx="527407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1</a:t>
            </a:r>
            <a:br>
              <a:rPr lang="it-IT" dirty="0"/>
            </a:b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47B14AD-26A6-F01F-9995-373E34064DF4}"/>
              </a:ext>
            </a:extLst>
          </p:cNvPr>
          <p:cNvSpPr txBox="1">
            <a:spLocks/>
          </p:cNvSpPr>
          <p:nvPr/>
        </p:nvSpPr>
        <p:spPr>
          <a:xfrm>
            <a:off x="5803408" y="668446"/>
            <a:ext cx="527407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2</a:t>
            </a:r>
            <a:br>
              <a:rPr lang="it-IT" dirty="0"/>
            </a:br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B0DB7ED-78A5-04A3-6B7E-C48D9A8AF7D6}"/>
              </a:ext>
            </a:extLst>
          </p:cNvPr>
          <p:cNvCxnSpPr/>
          <p:nvPr/>
        </p:nvCxnSpPr>
        <p:spPr>
          <a:xfrm>
            <a:off x="1800860" y="4589780"/>
            <a:ext cx="25095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2FCA036-7AFC-72A3-D990-1A01D7F481A8}"/>
              </a:ext>
            </a:extLst>
          </p:cNvPr>
          <p:cNvCxnSpPr/>
          <p:nvPr/>
        </p:nvCxnSpPr>
        <p:spPr>
          <a:xfrm>
            <a:off x="6649085" y="4589780"/>
            <a:ext cx="25095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3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3. Dati con fascio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DE412590-AE7C-9253-FD02-D18FFBF69459}"/>
                  </a:ext>
                </a:extLst>
              </p14:cNvPr>
              <p14:cNvContentPartPr/>
              <p14:nvPr/>
            </p14:nvContentPartPr>
            <p14:xfrm>
              <a:off x="5019410" y="240838"/>
              <a:ext cx="2529000" cy="111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DE412590-AE7C-9253-FD02-D18FFBF69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7410" y="96838"/>
                <a:ext cx="2672640" cy="2988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B5F9AEEC-17ED-6C7B-DF68-C2FBD9DDF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15" y="564302"/>
            <a:ext cx="6295390" cy="3745559"/>
          </a:xfrm>
          <a:prstGeom prst="rect">
            <a:avLst/>
          </a:prstGeom>
        </p:spPr>
      </p:pic>
      <p:graphicFrame>
        <p:nvGraphicFramePr>
          <p:cNvPr id="11" name="Tabella 12">
            <a:extLst>
              <a:ext uri="{FF2B5EF4-FFF2-40B4-BE49-F238E27FC236}">
                <a16:creationId xmlns:a16="http://schemas.microsoft.com/office/drawing/2014/main" id="{80FC58FC-C41C-9C42-61A0-485A81E44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88684"/>
              </p:ext>
            </p:extLst>
          </p:nvPr>
        </p:nvGraphicFramePr>
        <p:xfrm>
          <a:off x="1194956" y="4563053"/>
          <a:ext cx="10061000" cy="1505000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2012200">
                  <a:extLst>
                    <a:ext uri="{9D8B030D-6E8A-4147-A177-3AD203B41FA5}">
                      <a16:colId xmlns:a16="http://schemas.microsoft.com/office/drawing/2014/main" val="1811970725"/>
                    </a:ext>
                  </a:extLst>
                </a:gridCol>
                <a:gridCol w="2012200">
                  <a:extLst>
                    <a:ext uri="{9D8B030D-6E8A-4147-A177-3AD203B41FA5}">
                      <a16:colId xmlns:a16="http://schemas.microsoft.com/office/drawing/2014/main" val="2397335374"/>
                    </a:ext>
                  </a:extLst>
                </a:gridCol>
                <a:gridCol w="2012200">
                  <a:extLst>
                    <a:ext uri="{9D8B030D-6E8A-4147-A177-3AD203B41FA5}">
                      <a16:colId xmlns:a16="http://schemas.microsoft.com/office/drawing/2014/main" val="1461977576"/>
                    </a:ext>
                  </a:extLst>
                </a:gridCol>
                <a:gridCol w="2012200">
                  <a:extLst>
                    <a:ext uri="{9D8B030D-6E8A-4147-A177-3AD203B41FA5}">
                      <a16:colId xmlns:a16="http://schemas.microsoft.com/office/drawing/2014/main" val="3963218936"/>
                    </a:ext>
                  </a:extLst>
                </a:gridCol>
                <a:gridCol w="2012200">
                  <a:extLst>
                    <a:ext uri="{9D8B030D-6E8A-4147-A177-3AD203B41FA5}">
                      <a16:colId xmlns:a16="http://schemas.microsoft.com/office/drawing/2014/main" val="2875014176"/>
                    </a:ext>
                  </a:extLst>
                </a:gridCol>
              </a:tblGrid>
              <a:tr h="79643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+mj-lt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+mj-lt"/>
                        </a:rPr>
                        <a:t>BC501A det1 [HV]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  <a:latin typeface="+mj-lt"/>
                        </a:rPr>
                        <a:t>BC501A det1 [HV]</a:t>
                      </a:r>
                    </a:p>
                    <a:p>
                      <a:pPr algn="ctr"/>
                      <a:endParaRPr lang="it-IT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+mj-lt"/>
                        </a:rPr>
                        <a:t>BGO [HV]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+mj-lt"/>
                        </a:rPr>
                        <a:t>VETO</a:t>
                      </a:r>
                      <a:r>
                        <a:rPr lang="it-IT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BGO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+mj-lt"/>
                        </a:rPr>
                        <a:t> [HV]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44307"/>
                  </a:ext>
                </a:extLst>
              </a:tr>
              <a:tr h="708570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Polietilene  2mm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503906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54E116-07D8-5A4C-EB34-7F251F2D90D8}"/>
              </a:ext>
            </a:extLst>
          </p:cNvPr>
          <p:cNvSpPr txBox="1"/>
          <p:nvPr/>
        </p:nvSpPr>
        <p:spPr>
          <a:xfrm>
            <a:off x="957479" y="4013146"/>
            <a:ext cx="491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Caratteristiche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dei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dati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analizzati</a:t>
            </a:r>
            <a:r>
              <a:rPr lang="en-US" sz="2800" dirty="0">
                <a:latin typeface="+mj-lt"/>
              </a:rPr>
              <a:t>:</a:t>
            </a:r>
            <a:endParaRPr lang="it-IT" sz="2800" dirty="0"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4AA7CD-4271-8C00-5E72-87FF93F48C03}"/>
              </a:ext>
            </a:extLst>
          </p:cNvPr>
          <p:cNvSpPr txBox="1"/>
          <p:nvPr/>
        </p:nvSpPr>
        <p:spPr>
          <a:xfrm>
            <a:off x="119901" y="1570848"/>
            <a:ext cx="351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</a:rPr>
              <a:t>Setup:</a:t>
            </a:r>
            <a:r>
              <a:rPr lang="it-IT" sz="1800" dirty="0">
                <a:latin typeface="+mj-lt"/>
              </a:rPr>
              <a:t>	</a:t>
            </a:r>
            <a:endParaRPr lang="it-IT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D7F8A035-F565-6A64-D078-2A48DD1B5A2B}"/>
                  </a:ext>
                </a:extLst>
              </p14:cNvPr>
              <p14:cNvContentPartPr/>
              <p14:nvPr/>
            </p14:nvContentPartPr>
            <p14:xfrm>
              <a:off x="1388984" y="1832458"/>
              <a:ext cx="806040" cy="9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D7F8A035-F565-6A64-D078-2A48DD1B5A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6984" y="1688458"/>
                <a:ext cx="9496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187B25C7-95FA-3EBC-0B3E-8A6FBE05C299}"/>
                  </a:ext>
                </a:extLst>
              </p14:cNvPr>
              <p14:cNvContentPartPr/>
              <p14:nvPr/>
            </p14:nvContentPartPr>
            <p14:xfrm>
              <a:off x="1194956" y="4309861"/>
              <a:ext cx="4442364" cy="48868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187B25C7-95FA-3EBC-0B3E-8A6FBE05C2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2951" y="4163986"/>
                <a:ext cx="4586014" cy="3402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502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3019-EE7F-2D72-59DF-65F8E7D6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3.Segnali: </a:t>
            </a:r>
            <a:r>
              <a:rPr lang="it-IT" sz="4400" dirty="0">
                <a:solidFill>
                  <a:schemeClr val="tx1"/>
                </a:solidFill>
                <a:latin typeface="+mj-lt"/>
              </a:rPr>
              <a:t>VETO</a:t>
            </a:r>
            <a:r>
              <a:rPr lang="it-IT" sz="4400" baseline="-25000" dirty="0">
                <a:solidFill>
                  <a:schemeClr val="tx1"/>
                </a:solidFill>
                <a:latin typeface="+mj-lt"/>
              </a:rPr>
              <a:t>BGO</a:t>
            </a:r>
            <a:r>
              <a:rPr lang="it-IT" sz="4400" dirty="0"/>
              <a:t> &amp; BGO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7B2F54-AECA-8766-DB40-A731036B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DA5096-0DED-C15A-B68F-52789DABF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3048" y="1211054"/>
            <a:ext cx="9365903" cy="53278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55F88A-0CA9-B679-9F11-CFAC4A05F219}"/>
              </a:ext>
            </a:extLst>
          </p:cNvPr>
          <p:cNvSpPr txBox="1"/>
          <p:nvPr/>
        </p:nvSpPr>
        <p:spPr>
          <a:xfrm>
            <a:off x="130161" y="-41817"/>
            <a:ext cx="302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dalla presentazione </a:t>
            </a:r>
          </a:p>
          <a:p>
            <a:pPr algn="ctr"/>
            <a:r>
              <a:rPr lang="it-IT" dirty="0">
                <a:latin typeface="+mj-lt"/>
              </a:rPr>
              <a:t>Dott. </a:t>
            </a:r>
            <a:r>
              <a:rPr lang="it-IT" dirty="0" err="1">
                <a:latin typeface="+mj-lt"/>
              </a:rPr>
              <a:t>R.Zarrella</a:t>
            </a:r>
            <a:r>
              <a:rPr lang="it-IT" dirty="0">
                <a:latin typeface="+mj-lt"/>
              </a:rPr>
              <a:t> </a:t>
            </a:r>
          </a:p>
          <a:p>
            <a:pPr algn="ctr"/>
            <a:r>
              <a:rPr lang="it-IT" dirty="0">
                <a:latin typeface="+mj-lt"/>
              </a:rPr>
              <a:t>(XII FOOT meeting)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CF186F4F-510A-70D0-D8F0-7D25365D8FB8}"/>
                  </a:ext>
                </a:extLst>
              </p14:cNvPr>
              <p14:cNvContentPartPr/>
              <p14:nvPr/>
            </p14:nvContentPartPr>
            <p14:xfrm>
              <a:off x="1522149" y="419848"/>
              <a:ext cx="806040" cy="9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CF186F4F-510A-70D0-D8F0-7D25365D8F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149" y="276208"/>
                <a:ext cx="949680" cy="297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0DF446-F81D-633D-7DCD-B6ABF9286E72}"/>
              </a:ext>
            </a:extLst>
          </p:cNvPr>
          <p:cNvSpPr txBox="1"/>
          <p:nvPr/>
        </p:nvSpPr>
        <p:spPr>
          <a:xfrm>
            <a:off x="9905999" y="1447286"/>
            <a:ext cx="1059874" cy="6526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B7D0E9D-161D-E8AC-F726-12316133326D}"/>
              </a:ext>
            </a:extLst>
          </p:cNvPr>
          <p:cNvCxnSpPr>
            <a:cxnSpLocks/>
          </p:cNvCxnSpPr>
          <p:nvPr/>
        </p:nvCxnSpPr>
        <p:spPr>
          <a:xfrm>
            <a:off x="9982200" y="1662546"/>
            <a:ext cx="37407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99107E4-3D29-634B-A51E-05792E3EF641}"/>
              </a:ext>
            </a:extLst>
          </p:cNvPr>
          <p:cNvCxnSpPr>
            <a:cxnSpLocks/>
          </p:cNvCxnSpPr>
          <p:nvPr/>
        </p:nvCxnSpPr>
        <p:spPr>
          <a:xfrm>
            <a:off x="9982200" y="1877291"/>
            <a:ext cx="37407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7D1DFF3-5506-5B3C-C815-11AE0906C50D}"/>
              </a:ext>
            </a:extLst>
          </p:cNvPr>
          <p:cNvSpPr txBox="1"/>
          <p:nvPr/>
        </p:nvSpPr>
        <p:spPr>
          <a:xfrm>
            <a:off x="10380574" y="1723402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BGO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E2C5BA5-8F2B-D528-E180-90901C72AD1E}"/>
              </a:ext>
            </a:extLst>
          </p:cNvPr>
          <p:cNvSpPr txBox="1"/>
          <p:nvPr/>
        </p:nvSpPr>
        <p:spPr>
          <a:xfrm>
            <a:off x="10380574" y="1500719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STS</a:t>
            </a:r>
          </a:p>
        </p:txBody>
      </p:sp>
    </p:spTree>
    <p:extLst>
      <p:ext uri="{BB962C8B-B14F-4D97-AF65-F5344CB8AC3E}">
        <p14:creationId xmlns:p14="http://schemas.microsoft.com/office/powerpoint/2010/main" val="232944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3. Dati con fascio: </a:t>
            </a:r>
            <a:r>
              <a:rPr lang="it-IT" sz="3600" dirty="0">
                <a:solidFill>
                  <a:schemeClr val="tx1"/>
                </a:solidFill>
                <a:latin typeface="+mj-lt"/>
              </a:rPr>
              <a:t>VETO</a:t>
            </a:r>
            <a:r>
              <a:rPr lang="it-IT" sz="3600" baseline="-25000" dirty="0">
                <a:solidFill>
                  <a:schemeClr val="tx1"/>
                </a:solidFill>
                <a:latin typeface="+mj-lt"/>
              </a:rPr>
              <a:t>BGO</a:t>
            </a:r>
            <a:r>
              <a:rPr lang="it-IT" sz="3600" dirty="0"/>
              <a:t> &amp; BGO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0E2A8EEF-7375-8080-750B-B0B0F1C18529}"/>
              </a:ext>
            </a:extLst>
          </p:cNvPr>
          <p:cNvSpPr txBox="1">
            <a:spLocks/>
          </p:cNvSpPr>
          <p:nvPr/>
        </p:nvSpPr>
        <p:spPr>
          <a:xfrm>
            <a:off x="854475" y="1949791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>
                <a:solidFill>
                  <a:schemeClr val="tx1"/>
                </a:solidFill>
                <a:latin typeface="+mj-lt"/>
              </a:rPr>
              <a:t>VETO</a:t>
            </a:r>
            <a:r>
              <a:rPr lang="it-IT" sz="2400" baseline="-25000" dirty="0">
                <a:solidFill>
                  <a:schemeClr val="tx1"/>
                </a:solidFill>
                <a:latin typeface="+mj-lt"/>
              </a:rPr>
              <a:t>BGO</a:t>
            </a: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7DF8CE-5875-6974-8DC2-E5C19D47E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69" y="2725958"/>
            <a:ext cx="5783291" cy="37095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596C518-AA4A-722F-3CF5-454AD4C75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1360" y="2725958"/>
            <a:ext cx="5783291" cy="370955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B678735-36BC-2565-6849-82FEC53396D8}"/>
              </a:ext>
            </a:extLst>
          </p:cNvPr>
          <p:cNvSpPr txBox="1">
            <a:spLocks/>
          </p:cNvSpPr>
          <p:nvPr/>
        </p:nvSpPr>
        <p:spPr>
          <a:xfrm>
            <a:off x="6283910" y="1949790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BGO</a:t>
            </a:r>
            <a:br>
              <a:rPr lang="it-IT" dirty="0"/>
            </a:b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1281D1-B93F-A43E-667D-EF34A09E294F}"/>
              </a:ext>
            </a:extLst>
          </p:cNvPr>
          <p:cNvSpPr txBox="1"/>
          <p:nvPr/>
        </p:nvSpPr>
        <p:spPr>
          <a:xfrm>
            <a:off x="3657600" y="105779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Ampiezza vs TOF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DE412590-AE7C-9253-FD02-D18FFBF69459}"/>
                  </a:ext>
                </a:extLst>
              </p14:cNvPr>
              <p14:cNvContentPartPr/>
              <p14:nvPr/>
            </p14:nvContentPartPr>
            <p14:xfrm>
              <a:off x="3657600" y="227209"/>
              <a:ext cx="2529000" cy="111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DE412590-AE7C-9253-FD02-D18FFBF694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5600" y="83569"/>
                <a:ext cx="2672640" cy="2988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B5F9AEEC-17ED-6C7B-DF68-C2FBD9DDF3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6" y="0"/>
            <a:ext cx="3105149" cy="1847466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0668DC1C-7B4E-192A-1F4F-90429CA1C401}"/>
              </a:ext>
            </a:extLst>
          </p:cNvPr>
          <p:cNvSpPr/>
          <p:nvPr/>
        </p:nvSpPr>
        <p:spPr>
          <a:xfrm rot="20080581">
            <a:off x="297947" y="307288"/>
            <a:ext cx="2037382" cy="3862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E76883B5-CA85-4A0A-FDDC-8FAA0A803F51}"/>
              </a:ext>
            </a:extLst>
          </p:cNvPr>
          <p:cNvCxnSpPr>
            <a:cxnSpLocks/>
          </p:cNvCxnSpPr>
          <p:nvPr/>
        </p:nvCxnSpPr>
        <p:spPr>
          <a:xfrm flipV="1">
            <a:off x="2656233" y="3512781"/>
            <a:ext cx="0" cy="25478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FB57B36-410C-CCA7-F522-A7A0AA419F5F}"/>
              </a:ext>
            </a:extLst>
          </p:cNvPr>
          <p:cNvSpPr txBox="1"/>
          <p:nvPr/>
        </p:nvSpPr>
        <p:spPr>
          <a:xfrm>
            <a:off x="2229322" y="3231533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100 MeV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9213A6-9C64-A0FD-4F10-59227A6F45DB}"/>
              </a:ext>
            </a:extLst>
          </p:cNvPr>
          <p:cNvSpPr txBox="1"/>
          <p:nvPr/>
        </p:nvSpPr>
        <p:spPr>
          <a:xfrm>
            <a:off x="2886035" y="4207700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 MeV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9BEFB93-FACD-7524-300E-4A2A072F9F40}"/>
              </a:ext>
            </a:extLst>
          </p:cNvPr>
          <p:cNvSpPr txBox="1"/>
          <p:nvPr/>
        </p:nvSpPr>
        <p:spPr>
          <a:xfrm>
            <a:off x="1490259" y="3065882"/>
            <a:ext cx="110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900 MeV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7A8259DD-948D-7778-0F5B-E906B7544E7E}"/>
              </a:ext>
            </a:extLst>
          </p:cNvPr>
          <p:cNvCxnSpPr>
            <a:cxnSpLocks/>
          </p:cNvCxnSpPr>
          <p:nvPr/>
        </p:nvCxnSpPr>
        <p:spPr>
          <a:xfrm flipV="1">
            <a:off x="1873831" y="3375979"/>
            <a:ext cx="0" cy="2694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54F12B61-DB6C-D68B-DC8C-9BAC985974C7}"/>
              </a:ext>
            </a:extLst>
          </p:cNvPr>
          <p:cNvCxnSpPr>
            <a:cxnSpLocks/>
          </p:cNvCxnSpPr>
          <p:nvPr/>
        </p:nvCxnSpPr>
        <p:spPr>
          <a:xfrm flipV="1">
            <a:off x="3233267" y="4567321"/>
            <a:ext cx="0" cy="1493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3D72815-F113-1C11-5EF4-EF459FEDBCB5}"/>
              </a:ext>
            </a:extLst>
          </p:cNvPr>
          <p:cNvCxnSpPr>
            <a:cxnSpLocks/>
          </p:cNvCxnSpPr>
          <p:nvPr/>
        </p:nvCxnSpPr>
        <p:spPr>
          <a:xfrm flipV="1">
            <a:off x="3657600" y="4957144"/>
            <a:ext cx="0" cy="11035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0DF50C-24C3-2065-CE55-6D56728FD99F}"/>
              </a:ext>
            </a:extLst>
          </p:cNvPr>
          <p:cNvSpPr txBox="1"/>
          <p:nvPr/>
        </p:nvSpPr>
        <p:spPr>
          <a:xfrm>
            <a:off x="3335415" y="4567321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 MeV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C5605C5-79BB-8CB7-FE31-741CCF1BA4EF}"/>
              </a:ext>
            </a:extLst>
          </p:cNvPr>
          <p:cNvCxnSpPr>
            <a:cxnSpLocks/>
          </p:cNvCxnSpPr>
          <p:nvPr/>
        </p:nvCxnSpPr>
        <p:spPr>
          <a:xfrm flipV="1">
            <a:off x="8451190" y="3503070"/>
            <a:ext cx="0" cy="25478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E8BFF46-7AA1-FAA5-0E14-2604BD06223B}"/>
              </a:ext>
            </a:extLst>
          </p:cNvPr>
          <p:cNvSpPr txBox="1"/>
          <p:nvPr/>
        </p:nvSpPr>
        <p:spPr>
          <a:xfrm>
            <a:off x="8024279" y="3221822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100 MeV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D162B16-48FD-ABAA-64C6-2A068F9F14F3}"/>
              </a:ext>
            </a:extLst>
          </p:cNvPr>
          <p:cNvSpPr txBox="1"/>
          <p:nvPr/>
        </p:nvSpPr>
        <p:spPr>
          <a:xfrm>
            <a:off x="8680992" y="4197989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 MeV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3103F0F-B310-9CA3-9C40-115E05324E71}"/>
              </a:ext>
            </a:extLst>
          </p:cNvPr>
          <p:cNvSpPr txBox="1"/>
          <p:nvPr/>
        </p:nvSpPr>
        <p:spPr>
          <a:xfrm>
            <a:off x="7285216" y="3056171"/>
            <a:ext cx="110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900 MeV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29452711-D7D9-6482-D1E9-7A4310F46939}"/>
              </a:ext>
            </a:extLst>
          </p:cNvPr>
          <p:cNvCxnSpPr>
            <a:cxnSpLocks/>
          </p:cNvCxnSpPr>
          <p:nvPr/>
        </p:nvCxnSpPr>
        <p:spPr>
          <a:xfrm flipV="1">
            <a:off x="7668788" y="3366268"/>
            <a:ext cx="0" cy="2694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9C6304FA-DABC-D523-30F8-3668835ACB5F}"/>
              </a:ext>
            </a:extLst>
          </p:cNvPr>
          <p:cNvCxnSpPr>
            <a:cxnSpLocks/>
          </p:cNvCxnSpPr>
          <p:nvPr/>
        </p:nvCxnSpPr>
        <p:spPr>
          <a:xfrm flipV="1">
            <a:off x="9028224" y="4557610"/>
            <a:ext cx="0" cy="1493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E49B51E-6546-0DFA-ED52-91898C0059A3}"/>
              </a:ext>
            </a:extLst>
          </p:cNvPr>
          <p:cNvCxnSpPr>
            <a:cxnSpLocks/>
          </p:cNvCxnSpPr>
          <p:nvPr/>
        </p:nvCxnSpPr>
        <p:spPr>
          <a:xfrm flipV="1">
            <a:off x="9452557" y="4947433"/>
            <a:ext cx="0" cy="11035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3365064-DC2F-5DE5-30C0-A2E2649C4977}"/>
              </a:ext>
            </a:extLst>
          </p:cNvPr>
          <p:cNvSpPr txBox="1"/>
          <p:nvPr/>
        </p:nvSpPr>
        <p:spPr>
          <a:xfrm>
            <a:off x="9130372" y="4557610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 MeV</a:t>
            </a:r>
          </a:p>
        </p:txBody>
      </p:sp>
    </p:spTree>
    <p:extLst>
      <p:ext uri="{BB962C8B-B14F-4D97-AF65-F5344CB8AC3E}">
        <p14:creationId xmlns:p14="http://schemas.microsoft.com/office/powerpoint/2010/main" val="52445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3019-EE7F-2D72-59DF-65F8E7D6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3.Segnali: BC501A detector1 + VETO1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7B2F54-AECA-8766-DB40-A731036B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DA5096-0DED-C15A-B68F-52789DAB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83" y="960461"/>
            <a:ext cx="9454833" cy="53278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6141E345-708A-A6D4-C775-4276F3E9CAE8}"/>
                  </a:ext>
                </a:extLst>
              </p14:cNvPr>
              <p14:cNvContentPartPr/>
              <p14:nvPr/>
            </p14:nvContentPartPr>
            <p14:xfrm>
              <a:off x="4169858" y="401345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6141E345-708A-A6D4-C775-4276F3E9CA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1218" y="3927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06BCBA-49F7-0834-846B-0D99A38ED332}"/>
              </a:ext>
            </a:extLst>
          </p:cNvPr>
          <p:cNvSpPr txBox="1"/>
          <p:nvPr/>
        </p:nvSpPr>
        <p:spPr>
          <a:xfrm>
            <a:off x="-411377" y="0"/>
            <a:ext cx="302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dalla presentazione </a:t>
            </a:r>
          </a:p>
          <a:p>
            <a:pPr algn="ctr"/>
            <a:r>
              <a:rPr lang="it-IT" dirty="0">
                <a:latin typeface="+mj-lt"/>
              </a:rPr>
              <a:t>Dott. </a:t>
            </a:r>
            <a:r>
              <a:rPr lang="it-IT" dirty="0" err="1">
                <a:latin typeface="+mj-lt"/>
              </a:rPr>
              <a:t>R.Zarrella</a:t>
            </a:r>
            <a:r>
              <a:rPr lang="it-IT" dirty="0">
                <a:latin typeface="+mj-lt"/>
              </a:rPr>
              <a:t> </a:t>
            </a:r>
          </a:p>
          <a:p>
            <a:pPr algn="ctr"/>
            <a:r>
              <a:rPr lang="it-IT" dirty="0">
                <a:latin typeface="+mj-lt"/>
              </a:rPr>
              <a:t>(XII FOOT meeting)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22C4F103-3034-1787-5C7C-15C4C00C4A0B}"/>
                  </a:ext>
                </a:extLst>
              </p14:cNvPr>
              <p14:cNvContentPartPr/>
              <p14:nvPr/>
            </p14:nvContentPartPr>
            <p14:xfrm>
              <a:off x="965563" y="470871"/>
              <a:ext cx="806040" cy="9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22C4F103-3034-1787-5C7C-15C4C00C4A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3563" y="327231"/>
                <a:ext cx="949680" cy="297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26579D-214C-1FEB-7204-7B229F2E3788}"/>
              </a:ext>
            </a:extLst>
          </p:cNvPr>
          <p:cNvSpPr txBox="1"/>
          <p:nvPr/>
        </p:nvSpPr>
        <p:spPr>
          <a:xfrm>
            <a:off x="9978930" y="1231632"/>
            <a:ext cx="1059874" cy="6526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F2337E8-9EE9-1165-3C27-B836A026D6A7}"/>
              </a:ext>
            </a:extLst>
          </p:cNvPr>
          <p:cNvCxnSpPr>
            <a:cxnSpLocks/>
          </p:cNvCxnSpPr>
          <p:nvPr/>
        </p:nvCxnSpPr>
        <p:spPr>
          <a:xfrm>
            <a:off x="10055131" y="1446892"/>
            <a:ext cx="37407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C349626-C379-6067-487A-E58B19C1F2FD}"/>
              </a:ext>
            </a:extLst>
          </p:cNvPr>
          <p:cNvCxnSpPr>
            <a:cxnSpLocks/>
          </p:cNvCxnSpPr>
          <p:nvPr/>
        </p:nvCxnSpPr>
        <p:spPr>
          <a:xfrm>
            <a:off x="10055131" y="1661637"/>
            <a:ext cx="37407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BB11CE-8F33-A781-2C85-C876DF0F4487}"/>
              </a:ext>
            </a:extLst>
          </p:cNvPr>
          <p:cNvSpPr txBox="1"/>
          <p:nvPr/>
        </p:nvSpPr>
        <p:spPr>
          <a:xfrm>
            <a:off x="10429204" y="1502222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BC501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173736-90D3-C43E-D54B-AC1F67F81952}"/>
              </a:ext>
            </a:extLst>
          </p:cNvPr>
          <p:cNvSpPr txBox="1"/>
          <p:nvPr/>
        </p:nvSpPr>
        <p:spPr>
          <a:xfrm>
            <a:off x="10453505" y="1285065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VETO</a:t>
            </a:r>
          </a:p>
        </p:txBody>
      </p:sp>
    </p:spTree>
    <p:extLst>
      <p:ext uri="{BB962C8B-B14F-4D97-AF65-F5344CB8AC3E}">
        <p14:creationId xmlns:p14="http://schemas.microsoft.com/office/powerpoint/2010/main" val="94361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7CD54-1F5A-9BBE-5E48-AD4E6C5B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0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Rivelatori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60FA39-2215-6C22-6496-7FE9C06D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8C61D02-5A7A-26FB-4074-F5052A13541F}"/>
              </a:ext>
            </a:extLst>
          </p:cNvPr>
          <p:cNvGrpSpPr/>
          <p:nvPr/>
        </p:nvGrpSpPr>
        <p:grpSpPr>
          <a:xfrm>
            <a:off x="11669331" y="5319009"/>
            <a:ext cx="212400" cy="262440"/>
            <a:chOff x="11669331" y="5319009"/>
            <a:chExt cx="21240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656BEB93-A77B-8052-D293-4DCF836E8433}"/>
                    </a:ext>
                  </a:extLst>
                </p14:cNvPr>
                <p14:cNvContentPartPr/>
                <p14:nvPr/>
              </p14:nvContentPartPr>
              <p14:xfrm>
                <a:off x="11826291" y="5370129"/>
                <a:ext cx="55440" cy="13752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656BEB93-A77B-8052-D293-4DCF836E843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17291" y="5361129"/>
                  <a:ext cx="73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5194A454-234A-A996-394A-1F9D5271F2C9}"/>
                    </a:ext>
                  </a:extLst>
                </p14:cNvPr>
                <p14:cNvContentPartPr/>
                <p14:nvPr/>
              </p14:nvContentPartPr>
              <p14:xfrm>
                <a:off x="11832411" y="5366529"/>
                <a:ext cx="6120" cy="4068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5194A454-234A-A996-394A-1F9D5271F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22848" y="5357608"/>
                  <a:ext cx="24863" cy="58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5884C6FD-4C64-94BD-C00F-B4B5853A243A}"/>
                    </a:ext>
                  </a:extLst>
                </p14:cNvPr>
                <p14:cNvContentPartPr/>
                <p14:nvPr/>
              </p14:nvContentPartPr>
              <p14:xfrm>
                <a:off x="11669331" y="5319009"/>
                <a:ext cx="158400" cy="262440"/>
              </p14:xfrm>
            </p:contentPart>
          </mc:Choice>
          <mc:Fallback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5884C6FD-4C64-94BD-C00F-B4B5853A24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60331" y="5310009"/>
                  <a:ext cx="17604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A9873828-A9B5-5476-8F28-4453A6A5CFCA}"/>
                  </a:ext>
                </a:extLst>
              </p14:cNvPr>
              <p14:cNvContentPartPr/>
              <p14:nvPr/>
            </p14:nvContentPartPr>
            <p14:xfrm>
              <a:off x="8102280" y="660107"/>
              <a:ext cx="360" cy="36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A9873828-A9B5-5476-8F28-4453A6A5CF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3280" y="6511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A69AAFC4-8F89-D6DF-9E6D-1C1958CA5210}"/>
                  </a:ext>
                </a:extLst>
              </p14:cNvPr>
              <p14:cNvContentPartPr/>
              <p14:nvPr/>
            </p14:nvContentPartPr>
            <p14:xfrm>
              <a:off x="11658098" y="6123338"/>
              <a:ext cx="360" cy="36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A69AAFC4-8F89-D6DF-9E6D-1C1958CA52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49098" y="61143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37099EF6-B267-1CDE-6A5B-AF7B75AFB9AB}"/>
                  </a:ext>
                </a:extLst>
              </p14:cNvPr>
              <p14:cNvContentPartPr/>
              <p14:nvPr/>
            </p14:nvContentPartPr>
            <p14:xfrm>
              <a:off x="11075258" y="5617538"/>
              <a:ext cx="154080" cy="11772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37099EF6-B267-1CDE-6A5B-AF7B75AFB9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66237" y="5608538"/>
                <a:ext cx="1717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2DB402A6-5749-B7FE-FDEA-4F7414AE7E94}"/>
                  </a:ext>
                </a:extLst>
              </p14:cNvPr>
              <p14:cNvContentPartPr/>
              <p14:nvPr/>
            </p14:nvContentPartPr>
            <p14:xfrm>
              <a:off x="10426658" y="6031091"/>
              <a:ext cx="256680" cy="17388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2DB402A6-5749-B7FE-FDEA-4F7414AE7E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17658" y="6022110"/>
                <a:ext cx="274320" cy="191484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FA25D3-D4F8-02FF-7840-2DBF607115A2}"/>
              </a:ext>
            </a:extLst>
          </p:cNvPr>
          <p:cNvSpPr txBox="1"/>
          <p:nvPr/>
        </p:nvSpPr>
        <p:spPr>
          <a:xfrm>
            <a:off x="533542" y="1118586"/>
            <a:ext cx="5562458" cy="383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7C773B-9A9A-3985-4891-B239C1E8F4D7}"/>
              </a:ext>
            </a:extLst>
          </p:cNvPr>
          <p:cNvSpPr txBox="1"/>
          <p:nvPr/>
        </p:nvSpPr>
        <p:spPr>
          <a:xfrm>
            <a:off x="685942" y="1270986"/>
            <a:ext cx="556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+mj-lt"/>
              </a:rPr>
              <a:t>2 Scintillatori Liquidi BC501A</a:t>
            </a:r>
            <a:endParaRPr lang="it-IT" sz="2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84EB31F-8BBB-6CE6-4A19-2E81315A957C}"/>
              </a:ext>
            </a:extLst>
          </p:cNvPr>
          <p:cNvSpPr txBox="1"/>
          <p:nvPr/>
        </p:nvSpPr>
        <p:spPr>
          <a:xfrm>
            <a:off x="6102193" y="1270986"/>
            <a:ext cx="556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+mj-lt"/>
              </a:rPr>
              <a:t>Cristallo BGO </a:t>
            </a:r>
            <a:r>
              <a:rPr lang="it-IT" sz="2400" dirty="0">
                <a:latin typeface="+mj-lt"/>
              </a:rPr>
              <a:t>mod. </a:t>
            </a:r>
            <a:r>
              <a:rPr lang="it-IT" sz="2400" dirty="0" err="1">
                <a:solidFill>
                  <a:srgbClr val="C00000"/>
                </a:solidFill>
                <a:latin typeface="+mj-lt"/>
              </a:rPr>
              <a:t>phoswich</a:t>
            </a:r>
            <a:r>
              <a:rPr lang="it-IT" sz="2400" dirty="0">
                <a:solidFill>
                  <a:srgbClr val="C00000"/>
                </a:solidFill>
                <a:latin typeface="+mj-lt"/>
              </a:rPr>
              <a:t> </a:t>
            </a:r>
            <a:endParaRPr lang="it-IT" sz="24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2C62A68-11B8-D260-4570-35435389A6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2" y="1751119"/>
            <a:ext cx="1799806" cy="31107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2FF8CB8-30F5-3438-5218-914D5509F1B0}"/>
                  </a:ext>
                </a:extLst>
              </p:cNvPr>
              <p:cNvSpPr txBox="1"/>
              <p:nvPr/>
            </p:nvSpPr>
            <p:spPr>
              <a:xfrm>
                <a:off x="2638148" y="1751119"/>
                <a:ext cx="344453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>
                    <a:latin typeface="+mj-lt"/>
                  </a:rPr>
                  <a:t>Dimensioni: altezza = 7.62 cm</a:t>
                </a:r>
              </a:p>
              <a:p>
                <a:r>
                  <a:rPr lang="it-IT" sz="2000" dirty="0">
                    <a:latin typeface="+mj-lt"/>
                  </a:rPr>
                  <a:t>	      diametro = 7.62cm</a:t>
                </a:r>
              </a:p>
              <a:p>
                <a:endParaRPr lang="it-IT" sz="2000" dirty="0">
                  <a:latin typeface="+mj-lt"/>
                </a:endParaRPr>
              </a:p>
              <a:p>
                <a:r>
                  <a:rPr lang="it-IT" sz="2000" dirty="0">
                    <a:latin typeface="+mj-lt"/>
                  </a:rPr>
                  <a:t>Caratteristiche:</a:t>
                </a:r>
              </a:p>
              <a:p>
                <a:pPr marL="285750" indent="-285750">
                  <a:buFontTx/>
                  <a:buChar char="-"/>
                </a:pPr>
                <a:r>
                  <a:rPr lang="it-IT" sz="2000" dirty="0">
                    <a:latin typeface="+mj-lt"/>
                  </a:rPr>
                  <a:t>Risoluzione temporale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it-IT" sz="2000" dirty="0">
                    <a:latin typeface="+mj-lt"/>
                  </a:rPr>
                  <a:t> ns</a:t>
                </a:r>
              </a:p>
              <a:p>
                <a:pPr marL="285750" indent="-285750">
                  <a:buFontTx/>
                  <a:buChar char="-"/>
                </a:pPr>
                <a:r>
                  <a:rPr lang="it-IT" sz="2000" dirty="0">
                    <a:latin typeface="+mj-lt"/>
                  </a:rPr>
                  <a:t>Discriminazione </a:t>
                </a:r>
                <a:r>
                  <a:rPr lang="en-US" sz="2000" dirty="0">
                    <a:latin typeface="+mj-lt"/>
                  </a:rPr>
                  <a:t>n-</a:t>
                </a:r>
                <a:r>
                  <a:rPr lang="en-US" sz="2000" dirty="0">
                    <a:latin typeface="Symbol" panose="05050102010706020507" pitchFamily="18" charset="2"/>
                  </a:rPr>
                  <a:t>g </a:t>
                </a:r>
                <a:endParaRPr lang="it-IT" sz="2000" dirty="0">
                  <a:latin typeface="+mj-lt"/>
                </a:endParaRPr>
              </a:p>
            </p:txBody>
          </p:sp>
        </mc:Choice>
        <mc:Fallback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2FF8CB8-30F5-3438-5218-914D5509F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48" y="1751119"/>
                <a:ext cx="3444535" cy="1938992"/>
              </a:xfrm>
              <a:prstGeom prst="rect">
                <a:avLst/>
              </a:prstGeom>
              <a:blipFill>
                <a:blip r:embed="rId16"/>
                <a:stretch>
                  <a:fillRect l="-1947" t="-1572" b="-50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magine 22">
            <a:extLst>
              <a:ext uri="{FF2B5EF4-FFF2-40B4-BE49-F238E27FC236}">
                <a16:creationId xmlns:a16="http://schemas.microsoft.com/office/drawing/2014/main" id="{3507D202-7FC9-816E-B3CB-3D20C2E401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7" y="1748163"/>
            <a:ext cx="4892089" cy="1785119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A211580-2280-A285-1703-D0E43DC603BD}"/>
              </a:ext>
            </a:extLst>
          </p:cNvPr>
          <p:cNvSpPr txBox="1"/>
          <p:nvPr/>
        </p:nvSpPr>
        <p:spPr>
          <a:xfrm>
            <a:off x="6248400" y="3525146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j-lt"/>
              </a:rPr>
              <a:t>Dimensioni: </a:t>
            </a:r>
            <a:r>
              <a:rPr lang="pt-BR" sz="2000" dirty="0">
                <a:latin typeface="+mj-lt"/>
              </a:rPr>
              <a:t>a1= 2.4x2.4 cm</a:t>
            </a:r>
            <a:r>
              <a:rPr lang="pt-BR" sz="2000" baseline="30000" dirty="0">
                <a:latin typeface="+mj-lt"/>
              </a:rPr>
              <a:t>2</a:t>
            </a:r>
            <a:r>
              <a:rPr lang="pt-BR" sz="2000" dirty="0">
                <a:latin typeface="+mj-lt"/>
              </a:rPr>
              <a:t>  a2 = 3.3 x 3.3 cm</a:t>
            </a:r>
            <a:r>
              <a:rPr lang="pt-BR" sz="2000" baseline="30000" dirty="0">
                <a:latin typeface="+mj-lt"/>
              </a:rPr>
              <a:t>2</a:t>
            </a:r>
            <a:r>
              <a:rPr lang="pt-BR" sz="2000" dirty="0">
                <a:latin typeface="+mj-lt"/>
              </a:rPr>
              <a:t>     	      altezza = 24 cm</a:t>
            </a:r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Caratteristiche: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latin typeface="+mj-lt"/>
              </a:rPr>
              <a:t>Identificazione delle particelle</a:t>
            </a:r>
          </a:p>
          <a:p>
            <a:endParaRPr lang="it-IT" sz="2000" dirty="0">
              <a:latin typeface="+mj-lt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B852296-7B90-35F7-24E0-4CEACBC12C67}"/>
              </a:ext>
            </a:extLst>
          </p:cNvPr>
          <p:cNvSpPr txBox="1"/>
          <p:nvPr/>
        </p:nvSpPr>
        <p:spPr>
          <a:xfrm>
            <a:off x="8796528" y="4772402"/>
            <a:ext cx="255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j-lt"/>
              </a:rPr>
              <a:t>! Già presente nell’esperimento FOOT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C72730-FA2A-EB19-BE67-798E281DD9B9}"/>
              </a:ext>
            </a:extLst>
          </p:cNvPr>
          <p:cNvSpPr txBox="1"/>
          <p:nvPr/>
        </p:nvSpPr>
        <p:spPr>
          <a:xfrm>
            <a:off x="2638148" y="5181863"/>
            <a:ext cx="332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 + VETO (EJ-200) </a:t>
            </a:r>
            <a:r>
              <a:rPr lang="it-IT" dirty="0" err="1">
                <a:latin typeface="+mj-lt"/>
              </a:rPr>
              <a:t>readout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SiPM</a:t>
            </a:r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104EAF-649D-BE1A-555E-1AAF7B8CE273}"/>
              </a:ext>
            </a:extLst>
          </p:cNvPr>
          <p:cNvSpPr txBox="1"/>
          <p:nvPr/>
        </p:nvSpPr>
        <p:spPr>
          <a:xfrm>
            <a:off x="6224529" y="5254223"/>
            <a:ext cx="332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 + VETO (EJ-204) </a:t>
            </a:r>
            <a:r>
              <a:rPr lang="it-IT" dirty="0" err="1">
                <a:latin typeface="+mj-lt"/>
              </a:rPr>
              <a:t>readout</a:t>
            </a:r>
            <a:r>
              <a:rPr lang="it-IT" dirty="0">
                <a:latin typeface="+mj-lt"/>
              </a:rPr>
              <a:t> PMT</a:t>
            </a:r>
          </a:p>
        </p:txBody>
      </p:sp>
    </p:spTree>
    <p:extLst>
      <p:ext uri="{BB962C8B-B14F-4D97-AF65-F5344CB8AC3E}">
        <p14:creationId xmlns:p14="http://schemas.microsoft.com/office/powerpoint/2010/main" val="177846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3.VETO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CF66CB-5B0C-898D-4E9D-6D86FEDA4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3" y="2543868"/>
            <a:ext cx="12165524" cy="381248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A64C8A4-BAF1-39C7-EF3F-1772D93091C3}"/>
              </a:ext>
            </a:extLst>
          </p:cNvPr>
          <p:cNvSpPr txBox="1">
            <a:spLocks/>
          </p:cNvSpPr>
          <p:nvPr/>
        </p:nvSpPr>
        <p:spPr>
          <a:xfrm>
            <a:off x="854475" y="1949791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1</a:t>
            </a:r>
            <a:br>
              <a:rPr lang="it-IT" dirty="0"/>
            </a:br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60BC7C7-F574-FE0A-64F3-9FD041402B89}"/>
              </a:ext>
            </a:extLst>
          </p:cNvPr>
          <p:cNvSpPr txBox="1">
            <a:spLocks/>
          </p:cNvSpPr>
          <p:nvPr/>
        </p:nvSpPr>
        <p:spPr>
          <a:xfrm>
            <a:off x="6283910" y="1949790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/>
              <a:t>Detector 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81346A1-45F3-EBB4-325D-D92E8E915E3F}"/>
              </a:ext>
            </a:extLst>
          </p:cNvPr>
          <p:cNvSpPr txBox="1"/>
          <p:nvPr/>
        </p:nvSpPr>
        <p:spPr>
          <a:xfrm>
            <a:off x="3657600" y="105779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Ampiezza vs TOF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0B41BBF-2800-6E84-0B84-66067701D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6" y="0"/>
            <a:ext cx="3105149" cy="1847466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86A49B97-B89C-72FE-24C0-4281572D9413}"/>
              </a:ext>
            </a:extLst>
          </p:cNvPr>
          <p:cNvSpPr/>
          <p:nvPr/>
        </p:nvSpPr>
        <p:spPr>
          <a:xfrm rot="1646414">
            <a:off x="386676" y="750174"/>
            <a:ext cx="2334806" cy="75479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87E041D-F162-8341-4806-9AA87CA12A6B}"/>
              </a:ext>
            </a:extLst>
          </p:cNvPr>
          <p:cNvCxnSpPr>
            <a:cxnSpLocks/>
          </p:cNvCxnSpPr>
          <p:nvPr/>
        </p:nvCxnSpPr>
        <p:spPr>
          <a:xfrm flipV="1">
            <a:off x="2354896" y="3391801"/>
            <a:ext cx="0" cy="25478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595745-9DF2-1447-3743-8B3BCF9A503C}"/>
              </a:ext>
            </a:extLst>
          </p:cNvPr>
          <p:cNvSpPr txBox="1"/>
          <p:nvPr/>
        </p:nvSpPr>
        <p:spPr>
          <a:xfrm>
            <a:off x="1927985" y="3110553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100 MeV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97FD16-DEE7-B2C6-B218-1757662A6207}"/>
              </a:ext>
            </a:extLst>
          </p:cNvPr>
          <p:cNvSpPr txBox="1"/>
          <p:nvPr/>
        </p:nvSpPr>
        <p:spPr>
          <a:xfrm>
            <a:off x="2584698" y="4086720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 MeV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33A7AA-C524-7476-E0A8-BDF889A4363D}"/>
              </a:ext>
            </a:extLst>
          </p:cNvPr>
          <p:cNvSpPr txBox="1"/>
          <p:nvPr/>
        </p:nvSpPr>
        <p:spPr>
          <a:xfrm>
            <a:off x="1188922" y="2944902"/>
            <a:ext cx="110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900 MeV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A1D5A0F-15BE-BE2F-646F-531E6766CA57}"/>
              </a:ext>
            </a:extLst>
          </p:cNvPr>
          <p:cNvCxnSpPr>
            <a:cxnSpLocks/>
          </p:cNvCxnSpPr>
          <p:nvPr/>
        </p:nvCxnSpPr>
        <p:spPr>
          <a:xfrm flipV="1">
            <a:off x="1572494" y="3254999"/>
            <a:ext cx="0" cy="2694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7341810-3ECE-F074-CB5F-BDBE947D74D2}"/>
              </a:ext>
            </a:extLst>
          </p:cNvPr>
          <p:cNvCxnSpPr>
            <a:cxnSpLocks/>
          </p:cNvCxnSpPr>
          <p:nvPr/>
        </p:nvCxnSpPr>
        <p:spPr>
          <a:xfrm flipV="1">
            <a:off x="2931930" y="4446341"/>
            <a:ext cx="0" cy="1493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86C724B-7013-F6DE-36F0-3120E1E76FBA}"/>
              </a:ext>
            </a:extLst>
          </p:cNvPr>
          <p:cNvCxnSpPr>
            <a:cxnSpLocks/>
          </p:cNvCxnSpPr>
          <p:nvPr/>
        </p:nvCxnSpPr>
        <p:spPr>
          <a:xfrm flipV="1">
            <a:off x="3356263" y="4836164"/>
            <a:ext cx="0" cy="11035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55BFD9-57CD-2486-B900-396EE8643CC1}"/>
              </a:ext>
            </a:extLst>
          </p:cNvPr>
          <p:cNvSpPr txBox="1"/>
          <p:nvPr/>
        </p:nvSpPr>
        <p:spPr>
          <a:xfrm>
            <a:off x="3034078" y="4446341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 MeV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DF3CFBC2-176C-4581-918B-94DCACC53D31}"/>
              </a:ext>
            </a:extLst>
          </p:cNvPr>
          <p:cNvCxnSpPr>
            <a:cxnSpLocks/>
          </p:cNvCxnSpPr>
          <p:nvPr/>
        </p:nvCxnSpPr>
        <p:spPr>
          <a:xfrm flipV="1">
            <a:off x="8433579" y="3411050"/>
            <a:ext cx="0" cy="25478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E499743-4BB3-114A-0D29-24B4E5E65667}"/>
              </a:ext>
            </a:extLst>
          </p:cNvPr>
          <p:cNvSpPr txBox="1"/>
          <p:nvPr/>
        </p:nvSpPr>
        <p:spPr>
          <a:xfrm>
            <a:off x="8006668" y="3129802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100 MeV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50D8A63-0CB9-62C5-5E57-B1DF2017323E}"/>
              </a:ext>
            </a:extLst>
          </p:cNvPr>
          <p:cNvSpPr txBox="1"/>
          <p:nvPr/>
        </p:nvSpPr>
        <p:spPr>
          <a:xfrm>
            <a:off x="8663381" y="4105969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 MeV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4BEEFBE-A153-58CD-9FA8-232D8C2793BD}"/>
              </a:ext>
            </a:extLst>
          </p:cNvPr>
          <p:cNvSpPr txBox="1"/>
          <p:nvPr/>
        </p:nvSpPr>
        <p:spPr>
          <a:xfrm>
            <a:off x="7267605" y="2964151"/>
            <a:ext cx="110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900 MeV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C026627B-10A6-1891-3E2C-E8A542B09CCD}"/>
              </a:ext>
            </a:extLst>
          </p:cNvPr>
          <p:cNvCxnSpPr>
            <a:cxnSpLocks/>
          </p:cNvCxnSpPr>
          <p:nvPr/>
        </p:nvCxnSpPr>
        <p:spPr>
          <a:xfrm flipV="1">
            <a:off x="7651177" y="3274248"/>
            <a:ext cx="0" cy="2694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51A840D8-EB51-A1D8-1350-9C35E162730A}"/>
              </a:ext>
            </a:extLst>
          </p:cNvPr>
          <p:cNvCxnSpPr>
            <a:cxnSpLocks/>
          </p:cNvCxnSpPr>
          <p:nvPr/>
        </p:nvCxnSpPr>
        <p:spPr>
          <a:xfrm flipV="1">
            <a:off x="9010613" y="4465590"/>
            <a:ext cx="0" cy="1493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6F488961-C538-B90D-201B-E1DE849A0939}"/>
              </a:ext>
            </a:extLst>
          </p:cNvPr>
          <p:cNvCxnSpPr>
            <a:cxnSpLocks/>
          </p:cNvCxnSpPr>
          <p:nvPr/>
        </p:nvCxnSpPr>
        <p:spPr>
          <a:xfrm flipV="1">
            <a:off x="9434946" y="4855413"/>
            <a:ext cx="0" cy="11035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BDD6D27-C7CA-4F7A-1BA3-7216908C0912}"/>
              </a:ext>
            </a:extLst>
          </p:cNvPr>
          <p:cNvSpPr txBox="1"/>
          <p:nvPr/>
        </p:nvSpPr>
        <p:spPr>
          <a:xfrm>
            <a:off x="9112761" y="4465590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 MeV</a:t>
            </a:r>
          </a:p>
        </p:txBody>
      </p:sp>
    </p:spTree>
    <p:extLst>
      <p:ext uri="{BB962C8B-B14F-4D97-AF65-F5344CB8AC3E}">
        <p14:creationId xmlns:p14="http://schemas.microsoft.com/office/powerpoint/2010/main" val="3839432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3.BC501A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CF66CB-5B0C-898D-4E9D-6D86FEDA4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0" y="2543868"/>
            <a:ext cx="12132429" cy="381248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A64C8A4-BAF1-39C7-EF3F-1772D93091C3}"/>
              </a:ext>
            </a:extLst>
          </p:cNvPr>
          <p:cNvSpPr txBox="1">
            <a:spLocks/>
          </p:cNvSpPr>
          <p:nvPr/>
        </p:nvSpPr>
        <p:spPr>
          <a:xfrm>
            <a:off x="854475" y="1949791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1</a:t>
            </a:r>
            <a:br>
              <a:rPr lang="it-IT" dirty="0"/>
            </a:br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60BC7C7-F574-FE0A-64F3-9FD041402B89}"/>
              </a:ext>
            </a:extLst>
          </p:cNvPr>
          <p:cNvSpPr txBox="1">
            <a:spLocks/>
          </p:cNvSpPr>
          <p:nvPr/>
        </p:nvSpPr>
        <p:spPr>
          <a:xfrm>
            <a:off x="6283910" y="1949790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2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D0CE42-73C1-6807-37B2-B6C3321C4ADF}"/>
              </a:ext>
            </a:extLst>
          </p:cNvPr>
          <p:cNvSpPr txBox="1"/>
          <p:nvPr/>
        </p:nvSpPr>
        <p:spPr>
          <a:xfrm>
            <a:off x="3657600" y="105779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Ampiezza vs TOF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EFD4DF-F9DA-8C91-C6F2-00210A86E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6" y="0"/>
            <a:ext cx="3105149" cy="1847466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C790862F-0FE4-BC42-6327-AD93E2DEB972}"/>
              </a:ext>
            </a:extLst>
          </p:cNvPr>
          <p:cNvSpPr/>
          <p:nvPr/>
        </p:nvSpPr>
        <p:spPr>
          <a:xfrm rot="1646414">
            <a:off x="386676" y="750174"/>
            <a:ext cx="2334806" cy="75479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BCDE77C-EC58-0F78-9780-4F55011D25DC}"/>
              </a:ext>
            </a:extLst>
          </p:cNvPr>
          <p:cNvCxnSpPr>
            <a:cxnSpLocks/>
          </p:cNvCxnSpPr>
          <p:nvPr/>
        </p:nvCxnSpPr>
        <p:spPr>
          <a:xfrm flipV="1">
            <a:off x="2375679" y="3391801"/>
            <a:ext cx="0" cy="25478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2805C6-2441-A784-6598-B16BD9AFF6BA}"/>
              </a:ext>
            </a:extLst>
          </p:cNvPr>
          <p:cNvSpPr txBox="1"/>
          <p:nvPr/>
        </p:nvSpPr>
        <p:spPr>
          <a:xfrm>
            <a:off x="1948768" y="3110553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100 MeV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F443721-53C2-3438-D5B2-10884F036DA7}"/>
              </a:ext>
            </a:extLst>
          </p:cNvPr>
          <p:cNvSpPr txBox="1"/>
          <p:nvPr/>
        </p:nvSpPr>
        <p:spPr>
          <a:xfrm>
            <a:off x="2605481" y="4086720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 MeV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106F497-E90D-B8F6-4D39-65FC9F625ECF}"/>
              </a:ext>
            </a:extLst>
          </p:cNvPr>
          <p:cNvSpPr txBox="1"/>
          <p:nvPr/>
        </p:nvSpPr>
        <p:spPr>
          <a:xfrm>
            <a:off x="1209705" y="2944902"/>
            <a:ext cx="110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900 MeV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B481FF5-9EB9-D651-54DA-33A75FAB3508}"/>
              </a:ext>
            </a:extLst>
          </p:cNvPr>
          <p:cNvCxnSpPr>
            <a:cxnSpLocks/>
          </p:cNvCxnSpPr>
          <p:nvPr/>
        </p:nvCxnSpPr>
        <p:spPr>
          <a:xfrm flipV="1">
            <a:off x="1593277" y="3254999"/>
            <a:ext cx="0" cy="2694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F6B2803-1EA8-A142-08FA-D5BA93C377F9}"/>
              </a:ext>
            </a:extLst>
          </p:cNvPr>
          <p:cNvCxnSpPr>
            <a:cxnSpLocks/>
          </p:cNvCxnSpPr>
          <p:nvPr/>
        </p:nvCxnSpPr>
        <p:spPr>
          <a:xfrm flipV="1">
            <a:off x="2952713" y="4446341"/>
            <a:ext cx="0" cy="1493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3918FD5-B3F1-31EE-0A79-317BD23E7607}"/>
              </a:ext>
            </a:extLst>
          </p:cNvPr>
          <p:cNvCxnSpPr>
            <a:cxnSpLocks/>
          </p:cNvCxnSpPr>
          <p:nvPr/>
        </p:nvCxnSpPr>
        <p:spPr>
          <a:xfrm flipV="1">
            <a:off x="3377046" y="4836164"/>
            <a:ext cx="0" cy="11035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863794-AD31-78D5-C1B1-525395B27323}"/>
              </a:ext>
            </a:extLst>
          </p:cNvPr>
          <p:cNvSpPr txBox="1"/>
          <p:nvPr/>
        </p:nvSpPr>
        <p:spPr>
          <a:xfrm>
            <a:off x="3054861" y="4446341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 MeV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49BBB3C9-EF4F-2808-6C8A-8EAE8068E393}"/>
              </a:ext>
            </a:extLst>
          </p:cNvPr>
          <p:cNvCxnSpPr>
            <a:cxnSpLocks/>
          </p:cNvCxnSpPr>
          <p:nvPr/>
        </p:nvCxnSpPr>
        <p:spPr>
          <a:xfrm flipV="1">
            <a:off x="8423188" y="3391801"/>
            <a:ext cx="0" cy="25478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BBD1479-AD15-3C53-A201-0A3879A309ED}"/>
              </a:ext>
            </a:extLst>
          </p:cNvPr>
          <p:cNvSpPr txBox="1"/>
          <p:nvPr/>
        </p:nvSpPr>
        <p:spPr>
          <a:xfrm>
            <a:off x="7996277" y="3110553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100 MeV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D96315-F557-2F25-D1BF-90CA5D3210E5}"/>
              </a:ext>
            </a:extLst>
          </p:cNvPr>
          <p:cNvSpPr txBox="1"/>
          <p:nvPr/>
        </p:nvSpPr>
        <p:spPr>
          <a:xfrm>
            <a:off x="8652990" y="4086720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 MeV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AD50976-1943-CB53-8A52-B91D1CB3E51F}"/>
              </a:ext>
            </a:extLst>
          </p:cNvPr>
          <p:cNvSpPr txBox="1"/>
          <p:nvPr/>
        </p:nvSpPr>
        <p:spPr>
          <a:xfrm>
            <a:off x="7257214" y="2944902"/>
            <a:ext cx="110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900 MeV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CC12873-5861-0DE5-9D6F-D5E6EAD2651A}"/>
              </a:ext>
            </a:extLst>
          </p:cNvPr>
          <p:cNvCxnSpPr>
            <a:cxnSpLocks/>
          </p:cNvCxnSpPr>
          <p:nvPr/>
        </p:nvCxnSpPr>
        <p:spPr>
          <a:xfrm flipV="1">
            <a:off x="7640786" y="3254999"/>
            <a:ext cx="0" cy="2694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7F6A558-0F45-31A9-6974-8D5C88E1276A}"/>
              </a:ext>
            </a:extLst>
          </p:cNvPr>
          <p:cNvCxnSpPr>
            <a:cxnSpLocks/>
          </p:cNvCxnSpPr>
          <p:nvPr/>
        </p:nvCxnSpPr>
        <p:spPr>
          <a:xfrm flipV="1">
            <a:off x="9000222" y="4446341"/>
            <a:ext cx="0" cy="1493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39E4C049-3559-B00B-4325-F191FE1A22FA}"/>
              </a:ext>
            </a:extLst>
          </p:cNvPr>
          <p:cNvCxnSpPr>
            <a:cxnSpLocks/>
          </p:cNvCxnSpPr>
          <p:nvPr/>
        </p:nvCxnSpPr>
        <p:spPr>
          <a:xfrm flipV="1">
            <a:off x="9424555" y="4836164"/>
            <a:ext cx="0" cy="11035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D3911FD-FFEF-5B76-54AE-AE7FBE5B6FAC}"/>
              </a:ext>
            </a:extLst>
          </p:cNvPr>
          <p:cNvSpPr txBox="1"/>
          <p:nvPr/>
        </p:nvSpPr>
        <p:spPr>
          <a:xfrm>
            <a:off x="9102370" y="4446341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 MeV</a:t>
            </a:r>
          </a:p>
        </p:txBody>
      </p:sp>
    </p:spTree>
    <p:extLst>
      <p:ext uri="{BB962C8B-B14F-4D97-AF65-F5344CB8AC3E}">
        <p14:creationId xmlns:p14="http://schemas.microsoft.com/office/powerpoint/2010/main" val="3989326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821FD-E9A2-B3D3-44D3-0C7E6402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03"/>
            <a:ext cx="10515600" cy="1325563"/>
          </a:xfrm>
        </p:spPr>
        <p:txBody>
          <a:bodyPr/>
          <a:lstStyle/>
          <a:p>
            <a:r>
              <a:rPr lang="it-IT" dirty="0"/>
              <a:t>Conclusioni: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E863310-2E31-C5EB-8733-5B8004E9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6263A1-1B3B-75DC-8E22-6ED61AB7378A}"/>
              </a:ext>
            </a:extLst>
          </p:cNvPr>
          <p:cNvSpPr txBox="1"/>
          <p:nvPr/>
        </p:nvSpPr>
        <p:spPr>
          <a:xfrm>
            <a:off x="838200" y="1073397"/>
            <a:ext cx="1043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j-lt"/>
              </a:rPr>
              <a:t>Evidenza della possibilità di distinguere due «famiglie» di segnali corrispondenti a neutroni e </a:t>
            </a:r>
            <a:r>
              <a:rPr lang="it-IT" sz="2800" dirty="0">
                <a:latin typeface="Symbol" panose="05050102010706020507" pitchFamily="18" charset="2"/>
              </a:rPr>
              <a:t>g </a:t>
            </a:r>
            <a:r>
              <a:rPr lang="it-IT" sz="2800" dirty="0">
                <a:latin typeface="+mj-lt"/>
              </a:rPr>
              <a:t>per i dati con sorgenti.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j-lt"/>
              </a:rPr>
              <a:t>Buone caratteristiche dei segnali per i dati con fascio.</a:t>
            </a:r>
            <a:endParaRPr lang="it-IT" sz="2800" dirty="0">
              <a:latin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latin typeface="+mj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F528447-08DC-C066-149E-10E4027F025A}"/>
              </a:ext>
            </a:extLst>
          </p:cNvPr>
          <p:cNvSpPr txBox="1">
            <a:spLocks/>
          </p:cNvSpPr>
          <p:nvPr/>
        </p:nvSpPr>
        <p:spPr>
          <a:xfrm>
            <a:off x="838200" y="24053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Passi futuri: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92EC0B-E8D5-2633-9123-5642460B49C2}"/>
              </a:ext>
            </a:extLst>
          </p:cNvPr>
          <p:cNvSpPr txBox="1"/>
          <p:nvPr/>
        </p:nvSpPr>
        <p:spPr>
          <a:xfrm>
            <a:off x="838200" y="3429000"/>
            <a:ext cx="10439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Continuare</a:t>
            </a:r>
            <a:r>
              <a:rPr lang="en-US" sz="2800" dirty="0">
                <a:latin typeface="+mj-lt"/>
              </a:rPr>
              <a:t> a </a:t>
            </a:r>
            <a:r>
              <a:rPr lang="en-US" sz="2800" dirty="0" err="1">
                <a:latin typeface="+mj-lt"/>
              </a:rPr>
              <a:t>studiare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parametri</a:t>
            </a:r>
            <a:r>
              <a:rPr lang="en-US" sz="2800" dirty="0">
                <a:latin typeface="+mj-lt"/>
              </a:rPr>
              <a:t> area fast e area slow.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j-lt"/>
              </a:rPr>
              <a:t>Discriminare e identificare se possibile le diverse sorgenti di background.</a:t>
            </a:r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j-lt"/>
              </a:rPr>
              <a:t>Mettere in coincidenza (e anticoincidenza) i segnali veto + detector per i dati con fascio.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ymbol" panose="05050102010706020507" pitchFamily="18" charset="2"/>
            </a:endParaRPr>
          </a:p>
          <a:p>
            <a:r>
              <a:rPr lang="it-IT" dirty="0">
                <a:latin typeface="+mj-lt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A727F7-F256-8855-B8B9-DD49EB1E823A}"/>
              </a:ext>
            </a:extLst>
          </p:cNvPr>
          <p:cNvSpPr txBox="1"/>
          <p:nvPr/>
        </p:nvSpPr>
        <p:spPr>
          <a:xfrm>
            <a:off x="702128" y="5498046"/>
            <a:ext cx="1078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Obiettivo finale:</a:t>
            </a:r>
          </a:p>
          <a:p>
            <a:pPr algn="ctr"/>
            <a:r>
              <a:rPr lang="it-IT" sz="2400" dirty="0">
                <a:latin typeface="+mj-lt"/>
              </a:rPr>
              <a:t> determinare l’efficienza dei detector per la rivelazione dei neutroni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156C96-A8E0-9FC9-7220-ECEC1F4A62D6}"/>
              </a:ext>
            </a:extLst>
          </p:cNvPr>
          <p:cNvSpPr txBox="1"/>
          <p:nvPr/>
        </p:nvSpPr>
        <p:spPr>
          <a:xfrm>
            <a:off x="5295899" y="6180811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ighlight>
                  <a:srgbClr val="FFFF00"/>
                </a:highlight>
              </a:rPr>
              <a:t>STAY TUNED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33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09C112-E84D-186D-C1C6-86284AFE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2766218"/>
            <a:ext cx="10515600" cy="1325563"/>
          </a:xfrm>
        </p:spPr>
        <p:txBody>
          <a:bodyPr/>
          <a:lstStyle/>
          <a:p>
            <a:pPr algn="ctr"/>
            <a:r>
              <a:rPr lang="it-IT" i="1" dirty="0"/>
              <a:t>Grazie per l’attenzione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52D71A-F001-467A-4842-FFFB1110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2F3AC91-9255-C7E0-B71B-6219D4FCC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85" y="4727454"/>
            <a:ext cx="1654805" cy="10377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B604D7D-8559-F994-5DA6-F99E219EF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27" y="4764221"/>
            <a:ext cx="1653546" cy="15921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1647926-A88C-ED1A-0E0C-4D2122CAF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39" y="4726876"/>
            <a:ext cx="1666461" cy="10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07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E398D-BBBA-FC33-8B94-3DE7E836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backup slide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70283F-05EC-B95F-D2FE-D187C4EA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5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70283F-05EC-B95F-D2FE-D187C4EA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AB016CE-5D78-DBC7-E3BB-EACD2AD5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err="1"/>
              <a:t>Amplitude</a:t>
            </a:r>
            <a:r>
              <a:rPr lang="it-IT" sz="3600" dirty="0"/>
              <a:t> </a:t>
            </a:r>
            <a:r>
              <a:rPr lang="it-IT" sz="3600" dirty="0" err="1"/>
              <a:t>spectra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8AFBE4-A6FC-98AE-8EC9-A6E338FE5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7" y="2180517"/>
            <a:ext cx="3750944" cy="24059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A2EAA07-49C7-1D9B-C1B2-B14710F3A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24" y="2180516"/>
            <a:ext cx="3750944" cy="24059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3053DC3-7C2D-DDA3-4A51-935BD2A8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52" y="2180516"/>
            <a:ext cx="3895036" cy="249837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4DD1A7-BDAF-6C6A-0A36-2A45097887FB}"/>
              </a:ext>
            </a:extLst>
          </p:cNvPr>
          <p:cNvSpPr txBox="1"/>
          <p:nvPr/>
        </p:nvSpPr>
        <p:spPr>
          <a:xfrm>
            <a:off x="327661" y="1005840"/>
            <a:ext cx="1186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AmBe1800			Cs1800				Y1800</a:t>
            </a:r>
          </a:p>
        </p:txBody>
      </p:sp>
    </p:spTree>
    <p:extLst>
      <p:ext uri="{BB962C8B-B14F-4D97-AF65-F5344CB8AC3E}">
        <p14:creationId xmlns:p14="http://schemas.microsoft.com/office/powerpoint/2010/main" val="2077815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70283F-05EC-B95F-D2FE-D187C4EA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434DEEE-9CE9-906F-28E8-45C81770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216025"/>
            <a:ext cx="8553450" cy="54864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6DB0539-FC3F-E71C-2DF8-9741B51DFD5B}"/>
              </a:ext>
            </a:extLst>
          </p:cNvPr>
          <p:cNvCxnSpPr>
            <a:cxnSpLocks/>
          </p:cNvCxnSpPr>
          <p:nvPr/>
        </p:nvCxnSpPr>
        <p:spPr>
          <a:xfrm flipV="1">
            <a:off x="2316669" y="4278086"/>
            <a:ext cx="856517" cy="176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>
            <a:extLst>
              <a:ext uri="{FF2B5EF4-FFF2-40B4-BE49-F238E27FC236}">
                <a16:creationId xmlns:a16="http://schemas.microsoft.com/office/drawing/2014/main" id="{8AB016CE-5D78-DBC7-E3BB-EACD2AD5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AmBe1800</a:t>
            </a:r>
            <a:br>
              <a:rPr lang="it-IT" dirty="0"/>
            </a:br>
            <a:endParaRPr lang="it-IT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4B41B65-3D90-A5F4-4F51-A40E824F818F}"/>
              </a:ext>
            </a:extLst>
          </p:cNvPr>
          <p:cNvCxnSpPr>
            <a:cxnSpLocks/>
          </p:cNvCxnSpPr>
          <p:nvPr/>
        </p:nvCxnSpPr>
        <p:spPr>
          <a:xfrm flipV="1">
            <a:off x="6583869" y="4278086"/>
            <a:ext cx="856517" cy="176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5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70283F-05EC-B95F-D2FE-D187C4EA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434DEEE-9CE9-906F-28E8-45C81770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275" y="1216025"/>
            <a:ext cx="8553450" cy="54864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391B2C4-2FB7-C5F0-69FD-BFDB4DD2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Y1800</a:t>
            </a:r>
            <a:br>
              <a:rPr lang="it-IT" dirty="0"/>
            </a:br>
            <a:endParaRPr lang="it-IT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C998B31-0F5B-420C-E4EA-E74C7540B4EF}"/>
              </a:ext>
            </a:extLst>
          </p:cNvPr>
          <p:cNvCxnSpPr>
            <a:cxnSpLocks/>
          </p:cNvCxnSpPr>
          <p:nvPr/>
        </p:nvCxnSpPr>
        <p:spPr>
          <a:xfrm flipV="1">
            <a:off x="2316669" y="4278086"/>
            <a:ext cx="856517" cy="176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A1C2FEF-D4D7-D3D6-67A0-03C725223DD8}"/>
              </a:ext>
            </a:extLst>
          </p:cNvPr>
          <p:cNvCxnSpPr>
            <a:cxnSpLocks/>
          </p:cNvCxnSpPr>
          <p:nvPr/>
        </p:nvCxnSpPr>
        <p:spPr>
          <a:xfrm flipV="1">
            <a:off x="6594755" y="4278086"/>
            <a:ext cx="856517" cy="176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9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70283F-05EC-B95F-D2FE-D187C4EA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434DEEE-9CE9-906F-28E8-45C81770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275" y="1216025"/>
            <a:ext cx="8553450" cy="54864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9635E46-DCFF-8284-DBE3-13B44DA1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Cs1800</a:t>
            </a:r>
            <a:br>
              <a:rPr lang="it-IT" dirty="0"/>
            </a:br>
            <a:endParaRPr lang="it-IT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D394C7C-D755-DB14-E123-92C9DC84B5DE}"/>
              </a:ext>
            </a:extLst>
          </p:cNvPr>
          <p:cNvCxnSpPr>
            <a:cxnSpLocks/>
          </p:cNvCxnSpPr>
          <p:nvPr/>
        </p:nvCxnSpPr>
        <p:spPr>
          <a:xfrm flipV="1">
            <a:off x="2316669" y="4278086"/>
            <a:ext cx="856517" cy="176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DDD922A-5D3D-FD72-6BCE-DB1B8E8627F0}"/>
              </a:ext>
            </a:extLst>
          </p:cNvPr>
          <p:cNvCxnSpPr>
            <a:cxnSpLocks/>
          </p:cNvCxnSpPr>
          <p:nvPr/>
        </p:nvCxnSpPr>
        <p:spPr>
          <a:xfrm flipV="1">
            <a:off x="6589312" y="4278086"/>
            <a:ext cx="856517" cy="176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16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3.BC501A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CF66CB-5B0C-898D-4E9D-6D86FEDA4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3" y="2550071"/>
            <a:ext cx="12165524" cy="380007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A64C8A4-BAF1-39C7-EF3F-1772D93091C3}"/>
              </a:ext>
            </a:extLst>
          </p:cNvPr>
          <p:cNvSpPr txBox="1">
            <a:spLocks/>
          </p:cNvSpPr>
          <p:nvPr/>
        </p:nvSpPr>
        <p:spPr>
          <a:xfrm>
            <a:off x="854475" y="1949791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1</a:t>
            </a:r>
            <a:br>
              <a:rPr lang="it-IT" dirty="0"/>
            </a:br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60BC7C7-F574-FE0A-64F3-9FD041402B89}"/>
              </a:ext>
            </a:extLst>
          </p:cNvPr>
          <p:cNvSpPr txBox="1">
            <a:spLocks/>
          </p:cNvSpPr>
          <p:nvPr/>
        </p:nvSpPr>
        <p:spPr>
          <a:xfrm>
            <a:off x="6283910" y="1949790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2</a:t>
            </a:r>
            <a:br>
              <a:rPr lang="it-IT" dirty="0"/>
            </a:b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81346A1-45F3-EBB4-325D-D92E8E915E3F}"/>
              </a:ext>
            </a:extLst>
          </p:cNvPr>
          <p:cNvSpPr txBox="1"/>
          <p:nvPr/>
        </p:nvSpPr>
        <p:spPr>
          <a:xfrm>
            <a:off x="3657600" y="105779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Area slow/Area fast vs TOF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0B41BBF-2800-6E84-0B84-66067701D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6" y="0"/>
            <a:ext cx="3105149" cy="1847466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86A49B97-B89C-72FE-24C0-4281572D9413}"/>
              </a:ext>
            </a:extLst>
          </p:cNvPr>
          <p:cNvSpPr/>
          <p:nvPr/>
        </p:nvSpPr>
        <p:spPr>
          <a:xfrm rot="1646414">
            <a:off x="386676" y="750174"/>
            <a:ext cx="2334806" cy="75479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D25191F-95E7-1AA6-AC10-05C4D39B7884}"/>
              </a:ext>
            </a:extLst>
          </p:cNvPr>
          <p:cNvCxnSpPr>
            <a:cxnSpLocks/>
          </p:cNvCxnSpPr>
          <p:nvPr/>
        </p:nvCxnSpPr>
        <p:spPr>
          <a:xfrm flipV="1">
            <a:off x="2375678" y="3388700"/>
            <a:ext cx="0" cy="25478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9FD105-9CF6-7543-7622-38C421A8D126}"/>
              </a:ext>
            </a:extLst>
          </p:cNvPr>
          <p:cNvSpPr txBox="1"/>
          <p:nvPr/>
        </p:nvSpPr>
        <p:spPr>
          <a:xfrm>
            <a:off x="1948767" y="3107452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100 MeV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B54B05-E3E9-4C10-0658-F96FF9F5A2EC}"/>
              </a:ext>
            </a:extLst>
          </p:cNvPr>
          <p:cNvSpPr txBox="1"/>
          <p:nvPr/>
        </p:nvSpPr>
        <p:spPr>
          <a:xfrm>
            <a:off x="2605480" y="4083619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10 MeV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605B61-BBF6-8D16-BA90-BA386FDE4409}"/>
              </a:ext>
            </a:extLst>
          </p:cNvPr>
          <p:cNvSpPr txBox="1"/>
          <p:nvPr/>
        </p:nvSpPr>
        <p:spPr>
          <a:xfrm>
            <a:off x="1209704" y="2941801"/>
            <a:ext cx="110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900 MeV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E3B0049-BDBD-833B-9FF7-C76C76B44B09}"/>
              </a:ext>
            </a:extLst>
          </p:cNvPr>
          <p:cNvCxnSpPr>
            <a:cxnSpLocks/>
          </p:cNvCxnSpPr>
          <p:nvPr/>
        </p:nvCxnSpPr>
        <p:spPr>
          <a:xfrm flipV="1">
            <a:off x="1593276" y="3251898"/>
            <a:ext cx="0" cy="2694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CA43A72-3075-BA75-8527-69485E9A4C43}"/>
              </a:ext>
            </a:extLst>
          </p:cNvPr>
          <p:cNvCxnSpPr>
            <a:cxnSpLocks/>
          </p:cNvCxnSpPr>
          <p:nvPr/>
        </p:nvCxnSpPr>
        <p:spPr>
          <a:xfrm flipV="1">
            <a:off x="2952712" y="4443240"/>
            <a:ext cx="0" cy="1493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CFDD43C-E3DF-5E92-C55C-CB61722C15EC}"/>
              </a:ext>
            </a:extLst>
          </p:cNvPr>
          <p:cNvCxnSpPr>
            <a:cxnSpLocks/>
          </p:cNvCxnSpPr>
          <p:nvPr/>
        </p:nvCxnSpPr>
        <p:spPr>
          <a:xfrm flipV="1">
            <a:off x="3377045" y="4833063"/>
            <a:ext cx="0" cy="11035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342555A-121E-168C-29EE-DEF69BCE563B}"/>
              </a:ext>
            </a:extLst>
          </p:cNvPr>
          <p:cNvSpPr txBox="1"/>
          <p:nvPr/>
        </p:nvSpPr>
        <p:spPr>
          <a:xfrm>
            <a:off x="3054860" y="4443240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1 MeV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D3CC1BD-9F1B-5F10-436E-C5AF7BFED980}"/>
              </a:ext>
            </a:extLst>
          </p:cNvPr>
          <p:cNvCxnSpPr>
            <a:cxnSpLocks/>
          </p:cNvCxnSpPr>
          <p:nvPr/>
        </p:nvCxnSpPr>
        <p:spPr>
          <a:xfrm flipV="1">
            <a:off x="8460772" y="3388700"/>
            <a:ext cx="0" cy="25478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224D9B4-75B4-D083-4AE2-AD7DBCD6D776}"/>
              </a:ext>
            </a:extLst>
          </p:cNvPr>
          <p:cNvSpPr txBox="1"/>
          <p:nvPr/>
        </p:nvSpPr>
        <p:spPr>
          <a:xfrm>
            <a:off x="8033861" y="3107452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+mj-lt"/>
              </a:rPr>
              <a:t>100 MeV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19E2805-0792-42A9-6307-83A4577AFB11}"/>
              </a:ext>
            </a:extLst>
          </p:cNvPr>
          <p:cNvSpPr txBox="1"/>
          <p:nvPr/>
        </p:nvSpPr>
        <p:spPr>
          <a:xfrm>
            <a:off x="8690574" y="4083619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+mj-lt"/>
              </a:rPr>
              <a:t>10 MeV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F056B05-8531-0B48-6D7E-6E7E2ACA2268}"/>
              </a:ext>
            </a:extLst>
          </p:cNvPr>
          <p:cNvSpPr txBox="1"/>
          <p:nvPr/>
        </p:nvSpPr>
        <p:spPr>
          <a:xfrm>
            <a:off x="7294798" y="2941801"/>
            <a:ext cx="110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+mj-lt"/>
              </a:rPr>
              <a:t>900 MeV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F4453677-BB30-35F1-8E91-DAD87DD7F9D3}"/>
              </a:ext>
            </a:extLst>
          </p:cNvPr>
          <p:cNvCxnSpPr>
            <a:cxnSpLocks/>
          </p:cNvCxnSpPr>
          <p:nvPr/>
        </p:nvCxnSpPr>
        <p:spPr>
          <a:xfrm flipV="1">
            <a:off x="7678370" y="3251898"/>
            <a:ext cx="0" cy="2694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D53F0AC-64E8-3853-8F45-DECB5242EE70}"/>
              </a:ext>
            </a:extLst>
          </p:cNvPr>
          <p:cNvCxnSpPr>
            <a:cxnSpLocks/>
          </p:cNvCxnSpPr>
          <p:nvPr/>
        </p:nvCxnSpPr>
        <p:spPr>
          <a:xfrm flipV="1">
            <a:off x="9037806" y="4443240"/>
            <a:ext cx="0" cy="14933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A502646F-11E6-62B3-7F59-D22E4538E509}"/>
              </a:ext>
            </a:extLst>
          </p:cNvPr>
          <p:cNvCxnSpPr>
            <a:cxnSpLocks/>
          </p:cNvCxnSpPr>
          <p:nvPr/>
        </p:nvCxnSpPr>
        <p:spPr>
          <a:xfrm flipV="1">
            <a:off x="9462139" y="4833063"/>
            <a:ext cx="0" cy="11035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356A265-1A70-CB60-FDB4-15F675F8A464}"/>
              </a:ext>
            </a:extLst>
          </p:cNvPr>
          <p:cNvSpPr txBox="1"/>
          <p:nvPr/>
        </p:nvSpPr>
        <p:spPr>
          <a:xfrm>
            <a:off x="9139954" y="4443240"/>
            <a:ext cx="11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+mj-lt"/>
              </a:rPr>
              <a:t>1 MeV</a:t>
            </a:r>
          </a:p>
        </p:txBody>
      </p:sp>
    </p:spTree>
    <p:extLst>
      <p:ext uri="{BB962C8B-B14F-4D97-AF65-F5344CB8AC3E}">
        <p14:creationId xmlns:p14="http://schemas.microsoft.com/office/powerpoint/2010/main" val="128394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7CD54-1F5A-9BBE-5E48-AD4E6C5B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0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Setup realizzato ad </a:t>
            </a:r>
            <a:r>
              <a:rPr lang="it-IT" dirty="0" err="1"/>
              <a:t>n_TOF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60FA39-2215-6C22-6496-7FE9C06D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8C61D02-5A7A-26FB-4074-F5052A13541F}"/>
              </a:ext>
            </a:extLst>
          </p:cNvPr>
          <p:cNvGrpSpPr/>
          <p:nvPr/>
        </p:nvGrpSpPr>
        <p:grpSpPr>
          <a:xfrm>
            <a:off x="11826291" y="5366529"/>
            <a:ext cx="55440" cy="141120"/>
            <a:chOff x="11826291" y="5366529"/>
            <a:chExt cx="5544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656BEB93-A77B-8052-D293-4DCF836E8433}"/>
                    </a:ext>
                  </a:extLst>
                </p14:cNvPr>
                <p14:cNvContentPartPr/>
                <p14:nvPr/>
              </p14:nvContentPartPr>
              <p14:xfrm>
                <a:off x="11826291" y="5370129"/>
                <a:ext cx="55440" cy="13752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656BEB93-A77B-8052-D293-4DCF836E843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17291" y="5361129"/>
                  <a:ext cx="73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5194A454-234A-A996-394A-1F9D5271F2C9}"/>
                    </a:ext>
                  </a:extLst>
                </p14:cNvPr>
                <p14:cNvContentPartPr/>
                <p14:nvPr/>
              </p14:nvContentPartPr>
              <p14:xfrm>
                <a:off x="11832411" y="5366529"/>
                <a:ext cx="6120" cy="4068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5194A454-234A-A996-394A-1F9D5271F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22848" y="5357608"/>
                  <a:ext cx="24863" cy="5816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A9873828-A9B5-5476-8F28-4453A6A5CFCA}"/>
                  </a:ext>
                </a:extLst>
              </p14:cNvPr>
              <p14:cNvContentPartPr/>
              <p14:nvPr/>
            </p14:nvContentPartPr>
            <p14:xfrm>
              <a:off x="8102280" y="660107"/>
              <a:ext cx="360" cy="36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A9873828-A9B5-5476-8F28-4453A6A5CF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3280" y="65110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7F8423F9-446E-309F-753C-8673C05D4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6" y="3699622"/>
            <a:ext cx="4722824" cy="28099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31C15AE-1118-64E7-5CC8-F75DF06D23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84" y="3672396"/>
            <a:ext cx="3689270" cy="279939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6282AA-9336-9049-1AB0-A231B4F8358F}"/>
              </a:ext>
            </a:extLst>
          </p:cNvPr>
          <p:cNvSpPr txBox="1"/>
          <p:nvPr/>
        </p:nvSpPr>
        <p:spPr>
          <a:xfrm>
            <a:off x="5365170" y="3023396"/>
            <a:ext cx="146165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+mj-lt"/>
              </a:rPr>
              <a:t>n_TOF</a:t>
            </a:r>
            <a:r>
              <a:rPr lang="it-IT" sz="2000" b="1" dirty="0">
                <a:latin typeface="+mj-lt"/>
              </a:rPr>
              <a:t> setup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3A1E394B-F1D3-29EF-A0F0-E621370FFE3A}"/>
                  </a:ext>
                </a:extLst>
              </p14:cNvPr>
              <p14:cNvContentPartPr/>
              <p14:nvPr/>
            </p14:nvContentPartPr>
            <p14:xfrm>
              <a:off x="5477160" y="3241143"/>
              <a:ext cx="123768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3A1E394B-F1D3-29EF-A0F0-E621370FFE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5139" y="3097143"/>
                <a:ext cx="1381362" cy="28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A9CA2966-E043-9783-98E6-44F9210B61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4" y="1118586"/>
            <a:ext cx="3154312" cy="20695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7AA8107-A4D6-00D4-E3A9-7100D54E7B8D}"/>
                  </a:ext>
                </a:extLst>
              </p14:cNvPr>
              <p14:cNvContentPartPr/>
              <p14:nvPr/>
            </p14:nvContentPartPr>
            <p14:xfrm rot="20935344">
              <a:off x="1408446" y="2795165"/>
              <a:ext cx="926381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7AA8107-A4D6-00D4-E3A9-7100D54E7B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20935344">
                <a:off x="1336438" y="2651165"/>
                <a:ext cx="1070037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601F3F-175F-19D2-6B87-8048CEA1AA58}"/>
              </a:ext>
            </a:extLst>
          </p:cNvPr>
          <p:cNvSpPr txBox="1"/>
          <p:nvPr/>
        </p:nvSpPr>
        <p:spPr>
          <a:xfrm>
            <a:off x="5672831" y="1118586"/>
            <a:ext cx="2429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j-lt"/>
              </a:rPr>
              <a:t>Fascio di </a:t>
            </a:r>
            <a:r>
              <a:rPr lang="en-US" u="sng" dirty="0" err="1">
                <a:latin typeface="+mj-lt"/>
              </a:rPr>
              <a:t>protoni</a:t>
            </a:r>
            <a:r>
              <a:rPr lang="en-US" u="sng" dirty="0">
                <a:latin typeface="+mj-lt"/>
              </a:rPr>
              <a:t>: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20 GeV/c p from PS </a:t>
            </a:r>
          </a:p>
          <a:p>
            <a:r>
              <a:rPr lang="en-US" dirty="0">
                <a:latin typeface="+mj-lt"/>
              </a:rPr>
              <a:t>7 ns bunch length </a:t>
            </a:r>
          </a:p>
          <a:p>
            <a:r>
              <a:rPr lang="en-US" dirty="0">
                <a:latin typeface="+mj-lt"/>
              </a:rPr>
              <a:t>Min. 1.2s btw bunches</a:t>
            </a:r>
            <a:endParaRPr lang="it-IT" dirty="0">
              <a:latin typeface="+mj-lt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8F6C41-17AC-3B79-B945-9048FC201E92}"/>
              </a:ext>
            </a:extLst>
          </p:cNvPr>
          <p:cNvSpPr txBox="1"/>
          <p:nvPr/>
        </p:nvSpPr>
        <p:spPr>
          <a:xfrm>
            <a:off x="495597" y="3613750"/>
            <a:ext cx="2752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+mj-lt"/>
              </a:rPr>
              <a:t>Sfruttare</a:t>
            </a:r>
            <a:r>
              <a:rPr lang="en-US" dirty="0">
                <a:latin typeface="+mj-lt"/>
              </a:rPr>
              <a:t> lo scattering </a:t>
            </a:r>
            <a:r>
              <a:rPr lang="en-US" dirty="0" err="1">
                <a:latin typeface="+mj-lt"/>
              </a:rPr>
              <a:t>elastico</a:t>
            </a:r>
            <a:r>
              <a:rPr lang="en-US" dirty="0">
                <a:latin typeface="+mj-lt"/>
              </a:rPr>
              <a:t> n-p </a:t>
            </a: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EAA65ECD-4C45-C047-4C04-536BFD0490D9}"/>
                  </a:ext>
                </a:extLst>
              </p14:cNvPr>
              <p14:cNvContentPartPr/>
              <p14:nvPr/>
            </p14:nvContentPartPr>
            <p14:xfrm>
              <a:off x="5770101" y="5246668"/>
              <a:ext cx="360" cy="36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EAA65ECD-4C45-C047-4C04-536BFD0490D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52461" y="51386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034D020F-36AE-D5E3-3724-DE4399C18347}"/>
                  </a:ext>
                </a:extLst>
              </p14:cNvPr>
              <p14:cNvContentPartPr/>
              <p14:nvPr/>
            </p14:nvContentPartPr>
            <p14:xfrm>
              <a:off x="5770101" y="5246668"/>
              <a:ext cx="360" cy="36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034D020F-36AE-D5E3-3724-DE4399C183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52461" y="51386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AD850E83-94D4-F77B-A3F3-686DB0F801FB}"/>
                  </a:ext>
                </a:extLst>
              </p14:cNvPr>
              <p14:cNvContentPartPr/>
              <p14:nvPr/>
            </p14:nvContentPartPr>
            <p14:xfrm>
              <a:off x="5770101" y="5246668"/>
              <a:ext cx="360" cy="36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AD850E83-94D4-F77B-A3F3-686DB0F801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52461" y="51386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DBA9391-FEA4-20F7-EA15-B002EE77149C}"/>
                  </a:ext>
                </a:extLst>
              </p14:cNvPr>
              <p14:cNvContentPartPr/>
              <p14:nvPr/>
            </p14:nvContentPartPr>
            <p14:xfrm>
              <a:off x="3098181" y="3781468"/>
              <a:ext cx="360" cy="36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DBA9391-FEA4-20F7-EA15-B002EE7714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89181" y="377282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o 39">
            <a:extLst>
              <a:ext uri="{FF2B5EF4-FFF2-40B4-BE49-F238E27FC236}">
                <a16:creationId xmlns:a16="http://schemas.microsoft.com/office/drawing/2014/main" id="{7FD22F15-1A25-CE11-4FDF-19AC906FD83C}"/>
              </a:ext>
            </a:extLst>
          </p:cNvPr>
          <p:cNvGrpSpPr/>
          <p:nvPr/>
        </p:nvGrpSpPr>
        <p:grpSpPr>
          <a:xfrm>
            <a:off x="2938341" y="3627028"/>
            <a:ext cx="829800" cy="293040"/>
            <a:chOff x="2938341" y="3627028"/>
            <a:chExt cx="8298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AA453C95-C0B5-8904-F464-65471DCE2A28}"/>
                    </a:ext>
                  </a:extLst>
                </p14:cNvPr>
                <p14:cNvContentPartPr/>
                <p14:nvPr/>
              </p14:nvContentPartPr>
              <p14:xfrm>
                <a:off x="2938341" y="3675268"/>
                <a:ext cx="702000" cy="22032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AA453C95-C0B5-8904-F464-65471DCE2A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9341" y="3666268"/>
                  <a:ext cx="719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A196428B-6AD2-6EB7-5961-C74D5724B6B2}"/>
                    </a:ext>
                  </a:extLst>
                </p14:cNvPr>
                <p14:cNvContentPartPr/>
                <p14:nvPr/>
              </p14:nvContentPartPr>
              <p14:xfrm>
                <a:off x="3550701" y="3627028"/>
                <a:ext cx="217440" cy="29304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A196428B-6AD2-6EB7-5961-C74D5724B6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41701" y="3618388"/>
                  <a:ext cx="23508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2CC4668D-1695-94A0-C63C-B076D805625A}"/>
                  </a:ext>
                </a:extLst>
              </p14:cNvPr>
              <p14:cNvContentPartPr/>
              <p14:nvPr/>
            </p14:nvContentPartPr>
            <p14:xfrm>
              <a:off x="2966440" y="3578400"/>
              <a:ext cx="164880" cy="30564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2CC4668D-1695-94A0-C63C-B076D805625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57440" y="3569760"/>
                <a:ext cx="1825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8500ADF3-8157-0DEB-723A-98AC67B0D2CC}"/>
                  </a:ext>
                </a:extLst>
              </p14:cNvPr>
              <p14:cNvContentPartPr/>
              <p14:nvPr/>
            </p14:nvContentPartPr>
            <p14:xfrm>
              <a:off x="2971480" y="3656880"/>
              <a:ext cx="849960" cy="240480"/>
            </p14:xfrm>
          </p:contentPart>
        </mc:Choice>
        <mc:Fallback xmlns=""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8500ADF3-8157-0DEB-723A-98AC67B0D2C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08480" y="3594240"/>
                <a:ext cx="9756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47887E4E-AB66-8732-1F0A-B3EAB73F176E}"/>
                  </a:ext>
                </a:extLst>
              </p14:cNvPr>
              <p14:cNvContentPartPr/>
              <p14:nvPr/>
            </p14:nvContentPartPr>
            <p14:xfrm>
              <a:off x="-694914" y="5416382"/>
              <a:ext cx="360" cy="36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47887E4E-AB66-8732-1F0A-B3EAB73F176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757914" y="5353742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Ovale 47">
            <a:extLst>
              <a:ext uri="{FF2B5EF4-FFF2-40B4-BE49-F238E27FC236}">
                <a16:creationId xmlns:a16="http://schemas.microsoft.com/office/drawing/2014/main" id="{BF5D7064-5A8B-8049-68E0-0C0C6B6E8FBA}"/>
              </a:ext>
            </a:extLst>
          </p:cNvPr>
          <p:cNvSpPr/>
          <p:nvPr/>
        </p:nvSpPr>
        <p:spPr>
          <a:xfrm>
            <a:off x="592893" y="3556595"/>
            <a:ext cx="2451129" cy="6778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D7B1671-029F-6F0C-261D-DD9B9C0FC6BA}"/>
              </a:ext>
            </a:extLst>
          </p:cNvPr>
          <p:cNvSpPr txBox="1"/>
          <p:nvPr/>
        </p:nvSpPr>
        <p:spPr>
          <a:xfrm>
            <a:off x="8798560" y="1673452"/>
            <a:ext cx="285496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+mj-lt"/>
              </a:rPr>
              <a:t>10 MeV – 1 GeV: </a:t>
            </a:r>
          </a:p>
          <a:p>
            <a:pPr algn="ctr"/>
            <a:r>
              <a:rPr lang="sv-SE" b="1" dirty="0">
                <a:latin typeface="+mj-lt"/>
              </a:rPr>
              <a:t>100000 neutron/bunch</a:t>
            </a:r>
            <a:endParaRPr lang="it-IT" b="1" dirty="0">
              <a:latin typeface="+mj-lt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75105E1-9598-FF2F-F5FE-DC8C0325E9F8}"/>
              </a:ext>
            </a:extLst>
          </p:cNvPr>
          <p:cNvCxnSpPr>
            <a:cxnSpLocks/>
          </p:cNvCxnSpPr>
          <p:nvPr/>
        </p:nvCxnSpPr>
        <p:spPr>
          <a:xfrm>
            <a:off x="7889260" y="1996618"/>
            <a:ext cx="654665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2EC258-D540-B4ED-7FCF-F60FA4674969}"/>
              </a:ext>
            </a:extLst>
          </p:cNvPr>
          <p:cNvSpPr txBox="1"/>
          <p:nvPr/>
        </p:nvSpPr>
        <p:spPr>
          <a:xfrm>
            <a:off x="520119" y="5553844"/>
            <a:ext cx="259667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C00000"/>
                </a:solidFill>
                <a:latin typeface="Calibri Light (Titoli)"/>
              </a:rPr>
              <a:t>OBIETTIVO</a:t>
            </a:r>
            <a:r>
              <a:rPr lang="sv-SE" b="1" dirty="0">
                <a:latin typeface="Calibri Light (Titoli)"/>
              </a:rPr>
              <a:t>:</a:t>
            </a:r>
          </a:p>
          <a:p>
            <a:pPr algn="ctr"/>
            <a:r>
              <a:rPr lang="en-US" dirty="0" err="1">
                <a:latin typeface="+mj-lt"/>
              </a:rPr>
              <a:t>Stimare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l’efficienza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nella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rivelazione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neutroni</a:t>
            </a:r>
            <a:endParaRPr lang="en-US" dirty="0">
              <a:latin typeface="+mj-lt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2BD1F82-C193-FDEA-E54A-5885116AA7B1}"/>
              </a:ext>
            </a:extLst>
          </p:cNvPr>
          <p:cNvCxnSpPr>
            <a:cxnSpLocks/>
          </p:cNvCxnSpPr>
          <p:nvPr/>
        </p:nvCxnSpPr>
        <p:spPr>
          <a:xfrm>
            <a:off x="1816377" y="4349293"/>
            <a:ext cx="2080" cy="106708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48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3.BC501A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A64C8A4-BAF1-39C7-EF3F-1772D93091C3}"/>
              </a:ext>
            </a:extLst>
          </p:cNvPr>
          <p:cNvSpPr txBox="1">
            <a:spLocks/>
          </p:cNvSpPr>
          <p:nvPr/>
        </p:nvSpPr>
        <p:spPr>
          <a:xfrm>
            <a:off x="854475" y="1949791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1</a:t>
            </a:r>
            <a:br>
              <a:rPr lang="it-IT" dirty="0"/>
            </a:br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60BC7C7-F574-FE0A-64F3-9FD041402B89}"/>
              </a:ext>
            </a:extLst>
          </p:cNvPr>
          <p:cNvSpPr txBox="1">
            <a:spLocks/>
          </p:cNvSpPr>
          <p:nvPr/>
        </p:nvSpPr>
        <p:spPr>
          <a:xfrm>
            <a:off x="6283910" y="1949790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2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D0CE42-73C1-6807-37B2-B6C3321C4ADF}"/>
              </a:ext>
            </a:extLst>
          </p:cNvPr>
          <p:cNvSpPr txBox="1"/>
          <p:nvPr/>
        </p:nvSpPr>
        <p:spPr>
          <a:xfrm>
            <a:off x="3569192" y="101267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TOF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EFD4DF-F9DA-8C91-C6F2-00210A86E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6" y="0"/>
            <a:ext cx="3105149" cy="1847466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C790862F-0FE4-BC42-6327-AD93E2DEB972}"/>
              </a:ext>
            </a:extLst>
          </p:cNvPr>
          <p:cNvSpPr/>
          <p:nvPr/>
        </p:nvSpPr>
        <p:spPr>
          <a:xfrm rot="1646414">
            <a:off x="386676" y="750174"/>
            <a:ext cx="2334806" cy="75479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E2B37F-ED11-77F0-3F68-467A86FEC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55140"/>
            <a:ext cx="12191999" cy="38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66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935BD-F603-D369-9332-8A90C0C0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5" y="240838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3.BC501A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29F219-88BC-584A-EE0D-CE0CC70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A64C8A4-BAF1-39C7-EF3F-1772D93091C3}"/>
              </a:ext>
            </a:extLst>
          </p:cNvPr>
          <p:cNvSpPr txBox="1">
            <a:spLocks/>
          </p:cNvSpPr>
          <p:nvPr/>
        </p:nvSpPr>
        <p:spPr>
          <a:xfrm>
            <a:off x="854475" y="1949791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1</a:t>
            </a:r>
            <a:br>
              <a:rPr lang="it-IT" dirty="0"/>
            </a:br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60BC7C7-F574-FE0A-64F3-9FD041402B89}"/>
              </a:ext>
            </a:extLst>
          </p:cNvPr>
          <p:cNvSpPr txBox="1">
            <a:spLocks/>
          </p:cNvSpPr>
          <p:nvPr/>
        </p:nvSpPr>
        <p:spPr>
          <a:xfrm>
            <a:off x="6283910" y="1949790"/>
            <a:ext cx="5429435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Detector 2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D0CE42-73C1-6807-37B2-B6C3321C4ADF}"/>
              </a:ext>
            </a:extLst>
          </p:cNvPr>
          <p:cNvSpPr txBox="1"/>
          <p:nvPr/>
        </p:nvSpPr>
        <p:spPr>
          <a:xfrm>
            <a:off x="3569192" y="101267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Energy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EFD4DF-F9DA-8C91-C6F2-00210A86E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6" y="0"/>
            <a:ext cx="3105149" cy="1847466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C790862F-0FE4-BC42-6327-AD93E2DEB972}"/>
              </a:ext>
            </a:extLst>
          </p:cNvPr>
          <p:cNvSpPr/>
          <p:nvPr/>
        </p:nvSpPr>
        <p:spPr>
          <a:xfrm rot="1646414">
            <a:off x="386676" y="750174"/>
            <a:ext cx="2334806" cy="75479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E2B37F-ED11-77F0-3F68-467A86FEC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140"/>
            <a:ext cx="12192000" cy="38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7CD54-1F5A-9BBE-5E48-AD4E6C5B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0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1.A</a:t>
            </a:r>
            <a:r>
              <a:rPr lang="it-IT" sz="4400" dirty="0">
                <a:latin typeface="+mj-lt"/>
              </a:rPr>
              <a:t>cquisizione dati con sorgenti</a:t>
            </a:r>
            <a:r>
              <a:rPr lang="it-IT" dirty="0"/>
              <a:t>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60FA39-2215-6C22-6496-7FE9C06D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5DC648-EAEA-C328-9778-E5BF271599BE}"/>
              </a:ext>
            </a:extLst>
          </p:cNvPr>
          <p:cNvSpPr txBox="1"/>
          <p:nvPr/>
        </p:nvSpPr>
        <p:spPr>
          <a:xfrm>
            <a:off x="729571" y="1059870"/>
            <a:ext cx="49708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dirty="0">
                <a:latin typeface="+mj-lt"/>
              </a:rPr>
              <a:t>Tipologia di rivelatori testati: </a:t>
            </a:r>
          </a:p>
          <a:p>
            <a:pPr algn="ctr"/>
            <a:r>
              <a:rPr lang="it-IT" sz="2800" dirty="0">
                <a:solidFill>
                  <a:srgbClr val="C00000"/>
                </a:solidFill>
                <a:latin typeface="+mj-lt"/>
              </a:rPr>
              <a:t>    2 Scintillatori Liquidi BC501A</a:t>
            </a:r>
            <a:r>
              <a:rPr lang="it-IT" sz="2800" dirty="0"/>
              <a:t>	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2F9B2B-1811-BEE5-1F53-1E5B88ACC9E3}"/>
              </a:ext>
            </a:extLst>
          </p:cNvPr>
          <p:cNvSpPr txBox="1"/>
          <p:nvPr/>
        </p:nvSpPr>
        <p:spPr>
          <a:xfrm>
            <a:off x="297541" y="2633133"/>
            <a:ext cx="4163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</a:rPr>
              <a:t>Obiettivo:</a:t>
            </a:r>
          </a:p>
          <a:p>
            <a:pPr algn="ctr"/>
            <a:r>
              <a:rPr lang="it-IT" sz="2800" dirty="0">
                <a:latin typeface="+mj-lt"/>
              </a:rPr>
              <a:t>Discriminazione segnali n/</a:t>
            </a:r>
            <a:r>
              <a:rPr lang="it-IT" sz="28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DC01A19-D414-AF3C-759D-527EB9596B81}"/>
              </a:ext>
            </a:extLst>
          </p:cNvPr>
          <p:cNvSpPr/>
          <p:nvPr/>
        </p:nvSpPr>
        <p:spPr>
          <a:xfrm>
            <a:off x="122444" y="2476526"/>
            <a:ext cx="4338536" cy="15905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6AA80F-CE83-3A0A-CA48-FE6C92E296C9}"/>
              </a:ext>
            </a:extLst>
          </p:cNvPr>
          <p:cNvSpPr txBox="1"/>
          <p:nvPr/>
        </p:nvSpPr>
        <p:spPr>
          <a:xfrm>
            <a:off x="5652580" y="1015592"/>
            <a:ext cx="574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>
                <a:latin typeface="+mj-lt"/>
              </a:rPr>
              <a:t>Tipologia di sorgenti:</a:t>
            </a:r>
            <a:r>
              <a:rPr lang="it-IT" sz="1800" dirty="0">
                <a:latin typeface="+mj-lt"/>
              </a:rPr>
              <a:t>	</a:t>
            </a:r>
            <a:endParaRPr lang="it-IT" dirty="0">
              <a:latin typeface="+mj-lt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0427BB1-6932-A097-F1C4-80A09CF2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30" y="4088355"/>
            <a:ext cx="4065195" cy="278655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4320575-0A87-DAAC-AFDB-45E38897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4" y="4067120"/>
            <a:ext cx="4001087" cy="2769646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55C836BF-5254-9FD1-0448-236BC05D1AD9}"/>
              </a:ext>
            </a:extLst>
          </p:cNvPr>
          <p:cNvSpPr/>
          <p:nvPr/>
        </p:nvSpPr>
        <p:spPr>
          <a:xfrm>
            <a:off x="3728621" y="4392427"/>
            <a:ext cx="732359" cy="3516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C6D81B3-2BBC-DB7D-8678-5034927B73B7}"/>
              </a:ext>
            </a:extLst>
          </p:cNvPr>
          <p:cNvSpPr/>
          <p:nvPr/>
        </p:nvSpPr>
        <p:spPr>
          <a:xfrm>
            <a:off x="7618460" y="4392427"/>
            <a:ext cx="732359" cy="3516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993D8D5-0C07-4569-50D3-500909BFEBC2}"/>
              </a:ext>
            </a:extLst>
          </p:cNvPr>
          <p:cNvCxnSpPr>
            <a:cxnSpLocks/>
          </p:cNvCxnSpPr>
          <p:nvPr/>
        </p:nvCxnSpPr>
        <p:spPr>
          <a:xfrm>
            <a:off x="3302178" y="4540222"/>
            <a:ext cx="2180758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75136F0-AEC3-2CD4-98F2-998E2AC13148}"/>
              </a:ext>
            </a:extLst>
          </p:cNvPr>
          <p:cNvCxnSpPr>
            <a:cxnSpLocks/>
          </p:cNvCxnSpPr>
          <p:nvPr/>
        </p:nvCxnSpPr>
        <p:spPr>
          <a:xfrm>
            <a:off x="7266064" y="4533597"/>
            <a:ext cx="2168769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ella 11">
            <a:extLst>
              <a:ext uri="{FF2B5EF4-FFF2-40B4-BE49-F238E27FC236}">
                <a16:creationId xmlns:a16="http://schemas.microsoft.com/office/drawing/2014/main" id="{A46A1904-246E-6E5E-A217-54E06461D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91590"/>
              </p:ext>
            </p:extLst>
          </p:nvPr>
        </p:nvGraphicFramePr>
        <p:xfrm>
          <a:off x="5761439" y="1640121"/>
          <a:ext cx="6133020" cy="2225040"/>
        </p:xfrm>
        <a:graphic>
          <a:graphicData uri="http://schemas.openxmlformats.org/drawingml/2006/table">
            <a:tbl>
              <a:tblPr firstCol="1" bandRow="1">
                <a:tableStyleId>{5202B0CA-FC54-4496-8BCA-5EF66A818D29}</a:tableStyleId>
              </a:tblPr>
              <a:tblGrid>
                <a:gridCol w="1284864">
                  <a:extLst>
                    <a:ext uri="{9D8B030D-6E8A-4147-A177-3AD203B41FA5}">
                      <a16:colId xmlns:a16="http://schemas.microsoft.com/office/drawing/2014/main" val="1653050849"/>
                    </a:ext>
                  </a:extLst>
                </a:gridCol>
                <a:gridCol w="2467318">
                  <a:extLst>
                    <a:ext uri="{9D8B030D-6E8A-4147-A177-3AD203B41FA5}">
                      <a16:colId xmlns:a16="http://schemas.microsoft.com/office/drawing/2014/main" val="759514545"/>
                    </a:ext>
                  </a:extLst>
                </a:gridCol>
                <a:gridCol w="2380838">
                  <a:extLst>
                    <a:ext uri="{9D8B030D-6E8A-4147-A177-3AD203B41FA5}">
                      <a16:colId xmlns:a16="http://schemas.microsoft.com/office/drawing/2014/main" val="4230466634"/>
                    </a:ext>
                  </a:extLst>
                </a:gridCol>
              </a:tblGrid>
              <a:tr h="38393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/>
                        <a:t>E</a:t>
                      </a:r>
                      <a:r>
                        <a:rPr lang="it-IT" sz="2000" baseline="-25000" dirty="0" err="1">
                          <a:latin typeface="Symbol" panose="05050102010706020507" pitchFamily="18" charset="2"/>
                        </a:rPr>
                        <a:t>g</a:t>
                      </a:r>
                      <a:endParaRPr lang="it-IT" sz="2000" baseline="-25000" dirty="0">
                        <a:latin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E</a:t>
                      </a:r>
                      <a:r>
                        <a:rPr lang="it-IT" sz="2000" baseline="-250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81209"/>
                  </a:ext>
                </a:extLst>
              </a:tr>
              <a:tr h="354397"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err="1">
                          <a:solidFill>
                            <a:srgbClr val="C00000"/>
                          </a:solidFill>
                          <a:latin typeface="+mj-lt"/>
                        </a:rPr>
                        <a:t>AmBe</a:t>
                      </a:r>
                      <a:endParaRPr lang="it-IT" sz="1800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4.4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Da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1.0 a 10.0 MeV</a:t>
                      </a:r>
                      <a:endParaRPr lang="it-IT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778"/>
                  </a:ext>
                </a:extLst>
              </a:tr>
              <a:tr h="354397"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err="1">
                          <a:solidFill>
                            <a:srgbClr val="C00000"/>
                          </a:solidFill>
                          <a:latin typeface="+mj-lt"/>
                        </a:rPr>
                        <a:t>AmBePb</a:t>
                      </a:r>
                      <a:endParaRPr lang="it-IT" sz="1800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4.4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Da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1.0 a 10.0 MeV</a:t>
                      </a:r>
                      <a:endParaRPr lang="it-IT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88206"/>
                  </a:ext>
                </a:extLst>
              </a:tr>
              <a:tr h="354397"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rgbClr val="C00000"/>
                          </a:solidFill>
                          <a:latin typeface="+mj-lt"/>
                        </a:rPr>
                        <a:t>Y88</a:t>
                      </a:r>
                      <a:endParaRPr lang="it-IT" sz="1800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0.898 MeV - 1.836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760490"/>
                  </a:ext>
                </a:extLst>
              </a:tr>
              <a:tr h="354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rgbClr val="C00000"/>
                          </a:solidFill>
                          <a:latin typeface="+mj-lt"/>
                        </a:rPr>
                        <a:t>Cf252</a:t>
                      </a:r>
                      <a:endParaRPr lang="it-IT" sz="1800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Da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0.003 a 15.0 MeV</a:t>
                      </a:r>
                      <a:endParaRPr lang="it-IT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82574"/>
                  </a:ext>
                </a:extLst>
              </a:tr>
              <a:tr h="354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Cs137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662 </a:t>
                      </a:r>
                      <a:r>
                        <a:rPr lang="it-IT" sz="18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keV</a:t>
                      </a:r>
                      <a:endParaRPr lang="it-IT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1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1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3019-EE7F-2D72-59DF-65F8E7D6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1.PSA (Pulse Shape Analysis)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1334-716F-B8D9-CADC-BF6965C3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6" y="1224756"/>
            <a:ext cx="10727267" cy="15779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PSA = Software per </a:t>
            </a:r>
            <a:r>
              <a:rPr lang="en-US" dirty="0" err="1">
                <a:latin typeface="+mj-lt"/>
              </a:rPr>
              <a:t>l’identificazione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segnali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dati</a:t>
            </a:r>
            <a:r>
              <a:rPr lang="en-US" dirty="0">
                <a:latin typeface="+mj-lt"/>
              </a:rPr>
              <a:t> raw		.root file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7B2F54-AECA-8766-DB40-A731036B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9FEAD28-876E-7A9B-7F81-AA7FC7485699}"/>
              </a:ext>
            </a:extLst>
          </p:cNvPr>
          <p:cNvCxnSpPr>
            <a:cxnSpLocks/>
          </p:cNvCxnSpPr>
          <p:nvPr/>
        </p:nvCxnSpPr>
        <p:spPr>
          <a:xfrm>
            <a:off x="9067801" y="1502304"/>
            <a:ext cx="66040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9EF52E-F0BF-D5AA-61D3-C794E72707A0}"/>
              </a:ext>
            </a:extLst>
          </p:cNvPr>
          <p:cNvSpPr txBox="1"/>
          <p:nvPr/>
        </p:nvSpPr>
        <p:spPr>
          <a:xfrm>
            <a:off x="9609667" y="1787068"/>
            <a:ext cx="2040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Variabili:</a:t>
            </a:r>
          </a:p>
          <a:p>
            <a:pPr algn="ctr"/>
            <a:r>
              <a:rPr lang="it-IT" dirty="0">
                <a:latin typeface="+mj-lt"/>
              </a:rPr>
              <a:t>TOF</a:t>
            </a:r>
          </a:p>
          <a:p>
            <a:pPr algn="ctr"/>
            <a:r>
              <a:rPr lang="it-IT" dirty="0">
                <a:latin typeface="+mj-lt"/>
              </a:rPr>
              <a:t>Ampiezza</a:t>
            </a:r>
          </a:p>
          <a:p>
            <a:pPr algn="ctr"/>
            <a:r>
              <a:rPr lang="it-IT" dirty="0">
                <a:latin typeface="+mj-lt"/>
              </a:rPr>
              <a:t>Area</a:t>
            </a:r>
          </a:p>
          <a:p>
            <a:pPr algn="ctr"/>
            <a:r>
              <a:rPr lang="it-IT" dirty="0">
                <a:latin typeface="+mj-lt"/>
              </a:rPr>
              <a:t>FWHM</a:t>
            </a:r>
          </a:p>
          <a:p>
            <a:pPr algn="ctr"/>
            <a:r>
              <a:rPr lang="it-IT" dirty="0">
                <a:latin typeface="+mj-lt"/>
              </a:rPr>
              <a:t>FWTM</a:t>
            </a:r>
          </a:p>
          <a:p>
            <a:pPr algn="ctr"/>
            <a:r>
              <a:rPr lang="it-IT" dirty="0" err="1">
                <a:latin typeface="+mj-lt"/>
              </a:rPr>
              <a:t>Risetime</a:t>
            </a:r>
            <a:endParaRPr lang="it-IT" dirty="0">
              <a:latin typeface="+mj-lt"/>
            </a:endParaRPr>
          </a:p>
          <a:p>
            <a:pPr algn="ctr"/>
            <a:r>
              <a:rPr lang="it-IT" dirty="0">
                <a:latin typeface="+mj-lt"/>
              </a:rPr>
              <a:t>…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983045-718A-ECA1-59D8-12C317A42840}"/>
              </a:ext>
            </a:extLst>
          </p:cNvPr>
          <p:cNvSpPr/>
          <p:nvPr/>
        </p:nvSpPr>
        <p:spPr>
          <a:xfrm>
            <a:off x="9584267" y="1769533"/>
            <a:ext cx="2074333" cy="22579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0DB468A-39A6-79FE-D14C-1C4B755D27CB}"/>
              </a:ext>
            </a:extLst>
          </p:cNvPr>
          <p:cNvCxnSpPr>
            <a:cxnSpLocks/>
          </p:cNvCxnSpPr>
          <p:nvPr/>
        </p:nvCxnSpPr>
        <p:spPr>
          <a:xfrm>
            <a:off x="4307860" y="1787068"/>
            <a:ext cx="0" cy="169501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0737A5-E9C4-4A15-91BD-0487C6F0EA1E}"/>
              </a:ext>
            </a:extLst>
          </p:cNvPr>
          <p:cNvSpPr txBox="1"/>
          <p:nvPr/>
        </p:nvSpPr>
        <p:spPr>
          <a:xfrm>
            <a:off x="541866" y="3565822"/>
            <a:ext cx="778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+mj-lt"/>
              </a:rPr>
              <a:t>Impostazione di parametri in un file del tipo «</a:t>
            </a:r>
            <a:r>
              <a:rPr lang="it-IT" sz="2400" dirty="0" err="1">
                <a:latin typeface="+mj-lt"/>
              </a:rPr>
              <a:t>UserInput.h</a:t>
            </a:r>
            <a:r>
              <a:rPr lang="it-IT" sz="2400" dirty="0">
                <a:latin typeface="+mj-lt"/>
              </a:rPr>
              <a:t>»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3A59B136-EB0E-56D2-5921-DDFB21899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2" y="4095392"/>
            <a:ext cx="6838603" cy="150681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11C67E5-5466-7172-6D52-A678D1437ED4}"/>
              </a:ext>
            </a:extLst>
          </p:cNvPr>
          <p:cNvSpPr txBox="1"/>
          <p:nvPr/>
        </p:nvSpPr>
        <p:spPr>
          <a:xfrm>
            <a:off x="8322842" y="4879182"/>
            <a:ext cx="229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+mj-lt"/>
              </a:rPr>
              <a:t>ed altri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D1B6DA-AD40-2850-D513-6601C91812C4}"/>
              </a:ext>
            </a:extLst>
          </p:cNvPr>
          <p:cNvSpPr txBox="1"/>
          <p:nvPr/>
        </p:nvSpPr>
        <p:spPr>
          <a:xfrm>
            <a:off x="9249833" y="42100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Da Dicembre:</a:t>
            </a:r>
          </a:p>
          <a:p>
            <a:pPr algn="ctr"/>
            <a:r>
              <a:rPr lang="it-IT" dirty="0">
                <a:latin typeface="+mj-lt"/>
              </a:rPr>
              <a:t>Area Fast e Area Slow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06B9F82-8CFE-FCB9-8AFA-0D7E594B4344}"/>
              </a:ext>
            </a:extLst>
          </p:cNvPr>
          <p:cNvSpPr/>
          <p:nvPr/>
        </p:nvSpPr>
        <p:spPr>
          <a:xfrm flipV="1">
            <a:off x="9249833" y="4210001"/>
            <a:ext cx="2743200" cy="6691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FF283B5-3F55-62E0-BB01-EFEC7AC03C92}"/>
                  </a:ext>
                </a:extLst>
              </p14:cNvPr>
              <p14:cNvContentPartPr/>
              <p14:nvPr/>
            </p14:nvContentPartPr>
            <p14:xfrm>
              <a:off x="9549464" y="4660487"/>
              <a:ext cx="898200" cy="900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FF283B5-3F55-62E0-BB01-EFEC7AC03C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7464" y="4516487"/>
                <a:ext cx="10418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B9D1B6D9-3B59-316B-4782-BF2152B36514}"/>
                  </a:ext>
                </a:extLst>
              </p14:cNvPr>
              <p14:cNvContentPartPr/>
              <p14:nvPr/>
            </p14:nvContentPartPr>
            <p14:xfrm>
              <a:off x="10698450" y="4660418"/>
              <a:ext cx="1008000" cy="259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B9D1B6D9-3B59-316B-4782-BF2152B365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6476" y="4516418"/>
                <a:ext cx="1151589" cy="3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1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3019-EE7F-2D72-59DF-65F8E7D6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1.PSA (Pulse Shape Analysis)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7B2F54-AECA-8766-DB40-A731036B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9EF52E-F0BF-D5AA-61D3-C794E72707A0}"/>
              </a:ext>
            </a:extLst>
          </p:cNvPr>
          <p:cNvSpPr txBox="1"/>
          <p:nvPr/>
        </p:nvSpPr>
        <p:spPr>
          <a:xfrm>
            <a:off x="9088758" y="2473606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Parametri modificati:</a:t>
            </a:r>
          </a:p>
          <a:p>
            <a:r>
              <a:rPr lang="it-IT" dirty="0">
                <a:latin typeface="+mj-lt"/>
              </a:rPr>
              <a:t>STEP SIZE</a:t>
            </a:r>
          </a:p>
          <a:p>
            <a:r>
              <a:rPr lang="it-IT" dirty="0">
                <a:latin typeface="+mj-lt"/>
              </a:rPr>
              <a:t>EXPANDED PULSES</a:t>
            </a:r>
          </a:p>
          <a:p>
            <a:r>
              <a:rPr lang="it-IT" dirty="0">
                <a:latin typeface="+mj-lt"/>
              </a:rPr>
              <a:t>BASELINE OPTION</a:t>
            </a:r>
          </a:p>
          <a:p>
            <a:r>
              <a:rPr lang="en-US" dirty="0">
                <a:latin typeface="+mj-lt"/>
              </a:rPr>
              <a:t>AMPLITUDE OPTION</a:t>
            </a:r>
          </a:p>
          <a:p>
            <a:r>
              <a:rPr lang="en-US" dirty="0">
                <a:latin typeface="+mj-lt"/>
              </a:rPr>
              <a:t>AMPLITUDE TRESHOLD   AREA/AMP.  LOW THR. AREA/AMP.  HIGH THR. SIGNAL WIDTH LOW THR. SIGNAL WIDTH HIGH THR. </a:t>
            </a:r>
            <a:endParaRPr lang="it-IT" dirty="0">
              <a:latin typeface="+mj-lt"/>
            </a:endParaRPr>
          </a:p>
          <a:p>
            <a:pPr algn="ctr"/>
            <a:endParaRPr lang="it-IT" dirty="0">
              <a:latin typeface="+mj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B80E65-3214-7CB7-B673-1480EF26E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2" y="1141066"/>
            <a:ext cx="8242091" cy="55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FB054D9E-4A17-6B44-360B-4B4CC81FB025}"/>
              </a:ext>
            </a:extLst>
          </p:cNvPr>
          <p:cNvSpPr/>
          <p:nvPr/>
        </p:nvSpPr>
        <p:spPr>
          <a:xfrm>
            <a:off x="1834193" y="1410594"/>
            <a:ext cx="8523613" cy="3270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DC04333-9AEB-E114-05B7-AB92973F0F84}"/>
              </a:ext>
            </a:extLst>
          </p:cNvPr>
          <p:cNvSpPr/>
          <p:nvPr/>
        </p:nvSpPr>
        <p:spPr>
          <a:xfrm>
            <a:off x="1834192" y="3436669"/>
            <a:ext cx="8523613" cy="3270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71C43EF-3ECC-AFD9-B702-86964CD49942}"/>
              </a:ext>
            </a:extLst>
          </p:cNvPr>
          <p:cNvSpPr/>
          <p:nvPr/>
        </p:nvSpPr>
        <p:spPr>
          <a:xfrm>
            <a:off x="1834192" y="5814804"/>
            <a:ext cx="8523613" cy="7241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DBF1E3-3181-3A6B-B3E3-2F16E6277566}"/>
              </a:ext>
            </a:extLst>
          </p:cNvPr>
          <p:cNvSpPr/>
          <p:nvPr/>
        </p:nvSpPr>
        <p:spPr>
          <a:xfrm>
            <a:off x="1834192" y="4114039"/>
            <a:ext cx="8523613" cy="10161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8B7F6C3-45CB-43DE-EFA6-F918DFDF012D}"/>
              </a:ext>
            </a:extLst>
          </p:cNvPr>
          <p:cNvSpPr/>
          <p:nvPr/>
        </p:nvSpPr>
        <p:spPr>
          <a:xfrm>
            <a:off x="1834193" y="2056787"/>
            <a:ext cx="8523613" cy="1041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D2EAF0-16C8-DA40-1237-A90F86E2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285B28-703F-FAD9-F0D2-497C3E8D6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094684"/>
              </p:ext>
            </p:extLst>
          </p:nvPr>
        </p:nvGraphicFramePr>
        <p:xfrm>
          <a:off x="1834193" y="726966"/>
          <a:ext cx="8523613" cy="581194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621083">
                  <a:extLst>
                    <a:ext uri="{9D8B030D-6E8A-4147-A177-3AD203B41FA5}">
                      <a16:colId xmlns:a16="http://schemas.microsoft.com/office/drawing/2014/main" val="4002384100"/>
                    </a:ext>
                  </a:extLst>
                </a:gridCol>
                <a:gridCol w="1324280">
                  <a:extLst>
                    <a:ext uri="{9D8B030D-6E8A-4147-A177-3AD203B41FA5}">
                      <a16:colId xmlns:a16="http://schemas.microsoft.com/office/drawing/2014/main" val="1571163511"/>
                    </a:ext>
                  </a:extLst>
                </a:gridCol>
                <a:gridCol w="5578250">
                  <a:extLst>
                    <a:ext uri="{9D8B030D-6E8A-4147-A177-3AD203B41FA5}">
                      <a16:colId xmlns:a16="http://schemas.microsoft.com/office/drawing/2014/main" val="356083074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Sommario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3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j-lt"/>
                        </a:rPr>
                        <a:t>Sorgenti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HV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35664620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921214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03419488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j-lt"/>
                        </a:rPr>
                        <a:t>AmBe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921399 - 921412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19235694"/>
                  </a:ext>
                </a:extLst>
              </a:tr>
              <a:tr h="3565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j-lt"/>
                        </a:rPr>
                        <a:t>AmBe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921240 - 921247 || 921286 - 921287 || 921380 - 921398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32574667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j-lt"/>
                        </a:rPr>
                        <a:t>AmBe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921215 - 921239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30012688"/>
                  </a:ext>
                </a:extLst>
              </a:tr>
              <a:tr h="32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j-lt"/>
                        </a:rPr>
                        <a:t>AmBe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921270 - 921285 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61542238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j-lt"/>
                        </a:rPr>
                        <a:t>AmBe</a:t>
                      </a:r>
                      <a:r>
                        <a:rPr lang="en-US" sz="1600" dirty="0">
                          <a:latin typeface="+mj-lt"/>
                        </a:rPr>
                        <a:t>-Pb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921413 - 921437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7549857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j-lt"/>
                        </a:rPr>
                        <a:t>AmBe</a:t>
                      </a:r>
                      <a:r>
                        <a:rPr lang="en-US" sz="1600" dirty="0">
                          <a:latin typeface="+mj-lt"/>
                        </a:rPr>
                        <a:t>-Pb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921326 - 921379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96700387"/>
                  </a:ext>
                </a:extLst>
              </a:tr>
              <a:tr h="3046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Y-88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921438 - 921451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91596060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Y-88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921288 - 921296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89119323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Y-88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921297 - 921308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95566518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Y-88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921309 - 921316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07719365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Cf-252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921646 - 921654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13224149"/>
                  </a:ext>
                </a:extLst>
              </a:tr>
              <a:tr h="339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Cf-252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921639 - 921645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02604658"/>
                  </a:ext>
                </a:extLst>
              </a:tr>
              <a:tr h="366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Cf-252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921634 - 921638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30045496"/>
                  </a:ext>
                </a:extLst>
              </a:tr>
              <a:tr h="3565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Cf-252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921630 - 921633 || 921655 - 921659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56711632"/>
                  </a:ext>
                </a:extLst>
              </a:tr>
            </a:tbl>
          </a:graphicData>
        </a:graphic>
      </p:graphicFrame>
      <p:sp>
        <p:nvSpPr>
          <p:cNvPr id="17" name="Titolo 1">
            <a:extLst>
              <a:ext uri="{FF2B5EF4-FFF2-40B4-BE49-F238E27FC236}">
                <a16:creationId xmlns:a16="http://schemas.microsoft.com/office/drawing/2014/main" id="{A2AE2C3E-67F9-311E-1716-C98F498D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98"/>
            <a:ext cx="12077700" cy="819788"/>
          </a:xfrm>
        </p:spPr>
        <p:txBody>
          <a:bodyPr/>
          <a:lstStyle/>
          <a:p>
            <a:pPr algn="ctr"/>
            <a:r>
              <a:rPr lang="it-IT" dirty="0"/>
              <a:t>2.Sommario dati con sorgenti</a:t>
            </a:r>
          </a:p>
        </p:txBody>
      </p:sp>
    </p:spTree>
    <p:extLst>
      <p:ext uri="{BB962C8B-B14F-4D97-AF65-F5344CB8AC3E}">
        <p14:creationId xmlns:p14="http://schemas.microsoft.com/office/powerpoint/2010/main" val="418933959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521FB-75C9-41D7-D740-63AF444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79" y="365125"/>
            <a:ext cx="10743622" cy="99631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2. Verifica della risposta dei due rivelatori BC501A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74D550A-39BE-6EE7-F8CD-618B79A2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448B39-1DF7-5035-A592-2014DA7B4595}"/>
              </a:ext>
            </a:extLst>
          </p:cNvPr>
          <p:cNvSpPr txBox="1">
            <a:spLocks/>
          </p:cNvSpPr>
          <p:nvPr/>
        </p:nvSpPr>
        <p:spPr>
          <a:xfrm>
            <a:off x="838200" y="1218565"/>
            <a:ext cx="10515600" cy="742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/>
              <a:t>Sovrapposizione degli spettri di ampiezza di 5 </a:t>
            </a:r>
            <a:r>
              <a:rPr lang="it-IT" sz="2400" dirty="0" err="1"/>
              <a:t>run</a:t>
            </a:r>
            <a:r>
              <a:rPr lang="it-IT" sz="2400" dirty="0"/>
              <a:t> Y1600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6463FB4-AD6B-F55E-9878-29321A9B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50" y="2072836"/>
            <a:ext cx="5967222" cy="403541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545FE624-8C60-9FD3-4B94-3203D5918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8" y="2072836"/>
            <a:ext cx="5706422" cy="3967746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739DE39-2C51-BEBF-B85A-42DB908CD1C2}"/>
              </a:ext>
            </a:extLst>
          </p:cNvPr>
          <p:cNvCxnSpPr>
            <a:cxnSpLocks/>
          </p:cNvCxnSpPr>
          <p:nvPr/>
        </p:nvCxnSpPr>
        <p:spPr>
          <a:xfrm>
            <a:off x="1201030" y="2970180"/>
            <a:ext cx="87243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EE2D4BE-5173-D1E1-E827-DF2E08330A76}"/>
              </a:ext>
            </a:extLst>
          </p:cNvPr>
          <p:cNvCxnSpPr>
            <a:cxnSpLocks/>
          </p:cNvCxnSpPr>
          <p:nvPr/>
        </p:nvCxnSpPr>
        <p:spPr>
          <a:xfrm>
            <a:off x="1030460" y="2662068"/>
            <a:ext cx="104300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722C1D-9B41-969A-E619-C347752C7672}"/>
              </a:ext>
            </a:extLst>
          </p:cNvPr>
          <p:cNvSpPr txBox="1"/>
          <p:nvPr/>
        </p:nvSpPr>
        <p:spPr>
          <a:xfrm>
            <a:off x="2156791" y="2514615"/>
            <a:ext cx="158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0.898 MeV</a:t>
            </a:r>
          </a:p>
          <a:p>
            <a:r>
              <a:rPr lang="it-IT" dirty="0">
                <a:latin typeface="+mj-lt"/>
              </a:rPr>
              <a:t>1.836 MeV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5CD3011-C8E3-4EE4-E816-5DE3784EE4BB}"/>
              </a:ext>
            </a:extLst>
          </p:cNvPr>
          <p:cNvCxnSpPr>
            <a:cxnSpLocks/>
          </p:cNvCxnSpPr>
          <p:nvPr/>
        </p:nvCxnSpPr>
        <p:spPr>
          <a:xfrm>
            <a:off x="6747065" y="2958621"/>
            <a:ext cx="87243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FE81F4A-0D33-C32D-12BD-EC3CEBE7A6D8}"/>
              </a:ext>
            </a:extLst>
          </p:cNvPr>
          <p:cNvCxnSpPr>
            <a:cxnSpLocks/>
          </p:cNvCxnSpPr>
          <p:nvPr/>
        </p:nvCxnSpPr>
        <p:spPr>
          <a:xfrm>
            <a:off x="6576495" y="2653823"/>
            <a:ext cx="104300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25B0F8-EC0B-CEDF-1B41-F94C9B2C47F2}"/>
              </a:ext>
            </a:extLst>
          </p:cNvPr>
          <p:cNvSpPr txBox="1"/>
          <p:nvPr/>
        </p:nvSpPr>
        <p:spPr>
          <a:xfrm>
            <a:off x="7619498" y="2491154"/>
            <a:ext cx="158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0.898 MeV</a:t>
            </a:r>
          </a:p>
          <a:p>
            <a:r>
              <a:rPr lang="it-IT" dirty="0">
                <a:latin typeface="+mj-lt"/>
              </a:rPr>
              <a:t>1.836 MeV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CC45C0-9DD4-0061-10D5-C58BC9CA5760}"/>
              </a:ext>
            </a:extLst>
          </p:cNvPr>
          <p:cNvSpPr txBox="1"/>
          <p:nvPr/>
        </p:nvSpPr>
        <p:spPr>
          <a:xfrm rot="16200000">
            <a:off x="-161416" y="2804732"/>
            <a:ext cx="1235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Entries/</a:t>
            </a:r>
            <a:r>
              <a:rPr lang="it-IT" sz="1400" dirty="0" err="1">
                <a:latin typeface="+mj-lt"/>
              </a:rPr>
              <a:t>Bunch</a:t>
            </a:r>
            <a:endParaRPr lang="it-IT" sz="1400" dirty="0"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CD11E93-472C-8E7E-2984-38A61CFC0E6B}"/>
              </a:ext>
            </a:extLst>
          </p:cNvPr>
          <p:cNvSpPr txBox="1"/>
          <p:nvPr/>
        </p:nvSpPr>
        <p:spPr>
          <a:xfrm rot="16200000">
            <a:off x="5455768" y="2816290"/>
            <a:ext cx="1235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Entries/</a:t>
            </a:r>
            <a:r>
              <a:rPr lang="it-IT" sz="1400" dirty="0" err="1">
                <a:latin typeface="+mj-lt"/>
              </a:rPr>
              <a:t>Bunch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93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521FB-75C9-41D7-D740-63AF444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54" y="45960"/>
            <a:ext cx="10515600" cy="996315"/>
          </a:xfrm>
        </p:spPr>
        <p:txBody>
          <a:bodyPr/>
          <a:lstStyle/>
          <a:p>
            <a:pPr algn="ctr"/>
            <a:r>
              <a:rPr lang="it-IT" dirty="0"/>
              <a:t>2.Calibrazione a 1800V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74D550A-39BE-6EE7-F8CD-618B79A2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8EB75291-E470-8D85-4865-61A9AD55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3594" y="1123743"/>
            <a:ext cx="4179249" cy="268067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DE799D7-66D6-4908-377F-987F30BF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8" y="1163366"/>
            <a:ext cx="4055701" cy="260143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B423752-BC20-EC5E-52E4-F9F175C03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8" y="4177323"/>
            <a:ext cx="4179249" cy="268067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6607A4C4-2C7B-3E3A-B210-73F11B36E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65" y="4040799"/>
            <a:ext cx="4179249" cy="2680676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091B07C-768A-8E5D-1F5B-0FBD95EAEB44}"/>
              </a:ext>
            </a:extLst>
          </p:cNvPr>
          <p:cNvSpPr txBox="1"/>
          <p:nvPr/>
        </p:nvSpPr>
        <p:spPr>
          <a:xfrm>
            <a:off x="536888" y="794034"/>
            <a:ext cx="41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AmBe_1800 Compton Edge	  </a:t>
            </a:r>
            <a:r>
              <a:rPr lang="it-IT" sz="1800" dirty="0" err="1">
                <a:solidFill>
                  <a:srgbClr val="C00000"/>
                </a:solidFill>
              </a:rPr>
              <a:t>E</a:t>
            </a:r>
            <a:r>
              <a:rPr lang="it-IT" sz="1800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it-IT" sz="1800" dirty="0">
                <a:solidFill>
                  <a:srgbClr val="C00000"/>
                </a:solidFill>
              </a:rPr>
              <a:t>=4.4 MeV</a:t>
            </a:r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2C10AAA-A13E-645F-5459-75108083C1A8}"/>
              </a:ext>
            </a:extLst>
          </p:cNvPr>
          <p:cNvSpPr txBox="1"/>
          <p:nvPr/>
        </p:nvSpPr>
        <p:spPr>
          <a:xfrm>
            <a:off x="5593593" y="796345"/>
            <a:ext cx="42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Cs</a:t>
            </a:r>
            <a:r>
              <a:rPr lang="it-IT" sz="1800" dirty="0"/>
              <a:t>_1800 Compton Edge 	 </a:t>
            </a:r>
            <a:r>
              <a:rPr lang="it-IT" sz="1800" dirty="0" err="1">
                <a:solidFill>
                  <a:srgbClr val="C00000"/>
                </a:solidFill>
              </a:rPr>
              <a:t>E</a:t>
            </a:r>
            <a:r>
              <a:rPr lang="it-IT" sz="1800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it-IT" sz="1800" dirty="0">
                <a:solidFill>
                  <a:srgbClr val="C00000"/>
                </a:solidFill>
              </a:rPr>
              <a:t>=0.662 MeV</a:t>
            </a:r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382583E-DCC9-873A-4AEB-6635B29CF512}"/>
              </a:ext>
            </a:extLst>
          </p:cNvPr>
          <p:cNvSpPr txBox="1"/>
          <p:nvPr/>
        </p:nvSpPr>
        <p:spPr>
          <a:xfrm>
            <a:off x="536888" y="3701221"/>
            <a:ext cx="41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Y_1800 </a:t>
            </a:r>
            <a:r>
              <a:rPr lang="it-IT" sz="1800" dirty="0"/>
              <a:t>Compton Edge 	 </a:t>
            </a:r>
            <a:r>
              <a:rPr lang="it-IT" sz="1800" dirty="0" err="1">
                <a:solidFill>
                  <a:srgbClr val="C00000"/>
                </a:solidFill>
              </a:rPr>
              <a:t>E</a:t>
            </a:r>
            <a:r>
              <a:rPr lang="it-IT" sz="1800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it-IT" sz="1800" dirty="0">
                <a:solidFill>
                  <a:srgbClr val="C00000"/>
                </a:solidFill>
              </a:rPr>
              <a:t>=0.8 MeV</a:t>
            </a:r>
            <a:endParaRPr lang="it-IT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8634FAD-F7CF-5D8B-A4FE-DE0FAC41B800}"/>
              </a:ext>
            </a:extLst>
          </p:cNvPr>
          <p:cNvSpPr txBox="1"/>
          <p:nvPr/>
        </p:nvSpPr>
        <p:spPr>
          <a:xfrm>
            <a:off x="5593594" y="3701232"/>
            <a:ext cx="41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Y_1800 </a:t>
            </a:r>
            <a:r>
              <a:rPr lang="it-IT" sz="1800" dirty="0"/>
              <a:t>Compton Edge 	 </a:t>
            </a:r>
            <a:r>
              <a:rPr lang="it-IT" sz="1800" dirty="0" err="1">
                <a:solidFill>
                  <a:srgbClr val="C00000"/>
                </a:solidFill>
              </a:rPr>
              <a:t>E</a:t>
            </a:r>
            <a:r>
              <a:rPr lang="it-IT" sz="1800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it-IT" sz="1800" dirty="0">
                <a:solidFill>
                  <a:srgbClr val="C00000"/>
                </a:solidFill>
              </a:rPr>
              <a:t>=1.8 MeV</a:t>
            </a:r>
            <a:endParaRPr lang="it-IT" dirty="0"/>
          </a:p>
        </p:txBody>
      </p:sp>
      <p:sp>
        <p:nvSpPr>
          <p:cNvPr id="37" name="Titolo 1">
            <a:extLst>
              <a:ext uri="{FF2B5EF4-FFF2-40B4-BE49-F238E27FC236}">
                <a16:creationId xmlns:a16="http://schemas.microsoft.com/office/drawing/2014/main" id="{439B3638-00F2-6C8C-85A3-C4998C383596}"/>
              </a:ext>
            </a:extLst>
          </p:cNvPr>
          <p:cNvSpPr txBox="1">
            <a:spLocks/>
          </p:cNvSpPr>
          <p:nvPr/>
        </p:nvSpPr>
        <p:spPr>
          <a:xfrm>
            <a:off x="9838900" y="1392812"/>
            <a:ext cx="2118064" cy="251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/>
              <a:t>Dagli spettri di ampiezza</a:t>
            </a:r>
          </a:p>
          <a:p>
            <a:endParaRPr lang="it-IT" sz="2400" dirty="0"/>
          </a:p>
          <a:p>
            <a:r>
              <a:rPr lang="it-IT" sz="2400" dirty="0"/>
              <a:t>		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    </a:t>
            </a:r>
            <a:r>
              <a:rPr lang="it-IT" sz="2400" dirty="0" err="1"/>
              <a:t>Fit</a:t>
            </a:r>
            <a:r>
              <a:rPr lang="it-IT" sz="2400" dirty="0"/>
              <a:t> del picco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B9370295-DAE6-5589-4BCE-687509F6EC5D}"/>
                  </a:ext>
                </a:extLst>
              </p:cNvPr>
              <p:cNvSpPr txBox="1"/>
              <p:nvPr/>
            </p:nvSpPr>
            <p:spPr>
              <a:xfrm>
                <a:off x="9883585" y="4761224"/>
                <a:ext cx="2118064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it-IT" sz="2400" dirty="0"/>
                  <a:t>µ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2.35 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B9370295-DAE6-5589-4BCE-687509F6E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585" y="4761224"/>
                <a:ext cx="2118064" cy="619913"/>
              </a:xfrm>
              <a:prstGeom prst="rect">
                <a:avLst/>
              </a:prstGeom>
              <a:blipFill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853DCE8B-60D9-2E2F-5920-00070F248793}"/>
                  </a:ext>
                </a:extLst>
              </p14:cNvPr>
              <p14:cNvContentPartPr/>
              <p14:nvPr/>
            </p14:nvContentPartPr>
            <p14:xfrm>
              <a:off x="10669514" y="3701221"/>
              <a:ext cx="371718" cy="1257115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853DCE8B-60D9-2E2F-5920-00070F2487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51522" y="3665221"/>
                <a:ext cx="407342" cy="1328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7BE53419-F299-3C87-9F2E-BF3958916A2C}"/>
                  </a:ext>
                </a:extLst>
              </p14:cNvPr>
              <p14:cNvContentPartPr/>
              <p14:nvPr/>
            </p14:nvContentPartPr>
            <p14:xfrm>
              <a:off x="10526214" y="2187615"/>
              <a:ext cx="371718" cy="106750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7BE53419-F299-3C87-9F2E-BF3958916A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08222" y="2151612"/>
                <a:ext cx="407342" cy="1139147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19A5E351-4683-0A16-0884-A9C76AADB407}"/>
              </a:ext>
            </a:extLst>
          </p:cNvPr>
          <p:cNvCxnSpPr>
            <a:cxnSpLocks/>
          </p:cNvCxnSpPr>
          <p:nvPr/>
        </p:nvCxnSpPr>
        <p:spPr>
          <a:xfrm>
            <a:off x="2849732" y="3915800"/>
            <a:ext cx="43997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6B3FBFC-A0EF-CC70-1726-2B7E4EA11F1E}"/>
              </a:ext>
            </a:extLst>
          </p:cNvPr>
          <p:cNvCxnSpPr>
            <a:cxnSpLocks/>
          </p:cNvCxnSpPr>
          <p:nvPr/>
        </p:nvCxnSpPr>
        <p:spPr>
          <a:xfrm>
            <a:off x="7911483" y="3910762"/>
            <a:ext cx="43997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DE9FADD-9DCF-D6AE-B853-0791BD8170E7}"/>
              </a:ext>
            </a:extLst>
          </p:cNvPr>
          <p:cNvCxnSpPr>
            <a:cxnSpLocks/>
          </p:cNvCxnSpPr>
          <p:nvPr/>
        </p:nvCxnSpPr>
        <p:spPr>
          <a:xfrm>
            <a:off x="7982504" y="978771"/>
            <a:ext cx="43997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BC99C36-7065-31A0-CADC-EB302C9364DB}"/>
              </a:ext>
            </a:extLst>
          </p:cNvPr>
          <p:cNvCxnSpPr>
            <a:cxnSpLocks/>
          </p:cNvCxnSpPr>
          <p:nvPr/>
        </p:nvCxnSpPr>
        <p:spPr>
          <a:xfrm>
            <a:off x="3179711" y="998754"/>
            <a:ext cx="29145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F5E298-E6D7-38DE-7E34-CE35990C1279}"/>
              </a:ext>
            </a:extLst>
          </p:cNvPr>
          <p:cNvSpPr txBox="1"/>
          <p:nvPr/>
        </p:nvSpPr>
        <p:spPr>
          <a:xfrm>
            <a:off x="9945981" y="5517661"/>
            <a:ext cx="211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(spettro in ampiezza completo nelle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F855E6-FE24-059C-81BF-8BEC65F5833D}"/>
              </a:ext>
            </a:extLst>
          </p:cNvPr>
          <p:cNvSpPr txBox="1"/>
          <p:nvPr/>
        </p:nvSpPr>
        <p:spPr>
          <a:xfrm>
            <a:off x="9990667" y="6075144"/>
            <a:ext cx="201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highlight>
                  <a:srgbClr val="FFFF00"/>
                </a:highlight>
              </a:rPr>
              <a:t>SLIDE DI BACKUP</a:t>
            </a:r>
            <a:r>
              <a:rPr lang="it-IT" dirty="0">
                <a:highlight>
                  <a:srgbClr val="FFFF00"/>
                </a:highlight>
              </a:rPr>
              <a:t>)</a:t>
            </a:r>
          </a:p>
          <a:p>
            <a:pPr algn="ctr"/>
            <a:endParaRPr lang="it-IT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594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6753</TotalTime>
  <Words>1062</Words>
  <Application>Microsoft Office PowerPoint</Application>
  <PresentationFormat>Widescreen</PresentationFormat>
  <Paragraphs>323</Paragraphs>
  <Slides>31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Calibri Light (Titoli)</vt:lpstr>
      <vt:lpstr>Cambria Math</vt:lpstr>
      <vt:lpstr>Symbol</vt:lpstr>
      <vt:lpstr>office theme</vt:lpstr>
      <vt:lpstr>Caratterizzazione di rivelatori di neutroni per l’esperimento FOOT</vt:lpstr>
      <vt:lpstr>Rivelatori </vt:lpstr>
      <vt:lpstr>Setup realizzato ad n_TOF</vt:lpstr>
      <vt:lpstr>1.Acquisizione dati con sorgenti:</vt:lpstr>
      <vt:lpstr>1.PSA (Pulse Shape Analysis)</vt:lpstr>
      <vt:lpstr>1.PSA (Pulse Shape Analysis)</vt:lpstr>
      <vt:lpstr>2.Sommario dati con sorgenti</vt:lpstr>
      <vt:lpstr>2. Verifica della risposta dei due rivelatori BC501A</vt:lpstr>
      <vt:lpstr>2.Calibrazione a 1800V </vt:lpstr>
      <vt:lpstr>2. Calibrazione a 1800V </vt:lpstr>
      <vt:lpstr>2.Grafici realizzati per i due rivelatori BC501A:</vt:lpstr>
      <vt:lpstr>BC501A: Ampiezza vs Area – Y </vt:lpstr>
      <vt:lpstr>BC501A: Ampiezza vs Area – AmBe </vt:lpstr>
      <vt:lpstr>BC501A: Ampiezza/Area vs area - Y </vt:lpstr>
      <vt:lpstr>BC501A: Ampiezza/Area vs area - AmBe </vt:lpstr>
      <vt:lpstr>3. Dati con fascio </vt:lpstr>
      <vt:lpstr>3.Segnali: VETOBGO &amp; BGO</vt:lpstr>
      <vt:lpstr>3. Dati con fascio: VETOBGO &amp; BGO </vt:lpstr>
      <vt:lpstr>3.Segnali: BC501A detector1 + VETO1</vt:lpstr>
      <vt:lpstr>3.VETO </vt:lpstr>
      <vt:lpstr>3.BC501A </vt:lpstr>
      <vt:lpstr>Conclusioni:</vt:lpstr>
      <vt:lpstr>Grazie per l’attenzione</vt:lpstr>
      <vt:lpstr>backup slide</vt:lpstr>
      <vt:lpstr>Amplitude spectra </vt:lpstr>
      <vt:lpstr>AmBe1800 </vt:lpstr>
      <vt:lpstr>Y1800 </vt:lpstr>
      <vt:lpstr>Cs1800 </vt:lpstr>
      <vt:lpstr>3.BC501A </vt:lpstr>
      <vt:lpstr>3.BC501A </vt:lpstr>
      <vt:lpstr>3.BC501A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Chiara D'Orazio - chiara.dorazio2@studio.unibo.it</cp:lastModifiedBy>
  <cp:revision>44</cp:revision>
  <dcterms:created xsi:type="dcterms:W3CDTF">2022-11-15T22:40:50Z</dcterms:created>
  <dcterms:modified xsi:type="dcterms:W3CDTF">2023-01-30T10:14:23Z</dcterms:modified>
</cp:coreProperties>
</file>