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315" r:id="rId2"/>
    <p:sldId id="434" r:id="rId3"/>
    <p:sldId id="443" r:id="rId4"/>
    <p:sldId id="446" r:id="rId5"/>
    <p:sldId id="435" r:id="rId6"/>
    <p:sldId id="436" r:id="rId7"/>
    <p:sldId id="424" r:id="rId8"/>
    <p:sldId id="429" r:id="rId9"/>
    <p:sldId id="425" r:id="rId10"/>
    <p:sldId id="442" r:id="rId11"/>
    <p:sldId id="431" r:id="rId12"/>
    <p:sldId id="430" r:id="rId13"/>
    <p:sldId id="445" r:id="rId14"/>
    <p:sldId id="44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1D02"/>
    <a:srgbClr val="000099"/>
    <a:srgbClr val="006600"/>
    <a:srgbClr val="941651"/>
    <a:srgbClr val="0033CC"/>
    <a:srgbClr val="9BF7CB"/>
    <a:srgbClr val="64F2AE"/>
    <a:srgbClr val="000000"/>
    <a:srgbClr val="FFD579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6" autoAdjust="0"/>
    <p:restoredTop sz="94682"/>
  </p:normalViewPr>
  <p:slideViewPr>
    <p:cSldViewPr snapToGrid="0" snapToObjects="1">
      <p:cViewPr varScale="1">
        <p:scale>
          <a:sx n="105" d="100"/>
          <a:sy n="105" d="100"/>
        </p:scale>
        <p:origin x="103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9F212-5A9C-7F4F-9841-FAE3C15CE723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AB1EA-1203-EF43-8733-FB3C7E5981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EA380-0004-49AD-8B5D-C8B50A7599DA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62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AB1EA-1203-EF43-8733-FB3C7E5981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5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AB1EA-1203-EF43-8733-FB3C7E5981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37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AB1EA-1203-EF43-8733-FB3C7E5981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1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581400"/>
            <a:ext cx="75184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Fare clic per modificare lo stile del sottotitolo dello schema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CMS Italy - Nov. 2011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R. Paramatti</a:t>
            </a:r>
          </a:p>
        </p:txBody>
      </p:sp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0" y="914400"/>
            <a:ext cx="11582400" cy="2514600"/>
            <a:chOff x="0" y="576"/>
            <a:chExt cx="5472" cy="1584"/>
          </a:xfrm>
        </p:grpSpPr>
        <p:sp>
          <p:nvSpPr>
            <p:cNvPr id="33799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1800">
                <a:solidFill>
                  <a:srgbClr val="292929"/>
                </a:solidFill>
                <a:latin typeface="Arial" charset="0"/>
              </a:endParaRPr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33801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33802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000 w 1000"/>
                <a:gd name="T1" fmla="*/ 1000 h 1000"/>
                <a:gd name="T2" fmla="*/ 0 w 1000"/>
                <a:gd name="T3" fmla="*/ 1000 h 1000"/>
                <a:gd name="T4" fmla="*/ 0 w 1000"/>
                <a:gd name="T5" fmla="*/ 0 h 1000"/>
                <a:gd name="T6" fmla="*/ 1000 w 1000"/>
                <a:gd name="T7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92929"/>
                </a:solidFill>
                <a:latin typeface="Arial" charset="0"/>
              </a:endParaRPr>
            </a:p>
          </p:txBody>
        </p:sp>
        <p:sp>
          <p:nvSpPr>
            <p:cNvPr id="33803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000 w 1000"/>
                <a:gd name="T3" fmla="*/ 0 h 1000"/>
                <a:gd name="T4" fmla="*/ 1000 w 1000"/>
                <a:gd name="T5" fmla="*/ 1000 h 1000"/>
                <a:gd name="T6" fmla="*/ 0 w 1000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92929"/>
                </a:solidFill>
                <a:latin typeface="Arial" charset="0"/>
              </a:endParaRPr>
            </a:p>
          </p:txBody>
        </p:sp>
      </p:grpSp>
      <p:sp>
        <p:nvSpPr>
          <p:cNvPr id="338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17600" y="1443039"/>
            <a:ext cx="94488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55130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CMS Italy - Nov. 2011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R. Paramatti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454809" y="6580901"/>
            <a:ext cx="706824" cy="238115"/>
          </a:xfrm>
        </p:spPr>
        <p:txBody>
          <a:bodyPr/>
          <a:lstStyle>
            <a:lvl1pPr>
              <a:defRPr/>
            </a:lvl1pPr>
          </a:lstStyle>
          <a:p>
            <a:fld id="{3DC84534-9FFC-4E26-A316-5DF4C46912E3}" type="slidenum">
              <a:rPr lang="en-US">
                <a:solidFill>
                  <a:srgbClr val="292929"/>
                </a:solidFill>
              </a:rPr>
              <a:pPr/>
              <a:t>‹N›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6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65768" y="1981200"/>
            <a:ext cx="500591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74890" y="1981200"/>
            <a:ext cx="5005916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CMS Italy - Nov. 2011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R. Paramatti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454809" y="6580901"/>
            <a:ext cx="706824" cy="238115"/>
          </a:xfrm>
        </p:spPr>
        <p:txBody>
          <a:bodyPr/>
          <a:lstStyle>
            <a:lvl1pPr>
              <a:defRPr/>
            </a:lvl1pPr>
          </a:lstStyle>
          <a:p>
            <a:fld id="{3DC84534-9FFC-4E26-A316-5DF4C46912E3}" type="slidenum">
              <a:rPr lang="en-US">
                <a:solidFill>
                  <a:srgbClr val="292929"/>
                </a:solidFill>
              </a:rPr>
              <a:pPr/>
              <a:t>‹N›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4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CMS Italy - Nov. 2011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R. Paramatti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454809" y="6580901"/>
            <a:ext cx="706824" cy="238115"/>
          </a:xfrm>
        </p:spPr>
        <p:txBody>
          <a:bodyPr/>
          <a:lstStyle>
            <a:lvl1pPr>
              <a:defRPr/>
            </a:lvl1pPr>
          </a:lstStyle>
          <a:p>
            <a:fld id="{3DC84534-9FFC-4E26-A316-5DF4C46912E3}" type="slidenum">
              <a:rPr lang="en-US">
                <a:solidFill>
                  <a:srgbClr val="292929"/>
                </a:solidFill>
              </a:rPr>
              <a:pPr/>
              <a:t>‹N›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3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377951"/>
            <a:ext cx="28448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30400" y="1377951"/>
            <a:ext cx="9652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42490" y="96844"/>
            <a:ext cx="9544049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lo stile del titolo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5773" y="1981200"/>
            <a:ext cx="1021503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61533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92929"/>
                </a:solidFill>
                <a:latin typeface="Arial" charset="0"/>
              </a:rPr>
              <a:t>CMS Italy - Nov. 2011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92929"/>
                </a:solidFill>
                <a:latin typeface="Arial" charset="0"/>
              </a:rPr>
              <a:t>R. Paramatti</a:t>
            </a:r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86260" y="64770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478986-5FAC-42BE-809E-F38EEEA8A002}" type="slidenum">
              <a:rPr lang="en-US">
                <a:solidFill>
                  <a:srgbClr val="29292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dirty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32777" name="Freeform 9"/>
          <p:cNvSpPr>
            <a:spLocks noChangeArrowheads="1"/>
          </p:cNvSpPr>
          <p:nvPr/>
        </p:nvSpPr>
        <p:spPr bwMode="auto">
          <a:xfrm>
            <a:off x="1117600" y="561975"/>
            <a:ext cx="203200" cy="1066800"/>
          </a:xfrm>
          <a:custGeom>
            <a:avLst/>
            <a:gdLst>
              <a:gd name="T0" fmla="*/ 1000 w 1000"/>
              <a:gd name="T1" fmla="*/ 1000 h 1000"/>
              <a:gd name="T2" fmla="*/ 0 w 1000"/>
              <a:gd name="T3" fmla="*/ 1000 h 1000"/>
              <a:gd name="T4" fmla="*/ 0 w 1000"/>
              <a:gd name="T5" fmla="*/ 0 h 1000"/>
              <a:gd name="T6" fmla="*/ 1000 w 1000"/>
              <a:gd name="T7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32778" name="Freeform 10"/>
          <p:cNvSpPr>
            <a:spLocks noChangeArrowheads="1"/>
          </p:cNvSpPr>
          <p:nvPr/>
        </p:nvSpPr>
        <p:spPr bwMode="auto">
          <a:xfrm>
            <a:off x="11017251" y="269876"/>
            <a:ext cx="203200" cy="1073151"/>
          </a:xfrm>
          <a:custGeom>
            <a:avLst/>
            <a:gdLst>
              <a:gd name="T0" fmla="*/ 0 w 1000"/>
              <a:gd name="T1" fmla="*/ 0 h 1000"/>
              <a:gd name="T2" fmla="*/ 1000 w 1000"/>
              <a:gd name="T3" fmla="*/ 0 h 1000"/>
              <a:gd name="T4" fmla="*/ 1000 w 1000"/>
              <a:gd name="T5" fmla="*/ 1000 h 1000"/>
              <a:gd name="T6" fmla="*/ 0 w 1000"/>
              <a:gd name="T7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292929"/>
              </a:solidFill>
              <a:latin typeface="Arial" charset="0"/>
            </a:endParaRPr>
          </a:p>
        </p:txBody>
      </p:sp>
      <p:pic>
        <p:nvPicPr>
          <p:cNvPr id="13" name="Picture 5" descr="it_titolo_15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-15054" r="83347" b="17563"/>
          <a:stretch>
            <a:fillRect/>
          </a:stretch>
        </p:blipFill>
        <p:spPr bwMode="auto">
          <a:xfrm>
            <a:off x="11294187" y="-55556"/>
            <a:ext cx="883344" cy="7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4" y="36513"/>
            <a:ext cx="899100" cy="7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0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02968" y="4091623"/>
            <a:ext cx="6603031" cy="13141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000" dirty="0">
                <a:latin typeface="Bookman Old Style" pitchFamily="18" charset="0"/>
              </a:rPr>
              <a:t>Riccardo Paramatti </a:t>
            </a:r>
            <a:endParaRPr lang="it-IT" sz="1800" dirty="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it-IT" sz="1800" dirty="0">
                <a:latin typeface="Bookman Old Style" pitchFamily="18" charset="0"/>
              </a:rPr>
              <a:t>20 gennaio 2023</a:t>
            </a:r>
            <a:endParaRPr lang="it-IT" sz="2000" dirty="0">
              <a:latin typeface="Bookman Old Style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2534" y="1474526"/>
            <a:ext cx="9752914" cy="1600200"/>
          </a:xfrm>
        </p:spPr>
        <p:txBody>
          <a:bodyPr/>
          <a:lstStyle/>
          <a:p>
            <a:r>
              <a:rPr lang="it-IT" sz="3000" dirty="0">
                <a:latin typeface="Bookman Old Style" pitchFamily="18" charset="0"/>
              </a:rPr>
              <a:t>Laurea Magistrale in Fisica e nuovo curriculum </a:t>
            </a:r>
            <a:r>
              <a:rPr lang="it-IT" sz="3000" dirty="0" err="1">
                <a:solidFill>
                  <a:srgbClr val="801D02"/>
                </a:solidFill>
                <a:latin typeface="Bookman Old Style" pitchFamily="18" charset="0"/>
              </a:rPr>
              <a:t>Fundamental</a:t>
            </a:r>
            <a:r>
              <a:rPr lang="it-IT" sz="3000" dirty="0">
                <a:solidFill>
                  <a:srgbClr val="801D02"/>
                </a:solidFill>
                <a:latin typeface="Bookman Old Style" pitchFamily="18" charset="0"/>
              </a:rPr>
              <a:t> Interactions: Theory and Experiment</a:t>
            </a:r>
            <a:endParaRPr lang="en-US" sz="3000" dirty="0">
              <a:solidFill>
                <a:srgbClr val="801D0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4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AA1695-1EE6-4ACC-8F70-FAD00E06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534-9FFC-4E26-A316-5DF4C46912E3}" type="slidenum">
              <a:rPr lang="en-US" smtClean="0">
                <a:solidFill>
                  <a:srgbClr val="292929"/>
                </a:solidFill>
              </a:rPr>
              <a:pPr/>
              <a:t>10</a:t>
            </a:fld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B67F8323-C9F8-40BE-9304-81B926F0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223" y="536906"/>
            <a:ext cx="9713229" cy="925885"/>
          </a:xfrm>
        </p:spPr>
        <p:txBody>
          <a:bodyPr/>
          <a:lstStyle/>
          <a:p>
            <a:r>
              <a:rPr lang="it-IT" sz="4800" dirty="0" err="1">
                <a:solidFill>
                  <a:schemeClr val="tx1"/>
                </a:solidFill>
              </a:rPr>
              <a:t>Fundamental</a:t>
            </a:r>
            <a:r>
              <a:rPr lang="it-IT" sz="4800" dirty="0">
                <a:solidFill>
                  <a:schemeClr val="tx1"/>
                </a:solidFill>
              </a:rPr>
              <a:t> Interactions: theory and </a:t>
            </a:r>
            <a:r>
              <a:rPr lang="it-IT" sz="4800" dirty="0" err="1">
                <a:solidFill>
                  <a:schemeClr val="tx1"/>
                </a:solidFill>
              </a:rPr>
              <a:t>experiment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73315F7-CD7A-4B45-8760-9EE8F8C17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3" y="1572816"/>
            <a:ext cx="7161279" cy="524619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B8E91E2-5BF7-4D31-9B2E-D8EAA042D7C6}"/>
              </a:ext>
            </a:extLst>
          </p:cNvPr>
          <p:cNvSpPr txBox="1"/>
          <p:nvPr/>
        </p:nvSpPr>
        <p:spPr>
          <a:xfrm>
            <a:off x="7309963" y="1869751"/>
            <a:ext cx="25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Bonciani / </a:t>
            </a:r>
            <a:r>
              <a:rPr lang="it-IT" sz="1800" dirty="0" err="1"/>
              <a:t>Polosa</a:t>
            </a:r>
            <a:endParaRPr lang="it-IT" sz="18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7C6AC1D-20A3-4875-ADA7-FF4E1B79C77A}"/>
              </a:ext>
            </a:extLst>
          </p:cNvPr>
          <p:cNvSpPr txBox="1"/>
          <p:nvPr/>
        </p:nvSpPr>
        <p:spPr>
          <a:xfrm>
            <a:off x="7309963" y="2164442"/>
            <a:ext cx="25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Caprara / Polimeni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92155E4-C870-4E30-A29F-E64C051E4E70}"/>
              </a:ext>
            </a:extLst>
          </p:cNvPr>
          <p:cNvSpPr txBox="1"/>
          <p:nvPr/>
        </p:nvSpPr>
        <p:spPr>
          <a:xfrm>
            <a:off x="7309963" y="2541599"/>
            <a:ext cx="25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Cavoto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4B49ADB-FB69-473A-898C-96982F0503FC}"/>
              </a:ext>
            </a:extLst>
          </p:cNvPr>
          <p:cNvSpPr txBox="1"/>
          <p:nvPr/>
        </p:nvSpPr>
        <p:spPr>
          <a:xfrm>
            <a:off x="7309963" y="3005284"/>
            <a:ext cx="25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Panati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8A7C6F5-50ED-4D78-BF8A-B5F6A36F92CC}"/>
              </a:ext>
            </a:extLst>
          </p:cNvPr>
          <p:cNvSpPr txBox="1"/>
          <p:nvPr/>
        </p:nvSpPr>
        <p:spPr>
          <a:xfrm>
            <a:off x="7309963" y="3298719"/>
            <a:ext cx="25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Urbano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A76E676-07C6-4262-BB77-542D34C6A7F5}"/>
              </a:ext>
            </a:extLst>
          </p:cNvPr>
          <p:cNvSpPr txBox="1"/>
          <p:nvPr/>
        </p:nvSpPr>
        <p:spPr>
          <a:xfrm>
            <a:off x="7309963" y="3589103"/>
            <a:ext cx="25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Rahatlou</a:t>
            </a:r>
            <a:r>
              <a:rPr lang="it-IT" dirty="0"/>
              <a:t> (con INFN)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7CE200A-8F39-4AEE-8D1E-BF40ADF01A9E}"/>
              </a:ext>
            </a:extLst>
          </p:cNvPr>
          <p:cNvSpPr txBox="1"/>
          <p:nvPr/>
        </p:nvSpPr>
        <p:spPr>
          <a:xfrm>
            <a:off x="7309963" y="3861696"/>
            <a:ext cx="25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Cavoto (con INFN)</a:t>
            </a:r>
          </a:p>
        </p:txBody>
      </p:sp>
    </p:spTree>
    <p:extLst>
      <p:ext uri="{BB962C8B-B14F-4D97-AF65-F5344CB8AC3E}">
        <p14:creationId xmlns:p14="http://schemas.microsoft.com/office/powerpoint/2010/main" val="309698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3D7CF8-8AE3-4C78-A65C-E3F5B181B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6000" dirty="0"/>
              <a:t>Cinque esami a scelta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C89CDF-E56F-4AE1-A412-951BE520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534-9FFC-4E26-A316-5DF4C46912E3}" type="slidenum">
              <a:rPr lang="en-US" smtClean="0">
                <a:solidFill>
                  <a:srgbClr val="292929"/>
                </a:solidFill>
              </a:rPr>
              <a:pPr/>
              <a:t>11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CFE779E-4948-488D-8388-470318C18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6" t="1415" r="-1"/>
          <a:stretch/>
        </p:blipFill>
        <p:spPr>
          <a:xfrm>
            <a:off x="701715" y="1737630"/>
            <a:ext cx="6650061" cy="4560348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77742F7-00C8-410D-9E49-423B0C90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6109" y="2374392"/>
            <a:ext cx="4123944" cy="2270760"/>
          </a:xfrm>
        </p:spPr>
        <p:txBody>
          <a:bodyPr/>
          <a:lstStyle/>
          <a:p>
            <a:r>
              <a:rPr lang="en-US" sz="2800" dirty="0"/>
              <a:t>Uno </a:t>
            </a:r>
            <a:r>
              <a:rPr lang="en-US" sz="2800" dirty="0" err="1"/>
              <a:t>nel</a:t>
            </a:r>
            <a:r>
              <a:rPr lang="en-US" sz="2800" dirty="0"/>
              <a:t> </a:t>
            </a:r>
            <a:r>
              <a:rPr lang="en-US" sz="2800" dirty="0" err="1"/>
              <a:t>gruppo</a:t>
            </a:r>
            <a:r>
              <a:rPr lang="en-US" sz="2800" dirty="0"/>
              <a:t> A</a:t>
            </a:r>
          </a:p>
          <a:p>
            <a:r>
              <a:rPr lang="en-US" sz="2800" dirty="0"/>
              <a:t>Uno </a:t>
            </a:r>
            <a:r>
              <a:rPr lang="en-US" sz="2800" dirty="0" err="1"/>
              <a:t>nel</a:t>
            </a:r>
            <a:r>
              <a:rPr lang="en-US" sz="2800" dirty="0"/>
              <a:t> </a:t>
            </a:r>
            <a:r>
              <a:rPr lang="en-US" sz="2800" dirty="0" err="1"/>
              <a:t>gruppo</a:t>
            </a:r>
            <a:r>
              <a:rPr lang="en-US" sz="2800" dirty="0"/>
              <a:t> B</a:t>
            </a:r>
          </a:p>
          <a:p>
            <a:r>
              <a:rPr lang="en-US" sz="2800" dirty="0"/>
              <a:t>Uno </a:t>
            </a:r>
            <a:r>
              <a:rPr lang="en-US" sz="2800" dirty="0" err="1"/>
              <a:t>nel</a:t>
            </a:r>
            <a:r>
              <a:rPr lang="en-US" sz="2800" dirty="0"/>
              <a:t> </a:t>
            </a:r>
            <a:r>
              <a:rPr lang="en-US" sz="2800" dirty="0" err="1"/>
              <a:t>gruppo</a:t>
            </a:r>
            <a:r>
              <a:rPr lang="en-US" sz="2800" dirty="0"/>
              <a:t> C (</a:t>
            </a:r>
            <a:r>
              <a:rPr lang="en-US" sz="2800" dirty="0" err="1"/>
              <a:t>che</a:t>
            </a:r>
            <a:r>
              <a:rPr lang="en-US" sz="2800" dirty="0"/>
              <a:t> include A e B)</a:t>
            </a:r>
          </a:p>
          <a:p>
            <a:r>
              <a:rPr lang="en-US" sz="2800" dirty="0"/>
              <a:t>Due free choice (</a:t>
            </a:r>
            <a:r>
              <a:rPr lang="en-US" sz="2800" dirty="0" err="1"/>
              <a:t>che</a:t>
            </a:r>
            <a:r>
              <a:rPr lang="en-US" sz="2800" dirty="0"/>
              <a:t> include C)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317225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AA1695-1EE6-4ACC-8F70-FAD00E06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534-9FFC-4E26-A316-5DF4C46912E3}" type="slidenum">
              <a:rPr lang="en-US" smtClean="0">
                <a:solidFill>
                  <a:srgbClr val="292929"/>
                </a:solidFill>
              </a:rPr>
              <a:pPr/>
              <a:t>12</a:t>
            </a:fld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B67F8323-C9F8-40BE-9304-81B926F0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195" y="508969"/>
            <a:ext cx="9908625" cy="925885"/>
          </a:xfrm>
        </p:spPr>
        <p:txBody>
          <a:bodyPr/>
          <a:lstStyle/>
          <a:p>
            <a:r>
              <a:rPr lang="it-IT" sz="4200" dirty="0">
                <a:solidFill>
                  <a:schemeClr val="tx1"/>
                </a:solidFill>
              </a:rPr>
              <a:t>Gruppi A (FIS/01), B (FIS/02-05) e C</a:t>
            </a:r>
            <a:endParaRPr lang="en-US" sz="4200" dirty="0">
              <a:solidFill>
                <a:schemeClr val="tx1"/>
              </a:solidFill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5B4A538-1BC8-4E2E-9585-751A52AABE30}"/>
              </a:ext>
            </a:extLst>
          </p:cNvPr>
          <p:cNvGrpSpPr/>
          <p:nvPr/>
        </p:nvGrpSpPr>
        <p:grpSpPr>
          <a:xfrm>
            <a:off x="149438" y="1799417"/>
            <a:ext cx="7747642" cy="5019599"/>
            <a:chOff x="149438" y="1799417"/>
            <a:chExt cx="7747642" cy="5019599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7FD9D598-4658-4DE5-9E09-0818CFE08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438" y="1799417"/>
              <a:ext cx="7747642" cy="5019599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19EFB1D6-8719-4A95-97D9-292E04512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9492" y="1827176"/>
              <a:ext cx="2813931" cy="331545"/>
            </a:xfrm>
            <a:prstGeom prst="rect">
              <a:avLst/>
            </a:prstGeom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A492D22-CE87-4972-8441-BB32B43F3959}"/>
              </a:ext>
            </a:extLst>
          </p:cNvPr>
          <p:cNvSpPr txBox="1"/>
          <p:nvPr/>
        </p:nvSpPr>
        <p:spPr>
          <a:xfrm>
            <a:off x="7843363" y="2136451"/>
            <a:ext cx="25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/>
              <a:t>Pannarale</a:t>
            </a:r>
            <a:endParaRPr lang="it-IT" sz="18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AE93199-8733-4C68-889F-A7C35B424349}"/>
              </a:ext>
            </a:extLst>
          </p:cNvPr>
          <p:cNvSpPr txBox="1"/>
          <p:nvPr/>
        </p:nvSpPr>
        <p:spPr>
          <a:xfrm>
            <a:off x="7843363" y="2431142"/>
            <a:ext cx="25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P. Pani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1549CCD-3609-461A-9462-4E774918E4F0}"/>
              </a:ext>
            </a:extLst>
          </p:cNvPr>
          <p:cNvSpPr txBox="1"/>
          <p:nvPr/>
        </p:nvSpPr>
        <p:spPr>
          <a:xfrm>
            <a:off x="7889083" y="3027991"/>
            <a:ext cx="25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/>
              <a:t>Giagu</a:t>
            </a:r>
            <a:endParaRPr lang="it-IT" sz="18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ACD5B54-B4EF-4CA9-A9B1-A37B3E7265A7}"/>
              </a:ext>
            </a:extLst>
          </p:cNvPr>
          <p:cNvSpPr txBox="1"/>
          <p:nvPr/>
        </p:nvSpPr>
        <p:spPr>
          <a:xfrm>
            <a:off x="7889082" y="3322682"/>
            <a:ext cx="3132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Biagioni/Lonardo (INFN)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4C4D284-FAAC-4104-B96C-E5F491345161}"/>
              </a:ext>
            </a:extLst>
          </p:cNvPr>
          <p:cNvSpPr txBox="1"/>
          <p:nvPr/>
        </p:nvSpPr>
        <p:spPr>
          <a:xfrm>
            <a:off x="7870222" y="3841656"/>
            <a:ext cx="25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Gauzzi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0D7C331-2E0E-4DDF-A125-B1A34796FAF2}"/>
              </a:ext>
            </a:extLst>
          </p:cNvPr>
          <p:cNvSpPr txBox="1"/>
          <p:nvPr/>
        </p:nvSpPr>
        <p:spPr>
          <a:xfrm>
            <a:off x="7897080" y="4613966"/>
            <a:ext cx="25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Di Domenico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29A9C7F-5C06-48F0-AC67-B4FE7535BCCB}"/>
              </a:ext>
            </a:extLst>
          </p:cNvPr>
          <p:cNvSpPr txBox="1"/>
          <p:nvPr/>
        </p:nvSpPr>
        <p:spPr>
          <a:xfrm>
            <a:off x="7897080" y="4906919"/>
            <a:ext cx="25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De Cecco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22E3EB3-E6E6-4555-B467-C6DCC84418D9}"/>
              </a:ext>
            </a:extLst>
          </p:cNvPr>
          <p:cNvSpPr txBox="1"/>
          <p:nvPr/>
        </p:nvSpPr>
        <p:spPr>
          <a:xfrm>
            <a:off x="7897080" y="5390451"/>
            <a:ext cx="25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Pannarale</a:t>
            </a:r>
            <a:r>
              <a:rPr lang="it-IT" dirty="0"/>
              <a:t> / P. Pani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03DB830-E8E2-4258-A4AF-DFAC72A44859}"/>
              </a:ext>
            </a:extLst>
          </p:cNvPr>
          <p:cNvSpPr txBox="1"/>
          <p:nvPr/>
        </p:nvSpPr>
        <p:spPr>
          <a:xfrm>
            <a:off x="7897080" y="5838470"/>
            <a:ext cx="25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Melchiorri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1E62AC2-B9EF-4CA7-BF96-B0EFAB331D41}"/>
              </a:ext>
            </a:extLst>
          </p:cNvPr>
          <p:cNvSpPr txBox="1"/>
          <p:nvPr/>
        </p:nvSpPr>
        <p:spPr>
          <a:xfrm>
            <a:off x="7897080" y="4285989"/>
            <a:ext cx="25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/>
              <a:t>Caglioti</a:t>
            </a:r>
            <a:endParaRPr lang="it-IT" sz="18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0353A5E-FAA0-4C4A-9A9A-E2B73A38FA2B}"/>
              </a:ext>
            </a:extLst>
          </p:cNvPr>
          <p:cNvSpPr txBox="1"/>
          <p:nvPr/>
        </p:nvSpPr>
        <p:spPr>
          <a:xfrm>
            <a:off x="7843363" y="2711584"/>
            <a:ext cx="25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M. Mattia (ISS)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A76B4AE-8B40-4D6E-9896-BBD0C7DE08D2}"/>
              </a:ext>
            </a:extLst>
          </p:cNvPr>
          <p:cNvSpPr txBox="1"/>
          <p:nvPr/>
        </p:nvSpPr>
        <p:spPr>
          <a:xfrm>
            <a:off x="7897080" y="6274093"/>
            <a:ext cx="3617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corso di Ingegneria Energetica</a:t>
            </a:r>
          </a:p>
        </p:txBody>
      </p:sp>
    </p:spTree>
    <p:extLst>
      <p:ext uri="{BB962C8B-B14F-4D97-AF65-F5344CB8AC3E}">
        <p14:creationId xmlns:p14="http://schemas.microsoft.com/office/powerpoint/2010/main" val="331793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AA1695-1EE6-4ACC-8F70-FAD00E06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534-9FFC-4E26-A316-5DF4C46912E3}" type="slidenum">
              <a:rPr lang="en-US" smtClean="0">
                <a:solidFill>
                  <a:srgbClr val="292929"/>
                </a:solidFill>
              </a:rPr>
              <a:pPr/>
              <a:t>13</a:t>
            </a:fld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B67F8323-C9F8-40BE-9304-81B926F0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195" y="508969"/>
            <a:ext cx="9908625" cy="925885"/>
          </a:xfrm>
        </p:spPr>
        <p:txBody>
          <a:bodyPr/>
          <a:lstStyle/>
          <a:p>
            <a:r>
              <a:rPr lang="it-IT" sz="4200" dirty="0">
                <a:solidFill>
                  <a:schemeClr val="tx1"/>
                </a:solidFill>
              </a:rPr>
              <a:t>Gruppi A (FIS/01), B (FIS/02-05) e C</a:t>
            </a:r>
            <a:endParaRPr lang="en-US" sz="4200" dirty="0">
              <a:solidFill>
                <a:schemeClr val="tx1"/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8706860-3374-4FEB-87CD-A2932D162E3E}"/>
              </a:ext>
            </a:extLst>
          </p:cNvPr>
          <p:cNvGrpSpPr/>
          <p:nvPr/>
        </p:nvGrpSpPr>
        <p:grpSpPr>
          <a:xfrm>
            <a:off x="78264" y="1644737"/>
            <a:ext cx="7615638" cy="5174279"/>
            <a:chOff x="78264" y="1644737"/>
            <a:chExt cx="7615638" cy="5174279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146F84E3-435C-4A53-B801-CC1A0033E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264" y="1908933"/>
              <a:ext cx="7615638" cy="491008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19EFB1D6-8719-4A95-97D9-292E04512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2316" y="1644737"/>
              <a:ext cx="2757684" cy="331545"/>
            </a:xfrm>
            <a:prstGeom prst="rect">
              <a:avLst/>
            </a:prstGeom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A492D22-CE87-4972-8441-BB32B43F3959}"/>
              </a:ext>
            </a:extLst>
          </p:cNvPr>
          <p:cNvSpPr txBox="1"/>
          <p:nvPr/>
        </p:nvSpPr>
        <p:spPr>
          <a:xfrm>
            <a:off x="7693902" y="1921373"/>
            <a:ext cx="25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/>
              <a:t>Polosa</a:t>
            </a:r>
            <a:endParaRPr lang="it-IT" sz="18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AE93199-8733-4C68-889F-A7C35B424349}"/>
              </a:ext>
            </a:extLst>
          </p:cNvPr>
          <p:cNvSpPr txBox="1"/>
          <p:nvPr/>
        </p:nvSpPr>
        <p:spPr>
          <a:xfrm>
            <a:off x="7693902" y="2803982"/>
            <a:ext cx="25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Di Palma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1549CCD-3609-461A-9462-4E774918E4F0}"/>
              </a:ext>
            </a:extLst>
          </p:cNvPr>
          <p:cNvSpPr txBox="1"/>
          <p:nvPr/>
        </p:nvSpPr>
        <p:spPr>
          <a:xfrm>
            <a:off x="7693902" y="3133466"/>
            <a:ext cx="25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Luci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ACD5B54-B4EF-4CA9-A9B1-A37B3E7265A7}"/>
              </a:ext>
            </a:extLst>
          </p:cNvPr>
          <p:cNvSpPr txBox="1"/>
          <p:nvPr/>
        </p:nvSpPr>
        <p:spPr>
          <a:xfrm>
            <a:off x="7693902" y="3573761"/>
            <a:ext cx="3132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Majorana / </a:t>
            </a:r>
            <a:r>
              <a:rPr lang="it-IT" dirty="0" err="1"/>
              <a:t>Leaci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4C4D284-FAAC-4104-B96C-E5F491345161}"/>
              </a:ext>
            </a:extLst>
          </p:cNvPr>
          <p:cNvSpPr txBox="1"/>
          <p:nvPr/>
        </p:nvSpPr>
        <p:spPr>
          <a:xfrm>
            <a:off x="7693902" y="4007595"/>
            <a:ext cx="4833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R. Pani/Saini (</a:t>
            </a:r>
            <a:r>
              <a:rPr lang="it-IT" dirty="0"/>
              <a:t>Patera/Saini </a:t>
            </a:r>
            <a:r>
              <a:rPr lang="it-IT" sz="1800" dirty="0"/>
              <a:t>dal 23/24)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0D7C331-2E0E-4DDF-A125-B1A34796FAF2}"/>
              </a:ext>
            </a:extLst>
          </p:cNvPr>
          <p:cNvSpPr txBox="1"/>
          <p:nvPr/>
        </p:nvSpPr>
        <p:spPr>
          <a:xfrm>
            <a:off x="7693902" y="4336783"/>
            <a:ext cx="25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Vignati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29A9C7F-5C06-48F0-AC67-B4FE7535BCCB}"/>
              </a:ext>
            </a:extLst>
          </p:cNvPr>
          <p:cNvSpPr txBox="1"/>
          <p:nvPr/>
        </p:nvSpPr>
        <p:spPr>
          <a:xfrm>
            <a:off x="7693902" y="4659145"/>
            <a:ext cx="25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/>
              <a:t>Papinutto</a:t>
            </a:r>
            <a:endParaRPr lang="it-IT" sz="18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22E3EB3-E6E6-4555-B467-C6DCC84418D9}"/>
              </a:ext>
            </a:extLst>
          </p:cNvPr>
          <p:cNvSpPr txBox="1"/>
          <p:nvPr/>
        </p:nvSpPr>
        <p:spPr>
          <a:xfrm>
            <a:off x="7693902" y="4984748"/>
            <a:ext cx="3557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Polimeni / Bocci (INFN)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03DB830-E8E2-4258-A4AF-DFAC72A44859}"/>
              </a:ext>
            </a:extLst>
          </p:cNvPr>
          <p:cNvSpPr txBox="1"/>
          <p:nvPr/>
        </p:nvSpPr>
        <p:spPr>
          <a:xfrm>
            <a:off x="7693902" y="5264225"/>
            <a:ext cx="3029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Contino / Nardecchia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7BC1BB5-754B-4807-A6FC-E41B683B2E15}"/>
              </a:ext>
            </a:extLst>
          </p:cNvPr>
          <p:cNvSpPr txBox="1"/>
          <p:nvPr/>
        </p:nvSpPr>
        <p:spPr>
          <a:xfrm>
            <a:off x="7765748" y="2342371"/>
            <a:ext cx="3617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corso di Ingegneria Elettronica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F6C1087-D1B6-45A2-8018-06E8A03FEDBC}"/>
              </a:ext>
            </a:extLst>
          </p:cNvPr>
          <p:cNvSpPr txBox="1"/>
          <p:nvPr/>
        </p:nvSpPr>
        <p:spPr>
          <a:xfrm>
            <a:off x="7693902" y="5728368"/>
            <a:ext cx="3617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corso di Ingegneria Elettronica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95CC870-7646-4F88-B326-2387A46EA362}"/>
              </a:ext>
            </a:extLst>
          </p:cNvPr>
          <p:cNvSpPr txBox="1"/>
          <p:nvPr/>
        </p:nvSpPr>
        <p:spPr>
          <a:xfrm>
            <a:off x="7693902" y="6252301"/>
            <a:ext cx="3617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corso di Ingegneria Elettronica</a:t>
            </a:r>
          </a:p>
        </p:txBody>
      </p:sp>
    </p:spTree>
    <p:extLst>
      <p:ext uri="{BB962C8B-B14F-4D97-AF65-F5344CB8AC3E}">
        <p14:creationId xmlns:p14="http://schemas.microsoft.com/office/powerpoint/2010/main" val="766292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2490" y="96844"/>
            <a:ext cx="9893812" cy="1412875"/>
          </a:xfrm>
        </p:spPr>
        <p:txBody>
          <a:bodyPr/>
          <a:lstStyle/>
          <a:p>
            <a:r>
              <a:rPr lang="en-US" sz="5400" dirty="0" err="1"/>
              <a:t>Scelta</a:t>
            </a:r>
            <a:r>
              <a:rPr lang="en-US" sz="5400" dirty="0"/>
              <a:t> </a:t>
            </a:r>
            <a:r>
              <a:rPr lang="en-US" sz="5400" dirty="0" err="1"/>
              <a:t>piani</a:t>
            </a:r>
            <a:r>
              <a:rPr lang="en-US" sz="5400" dirty="0"/>
              <a:t> </a:t>
            </a:r>
            <a:r>
              <a:rPr lang="en-US" sz="5400" dirty="0" err="1"/>
              <a:t>formativi</a:t>
            </a:r>
            <a:r>
              <a:rPr lang="en-US" sz="5400" dirty="0"/>
              <a:t> LM-17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534-9FFC-4E26-A316-5DF4C46912E3}" type="slidenum">
              <a:rPr lang="en-US" smtClean="0">
                <a:solidFill>
                  <a:srgbClr val="292929"/>
                </a:solidFill>
              </a:rPr>
              <a:pPr/>
              <a:t>14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4E19B0C-581C-4F91-8F94-6E64C5F55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0" y="1819565"/>
            <a:ext cx="12132813" cy="3097875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FDD66615-AED6-48EA-8A59-C4A1DD5F0BD5}"/>
              </a:ext>
            </a:extLst>
          </p:cNvPr>
          <p:cNvSpPr/>
          <p:nvPr/>
        </p:nvSpPr>
        <p:spPr>
          <a:xfrm>
            <a:off x="6588922" y="2669712"/>
            <a:ext cx="5572711" cy="458560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E1280E9-4D10-4EC4-836D-D3B1B63FDC50}"/>
              </a:ext>
            </a:extLst>
          </p:cNvPr>
          <p:cNvSpPr/>
          <p:nvPr/>
        </p:nvSpPr>
        <p:spPr>
          <a:xfrm>
            <a:off x="8470850" y="3150461"/>
            <a:ext cx="3690783" cy="458560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129032" y="5305872"/>
            <a:ext cx="11679189" cy="5721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Curriculum in lingua inglese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F049373-C7C2-4ED2-BA96-E1E9B2797739}"/>
              </a:ext>
            </a:extLst>
          </p:cNvPr>
          <p:cNvSpPr/>
          <p:nvPr/>
        </p:nvSpPr>
        <p:spPr>
          <a:xfrm>
            <a:off x="129032" y="5305872"/>
            <a:ext cx="4534408" cy="458560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C61FA0EA-6F8F-4BCA-A5D3-16260A6D0D96}"/>
              </a:ext>
            </a:extLst>
          </p:cNvPr>
          <p:cNvSpPr txBox="1">
            <a:spLocks/>
          </p:cNvSpPr>
          <p:nvPr/>
        </p:nvSpPr>
        <p:spPr bwMode="auto">
          <a:xfrm>
            <a:off x="5762297" y="5943172"/>
            <a:ext cx="6399336" cy="5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7675" indent="-4476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kern="0" dirty="0" err="1"/>
              <a:t>Seconda</a:t>
            </a:r>
            <a:r>
              <a:rPr lang="en-US" sz="2400" kern="0" dirty="0"/>
              <a:t> </a:t>
            </a:r>
            <a:r>
              <a:rPr lang="en-US" sz="2400" kern="0" dirty="0" err="1"/>
              <a:t>finestra</a:t>
            </a:r>
            <a:r>
              <a:rPr lang="en-US" sz="2400" kern="0" dirty="0"/>
              <a:t> di </a:t>
            </a:r>
            <a:r>
              <a:rPr lang="en-US" sz="2400" kern="0" dirty="0" err="1"/>
              <a:t>presentazione</a:t>
            </a:r>
            <a:r>
              <a:rPr lang="en-US" sz="2400" kern="0" dirty="0"/>
              <a:t> </a:t>
            </a:r>
            <a:r>
              <a:rPr lang="en-US" sz="2400" kern="0" dirty="0" err="1"/>
              <a:t>dei</a:t>
            </a:r>
            <a:r>
              <a:rPr lang="en-US" sz="2400" kern="0" dirty="0"/>
              <a:t> </a:t>
            </a:r>
            <a:r>
              <a:rPr lang="en-US" sz="2400" kern="0" dirty="0" err="1"/>
              <a:t>piani</a:t>
            </a:r>
            <a:r>
              <a:rPr lang="en-US" sz="2400" kern="0" dirty="0"/>
              <a:t> </a:t>
            </a:r>
            <a:r>
              <a:rPr lang="en-US" sz="2400" kern="0" dirty="0" err="1"/>
              <a:t>formativi</a:t>
            </a:r>
            <a:r>
              <a:rPr lang="en-US" sz="2400" kern="0" dirty="0"/>
              <a:t>: 1-20 </a:t>
            </a:r>
            <a:r>
              <a:rPr lang="en-US" sz="2400" kern="0" dirty="0" err="1"/>
              <a:t>febbraio</a:t>
            </a:r>
            <a:r>
              <a:rPr lang="en-US" sz="2400" kern="0" dirty="0"/>
              <a:t> 2023</a:t>
            </a:r>
            <a:endParaRPr lang="en-US" sz="2400" kern="0" dirty="0">
              <a:solidFill>
                <a:srgbClr val="C00000"/>
              </a:solidFill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C2CB204E-E36A-47A7-9A9D-B6DD0A8A3AC1}"/>
              </a:ext>
            </a:extLst>
          </p:cNvPr>
          <p:cNvCxnSpPr>
            <a:cxnSpLocks/>
          </p:cNvCxnSpPr>
          <p:nvPr/>
        </p:nvCxnSpPr>
        <p:spPr>
          <a:xfrm flipV="1">
            <a:off x="10316241" y="4873840"/>
            <a:ext cx="1367759" cy="1069332"/>
          </a:xfrm>
          <a:prstGeom prst="straightConnector1">
            <a:avLst/>
          </a:prstGeom>
          <a:ln w="508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60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6" grpId="0" build="p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2489" y="96844"/>
            <a:ext cx="10212319" cy="1412875"/>
          </a:xfrm>
        </p:spPr>
        <p:txBody>
          <a:bodyPr/>
          <a:lstStyle/>
          <a:p>
            <a:r>
              <a:rPr lang="en-US" dirty="0" err="1"/>
              <a:t>Offerta</a:t>
            </a:r>
            <a:r>
              <a:rPr lang="en-US" dirty="0"/>
              <a:t> </a:t>
            </a:r>
            <a:r>
              <a:rPr lang="en-US" dirty="0" err="1"/>
              <a:t>formativa</a:t>
            </a:r>
            <a:r>
              <a:rPr lang="en-US" dirty="0"/>
              <a:t> </a:t>
            </a:r>
            <a:r>
              <a:rPr lang="en-US" sz="3200" dirty="0"/>
              <a:t>(</a:t>
            </a:r>
            <a:r>
              <a:rPr lang="en-US" sz="3200" dirty="0" err="1"/>
              <a:t>ordinamento</a:t>
            </a:r>
            <a:r>
              <a:rPr lang="en-US" sz="3200" dirty="0"/>
              <a:t> D.M. 270/04) </a:t>
            </a:r>
            <a:r>
              <a:rPr lang="en-US" dirty="0"/>
              <a:t>del </a:t>
            </a:r>
            <a:r>
              <a:rPr lang="en-US" dirty="0" err="1"/>
              <a:t>Dipartimento</a:t>
            </a:r>
            <a:r>
              <a:rPr lang="en-US" dirty="0"/>
              <a:t> di </a:t>
            </a:r>
            <a:r>
              <a:rPr lang="en-US" dirty="0" err="1"/>
              <a:t>Fisica</a:t>
            </a:r>
            <a:r>
              <a:rPr lang="en-US" dirty="0"/>
              <a:t> in Sapienza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9558" y="1883797"/>
            <a:ext cx="11766087" cy="4114800"/>
          </a:xfrm>
        </p:spPr>
        <p:txBody>
          <a:bodyPr/>
          <a:lstStyle/>
          <a:p>
            <a:r>
              <a:rPr lang="en-US" sz="2800" dirty="0" err="1"/>
              <a:t>Laurea</a:t>
            </a:r>
            <a:r>
              <a:rPr lang="en-US" sz="2800" dirty="0"/>
              <a:t> Triennale in </a:t>
            </a:r>
            <a:r>
              <a:rPr lang="en-US" sz="2800" dirty="0" err="1"/>
              <a:t>Fisica</a:t>
            </a:r>
            <a:r>
              <a:rPr lang="en-US" sz="2800" dirty="0"/>
              <a:t> (L30) – 3 curricula</a:t>
            </a:r>
          </a:p>
          <a:p>
            <a:r>
              <a:rPr lang="en-US" sz="2800" dirty="0" err="1">
                <a:solidFill>
                  <a:srgbClr val="801D02"/>
                </a:solidFill>
              </a:rPr>
              <a:t>Laurea</a:t>
            </a:r>
            <a:r>
              <a:rPr lang="en-US" sz="2800" dirty="0">
                <a:solidFill>
                  <a:srgbClr val="801D02"/>
                </a:solidFill>
              </a:rPr>
              <a:t> </a:t>
            </a:r>
            <a:r>
              <a:rPr lang="en-US" sz="2800" dirty="0" err="1">
                <a:solidFill>
                  <a:srgbClr val="801D02"/>
                </a:solidFill>
              </a:rPr>
              <a:t>Magistrale</a:t>
            </a:r>
            <a:r>
              <a:rPr lang="en-US" sz="2800" dirty="0">
                <a:solidFill>
                  <a:srgbClr val="801D02"/>
                </a:solidFill>
              </a:rPr>
              <a:t> in </a:t>
            </a:r>
            <a:r>
              <a:rPr lang="en-US" sz="2800" dirty="0" err="1">
                <a:solidFill>
                  <a:srgbClr val="801D02"/>
                </a:solidFill>
              </a:rPr>
              <a:t>Fisica</a:t>
            </a:r>
            <a:r>
              <a:rPr lang="en-US" sz="2800" dirty="0">
                <a:solidFill>
                  <a:srgbClr val="801D02"/>
                </a:solidFill>
              </a:rPr>
              <a:t> (LM17) – 4 curricula</a:t>
            </a:r>
          </a:p>
          <a:p>
            <a:pPr lvl="1"/>
            <a:r>
              <a:rPr lang="en-US" sz="2400" dirty="0" err="1"/>
              <a:t>Biosistemi</a:t>
            </a:r>
            <a:r>
              <a:rPr lang="en-US" sz="2400" dirty="0"/>
              <a:t> (IT)</a:t>
            </a:r>
          </a:p>
          <a:p>
            <a:pPr lvl="1"/>
            <a:r>
              <a:rPr lang="en-US" sz="2400" dirty="0" err="1"/>
              <a:t>Teorico</a:t>
            </a:r>
            <a:r>
              <a:rPr lang="en-US" sz="2400" dirty="0"/>
              <a:t> </a:t>
            </a:r>
            <a:r>
              <a:rPr lang="en-US" sz="2400" dirty="0" err="1"/>
              <a:t>Generale</a:t>
            </a:r>
            <a:r>
              <a:rPr lang="en-US" sz="2400" dirty="0"/>
              <a:t> (IT)</a:t>
            </a:r>
          </a:p>
          <a:p>
            <a:pPr lvl="1"/>
            <a:r>
              <a:rPr lang="en-US" sz="2400" dirty="0"/>
              <a:t>Condensed matter physics: Theory and Experiment (EN)</a:t>
            </a:r>
          </a:p>
          <a:p>
            <a:pPr lvl="1"/>
            <a:r>
              <a:rPr lang="it-IT" sz="2400" u="sng" dirty="0" err="1">
                <a:solidFill>
                  <a:srgbClr val="801D02"/>
                </a:solidFill>
                <a:latin typeface="Bookman Old Style" pitchFamily="18" charset="0"/>
              </a:rPr>
              <a:t>Fundamental</a:t>
            </a:r>
            <a:r>
              <a:rPr lang="it-IT" sz="2400" u="sng" dirty="0">
                <a:solidFill>
                  <a:srgbClr val="801D02"/>
                </a:solidFill>
                <a:latin typeface="Bookman Old Style" pitchFamily="18" charset="0"/>
              </a:rPr>
              <a:t> Interactions: Theory and Experiment </a:t>
            </a:r>
            <a:r>
              <a:rPr lang="en-US" sz="2400" dirty="0"/>
              <a:t>(EN)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800" dirty="0" err="1"/>
              <a:t>Laurea</a:t>
            </a:r>
            <a:r>
              <a:rPr lang="en-US" sz="2800" dirty="0"/>
              <a:t> </a:t>
            </a:r>
            <a:r>
              <a:rPr lang="en-US" sz="2800" dirty="0" err="1"/>
              <a:t>Magistrale</a:t>
            </a:r>
            <a:r>
              <a:rPr lang="en-US" sz="2800" dirty="0"/>
              <a:t> in </a:t>
            </a:r>
            <a:r>
              <a:rPr lang="en-US" sz="2800" dirty="0" err="1"/>
              <a:t>Astronomia</a:t>
            </a:r>
            <a:r>
              <a:rPr lang="en-US" sz="2800" dirty="0"/>
              <a:t> e </a:t>
            </a:r>
            <a:r>
              <a:rPr lang="en-US" sz="2800" dirty="0" err="1"/>
              <a:t>Astrofisica</a:t>
            </a:r>
            <a:r>
              <a:rPr lang="en-US" sz="2800" dirty="0"/>
              <a:t> (LM58, </a:t>
            </a:r>
            <a:r>
              <a:rPr lang="en-US" sz="2800" dirty="0" err="1"/>
              <a:t>Scienze</a:t>
            </a:r>
            <a:r>
              <a:rPr lang="en-US" sz="2800" dirty="0"/>
              <a:t> </a:t>
            </a:r>
            <a:r>
              <a:rPr lang="en-US" sz="2800" dirty="0" err="1"/>
              <a:t>dell’universo</a:t>
            </a:r>
            <a:r>
              <a:rPr lang="en-US" sz="2800" dirty="0"/>
              <a:t>)</a:t>
            </a:r>
          </a:p>
          <a:p>
            <a:r>
              <a:rPr lang="en-US" sz="2800" dirty="0"/>
              <a:t>Tre </a:t>
            </a:r>
            <a:r>
              <a:rPr lang="en-US" sz="2800" dirty="0" err="1"/>
              <a:t>dottorati</a:t>
            </a:r>
            <a:r>
              <a:rPr lang="en-US" sz="2800" dirty="0"/>
              <a:t> di </a:t>
            </a:r>
            <a:r>
              <a:rPr lang="en-US" sz="2800" dirty="0" err="1"/>
              <a:t>Ricerca</a:t>
            </a:r>
            <a:r>
              <a:rPr lang="en-US" sz="2800" dirty="0"/>
              <a:t>: </a:t>
            </a:r>
            <a:r>
              <a:rPr lang="en-US" sz="2800" dirty="0" err="1"/>
              <a:t>dottorato</a:t>
            </a:r>
            <a:r>
              <a:rPr lang="en-US" sz="2800" dirty="0"/>
              <a:t> in </a:t>
            </a:r>
            <a:r>
              <a:rPr lang="en-US" sz="2800" dirty="0" err="1"/>
              <a:t>Fisica</a:t>
            </a:r>
            <a:r>
              <a:rPr lang="en-US" sz="2800" dirty="0"/>
              <a:t>, in </a:t>
            </a:r>
            <a:r>
              <a:rPr lang="en-US" sz="2800" dirty="0" err="1"/>
              <a:t>Astronomia</a:t>
            </a:r>
            <a:r>
              <a:rPr lang="en-US" sz="2800" dirty="0"/>
              <a:t>, in </a:t>
            </a:r>
            <a:r>
              <a:rPr lang="en-US" sz="2800" dirty="0" err="1"/>
              <a:t>Fisica</a:t>
            </a:r>
            <a:r>
              <a:rPr lang="en-US" sz="2800" dirty="0"/>
              <a:t> </a:t>
            </a:r>
            <a:r>
              <a:rPr lang="en-US" sz="2800" dirty="0" err="1"/>
              <a:t>degli</a:t>
            </a:r>
            <a:r>
              <a:rPr lang="en-US" sz="2800" dirty="0"/>
              <a:t> </a:t>
            </a:r>
            <a:r>
              <a:rPr lang="en-US" sz="2800" dirty="0" err="1"/>
              <a:t>Acceleratori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000" dirty="0"/>
              <a:t>(NB. </a:t>
            </a:r>
            <a:r>
              <a:rPr lang="en-US" sz="2000" dirty="0" err="1"/>
              <a:t>Manca</a:t>
            </a:r>
            <a:r>
              <a:rPr lang="en-US" sz="2000" dirty="0"/>
              <a:t> un </a:t>
            </a:r>
            <a:r>
              <a:rPr lang="en-US" sz="2000" dirty="0" err="1"/>
              <a:t>corso</a:t>
            </a:r>
            <a:r>
              <a:rPr lang="en-US" sz="2000" dirty="0"/>
              <a:t> </a:t>
            </a:r>
            <a:r>
              <a:rPr lang="en-US" sz="2000" dirty="0" err="1"/>
              <a:t>sugli</a:t>
            </a:r>
            <a:r>
              <a:rPr lang="en-US" sz="2000" dirty="0"/>
              <a:t> </a:t>
            </a:r>
            <a:r>
              <a:rPr lang="en-US" sz="2000" dirty="0" err="1"/>
              <a:t>acceleratori</a:t>
            </a:r>
            <a:r>
              <a:rPr lang="en-US" sz="2000" dirty="0"/>
              <a:t> </a:t>
            </a:r>
            <a:r>
              <a:rPr lang="en-US" sz="2000" dirty="0" err="1"/>
              <a:t>alla</a:t>
            </a:r>
            <a:r>
              <a:rPr lang="en-US" sz="2000" dirty="0"/>
              <a:t> </a:t>
            </a:r>
            <a:r>
              <a:rPr lang="en-US" sz="2000" dirty="0" err="1"/>
              <a:t>magistrale</a:t>
            </a:r>
            <a:r>
              <a:rPr lang="en-US" sz="2000" dirty="0"/>
              <a:t>…)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534-9FFC-4E26-A316-5DF4C46912E3}" type="slidenum">
              <a:rPr lang="en-US" smtClean="0">
                <a:solidFill>
                  <a:srgbClr val="292929"/>
                </a:solidFill>
              </a:rPr>
              <a:pPr/>
              <a:t>2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3809F8-F603-4283-8A86-9471F13B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0" y="96844"/>
            <a:ext cx="9201579" cy="1412875"/>
          </a:xfrm>
        </p:spPr>
        <p:txBody>
          <a:bodyPr/>
          <a:lstStyle/>
          <a:p>
            <a:r>
              <a:rPr lang="it-IT" sz="4800" dirty="0"/>
              <a:t>Andamento immatricolazioni e totale studenti/studentesse.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BC4B60-102D-4865-ABBF-B7FA8FF07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1" y="1656080"/>
            <a:ext cx="11308086" cy="4114800"/>
          </a:xfrm>
        </p:spPr>
        <p:txBody>
          <a:bodyPr/>
          <a:lstStyle/>
          <a:p>
            <a:r>
              <a:rPr lang="it-IT" dirty="0"/>
              <a:t>Dati dell’ateneo dall’A.A. 2010-11.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7CFCCD-C178-4E73-BD95-E4EE6853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534-9FFC-4E26-A316-5DF4C46912E3}" type="slidenum">
              <a:rPr lang="en-US" smtClean="0">
                <a:solidFill>
                  <a:srgbClr val="292929"/>
                </a:solidFill>
              </a:rPr>
              <a:pPr/>
              <a:t>3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4235D98-4224-406F-97FA-C5AEDBCAA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1" y="2427638"/>
            <a:ext cx="5734756" cy="439137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6526055-FF3C-4E43-88C0-892157D49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808" y="2499600"/>
            <a:ext cx="5418667" cy="426155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F4ED92-F9FD-4CD2-81B4-466B1C8958F7}"/>
              </a:ext>
            </a:extLst>
          </p:cNvPr>
          <p:cNvSpPr txBox="1"/>
          <p:nvPr/>
        </p:nvSpPr>
        <p:spPr>
          <a:xfrm>
            <a:off x="5318077" y="6296166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2022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E17B9318-CDF5-4AF8-A676-17E4559AFFE3}"/>
              </a:ext>
            </a:extLst>
          </p:cNvPr>
          <p:cNvSpPr/>
          <p:nvPr/>
        </p:nvSpPr>
        <p:spPr>
          <a:xfrm>
            <a:off x="5445457" y="3029803"/>
            <a:ext cx="131928" cy="1319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5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3809F8-F603-4283-8A86-9471F13BC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/>
              <a:t>Tesi di laurea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BC4B60-102D-4865-ABBF-B7FA8FF07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1" y="1656080"/>
            <a:ext cx="11308086" cy="4114800"/>
          </a:xfrm>
        </p:spPr>
        <p:txBody>
          <a:bodyPr/>
          <a:lstStyle/>
          <a:p>
            <a:r>
              <a:rPr lang="it-IT" dirty="0"/>
              <a:t>E’ utile vedere quanti studenti si laureano ogni anno.</a:t>
            </a:r>
          </a:p>
          <a:p>
            <a:r>
              <a:rPr lang="it-IT" dirty="0"/>
              <a:t>Il contributo dell’INFN nelle tesi di laurea è ancora più grande del contributo fornito alla didattica durante il corso di laurea. </a:t>
            </a:r>
          </a:p>
          <a:p>
            <a:r>
              <a:rPr lang="it-IT" dirty="0"/>
              <a:t>Esempio CMS (&gt; 2010): </a:t>
            </a:r>
          </a:p>
          <a:p>
            <a:pPr lvl="1"/>
            <a:r>
              <a:rPr lang="it-IT" dirty="0"/>
              <a:t>20 tesi magistrali su 35 con relatore/</a:t>
            </a:r>
            <a:r>
              <a:rPr lang="it-IT" dirty="0" err="1"/>
              <a:t>trice</a:t>
            </a:r>
            <a:r>
              <a:rPr lang="it-IT" dirty="0"/>
              <a:t> unico o correlatore/</a:t>
            </a:r>
            <a:r>
              <a:rPr lang="it-IT" dirty="0" err="1"/>
              <a:t>trice</a:t>
            </a:r>
            <a:r>
              <a:rPr lang="it-IT" dirty="0"/>
              <a:t> INFN</a:t>
            </a:r>
          </a:p>
          <a:p>
            <a:pPr lvl="1"/>
            <a:r>
              <a:rPr lang="it-IT" dirty="0"/>
              <a:t>3 tesi di dottorato su 12 con (almeno un) supervisor INFN. </a:t>
            </a:r>
          </a:p>
          <a:p>
            <a:r>
              <a:rPr lang="it-IT" dirty="0"/>
              <a:t>Sarebbe utile avere questa statistica per tutta l’area.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7CFCCD-C178-4E73-BD95-E4EE6853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534-9FFC-4E26-A316-5DF4C46912E3}" type="slidenum">
              <a:rPr lang="en-US" smtClean="0">
                <a:solidFill>
                  <a:srgbClr val="292929"/>
                </a:solidFill>
              </a:rPr>
              <a:pPr/>
              <a:t>4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3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E05C52A-893A-4252-B5DB-334E099E93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94"/>
          <a:stretch/>
        </p:blipFill>
        <p:spPr>
          <a:xfrm>
            <a:off x="79191" y="1689284"/>
            <a:ext cx="12033617" cy="501067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15083A6-F412-46F8-B083-C9F0E82E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Laureati/e per anno solare in Sapienza (dati Almalaurea)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6824D5-4E54-4811-AE66-0B71F2C0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534-9FFC-4E26-A316-5DF4C46912E3}" type="slidenum">
              <a:rPr lang="en-US" smtClean="0">
                <a:solidFill>
                  <a:srgbClr val="292929"/>
                </a:solidFill>
              </a:rPr>
              <a:pPr/>
              <a:t>5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9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5083A6-F412-46F8-B083-C9F0E82E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Laureate (%) sul totale delle lauree Sapienza (dati Almalaurea)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6824D5-4E54-4811-AE66-0B71F2C0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534-9FFC-4E26-A316-5DF4C46912E3}" type="slidenum">
              <a:rPr lang="en-US" smtClean="0">
                <a:solidFill>
                  <a:srgbClr val="292929"/>
                </a:solidFill>
              </a:rPr>
              <a:pPr/>
              <a:t>6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4789D1D-DB7D-4894-9DFD-C61FA3E96A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11"/>
          <a:stretch/>
        </p:blipFill>
        <p:spPr>
          <a:xfrm>
            <a:off x="128015" y="1810512"/>
            <a:ext cx="11958459" cy="49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4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8015" y="498665"/>
            <a:ext cx="9713229" cy="925885"/>
          </a:xfrm>
        </p:spPr>
        <p:txBody>
          <a:bodyPr/>
          <a:lstStyle/>
          <a:p>
            <a:r>
              <a:rPr lang="it-IT" sz="4400" dirty="0">
                <a:solidFill>
                  <a:schemeClr val="tx1"/>
                </a:solidFill>
              </a:rPr>
              <a:t>A.A. 2022/23: nuovo curriculum della Laurea Magistrale in Fisica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534-9FFC-4E26-A316-5DF4C46912E3}" type="slidenum">
              <a:rPr lang="en-US" smtClean="0">
                <a:solidFill>
                  <a:srgbClr val="292929"/>
                </a:solidFill>
              </a:rPr>
              <a:pPr/>
              <a:t>7</a:t>
            </a:fld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66448" y="1770184"/>
            <a:ext cx="11711586" cy="4938433"/>
          </a:xfrm>
        </p:spPr>
        <p:txBody>
          <a:bodyPr/>
          <a:lstStyle/>
          <a:p>
            <a:r>
              <a:rPr lang="it-IT" sz="2800" dirty="0" err="1">
                <a:solidFill>
                  <a:srgbClr val="801D02"/>
                </a:solidFill>
              </a:rPr>
              <a:t>Fundamental</a:t>
            </a:r>
            <a:r>
              <a:rPr lang="it-IT" sz="2800" dirty="0">
                <a:solidFill>
                  <a:srgbClr val="801D02"/>
                </a:solidFill>
              </a:rPr>
              <a:t> Interactions: Theory and Experiment </a:t>
            </a:r>
            <a:br>
              <a:rPr lang="it-IT" sz="2800" dirty="0">
                <a:solidFill>
                  <a:srgbClr val="C00000"/>
                </a:solidFill>
              </a:rPr>
            </a:br>
            <a:r>
              <a:rPr lang="it-IT" sz="2800" dirty="0"/>
              <a:t>in sostituzione di </a:t>
            </a:r>
            <a:r>
              <a:rPr lang="it-IT" sz="2800" dirty="0" err="1"/>
              <a:t>Particle</a:t>
            </a:r>
            <a:r>
              <a:rPr lang="it-IT" sz="2800" dirty="0"/>
              <a:t> and </a:t>
            </a:r>
            <a:r>
              <a:rPr lang="it-IT" sz="2800" dirty="0" err="1"/>
              <a:t>Astroparticle</a:t>
            </a:r>
            <a:r>
              <a:rPr lang="it-IT" sz="2800" dirty="0"/>
              <a:t> </a:t>
            </a:r>
            <a:r>
              <a:rPr lang="it-IT" sz="2800" dirty="0" err="1"/>
              <a:t>Physics</a:t>
            </a:r>
            <a:endParaRPr lang="it-IT" sz="2800" dirty="0"/>
          </a:p>
          <a:p>
            <a:r>
              <a:rPr lang="it-IT" sz="2800" dirty="0">
                <a:solidFill>
                  <a:srgbClr val="006600"/>
                </a:solidFill>
              </a:rPr>
              <a:t>Il nuovo curriculum concordato con i teorici di alte energie e i teorici di gravità.</a:t>
            </a:r>
          </a:p>
          <a:p>
            <a:r>
              <a:rPr lang="it-IT" sz="2800" dirty="0">
                <a:solidFill>
                  <a:srgbClr val="000099"/>
                </a:solidFill>
              </a:rPr>
              <a:t>2 esami obbligatori FIS/01</a:t>
            </a:r>
          </a:p>
          <a:p>
            <a:r>
              <a:rPr lang="it-IT" sz="2800" dirty="0">
                <a:solidFill>
                  <a:srgbClr val="000099"/>
                </a:solidFill>
              </a:rPr>
              <a:t>2 esami obbligatori FIS/02</a:t>
            </a:r>
          </a:p>
          <a:p>
            <a:r>
              <a:rPr lang="it-IT" sz="2800" dirty="0">
                <a:solidFill>
                  <a:srgbClr val="000099"/>
                </a:solidFill>
              </a:rPr>
              <a:t>3 esami obbligatori, rispettivamente FIS/03, FIS/04 e MAT/07</a:t>
            </a:r>
          </a:p>
          <a:p>
            <a:r>
              <a:rPr lang="it-IT" sz="2800" dirty="0">
                <a:solidFill>
                  <a:srgbClr val="000099"/>
                </a:solidFill>
              </a:rPr>
              <a:t>1 esame a scelta FIS/01</a:t>
            </a:r>
          </a:p>
          <a:p>
            <a:r>
              <a:rPr lang="it-IT" sz="2800" dirty="0">
                <a:solidFill>
                  <a:srgbClr val="000099"/>
                </a:solidFill>
              </a:rPr>
              <a:t>1 esame a scelta FIS/02 (o FIS/05)</a:t>
            </a:r>
          </a:p>
          <a:p>
            <a:r>
              <a:rPr lang="it-IT" sz="2800" dirty="0">
                <a:solidFill>
                  <a:srgbClr val="000099"/>
                </a:solidFill>
              </a:rPr>
              <a:t>3 esami a scelta (FIS, MAT, INF…)</a:t>
            </a:r>
            <a:br>
              <a:rPr lang="it-IT" sz="2800" dirty="0"/>
            </a:br>
            <a:endParaRPr lang="it-IT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3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AA1695-1EE6-4ACC-8F70-FAD00E06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534-9FFC-4E26-A316-5DF4C46912E3}" type="slidenum">
              <a:rPr lang="en-US" smtClean="0">
                <a:solidFill>
                  <a:srgbClr val="292929"/>
                </a:solidFill>
              </a:rPr>
              <a:pPr/>
              <a:t>8</a:t>
            </a:fld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B67F8323-C9F8-40BE-9304-81B926F0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015" y="425513"/>
            <a:ext cx="9713229" cy="925885"/>
          </a:xfrm>
        </p:spPr>
        <p:txBody>
          <a:bodyPr/>
          <a:lstStyle/>
          <a:p>
            <a:r>
              <a:rPr lang="it-IT" sz="4400" dirty="0">
                <a:solidFill>
                  <a:schemeClr val="tx1"/>
                </a:solidFill>
              </a:rPr>
              <a:t>Proposta nuovo curriculum LM-17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6AA4984-5173-4641-AC78-28957D26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97" y="1745687"/>
            <a:ext cx="11864694" cy="4114800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/>
              <a:t>Con questa proposta, gli studenti possono decidere all’inizio dell’ultimo anno, in fase di revisione dei piani formativi, se dare un taglio teorico o un taglio sperimentale al proprio piano di studi.</a:t>
            </a:r>
          </a:p>
          <a:p>
            <a:r>
              <a:rPr lang="it-IT" sz="2800" dirty="0"/>
              <a:t>In fase di presentazione agli studenti del curriculum </a:t>
            </a:r>
            <a:r>
              <a:rPr lang="it-IT" sz="2800" dirty="0" err="1"/>
              <a:t>Fundamental</a:t>
            </a:r>
            <a:r>
              <a:rPr lang="it-IT" sz="2800" dirty="0"/>
              <a:t> Interactions, sono stati suggeriti esempi dei 5 </a:t>
            </a:r>
            <a:r>
              <a:rPr lang="it-IT" sz="2800" dirty="0" err="1"/>
              <a:t>sottocurricula</a:t>
            </a:r>
            <a:r>
              <a:rPr lang="it-IT" sz="2800" dirty="0"/>
              <a:t> seguenti: </a:t>
            </a:r>
          </a:p>
          <a:p>
            <a:pPr lvl="1"/>
            <a:r>
              <a:rPr lang="it-IT" sz="2400" dirty="0"/>
              <a:t>HEP sperimentale</a:t>
            </a:r>
          </a:p>
          <a:p>
            <a:pPr lvl="1"/>
            <a:r>
              <a:rPr lang="it-IT" sz="2400" dirty="0"/>
              <a:t>HEP teorico</a:t>
            </a:r>
          </a:p>
          <a:p>
            <a:pPr lvl="1"/>
            <a:r>
              <a:rPr lang="it-IT" sz="2400" dirty="0"/>
              <a:t>Gravità sperimentale</a:t>
            </a:r>
          </a:p>
          <a:p>
            <a:pPr lvl="1"/>
            <a:r>
              <a:rPr lang="it-IT" sz="2400" dirty="0"/>
              <a:t>Gravità teorico</a:t>
            </a:r>
          </a:p>
          <a:p>
            <a:pPr lvl="1"/>
            <a:r>
              <a:rPr lang="it-IT" sz="2400" dirty="0"/>
              <a:t>Sperimentale applicativo (fisica medica).</a:t>
            </a:r>
          </a:p>
        </p:txBody>
      </p:sp>
    </p:spTree>
    <p:extLst>
      <p:ext uri="{BB962C8B-B14F-4D97-AF65-F5344CB8AC3E}">
        <p14:creationId xmlns:p14="http://schemas.microsoft.com/office/powerpoint/2010/main" val="240675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AA1695-1EE6-4ACC-8F70-FAD00E06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534-9FFC-4E26-A316-5DF4C46912E3}" type="slidenum">
              <a:rPr lang="en-US" smtClean="0">
                <a:solidFill>
                  <a:srgbClr val="292929"/>
                </a:solidFill>
              </a:rPr>
              <a:pPr/>
              <a:t>9</a:t>
            </a:fld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B67F8323-C9F8-40BE-9304-81B926F0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223" y="536906"/>
            <a:ext cx="9713229" cy="925885"/>
          </a:xfrm>
        </p:spPr>
        <p:txBody>
          <a:bodyPr/>
          <a:lstStyle/>
          <a:p>
            <a:r>
              <a:rPr lang="it-IT" sz="4800" dirty="0" err="1">
                <a:solidFill>
                  <a:schemeClr val="tx1"/>
                </a:solidFill>
              </a:rPr>
              <a:t>Fundamental</a:t>
            </a:r>
            <a:r>
              <a:rPr lang="it-IT" sz="4800" dirty="0">
                <a:solidFill>
                  <a:schemeClr val="tx1"/>
                </a:solidFill>
              </a:rPr>
              <a:t> Interactions: theory and </a:t>
            </a:r>
            <a:r>
              <a:rPr lang="it-IT" sz="4800" dirty="0" err="1">
                <a:solidFill>
                  <a:schemeClr val="tx1"/>
                </a:solidFill>
              </a:rPr>
              <a:t>experiment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73315F7-CD7A-4B45-8760-9EE8F8C17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3" y="1572816"/>
            <a:ext cx="7161279" cy="524619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72E0F08-9B02-4B3D-906D-1FAED28F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199" y="1659561"/>
            <a:ext cx="4509284" cy="1188672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9ABD983-E9B5-4DA2-8B81-0490AA5448B1}"/>
              </a:ext>
            </a:extLst>
          </p:cNvPr>
          <p:cNvSpPr>
            <a:spLocks noGrp="1"/>
          </p:cNvSpPr>
          <p:nvPr/>
        </p:nvSpPr>
        <p:spPr bwMode="auto">
          <a:xfrm>
            <a:off x="7468999" y="3487558"/>
            <a:ext cx="5580529" cy="17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7675" indent="-4476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dirty="0"/>
              <a:t>CFU = number of credits</a:t>
            </a:r>
          </a:p>
          <a:p>
            <a:pPr marL="0" indent="0">
              <a:buNone/>
            </a:pPr>
            <a:r>
              <a:rPr lang="en-US" sz="1800" dirty="0"/>
              <a:t>SSD: </a:t>
            </a:r>
            <a:r>
              <a:rPr lang="en-US" sz="1800" dirty="0" err="1"/>
              <a:t>Settore</a:t>
            </a:r>
            <a:r>
              <a:rPr lang="en-US" sz="1800" dirty="0"/>
              <a:t> </a:t>
            </a:r>
            <a:r>
              <a:rPr lang="en-US" sz="1800" dirty="0" err="1"/>
              <a:t>Scientifico</a:t>
            </a:r>
            <a:r>
              <a:rPr lang="en-US" sz="1800" dirty="0"/>
              <a:t> </a:t>
            </a:r>
            <a:r>
              <a:rPr lang="en-US" sz="1800" dirty="0" err="1"/>
              <a:t>Disciplinare</a:t>
            </a:r>
            <a:endParaRPr lang="en-US" sz="1800" dirty="0"/>
          </a:p>
          <a:p>
            <a:r>
              <a:rPr lang="en-US" sz="1800" dirty="0"/>
              <a:t>FIS: Physics course</a:t>
            </a:r>
          </a:p>
          <a:p>
            <a:pPr lvl="1"/>
            <a:r>
              <a:rPr lang="en-US" sz="1400" dirty="0"/>
              <a:t>FIS/01: experimental physics</a:t>
            </a:r>
          </a:p>
          <a:p>
            <a:pPr lvl="1"/>
            <a:r>
              <a:rPr lang="en-US" sz="1400" dirty="0"/>
              <a:t>FIS/02: theoretical physics</a:t>
            </a:r>
          </a:p>
          <a:p>
            <a:pPr lvl="1"/>
            <a:r>
              <a:rPr lang="en-US" sz="1400" dirty="0"/>
              <a:t>FIS/03: condensed matter physics</a:t>
            </a:r>
          </a:p>
          <a:p>
            <a:pPr lvl="1"/>
            <a:r>
              <a:rPr lang="en-US" sz="1400" dirty="0"/>
              <a:t>FIS/04: nuclear and subnuclear physics</a:t>
            </a:r>
          </a:p>
          <a:p>
            <a:pPr lvl="1"/>
            <a:r>
              <a:rPr lang="en-US" sz="1400" dirty="0"/>
              <a:t>FIS/05: astronomy and astrophysics</a:t>
            </a:r>
          </a:p>
          <a:p>
            <a:r>
              <a:rPr lang="en-US" sz="1800" dirty="0"/>
              <a:t>MAT: Mathematics course</a:t>
            </a:r>
          </a:p>
        </p:txBody>
      </p:sp>
    </p:spTree>
    <p:extLst>
      <p:ext uri="{BB962C8B-B14F-4D97-AF65-F5344CB8AC3E}">
        <p14:creationId xmlns:p14="http://schemas.microsoft.com/office/powerpoint/2010/main" val="1308794129"/>
      </p:ext>
    </p:extLst>
  </p:cSld>
  <p:clrMapOvr>
    <a:masterClrMapping/>
  </p:clrMapOvr>
</p:sld>
</file>

<file path=ppt/theme/theme1.xml><?xml version="1.0" encoding="utf-8"?>
<a:theme xmlns:a="http://schemas.openxmlformats.org/drawingml/2006/main" name="Asse">
  <a:themeElements>
    <a:clrScheme name="Asse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sse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se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6516</TotalTime>
  <Words>672</Words>
  <Application>Microsoft Office PowerPoint</Application>
  <PresentationFormat>Widescreen</PresentationFormat>
  <Paragraphs>110</Paragraphs>
  <Slides>14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Calibri</vt:lpstr>
      <vt:lpstr>Times New Roman</vt:lpstr>
      <vt:lpstr>Wingdings</vt:lpstr>
      <vt:lpstr>Asse</vt:lpstr>
      <vt:lpstr>Laurea Magistrale in Fisica e nuovo curriculum Fundamental Interactions: Theory and Experiment</vt:lpstr>
      <vt:lpstr>Offerta formativa (ordinamento D.M. 270/04) del Dipartimento di Fisica in Sapienza</vt:lpstr>
      <vt:lpstr>Andamento immatricolazioni e totale studenti/studentesse.</vt:lpstr>
      <vt:lpstr>Tesi di laurea</vt:lpstr>
      <vt:lpstr>Laureati/e per anno solare in Sapienza (dati Almalaurea)</vt:lpstr>
      <vt:lpstr>Laureate (%) sul totale delle lauree Sapienza (dati Almalaurea)</vt:lpstr>
      <vt:lpstr>A.A. 2022/23: nuovo curriculum della Laurea Magistrale in Fisica</vt:lpstr>
      <vt:lpstr>Proposta nuovo curriculum LM-17</vt:lpstr>
      <vt:lpstr>Fundamental Interactions: theory and experiment</vt:lpstr>
      <vt:lpstr>Fundamental Interactions: theory and experiment</vt:lpstr>
      <vt:lpstr>Cinque esami a scelta</vt:lpstr>
      <vt:lpstr>Gruppi A (FIS/01), B (FIS/02-05) e C</vt:lpstr>
      <vt:lpstr>Gruppi A (FIS/01), B (FIS/02-05) e C</vt:lpstr>
      <vt:lpstr>Scelta piani formativi LM-17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Riccardo Paramatti</dc:creator>
  <cp:lastModifiedBy>Riccardo Paramatti</cp:lastModifiedBy>
  <cp:revision>414</cp:revision>
  <dcterms:created xsi:type="dcterms:W3CDTF">2017-03-07T09:17:21Z</dcterms:created>
  <dcterms:modified xsi:type="dcterms:W3CDTF">2023-01-20T12:58:55Z</dcterms:modified>
</cp:coreProperties>
</file>