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9" r:id="rId4"/>
    <p:sldId id="270" r:id="rId5"/>
    <p:sldId id="272" r:id="rId6"/>
    <p:sldId id="27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2"/>
    <p:restoredTop sz="94643"/>
  </p:normalViewPr>
  <p:slideViewPr>
    <p:cSldViewPr snapToGrid="0" snapToObjects="1">
      <p:cViewPr varScale="1">
        <p:scale>
          <a:sx n="89" d="100"/>
          <a:sy n="89" d="100"/>
        </p:scale>
        <p:origin x="16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esarebini/Desktop/Didattica/PresidenteCAD/Copia%20di%20BINI_CAD_FISICA_STATISTICHE_1407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esarebini/Desktop/Didattica/PresidenteCAD/Copia%20di%20BINI_CAD_FISICA_STATISTICHE_1407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immatricolazioni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Foglio1!$A$76:$A$115</c:f>
              <c:numCache>
                <c:formatCode>General</c:formatCode>
                <c:ptCount val="40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2018</c:v>
                </c:pt>
                <c:pt idx="37">
                  <c:v>2019</c:v>
                </c:pt>
                <c:pt idx="38">
                  <c:v>2020</c:v>
                </c:pt>
                <c:pt idx="39">
                  <c:v>2021</c:v>
                </c:pt>
              </c:numCache>
            </c:numRef>
          </c:cat>
          <c:val>
            <c:numRef>
              <c:f>Foglio1!$B$76:$B$115</c:f>
              <c:numCache>
                <c:formatCode>General</c:formatCode>
                <c:ptCount val="40"/>
                <c:pt idx="0">
                  <c:v>284</c:v>
                </c:pt>
                <c:pt idx="1">
                  <c:v>348</c:v>
                </c:pt>
                <c:pt idx="2">
                  <c:v>341</c:v>
                </c:pt>
                <c:pt idx="3">
                  <c:v>346</c:v>
                </c:pt>
                <c:pt idx="4">
                  <c:v>336</c:v>
                </c:pt>
                <c:pt idx="5">
                  <c:v>451</c:v>
                </c:pt>
                <c:pt idx="6">
                  <c:v>486</c:v>
                </c:pt>
                <c:pt idx="7">
                  <c:v>454</c:v>
                </c:pt>
                <c:pt idx="8">
                  <c:v>452</c:v>
                </c:pt>
                <c:pt idx="9">
                  <c:v>413</c:v>
                </c:pt>
                <c:pt idx="10">
                  <c:v>408</c:v>
                </c:pt>
                <c:pt idx="11">
                  <c:v>300</c:v>
                </c:pt>
                <c:pt idx="12">
                  <c:v>388</c:v>
                </c:pt>
                <c:pt idx="13">
                  <c:v>358</c:v>
                </c:pt>
                <c:pt idx="14">
                  <c:v>391</c:v>
                </c:pt>
                <c:pt idx="15">
                  <c:v>303</c:v>
                </c:pt>
                <c:pt idx="16">
                  <c:v>298</c:v>
                </c:pt>
                <c:pt idx="17">
                  <c:v>228</c:v>
                </c:pt>
                <c:pt idx="18">
                  <c:v>174</c:v>
                </c:pt>
                <c:pt idx="19">
                  <c:v>175</c:v>
                </c:pt>
                <c:pt idx="20">
                  <c:v>188</c:v>
                </c:pt>
                <c:pt idx="21">
                  <c:v>209</c:v>
                </c:pt>
                <c:pt idx="22">
                  <c:v>230</c:v>
                </c:pt>
                <c:pt idx="23">
                  <c:v>226</c:v>
                </c:pt>
                <c:pt idx="24">
                  <c:v>240</c:v>
                </c:pt>
                <c:pt idx="25">
                  <c:v>236</c:v>
                </c:pt>
                <c:pt idx="26">
                  <c:v>275</c:v>
                </c:pt>
                <c:pt idx="27">
                  <c:v>251</c:v>
                </c:pt>
                <c:pt idx="28">
                  <c:v>289</c:v>
                </c:pt>
                <c:pt idx="29">
                  <c:v>316</c:v>
                </c:pt>
                <c:pt idx="30">
                  <c:v>284</c:v>
                </c:pt>
                <c:pt idx="31">
                  <c:v>284</c:v>
                </c:pt>
                <c:pt idx="32">
                  <c:v>310</c:v>
                </c:pt>
                <c:pt idx="33">
                  <c:v>403</c:v>
                </c:pt>
                <c:pt idx="34">
                  <c:v>417</c:v>
                </c:pt>
                <c:pt idx="35">
                  <c:v>399</c:v>
                </c:pt>
                <c:pt idx="36">
                  <c:v>376</c:v>
                </c:pt>
                <c:pt idx="37">
                  <c:v>430</c:v>
                </c:pt>
                <c:pt idx="38">
                  <c:v>431</c:v>
                </c:pt>
                <c:pt idx="39">
                  <c:v>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C0-AF49-9A2A-4564403D93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5731520"/>
        <c:axId val="1386219696"/>
      </c:lineChart>
      <c:catAx>
        <c:axId val="1365731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86219696"/>
        <c:crosses val="autoZero"/>
        <c:auto val="1"/>
        <c:lblAlgn val="ctr"/>
        <c:lblOffset val="100"/>
        <c:noMultiLvlLbl val="0"/>
      </c:catAx>
      <c:valAx>
        <c:axId val="138621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573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Totale corpo</a:t>
            </a:r>
            <a:r>
              <a:rPr lang="it-IT" baseline="0" dirty="0"/>
              <a:t> studentesco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Foglio1!$A$76:$A$115</c:f>
              <c:numCache>
                <c:formatCode>General</c:formatCode>
                <c:ptCount val="40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  <c:pt idx="33">
                  <c:v>2015</c:v>
                </c:pt>
                <c:pt idx="34">
                  <c:v>2016</c:v>
                </c:pt>
                <c:pt idx="35">
                  <c:v>2017</c:v>
                </c:pt>
                <c:pt idx="36">
                  <c:v>2018</c:v>
                </c:pt>
                <c:pt idx="37">
                  <c:v>2019</c:v>
                </c:pt>
                <c:pt idx="38">
                  <c:v>2020</c:v>
                </c:pt>
                <c:pt idx="39">
                  <c:v>2021</c:v>
                </c:pt>
              </c:numCache>
            </c:numRef>
          </c:cat>
          <c:val>
            <c:numRef>
              <c:f>Foglio1!$D$76:$D$115</c:f>
              <c:numCache>
                <c:formatCode>General</c:formatCode>
                <c:ptCount val="40"/>
                <c:pt idx="0">
                  <c:v>1240</c:v>
                </c:pt>
                <c:pt idx="1">
                  <c:v>1394</c:v>
                </c:pt>
                <c:pt idx="2">
                  <c:v>1579</c:v>
                </c:pt>
                <c:pt idx="3">
                  <c:v>1724</c:v>
                </c:pt>
                <c:pt idx="4">
                  <c:v>1908</c:v>
                </c:pt>
                <c:pt idx="5">
                  <c:v>2277</c:v>
                </c:pt>
                <c:pt idx="6">
                  <c:v>2445</c:v>
                </c:pt>
                <c:pt idx="7">
                  <c:v>2446</c:v>
                </c:pt>
                <c:pt idx="8">
                  <c:v>2487</c:v>
                </c:pt>
                <c:pt idx="9">
                  <c:v>2474</c:v>
                </c:pt>
                <c:pt idx="10">
                  <c:v>2459</c:v>
                </c:pt>
                <c:pt idx="11">
                  <c:v>2346</c:v>
                </c:pt>
                <c:pt idx="12">
                  <c:v>2239</c:v>
                </c:pt>
                <c:pt idx="13">
                  <c:v>2107</c:v>
                </c:pt>
                <c:pt idx="14">
                  <c:v>2045</c:v>
                </c:pt>
                <c:pt idx="15">
                  <c:v>1897</c:v>
                </c:pt>
                <c:pt idx="16">
                  <c:v>1820</c:v>
                </c:pt>
                <c:pt idx="17">
                  <c:v>1618</c:v>
                </c:pt>
                <c:pt idx="18">
                  <c:v>1479</c:v>
                </c:pt>
                <c:pt idx="19">
                  <c:v>1368</c:v>
                </c:pt>
                <c:pt idx="20">
                  <c:v>1312</c:v>
                </c:pt>
                <c:pt idx="21">
                  <c:v>1290</c:v>
                </c:pt>
                <c:pt idx="22">
                  <c:v>1247</c:v>
                </c:pt>
                <c:pt idx="23">
                  <c:v>1209</c:v>
                </c:pt>
                <c:pt idx="24">
                  <c:v>1240</c:v>
                </c:pt>
                <c:pt idx="25">
                  <c:v>1271</c:v>
                </c:pt>
                <c:pt idx="26">
                  <c:v>1382</c:v>
                </c:pt>
                <c:pt idx="27">
                  <c:v>1445</c:v>
                </c:pt>
                <c:pt idx="28">
                  <c:v>1480</c:v>
                </c:pt>
                <c:pt idx="29">
                  <c:v>1488</c:v>
                </c:pt>
                <c:pt idx="30">
                  <c:v>1488</c:v>
                </c:pt>
                <c:pt idx="31">
                  <c:v>1481</c:v>
                </c:pt>
                <c:pt idx="32">
                  <c:v>1533</c:v>
                </c:pt>
                <c:pt idx="33">
                  <c:v>1664</c:v>
                </c:pt>
                <c:pt idx="34">
                  <c:v>1753</c:v>
                </c:pt>
                <c:pt idx="35">
                  <c:v>1831</c:v>
                </c:pt>
                <c:pt idx="36">
                  <c:v>1882</c:v>
                </c:pt>
                <c:pt idx="37">
                  <c:v>1997</c:v>
                </c:pt>
                <c:pt idx="38">
                  <c:v>2009</c:v>
                </c:pt>
                <c:pt idx="39">
                  <c:v>2062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3D-D94B-8FA5-38F40D1EA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0515232"/>
        <c:axId val="1390764448"/>
      </c:lineChart>
      <c:catAx>
        <c:axId val="1390515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0764448"/>
        <c:crosses val="autoZero"/>
        <c:auto val="1"/>
        <c:lblAlgn val="ctr"/>
        <c:lblOffset val="100"/>
        <c:noMultiLvlLbl val="0"/>
      </c:catAx>
      <c:valAx>
        <c:axId val="139076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9051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4CB80-72D8-7245-B3CF-026D2930BAC1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76285-C595-F943-8054-14550A0B5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16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0C8D5-553C-114D-89CF-C8C94659B38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5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300473-C73F-C841-B266-C8CC676BB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7628DA-A7FF-354D-B7D4-A083A4A08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FCDDB7-285A-A243-BAEC-1D5B5D767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BA887E-3937-5449-84A0-9192162C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1E470D-0331-0840-A064-5B6D6D62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9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D6A105-F3B2-B747-8341-95CB4A5B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273229-DB4D-9749-B532-D552BE3DC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C9F1C2-99AD-F64B-A914-95597A6A6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CFCFF6-988F-F643-BA2F-9E95D925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251356-1D2C-D747-8678-E010134A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14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2A510BD-1453-0C4D-A11D-69769D59E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948263-5AD8-1146-9AB8-0D4E55340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B51677-E727-564C-A36C-304EAE6E1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F9FF88-46B0-DD41-8C49-DD9E4028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2E61E5-E1F8-034D-AC44-5CCC8B107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86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B9B2DB-65BB-B64D-A1A6-1CAB477B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7F2238-63E9-8749-A192-72807D478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A4670A-282A-1943-9E75-59BD1843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4BE4EC-B3EF-6C4B-883D-B12D20241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F7C736-D8DD-754C-A5CA-1835FF79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65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F81C27-0109-A74C-BAED-587C3C1C6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4C00DA-B4EE-B043-A819-98DE5C908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1AA25D-6425-7B44-AB88-AACD503E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8E6911-E2DD-0244-B96F-C2EF059D6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B49C25-56F2-E141-9ABB-355E3E37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86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BD6DE3-3D6E-0646-B8B9-129EEBFA0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87B632-A6AA-2B44-A8AC-F9C302B129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B50BFBC-85A6-BC49-A17E-BD0179F70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73A61E-9A05-3F46-A0A6-B47C670F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72662A-31AF-8746-BF4E-C20836EDB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8F565D-A1DB-7747-AE1D-83B8C9E3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9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27FA5B-CD0C-FD41-B54D-67D5314E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3FC559-A73A-984F-BCE3-5184D76CB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2F11E9-7031-C641-91BC-AB8D723A3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56AA7D5-8ACF-EE4D-9D66-25A1D443E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151DF1E-2681-7E4E-8B1A-E47FAFD94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186F661-8291-0E4B-AA0B-87BF4AE2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1CD7985-A85F-1240-9AB7-906EB431D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BFED6D7-0706-E04C-96B1-06626BE7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96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03BA39-8329-EC44-A8EB-CD2D06A7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18C2FAB-1D58-F440-B267-D084D43B2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D5ED04C-3C1E-0043-BC5B-1F9720D3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4C4BEFB-7DD7-0C4E-966D-8EE5FC097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35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7D86B9-21CA-AE48-9194-AA65ED04B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63494FA-5D4F-7248-AE50-799B8A88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CA7482-970E-F14F-A892-EA0DE5B7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77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92548F-FB7E-EC46-B457-C7270BD48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BA0598-69DA-0647-AFC6-FCF7C2FDD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78B54A-508F-934B-95DB-B4470017A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B6E365-B482-B64D-A155-5EB036D2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33F886-889F-664A-AE32-478F1438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8574B6-0210-534F-B8FD-0FBD3A044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78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75F1CA-F694-C942-AA95-A40B21A6D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059EBC-82C8-704A-A371-7D569F918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A3F785-59A7-CA43-86E4-B7C15D911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35D9317-6FF7-AA40-BB84-EB4CECD0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2F5480-F66B-9747-9F7C-3FC20428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9AA373-EA3F-494E-B62C-143C843BD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27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F11655F-13F1-6449-BF41-D1BDA444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163175-E5B1-6641-A0AD-301BC3873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5EBE35-49DF-8A45-AC95-8EA04BF6A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55162-A413-D04B-B4BB-8DBE52606053}" type="datetimeFigureOut">
              <a:rPr lang="it-IT" smtClean="0"/>
              <a:t>18/01/23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18CEA5-C451-8B43-8D14-289A3C3EA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6A5CB3-3BA7-E940-A8DA-9D914D60E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B5451-BE21-A245-8C88-2CBE96A869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0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71526F-41F3-F846-9303-9C4723722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Incontro informativo sulla Didattica di Area </a:t>
            </a:r>
            <a:br>
              <a:rPr lang="it-IT" dirty="0"/>
            </a:br>
            <a:r>
              <a:rPr lang="it-IT" dirty="0"/>
              <a:t>“Interazioni Fondamentali“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A70944D-9E15-9B49-B6D5-2C608DA7DB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Roma 20 gennaio 2023</a:t>
            </a:r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871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634957-A226-2D46-92F0-5352FB9DCA2D}"/>
              </a:ext>
            </a:extLst>
          </p:cNvPr>
          <p:cNvSpPr txBox="1"/>
          <p:nvPr/>
        </p:nvSpPr>
        <p:spPr>
          <a:xfrm>
            <a:off x="104172" y="139275"/>
            <a:ext cx="671805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3200" dirty="0"/>
              <a:t>Struttura dell’Offerta Formativa a Fisica</a:t>
            </a: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9EC092A7-ED82-9740-AAC1-D5A4AAA93E63}"/>
              </a:ext>
            </a:extLst>
          </p:cNvPr>
          <p:cNvGrpSpPr/>
          <p:nvPr/>
        </p:nvGrpSpPr>
        <p:grpSpPr>
          <a:xfrm>
            <a:off x="694484" y="918611"/>
            <a:ext cx="10932715" cy="1790053"/>
            <a:chOff x="694484" y="918611"/>
            <a:chExt cx="10932715" cy="1790053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EB82C306-E781-4748-B38F-64B2DF28E29B}"/>
                </a:ext>
              </a:extLst>
            </p:cNvPr>
            <p:cNvSpPr txBox="1"/>
            <p:nvPr/>
          </p:nvSpPr>
          <p:spPr>
            <a:xfrm>
              <a:off x="694484" y="1041722"/>
              <a:ext cx="4348691" cy="5847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3200" dirty="0"/>
                <a:t>Laurea Triennale in Fisica</a:t>
              </a:r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CA62065F-07DA-3240-8EC5-E6E657431A6A}"/>
                </a:ext>
              </a:extLst>
            </p:cNvPr>
            <p:cNvSpPr txBox="1"/>
            <p:nvPr/>
          </p:nvSpPr>
          <p:spPr>
            <a:xfrm>
              <a:off x="7227212" y="1631446"/>
              <a:ext cx="4235262" cy="107721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3200" dirty="0"/>
                <a:t>Laurea Magistrale in </a:t>
              </a:r>
            </a:p>
            <a:p>
              <a:r>
                <a:rPr lang="it-IT" sz="3200" dirty="0"/>
                <a:t>Astronomia e Astrofisica</a:t>
              </a:r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FFBAB278-2499-A24D-B88A-0219B446060D}"/>
                </a:ext>
              </a:extLst>
            </p:cNvPr>
            <p:cNvSpPr txBox="1"/>
            <p:nvPr/>
          </p:nvSpPr>
          <p:spPr>
            <a:xfrm>
              <a:off x="7062488" y="918611"/>
              <a:ext cx="4564711" cy="5847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3200" dirty="0"/>
                <a:t>Laurea Magistrale in Fisica</a:t>
              </a:r>
            </a:p>
          </p:txBody>
        </p:sp>
        <p:cxnSp>
          <p:nvCxnSpPr>
            <p:cNvPr id="7" name="Connettore 2 6">
              <a:extLst>
                <a:ext uri="{FF2B5EF4-FFF2-40B4-BE49-F238E27FC236}">
                  <a16:creationId xmlns:a16="http://schemas.microsoft.com/office/drawing/2014/main" id="{43E7BC6C-F8B5-AA44-A4C3-40148204A3A2}"/>
                </a:ext>
              </a:extLst>
            </p:cNvPr>
            <p:cNvCxnSpPr>
              <a:stCxn id="3" idx="3"/>
              <a:endCxn id="4" idx="1"/>
            </p:cNvCxnSpPr>
            <p:nvPr/>
          </p:nvCxnSpPr>
          <p:spPr>
            <a:xfrm>
              <a:off x="5043175" y="1334110"/>
              <a:ext cx="2184037" cy="83594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2 8">
              <a:extLst>
                <a:ext uri="{FF2B5EF4-FFF2-40B4-BE49-F238E27FC236}">
                  <a16:creationId xmlns:a16="http://schemas.microsoft.com/office/drawing/2014/main" id="{95CD579A-B3F3-9347-82F9-CC4C94EB4AA1}"/>
                </a:ext>
              </a:extLst>
            </p:cNvPr>
            <p:cNvCxnSpPr>
              <a:stCxn id="3" idx="3"/>
              <a:endCxn id="5" idx="1"/>
            </p:cNvCxnSpPr>
            <p:nvPr/>
          </p:nvCxnSpPr>
          <p:spPr>
            <a:xfrm flipV="1">
              <a:off x="5043175" y="1210999"/>
              <a:ext cx="2019313" cy="12311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5D7C4AF-078C-7E42-9DDF-C9F969663551}"/>
              </a:ext>
            </a:extLst>
          </p:cNvPr>
          <p:cNvSpPr txBox="1"/>
          <p:nvPr/>
        </p:nvSpPr>
        <p:spPr>
          <a:xfrm>
            <a:off x="5841877" y="2915869"/>
            <a:ext cx="6064802" cy="3477875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sz="2200" dirty="0"/>
              <a:t>LM-17</a:t>
            </a:r>
          </a:p>
          <a:p>
            <a:r>
              <a:rPr lang="it-IT" sz="2200" dirty="0"/>
              <a:t>-- 120 CFU complessivi</a:t>
            </a:r>
          </a:p>
          <a:p>
            <a:r>
              <a:rPr lang="it-IT" sz="2200" dirty="0"/>
              <a:t>	30-40 CFU corsi obbligatori</a:t>
            </a:r>
          </a:p>
          <a:p>
            <a:r>
              <a:rPr lang="it-IT" sz="2200" dirty="0"/>
              <a:t>	40-50 CFU corsi di indirizzo</a:t>
            </a:r>
          </a:p>
          <a:p>
            <a:r>
              <a:rPr lang="it-IT" sz="2200" dirty="0"/>
              <a:t>	41 CFU tesi di laurea</a:t>
            </a:r>
          </a:p>
          <a:p>
            <a:r>
              <a:rPr lang="it-IT" sz="2200" dirty="0"/>
              <a:t>-- 4 curricula proposti (2 in inglese):</a:t>
            </a:r>
          </a:p>
          <a:p>
            <a:r>
              <a:rPr lang="it-IT" sz="2200" dirty="0"/>
              <a:t> </a:t>
            </a:r>
            <a:r>
              <a:rPr lang="it-IT" sz="2200" dirty="0" err="1"/>
              <a:t>Fundamental</a:t>
            </a:r>
            <a:r>
              <a:rPr lang="it-IT" sz="2200" dirty="0"/>
              <a:t> </a:t>
            </a:r>
            <a:r>
              <a:rPr lang="it-IT" sz="2200" dirty="0" err="1"/>
              <a:t>Interactions</a:t>
            </a:r>
            <a:r>
              <a:rPr lang="it-IT" sz="2200" dirty="0"/>
              <a:t>: </a:t>
            </a:r>
            <a:r>
              <a:rPr lang="it-IT" sz="2200" dirty="0" err="1"/>
              <a:t>Theory</a:t>
            </a:r>
            <a:r>
              <a:rPr lang="it-IT" sz="2200" dirty="0"/>
              <a:t> and Experiment</a:t>
            </a:r>
          </a:p>
          <a:p>
            <a:r>
              <a:rPr lang="it-IT" sz="2200" dirty="0"/>
              <a:t> </a:t>
            </a:r>
            <a:r>
              <a:rPr lang="it-IT" sz="2200" dirty="0" err="1"/>
              <a:t>Condensed</a:t>
            </a:r>
            <a:r>
              <a:rPr lang="it-IT" sz="2200" dirty="0"/>
              <a:t> </a:t>
            </a:r>
            <a:r>
              <a:rPr lang="it-IT" sz="2200" dirty="0" err="1"/>
              <a:t>Matter</a:t>
            </a:r>
            <a:r>
              <a:rPr lang="it-IT" sz="2200" dirty="0"/>
              <a:t>: </a:t>
            </a:r>
            <a:r>
              <a:rPr lang="it-IT" sz="2200" dirty="0" err="1"/>
              <a:t>Theory</a:t>
            </a:r>
            <a:r>
              <a:rPr lang="it-IT" sz="2200" dirty="0"/>
              <a:t> and Experiment</a:t>
            </a:r>
          </a:p>
          <a:p>
            <a:r>
              <a:rPr lang="it-IT" sz="2200" dirty="0"/>
              <a:t> Teorico Generale</a:t>
            </a:r>
          </a:p>
          <a:p>
            <a:r>
              <a:rPr lang="it-IT" sz="2200" dirty="0"/>
              <a:t> Biosistemi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584F823-0D78-C746-8681-451B93AF37F0}"/>
              </a:ext>
            </a:extLst>
          </p:cNvPr>
          <p:cNvSpPr txBox="1"/>
          <p:nvPr/>
        </p:nvSpPr>
        <p:spPr>
          <a:xfrm>
            <a:off x="104172" y="5692499"/>
            <a:ext cx="4895571" cy="1107996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sz="2200" dirty="0"/>
              <a:t>(*) 1CFU=25 ore di lavoro per lo studente</a:t>
            </a:r>
          </a:p>
          <a:p>
            <a:r>
              <a:rPr lang="it-IT" sz="2200" dirty="0"/>
              <a:t>8 ore di lezione frontale</a:t>
            </a:r>
          </a:p>
          <a:p>
            <a:r>
              <a:rPr lang="it-IT" sz="2200" dirty="0"/>
              <a:t>12 ore di esercitazione o laboratorio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8C5E5C23-A9CC-204D-9798-39B30565DBE0}"/>
              </a:ext>
            </a:extLst>
          </p:cNvPr>
          <p:cNvGrpSpPr/>
          <p:nvPr/>
        </p:nvGrpSpPr>
        <p:grpSpPr>
          <a:xfrm>
            <a:off x="399445" y="431662"/>
            <a:ext cx="11635826" cy="2351484"/>
            <a:chOff x="399445" y="431662"/>
            <a:chExt cx="11635826" cy="2351484"/>
          </a:xfrm>
        </p:grpSpPr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50A5FBAC-ABCD-6C46-BB0F-263484958BDA}"/>
                </a:ext>
              </a:extLst>
            </p:cNvPr>
            <p:cNvSpPr txBox="1"/>
            <p:nvPr/>
          </p:nvSpPr>
          <p:spPr>
            <a:xfrm>
              <a:off x="8235705" y="431662"/>
              <a:ext cx="3799566" cy="43088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2200" dirty="0"/>
                <a:t>CAD=Consiglio di Area Didattica</a:t>
              </a:r>
            </a:p>
          </p:txBody>
        </p:sp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id="{FDA1B340-26B6-8148-9DA9-080643EE6373}"/>
                </a:ext>
              </a:extLst>
            </p:cNvPr>
            <p:cNvSpPr/>
            <p:nvPr/>
          </p:nvSpPr>
          <p:spPr>
            <a:xfrm>
              <a:off x="399445" y="856773"/>
              <a:ext cx="11635826" cy="19263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F96B482-893B-3F42-A6CF-EBC5657AE317}"/>
              </a:ext>
            </a:extLst>
          </p:cNvPr>
          <p:cNvSpPr txBox="1"/>
          <p:nvPr/>
        </p:nvSpPr>
        <p:spPr>
          <a:xfrm>
            <a:off x="104172" y="2891732"/>
            <a:ext cx="5640711" cy="280076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200" dirty="0"/>
              <a:t>L-30</a:t>
            </a:r>
          </a:p>
          <a:p>
            <a:r>
              <a:rPr lang="it-IT" sz="2200" dirty="0"/>
              <a:t>-- 180 CFU(*) complessivi (~60/anno)</a:t>
            </a:r>
          </a:p>
          <a:p>
            <a:r>
              <a:rPr lang="it-IT" sz="2200" dirty="0"/>
              <a:t>-- Il grosso sono “corsi di base“, ci sono 12 CFU</a:t>
            </a:r>
          </a:p>
          <a:p>
            <a:r>
              <a:rPr lang="it-IT" sz="2200" dirty="0"/>
              <a:t>a scelta libera, solo 3 CFU dissertazione</a:t>
            </a:r>
          </a:p>
          <a:p>
            <a:r>
              <a:rPr lang="it-IT" sz="2200" dirty="0"/>
              <a:t>-- Tre curricula proposti:</a:t>
            </a:r>
          </a:p>
          <a:p>
            <a:r>
              <a:rPr lang="it-IT" sz="2200" dirty="0"/>
              <a:t>  Fisica </a:t>
            </a:r>
          </a:p>
          <a:p>
            <a:r>
              <a:rPr lang="it-IT" sz="2200" dirty="0"/>
              <a:t>  Fisica e Astrofisica</a:t>
            </a:r>
          </a:p>
          <a:p>
            <a:r>
              <a:rPr lang="it-IT" sz="2200" dirty="0"/>
              <a:t>  Fisica Applicata </a:t>
            </a:r>
          </a:p>
        </p:txBody>
      </p:sp>
    </p:spTree>
    <p:extLst>
      <p:ext uri="{BB962C8B-B14F-4D97-AF65-F5344CB8AC3E}">
        <p14:creationId xmlns:p14="http://schemas.microsoft.com/office/powerpoint/2010/main" val="7886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8A4DA338-6A9A-1C4B-8274-752028D8D9AF}"/>
              </a:ext>
            </a:extLst>
          </p:cNvPr>
          <p:cNvSpPr txBox="1"/>
          <p:nvPr/>
        </p:nvSpPr>
        <p:spPr>
          <a:xfrm>
            <a:off x="5908351" y="196738"/>
            <a:ext cx="6030190" cy="31700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i="1" u="sng" dirty="0">
                <a:latin typeface="Nadeem" pitchFamily="2" charset="-78"/>
                <a:cs typeface="Nadeem" pitchFamily="2" charset="-78"/>
              </a:rPr>
              <a:t>Serie storica </a:t>
            </a:r>
            <a:r>
              <a:rPr lang="it-IT" sz="2000" dirty="0">
                <a:latin typeface="Nadeem" pitchFamily="2" charset="-78"/>
                <a:cs typeface="Nadeem" pitchFamily="2" charset="-78"/>
              </a:rPr>
              <a:t>a partire dal 1982 (su 40 anni)</a:t>
            </a:r>
          </a:p>
          <a:p>
            <a:endParaRPr lang="it-IT" sz="2000" dirty="0">
              <a:latin typeface="Nadeem" pitchFamily="2" charset="-78"/>
              <a:cs typeface="Nadeem" pitchFamily="2" charset="-78"/>
            </a:endParaRPr>
          </a:p>
          <a:p>
            <a:r>
              <a:rPr lang="it-IT" sz="2000" dirty="0">
                <a:latin typeface="Nadeem" pitchFamily="2" charset="-78"/>
                <a:cs typeface="Nadeem" pitchFamily="2" charset="-78"/>
              </a:rPr>
              <a:t>NB1 – Totale corpo </a:t>
            </a:r>
            <a:r>
              <a:rPr lang="it-IT" sz="2000" dirty="0" err="1">
                <a:latin typeface="Nadeem" pitchFamily="2" charset="-78"/>
                <a:cs typeface="Nadeem" pitchFamily="2" charset="-78"/>
              </a:rPr>
              <a:t>studensco</a:t>
            </a:r>
            <a:r>
              <a:rPr lang="it-IT" sz="2000" dirty="0">
                <a:latin typeface="Nadeem" pitchFamily="2" charset="-78"/>
                <a:cs typeface="Nadeem" pitchFamily="2" charset="-78"/>
              </a:rPr>
              <a:t> = VO+LT+LS+LM “</a:t>
            </a:r>
            <a:r>
              <a:rPr lang="it-IT" sz="2000" dirty="0" err="1">
                <a:latin typeface="Nadeem" pitchFamily="2" charset="-78"/>
                <a:cs typeface="Nadeem" pitchFamily="2" charset="-78"/>
              </a:rPr>
              <a:t>fully</a:t>
            </a:r>
            <a:r>
              <a:rPr lang="it-IT" sz="2000" dirty="0">
                <a:latin typeface="Nadeem" pitchFamily="2" charset="-78"/>
                <a:cs typeface="Nadeem" pitchFamily="2" charset="-78"/>
              </a:rPr>
              <a:t> inclusive“</a:t>
            </a:r>
          </a:p>
          <a:p>
            <a:r>
              <a:rPr lang="it-IT" sz="2000" dirty="0">
                <a:latin typeface="Nadeem" pitchFamily="2" charset="-78"/>
                <a:cs typeface="Nadeem" pitchFamily="2" charset="-78"/>
              </a:rPr>
              <a:t>NB2 – Immatricolazioni = VO (fino al 2000), LT (dal 2001 in poi)</a:t>
            </a:r>
          </a:p>
          <a:p>
            <a:endParaRPr lang="it-IT" sz="2000" dirty="0">
              <a:latin typeface="Nadeem" pitchFamily="2" charset="-78"/>
              <a:cs typeface="Nadeem" pitchFamily="2" charset="-78"/>
            </a:endParaRPr>
          </a:p>
          <a:p>
            <a:r>
              <a:rPr lang="it-IT" sz="2000" dirty="0">
                <a:latin typeface="Nadeem" pitchFamily="2" charset="-78"/>
                <a:cs typeface="Nadeem" pitchFamily="2" charset="-78"/>
              </a:rPr>
              <a:t>Massimo assoluto immatricolazioni nel 1988 (488)</a:t>
            </a:r>
          </a:p>
          <a:p>
            <a:r>
              <a:rPr lang="it-IT" sz="2000" b="1" i="1" dirty="0">
                <a:latin typeface="Nadeem" pitchFamily="2" charset="-78"/>
                <a:cs typeface="Nadeem" pitchFamily="2" charset="-78"/>
              </a:rPr>
              <a:t>superato nel 2022 (499 matricole)</a:t>
            </a:r>
          </a:p>
          <a:p>
            <a:r>
              <a:rPr lang="it-IT" sz="2000" dirty="0">
                <a:latin typeface="Nadeem" pitchFamily="2" charset="-78"/>
                <a:cs typeface="Nadeem" pitchFamily="2" charset="-78"/>
              </a:rPr>
              <a:t>Massimo assoluto studenti/esse nel 1990 (2487)</a:t>
            </a: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11B3939C-BEB0-2D43-A221-AD0B208D4E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537435"/>
              </p:ext>
            </p:extLst>
          </p:nvPr>
        </p:nvGraphicFramePr>
        <p:xfrm>
          <a:off x="317169" y="713783"/>
          <a:ext cx="4985658" cy="292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7BE9EC98-3DB0-1349-A979-4EE5C01A0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6854429"/>
              </p:ext>
            </p:extLst>
          </p:nvPr>
        </p:nvGraphicFramePr>
        <p:xfrm>
          <a:off x="317169" y="3535067"/>
          <a:ext cx="4985658" cy="292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4378B2F-2409-0444-81A6-CA655BD07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8325-5A39-444B-83F1-4EF51F07AE89}" type="datetime1">
              <a:rPr lang="it-IT" smtClean="0"/>
              <a:t>18/01/23</a:t>
            </a:fld>
            <a:endParaRPr lang="it-IT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F19903D-FBE6-8547-A249-325A6C1F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3810-8AE6-1041-8601-3B5E120DDEF0}" type="slidenum">
              <a:rPr lang="it-IT" smtClean="0"/>
              <a:t>3</a:t>
            </a:fld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79AE48-BCB4-7D4F-BD13-D985A7E8DFAB}"/>
              </a:ext>
            </a:extLst>
          </p:cNvPr>
          <p:cNvSpPr txBox="1"/>
          <p:nvPr/>
        </p:nvSpPr>
        <p:spPr>
          <a:xfrm>
            <a:off x="104172" y="139275"/>
            <a:ext cx="3004797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3200" dirty="0"/>
              <a:t>Numerosità corsi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469F410E-3011-204F-8BA3-9D1D0B7E1488}"/>
              </a:ext>
            </a:extLst>
          </p:cNvPr>
          <p:cNvSpPr/>
          <p:nvPr/>
        </p:nvSpPr>
        <p:spPr>
          <a:xfrm>
            <a:off x="5145642" y="1483539"/>
            <a:ext cx="69448" cy="694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3E406355-E331-F045-8B54-64648E677CF9}"/>
              </a:ext>
            </a:extLst>
          </p:cNvPr>
          <p:cNvGrpSpPr/>
          <p:nvPr/>
        </p:nvGrpSpPr>
        <p:grpSpPr>
          <a:xfrm>
            <a:off x="2730401" y="755030"/>
            <a:ext cx="2875188" cy="1939580"/>
            <a:chOff x="2730401" y="755030"/>
            <a:chExt cx="2875188" cy="1939580"/>
          </a:xfrm>
        </p:grpSpPr>
        <p:cxnSp>
          <p:nvCxnSpPr>
            <p:cNvPr id="10" name="Connettore 1 9">
              <a:extLst>
                <a:ext uri="{FF2B5EF4-FFF2-40B4-BE49-F238E27FC236}">
                  <a16:creationId xmlns:a16="http://schemas.microsoft.com/office/drawing/2014/main" id="{20F5CE52-0FA9-5F4F-ACF4-905CD60F0309}"/>
                </a:ext>
              </a:extLst>
            </p:cNvPr>
            <p:cNvCxnSpPr/>
            <p:nvPr/>
          </p:nvCxnSpPr>
          <p:spPr>
            <a:xfrm flipV="1">
              <a:off x="2730401" y="1606589"/>
              <a:ext cx="2492829" cy="1088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4A44E8B5-A6D7-9148-8275-95B2DA2D87D7}"/>
                </a:ext>
              </a:extLst>
            </p:cNvPr>
            <p:cNvSpPr txBox="1"/>
            <p:nvPr/>
          </p:nvSpPr>
          <p:spPr>
            <a:xfrm>
              <a:off x="4509776" y="755030"/>
              <a:ext cx="1095813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dirty="0" err="1"/>
                <a:t>Slope</a:t>
              </a:r>
              <a:r>
                <a:rPr lang="it-IT" dirty="0"/>
                <a:t>:</a:t>
              </a:r>
            </a:p>
            <a:p>
              <a:r>
                <a:rPr lang="it-IT" dirty="0"/>
                <a:t>+13/anno</a:t>
              </a:r>
            </a:p>
          </p:txBody>
        </p: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696A48A-CF07-5847-8FC9-A55778A63FD2}"/>
              </a:ext>
            </a:extLst>
          </p:cNvPr>
          <p:cNvSpPr txBox="1"/>
          <p:nvPr/>
        </p:nvSpPr>
        <p:spPr>
          <a:xfrm>
            <a:off x="5943182" y="3794823"/>
            <a:ext cx="5995359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Alcune considerazioni:</a:t>
            </a:r>
          </a:p>
          <a:p>
            <a:r>
              <a:rPr lang="it-IT" dirty="0"/>
              <a:t>-- ~ metà matricole NON raggiungono la LT </a:t>
            </a:r>
          </a:p>
          <a:p>
            <a:r>
              <a:rPr lang="it-IT" dirty="0"/>
              <a:t>(NB: da sempre così e simile ad altri corsi di Fisica in Italia</a:t>
            </a:r>
          </a:p>
          <a:p>
            <a:r>
              <a:rPr lang="it-IT" dirty="0"/>
              <a:t>senza #programmato)</a:t>
            </a:r>
          </a:p>
          <a:p>
            <a:r>
              <a:rPr lang="it-IT" dirty="0"/>
              <a:t>-- ~ 95% di laureati triennali proseguono con una LM</a:t>
            </a:r>
          </a:p>
          <a:p>
            <a:r>
              <a:rPr lang="it-IT" dirty="0"/>
              <a:t>-- ~ 200 matricole alle due LM: </a:t>
            </a:r>
          </a:p>
          <a:p>
            <a:r>
              <a:rPr lang="it-IT" dirty="0"/>
              <a:t>	10% da altri Atenei</a:t>
            </a:r>
          </a:p>
          <a:p>
            <a:r>
              <a:rPr lang="it-IT" dirty="0"/>
              <a:t>	10% dei nostri laureati triennali vanno in altri Atenei </a:t>
            </a:r>
          </a:p>
        </p:txBody>
      </p:sp>
    </p:spTree>
    <p:extLst>
      <p:ext uri="{BB962C8B-B14F-4D97-AF65-F5344CB8AC3E}">
        <p14:creationId xmlns:p14="http://schemas.microsoft.com/office/powerpoint/2010/main" val="265860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82AC1CB-38B6-0140-964D-ABC6F4E8795D}"/>
              </a:ext>
            </a:extLst>
          </p:cNvPr>
          <p:cNvSpPr txBox="1"/>
          <p:nvPr/>
        </p:nvSpPr>
        <p:spPr>
          <a:xfrm>
            <a:off x="104172" y="139275"/>
            <a:ext cx="1279517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3200" dirty="0"/>
              <a:t>GOMP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6DD084F-08A9-8144-A651-9FFA7BA1F783}"/>
              </a:ext>
            </a:extLst>
          </p:cNvPr>
          <p:cNvSpPr txBox="1"/>
          <p:nvPr/>
        </p:nvSpPr>
        <p:spPr>
          <a:xfrm>
            <a:off x="104172" y="844953"/>
            <a:ext cx="11941089" cy="156966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sz="2400" dirty="0"/>
              <a:t>“Fare il GOMP“ </a:t>
            </a:r>
            <a:r>
              <a:rPr lang="it-IT" sz="2400" dirty="0">
                <a:sym typeface="Wingdings" pitchFamily="2" charset="2"/>
              </a:rPr>
              <a:t> A marzo di un certo anno: Definire l’Offerta Formativa per l’anno successivo</a:t>
            </a:r>
          </a:p>
          <a:p>
            <a:r>
              <a:rPr lang="it-IT" sz="2400" dirty="0">
                <a:sym typeface="Wingdings" pitchFamily="2" charset="2"/>
              </a:rPr>
              <a:t>-- struttura corsi (nuovi insegnamenti, cambiamenti di curricula, etc.);</a:t>
            </a:r>
          </a:p>
          <a:p>
            <a:r>
              <a:rPr lang="it-IT" sz="2400" dirty="0">
                <a:sym typeface="Wingdings" pitchFamily="2" charset="2"/>
              </a:rPr>
              <a:t>-- aggiornamenti alla descrizione dell’Offerta Formativa;</a:t>
            </a:r>
          </a:p>
          <a:p>
            <a:r>
              <a:rPr lang="it-IT" sz="2400" dirty="0">
                <a:sym typeface="Wingdings" pitchFamily="2" charset="2"/>
              </a:rPr>
              <a:t>-- assegnazione docenti ai corsi.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96D4A2-E245-294B-8AD9-F41ECD92A4D6}"/>
              </a:ext>
            </a:extLst>
          </p:cNvPr>
          <p:cNvSpPr txBox="1"/>
          <p:nvPr/>
        </p:nvSpPr>
        <p:spPr>
          <a:xfrm>
            <a:off x="104172" y="2535516"/>
            <a:ext cx="5291064" cy="37856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200" dirty="0"/>
              <a:t>-- L’assegnazione dei docenti è in capo </a:t>
            </a:r>
          </a:p>
          <a:p>
            <a:r>
              <a:rPr lang="it-IT" sz="2200" dirty="0"/>
              <a:t>al Dipartimento che assegna anche i corsi</a:t>
            </a:r>
          </a:p>
          <a:p>
            <a:r>
              <a:rPr lang="it-IT" sz="2200" dirty="0"/>
              <a:t>di Fisica “fuori-fisica“ </a:t>
            </a:r>
          </a:p>
          <a:p>
            <a:pPr marL="342900" indent="-342900">
              <a:buFont typeface="Wingdings" pitchFamily="2" charset="2"/>
              <a:buChar char="à"/>
            </a:pPr>
            <a:r>
              <a:rPr lang="it-IT" sz="2200" dirty="0">
                <a:sym typeface="Wingdings" pitchFamily="2" charset="2"/>
              </a:rPr>
              <a:t>Commissione Pianificazione Didattica </a:t>
            </a:r>
          </a:p>
          <a:p>
            <a:r>
              <a:rPr lang="it-IT" sz="2200" dirty="0">
                <a:sym typeface="Wingdings" pitchFamily="2" charset="2"/>
              </a:rPr>
              <a:t>(Presidente Prof.ssa </a:t>
            </a:r>
            <a:r>
              <a:rPr lang="it-IT" sz="2200" dirty="0" err="1">
                <a:sym typeface="Wingdings" pitchFamily="2" charset="2"/>
              </a:rPr>
              <a:t>I.Giardina</a:t>
            </a:r>
            <a:r>
              <a:rPr lang="it-IT" sz="2200" dirty="0">
                <a:sym typeface="Wingdings" pitchFamily="2" charset="2"/>
              </a:rPr>
              <a:t>)</a:t>
            </a:r>
          </a:p>
          <a:p>
            <a:r>
              <a:rPr lang="it-IT" sz="2200" dirty="0">
                <a:sym typeface="Wingdings" pitchFamily="2" charset="2"/>
              </a:rPr>
              <a:t>-- I corsi di “area“ sono in genere gestiti dalle</a:t>
            </a:r>
          </a:p>
          <a:p>
            <a:r>
              <a:rPr lang="it-IT" sz="2200" dirty="0">
                <a:sym typeface="Wingdings" pitchFamily="2" charset="2"/>
              </a:rPr>
              <a:t>singole aree (responsabili curricula LM)</a:t>
            </a:r>
          </a:p>
          <a:p>
            <a:endParaRPr lang="it-IT" sz="2200" dirty="0">
              <a:sym typeface="Wingdings" pitchFamily="2" charset="2"/>
            </a:endParaRPr>
          </a:p>
          <a:p>
            <a:r>
              <a:rPr lang="it-IT" sz="2200" dirty="0">
                <a:sym typeface="Wingdings" pitchFamily="2" charset="2"/>
              </a:rPr>
              <a:t>-- Ogni docente deve fare almeno 120h di</a:t>
            </a:r>
          </a:p>
          <a:p>
            <a:r>
              <a:rPr lang="it-IT" sz="2200" dirty="0">
                <a:sym typeface="Wingdings" pitchFamily="2" charset="2"/>
              </a:rPr>
              <a:t>Didattica (ore GOMP)  rendicontazione</a:t>
            </a:r>
            <a:endParaRPr lang="it-IT" sz="2200" dirty="0"/>
          </a:p>
          <a:p>
            <a:endParaRPr lang="it-IT" sz="2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CD5A81-E312-3D4F-94FC-F1373E3FCBD7}"/>
              </a:ext>
            </a:extLst>
          </p:cNvPr>
          <p:cNvSpPr txBox="1"/>
          <p:nvPr/>
        </p:nvSpPr>
        <p:spPr>
          <a:xfrm>
            <a:off x="5566863" y="2513027"/>
            <a:ext cx="6376233" cy="415498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it-IT" sz="2200" dirty="0"/>
              <a:t>Docenti di Enti in convenzione possono:</a:t>
            </a:r>
          </a:p>
          <a:p>
            <a:r>
              <a:rPr lang="it-IT" sz="2200" dirty="0"/>
              <a:t>-- essere inseriti in GOMP per non più di 5 anni</a:t>
            </a:r>
          </a:p>
          <a:p>
            <a:r>
              <a:rPr lang="it-IT" sz="2200" dirty="0"/>
              <a:t>complessivi (regola interpretata in senso stretto da </a:t>
            </a:r>
          </a:p>
          <a:p>
            <a:r>
              <a:rPr lang="it-IT" sz="2200" dirty="0"/>
              <a:t>Sapienza)</a:t>
            </a:r>
          </a:p>
          <a:p>
            <a:r>
              <a:rPr lang="it-IT" sz="2200" dirty="0"/>
              <a:t>-- svolgere il ruolo di </a:t>
            </a:r>
            <a:r>
              <a:rPr lang="it-IT" sz="2200" i="1" dirty="0"/>
              <a:t>Cultore della Materia </a:t>
            </a:r>
            <a:r>
              <a:rPr lang="it-IT" sz="2200" dirty="0"/>
              <a:t>ed</a:t>
            </a:r>
          </a:p>
          <a:p>
            <a:r>
              <a:rPr lang="it-IT" sz="2200" i="1" dirty="0"/>
              <a:t>Esercitatore</a:t>
            </a:r>
            <a:r>
              <a:rPr lang="it-IT" sz="2200" dirty="0"/>
              <a:t> senza limiti</a:t>
            </a:r>
          </a:p>
          <a:p>
            <a:r>
              <a:rPr lang="it-IT" sz="2200" dirty="0"/>
              <a:t>-- far parte di commissioni di esame se almeno cultori </a:t>
            </a:r>
          </a:p>
          <a:p>
            <a:r>
              <a:rPr lang="it-IT" sz="2200" dirty="0"/>
              <a:t>della materia</a:t>
            </a:r>
          </a:p>
          <a:p>
            <a:r>
              <a:rPr lang="it-IT" sz="2200" dirty="0"/>
              <a:t>-- partecipare a bandi di insegnamento retribuiti</a:t>
            </a:r>
          </a:p>
          <a:p>
            <a:r>
              <a:rPr lang="it-IT" sz="2200" dirty="0"/>
              <a:t>-- far parte di commissioni di laurea</a:t>
            </a:r>
          </a:p>
          <a:p>
            <a:r>
              <a:rPr lang="it-IT" sz="2200" dirty="0"/>
              <a:t>-- essere relatori di tesi di laurea Triennale e</a:t>
            </a:r>
          </a:p>
          <a:p>
            <a:r>
              <a:rPr lang="it-IT" sz="2200" dirty="0"/>
              <a:t>Magistrale.</a:t>
            </a:r>
          </a:p>
        </p:txBody>
      </p:sp>
    </p:spTree>
    <p:extLst>
      <p:ext uri="{BB962C8B-B14F-4D97-AF65-F5344CB8AC3E}">
        <p14:creationId xmlns:p14="http://schemas.microsoft.com/office/powerpoint/2010/main" val="239028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A16103D-959F-4543-989D-DFA52703D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88308"/>
              </p:ext>
            </p:extLst>
          </p:nvPr>
        </p:nvGraphicFramePr>
        <p:xfrm>
          <a:off x="54424" y="872065"/>
          <a:ext cx="12094032" cy="41376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15672">
                  <a:extLst>
                    <a:ext uri="{9D8B030D-6E8A-4147-A177-3AD203B41FA5}">
                      <a16:colId xmlns:a16="http://schemas.microsoft.com/office/drawing/2014/main" val="2732101763"/>
                    </a:ext>
                  </a:extLst>
                </a:gridCol>
                <a:gridCol w="2015672">
                  <a:extLst>
                    <a:ext uri="{9D8B030D-6E8A-4147-A177-3AD203B41FA5}">
                      <a16:colId xmlns:a16="http://schemas.microsoft.com/office/drawing/2014/main" val="4083815481"/>
                    </a:ext>
                  </a:extLst>
                </a:gridCol>
                <a:gridCol w="2015672">
                  <a:extLst>
                    <a:ext uri="{9D8B030D-6E8A-4147-A177-3AD203B41FA5}">
                      <a16:colId xmlns:a16="http://schemas.microsoft.com/office/drawing/2014/main" val="1628798423"/>
                    </a:ext>
                  </a:extLst>
                </a:gridCol>
                <a:gridCol w="2015672">
                  <a:extLst>
                    <a:ext uri="{9D8B030D-6E8A-4147-A177-3AD203B41FA5}">
                      <a16:colId xmlns:a16="http://schemas.microsoft.com/office/drawing/2014/main" val="1281574971"/>
                    </a:ext>
                  </a:extLst>
                </a:gridCol>
                <a:gridCol w="2015672">
                  <a:extLst>
                    <a:ext uri="{9D8B030D-6E8A-4147-A177-3AD203B41FA5}">
                      <a16:colId xmlns:a16="http://schemas.microsoft.com/office/drawing/2014/main" val="3588648414"/>
                    </a:ext>
                  </a:extLst>
                </a:gridCol>
                <a:gridCol w="2015672">
                  <a:extLst>
                    <a:ext uri="{9D8B030D-6E8A-4147-A177-3AD203B41FA5}">
                      <a16:colId xmlns:a16="http://schemas.microsoft.com/office/drawing/2014/main" val="2999881193"/>
                    </a:ext>
                  </a:extLst>
                </a:gridCol>
              </a:tblGrid>
              <a:tr h="377170">
                <a:tc gridSpan="2">
                  <a:txBody>
                    <a:bodyPr/>
                    <a:lstStyle/>
                    <a:p>
                      <a:r>
                        <a:rPr lang="it-IT" dirty="0"/>
                        <a:t>I anno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II anno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III anno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110833"/>
                  </a:ext>
                </a:extLst>
              </a:tr>
              <a:tr h="377170">
                <a:tc>
                  <a:txBody>
                    <a:bodyPr/>
                    <a:lstStyle/>
                    <a:p>
                      <a:r>
                        <a:rPr lang="it-IT" dirty="0"/>
                        <a:t>I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II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II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 semestre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II semestre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47226"/>
                  </a:ext>
                </a:extLst>
              </a:tr>
              <a:tr h="377170">
                <a:tc>
                  <a:txBody>
                    <a:bodyPr/>
                    <a:lstStyle/>
                    <a:p>
                      <a:r>
                        <a:rPr lang="it-IT" dirty="0"/>
                        <a:t>Laboratorio di Calcolo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Meccanica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Meccanica Analitica e Relativistica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Elettromagnetismo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Meccanica Quantistica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Ottica e Laboratorio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09829"/>
                  </a:ext>
                </a:extLst>
              </a:tr>
              <a:tr h="377170">
                <a:tc>
                  <a:txBody>
                    <a:bodyPr/>
                    <a:lstStyle/>
                    <a:p>
                      <a:r>
                        <a:rPr lang="it-IT" dirty="0"/>
                        <a:t>Analisi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Laboratorio di Meccanica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Laboratorio di Fisica Computazionale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Laboratorio di Elettromagnetismo e circuiti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Meccanica Statistica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Struttura della Materia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356221"/>
                  </a:ext>
                </a:extLst>
              </a:tr>
              <a:tr h="377170">
                <a:tc>
                  <a:txBody>
                    <a:bodyPr/>
                    <a:lstStyle/>
                    <a:p>
                      <a:r>
                        <a:rPr lang="it-IT" dirty="0"/>
                        <a:t>Geometria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Chimica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Analisi Vettoriale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Modelli e Metodi Matematici per la Fisica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Laboratorio di Sistemi e Segnali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Fisica Nucleare e Subnucleare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588035"/>
                  </a:ext>
                </a:extLst>
              </a:tr>
              <a:tr h="37717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Termodinamica e Laboratorio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it-IT" dirty="0"/>
                        <a:t>Corsi a scelta libera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378560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5BB48C05-9E7D-4240-B524-9740CB761371}"/>
              </a:ext>
            </a:extLst>
          </p:cNvPr>
          <p:cNvSpPr txBox="1"/>
          <p:nvPr/>
        </p:nvSpPr>
        <p:spPr>
          <a:xfrm>
            <a:off x="104172" y="139275"/>
            <a:ext cx="5442324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3200" dirty="0"/>
              <a:t>Struttura della Laurea Triennale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8FB4B19-797F-2240-B3DC-EA2A05C8B635}"/>
              </a:ext>
            </a:extLst>
          </p:cNvPr>
          <p:cNvSpPr txBox="1"/>
          <p:nvPr/>
        </p:nvSpPr>
        <p:spPr>
          <a:xfrm>
            <a:off x="5120649" y="5060130"/>
            <a:ext cx="7016921" cy="175432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	</a:t>
            </a:r>
            <a:r>
              <a:rPr lang="it-IT" dirty="0">
                <a:solidFill>
                  <a:schemeClr val="accent6"/>
                </a:solidFill>
              </a:rPr>
              <a:t>Elettronica Generale</a:t>
            </a:r>
          </a:p>
          <a:p>
            <a:r>
              <a:rPr lang="it-IT" dirty="0">
                <a:solidFill>
                  <a:schemeClr val="accent6"/>
                </a:solidFill>
              </a:rPr>
              <a:t>	Istituzioni di Fisica Applicata</a:t>
            </a:r>
          </a:p>
          <a:p>
            <a:r>
              <a:rPr lang="it-IT" dirty="0"/>
              <a:t>	Istituzioni di Fisica dell’atmosfera</a:t>
            </a:r>
          </a:p>
          <a:p>
            <a:r>
              <a:rPr lang="it-IT" dirty="0"/>
              <a:t>	Calcolo delle probabilità</a:t>
            </a:r>
          </a:p>
          <a:p>
            <a:r>
              <a:rPr lang="it-IT" dirty="0"/>
              <a:t>	Genetica ed Evoluzione</a:t>
            </a:r>
          </a:p>
          <a:p>
            <a:r>
              <a:rPr lang="it-IT" dirty="0"/>
              <a:t>	</a:t>
            </a:r>
            <a:r>
              <a:rPr lang="it-IT" dirty="0">
                <a:solidFill>
                  <a:schemeClr val="accent6"/>
                </a:solidFill>
              </a:rPr>
              <a:t>Metodi di intelligenza artificiale e machine </a:t>
            </a:r>
            <a:r>
              <a:rPr lang="it-IT" dirty="0" err="1">
                <a:solidFill>
                  <a:schemeClr val="accent6"/>
                </a:solidFill>
              </a:rPr>
              <a:t>learning</a:t>
            </a:r>
            <a:r>
              <a:rPr lang="it-IT" dirty="0">
                <a:solidFill>
                  <a:schemeClr val="accent6"/>
                </a:solidFill>
              </a:rPr>
              <a:t> per la fisica</a:t>
            </a:r>
          </a:p>
        </p:txBody>
      </p:sp>
    </p:spTree>
    <p:extLst>
      <p:ext uri="{BB962C8B-B14F-4D97-AF65-F5344CB8AC3E}">
        <p14:creationId xmlns:p14="http://schemas.microsoft.com/office/powerpoint/2010/main" val="109443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C2E68E4-5458-D14C-9607-65883208DA3A}"/>
              </a:ext>
            </a:extLst>
          </p:cNvPr>
          <p:cNvSpPr txBox="1"/>
          <p:nvPr/>
        </p:nvSpPr>
        <p:spPr>
          <a:xfrm>
            <a:off x="104172" y="139275"/>
            <a:ext cx="262725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sz="3200" dirty="0"/>
              <a:t>Considerazioni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2DF67D4-A959-3049-AD56-B5BD273FBA11}"/>
              </a:ext>
            </a:extLst>
          </p:cNvPr>
          <p:cNvSpPr txBox="1"/>
          <p:nvPr/>
        </p:nvSpPr>
        <p:spPr>
          <a:xfrm>
            <a:off x="104172" y="949124"/>
            <a:ext cx="11685507" cy="51398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it-IT" sz="2200" dirty="0"/>
              <a:t>Apporto del personale INFN alla Didattica CAD fisica (anno 22/23) </a:t>
            </a:r>
          </a:p>
          <a:p>
            <a:r>
              <a:rPr lang="it-IT" sz="2200" dirty="0"/>
              <a:t>	36 CFU GOMP assegnati a docenti INFN: (27 nella LT, 9 nella LM)</a:t>
            </a:r>
          </a:p>
          <a:p>
            <a:r>
              <a:rPr lang="it-IT" sz="2200" dirty="0"/>
              <a:t>	21 persone nelle esercitazioni del corso di </a:t>
            </a:r>
            <a:r>
              <a:rPr lang="it-IT" sz="2200" dirty="0" err="1"/>
              <a:t>Phys.Lab.II</a:t>
            </a:r>
            <a:endParaRPr lang="it-IT" sz="2200" dirty="0"/>
          </a:p>
          <a:p>
            <a:r>
              <a:rPr lang="it-IT" sz="2200" dirty="0"/>
              <a:t>	  9 esercitatori (esercitazioni frontali in corsi di triennale o magistrale)</a:t>
            </a:r>
          </a:p>
          <a:p>
            <a:r>
              <a:rPr lang="it-IT" sz="2200" dirty="0"/>
              <a:t>Apporto molto rilevante non solo sul piano “contabile“ ma sul piano dei contenuti specifici.</a:t>
            </a:r>
          </a:p>
          <a:p>
            <a:endParaRPr lang="it-IT" sz="2200" dirty="0"/>
          </a:p>
          <a:p>
            <a:r>
              <a:rPr lang="it-IT" sz="2200" dirty="0"/>
              <a:t>Dal punto di vista dell’Offerta Formativa di Area:</a:t>
            </a:r>
          </a:p>
          <a:p>
            <a:r>
              <a:rPr lang="it-IT" sz="2200" dirty="0"/>
              <a:t>-- Importanza del corso di Fisica Nucleare e Subnucleare del terzo anno</a:t>
            </a:r>
          </a:p>
          <a:p>
            <a:r>
              <a:rPr lang="it-IT" sz="2200" dirty="0"/>
              <a:t>-- La struttura del curriculum viene di norma rivisto ogni anno, nuovi corsi possono essere aggiunti(*)</a:t>
            </a:r>
          </a:p>
          <a:p>
            <a:r>
              <a:rPr lang="it-IT" sz="2200" dirty="0"/>
              <a:t>-- Importanza dell’inter-play sperimentale-teorico (su questo abbiamo lavorato lo scorso anno)</a:t>
            </a:r>
          </a:p>
          <a:p>
            <a:r>
              <a:rPr lang="it-IT" sz="2200" dirty="0"/>
              <a:t>-- Iniziative “Open-</a:t>
            </a:r>
            <a:r>
              <a:rPr lang="it-IT" sz="2200" dirty="0" err="1"/>
              <a:t>Day</a:t>
            </a:r>
            <a:r>
              <a:rPr lang="it-IT" sz="2200" dirty="0"/>
              <a:t>“-</a:t>
            </a:r>
            <a:r>
              <a:rPr lang="it-IT" sz="2200" dirty="0" err="1"/>
              <a:t>like</a:t>
            </a:r>
            <a:r>
              <a:rPr lang="it-IT" sz="2200" dirty="0"/>
              <a:t> da perseguire e ottimizzare (vedi LS+MB in seguito).</a:t>
            </a:r>
          </a:p>
          <a:p>
            <a:endParaRPr lang="it-IT" sz="2200" dirty="0"/>
          </a:p>
          <a:p>
            <a:r>
              <a:rPr lang="it-IT" sz="2200" dirty="0"/>
              <a:t>Marco </a:t>
            </a:r>
            <a:r>
              <a:rPr lang="it-IT" sz="2200" dirty="0" err="1"/>
              <a:t>Nardecchia</a:t>
            </a:r>
            <a:r>
              <a:rPr lang="it-IT" sz="2200" dirty="0"/>
              <a:t> e Riccardo </a:t>
            </a:r>
            <a:r>
              <a:rPr lang="it-IT" sz="2200" dirty="0" err="1"/>
              <a:t>Paramatti</a:t>
            </a:r>
            <a:r>
              <a:rPr lang="it-IT" sz="2200" dirty="0"/>
              <a:t> sono i responsabili del Curriculum </a:t>
            </a:r>
          </a:p>
          <a:p>
            <a:endParaRPr lang="it-IT" sz="2200" dirty="0"/>
          </a:p>
          <a:p>
            <a:r>
              <a:rPr lang="it-IT" sz="2000" dirty="0"/>
              <a:t>(*) devono essere approvati in Facoltà, corsi con pochi studenti sono mal visti (&lt;5 studenti/anno per 3 anni)</a:t>
            </a:r>
          </a:p>
        </p:txBody>
      </p:sp>
    </p:spTree>
    <p:extLst>
      <p:ext uri="{BB962C8B-B14F-4D97-AF65-F5344CB8AC3E}">
        <p14:creationId xmlns:p14="http://schemas.microsoft.com/office/powerpoint/2010/main" val="163883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788</Words>
  <Application>Microsoft Macintosh PowerPoint</Application>
  <PresentationFormat>Widescreen</PresentationFormat>
  <Paragraphs>133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Nadeem</vt:lpstr>
      <vt:lpstr>Wingdings</vt:lpstr>
      <vt:lpstr>Tema di Office</vt:lpstr>
      <vt:lpstr>Incontro informativo sulla Didattica di Area  “Interazioni Fondamentali“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Utente di Microsoft Office</cp:lastModifiedBy>
  <cp:revision>13</cp:revision>
  <dcterms:created xsi:type="dcterms:W3CDTF">2023-01-18T13:34:25Z</dcterms:created>
  <dcterms:modified xsi:type="dcterms:W3CDTF">2023-01-19T18:29:36Z</dcterms:modified>
</cp:coreProperties>
</file>