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6.xml" ContentType="application/vnd.openxmlformats-officedocument.presentationml.tags+xml"/>
  <Override PartName="/ppt/notesSlides/notesSlide2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8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465" r:id="rId3"/>
    <p:sldId id="466" r:id="rId4"/>
    <p:sldId id="467" r:id="rId5"/>
    <p:sldId id="418" r:id="rId6"/>
    <p:sldId id="461" r:id="rId7"/>
    <p:sldId id="462" r:id="rId8"/>
    <p:sldId id="463" r:id="rId9"/>
    <p:sldId id="464" r:id="rId10"/>
    <p:sldId id="439" r:id="rId11"/>
    <p:sldId id="440" r:id="rId12"/>
    <p:sldId id="415" r:id="rId13"/>
    <p:sldId id="442" r:id="rId14"/>
    <p:sldId id="344" r:id="rId15"/>
    <p:sldId id="427" r:id="rId16"/>
    <p:sldId id="406" r:id="rId17"/>
    <p:sldId id="322" r:id="rId18"/>
    <p:sldId id="460" r:id="rId19"/>
    <p:sldId id="473" r:id="rId20"/>
    <p:sldId id="477" r:id="rId21"/>
    <p:sldId id="479" r:id="rId22"/>
    <p:sldId id="475" r:id="rId23"/>
    <p:sldId id="468" r:id="rId24"/>
    <p:sldId id="469" r:id="rId25"/>
    <p:sldId id="470" r:id="rId26"/>
    <p:sldId id="471" r:id="rId27"/>
    <p:sldId id="472" r:id="rId28"/>
    <p:sldId id="478" r:id="rId29"/>
    <p:sldId id="481" r:id="rId30"/>
    <p:sldId id="480" r:id="rId31"/>
    <p:sldId id="326" r:id="rId32"/>
    <p:sldId id="48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A9C16EF1-3F65-495C-A6CD-A905DD5E3905}">
          <p14:sldIdLst>
            <p14:sldId id="276"/>
          </p14:sldIdLst>
        </p14:section>
        <p14:section name="Physics motivation" id="{E9A59CA9-734A-4A6C-AEA3-56B4ACEF373F}">
          <p14:sldIdLst>
            <p14:sldId id="465"/>
            <p14:sldId id="466"/>
            <p14:sldId id="467"/>
          </p14:sldIdLst>
        </p14:section>
        <p14:section name="AI examples" id="{4D57EC71-87EA-4644-BA36-7B0E2443F005}">
          <p14:sldIdLst>
            <p14:sldId id="418"/>
            <p14:sldId id="461"/>
            <p14:sldId id="462"/>
            <p14:sldId id="463"/>
            <p14:sldId id="464"/>
          </p14:sldIdLst>
        </p14:section>
        <p14:section name="AI background" id="{D1469411-98A7-4D1E-AEB5-390B9013A79E}">
          <p14:sldIdLst>
            <p14:sldId id="439"/>
            <p14:sldId id="440"/>
            <p14:sldId id="415"/>
            <p14:sldId id="442"/>
          </p14:sldIdLst>
        </p14:section>
        <p14:section name="Two AIs overview" id="{7DD8CFC9-D162-4EC5-B2FC-6022F16FE0A0}">
          <p14:sldIdLst>
            <p14:sldId id="344"/>
            <p14:sldId id="427"/>
            <p14:sldId id="406"/>
            <p14:sldId id="322"/>
            <p14:sldId id="460"/>
          </p14:sldIdLst>
        </p14:section>
        <p14:section name="Gradiometer basics" id="{8320DD8B-C4EE-4770-9672-6821929E3C70}">
          <p14:sldIdLst>
            <p14:sldId id="473"/>
            <p14:sldId id="477"/>
            <p14:sldId id="479"/>
            <p14:sldId id="475"/>
          </p14:sldIdLst>
        </p14:section>
        <p14:section name="NLQM intro" id="{BB3ECAD7-83E3-4261-95BB-2A6D5994335D}">
          <p14:sldIdLst>
            <p14:sldId id="468"/>
            <p14:sldId id="469"/>
            <p14:sldId id="470"/>
            <p14:sldId id="471"/>
            <p14:sldId id="472"/>
          </p14:sldIdLst>
        </p14:section>
        <p14:section name="NLQM gradiometer" id="{5CF91622-5017-438A-BBBC-F2C461EA0E5B}">
          <p14:sldIdLst>
            <p14:sldId id="478"/>
          </p14:sldIdLst>
        </p14:section>
        <p14:section name="Summary" id="{DDCBD71B-FAFF-44C7-A75F-1ACC05075D0A}">
          <p14:sldIdLst>
            <p14:sldId id="481"/>
          </p14:sldIdLst>
        </p14:section>
        <p14:section name="Acknowledgements" id="{3D468A80-5D7C-42C8-A29D-139699324390}">
          <p14:sldIdLst>
            <p14:sldId id="480"/>
            <p14:sldId id="326"/>
            <p14:sldId id="48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05417-8221-47B4-AB6A-F9E2E129834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C7743-E5AB-4F53-B82B-6048BA8EC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39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60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27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2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92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5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51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8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8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6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9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9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0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5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2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3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43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24F1-26E1-4021-925B-0FE93D35D6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6D07-C969-49EB-AF1D-55792938A9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2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074E-DD53-87B4-BC92-E0DCC18B1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4FFE9-083D-7257-99DF-971F70DB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65756-D048-623E-961E-8DB097CA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CEC6-9C51-5471-948E-8165C731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C5C44-838F-5D1C-FE12-80471F88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0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4267-B591-4F83-623F-515907FE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744BA-2B29-BAB6-D9F7-51C9A2E4B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71CE-758C-16DD-EEF3-CBEED91C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3B81-3588-CC15-B937-50F4320D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FB090-47BE-F311-7835-3F864220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1C2DB-464C-B955-5D74-BE97762F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BC328-81B2-F97D-9860-442218B98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1C2A3-C43A-5D44-528C-1B561130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A3155-3482-6EB5-D425-04E0AAB9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DD31-C389-2D70-7C3F-E8C21F76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AA60-4769-F3F9-8CC0-C25C21C1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6003-1EEB-5D7F-DF21-B8B1B42E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053C3-C2EF-2239-140D-837BDCB7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907CE-7F96-2265-D6A3-C7BEF597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7AE28-7A7D-DE27-3F53-00B2486A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D716-C612-21C6-9CAB-6FC3C2D6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9EA5D-3DBF-F6C8-7080-0320FC9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77E7-9569-BD28-022F-BB2ABC09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205DB-AC46-8531-316D-AA6C5933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FC60-0F07-C477-ABF9-AF030280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6C90-C9BC-3537-3FC9-D938E43B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0F2C0-DFB6-9BB1-B780-4502A1D99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2BF1-FB50-85A6-5689-A76E026C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3388F-DF5F-4FD8-6E7E-2234A5B1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83013-D43E-D977-A7C1-05668BDD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052DE-89DA-9EA1-F4E4-DA80E111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46A1-A02A-A90B-F850-B40B8326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10063-1814-EA1F-E361-3C3910A1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68391-E5B7-2CEA-98FA-76ADB2768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79FE1-0E38-0511-F92B-583A05C58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38FE2-44D7-6A23-5029-1E1AB67DC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A68AD-C6D5-DB2C-6082-BF575EF7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25F12-7BBC-28FF-2166-52BC0F15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624D7-79F0-9689-E706-4AEC220B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F04B-5467-96AE-1278-E92E03C6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BC8CD-6F9A-B5A2-4628-8331087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6C6E5-10E4-7B1A-39E8-03891D10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5C332-71F4-4CDC-00CF-54B8D18F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75873-0BE4-63FF-2727-01FF3452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9901F-1786-C9E8-2DA3-B8C9799C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77C51-BB34-63CF-BF43-C1CA9942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FB77-CCDC-C3B4-074E-9AD13159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ECDF-6B6A-7A64-BDBB-4E4F5AEC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7F3F3-9F6A-2A57-807B-C0244A06C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44A41-9FDF-5AB9-7F74-27AA7045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1D6B5-31ED-D606-A7E5-F3C09BD7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F71B7-2A2B-C76D-2F49-EF42E800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3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86F8-8913-318D-9251-26927FF7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DD83D-2BE2-EC7D-83C9-027430A78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6EB4-6CF4-F94F-7B8B-E9479EE5D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B3306-FCFC-30EB-7455-125EFF01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5B1F-FE68-6E11-0B94-50E0BA8E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492AF-86FD-29C0-0D3F-A064599A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E57FB-A13A-30B6-EAD1-9B74A508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680B2-929F-E085-15DC-C5BB3C209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6BC5-96F9-2744-19BE-511A1AA16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EAE4-A950-4E7C-A386-E6B81302CA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CCEF-1480-0741-06FB-01A5A39A4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D074-4977-98FF-47DC-3C0319F9E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3E593-AF74-41C2-B29F-C0FF3045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www.google.com/imgres?imgurl=http%3A%2F%2Ftrapac.net%2Fwp-content%2Fuploads%2F2018%2F01%2Flogo-nist.png&amp;imgrefurl=http%3A%2F%2Ftrapac.net%2Fcapabilities%2Flogo-nist%2F&amp;docid=FuwC2S9bwvT4mM&amp;tbnid=lmIhQNrIlh369M%3A&amp;vet=10ahUKEwjOpfC2hbblAhVDiqwKHb9VAJcQMwhVKAQwBA..i&amp;w=420&amp;h=420&amp;bih=741&amp;biw=1536&amp;q=nist%20pmg%20logo&amp;ved=0ahUKEwjOpfC2hbblAhVDiqwKHb9VAJcQMwhVKAQwBA&amp;iact=mrc&amp;uact=8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s://www.google.com/imgres?imgurl=https%3A%2F%2Fwww.globalchange.gov%2Fsites%2Fglobalchange%2Ffiles%2Fstyles%2Fmedium%2Fpublic%2Fagency-logos%2FDOE-280px.png%3Fitok%3DHflLPu0D&amp;imgrefurl=https%3A%2F%2Fwww.globalchange.gov%2Fagency%2Fdepartment-energy&amp;docid=_8ktjVC7_pR9aM&amp;tbnid=yb1e7TQT2zF5cM%3A&amp;vet=10ahUKEwjEuoPdhLblAhUMWqwKHQQjBgEQMwhVKAcwBw..i&amp;w=220&amp;h=220&amp;bih=741&amp;biw=1536&amp;q=doe%20office%20of%20science%20logo&amp;ved=0ahUKEwjEuoPdhLblAhUMWqwKHQQjBgEQMwhVKAcwBw&amp;iact=mrc&amp;uact=8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hyperlink" Target="https://www.google.com/imgres?imgurl=https%3A%2F%2Fupload.wikimedia.org%2Fwikipedia%2Fcommons%2F2%2F29%2FOffice_of_Naval_Research_Official_Logo.png&amp;imgrefurl=https%3A%2F%2Fen.wikipedia.org%2Fwiki%2FOffice_of_Naval_Research&amp;docid=jb871DsTMda9rM&amp;tbnid=euoWe6_RRBKGUM%3A&amp;vet=10ahUKEwiG95GYhbblAhVBS6wKHWgtDmAQMwhbKAAwAA..i&amp;w=1079&amp;h=492&amp;bih=741&amp;biw=1536&amp;q=office%20of%20naval%20research%20logo&amp;ved=0ahUKEwiG95GYhbblAhVBS6wKHWgtDmAQMwhbKAAwAA&amp;iact=mrc&amp;uact=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9.svg"/><Relationship Id="rId5" Type="http://schemas.openxmlformats.org/officeDocument/2006/relationships/tags" Target="../tags/tag5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tags" Target="../tags/tag4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9.xml"/><Relationship Id="rId7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10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notesSlide" Target="../notesSlides/notesSlide12.xml"/><Relationship Id="rId26" Type="http://schemas.openxmlformats.org/officeDocument/2006/relationships/image" Target="../media/image41.png"/><Relationship Id="rId3" Type="http://schemas.openxmlformats.org/officeDocument/2006/relationships/tags" Target="../tags/tag13.xml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20.xml"/><Relationship Id="rId19" Type="http://schemas.openxmlformats.org/officeDocument/2006/relationships/image" Target="../media/image34.emf"/><Relationship Id="rId31" Type="http://schemas.openxmlformats.org/officeDocument/2006/relationships/image" Target="../media/image46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53.png"/><Relationship Id="rId2" Type="http://schemas.openxmlformats.org/officeDocument/2006/relationships/tags" Target="../tags/tag28.xml"/><Relationship Id="rId16" Type="http://schemas.openxmlformats.org/officeDocument/2006/relationships/image" Target="../media/image57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52.png"/><Relationship Id="rId5" Type="http://schemas.openxmlformats.org/officeDocument/2006/relationships/tags" Target="../tags/tag31.xml"/><Relationship Id="rId15" Type="http://schemas.openxmlformats.org/officeDocument/2006/relationships/image" Target="../media/image56.png"/><Relationship Id="rId10" Type="http://schemas.openxmlformats.org/officeDocument/2006/relationships/image" Target="../media/image51.wmf"/><Relationship Id="rId4" Type="http://schemas.openxmlformats.org/officeDocument/2006/relationships/tags" Target="../tags/tag30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sv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tags" Target="../tags/tag62.xml"/><Relationship Id="rId39" Type="http://schemas.openxmlformats.org/officeDocument/2006/relationships/image" Target="../media/image85.png"/><Relationship Id="rId21" Type="http://schemas.openxmlformats.org/officeDocument/2006/relationships/tags" Target="../tags/tag57.xml"/><Relationship Id="rId34" Type="http://schemas.openxmlformats.org/officeDocument/2006/relationships/image" Target="../media/image80.pn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55" Type="http://schemas.openxmlformats.org/officeDocument/2006/relationships/image" Target="../media/image101.png"/><Relationship Id="rId63" Type="http://schemas.openxmlformats.org/officeDocument/2006/relationships/image" Target="../media/image109.png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9" Type="http://schemas.openxmlformats.org/officeDocument/2006/relationships/tags" Target="../tags/tag65.xml"/><Relationship Id="rId11" Type="http://schemas.openxmlformats.org/officeDocument/2006/relationships/tags" Target="../tags/tag47.xml"/><Relationship Id="rId24" Type="http://schemas.openxmlformats.org/officeDocument/2006/relationships/tags" Target="../tags/tag60.xml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45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image" Target="../media/image104.png"/><Relationship Id="rId5" Type="http://schemas.openxmlformats.org/officeDocument/2006/relationships/tags" Target="../tags/tag41.xml"/><Relationship Id="rId61" Type="http://schemas.openxmlformats.org/officeDocument/2006/relationships/image" Target="../media/image107.svg"/><Relationship Id="rId19" Type="http://schemas.openxmlformats.org/officeDocument/2006/relationships/tags" Target="../tags/tag55.xml"/><Relationship Id="rId14" Type="http://schemas.openxmlformats.org/officeDocument/2006/relationships/tags" Target="../tags/tag50.xml"/><Relationship Id="rId22" Type="http://schemas.openxmlformats.org/officeDocument/2006/relationships/tags" Target="../tags/tag58.xml"/><Relationship Id="rId27" Type="http://schemas.openxmlformats.org/officeDocument/2006/relationships/tags" Target="../tags/tag6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81.png"/><Relationship Id="rId43" Type="http://schemas.openxmlformats.org/officeDocument/2006/relationships/image" Target="../media/image89.png"/><Relationship Id="rId48" Type="http://schemas.openxmlformats.org/officeDocument/2006/relationships/image" Target="../media/image94.png"/><Relationship Id="rId56" Type="http://schemas.openxmlformats.org/officeDocument/2006/relationships/image" Target="../media/image102.png"/><Relationship Id="rId8" Type="http://schemas.openxmlformats.org/officeDocument/2006/relationships/tags" Target="../tags/tag44.xml"/><Relationship Id="rId51" Type="http://schemas.openxmlformats.org/officeDocument/2006/relationships/image" Target="../media/image97.png"/><Relationship Id="rId3" Type="http://schemas.openxmlformats.org/officeDocument/2006/relationships/tags" Target="../tags/tag39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tags" Target="../tags/tag61.xml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92.png"/><Relationship Id="rId59" Type="http://schemas.openxmlformats.org/officeDocument/2006/relationships/image" Target="../media/image105.png"/><Relationship Id="rId20" Type="http://schemas.openxmlformats.org/officeDocument/2006/relationships/tags" Target="../tags/tag56.xml"/><Relationship Id="rId41" Type="http://schemas.openxmlformats.org/officeDocument/2006/relationships/image" Target="../media/image87.png"/><Relationship Id="rId54" Type="http://schemas.openxmlformats.org/officeDocument/2006/relationships/image" Target="../media/image100.png"/><Relationship Id="rId62" Type="http://schemas.openxmlformats.org/officeDocument/2006/relationships/image" Target="../media/image108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28" Type="http://schemas.openxmlformats.org/officeDocument/2006/relationships/tags" Target="../tags/tag64.xml"/><Relationship Id="rId36" Type="http://schemas.openxmlformats.org/officeDocument/2006/relationships/image" Target="../media/image82.png"/><Relationship Id="rId49" Type="http://schemas.openxmlformats.org/officeDocument/2006/relationships/image" Target="../media/image95.png"/><Relationship Id="rId57" Type="http://schemas.openxmlformats.org/officeDocument/2006/relationships/image" Target="../media/image103.png"/><Relationship Id="rId10" Type="http://schemas.openxmlformats.org/officeDocument/2006/relationships/tags" Target="../tags/tag46.xml"/><Relationship Id="rId31" Type="http://schemas.openxmlformats.org/officeDocument/2006/relationships/notesSlide" Target="../notesSlides/notesSlide18.xml"/><Relationship Id="rId44" Type="http://schemas.openxmlformats.org/officeDocument/2006/relationships/image" Target="../media/image90.png"/><Relationship Id="rId52" Type="http://schemas.openxmlformats.org/officeDocument/2006/relationships/image" Target="../media/image98.png"/><Relationship Id="rId60" Type="http://schemas.openxmlformats.org/officeDocument/2006/relationships/image" Target="../media/image106.png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tags" Target="../tags/tag69.xml"/><Relationship Id="rId21" Type="http://schemas.openxmlformats.org/officeDocument/2006/relationships/image" Target="../media/image117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tags" Target="../tags/tag68.xml"/><Relationship Id="rId16" Type="http://schemas.openxmlformats.org/officeDocument/2006/relationships/notesSlide" Target="../notesSlides/notesSlide21.xml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tags" Target="../tags/tag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tags" Target="../tags/tag76.xml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85.xml"/><Relationship Id="rId7" Type="http://schemas.openxmlformats.org/officeDocument/2006/relationships/image" Target="../media/image131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33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tags" Target="../tags/tag88.xml"/><Relationship Id="rId7" Type="http://schemas.openxmlformats.org/officeDocument/2006/relationships/image" Target="../media/image135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1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4.png"/><Relationship Id="rId4" Type="http://schemas.openxmlformats.org/officeDocument/2006/relationships/tags" Target="../tags/tag89.xml"/><Relationship Id="rId9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38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26.xml"/><Relationship Id="rId12" Type="http://schemas.openxmlformats.org/officeDocument/2006/relationships/image" Target="../media/image136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4.png"/><Relationship Id="rId5" Type="http://schemas.openxmlformats.org/officeDocument/2006/relationships/tags" Target="../tags/tag94.xml"/><Relationship Id="rId10" Type="http://schemas.openxmlformats.org/officeDocument/2006/relationships/image" Target="../media/image132.png"/><Relationship Id="rId4" Type="http://schemas.openxmlformats.org/officeDocument/2006/relationships/tags" Target="../tags/tag93.xml"/><Relationship Id="rId9" Type="http://schemas.openxmlformats.org/officeDocument/2006/relationships/image" Target="../media/image1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9.png"/><Relationship Id="rId3" Type="http://schemas.openxmlformats.org/officeDocument/2006/relationships/tags" Target="../tags/tag97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13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5" Type="http://schemas.openxmlformats.org/officeDocument/2006/relationships/tags" Target="../tags/tag99.xml"/><Relationship Id="rId10" Type="http://schemas.openxmlformats.org/officeDocument/2006/relationships/image" Target="../media/image134.png"/><Relationship Id="rId4" Type="http://schemas.openxmlformats.org/officeDocument/2006/relationships/tags" Target="../tags/tag98.xml"/><Relationship Id="rId9" Type="http://schemas.openxmlformats.org/officeDocument/2006/relationships/image" Target="../media/image132.png"/><Relationship Id="rId1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notesSlide" Target="../notesSlides/notesSlide28.xml"/><Relationship Id="rId18" Type="http://schemas.openxmlformats.org/officeDocument/2006/relationships/image" Target="../media/image145.png"/><Relationship Id="rId3" Type="http://schemas.openxmlformats.org/officeDocument/2006/relationships/tags" Target="../tags/tag102.xml"/><Relationship Id="rId21" Type="http://schemas.openxmlformats.org/officeDocument/2006/relationships/image" Target="../media/image148.png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tags" Target="../tags/tag101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151.png"/><Relationship Id="rId5" Type="http://schemas.openxmlformats.org/officeDocument/2006/relationships/tags" Target="../tags/tag104.xml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tags" Target="../tags/tag109.xml"/><Relationship Id="rId19" Type="http://schemas.openxmlformats.org/officeDocument/2006/relationships/image" Target="../media/image146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62.png"/><Relationship Id="rId3" Type="http://schemas.openxmlformats.org/officeDocument/2006/relationships/tags" Target="../tags/tag113.xml"/><Relationship Id="rId7" Type="http://schemas.openxmlformats.org/officeDocument/2006/relationships/notesSlide" Target="../notesSlides/notesSlide29.xml"/><Relationship Id="rId12" Type="http://schemas.openxmlformats.org/officeDocument/2006/relationships/image" Target="../media/image60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5" Type="http://schemas.openxmlformats.org/officeDocument/2006/relationships/tags" Target="../tags/tag115.xml"/><Relationship Id="rId10" Type="http://schemas.openxmlformats.org/officeDocument/2006/relationships/image" Target="../media/image126.png"/><Relationship Id="rId4" Type="http://schemas.openxmlformats.org/officeDocument/2006/relationships/tags" Target="../tags/tag114.xml"/><Relationship Id="rId9" Type="http://schemas.openxmlformats.org/officeDocument/2006/relationships/image" Target="../media/image125.png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13" Type="http://schemas.openxmlformats.org/officeDocument/2006/relationships/hyperlink" Target="https://www.google.com/imgres?imgurl=https%3A%2F%2Fbrand.jhu.edu%2Fassets%2Fuploads%2Fsites%2F5%2F2014%2F06%2Funiversity_logo_small_vertical_blue.png&amp;imgrefurl=https%3A%2F%2Fbrand.jhu.edu%2Funiversity-logo%2F&amp;docid=d1ETi9xk5tRfaM&amp;tbnid=mE2r7rYdeM_8cM%3A&amp;vet=10ahUKEwjZiYi-hrblAhVCUK0KHXWuAv4QMwhnKAAwAA..i&amp;w=1330&amp;h=855&amp;bih=741&amp;biw=1536&amp;q=johns%20hopkins%20logo&amp;ved=0ahUKEwjZiYi-hrblAhVCUK0KHXWuAv4QMwhnKAAwAA&amp;iact=mrc&amp;uact=8" TargetMode="External"/><Relationship Id="rId18" Type="http://schemas.openxmlformats.org/officeDocument/2006/relationships/image" Target="../media/image160.png"/><Relationship Id="rId3" Type="http://schemas.openxmlformats.org/officeDocument/2006/relationships/hyperlink" Target="https://www.google.com/imgres?imgurl=https%3A%2F%2Fidentity.stanford.edu%2Fimg%2Fblock-s-2color.png&amp;imgrefurl=https%3A%2F%2Fidentity.stanford.edu%2Fname-emblems.html&amp;docid=SwUb0zZ1Z5EAMM&amp;tbnid=N10d-TLOYS94RM%3A&amp;vet=10ahUKEwiF4sL3hbblAhUNnawKHcorCq8QMwhvKAAwAA..i&amp;w=400&amp;h=600&amp;bih=741&amp;biw=1536&amp;q=stanford%20logo&amp;ved=0ahUKEwiF4sL3hbblAhUNnawKHcorCq8QMwhvKAAwAA&amp;iact=mrc&amp;uact=8" TargetMode="External"/><Relationship Id="rId21" Type="http://schemas.openxmlformats.org/officeDocument/2006/relationships/image" Target="../media/image163.png"/><Relationship Id="rId7" Type="http://schemas.openxmlformats.org/officeDocument/2006/relationships/hyperlink" Target="https://www.google.com/imgres?imgurl=https%3A%2F%2Fwww.northwestern.edu%2Fbrand%2Fimages%2Fformal-lockup%2Fnu-horizontal.gif&amp;imgrefurl=https%3A%2F%2Fwww.northwestern.edu%2Fbrand%2Fbrand-assets%2F&amp;docid=Ep9mVvyt1F1dOM&amp;tbnid=FJwCeAEUSFZepM%3A&amp;vet=10ahUKEwjo6tePhrblAhWwna0KHSiSBdsQMwhqKAAwAA..i&amp;w=400&amp;h=210&amp;bih=741&amp;biw=1536&amp;q=northwestern%20logo&amp;ved=0ahUKEwjo6tePhrblAhWwna0KHSiSBdsQMwhqKAAwAA&amp;iact=mrc&amp;uact=8" TargetMode="External"/><Relationship Id="rId12" Type="http://schemas.openxmlformats.org/officeDocument/2006/relationships/image" Target="../media/image157.png"/><Relationship Id="rId17" Type="http://schemas.openxmlformats.org/officeDocument/2006/relationships/hyperlink" Target="https://www.google.com/imgres?imgurl=https%3A%2F%2Fwww.stickpng.com%2Fassets%2Fimages%2F5842f8afa6515b1e0ad75b2b.png&amp;imgrefurl=https%3A%2F%2Fwww.stickpng.com%2Fimg%2Ficons-logos-emojis%2Ficonic-brands%2Funiversity-of-oxford-logo&amp;docid=YH9Jl7ClIiG6bM&amp;tbnid=oemSunSlZZkjbM%3A&amp;vet=10ahUKEwjQ9snghrblAhUGVa0KHcOxA4UQMwhtKAEwAQ..i&amp;w=964&amp;h=1152&amp;bih=741&amp;biw=1536&amp;q=oxford%20logo&amp;ved=0ahUKEwjQ9snghrblAhUGVa0KHcOxA4UQMwhtKAEwAQ&amp;iact=mrc&amp;uact=8" TargetMode="Externa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9.png"/><Relationship Id="rId20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hyperlink" Target="https://www.google.com/imgres?imgurl=https%3A%2F%2Fwww.niu.edu%2Fmarcomm%2F_images%2F_standards%2FNIU_horz_3Clr.png&amp;imgrefurl=https%3A%2F%2Fwww.niu.edu%2Fmarcomm%2Fstandards%2Fvisual%2Finstitutional.shtml&amp;docid=yAuFZlz0ZWV1_M&amp;tbnid=JxEgUaT9KyeJmM%3A&amp;vet=10ahUKEwjn7ICzhrblAhXQmq0KHe3-BZMQMwhcKAEwAQ..i&amp;w=371&amp;h=151&amp;bih=741&amp;biw=1536&amp;q=northern%20illinois%20university%20logo&amp;ved=0ahUKEwjn7ICzhrblAhXQmq0KHe3-BZMQMwhcKAEwAQ&amp;iact=mrc&amp;uact=8" TargetMode="External"/><Relationship Id="rId5" Type="http://schemas.openxmlformats.org/officeDocument/2006/relationships/hyperlink" Target="https://www.google.com/imgres?imgurl=https%3A%2F%2Fwww.fnal.gov%2Ffaw%2Fdesignstandards%2Ffilesfordownload%2FFNAL-Logo-NAL-Blue.jpg&amp;imgrefurl=https%3A%2F%2Fwww.fnal.gov%2Ffaw%2Fdesignstandards%2Flogo.html&amp;docid=luwy7iJmDOeLgM&amp;tbnid=ITGes0C-zE4ycM%3A&amp;vet=10ahUKEwjLh4KDhrblAhUKP6wKHQTIBn8QMwhYKAAwAA..i&amp;w=2400&amp;h=513&amp;bih=741&amp;biw=1536&amp;q=fermilab%20logo&amp;ved=0ahUKEwjLh4KDhrblAhUKP6wKHQTIBn8QMwhYKAAwAA&amp;iact=mrc&amp;uact=8" TargetMode="External"/><Relationship Id="rId15" Type="http://schemas.openxmlformats.org/officeDocument/2006/relationships/hyperlink" Target="https://www.google.com/imgres?imgurl=https%3A%2F%2Fwww.cinemusespace.arct.cam.ac.uk%2Fimages%2Fcambridge-logo%2Fimage&amp;imgrefurl=https%3A%2F%2Fwww.cinemusespace.arct.cam.ac.uk%2Fimages%2Fcambridge-logo%2Fimage_view_fullscreen&amp;docid=qIjRnDojbqQskM&amp;tbnid=YzWR9LBGCONLZM%3A&amp;vet=10ahUKEwj82IPShrblAhVJWq0KHYRCDI4QMwhzKAAwAA..i&amp;w=250&amp;h=250&amp;bih=741&amp;biw=1536&amp;q=cambridge%20logo&amp;ved=0ahUKEwj82IPShrblAhVJWq0KHYRCDI4QMwhzKAAwAA&amp;iact=mrc&amp;uact=8" TargetMode="External"/><Relationship Id="rId10" Type="http://schemas.openxmlformats.org/officeDocument/2006/relationships/image" Target="../media/image156.png"/><Relationship Id="rId19" Type="http://schemas.openxmlformats.org/officeDocument/2006/relationships/image" Target="../media/image161.jpeg"/><Relationship Id="rId4" Type="http://schemas.openxmlformats.org/officeDocument/2006/relationships/image" Target="../media/image153.png"/><Relationship Id="rId9" Type="http://schemas.openxmlformats.org/officeDocument/2006/relationships/hyperlink" Target="https://www.google.com/imgres?imgurl=https%3A%2F%2Fwww.liverpool.ac.uk%2Flogo-size-test%2Ffull-colour.svg&amp;imgrefurl=https%3A%2F%2Fwww.liverpool.ac.uk%2F&amp;docid=7osJdbLJTRQZIM&amp;tbnid=u9GGVQc5b8lUdM%3A&amp;vet=10ahUKEwju6uSdhrblAhVNnKwKHZiDD2sQMwhbKAAwAA..i&amp;w=800&amp;h=204&amp;bih=741&amp;biw=1536&amp;q=university%20of%20liverpool%20logo&amp;ved=0ahUKEwju6uSdhrblAhVNnKwKHZiDD2sQMwhbKAAwAA&amp;iact=mrc&amp;uact=8" TargetMode="External"/><Relationship Id="rId14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eg"/><Relationship Id="rId3" Type="http://schemas.openxmlformats.org/officeDocument/2006/relationships/image" Target="../media/image164.jpeg"/><Relationship Id="rId7" Type="http://schemas.openxmlformats.org/officeDocument/2006/relationships/image" Target="../media/image1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jpeg"/><Relationship Id="rId10" Type="http://schemas.openxmlformats.org/officeDocument/2006/relationships/image" Target="../media/image171.jp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2648" y="278160"/>
            <a:ext cx="10972800" cy="2163288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tests of causal nonlinear quantum mechanics using light-pulse atom interferometry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197" y="2650740"/>
            <a:ext cx="83256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Tejas Deshpande</a:t>
            </a:r>
          </a:p>
          <a:p>
            <a:pPr algn="ctr"/>
            <a:endParaRPr lang="en-US" sz="500" dirty="0">
              <a:latin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</a:rPr>
              <a:t>Quantum Technologies for Fundamental Physics (</a:t>
            </a:r>
            <a:r>
              <a:rPr lang="en-US" sz="2000" dirty="0" err="1">
                <a:latin typeface="Times New Roman" panose="02020603050405020304" pitchFamily="18" charset="0"/>
              </a:rPr>
              <a:t>Erice</a:t>
            </a:r>
            <a:r>
              <a:rPr lang="en-US" sz="2000" dirty="0">
                <a:latin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</a:endParaRPr>
          </a:p>
          <a:p>
            <a:pPr algn="ctr"/>
            <a:endParaRPr lang="en-US" sz="500" dirty="0">
              <a:latin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</a:rPr>
              <a:t>September 5, 2023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Northwestern University - Wikipedia">
            <a:extLst>
              <a:ext uri="{FF2B5EF4-FFF2-40B4-BE49-F238E27FC236}">
                <a16:creationId xmlns:a16="http://schemas.microsoft.com/office/drawing/2014/main" id="{652EEB60-C799-4F7C-B0BF-315BDABD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42" y="4433688"/>
            <a:ext cx="2291316" cy="22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FFAFD5-2630-382D-C406-66B8E0A34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2" y="5421645"/>
            <a:ext cx="2120144" cy="823367"/>
          </a:xfrm>
          <a:prstGeom prst="rect">
            <a:avLst/>
          </a:prstGeom>
        </p:spPr>
      </p:pic>
      <p:pic>
        <p:nvPicPr>
          <p:cNvPr id="3" name="Picture 3" descr="Image result for doe office of science logo">
            <a:hlinkClick r:id="rId5"/>
            <a:extLst>
              <a:ext uri="{FF2B5EF4-FFF2-40B4-BE49-F238E27FC236}">
                <a16:creationId xmlns:a16="http://schemas.microsoft.com/office/drawing/2014/main" id="{BA9C7DC4-3575-3362-9474-45B1D5FB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57" y="4883230"/>
            <a:ext cx="1746486" cy="17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Image result for nist png logo">
            <a:hlinkClick r:id="rId7"/>
            <a:extLst>
              <a:ext uri="{FF2B5EF4-FFF2-40B4-BE49-F238E27FC236}">
                <a16:creationId xmlns:a16="http://schemas.microsoft.com/office/drawing/2014/main" id="{8D9A9F4B-59CD-8F32-1850-EE2D04E16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1" b="28305"/>
          <a:stretch/>
        </p:blipFill>
        <p:spPr bwMode="auto">
          <a:xfrm>
            <a:off x="7218998" y="5539388"/>
            <a:ext cx="2143125" cy="9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age result for office of naval research logo">
            <a:hlinkClick r:id="rId9"/>
            <a:extLst>
              <a:ext uri="{FF2B5EF4-FFF2-40B4-BE49-F238E27FC236}">
                <a16:creationId xmlns:a16="http://schemas.microsoft.com/office/drawing/2014/main" id="{92857744-0657-A993-77C4-DBB3695B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21" y="5404447"/>
            <a:ext cx="2385852" cy="10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avid and Lucile Packard Foundation - Home | Facebook">
            <a:extLst>
              <a:ext uri="{FF2B5EF4-FFF2-40B4-BE49-F238E27FC236}">
                <a16:creationId xmlns:a16="http://schemas.microsoft.com/office/drawing/2014/main" id="{C02E36B6-740E-C0AE-F0A4-BF576A55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02" y="3650582"/>
            <a:ext cx="1489159" cy="14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QMS - Inside Quantum Technology">
            <a:extLst>
              <a:ext uri="{FF2B5EF4-FFF2-40B4-BE49-F238E27FC236}">
                <a16:creationId xmlns:a16="http://schemas.microsoft.com/office/drawing/2014/main" id="{9712557D-4F4F-2D31-AF99-AD366C85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8" y="3981247"/>
            <a:ext cx="2514021" cy="10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GIS-100 | Hogan Lab">
            <a:extLst>
              <a:ext uri="{FF2B5EF4-FFF2-40B4-BE49-F238E27FC236}">
                <a16:creationId xmlns:a16="http://schemas.microsoft.com/office/drawing/2014/main" id="{8D88D390-B4B4-4B64-4EC4-6DD23FFF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57" y="4651341"/>
            <a:ext cx="2724242" cy="4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8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atom interferometry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15F14-DD75-41B6-B421-600866AA9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9618" y="5610110"/>
            <a:ext cx="2135265" cy="1121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CDCFCC-04BF-4149-A149-C544D6384E53}"/>
              </a:ext>
            </a:extLst>
          </p:cNvPr>
          <p:cNvSpPr txBox="1"/>
          <p:nvPr/>
        </p:nvSpPr>
        <p:spPr>
          <a:xfrm>
            <a:off x="7785100" y="837419"/>
            <a:ext cx="213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 interferometer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2DAA1-6857-4CC4-A506-3C33A40879C4}"/>
              </a:ext>
            </a:extLst>
          </p:cNvPr>
          <p:cNvSpPr txBox="1"/>
          <p:nvPr/>
        </p:nvSpPr>
        <p:spPr>
          <a:xfrm>
            <a:off x="817685" y="837419"/>
            <a:ext cx="37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Mach-Zehnder interferometer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0AC3AF-0FA1-422F-AD6B-175585B7AE88}"/>
              </a:ext>
            </a:extLst>
          </p:cNvPr>
          <p:cNvGrpSpPr/>
          <p:nvPr/>
        </p:nvGrpSpPr>
        <p:grpSpPr>
          <a:xfrm>
            <a:off x="5289272" y="1206750"/>
            <a:ext cx="6812128" cy="4179535"/>
            <a:chOff x="4986612" y="1021056"/>
            <a:chExt cx="7114788" cy="436523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6BB9AF1-1378-43C1-A9DB-1A0886F79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86612" y="1242563"/>
              <a:ext cx="6715125" cy="38719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C5BB00-FB1C-49C6-9E74-B78DE206A94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5147" y="1905000"/>
              <a:ext cx="236253" cy="2103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3E2CFF-BDAE-4F7D-94BD-89E17FA604F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747" y="1021056"/>
              <a:ext cx="242350" cy="2103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EB3E43-8F76-4E6F-8068-A50EAC815CD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690" y="5212526"/>
              <a:ext cx="539571" cy="1737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CFF78ED-32D4-483E-9131-FA1FEEFECF9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389" y="5212526"/>
              <a:ext cx="600539" cy="1737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BBA924A-780B-4556-A1FE-FD6CAB014E7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5056" y="5212526"/>
              <a:ext cx="727048" cy="1737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E0048B-019F-4940-9941-5D794FF3ED5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00" y="3229353"/>
              <a:ext cx="685896" cy="221011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C576F19-E394-4C59-8A4D-CFA782B6A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148" y="2010170"/>
              <a:ext cx="0" cy="10759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4853BFC-BA55-4C36-BC18-6B88544D11C6}"/>
                </a:ext>
              </a:extLst>
            </p:cNvPr>
            <p:cNvCxnSpPr>
              <a:cxnSpLocks/>
            </p:cNvCxnSpPr>
            <p:nvPr/>
          </p:nvCxnSpPr>
          <p:spPr>
            <a:xfrm>
              <a:off x="7912148" y="3600450"/>
              <a:ext cx="0" cy="9814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ADA72-D30C-ADF6-7571-83B81A7E1397}"/>
              </a:ext>
            </a:extLst>
          </p:cNvPr>
          <p:cNvGrpSpPr/>
          <p:nvPr/>
        </p:nvGrpSpPr>
        <p:grpSpPr>
          <a:xfrm>
            <a:off x="114120" y="1399032"/>
            <a:ext cx="4403695" cy="4300916"/>
            <a:chOff x="225150" y="1358899"/>
            <a:chExt cx="4657725" cy="4549017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A36DBFF-EAA0-47D4-8174-55E720EB8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t="10665"/>
            <a:stretch/>
          </p:blipFill>
          <p:spPr>
            <a:xfrm>
              <a:off x="225150" y="1358899"/>
              <a:ext cx="4657725" cy="3727035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FF370D-001B-4E67-8806-493C9D473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6719" y="5085934"/>
              <a:ext cx="0" cy="5025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CAE010-075F-402D-906A-ED347927884B}"/>
                </a:ext>
              </a:extLst>
            </p:cNvPr>
            <p:cNvSpPr txBox="1"/>
            <p:nvPr/>
          </p:nvSpPr>
          <p:spPr>
            <a:xfrm>
              <a:off x="3270072" y="5538584"/>
              <a:ext cx="793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Mirror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A85600-A907-4BD9-922D-AC80845D2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698" y="4794631"/>
              <a:ext cx="0" cy="5025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6103E5-E0EE-4BBC-8FBE-34C9AAFBFD06}"/>
                </a:ext>
              </a:extLst>
            </p:cNvPr>
            <p:cNvSpPr txBox="1"/>
            <p:nvPr/>
          </p:nvSpPr>
          <p:spPr>
            <a:xfrm>
              <a:off x="817051" y="5247281"/>
              <a:ext cx="138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Beamsplitter</a:t>
              </a:r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E5D9F3-8F8F-947B-0556-A26A13BCAE56}"/>
              </a:ext>
            </a:extLst>
          </p:cNvPr>
          <p:cNvGrpSpPr/>
          <p:nvPr/>
        </p:nvGrpSpPr>
        <p:grpSpPr>
          <a:xfrm>
            <a:off x="4017625" y="2880360"/>
            <a:ext cx="1999123" cy="685800"/>
            <a:chOff x="4017625" y="2880360"/>
            <a:chExt cx="1999123" cy="685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161237-76C9-4244-A823-CDE160085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17625" y="2962656"/>
              <a:ext cx="1913062" cy="52691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CB0340C-A173-2100-4962-D6ACC9E115A8}"/>
                </a:ext>
              </a:extLst>
            </p:cNvPr>
            <p:cNvSpPr/>
            <p:nvPr/>
          </p:nvSpPr>
          <p:spPr>
            <a:xfrm>
              <a:off x="4017625" y="2880360"/>
              <a:ext cx="1999123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03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0CE6403-6E41-4BFC-B78C-488DCE11A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30359" t="2304" r="7531" b="1849"/>
          <a:stretch/>
        </p:blipFill>
        <p:spPr bwMode="auto">
          <a:xfrm>
            <a:off x="161062" y="907831"/>
            <a:ext cx="2564130" cy="58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Spacetime diagram formalisms for atom interferometry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10247C-F162-277C-46BE-E1EF8C94519E}"/>
              </a:ext>
            </a:extLst>
          </p:cNvPr>
          <p:cNvGrpSpPr/>
          <p:nvPr/>
        </p:nvGrpSpPr>
        <p:grpSpPr>
          <a:xfrm>
            <a:off x="2862207" y="914754"/>
            <a:ext cx="4461872" cy="5618658"/>
            <a:chOff x="2862207" y="914754"/>
            <a:chExt cx="4461872" cy="56186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3C8C39-9FB5-48C6-BEF1-23F08DBE56A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52464" y="1783252"/>
              <a:ext cx="370384" cy="1508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91EDCA-7F60-4F25-9AB4-534D9000FA4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619" y="6362700"/>
              <a:ext cx="480127" cy="17071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40D62C-7FC6-4251-8F63-2B477ABE3284}"/>
                </a:ext>
              </a:extLst>
            </p:cNvPr>
            <p:cNvSpPr txBox="1"/>
            <p:nvPr/>
          </p:nvSpPr>
          <p:spPr>
            <a:xfrm>
              <a:off x="4740126" y="914754"/>
              <a:ext cx="1124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Lab frame</a:t>
              </a:r>
            </a:p>
          </p:txBody>
        </p:sp>
        <p:pic>
          <p:nvPicPr>
            <p:cNvPr id="4" name="Picture 3" descr="A diagram of a graph&#10;&#10;Description automatically generated">
              <a:extLst>
                <a:ext uri="{FF2B5EF4-FFF2-40B4-BE49-F238E27FC236}">
                  <a16:creationId xmlns:a16="http://schemas.microsoft.com/office/drawing/2014/main" id="{2AA36533-C952-F658-9FB1-A7D8B25AD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2" t="22654" r="39927" b="8868"/>
            <a:stretch/>
          </p:blipFill>
          <p:spPr>
            <a:xfrm>
              <a:off x="3098307" y="1553592"/>
              <a:ext cx="4225772" cy="469628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B2A1EF-E968-E5AD-8B56-B58A9D91B2F8}"/>
              </a:ext>
            </a:extLst>
          </p:cNvPr>
          <p:cNvGrpSpPr/>
          <p:nvPr/>
        </p:nvGrpSpPr>
        <p:grpSpPr>
          <a:xfrm>
            <a:off x="7535163" y="918680"/>
            <a:ext cx="4485202" cy="5614732"/>
            <a:chOff x="7535163" y="918680"/>
            <a:chExt cx="4485202" cy="56147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C760F7-8F17-43E3-94E2-78E73111848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99508" y="1757341"/>
              <a:ext cx="422207" cy="1508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174FB0-0C8B-4613-BE90-0A808D1DDC6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301" y="6362700"/>
              <a:ext cx="480127" cy="17071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99C78A-95E9-4D42-9A95-5140A61DE88E}"/>
                </a:ext>
              </a:extLst>
            </p:cNvPr>
            <p:cNvSpPr txBox="1"/>
            <p:nvPr/>
          </p:nvSpPr>
          <p:spPr>
            <a:xfrm>
              <a:off x="9029100" y="918680"/>
              <a:ext cx="19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Freely falling frame</a:t>
              </a:r>
            </a:p>
          </p:txBody>
        </p:sp>
        <p:pic>
          <p:nvPicPr>
            <p:cNvPr id="7" name="Picture 6" descr="A diagram of a graph&#10;&#10;Description automatically generated">
              <a:extLst>
                <a:ext uri="{FF2B5EF4-FFF2-40B4-BE49-F238E27FC236}">
                  <a16:creationId xmlns:a16="http://schemas.microsoft.com/office/drawing/2014/main" id="{3F5FA307-0088-BF55-9E90-D2F023736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13" t="22783" r="1408" b="8867"/>
            <a:stretch/>
          </p:blipFill>
          <p:spPr>
            <a:xfrm>
              <a:off x="7767960" y="1562470"/>
              <a:ext cx="4252405" cy="4687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7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2372C8-C25E-4DD4-BAD5-197CADF7A04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42450"/>
          <a:stretch/>
        </p:blipFill>
        <p:spPr>
          <a:xfrm>
            <a:off x="7802272" y="832961"/>
            <a:ext cx="4202929" cy="219435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electronic properties of Strontium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06B87-2EA0-4828-A189-B7BA72D810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75" y="5333296"/>
            <a:ext cx="222535" cy="227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4498D-D4F6-4364-924D-603BB4E8E4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24" y="5333296"/>
            <a:ext cx="254544" cy="221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10C3F3-25F4-41FD-8583-70BD6A4B4E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71" y="5327199"/>
            <a:ext cx="230156" cy="227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9A2B89-B0AD-459F-A03A-DEE70A93BC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30" y="5327199"/>
            <a:ext cx="262165" cy="22253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418ECF-1D36-4284-89D4-FE546A47B335}"/>
              </a:ext>
            </a:extLst>
          </p:cNvPr>
          <p:cNvCxnSpPr/>
          <p:nvPr/>
        </p:nvCxnSpPr>
        <p:spPr>
          <a:xfrm>
            <a:off x="1170875" y="5158012"/>
            <a:ext cx="95913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CCCD67-26F8-450E-A277-5394274D43DE}"/>
              </a:ext>
            </a:extLst>
          </p:cNvPr>
          <p:cNvCxnSpPr/>
          <p:nvPr/>
        </p:nvCxnSpPr>
        <p:spPr>
          <a:xfrm>
            <a:off x="2637128" y="2491012"/>
            <a:ext cx="95913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7A2A9-651E-48F8-BF75-BD3845F1F624}"/>
              </a:ext>
            </a:extLst>
          </p:cNvPr>
          <p:cNvCxnSpPr>
            <a:cxnSpLocks/>
          </p:cNvCxnSpPr>
          <p:nvPr/>
        </p:nvCxnSpPr>
        <p:spPr>
          <a:xfrm>
            <a:off x="5534650" y="3027320"/>
            <a:ext cx="95913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E57F61-5501-4058-9A60-27C49493A8E3}"/>
              </a:ext>
            </a:extLst>
          </p:cNvPr>
          <p:cNvCxnSpPr>
            <a:cxnSpLocks/>
          </p:cNvCxnSpPr>
          <p:nvPr/>
        </p:nvCxnSpPr>
        <p:spPr>
          <a:xfrm>
            <a:off x="5534650" y="3480421"/>
            <a:ext cx="95913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95787F-9669-4C0C-82F6-793EE34BD29E}"/>
              </a:ext>
            </a:extLst>
          </p:cNvPr>
          <p:cNvCxnSpPr>
            <a:cxnSpLocks/>
          </p:cNvCxnSpPr>
          <p:nvPr/>
        </p:nvCxnSpPr>
        <p:spPr>
          <a:xfrm>
            <a:off x="5534650" y="3936697"/>
            <a:ext cx="95913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0B741B-8365-4AB5-A766-54D8196CA660}"/>
              </a:ext>
            </a:extLst>
          </p:cNvPr>
          <p:cNvCxnSpPr>
            <a:cxnSpLocks/>
          </p:cNvCxnSpPr>
          <p:nvPr/>
        </p:nvCxnSpPr>
        <p:spPr>
          <a:xfrm flipV="1">
            <a:off x="1650442" y="2491012"/>
            <a:ext cx="1466254" cy="2667000"/>
          </a:xfrm>
          <a:prstGeom prst="straightConnector1">
            <a:avLst/>
          </a:prstGeom>
          <a:ln w="28575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3D2E06E-A2C3-41DE-8FBE-9F7AB8AA0A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06" y="3847531"/>
            <a:ext cx="600541" cy="1783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C3E8AB-DFC0-44D4-A4F9-908239CF54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06" y="3391255"/>
            <a:ext cx="591396" cy="178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F71DB9-2B87-46F3-B4CC-081EC805769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06" y="2934979"/>
            <a:ext cx="599017" cy="1783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151ABB-70AD-4604-B7FC-7C2C445E72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04" y="3582318"/>
            <a:ext cx="763632" cy="17680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B8698F7-41B8-48E6-895A-6152865C345C}"/>
              </a:ext>
            </a:extLst>
          </p:cNvPr>
          <p:cNvCxnSpPr>
            <a:cxnSpLocks/>
          </p:cNvCxnSpPr>
          <p:nvPr/>
        </p:nvCxnSpPr>
        <p:spPr>
          <a:xfrm flipV="1">
            <a:off x="1650442" y="3505147"/>
            <a:ext cx="4395978" cy="1652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DBF1FB-360B-47C6-AF13-2035F5F3547F}"/>
              </a:ext>
            </a:extLst>
          </p:cNvPr>
          <p:cNvCxnSpPr>
            <a:cxnSpLocks/>
          </p:cNvCxnSpPr>
          <p:nvPr/>
        </p:nvCxnSpPr>
        <p:spPr>
          <a:xfrm flipV="1">
            <a:off x="1650307" y="3965867"/>
            <a:ext cx="4396113" cy="11921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EF3C0CE2-6FEE-48E9-8CF3-F83AEC99BB3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6922">
            <a:off x="3469530" y="3698794"/>
            <a:ext cx="760584" cy="17376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36AD96C-A816-4556-9F5B-3F04F625461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24" y="4471257"/>
            <a:ext cx="760584" cy="17376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D55656B-3CBD-440E-A6EF-4F19FEFC296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73" y="4231902"/>
            <a:ext cx="973972" cy="2713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3096D21-8765-4A91-9DE6-DCE7FA84FF1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" y="5026167"/>
            <a:ext cx="716380" cy="26368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4FF0BD7-2A91-44FF-8CD2-97FCB5045AB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18" y="2389814"/>
            <a:ext cx="935867" cy="269786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BBD8FF6-C6FE-404F-94DD-7D3EAB55E92E}"/>
              </a:ext>
            </a:extLst>
          </p:cNvPr>
          <p:cNvCxnSpPr>
            <a:cxnSpLocks/>
          </p:cNvCxnSpPr>
          <p:nvPr/>
        </p:nvCxnSpPr>
        <p:spPr>
          <a:xfrm flipV="1">
            <a:off x="6893904" y="4101871"/>
            <a:ext cx="0" cy="573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1709A3A4-EDBF-47DF-A21D-02AADCEAE9C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41" y="4762874"/>
            <a:ext cx="1838205" cy="242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49B57-A03C-8A3B-8D87-A8623CF6894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2" y="3879747"/>
            <a:ext cx="1080669" cy="172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57B15-7300-F8BF-44AD-6A8B43A6C77B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309">
            <a:off x="3480990" y="3966033"/>
            <a:ext cx="1021225" cy="22710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617DEB95-81F2-4B8E-9F14-5C939AE0E2F5}"/>
              </a:ext>
            </a:extLst>
          </p:cNvPr>
          <p:cNvSpPr txBox="1"/>
          <p:nvPr/>
        </p:nvSpPr>
        <p:spPr>
          <a:xfrm>
            <a:off x="3771828" y="4704646"/>
            <a:ext cx="249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(Gravitational wave)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7F13A-88F0-649F-89BC-311B9B35ABCB}"/>
              </a:ext>
            </a:extLst>
          </p:cNvPr>
          <p:cNvSpPr txBox="1"/>
          <p:nvPr/>
        </p:nvSpPr>
        <p:spPr>
          <a:xfrm>
            <a:off x="321061" y="4148617"/>
            <a:ext cx="189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(2-photon Bragg)</a:t>
            </a:r>
          </a:p>
        </p:txBody>
      </p:sp>
    </p:spTree>
    <p:extLst>
      <p:ext uri="{BB962C8B-B14F-4D97-AF65-F5344CB8AC3E}">
        <p14:creationId xmlns:p14="http://schemas.microsoft.com/office/powerpoint/2010/main" val="10101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optics: lasers as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beamsplitters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mirrors for atoms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719F0FB-A422-4C11-9C9E-ACEAF3E0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r="6757"/>
          <a:stretch>
            <a:fillRect/>
          </a:stretch>
        </p:blipFill>
        <p:spPr bwMode="auto">
          <a:xfrm>
            <a:off x="4411483" y="1106719"/>
            <a:ext cx="7670791" cy="570677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  <a:effectLst/>
        </p:spPr>
      </p:pic>
      <p:grpSp>
        <p:nvGrpSpPr>
          <p:cNvPr id="49" name="Group 122">
            <a:extLst>
              <a:ext uri="{FF2B5EF4-FFF2-40B4-BE49-F238E27FC236}">
                <a16:creationId xmlns:a16="http://schemas.microsoft.com/office/drawing/2014/main" id="{0DEFCC5C-3FF9-4923-B110-B2878E0F4E5F}"/>
              </a:ext>
            </a:extLst>
          </p:cNvPr>
          <p:cNvGrpSpPr/>
          <p:nvPr/>
        </p:nvGrpSpPr>
        <p:grpSpPr>
          <a:xfrm rot="10800000">
            <a:off x="1579270" y="2753125"/>
            <a:ext cx="741643" cy="741643"/>
            <a:chOff x="4683686" y="3899631"/>
            <a:chExt cx="741643" cy="741643"/>
          </a:xfrm>
        </p:grpSpPr>
        <p:grpSp>
          <p:nvGrpSpPr>
            <p:cNvPr id="50" name="Group 28">
              <a:extLst>
                <a:ext uri="{FF2B5EF4-FFF2-40B4-BE49-F238E27FC236}">
                  <a16:creationId xmlns:a16="http://schemas.microsoft.com/office/drawing/2014/main" id="{0AF87598-091D-42ED-85FB-BAAAB5178D18}"/>
                </a:ext>
              </a:extLst>
            </p:cNvPr>
            <p:cNvGrpSpPr/>
            <p:nvPr/>
          </p:nvGrpSpPr>
          <p:grpSpPr>
            <a:xfrm>
              <a:off x="4683686" y="3899631"/>
              <a:ext cx="741643" cy="741643"/>
              <a:chOff x="4184922" y="3830357"/>
              <a:chExt cx="1138334" cy="113833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4E43A34-E155-4816-B661-22B8F352890E}"/>
                  </a:ext>
                </a:extLst>
              </p:cNvPr>
              <p:cNvCxnSpPr/>
              <p:nvPr/>
            </p:nvCxnSpPr>
            <p:spPr>
              <a:xfrm>
                <a:off x="4432324" y="4609322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C13CED1-AF0F-4746-BB96-2DB9F5B0EB3F}"/>
                  </a:ext>
                </a:extLst>
              </p:cNvPr>
              <p:cNvCxnSpPr/>
              <p:nvPr/>
            </p:nvCxnSpPr>
            <p:spPr>
              <a:xfrm>
                <a:off x="4416773" y="4201890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008021E-A52C-449E-B8D8-FCF1DB329A43}"/>
                  </a:ext>
                </a:extLst>
              </p:cNvPr>
              <p:cNvSpPr/>
              <p:nvPr/>
            </p:nvSpPr>
            <p:spPr bwMode="auto">
              <a:xfrm>
                <a:off x="4184922" y="3830357"/>
                <a:ext cx="1138334" cy="113833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E8EA2F-A918-49CE-9A8B-61C950786E78}"/>
                </a:ext>
              </a:extLst>
            </p:cNvPr>
            <p:cNvSpPr/>
            <p:nvPr/>
          </p:nvSpPr>
          <p:spPr bwMode="auto">
            <a:xfrm>
              <a:off x="4973781" y="4322619"/>
              <a:ext cx="166255" cy="16625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</p:grpSp>
      <p:pic>
        <p:nvPicPr>
          <p:cNvPr id="55" name="Picture 4 1">
            <a:extLst>
              <a:ext uri="{FF2B5EF4-FFF2-40B4-BE49-F238E27FC236}">
                <a16:creationId xmlns:a16="http://schemas.microsoft.com/office/drawing/2014/main" id="{B806E43E-99A1-4C13-8479-F3EB8A2E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411" y="2106392"/>
            <a:ext cx="772036" cy="15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115">
            <a:extLst>
              <a:ext uri="{FF2B5EF4-FFF2-40B4-BE49-F238E27FC236}">
                <a16:creationId xmlns:a16="http://schemas.microsoft.com/office/drawing/2014/main" id="{F966F13A-0013-45B7-AABF-AB7F233F34E8}"/>
              </a:ext>
            </a:extLst>
          </p:cNvPr>
          <p:cNvGrpSpPr/>
          <p:nvPr/>
        </p:nvGrpSpPr>
        <p:grpSpPr>
          <a:xfrm>
            <a:off x="1573681" y="1824173"/>
            <a:ext cx="741643" cy="741643"/>
            <a:chOff x="4683686" y="3899631"/>
            <a:chExt cx="741643" cy="741643"/>
          </a:xfrm>
        </p:grpSpPr>
        <p:grpSp>
          <p:nvGrpSpPr>
            <p:cNvPr id="57" name="Group 28">
              <a:extLst>
                <a:ext uri="{FF2B5EF4-FFF2-40B4-BE49-F238E27FC236}">
                  <a16:creationId xmlns:a16="http://schemas.microsoft.com/office/drawing/2014/main" id="{CCB2B99A-A377-42B3-AE99-B88F369415D7}"/>
                </a:ext>
              </a:extLst>
            </p:cNvPr>
            <p:cNvGrpSpPr/>
            <p:nvPr/>
          </p:nvGrpSpPr>
          <p:grpSpPr>
            <a:xfrm>
              <a:off x="4683686" y="3899631"/>
              <a:ext cx="741643" cy="741643"/>
              <a:chOff x="4184922" y="3830357"/>
              <a:chExt cx="1138334" cy="113833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F5CAACF-2800-4A20-B097-0FFB613AB91F}"/>
                  </a:ext>
                </a:extLst>
              </p:cNvPr>
              <p:cNvCxnSpPr/>
              <p:nvPr/>
            </p:nvCxnSpPr>
            <p:spPr>
              <a:xfrm>
                <a:off x="4432324" y="4609322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C83F5B6-A27A-43A4-836D-2F5523FEBBFC}"/>
                  </a:ext>
                </a:extLst>
              </p:cNvPr>
              <p:cNvCxnSpPr/>
              <p:nvPr/>
            </p:nvCxnSpPr>
            <p:spPr>
              <a:xfrm>
                <a:off x="4416773" y="4201890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477F8C3-499E-4365-B21D-AC5A6DE5B63C}"/>
                  </a:ext>
                </a:extLst>
              </p:cNvPr>
              <p:cNvSpPr/>
              <p:nvPr/>
            </p:nvSpPr>
            <p:spPr bwMode="auto">
              <a:xfrm>
                <a:off x="4184922" y="3830357"/>
                <a:ext cx="1138334" cy="113833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073FC0A-202F-4893-B96C-2C3D4FEFCFAB}"/>
                </a:ext>
              </a:extLst>
            </p:cNvPr>
            <p:cNvSpPr/>
            <p:nvPr/>
          </p:nvSpPr>
          <p:spPr bwMode="auto">
            <a:xfrm>
              <a:off x="4973781" y="4322619"/>
              <a:ext cx="166255" cy="166255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D2A51C3-394E-4337-96CC-4F6F13B63877}"/>
              </a:ext>
            </a:extLst>
          </p:cNvPr>
          <p:cNvCxnSpPr/>
          <p:nvPr/>
        </p:nvCxnSpPr>
        <p:spPr>
          <a:xfrm>
            <a:off x="2330023" y="3124642"/>
            <a:ext cx="59374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8B2E0E36-1820-4529-9837-CC129DF4F749}"/>
              </a:ext>
            </a:extLst>
          </p:cNvPr>
          <p:cNvGrpSpPr/>
          <p:nvPr/>
        </p:nvGrpSpPr>
        <p:grpSpPr>
          <a:xfrm rot="10800000">
            <a:off x="1596756" y="4614402"/>
            <a:ext cx="741643" cy="741643"/>
            <a:chOff x="4683686" y="3899631"/>
            <a:chExt cx="741643" cy="741643"/>
          </a:xfrm>
        </p:grpSpPr>
        <p:grpSp>
          <p:nvGrpSpPr>
            <p:cNvPr id="64" name="Group 28">
              <a:extLst>
                <a:ext uri="{FF2B5EF4-FFF2-40B4-BE49-F238E27FC236}">
                  <a16:creationId xmlns:a16="http://schemas.microsoft.com/office/drawing/2014/main" id="{25B4EDF8-EE26-4EC5-8F41-E4ADD8657773}"/>
                </a:ext>
              </a:extLst>
            </p:cNvPr>
            <p:cNvGrpSpPr/>
            <p:nvPr/>
          </p:nvGrpSpPr>
          <p:grpSpPr>
            <a:xfrm>
              <a:off x="4683686" y="3899631"/>
              <a:ext cx="741643" cy="741643"/>
              <a:chOff x="4184922" y="3830357"/>
              <a:chExt cx="1138334" cy="113833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2356778-47F3-46D2-8103-2F471BFDFF1D}"/>
                  </a:ext>
                </a:extLst>
              </p:cNvPr>
              <p:cNvCxnSpPr/>
              <p:nvPr/>
            </p:nvCxnSpPr>
            <p:spPr>
              <a:xfrm>
                <a:off x="4432324" y="4609322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4E129AB-9E02-43EE-AEDA-DDE9851E029C}"/>
                  </a:ext>
                </a:extLst>
              </p:cNvPr>
              <p:cNvCxnSpPr/>
              <p:nvPr/>
            </p:nvCxnSpPr>
            <p:spPr>
              <a:xfrm>
                <a:off x="4416773" y="4201890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D75C42D-DC3C-4A1D-A198-C5788625984C}"/>
                  </a:ext>
                </a:extLst>
              </p:cNvPr>
              <p:cNvSpPr/>
              <p:nvPr/>
            </p:nvSpPr>
            <p:spPr bwMode="auto">
              <a:xfrm>
                <a:off x="4184922" y="3830357"/>
                <a:ext cx="1138334" cy="113833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C051B90-A396-4A40-927F-0169EA742241}"/>
                </a:ext>
              </a:extLst>
            </p:cNvPr>
            <p:cNvSpPr/>
            <p:nvPr/>
          </p:nvSpPr>
          <p:spPr bwMode="auto">
            <a:xfrm>
              <a:off x="4973781" y="4322619"/>
              <a:ext cx="166255" cy="16625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</p:grpSp>
      <p:pic>
        <p:nvPicPr>
          <p:cNvPr id="69" name="Picture 4 2">
            <a:extLst>
              <a:ext uri="{FF2B5EF4-FFF2-40B4-BE49-F238E27FC236}">
                <a16:creationId xmlns:a16="http://schemas.microsoft.com/office/drawing/2014/main" id="{F03DDF34-8BF7-4035-A880-9ADC0F86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80" y="4912049"/>
            <a:ext cx="772036" cy="15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Group 115">
            <a:extLst>
              <a:ext uri="{FF2B5EF4-FFF2-40B4-BE49-F238E27FC236}">
                <a16:creationId xmlns:a16="http://schemas.microsoft.com/office/drawing/2014/main" id="{9A549DCA-4F55-4751-9E7B-DF9D81D9FA60}"/>
              </a:ext>
            </a:extLst>
          </p:cNvPr>
          <p:cNvGrpSpPr/>
          <p:nvPr/>
        </p:nvGrpSpPr>
        <p:grpSpPr>
          <a:xfrm>
            <a:off x="1606159" y="5604191"/>
            <a:ext cx="741643" cy="741643"/>
            <a:chOff x="4683686" y="3899631"/>
            <a:chExt cx="741643" cy="741643"/>
          </a:xfrm>
        </p:grpSpPr>
        <p:grpSp>
          <p:nvGrpSpPr>
            <p:cNvPr id="71" name="Group 28">
              <a:extLst>
                <a:ext uri="{FF2B5EF4-FFF2-40B4-BE49-F238E27FC236}">
                  <a16:creationId xmlns:a16="http://schemas.microsoft.com/office/drawing/2014/main" id="{49609352-D49B-43A5-A5C4-10005D6DEC9E}"/>
                </a:ext>
              </a:extLst>
            </p:cNvPr>
            <p:cNvGrpSpPr/>
            <p:nvPr/>
          </p:nvGrpSpPr>
          <p:grpSpPr>
            <a:xfrm>
              <a:off x="4683686" y="3899631"/>
              <a:ext cx="741643" cy="741643"/>
              <a:chOff x="4184922" y="3830357"/>
              <a:chExt cx="1138334" cy="1138334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74F007A-91A0-4CAC-9EC8-12C9C01F6CF6}"/>
                  </a:ext>
                </a:extLst>
              </p:cNvPr>
              <p:cNvCxnSpPr/>
              <p:nvPr/>
            </p:nvCxnSpPr>
            <p:spPr>
              <a:xfrm>
                <a:off x="4432324" y="4609322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322AD49-09D4-4540-8B18-205862ECF780}"/>
                  </a:ext>
                </a:extLst>
              </p:cNvPr>
              <p:cNvCxnSpPr/>
              <p:nvPr/>
            </p:nvCxnSpPr>
            <p:spPr>
              <a:xfrm>
                <a:off x="4416773" y="4201890"/>
                <a:ext cx="65314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633F1E2-6576-40A5-AC1E-973FBF89B04E}"/>
                  </a:ext>
                </a:extLst>
              </p:cNvPr>
              <p:cNvSpPr/>
              <p:nvPr/>
            </p:nvSpPr>
            <p:spPr bwMode="auto">
              <a:xfrm>
                <a:off x="4184922" y="3830357"/>
                <a:ext cx="1138334" cy="113833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35148B6-7824-4CC9-971D-E8E66E866A2D}"/>
                </a:ext>
              </a:extLst>
            </p:cNvPr>
            <p:cNvSpPr/>
            <p:nvPr/>
          </p:nvSpPr>
          <p:spPr bwMode="auto">
            <a:xfrm>
              <a:off x="4973781" y="4322619"/>
              <a:ext cx="166255" cy="166255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5FC215D-33F4-4368-B03F-A2587345E449}"/>
              </a:ext>
            </a:extLst>
          </p:cNvPr>
          <p:cNvCxnSpPr/>
          <p:nvPr/>
        </p:nvCxnSpPr>
        <p:spPr>
          <a:xfrm>
            <a:off x="2362501" y="5000908"/>
            <a:ext cx="59374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4 3">
            <a:extLst>
              <a:ext uri="{FF2B5EF4-FFF2-40B4-BE49-F238E27FC236}">
                <a16:creationId xmlns:a16="http://schemas.microsoft.com/office/drawing/2014/main" id="{F7E645A8-C916-4062-8040-08B85781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6120" y="5783978"/>
            <a:ext cx="772036" cy="15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 4">
            <a:extLst>
              <a:ext uri="{FF2B5EF4-FFF2-40B4-BE49-F238E27FC236}">
                <a16:creationId xmlns:a16="http://schemas.microsoft.com/office/drawing/2014/main" id="{08169A78-618F-4DD0-8C80-E161F1CB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8620" y="5981348"/>
            <a:ext cx="772036" cy="15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E285954F-6865-4BF3-89DE-D7E59A8F66AC}"/>
              </a:ext>
            </a:extLst>
          </p:cNvPr>
          <p:cNvSpPr txBox="1"/>
          <p:nvPr/>
        </p:nvSpPr>
        <p:spPr>
          <a:xfrm>
            <a:off x="96487" y="114195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/>
              <a:t>(1) Light absorption: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26EE9B-1528-4702-8754-C3E2B730BF79}"/>
              </a:ext>
            </a:extLst>
          </p:cNvPr>
          <p:cNvSpPr txBox="1"/>
          <p:nvPr/>
        </p:nvSpPr>
        <p:spPr>
          <a:xfrm>
            <a:off x="98984" y="3932627"/>
            <a:ext cx="3366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/>
              <a:t>(2) Stimulated emission: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16A7918-A7B5-4A57-B216-1DD3D1E008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9" y="2350053"/>
            <a:ext cx="254544" cy="17833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8D353FD-0F78-45F4-880A-1EECE2ADE8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7" y="5213273"/>
            <a:ext cx="254544" cy="17833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8223DDC-3FDD-40AE-B0D4-EED75EF401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81" y="2734241"/>
            <a:ext cx="1527264" cy="25301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2AF374B-479B-44FB-8827-647A5049DE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81" y="4658917"/>
            <a:ext cx="1527264" cy="253019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30D9528-4D99-4B03-A950-FAF94D6EDC13}"/>
              </a:ext>
            </a:extLst>
          </p:cNvPr>
          <p:cNvCxnSpPr/>
          <p:nvPr/>
        </p:nvCxnSpPr>
        <p:spPr>
          <a:xfrm>
            <a:off x="6809921" y="1337759"/>
            <a:ext cx="0" cy="42496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F88ECA6-139A-44A0-8321-7272B8F56801}"/>
              </a:ext>
            </a:extLst>
          </p:cNvPr>
          <p:cNvCxnSpPr/>
          <p:nvPr/>
        </p:nvCxnSpPr>
        <p:spPr>
          <a:xfrm>
            <a:off x="8479971" y="1353219"/>
            <a:ext cx="0" cy="42496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6065788-5356-45C2-AE32-8CBECA9EAF24}"/>
              </a:ext>
            </a:extLst>
          </p:cNvPr>
          <p:cNvCxnSpPr>
            <a:cxnSpLocks/>
          </p:cNvCxnSpPr>
          <p:nvPr/>
        </p:nvCxnSpPr>
        <p:spPr>
          <a:xfrm flipH="1">
            <a:off x="6809921" y="1234314"/>
            <a:ext cx="527050" cy="510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8498B8F-184D-41D1-80B4-D347F19D35FB}"/>
              </a:ext>
            </a:extLst>
          </p:cNvPr>
          <p:cNvSpPr txBox="1"/>
          <p:nvPr/>
        </p:nvSpPr>
        <p:spPr>
          <a:xfrm>
            <a:off x="6890281" y="864982"/>
            <a:ext cx="13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Beamsplitter</a:t>
            </a:r>
            <a:endParaRPr lang="en-US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4228946-9C81-46C6-82E2-ACEE1CA0A928}"/>
              </a:ext>
            </a:extLst>
          </p:cNvPr>
          <p:cNvCxnSpPr>
            <a:cxnSpLocks/>
          </p:cNvCxnSpPr>
          <p:nvPr/>
        </p:nvCxnSpPr>
        <p:spPr>
          <a:xfrm flipH="1">
            <a:off x="8497721" y="1234314"/>
            <a:ext cx="527050" cy="510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E6D604E-1001-48D8-AEFF-5E4CBF007FA0}"/>
              </a:ext>
            </a:extLst>
          </p:cNvPr>
          <p:cNvSpPr txBox="1"/>
          <p:nvPr/>
        </p:nvSpPr>
        <p:spPr>
          <a:xfrm>
            <a:off x="8654281" y="864982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Mirror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7B1D5B9-1973-4706-A40D-7BB3576F3F0E}"/>
              </a:ext>
            </a:extLst>
          </p:cNvPr>
          <p:cNvGrpSpPr/>
          <p:nvPr/>
        </p:nvGrpSpPr>
        <p:grpSpPr>
          <a:xfrm>
            <a:off x="2695451" y="1527995"/>
            <a:ext cx="1905760" cy="839021"/>
            <a:chOff x="786866" y="5693562"/>
            <a:chExt cx="2115239" cy="931245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DD282C1-1F46-4CBB-8310-251812E9F6FF}"/>
                </a:ext>
              </a:extLst>
            </p:cNvPr>
            <p:cNvCxnSpPr/>
            <p:nvPr/>
          </p:nvCxnSpPr>
          <p:spPr>
            <a:xfrm>
              <a:off x="1179220" y="6508624"/>
              <a:ext cx="88084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A8D6F9-B6C6-4420-AD0E-1E24E533A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79095" y="5792239"/>
              <a:ext cx="88084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BE468DC-EBE1-4589-9800-5BA151DBF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517" y="5792239"/>
              <a:ext cx="0" cy="71638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033B8D7-7BF9-4864-86B8-B7377B6B720D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63" y="5693562"/>
              <a:ext cx="205770" cy="232366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E845C6A-A051-469A-AEBC-87925B124826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66" y="6392441"/>
              <a:ext cx="222567" cy="23236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8C4001AF-61A3-41E5-941D-BE3F91F2856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73" y="6089108"/>
              <a:ext cx="1160432" cy="232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3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94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MAGIS-100 experimental facility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7EAA1E-4445-4E96-B625-5DD55DB2D6A9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" y="2254586"/>
            <a:ext cx="7509059" cy="2668141"/>
            <a:chOff x="636846" y="1105594"/>
            <a:chExt cx="7868459" cy="27958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EF90C-A176-4F13-B309-95221FB16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06" b="-1005"/>
            <a:stretch/>
          </p:blipFill>
          <p:spPr>
            <a:xfrm>
              <a:off x="636846" y="3413759"/>
              <a:ext cx="7866611" cy="4876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1219B6-CDAE-4DFE-9024-128BEA853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30"/>
            <a:stretch/>
          </p:blipFill>
          <p:spPr>
            <a:xfrm>
              <a:off x="638694" y="1105594"/>
              <a:ext cx="7866611" cy="232340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4EA5C75-95D3-44E1-8AE1-46B637964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43" y="822909"/>
            <a:ext cx="4561328" cy="59625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D3C2C96-9DE8-4CE0-A64A-B4714BFC0094}"/>
              </a:ext>
            </a:extLst>
          </p:cNvPr>
          <p:cNvSpPr/>
          <p:nvPr/>
        </p:nvSpPr>
        <p:spPr bwMode="auto">
          <a:xfrm>
            <a:off x="5726622" y="2576233"/>
            <a:ext cx="1164799" cy="1573987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4721C-63B9-4541-A0F5-10C50999BDA1}"/>
              </a:ext>
            </a:extLst>
          </p:cNvPr>
          <p:cNvSpPr txBox="1"/>
          <p:nvPr/>
        </p:nvSpPr>
        <p:spPr>
          <a:xfrm>
            <a:off x="178960" y="1639369"/>
            <a:ext cx="724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atter-wave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tomic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radiometer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nterferometric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23768A-8883-4D9E-97F0-5DFB0A592F8C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6309022" y="4150220"/>
            <a:ext cx="0" cy="12257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568AAB-FCC3-4D1B-A3DE-1A2B21CD67A0}"/>
              </a:ext>
            </a:extLst>
          </p:cNvPr>
          <p:cNvSpPr txBox="1"/>
          <p:nvPr/>
        </p:nvSpPr>
        <p:spPr>
          <a:xfrm>
            <a:off x="5545546" y="5392558"/>
            <a:ext cx="140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m shaft</a:t>
            </a:r>
          </a:p>
        </p:txBody>
      </p:sp>
    </p:spTree>
    <p:extLst>
      <p:ext uri="{BB962C8B-B14F-4D97-AF65-F5344CB8AC3E}">
        <p14:creationId xmlns:p14="http://schemas.microsoft.com/office/powerpoint/2010/main" val="70126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erver&#10;&#10;Description automatically generated with low confidence">
            <a:extLst>
              <a:ext uri="{FF2B5EF4-FFF2-40B4-BE49-F238E27FC236}">
                <a16:creationId xmlns:a16="http://schemas.microsoft.com/office/drawing/2014/main" id="{CE6980AB-6BB7-4085-AF5B-D19BD13B12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"/>
          <a:stretch/>
        </p:blipFill>
        <p:spPr>
          <a:xfrm>
            <a:off x="211559" y="722753"/>
            <a:ext cx="971404" cy="6135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A8914-6167-485E-89A6-C9D9ABB7B1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36" r="50866"/>
          <a:stretch/>
        </p:blipFill>
        <p:spPr>
          <a:xfrm>
            <a:off x="9634025" y="1285170"/>
            <a:ext cx="978403" cy="5040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AFA58-AFA4-49E5-A473-4C98839188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714" r="9091"/>
          <a:stretch/>
        </p:blipFill>
        <p:spPr>
          <a:xfrm>
            <a:off x="11019802" y="1285171"/>
            <a:ext cx="971404" cy="50403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91CB16A-9A32-43DA-B5B8-B18461352B79}"/>
              </a:ext>
            </a:extLst>
          </p:cNvPr>
          <p:cNvGrpSpPr/>
          <p:nvPr/>
        </p:nvGrpSpPr>
        <p:grpSpPr>
          <a:xfrm>
            <a:off x="7422747" y="957509"/>
            <a:ext cx="1803903" cy="5367962"/>
            <a:chOff x="7290724" y="957510"/>
            <a:chExt cx="1803903" cy="5367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33C21-9BB9-45BC-8B3A-1D4CFC016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3639"/>
            <a:stretch/>
          </p:blipFill>
          <p:spPr>
            <a:xfrm>
              <a:off x="7290724" y="1285171"/>
              <a:ext cx="1803903" cy="50403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3C7969-FDCB-4C8E-AA47-06DD8F5AC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3568" t="2168" b="84830"/>
            <a:stretch/>
          </p:blipFill>
          <p:spPr>
            <a:xfrm>
              <a:off x="7676080" y="957510"/>
              <a:ext cx="440144" cy="655321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meter atom interferometer (MAGIS-100) system overview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0647E4-C929-4093-8D76-D70ED63E3CEF}"/>
              </a:ext>
            </a:extLst>
          </p:cNvPr>
          <p:cNvGrpSpPr/>
          <p:nvPr/>
        </p:nvGrpSpPr>
        <p:grpSpPr>
          <a:xfrm>
            <a:off x="96261" y="1106351"/>
            <a:ext cx="489272" cy="2846524"/>
            <a:chOff x="139803" y="1106351"/>
            <a:chExt cx="489272" cy="284652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33885D6-B327-4D25-9585-1E34F3413C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453" y="1106351"/>
              <a:ext cx="0" cy="114789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39808E3-7928-45D1-9B48-30836078F690}"/>
                </a:ext>
              </a:extLst>
            </p:cNvPr>
            <p:cNvCxnSpPr>
              <a:cxnSpLocks/>
            </p:cNvCxnSpPr>
            <p:nvPr/>
          </p:nvCxnSpPr>
          <p:spPr>
            <a:xfrm>
              <a:off x="350453" y="2647950"/>
              <a:ext cx="0" cy="130492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5EC79E-6E63-44B5-B27F-90E83F0159A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03" y="2364581"/>
              <a:ext cx="489272" cy="17376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C5E6C9-D2BC-4039-8240-38CF93DA838C}"/>
              </a:ext>
            </a:extLst>
          </p:cNvPr>
          <p:cNvGrpSpPr/>
          <p:nvPr/>
        </p:nvGrpSpPr>
        <p:grpSpPr>
          <a:xfrm>
            <a:off x="96261" y="3975902"/>
            <a:ext cx="489272" cy="2846524"/>
            <a:chOff x="139803" y="1106351"/>
            <a:chExt cx="489272" cy="284652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678027C-154D-4A13-9F71-F37F8B582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453" y="1106351"/>
              <a:ext cx="0" cy="114789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634F55B-6E90-4861-B4C3-B2EC26977BF3}"/>
                </a:ext>
              </a:extLst>
            </p:cNvPr>
            <p:cNvCxnSpPr>
              <a:cxnSpLocks/>
            </p:cNvCxnSpPr>
            <p:nvPr/>
          </p:nvCxnSpPr>
          <p:spPr>
            <a:xfrm>
              <a:off x="350453" y="2647950"/>
              <a:ext cx="0" cy="130492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94292EA-347B-4D0B-8B02-C77FDD17217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03" y="2364581"/>
              <a:ext cx="489272" cy="17376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CFD559-1F8B-4E80-879F-FCDB67F44DB8}"/>
              </a:ext>
            </a:extLst>
          </p:cNvPr>
          <p:cNvGrpSpPr/>
          <p:nvPr/>
        </p:nvGrpSpPr>
        <p:grpSpPr>
          <a:xfrm>
            <a:off x="164306" y="771340"/>
            <a:ext cx="2635367" cy="646331"/>
            <a:chOff x="164306" y="771340"/>
            <a:chExt cx="2635367" cy="64633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F7A5AC-C0F3-4E33-AA1F-73EDD9A4E385}"/>
                </a:ext>
              </a:extLst>
            </p:cNvPr>
            <p:cNvSpPr/>
            <p:nvPr/>
          </p:nvSpPr>
          <p:spPr>
            <a:xfrm>
              <a:off x="164306" y="778668"/>
              <a:ext cx="421227" cy="3276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A8792FE-274B-4690-A4CD-0C5292203AD5}"/>
                </a:ext>
              </a:extLst>
            </p:cNvPr>
            <p:cNvCxnSpPr>
              <a:cxnSpLocks/>
              <a:endCxn id="45" idx="3"/>
            </p:cNvCxnSpPr>
            <p:nvPr/>
          </p:nvCxnSpPr>
          <p:spPr>
            <a:xfrm flipH="1" flipV="1">
              <a:off x="585533" y="942510"/>
              <a:ext cx="722499" cy="149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721DF40-4802-4023-A6BC-EB9BC3BFF245}"/>
                </a:ext>
              </a:extLst>
            </p:cNvPr>
            <p:cNvSpPr txBox="1"/>
            <p:nvPr/>
          </p:nvSpPr>
          <p:spPr>
            <a:xfrm>
              <a:off x="1249848" y="771340"/>
              <a:ext cx="154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Ground-level laser lab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D7250A-EEC6-4248-AAC7-85BDBA75EB5B}"/>
              </a:ext>
            </a:extLst>
          </p:cNvPr>
          <p:cNvGrpSpPr/>
          <p:nvPr/>
        </p:nvGrpSpPr>
        <p:grpSpPr>
          <a:xfrm>
            <a:off x="692268" y="1035629"/>
            <a:ext cx="6504211" cy="5734265"/>
            <a:chOff x="692268" y="1035629"/>
            <a:chExt cx="6504211" cy="5734265"/>
          </a:xfrm>
        </p:grpSpPr>
        <p:pic>
          <p:nvPicPr>
            <p:cNvPr id="10" name="Picture 9" descr="A picture containing text, shelf&#10;&#10;Description automatically generated">
              <a:extLst>
                <a:ext uri="{FF2B5EF4-FFF2-40B4-BE49-F238E27FC236}">
                  <a16:creationId xmlns:a16="http://schemas.microsoft.com/office/drawing/2014/main" id="{0C8A5CC1-5818-4974-A334-E24FB7375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r="28109"/>
            <a:stretch/>
          </p:blipFill>
          <p:spPr>
            <a:xfrm>
              <a:off x="2786009" y="1469835"/>
              <a:ext cx="4410470" cy="5269516"/>
            </a:xfrm>
            <a:prstGeom prst="rect">
              <a:avLst/>
            </a:prstGeom>
            <a:ln w="38100">
              <a:solidFill>
                <a:srgbClr val="0000FF"/>
              </a:solidFill>
              <a:prstDash val="sysDash"/>
            </a:ln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8FEDDC-2D78-4650-9520-90CF7EA33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68" y="1450108"/>
              <a:ext cx="2094279" cy="2502767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66E2B5-9D78-4347-B0D0-99048BCD41DE}"/>
                </a:ext>
              </a:extLst>
            </p:cNvPr>
            <p:cNvCxnSpPr>
              <a:cxnSpLocks/>
            </p:cNvCxnSpPr>
            <p:nvPr/>
          </p:nvCxnSpPr>
          <p:spPr>
            <a:xfrm>
              <a:off x="711994" y="4191001"/>
              <a:ext cx="2057297" cy="2578893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1BC2A2-28A6-4B8D-A284-628DE2E20B11}"/>
                </a:ext>
              </a:extLst>
            </p:cNvPr>
            <p:cNvSpPr txBox="1"/>
            <p:nvPr/>
          </p:nvSpPr>
          <p:spPr>
            <a:xfrm>
              <a:off x="3539705" y="1035629"/>
              <a:ext cx="3325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Strontium atom source enclosure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949CDD-DF49-4BB8-B4B8-DA40F934E2B3}"/>
              </a:ext>
            </a:extLst>
          </p:cNvPr>
          <p:cNvGrpSpPr/>
          <p:nvPr/>
        </p:nvGrpSpPr>
        <p:grpSpPr>
          <a:xfrm>
            <a:off x="648807" y="6220906"/>
            <a:ext cx="1798184" cy="620563"/>
            <a:chOff x="648807" y="6220906"/>
            <a:chExt cx="1798184" cy="6205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7927D4-74FA-4CBC-B0F2-96F3C34C6CBB}"/>
                </a:ext>
              </a:extLst>
            </p:cNvPr>
            <p:cNvSpPr/>
            <p:nvPr/>
          </p:nvSpPr>
          <p:spPr>
            <a:xfrm>
              <a:off x="648807" y="6672509"/>
              <a:ext cx="260232" cy="16896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4F9E463-5F52-41ED-85ED-32F127461E1F}"/>
                </a:ext>
              </a:extLst>
            </p:cNvPr>
            <p:cNvCxnSpPr>
              <a:cxnSpLocks/>
              <a:stCxn id="20" idx="1"/>
              <a:endCxn id="34" idx="3"/>
            </p:cNvCxnSpPr>
            <p:nvPr/>
          </p:nvCxnSpPr>
          <p:spPr>
            <a:xfrm flipH="1">
              <a:off x="909039" y="6513294"/>
              <a:ext cx="337111" cy="24369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6ABF1A-1515-4760-A11B-61786E2AE354}"/>
                </a:ext>
              </a:extLst>
            </p:cNvPr>
            <p:cNvSpPr txBox="1"/>
            <p:nvPr/>
          </p:nvSpPr>
          <p:spPr>
            <a:xfrm>
              <a:off x="1246150" y="6220906"/>
              <a:ext cx="1200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 atom source</a:t>
              </a:r>
              <a:endPara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5BF57E-5EFC-4867-B460-A30B1C2254F7}"/>
              </a:ext>
            </a:extLst>
          </p:cNvPr>
          <p:cNvGrpSpPr/>
          <p:nvPr/>
        </p:nvGrpSpPr>
        <p:grpSpPr>
          <a:xfrm>
            <a:off x="692268" y="1198160"/>
            <a:ext cx="1739482" cy="956686"/>
            <a:chOff x="692268" y="1198160"/>
            <a:chExt cx="1739482" cy="9566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C81DBB4-D101-479E-A4F8-9653C5F1BA27}"/>
                </a:ext>
              </a:extLst>
            </p:cNvPr>
            <p:cNvSpPr/>
            <p:nvPr/>
          </p:nvSpPr>
          <p:spPr>
            <a:xfrm>
              <a:off x="692268" y="1198160"/>
              <a:ext cx="260232" cy="271675"/>
            </a:xfrm>
            <a:prstGeom prst="rect">
              <a:avLst/>
            </a:prstGeom>
            <a:noFill/>
            <a:ln w="28575">
              <a:solidFill>
                <a:srgbClr val="FF5E1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DBDEC3-E7DA-423A-AE66-E98F8F308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1025" y="1457493"/>
              <a:ext cx="317290" cy="198304"/>
            </a:xfrm>
            <a:prstGeom prst="straightConnector1">
              <a:avLst/>
            </a:prstGeom>
            <a:ln w="28575">
              <a:solidFill>
                <a:srgbClr val="FF5E1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98DA43-6396-45D5-B025-3831981DB6A9}"/>
                </a:ext>
              </a:extLst>
            </p:cNvPr>
            <p:cNvSpPr txBox="1"/>
            <p:nvPr/>
          </p:nvSpPr>
          <p:spPr>
            <a:xfrm>
              <a:off x="1230909" y="1570071"/>
              <a:ext cx="1200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5E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 atom source</a:t>
              </a:r>
              <a:endParaRPr lang="en-US" dirty="0">
                <a:solidFill>
                  <a:srgbClr val="FF5E1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E22458-FE8F-4AFF-AE13-389FCDBC5A5D}"/>
              </a:ext>
            </a:extLst>
          </p:cNvPr>
          <p:cNvGrpSpPr/>
          <p:nvPr/>
        </p:nvGrpSpPr>
        <p:grpSpPr>
          <a:xfrm>
            <a:off x="711994" y="3892363"/>
            <a:ext cx="1771811" cy="584775"/>
            <a:chOff x="711994" y="3892363"/>
            <a:chExt cx="1771811" cy="5847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57EC94-FC27-46C0-A35F-CE899478EE70}"/>
                </a:ext>
              </a:extLst>
            </p:cNvPr>
            <p:cNvSpPr/>
            <p:nvPr/>
          </p:nvSpPr>
          <p:spPr>
            <a:xfrm>
              <a:off x="711994" y="3952875"/>
              <a:ext cx="200025" cy="23812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2871CDF-8F2C-4CFA-88C0-15FA15B80908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912019" y="4071938"/>
              <a:ext cx="433387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768B77D-A01F-49E3-A5E1-D884137D1273}"/>
                </a:ext>
              </a:extLst>
            </p:cNvPr>
            <p:cNvSpPr txBox="1"/>
            <p:nvPr/>
          </p:nvSpPr>
          <p:spPr>
            <a:xfrm>
              <a:off x="1282964" y="3892363"/>
              <a:ext cx="1200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Middle atom source</a:t>
              </a:r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25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59F9B18-FC48-4E5B-ACF4-65E96E41D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8379"/>
          <a:stretch/>
        </p:blipFill>
        <p:spPr>
          <a:xfrm>
            <a:off x="5886053" y="885349"/>
            <a:ext cx="6219747" cy="58697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6CD4317-C066-4E00-8761-6E527A2B3E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8256"/>
          <a:stretch/>
        </p:blipFill>
        <p:spPr>
          <a:xfrm>
            <a:off x="5886053" y="885349"/>
            <a:ext cx="6238129" cy="586978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DDD53DC-AE99-4592-A511-B600D78134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8456"/>
          <a:stretch/>
        </p:blipFill>
        <p:spPr>
          <a:xfrm>
            <a:off x="5886053" y="885349"/>
            <a:ext cx="6208240" cy="5869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E4F79-0A06-483C-A7DA-17814420C738}"/>
              </a:ext>
            </a:extLst>
          </p:cNvPr>
          <p:cNvSpPr txBox="1"/>
          <p:nvPr/>
        </p:nvSpPr>
        <p:spPr>
          <a:xfrm>
            <a:off x="66884" y="6032341"/>
            <a:ext cx="49625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LIGO: Laser Interferometer Gravitational-Wave Observatory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LISA: Laser Interferometer Space Antenna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MAGIS: Matter-wave Atomic Gradiometer Interferometric Sensor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9A86DF-B154-45F3-8BC3-6EEB9A7880F8}"/>
              </a:ext>
            </a:extLst>
          </p:cNvPr>
          <p:cNvGrpSpPr>
            <a:grpSpLocks noChangeAspect="1"/>
          </p:cNvGrpSpPr>
          <p:nvPr/>
        </p:nvGrpSpPr>
        <p:grpSpPr>
          <a:xfrm>
            <a:off x="2047126" y="731520"/>
            <a:ext cx="1486285" cy="5083267"/>
            <a:chOff x="3188907" y="1025524"/>
            <a:chExt cx="1621237" cy="55448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632BA7-4BD5-4E0C-82B6-8A4835BEA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88907" y="1025524"/>
              <a:ext cx="1158095" cy="55448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13450E-D93E-40CD-80F7-409A34589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11669" y="1382112"/>
              <a:ext cx="498475" cy="816184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 detection with MAGIS scheme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8C7DBA-729E-4A85-8922-A7589D9FEEDB}"/>
              </a:ext>
            </a:extLst>
          </p:cNvPr>
          <p:cNvCxnSpPr>
            <a:cxnSpLocks/>
          </p:cNvCxnSpPr>
          <p:nvPr/>
        </p:nvCxnSpPr>
        <p:spPr>
          <a:xfrm flipV="1">
            <a:off x="2024841" y="1549401"/>
            <a:ext cx="0" cy="380999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403B7C6C-D033-43F8-AE55-662E240C744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8309"/>
          <a:stretch/>
        </p:blipFill>
        <p:spPr>
          <a:xfrm>
            <a:off x="5886053" y="885349"/>
            <a:ext cx="6230208" cy="58697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28DD1CC-A838-4ED7-9B01-F833F1FAD371}"/>
              </a:ext>
            </a:extLst>
          </p:cNvPr>
          <p:cNvGrpSpPr/>
          <p:nvPr/>
        </p:nvGrpSpPr>
        <p:grpSpPr>
          <a:xfrm>
            <a:off x="109220" y="3269776"/>
            <a:ext cx="1723885" cy="1100923"/>
            <a:chOff x="701383" y="3327890"/>
            <a:chExt cx="1723885" cy="1100923"/>
          </a:xfrm>
        </p:grpSpPr>
        <p:pic>
          <p:nvPicPr>
            <p:cNvPr id="17" name="Picture 2 2">
              <a:extLst>
                <a:ext uri="{FF2B5EF4-FFF2-40B4-BE49-F238E27FC236}">
                  <a16:creationId xmlns:a16="http://schemas.microsoft.com/office/drawing/2014/main" id="{B4E8F10F-9C55-4179-A5A9-FAC32909BAC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3" y="3327890"/>
              <a:ext cx="1723885" cy="253019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65440BF-6BB4-458D-8FE8-E47B8A51F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7775" y="3599960"/>
              <a:ext cx="169545" cy="4672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3539DF-32E3-4AE3-AA67-14A4B15BEDF5}"/>
                </a:ext>
              </a:extLst>
            </p:cNvPr>
            <p:cNvSpPr txBox="1"/>
            <p:nvPr/>
          </p:nvSpPr>
          <p:spPr>
            <a:xfrm>
              <a:off x="767914" y="4028703"/>
              <a:ext cx="795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4F33134-F0A9-4710-A9B6-39D523278965}"/>
              </a:ext>
            </a:extLst>
          </p:cNvPr>
          <p:cNvGrpSpPr/>
          <p:nvPr/>
        </p:nvGrpSpPr>
        <p:grpSpPr>
          <a:xfrm>
            <a:off x="3719132" y="4619136"/>
            <a:ext cx="990600" cy="990600"/>
            <a:chOff x="3719132" y="4619136"/>
            <a:chExt cx="990600" cy="990600"/>
          </a:xfrm>
        </p:grpSpPr>
        <p:pic>
          <p:nvPicPr>
            <p:cNvPr id="19" name="Picture 6" descr="http://www.clipartbest.com/cliparts/LTK/rLA/LTKrLAjTa.png">
              <a:extLst>
                <a:ext uri="{FF2B5EF4-FFF2-40B4-BE49-F238E27FC236}">
                  <a16:creationId xmlns:a16="http://schemas.microsoft.com/office/drawing/2014/main" id="{84F21EEF-8C57-4EC5-98C0-051CAADC8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19132" y="4619136"/>
              <a:ext cx="990600" cy="990600"/>
            </a:xfrm>
            <a:prstGeom prst="rect">
              <a:avLst/>
            </a:prstGeom>
            <a:noFill/>
          </p:spPr>
        </p:pic>
        <p:grpSp>
          <p:nvGrpSpPr>
            <p:cNvPr id="20" name="Group 85">
              <a:extLst>
                <a:ext uri="{FF2B5EF4-FFF2-40B4-BE49-F238E27FC236}">
                  <a16:creationId xmlns:a16="http://schemas.microsoft.com/office/drawing/2014/main" id="{42C30599-1E34-4246-BF24-71C9868630CF}"/>
                </a:ext>
              </a:extLst>
            </p:cNvPr>
            <p:cNvGrpSpPr/>
            <p:nvPr/>
          </p:nvGrpSpPr>
          <p:grpSpPr>
            <a:xfrm rot="2520000">
              <a:off x="3838013" y="5101627"/>
              <a:ext cx="755595" cy="1888"/>
              <a:chOff x="3412152" y="3004071"/>
              <a:chExt cx="755595" cy="1888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59582DC-2055-4D6E-8D8C-D1B688BA3E3D}"/>
                  </a:ext>
                </a:extLst>
              </p:cNvPr>
              <p:cNvCxnSpPr/>
              <p:nvPr/>
            </p:nvCxnSpPr>
            <p:spPr>
              <a:xfrm>
                <a:off x="3790116" y="3004071"/>
                <a:ext cx="377631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F17ECD7-7034-4FDE-817C-027AA5A60AC0}"/>
                  </a:ext>
                </a:extLst>
              </p:cNvPr>
              <p:cNvCxnSpPr/>
              <p:nvPr/>
            </p:nvCxnSpPr>
            <p:spPr>
              <a:xfrm flipH="1">
                <a:off x="3412152" y="3005959"/>
                <a:ext cx="377631" cy="0"/>
              </a:xfrm>
              <a:prstGeom prst="straightConnector1">
                <a:avLst/>
              </a:prstGeom>
              <a:ln w="3175">
                <a:solidFill>
                  <a:srgbClr val="FFFFFF">
                    <a:alpha val="0"/>
                  </a:srgb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97D17-19EA-46BA-BDC6-8AE186374A30}"/>
              </a:ext>
            </a:extLst>
          </p:cNvPr>
          <p:cNvGrpSpPr/>
          <p:nvPr/>
        </p:nvGrpSpPr>
        <p:grpSpPr>
          <a:xfrm>
            <a:off x="3719132" y="885348"/>
            <a:ext cx="990600" cy="990600"/>
            <a:chOff x="3719132" y="885348"/>
            <a:chExt cx="990600" cy="990600"/>
          </a:xfrm>
        </p:grpSpPr>
        <p:pic>
          <p:nvPicPr>
            <p:cNvPr id="26" name="Picture 6" descr="http://www.clipartbest.com/cliparts/LTK/rLA/LTKrLAjTa.png">
              <a:extLst>
                <a:ext uri="{FF2B5EF4-FFF2-40B4-BE49-F238E27FC236}">
                  <a16:creationId xmlns:a16="http://schemas.microsoft.com/office/drawing/2014/main" id="{E639CF79-9D29-49A3-8BC7-BCBE540F4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19132" y="885348"/>
              <a:ext cx="990600" cy="990600"/>
            </a:xfrm>
            <a:prstGeom prst="rect">
              <a:avLst/>
            </a:prstGeom>
            <a:noFill/>
          </p:spPr>
        </p:pic>
        <p:grpSp>
          <p:nvGrpSpPr>
            <p:cNvPr id="27" name="Group 102">
              <a:extLst>
                <a:ext uri="{FF2B5EF4-FFF2-40B4-BE49-F238E27FC236}">
                  <a16:creationId xmlns:a16="http://schemas.microsoft.com/office/drawing/2014/main" id="{8F07079C-EADA-4F7F-9E63-19F741564E6A}"/>
                </a:ext>
              </a:extLst>
            </p:cNvPr>
            <p:cNvGrpSpPr/>
            <p:nvPr/>
          </p:nvGrpSpPr>
          <p:grpSpPr>
            <a:xfrm>
              <a:off x="3822247" y="1367839"/>
              <a:ext cx="755595" cy="1888"/>
              <a:chOff x="3412152" y="3004071"/>
              <a:chExt cx="755595" cy="1888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0DA0865-62C4-4FE2-827B-1AFD4A8119D5}"/>
                  </a:ext>
                </a:extLst>
              </p:cNvPr>
              <p:cNvCxnSpPr/>
              <p:nvPr/>
            </p:nvCxnSpPr>
            <p:spPr>
              <a:xfrm>
                <a:off x="3790116" y="3004071"/>
                <a:ext cx="377631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D3D77C1-F6C1-4D87-A15D-8224EF2FBFFF}"/>
                  </a:ext>
                </a:extLst>
              </p:cNvPr>
              <p:cNvCxnSpPr/>
              <p:nvPr/>
            </p:nvCxnSpPr>
            <p:spPr>
              <a:xfrm flipH="1">
                <a:off x="3412152" y="3005959"/>
                <a:ext cx="377631" cy="0"/>
              </a:xfrm>
              <a:prstGeom prst="straightConnector1">
                <a:avLst/>
              </a:prstGeom>
              <a:ln w="3175">
                <a:solidFill>
                  <a:srgbClr val="FFFFFF">
                    <a:alpha val="0"/>
                  </a:srgb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058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200075BB-106E-4AF6-AF64-5F7CFF2C1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t="13611" b="2944"/>
          <a:stretch/>
        </p:blipFill>
        <p:spPr>
          <a:xfrm>
            <a:off x="66375" y="952500"/>
            <a:ext cx="10180090" cy="572262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atomic fountain at Northwestern University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5FA8E0-65FA-4AA6-9789-B5A394E46238}"/>
              </a:ext>
            </a:extLst>
          </p:cNvPr>
          <p:cNvGrpSpPr/>
          <p:nvPr/>
        </p:nvGrpSpPr>
        <p:grpSpPr>
          <a:xfrm>
            <a:off x="118676" y="2793857"/>
            <a:ext cx="3088074" cy="1387618"/>
            <a:chOff x="118676" y="2793857"/>
            <a:chExt cx="3088074" cy="138761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114B0BA-EB4F-4E7D-B015-8A30D41E04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676" y="2793857"/>
              <a:ext cx="897324" cy="42831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181671-A805-4867-8871-9390C14BA751}"/>
                </a:ext>
              </a:extLst>
            </p:cNvPr>
            <p:cNvCxnSpPr>
              <a:cxnSpLocks/>
            </p:cNvCxnSpPr>
            <p:nvPr/>
          </p:nvCxnSpPr>
          <p:spPr>
            <a:xfrm>
              <a:off x="1638300" y="3522447"/>
              <a:ext cx="1568450" cy="65902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216FC0-C14C-45E9-90C3-EB59801F0243}"/>
                </a:ext>
              </a:extLst>
            </p:cNvPr>
            <p:cNvSpPr txBox="1"/>
            <p:nvPr/>
          </p:nvSpPr>
          <p:spPr>
            <a:xfrm>
              <a:off x="956646" y="3081777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m</a:t>
              </a:r>
            </a:p>
          </p:txBody>
        </p:sp>
      </p:grpSp>
      <p:pic>
        <p:nvPicPr>
          <p:cNvPr id="13" name="Picture 12" descr="Engineering drawing&#10;&#10;Description automatically generated">
            <a:extLst>
              <a:ext uri="{FF2B5EF4-FFF2-40B4-BE49-F238E27FC236}">
                <a16:creationId xmlns:a16="http://schemas.microsoft.com/office/drawing/2014/main" id="{AD7E429D-F0DB-4212-8FBB-0533C75DF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4"/>
          <a:stretch/>
        </p:blipFill>
        <p:spPr>
          <a:xfrm>
            <a:off x="5852160" y="806091"/>
            <a:ext cx="6291072" cy="60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gravitational constant and inverse square law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5E2EDC-D0BB-1CBE-6B32-9446AA6F3669}"/>
              </a:ext>
            </a:extLst>
          </p:cNvPr>
          <p:cNvGrpSpPr/>
          <p:nvPr/>
        </p:nvGrpSpPr>
        <p:grpSpPr>
          <a:xfrm>
            <a:off x="113816" y="1021404"/>
            <a:ext cx="6573170" cy="5564972"/>
            <a:chOff x="5092244" y="834351"/>
            <a:chExt cx="7046892" cy="596603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EB9218-97AD-40CD-A53E-2AC0D343F49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24" y="6339905"/>
              <a:ext cx="384102" cy="12376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C4B9A29-B39A-4267-8A0C-28E70B9E225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061" y="834351"/>
              <a:ext cx="2522270" cy="2005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3181A2-9FD7-45D1-B966-F8131E0CAA0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490" y="6595531"/>
              <a:ext cx="1611094" cy="20485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7BDD00E-4C85-4D35-86A8-7E483C2C16C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3129696"/>
              <a:ext cx="2085887" cy="17711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19D8D37-3EEF-468F-8730-06122C772FB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3494927"/>
              <a:ext cx="2402771" cy="17711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3639AD-9598-453B-B20D-E7F1A1752FA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3864566"/>
              <a:ext cx="1336888" cy="17711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18352E3-946D-4EE5-A6EF-B37DD89F8F13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4246835"/>
              <a:ext cx="1479860" cy="17711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6652C39-F1DE-490E-93A0-9A383192AFEB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4663813"/>
              <a:ext cx="2333419" cy="17711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0E8B69E-DE3F-42D3-AAE8-C60382572173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5051504"/>
              <a:ext cx="1833020" cy="17711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AAB0F52-9FA6-4CCF-AF41-C5763DB4BD52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5420115"/>
              <a:ext cx="2127498" cy="17711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A551600-B4A6-44EA-8058-33290F432B7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5805396"/>
              <a:ext cx="1830886" cy="17711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01ACC70-2EC3-4510-A676-6727A69439AC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1575180"/>
              <a:ext cx="1339022" cy="17711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AB10A32-F611-4780-93B4-0C8F829840D4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1963748"/>
              <a:ext cx="1479859" cy="17711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CDCCDA6-5F2B-43BC-B8EB-19C60EA7EECC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2354940"/>
              <a:ext cx="1656973" cy="17711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DF13CA7-32C2-4C77-B809-99B4ACC9720F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365" y="2755656"/>
              <a:ext cx="1212055" cy="17711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097DE0E-3A13-45DE-B1D0-1E9F1D616A39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291" y="6339905"/>
              <a:ext cx="389437" cy="12376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70FBD4E-BDF1-4C1B-8951-6C1559008115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692" y="6334368"/>
              <a:ext cx="390504" cy="12376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8580369-1393-4827-B330-B976EE2FBD5C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61" y="6334368"/>
              <a:ext cx="392638" cy="12376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C13FED-6D21-45D4-AA73-CD9082278186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763" y="6334368"/>
              <a:ext cx="389437" cy="12376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41EF60A-710C-4739-8ABD-0749A54A7895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244" y="1124024"/>
              <a:ext cx="202721" cy="12163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E755DA7-59D0-4C0D-B9AB-CCD4A24E6B9B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171" y="1126158"/>
              <a:ext cx="205922" cy="119498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24FBDCCC-C7E9-4135-917E-B0BA818956A4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713" y="1124024"/>
              <a:ext cx="203788" cy="121632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0FD5FD5-3AB1-4DCD-AB33-9690954BB981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891" y="1128292"/>
              <a:ext cx="202721" cy="117364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ECF7A14-340A-4BF8-AAC8-F5B10E8D20C8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101" y="1128292"/>
              <a:ext cx="196319" cy="117364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BB18AEE-F940-47D8-A28F-B523658093F8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65" y="1124024"/>
              <a:ext cx="75753" cy="121632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44719AC-AB0B-4715-8801-7F94BF01DB63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076" y="1128292"/>
              <a:ext cx="58682" cy="117364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4E04E52F-F01B-4480-B17C-E534222B71D8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485" y="1128292"/>
              <a:ext cx="71485" cy="117364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BD893E4-C551-420F-AD29-BED6DE1CE56E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050" y="1124024"/>
              <a:ext cx="75753" cy="121632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0A7028C0-A9F1-4D18-ADD7-785BB2E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5200706" y="1283083"/>
              <a:ext cx="4468801" cy="498301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E99475-7AB6-0192-9397-A2E96553B6E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834477" y="2157481"/>
            <a:ext cx="5266559" cy="3475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1C25C-8ADF-5A7C-C81F-13A6AD5012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1334498"/>
            <a:ext cx="3470632" cy="5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5B6753-6990-AF6D-7690-893688A57273}"/>
              </a:ext>
            </a:extLst>
          </p:cNvPr>
          <p:cNvGrpSpPr/>
          <p:nvPr/>
        </p:nvGrpSpPr>
        <p:grpSpPr>
          <a:xfrm>
            <a:off x="0" y="731520"/>
            <a:ext cx="3686783" cy="6126480"/>
            <a:chOff x="0" y="731520"/>
            <a:chExt cx="3686783" cy="6126480"/>
          </a:xfrm>
        </p:grpSpPr>
        <p:pic>
          <p:nvPicPr>
            <p:cNvPr id="11" name="Picture 10" descr="A diagram of a graph&#10;&#10;Description automatically generated">
              <a:extLst>
                <a:ext uri="{FF2B5EF4-FFF2-40B4-BE49-F238E27FC236}">
                  <a16:creationId xmlns:a16="http://schemas.microsoft.com/office/drawing/2014/main" id="{8CA3BD59-B958-9AC2-C879-10EC24B99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0666" r="70638"/>
            <a:stretch/>
          </p:blipFill>
          <p:spPr>
            <a:xfrm>
              <a:off x="0" y="731520"/>
              <a:ext cx="3579779" cy="612648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C28A65-7E1A-F953-BE0D-94EFC6C34B2A}"/>
                </a:ext>
              </a:extLst>
            </p:cNvPr>
            <p:cNvSpPr/>
            <p:nvPr/>
          </p:nvSpPr>
          <p:spPr>
            <a:xfrm>
              <a:off x="3414409" y="1167319"/>
              <a:ext cx="272374" cy="1429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6A8FD02E-EA14-2F20-E420-2CC733E96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10666" r="22447"/>
          <a:stretch/>
        </p:blipFill>
        <p:spPr>
          <a:xfrm>
            <a:off x="3413760" y="731520"/>
            <a:ext cx="6041525" cy="61264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gradiometer mode of atom interferometer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900F59-82A2-55CD-5013-5806B8747A27}"/>
              </a:ext>
            </a:extLst>
          </p:cNvPr>
          <p:cNvSpPr/>
          <p:nvPr/>
        </p:nvSpPr>
        <p:spPr>
          <a:xfrm>
            <a:off x="941071" y="4092343"/>
            <a:ext cx="180975" cy="1809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41BAD223-1DA7-A98F-A6F7-AB46D684F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9" t="43407" r="775" b="31704"/>
          <a:stretch/>
        </p:blipFill>
        <p:spPr>
          <a:xfrm>
            <a:off x="9418320" y="2976880"/>
            <a:ext cx="2679192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441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Copenhagen interpretation of quantum mechanics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423286" y="1489996"/>
            <a:ext cx="5162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hoc hypothesis: wave function collapse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Ambiguity of observer (e.g. quantum cosmology)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939E2-0722-AA23-613E-B729D1CA522E}"/>
              </a:ext>
            </a:extLst>
          </p:cNvPr>
          <p:cNvSpPr txBox="1"/>
          <p:nvPr/>
        </p:nvSpPr>
        <p:spPr>
          <a:xfrm>
            <a:off x="633598" y="3827749"/>
            <a:ext cx="495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Could the wave function be collapsed by the observations of a mouse?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- Albert Einstein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EDCA9-0A29-236F-9752-999BA42DBF4D}"/>
              </a:ext>
            </a:extLst>
          </p:cNvPr>
          <p:cNvSpPr txBox="1"/>
          <p:nvPr/>
        </p:nvSpPr>
        <p:spPr>
          <a:xfrm>
            <a:off x="633598" y="4898516"/>
            <a:ext cx="4959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...whether the wave function of the world awaited the appearance of a physicist with a PhD before collapsing.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- John Bell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A791AE04-F225-CF54-027D-45785CB9F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88" y="1532332"/>
            <a:ext cx="6346774" cy="45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AB6A0861-7471-6C5C-D0C3-E26AB71DA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/>
          <a:stretch/>
        </p:blipFill>
        <p:spPr>
          <a:xfrm>
            <a:off x="0" y="731520"/>
            <a:ext cx="12192000" cy="61264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gradiometer mode of atom interferometer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7A5F88-990A-DFB1-EA02-FDB65854AAE3}"/>
              </a:ext>
            </a:extLst>
          </p:cNvPr>
          <p:cNvSpPr/>
          <p:nvPr/>
        </p:nvSpPr>
        <p:spPr>
          <a:xfrm>
            <a:off x="1471931" y="4092342"/>
            <a:ext cx="180975" cy="1809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4B8385-C9BC-56C1-2E2E-5FC6AFC8E442}"/>
              </a:ext>
            </a:extLst>
          </p:cNvPr>
          <p:cNvSpPr/>
          <p:nvPr/>
        </p:nvSpPr>
        <p:spPr>
          <a:xfrm>
            <a:off x="1471931" y="6315477"/>
            <a:ext cx="180975" cy="1809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315D-5B28-C510-826E-6AE0C6742D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16" y="2047631"/>
            <a:ext cx="367335" cy="18138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E229C6C-E9EB-9370-080B-7FD363B8F48D}"/>
              </a:ext>
            </a:extLst>
          </p:cNvPr>
          <p:cNvSpPr/>
          <p:nvPr/>
        </p:nvSpPr>
        <p:spPr>
          <a:xfrm>
            <a:off x="9072880" y="1795421"/>
            <a:ext cx="2103120" cy="685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BE2D2-6CF4-2B0B-6E8E-F97F7BC5C43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0980" r="80152" b="17515"/>
          <a:stretch/>
        </p:blipFill>
        <p:spPr>
          <a:xfrm>
            <a:off x="9242367" y="1797702"/>
            <a:ext cx="2860226" cy="497214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Detour: information carried by atom interferometer phase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9C675-95E4-5600-CBEE-E8D450D7A3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971461"/>
            <a:ext cx="5009173" cy="4840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EEE4D5-B27A-AE8E-16ED-AAA64564C1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1797702"/>
            <a:ext cx="3598362" cy="1975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60D6B6-225C-AAA6-9AB8-658C4610A5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82" y="1644060"/>
            <a:ext cx="4733595" cy="5084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9EDE06-B509-EDC7-3AA1-466303A6AC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2424617"/>
            <a:ext cx="5954185" cy="4840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0A5AC81-6692-6C14-5604-E8DE4B17B2F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1" y="3212121"/>
            <a:ext cx="1779061" cy="4840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1F60AD5-91F8-4F41-8D28-0EFA0BCC7E05}"/>
              </a:ext>
            </a:extLst>
          </p:cNvPr>
          <p:cNvGrpSpPr/>
          <p:nvPr/>
        </p:nvGrpSpPr>
        <p:grpSpPr>
          <a:xfrm>
            <a:off x="6665681" y="3806253"/>
            <a:ext cx="1596372" cy="1514582"/>
            <a:chOff x="6659368" y="4283773"/>
            <a:chExt cx="1596372" cy="151458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FC40B61-753A-E293-345E-E376442C95EE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368" y="4599908"/>
              <a:ext cx="1035245" cy="20241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8BB986D-D639-8059-C6CB-CAC09A62C979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368" y="5633740"/>
              <a:ext cx="1094994" cy="16461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73BADE-A278-6784-4B52-E94EBF4B56B2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681" y="4283773"/>
              <a:ext cx="799907" cy="14144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F81382A-725A-A03C-1C90-CDBF31E624DD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368" y="4959640"/>
              <a:ext cx="1327894" cy="17193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17124C2-A09B-BDE4-0FAB-6EDFC167A736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436" y="5306387"/>
              <a:ext cx="1580304" cy="168273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A8C2BCA-30F3-66F8-D0BF-9D15B18F4793}"/>
              </a:ext>
            </a:extLst>
          </p:cNvPr>
          <p:cNvGrpSpPr/>
          <p:nvPr/>
        </p:nvGrpSpPr>
        <p:grpSpPr>
          <a:xfrm>
            <a:off x="134931" y="2964305"/>
            <a:ext cx="5689600" cy="3759200"/>
            <a:chOff x="89408" y="3010645"/>
            <a:chExt cx="5689600" cy="3759200"/>
          </a:xfrm>
        </p:grpSpPr>
        <p:pic>
          <p:nvPicPr>
            <p:cNvPr id="31" name="Picture 30" descr="A diagram of a graph&#10;&#10;Description automatically generated">
              <a:extLst>
                <a:ext uri="{FF2B5EF4-FFF2-40B4-BE49-F238E27FC236}">
                  <a16:creationId xmlns:a16="http://schemas.microsoft.com/office/drawing/2014/main" id="{E0051F43-0B61-3749-B5C8-C0CE93D8A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85" r="53333"/>
            <a:stretch/>
          </p:blipFill>
          <p:spPr>
            <a:xfrm>
              <a:off x="89408" y="3010645"/>
              <a:ext cx="5689600" cy="37592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1073578-50B3-B4EC-E266-868A1C27200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81" y="6356413"/>
              <a:ext cx="86575" cy="13900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091EB4E-A9AC-3A7E-F251-1D51E5ADA87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22" y="6358852"/>
              <a:ext cx="137788" cy="13656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7C6255C-9385-95E3-A148-440DAA67850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312" y="6356413"/>
              <a:ext cx="234118" cy="13656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DFB8D6E-7EC2-3800-683A-2316F47C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32" y="1121547"/>
            <a:ext cx="1426663" cy="17924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4CBD-2CEC-AB99-31E7-E152618BF8AB}"/>
              </a:ext>
            </a:extLst>
          </p:cNvPr>
          <p:cNvGrpSpPr/>
          <p:nvPr/>
        </p:nvGrpSpPr>
        <p:grpSpPr>
          <a:xfrm>
            <a:off x="1463040" y="2424617"/>
            <a:ext cx="640080" cy="419167"/>
            <a:chOff x="1463040" y="2424617"/>
            <a:chExt cx="640080" cy="41916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74ED771-4BB5-7130-B59C-14AB8FEC7AF5}"/>
                </a:ext>
              </a:extLst>
            </p:cNvPr>
            <p:cNvCxnSpPr/>
            <p:nvPr/>
          </p:nvCxnSpPr>
          <p:spPr>
            <a:xfrm>
              <a:off x="1463040" y="2424617"/>
              <a:ext cx="640080" cy="41916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AF1A38-AF10-666D-0D10-80829393E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3040" y="2424617"/>
              <a:ext cx="640080" cy="41916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46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graph of mathematical equations&#10;&#10;Description automatically generated">
            <a:extLst>
              <a:ext uri="{FF2B5EF4-FFF2-40B4-BE49-F238E27FC236}">
                <a16:creationId xmlns:a16="http://schemas.microsoft.com/office/drawing/2014/main" id="{D6B6074F-2A83-2EEC-7C4A-4CC46DD74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10666" r="26749"/>
          <a:stretch/>
        </p:blipFill>
        <p:spPr>
          <a:xfrm>
            <a:off x="5293360" y="731520"/>
            <a:ext cx="3637280" cy="6126480"/>
          </a:xfrm>
          <a:prstGeom prst="rect">
            <a:avLst/>
          </a:prstGeom>
        </p:spPr>
      </p:pic>
      <p:pic>
        <p:nvPicPr>
          <p:cNvPr id="83" name="Picture 82" descr="A graph of mathematical equations&#10;&#10;Description automatically generated">
            <a:extLst>
              <a:ext uri="{FF2B5EF4-FFF2-40B4-BE49-F238E27FC236}">
                <a16:creationId xmlns:a16="http://schemas.microsoft.com/office/drawing/2014/main" id="{8FE68EAC-473A-D0B4-A20D-FA265666E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666" r="57250"/>
          <a:stretch/>
        </p:blipFill>
        <p:spPr>
          <a:xfrm>
            <a:off x="2194560" y="731520"/>
            <a:ext cx="3017520" cy="6126480"/>
          </a:xfrm>
          <a:prstGeom prst="rect">
            <a:avLst/>
          </a:prstGeom>
        </p:spPr>
      </p:pic>
      <p:pic>
        <p:nvPicPr>
          <p:cNvPr id="82" name="Picture 81" descr="A graph of mathematical equations&#10;&#10;Description automatically generated">
            <a:extLst>
              <a:ext uri="{FF2B5EF4-FFF2-40B4-BE49-F238E27FC236}">
                <a16:creationId xmlns:a16="http://schemas.microsoft.com/office/drawing/2014/main" id="{692EDCFE-2D61-645B-2828-B5D65AA09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r="81750"/>
          <a:stretch/>
        </p:blipFill>
        <p:spPr>
          <a:xfrm>
            <a:off x="0" y="731520"/>
            <a:ext cx="2225040" cy="61264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gravity gradient from gravitational source mass</a:t>
            </a:r>
          </a:p>
        </p:txBody>
      </p:sp>
      <p:pic>
        <p:nvPicPr>
          <p:cNvPr id="85" name="Picture 84" descr="A graph of mathematical equations&#10;&#10;Description automatically generated">
            <a:extLst>
              <a:ext uri="{FF2B5EF4-FFF2-40B4-BE49-F238E27FC236}">
                <a16:creationId xmlns:a16="http://schemas.microsoft.com/office/drawing/2014/main" id="{37E3A62E-57C1-B488-1CF9-3C224C506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0" t="10666"/>
          <a:stretch/>
        </p:blipFill>
        <p:spPr>
          <a:xfrm>
            <a:off x="8961120" y="731520"/>
            <a:ext cx="3230880" cy="612648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5AE1F6-EEA9-18CA-E22B-2950B3947536}"/>
              </a:ext>
            </a:extLst>
          </p:cNvPr>
          <p:cNvSpPr/>
          <p:nvPr/>
        </p:nvSpPr>
        <p:spPr>
          <a:xfrm>
            <a:off x="203200" y="4490720"/>
            <a:ext cx="2103120" cy="22250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quantum mechanics: theory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1D0A6-82A4-FFB2-3668-B200DEF65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32" y="971038"/>
            <a:ext cx="6400800" cy="5380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69E55-D1AC-1FE7-CCE3-A591C0A995A1}"/>
              </a:ext>
            </a:extLst>
          </p:cNvPr>
          <p:cNvSpPr txBox="1"/>
          <p:nvPr/>
        </p:nvSpPr>
        <p:spPr>
          <a:xfrm>
            <a:off x="633598" y="1460812"/>
            <a:ext cx="489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Kaplan and Rajendran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73D90-C6DF-34A6-5E8C-0E22C30A70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1995990"/>
            <a:ext cx="2845705" cy="339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44342-443E-7AF5-8B04-DEF657A525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2567749"/>
            <a:ext cx="2630791" cy="3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8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quantum mechanics: nuclear spins and qubits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B31A7-C95B-68D4-DF85-B43181C1DD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8"/>
          <a:stretch/>
        </p:blipFill>
        <p:spPr>
          <a:xfrm>
            <a:off x="5742432" y="844950"/>
            <a:ext cx="6400800" cy="5871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7E870-82F4-C721-91EA-275F8BCB007B}"/>
              </a:ext>
            </a:extLst>
          </p:cNvPr>
          <p:cNvSpPr txBox="1"/>
          <p:nvPr/>
        </p:nvSpPr>
        <p:spPr>
          <a:xfrm>
            <a:off x="633598" y="1460812"/>
            <a:ext cx="4891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Kaplan and Rajendran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Sushkov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(Boston University)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1760-ED20-8BF8-A687-AEEE7B60E1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1995990"/>
            <a:ext cx="2845705" cy="33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35770-98B9-B7AA-EAD6-6E42C8213C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2567749"/>
            <a:ext cx="2630791" cy="303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FCE5F-B5C5-232C-9672-4B02C6B1D0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08" y="3689713"/>
            <a:ext cx="1911363" cy="2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quantum mechanics: ion interferometer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934E5-C562-51E1-BC27-F78829909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2432" y="927806"/>
            <a:ext cx="6400800" cy="5467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864D5-3A44-E7E9-46F3-DB72D9C3A590}"/>
              </a:ext>
            </a:extLst>
          </p:cNvPr>
          <p:cNvSpPr txBox="1"/>
          <p:nvPr/>
        </p:nvSpPr>
        <p:spPr>
          <a:xfrm>
            <a:off x="633598" y="1460812"/>
            <a:ext cx="48917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Kaplan and Rajendran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Sushkov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(Boston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Häffner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(Berkeley)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E723D-E6EA-5786-D18A-305603E7B3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1995990"/>
            <a:ext cx="2845705" cy="33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43489-3F1B-85F6-7B1D-32AB5DD41C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2567749"/>
            <a:ext cx="2630791" cy="303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44F5F2-3E1A-7430-D80A-5BC4A828FD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08" y="3689713"/>
            <a:ext cx="1911363" cy="297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62761-87C7-B468-3AD5-74607D06DD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6" y="4738733"/>
            <a:ext cx="1915935" cy="29722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636E177-CDCD-1542-353C-6EA818AD378D}"/>
              </a:ext>
            </a:extLst>
          </p:cNvPr>
          <p:cNvSpPr/>
          <p:nvPr/>
        </p:nvSpPr>
        <p:spPr>
          <a:xfrm>
            <a:off x="2800350" y="2567749"/>
            <a:ext cx="293046" cy="339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quantum mechanics: gravity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633598" y="1460812"/>
            <a:ext cx="48917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Kaplan and Rajendran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Sushkov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(Boston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Häffner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(Berkeley)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Page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Geilker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91249-6AFF-AF53-E6E2-D96EB4B99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432" y="1216936"/>
            <a:ext cx="6400800" cy="4888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70CDE-9188-A38B-5043-83E684F6F4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1995990"/>
            <a:ext cx="2845705" cy="339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2F964F-A9DE-9F5E-BE24-8D4760036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2567749"/>
            <a:ext cx="2630791" cy="303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61DAEC-CCE8-E77F-7FA2-8F3A975A30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08" y="3689713"/>
            <a:ext cx="1911363" cy="2972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CC5C47-5732-CA8B-7372-391C45AF1DA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6" y="4738733"/>
            <a:ext cx="1915935" cy="297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CF3B73-09D0-5B54-48EC-3E82F407FB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6" y="5590911"/>
            <a:ext cx="1167547" cy="2636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109325-8885-BD16-D312-A82DCC3B0E02}"/>
              </a:ext>
            </a:extLst>
          </p:cNvPr>
          <p:cNvSpPr/>
          <p:nvPr/>
        </p:nvSpPr>
        <p:spPr>
          <a:xfrm>
            <a:off x="2800350" y="2567749"/>
            <a:ext cx="293046" cy="339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quantum mechanics: gravity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633598" y="1460812"/>
            <a:ext cx="48917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Kaplan and Rajendran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Sushkov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(Boston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Häffner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(Berkeley)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Page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Geilker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170CDE-9188-A38B-5043-83E684F6F4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1995990"/>
            <a:ext cx="2845705" cy="339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2F964F-A9DE-9F5E-BE24-8D4760036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6" y="2567749"/>
            <a:ext cx="2630791" cy="303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61DAEC-CCE8-E77F-7FA2-8F3A975A30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08" y="3689713"/>
            <a:ext cx="1911363" cy="2972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CC5C47-5732-CA8B-7372-391C45AF1DA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6" y="4738733"/>
            <a:ext cx="1915935" cy="297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CF3B73-09D0-5B54-48EC-3E82F407FB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6" y="5590911"/>
            <a:ext cx="1167547" cy="2636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109325-8885-BD16-D312-A82DCC3B0E02}"/>
              </a:ext>
            </a:extLst>
          </p:cNvPr>
          <p:cNvSpPr/>
          <p:nvPr/>
        </p:nvSpPr>
        <p:spPr>
          <a:xfrm>
            <a:off x="2800350" y="2567749"/>
            <a:ext cx="293046" cy="339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3F3C4-00F7-01C3-C3F2-15B54A883453}"/>
              </a:ext>
            </a:extLst>
          </p:cNvPr>
          <p:cNvGrpSpPr/>
          <p:nvPr/>
        </p:nvGrpSpPr>
        <p:grpSpPr>
          <a:xfrm>
            <a:off x="7286649" y="3186663"/>
            <a:ext cx="3242514" cy="3546254"/>
            <a:chOff x="2263332" y="-5226656"/>
            <a:chExt cx="6270607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F8654A-B597-7832-64A6-336565A471CC}"/>
                </a:ext>
              </a:extLst>
            </p:cNvPr>
            <p:cNvSpPr/>
            <p:nvPr/>
          </p:nvSpPr>
          <p:spPr>
            <a:xfrm>
              <a:off x="2560915" y="-4896174"/>
              <a:ext cx="5598016" cy="6287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screenshot of a game&#10;&#10;Description automatically generated">
              <a:extLst>
                <a:ext uri="{FF2B5EF4-FFF2-40B4-BE49-F238E27FC236}">
                  <a16:creationId xmlns:a16="http://schemas.microsoft.com/office/drawing/2014/main" id="{A0D8F2FB-AD10-0750-34CA-87A462486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332" y="-5226656"/>
              <a:ext cx="6270607" cy="6858000"/>
            </a:xfrm>
            <a:prstGeom prst="rect">
              <a:avLst/>
            </a:prstGeom>
          </p:spPr>
        </p:pic>
      </p:grpSp>
      <p:pic>
        <p:nvPicPr>
          <p:cNvPr id="10" name="Picture 9" descr="A diagram of a nuclear reaction&#10;&#10;Description automatically generated">
            <a:extLst>
              <a:ext uri="{FF2B5EF4-FFF2-40B4-BE49-F238E27FC236}">
                <a16:creationId xmlns:a16="http://schemas.microsoft.com/office/drawing/2014/main" id="{BB443D72-DFF6-DECC-77A2-3B7E56B953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46" y="900663"/>
            <a:ext cx="63341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ylinder&#10;&#10;Description automatically generated">
            <a:extLst>
              <a:ext uri="{FF2B5EF4-FFF2-40B4-BE49-F238E27FC236}">
                <a16:creationId xmlns:a16="http://schemas.microsoft.com/office/drawing/2014/main" id="{E4E750B1-E29B-62F9-6A70-42D2C2E4EC3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10666" r="54333" b="666"/>
          <a:stretch/>
        </p:blipFill>
        <p:spPr>
          <a:xfrm>
            <a:off x="57443" y="626013"/>
            <a:ext cx="5521960" cy="608076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projected bounds on nonlinear quantum mechanics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6FF0AC-057B-5FDA-1B31-3979E2C301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1" y="2608857"/>
            <a:ext cx="2338142" cy="602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BD958-6233-F9EB-CE95-C4DF8476E3DC}"/>
              </a:ext>
            </a:extLst>
          </p:cNvPr>
          <p:cNvSpPr txBox="1"/>
          <p:nvPr/>
        </p:nvSpPr>
        <p:spPr>
          <a:xfrm>
            <a:off x="5796307" y="1089650"/>
            <a:ext cx="28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Universe’s wave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CA451-7802-4CE9-CA13-9AA81BC538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1" y="3794895"/>
            <a:ext cx="2504281" cy="574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B0503-7729-2AD9-196D-453D5DDD0831}"/>
              </a:ext>
            </a:extLst>
          </p:cNvPr>
          <p:cNvSpPr txBox="1"/>
          <p:nvPr/>
        </p:nvSpPr>
        <p:spPr>
          <a:xfrm>
            <a:off x="5827271" y="3354489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resolution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E9191F-2DB8-4C5B-B77C-91D3126E8367}"/>
              </a:ext>
            </a:extLst>
          </p:cNvPr>
          <p:cNvSpPr txBox="1"/>
          <p:nvPr/>
        </p:nvSpPr>
        <p:spPr>
          <a:xfrm>
            <a:off x="5827271" y="4450727"/>
            <a:ext cx="579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 on gravitational nonlinear quantum mechanics parameter with signal to noise ratio of 10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A9D335-7608-C40C-9415-80657F422558}"/>
              </a:ext>
            </a:extLst>
          </p:cNvPr>
          <p:cNvGrpSpPr/>
          <p:nvPr/>
        </p:nvGrpSpPr>
        <p:grpSpPr>
          <a:xfrm>
            <a:off x="10297391" y="1647732"/>
            <a:ext cx="1746748" cy="2292434"/>
            <a:chOff x="10188014" y="1880822"/>
            <a:chExt cx="1746748" cy="229243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BEB35E-0572-C0DD-D08A-0ACA4AF04BF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14" y="2264681"/>
              <a:ext cx="1292532" cy="2530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8C7E83-F88D-F082-6F9C-347577D2C560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14" y="2724750"/>
              <a:ext cx="1367219" cy="20729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4CE00A-CF7D-76D7-80AA-3639D27A222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326" y="1880822"/>
              <a:ext cx="1001408" cy="17680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E31B43B-049D-0D72-EDFE-5E1A664EDAB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14" y="3139093"/>
              <a:ext cx="1403800" cy="2271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2CCC71-B96E-E82B-5376-4DC2F0EFC3A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14" y="3556986"/>
              <a:ext cx="1746748" cy="2149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FAD9085-A8F0-1E48-B9F6-0DC54B59DD49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14" y="3911091"/>
              <a:ext cx="1335210" cy="262165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01D3F52-F6AA-E5EA-579C-5990D34D29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1" y="5275804"/>
            <a:ext cx="2146091" cy="5258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5173B6-32C7-39E1-68B5-132F47F334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50" y="5978130"/>
            <a:ext cx="1149256" cy="285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F13483-2694-67AC-DA79-8A9F3AFEA00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1" y="1702346"/>
            <a:ext cx="3668779" cy="253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EB409-6522-DA99-A1DB-D94158BBBA57}"/>
              </a:ext>
            </a:extLst>
          </p:cNvPr>
          <p:cNvSpPr txBox="1"/>
          <p:nvPr/>
        </p:nvSpPr>
        <p:spPr>
          <a:xfrm>
            <a:off x="5796306" y="2165259"/>
            <a:ext cx="356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interferometer phase shift</a:t>
            </a:r>
          </a:p>
        </p:txBody>
      </p:sp>
    </p:spTree>
    <p:extLst>
      <p:ext uri="{BB962C8B-B14F-4D97-AF65-F5344CB8AC3E}">
        <p14:creationId xmlns:p14="http://schemas.microsoft.com/office/powerpoint/2010/main" val="32092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0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959BDEF1-99E5-76DD-827E-CF522CD8DDBD}"/>
              </a:ext>
            </a:extLst>
          </p:cNvPr>
          <p:cNvGrpSpPr/>
          <p:nvPr/>
        </p:nvGrpSpPr>
        <p:grpSpPr>
          <a:xfrm>
            <a:off x="4635628" y="784805"/>
            <a:ext cx="4908224" cy="3242934"/>
            <a:chOff x="89408" y="3010645"/>
            <a:chExt cx="5689600" cy="3759200"/>
          </a:xfrm>
        </p:grpSpPr>
        <p:pic>
          <p:nvPicPr>
            <p:cNvPr id="68" name="Picture 67" descr="A diagram of a graph&#10;&#10;Description automatically generated">
              <a:extLst>
                <a:ext uri="{FF2B5EF4-FFF2-40B4-BE49-F238E27FC236}">
                  <a16:creationId xmlns:a16="http://schemas.microsoft.com/office/drawing/2014/main" id="{65982DFD-2D6A-E0AB-D273-DC4DBF852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85" r="53333"/>
            <a:stretch/>
          </p:blipFill>
          <p:spPr>
            <a:xfrm>
              <a:off x="89408" y="3010645"/>
              <a:ext cx="5689600" cy="37592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B7D2081-A272-6538-EF49-9CE480B9F97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81" y="6356413"/>
              <a:ext cx="86575" cy="13900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7111DFC-F74D-113E-085F-912B5DF3969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22" y="6358852"/>
              <a:ext cx="137788" cy="13656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24B7663-E4C1-7A05-0BFD-A4D78A3C40A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312" y="6356413"/>
              <a:ext cx="234118" cy="13656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C4A878-D3F0-C702-E606-A7FC7BBF18D7}"/>
              </a:ext>
            </a:extLst>
          </p:cNvPr>
          <p:cNvGrpSpPr/>
          <p:nvPr/>
        </p:nvGrpSpPr>
        <p:grpSpPr>
          <a:xfrm>
            <a:off x="9697461" y="722753"/>
            <a:ext cx="2703412" cy="6135247"/>
            <a:chOff x="96261" y="722753"/>
            <a:chExt cx="2703412" cy="6135247"/>
          </a:xfrm>
        </p:grpSpPr>
        <p:pic>
          <p:nvPicPr>
            <p:cNvPr id="42" name="Picture 41" descr="A close-up of a server&#10;&#10;Description automatically generated with low confidence">
              <a:extLst>
                <a:ext uri="{FF2B5EF4-FFF2-40B4-BE49-F238E27FC236}">
                  <a16:creationId xmlns:a16="http://schemas.microsoft.com/office/drawing/2014/main" id="{696D974C-99A7-8ADC-7E81-9F0EDF0C2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"/>
            <a:stretch/>
          </p:blipFill>
          <p:spPr>
            <a:xfrm>
              <a:off x="211559" y="722753"/>
              <a:ext cx="971404" cy="613524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737F73E-7B7E-51EA-1DE0-997295B457D3}"/>
                </a:ext>
              </a:extLst>
            </p:cNvPr>
            <p:cNvGrpSpPr/>
            <p:nvPr/>
          </p:nvGrpSpPr>
          <p:grpSpPr>
            <a:xfrm>
              <a:off x="96261" y="1106351"/>
              <a:ext cx="489272" cy="2846524"/>
              <a:chOff x="139803" y="1106351"/>
              <a:chExt cx="489272" cy="2846524"/>
            </a:xfrm>
          </p:grpSpPr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3286F890-27AC-D11E-3E16-F0FDC9C596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453" y="1106351"/>
                <a:ext cx="0" cy="1147899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3EACA26-2E0C-BFEB-DE16-BAF1F2F113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53" y="2647950"/>
                <a:ext cx="0" cy="1304925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AEF6C45-6A76-C95B-0C43-47C30F9FA2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803" y="2364581"/>
                <a:ext cx="489272" cy="173760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0C6C41-1304-90D5-E9F1-22BF8B4133E5}"/>
                </a:ext>
              </a:extLst>
            </p:cNvPr>
            <p:cNvGrpSpPr/>
            <p:nvPr/>
          </p:nvGrpSpPr>
          <p:grpSpPr>
            <a:xfrm>
              <a:off x="96261" y="3975902"/>
              <a:ext cx="489272" cy="2846524"/>
              <a:chOff x="139803" y="1106351"/>
              <a:chExt cx="489272" cy="2846524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50E1C72-2D15-BC37-00FD-11CA8D47E5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453" y="1106351"/>
                <a:ext cx="0" cy="1147899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3AAE7AA-5CCF-072A-C8A3-2E68E3622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53" y="2647950"/>
                <a:ext cx="0" cy="1304925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9E873C1-9D4E-3F8A-BB9D-3C8E9DAD2DA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803" y="2364581"/>
                <a:ext cx="489272" cy="173760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7116E5-0AA2-9BCE-3E55-210BA293F769}"/>
                </a:ext>
              </a:extLst>
            </p:cNvPr>
            <p:cNvGrpSpPr/>
            <p:nvPr/>
          </p:nvGrpSpPr>
          <p:grpSpPr>
            <a:xfrm>
              <a:off x="164306" y="771340"/>
              <a:ext cx="2635367" cy="646331"/>
              <a:chOff x="164306" y="771340"/>
              <a:chExt cx="2635367" cy="64633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0E99531-D9E9-7A37-D8FD-89AD7515B92D}"/>
                  </a:ext>
                </a:extLst>
              </p:cNvPr>
              <p:cNvSpPr/>
              <p:nvPr/>
            </p:nvSpPr>
            <p:spPr>
              <a:xfrm>
                <a:off x="164306" y="778668"/>
                <a:ext cx="421227" cy="32768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099E0252-02A1-4EF1-8CBE-70A343B0E787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 flipH="1" flipV="1">
                <a:off x="585533" y="942510"/>
                <a:ext cx="722499" cy="1499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9665A1C-5D26-D2C4-84B6-D44BBCCD9CD3}"/>
                  </a:ext>
                </a:extLst>
              </p:cNvPr>
              <p:cNvSpPr txBox="1"/>
              <p:nvPr/>
            </p:nvSpPr>
            <p:spPr>
              <a:xfrm>
                <a:off x="1249848" y="771340"/>
                <a:ext cx="1549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Ground-level laser lab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16E334F-A5F6-D40A-0DDD-1CB1BCDB7742}"/>
                </a:ext>
              </a:extLst>
            </p:cNvPr>
            <p:cNvGrpSpPr/>
            <p:nvPr/>
          </p:nvGrpSpPr>
          <p:grpSpPr>
            <a:xfrm>
              <a:off x="648807" y="6220906"/>
              <a:ext cx="1798184" cy="620563"/>
              <a:chOff x="648807" y="6220906"/>
              <a:chExt cx="1798184" cy="62056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A1E90D-080A-DD2B-D7A0-1B9C20A7677F}"/>
                  </a:ext>
                </a:extLst>
              </p:cNvPr>
              <p:cNvSpPr/>
              <p:nvPr/>
            </p:nvSpPr>
            <p:spPr>
              <a:xfrm>
                <a:off x="648807" y="6672509"/>
                <a:ext cx="260232" cy="16896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8A8BDD2F-0C50-AE42-A7E4-9FB267E923F7}"/>
                  </a:ext>
                </a:extLst>
              </p:cNvPr>
              <p:cNvCxnSpPr>
                <a:cxnSpLocks/>
                <a:stCxn id="57" idx="1"/>
                <a:endCxn id="55" idx="3"/>
              </p:cNvCxnSpPr>
              <p:nvPr/>
            </p:nvCxnSpPr>
            <p:spPr>
              <a:xfrm flipH="1">
                <a:off x="909039" y="6513294"/>
                <a:ext cx="337111" cy="24369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4F04F6D-F5FB-8684-0381-838E61436FC1}"/>
                  </a:ext>
                </a:extLst>
              </p:cNvPr>
              <p:cNvSpPr txBox="1"/>
              <p:nvPr/>
            </p:nvSpPr>
            <p:spPr>
              <a:xfrm>
                <a:off x="1246150" y="6220906"/>
                <a:ext cx="1200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 atom source</a:t>
                </a:r>
                <a:endPara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5137744-2DB0-C8CB-84C4-CE5292352FAB}"/>
                </a:ext>
              </a:extLst>
            </p:cNvPr>
            <p:cNvGrpSpPr/>
            <p:nvPr/>
          </p:nvGrpSpPr>
          <p:grpSpPr>
            <a:xfrm>
              <a:off x="692268" y="1198160"/>
              <a:ext cx="1739482" cy="956686"/>
              <a:chOff x="692268" y="1198160"/>
              <a:chExt cx="1739482" cy="95668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0D7DB74-0EE8-7C7D-0E1D-05EC21DD894A}"/>
                  </a:ext>
                </a:extLst>
              </p:cNvPr>
              <p:cNvSpPr/>
              <p:nvPr/>
            </p:nvSpPr>
            <p:spPr>
              <a:xfrm>
                <a:off x="692268" y="1198160"/>
                <a:ext cx="260232" cy="271675"/>
              </a:xfrm>
              <a:prstGeom prst="rect">
                <a:avLst/>
              </a:prstGeom>
              <a:noFill/>
              <a:ln w="28575">
                <a:solidFill>
                  <a:srgbClr val="FF5E1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7896366-C1C6-AD9B-4761-137CBDC6F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1025" y="1457493"/>
                <a:ext cx="317290" cy="198304"/>
              </a:xfrm>
              <a:prstGeom prst="straightConnector1">
                <a:avLst/>
              </a:prstGeom>
              <a:ln w="28575">
                <a:solidFill>
                  <a:srgbClr val="FF5E1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C8E02F-65BD-75A8-3A2B-619F17CA9347}"/>
                  </a:ext>
                </a:extLst>
              </p:cNvPr>
              <p:cNvSpPr txBox="1"/>
              <p:nvPr/>
            </p:nvSpPr>
            <p:spPr>
              <a:xfrm>
                <a:off x="1230909" y="1570071"/>
                <a:ext cx="1200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5E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atom source</a:t>
                </a:r>
                <a:endParaRPr lang="en-US" dirty="0">
                  <a:solidFill>
                    <a:srgbClr val="FF5E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6BCE132-1CE4-1089-5307-505E6C972BC1}"/>
                </a:ext>
              </a:extLst>
            </p:cNvPr>
            <p:cNvGrpSpPr/>
            <p:nvPr/>
          </p:nvGrpSpPr>
          <p:grpSpPr>
            <a:xfrm>
              <a:off x="711994" y="3892363"/>
              <a:ext cx="1771811" cy="584775"/>
              <a:chOff x="711994" y="3892363"/>
              <a:chExt cx="1771811" cy="58477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9D72F09-E4AB-4B66-311E-86DE10E012CE}"/>
                  </a:ext>
                </a:extLst>
              </p:cNvPr>
              <p:cNvSpPr/>
              <p:nvPr/>
            </p:nvSpPr>
            <p:spPr>
              <a:xfrm>
                <a:off x="711994" y="3952875"/>
                <a:ext cx="200025" cy="23812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D95314E-EA71-0F05-105C-7924E55869E1}"/>
                  </a:ext>
                </a:extLst>
              </p:cNvPr>
              <p:cNvCxnSpPr>
                <a:cxnSpLocks/>
                <a:endCxn id="49" idx="3"/>
              </p:cNvCxnSpPr>
              <p:nvPr/>
            </p:nvCxnSpPr>
            <p:spPr>
              <a:xfrm flipH="1">
                <a:off x="912019" y="4071938"/>
                <a:ext cx="433387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DB9841-E258-43A5-B802-CFDD1C49C4F7}"/>
                  </a:ext>
                </a:extLst>
              </p:cNvPr>
              <p:cNvSpPr txBox="1"/>
              <p:nvPr/>
            </p:nvSpPr>
            <p:spPr>
              <a:xfrm>
                <a:off x="1282964" y="3892363"/>
                <a:ext cx="1200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Middle atom source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DD4F0-7171-1A7C-31D2-F1FD6D5BA9A9}"/>
              </a:ext>
            </a:extLst>
          </p:cNvPr>
          <p:cNvSpPr txBox="1"/>
          <p:nvPr/>
        </p:nvSpPr>
        <p:spPr>
          <a:xfrm>
            <a:off x="374518" y="1110619"/>
            <a:ext cx="42525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interferometry a valuable tool for tests of gravity and quantum mechanics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Repurpose MAGIS-100 for nonlinear quantum mechanics test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Bounds on nonlinear parameter sooner with fountain at Northwestern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from previous bounds (1981) by 6 orders of magnitude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6D6080E-DF5C-42C3-F458-E77058C6BA5A}"/>
              </a:ext>
            </a:extLst>
          </p:cNvPr>
          <p:cNvGrpSpPr/>
          <p:nvPr/>
        </p:nvGrpSpPr>
        <p:grpSpPr>
          <a:xfrm>
            <a:off x="5106475" y="3994025"/>
            <a:ext cx="3731901" cy="2762964"/>
            <a:chOff x="66375" y="952500"/>
            <a:chExt cx="7729471" cy="5722620"/>
          </a:xfrm>
        </p:grpSpPr>
        <p:pic>
          <p:nvPicPr>
            <p:cNvPr id="74" name="Picture 73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41433BF3-AD56-2AF8-A7A7-509DEA98D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2" t="13611" r="20100" b="2944"/>
            <a:stretch/>
          </p:blipFill>
          <p:spPr>
            <a:xfrm>
              <a:off x="66375" y="952500"/>
              <a:ext cx="7729471" cy="5722620"/>
            </a:xfrm>
            <a:prstGeom prst="rect">
              <a:avLst/>
            </a:prstGeom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F0D1E40-3B99-623D-4F03-F8CECBD03F4E}"/>
                </a:ext>
              </a:extLst>
            </p:cNvPr>
            <p:cNvGrpSpPr/>
            <p:nvPr/>
          </p:nvGrpSpPr>
          <p:grpSpPr>
            <a:xfrm>
              <a:off x="118676" y="2793857"/>
              <a:ext cx="3088074" cy="1387618"/>
              <a:chOff x="118676" y="2793857"/>
              <a:chExt cx="3088074" cy="1387618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B848EC0-22FC-CC4B-CDF7-CD9F2A5BE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8676" y="2793857"/>
                <a:ext cx="897324" cy="4283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B848C2B-EDEC-5AB9-7E62-E6C6C848F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508" y="3700127"/>
                <a:ext cx="1218242" cy="4813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A00C0CF-2993-799F-9137-7FE0459ECEFE}"/>
                  </a:ext>
                </a:extLst>
              </p:cNvPr>
              <p:cNvSpPr txBox="1"/>
              <p:nvPr/>
            </p:nvSpPr>
            <p:spPr>
              <a:xfrm>
                <a:off x="956646" y="3081777"/>
                <a:ext cx="1112906" cy="764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9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in quantum foundations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DD4F0-7171-1A7C-31D2-F1FD6D5BA9A9}"/>
              </a:ext>
            </a:extLst>
          </p:cNvPr>
          <p:cNvSpPr txBox="1"/>
          <p:nvPr/>
        </p:nvSpPr>
        <p:spPr>
          <a:xfrm>
            <a:off x="633598" y="1966651"/>
            <a:ext cx="55434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Einstein-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Podolsky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-Rosen paper (1935)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Bell’s theorem on local hidden variables (1964)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Kochen-Specker contextuality (1967)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in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28792-DCD8-F535-D027-A81AB2604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636" y="1050587"/>
            <a:ext cx="4775323" cy="54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Acknowledgements: MASIS-100 collaboration</a:t>
            </a:r>
          </a:p>
        </p:txBody>
      </p:sp>
      <p:pic>
        <p:nvPicPr>
          <p:cNvPr id="3" name="Picture 3" descr="Image result for stanford logo">
            <a:hlinkClick r:id="rId3"/>
            <a:extLst>
              <a:ext uri="{FF2B5EF4-FFF2-40B4-BE49-F238E27FC236}">
                <a16:creationId xmlns:a16="http://schemas.microsoft.com/office/drawing/2014/main" id="{28F861F5-47F7-4F89-900A-645A9125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832998"/>
            <a:ext cx="1096796" cy="16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mage result for fermilab logo">
            <a:hlinkClick r:id="rId5"/>
            <a:extLst>
              <a:ext uri="{FF2B5EF4-FFF2-40B4-BE49-F238E27FC236}">
                <a16:creationId xmlns:a16="http://schemas.microsoft.com/office/drawing/2014/main" id="{A09ACD73-109D-4758-98F0-C1A39F89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52" y="1224103"/>
            <a:ext cx="3431573" cy="7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age result for northwestern logo">
            <a:hlinkClick r:id="rId7"/>
            <a:extLst>
              <a:ext uri="{FF2B5EF4-FFF2-40B4-BE49-F238E27FC236}">
                <a16:creationId xmlns:a16="http://schemas.microsoft.com/office/drawing/2014/main" id="{DE119566-5E8C-4983-B58F-2FA09FC6A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 b="21315"/>
          <a:stretch/>
        </p:blipFill>
        <p:spPr bwMode="auto">
          <a:xfrm>
            <a:off x="287475" y="924973"/>
            <a:ext cx="3836102" cy="12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mage result for university of liverpool logo">
            <a:hlinkClick r:id="rId9"/>
            <a:extLst>
              <a:ext uri="{FF2B5EF4-FFF2-40B4-BE49-F238E27FC236}">
                <a16:creationId xmlns:a16="http://schemas.microsoft.com/office/drawing/2014/main" id="{E13460EA-967F-426C-9B0C-7DF33116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1" y="5453917"/>
            <a:ext cx="3433622" cy="8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Image result for northern illinois university logo">
            <a:hlinkClick r:id="rId11"/>
            <a:extLst>
              <a:ext uri="{FF2B5EF4-FFF2-40B4-BE49-F238E27FC236}">
                <a16:creationId xmlns:a16="http://schemas.microsoft.com/office/drawing/2014/main" id="{1C54613B-8E2E-4686-A20A-1DEAEDCF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" y="2984048"/>
            <a:ext cx="3836102" cy="15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Image result for johns hopkins logo">
            <a:hlinkClick r:id="rId13"/>
            <a:extLst>
              <a:ext uri="{FF2B5EF4-FFF2-40B4-BE49-F238E27FC236}">
                <a16:creationId xmlns:a16="http://schemas.microsoft.com/office/drawing/2014/main" id="{AA866F17-CED2-4172-ABF4-08F80209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4718336"/>
            <a:ext cx="3254559" cy="20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Image result for cambridge logo">
            <a:hlinkClick r:id="rId15"/>
            <a:extLst>
              <a:ext uri="{FF2B5EF4-FFF2-40B4-BE49-F238E27FC236}">
                <a16:creationId xmlns:a16="http://schemas.microsoft.com/office/drawing/2014/main" id="{49DA7F4A-8130-4A64-8DE4-EB02EAD8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47" y="2690239"/>
            <a:ext cx="2157001" cy="21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Image result for oxford logo">
            <a:hlinkClick r:id="rId17"/>
            <a:extLst>
              <a:ext uri="{FF2B5EF4-FFF2-40B4-BE49-F238E27FC236}">
                <a16:creationId xmlns:a16="http://schemas.microsoft.com/office/drawing/2014/main" id="{DFBD861F-ED29-41B5-92BC-3B7ABAF8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05" y="2984048"/>
            <a:ext cx="1538482" cy="18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LAC (@SLAClab) | Twitter">
            <a:extLst>
              <a:ext uri="{FF2B5EF4-FFF2-40B4-BE49-F238E27FC236}">
                <a16:creationId xmlns:a16="http://schemas.microsoft.com/office/drawing/2014/main" id="{A535E03C-7ED6-47DD-9B89-EE9D16EE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61" y="932895"/>
            <a:ext cx="1635460" cy="16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iversity of Chicago | Pulitzer Center">
            <a:extLst>
              <a:ext uri="{FF2B5EF4-FFF2-40B4-BE49-F238E27FC236}">
                <a16:creationId xmlns:a16="http://schemas.microsoft.com/office/drawing/2014/main" id="{396CA20E-B1DF-40E8-AC7B-0AA8C1798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32160" r="10211" b="35908"/>
          <a:stretch/>
        </p:blipFill>
        <p:spPr bwMode="auto">
          <a:xfrm>
            <a:off x="7259084" y="5176050"/>
            <a:ext cx="4795060" cy="12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 Downloads - Old Dominion University">
            <a:extLst>
              <a:ext uri="{FF2B5EF4-FFF2-40B4-BE49-F238E27FC236}">
                <a16:creationId xmlns:a16="http://schemas.microsoft.com/office/drawing/2014/main" id="{076BFEE8-27A9-4F35-7E1B-DE01446F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75" y="2934076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59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Acknowledgements: lab members at Northwestern University</a:t>
            </a:r>
          </a:p>
        </p:txBody>
      </p:sp>
      <p:pic>
        <p:nvPicPr>
          <p:cNvPr id="1032" name="Picture 8" descr="AI logo">
            <a:extLst>
              <a:ext uri="{FF2B5EF4-FFF2-40B4-BE49-F238E27FC236}">
                <a16:creationId xmlns:a16="http://schemas.microsoft.com/office/drawing/2014/main" id="{C167E302-E9FE-4375-87DF-C304934B6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0732" r="19969" b="38160"/>
          <a:stretch/>
        </p:blipFill>
        <p:spPr bwMode="auto">
          <a:xfrm>
            <a:off x="4331583" y="865895"/>
            <a:ext cx="1485846" cy="18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I logo">
            <a:extLst>
              <a:ext uri="{FF2B5EF4-FFF2-40B4-BE49-F238E27FC236}">
                <a16:creationId xmlns:a16="http://schemas.microsoft.com/office/drawing/2014/main" id="{397D5469-49B7-40E3-9AB9-37C72364C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7824" r="17294" b="18166"/>
          <a:stretch/>
        </p:blipFill>
        <p:spPr bwMode="auto">
          <a:xfrm>
            <a:off x="5868861" y="865895"/>
            <a:ext cx="1413949" cy="18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7FC7DE-5A38-4B4B-A71C-A5B0D9EBA7CC}"/>
              </a:ext>
            </a:extLst>
          </p:cNvPr>
          <p:cNvSpPr/>
          <p:nvPr/>
        </p:nvSpPr>
        <p:spPr>
          <a:xfrm>
            <a:off x="4266001" y="802622"/>
            <a:ext cx="7796425" cy="1979612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ECA43D-B903-42D5-84F4-9CDEDD3C1F44}"/>
              </a:ext>
            </a:extLst>
          </p:cNvPr>
          <p:cNvSpPr txBox="1"/>
          <p:nvPr/>
        </p:nvSpPr>
        <p:spPr>
          <a:xfrm>
            <a:off x="4678061" y="2843443"/>
            <a:ext cx="91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Jonah Glick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1EA95-4E79-4651-8910-8BC41EEC83C7}"/>
              </a:ext>
            </a:extLst>
          </p:cNvPr>
          <p:cNvSpPr txBox="1"/>
          <p:nvPr/>
        </p:nvSpPr>
        <p:spPr>
          <a:xfrm>
            <a:off x="7639912" y="2843443"/>
            <a:ext cx="111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 DeRose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26FA1C-AA26-4AB1-82B9-2137450744D0}"/>
              </a:ext>
            </a:extLst>
          </p:cNvPr>
          <p:cNvSpPr txBox="1"/>
          <p:nvPr/>
        </p:nvSpPr>
        <p:spPr>
          <a:xfrm>
            <a:off x="6140628" y="2843443"/>
            <a:ext cx="100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Yiping Wang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8F0276-6D49-42C8-9F30-2CE38AB22FBB}"/>
              </a:ext>
            </a:extLst>
          </p:cNvPr>
          <p:cNvSpPr/>
          <p:nvPr/>
        </p:nvSpPr>
        <p:spPr>
          <a:xfrm>
            <a:off x="5420281" y="4341559"/>
            <a:ext cx="1730076" cy="18478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AI logo">
            <a:extLst>
              <a:ext uri="{FF2B5EF4-FFF2-40B4-BE49-F238E27FC236}">
                <a16:creationId xmlns:a16="http://schemas.microsoft.com/office/drawing/2014/main" id="{653965C1-4FEC-4F1E-B6D7-04B309EA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9" y="841721"/>
            <a:ext cx="2015081" cy="25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DE13DB-5109-4E83-877E-2B013258069A}"/>
              </a:ext>
            </a:extLst>
          </p:cNvPr>
          <p:cNvSpPr txBox="1"/>
          <p:nvPr/>
        </p:nvSpPr>
        <p:spPr>
          <a:xfrm>
            <a:off x="144597" y="3394660"/>
            <a:ext cx="3098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Timothy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Kovachy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(Principal Investigator)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0A7290-0FD8-4A87-9997-5CECEB18BDB6}"/>
              </a:ext>
            </a:extLst>
          </p:cNvPr>
          <p:cNvSpPr txBox="1"/>
          <p:nvPr/>
        </p:nvSpPr>
        <p:spPr>
          <a:xfrm>
            <a:off x="5698009" y="3844934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Postdocs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8865A7-FDEB-4B1F-9247-6AC47FA48A30}"/>
              </a:ext>
            </a:extLst>
          </p:cNvPr>
          <p:cNvSpPr txBox="1"/>
          <p:nvPr/>
        </p:nvSpPr>
        <p:spPr>
          <a:xfrm>
            <a:off x="2909520" y="971554"/>
            <a:ext cx="151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students</a:t>
            </a:r>
          </a:p>
        </p:txBody>
      </p:sp>
      <p:pic>
        <p:nvPicPr>
          <p:cNvPr id="3" name="Picture 2" descr="AI logo">
            <a:extLst>
              <a:ext uri="{FF2B5EF4-FFF2-40B4-BE49-F238E27FC236}">
                <a16:creationId xmlns:a16="http://schemas.microsoft.com/office/drawing/2014/main" id="{3C548420-9997-4F7E-9E13-9088679EE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15206" b="32905"/>
          <a:stretch/>
        </p:blipFill>
        <p:spPr bwMode="auto">
          <a:xfrm>
            <a:off x="5499166" y="4415007"/>
            <a:ext cx="1538844" cy="1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CB3A50-51D9-4DEA-9F24-34A949DD61F7}"/>
              </a:ext>
            </a:extLst>
          </p:cNvPr>
          <p:cNvSpPr txBox="1"/>
          <p:nvPr/>
        </p:nvSpPr>
        <p:spPr>
          <a:xfrm>
            <a:off x="5626132" y="6252406"/>
            <a:ext cx="13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</a:p>
        </p:txBody>
      </p:sp>
      <p:pic>
        <p:nvPicPr>
          <p:cNvPr id="5" name="Picture 4" descr="AI logo">
            <a:extLst>
              <a:ext uri="{FF2B5EF4-FFF2-40B4-BE49-F238E27FC236}">
                <a16:creationId xmlns:a16="http://schemas.microsoft.com/office/drawing/2014/main" id="{EE45D09C-1E97-49A1-A89D-54FCDF04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163" y="865894"/>
            <a:ext cx="1485846" cy="18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en DeRose">
            <a:extLst>
              <a:ext uri="{FF2B5EF4-FFF2-40B4-BE49-F238E27FC236}">
                <a16:creationId xmlns:a16="http://schemas.microsoft.com/office/drawing/2014/main" id="{B7F86609-A245-44D1-BD37-37D40CECA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0565" r="7053" b="8555"/>
          <a:stretch/>
        </p:blipFill>
        <p:spPr bwMode="auto">
          <a:xfrm>
            <a:off x="7335127" y="865894"/>
            <a:ext cx="1522586" cy="18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I logo">
            <a:extLst>
              <a:ext uri="{FF2B5EF4-FFF2-40B4-BE49-F238E27FC236}">
                <a16:creationId xmlns:a16="http://schemas.microsoft.com/office/drawing/2014/main" id="{2C2D1681-B492-4D3C-B84D-254275A21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t="9205" r="17862" b="24487"/>
          <a:stretch/>
        </p:blipFill>
        <p:spPr bwMode="auto">
          <a:xfrm>
            <a:off x="8910059" y="870504"/>
            <a:ext cx="1542523" cy="18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3E59E8B-3D82-4272-87ED-5D09798B80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6763" r="6177" b="2175"/>
          <a:stretch/>
        </p:blipFill>
        <p:spPr>
          <a:xfrm>
            <a:off x="9198262" y="4405357"/>
            <a:ext cx="1419381" cy="17913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5E7AE90-202A-4612-90B6-A84D07464C0F}"/>
              </a:ext>
            </a:extLst>
          </p:cNvPr>
          <p:cNvSpPr txBox="1"/>
          <p:nvPr/>
        </p:nvSpPr>
        <p:spPr>
          <a:xfrm>
            <a:off x="9037606" y="2843443"/>
            <a:ext cx="111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Kefeng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E222DE-69D1-47ED-AB0E-494D1F53C270}"/>
              </a:ext>
            </a:extLst>
          </p:cNvPr>
          <p:cNvSpPr txBox="1"/>
          <p:nvPr/>
        </p:nvSpPr>
        <p:spPr>
          <a:xfrm>
            <a:off x="10593314" y="2843443"/>
            <a:ext cx="111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Sharika Saraf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41755C-94BE-4AC4-B54A-CF3775164739}"/>
              </a:ext>
            </a:extLst>
          </p:cNvPr>
          <p:cNvSpPr/>
          <p:nvPr/>
        </p:nvSpPr>
        <p:spPr>
          <a:xfrm>
            <a:off x="9102748" y="4318380"/>
            <a:ext cx="1587477" cy="1979612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9EBE84-9FF0-413B-923F-0252D74034A2}"/>
              </a:ext>
            </a:extLst>
          </p:cNvPr>
          <p:cNvSpPr txBox="1"/>
          <p:nvPr/>
        </p:nvSpPr>
        <p:spPr>
          <a:xfrm>
            <a:off x="8323215" y="3856715"/>
            <a:ext cx="316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students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F121CB-FE4F-4440-8341-65B1707198EE}"/>
              </a:ext>
            </a:extLst>
          </p:cNvPr>
          <p:cNvSpPr txBox="1"/>
          <p:nvPr/>
        </p:nvSpPr>
        <p:spPr>
          <a:xfrm>
            <a:off x="9160599" y="6384969"/>
            <a:ext cx="152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Garrett Louie</a:t>
            </a:r>
          </a:p>
        </p:txBody>
      </p:sp>
    </p:spTree>
    <p:extLst>
      <p:ext uri="{BB962C8B-B14F-4D97-AF65-F5344CB8AC3E}">
        <p14:creationId xmlns:p14="http://schemas.microsoft.com/office/powerpoint/2010/main" val="3230024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Acknowledgements: theory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1AA84-1D6B-584C-C30E-3E6E7E90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712" y="971038"/>
            <a:ext cx="6400800" cy="538075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E66DD2-4973-5E46-2D75-A0C31FDE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" y="123444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7B7A50-7B1A-F583-0719-36CB3823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6"/>
          <a:stretch/>
        </p:blipFill>
        <p:spPr bwMode="auto">
          <a:xfrm>
            <a:off x="2831212" y="1234441"/>
            <a:ext cx="2361014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F7B5C2-BBB4-B2A7-63C4-C7829E3E6265}"/>
              </a:ext>
            </a:extLst>
          </p:cNvPr>
          <p:cNvSpPr txBox="1"/>
          <p:nvPr/>
        </p:nvSpPr>
        <p:spPr>
          <a:xfrm>
            <a:off x="538480" y="3661414"/>
            <a:ext cx="18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Surjeet Rajendran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3B1E6-35BF-41BD-F340-E043A80C6DD6}"/>
              </a:ext>
            </a:extLst>
          </p:cNvPr>
          <p:cNvSpPr txBox="1"/>
          <p:nvPr/>
        </p:nvSpPr>
        <p:spPr>
          <a:xfrm>
            <a:off x="3275948" y="366141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Kaplan</a:t>
            </a:r>
          </a:p>
        </p:txBody>
      </p:sp>
    </p:spTree>
    <p:extLst>
      <p:ext uri="{BB962C8B-B14F-4D97-AF65-F5344CB8AC3E}">
        <p14:creationId xmlns:p14="http://schemas.microsoft.com/office/powerpoint/2010/main" val="2901610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93025" y="2477505"/>
            <a:ext cx="8213000" cy="150721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5190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Everett’s many-worlds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DD4F0-7171-1A7C-31D2-F1FD6D5BA9A9}"/>
              </a:ext>
            </a:extLst>
          </p:cNvPr>
          <p:cNvSpPr txBox="1"/>
          <p:nvPr/>
        </p:nvSpPr>
        <p:spPr>
          <a:xfrm>
            <a:off x="633598" y="1567819"/>
            <a:ext cx="55434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by Hugh Everett III (1957)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wave function collapse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with gravity using atom interferometry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25022-A99A-33CB-0EE2-E5734ED67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96" y="1567819"/>
            <a:ext cx="6142541" cy="40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tests of gravity using atom interferometry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633598" y="1460812"/>
            <a:ext cx="531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superposition at half meter scale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40E4B-239B-4BC6-B724-0CC80B79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44" y="850347"/>
            <a:ext cx="6112487" cy="59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tests of gravity using atom interferometry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633598" y="1460812"/>
            <a:ext cx="5315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superposition at half meter scale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Spacetime curvature across wave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08BE4-4A2D-4386-964A-7F9B3DF1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44" y="1048831"/>
            <a:ext cx="6145312" cy="5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tests of gravity using atom interferometry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633598" y="1460812"/>
            <a:ext cx="5315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superposition at half meter scale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Spacetime curvature across wave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equivalence principle tests to 10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Eotvos ratio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30D26-D98A-45D4-825B-BC993D56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02" y="904399"/>
            <a:ext cx="6293930" cy="57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tests of gravity using atom interferometry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633598" y="1460812"/>
            <a:ext cx="5315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superposition at half meter scale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Spacetime curvature across wave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equivalence principle tests to 10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Eotvos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 &amp; dark matter detection (MAGIS-100)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6C253-C5DA-4FE2-9D86-E8CEEC830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56" y="841829"/>
            <a:ext cx="5544457" cy="59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" y="45720"/>
            <a:ext cx="12097512" cy="685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tests of gravity using atom interferometry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319DE-6E77-450E-8E7F-C69F2DEFF16C}"/>
              </a:ext>
            </a:extLst>
          </p:cNvPr>
          <p:cNvSpPr txBox="1"/>
          <p:nvPr/>
        </p:nvSpPr>
        <p:spPr>
          <a:xfrm>
            <a:off x="633598" y="1460812"/>
            <a:ext cx="53154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superposition at half meter scale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Spacetime curvature across wave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equivalence principle tests to 10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Eotvos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 &amp; dark matter detection (MAGIS-100)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measurements of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F0867-5C7F-4569-B1AE-E4F8D49C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1" y="832791"/>
            <a:ext cx="5774874" cy="59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5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5144"/>
  <p:tag name="ORIGINALWIDTH" val="116.2662"/>
  <p:tag name="LATEXADDIN" val="\documentclass{article}&#10;\usepackage{amsmath,amssymb,xcolor}&#10;\pagestyle{empty}&#10;\begin{document}&#10;&#10;$$P_1$$&#10;&#10;\end{document}"/>
  <p:tag name="IGUANATEXSIZE" val="20"/>
  <p:tag name="IGUANATEXCURSOR" val="101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01173"/>
  <p:tag name="ORIGINALWIDTH" val="236.283"/>
  <p:tag name="LATEXADDIN" val="\documentclass{article}&#10;\usepackage{amsmath,amssymb,xcolor}&#10;\pagestyle{empty}&#10;\begin{document}&#10;&#10;$${\rm time}$$&#10;&#10;\end{document}"/>
  <p:tag name="IGUANATEXSIZE" val="20"/>
  <p:tag name="IGUANATEXCURSOR" val="107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914"/>
  <p:tag name="ORIGINALWIDTH" val="1150.661"/>
  <p:tag name="LATEXADDIN" val="\documentclass{article}&#10;\usepackage{amsmath,amssymb,xcolor}&#10;\pagestyle{empty}&#10;\begin{document}&#10;&#10;$$\Delta\Phi\propto{\color{red}\epsilon_{g}}\frac{GM}{d_{{\rm near}}^{3}}+\frac{GM}{d_{{\rm far}}^{3}}$$&#10;&#10;\end{document}"/>
  <p:tag name="IGUANATEXSIZE" val="20"/>
  <p:tag name="IGUANATEXCURSOR" val="19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895"/>
  <p:tag name="ORIGINALWIDTH" val="1232.422"/>
  <p:tag name="LATEXADDIN" val="\documentclass{article}&#10;\usepackage{amsmath,amssymb,xcolor}&#10;\pagestyle{empty}&#10;\begin{document}&#10;&#10;$$\Delta\Phi_{{\rm resolution}}\sim\frac{1}{\sqrt{N_{{\rm atom}}}}$$&#10;&#10;\end{document}"/>
  <p:tag name="IGUANATEXSIZE" val="20"/>
  <p:tag name="IGUANATEXCURSOR" val="16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861"/>
  <p:tag name="ORIGINALWIDTH" val="1056.147"/>
  <p:tag name="LATEXADDIN" val="\documentclass{article}&#10;\usepackage{amsmath}&#10;\pagestyle{empty}&#10;\begin{document}&#10;&#10;$$\epsilon_{g}\sim\frac{10\,\Delta\Phi_{{\rm resolution}}}{\Delta\Phi}$$&#10;&#10;\end{document}"/>
  <p:tag name="IGUANATEXSIZE" val="20"/>
  <p:tag name="IGUANATEXCURSOR" val="15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696"/>
  <p:tag name="ORIGINALWIDTH" val="565.5789"/>
  <p:tag name="LATEXADDIN" val="\documentclass{article}&#10;\usepackage{amsmath}&#10;\pagestyle{empty}&#10;\begin{document}&#10;&#10;$$=O(10^{-6})$$&#10;&#10;\end{document}"/>
  <p:tag name="IGUANATEXSIZE" val="20"/>
  <p:tag name="IGUANATEXCURSOR" val="9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805.502"/>
  <p:tag name="LATEXADDIN" val="\documentclass{article}&#10;\usepackage{amsmath,xcolor}&#10;\pagestyle{empty}&#10;\begin{document}&#10;&#10;$$|\Psi_{{\rm universe}}\rangle={\color{blue}|\uparrow\rangle|d_{{\rm far}}\rangle}+{\color{red}|\downarrow\rangle|d_{{\rm near}}\rangle}$$&#10;&#10;\end{document}"/>
  <p:tag name="IGUANATEXSIZE" val="20"/>
  <p:tag name="IGUANATEXCURSOR" val="21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636.0887"/>
  <p:tag name="LATEXADDIN" val="\documentclass{article}&#10;\usepackage{amsmath,amssymb,xcolor}&#10;\pagestyle{empty}&#10;\begin{document}&#10;&#10;$$v_{z} \approx 20 \, {\rm m}/{\rm s}$$&#10;&#10;\end{document}"/>
  <p:tag name="IGUANATEXSIZE" val="20"/>
  <p:tag name="IGUANATEXCURSOR" val="11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0143"/>
  <p:tag name="ORIGINALWIDTH" val="672.8439"/>
  <p:tag name="LATEXADDIN" val="\documentclass{article}&#10;\usepackage{amsmath,amssymb,xcolor}&#10;\pagestyle{empty}&#10;\begin{document}&#10;&#10;$$n_{{\scriptscriptstyle {\rm LMT}}} \approx 1500$$&#10;&#10;\end{document}"/>
  <p:tag name="IGUANATEXSIZE" val="20"/>
  <p:tag name="IGUANATEXCURSOR" val="14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492.8187"/>
  <p:tag name="LATEXADDIN" val="\documentclass{article}&#10;\usepackage{amsmath,amssymb,xcolor}&#10;\pagestyle{empty}&#10;\begin{document}&#10;&#10;$$T \approx 3 \, {\rm sec}$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690.8464"/>
  <p:tag name="LATEXADDIN" val="\documentclass{article}&#10;\usepackage{amsmath}&#10;\pagestyle{empty}&#10;\begin{document}&#10;&#10;$$M \approx 1000 \, {\rm kg}$$&#10;&#10;\end{document}"/>
  <p:tag name="IGUANATEXSIZE" val="20"/>
  <p:tag name="IGUANATEXCURSOR" val="10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859.62"/>
  <p:tag name="LATEXADDIN" val="\documentclass{article}&#10;\usepackage{amsmath}&#10;\pagestyle{empty}&#10;\begin{document}&#10;&#10;$$d_{\rm near} = 3 \, {\rm meters}$$&#10;&#10;\end{document}"/>
  <p:tag name="IGUANATEXSIZE" val="20"/>
  <p:tag name="IGUANATEXCURSOR" val="11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09.5153"/>
  <p:tag name="LATEXADDIN" val="\documentclass{article}&#10;\usepackage{amsmath,amssymb,xcolor}&#10;\pagestyle{empty}&#10;\begin{document}&#10;&#10;$$^{1}{\rm S}$$&#10;&#10;\end{document}"/>
  <p:tag name="IGUANATEXSIZE" val="20"/>
  <p:tag name="IGUANATEXCURSOR" val="10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018"/>
  <p:tag name="ORIGINALWIDTH" val="657.0917"/>
  <p:tag name="LATEXADDIN" val="\documentclass{article}&#10;\usepackage{amsmath}&#10;\pagestyle{empty}&#10;\begin{document}&#10;&#10;$$N_{\rm atom} \approx 10^6$$&#10;&#10;\end{document}"/>
  <p:tag name="IGUANATEXSIZE" val="20"/>
  <p:tag name="IGUANATEXCURSOR" val="10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240.7836"/>
  <p:tag name="LATEXADDIN" val="\documentclass{article}&#10;\usepackage{amsmath,amssymb,xcolor}&#10;\pagestyle{empty}&#10;\begin{document}&#10;&#10;$$50 \, {\rm m}$$&#10;&#10;\end{document}"/>
  <p:tag name="IGUANATEXSIZE" val="20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240.7836"/>
  <p:tag name="LATEXADDIN" val="\documentclass{article}&#10;\usepackage{amsmath,amssymb,xcolor}&#10;\pagestyle{empty}&#10;\begin{document}&#10;&#10;$$50 \, {\rm m}$$&#10;&#10;\end{document}"/>
  <p:tag name="IGUANATEXSIZE" val="20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53.2574"/>
  <p:tag name="LATEXADDIN" val="\documentclass{article}&#10;\usepackage{amsmath,amssymb,xcolor}&#10;\pagestyle{empty}&#10;\begin{document}&#10;&#10;$$0$$&#10;&#10;\end{document}"/>
  <p:tag name="IGUANATEXSIZE" val="16"/>
  <p:tag name="IGUANATEXCURSOR" val="9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01173"/>
  <p:tag name="ORIGINALWIDTH" val="84.76181"/>
  <p:tag name="LATEXADDIN" val="\documentclass{article}&#10;\usepackage{amsmath,amssymb,xcolor}&#10;\pagestyle{empty}&#10;\begin{document}&#10;&#10;$$T$$&#10;&#10;\end{document}"/>
  <p:tag name="IGUANATEXSIZE" val="16"/>
  <p:tag name="IGUANATEXCURSOR" val="9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01173"/>
  <p:tag name="ORIGINALWIDTH" val="144.0201"/>
  <p:tag name="LATEXADDIN" val="\documentclass{article}&#10;\usepackage{amsmath,amssymb,xcolor}&#10;\pagestyle{empty}&#10;\begin{document}&#10;&#10;$$2T$$&#10;&#10;\end{document}"/>
  <p:tag name="IGUANATEXSIZE" val="16"/>
  <p:tag name="IGUANATEXCURSOR" val="9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652"/>
  <p:tag name="ORIGINALWIDTH" val="125.2675"/>
  <p:tag name="LATEXADDIN" val="\documentclass{article}&#10;\usepackage{amsmath,amssymb,xcolor}&#10;\pagestyle{empty}&#10;\begin{document}&#10;&#10;$$^{1}{\rm P}$$&#10;&#10;\end{document}"/>
  <p:tag name="IGUANATEXSIZE" val="20"/>
  <p:tag name="IGUANATEXCURSOR" val="10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13.2658"/>
  <p:tag name="LATEXADDIN" val="\documentclass{article}&#10;\usepackage{amsmath,amssymb,xcolor}&#10;\pagestyle{empty}&#10;\begin{document}&#10;&#10;$$^{3}{\rm S}$$&#10;&#10;\end{document}"/>
  <p:tag name="IGUANATEXSIZE" val="20"/>
  <p:tag name="IGUANATEXCURSOR" val="10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129.018"/>
  <p:tag name="LATEXADDIN" val="\documentclass{article}&#10;\usepackage{amsmath,amssymb,xcolor}&#10;\pagestyle{empty}&#10;\begin{document}&#10;&#10;$$^{3}{\rm P}$$&#10;&#10;\end{document}"/>
  <p:tag name="IGUANATEXSIZE" val="20"/>
  <p:tag name="IGUANATEXCURSOR" val="10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295.5413"/>
  <p:tag name="LATEXADDIN" val="\documentclass{article}&#10;\usepackage{amsmath,amssymb,xcolor}&#10;\pagestyle{empty}&#10;\begin{document}&#10;&#10;$$J = 0$$&#10;&#10;\end{document}"/>
  <p:tag name="IGUANATEXSIZE" val="20"/>
  <p:tag name="IGUANATEXCURSOR" val="10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291.0406"/>
  <p:tag name="LATEXADDIN" val="\documentclass{article}&#10;\usepackage{amsmath,amssymb,xcolor}&#10;\pagestyle{empty}&#10;\begin{document}&#10;&#10;$$J = 1$$&#10;&#10;\end{document}"/>
  <p:tag name="IGUANATEXSIZE" val="20"/>
  <p:tag name="IGUANATEXCURSOR" val="10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294.7911"/>
  <p:tag name="LATEXADDIN" val="\documentclass{article}&#10;\usepackage{amsmath,amssymb,xcolor}&#10;\pagestyle{empty}&#10;\begin{document}&#10;&#10;$$J = 2$$&#10;&#10;\end{document}"/>
  <p:tag name="IGUANATEXSIZE" val="20"/>
  <p:tag name="IGUANATEXCURSOR" val="10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375.8024"/>
  <p:tag name="LATEXADDIN" val="\documentclass{article}&#10;\usepackage{amsmath,amssymb,xcolor}&#10;\pagestyle{empty}&#10;\begin{document}&#10;&#10;$$\color{blue} 461 \, {\rm nm}$$&#10;&#10;\end{document}"/>
  <p:tag name="IGUANATEXSIZE" val="20"/>
  <p:tag name="IGUANATEXCURSOR" val="111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374.3022"/>
  <p:tag name="LATEXADDIN" val="\documentclass{article}&#10;\usepackage{amsmath,amssymb,xcolor}&#10;\pagestyle{empty}&#10;\begin{document}&#10;&#10;$$\color{red} 689 \, {\rm nm}$$&#10;&#10;\end{document}"/>
  <p:tag name="IGUANATEXSIZE" val="20"/>
  <p:tag name="IGUANATEXCURSOR" val="11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5144"/>
  <p:tag name="ORIGINALWIDTH" val="119.2666"/>
  <p:tag name="LATEXADDIN" val="\documentclass{article}&#10;\usepackage{amsmath,amssymb,xcolor}&#10;\pagestyle{empty}&#10;\begin{document}&#10;&#10;$$P_2$$&#10;&#10;\end{document}"/>
  <p:tag name="IGUANATEXSIZE" val="20"/>
  <p:tag name="IGUANATEXCURSOR" val="101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374.3022"/>
  <p:tag name="LATEXADDIN" val="\documentclass{article}&#10;\usepackage{amsmath,amssymb,xcolor}&#10;\pagestyle{empty}&#10;\begin{document}&#10;&#10;$$\color{red} 698 \, {\rm nm}$$&#10;&#10;\end{document}"/>
  <p:tag name="IGUANATEXSIZE" val="20"/>
  <p:tag name="IGUANATEXCURSOR" val="11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5187"/>
  <p:tag name="ORIGINALWIDTH" val="479.3169"/>
  <p:tag name="LATEXADDIN" val="\documentclass{article}&#10;\usepackage{amsmath,amssymb,xcolor}&#10;\pagestyle{empty}&#10;\begin{document}&#10;&#10;$${\rm 5s\,5p}\,^{3}{\rm P}_{J}$$&#10;&#10;\end{document}"/>
  <p:tag name="IGUANATEXSIZE" val="20"/>
  <p:tag name="IGUANATEXCURSOR" val="127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681"/>
  <p:tag name="ORIGINALWIDTH" val="352.5492"/>
  <p:tag name="LATEXADDIN" val="\documentclass{article}&#10;\usepackage{amsmath,amssymb,xcolor}&#10;\pagestyle{empty}&#10;\begin{document}&#10;&#10;$${\rm 5s}^{2}\,^{1}{\rm S}_{0}$$&#10;&#10;\end{document}"/>
  <p:tag name="IGUANATEXSIZE" val="20"/>
  <p:tag name="IGUANATEXCURSOR" val="127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685"/>
  <p:tag name="ORIGINALWIDTH" val="460.5642"/>
  <p:tag name="LATEXADDIN" val="\documentclass{article}&#10;\usepackage{amsmath,amssymb,xcolor}&#10;\pagestyle{empty}&#10;\begin{document}&#10;&#10;$${\rm 5s\,5p}\,^{1}{\rm P}_{1}$$&#10;&#10;\end{document}"/>
  <p:tag name="IGUANATEXSIZE" val="20"/>
  <p:tag name="IGUANATEXCURSOR" val="127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666"/>
  <p:tag name="ORIGINALWIDTH" val="904.6262"/>
  <p:tag name="LATEXADDIN" val="\documentclass{article}&#10;\usepackage{amsmath,amssymb,xcolor}&#10;\pagestyle{empty}&#10;\begin{document}&#10;&#10;$$\text{Lifetime }\gtrsim 100\,{\rm s}$$&#10;&#10;\end{document}"/>
  <p:tag name="IGUANATEXSIZE" val="20"/>
  <p:tag name="IGUANATEXCURSOR" val="125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6181"/>
  <p:tag name="ORIGINALWIDTH" val="531.8243"/>
  <p:tag name="LATEXADDIN" val="\documentclass{article}&#10;\usepackage{amsmath,amssymb,xcolor}&#10;\pagestyle{empty}&#10;\begin{document}&#10;&#10;$$\color{blue} T\approx1\,{\rm mK}$$&#10;&#10;\end{document}"/>
  <p:tag name="IGUANATEXSIZE" val="20"/>
  <p:tag name="IGUANATEXCURSOR" val="11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502.5702"/>
  <p:tag name="LATEXADDIN" val="\documentclass{article}&#10;\usepackage{amsmath,amssymb,xcolor}&#10;\pagestyle{empty}&#10;\begin{document}&#10;&#10;$$\color{red} T\approx1\,{\rm \mu K}$$&#10;&#10;\end{document}"/>
  <p:tag name="IGUANATEXSIZE" val="20"/>
  <p:tag name="IGUANATEXCURSOR" val="11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25.2675"/>
  <p:tag name="LATEXADDIN" val="\documentclass{article}&#10;\usepackage{amsmath,amssymb,xcolor}&#10;\pagestyle{empty}&#10;\begin{document}&#10;&#10;$$\hbar k$$&#10;&#10;\end{document}"/>
  <p:tag name="IGUANATEXSIZE" val="20"/>
  <p:tag name="IGUANATEXCURSOR" val="105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25.2675"/>
  <p:tag name="LATEXADDIN" val="\documentclass{article}&#10;\usepackage{amsmath,amssymb,xcolor}&#10;\pagestyle{empty}&#10;\begin{document}&#10;&#10;$$\hbar k$$&#10;&#10;\end{document}"/>
  <p:tag name="IGUANATEXSIZE" val="20"/>
  <p:tag name="IGUANATEXCURSOR" val="105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751.6049"/>
  <p:tag name="LATEXADDIN" val="\documentclass{article}&#10;\usepackage{amsmath,amssymb,xcolor}&#10;\pagestyle{empty}&#10;\begin{document}&#10;&#10;$$v = \hbar k/m_{\rm atom}$$&#10;&#10;\end{document}"/>
  <p:tag name="IGUANATEXSIZE" val="20"/>
  <p:tag name="IGUANATEXCURSOR" val="10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265.5371"/>
  <p:tag name="LATEXADDIN" val="\documentclass{article}&#10;\usepackage{amsmath,amssymb,xcolor}&#10;\pagestyle{empty}&#10;\begin{document}&#10;&#10;$$t=0$$&#10;&#10;\end{document}"/>
  <p:tag name="IGUANATEXSIZE" val="20"/>
  <p:tag name="IGUANATEXCURSOR" val="101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751.6049"/>
  <p:tag name="LATEXADDIN" val="\documentclass{article}&#10;\usepackage{amsmath,amssymb,xcolor}&#10;\pagestyle{empty}&#10;\begin{document}&#10;&#10;$$v = \hbar k/m_{\rm atom}$$&#10;&#10;\end{document}"/>
  <p:tag name="IGUANATEXSIZE" val="20"/>
  <p:tag name="IGUANATEXCURSOR" val="10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0.2654"/>
  <p:tag name="LATEXADDIN" val="\documentclass{article}&#10;\usepackage{amsmath,amssymb,xcolor}&#10;\pagestyle{empty}&#10;\begin{document}&#10;&#10;$$\color{red} | {\rm e} \rangle$$&#10;&#10;\end{document}"/>
  <p:tag name="IGUANATEXSIZE" val="20"/>
  <p:tag name="IGUANATEXCURSOR" val="127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9.2666"/>
  <p:tag name="LATEXADDIN" val="\documentclass{article}&#10;\usepackage{amsmath,amssymb,xcolor}&#10;\pagestyle{empty}&#10;\begin{document}&#10;&#10;$$\color{blue} | {\rm g} \rangle$$&#10;&#10;\end{document}"/>
  <p:tag name="IGUANATEXSIZE" val="20"/>
  <p:tag name="IGUANATEXCURSOR" val="128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621.8368"/>
  <p:tag name="LATEXADDIN" val="\documentclass{article}&#10;\usepackage{amsmath,amssymb,xcolor}&#10;\pagestyle{empty}&#10;\begin{document}&#10;&#10;$$\omega_{a} \, (698 \, {\rm nm})$$&#10;&#10;\end{document}"/>
  <p:tag name="IGUANATEXSIZE" val="20"/>
  <p:tag name="IGUANATEXCURSOR" val="12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240.7836"/>
  <p:tag name="LATEXADDIN" val="\documentclass{article}&#10;\usepackage{amsmath,amssymb,xcolor}&#10;\pagestyle{empty}&#10;\begin{document}&#10;&#10;$$50 \, {\rm m}$$&#10;&#10;\end{document}"/>
  <p:tag name="IGUANATEXSIZE" val="20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240.7836"/>
  <p:tag name="LATEXADDIN" val="\documentclass{article}&#10;\usepackage{amsmath,amssymb,xcolor}&#10;\pagestyle{empty}&#10;\begin{document}&#10;&#10;$$50 \, {\rm m}$$&#10;&#10;\end{document}"/>
  <p:tag name="IGUANATEXSIZE" val="20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848.3684"/>
  <p:tag name="LATEXADDIN" val="\documentclass{article}&#10;\usepackage{amsmath}&#10;\pagestyle{empty}&#10;\begin{document}&#10;&#10;$$L(1+h\sin(\omega t))$$&#10;&#10;\end{document}"/>
  <p:tag name="IGUANATEXSIZE" val="20"/>
  <p:tag name="IGUANATEXCURSOR" val="101"/>
  <p:tag name="TRANSPARENCY" val="True"/>
  <p:tag name="FILENAME" val="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861"/>
  <p:tag name="ORIGINALWIDTH" val="1707.988"/>
  <p:tag name="LATEXADDIN" val="\documentclass{article}&#10;\usepackage{amsmath,amssymb,xcolor}&#10;\pagestyle{empty}&#10;\begin{document}&#10;&#10;$$U(r) = -\frac{Gm_{1}m_{2}}{r}\left(1+\alpha{\rm e}^{-r/\lambda}\right)$$&#10;&#10;\end{document}"/>
  <p:tag name="IGUANATEXSIZE" val="20"/>
  <p:tag name="IGUANATEXCURSOR" val="168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270.0377"/>
  <p:tag name="LATEXADDIN" val="\documentclass{article}&#10;\usepackage{amsmath,amssymb,xcolor}&#10;\pagestyle{empty}&#10;\begin{document}&#10;&#10;$$6.671$$&#10;&#10;\end{document}"/>
  <p:tag name="IGUANATEXSIZE" val="14"/>
  <p:tag name="IGUANATEXCURSOR" val="10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0197"/>
  <p:tag name="ORIGINALWIDTH" val="1773.248"/>
  <p:tag name="LATEXADDIN" val="\documentclass{article}&#10;\usepackage{amsmath,amssymb,xcolor}&#10;\pagestyle{empty}&#10;\begin{document}&#10;&#10;$$(G - G_{\rm CODATA})/G_{\rm CODATA} \times 10^{4}$$&#10;&#10;\end{document}"/>
  <p:tag name="IGUANATEXSIZE" val="14"/>
  <p:tag name="IGUANATEXCURSOR" val="147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295.5413"/>
  <p:tag name="LATEXADDIN" val="\documentclass{article}&#10;\usepackage{amsmath,amssymb,xcolor}&#10;\pagestyle{empty}&#10;\begin{document}&#10;&#10;$$t=T$$&#10;&#10;\end{document}"/>
  <p:tag name="IGUANATEXSIZE" val="20"/>
  <p:tag name="IGUANATEXCURSOR" val="101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0201"/>
  <p:tag name="ORIGINALWIDTH" val="1132.658"/>
  <p:tag name="LATEXADDIN" val="\documentclass{article}&#10;\usepackage{amsmath,amssymb,xcolor}&#10;\pagestyle{empty}&#10;\begin{document}&#10;&#10;$$G \, (10^{-11} \, {\rm m}^{3} {\rm kg}^{-1} {\rm s}^{-2})$$&#10;&#10;\end{document}"/>
  <p:tag name="IGUANATEXSIZE" val="14"/>
  <p:tag name="IGUANATEXCURSOR" val="15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466.455"/>
  <p:tag name="LATEXADDIN" val="\documentclass{article}&#10;\usepackage{amsmath,amssymb,xcolor}&#10;\pagestyle{empty}&#10;\begin{document}&#10;&#10;$$\text{Schlamminger et al. (2006)}$$&#10;&#10;\end{document}"/>
  <p:tag name="IGUANATEXSIZE" val="14"/>
  <p:tag name="IGUANATEXCURSOR" val="12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689.236"/>
  <p:tag name="LATEXADDIN" val="\documentclass{article}&#10;\usepackage{amsmath,amssymb,xcolor}&#10;\pagestyle{empty}&#10;\begin{document}&#10;&#10;$$\text{Armstrong \&amp; Fitzgerald (2003)}$$&#10;&#10;\end{document}"/>
  <p:tag name="IGUANATEXSIZE" val="14"/>
  <p:tag name="IGUANATEXCURSOR" val="115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39.8812"/>
  <p:tag name="LATEXADDIN" val="\documentclass{article}&#10;\usepackage{amsmath,amssymb,xcolor}&#10;\pagestyle{empty}&#10;\begin{document}&#10;&#10;$$\text{Kleinevoss (2002)}$$&#10;&#10;\end{document}"/>
  <p:tag name="IGUANATEXSIZE" val="14"/>
  <p:tag name="IGUANATEXCURSOR" val="121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40.395"/>
  <p:tag name="LATEXADDIN" val="\documentclass{article}&#10;\usepackage{amsmath,amssymb,xcolor}&#10;\pagestyle{empty}&#10;\begin{document}&#10;&#10;$$\text{Quinn et al. (2001)}$$&#10;&#10;\end{document}"/>
  <p:tag name="IGUANATEXSIZE" val="14"/>
  <p:tag name="IGUANATEXCURSOR" val="12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640.479"/>
  <p:tag name="LATEXADDIN" val="\documentclass{article}&#10;\usepackage{amsmath,amssymb,xcolor}&#10;\pagestyle{empty}&#10;\begin{document}&#10;&#10;$$\text{Gundlach \&amp; Merkowitz (2000)}$$&#10;&#10;\end{document}"/>
  <p:tag name="IGUANATEXSIZE" val="14"/>
  <p:tag name="IGUANATEXCURSOR" val="104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288.68"/>
  <p:tag name="LATEXADDIN" val="\documentclass{article}&#10;\usepackage{amsmath,amssymb,xcolor}&#10;\pagestyle{empty}&#10;\begin{document}&#10;&#10;$$\text{Bagley \&amp; Luther (1997)}$$&#10;&#10;\end{document}"/>
  <p:tag name="IGUANATEXSIZE" val="14"/>
  <p:tag name="IGUANATEXCURSOR" val="11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495.709"/>
  <p:tag name="LATEXADDIN" val="\documentclass{article}&#10;\usepackage{amsmath,amssymb,xcolor}&#10;\pagestyle{empty}&#10;\begin{document}&#10;&#10;$$\text{Karagioz \&amp; Izmailov (1996)}$$&#10;&#10;\end{document}"/>
  <p:tag name="IGUANATEXSIZE" val="14"/>
  <p:tag name="IGUANATEXCURSOR" val="114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287.18"/>
  <p:tag name="LATEXADDIN" val="\documentclass{article}&#10;\usepackage{amsmath,amssymb,xcolor}&#10;\pagestyle{empty}&#10;\begin{document}&#10;&#10;$$\text{Luther \&amp; Towler (1982)}$$&#10;&#10;\end{document}"/>
  <p:tag name="IGUANATEXSIZE" val="14"/>
  <p:tag name="IGUANATEXCURSOR" val="11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41.3813"/>
  <p:tag name="LATEXADDIN" val="\documentclass{article}&#10;\usepackage{amsmath,amssymb,xcolor}&#10;\pagestyle{empty}&#10;\begin{document}&#10;&#10;$$\text{Rosi et al. (2014)}$$&#10;&#10;\end{document}"/>
  <p:tag name="IGUANATEXSIZE" val="14"/>
  <p:tag name="IGUANATEXCURSOR" val="12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357.7999"/>
  <p:tag name="LATEXADDIN" val="\documentclass{article}&#10;\usepackage{amsmath,amssymb,xcolor}&#10;\pagestyle{empty}&#10;\begin{document}&#10;&#10;$$t=2T$$&#10;&#10;\end{document}"/>
  <p:tag name="IGUANATEXSIZE" val="20"/>
  <p:tag name="IGUANATEXCURSOR" val="101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40.395"/>
  <p:tag name="LATEXADDIN" val="\documentclass{article}&#10;\usepackage{amsmath,amssymb,xcolor}&#10;\pagestyle{empty}&#10;\begin{document}&#10;&#10;$$\text{Quinn et al. (2013)}$$&#10;&#10;\end{document}"/>
  <p:tag name="IGUANATEXSIZE" val="14"/>
  <p:tag name="IGUANATEXCURSOR" val="12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64.913"/>
  <p:tag name="LATEXADDIN" val="\documentclass{article}&#10;\usepackage{amsmath,amssymb,xcolor}&#10;\pagestyle{empty}&#10;\begin{document}&#10;&#10;$$\text{Parks \&amp; Faller (2010)}$$&#10;&#10;\end{document}"/>
  <p:tag name="IGUANATEXSIZE" val="14"/>
  <p:tag name="IGUANATEXCURSOR" val="112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852.1189"/>
  <p:tag name="LATEXADDIN" val="\documentclass{article}&#10;\usepackage{amsmath,amssymb,xcolor}&#10;\pagestyle{empty}&#10;\begin{document}&#10;&#10;$$\text{Tu et al. (2010)}$$&#10;&#10;\end{document}"/>
  <p:tag name="IGUANATEXSIZE" val="14"/>
  <p:tag name="IGUANATEXCURSOR" val="120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273.7882"/>
  <p:tag name="LATEXADDIN" val="\documentclass{article}&#10;\usepackage{amsmath,amssymb,xcolor}&#10;\pagestyle{empty}&#10;\begin{document}&#10;&#10;$$6.672$$&#10;&#10;\end{document}"/>
  <p:tag name="IGUANATEXSIZE" val="14"/>
  <p:tag name="IGUANATEXCURSOR" val="10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274.5384"/>
  <p:tag name="LATEXADDIN" val="\documentclass{article}&#10;\usepackage{amsmath,amssymb,xcolor}&#10;\pagestyle{empty}&#10;\begin{document}&#10;&#10;$$6.673$$&#10;&#10;\end{document}"/>
  <p:tag name="IGUANATEXSIZE" val="14"/>
  <p:tag name="IGUANATEXCURSOR" val="10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276.0385"/>
  <p:tag name="LATEXADDIN" val="\documentclass{article}&#10;\usepackage{amsmath,amssymb,xcolor}&#10;\pagestyle{empty}&#10;\begin{document}&#10;&#10;$$6.674$$&#10;&#10;\end{document}"/>
  <p:tag name="IGUANATEXSIZE" val="14"/>
  <p:tag name="IGUANATEXCURSOR" val="10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273.7882"/>
  <p:tag name="LATEXADDIN" val="\documentclass{article}&#10;\usepackage{amsmath,amssymb,xcolor}&#10;\pagestyle{empty}&#10;\begin{document}&#10;&#10;$$6.675$$&#10;&#10;\end{document}"/>
  <p:tag name="IGUANATEXSIZE" val="14"/>
  <p:tag name="IGUANATEXCURSOR" val="103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142.5199"/>
  <p:tag name="LATEXADDIN" val="\documentclass{article}&#10;\usepackage{amsmath,amssymb,xcolor}&#10;\pagestyle{empty}&#10;\begin{document}&#10;&#10;$$-5$$&#10;&#10;\end{document}"/>
  <p:tag name="IGUANATEXSIZE" val="14"/>
  <p:tag name="IGUANATEXCURSOR" val="100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01173"/>
  <p:tag name="ORIGINALWIDTH" val="144.7702"/>
  <p:tag name="LATEXADDIN" val="\documentclass{article}&#10;\usepackage{amsmath,amssymb,xcolor}&#10;\pagestyle{empty}&#10;\begin{document}&#10;&#10;$$-4$$&#10;&#10;\end{document}"/>
  <p:tag name="IGUANATEXSIZE" val="14"/>
  <p:tag name="IGUANATEXCURSOR" val="100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143.27"/>
  <p:tag name="LATEXADDIN" val="\documentclass{article}&#10;\usepackage{amsmath,amssymb,xcolor}&#10;\pagestyle{empty}&#10;\begin{document}&#10;&#10;$$-3$$&#10;&#10;\end{document}"/>
  <p:tag name="IGUANATEXSIZE" val="14"/>
  <p:tag name="IGUANATEXCURSOR" val="100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652"/>
  <p:tag name="ORIGINALWIDTH" val="337.5471"/>
  <p:tag name="LATEXADDIN" val="\documentclass{article}&#10;\usepackage{amsmath,amssymb,xcolor}&#10;\pagestyle{empty}&#10;\begin{document}&#10;&#10;$$\Delta z_{\rm max}$$&#10;&#10;\end{document}"/>
  <p:tag name="IGUANATEXSIZE" val="20"/>
  <p:tag name="IGUANATEXCURSOR" val="115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142.5199"/>
  <p:tag name="LATEXADDIN" val="\documentclass{article}&#10;\usepackage{amsmath,amssymb,xcolor}&#10;\pagestyle{empty}&#10;\begin{document}&#10;&#10;$$-2$$&#10;&#10;\end{document}"/>
  <p:tag name="IGUANATEXSIZE" val="14"/>
  <p:tag name="IGUANATEXCURSOR" val="100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138.0193"/>
  <p:tag name="LATEXADDIN" val="\documentclass{article}&#10;\usepackage{amsmath,amssymb,xcolor}&#10;\pagestyle{empty}&#10;\begin{document}&#10;&#10;$$-1$$&#10;&#10;\end{document}"/>
  <p:tag name="IGUANATEXSIZE" val="14"/>
  <p:tag name="IGUANATEXCURSOR" val="100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53.2574"/>
  <p:tag name="LATEXADDIN" val="\documentclass{article}&#10;\usepackage{amsmath,amssymb,xcolor}&#10;\pagestyle{empty}&#10;\begin{document}&#10;&#10;$$0$$&#10;&#10;\end{document}"/>
  <p:tag name="IGUANATEXSIZE" val="14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41.25575"/>
  <p:tag name="LATEXADDIN" val="\documentclass{article}&#10;\usepackage{amsmath,amssymb,xcolor}&#10;\pagestyle{empty}&#10;\begin{document}&#10;&#10;$$1$$&#10;&#10;\end{document}"/>
  <p:tag name="IGUANATEXSIZE" val="14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50.25701"/>
  <p:tag name="LATEXADDIN" val="\documentclass{article}&#10;\usepackage{amsmath,amssymb,xcolor}&#10;\pagestyle{empty}&#10;\begin{document}&#10;&#10;$$2$$&#10;&#10;\end{document}"/>
  <p:tag name="IGUANATEXSIZE" val="14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53.2574"/>
  <p:tag name="LATEXADDIN" val="\documentclass{article}&#10;\usepackage{amsmath,amssymb,xcolor}&#10;\pagestyle{empty}&#10;\begin{document}&#10;&#10;$$3$$&#10;&#10;\end{document}"/>
  <p:tag name="IGUANATEXSIZE" val="14"/>
  <p:tag name="IGUANATEXCURSOR" val="9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180.7752"/>
  <p:tag name="LATEXADDIN" val="\documentclass{article}&#10;\usepackage{amsmath}&#10;\pagestyle{empty}&#10;\begin{document}&#10;&#10;$$\Delta \Phi$$&#10;&#10;\end{document}"/>
  <p:tag name="IGUANATEXSIZE" val="20"/>
  <p:tag name="IGUANATEXCURSOR" val="9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916"/>
  <p:tag name="ORIGINALWIDTH" val="3081.43"/>
  <p:tag name="LATEXADDIN" val="\documentclass{article}&#10;\usepackage{amsmath,amssymb,xcolor}&#10;\pagestyle{empty}&#10;\begin{document}&#10;&#10;$$L_{i}(t)=\frac{1}{2}mv_{i}^{2}(t)-mg\,z_{i}(t){\color{red}-\frac{1}{2}m\left(\frac{\partial g_{z}}{\partial z_{i}}\right)z_{i}^{2}(t)}+O(z_{i}^{3}(t))$$&#10;&#10;\end{document}"/>
  <p:tag name="IGUANATEXSIZE" val="16"/>
  <p:tag name="IGUANATEXCURSOR" val="5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5169"/>
  <p:tag name="ORIGINALWIDTH" val="2213.559"/>
  <p:tag name="LATEXADDIN" val="\documentclass{article}&#10;\usepackage{amsmath,amssymb,xcolor}&#10;\pagestyle{empty}&#10;\begin{document}&#10;&#10;$$\Phi_{{\rm total}}=\Phi_{{\rm laser}}+\Phi_{{\rm propagation}}+\Phi_{{\rm separation}}$$&#10;&#10;\end{document}"/>
  <p:tag name="IGUANATEXSIZE" val="16"/>
  <p:tag name="IGUANATEXCURSOR" val="18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936"/>
  <p:tag name="ORIGINALWIDTH" val="2911.906"/>
  <p:tag name="LATEXADDIN" val="\documentclass{article}&#10;\usepackage{amsmath,amssymb,xcolor}&#10;\pagestyle{empty}&#10;\begin{document}&#10;&#10;$$\Phi_{{\rm propagation}}=\frac{1}{\hbar}\int_{0}^{2T}{\rm d}t\,L_{{\rm upper}}(t)-\frac{1}{\hbar}\int_{0}^{2T}{\rm d}t\,L_{{\rm lower}}(t)$$&#10;&#10;\end{document}"/>
  <p:tag name="IGUANATEXSIZE" val="16"/>
  <p:tag name="IGUANATEXCURSOR" val="23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6039"/>
  <p:tag name="ORIGINALWIDTH" val="207.779"/>
  <p:tag name="LATEXADDIN" val="\documentclass{article}&#10;\usepackage{amsmath,amssymb,xcolor}&#10;\pagestyle{empty}&#10;\begin{document}&#10;&#10;$$z_{\rm free}$$&#10;&#10;\end{document}"/>
  <p:tag name="IGUANATEXSIZE" val="20"/>
  <p:tag name="IGUANATEXCURSOR" val="109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916"/>
  <p:tag name="ORIGINALWIDTH" val="3662.761"/>
  <p:tag name="LATEXADDIN" val="\documentclass{article}&#10;\usepackage{amsmath,amssymb,xcolor}&#10;\pagestyle{empty}&#10;\begin{document}&#10;&#10;$$\Phi_{{\rm total}}=-k_{{\rm eff}}^{2}gT^{2}{\color{red}-k_{{\rm eff}}\left(v_{z}-\frac{7}{12}gT+\frac{\hbar k_{{\rm eff}}}{2m_{{\rm atom}}}\right)\left(\frac{\partial g_{z}}{\partial z}\right)T^{3}}+O(T^{4})$$&#10;&#10;\end{document}"/>
  <p:tag name="IGUANATEXSIZE" val="16"/>
  <p:tag name="IGUANATEXCURSOR" val="30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916"/>
  <p:tag name="ORIGINALWIDTH" val="1094.403"/>
  <p:tag name="LATEXADDIN" val="\documentclass{article}&#10;\usepackage{amsmath,amssymb,xcolor}&#10;\pagestyle{empty}&#10;\begin{document}&#10;&#10;$$k_{{\rm eff}}=n_{{\scriptscriptstyle {\rm LMT}}}\left(\frac{2\pi}{\lambda_{{\rm laser}}}\right)$$&#10;&#10;\end{document}"/>
  <p:tag name="IGUANATEXSIZE" val="16"/>
  <p:tag name="IGUANATEXCURSOR" val="19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877.6224"/>
  <p:tag name="LATEXADDIN" val="\documentclass{article}&#10;\usepackage{amsmath,amssymb,xcolor}&#10;\pagestyle{empty}&#10;\begin{document}&#10;&#10;$$i=\text{upper, lower}$$&#10;&#10;\end{document}"/>
  <p:tag name="IGUANATEXSIZE" val="16"/>
  <p:tag name="IGUANATEXCURSOR" val="11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53.2574"/>
  <p:tag name="LATEXADDIN" val="\documentclass{article}&#10;\usepackage{amsmath,amssymb,xcolor}&#10;\pagestyle{empty}&#10;\begin{document}&#10;&#10;$$0$$&#10;&#10;\end{document}"/>
  <p:tag name="IGUANATEXSIZE" val="16"/>
  <p:tag name="IGUANATEXCURSOR" val="9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01173"/>
  <p:tag name="ORIGINALWIDTH" val="84.76181"/>
  <p:tag name="LATEXADDIN" val="\documentclass{article}&#10;\usepackage{amsmath,amssymb,xcolor}&#10;\pagestyle{empty}&#10;\begin{document}&#10;&#10;$$T$$&#10;&#10;\end{document}"/>
  <p:tag name="IGUANATEXSIZE" val="16"/>
  <p:tag name="IGUANATEXCURSOR" val="9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01173"/>
  <p:tag name="ORIGINALWIDTH" val="144.0201"/>
  <p:tag name="LATEXADDIN" val="\documentclass{article}&#10;\usepackage{amsmath,amssymb,xcolor}&#10;\pagestyle{empty}&#10;\begin{document}&#10;&#10;$$2T$$&#10;&#10;\end{document}"/>
  <p:tag name="IGUANATEXSIZE" val="16"/>
  <p:tag name="IGUANATEXCURSOR" val="9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636.8389"/>
  <p:tag name="LATEXADDIN" val="\documentclass{article}&#10;\usepackage{amsmath,amssymb,xcolor}&#10;\pagestyle{empty}&#10;\begin{document}&#10;&#10;$$v_{z} \approx 20 \, {\rm m}/{\rm s}$$&#10;&#10;\end{document}"/>
  <p:tag name="IGUANATEXSIZE" val="16"/>
  <p:tag name="IGUANATEXCURSOR" val="11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641"/>
  <p:tag name="ORIGINALWIDTH" val="673.594"/>
  <p:tag name="LATEXADDIN" val="\documentclass{article}&#10;\usepackage{amsmath,amssymb,xcolor}&#10;\pagestyle{empty}&#10;\begin{document}&#10;&#10;$$n_{{\scriptscriptstyle {\rm LMT}}} \approx 1500$$&#10;&#10;\end{document}"/>
  <p:tag name="IGUANATEXSIZE" val="16"/>
  <p:tag name="IGUANATEXCURSOR" val="14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492.0687"/>
  <p:tag name="LATEXADDIN" val="\documentclass{article}&#10;\usepackage{amsmath,amssymb,xcolor}&#10;\pagestyle{empty}&#10;\begin{document}&#10;&#10;$$T \approx 3 \, {\rm sec}$$&#10;&#10;\end{document}"/>
  <p:tag name="IGUANATEXSIZE" val="16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816.864"/>
  <p:tag name="LATEXADDIN" val="\documentclass{article}&#10;\usepackage{amsmath,amssymb,xcolor}&#10;\pagestyle{empty}&#10;\begin{document}&#10;&#10;$$\lambda_{\rm laser} = 698 \, {\rm nm}$$&#10;&#10;\end{document}"/>
  <p:tag name="IGUANATEXSIZE" val="16"/>
  <p:tag name="IGUANATEXCURSOR" val="13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01173"/>
  <p:tag name="ORIGINALWIDTH" val="236.283"/>
  <p:tag name="LATEXADDIN" val="\documentclass{article}&#10;\usepackage{amsmath,amssymb,xcolor}&#10;\pagestyle{empty}&#10;\begin{document}&#10;&#10;$${\rm time}$$&#10;&#10;\end{document}"/>
  <p:tag name="IGUANATEXSIZE" val="20"/>
  <p:tag name="IGUANATEXCURSOR" val="107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5144"/>
  <p:tag name="ORIGINALWIDTH" val="972.1357"/>
  <p:tag name="LATEXADDIN" val="\documentclass{article}&#10;\usepackage{amsmath,amssymb,xcolor}&#10;\pagestyle{empty}&#10;\begin{document}&#10;&#10;$$m_{\rm atom} = 87 \, \text{a.m.u.}$$&#10;&#10;\end{document}"/>
  <p:tag name="IGUANATEXSIZE" val="16"/>
  <p:tag name="IGUANATEXCURSOR" val="13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733"/>
  <p:tag name="ORIGINALWIDTH" val="1400.445"/>
  <p:tag name="LATEXADDIN" val="\documentclass{article}&#10;\usepackage{amsmath,amssymb}&#10;\pagestyle{empty}&#10;\begin{document}&#10;&#10;$$\hat{A}_{\mu\nu}^{\prime}=\hat{A}_{\mu\nu}+\epsilon_{\gamma}\langle\psi|\hat{A}_{\mu\nu}|\psi\rangle$$&#10;&#10;\end{document}"/>
  <p:tag name="IGUANATEXSIZE" val="20"/>
  <p:tag name="IGUANATEXCURSOR" val="15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1294.681"/>
  <p:tag name="LATEXADDIN" val="\documentclass{article}&#10;\usepackage{amsmath,amssymb}&#10;\pagestyle{empty}&#10;\begin{document}&#10;&#10;$$\hat{g}_{\mu\nu}^{\prime}=\hat{g}_{\mu\nu}+\epsilon_{g}\langle\psi|\hat{g}_{\mu\nu}|\psi\rangle$$&#10;&#10;\end{document}"/>
  <p:tag name="IGUANATEXSIZE" val="20"/>
  <p:tag name="IGUANATEXCURSOR" val="1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733"/>
  <p:tag name="ORIGINALWIDTH" val="1400.445"/>
  <p:tag name="LATEXADDIN" val="\documentclass{article}&#10;\usepackage{amsmath,amssymb}&#10;\pagestyle{empty}&#10;\begin{document}&#10;&#10;$$\hat{A}_{\mu\nu}^{\prime}=\hat{A}_{\mu\nu}+\epsilon_{\gamma}\langle\psi|\hat{A}_{\mu\nu}|\psi\rangle$$&#10;&#10;\end{document}"/>
  <p:tag name="IGUANATEXSIZE" val="20"/>
  <p:tag name="IGUANATEXCURSOR" val="15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1294.681"/>
  <p:tag name="LATEXADDIN" val="\documentclass{article}&#10;\usepackage{amsmath,amssymb}&#10;\pagestyle{empty}&#10;\begin{document}&#10;&#10;$$\hat{g}_{\mu\nu}^{\prime}=\hat{g}_{\mu\nu}+\epsilon_{g}\langle\psi|\hat{g}_{\mu\nu}|\psi\rangle$$&#10;&#10;\end{document}"/>
  <p:tag name="IGUANATEXSIZE" val="20"/>
  <p:tag name="IGUANATEXCURSOR" val="1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940.6313"/>
  <p:tag name="LATEXADDIN" val="\documentclass{article}&#10;\usepackage{amsmath,amssymb}&#10;\pagestyle{empty}&#10;\begin{document}&#10;&#10;$$|\epsilon_{\gamma}|&lt;4.7\times10^{-11}$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733"/>
  <p:tag name="ORIGINALWIDTH" val="1400.445"/>
  <p:tag name="LATEXADDIN" val="\documentclass{article}&#10;\usepackage{amsmath,amssymb}&#10;\pagestyle{empty}&#10;\begin{document}&#10;&#10;$$\hat{A}_{\mu\nu}^{\prime}=\hat{A}_{\mu\nu}+\epsilon_{\gamma}\langle\psi|\hat{A}_{\mu\nu}|\psi\rangle$$&#10;&#10;\end{document}"/>
  <p:tag name="IGUANATEXSIZE" val="20"/>
  <p:tag name="IGUANATEXCURSOR" val="15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1294.681"/>
  <p:tag name="LATEXADDIN" val="\documentclass{article}&#10;\usepackage{amsmath,amssymb}&#10;\pagestyle{empty}&#10;\begin{document}&#10;&#10;$$\hat{g}_{\mu\nu}^{\prime}=\hat{g}_{\mu\nu}+\epsilon_{g}\langle\psi|\hat{g}_{\mu\nu}|\psi\rangle$$&#10;&#10;\end{document}"/>
  <p:tag name="IGUANATEXSIZE" val="20"/>
  <p:tag name="IGUANATEXCURSOR" val="1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940.6313"/>
  <p:tag name="LATEXADDIN" val="\documentclass{article}&#10;\usepackage{amsmath,amssymb}&#10;\pagestyle{empty}&#10;\begin{document}&#10;&#10;$$|\epsilon_{\gamma}|&lt;4.7\times10^{-11}$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942.8816"/>
  <p:tag name="LATEXADDIN" val="\documentclass{article}&#10;\usepackage{amsmath,amssymb}&#10;\pagestyle{empty}&#10;\begin{document}&#10;&#10;$$|\epsilon_{\gamma}|&lt;5.4\times10^{-12}$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6039"/>
  <p:tag name="ORIGINALWIDTH" val="182.2754"/>
  <p:tag name="LATEXADDIN" val="\documentclass{article}&#10;\usepackage{amsmath,amssymb,xcolor}&#10;\pagestyle{empty}&#10;\begin{document}&#10;&#10;$$z_{\rm lab}$$&#10;&#10;\end{document}"/>
  <p:tag name="IGUANATEXSIZE" val="20"/>
  <p:tag name="IGUANATEXCURSOR" val="108"/>
  <p:tag name="TRANSPARENCY" val="True"/>
  <p:tag name="LATEXENGINEID" val="1"/>
  <p:tag name="TEMPFOLDER" val="C:\Users\tdesh\Documents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733"/>
  <p:tag name="ORIGINALWIDTH" val="1400.445"/>
  <p:tag name="LATEXADDIN" val="\documentclass{article}&#10;\usepackage{amsmath,amssymb}&#10;\pagestyle{empty}&#10;\begin{document}&#10;&#10;$$\hat{A}_{\mu\nu}^{\prime}=\hat{A}_{\mu\nu}+\epsilon_{\gamma}\langle\psi|\hat{A}_{\mu\nu}|\psi\rangle$$&#10;&#10;\end{document}"/>
  <p:tag name="IGUANATEXSIZE" val="20"/>
  <p:tag name="IGUANATEXCURSOR" val="15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1294.681"/>
  <p:tag name="LATEXADDIN" val="\documentclass{article}&#10;\usepackage{amsmath,amssymb}&#10;\pagestyle{empty}&#10;\begin{document}&#10;&#10;$$\hat{g}_{\mu\nu}^{\prime}=\hat{g}_{\mu\nu}+\epsilon_{g}\langle\psi|\hat{g}_{\mu\nu}|\psi\rangle$$&#10;&#10;\end{document}"/>
  <p:tag name="IGUANATEXSIZE" val="20"/>
  <p:tag name="IGUANATEXCURSOR" val="1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940.6313"/>
  <p:tag name="LATEXADDIN" val="\documentclass{article}&#10;\usepackage{amsmath,amssymb}&#10;\pagestyle{empty}&#10;\begin{document}&#10;&#10;$$|\epsilon_{\gamma}|&lt;4.7\times10^{-11}$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942.8816"/>
  <p:tag name="LATEXADDIN" val="\documentclass{article}&#10;\usepackage{amsmath,amssymb}&#10;\pagestyle{empty}&#10;\begin{document}&#10;&#10;$$|\epsilon_{\gamma}|&lt;5.4\times10^{-12}$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681"/>
  <p:tag name="ORIGINALWIDTH" val="574.5801"/>
  <p:tag name="LATEXADDIN" val="\documentclass{article}&#10;\usepackage{amsmath,amssymb}&#10;\pagestyle{empty}&#10;\begin{document}&#10;&#10;$$|\epsilon_{g}|\sim O(1)$$&#10;&#10;\end{document}"/>
  <p:tag name="IGUANATEXSIZE" val="20"/>
  <p:tag name="IGUANATEXCURSOR" val="11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733"/>
  <p:tag name="ORIGINALWIDTH" val="1400.445"/>
  <p:tag name="LATEXADDIN" val="\documentclass{article}&#10;\usepackage{amsmath,amssymb}&#10;\pagestyle{empty}&#10;\begin{document}&#10;&#10;$$\hat{A}_{\mu\nu}^{\prime}=\hat{A}_{\mu\nu}+\epsilon_{\gamma}\langle\psi|\hat{A}_{\mu\nu}|\psi\rangle$$&#10;&#10;\end{document}"/>
  <p:tag name="IGUANATEXSIZE" val="20"/>
  <p:tag name="IGUANATEXCURSOR" val="15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1294.681"/>
  <p:tag name="LATEXADDIN" val="\documentclass{article}&#10;\usepackage{amsmath,amssymb}&#10;\pagestyle{empty}&#10;\begin{document}&#10;&#10;$$\hat{g}_{\mu\nu}^{\prime}=\hat{g}_{\mu\nu}+\epsilon_{g}\langle\psi|\hat{g}_{\mu\nu}|\psi\rangle$$&#10;&#10;\end{document}"/>
  <p:tag name="IGUANATEXSIZE" val="20"/>
  <p:tag name="IGUANATEXCURSOR" val="1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940.6313"/>
  <p:tag name="LATEXADDIN" val="\documentclass{article}&#10;\usepackage{amsmath,amssymb}&#10;\pagestyle{empty}&#10;\begin{document}&#10;&#10;$$|\epsilon_{\gamma}|&lt;4.7\times10^{-11}$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942.8816"/>
  <p:tag name="LATEXADDIN" val="\documentclass{article}&#10;\usepackage{amsmath,amssymb}&#10;\pagestyle{empty}&#10;\begin{document}&#10;&#10;$$|\epsilon_{\gamma}|&lt;5.4\times10^{-12}$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681"/>
  <p:tag name="ORIGINALWIDTH" val="574.5801"/>
  <p:tag name="LATEXADDIN" val="\documentclass{article}&#10;\usepackage{amsmath,amssymb}&#10;\pagestyle{empty}&#10;\begin{document}&#10;&#10;$$|\epsilon_{g}|\sim O(1)$$&#10;&#10;\end{document}"/>
  <p:tag name="IGUANATEXSIZE" val="20"/>
  <p:tag name="IGUANATEXCURSOR" val="11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732</Words>
  <Application>Microsoft Office PowerPoint</Application>
  <PresentationFormat>Widescreen</PresentationFormat>
  <Paragraphs>230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Tejas Makarand Deshpande</dc:creator>
  <cp:lastModifiedBy>Tejas Deshpande</cp:lastModifiedBy>
  <cp:revision>110</cp:revision>
  <dcterms:created xsi:type="dcterms:W3CDTF">2023-08-26T14:53:31Z</dcterms:created>
  <dcterms:modified xsi:type="dcterms:W3CDTF">2023-09-05T05:35:52Z</dcterms:modified>
</cp:coreProperties>
</file>