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5" r:id="rId1"/>
    <p:sldMasterId id="2147483787" r:id="rId2"/>
    <p:sldMasterId id="2147483799" r:id="rId3"/>
    <p:sldMasterId id="2147483811" r:id="rId4"/>
  </p:sldMasterIdLst>
  <p:notesMasterIdLst>
    <p:notesMasterId r:id="rId25"/>
  </p:notesMasterIdLst>
  <p:handoutMasterIdLst>
    <p:handoutMasterId r:id="rId26"/>
  </p:handoutMasterIdLst>
  <p:sldIdLst>
    <p:sldId id="451" r:id="rId5"/>
    <p:sldId id="591" r:id="rId6"/>
    <p:sldId id="523" r:id="rId7"/>
    <p:sldId id="510" r:id="rId8"/>
    <p:sldId id="663" r:id="rId9"/>
    <p:sldId id="284" r:id="rId10"/>
    <p:sldId id="261" r:id="rId11"/>
    <p:sldId id="650" r:id="rId12"/>
    <p:sldId id="263" r:id="rId13"/>
    <p:sldId id="267" r:id="rId14"/>
    <p:sldId id="600" r:id="rId15"/>
    <p:sldId id="662" r:id="rId16"/>
    <p:sldId id="603" r:id="rId17"/>
    <p:sldId id="389" r:id="rId18"/>
    <p:sldId id="372" r:id="rId19"/>
    <p:sldId id="576" r:id="rId20"/>
    <p:sldId id="605" r:id="rId21"/>
    <p:sldId id="604" r:id="rId22"/>
    <p:sldId id="273" r:id="rId23"/>
    <p:sldId id="534"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B1B"/>
    <a:srgbClr val="600306"/>
    <a:srgbClr val="470D0C"/>
    <a:srgbClr val="000000"/>
    <a:srgbClr val="809B9E"/>
    <a:srgbClr val="3C55D0"/>
    <a:srgbClr val="8D682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91695" autoAdjust="0"/>
  </p:normalViewPr>
  <p:slideViewPr>
    <p:cSldViewPr snapToGrid="0">
      <p:cViewPr varScale="1">
        <p:scale>
          <a:sx n="79" d="100"/>
          <a:sy n="79" d="100"/>
        </p:scale>
        <p:origin x="432" y="51"/>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6105"/>
    </p:cViewPr>
  </p:sorterViewPr>
  <p:notesViewPr>
    <p:cSldViewPr snapToGrid="0">
      <p:cViewPr>
        <p:scale>
          <a:sx n="150" d="100"/>
          <a:sy n="150" d="100"/>
        </p:scale>
        <p:origin x="-1704" y="34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84C3E0A-5D6B-47CE-A0D6-7AE88E20D3AB}" type="datetime1">
              <a:rPr lang="en-US"/>
              <a:pPr/>
              <a:t>9/4/2023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A5809D3-38F1-4E2A-A3AA-B62759E12A6C}" type="slidenum">
              <a:rPr lang="en-US"/>
              <a:pPr/>
              <a:t>‹#›</a:t>
            </a:fld>
            <a:endParaRPr lang="en-US"/>
          </a:p>
        </p:txBody>
      </p:sp>
    </p:spTree>
    <p:extLst>
      <p:ext uri="{BB962C8B-B14F-4D97-AF65-F5344CB8AC3E}">
        <p14:creationId xmlns:p14="http://schemas.microsoft.com/office/powerpoint/2010/main" val="227156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7EA2B84-D37F-4D8A-BB6A-AAE2211F3BF2}" type="slidenum">
              <a:rPr lang="en-US"/>
              <a:pPr/>
              <a:t>‹#›</a:t>
            </a:fld>
            <a:endParaRPr lang="en-US"/>
          </a:p>
        </p:txBody>
      </p:sp>
    </p:spTree>
    <p:extLst>
      <p:ext uri="{BB962C8B-B14F-4D97-AF65-F5344CB8AC3E}">
        <p14:creationId xmlns:p14="http://schemas.microsoft.com/office/powerpoint/2010/main" val="96152528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A2B84-D37F-4D8A-BB6A-AAE2211F3BF2}"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72126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7EA2B84-D37F-4D8A-BB6A-AAE2211F3BF2}" type="slidenum">
              <a:rPr lang="en-US" smtClean="0"/>
              <a:pPr/>
              <a:t>17</a:t>
            </a:fld>
            <a:endParaRPr lang="en-US"/>
          </a:p>
        </p:txBody>
      </p:sp>
    </p:spTree>
    <p:extLst>
      <p:ext uri="{BB962C8B-B14F-4D97-AF65-F5344CB8AC3E}">
        <p14:creationId xmlns:p14="http://schemas.microsoft.com/office/powerpoint/2010/main" val="426414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C7B53-63BA-A34D-BA11-91579FDFDDD5}" type="slidenum">
              <a:rPr lang="en-US" smtClean="0"/>
              <a:t>19</a:t>
            </a:fld>
            <a:endParaRPr lang="en-US"/>
          </a:p>
        </p:txBody>
      </p:sp>
    </p:spTree>
    <p:extLst>
      <p:ext uri="{BB962C8B-B14F-4D97-AF65-F5344CB8AC3E}">
        <p14:creationId xmlns:p14="http://schemas.microsoft.com/office/powerpoint/2010/main" val="3952126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phases</a:t>
            </a:r>
          </a:p>
          <a:p>
            <a:endParaRPr lang="en-AU" dirty="0"/>
          </a:p>
          <a:p>
            <a:r>
              <a:rPr lang="en-AU" dirty="0"/>
              <a:t>Thin</a:t>
            </a:r>
            <a:r>
              <a:rPr lang="en-AU" baseline="0" dirty="0"/>
              <a:t> high contrast layer with poor optical properties, anneal to diffuse protons into substrate, creates a gradient index profile that is highly asymmetric, to symmetrise we return lithium ions to the surface, burying the waveguide. This gives symmetric, low propagation loss waveguide with nonlinear properties close to that of the substrate. I worked on characterisation of the reverse proton exchange step in planar waveguides. </a:t>
            </a:r>
            <a:endParaRPr lang="en-AU" dirty="0"/>
          </a:p>
        </p:txBody>
      </p:sp>
      <p:sp>
        <p:nvSpPr>
          <p:cNvPr id="4" name="Slide Number Placeholder 3"/>
          <p:cNvSpPr>
            <a:spLocks noGrp="1"/>
          </p:cNvSpPr>
          <p:nvPr>
            <p:ph type="sldNum" sz="quarter" idx="10"/>
          </p:nvPr>
        </p:nvSpPr>
        <p:spPr/>
        <p:txBody>
          <a:bodyPr/>
          <a:lstStyle/>
          <a:p>
            <a:fld id="{76DE3478-C4B2-4B4C-9A63-1060FB87379B}" type="slidenum">
              <a:rPr lang="en-GB" smtClean="0"/>
              <a:pPr/>
              <a:t>4</a:t>
            </a:fld>
            <a:endParaRPr lang="en-GB" dirty="0"/>
          </a:p>
        </p:txBody>
      </p:sp>
    </p:spTree>
    <p:extLst>
      <p:ext uri="{BB962C8B-B14F-4D97-AF65-F5344CB8AC3E}">
        <p14:creationId xmlns:p14="http://schemas.microsoft.com/office/powerpoint/2010/main" val="40187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5835F-4553-EB4B-B10B-65E929E5C6B5}" type="slidenum">
              <a:rPr lang="en-US" smtClean="0"/>
              <a:t>5</a:t>
            </a:fld>
            <a:endParaRPr lang="en-US"/>
          </a:p>
        </p:txBody>
      </p:sp>
    </p:spTree>
    <p:extLst>
      <p:ext uri="{BB962C8B-B14F-4D97-AF65-F5344CB8AC3E}">
        <p14:creationId xmlns:p14="http://schemas.microsoft.com/office/powerpoint/2010/main" val="141246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5835F-4553-EB4B-B10B-65E929E5C6B5}" type="slidenum">
              <a:rPr lang="en-US" smtClean="0"/>
              <a:t>6</a:t>
            </a:fld>
            <a:endParaRPr lang="en-US"/>
          </a:p>
        </p:txBody>
      </p:sp>
    </p:spTree>
    <p:extLst>
      <p:ext uri="{BB962C8B-B14F-4D97-AF65-F5344CB8AC3E}">
        <p14:creationId xmlns:p14="http://schemas.microsoft.com/office/powerpoint/2010/main" val="425097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people take data and fit a model. But the model is generally incorrect, missing some aspects of the physics of the device</a:t>
            </a:r>
          </a:p>
        </p:txBody>
      </p:sp>
      <p:sp>
        <p:nvSpPr>
          <p:cNvPr id="4" name="Slide Number Placeholder 3"/>
          <p:cNvSpPr>
            <a:spLocks noGrp="1"/>
          </p:cNvSpPr>
          <p:nvPr>
            <p:ph type="sldNum" sz="quarter" idx="5"/>
          </p:nvPr>
        </p:nvSpPr>
        <p:spPr/>
        <p:txBody>
          <a:bodyPr/>
          <a:lstStyle/>
          <a:p>
            <a:fld id="{CE4C7B53-63BA-A34D-BA11-91579FDFDDD5}" type="slidenum">
              <a:rPr lang="en-US" smtClean="0"/>
              <a:t>7</a:t>
            </a:fld>
            <a:endParaRPr lang="en-US"/>
          </a:p>
        </p:txBody>
      </p:sp>
    </p:spTree>
    <p:extLst>
      <p:ext uri="{BB962C8B-B14F-4D97-AF65-F5344CB8AC3E}">
        <p14:creationId xmlns:p14="http://schemas.microsoft.com/office/powerpoint/2010/main" val="33584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Neural networks can help controlling a device but don’t provide a physical insight</a:t>
            </a:r>
          </a:p>
        </p:txBody>
      </p:sp>
      <p:sp>
        <p:nvSpPr>
          <p:cNvPr id="4" name="Slide Number Placeholder 3"/>
          <p:cNvSpPr>
            <a:spLocks noGrp="1"/>
          </p:cNvSpPr>
          <p:nvPr>
            <p:ph type="sldNum" sz="quarter" idx="5"/>
          </p:nvPr>
        </p:nvSpPr>
        <p:spPr/>
        <p:txBody>
          <a:bodyPr/>
          <a:lstStyle/>
          <a:p>
            <a:fld id="{4015835F-4553-EB4B-B10B-65E929E5C6B5}" type="slidenum">
              <a:rPr lang="en-US" smtClean="0"/>
              <a:t>8</a:t>
            </a:fld>
            <a:endParaRPr lang="en-US"/>
          </a:p>
        </p:txBody>
      </p:sp>
    </p:spTree>
    <p:extLst>
      <p:ext uri="{BB962C8B-B14F-4D97-AF65-F5344CB8AC3E}">
        <p14:creationId xmlns:p14="http://schemas.microsoft.com/office/powerpoint/2010/main" val="310170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GB is the best of the two worlds: </a:t>
            </a:r>
            <a:r>
              <a:rPr lang="en-US" dirty="0" err="1"/>
              <a:t>idetifies</a:t>
            </a:r>
            <a:r>
              <a:rPr lang="en-US" dirty="0"/>
              <a:t> a model and uses is for control. This provide solution to other problems such as characterizing the environment</a:t>
            </a:r>
          </a:p>
        </p:txBody>
      </p:sp>
      <p:sp>
        <p:nvSpPr>
          <p:cNvPr id="4" name="Slide Number Placeholder 3"/>
          <p:cNvSpPr>
            <a:spLocks noGrp="1"/>
          </p:cNvSpPr>
          <p:nvPr>
            <p:ph type="sldNum" sz="quarter" idx="5"/>
          </p:nvPr>
        </p:nvSpPr>
        <p:spPr/>
        <p:txBody>
          <a:bodyPr/>
          <a:lstStyle/>
          <a:p>
            <a:fld id="{CE4C7B53-63BA-A34D-BA11-91579FDFDDD5}" type="slidenum">
              <a:rPr lang="en-US" smtClean="0"/>
              <a:t>9</a:t>
            </a:fld>
            <a:endParaRPr lang="en-US"/>
          </a:p>
        </p:txBody>
      </p:sp>
    </p:spTree>
    <p:extLst>
      <p:ext uri="{BB962C8B-B14F-4D97-AF65-F5344CB8AC3E}">
        <p14:creationId xmlns:p14="http://schemas.microsoft.com/office/powerpoint/2010/main" val="396607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experimental demonstration of a graybox controller</a:t>
            </a:r>
          </a:p>
        </p:txBody>
      </p:sp>
      <p:sp>
        <p:nvSpPr>
          <p:cNvPr id="4" name="Slide Number Placeholder 3"/>
          <p:cNvSpPr>
            <a:spLocks noGrp="1"/>
          </p:cNvSpPr>
          <p:nvPr>
            <p:ph type="sldNum" sz="quarter" idx="5"/>
          </p:nvPr>
        </p:nvSpPr>
        <p:spPr/>
        <p:txBody>
          <a:bodyPr/>
          <a:lstStyle/>
          <a:p>
            <a:fld id="{CE4C7B53-63BA-A34D-BA11-91579FDFDDD5}" type="slidenum">
              <a:rPr lang="en-US" smtClean="0"/>
              <a:t>10</a:t>
            </a:fld>
            <a:endParaRPr lang="en-US"/>
          </a:p>
        </p:txBody>
      </p:sp>
    </p:spTree>
    <p:extLst>
      <p:ext uri="{BB962C8B-B14F-4D97-AF65-F5344CB8AC3E}">
        <p14:creationId xmlns:p14="http://schemas.microsoft.com/office/powerpoint/2010/main" val="358729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Thin</a:t>
            </a:r>
            <a:r>
              <a:rPr lang="en-AU" baseline="0" dirty="0"/>
              <a:t> high contrast layer with poor optical properties, anneal to diffuse protons into substrate, creates a gradient index profile that is highly asymmetric, to symmetrise we return lithium ions to the surface, burying the waveguide. This gives symmetric, low propagation loss waveguide with nonlinear properties close to that of the substrate. I worked on characterisation of the reverse proton exchange step in planar waveguides. </a:t>
            </a:r>
            <a:endParaRPr lang="en-AU" dirty="0"/>
          </a:p>
        </p:txBody>
      </p:sp>
      <p:sp>
        <p:nvSpPr>
          <p:cNvPr id="4" name="Slide Number Placeholder 3"/>
          <p:cNvSpPr>
            <a:spLocks noGrp="1"/>
          </p:cNvSpPr>
          <p:nvPr>
            <p:ph type="sldNum" sz="quarter" idx="10"/>
          </p:nvPr>
        </p:nvSpPr>
        <p:spPr/>
        <p:txBody>
          <a:bodyPr/>
          <a:lstStyle/>
          <a:p>
            <a:fld id="{76DE3478-C4B2-4B4C-9A63-1060FB87379B}" type="slidenum">
              <a:rPr lang="en-GB" smtClean="0"/>
              <a:pPr/>
              <a:t>11</a:t>
            </a:fld>
            <a:endParaRPr lang="en-GB" dirty="0"/>
          </a:p>
        </p:txBody>
      </p:sp>
    </p:spTree>
    <p:extLst>
      <p:ext uri="{BB962C8B-B14F-4D97-AF65-F5344CB8AC3E}">
        <p14:creationId xmlns:p14="http://schemas.microsoft.com/office/powerpoint/2010/main" val="42510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24" y="17966"/>
            <a:ext cx="8229600" cy="1143000"/>
          </a:xfrm>
        </p:spPr>
        <p:txBody>
          <a:bodyPr/>
          <a:lstStyle>
            <a:lvl1pPr algn="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18581-451A-DFFB-3E11-FC3D6666E2BB}"/>
              </a:ext>
            </a:extLst>
          </p:cNvPr>
          <p:cNvPicPr>
            <a:picLocks noChangeAspect="1"/>
          </p:cNvPicPr>
          <p:nvPr userDrawn="1"/>
        </p:nvPicPr>
        <p:blipFill>
          <a:blip r:embed="rId2">
            <a:alphaModFix amt="60000"/>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F00CEA-C288-458B-B7E1-B0304228B737}" type="datetime1">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618375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E15DC0A-96C3-426E-A409-497DF4B9BD61}" type="datetime1">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597277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5C4577-9618-46DD-BB40-A966D82D0EBC}" type="datetime1">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2315540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62BC8B-DACA-4414-A9FE-095A2A5E452F}" type="datetime1">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63770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7D9BAA3-B3CB-4DAE-8F04-A1253CCA15A3}" type="datetime1">
              <a:rPr lang="en-GB" smtClean="0"/>
              <a:t>04/09/2023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886120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97F6EF-2257-48D1-8533-DA4D4894CC82}" type="datetime1">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722494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2C49C-E37D-489D-AE57-D6AE803898FB}" type="datetime1">
              <a:rPr lang="en-GB" smtClean="0"/>
              <a:t>04/09/2023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56326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438A32-441C-4EF8-ABED-0BF67DCF5C09}" type="datetime1">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844824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3B28E-0651-4416-8227-C31F4F73CDDE}" type="datetime1">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4095211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BB7F0D-0368-4B02-B752-F3E828A383A2}" type="datetime1">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015851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A541AA-2017-4749-B28C-78CD2C6244C2}" type="datetime1">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406946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F67CB3A-F421-42D0-A5A9-15CC4CF63FFA}" type="datetime1">
              <a:rPr lang="en-GB" smtClean="0"/>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406175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566" y="84505"/>
            <a:ext cx="8796867" cy="885299"/>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810629-756E-413E-8F7A-D60329E324DF}" type="datetime1">
              <a:rPr lang="en-GB" smtClean="0"/>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542873" y="6373284"/>
            <a:ext cx="575744" cy="365125"/>
          </a:xfrm>
          <a:prstGeom prst="rect">
            <a:avLst/>
          </a:prstGeom>
        </p:spPr>
        <p:txBody>
          <a:bodyPr/>
          <a:lstStyle/>
          <a:p>
            <a:fld id="{29B4C46E-EE79-4723-A822-322EBC4A74BF}" type="slidenum">
              <a:rPr lang="en-GB" smtClean="0"/>
              <a:pPr/>
              <a:t>‹#›</a:t>
            </a:fld>
            <a:endParaRPr lang="en-GB" dirty="0"/>
          </a:p>
        </p:txBody>
      </p:sp>
    </p:spTree>
    <p:extLst>
      <p:ext uri="{BB962C8B-B14F-4D97-AF65-F5344CB8AC3E}">
        <p14:creationId xmlns:p14="http://schemas.microsoft.com/office/powerpoint/2010/main" val="1221588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A224BB-CD37-4ACD-AC2D-0FE99E530203}" type="datetime1">
              <a:rPr lang="en-GB" smtClean="0"/>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044486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26F5D4-5C3C-4264-86BB-540D5086DC5E}" type="datetime1">
              <a:rPr lang="en-GB" smtClean="0"/>
              <a:t>04/09/2023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23436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E10CB5E-E16A-4C0C-964E-88DB88401583}" type="datetime1">
              <a:rPr lang="en-GB" smtClean="0"/>
              <a:t>04/09/2023</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558940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305BFCF-3922-4027-B424-D503D3B2F3F3}" type="datetime1">
              <a:rPr lang="en-GB" smtClean="0"/>
              <a:t>04/09/2023</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34481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5219E90-C4B4-447A-9C35-CE3564B841B0}" type="datetime1">
              <a:rPr lang="en-GB" smtClean="0"/>
              <a:t>04/09/2023</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340131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FEF6D1F-5AF6-4290-8630-9C85158DBC9E}" type="datetime1">
              <a:rPr lang="en-GB" smtClean="0"/>
              <a:t>04/09/2023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2659854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895C72-A372-4E3F-AF43-C9A1AE41B59E}" type="datetime1">
              <a:rPr lang="en-GB" smtClean="0"/>
              <a:t>04/09/2023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940152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202090D-E1C4-4671-B4B8-B613AF799C20}" type="datetime1">
              <a:rPr lang="en-GB" smtClean="0"/>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2618944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D75439-BCC1-4B0E-A3B6-4495E2A1E4AF}" type="datetime1">
              <a:rPr lang="en-GB" smtClean="0"/>
              <a:t>04/09/2023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36008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04/09/2023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0"/>
            <a:ext cx="9144000" cy="1166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7D3E-89CE-4262-A40D-711534EF5147}" type="datetimeFigureOut">
              <a:rPr lang="en-GB" smtClean="0"/>
              <a:pPr/>
              <a:t>04/09/2023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59E24-DB0A-4ACF-81F4-176CD217932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7AD78-34D3-4AC0-8462-96098F2B52E1}" type="datetime1">
              <a:rPr lang="en-GB" smtClean="0"/>
              <a:t>04/09/2023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59E24-DB0A-4ACF-81F4-176CD217932F}" type="slidenum">
              <a:rPr lang="en-GB" smtClean="0"/>
              <a:pPr/>
              <a:t>‹#›</a:t>
            </a:fld>
            <a:endParaRPr lang="en-GB"/>
          </a:p>
        </p:txBody>
      </p:sp>
    </p:spTree>
    <p:extLst>
      <p:ext uri="{BB962C8B-B14F-4D97-AF65-F5344CB8AC3E}">
        <p14:creationId xmlns:p14="http://schemas.microsoft.com/office/powerpoint/2010/main" val="10794224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177799" y="173034"/>
            <a:ext cx="8796867" cy="885299"/>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135269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sldNum="0" hdr="0" ftr="0" dt="0"/>
  <p:txStyles>
    <p:titleStyle>
      <a:lvl1pPr algn="l" defTabSz="914400" rtl="0" eaLnBrk="1" latinLnBrk="0" hangingPunct="1">
        <a:spcBef>
          <a:spcPct val="0"/>
        </a:spcBef>
        <a:buNone/>
        <a:defRPr sz="3600" b="1" kern="1200" baseline="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8.ti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810.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30.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4.png"/><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emf"/><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1" y="1909221"/>
            <a:ext cx="8987632" cy="824186"/>
          </a:xfrm>
        </p:spPr>
        <p:txBody>
          <a:bodyPr>
            <a:noAutofit/>
          </a:bodyPr>
          <a:lstStyle/>
          <a:p>
            <a:r>
              <a:rPr lang="en-AU" sz="4000" b="1" dirty="0"/>
              <a:t>Lithium Niobate Waveguides for Quantum Applications</a:t>
            </a:r>
            <a:endParaRPr lang="en-US" sz="4000" b="1" dirty="0">
              <a:latin typeface="Arial" panose="020B0604020202020204" pitchFamily="34" charset="0"/>
              <a:ea typeface="ＭＳ Ｐゴシック" charset="-128"/>
              <a:cs typeface="Arial" panose="020B0604020202020204" pitchFamily="34" charset="0"/>
            </a:endParaRPr>
          </a:p>
        </p:txBody>
      </p:sp>
      <p:sp>
        <p:nvSpPr>
          <p:cNvPr id="10" name="Rectangle 2"/>
          <p:cNvSpPr>
            <a:spLocks/>
          </p:cNvSpPr>
          <p:nvPr/>
        </p:nvSpPr>
        <p:spPr bwMode="auto">
          <a:xfrm>
            <a:off x="233098" y="3078305"/>
            <a:ext cx="8754535" cy="2045570"/>
          </a:xfrm>
          <a:prstGeom prst="rect">
            <a:avLst/>
          </a:prstGeom>
          <a:noFill/>
          <a:ln w="12700" cap="flat">
            <a:noFill/>
            <a:miter lim="800000"/>
            <a:headEnd type="none" w="med" len="med"/>
            <a:tailEnd type="none" w="med" len="med"/>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200" b="0" i="0" u="none" strike="noStrike" kern="1200" cap="none" spc="0" normalizeH="0" baseline="0" noProof="0" dirty="0">
                <a:ln>
                  <a:noFill/>
                </a:ln>
                <a:effectLst/>
                <a:uLnTx/>
                <a:uFillTx/>
                <a:latin typeface="Arial" pitchFamily="34" charset="0"/>
                <a:ea typeface="ＭＳ Ｐゴシック" charset="-128"/>
                <a:cs typeface="+mn-cs"/>
              </a:rPr>
              <a:t>Mirko Lobino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effectLst/>
                <a:uLnTx/>
                <a:uFillTx/>
                <a:latin typeface="Calibri"/>
                <a:ea typeface="Gill Sans" charset="0"/>
                <a:cs typeface="Gill Sans" charset="0"/>
                <a:sym typeface="Gill Sans" charset="0"/>
              </a:rPr>
              <a:t>Università di Trento</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2200" b="1" dirty="0">
                <a:latin typeface="Calibri"/>
                <a:ea typeface="Gill Sans" charset="0"/>
                <a:cs typeface="Gill Sans" charset="0"/>
                <a:sym typeface="Gill Sans" charset="0"/>
              </a:rPr>
              <a:t>Dipartimento di Ingegneria Industriale</a:t>
            </a:r>
            <a:endParaRPr kumimoji="0" lang="en-US" sz="2200" b="1" i="0" u="none" strike="noStrike" kern="1200" cap="none" spc="0" normalizeH="0" baseline="0" noProof="0" dirty="0">
              <a:ln>
                <a:noFill/>
              </a:ln>
              <a:effectLst/>
              <a:uLnTx/>
              <a:uFillTx/>
              <a:latin typeface="Calibri"/>
              <a:ea typeface="Gill Sans" charset="0"/>
              <a:cs typeface="Gill Sans" charset="0"/>
              <a:sym typeface="Gill Sans" charset="0"/>
            </a:endParaRPr>
          </a:p>
        </p:txBody>
      </p:sp>
      <p:sp>
        <p:nvSpPr>
          <p:cNvPr id="11" name="Rectangle 2">
            <a:extLst>
              <a:ext uri="{FF2B5EF4-FFF2-40B4-BE49-F238E27FC236}">
                <a16:creationId xmlns:a16="http://schemas.microsoft.com/office/drawing/2014/main" id="{63BB49E3-C79F-4F33-A623-4F3B6E2A69B2}"/>
              </a:ext>
            </a:extLst>
          </p:cNvPr>
          <p:cNvSpPr>
            <a:spLocks/>
          </p:cNvSpPr>
          <p:nvPr/>
        </p:nvSpPr>
        <p:spPr bwMode="auto">
          <a:xfrm>
            <a:off x="91441" y="5796318"/>
            <a:ext cx="9144000" cy="824187"/>
          </a:xfrm>
          <a:prstGeom prst="rect">
            <a:avLst/>
          </a:prstGeom>
          <a:noFill/>
          <a:ln w="12700" cap="flat">
            <a:noFill/>
            <a:miter lim="800000"/>
            <a:headEnd type="none" w="med" len="med"/>
            <a:tailEnd type="none" w="med" len="med"/>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effectLst/>
                <a:uLnTx/>
                <a:uFillTx/>
                <a:latin typeface="Calibri"/>
                <a:ea typeface="Gill Sans" charset="0"/>
                <a:cs typeface="Gill Sans" charset="0"/>
                <a:sym typeface="Gill Sans" charset="0"/>
              </a:rPr>
              <a:t>Erice, 04/09/2023</a:t>
            </a:r>
            <a:endParaRPr kumimoji="0" lang="en-US" sz="2200" b="1" i="0" u="none" strike="noStrike" kern="1200" cap="none" spc="0" normalizeH="0" baseline="0" noProof="0" dirty="0">
              <a:ln>
                <a:noFill/>
              </a:ln>
              <a:effectLst/>
              <a:uLnTx/>
              <a:uFillTx/>
              <a:latin typeface="Calibri"/>
              <a:ea typeface="Gill Sans" charset="0"/>
              <a:cs typeface="Gill Sans" charset="0"/>
              <a:sym typeface="Gill Sans" charset="0"/>
            </a:endParaRPr>
          </a:p>
        </p:txBody>
      </p:sp>
      <p:pic>
        <p:nvPicPr>
          <p:cNvPr id="5" name="Picture 10" descr="Text&#10;&#10;Description automatically generated with medium confidence">
            <a:extLst>
              <a:ext uri="{FF2B5EF4-FFF2-40B4-BE49-F238E27FC236}">
                <a16:creationId xmlns:a16="http://schemas.microsoft.com/office/drawing/2014/main" id="{C5F35F9E-5910-80AC-FF9E-73F212639C3C}"/>
              </a:ext>
            </a:extLst>
          </p:cNvPr>
          <p:cNvPicPr>
            <a:picLocks noChangeAspect="1"/>
          </p:cNvPicPr>
          <p:nvPr/>
        </p:nvPicPr>
        <p:blipFill>
          <a:blip r:embed="rId3"/>
          <a:stretch>
            <a:fillRect/>
          </a:stretch>
        </p:blipFill>
        <p:spPr>
          <a:xfrm>
            <a:off x="91441" y="296922"/>
            <a:ext cx="2765688" cy="856174"/>
          </a:xfrm>
          <a:prstGeom prst="rect">
            <a:avLst/>
          </a:prstGeom>
        </p:spPr>
      </p:pic>
      <p:pic>
        <p:nvPicPr>
          <p:cNvPr id="7" name="Picture 6" descr="Logo, icon&#10;&#10;Description automatically generated">
            <a:extLst>
              <a:ext uri="{FF2B5EF4-FFF2-40B4-BE49-F238E27FC236}">
                <a16:creationId xmlns:a16="http://schemas.microsoft.com/office/drawing/2014/main" id="{4CE5EB77-55CB-958F-8317-763D25B8B688}"/>
              </a:ext>
            </a:extLst>
          </p:cNvPr>
          <p:cNvPicPr>
            <a:picLocks noChangeAspect="1"/>
          </p:cNvPicPr>
          <p:nvPr/>
        </p:nvPicPr>
        <p:blipFill>
          <a:blip r:embed="rId4"/>
          <a:stretch>
            <a:fillRect/>
          </a:stretch>
        </p:blipFill>
        <p:spPr>
          <a:xfrm>
            <a:off x="3931421" y="366079"/>
            <a:ext cx="1419165" cy="717861"/>
          </a:xfrm>
          <a:prstGeom prst="rect">
            <a:avLst/>
          </a:prstGeom>
        </p:spPr>
      </p:pic>
      <p:pic>
        <p:nvPicPr>
          <p:cNvPr id="12" name="Picture 11" descr="Text&#10;&#10;Description automatically generated">
            <a:extLst>
              <a:ext uri="{FF2B5EF4-FFF2-40B4-BE49-F238E27FC236}">
                <a16:creationId xmlns:a16="http://schemas.microsoft.com/office/drawing/2014/main" id="{1204CB0B-26D8-72C1-4660-011C420780A9}"/>
              </a:ext>
            </a:extLst>
          </p:cNvPr>
          <p:cNvPicPr>
            <a:picLocks noChangeAspect="1"/>
          </p:cNvPicPr>
          <p:nvPr/>
        </p:nvPicPr>
        <p:blipFill>
          <a:blip r:embed="rId5"/>
          <a:stretch>
            <a:fillRect/>
          </a:stretch>
        </p:blipFill>
        <p:spPr>
          <a:xfrm>
            <a:off x="6424879" y="198921"/>
            <a:ext cx="2829185" cy="1052176"/>
          </a:xfrm>
          <a:prstGeom prst="rect">
            <a:avLst/>
          </a:prstGeom>
        </p:spPr>
      </p:pic>
    </p:spTree>
    <p:extLst>
      <p:ext uri="{BB962C8B-B14F-4D97-AF65-F5344CB8AC3E}">
        <p14:creationId xmlns:p14="http://schemas.microsoft.com/office/powerpoint/2010/main" val="231582904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8B7A-D279-4442-840D-28FAFB30908E}"/>
              </a:ext>
            </a:extLst>
          </p:cNvPr>
          <p:cNvSpPr>
            <a:spLocks noGrp="1"/>
          </p:cNvSpPr>
          <p:nvPr>
            <p:ph type="title"/>
          </p:nvPr>
        </p:nvSpPr>
        <p:spPr>
          <a:xfrm>
            <a:off x="94524" y="248779"/>
            <a:ext cx="6566668" cy="994172"/>
          </a:xfrm>
        </p:spPr>
        <p:txBody>
          <a:bodyPr>
            <a:noAutofit/>
          </a:bodyPr>
          <a:lstStyle/>
          <a:p>
            <a:r>
              <a:rPr lang="en-AU" dirty="0"/>
              <a:t>Experimental </a:t>
            </a:r>
            <a:r>
              <a:rPr lang="en-AU" dirty="0" err="1"/>
              <a:t>Graybox</a:t>
            </a:r>
            <a:r>
              <a:rPr lang="en-AU" dirty="0"/>
              <a:t> Quantum Control</a:t>
            </a:r>
          </a:p>
        </p:txBody>
      </p:sp>
      <p:pic>
        <p:nvPicPr>
          <p:cNvPr id="6" name="Content Placeholder 5">
            <a:extLst>
              <a:ext uri="{FF2B5EF4-FFF2-40B4-BE49-F238E27FC236}">
                <a16:creationId xmlns:a16="http://schemas.microsoft.com/office/drawing/2014/main" id="{BD005724-3903-03A1-E4E2-4294031A3C51}"/>
              </a:ext>
            </a:extLst>
          </p:cNvPr>
          <p:cNvPicPr>
            <a:picLocks noGrp="1" noChangeAspect="1"/>
          </p:cNvPicPr>
          <p:nvPr>
            <p:ph idx="1"/>
          </p:nvPr>
        </p:nvPicPr>
        <p:blipFill>
          <a:blip r:embed="rId3"/>
          <a:stretch>
            <a:fillRect/>
          </a:stretch>
        </p:blipFill>
        <p:spPr>
          <a:xfrm>
            <a:off x="997460" y="1793554"/>
            <a:ext cx="6711356" cy="4120509"/>
          </a:xfrm>
        </p:spPr>
      </p:pic>
      <p:grpSp>
        <p:nvGrpSpPr>
          <p:cNvPr id="7" name="Group 6">
            <a:extLst>
              <a:ext uri="{FF2B5EF4-FFF2-40B4-BE49-F238E27FC236}">
                <a16:creationId xmlns:a16="http://schemas.microsoft.com/office/drawing/2014/main" id="{ED931952-A522-FC64-9565-67260322AC00}"/>
              </a:ext>
            </a:extLst>
          </p:cNvPr>
          <p:cNvGrpSpPr/>
          <p:nvPr/>
        </p:nvGrpSpPr>
        <p:grpSpPr>
          <a:xfrm>
            <a:off x="4046864" y="6316105"/>
            <a:ext cx="4920480" cy="420284"/>
            <a:chOff x="268152" y="5619703"/>
            <a:chExt cx="2862030" cy="244461"/>
          </a:xfrm>
        </p:grpSpPr>
        <p:pic>
          <p:nvPicPr>
            <p:cNvPr id="9" name="Picture 2" descr="RMIT logo.png">
              <a:extLst>
                <a:ext uri="{FF2B5EF4-FFF2-40B4-BE49-F238E27FC236}">
                  <a16:creationId xmlns:a16="http://schemas.microsoft.com/office/drawing/2014/main" id="{409A07EB-0ABF-FF21-25C5-264986FBDA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descr="QPL_logo_g-01.png">
              <a:extLst>
                <a:ext uri="{FF2B5EF4-FFF2-40B4-BE49-F238E27FC236}">
                  <a16:creationId xmlns:a16="http://schemas.microsoft.com/office/drawing/2014/main" id="{5B7F815D-38E9-58D2-0BD6-8E4A586EB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DE83763D-D877-5F8D-CAAC-31E8513E46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75B79929-220F-1D22-2D8E-5AA77EE59152}"/>
              </a:ext>
            </a:extLst>
          </p:cNvPr>
          <p:cNvSpPr txBox="1"/>
          <p:nvPr/>
        </p:nvSpPr>
        <p:spPr>
          <a:xfrm>
            <a:off x="180139" y="6294807"/>
            <a:ext cx="3535199" cy="400110"/>
          </a:xfrm>
          <a:prstGeom prst="rect">
            <a:avLst/>
          </a:prstGeom>
          <a:noFill/>
        </p:spPr>
        <p:txBody>
          <a:bodyPr wrap="none" rtlCol="0">
            <a:spAutoFit/>
          </a:bodyPr>
          <a:lstStyle/>
          <a:p>
            <a:r>
              <a:rPr lang="it-IT" sz="2000" dirty="0"/>
              <a:t>Collaboration with A. Peruzzo</a:t>
            </a:r>
          </a:p>
        </p:txBody>
      </p:sp>
    </p:spTree>
    <p:extLst>
      <p:ext uri="{BB962C8B-B14F-4D97-AF65-F5344CB8AC3E}">
        <p14:creationId xmlns:p14="http://schemas.microsoft.com/office/powerpoint/2010/main" val="200484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3"/>
            <a:ext cx="8229600" cy="1143000"/>
          </a:xfrm>
        </p:spPr>
        <p:txBody>
          <a:bodyPr>
            <a:normAutofit/>
          </a:bodyPr>
          <a:lstStyle/>
          <a:p>
            <a:pPr algn="l"/>
            <a:r>
              <a:rPr lang="en-GB" sz="4000" dirty="0"/>
              <a:t>New waveguide: Thin film LN</a:t>
            </a:r>
            <a:endParaRPr lang="en-AU" sz="4000" dirty="0"/>
          </a:p>
        </p:txBody>
      </p:sp>
      <p:pic>
        <p:nvPicPr>
          <p:cNvPr id="3" name="Picture 17">
            <a:extLst>
              <a:ext uri="{FF2B5EF4-FFF2-40B4-BE49-F238E27FC236}">
                <a16:creationId xmlns:a16="http://schemas.microsoft.com/office/drawing/2014/main" id="{57D09B4B-3D55-051A-C14B-E73F871CC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627" y="4172938"/>
            <a:ext cx="2342423" cy="1700373"/>
          </a:xfrm>
          <a:prstGeom prst="rect">
            <a:avLst/>
          </a:prstGeom>
        </p:spPr>
      </p:pic>
      <p:pic>
        <p:nvPicPr>
          <p:cNvPr id="6" name="Picture 20">
            <a:extLst>
              <a:ext uri="{FF2B5EF4-FFF2-40B4-BE49-F238E27FC236}">
                <a16:creationId xmlns:a16="http://schemas.microsoft.com/office/drawing/2014/main" id="{0FB8D055-46AD-0226-DD36-48B459BDC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200" y="2165064"/>
            <a:ext cx="4058216" cy="1971950"/>
          </a:xfrm>
          <a:prstGeom prst="rect">
            <a:avLst/>
          </a:prstGeom>
        </p:spPr>
      </p:pic>
      <p:grpSp>
        <p:nvGrpSpPr>
          <p:cNvPr id="7" name="Group 24">
            <a:extLst>
              <a:ext uri="{FF2B5EF4-FFF2-40B4-BE49-F238E27FC236}">
                <a16:creationId xmlns:a16="http://schemas.microsoft.com/office/drawing/2014/main" id="{99373528-A908-CF59-695A-B8B7E24F306A}"/>
              </a:ext>
            </a:extLst>
          </p:cNvPr>
          <p:cNvGrpSpPr/>
          <p:nvPr/>
        </p:nvGrpSpPr>
        <p:grpSpPr>
          <a:xfrm>
            <a:off x="235954" y="4649419"/>
            <a:ext cx="4677040" cy="1018053"/>
            <a:chOff x="975360" y="1587510"/>
            <a:chExt cx="7505401" cy="1633702"/>
          </a:xfrm>
        </p:grpSpPr>
        <p:sp>
          <p:nvSpPr>
            <p:cNvPr id="30" name="Rectangle 25">
              <a:extLst>
                <a:ext uri="{FF2B5EF4-FFF2-40B4-BE49-F238E27FC236}">
                  <a16:creationId xmlns:a16="http://schemas.microsoft.com/office/drawing/2014/main" id="{BD269A25-DE03-8781-3AA5-04D0284E1D30}"/>
                </a:ext>
              </a:extLst>
            </p:cNvPr>
            <p:cNvSpPr/>
            <p:nvPr/>
          </p:nvSpPr>
          <p:spPr>
            <a:xfrm>
              <a:off x="975360" y="2337292"/>
              <a:ext cx="1544320" cy="33528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3" name="Rectangle 26">
              <a:extLst>
                <a:ext uri="{FF2B5EF4-FFF2-40B4-BE49-F238E27FC236}">
                  <a16:creationId xmlns:a16="http://schemas.microsoft.com/office/drawing/2014/main" id="{1252CC12-14F4-F81A-5D9D-3C25E0AAF2E8}"/>
                </a:ext>
              </a:extLst>
            </p:cNvPr>
            <p:cNvSpPr/>
            <p:nvPr/>
          </p:nvSpPr>
          <p:spPr>
            <a:xfrm>
              <a:off x="975360" y="2672572"/>
              <a:ext cx="1544320" cy="54864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4" name="Rectangle 27">
              <a:extLst>
                <a:ext uri="{FF2B5EF4-FFF2-40B4-BE49-F238E27FC236}">
                  <a16:creationId xmlns:a16="http://schemas.microsoft.com/office/drawing/2014/main" id="{1EBE7883-AED7-79DE-C898-05F9E4235BBE}"/>
                </a:ext>
              </a:extLst>
            </p:cNvPr>
            <p:cNvSpPr/>
            <p:nvPr/>
          </p:nvSpPr>
          <p:spPr>
            <a:xfrm>
              <a:off x="2895600" y="2337292"/>
              <a:ext cx="1544320" cy="33528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5" name="Rectangle 28">
              <a:extLst>
                <a:ext uri="{FF2B5EF4-FFF2-40B4-BE49-F238E27FC236}">
                  <a16:creationId xmlns:a16="http://schemas.microsoft.com/office/drawing/2014/main" id="{A5D9204A-26C6-503A-6961-61DBE4CE5F65}"/>
                </a:ext>
              </a:extLst>
            </p:cNvPr>
            <p:cNvSpPr/>
            <p:nvPr/>
          </p:nvSpPr>
          <p:spPr>
            <a:xfrm>
              <a:off x="2895600" y="2672572"/>
              <a:ext cx="1544320" cy="54864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6" name="Rectangle 29">
              <a:extLst>
                <a:ext uri="{FF2B5EF4-FFF2-40B4-BE49-F238E27FC236}">
                  <a16:creationId xmlns:a16="http://schemas.microsoft.com/office/drawing/2014/main" id="{08694464-5E36-F683-09F9-EC21A419E0EF}"/>
                </a:ext>
              </a:extLst>
            </p:cNvPr>
            <p:cNvSpPr/>
            <p:nvPr/>
          </p:nvSpPr>
          <p:spPr>
            <a:xfrm>
              <a:off x="5323840" y="2337292"/>
              <a:ext cx="579120" cy="18288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7" name="Rectangle 30">
              <a:extLst>
                <a:ext uri="{FF2B5EF4-FFF2-40B4-BE49-F238E27FC236}">
                  <a16:creationId xmlns:a16="http://schemas.microsoft.com/office/drawing/2014/main" id="{9CE43362-8031-E56C-E00C-781D67BDFD4A}"/>
                </a:ext>
              </a:extLst>
            </p:cNvPr>
            <p:cNvSpPr/>
            <p:nvPr/>
          </p:nvSpPr>
          <p:spPr>
            <a:xfrm>
              <a:off x="4826000" y="2672572"/>
              <a:ext cx="1544320" cy="54864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8" name="Rectangle 31">
              <a:extLst>
                <a:ext uri="{FF2B5EF4-FFF2-40B4-BE49-F238E27FC236}">
                  <a16:creationId xmlns:a16="http://schemas.microsoft.com/office/drawing/2014/main" id="{3EFE7C43-6E19-8676-439C-646775D37FCF}"/>
                </a:ext>
              </a:extLst>
            </p:cNvPr>
            <p:cNvSpPr/>
            <p:nvPr/>
          </p:nvSpPr>
          <p:spPr>
            <a:xfrm>
              <a:off x="6786880" y="2672572"/>
              <a:ext cx="1544320" cy="54864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9" name="Rectangle 32">
              <a:extLst>
                <a:ext uri="{FF2B5EF4-FFF2-40B4-BE49-F238E27FC236}">
                  <a16:creationId xmlns:a16="http://schemas.microsoft.com/office/drawing/2014/main" id="{DEBA3BE5-79F9-DE8C-36DC-3BE79F430F71}"/>
                </a:ext>
              </a:extLst>
            </p:cNvPr>
            <p:cNvSpPr/>
            <p:nvPr/>
          </p:nvSpPr>
          <p:spPr>
            <a:xfrm>
              <a:off x="975360" y="2291573"/>
              <a:ext cx="1544320" cy="4571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0" name="Rectangle 33">
              <a:extLst>
                <a:ext uri="{FF2B5EF4-FFF2-40B4-BE49-F238E27FC236}">
                  <a16:creationId xmlns:a16="http://schemas.microsoft.com/office/drawing/2014/main" id="{E7B8B8C8-9237-C183-ED14-74D80395AC45}"/>
                </a:ext>
              </a:extLst>
            </p:cNvPr>
            <p:cNvSpPr/>
            <p:nvPr/>
          </p:nvSpPr>
          <p:spPr>
            <a:xfrm>
              <a:off x="3362960" y="2291573"/>
              <a:ext cx="579120" cy="4571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1" name="Rectangle 34">
              <a:extLst>
                <a:ext uri="{FF2B5EF4-FFF2-40B4-BE49-F238E27FC236}">
                  <a16:creationId xmlns:a16="http://schemas.microsoft.com/office/drawing/2014/main" id="{F58FCE5D-ABD8-A101-0620-0EAEE998179B}"/>
                </a:ext>
              </a:extLst>
            </p:cNvPr>
            <p:cNvSpPr/>
            <p:nvPr/>
          </p:nvSpPr>
          <p:spPr>
            <a:xfrm>
              <a:off x="5323840" y="2291573"/>
              <a:ext cx="579120" cy="4571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2" name="Rectangle 35">
              <a:extLst>
                <a:ext uri="{FF2B5EF4-FFF2-40B4-BE49-F238E27FC236}">
                  <a16:creationId xmlns:a16="http://schemas.microsoft.com/office/drawing/2014/main" id="{EF027554-DAF8-E208-05FE-5D77F76BCA1B}"/>
                </a:ext>
              </a:extLst>
            </p:cNvPr>
            <p:cNvSpPr/>
            <p:nvPr/>
          </p:nvSpPr>
          <p:spPr>
            <a:xfrm>
              <a:off x="4826000" y="2489692"/>
              <a:ext cx="1544320" cy="1828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3" name="Rectangle 36">
              <a:extLst>
                <a:ext uri="{FF2B5EF4-FFF2-40B4-BE49-F238E27FC236}">
                  <a16:creationId xmlns:a16="http://schemas.microsoft.com/office/drawing/2014/main" id="{08A5062F-B275-540D-92B2-90347E18A119}"/>
                </a:ext>
              </a:extLst>
            </p:cNvPr>
            <p:cNvSpPr/>
            <p:nvPr/>
          </p:nvSpPr>
          <p:spPr>
            <a:xfrm>
              <a:off x="7284720" y="2337292"/>
              <a:ext cx="579120" cy="18288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4" name="Rectangle 37">
              <a:extLst>
                <a:ext uri="{FF2B5EF4-FFF2-40B4-BE49-F238E27FC236}">
                  <a16:creationId xmlns:a16="http://schemas.microsoft.com/office/drawing/2014/main" id="{6456E369-5024-8AB8-4581-61AF48D1F0BA}"/>
                </a:ext>
              </a:extLst>
            </p:cNvPr>
            <p:cNvSpPr/>
            <p:nvPr/>
          </p:nvSpPr>
          <p:spPr>
            <a:xfrm>
              <a:off x="6786880" y="2489692"/>
              <a:ext cx="1544320" cy="1828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5" name="Down Arrow 38">
              <a:extLst>
                <a:ext uri="{FF2B5EF4-FFF2-40B4-BE49-F238E27FC236}">
                  <a16:creationId xmlns:a16="http://schemas.microsoft.com/office/drawing/2014/main" id="{96133355-CCD6-06B1-F081-2EE917B8ED76}"/>
                </a:ext>
              </a:extLst>
            </p:cNvPr>
            <p:cNvSpPr/>
            <p:nvPr/>
          </p:nvSpPr>
          <p:spPr>
            <a:xfrm rot="16200000">
              <a:off x="2570480" y="2790176"/>
              <a:ext cx="294640" cy="2799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6" name="Down Arrow 39">
              <a:extLst>
                <a:ext uri="{FF2B5EF4-FFF2-40B4-BE49-F238E27FC236}">
                  <a16:creationId xmlns:a16="http://schemas.microsoft.com/office/drawing/2014/main" id="{BC0F41BA-F65F-6995-EB1A-22614DDDB5E8}"/>
                </a:ext>
              </a:extLst>
            </p:cNvPr>
            <p:cNvSpPr/>
            <p:nvPr/>
          </p:nvSpPr>
          <p:spPr>
            <a:xfrm rot="16200000">
              <a:off x="4473240" y="2809021"/>
              <a:ext cx="294640" cy="2799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7" name="Down Arrow 40">
              <a:extLst>
                <a:ext uri="{FF2B5EF4-FFF2-40B4-BE49-F238E27FC236}">
                  <a16:creationId xmlns:a16="http://schemas.microsoft.com/office/drawing/2014/main" id="{BA6946C5-0192-3D31-7F6F-904FE9C1BAF5}"/>
                </a:ext>
              </a:extLst>
            </p:cNvPr>
            <p:cNvSpPr/>
            <p:nvPr/>
          </p:nvSpPr>
          <p:spPr>
            <a:xfrm rot="16200000">
              <a:off x="6413800" y="2785748"/>
              <a:ext cx="294640" cy="2799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8" name="TextBox 41">
              <a:extLst>
                <a:ext uri="{FF2B5EF4-FFF2-40B4-BE49-F238E27FC236}">
                  <a16:creationId xmlns:a16="http://schemas.microsoft.com/office/drawing/2014/main" id="{6A89D9A4-575C-1C0A-8AE9-86B99956AFB3}"/>
                </a:ext>
              </a:extLst>
            </p:cNvPr>
            <p:cNvSpPr txBox="1"/>
            <p:nvPr/>
          </p:nvSpPr>
          <p:spPr>
            <a:xfrm>
              <a:off x="2689560" y="1587510"/>
              <a:ext cx="1930401" cy="642069"/>
            </a:xfrm>
            <a:prstGeom prst="rect">
              <a:avLst/>
            </a:prstGeom>
            <a:noFill/>
          </p:spPr>
          <p:txBody>
            <a:bodyPr wrap="square" rtlCol="0">
              <a:spAutoFit/>
            </a:bodyPr>
            <a:lstStyle/>
            <a:p>
              <a:pPr algn="ctr"/>
              <a:r>
                <a:rPr lang="en-AU" sz="1000" dirty="0">
                  <a:latin typeface="Arial"/>
                  <a:cs typeface="Arial"/>
                </a:rPr>
                <a:t>Pattern Resist to Form Mask</a:t>
              </a:r>
            </a:p>
          </p:txBody>
        </p:sp>
        <p:sp>
          <p:nvSpPr>
            <p:cNvPr id="49" name="TextBox 42">
              <a:extLst>
                <a:ext uri="{FF2B5EF4-FFF2-40B4-BE49-F238E27FC236}">
                  <a16:creationId xmlns:a16="http://schemas.microsoft.com/office/drawing/2014/main" id="{4E8518F4-8715-B4FD-7C5D-4B02DA59D4E7}"/>
                </a:ext>
              </a:extLst>
            </p:cNvPr>
            <p:cNvSpPr txBox="1"/>
            <p:nvPr/>
          </p:nvSpPr>
          <p:spPr>
            <a:xfrm>
              <a:off x="4632718" y="1664942"/>
              <a:ext cx="1930401" cy="395119"/>
            </a:xfrm>
            <a:prstGeom prst="rect">
              <a:avLst/>
            </a:prstGeom>
            <a:noFill/>
          </p:spPr>
          <p:txBody>
            <a:bodyPr wrap="square" rtlCol="0">
              <a:spAutoFit/>
            </a:bodyPr>
            <a:lstStyle/>
            <a:p>
              <a:pPr algn="ctr"/>
              <a:r>
                <a:rPr lang="en-AU" sz="1000" dirty="0">
                  <a:latin typeface="Arial"/>
                  <a:cs typeface="Arial"/>
                </a:rPr>
                <a:t>Etch Substrate</a:t>
              </a:r>
            </a:p>
          </p:txBody>
        </p:sp>
        <p:sp>
          <p:nvSpPr>
            <p:cNvPr id="50" name="TextBox 43">
              <a:extLst>
                <a:ext uri="{FF2B5EF4-FFF2-40B4-BE49-F238E27FC236}">
                  <a16:creationId xmlns:a16="http://schemas.microsoft.com/office/drawing/2014/main" id="{72739C61-E5D9-A3BD-77D8-EC84852F4AD2}"/>
                </a:ext>
              </a:extLst>
            </p:cNvPr>
            <p:cNvSpPr txBox="1"/>
            <p:nvPr/>
          </p:nvSpPr>
          <p:spPr>
            <a:xfrm>
              <a:off x="6550360" y="1652173"/>
              <a:ext cx="1930401" cy="395119"/>
            </a:xfrm>
            <a:prstGeom prst="rect">
              <a:avLst/>
            </a:prstGeom>
            <a:noFill/>
          </p:spPr>
          <p:txBody>
            <a:bodyPr wrap="square" rtlCol="0">
              <a:spAutoFit/>
            </a:bodyPr>
            <a:lstStyle/>
            <a:p>
              <a:pPr algn="ctr"/>
              <a:r>
                <a:rPr lang="en-AU" sz="1000" dirty="0">
                  <a:latin typeface="Arial"/>
                  <a:cs typeface="Arial"/>
                </a:rPr>
                <a:t>Remove Mask</a:t>
              </a:r>
            </a:p>
          </p:txBody>
        </p:sp>
      </p:grpSp>
      <p:sp>
        <p:nvSpPr>
          <p:cNvPr id="51" name="Rectangle 1">
            <a:extLst>
              <a:ext uri="{FF2B5EF4-FFF2-40B4-BE49-F238E27FC236}">
                <a16:creationId xmlns:a16="http://schemas.microsoft.com/office/drawing/2014/main" id="{51FD858E-80E5-BF0E-7B25-7693E27CB210}"/>
              </a:ext>
            </a:extLst>
          </p:cNvPr>
          <p:cNvSpPr/>
          <p:nvPr/>
        </p:nvSpPr>
        <p:spPr>
          <a:xfrm>
            <a:off x="445530" y="4298718"/>
            <a:ext cx="4572000" cy="400110"/>
          </a:xfrm>
          <a:prstGeom prst="rect">
            <a:avLst/>
          </a:prstGeom>
        </p:spPr>
        <p:txBody>
          <a:bodyPr>
            <a:spAutoFit/>
          </a:bodyPr>
          <a:lstStyle/>
          <a:p>
            <a:r>
              <a:rPr lang="en-AU" sz="1000" dirty="0">
                <a:cs typeface="Arial" panose="020B0604020202020204" pitchFamily="34" charset="0"/>
              </a:rPr>
              <a:t>Image from: Di Zhu </a:t>
            </a:r>
            <a:r>
              <a:rPr lang="en-AU" sz="1000" i="1" dirty="0">
                <a:cs typeface="Arial" panose="020B0604020202020204" pitchFamily="34" charset="0"/>
              </a:rPr>
              <a:t>et al.</a:t>
            </a:r>
            <a:r>
              <a:rPr lang="en-AU" sz="1000" dirty="0">
                <a:cs typeface="Arial" panose="020B0604020202020204" pitchFamily="34" charset="0"/>
              </a:rPr>
              <a:t>, </a:t>
            </a:r>
            <a:r>
              <a:rPr lang="en-AU" sz="1000" i="1" dirty="0">
                <a:cs typeface="Arial" panose="020B0604020202020204" pitchFamily="34" charset="0"/>
              </a:rPr>
              <a:t>Adv. Opt. Photonics, Vol. 13, Issue 2, pp. 242-352, </a:t>
            </a:r>
            <a:r>
              <a:rPr lang="en-AU" sz="1000" dirty="0">
                <a:cs typeface="Arial" panose="020B0604020202020204" pitchFamily="34" charset="0"/>
              </a:rPr>
              <a:t>Jun. 2021</a:t>
            </a:r>
          </a:p>
        </p:txBody>
      </p:sp>
      <p:pic>
        <p:nvPicPr>
          <p:cNvPr id="52" name="Picture 3">
            <a:extLst>
              <a:ext uri="{FF2B5EF4-FFF2-40B4-BE49-F238E27FC236}">
                <a16:creationId xmlns:a16="http://schemas.microsoft.com/office/drawing/2014/main" id="{B2AA32E3-0E8A-8D85-D808-E537C21D7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706" y="1833691"/>
            <a:ext cx="4550384" cy="2457208"/>
          </a:xfrm>
          <a:prstGeom prst="rect">
            <a:avLst/>
          </a:prstGeom>
        </p:spPr>
      </p:pic>
      <p:sp>
        <p:nvSpPr>
          <p:cNvPr id="53" name="Rectangle 4">
            <a:extLst>
              <a:ext uri="{FF2B5EF4-FFF2-40B4-BE49-F238E27FC236}">
                <a16:creationId xmlns:a16="http://schemas.microsoft.com/office/drawing/2014/main" id="{7825AE5F-FA25-9373-7275-DF52FD85A971}"/>
              </a:ext>
            </a:extLst>
          </p:cNvPr>
          <p:cNvSpPr/>
          <p:nvPr/>
        </p:nvSpPr>
        <p:spPr>
          <a:xfrm>
            <a:off x="5020590" y="1816346"/>
            <a:ext cx="4123410" cy="400110"/>
          </a:xfrm>
          <a:prstGeom prst="rect">
            <a:avLst/>
          </a:prstGeom>
        </p:spPr>
        <p:txBody>
          <a:bodyPr wrap="square">
            <a:spAutoFit/>
          </a:bodyPr>
          <a:lstStyle/>
          <a:p>
            <a:r>
              <a:rPr lang="en-AU" sz="1000" dirty="0">
                <a:cs typeface="Arial" panose="020B0604020202020204" pitchFamily="34" charset="0"/>
              </a:rPr>
              <a:t>Image from: M. Zhang, C. Wang, R. Cheng, A. Shams-Ansari, and M. </a:t>
            </a:r>
            <a:r>
              <a:rPr lang="en-AU" sz="1000" dirty="0" err="1">
                <a:cs typeface="Arial" panose="020B0604020202020204" pitchFamily="34" charset="0"/>
              </a:rPr>
              <a:t>Loncar</a:t>
            </a:r>
            <a:r>
              <a:rPr lang="en-AU" sz="1000" dirty="0">
                <a:cs typeface="Arial" panose="020B0604020202020204" pitchFamily="34" charset="0"/>
              </a:rPr>
              <a:t>, </a:t>
            </a:r>
            <a:r>
              <a:rPr lang="en-AU" sz="1000" i="1" dirty="0" err="1">
                <a:cs typeface="Arial" panose="020B0604020202020204" pitchFamily="34" charset="0"/>
              </a:rPr>
              <a:t>Optica</a:t>
            </a:r>
            <a:r>
              <a:rPr lang="en-AU" sz="1000" dirty="0">
                <a:cs typeface="Arial" panose="020B0604020202020204" pitchFamily="34" charset="0"/>
              </a:rPr>
              <a:t>, vol. 4, no. 12, Aug. 2017</a:t>
            </a:r>
          </a:p>
        </p:txBody>
      </p:sp>
      <p:sp>
        <p:nvSpPr>
          <p:cNvPr id="54" name="Rectangle 6">
            <a:extLst>
              <a:ext uri="{FF2B5EF4-FFF2-40B4-BE49-F238E27FC236}">
                <a16:creationId xmlns:a16="http://schemas.microsoft.com/office/drawing/2014/main" id="{B86332B4-957A-A8F0-A53D-F08F1F26171F}"/>
              </a:ext>
            </a:extLst>
          </p:cNvPr>
          <p:cNvSpPr/>
          <p:nvPr/>
        </p:nvSpPr>
        <p:spPr>
          <a:xfrm>
            <a:off x="5208293" y="4649419"/>
            <a:ext cx="1667034" cy="1015663"/>
          </a:xfrm>
          <a:prstGeom prst="rect">
            <a:avLst/>
          </a:prstGeom>
        </p:spPr>
        <p:txBody>
          <a:bodyPr wrap="square">
            <a:spAutoFit/>
          </a:bodyPr>
          <a:lstStyle/>
          <a:p>
            <a:r>
              <a:rPr lang="en-AU" sz="1000" dirty="0">
                <a:cs typeface="Arial" panose="020B0604020202020204" pitchFamily="34" charset="0"/>
              </a:rPr>
              <a:t>Image from: </a:t>
            </a:r>
          </a:p>
          <a:p>
            <a:r>
              <a:rPr lang="en-AU" sz="1000" dirty="0">
                <a:cs typeface="Arial" panose="020B0604020202020204" pitchFamily="34" charset="0"/>
              </a:rPr>
              <a:t>I. </a:t>
            </a:r>
            <a:r>
              <a:rPr lang="en-AU" sz="1000" dirty="0" err="1">
                <a:cs typeface="Arial" panose="020B0604020202020204" pitchFamily="34" charset="0"/>
              </a:rPr>
              <a:t>Krasnokutska</a:t>
            </a:r>
            <a:r>
              <a:rPr lang="en-AU" sz="1000" dirty="0">
                <a:cs typeface="Arial" panose="020B0604020202020204" pitchFamily="34" charset="0"/>
              </a:rPr>
              <a:t>, J.-L. J. </a:t>
            </a:r>
            <a:r>
              <a:rPr lang="en-AU" sz="1000" dirty="0" err="1">
                <a:cs typeface="Arial" panose="020B0604020202020204" pitchFamily="34" charset="0"/>
              </a:rPr>
              <a:t>Tambasco</a:t>
            </a:r>
            <a:r>
              <a:rPr lang="en-AU" sz="1000" dirty="0">
                <a:cs typeface="Arial" panose="020B0604020202020204" pitchFamily="34" charset="0"/>
              </a:rPr>
              <a:t>, X. Li, and A. Peruzzo, </a:t>
            </a:r>
            <a:r>
              <a:rPr lang="en-AU" sz="1000" i="1" dirty="0">
                <a:cs typeface="Arial" panose="020B0604020202020204" pitchFamily="34" charset="0"/>
              </a:rPr>
              <a:t>Opt. Express</a:t>
            </a:r>
            <a:r>
              <a:rPr lang="en-AU" sz="1000" dirty="0">
                <a:cs typeface="Arial" panose="020B0604020202020204" pitchFamily="34" charset="0"/>
              </a:rPr>
              <a:t>, vol. 26, no. 2, p. 897, Jan. 2018</a:t>
            </a:r>
          </a:p>
        </p:txBody>
      </p:sp>
    </p:spTree>
    <p:extLst>
      <p:ext uri="{BB962C8B-B14F-4D97-AF65-F5344CB8AC3E}">
        <p14:creationId xmlns:p14="http://schemas.microsoft.com/office/powerpoint/2010/main" val="3923326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39E3-8249-17A9-D8D8-3ABB263E01AA}"/>
              </a:ext>
            </a:extLst>
          </p:cNvPr>
          <p:cNvSpPr>
            <a:spLocks noGrp="1"/>
          </p:cNvSpPr>
          <p:nvPr>
            <p:ph type="title"/>
          </p:nvPr>
        </p:nvSpPr>
        <p:spPr/>
        <p:txBody>
          <a:bodyPr/>
          <a:lstStyle/>
          <a:p>
            <a:r>
              <a:rPr lang="en-US" dirty="0"/>
              <a:t>Strip loaded waveguide</a:t>
            </a:r>
            <a:endParaRPr lang="it-IT" dirty="0"/>
          </a:p>
        </p:txBody>
      </p:sp>
      <p:sp>
        <p:nvSpPr>
          <p:cNvPr id="4" name="Content Placeholder 1">
            <a:extLst>
              <a:ext uri="{FF2B5EF4-FFF2-40B4-BE49-F238E27FC236}">
                <a16:creationId xmlns:a16="http://schemas.microsoft.com/office/drawing/2014/main" id="{823CA955-D7CF-647F-48DD-9A3D65A6087F}"/>
              </a:ext>
            </a:extLst>
          </p:cNvPr>
          <p:cNvSpPr txBox="1">
            <a:spLocks/>
          </p:cNvSpPr>
          <p:nvPr/>
        </p:nvSpPr>
        <p:spPr>
          <a:xfrm>
            <a:off x="1" y="1370153"/>
            <a:ext cx="3865563" cy="32178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endParaRPr lang="en-US"/>
          </a:p>
          <a:p>
            <a:pPr fontAlgn="auto">
              <a:spcAft>
                <a:spcPts val="0"/>
              </a:spcAft>
            </a:pPr>
            <a:endParaRPr lang="en-US" dirty="0"/>
          </a:p>
        </p:txBody>
      </p:sp>
      <p:graphicFrame>
        <p:nvGraphicFramePr>
          <p:cNvPr id="5" name="Table 4">
            <a:extLst>
              <a:ext uri="{FF2B5EF4-FFF2-40B4-BE49-F238E27FC236}">
                <a16:creationId xmlns:a16="http://schemas.microsoft.com/office/drawing/2014/main" id="{63F02BC3-0BD1-A2BE-30C5-5498A68A34EC}"/>
              </a:ext>
            </a:extLst>
          </p:cNvPr>
          <p:cNvGraphicFramePr>
            <a:graphicFrameLocks noGrp="1"/>
          </p:cNvGraphicFramePr>
          <p:nvPr>
            <p:extLst>
              <p:ext uri="{D42A27DB-BD31-4B8C-83A1-F6EECF244321}">
                <p14:modId xmlns:p14="http://schemas.microsoft.com/office/powerpoint/2010/main" val="2225396246"/>
              </p:ext>
            </p:extLst>
          </p:nvPr>
        </p:nvGraphicFramePr>
        <p:xfrm>
          <a:off x="3665552" y="1441308"/>
          <a:ext cx="5343276" cy="3685577"/>
        </p:xfrm>
        <a:graphic>
          <a:graphicData uri="http://schemas.openxmlformats.org/drawingml/2006/table">
            <a:tbl>
              <a:tblPr bandRow="1">
                <a:tableStyleId>{8EC20E35-A176-4012-BC5E-935CFFF8708E}</a:tableStyleId>
              </a:tblPr>
              <a:tblGrid>
                <a:gridCol w="2663188">
                  <a:extLst>
                    <a:ext uri="{9D8B030D-6E8A-4147-A177-3AD203B41FA5}">
                      <a16:colId xmlns:a16="http://schemas.microsoft.com/office/drawing/2014/main" val="1541311344"/>
                    </a:ext>
                  </a:extLst>
                </a:gridCol>
                <a:gridCol w="2680088">
                  <a:extLst>
                    <a:ext uri="{9D8B030D-6E8A-4147-A177-3AD203B41FA5}">
                      <a16:colId xmlns:a16="http://schemas.microsoft.com/office/drawing/2014/main" val="477056106"/>
                    </a:ext>
                  </a:extLst>
                </a:gridCol>
              </a:tblGrid>
              <a:tr h="1812821">
                <a:tc>
                  <a:txBody>
                    <a:bodyPr/>
                    <a:lstStyle/>
                    <a:p>
                      <a:pPr marL="457200" marR="0" indent="-360363" fontAlgn="t">
                        <a:lnSpc>
                          <a:spcPct val="150000"/>
                        </a:lnSpc>
                        <a:spcBef>
                          <a:spcPts val="0"/>
                        </a:spcBef>
                        <a:spcAft>
                          <a:spcPts val="0"/>
                        </a:spcAft>
                        <a:buFontTx/>
                        <a:buBlip>
                          <a:blip r:embed="rId2"/>
                        </a:buBlip>
                      </a:pPr>
                      <a:r>
                        <a:rPr lang="en-AU" sz="900" baseline="0" dirty="0">
                          <a:effectLst/>
                        </a:rPr>
                        <a:t>High mode confinement (typically &lt;1um</a:t>
                      </a:r>
                      <a:r>
                        <a:rPr lang="en-AU" sz="900" baseline="30000" dirty="0">
                          <a:effectLst/>
                        </a:rPr>
                        <a:t>2</a:t>
                      </a:r>
                      <a:r>
                        <a:rPr lang="en-AU" sz="900" baseline="0" dirty="0">
                          <a:effectLst/>
                        </a:rPr>
                        <a:t>)</a:t>
                      </a:r>
                    </a:p>
                    <a:p>
                      <a:pPr marL="457200" marR="0" indent="-360363" fontAlgn="t">
                        <a:lnSpc>
                          <a:spcPct val="150000"/>
                        </a:lnSpc>
                        <a:spcBef>
                          <a:spcPts val="0"/>
                        </a:spcBef>
                        <a:spcAft>
                          <a:spcPts val="0"/>
                        </a:spcAft>
                        <a:buFontTx/>
                        <a:buBlip>
                          <a:blip r:embed="rId2"/>
                        </a:buBlip>
                      </a:pPr>
                      <a:r>
                        <a:rPr lang="en-AU" sz="900" baseline="0" dirty="0">
                          <a:effectLst/>
                        </a:rPr>
                        <a:t>Small bending radius (&lt;100um)</a:t>
                      </a:r>
                    </a:p>
                    <a:p>
                      <a:pPr marL="457200" marR="0" indent="-360363" fontAlgn="t">
                        <a:lnSpc>
                          <a:spcPct val="150000"/>
                        </a:lnSpc>
                        <a:spcBef>
                          <a:spcPts val="0"/>
                        </a:spcBef>
                        <a:spcAft>
                          <a:spcPts val="0"/>
                        </a:spcAft>
                        <a:buFontTx/>
                        <a:buBlip>
                          <a:blip r:embed="rId2"/>
                        </a:buBlip>
                      </a:pPr>
                      <a:r>
                        <a:rPr lang="en-AU" sz="900" baseline="0" dirty="0">
                          <a:effectLst/>
                        </a:rPr>
                        <a:t>nonlinear conversion efficiency (4000 - 7000% /Wcm</a:t>
                      </a:r>
                      <a:r>
                        <a:rPr lang="en-AU" sz="900" baseline="30000" dirty="0">
                          <a:effectLst/>
                        </a:rPr>
                        <a:t>2</a:t>
                      </a:r>
                      <a:r>
                        <a:rPr lang="en-AU" sz="900" baseline="0" dirty="0">
                          <a:effectLst/>
                        </a:rPr>
                        <a:t>)</a:t>
                      </a:r>
                    </a:p>
                    <a:p>
                      <a:pPr marL="457200" marR="0" indent="-360363" fontAlgn="t">
                        <a:lnSpc>
                          <a:spcPct val="150000"/>
                        </a:lnSpc>
                        <a:spcBef>
                          <a:spcPts val="0"/>
                        </a:spcBef>
                        <a:spcAft>
                          <a:spcPts val="0"/>
                        </a:spcAft>
                        <a:buFontTx/>
                        <a:buBlip>
                          <a:blip r:embed="rId2"/>
                        </a:buBlip>
                      </a:pPr>
                      <a:r>
                        <a:rPr lang="en-AU" sz="900" baseline="0" dirty="0">
                          <a:effectLst/>
                        </a:rPr>
                        <a:t>Less susceptible to lateral leakage</a:t>
                      </a:r>
                    </a:p>
                    <a:p>
                      <a:pPr marL="457200" marR="0" indent="-360363" fontAlgn="t">
                        <a:lnSpc>
                          <a:spcPct val="150000"/>
                        </a:lnSpc>
                        <a:spcBef>
                          <a:spcPts val="0"/>
                        </a:spcBef>
                        <a:spcAft>
                          <a:spcPts val="0"/>
                        </a:spcAft>
                        <a:buFontTx/>
                        <a:buBlip>
                          <a:blip r:embed="rId2"/>
                        </a:buBlip>
                      </a:pPr>
                      <a:r>
                        <a:rPr lang="en-AU" sz="900" baseline="0" dirty="0">
                          <a:effectLst/>
                        </a:rPr>
                        <a:t>Ultra-low propagation loss (3dB/m @1550nm) [1]</a:t>
                      </a:r>
                      <a:endParaRPr lang="en-AU" sz="900" baseline="-25000" dirty="0">
                        <a:solidFill>
                          <a:schemeClr val="bg2">
                            <a:lumMod val="10000"/>
                          </a:schemeClr>
                        </a:solidFill>
                        <a:latin typeface="Arial" panose="020B0604020202020204" pitchFamily="34" charset="0"/>
                        <a:cs typeface="Arial" panose="020B0604020202020204" pitchFamily="34" charset="0"/>
                      </a:endParaRPr>
                    </a:p>
                  </a:txBody>
                  <a:tcPr marL="21095" marR="21095" marT="10548" marB="10548"/>
                </a:tc>
                <a:tc>
                  <a:txBody>
                    <a:bodyPr/>
                    <a:lstStyle/>
                    <a:p>
                      <a:pPr marL="457200" marR="0" indent="-360363" fontAlgn="t">
                        <a:lnSpc>
                          <a:spcPct val="150000"/>
                        </a:lnSpc>
                        <a:spcBef>
                          <a:spcPts val="0"/>
                        </a:spcBef>
                        <a:spcAft>
                          <a:spcPts val="0"/>
                        </a:spcAft>
                        <a:buFontTx/>
                        <a:buBlip>
                          <a:blip r:embed="rId2"/>
                        </a:buBlip>
                        <a:tabLst/>
                      </a:pPr>
                      <a:r>
                        <a:rPr lang="en-AU" sz="900" baseline="0" dirty="0">
                          <a:effectLst/>
                        </a:rPr>
                        <a:t>Nonlinear conversion efficiency (1000-4000% /Wcm</a:t>
                      </a:r>
                      <a:r>
                        <a:rPr lang="en-AU" sz="900" baseline="30000" dirty="0">
                          <a:effectLst/>
                        </a:rPr>
                        <a:t>2</a:t>
                      </a:r>
                      <a:r>
                        <a:rPr lang="en-AU" sz="900" baseline="0" dirty="0">
                          <a:effectLst/>
                        </a:rPr>
                        <a:t>)</a:t>
                      </a:r>
                    </a:p>
                    <a:p>
                      <a:pPr marL="457200" marR="0" indent="-360363" fontAlgn="t">
                        <a:lnSpc>
                          <a:spcPct val="150000"/>
                        </a:lnSpc>
                        <a:spcBef>
                          <a:spcPts val="0"/>
                        </a:spcBef>
                        <a:spcAft>
                          <a:spcPts val="0"/>
                        </a:spcAft>
                        <a:buFontTx/>
                        <a:buBlip>
                          <a:blip r:embed="rId2"/>
                        </a:buBlip>
                        <a:tabLst/>
                      </a:pPr>
                      <a:r>
                        <a:rPr lang="en-AU" sz="900" baseline="0" dirty="0">
                          <a:effectLst/>
                        </a:rPr>
                        <a:t>Nonlinear phase matching more tolerable to fabrication errors</a:t>
                      </a:r>
                    </a:p>
                    <a:p>
                      <a:pPr marL="457200" marR="0" indent="-360363" fontAlgn="t">
                        <a:lnSpc>
                          <a:spcPct val="150000"/>
                        </a:lnSpc>
                        <a:spcBef>
                          <a:spcPts val="0"/>
                        </a:spcBef>
                        <a:spcAft>
                          <a:spcPts val="0"/>
                        </a:spcAft>
                        <a:buFontTx/>
                        <a:buBlip>
                          <a:blip r:embed="rId2"/>
                        </a:buBlip>
                        <a:tabLst/>
                      </a:pPr>
                      <a:r>
                        <a:rPr lang="en-AU" sz="900" baseline="0" dirty="0">
                          <a:effectLst/>
                        </a:rPr>
                        <a:t>Fabrication of SiN well established</a:t>
                      </a:r>
                    </a:p>
                    <a:p>
                      <a:pPr marL="457200" marR="0" indent="-360363" fontAlgn="t">
                        <a:lnSpc>
                          <a:spcPct val="150000"/>
                        </a:lnSpc>
                        <a:spcBef>
                          <a:spcPts val="0"/>
                        </a:spcBef>
                        <a:spcAft>
                          <a:spcPts val="0"/>
                        </a:spcAft>
                        <a:buFontTx/>
                        <a:buBlip>
                          <a:blip r:embed="rId2"/>
                        </a:buBlip>
                        <a:tabLst/>
                      </a:pPr>
                      <a:r>
                        <a:rPr lang="en-AU" sz="900" baseline="0" dirty="0">
                          <a:effectLst/>
                        </a:rPr>
                        <a:t>Domain inversion for periodic poling can be done pre or post waveguide fabrication</a:t>
                      </a:r>
                    </a:p>
                    <a:p>
                      <a:pPr marL="457200" marR="0" indent="-360363" fontAlgn="t">
                        <a:lnSpc>
                          <a:spcPct val="150000"/>
                        </a:lnSpc>
                        <a:spcBef>
                          <a:spcPts val="0"/>
                        </a:spcBef>
                        <a:spcAft>
                          <a:spcPts val="0"/>
                        </a:spcAft>
                        <a:buFontTx/>
                        <a:buBlip>
                          <a:blip r:embed="rId2"/>
                        </a:buBlip>
                        <a:tabLst/>
                      </a:pPr>
                      <a:r>
                        <a:rPr lang="en-AU" sz="900" baseline="0" dirty="0">
                          <a:effectLst/>
                        </a:rPr>
                        <a:t>Low propagation loss (0.2dB/cm @ 1550nm) [2] </a:t>
                      </a:r>
                      <a:endParaRPr lang="en-AU" sz="900" baseline="-25000" dirty="0">
                        <a:solidFill>
                          <a:schemeClr val="bg2">
                            <a:lumMod val="10000"/>
                          </a:schemeClr>
                        </a:solidFill>
                        <a:latin typeface="Arial" panose="020B0604020202020204" pitchFamily="34" charset="0"/>
                        <a:cs typeface="Arial" panose="020B0604020202020204" pitchFamily="34" charset="0"/>
                      </a:endParaRPr>
                    </a:p>
                  </a:txBody>
                  <a:tcPr marL="21095" marR="21095" marT="10548" marB="10548"/>
                </a:tc>
                <a:extLst>
                  <a:ext uri="{0D108BD9-81ED-4DB2-BD59-A6C34878D82A}">
                    <a16:rowId xmlns:a16="http://schemas.microsoft.com/office/drawing/2014/main" val="2201509464"/>
                  </a:ext>
                </a:extLst>
              </a:tr>
              <a:tr h="1812821">
                <a:tc>
                  <a:txBody>
                    <a:bodyPr/>
                    <a:lstStyle/>
                    <a:p>
                      <a:pPr marL="457200" indent="-360363" rtl="0" fontAlgn="ctr">
                        <a:lnSpc>
                          <a:spcPct val="150000"/>
                        </a:lnSpc>
                        <a:spcBef>
                          <a:spcPts val="0"/>
                        </a:spcBef>
                        <a:spcAft>
                          <a:spcPts val="0"/>
                        </a:spcAft>
                        <a:buFontTx/>
                        <a:buBlip>
                          <a:blip r:embed="rId3"/>
                        </a:buBlip>
                      </a:pPr>
                      <a:r>
                        <a:rPr lang="en-AU" sz="900" baseline="0" dirty="0">
                          <a:ln>
                            <a:noFill/>
                          </a:ln>
                          <a:effectLst/>
                        </a:rPr>
                        <a:t>Nonlinear phase matching highly susceptible to fabrication errors</a:t>
                      </a:r>
                    </a:p>
                    <a:p>
                      <a:pPr marL="457200" indent="-360363" rtl="0" fontAlgn="ctr">
                        <a:lnSpc>
                          <a:spcPct val="150000"/>
                        </a:lnSpc>
                        <a:spcBef>
                          <a:spcPts val="0"/>
                        </a:spcBef>
                        <a:spcAft>
                          <a:spcPts val="0"/>
                        </a:spcAft>
                        <a:buFontTx/>
                        <a:buBlip>
                          <a:blip r:embed="rId3"/>
                        </a:buBlip>
                      </a:pPr>
                      <a:r>
                        <a:rPr lang="en-AU" sz="900" baseline="0" dirty="0">
                          <a:ln>
                            <a:noFill/>
                          </a:ln>
                          <a:effectLst/>
                        </a:rPr>
                        <a:t>Fabrication of ultra-low loss waveguides difficult in practice</a:t>
                      </a:r>
                    </a:p>
                    <a:p>
                      <a:pPr marL="457200" indent="-360363" rtl="0" fontAlgn="ctr">
                        <a:lnSpc>
                          <a:spcPct val="150000"/>
                        </a:lnSpc>
                        <a:spcBef>
                          <a:spcPts val="0"/>
                        </a:spcBef>
                        <a:spcAft>
                          <a:spcPts val="0"/>
                        </a:spcAft>
                        <a:buFontTx/>
                        <a:buBlip>
                          <a:blip r:embed="rId3"/>
                        </a:buBlip>
                      </a:pPr>
                      <a:r>
                        <a:rPr lang="en-AU" sz="900" baseline="0" dirty="0">
                          <a:ln>
                            <a:noFill/>
                          </a:ln>
                          <a:effectLst/>
                        </a:rPr>
                        <a:t>Domain inversion prior to etching introduces additional losses due to differential etch rates between domains leading to increased losses and reduce efficiencies</a:t>
                      </a:r>
                      <a:endParaRPr lang="en-AU" sz="900" baseline="0" dirty="0">
                        <a:ln>
                          <a:noFill/>
                        </a:ln>
                        <a:solidFill>
                          <a:schemeClr val="bg2">
                            <a:lumMod val="10000"/>
                          </a:schemeClr>
                        </a:solidFill>
                        <a:effectLst/>
                        <a:latin typeface="Arial" panose="020B0604020202020204" pitchFamily="34" charset="0"/>
                        <a:cs typeface="Arial" panose="020B0604020202020204" pitchFamily="34" charset="0"/>
                      </a:endParaRPr>
                    </a:p>
                  </a:txBody>
                  <a:tcPr marL="21095" marR="21095" marT="10548" marB="10548"/>
                </a:tc>
                <a:tc>
                  <a:txBody>
                    <a:bodyPr/>
                    <a:lstStyle/>
                    <a:p>
                      <a:pPr marL="457200" indent="-360363" rtl="0" fontAlgn="ctr">
                        <a:lnSpc>
                          <a:spcPct val="150000"/>
                        </a:lnSpc>
                        <a:spcBef>
                          <a:spcPts val="0"/>
                        </a:spcBef>
                        <a:spcAft>
                          <a:spcPts val="0"/>
                        </a:spcAft>
                        <a:buFontTx/>
                        <a:buBlip>
                          <a:blip r:embed="rId3"/>
                        </a:buBlip>
                      </a:pPr>
                      <a:r>
                        <a:rPr lang="en-AU" sz="900" baseline="0" dirty="0">
                          <a:effectLst/>
                        </a:rPr>
                        <a:t>Larger bending radius (&gt;300um</a:t>
                      </a:r>
                      <a:r>
                        <a:rPr lang="en-AU" sz="900" baseline="30000" dirty="0">
                          <a:effectLst/>
                        </a:rPr>
                        <a:t>2</a:t>
                      </a:r>
                      <a:r>
                        <a:rPr lang="en-AU" sz="900" baseline="0" dirty="0">
                          <a:effectLst/>
                        </a:rPr>
                        <a:t>)</a:t>
                      </a:r>
                    </a:p>
                    <a:p>
                      <a:pPr marL="457200" indent="-360363" rtl="0" fontAlgn="ctr">
                        <a:lnSpc>
                          <a:spcPct val="150000"/>
                        </a:lnSpc>
                        <a:spcBef>
                          <a:spcPts val="0"/>
                        </a:spcBef>
                        <a:spcAft>
                          <a:spcPts val="0"/>
                        </a:spcAft>
                        <a:buFontTx/>
                        <a:buBlip>
                          <a:blip r:embed="rId3"/>
                        </a:buBlip>
                      </a:pPr>
                      <a:r>
                        <a:rPr lang="en-AU" sz="900" baseline="0" dirty="0">
                          <a:effectLst/>
                        </a:rPr>
                        <a:t>Shorter wavelengths prone to lateral leakage</a:t>
                      </a:r>
                      <a:endParaRPr lang="en-AU" sz="900" baseline="0" dirty="0">
                        <a:solidFill>
                          <a:schemeClr val="bg2">
                            <a:lumMod val="10000"/>
                          </a:schemeClr>
                        </a:solidFill>
                        <a:effectLst/>
                        <a:latin typeface="Arial" panose="020B0604020202020204" pitchFamily="34" charset="0"/>
                        <a:cs typeface="Arial" panose="020B0604020202020204" pitchFamily="34" charset="0"/>
                      </a:endParaRPr>
                    </a:p>
                  </a:txBody>
                  <a:tcPr marL="21095" marR="21095" marT="10548" marB="10548"/>
                </a:tc>
                <a:extLst>
                  <a:ext uri="{0D108BD9-81ED-4DB2-BD59-A6C34878D82A}">
                    <a16:rowId xmlns:a16="http://schemas.microsoft.com/office/drawing/2014/main" val="2080630271"/>
                  </a:ext>
                </a:extLst>
              </a:tr>
            </a:tbl>
          </a:graphicData>
        </a:graphic>
      </p:graphicFrame>
      <p:pic>
        <p:nvPicPr>
          <p:cNvPr id="6" name="Picture 5">
            <a:extLst>
              <a:ext uri="{FF2B5EF4-FFF2-40B4-BE49-F238E27FC236}">
                <a16:creationId xmlns:a16="http://schemas.microsoft.com/office/drawing/2014/main" id="{7941D23B-4201-26E4-1A70-B40CA0EC1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95" y="1514143"/>
            <a:ext cx="2966160" cy="1343597"/>
          </a:xfrm>
          <a:prstGeom prst="rect">
            <a:avLst/>
          </a:prstGeom>
        </p:spPr>
      </p:pic>
      <p:pic>
        <p:nvPicPr>
          <p:cNvPr id="7" name="Picture 6">
            <a:extLst>
              <a:ext uri="{FF2B5EF4-FFF2-40B4-BE49-F238E27FC236}">
                <a16:creationId xmlns:a16="http://schemas.microsoft.com/office/drawing/2014/main" id="{B155675E-A102-A5F0-79E3-E25E5D9BF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59" y="2979084"/>
            <a:ext cx="3154697" cy="2044244"/>
          </a:xfrm>
          <a:prstGeom prst="rect">
            <a:avLst/>
          </a:prstGeom>
        </p:spPr>
      </p:pic>
      <p:sp>
        <p:nvSpPr>
          <p:cNvPr id="8" name="Rectangle 7">
            <a:extLst>
              <a:ext uri="{FF2B5EF4-FFF2-40B4-BE49-F238E27FC236}">
                <a16:creationId xmlns:a16="http://schemas.microsoft.com/office/drawing/2014/main" id="{6920C534-3D73-7396-B3B0-F8FBF0A1FDAF}"/>
              </a:ext>
            </a:extLst>
          </p:cNvPr>
          <p:cNvSpPr/>
          <p:nvPr/>
        </p:nvSpPr>
        <p:spPr>
          <a:xfrm>
            <a:off x="107343" y="5026857"/>
            <a:ext cx="3450866" cy="400110"/>
          </a:xfrm>
          <a:prstGeom prst="rect">
            <a:avLst/>
          </a:prstGeom>
        </p:spPr>
        <p:txBody>
          <a:bodyPr wrap="square">
            <a:spAutoFit/>
          </a:bodyPr>
          <a:lstStyle/>
          <a:p>
            <a:r>
              <a:rPr lang="en-AU" sz="1000" dirty="0">
                <a:cs typeface="Arial" panose="020B0604020202020204" pitchFamily="34" charset="0"/>
              </a:rPr>
              <a:t>Image from: Di Zhu </a:t>
            </a:r>
            <a:r>
              <a:rPr lang="en-AU" sz="1000" i="1" dirty="0">
                <a:cs typeface="Arial" panose="020B0604020202020204" pitchFamily="34" charset="0"/>
              </a:rPr>
              <a:t>et al.</a:t>
            </a:r>
            <a:r>
              <a:rPr lang="en-AU" sz="1000" dirty="0">
                <a:cs typeface="Arial" panose="020B0604020202020204" pitchFamily="34" charset="0"/>
              </a:rPr>
              <a:t>, </a:t>
            </a:r>
            <a:r>
              <a:rPr lang="en-AU" sz="1000" i="1" dirty="0">
                <a:cs typeface="Arial" panose="020B0604020202020204" pitchFamily="34" charset="0"/>
              </a:rPr>
              <a:t>Adv. Opt. Photonics, Vol. 13, Issue 2, pp. 242-352, </a:t>
            </a:r>
            <a:r>
              <a:rPr lang="en-AU" sz="1000" dirty="0">
                <a:cs typeface="Arial" panose="020B0604020202020204" pitchFamily="34" charset="0"/>
              </a:rPr>
              <a:t>Jun. 2021</a:t>
            </a:r>
          </a:p>
        </p:txBody>
      </p:sp>
      <p:sp>
        <p:nvSpPr>
          <p:cNvPr id="9" name="Rectangle 8">
            <a:extLst>
              <a:ext uri="{FF2B5EF4-FFF2-40B4-BE49-F238E27FC236}">
                <a16:creationId xmlns:a16="http://schemas.microsoft.com/office/drawing/2014/main" id="{532DEA50-9BBA-C611-A69A-D80385D11DA5}"/>
              </a:ext>
            </a:extLst>
          </p:cNvPr>
          <p:cNvSpPr/>
          <p:nvPr/>
        </p:nvSpPr>
        <p:spPr>
          <a:xfrm>
            <a:off x="3282781" y="5164282"/>
            <a:ext cx="6095136" cy="369332"/>
          </a:xfrm>
          <a:prstGeom prst="rect">
            <a:avLst/>
          </a:prstGeom>
        </p:spPr>
        <p:txBody>
          <a:bodyPr wrap="square">
            <a:spAutoFit/>
          </a:bodyPr>
          <a:lstStyle/>
          <a:p>
            <a:pPr marL="406400" indent="-406400"/>
            <a:r>
              <a:rPr lang="en-AU" sz="900" dirty="0">
                <a:cs typeface="Arial" panose="020B0604020202020204" pitchFamily="34" charset="0"/>
              </a:rPr>
              <a:t>[1]   M. Zhang, C. Wang, R. Cheng, A. Shams-Ansari, and M. </a:t>
            </a:r>
            <a:r>
              <a:rPr lang="en-AU" sz="900" dirty="0" err="1">
                <a:cs typeface="Arial" panose="020B0604020202020204" pitchFamily="34" charset="0"/>
              </a:rPr>
              <a:t>Lončar</a:t>
            </a:r>
            <a:r>
              <a:rPr lang="en-AU" sz="900" dirty="0">
                <a:cs typeface="Arial" panose="020B0604020202020204" pitchFamily="34" charset="0"/>
              </a:rPr>
              <a:t>, </a:t>
            </a:r>
            <a:r>
              <a:rPr lang="en-AU" sz="900" i="1" dirty="0" err="1">
                <a:cs typeface="Arial" panose="020B0604020202020204" pitchFamily="34" charset="0"/>
              </a:rPr>
              <a:t>Optica</a:t>
            </a:r>
            <a:r>
              <a:rPr lang="en-AU" sz="900" dirty="0">
                <a:cs typeface="Arial" panose="020B0604020202020204" pitchFamily="34" charset="0"/>
              </a:rPr>
              <a:t>, vol. 4, no. 12, p. 1536, Dec. 2017.</a:t>
            </a:r>
          </a:p>
          <a:p>
            <a:r>
              <a:rPr lang="en-AU" sz="900" dirty="0">
                <a:cs typeface="Arial" panose="020B0604020202020204" pitchFamily="34" charset="0"/>
              </a:rPr>
              <a:t>[2]   A. N. R. Ahmed, S. Shi, M. </a:t>
            </a:r>
            <a:r>
              <a:rPr lang="en-AU" sz="900" dirty="0" err="1">
                <a:cs typeface="Arial" panose="020B0604020202020204" pitchFamily="34" charset="0"/>
              </a:rPr>
              <a:t>Zablocki</a:t>
            </a:r>
            <a:r>
              <a:rPr lang="en-AU" sz="900" dirty="0">
                <a:cs typeface="Arial" panose="020B0604020202020204" pitchFamily="34" charset="0"/>
              </a:rPr>
              <a:t>, P. Yao, and D. W. Prather, </a:t>
            </a:r>
            <a:r>
              <a:rPr lang="en-AU" sz="900" i="1" dirty="0">
                <a:cs typeface="Arial" panose="020B0604020202020204" pitchFamily="34" charset="0"/>
              </a:rPr>
              <a:t>Opt. Lett.</a:t>
            </a:r>
            <a:r>
              <a:rPr lang="en-AU" sz="900" dirty="0">
                <a:cs typeface="Arial" panose="020B0604020202020204" pitchFamily="34" charset="0"/>
              </a:rPr>
              <a:t>, vol. 44, no. 3, p. 618, Feb. 2019.</a:t>
            </a:r>
          </a:p>
        </p:txBody>
      </p:sp>
      <p:grpSp>
        <p:nvGrpSpPr>
          <p:cNvPr id="10" name="Group 9">
            <a:extLst>
              <a:ext uri="{FF2B5EF4-FFF2-40B4-BE49-F238E27FC236}">
                <a16:creationId xmlns:a16="http://schemas.microsoft.com/office/drawing/2014/main" id="{0FBBA928-527F-31D3-3A6A-B252FE455919}"/>
              </a:ext>
            </a:extLst>
          </p:cNvPr>
          <p:cNvGrpSpPr/>
          <p:nvPr/>
        </p:nvGrpSpPr>
        <p:grpSpPr>
          <a:xfrm>
            <a:off x="180139" y="6177487"/>
            <a:ext cx="6695188" cy="605261"/>
            <a:chOff x="180139" y="6177487"/>
            <a:chExt cx="6695188" cy="605261"/>
          </a:xfrm>
        </p:grpSpPr>
        <p:pic>
          <p:nvPicPr>
            <p:cNvPr id="11" name="Picture 18">
              <a:extLst>
                <a:ext uri="{FF2B5EF4-FFF2-40B4-BE49-F238E27FC236}">
                  <a16:creationId xmlns:a16="http://schemas.microsoft.com/office/drawing/2014/main" id="{1AA0BCE5-F5E8-1F8D-A436-67BEBB85CB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3171" y="6206087"/>
              <a:ext cx="1512156" cy="531617"/>
            </a:xfrm>
            <a:prstGeom prst="rect">
              <a:avLst/>
            </a:prstGeom>
          </p:spPr>
        </p:pic>
        <p:pic>
          <p:nvPicPr>
            <p:cNvPr id="12" name="Picture 21">
              <a:extLst>
                <a:ext uri="{FF2B5EF4-FFF2-40B4-BE49-F238E27FC236}">
                  <a16:creationId xmlns:a16="http://schemas.microsoft.com/office/drawing/2014/main" id="{26E0502A-C8F4-8FD7-66F4-CECCA39112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9874" y="6177487"/>
              <a:ext cx="1106764" cy="605261"/>
            </a:xfrm>
            <a:prstGeom prst="rect">
              <a:avLst/>
            </a:prstGeom>
          </p:spPr>
        </p:pic>
        <p:sp>
          <p:nvSpPr>
            <p:cNvPr id="13" name="TextBox 12">
              <a:extLst>
                <a:ext uri="{FF2B5EF4-FFF2-40B4-BE49-F238E27FC236}">
                  <a16:creationId xmlns:a16="http://schemas.microsoft.com/office/drawing/2014/main" id="{18A69B49-45A8-1455-D7E2-BF5E8D1DA900}"/>
                </a:ext>
              </a:extLst>
            </p:cNvPr>
            <p:cNvSpPr txBox="1"/>
            <p:nvPr/>
          </p:nvSpPr>
          <p:spPr>
            <a:xfrm>
              <a:off x="180139" y="6294807"/>
              <a:ext cx="3464666" cy="400110"/>
            </a:xfrm>
            <a:prstGeom prst="rect">
              <a:avLst/>
            </a:prstGeom>
            <a:noFill/>
          </p:spPr>
          <p:txBody>
            <a:bodyPr wrap="none" rtlCol="0">
              <a:spAutoFit/>
            </a:bodyPr>
            <a:lstStyle/>
            <a:p>
              <a:r>
                <a:rPr lang="it-IT" sz="2000" dirty="0"/>
                <a:t>Collaboration with A. Mitchell</a:t>
              </a:r>
            </a:p>
          </p:txBody>
        </p:sp>
      </p:grpSp>
    </p:spTree>
    <p:extLst>
      <p:ext uri="{BB962C8B-B14F-4D97-AF65-F5344CB8AC3E}">
        <p14:creationId xmlns:p14="http://schemas.microsoft.com/office/powerpoint/2010/main" val="2682462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7AE190-9BCE-9493-E63C-ED55C1EC5A6F}"/>
              </a:ext>
            </a:extLst>
          </p:cNvPr>
          <p:cNvSpPr>
            <a:spLocks noGrp="1"/>
          </p:cNvSpPr>
          <p:nvPr>
            <p:ph type="title"/>
          </p:nvPr>
        </p:nvSpPr>
        <p:spPr/>
        <p:txBody>
          <a:bodyPr/>
          <a:lstStyle/>
          <a:p>
            <a:r>
              <a:rPr lang="it-IT" dirty="0" err="1"/>
              <a:t>Thin</a:t>
            </a:r>
            <a:r>
              <a:rPr lang="it-IT" dirty="0"/>
              <a:t> film LN</a:t>
            </a:r>
          </a:p>
        </p:txBody>
      </p:sp>
      <p:pic>
        <p:nvPicPr>
          <p:cNvPr id="4" name="Picture 1">
            <a:extLst>
              <a:ext uri="{FF2B5EF4-FFF2-40B4-BE49-F238E27FC236}">
                <a16:creationId xmlns:a16="http://schemas.microsoft.com/office/drawing/2014/main" id="{CE0E8BA2-3800-D3F8-80DB-8BB074924758}"/>
              </a:ext>
            </a:extLst>
          </p:cNvPr>
          <p:cNvPicPr>
            <a:picLocks noChangeAspect="1"/>
          </p:cNvPicPr>
          <p:nvPr/>
        </p:nvPicPr>
        <p:blipFill rotWithShape="1">
          <a:blip r:embed="rId2">
            <a:extLst>
              <a:ext uri="{28A0092B-C50C-407E-A947-70E740481C1C}">
                <a14:useLocalDpi xmlns:a14="http://schemas.microsoft.com/office/drawing/2010/main" val="0"/>
              </a:ext>
            </a:extLst>
          </a:blip>
          <a:srcRect t="27940" b="11908"/>
          <a:stretch/>
        </p:blipFill>
        <p:spPr>
          <a:xfrm>
            <a:off x="4518332" y="1793548"/>
            <a:ext cx="4070174" cy="3264400"/>
          </a:xfrm>
          <a:prstGeom prst="rect">
            <a:avLst/>
          </a:prstGeom>
        </p:spPr>
      </p:pic>
      <p:pic>
        <p:nvPicPr>
          <p:cNvPr id="5" name="Picture 12">
            <a:extLst>
              <a:ext uri="{FF2B5EF4-FFF2-40B4-BE49-F238E27FC236}">
                <a16:creationId xmlns:a16="http://schemas.microsoft.com/office/drawing/2014/main" id="{62DB89C6-25CC-CE5E-E7A3-B894E2B40979}"/>
              </a:ext>
            </a:extLst>
          </p:cNvPr>
          <p:cNvPicPr>
            <a:picLocks noChangeAspect="1"/>
          </p:cNvPicPr>
          <p:nvPr/>
        </p:nvPicPr>
        <p:blipFill rotWithShape="1">
          <a:blip r:embed="rId3">
            <a:extLst>
              <a:ext uri="{28A0092B-C50C-407E-A947-70E740481C1C}">
                <a14:useLocalDpi xmlns:a14="http://schemas.microsoft.com/office/drawing/2010/main" val="0"/>
              </a:ext>
            </a:extLst>
          </a:blip>
          <a:srcRect l="7268" t="39156" b="4871"/>
          <a:stretch/>
        </p:blipFill>
        <p:spPr>
          <a:xfrm>
            <a:off x="919625" y="4024742"/>
            <a:ext cx="3459410" cy="1637731"/>
          </a:xfrm>
          <a:prstGeom prst="rect">
            <a:avLst/>
          </a:prstGeom>
        </p:spPr>
      </p:pic>
      <p:sp>
        <p:nvSpPr>
          <p:cNvPr id="6" name="TextBox 11">
            <a:extLst>
              <a:ext uri="{FF2B5EF4-FFF2-40B4-BE49-F238E27FC236}">
                <a16:creationId xmlns:a16="http://schemas.microsoft.com/office/drawing/2014/main" id="{BD5F9E82-E645-8AC4-C935-7BB73ED2B78A}"/>
              </a:ext>
            </a:extLst>
          </p:cNvPr>
          <p:cNvSpPr txBox="1"/>
          <p:nvPr/>
        </p:nvSpPr>
        <p:spPr>
          <a:xfrm>
            <a:off x="6318191" y="3975181"/>
            <a:ext cx="1514573"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000" b="1" dirty="0">
                <a:solidFill>
                  <a:schemeClr val="bg1"/>
                </a:solidFill>
                <a:latin typeface="Arial"/>
                <a:cs typeface="Arial"/>
              </a:rPr>
              <a:t>~5mm</a:t>
            </a:r>
          </a:p>
        </p:txBody>
      </p:sp>
      <p:cxnSp>
        <p:nvCxnSpPr>
          <p:cNvPr id="7" name="Straight Connector 13">
            <a:extLst>
              <a:ext uri="{FF2B5EF4-FFF2-40B4-BE49-F238E27FC236}">
                <a16:creationId xmlns:a16="http://schemas.microsoft.com/office/drawing/2014/main" id="{BDA6E1DB-80B0-C773-4A37-6DA7D07B0B67}"/>
              </a:ext>
            </a:extLst>
          </p:cNvPr>
          <p:cNvCxnSpPr/>
          <p:nvPr/>
        </p:nvCxnSpPr>
        <p:spPr>
          <a:xfrm>
            <a:off x="6025805" y="3818517"/>
            <a:ext cx="439612" cy="156665"/>
          </a:xfrm>
          <a:prstGeom prst="line">
            <a:avLst/>
          </a:prstGeom>
          <a:ln>
            <a:solidFill>
              <a:schemeClr val="bg1"/>
            </a:solidFill>
            <a:headEnd type="triangle"/>
            <a:tailEnd type="triangle"/>
          </a:ln>
        </p:spPr>
        <p:style>
          <a:lnRef idx="3">
            <a:schemeClr val="dk1"/>
          </a:lnRef>
          <a:fillRef idx="0">
            <a:schemeClr val="dk1"/>
          </a:fillRef>
          <a:effectRef idx="2">
            <a:schemeClr val="dk1"/>
          </a:effectRef>
          <a:fontRef idx="minor">
            <a:schemeClr val="tx1"/>
          </a:fontRef>
        </p:style>
      </p:cxnSp>
      <p:pic>
        <p:nvPicPr>
          <p:cNvPr id="10" name="Picture 3">
            <a:extLst>
              <a:ext uri="{FF2B5EF4-FFF2-40B4-BE49-F238E27FC236}">
                <a16:creationId xmlns:a16="http://schemas.microsoft.com/office/drawing/2014/main" id="{04861CFB-337F-2A04-8C69-5EC34D94D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549" y="1781973"/>
            <a:ext cx="3145216" cy="2466836"/>
          </a:xfrm>
          <a:prstGeom prst="rect">
            <a:avLst/>
          </a:prstGeom>
        </p:spPr>
        <p:style>
          <a:lnRef idx="2">
            <a:schemeClr val="accent1"/>
          </a:lnRef>
          <a:fillRef idx="1">
            <a:schemeClr val="lt1"/>
          </a:fillRef>
          <a:effectRef idx="0">
            <a:schemeClr val="accent1"/>
          </a:effectRef>
          <a:fontRef idx="minor">
            <a:schemeClr val="dk1"/>
          </a:fontRef>
        </p:style>
      </p:pic>
      <p:cxnSp>
        <p:nvCxnSpPr>
          <p:cNvPr id="11" name="Straight Connector 4">
            <a:extLst>
              <a:ext uri="{FF2B5EF4-FFF2-40B4-BE49-F238E27FC236}">
                <a16:creationId xmlns:a16="http://schemas.microsoft.com/office/drawing/2014/main" id="{09A910EC-501E-31EE-8EC3-F1DAD5BFF3E5}"/>
              </a:ext>
            </a:extLst>
          </p:cNvPr>
          <p:cNvCxnSpPr/>
          <p:nvPr/>
        </p:nvCxnSpPr>
        <p:spPr>
          <a:xfrm>
            <a:off x="1119127" y="4024741"/>
            <a:ext cx="207419"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cxnSp>
      <p:sp>
        <p:nvSpPr>
          <p:cNvPr id="12" name="TextBox 5">
            <a:extLst>
              <a:ext uri="{FF2B5EF4-FFF2-40B4-BE49-F238E27FC236}">
                <a16:creationId xmlns:a16="http://schemas.microsoft.com/office/drawing/2014/main" id="{B2147833-7A6F-FE7E-FFCE-DCC247887378}"/>
              </a:ext>
            </a:extLst>
          </p:cNvPr>
          <p:cNvSpPr txBox="1"/>
          <p:nvPr/>
        </p:nvSpPr>
        <p:spPr>
          <a:xfrm>
            <a:off x="1373115" y="3845993"/>
            <a:ext cx="1155948" cy="40011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AU" sz="2000" dirty="0">
                <a:solidFill>
                  <a:schemeClr val="bg1"/>
                </a:solidFill>
                <a:effectLst>
                  <a:outerShdw blurRad="50800" dist="38100" dir="2700000" algn="tl" rotWithShape="0">
                    <a:prstClr val="black">
                      <a:alpha val="40000"/>
                    </a:prstClr>
                  </a:outerShdw>
                </a:effectLst>
                <a:latin typeface="Arial"/>
                <a:cs typeface="Arial"/>
              </a:rPr>
              <a:t>10um</a:t>
            </a:r>
          </a:p>
        </p:txBody>
      </p:sp>
      <p:cxnSp>
        <p:nvCxnSpPr>
          <p:cNvPr id="13" name="Straight Connector 24">
            <a:extLst>
              <a:ext uri="{FF2B5EF4-FFF2-40B4-BE49-F238E27FC236}">
                <a16:creationId xmlns:a16="http://schemas.microsoft.com/office/drawing/2014/main" id="{5506A598-9CF0-9F1F-F63B-119116BD140D}"/>
              </a:ext>
            </a:extLst>
          </p:cNvPr>
          <p:cNvCxnSpPr>
            <a:endCxn id="15" idx="1"/>
          </p:cNvCxnSpPr>
          <p:nvPr/>
        </p:nvCxnSpPr>
        <p:spPr>
          <a:xfrm>
            <a:off x="916582" y="4248809"/>
            <a:ext cx="1267644" cy="1177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26">
            <a:extLst>
              <a:ext uri="{FF2B5EF4-FFF2-40B4-BE49-F238E27FC236}">
                <a16:creationId xmlns:a16="http://schemas.microsoft.com/office/drawing/2014/main" id="{5F23FFD4-7B93-7C66-7335-B879A2D2294B}"/>
              </a:ext>
            </a:extLst>
          </p:cNvPr>
          <p:cNvCxnSpPr/>
          <p:nvPr/>
        </p:nvCxnSpPr>
        <p:spPr>
          <a:xfrm flipV="1">
            <a:off x="2285549" y="4248809"/>
            <a:ext cx="1802495" cy="1177452"/>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29">
            <a:extLst>
              <a:ext uri="{FF2B5EF4-FFF2-40B4-BE49-F238E27FC236}">
                <a16:creationId xmlns:a16="http://schemas.microsoft.com/office/drawing/2014/main" id="{5D43A775-4BAB-3272-8794-37BC27CB2333}"/>
              </a:ext>
            </a:extLst>
          </p:cNvPr>
          <p:cNvSpPr/>
          <p:nvPr/>
        </p:nvSpPr>
        <p:spPr>
          <a:xfrm>
            <a:off x="2184226" y="5375600"/>
            <a:ext cx="101322" cy="10132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AU"/>
          </a:p>
        </p:txBody>
      </p:sp>
      <p:grpSp>
        <p:nvGrpSpPr>
          <p:cNvPr id="3" name="Group 2">
            <a:extLst>
              <a:ext uri="{FF2B5EF4-FFF2-40B4-BE49-F238E27FC236}">
                <a16:creationId xmlns:a16="http://schemas.microsoft.com/office/drawing/2014/main" id="{082C989D-A2C5-430A-CED1-70266D4B6576}"/>
              </a:ext>
            </a:extLst>
          </p:cNvPr>
          <p:cNvGrpSpPr/>
          <p:nvPr/>
        </p:nvGrpSpPr>
        <p:grpSpPr>
          <a:xfrm>
            <a:off x="573755" y="6029205"/>
            <a:ext cx="6695188" cy="605261"/>
            <a:chOff x="180139" y="6177487"/>
            <a:chExt cx="6695188" cy="605261"/>
          </a:xfrm>
        </p:grpSpPr>
        <p:pic>
          <p:nvPicPr>
            <p:cNvPr id="16" name="Picture 18">
              <a:extLst>
                <a:ext uri="{FF2B5EF4-FFF2-40B4-BE49-F238E27FC236}">
                  <a16:creationId xmlns:a16="http://schemas.microsoft.com/office/drawing/2014/main" id="{A9D13FFB-DF16-0A8C-9B7A-B99AED971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171" y="6206087"/>
              <a:ext cx="1512156" cy="531617"/>
            </a:xfrm>
            <a:prstGeom prst="rect">
              <a:avLst/>
            </a:prstGeom>
          </p:spPr>
        </p:pic>
        <p:pic>
          <p:nvPicPr>
            <p:cNvPr id="17" name="Picture 21">
              <a:extLst>
                <a:ext uri="{FF2B5EF4-FFF2-40B4-BE49-F238E27FC236}">
                  <a16:creationId xmlns:a16="http://schemas.microsoft.com/office/drawing/2014/main" id="{05BCDD59-E868-E22B-5448-7F272DE8B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9874" y="6177487"/>
              <a:ext cx="1106764" cy="605261"/>
            </a:xfrm>
            <a:prstGeom prst="rect">
              <a:avLst/>
            </a:prstGeom>
          </p:spPr>
        </p:pic>
        <p:sp>
          <p:nvSpPr>
            <p:cNvPr id="18" name="TextBox 17">
              <a:extLst>
                <a:ext uri="{FF2B5EF4-FFF2-40B4-BE49-F238E27FC236}">
                  <a16:creationId xmlns:a16="http://schemas.microsoft.com/office/drawing/2014/main" id="{6797F445-F172-3D5A-5AC6-A4C6B94170A2}"/>
                </a:ext>
              </a:extLst>
            </p:cNvPr>
            <p:cNvSpPr txBox="1"/>
            <p:nvPr/>
          </p:nvSpPr>
          <p:spPr>
            <a:xfrm>
              <a:off x="180139" y="6294807"/>
              <a:ext cx="3464666" cy="400110"/>
            </a:xfrm>
            <a:prstGeom prst="rect">
              <a:avLst/>
            </a:prstGeom>
            <a:noFill/>
          </p:spPr>
          <p:txBody>
            <a:bodyPr wrap="none" rtlCol="0">
              <a:spAutoFit/>
            </a:bodyPr>
            <a:lstStyle/>
            <a:p>
              <a:r>
                <a:rPr lang="it-IT" sz="2000" dirty="0"/>
                <a:t>Collaboration with A. Mitchell</a:t>
              </a:r>
            </a:p>
          </p:txBody>
        </p:sp>
      </p:grpSp>
    </p:spTree>
    <p:extLst>
      <p:ext uri="{BB962C8B-B14F-4D97-AF65-F5344CB8AC3E}">
        <p14:creationId xmlns:p14="http://schemas.microsoft.com/office/powerpoint/2010/main" val="3509878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424DBE5-E045-91D7-315C-B14DFC44A2B7}"/>
              </a:ext>
            </a:extLst>
          </p:cNvPr>
          <p:cNvGrpSpPr/>
          <p:nvPr/>
        </p:nvGrpSpPr>
        <p:grpSpPr>
          <a:xfrm>
            <a:off x="1018927" y="1339021"/>
            <a:ext cx="7407021" cy="3959276"/>
            <a:chOff x="647700" y="2041474"/>
            <a:chExt cx="7407021" cy="3959276"/>
          </a:xfrm>
        </p:grpSpPr>
        <p:sp>
          <p:nvSpPr>
            <p:cNvPr id="5" name="Rounded Rectangle 4"/>
            <p:cNvSpPr/>
            <p:nvPr/>
          </p:nvSpPr>
          <p:spPr>
            <a:xfrm>
              <a:off x="4103024" y="2041474"/>
              <a:ext cx="1597627" cy="2142819"/>
            </a:xfrm>
            <a:prstGeom prst="roundRect">
              <a:avLst>
                <a:gd name="adj" fmla="val 16198"/>
              </a:avLst>
            </a:prstGeom>
            <a:noFill/>
            <a:ln w="9525">
              <a:solidFill>
                <a:schemeClr val="tx1"/>
              </a:solidFill>
              <a:prstDash val="lgDash"/>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7" name="Rounded Rectangle 26"/>
            <p:cNvSpPr/>
            <p:nvPr/>
          </p:nvSpPr>
          <p:spPr>
            <a:xfrm>
              <a:off x="1375596" y="2621911"/>
              <a:ext cx="1425821" cy="954070"/>
            </a:xfrm>
            <a:prstGeom prst="roundRect">
              <a:avLst>
                <a:gd name="adj" fmla="val 16198"/>
              </a:avLst>
            </a:prstGeom>
            <a:noFill/>
            <a:ln w="9525">
              <a:solidFill>
                <a:schemeClr val="tx1"/>
              </a:solidFill>
              <a:prstDash val="lgDash"/>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cxnSp>
          <p:nvCxnSpPr>
            <p:cNvPr id="50" name="Elbow Connector 49"/>
            <p:cNvCxnSpPr/>
            <p:nvPr/>
          </p:nvCxnSpPr>
          <p:spPr>
            <a:xfrm flipV="1">
              <a:off x="7164778" y="4623135"/>
              <a:ext cx="776064" cy="469387"/>
            </a:xfrm>
            <a:prstGeom prst="bentConnector3">
              <a:avLst>
                <a:gd name="adj1" fmla="val 96510"/>
              </a:avLst>
            </a:prstGeom>
          </p:spPr>
          <p:style>
            <a:lnRef idx="1">
              <a:schemeClr val="dk1"/>
            </a:lnRef>
            <a:fillRef idx="0">
              <a:schemeClr val="dk1"/>
            </a:fillRef>
            <a:effectRef idx="0">
              <a:schemeClr val="dk1"/>
            </a:effectRef>
            <a:fontRef idx="minor">
              <a:schemeClr val="tx1"/>
            </a:fontRef>
          </p:style>
        </p:cxnSp>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159" y="4184292"/>
              <a:ext cx="3163562" cy="1816458"/>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68740" y="2924220"/>
              <a:ext cx="1792076" cy="1779885"/>
            </a:xfrm>
            <a:prstGeom prst="rect">
              <a:avLst/>
            </a:prstGeom>
          </p:spPr>
        </p:pic>
        <p:sp>
          <p:nvSpPr>
            <p:cNvPr id="10" name="Rectangle 9"/>
            <p:cNvSpPr/>
            <p:nvPr/>
          </p:nvSpPr>
          <p:spPr>
            <a:xfrm>
              <a:off x="1486083" y="2905069"/>
              <a:ext cx="1200150" cy="504825"/>
            </a:xfrm>
            <a:prstGeom prst="rect">
              <a:avLst/>
            </a:prstGeom>
            <a:solidFill>
              <a:schemeClr val="bg1">
                <a:lumMod val="6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solidFill>
                  <a:schemeClr val="tx1"/>
                </a:solidFill>
              </a:endParaRPr>
            </a:p>
          </p:txBody>
        </p:sp>
        <p:cxnSp>
          <p:nvCxnSpPr>
            <p:cNvPr id="6" name="Straight Arrow Connector 5"/>
            <p:cNvCxnSpPr/>
            <p:nvPr/>
          </p:nvCxnSpPr>
          <p:spPr>
            <a:xfrm>
              <a:off x="752656" y="3168297"/>
              <a:ext cx="657225" cy="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47700" y="3249985"/>
              <a:ext cx="912656" cy="307777"/>
            </a:xfrm>
            <a:prstGeom prst="rect">
              <a:avLst/>
            </a:prstGeom>
            <a:noFill/>
          </p:spPr>
          <p:txBody>
            <a:bodyPr wrap="square" rtlCol="0">
              <a:spAutoFit/>
            </a:bodyPr>
            <a:lstStyle/>
            <a:p>
              <a:r>
                <a:rPr lang="en-AU" sz="1400" dirty="0">
                  <a:latin typeface="Arial"/>
                  <a:cs typeface="Arial"/>
                </a:rPr>
                <a:t>1560nm</a:t>
              </a:r>
            </a:p>
          </p:txBody>
        </p:sp>
        <p:sp>
          <p:nvSpPr>
            <p:cNvPr id="8" name="TextBox 7"/>
            <p:cNvSpPr txBox="1"/>
            <p:nvPr/>
          </p:nvSpPr>
          <p:spPr>
            <a:xfrm>
              <a:off x="2861963" y="2687330"/>
              <a:ext cx="1241060" cy="307777"/>
            </a:xfrm>
            <a:prstGeom prst="rect">
              <a:avLst/>
            </a:prstGeom>
            <a:noFill/>
          </p:spPr>
          <p:txBody>
            <a:bodyPr wrap="square" rtlCol="0">
              <a:spAutoFit/>
            </a:bodyPr>
            <a:lstStyle/>
            <a:p>
              <a:r>
                <a:rPr lang="en-AU" sz="1400" dirty="0">
                  <a:latin typeface="Arial"/>
                  <a:cs typeface="Arial"/>
                </a:rPr>
                <a:t>780nm</a:t>
              </a:r>
            </a:p>
          </p:txBody>
        </p:sp>
        <p:sp>
          <p:nvSpPr>
            <p:cNvPr id="9" name="TextBox 8"/>
            <p:cNvSpPr txBox="1"/>
            <p:nvPr/>
          </p:nvSpPr>
          <p:spPr>
            <a:xfrm>
              <a:off x="2861963" y="3344078"/>
              <a:ext cx="1241060" cy="307777"/>
            </a:xfrm>
            <a:prstGeom prst="rect">
              <a:avLst/>
            </a:prstGeom>
            <a:noFill/>
          </p:spPr>
          <p:txBody>
            <a:bodyPr wrap="square" rtlCol="0">
              <a:spAutoFit/>
            </a:bodyPr>
            <a:lstStyle/>
            <a:p>
              <a:r>
                <a:rPr lang="en-AU" sz="1400" dirty="0">
                  <a:latin typeface="Arial"/>
                  <a:cs typeface="Arial"/>
                </a:rPr>
                <a:t>1560nm</a:t>
              </a:r>
            </a:p>
          </p:txBody>
        </p:sp>
        <p:sp>
          <p:nvSpPr>
            <p:cNvPr id="2" name="TextBox 1"/>
            <p:cNvSpPr txBox="1"/>
            <p:nvPr/>
          </p:nvSpPr>
          <p:spPr>
            <a:xfrm>
              <a:off x="1661813" y="2965514"/>
              <a:ext cx="1487606" cy="400110"/>
            </a:xfrm>
            <a:prstGeom prst="rect">
              <a:avLst/>
            </a:prstGeom>
            <a:noFill/>
          </p:spPr>
          <p:txBody>
            <a:bodyPr wrap="square" rtlCol="0">
              <a:spAutoFit/>
            </a:bodyPr>
            <a:lstStyle/>
            <a:p>
              <a:r>
                <a:rPr lang="en-AU" sz="2000" dirty="0">
                  <a:latin typeface="Arial"/>
                  <a:cs typeface="Arial"/>
                </a:rPr>
                <a:t>SHG</a:t>
              </a:r>
            </a:p>
          </p:txBody>
        </p:sp>
        <p:sp>
          <p:nvSpPr>
            <p:cNvPr id="14" name="Rectangle 13"/>
            <p:cNvSpPr/>
            <p:nvPr/>
          </p:nvSpPr>
          <p:spPr>
            <a:xfrm>
              <a:off x="4311148" y="2436809"/>
              <a:ext cx="1200150" cy="504825"/>
            </a:xfrm>
            <a:prstGeom prst="rect">
              <a:avLst/>
            </a:prstGeom>
            <a:solidFill>
              <a:schemeClr val="bg1">
                <a:lumMod val="65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solidFill>
                  <a:schemeClr val="tx1"/>
                </a:solidFill>
              </a:endParaRPr>
            </a:p>
          </p:txBody>
        </p:sp>
        <p:sp>
          <p:nvSpPr>
            <p:cNvPr id="18" name="TextBox 17"/>
            <p:cNvSpPr txBox="1"/>
            <p:nvPr/>
          </p:nvSpPr>
          <p:spPr>
            <a:xfrm>
              <a:off x="4400430" y="2501294"/>
              <a:ext cx="1596788" cy="400110"/>
            </a:xfrm>
            <a:prstGeom prst="rect">
              <a:avLst/>
            </a:prstGeom>
            <a:noFill/>
          </p:spPr>
          <p:txBody>
            <a:bodyPr wrap="square" rtlCol="0">
              <a:spAutoFit/>
            </a:bodyPr>
            <a:lstStyle/>
            <a:p>
              <a:r>
                <a:rPr lang="en-AU" sz="2000" dirty="0">
                  <a:latin typeface="Arial"/>
                  <a:cs typeface="Arial"/>
                </a:rPr>
                <a:t>SPDC</a:t>
              </a:r>
            </a:p>
          </p:txBody>
        </p:sp>
        <mc:AlternateContent xmlns:mc="http://schemas.openxmlformats.org/markup-compatibility/2006" xmlns:a14="http://schemas.microsoft.com/office/drawing/2010/main">
          <mc:Choice Requires="a14">
            <p:sp>
              <p:nvSpPr>
                <p:cNvPr id="21" name="TextBox 20"/>
                <p:cNvSpPr txBox="1"/>
                <p:nvPr/>
              </p:nvSpPr>
              <p:spPr>
                <a:xfrm>
                  <a:off x="6810699" y="2539420"/>
                  <a:ext cx="50815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AU" sz="2000" i="1">
                                <a:latin typeface="Cambria Math" panose="02040503050406030204" pitchFamily="18" charset="0"/>
                                <a:cs typeface="Arial"/>
                              </a:rPr>
                            </m:ctrlPr>
                          </m:dPr>
                          <m:e>
                            <m:d>
                              <m:dPr>
                                <m:begChr m:val=""/>
                                <m:endChr m:val="⟩"/>
                                <m:ctrlPr>
                                  <a:rPr lang="en-AU" sz="2000" i="1">
                                    <a:latin typeface="Cambria Math" panose="02040503050406030204" pitchFamily="18" charset="0"/>
                                    <a:cs typeface="Arial"/>
                                  </a:rPr>
                                </m:ctrlPr>
                              </m:dPr>
                              <m:e>
                                <m:r>
                                  <a:rPr lang="en-AU" sz="2000" i="1">
                                    <a:latin typeface="Cambria Math" panose="02040503050406030204" pitchFamily="18" charset="0"/>
                                    <a:cs typeface="Arial"/>
                                  </a:rPr>
                                  <m:t>𝑠𝑞</m:t>
                                </m:r>
                              </m:e>
                            </m:d>
                          </m:e>
                        </m:d>
                      </m:oMath>
                    </m:oMathPara>
                  </a14:m>
                  <a:endParaRPr lang="en-AU" sz="2000" dirty="0">
                    <a:latin typeface="Arial"/>
                    <a:cs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810699" y="2539420"/>
                  <a:ext cx="508152" cy="307777"/>
                </a:xfrm>
                <a:prstGeom prst="rect">
                  <a:avLst/>
                </a:prstGeom>
                <a:blipFill>
                  <a:blip r:embed="rId4"/>
                  <a:stretch>
                    <a:fillRect l="-84337" t="-168627" r="-115663" b="-254902"/>
                  </a:stretch>
                </a:blipFill>
              </p:spPr>
              <p:txBody>
                <a:bodyPr/>
                <a:lstStyle/>
                <a:p>
                  <a:r>
                    <a:rPr lang="it-IT">
                      <a:noFill/>
                    </a:rPr>
                    <a:t> </a:t>
                  </a:r>
                </a:p>
              </p:txBody>
            </p:sp>
          </mc:Fallback>
        </mc:AlternateContent>
        <p:cxnSp>
          <p:nvCxnSpPr>
            <p:cNvPr id="23" name="Straight Arrow Connector 22"/>
            <p:cNvCxnSpPr/>
            <p:nvPr/>
          </p:nvCxnSpPr>
          <p:spPr>
            <a:xfrm>
              <a:off x="5608163" y="2703272"/>
              <a:ext cx="1202536" cy="0"/>
            </a:xfrm>
            <a:prstGeom prst="straightConnector1">
              <a:avLst/>
            </a:prstGeom>
            <a:ln w="952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311148" y="3422094"/>
              <a:ext cx="1200150" cy="504825"/>
            </a:xfrm>
            <a:prstGeom prst="rect">
              <a:avLst/>
            </a:prstGeom>
            <a:solidFill>
              <a:schemeClr val="bg1">
                <a:lumMod val="65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solidFill>
                  <a:schemeClr val="tx1"/>
                </a:solidFill>
              </a:endParaRPr>
            </a:p>
          </p:txBody>
        </p:sp>
        <p:sp>
          <p:nvSpPr>
            <p:cNvPr id="26" name="TextBox 25"/>
            <p:cNvSpPr txBox="1"/>
            <p:nvPr/>
          </p:nvSpPr>
          <p:spPr>
            <a:xfrm>
              <a:off x="4585968" y="3477885"/>
              <a:ext cx="1114682" cy="400110"/>
            </a:xfrm>
            <a:prstGeom prst="rect">
              <a:avLst/>
            </a:prstGeom>
            <a:noFill/>
          </p:spPr>
          <p:txBody>
            <a:bodyPr wrap="square" rtlCol="0">
              <a:spAutoFit/>
            </a:bodyPr>
            <a:lstStyle/>
            <a:p>
              <a:r>
                <a:rPr lang="en-AU" sz="2000" dirty="0">
                  <a:latin typeface="Arial"/>
                  <a:cs typeface="Arial"/>
                </a:rPr>
                <a:t>LO</a:t>
              </a:r>
            </a:p>
          </p:txBody>
        </p:sp>
        <p:cxnSp>
          <p:nvCxnSpPr>
            <p:cNvPr id="28" name="Straight Arrow Connector 27"/>
            <p:cNvCxnSpPr/>
            <p:nvPr/>
          </p:nvCxnSpPr>
          <p:spPr>
            <a:xfrm>
              <a:off x="5594515" y="3694038"/>
              <a:ext cx="657225" cy="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6514688" y="3268205"/>
                  <a:ext cx="22230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AU" sz="2000" i="1">
                            <a:latin typeface="Cambria Math" panose="02040503050406030204" pitchFamily="18" charset="0"/>
                            <a:ea typeface="Cambria Math" panose="02040503050406030204" pitchFamily="18" charset="0"/>
                            <a:cs typeface="Arial"/>
                          </a:rPr>
                          <m:t>𝜃</m:t>
                        </m:r>
                      </m:oMath>
                    </m:oMathPara>
                  </a14:m>
                  <a:endParaRPr lang="en-AU" sz="2000" dirty="0">
                    <a:latin typeface="Arial"/>
                    <a:cs typeface="Aria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514688" y="3268205"/>
                  <a:ext cx="222304" cy="307777"/>
                </a:xfrm>
                <a:prstGeom prst="rect">
                  <a:avLst/>
                </a:prstGeom>
                <a:blipFill>
                  <a:blip r:embed="rId5"/>
                  <a:stretch>
                    <a:fillRect l="-25000" r="-25000" b="-12000"/>
                  </a:stretch>
                </a:blipFill>
              </p:spPr>
              <p:txBody>
                <a:bodyPr/>
                <a:lstStyle/>
                <a:p>
                  <a:r>
                    <a:rPr lang="it-IT">
                      <a:noFill/>
                    </a:rPr>
                    <a:t> </a:t>
                  </a:r>
                </a:p>
              </p:txBody>
            </p:sp>
          </mc:Fallback>
        </mc:AlternateContent>
        <p:cxnSp>
          <p:nvCxnSpPr>
            <p:cNvPr id="34" name="Elbow Connector 33"/>
            <p:cNvCxnSpPr/>
            <p:nvPr/>
          </p:nvCxnSpPr>
          <p:spPr>
            <a:xfrm>
              <a:off x="2762436" y="3268205"/>
              <a:ext cx="1465496" cy="405197"/>
            </a:xfrm>
            <a:prstGeom prst="bentConnector3">
              <a:avLst>
                <a:gd name="adj1" fmla="val 62274"/>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1" name="Elbow Connector 40"/>
            <p:cNvCxnSpPr/>
            <p:nvPr/>
          </p:nvCxnSpPr>
          <p:spPr>
            <a:xfrm flipV="1">
              <a:off x="2762437" y="2716920"/>
              <a:ext cx="1451847" cy="326730"/>
            </a:xfrm>
            <a:prstGeom prst="bentConnector3">
              <a:avLst>
                <a:gd name="adj1" fmla="val 61357"/>
              </a:avLst>
            </a:prstGeom>
            <a:ln w="57150">
              <a:solidFill>
                <a:srgbClr val="0070C0"/>
              </a:solidFill>
              <a:tailEnd type="triangle"/>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1668441" y="2635284"/>
              <a:ext cx="928275" cy="261610"/>
            </a:xfrm>
            <a:prstGeom prst="rect">
              <a:avLst/>
            </a:prstGeom>
            <a:noFill/>
          </p:spPr>
          <p:txBody>
            <a:bodyPr wrap="square" rtlCol="0">
              <a:spAutoFit/>
            </a:bodyPr>
            <a:lstStyle/>
            <a:p>
              <a:r>
                <a:rPr lang="en-AU" sz="1100" dirty="0">
                  <a:latin typeface="Arial"/>
                  <a:cs typeface="Arial"/>
                </a:rPr>
                <a:t>BULK LN</a:t>
              </a:r>
            </a:p>
          </p:txBody>
        </p:sp>
        <p:sp>
          <p:nvSpPr>
            <p:cNvPr id="24" name="TextBox 23"/>
            <p:cNvSpPr txBox="1"/>
            <p:nvPr/>
          </p:nvSpPr>
          <p:spPr>
            <a:xfrm>
              <a:off x="4255550" y="2134969"/>
              <a:ext cx="1775518" cy="261610"/>
            </a:xfrm>
            <a:prstGeom prst="rect">
              <a:avLst/>
            </a:prstGeom>
            <a:noFill/>
          </p:spPr>
          <p:txBody>
            <a:bodyPr wrap="square" rtlCol="0">
              <a:spAutoFit/>
            </a:bodyPr>
            <a:lstStyle/>
            <a:p>
              <a:r>
                <a:rPr lang="en-AU" sz="1100" dirty="0">
                  <a:latin typeface="Arial"/>
                  <a:cs typeface="Arial"/>
                </a:rPr>
                <a:t>TFLN Waveguides</a:t>
              </a:r>
            </a:p>
          </p:txBody>
        </p:sp>
      </p:grpSp>
      <p:sp>
        <p:nvSpPr>
          <p:cNvPr id="11" name="Title 2">
            <a:extLst>
              <a:ext uri="{FF2B5EF4-FFF2-40B4-BE49-F238E27FC236}">
                <a16:creationId xmlns:a16="http://schemas.microsoft.com/office/drawing/2014/main" id="{6825B189-D6EF-1A54-CC0B-D7196AEAAE16}"/>
              </a:ext>
            </a:extLst>
          </p:cNvPr>
          <p:cNvSpPr txBox="1">
            <a:spLocks/>
          </p:cNvSpPr>
          <p:nvPr/>
        </p:nvSpPr>
        <p:spPr>
          <a:xfrm>
            <a:off x="0" y="342694"/>
            <a:ext cx="8229600" cy="34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pPr algn="l" fontAlgn="auto">
              <a:spcAft>
                <a:spcPts val="0"/>
              </a:spcAft>
            </a:pPr>
            <a:r>
              <a:rPr lang="en-AU" sz="4000" dirty="0"/>
              <a:t>Pulsed Squeezing Experiment </a:t>
            </a:r>
          </a:p>
        </p:txBody>
      </p:sp>
      <p:pic>
        <p:nvPicPr>
          <p:cNvPr id="13" name="Picture 12">
            <a:extLst>
              <a:ext uri="{FF2B5EF4-FFF2-40B4-BE49-F238E27FC236}">
                <a16:creationId xmlns:a16="http://schemas.microsoft.com/office/drawing/2014/main" id="{EC6C7A03-BC74-BE01-1920-9371A3B1D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595" y="3630248"/>
            <a:ext cx="4362062" cy="2769357"/>
          </a:xfrm>
          <a:prstGeom prst="rect">
            <a:avLst/>
          </a:prstGeom>
        </p:spPr>
      </p:pic>
      <p:sp>
        <p:nvSpPr>
          <p:cNvPr id="15" name="Rectangle 14">
            <a:extLst>
              <a:ext uri="{FF2B5EF4-FFF2-40B4-BE49-F238E27FC236}">
                <a16:creationId xmlns:a16="http://schemas.microsoft.com/office/drawing/2014/main" id="{2EEF73F2-CB4E-7F7A-EA1F-42B37F7464CC}"/>
              </a:ext>
            </a:extLst>
          </p:cNvPr>
          <p:cNvSpPr/>
          <p:nvPr/>
        </p:nvSpPr>
        <p:spPr>
          <a:xfrm>
            <a:off x="5057147" y="4962859"/>
            <a:ext cx="4062115" cy="307777"/>
          </a:xfrm>
          <a:prstGeom prst="rect">
            <a:avLst/>
          </a:prstGeom>
        </p:spPr>
        <p:txBody>
          <a:bodyPr wrap="square">
            <a:spAutoFit/>
          </a:bodyPr>
          <a:lstStyle/>
          <a:p>
            <a:r>
              <a:rPr lang="en-AU" sz="1400" dirty="0">
                <a:cs typeface="Arial" panose="020B0604020202020204" pitchFamily="34" charset="0"/>
              </a:rPr>
              <a:t>Peace et al, J. Phys-Photonics 4, 035002(2022) </a:t>
            </a:r>
          </a:p>
        </p:txBody>
      </p:sp>
    </p:spTree>
    <p:extLst>
      <p:ext uri="{BB962C8B-B14F-4D97-AF65-F5344CB8AC3E}">
        <p14:creationId xmlns:p14="http://schemas.microsoft.com/office/powerpoint/2010/main" val="3683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684" y="2384827"/>
            <a:ext cx="4692316" cy="3519236"/>
          </a:xfrm>
          <a:prstGeom prst="rect">
            <a:avLst/>
          </a:prstGeom>
        </p:spPr>
      </p:pic>
      <p:sp>
        <p:nvSpPr>
          <p:cNvPr id="3" name="Title 2"/>
          <p:cNvSpPr>
            <a:spLocks noGrp="1"/>
          </p:cNvSpPr>
          <p:nvPr>
            <p:ph type="title" idx="4294967295"/>
          </p:nvPr>
        </p:nvSpPr>
        <p:spPr>
          <a:xfrm>
            <a:off x="201658" y="373987"/>
            <a:ext cx="8229600" cy="349250"/>
          </a:xfrm>
        </p:spPr>
        <p:txBody>
          <a:bodyPr>
            <a:noAutofit/>
          </a:bodyPr>
          <a:lstStyle/>
          <a:p>
            <a:pPr algn="l"/>
            <a:r>
              <a:rPr lang="en-AU" dirty="0"/>
              <a:t>Squeezing Measurement</a:t>
            </a:r>
          </a:p>
        </p:txBody>
      </p:sp>
      <mc:AlternateContent xmlns:mc="http://schemas.openxmlformats.org/markup-compatibility/2006" xmlns:a14="http://schemas.microsoft.com/office/drawing/2010/main">
        <mc:Choice Requires="a14">
          <p:sp>
            <p:nvSpPr>
              <p:cNvPr id="14" name="TextBox 13"/>
              <p:cNvSpPr txBox="1"/>
              <p:nvPr/>
            </p:nvSpPr>
            <p:spPr>
              <a:xfrm>
                <a:off x="4819661" y="1938879"/>
                <a:ext cx="4140364" cy="377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cs typeface="Arial"/>
                            </a:rPr>
                          </m:ctrlPr>
                        </m:sSubPr>
                        <m:e>
                          <m:r>
                            <a:rPr lang="en-AU" i="1">
                              <a:latin typeface="Cambria Math" panose="02040503050406030204" pitchFamily="18" charset="0"/>
                              <a:cs typeface="Arial"/>
                            </a:rPr>
                            <m:t>𝑆</m:t>
                          </m:r>
                        </m:e>
                        <m:sub>
                          <m:r>
                            <a:rPr lang="en-AU" i="1">
                              <a:latin typeface="Cambria Math" panose="02040503050406030204" pitchFamily="18" charset="0"/>
                              <a:ea typeface="Cambria Math" panose="02040503050406030204" pitchFamily="18" charset="0"/>
                              <a:cs typeface="Arial"/>
                            </a:rPr>
                            <m:t>±</m:t>
                          </m:r>
                        </m:sub>
                      </m:sSub>
                      <m:r>
                        <a:rPr lang="en-AU" i="1">
                          <a:latin typeface="Cambria Math" panose="02040503050406030204" pitchFamily="18" charset="0"/>
                          <a:cs typeface="Arial"/>
                        </a:rPr>
                        <m:t>=</m:t>
                      </m:r>
                      <m:sSub>
                        <m:sSubPr>
                          <m:ctrlPr>
                            <a:rPr lang="en-AU" i="1">
                              <a:latin typeface="Cambria Math" panose="02040503050406030204" pitchFamily="18" charset="0"/>
                              <a:ea typeface="Cambria Math" panose="02040503050406030204" pitchFamily="18" charset="0"/>
                              <a:cs typeface="Arial"/>
                            </a:rPr>
                          </m:ctrlPr>
                        </m:sSubPr>
                        <m:e>
                          <m:r>
                            <a:rPr lang="en-AU" i="1">
                              <a:latin typeface="Cambria Math" panose="02040503050406030204" pitchFamily="18" charset="0"/>
                              <a:ea typeface="Cambria Math" panose="02040503050406030204" pitchFamily="18" charset="0"/>
                              <a:cs typeface="Arial"/>
                            </a:rPr>
                            <m:t>𝜂</m:t>
                          </m:r>
                        </m:e>
                        <m:sub>
                          <m:r>
                            <a:rPr lang="en-AU" i="1">
                              <a:latin typeface="Cambria Math" panose="02040503050406030204" pitchFamily="18" charset="0"/>
                              <a:ea typeface="Cambria Math" panose="02040503050406030204" pitchFamily="18" charset="0"/>
                              <a:cs typeface="Arial"/>
                            </a:rPr>
                            <m:t>𝑑𝑒𝑡</m:t>
                          </m:r>
                        </m:sub>
                      </m:sSub>
                      <m:func>
                        <m:funcPr>
                          <m:ctrlPr>
                            <a:rPr lang="en-AU" i="1">
                              <a:latin typeface="Cambria Math" panose="02040503050406030204" pitchFamily="18" charset="0"/>
                              <a:ea typeface="Cambria Math" panose="02040503050406030204" pitchFamily="18" charset="0"/>
                              <a:cs typeface="Arial"/>
                            </a:rPr>
                          </m:ctrlPr>
                        </m:funcPr>
                        <m:fName>
                          <m:r>
                            <m:rPr>
                              <m:sty m:val="p"/>
                            </m:rPr>
                            <a:rPr lang="en-AU">
                              <a:latin typeface="Cambria Math" panose="02040503050406030204" pitchFamily="18" charset="0"/>
                              <a:ea typeface="Cambria Math" panose="02040503050406030204" pitchFamily="18" charset="0"/>
                              <a:cs typeface="Arial"/>
                            </a:rPr>
                            <m:t>exp</m:t>
                          </m:r>
                        </m:fName>
                        <m:e>
                          <m:d>
                            <m:dPr>
                              <m:ctrlPr>
                                <a:rPr lang="en-AU" i="1">
                                  <a:latin typeface="Cambria Math" panose="02040503050406030204" pitchFamily="18" charset="0"/>
                                  <a:ea typeface="Cambria Math" panose="02040503050406030204" pitchFamily="18" charset="0"/>
                                  <a:cs typeface="Arial"/>
                                </a:rPr>
                              </m:ctrlPr>
                            </m:dPr>
                            <m:e>
                              <m:r>
                                <a:rPr lang="en-AU" i="1">
                                  <a:latin typeface="Cambria Math" panose="02040503050406030204" pitchFamily="18" charset="0"/>
                                  <a:ea typeface="Cambria Math" panose="02040503050406030204" pitchFamily="18" charset="0"/>
                                  <a:cs typeface="Arial"/>
                                </a:rPr>
                                <m:t>±2</m:t>
                              </m:r>
                              <m:r>
                                <a:rPr lang="en-AU" i="1">
                                  <a:latin typeface="Cambria Math" panose="02040503050406030204" pitchFamily="18" charset="0"/>
                                  <a:ea typeface="Cambria Math" panose="02040503050406030204" pitchFamily="18" charset="0"/>
                                  <a:cs typeface="Arial"/>
                                </a:rPr>
                                <m:t>𝑟</m:t>
                              </m:r>
                            </m:e>
                          </m:d>
                        </m:e>
                      </m:func>
                      <m:r>
                        <a:rPr lang="en-AU" i="1">
                          <a:latin typeface="Cambria Math" panose="02040503050406030204" pitchFamily="18" charset="0"/>
                          <a:ea typeface="Cambria Math" panose="02040503050406030204" pitchFamily="18" charset="0"/>
                          <a:cs typeface="Arial"/>
                        </a:rPr>
                        <m:t>+1−</m:t>
                      </m:r>
                      <m:sSub>
                        <m:sSubPr>
                          <m:ctrlPr>
                            <a:rPr lang="en-AU" i="1">
                              <a:latin typeface="Cambria Math" panose="02040503050406030204" pitchFamily="18" charset="0"/>
                              <a:ea typeface="Cambria Math" panose="02040503050406030204" pitchFamily="18" charset="0"/>
                              <a:cs typeface="Arial"/>
                            </a:rPr>
                          </m:ctrlPr>
                        </m:sSubPr>
                        <m:e>
                          <m:r>
                            <a:rPr lang="en-AU" i="1">
                              <a:latin typeface="Cambria Math" panose="02040503050406030204" pitchFamily="18" charset="0"/>
                              <a:ea typeface="Cambria Math" panose="02040503050406030204" pitchFamily="18" charset="0"/>
                              <a:cs typeface="Arial"/>
                            </a:rPr>
                            <m:t>𝜂</m:t>
                          </m:r>
                        </m:e>
                        <m:sub>
                          <m:r>
                            <a:rPr lang="en-AU" i="1">
                              <a:latin typeface="Cambria Math" panose="02040503050406030204" pitchFamily="18" charset="0"/>
                              <a:ea typeface="Cambria Math" panose="02040503050406030204" pitchFamily="18" charset="0"/>
                              <a:cs typeface="Arial"/>
                            </a:rPr>
                            <m:t>𝑑𝑒𝑡</m:t>
                          </m:r>
                        </m:sub>
                      </m:sSub>
                    </m:oMath>
                  </m:oMathPara>
                </a14:m>
                <a:endParaRPr lang="en-AU" dirty="0">
                  <a:latin typeface="Arial"/>
                  <a:cs typeface="Aria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19661" y="1938879"/>
                <a:ext cx="4140364" cy="377667"/>
              </a:xfrm>
              <a:prstGeom prst="rect">
                <a:avLst/>
              </a:prstGeom>
              <a:blipFill>
                <a:blip r:embed="rId3"/>
                <a:stretch>
                  <a:fillRect l="-1178" b="-2419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172012" y="2670487"/>
                <a:ext cx="145636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sz="1600" i="1">
                              <a:latin typeface="Cambria Math" panose="02040503050406030204" pitchFamily="18" charset="0"/>
                              <a:cs typeface="Arial"/>
                            </a:rPr>
                          </m:ctrlPr>
                        </m:sSubPr>
                        <m:e>
                          <m:r>
                            <a:rPr lang="en-AU" sz="1600" i="1">
                              <a:latin typeface="Cambria Math" panose="02040503050406030204" pitchFamily="18" charset="0"/>
                              <a:cs typeface="Arial"/>
                            </a:rPr>
                            <m:t>𝜂</m:t>
                          </m:r>
                        </m:e>
                        <m:sub>
                          <m:r>
                            <a:rPr lang="en-AU" sz="1600" i="1">
                              <a:latin typeface="Cambria Math" panose="02040503050406030204" pitchFamily="18" charset="0"/>
                              <a:cs typeface="Arial"/>
                            </a:rPr>
                            <m:t>𝑆𝐻𝐺</m:t>
                          </m:r>
                        </m:sub>
                      </m:sSub>
                      <m:r>
                        <a:rPr lang="en-AU" sz="1600" i="1">
                          <a:latin typeface="Cambria Math" panose="02040503050406030204" pitchFamily="18" charset="0"/>
                          <a:cs typeface="Arial"/>
                        </a:rPr>
                        <m:t>=18%/</m:t>
                      </m:r>
                      <m:r>
                        <a:rPr lang="en-AU" sz="1600" i="1">
                          <a:latin typeface="Cambria Math" panose="02040503050406030204" pitchFamily="18" charset="0"/>
                          <a:cs typeface="Arial"/>
                        </a:rPr>
                        <m:t>𝑊</m:t>
                      </m:r>
                    </m:oMath>
                  </m:oMathPara>
                </a14:m>
                <a:endParaRPr lang="en-AU" sz="1600" dirty="0">
                  <a:latin typeface="Arial"/>
                  <a:cs typeface="Aria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172012" y="2670487"/>
                <a:ext cx="1456361" cy="246221"/>
              </a:xfrm>
              <a:prstGeom prst="rect">
                <a:avLst/>
              </a:prstGeom>
              <a:blipFill>
                <a:blip r:embed="rId5"/>
                <a:stretch>
                  <a:fillRect l="-2510" r="-1674" b="-3750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71249" y="2124020"/>
                <a:ext cx="4379474" cy="2805320"/>
              </a:xfrm>
              <a:prstGeom prst="rect">
                <a:avLst/>
              </a:prstGeom>
            </p:spPr>
            <p:txBody>
              <a:bodyPr wrap="square">
                <a:spAutoFit/>
              </a:bodyPr>
              <a:lstStyle/>
              <a:p>
                <a:pPr marL="342900" indent="-342900">
                  <a:lnSpc>
                    <a:spcPct val="150000"/>
                  </a:lnSpc>
                  <a:buFont typeface="Arial" panose="020B0604020202020204" pitchFamily="34" charset="0"/>
                  <a:buChar char="•"/>
                </a:pPr>
                <a:r>
                  <a:rPr lang="en-AU" sz="2000" dirty="0">
                    <a:latin typeface="Arial"/>
                    <a:cs typeface="Arial"/>
                  </a:rPr>
                  <a:t>Measured squeezing </a:t>
                </a:r>
                <a:r>
                  <a:rPr lang="en-US" sz="2000" dirty="0">
                    <a:latin typeface="Arial"/>
                    <a:cs typeface="Arial"/>
                  </a:rPr>
                  <a:t>-0</a:t>
                </a:r>
                <a:r>
                  <a:rPr lang="en-AU" sz="2000" dirty="0">
                    <a:latin typeface="Arial"/>
                    <a:cs typeface="Arial"/>
                  </a:rPr>
                  <a:t>.33</a:t>
                </a:r>
                <a14:m>
                  <m:oMath xmlns:m="http://schemas.openxmlformats.org/officeDocument/2006/math">
                    <m:r>
                      <a:rPr lang="en-AU" sz="2000" i="1">
                        <a:latin typeface="Cambria Math" panose="02040503050406030204" pitchFamily="18" charset="0"/>
                        <a:cs typeface="Arial"/>
                      </a:rPr>
                      <m:t>±</m:t>
                    </m:r>
                  </m:oMath>
                </a14:m>
                <a:r>
                  <a:rPr lang="en-AU" sz="2000" dirty="0">
                    <a:latin typeface="Arial"/>
                    <a:cs typeface="Arial"/>
                  </a:rPr>
                  <a:t>0.07 dB squeezing and 0.48</a:t>
                </a:r>
                <a14:m>
                  <m:oMath xmlns:m="http://schemas.openxmlformats.org/officeDocument/2006/math">
                    <m:r>
                      <a:rPr lang="en-AU" sz="2000" i="1">
                        <a:latin typeface="Cambria Math" panose="02040503050406030204" pitchFamily="18" charset="0"/>
                        <a:cs typeface="Arial"/>
                      </a:rPr>
                      <m:t>±</m:t>
                    </m:r>
                  </m:oMath>
                </a14:m>
                <a:r>
                  <a:rPr lang="en-AU" sz="2000" dirty="0">
                    <a:latin typeface="Arial"/>
                    <a:cs typeface="Arial"/>
                  </a:rPr>
                  <a:t>0.06 dB anti-squeezing</a:t>
                </a:r>
              </a:p>
              <a:p>
                <a:pPr marL="342900" indent="-342900">
                  <a:lnSpc>
                    <a:spcPct val="150000"/>
                  </a:lnSpc>
                  <a:buFont typeface="Arial" panose="020B0604020202020204" pitchFamily="34" charset="0"/>
                  <a:buChar char="•"/>
                </a:pPr>
                <a:r>
                  <a:rPr lang="en-AU" sz="2000" dirty="0">
                    <a:latin typeface="Arial"/>
                    <a:cs typeface="Arial"/>
                  </a:rPr>
                  <a:t>Removing external losses, estimate -1.7</a:t>
                </a:r>
                <a14:m>
                  <m:oMath xmlns:m="http://schemas.openxmlformats.org/officeDocument/2006/math">
                    <m:r>
                      <a:rPr lang="en-AU" sz="2000" i="1">
                        <a:latin typeface="Cambria Math" panose="02040503050406030204" pitchFamily="18" charset="0"/>
                        <a:cs typeface="Arial"/>
                      </a:rPr>
                      <m:t>±</m:t>
                    </m:r>
                  </m:oMath>
                </a14:m>
                <a:r>
                  <a:rPr lang="en-AU" sz="2000" dirty="0">
                    <a:latin typeface="Arial"/>
                    <a:cs typeface="Arial"/>
                  </a:rPr>
                  <a:t>0.4dB inferred squeezing on chip</a:t>
                </a:r>
              </a:p>
            </p:txBody>
          </p:sp>
        </mc:Choice>
        <mc:Fallback xmlns="">
          <p:sp>
            <p:nvSpPr>
              <p:cNvPr id="2" name="Rectangle 1"/>
              <p:cNvSpPr>
                <a:spLocks noRot="1" noChangeAspect="1" noMove="1" noResize="1" noEditPoints="1" noAdjustHandles="1" noChangeArrowheads="1" noChangeShapeType="1" noTextEdit="1"/>
              </p:cNvSpPr>
              <p:nvPr/>
            </p:nvSpPr>
            <p:spPr>
              <a:xfrm>
                <a:off x="271249" y="2124020"/>
                <a:ext cx="4379474" cy="2805320"/>
              </a:xfrm>
              <a:prstGeom prst="rect">
                <a:avLst/>
              </a:prstGeom>
              <a:blipFill>
                <a:blip r:embed="rId6"/>
                <a:stretch>
                  <a:fillRect l="-1252" b="-282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71249" y="1352666"/>
                <a:ext cx="6357123" cy="400110"/>
              </a:xfrm>
              <a:prstGeom prst="rect">
                <a:avLst/>
              </a:prstGeom>
              <a:noFill/>
            </p:spPr>
            <p:txBody>
              <a:bodyPr wrap="square" rtlCol="0">
                <a:spAutoFit/>
              </a:bodyPr>
              <a:lstStyle/>
              <a:p>
                <a:pPr marL="342900" indent="-342900">
                  <a:buFont typeface="Arial" panose="020B0604020202020204" pitchFamily="34" charset="0"/>
                  <a:buChar char="•"/>
                </a:pPr>
                <a:r>
                  <a:rPr lang="en-AU" sz="2000" dirty="0">
                    <a:latin typeface="Arial"/>
                    <a:cs typeface="Arial"/>
                  </a:rPr>
                  <a:t>Estimate total detection efficiency, </a:t>
                </a:r>
                <a14:m>
                  <m:oMath xmlns:m="http://schemas.openxmlformats.org/officeDocument/2006/math">
                    <m:sSub>
                      <m:sSubPr>
                        <m:ctrlPr>
                          <a:rPr lang="en-AU" sz="2000" i="1">
                            <a:latin typeface="Cambria Math" panose="02040503050406030204" pitchFamily="18" charset="0"/>
                            <a:cs typeface="Arial"/>
                          </a:rPr>
                        </m:ctrlPr>
                      </m:sSubPr>
                      <m:e>
                        <m:r>
                          <a:rPr lang="en-AU" sz="2000" i="1">
                            <a:latin typeface="Cambria Math" panose="02040503050406030204" pitchFamily="18" charset="0"/>
                            <a:cs typeface="Arial"/>
                          </a:rPr>
                          <m:t>𝜂</m:t>
                        </m:r>
                      </m:e>
                      <m:sub>
                        <m:r>
                          <a:rPr lang="en-AU" sz="2000" i="1">
                            <a:latin typeface="Cambria Math" panose="02040503050406030204" pitchFamily="18" charset="0"/>
                            <a:cs typeface="Arial"/>
                          </a:rPr>
                          <m:t>𝑑𝑒𝑡</m:t>
                        </m:r>
                      </m:sub>
                    </m:sSub>
                  </m:oMath>
                </a14:m>
                <a:r>
                  <a:rPr lang="en-AU" sz="2000" dirty="0">
                    <a:latin typeface="Arial"/>
                    <a:cs typeface="Arial"/>
                  </a:rPr>
                  <a:t> of 23%</a:t>
                </a:r>
              </a:p>
            </p:txBody>
          </p:sp>
        </mc:Choice>
        <mc:Fallback xmlns="">
          <p:sp>
            <p:nvSpPr>
              <p:cNvPr id="4" name="TextBox 3"/>
              <p:cNvSpPr txBox="1">
                <a:spLocks noRot="1" noChangeAspect="1" noMove="1" noResize="1" noEditPoints="1" noAdjustHandles="1" noChangeArrowheads="1" noChangeShapeType="1" noTextEdit="1"/>
              </p:cNvSpPr>
              <p:nvPr/>
            </p:nvSpPr>
            <p:spPr>
              <a:xfrm>
                <a:off x="271249" y="1352666"/>
                <a:ext cx="6357123" cy="400110"/>
              </a:xfrm>
              <a:prstGeom prst="rect">
                <a:avLst/>
              </a:prstGeom>
              <a:blipFill>
                <a:blip r:embed="rId7"/>
                <a:stretch>
                  <a:fillRect l="-863" t="-7576" b="-27273"/>
                </a:stretch>
              </a:blipFill>
            </p:spPr>
            <p:txBody>
              <a:bodyPr/>
              <a:lstStyle/>
              <a:p>
                <a:r>
                  <a:rPr lang="it-IT">
                    <a:noFill/>
                  </a:rPr>
                  <a:t> </a:t>
                </a:r>
              </a:p>
            </p:txBody>
          </p:sp>
        </mc:Fallback>
      </mc:AlternateContent>
      <p:sp>
        <p:nvSpPr>
          <p:cNvPr id="7" name="Rectangle 6">
            <a:extLst>
              <a:ext uri="{FF2B5EF4-FFF2-40B4-BE49-F238E27FC236}">
                <a16:creationId xmlns:a16="http://schemas.microsoft.com/office/drawing/2014/main" id="{8F80F64B-4C9B-C85B-6DD4-3CC4BEB0DF92}"/>
              </a:ext>
            </a:extLst>
          </p:cNvPr>
          <p:cNvSpPr/>
          <p:nvPr/>
        </p:nvSpPr>
        <p:spPr>
          <a:xfrm>
            <a:off x="207313" y="6330124"/>
            <a:ext cx="4062115" cy="307777"/>
          </a:xfrm>
          <a:prstGeom prst="rect">
            <a:avLst/>
          </a:prstGeom>
        </p:spPr>
        <p:txBody>
          <a:bodyPr wrap="square">
            <a:spAutoFit/>
          </a:bodyPr>
          <a:lstStyle/>
          <a:p>
            <a:r>
              <a:rPr lang="en-AU" sz="1400" dirty="0">
                <a:cs typeface="Arial" panose="020B0604020202020204" pitchFamily="34" charset="0"/>
              </a:rPr>
              <a:t>Peace et al, J. Phys-Photonics 4, 035002(2022) </a:t>
            </a:r>
          </a:p>
        </p:txBody>
      </p:sp>
    </p:spTree>
    <p:extLst>
      <p:ext uri="{BB962C8B-B14F-4D97-AF65-F5344CB8AC3E}">
        <p14:creationId xmlns:p14="http://schemas.microsoft.com/office/powerpoint/2010/main" val="287026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1955-B94D-4D79-8093-E74B2DF679DF}"/>
              </a:ext>
            </a:extLst>
          </p:cNvPr>
          <p:cNvSpPr>
            <a:spLocks noGrp="1"/>
          </p:cNvSpPr>
          <p:nvPr>
            <p:ph type="title"/>
          </p:nvPr>
        </p:nvSpPr>
        <p:spPr>
          <a:xfrm>
            <a:off x="0" y="-31996"/>
            <a:ext cx="8229600" cy="1143000"/>
          </a:xfrm>
        </p:spPr>
        <p:txBody>
          <a:bodyPr>
            <a:normAutofit/>
          </a:bodyPr>
          <a:lstStyle/>
          <a:p>
            <a:pPr algn="l"/>
            <a:r>
              <a:rPr lang="en-AU" dirty="0"/>
              <a:t>Why are we doing this?</a:t>
            </a:r>
          </a:p>
        </p:txBody>
      </p:sp>
      <p:sp>
        <p:nvSpPr>
          <p:cNvPr id="4" name="TextBox 7">
            <a:extLst>
              <a:ext uri="{FF2B5EF4-FFF2-40B4-BE49-F238E27FC236}">
                <a16:creationId xmlns:a16="http://schemas.microsoft.com/office/drawing/2014/main" id="{CA65DF5F-D469-4ACB-42EC-DB55017DF0F0}"/>
              </a:ext>
            </a:extLst>
          </p:cNvPr>
          <p:cNvSpPr txBox="1"/>
          <p:nvPr/>
        </p:nvSpPr>
        <p:spPr>
          <a:xfrm>
            <a:off x="120624" y="1260556"/>
            <a:ext cx="8108976" cy="1708160"/>
          </a:xfrm>
          <a:prstGeom prst="rect">
            <a:avLst/>
          </a:prstGeom>
          <a:noFill/>
        </p:spPr>
        <p:txBody>
          <a:bodyPr wrap="square" rtlCol="0">
            <a:spAutoFit/>
          </a:bodyPr>
          <a:lstStyle/>
          <a:p>
            <a:pPr marL="214308" indent="-214308">
              <a:spcAft>
                <a:spcPts val="600"/>
              </a:spcAft>
              <a:buFont typeface="Arial" panose="020B0604020202020204" pitchFamily="34" charset="0"/>
              <a:buChar char="•"/>
            </a:pPr>
            <a:r>
              <a:rPr lang="en-US" sz="1800" dirty="0"/>
              <a:t>Development of an integrated photonic platform for CV quantum computation. (</a:t>
            </a:r>
            <a:r>
              <a:rPr lang="en-AU" sz="1800" dirty="0"/>
              <a:t>Menicucci, Phys. Rev. A </a:t>
            </a:r>
            <a:r>
              <a:rPr lang="en-AU" sz="1800" b="1" dirty="0"/>
              <a:t>83</a:t>
            </a:r>
            <a:r>
              <a:rPr lang="en-AU" sz="1800" dirty="0"/>
              <a:t>, 062314 (2011))</a:t>
            </a:r>
          </a:p>
          <a:p>
            <a:pPr marL="214308" indent="-214308">
              <a:spcAft>
                <a:spcPts val="600"/>
              </a:spcAft>
              <a:buFont typeface="Arial" panose="020B0604020202020204" pitchFamily="34" charset="0"/>
              <a:buChar char="•"/>
            </a:pPr>
            <a:r>
              <a:rPr lang="en-US" sz="1800" dirty="0"/>
              <a:t>Major impediment → Losses! </a:t>
            </a:r>
          </a:p>
          <a:p>
            <a:pPr marL="214308" indent="-214308">
              <a:spcAft>
                <a:spcPts val="600"/>
              </a:spcAft>
              <a:buFont typeface="Arial" panose="020B0604020202020204" pitchFamily="34" charset="0"/>
              <a:buChar char="•"/>
            </a:pPr>
            <a:endParaRPr lang="en-AU" sz="1800" dirty="0"/>
          </a:p>
          <a:p>
            <a:pPr marL="214308" indent="-214308">
              <a:spcAft>
                <a:spcPts val="600"/>
              </a:spcAft>
              <a:buFont typeface="Arial" panose="020B0604020202020204" pitchFamily="34" charset="0"/>
              <a:buChar char="•"/>
            </a:pPr>
            <a:endParaRPr lang="en-US" sz="1800" dirty="0"/>
          </a:p>
        </p:txBody>
      </p:sp>
      <p:pic>
        <p:nvPicPr>
          <p:cNvPr id="16" name="Content Placeholder 3">
            <a:extLst>
              <a:ext uri="{FF2B5EF4-FFF2-40B4-BE49-F238E27FC236}">
                <a16:creationId xmlns:a16="http://schemas.microsoft.com/office/drawing/2014/main" id="{E5A2B9AF-2EFC-5A68-39B8-866437359919}"/>
              </a:ext>
            </a:extLst>
          </p:cNvPr>
          <p:cNvPicPr>
            <a:picLocks noChangeAspect="1"/>
          </p:cNvPicPr>
          <p:nvPr/>
        </p:nvPicPr>
        <p:blipFill rotWithShape="1">
          <a:blip r:embed="rId2">
            <a:extLst>
              <a:ext uri="{28A0092B-C50C-407E-A947-70E740481C1C}">
                <a14:useLocalDpi xmlns:a14="http://schemas.microsoft.com/office/drawing/2010/main" val="0"/>
              </a:ext>
            </a:extLst>
          </a:blip>
          <a:srcRect t="15363"/>
          <a:stretch/>
        </p:blipFill>
        <p:spPr>
          <a:xfrm>
            <a:off x="5273905" y="2416563"/>
            <a:ext cx="3524825" cy="3517880"/>
          </a:xfrm>
          <a:prstGeom prst="rect">
            <a:avLst/>
          </a:prstGeom>
        </p:spPr>
      </p:pic>
      <p:sp>
        <p:nvSpPr>
          <p:cNvPr id="17" name="Rectangle 5">
            <a:extLst>
              <a:ext uri="{FF2B5EF4-FFF2-40B4-BE49-F238E27FC236}">
                <a16:creationId xmlns:a16="http://schemas.microsoft.com/office/drawing/2014/main" id="{2A2A9D9E-35AB-1B78-337F-4482DC3DDD63}"/>
              </a:ext>
            </a:extLst>
          </p:cNvPr>
          <p:cNvSpPr/>
          <p:nvPr/>
        </p:nvSpPr>
        <p:spPr>
          <a:xfrm>
            <a:off x="4920686" y="5846177"/>
            <a:ext cx="4139090" cy="707886"/>
          </a:xfrm>
          <a:prstGeom prst="rect">
            <a:avLst/>
          </a:prstGeom>
        </p:spPr>
        <p:txBody>
          <a:bodyPr wrap="square">
            <a:spAutoFit/>
          </a:bodyPr>
          <a:lstStyle/>
          <a:p>
            <a:r>
              <a:rPr lang="en-AU" sz="1000" dirty="0">
                <a:cs typeface="Arial" panose="020B0604020202020204" pitchFamily="34" charset="0"/>
              </a:rPr>
              <a:t>Image from: G. Moody et al., J. Phys. Photonics, Aug. 2021.</a:t>
            </a:r>
          </a:p>
          <a:p>
            <a:r>
              <a:rPr lang="en-AU" sz="1000" dirty="0">
                <a:cs typeface="Arial" panose="020B0604020202020204" pitchFamily="34" charset="0"/>
              </a:rPr>
              <a:t>	Chapter 24 </a:t>
            </a:r>
            <a:r>
              <a:rPr lang="en-US" sz="1000" dirty="0">
                <a:cs typeface="Arial" panose="020B0604020202020204" pitchFamily="34" charset="0"/>
              </a:rPr>
              <a:t>– </a:t>
            </a:r>
            <a:r>
              <a:rPr lang="en-US" sz="1000" i="1" dirty="0">
                <a:cs typeface="Arial" panose="020B0604020202020204" pitchFamily="34" charset="0"/>
              </a:rPr>
              <a:t>Continuous Variables Computing with Lithium Niobate Photonics</a:t>
            </a:r>
            <a:r>
              <a:rPr lang="en-US" sz="1000" dirty="0">
                <a:cs typeface="Arial" panose="020B0604020202020204" pitchFamily="34" charset="0"/>
              </a:rPr>
              <a:t>, D. Peace, R. Cernansky and M. Lobino</a:t>
            </a:r>
            <a:r>
              <a:rPr lang="en-AU" sz="1000" dirty="0">
                <a:cs typeface="Arial" panose="020B0604020202020204" pitchFamily="34" charset="0"/>
              </a:rPr>
              <a:t>	</a:t>
            </a:r>
          </a:p>
        </p:txBody>
      </p:sp>
      <p:pic>
        <p:nvPicPr>
          <p:cNvPr id="18" name="Picture 6">
            <a:extLst>
              <a:ext uri="{FF2B5EF4-FFF2-40B4-BE49-F238E27FC236}">
                <a16:creationId xmlns:a16="http://schemas.microsoft.com/office/drawing/2014/main" id="{A256961F-ADE4-C4C4-ACF1-F3AB65744133}"/>
              </a:ext>
            </a:extLst>
          </p:cNvPr>
          <p:cNvPicPr>
            <a:picLocks noChangeAspect="1"/>
          </p:cNvPicPr>
          <p:nvPr/>
        </p:nvPicPr>
        <p:blipFill rotWithShape="1">
          <a:blip r:embed="rId3"/>
          <a:srcRect l="29344" b="62522"/>
          <a:stretch/>
        </p:blipFill>
        <p:spPr>
          <a:xfrm>
            <a:off x="264593" y="2645465"/>
            <a:ext cx="4383929" cy="1815560"/>
          </a:xfrm>
          <a:prstGeom prst="rect">
            <a:avLst/>
          </a:prstGeom>
        </p:spPr>
      </p:pic>
      <p:pic>
        <p:nvPicPr>
          <p:cNvPr id="19" name="Picture 7">
            <a:extLst>
              <a:ext uri="{FF2B5EF4-FFF2-40B4-BE49-F238E27FC236}">
                <a16:creationId xmlns:a16="http://schemas.microsoft.com/office/drawing/2014/main" id="{7D81ABBC-8B34-C29F-897C-B19E210EB2F6}"/>
              </a:ext>
            </a:extLst>
          </p:cNvPr>
          <p:cNvPicPr>
            <a:picLocks noChangeAspect="1"/>
          </p:cNvPicPr>
          <p:nvPr/>
        </p:nvPicPr>
        <p:blipFill rotWithShape="1">
          <a:blip r:embed="rId4"/>
          <a:srcRect l="15979" t="28261" r="4456" b="38502"/>
          <a:stretch/>
        </p:blipFill>
        <p:spPr>
          <a:xfrm>
            <a:off x="327506" y="5090362"/>
            <a:ext cx="4414384" cy="1037260"/>
          </a:xfrm>
          <a:prstGeom prst="rect">
            <a:avLst/>
          </a:prstGeom>
        </p:spPr>
      </p:pic>
      <p:sp>
        <p:nvSpPr>
          <p:cNvPr id="20" name="Rectangle 1">
            <a:extLst>
              <a:ext uri="{FF2B5EF4-FFF2-40B4-BE49-F238E27FC236}">
                <a16:creationId xmlns:a16="http://schemas.microsoft.com/office/drawing/2014/main" id="{5341F1C9-C2FF-45D2-CD18-B09D934A28FF}"/>
              </a:ext>
            </a:extLst>
          </p:cNvPr>
          <p:cNvSpPr/>
          <p:nvPr/>
        </p:nvSpPr>
        <p:spPr>
          <a:xfrm>
            <a:off x="291888" y="6127622"/>
            <a:ext cx="4628798" cy="400110"/>
          </a:xfrm>
          <a:prstGeom prst="rect">
            <a:avLst/>
          </a:prstGeom>
        </p:spPr>
        <p:txBody>
          <a:bodyPr wrap="square">
            <a:spAutoFit/>
          </a:bodyPr>
          <a:lstStyle/>
          <a:p>
            <a:r>
              <a:rPr lang="en-AU" sz="1000" dirty="0">
                <a:cs typeface="Arial" panose="020B0604020202020204" pitchFamily="34" charset="0"/>
              </a:rPr>
              <a:t>Image from: M. V. Larsen, X. </a:t>
            </a:r>
            <a:r>
              <a:rPr lang="en-AU" sz="1000" dirty="0" err="1">
                <a:cs typeface="Arial" panose="020B0604020202020204" pitchFamily="34" charset="0"/>
              </a:rPr>
              <a:t>Guo</a:t>
            </a:r>
            <a:r>
              <a:rPr lang="en-AU" sz="1000" dirty="0">
                <a:cs typeface="Arial" panose="020B0604020202020204" pitchFamily="34" charset="0"/>
              </a:rPr>
              <a:t>, C. R. </a:t>
            </a:r>
            <a:r>
              <a:rPr lang="en-AU" sz="1000" dirty="0" err="1">
                <a:cs typeface="Arial" panose="020B0604020202020204" pitchFamily="34" charset="0"/>
              </a:rPr>
              <a:t>Breum</a:t>
            </a:r>
            <a:r>
              <a:rPr lang="en-AU" sz="1000" dirty="0">
                <a:cs typeface="Arial" panose="020B0604020202020204" pitchFamily="34" charset="0"/>
              </a:rPr>
              <a:t>, J. S. </a:t>
            </a:r>
            <a:r>
              <a:rPr lang="en-AU" sz="1000" dirty="0" err="1">
                <a:cs typeface="Arial" panose="020B0604020202020204" pitchFamily="34" charset="0"/>
              </a:rPr>
              <a:t>Neergaard</a:t>
            </a:r>
            <a:r>
              <a:rPr lang="en-AU" sz="1000" dirty="0">
                <a:cs typeface="Arial" panose="020B0604020202020204" pitchFamily="34" charset="0"/>
              </a:rPr>
              <a:t>-Nielsen, and U. L. Andersen, </a:t>
            </a:r>
            <a:r>
              <a:rPr lang="en-AU" sz="1000" i="1" dirty="0">
                <a:cs typeface="Arial" panose="020B0604020202020204" pitchFamily="34" charset="0"/>
              </a:rPr>
              <a:t>Science (80-. ).</a:t>
            </a:r>
            <a:r>
              <a:rPr lang="en-AU" sz="1000" dirty="0">
                <a:cs typeface="Arial" panose="020B0604020202020204" pitchFamily="34" charset="0"/>
              </a:rPr>
              <a:t>, vol. 366, no. 6463, pp. 369–372, Oct. 2019.</a:t>
            </a:r>
          </a:p>
        </p:txBody>
      </p:sp>
      <p:sp>
        <p:nvSpPr>
          <p:cNvPr id="21" name="Rectangle 4">
            <a:extLst>
              <a:ext uri="{FF2B5EF4-FFF2-40B4-BE49-F238E27FC236}">
                <a16:creationId xmlns:a16="http://schemas.microsoft.com/office/drawing/2014/main" id="{5B003B4A-98E9-B059-730E-E4CFFAB09F5F}"/>
              </a:ext>
            </a:extLst>
          </p:cNvPr>
          <p:cNvSpPr/>
          <p:nvPr/>
        </p:nvSpPr>
        <p:spPr>
          <a:xfrm>
            <a:off x="291888" y="4545414"/>
            <a:ext cx="4572000" cy="400110"/>
          </a:xfrm>
          <a:prstGeom prst="rect">
            <a:avLst/>
          </a:prstGeom>
        </p:spPr>
        <p:txBody>
          <a:bodyPr>
            <a:spAutoFit/>
          </a:bodyPr>
          <a:lstStyle/>
          <a:p>
            <a:r>
              <a:rPr lang="en-AU" sz="1000" dirty="0">
                <a:cs typeface="Arial" panose="020B0604020202020204" pitchFamily="34" charset="0"/>
              </a:rPr>
              <a:t>Image from: W. </a:t>
            </a:r>
            <a:r>
              <a:rPr lang="en-AU" sz="1000" dirty="0" err="1">
                <a:cs typeface="Arial" panose="020B0604020202020204" pitchFamily="34" charset="0"/>
              </a:rPr>
              <a:t>Asavanant</a:t>
            </a:r>
            <a:r>
              <a:rPr lang="en-AU" sz="1000" dirty="0">
                <a:cs typeface="Arial" panose="020B0604020202020204" pitchFamily="34" charset="0"/>
              </a:rPr>
              <a:t> </a:t>
            </a:r>
            <a:r>
              <a:rPr lang="en-AU" sz="1000" i="1" dirty="0">
                <a:cs typeface="Arial" panose="020B0604020202020204" pitchFamily="34" charset="0"/>
              </a:rPr>
              <a:t>et al,</a:t>
            </a:r>
            <a:r>
              <a:rPr lang="en-AU" sz="1000" dirty="0">
                <a:cs typeface="Arial" panose="020B0604020202020204" pitchFamily="34" charset="0"/>
              </a:rPr>
              <a:t> </a:t>
            </a:r>
            <a:r>
              <a:rPr lang="en-AU" sz="1000" i="1" dirty="0">
                <a:cs typeface="Arial" panose="020B0604020202020204" pitchFamily="34" charset="0"/>
              </a:rPr>
              <a:t>Science (80-. ).</a:t>
            </a:r>
            <a:r>
              <a:rPr lang="en-AU" sz="1000" dirty="0">
                <a:cs typeface="Arial" panose="020B0604020202020204" pitchFamily="34" charset="0"/>
              </a:rPr>
              <a:t>, vol. 366, no. 6463, pp. 373–376, Oct. 2019</a:t>
            </a:r>
          </a:p>
        </p:txBody>
      </p:sp>
    </p:spTree>
    <p:extLst>
      <p:ext uri="{BB962C8B-B14F-4D97-AF65-F5344CB8AC3E}">
        <p14:creationId xmlns:p14="http://schemas.microsoft.com/office/powerpoint/2010/main" val="102100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54A5C6-7DCA-CFAE-AEE4-B8F87DD466F2}"/>
              </a:ext>
            </a:extLst>
          </p:cNvPr>
          <p:cNvSpPr>
            <a:spLocks noGrp="1"/>
          </p:cNvSpPr>
          <p:nvPr>
            <p:ph type="title"/>
          </p:nvPr>
        </p:nvSpPr>
        <p:spPr>
          <a:xfrm>
            <a:off x="8024" y="88990"/>
            <a:ext cx="6401654" cy="1143000"/>
          </a:xfrm>
        </p:spPr>
        <p:txBody>
          <a:bodyPr>
            <a:normAutofit fontScale="90000"/>
          </a:bodyPr>
          <a:lstStyle/>
          <a:p>
            <a:r>
              <a:rPr lang="it-IT" dirty="0" err="1"/>
              <a:t>Integrated</a:t>
            </a:r>
            <a:r>
              <a:rPr lang="it-IT" dirty="0"/>
              <a:t> </a:t>
            </a:r>
            <a:r>
              <a:rPr lang="it-IT" dirty="0" err="1"/>
              <a:t>superconducting</a:t>
            </a:r>
            <a:r>
              <a:rPr lang="it-IT" dirty="0"/>
              <a:t> detectors</a:t>
            </a:r>
          </a:p>
        </p:txBody>
      </p:sp>
      <p:sp>
        <p:nvSpPr>
          <p:cNvPr id="4" name="Content Placeholder 2">
            <a:extLst>
              <a:ext uri="{FF2B5EF4-FFF2-40B4-BE49-F238E27FC236}">
                <a16:creationId xmlns:a16="http://schemas.microsoft.com/office/drawing/2014/main" id="{08EAE80A-FB1F-E5E1-762A-0549E03DCD1B}"/>
              </a:ext>
            </a:extLst>
          </p:cNvPr>
          <p:cNvSpPr>
            <a:spLocks noGrp="1"/>
          </p:cNvSpPr>
          <p:nvPr>
            <p:ph idx="1"/>
          </p:nvPr>
        </p:nvSpPr>
        <p:spPr>
          <a:xfrm>
            <a:off x="108320" y="1304338"/>
            <a:ext cx="8224384" cy="4351338"/>
          </a:xfrm>
        </p:spPr>
        <p:txBody>
          <a:bodyPr>
            <a:normAutofit/>
          </a:bodyPr>
          <a:lstStyle/>
          <a:p>
            <a:r>
              <a:rPr lang="it-IT" sz="2400" dirty="0"/>
              <a:t>They represent the state of the art in single photon detection</a:t>
            </a:r>
          </a:p>
          <a:p>
            <a:r>
              <a:rPr lang="it-IT" sz="2400" dirty="0"/>
              <a:t>A superconducting nanowire is driven close to its critical current</a:t>
            </a:r>
          </a:p>
          <a:p>
            <a:endParaRPr lang="it-IT" sz="2400" dirty="0"/>
          </a:p>
        </p:txBody>
      </p:sp>
      <p:pic>
        <p:nvPicPr>
          <p:cNvPr id="5" name="Picture 3">
            <a:extLst>
              <a:ext uri="{FF2B5EF4-FFF2-40B4-BE49-F238E27FC236}">
                <a16:creationId xmlns:a16="http://schemas.microsoft.com/office/drawing/2014/main" id="{520E79AF-F489-8D41-0E76-A34C0461ABFF}"/>
              </a:ext>
            </a:extLst>
          </p:cNvPr>
          <p:cNvPicPr>
            <a:picLocks noChangeAspect="1"/>
          </p:cNvPicPr>
          <p:nvPr/>
        </p:nvPicPr>
        <p:blipFill>
          <a:blip r:embed="rId3"/>
          <a:stretch>
            <a:fillRect/>
          </a:stretch>
        </p:blipFill>
        <p:spPr>
          <a:xfrm>
            <a:off x="6362832" y="3032279"/>
            <a:ext cx="2579627" cy="3439503"/>
          </a:xfrm>
          <a:prstGeom prst="rect">
            <a:avLst/>
          </a:prstGeom>
        </p:spPr>
      </p:pic>
      <p:sp>
        <p:nvSpPr>
          <p:cNvPr id="6" name="TextBox 4">
            <a:extLst>
              <a:ext uri="{FF2B5EF4-FFF2-40B4-BE49-F238E27FC236}">
                <a16:creationId xmlns:a16="http://schemas.microsoft.com/office/drawing/2014/main" id="{AA7EE8A1-D52E-6FA9-0BCF-61AF995F0901}"/>
              </a:ext>
            </a:extLst>
          </p:cNvPr>
          <p:cNvSpPr txBox="1"/>
          <p:nvPr/>
        </p:nvSpPr>
        <p:spPr>
          <a:xfrm>
            <a:off x="4572000" y="6522789"/>
            <a:ext cx="4365298" cy="246221"/>
          </a:xfrm>
          <a:prstGeom prst="rect">
            <a:avLst/>
          </a:prstGeom>
          <a:noFill/>
        </p:spPr>
        <p:txBody>
          <a:bodyPr wrap="none" rtlCol="0">
            <a:spAutoFit/>
          </a:bodyPr>
          <a:lstStyle/>
          <a:p>
            <a:r>
              <a:rPr lang="en-AU" sz="1000" dirty="0"/>
              <a:t>https://www.nist.gov/image/superconducting-nanowire-single-photon-detector</a:t>
            </a:r>
          </a:p>
        </p:txBody>
      </p:sp>
      <p:grpSp>
        <p:nvGrpSpPr>
          <p:cNvPr id="7" name="Group 5">
            <a:extLst>
              <a:ext uri="{FF2B5EF4-FFF2-40B4-BE49-F238E27FC236}">
                <a16:creationId xmlns:a16="http://schemas.microsoft.com/office/drawing/2014/main" id="{B92D45F8-C683-E1B8-4C94-D74B034D2BE3}"/>
              </a:ext>
            </a:extLst>
          </p:cNvPr>
          <p:cNvGrpSpPr/>
          <p:nvPr/>
        </p:nvGrpSpPr>
        <p:grpSpPr>
          <a:xfrm>
            <a:off x="307002" y="2770850"/>
            <a:ext cx="5273058" cy="3177104"/>
            <a:chOff x="1477351" y="3475490"/>
            <a:chExt cx="4618649" cy="2782812"/>
          </a:xfrm>
        </p:grpSpPr>
        <p:pic>
          <p:nvPicPr>
            <p:cNvPr id="8" name="Picture 2" descr="Illustration of nanowire photon detector concept">
              <a:extLst>
                <a:ext uri="{FF2B5EF4-FFF2-40B4-BE49-F238E27FC236}">
                  <a16:creationId xmlns:a16="http://schemas.microsoft.com/office/drawing/2014/main" id="{B1D9039D-1692-9506-FBB5-3C5497C09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351" y="3475490"/>
              <a:ext cx="4618649" cy="2536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a:extLst>
                <a:ext uri="{FF2B5EF4-FFF2-40B4-BE49-F238E27FC236}">
                  <a16:creationId xmlns:a16="http://schemas.microsoft.com/office/drawing/2014/main" id="{C1664E96-F973-15E6-9D5F-A87C0A41A4AC}"/>
                </a:ext>
              </a:extLst>
            </p:cNvPr>
            <p:cNvSpPr txBox="1"/>
            <p:nvPr/>
          </p:nvSpPr>
          <p:spPr>
            <a:xfrm>
              <a:off x="1632563" y="6012081"/>
              <a:ext cx="4365298" cy="246221"/>
            </a:xfrm>
            <a:prstGeom prst="rect">
              <a:avLst/>
            </a:prstGeom>
            <a:noFill/>
          </p:spPr>
          <p:txBody>
            <a:bodyPr wrap="none" rtlCol="0">
              <a:spAutoFit/>
            </a:bodyPr>
            <a:lstStyle/>
            <a:p>
              <a:r>
                <a:rPr lang="en-AU" sz="1000" dirty="0"/>
                <a:t>https://archive.ll.mit.edu/publications/labnotes/nanowirephotondetector.html</a:t>
              </a:r>
            </a:p>
          </p:txBody>
        </p:sp>
      </p:grpSp>
    </p:spTree>
    <p:extLst>
      <p:ext uri="{BB962C8B-B14F-4D97-AF65-F5344CB8AC3E}">
        <p14:creationId xmlns:p14="http://schemas.microsoft.com/office/powerpoint/2010/main" val="2005481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D68687B9-F8D2-9D4F-F995-9B7032F1E7AD}"/>
              </a:ext>
            </a:extLst>
          </p:cNvPr>
          <p:cNvPicPr>
            <a:picLocks noChangeAspect="1"/>
          </p:cNvPicPr>
          <p:nvPr/>
        </p:nvPicPr>
        <p:blipFill>
          <a:blip r:embed="rId2"/>
          <a:stretch>
            <a:fillRect/>
          </a:stretch>
        </p:blipFill>
        <p:spPr>
          <a:xfrm>
            <a:off x="4446827" y="1088008"/>
            <a:ext cx="1437006" cy="1437006"/>
          </a:xfrm>
          <a:prstGeom prst="rect">
            <a:avLst/>
          </a:prstGeom>
        </p:spPr>
      </p:pic>
      <p:pic>
        <p:nvPicPr>
          <p:cNvPr id="6" name="Picture 5" descr="Logo, icon&#10;&#10;Description automatically generated">
            <a:extLst>
              <a:ext uri="{FF2B5EF4-FFF2-40B4-BE49-F238E27FC236}">
                <a16:creationId xmlns:a16="http://schemas.microsoft.com/office/drawing/2014/main" id="{93CA7829-56C8-4B70-F6F8-D8F39C26069C}"/>
              </a:ext>
            </a:extLst>
          </p:cNvPr>
          <p:cNvPicPr>
            <a:picLocks noChangeAspect="1"/>
          </p:cNvPicPr>
          <p:nvPr/>
        </p:nvPicPr>
        <p:blipFill>
          <a:blip r:embed="rId3"/>
          <a:stretch>
            <a:fillRect/>
          </a:stretch>
        </p:blipFill>
        <p:spPr>
          <a:xfrm>
            <a:off x="1082599" y="1447581"/>
            <a:ext cx="1419165" cy="717861"/>
          </a:xfrm>
          <a:prstGeom prst="rect">
            <a:avLst/>
          </a:prstGeom>
        </p:spPr>
      </p:pic>
      <p:pic>
        <p:nvPicPr>
          <p:cNvPr id="7" name="Picture 6" descr="Icon&#10;&#10;Description automatically generated">
            <a:extLst>
              <a:ext uri="{FF2B5EF4-FFF2-40B4-BE49-F238E27FC236}">
                <a16:creationId xmlns:a16="http://schemas.microsoft.com/office/drawing/2014/main" id="{0AF41BF8-9270-6094-3F3A-766448D03E76}"/>
              </a:ext>
            </a:extLst>
          </p:cNvPr>
          <p:cNvPicPr>
            <a:picLocks noChangeAspect="1"/>
          </p:cNvPicPr>
          <p:nvPr/>
        </p:nvPicPr>
        <p:blipFill>
          <a:blip r:embed="rId4"/>
          <a:stretch>
            <a:fillRect/>
          </a:stretch>
        </p:blipFill>
        <p:spPr>
          <a:xfrm>
            <a:off x="2862514" y="1168714"/>
            <a:ext cx="1275594" cy="1275594"/>
          </a:xfrm>
          <a:prstGeom prst="rect">
            <a:avLst/>
          </a:prstGeom>
        </p:spPr>
      </p:pic>
      <p:pic>
        <p:nvPicPr>
          <p:cNvPr id="8" name="Picture 7" descr="Text&#10;&#10;Description automatically generated">
            <a:extLst>
              <a:ext uri="{FF2B5EF4-FFF2-40B4-BE49-F238E27FC236}">
                <a16:creationId xmlns:a16="http://schemas.microsoft.com/office/drawing/2014/main" id="{2B348D6A-EE25-F16E-8DCD-C1F5CE0604E2}"/>
              </a:ext>
            </a:extLst>
          </p:cNvPr>
          <p:cNvPicPr>
            <a:picLocks noChangeAspect="1"/>
          </p:cNvPicPr>
          <p:nvPr/>
        </p:nvPicPr>
        <p:blipFill>
          <a:blip r:embed="rId5"/>
          <a:stretch>
            <a:fillRect/>
          </a:stretch>
        </p:blipFill>
        <p:spPr>
          <a:xfrm>
            <a:off x="6134291" y="1280423"/>
            <a:ext cx="2829185" cy="1052176"/>
          </a:xfrm>
          <a:prstGeom prst="rect">
            <a:avLst/>
          </a:prstGeom>
        </p:spPr>
      </p:pic>
      <p:sp>
        <p:nvSpPr>
          <p:cNvPr id="2" name="Titolo 1">
            <a:extLst>
              <a:ext uri="{FF2B5EF4-FFF2-40B4-BE49-F238E27FC236}">
                <a16:creationId xmlns:a16="http://schemas.microsoft.com/office/drawing/2014/main" id="{C9EBC1EC-4C8A-1FC0-05DE-BCA35824138D}"/>
              </a:ext>
            </a:extLst>
          </p:cNvPr>
          <p:cNvSpPr>
            <a:spLocks noGrp="1"/>
          </p:cNvSpPr>
          <p:nvPr>
            <p:ph type="title"/>
          </p:nvPr>
        </p:nvSpPr>
        <p:spPr/>
        <p:txBody>
          <a:bodyPr/>
          <a:lstStyle/>
          <a:p>
            <a:r>
              <a:rPr lang="it-IT" dirty="0"/>
              <a:t>INFN </a:t>
            </a:r>
            <a:r>
              <a:rPr lang="it-IT" dirty="0" err="1"/>
              <a:t>experiment</a:t>
            </a:r>
            <a:r>
              <a:rPr lang="it-IT" dirty="0"/>
              <a:t>: UNIDET</a:t>
            </a:r>
          </a:p>
        </p:txBody>
      </p:sp>
      <p:pic>
        <p:nvPicPr>
          <p:cNvPr id="4" name="Picture 4" descr="Graphical user interface, application&#10;&#10;Description automatically generated">
            <a:extLst>
              <a:ext uri="{FF2B5EF4-FFF2-40B4-BE49-F238E27FC236}">
                <a16:creationId xmlns:a16="http://schemas.microsoft.com/office/drawing/2014/main" id="{50BA39A6-A32C-9730-111B-F5EDB2C56AB2}"/>
              </a:ext>
            </a:extLst>
          </p:cNvPr>
          <p:cNvPicPr>
            <a:picLocks noChangeAspect="1"/>
          </p:cNvPicPr>
          <p:nvPr/>
        </p:nvPicPr>
        <p:blipFill>
          <a:blip r:embed="rId6"/>
          <a:stretch>
            <a:fillRect/>
          </a:stretch>
        </p:blipFill>
        <p:spPr>
          <a:xfrm>
            <a:off x="345977" y="2619214"/>
            <a:ext cx="8452045" cy="3989468"/>
          </a:xfrm>
          <a:prstGeom prst="rect">
            <a:avLst/>
          </a:prstGeom>
        </p:spPr>
      </p:pic>
    </p:spTree>
    <p:extLst>
      <p:ext uri="{BB962C8B-B14F-4D97-AF65-F5344CB8AC3E}">
        <p14:creationId xmlns:p14="http://schemas.microsoft.com/office/powerpoint/2010/main" val="531606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F01C-31BE-46D7-8BD9-005788784E1D}"/>
              </a:ext>
            </a:extLst>
          </p:cNvPr>
          <p:cNvSpPr>
            <a:spLocks noGrp="1"/>
          </p:cNvSpPr>
          <p:nvPr>
            <p:ph type="title"/>
          </p:nvPr>
        </p:nvSpPr>
        <p:spPr/>
        <p:txBody>
          <a:bodyPr>
            <a:normAutofit/>
          </a:bodyPr>
          <a:lstStyle/>
          <a:p>
            <a:r>
              <a:rPr lang="en-AU" dirty="0"/>
              <a:t>Summary</a:t>
            </a:r>
          </a:p>
        </p:txBody>
      </p:sp>
      <p:sp>
        <p:nvSpPr>
          <p:cNvPr id="3" name="Content Placeholder 2">
            <a:extLst>
              <a:ext uri="{FF2B5EF4-FFF2-40B4-BE49-F238E27FC236}">
                <a16:creationId xmlns:a16="http://schemas.microsoft.com/office/drawing/2014/main" id="{A33211B5-37DE-447B-AE4C-07AE51F59412}"/>
              </a:ext>
            </a:extLst>
          </p:cNvPr>
          <p:cNvSpPr>
            <a:spLocks noGrp="1"/>
          </p:cNvSpPr>
          <p:nvPr>
            <p:ph idx="1"/>
          </p:nvPr>
        </p:nvSpPr>
        <p:spPr/>
        <p:txBody>
          <a:bodyPr>
            <a:normAutofit/>
          </a:bodyPr>
          <a:lstStyle/>
          <a:p>
            <a:r>
              <a:rPr lang="it-IT" dirty="0"/>
              <a:t>Versatility of lithium niobate for photonic devices</a:t>
            </a:r>
          </a:p>
          <a:p>
            <a:r>
              <a:rPr lang="it-IT" dirty="0"/>
              <a:t>Graybox control to multimode circuits</a:t>
            </a:r>
          </a:p>
          <a:p>
            <a:r>
              <a:rPr lang="it-IT" dirty="0"/>
              <a:t>Thin film lithium niobate for nanophotonics devices</a:t>
            </a:r>
            <a:endParaRPr lang="en-AU" dirty="0"/>
          </a:p>
        </p:txBody>
      </p:sp>
    </p:spTree>
    <p:extLst>
      <p:ext uri="{BB962C8B-B14F-4D97-AF65-F5344CB8AC3E}">
        <p14:creationId xmlns:p14="http://schemas.microsoft.com/office/powerpoint/2010/main" val="139257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857"/>
            <a:ext cx="5826034" cy="1143000"/>
          </a:xfrm>
        </p:spPr>
        <p:txBody>
          <a:bodyPr>
            <a:normAutofit/>
          </a:bodyPr>
          <a:lstStyle/>
          <a:p>
            <a:pPr algn="l"/>
            <a:r>
              <a:rPr lang="en-GB" dirty="0"/>
              <a:t>Outline</a:t>
            </a:r>
          </a:p>
        </p:txBody>
      </p:sp>
      <p:pic>
        <p:nvPicPr>
          <p:cNvPr id="10" name="Picture 7"/>
          <p:cNvPicPr>
            <a:picLocks noChangeAspect="1" noChangeArrowheads="1"/>
          </p:cNvPicPr>
          <p:nvPr/>
        </p:nvPicPr>
        <p:blipFill>
          <a:blip r:embed="rId2" cstate="print"/>
          <a:srcRect/>
          <a:stretch>
            <a:fillRect/>
          </a:stretch>
        </p:blipFill>
        <p:spPr bwMode="auto">
          <a:xfrm>
            <a:off x="6387916" y="976757"/>
            <a:ext cx="2492375" cy="1868488"/>
          </a:xfrm>
          <a:prstGeom prst="rect">
            <a:avLst/>
          </a:prstGeom>
          <a:noFill/>
          <a:ln w="9525">
            <a:noFill/>
            <a:miter lim="800000"/>
            <a:headEnd/>
            <a:tailEnd/>
          </a:ln>
        </p:spPr>
      </p:pic>
      <p:sp>
        <p:nvSpPr>
          <p:cNvPr id="31" name="TextBox 30">
            <a:extLst>
              <a:ext uri="{FF2B5EF4-FFF2-40B4-BE49-F238E27FC236}">
                <a16:creationId xmlns:a16="http://schemas.microsoft.com/office/drawing/2014/main" id="{28AFDE06-2A82-4353-ACBA-B3C24B902809}"/>
              </a:ext>
            </a:extLst>
          </p:cNvPr>
          <p:cNvSpPr txBox="1"/>
          <p:nvPr/>
        </p:nvSpPr>
        <p:spPr>
          <a:xfrm>
            <a:off x="263709" y="1130324"/>
            <a:ext cx="5660436" cy="301621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dirty="0"/>
              <a:t>Lithium niobate for integrated quantum photonics</a:t>
            </a:r>
          </a:p>
          <a:p>
            <a:pPr marL="342900" indent="-342900">
              <a:spcBef>
                <a:spcPts val="600"/>
              </a:spcBef>
              <a:spcAft>
                <a:spcPts val="600"/>
              </a:spcAft>
              <a:buFont typeface="Arial" panose="020B0604020202020204" pitchFamily="34" charset="0"/>
              <a:buChar char="•"/>
            </a:pPr>
            <a:r>
              <a:rPr lang="en-US" sz="2000" dirty="0"/>
              <a:t>Multimode integrated circuits</a:t>
            </a:r>
          </a:p>
          <a:p>
            <a:pPr marL="342900" indent="-342900">
              <a:spcBef>
                <a:spcPts val="600"/>
              </a:spcBef>
              <a:spcAft>
                <a:spcPts val="600"/>
              </a:spcAft>
              <a:buFont typeface="Arial" panose="020B0604020202020204" pitchFamily="34" charset="0"/>
              <a:buChar char="•"/>
            </a:pPr>
            <a:r>
              <a:rPr lang="en-US" sz="2000" dirty="0"/>
              <a:t>Generation of Squeezed Vacuum</a:t>
            </a:r>
          </a:p>
          <a:p>
            <a:pPr marL="342900" indent="-342900">
              <a:spcBef>
                <a:spcPts val="600"/>
              </a:spcBef>
              <a:spcAft>
                <a:spcPts val="600"/>
              </a:spcAft>
              <a:buFont typeface="Arial" panose="020B0604020202020204" pitchFamily="34" charset="0"/>
              <a:buChar char="•"/>
            </a:pPr>
            <a:r>
              <a:rPr lang="en-US" sz="2000" dirty="0"/>
              <a:t>Future Directions and Conclusions</a:t>
            </a:r>
          </a:p>
          <a:p>
            <a:pPr>
              <a:spcBef>
                <a:spcPts val="600"/>
              </a:spcBef>
              <a:spcAft>
                <a:spcPts val="600"/>
              </a:spcAft>
            </a:pPr>
            <a:endParaRPr lang="en-GB" sz="2000" dirty="0"/>
          </a:p>
          <a:p>
            <a:pPr marL="342900" indent="-342900">
              <a:spcBef>
                <a:spcPts val="600"/>
              </a:spcBef>
              <a:spcAft>
                <a:spcPts val="600"/>
              </a:spcAft>
              <a:buFont typeface="Arial" panose="020B0604020202020204" pitchFamily="34" charset="0"/>
              <a:buChar char="•"/>
            </a:pPr>
            <a:endParaRPr lang="en-GB" sz="2000" dirty="0"/>
          </a:p>
        </p:txBody>
      </p:sp>
      <p:grpSp>
        <p:nvGrpSpPr>
          <p:cNvPr id="3" name="Group 1">
            <a:extLst>
              <a:ext uri="{FF2B5EF4-FFF2-40B4-BE49-F238E27FC236}">
                <a16:creationId xmlns:a16="http://schemas.microsoft.com/office/drawing/2014/main" id="{146C8B84-1639-CC63-77B1-F9E1C926C879}"/>
              </a:ext>
            </a:extLst>
          </p:cNvPr>
          <p:cNvGrpSpPr>
            <a:grpSpLocks/>
          </p:cNvGrpSpPr>
          <p:nvPr/>
        </p:nvGrpSpPr>
        <p:grpSpPr bwMode="auto">
          <a:xfrm>
            <a:off x="179137" y="3873554"/>
            <a:ext cx="4330890" cy="2687661"/>
            <a:chOff x="0" y="0"/>
            <a:chExt cx="2200" cy="1344"/>
          </a:xfrm>
        </p:grpSpPr>
        <p:pic>
          <p:nvPicPr>
            <p:cNvPr id="4" name="Picture 2">
              <a:extLst>
                <a:ext uri="{FF2B5EF4-FFF2-40B4-BE49-F238E27FC236}">
                  <a16:creationId xmlns:a16="http://schemas.microsoft.com/office/drawing/2014/main" id="{73BC918B-8A83-60F2-90D3-6E514B19195E}"/>
                </a:ext>
              </a:extLst>
            </p:cNvPr>
            <p:cNvPicPr>
              <a:picLocks noChangeAspect="1" noChangeArrowheads="1"/>
            </p:cNvPicPr>
            <p:nvPr/>
          </p:nvPicPr>
          <p:blipFill>
            <a:blip r:embed="rId3" cstate="print"/>
            <a:srcRect l="1802" t="25822" r="8737" b="13733"/>
            <a:stretch>
              <a:fillRect/>
            </a:stretch>
          </p:blipFill>
          <p:spPr bwMode="auto">
            <a:xfrm>
              <a:off x="128" y="96"/>
              <a:ext cx="1941" cy="984"/>
            </a:xfrm>
            <a:prstGeom prst="rect">
              <a:avLst/>
            </a:prstGeom>
            <a:noFill/>
            <a:ln w="12700" cap="flat">
              <a:noFill/>
              <a:miter lim="800000"/>
              <a:headEnd/>
              <a:tailEnd/>
            </a:ln>
          </p:spPr>
        </p:pic>
        <p:pic>
          <p:nvPicPr>
            <p:cNvPr id="5" name="Picture 3">
              <a:extLst>
                <a:ext uri="{FF2B5EF4-FFF2-40B4-BE49-F238E27FC236}">
                  <a16:creationId xmlns:a16="http://schemas.microsoft.com/office/drawing/2014/main" id="{1009B90B-BF28-BAE2-ED21-67FA3658E85B}"/>
                </a:ext>
              </a:extLst>
            </p:cNvPr>
            <p:cNvPicPr>
              <a:picLocks noChangeArrowheads="1"/>
            </p:cNvPicPr>
            <p:nvPr/>
          </p:nvPicPr>
          <p:blipFill>
            <a:blip r:embed="rId4" cstate="print"/>
            <a:srcRect/>
            <a:stretch>
              <a:fillRect/>
            </a:stretch>
          </p:blipFill>
          <p:spPr bwMode="auto">
            <a:xfrm>
              <a:off x="0" y="0"/>
              <a:ext cx="2200" cy="1344"/>
            </a:xfrm>
            <a:prstGeom prst="rect">
              <a:avLst/>
            </a:prstGeom>
            <a:noFill/>
            <a:ln w="12700" cap="flat">
              <a:noFill/>
              <a:miter lim="800000"/>
              <a:headEnd/>
              <a:tailEnd/>
            </a:ln>
          </p:spPr>
        </p:pic>
      </p:grpSp>
      <p:sp>
        <p:nvSpPr>
          <p:cNvPr id="6" name="Rectangle 5">
            <a:extLst>
              <a:ext uri="{FF2B5EF4-FFF2-40B4-BE49-F238E27FC236}">
                <a16:creationId xmlns:a16="http://schemas.microsoft.com/office/drawing/2014/main" id="{C13F7051-FBE9-5577-DDEB-B3689A417012}"/>
              </a:ext>
            </a:extLst>
          </p:cNvPr>
          <p:cNvSpPr/>
          <p:nvPr/>
        </p:nvSpPr>
        <p:spPr>
          <a:xfrm>
            <a:off x="311066" y="6285607"/>
            <a:ext cx="4067033" cy="275608"/>
          </a:xfrm>
          <a:prstGeom prst="rect">
            <a:avLst/>
          </a:prstGeom>
        </p:spPr>
        <p:txBody>
          <a:bodyPr wrap="square">
            <a:spAutoFit/>
          </a:bodyPr>
          <a:lstStyle/>
          <a:p>
            <a:pPr marL="38100" lvl="0" algn="r">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182100" algn="l"/>
              </a:tabLst>
            </a:pPr>
            <a:r>
              <a:rPr lang="en-US" sz="1200" dirty="0">
                <a:solidFill>
                  <a:srgbClr val="191919"/>
                </a:solidFill>
                <a:ea typeface="Gill Sans Light" charset="0"/>
                <a:cs typeface="Gill Sans Light" charset="0"/>
              </a:rPr>
              <a:t>N. K. </a:t>
            </a:r>
            <a:r>
              <a:rPr lang="en-US" sz="1200" dirty="0" err="1">
                <a:solidFill>
                  <a:srgbClr val="191919"/>
                </a:solidFill>
                <a:ea typeface="Gill Sans Light" charset="0"/>
                <a:cs typeface="Gill Sans Light" charset="0"/>
              </a:rPr>
              <a:t>Lanford</a:t>
            </a:r>
            <a:r>
              <a:rPr lang="en-US" sz="1200" dirty="0">
                <a:solidFill>
                  <a:srgbClr val="191919"/>
                </a:solidFill>
                <a:ea typeface="Gill Sans Light" charset="0"/>
                <a:cs typeface="Gill Sans Light" charset="0"/>
              </a:rPr>
              <a:t> </a:t>
            </a:r>
            <a:r>
              <a:rPr lang="en-US" sz="1200" i="1" dirty="0">
                <a:solidFill>
                  <a:srgbClr val="191919"/>
                </a:solidFill>
                <a:latin typeface="Arial" charset="0"/>
                <a:cs typeface="Arial" charset="0"/>
                <a:sym typeface="Arial" charset="0"/>
              </a:rPr>
              <a:t>et al., Phys. Rev. </a:t>
            </a:r>
            <a:r>
              <a:rPr lang="en-US" sz="1200" i="1" dirty="0" err="1">
                <a:solidFill>
                  <a:srgbClr val="191919"/>
                </a:solidFill>
                <a:latin typeface="Arial" charset="0"/>
                <a:cs typeface="Arial" charset="0"/>
                <a:sym typeface="Arial" charset="0"/>
              </a:rPr>
              <a:t>Lett</a:t>
            </a:r>
            <a:r>
              <a:rPr lang="en-US" sz="1200" i="1" dirty="0">
                <a:solidFill>
                  <a:srgbClr val="191919"/>
                </a:solidFill>
                <a:latin typeface="Arial" charset="0"/>
                <a:cs typeface="Arial" charset="0"/>
                <a:sym typeface="Arial" charset="0"/>
              </a:rPr>
              <a:t>. </a:t>
            </a:r>
            <a:r>
              <a:rPr lang="en-US" sz="1200" b="1" dirty="0">
                <a:solidFill>
                  <a:srgbClr val="191919"/>
                </a:solidFill>
                <a:latin typeface="Arial" charset="0"/>
                <a:cs typeface="Arial" charset="0"/>
                <a:sym typeface="Arial" charset="0"/>
              </a:rPr>
              <a:t>95, </a:t>
            </a:r>
            <a:r>
              <a:rPr lang="en-US" sz="1200" dirty="0">
                <a:solidFill>
                  <a:srgbClr val="191919"/>
                </a:solidFill>
                <a:ea typeface="Gill Sans Light" charset="0"/>
                <a:cs typeface="Gill Sans Light" charset="0"/>
              </a:rPr>
              <a:t> 210504 (2005)</a:t>
            </a:r>
          </a:p>
        </p:txBody>
      </p:sp>
      <p:grpSp>
        <p:nvGrpSpPr>
          <p:cNvPr id="7" name="Group 20">
            <a:extLst>
              <a:ext uri="{FF2B5EF4-FFF2-40B4-BE49-F238E27FC236}">
                <a16:creationId xmlns:a16="http://schemas.microsoft.com/office/drawing/2014/main" id="{7032B40F-2C03-33FD-91C5-8C6BEE6928D2}"/>
              </a:ext>
            </a:extLst>
          </p:cNvPr>
          <p:cNvGrpSpPr>
            <a:grpSpLocks/>
          </p:cNvGrpSpPr>
          <p:nvPr/>
        </p:nvGrpSpPr>
        <p:grpSpPr bwMode="auto">
          <a:xfrm>
            <a:off x="6176124" y="3989603"/>
            <a:ext cx="2832100" cy="2133600"/>
            <a:chOff x="0" y="0"/>
            <a:chExt cx="1784" cy="1344"/>
          </a:xfrm>
        </p:grpSpPr>
        <p:pic>
          <p:nvPicPr>
            <p:cNvPr id="8" name="Picture 21">
              <a:extLst>
                <a:ext uri="{FF2B5EF4-FFF2-40B4-BE49-F238E27FC236}">
                  <a16:creationId xmlns:a16="http://schemas.microsoft.com/office/drawing/2014/main" id="{1795AF1E-52BD-0782-64AA-E308E2F72A7D}"/>
                </a:ext>
              </a:extLst>
            </p:cNvPr>
            <p:cNvPicPr>
              <a:picLocks noChangeAspect="1" noChangeArrowheads="1"/>
            </p:cNvPicPr>
            <p:nvPr/>
          </p:nvPicPr>
          <p:blipFill>
            <a:blip r:embed="rId5" cstate="print"/>
            <a:srcRect l="19846" t="25197" r="4456" b="1884"/>
            <a:stretch>
              <a:fillRect/>
            </a:stretch>
          </p:blipFill>
          <p:spPr bwMode="auto">
            <a:xfrm>
              <a:off x="128" y="96"/>
              <a:ext cx="1528" cy="986"/>
            </a:xfrm>
            <a:prstGeom prst="rect">
              <a:avLst/>
            </a:prstGeom>
            <a:noFill/>
            <a:ln w="12700" cap="flat">
              <a:noFill/>
              <a:miter lim="800000"/>
              <a:headEnd/>
              <a:tailEnd/>
            </a:ln>
          </p:spPr>
        </p:pic>
        <p:pic>
          <p:nvPicPr>
            <p:cNvPr id="9" name="Picture 22">
              <a:extLst>
                <a:ext uri="{FF2B5EF4-FFF2-40B4-BE49-F238E27FC236}">
                  <a16:creationId xmlns:a16="http://schemas.microsoft.com/office/drawing/2014/main" id="{1875A293-3E15-4B02-A9A0-61AD734C543F}"/>
                </a:ext>
              </a:extLst>
            </p:cNvPr>
            <p:cNvPicPr>
              <a:picLocks noChangeArrowheads="1"/>
            </p:cNvPicPr>
            <p:nvPr/>
          </p:nvPicPr>
          <p:blipFill>
            <a:blip r:embed="rId6" cstate="print"/>
            <a:srcRect/>
            <a:stretch>
              <a:fillRect/>
            </a:stretch>
          </p:blipFill>
          <p:spPr bwMode="auto">
            <a:xfrm>
              <a:off x="0" y="0"/>
              <a:ext cx="1784" cy="1344"/>
            </a:xfrm>
            <a:prstGeom prst="rect">
              <a:avLst/>
            </a:prstGeom>
            <a:noFill/>
            <a:ln w="12700" cap="flat">
              <a:noFill/>
              <a:miter lim="800000"/>
              <a:headEnd/>
              <a:tailEnd/>
            </a:ln>
          </p:spPr>
        </p:pic>
      </p:grpSp>
      <p:sp>
        <p:nvSpPr>
          <p:cNvPr id="11" name="Rectangle 10">
            <a:extLst>
              <a:ext uri="{FF2B5EF4-FFF2-40B4-BE49-F238E27FC236}">
                <a16:creationId xmlns:a16="http://schemas.microsoft.com/office/drawing/2014/main" id="{12CED6E9-C44F-ECB7-D99F-DC0FC81D3FBA}"/>
              </a:ext>
            </a:extLst>
          </p:cNvPr>
          <p:cNvSpPr/>
          <p:nvPr/>
        </p:nvSpPr>
        <p:spPr>
          <a:xfrm>
            <a:off x="6218053" y="5985399"/>
            <a:ext cx="2832100" cy="461665"/>
          </a:xfrm>
          <a:prstGeom prst="rect">
            <a:avLst/>
          </a:prstGeom>
        </p:spPr>
        <p:txBody>
          <a:bodyPr wrap="square">
            <a:spAutoFit/>
          </a:bodyPr>
          <a:lstStyle/>
          <a:p>
            <a:r>
              <a:rPr lang="en-US" sz="1200" dirty="0">
                <a:solidFill>
                  <a:srgbClr val="000000"/>
                </a:solidFill>
                <a:latin typeface="Gill Sans" charset="0"/>
                <a:ea typeface="Gill Sans" charset="0"/>
                <a:cs typeface="Gill Sans" charset="0"/>
                <a:sym typeface="Gill Sans" charset="0"/>
              </a:rPr>
              <a:t>A. </a:t>
            </a:r>
            <a:r>
              <a:rPr lang="en-US" sz="1200" dirty="0" err="1">
                <a:solidFill>
                  <a:srgbClr val="000000"/>
                </a:solidFill>
                <a:latin typeface="Gill Sans" charset="0"/>
                <a:ea typeface="Gill Sans" charset="0"/>
                <a:cs typeface="Gill Sans" charset="0"/>
                <a:sym typeface="Gill Sans" charset="0"/>
              </a:rPr>
              <a:t>Politi</a:t>
            </a:r>
            <a:r>
              <a:rPr lang="en-US" sz="1200" dirty="0">
                <a:solidFill>
                  <a:srgbClr val="000000"/>
                </a:solidFill>
                <a:latin typeface="Gill Sans" charset="0"/>
                <a:ea typeface="Gill Sans" charset="0"/>
                <a:cs typeface="Gill Sans" charset="0"/>
                <a:sym typeface="Gill Sans" charset="0"/>
              </a:rPr>
              <a:t>, M. J. </a:t>
            </a:r>
            <a:r>
              <a:rPr lang="en-US" sz="1200" dirty="0" err="1">
                <a:solidFill>
                  <a:srgbClr val="000000"/>
                </a:solidFill>
                <a:latin typeface="Gill Sans" charset="0"/>
                <a:ea typeface="Gill Sans" charset="0"/>
                <a:cs typeface="Gill Sans" charset="0"/>
                <a:sym typeface="Gill Sans" charset="0"/>
              </a:rPr>
              <a:t>Cryan</a:t>
            </a:r>
            <a:r>
              <a:rPr lang="en-US" sz="1200" dirty="0">
                <a:solidFill>
                  <a:srgbClr val="000000"/>
                </a:solidFill>
                <a:latin typeface="Gill Sans" charset="0"/>
                <a:ea typeface="Gill Sans" charset="0"/>
                <a:cs typeface="Gill Sans" charset="0"/>
                <a:sym typeface="Gill Sans" charset="0"/>
              </a:rPr>
              <a:t>, J. G. Rarity, S. Yu &amp; J. L. O’Brien</a:t>
            </a:r>
            <a:r>
              <a:rPr lang="en-US" sz="1200" i="1" dirty="0">
                <a:solidFill>
                  <a:srgbClr val="000000"/>
                </a:solidFill>
                <a:latin typeface="Gill Sans" charset="0"/>
                <a:ea typeface="Gill Sans" charset="0"/>
                <a:cs typeface="Gill Sans" charset="0"/>
                <a:sym typeface="Gill Sans" charset="0"/>
              </a:rPr>
              <a:t>. Science,</a:t>
            </a:r>
            <a:r>
              <a:rPr lang="en-US" sz="1200" dirty="0">
                <a:solidFill>
                  <a:srgbClr val="000000"/>
                </a:solidFill>
                <a:latin typeface="Gill Sans" charset="0"/>
                <a:ea typeface="Gill Sans" charset="0"/>
                <a:cs typeface="Gill Sans" charset="0"/>
                <a:sym typeface="Gill Sans" charset="0"/>
              </a:rPr>
              <a:t> </a:t>
            </a:r>
            <a:r>
              <a:rPr lang="en-US" sz="1200" b="1" dirty="0">
                <a:solidFill>
                  <a:srgbClr val="000000"/>
                </a:solidFill>
                <a:latin typeface="Gill Sans" charset="0"/>
                <a:ea typeface="Gill Sans" charset="0"/>
                <a:cs typeface="Gill Sans" charset="0"/>
                <a:sym typeface="Gill Sans" charset="0"/>
              </a:rPr>
              <a:t>320</a:t>
            </a:r>
            <a:r>
              <a:rPr lang="en-US" sz="1200" dirty="0">
                <a:solidFill>
                  <a:srgbClr val="000000"/>
                </a:solidFill>
                <a:latin typeface="Gill Sans" charset="0"/>
                <a:ea typeface="Gill Sans" charset="0"/>
                <a:cs typeface="Gill Sans" charset="0"/>
                <a:sym typeface="Gill Sans" charset="0"/>
              </a:rPr>
              <a:t>,</a:t>
            </a:r>
            <a:r>
              <a:rPr lang="en-US" sz="1200" b="1" dirty="0">
                <a:solidFill>
                  <a:srgbClr val="000000"/>
                </a:solidFill>
                <a:latin typeface="Gill Sans" charset="0"/>
                <a:ea typeface="Gill Sans" charset="0"/>
                <a:cs typeface="Gill Sans" charset="0"/>
                <a:sym typeface="Gill Sans" charset="0"/>
              </a:rPr>
              <a:t> </a:t>
            </a:r>
            <a:r>
              <a:rPr lang="en-US" sz="1200" dirty="0">
                <a:solidFill>
                  <a:srgbClr val="000000"/>
                </a:solidFill>
                <a:latin typeface="Gill Sans" charset="0"/>
                <a:ea typeface="Gill Sans" charset="0"/>
                <a:cs typeface="Gill Sans" charset="0"/>
                <a:sym typeface="Gill Sans" charset="0"/>
              </a:rPr>
              <a:t>646 (2008)</a:t>
            </a:r>
            <a:endParaRPr lang="en-GB" dirty="0"/>
          </a:p>
        </p:txBody>
      </p:sp>
      <p:sp>
        <p:nvSpPr>
          <p:cNvPr id="12" name="Arrow: Right 11">
            <a:extLst>
              <a:ext uri="{FF2B5EF4-FFF2-40B4-BE49-F238E27FC236}">
                <a16:creationId xmlns:a16="http://schemas.microsoft.com/office/drawing/2014/main" id="{09BA62F3-4DFB-C459-D16B-9D8A099BFC0A}"/>
              </a:ext>
            </a:extLst>
          </p:cNvPr>
          <p:cNvSpPr/>
          <p:nvPr/>
        </p:nvSpPr>
        <p:spPr>
          <a:xfrm>
            <a:off x="4741558" y="4923226"/>
            <a:ext cx="1289849" cy="666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56690060"/>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C88F2-2D77-C613-CFD8-45EBC72AD587}"/>
              </a:ext>
            </a:extLst>
          </p:cNvPr>
          <p:cNvPicPr>
            <a:picLocks noChangeAspect="1"/>
          </p:cNvPicPr>
          <p:nvPr/>
        </p:nvPicPr>
        <p:blipFill>
          <a:blip r:embed="rId2"/>
          <a:stretch>
            <a:fillRect/>
          </a:stretch>
        </p:blipFill>
        <p:spPr>
          <a:xfrm>
            <a:off x="0" y="2401957"/>
            <a:ext cx="9144000" cy="3616437"/>
          </a:xfrm>
          <a:prstGeom prst="rect">
            <a:avLst/>
          </a:prstGeom>
        </p:spPr>
      </p:pic>
      <p:sp>
        <p:nvSpPr>
          <p:cNvPr id="3" name="Content Placeholder 2"/>
          <p:cNvSpPr>
            <a:spLocks noGrp="1"/>
          </p:cNvSpPr>
          <p:nvPr>
            <p:ph idx="4294967295"/>
          </p:nvPr>
        </p:nvSpPr>
        <p:spPr>
          <a:xfrm>
            <a:off x="269475" y="946854"/>
            <a:ext cx="8229600" cy="1070671"/>
          </a:xfrm>
        </p:spPr>
        <p:txBody>
          <a:bodyPr>
            <a:normAutofit/>
          </a:bodyPr>
          <a:lstStyle/>
          <a:p>
            <a:pPr marL="0" indent="0" algn="ctr">
              <a:buNone/>
            </a:pPr>
            <a:r>
              <a:rPr lang="en-AU" sz="6000" b="1" i="1" dirty="0">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2647055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1587"/>
            <a:ext cx="8229600" cy="1143000"/>
          </a:xfrm>
        </p:spPr>
        <p:txBody>
          <a:bodyPr>
            <a:normAutofit/>
          </a:bodyPr>
          <a:lstStyle/>
          <a:p>
            <a:pPr algn="l"/>
            <a:r>
              <a:rPr lang="en-AU" dirty="0"/>
              <a:t>LiNbO</a:t>
            </a:r>
            <a:r>
              <a:rPr lang="en-AU" baseline="-25000" dirty="0"/>
              <a:t>3</a:t>
            </a:r>
            <a:r>
              <a:rPr lang="en-AU" dirty="0"/>
              <a:t> Integrated Photonics</a:t>
            </a:r>
          </a:p>
        </p:txBody>
      </p:sp>
      <p:grpSp>
        <p:nvGrpSpPr>
          <p:cNvPr id="3" name="Group 2">
            <a:extLst>
              <a:ext uri="{FF2B5EF4-FFF2-40B4-BE49-F238E27FC236}">
                <a16:creationId xmlns:a16="http://schemas.microsoft.com/office/drawing/2014/main" id="{B05F6883-E53D-44B8-94EF-564D54CF0AD4}"/>
              </a:ext>
            </a:extLst>
          </p:cNvPr>
          <p:cNvGrpSpPr/>
          <p:nvPr/>
        </p:nvGrpSpPr>
        <p:grpSpPr>
          <a:xfrm>
            <a:off x="295829" y="1131748"/>
            <a:ext cx="8694544" cy="5344363"/>
            <a:chOff x="295829" y="1131748"/>
            <a:chExt cx="8694544" cy="5344363"/>
          </a:xfrm>
        </p:grpSpPr>
        <p:sp>
          <p:nvSpPr>
            <p:cNvPr id="4" name="Rectangle 3"/>
            <p:cNvSpPr/>
            <p:nvPr/>
          </p:nvSpPr>
          <p:spPr>
            <a:xfrm>
              <a:off x="295829" y="1426979"/>
              <a:ext cx="4364890" cy="1058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5" name="TextBox 4"/>
            <p:cNvSpPr txBox="1"/>
            <p:nvPr/>
          </p:nvSpPr>
          <p:spPr>
            <a:xfrm>
              <a:off x="400604" y="1545475"/>
              <a:ext cx="4666696" cy="1138773"/>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600" b="1" dirty="0">
                  <a:latin typeface="+mn-lt"/>
                </a:rPr>
                <a:t>Integrated Quantum Photonics: </a:t>
              </a:r>
            </a:p>
            <a:p>
              <a:r>
                <a:rPr lang="en-AU" sz="1600" dirty="0">
                  <a:latin typeface="+mn-lt"/>
                </a:rPr>
                <a:t>implementation of photonic quantum circuits in </a:t>
              </a:r>
            </a:p>
            <a:p>
              <a:r>
                <a:rPr lang="en-AU" sz="1600" dirty="0">
                  <a:latin typeface="+mn-lt"/>
                </a:rPr>
                <a:t>photolithography patterned waveguides</a:t>
              </a:r>
            </a:p>
            <a:p>
              <a:endParaRPr lang="en-AU" sz="2000" b="1" dirty="0">
                <a:latin typeface="+mn-lt"/>
              </a:endParaRPr>
            </a:p>
          </p:txBody>
        </p:sp>
        <p:pic>
          <p:nvPicPr>
            <p:cNvPr id="6" name="Picture 5" descr="C:\Users\s2879180\Downloads\20140226_174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019614" y="1131748"/>
              <a:ext cx="2041020" cy="15307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25674" y="2720343"/>
              <a:ext cx="2628900" cy="461665"/>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200" dirty="0"/>
                <a:t>Image of a waveguide chip fabricated at Griffith University-IQP</a:t>
              </a:r>
            </a:p>
          </p:txBody>
        </p:sp>
        <p:sp>
          <p:nvSpPr>
            <p:cNvPr id="8" name="TextBox 7"/>
            <p:cNvSpPr txBox="1"/>
            <p:nvPr/>
          </p:nvSpPr>
          <p:spPr>
            <a:xfrm>
              <a:off x="346102" y="3134674"/>
              <a:ext cx="8644271" cy="2246769"/>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500" b="1" dirty="0"/>
                <a:t>PROPERTIES OF LITHIUM NIOBATE:</a:t>
              </a:r>
            </a:p>
            <a:p>
              <a:pPr marL="342900" indent="-342900">
                <a:buFont typeface="Arial" panose="020B0604020202020204" pitchFamily="34" charset="0"/>
                <a:buChar char="•"/>
              </a:pPr>
              <a:endParaRPr lang="en-AU" sz="1500" dirty="0">
                <a:latin typeface="+mn-lt"/>
              </a:endParaRPr>
            </a:p>
            <a:p>
              <a:pPr marL="342900" indent="-342900">
                <a:buFont typeface="Arial" panose="020B0604020202020204" pitchFamily="34" charset="0"/>
                <a:buChar char="•"/>
              </a:pPr>
              <a:r>
                <a:rPr lang="en-AU" sz="1500" dirty="0">
                  <a:latin typeface="+mn-lt"/>
                </a:rPr>
                <a:t>High transparency range</a:t>
              </a:r>
              <a:r>
                <a:rPr lang="en-AU" sz="1500" dirty="0"/>
                <a:t> </a:t>
              </a:r>
              <a:r>
                <a:rPr lang="en-US" sz="1500" dirty="0"/>
                <a:t>(</a:t>
              </a:r>
              <a:r>
                <a:rPr lang="en-US" sz="1500" dirty="0">
                  <a:latin typeface="Times New Roman" panose="02020603050405020304" pitchFamily="18" charset="0"/>
                  <a:cs typeface="Times New Roman" panose="02020603050405020304" pitchFamily="18" charset="0"/>
                </a:rPr>
                <a:t>0.35</a:t>
              </a:r>
              <a:r>
                <a:rPr lang="en-US" sz="1500" dirty="0"/>
                <a:t> </a:t>
              </a:r>
              <a:r>
                <a:rPr lang="en-US" sz="1500" dirty="0">
                  <a:latin typeface="Symbol" pitchFamily="18" charset="2"/>
                </a:rPr>
                <a:t>m</a:t>
              </a:r>
              <a:r>
                <a:rPr lang="en-US" sz="1500" dirty="0">
                  <a:latin typeface="Times New Roman" panose="02020603050405020304" pitchFamily="18" charset="0"/>
                  <a:cs typeface="Times New Roman" panose="02020603050405020304" pitchFamily="18" charset="0"/>
                </a:rPr>
                <a:t>m</a:t>
              </a:r>
              <a:r>
                <a:rPr lang="en-US" sz="1500" dirty="0"/>
                <a:t> &lt; </a:t>
              </a:r>
              <a:r>
                <a:rPr lang="en-US" sz="1500" dirty="0">
                  <a:latin typeface="Symbol" pitchFamily="18" charset="2"/>
                </a:rPr>
                <a:t>l </a:t>
              </a:r>
              <a:r>
                <a:rPr lang="en-US" sz="1500" dirty="0"/>
                <a:t>&lt; </a:t>
              </a:r>
              <a:r>
                <a:rPr lang="en-US" sz="1500" dirty="0">
                  <a:latin typeface="Times New Roman" panose="02020603050405020304" pitchFamily="18" charset="0"/>
                  <a:cs typeface="Times New Roman" panose="02020603050405020304" pitchFamily="18" charset="0"/>
                </a:rPr>
                <a:t>4.5</a:t>
              </a:r>
              <a:r>
                <a:rPr lang="en-US" sz="1500" dirty="0"/>
                <a:t> </a:t>
              </a:r>
              <a:r>
                <a:rPr lang="en-US" sz="1500" dirty="0">
                  <a:latin typeface="Symbol" pitchFamily="18" charset="2"/>
                </a:rPr>
                <a:t>m</a:t>
              </a:r>
              <a:r>
                <a:rPr lang="en-US" sz="1500" dirty="0">
                  <a:latin typeface="Times New Roman" panose="02020603050405020304" pitchFamily="18" charset="0"/>
                  <a:cs typeface="Times New Roman" panose="02020603050405020304" pitchFamily="18" charset="0"/>
                </a:rPr>
                <a:t>m</a:t>
              </a:r>
              <a:r>
                <a:rPr lang="en-US" sz="1500" dirty="0"/>
                <a:t>), </a:t>
              </a:r>
              <a:r>
                <a:rPr lang="en-US" sz="1500" dirty="0">
                  <a:latin typeface="+mn-lt"/>
                </a:rPr>
                <a:t>low propagation losses at 1550 </a:t>
              </a:r>
              <a:r>
                <a:rPr lang="en-US" sz="1500" dirty="0">
                  <a:latin typeface="Times New Roman" panose="02020603050405020304" pitchFamily="18" charset="0"/>
                  <a:cs typeface="Times New Roman" panose="02020603050405020304" pitchFamily="18" charset="0"/>
                </a:rPr>
                <a:t>nm</a:t>
              </a:r>
              <a:r>
                <a:rPr lang="en-US" sz="1500" dirty="0"/>
                <a:t> </a:t>
              </a:r>
            </a:p>
            <a:p>
              <a:pPr marL="342900" indent="-342900">
                <a:buFont typeface="Arial" panose="020B0604020202020204" pitchFamily="34" charset="0"/>
                <a:buChar char="•"/>
              </a:pPr>
              <a:endParaRPr lang="en-US" sz="1500" dirty="0">
                <a:latin typeface="+mn-lt"/>
              </a:endParaRPr>
            </a:p>
            <a:p>
              <a:pPr marL="342900" indent="-342900">
                <a:buFont typeface="Arial" panose="020B0604020202020204" pitchFamily="34" charset="0"/>
                <a:buChar char="•"/>
              </a:pPr>
              <a:r>
                <a:rPr lang="en-US" sz="1500" dirty="0">
                  <a:latin typeface="+mn-lt"/>
                </a:rPr>
                <a:t>High electro-optic coefficient </a:t>
              </a:r>
              <a:r>
                <a:rPr lang="en-US" sz="1500" dirty="0"/>
                <a:t>(</a:t>
              </a:r>
              <a:r>
                <a:rPr lang="en-US" sz="1500" dirty="0">
                  <a:latin typeface="Times New Roman" panose="02020603050405020304" pitchFamily="18" charset="0"/>
                  <a:cs typeface="Times New Roman" panose="02020603050405020304" pitchFamily="18" charset="0"/>
                </a:rPr>
                <a:t>30</a:t>
              </a:r>
              <a:r>
                <a:rPr lang="en-US" sz="1500" dirty="0"/>
                <a:t> </a:t>
              </a:r>
              <a:r>
                <a:rPr lang="en-US" sz="1500" dirty="0">
                  <a:latin typeface="Times New Roman" panose="02020603050405020304" pitchFamily="18" charset="0"/>
                  <a:cs typeface="Times New Roman" panose="02020603050405020304" pitchFamily="18" charset="0"/>
                </a:rPr>
                <a:t>pm/V</a:t>
              </a:r>
              <a:r>
                <a:rPr lang="en-US" sz="1500" dirty="0"/>
                <a:t>) </a:t>
              </a:r>
              <a:r>
                <a:rPr lang="en-US" sz="1500" dirty="0">
                  <a:latin typeface="+mn-lt"/>
                </a:rPr>
                <a:t>and second order susceptibility </a:t>
              </a:r>
              <a:r>
                <a:rPr lang="en-US" sz="1500" dirty="0"/>
                <a:t>(</a:t>
              </a:r>
              <a:r>
                <a:rPr lang="en-US" sz="1500" dirty="0">
                  <a:latin typeface="Times New Roman" panose="02020603050405020304" pitchFamily="18" charset="0"/>
                  <a:cs typeface="Times New Roman" panose="02020603050405020304" pitchFamily="18" charset="0"/>
                </a:rPr>
                <a:t>20</a:t>
              </a:r>
              <a:r>
                <a:rPr lang="en-US" sz="1500" dirty="0"/>
                <a:t> </a:t>
              </a:r>
              <a:r>
                <a:rPr lang="en-US" sz="1500" dirty="0">
                  <a:latin typeface="Times New Roman" panose="02020603050405020304" pitchFamily="18" charset="0"/>
                  <a:cs typeface="Times New Roman" panose="02020603050405020304" pitchFamily="18" charset="0"/>
                </a:rPr>
                <a:t>pm/V</a:t>
              </a:r>
              <a:r>
                <a:rPr lang="en-US" sz="1500" dirty="0"/>
                <a:t>)</a:t>
              </a:r>
            </a:p>
            <a:p>
              <a:endParaRPr lang="en-US" sz="1500" dirty="0"/>
            </a:p>
            <a:p>
              <a:pPr marL="342900" indent="-342900">
                <a:buFont typeface="Arial" panose="020B0604020202020204" pitchFamily="34" charset="0"/>
                <a:buChar char="•"/>
              </a:pPr>
              <a:r>
                <a:rPr lang="en-US" sz="1500" dirty="0">
                  <a:latin typeface="+mn-lt"/>
                </a:rPr>
                <a:t>Compatibility with periodic poling technique to achieve quasi phase matching</a:t>
              </a:r>
            </a:p>
            <a:p>
              <a:pPr marL="342900" indent="-342900">
                <a:buFont typeface="Arial" panose="020B0604020202020204" pitchFamily="34" charset="0"/>
                <a:buChar char="•"/>
              </a:pPr>
              <a:endParaRPr lang="en-US" sz="1500" dirty="0"/>
            </a:p>
            <a:p>
              <a:endParaRPr lang="en-US" sz="2000" dirty="0"/>
            </a:p>
          </p:txBody>
        </p:sp>
        <p:sp>
          <p:nvSpPr>
            <p:cNvPr id="9" name="TextBox 9"/>
            <p:cNvSpPr txBox="1"/>
            <p:nvPr/>
          </p:nvSpPr>
          <p:spPr>
            <a:xfrm>
              <a:off x="760580" y="5312334"/>
              <a:ext cx="2396811" cy="1092607"/>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r>
                <a:rPr lang="en-AU" sz="1300" b="1" dirty="0"/>
                <a:t>WAVEGUIDE CIRCUITS</a:t>
              </a:r>
            </a:p>
            <a:p>
              <a:pPr algn="ctr"/>
              <a:r>
                <a:rPr lang="en-AU" sz="1300" b="1" dirty="0"/>
                <a:t>+</a:t>
              </a:r>
            </a:p>
            <a:p>
              <a:pPr algn="ctr"/>
              <a:r>
                <a:rPr lang="en-AU" sz="1300" b="1" dirty="0"/>
                <a:t>PERIODIC POLING</a:t>
              </a:r>
            </a:p>
            <a:p>
              <a:pPr algn="ctr"/>
              <a:r>
                <a:rPr lang="en-AU" sz="1300" b="1" dirty="0"/>
                <a:t>+</a:t>
              </a:r>
            </a:p>
            <a:p>
              <a:pPr algn="ctr"/>
              <a:r>
                <a:rPr lang="en-AU" sz="1300" b="1" dirty="0"/>
                <a:t>ELECTRODES DEPOSITION</a:t>
              </a:r>
            </a:p>
          </p:txBody>
        </p:sp>
        <p:sp>
          <p:nvSpPr>
            <p:cNvPr id="10" name="Right Brace 9"/>
            <p:cNvSpPr/>
            <p:nvPr/>
          </p:nvSpPr>
          <p:spPr>
            <a:xfrm>
              <a:off x="3821405" y="5272211"/>
              <a:ext cx="386319" cy="1203900"/>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sz="24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mn-lt"/>
                  <a:ea typeface="+mn-ea"/>
                  <a:cs typeface="+mn-cs"/>
                </a:defRPr>
              </a:lvl2pPr>
              <a:lvl3pPr marL="914400" algn="l" rtl="0" fontAlgn="base">
                <a:spcBef>
                  <a:spcPct val="0"/>
                </a:spcBef>
                <a:spcAft>
                  <a:spcPct val="0"/>
                </a:spcAft>
                <a:defRPr sz="2400" kern="1200">
                  <a:solidFill>
                    <a:schemeClr val="tx1"/>
                  </a:solidFill>
                  <a:latin typeface="+mn-lt"/>
                  <a:ea typeface="+mn-ea"/>
                  <a:cs typeface="+mn-cs"/>
                </a:defRPr>
              </a:lvl3pPr>
              <a:lvl4pPr marL="1371600" algn="l" rtl="0" fontAlgn="base">
                <a:spcBef>
                  <a:spcPct val="0"/>
                </a:spcBef>
                <a:spcAft>
                  <a:spcPct val="0"/>
                </a:spcAft>
                <a:defRPr sz="2400" kern="1200">
                  <a:solidFill>
                    <a:schemeClr val="tx1"/>
                  </a:solidFill>
                  <a:latin typeface="+mn-lt"/>
                  <a:ea typeface="+mn-ea"/>
                  <a:cs typeface="+mn-cs"/>
                </a:defRPr>
              </a:lvl4pPr>
              <a:lvl5pPr marL="1828800" algn="l" rtl="0" fontAlgn="base">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algn="ctr"/>
              <a:endParaRPr lang="en-AU"/>
            </a:p>
          </p:txBody>
        </p:sp>
        <p:sp>
          <p:nvSpPr>
            <p:cNvPr id="11" name="TextBox 11"/>
            <p:cNvSpPr txBox="1"/>
            <p:nvPr/>
          </p:nvSpPr>
          <p:spPr>
            <a:xfrm>
              <a:off x="4324684" y="5333110"/>
              <a:ext cx="4322134" cy="1092607"/>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r>
                <a:rPr lang="en-AU" sz="1300" b="1" dirty="0"/>
                <a:t>GENERATION OF QUANTUM STATES VIA SPDC </a:t>
              </a:r>
            </a:p>
            <a:p>
              <a:pPr algn="ctr"/>
              <a:r>
                <a:rPr lang="en-AU" sz="1300" b="1" dirty="0"/>
                <a:t>IN QUASI-PHASE MATCHED PPLN WAVEGUIDES</a:t>
              </a:r>
            </a:p>
            <a:p>
              <a:pPr algn="ctr"/>
              <a:r>
                <a:rPr lang="en-AU" sz="1300" b="1" dirty="0"/>
                <a:t>+</a:t>
              </a:r>
            </a:p>
            <a:p>
              <a:pPr algn="ctr"/>
              <a:r>
                <a:rPr lang="en-AU" sz="1300" b="1" dirty="0"/>
                <a:t>ELECTRO-OPTIC TUNABLE CIRCUITS FOR THE ACTIVE MANIPULATION OF QUANTUM STATES </a:t>
              </a:r>
            </a:p>
          </p:txBody>
        </p:sp>
      </p:grpSp>
    </p:spTree>
    <p:extLst>
      <p:ext uri="{BB962C8B-B14F-4D97-AF65-F5344CB8AC3E}">
        <p14:creationId xmlns:p14="http://schemas.microsoft.com/office/powerpoint/2010/main" val="138978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Waveguide Fabrication</a:t>
            </a:r>
            <a:endParaRPr lang="en-AU" dirty="0"/>
          </a:p>
        </p:txBody>
      </p:sp>
      <p:pic>
        <p:nvPicPr>
          <p:cNvPr id="10" name="Picture 9" descr="C:\Users\s2879180\Downloads\p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542" y="2107707"/>
            <a:ext cx="2126495" cy="10196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675575" y="2248247"/>
            <a:ext cx="337080" cy="307777"/>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US" sz="1400" dirty="0" err="1">
                <a:latin typeface="Times New Roman" panose="02020603050405020304" pitchFamily="18" charset="0"/>
                <a:cs typeface="Times New Roman" panose="02020603050405020304" pitchFamily="18" charset="0"/>
              </a:rPr>
              <a:t>Ti</a:t>
            </a:r>
            <a:endParaRPr lang="en-AU" sz="1400" dirty="0">
              <a:latin typeface="Times New Roman" panose="02020603050405020304" pitchFamily="18" charset="0"/>
              <a:cs typeface="Times New Roman" panose="02020603050405020304" pitchFamily="18" charset="0"/>
            </a:endParaRPr>
          </a:p>
        </p:txBody>
      </p:sp>
      <p:sp>
        <p:nvSpPr>
          <p:cNvPr id="15" name="Rectangle 14"/>
          <p:cNvSpPr/>
          <p:nvPr/>
        </p:nvSpPr>
        <p:spPr>
          <a:xfrm>
            <a:off x="5465134" y="2803515"/>
            <a:ext cx="671979" cy="276999"/>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US" sz="1200" dirty="0">
                <a:latin typeface="Times New Roman" panose="02020603050405020304" pitchFamily="18" charset="0"/>
                <a:cs typeface="Times New Roman" panose="02020603050405020304" pitchFamily="18" charset="0"/>
              </a:rPr>
              <a:t>LiNbO</a:t>
            </a:r>
            <a:r>
              <a:rPr lang="en-US" sz="1200" baseline="-10000" dirty="0">
                <a:latin typeface="Times New Roman" panose="02020603050405020304" pitchFamily="18" charset="0"/>
                <a:cs typeface="Times New Roman" panose="02020603050405020304" pitchFamily="18" charset="0"/>
              </a:rPr>
              <a:t>3</a:t>
            </a:r>
            <a:endParaRPr lang="en-AU" sz="1200" dirty="0">
              <a:latin typeface="Times New Roman" panose="02020603050405020304" pitchFamily="18" charset="0"/>
              <a:cs typeface="Times New Roman" panose="02020603050405020304" pitchFamily="18" charset="0"/>
            </a:endParaRPr>
          </a:p>
        </p:txBody>
      </p:sp>
      <p:sp>
        <p:nvSpPr>
          <p:cNvPr id="16" name="TextBox 6"/>
          <p:cNvSpPr txBox="1"/>
          <p:nvPr/>
        </p:nvSpPr>
        <p:spPr>
          <a:xfrm>
            <a:off x="115339" y="1361444"/>
            <a:ext cx="4031873" cy="307777"/>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400" b="1" dirty="0"/>
              <a:t>Periodically Poling for Quasi Phase Matching</a:t>
            </a:r>
          </a:p>
        </p:txBody>
      </p:sp>
      <p:sp>
        <p:nvSpPr>
          <p:cNvPr id="18" name="Rectangle 17"/>
          <p:cNvSpPr/>
          <p:nvPr/>
        </p:nvSpPr>
        <p:spPr>
          <a:xfrm>
            <a:off x="5072081" y="1285274"/>
            <a:ext cx="3857625" cy="243077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19" name="Rectangle 18"/>
          <p:cNvSpPr/>
          <p:nvPr/>
        </p:nvSpPr>
        <p:spPr>
          <a:xfrm>
            <a:off x="194973" y="1287857"/>
            <a:ext cx="3857625" cy="243077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20" name="Rectangle 19"/>
          <p:cNvSpPr/>
          <p:nvPr/>
        </p:nvSpPr>
        <p:spPr>
          <a:xfrm>
            <a:off x="2679879" y="4217328"/>
            <a:ext cx="3857625" cy="243077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22" name="Right Arrow 21"/>
          <p:cNvSpPr/>
          <p:nvPr/>
        </p:nvSpPr>
        <p:spPr>
          <a:xfrm>
            <a:off x="4332467" y="2306683"/>
            <a:ext cx="552450" cy="360174"/>
          </a:xfrm>
          <a:prstGeom prst="rightArrow">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26" name="TextBox 30"/>
          <p:cNvSpPr txBox="1"/>
          <p:nvPr/>
        </p:nvSpPr>
        <p:spPr>
          <a:xfrm>
            <a:off x="7263752" y="3133902"/>
            <a:ext cx="154882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800" b="1" dirty="0"/>
              <a:t>Higher refractive index core</a:t>
            </a:r>
          </a:p>
        </p:txBody>
      </p:sp>
      <p:cxnSp>
        <p:nvCxnSpPr>
          <p:cNvPr id="27" name="Straight Arrow Connector 26"/>
          <p:cNvCxnSpPr/>
          <p:nvPr/>
        </p:nvCxnSpPr>
        <p:spPr>
          <a:xfrm flipH="1" flipV="1">
            <a:off x="7635539" y="2942016"/>
            <a:ext cx="201881" cy="2375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21"/>
          <p:cNvSpPr txBox="1"/>
          <p:nvPr/>
        </p:nvSpPr>
        <p:spPr>
          <a:xfrm>
            <a:off x="5086293" y="1361444"/>
            <a:ext cx="4743450" cy="523220"/>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400" b="1" dirty="0"/>
              <a:t>Proton Exchange (benzoic acid, T=170 C) </a:t>
            </a:r>
          </a:p>
          <a:p>
            <a:r>
              <a:rPr lang="en-AU" sz="1400" b="1" dirty="0"/>
              <a:t>And Reverse Proton Exchange</a:t>
            </a:r>
          </a:p>
        </p:txBody>
      </p:sp>
      <p:sp>
        <p:nvSpPr>
          <p:cNvPr id="32" name="TextBox 22"/>
          <p:cNvSpPr txBox="1"/>
          <p:nvPr/>
        </p:nvSpPr>
        <p:spPr>
          <a:xfrm>
            <a:off x="3567039" y="4337393"/>
            <a:ext cx="2108536" cy="307777"/>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400" b="1" dirty="0"/>
              <a:t>Electrodes Fabrication</a:t>
            </a:r>
          </a:p>
        </p:txBody>
      </p:sp>
      <p:sp>
        <p:nvSpPr>
          <p:cNvPr id="7" name="Bent Arrow 6"/>
          <p:cNvSpPr/>
          <p:nvPr/>
        </p:nvSpPr>
        <p:spPr>
          <a:xfrm rot="10800000">
            <a:off x="7263752" y="4800584"/>
            <a:ext cx="813816" cy="868680"/>
          </a:xfrm>
          <a:prstGeom prst="bentArrow">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8" name="Picture 37" descr="C:\Users\s2879180\Downloads\20160531_163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3119" y="4677850"/>
            <a:ext cx="3237316" cy="1820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p:nvPr/>
        </p:nvPicPr>
        <p:blipFill rotWithShape="1">
          <a:blip r:embed="rId5">
            <a:extLst>
              <a:ext uri="{28A0092B-C50C-407E-A947-70E740481C1C}">
                <a14:useLocalDpi xmlns:a14="http://schemas.microsoft.com/office/drawing/2010/main" val="0"/>
              </a:ext>
            </a:extLst>
          </a:blip>
          <a:srcRect l="87099" t="5163" b="69440"/>
          <a:stretch/>
        </p:blipFill>
        <p:spPr bwMode="auto">
          <a:xfrm>
            <a:off x="4986480" y="5775035"/>
            <a:ext cx="1448432" cy="782094"/>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04" y="1742182"/>
            <a:ext cx="2426944" cy="1903486"/>
          </a:xfrm>
          <a:prstGeom prst="rect">
            <a:avLst/>
          </a:prstGeom>
        </p:spPr>
      </p:pic>
    </p:spTree>
    <p:extLst>
      <p:ext uri="{BB962C8B-B14F-4D97-AF65-F5344CB8AC3E}">
        <p14:creationId xmlns:p14="http://schemas.microsoft.com/office/powerpoint/2010/main" val="2123652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8C31-3AAE-16AA-13A3-4D205AB01012}"/>
              </a:ext>
            </a:extLst>
          </p:cNvPr>
          <p:cNvSpPr>
            <a:spLocks noGrp="1"/>
          </p:cNvSpPr>
          <p:nvPr>
            <p:ph type="title"/>
          </p:nvPr>
        </p:nvSpPr>
        <p:spPr>
          <a:xfrm>
            <a:off x="149555" y="217871"/>
            <a:ext cx="8885444" cy="994172"/>
          </a:xfrm>
        </p:spPr>
        <p:txBody>
          <a:bodyPr>
            <a:noAutofit/>
          </a:bodyPr>
          <a:lstStyle/>
          <a:p>
            <a:pPr algn="l"/>
            <a:r>
              <a:rPr lang="en-AU" dirty="0"/>
              <a:t>Implementing transformations over many modes</a:t>
            </a:r>
            <a:endParaRPr lang="en-US" dirty="0"/>
          </a:p>
        </p:txBody>
      </p:sp>
      <p:pic>
        <p:nvPicPr>
          <p:cNvPr id="5" name="Picture 4" descr="A diagram of a diagram of a diagram of a diagram of a diagram of a diagram of a diagram of a diagram of a diagram of a diagram of a diagram of a diagram of a diagram of">
            <a:extLst>
              <a:ext uri="{FF2B5EF4-FFF2-40B4-BE49-F238E27FC236}">
                <a16:creationId xmlns:a16="http://schemas.microsoft.com/office/drawing/2014/main" id="{90E290F9-4689-195B-B017-DD121FB27A9F}"/>
              </a:ext>
            </a:extLst>
          </p:cNvPr>
          <p:cNvPicPr>
            <a:picLocks noChangeAspect="1"/>
          </p:cNvPicPr>
          <p:nvPr/>
        </p:nvPicPr>
        <p:blipFill>
          <a:blip r:embed="rId3"/>
          <a:stretch>
            <a:fillRect/>
          </a:stretch>
        </p:blipFill>
        <p:spPr>
          <a:xfrm>
            <a:off x="1574668" y="2588065"/>
            <a:ext cx="6035217" cy="4052064"/>
          </a:xfrm>
          <a:prstGeom prst="rect">
            <a:avLst/>
          </a:prstGeom>
        </p:spPr>
      </p:pic>
      <p:sp>
        <p:nvSpPr>
          <p:cNvPr id="7" name="Content Placeholder 2">
            <a:extLst>
              <a:ext uri="{FF2B5EF4-FFF2-40B4-BE49-F238E27FC236}">
                <a16:creationId xmlns:a16="http://schemas.microsoft.com/office/drawing/2014/main" id="{5BF5CCB1-4A1F-606D-3A83-AE36E12BEE8B}"/>
              </a:ext>
            </a:extLst>
          </p:cNvPr>
          <p:cNvSpPr txBox="1">
            <a:spLocks/>
          </p:cNvSpPr>
          <p:nvPr/>
        </p:nvSpPr>
        <p:spPr>
          <a:xfrm>
            <a:off x="149554" y="1426123"/>
            <a:ext cx="7977099" cy="11430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AU" sz="2400" dirty="0">
                <a:latin typeface="Calibri" panose="020F0502020204030204" pitchFamily="34" charset="0"/>
                <a:cs typeface="Calibri" panose="020F0502020204030204" pitchFamily="34" charset="0"/>
              </a:rPr>
              <a:t>Hard to analytically predict what each electrode will do</a:t>
            </a:r>
          </a:p>
          <a:p>
            <a:pPr fontAlgn="auto">
              <a:spcAft>
                <a:spcPts val="0"/>
              </a:spcAft>
            </a:pPr>
            <a:r>
              <a:rPr lang="en-AU" sz="2400" dirty="0">
                <a:latin typeface="Calibri" panose="020F0502020204030204" pitchFamily="34" charset="0"/>
                <a:cs typeface="Calibri" panose="020F0502020204030204" pitchFamily="34" charset="0"/>
              </a:rPr>
              <a:t>Problem: how to implement a desired transformation?</a:t>
            </a:r>
          </a:p>
        </p:txBody>
      </p:sp>
    </p:spTree>
    <p:extLst>
      <p:ext uri="{BB962C8B-B14F-4D97-AF65-F5344CB8AC3E}">
        <p14:creationId xmlns:p14="http://schemas.microsoft.com/office/powerpoint/2010/main" val="339486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7BA71A-7751-3026-37D9-EC8917D42AB7}"/>
              </a:ext>
            </a:extLst>
          </p:cNvPr>
          <p:cNvGrpSpPr/>
          <p:nvPr/>
        </p:nvGrpSpPr>
        <p:grpSpPr>
          <a:xfrm>
            <a:off x="4602280" y="1907036"/>
            <a:ext cx="4256880" cy="1560022"/>
            <a:chOff x="771938" y="1773232"/>
            <a:chExt cx="4256880" cy="1560022"/>
          </a:xfrm>
        </p:grpSpPr>
        <p:pic>
          <p:nvPicPr>
            <p:cNvPr id="8" name="Picture 7">
              <a:extLst>
                <a:ext uri="{FF2B5EF4-FFF2-40B4-BE49-F238E27FC236}">
                  <a16:creationId xmlns:a16="http://schemas.microsoft.com/office/drawing/2014/main" id="{57519554-C2FC-27F8-5C94-F23F8D7E2907}"/>
                </a:ext>
              </a:extLst>
            </p:cNvPr>
            <p:cNvPicPr>
              <a:picLocks noChangeAspect="1"/>
            </p:cNvPicPr>
            <p:nvPr/>
          </p:nvPicPr>
          <p:blipFill>
            <a:blip r:embed="rId3"/>
            <a:stretch>
              <a:fillRect/>
            </a:stretch>
          </p:blipFill>
          <p:spPr>
            <a:xfrm>
              <a:off x="771938" y="1901439"/>
              <a:ext cx="4256880" cy="1431815"/>
            </a:xfrm>
            <a:prstGeom prst="rect">
              <a:avLst/>
            </a:prstGeom>
          </p:spPr>
        </p:pic>
        <p:sp>
          <p:nvSpPr>
            <p:cNvPr id="14" name="TextBox 13">
              <a:extLst>
                <a:ext uri="{FF2B5EF4-FFF2-40B4-BE49-F238E27FC236}">
                  <a16:creationId xmlns:a16="http://schemas.microsoft.com/office/drawing/2014/main" id="{A6EDDF87-E801-42F5-BCE9-8448AB018E8F}"/>
                </a:ext>
              </a:extLst>
            </p:cNvPr>
            <p:cNvSpPr txBox="1"/>
            <p:nvPr/>
          </p:nvSpPr>
          <p:spPr>
            <a:xfrm>
              <a:off x="1923188" y="1773232"/>
              <a:ext cx="1954381" cy="369332"/>
            </a:xfrm>
            <a:prstGeom prst="rect">
              <a:avLst/>
            </a:prstGeom>
            <a:noFill/>
          </p:spPr>
          <p:txBody>
            <a:bodyPr wrap="none" rtlCol="0">
              <a:spAutoFit/>
            </a:bodyPr>
            <a:lstStyle/>
            <a:p>
              <a:r>
                <a:rPr lang="en-US" sz="1800" dirty="0"/>
                <a:t>arxiv:2206.12201</a:t>
              </a:r>
            </a:p>
          </p:txBody>
        </p:sp>
      </p:grpSp>
      <p:sp>
        <p:nvSpPr>
          <p:cNvPr id="2" name="Title 1">
            <a:extLst>
              <a:ext uri="{FF2B5EF4-FFF2-40B4-BE49-F238E27FC236}">
                <a16:creationId xmlns:a16="http://schemas.microsoft.com/office/drawing/2014/main" id="{54158C31-3AAE-16AA-13A3-4D205AB01012}"/>
              </a:ext>
            </a:extLst>
          </p:cNvPr>
          <p:cNvSpPr>
            <a:spLocks noGrp="1"/>
          </p:cNvSpPr>
          <p:nvPr>
            <p:ph type="title"/>
          </p:nvPr>
        </p:nvSpPr>
        <p:spPr>
          <a:xfrm>
            <a:off x="113221" y="288630"/>
            <a:ext cx="8691663" cy="994172"/>
          </a:xfrm>
        </p:spPr>
        <p:txBody>
          <a:bodyPr>
            <a:noAutofit/>
          </a:bodyPr>
          <a:lstStyle/>
          <a:p>
            <a:pPr algn="l"/>
            <a:r>
              <a:rPr lang="en-AU" dirty="0"/>
              <a:t>Controlling Electrooptical Circuits</a:t>
            </a:r>
            <a:endParaRPr lang="en-US" dirty="0"/>
          </a:p>
        </p:txBody>
      </p:sp>
      <p:pic>
        <p:nvPicPr>
          <p:cNvPr id="2050" name="Picture 2" descr="Image">
            <a:extLst>
              <a:ext uri="{FF2B5EF4-FFF2-40B4-BE49-F238E27FC236}">
                <a16:creationId xmlns:a16="http://schemas.microsoft.com/office/drawing/2014/main" id="{6ED364D1-3195-BADB-7A94-FC713EF6A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206" y="3155226"/>
            <a:ext cx="3844733" cy="2883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27375FE-C6C1-CE64-CF45-0C3743C89EC4}"/>
              </a:ext>
            </a:extLst>
          </p:cNvPr>
          <p:cNvPicPr>
            <a:picLocks noChangeAspect="1"/>
          </p:cNvPicPr>
          <p:nvPr/>
        </p:nvPicPr>
        <p:blipFill rotWithShape="1">
          <a:blip r:embed="rId5"/>
          <a:srcRect r="1847"/>
          <a:stretch/>
        </p:blipFill>
        <p:spPr>
          <a:xfrm>
            <a:off x="646611" y="1664574"/>
            <a:ext cx="3955669" cy="3604968"/>
          </a:xfrm>
          <a:prstGeom prst="rect">
            <a:avLst/>
          </a:prstGeom>
          <a:ln>
            <a:solidFill>
              <a:schemeClr val="tx1"/>
            </a:solidFill>
          </a:ln>
        </p:spPr>
      </p:pic>
    </p:spTree>
    <p:extLst>
      <p:ext uri="{BB962C8B-B14F-4D97-AF65-F5344CB8AC3E}">
        <p14:creationId xmlns:p14="http://schemas.microsoft.com/office/powerpoint/2010/main" val="301703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459A-52B3-48F5-8E37-03FD3E6552E4}"/>
              </a:ext>
            </a:extLst>
          </p:cNvPr>
          <p:cNvSpPr>
            <a:spLocks noGrp="1"/>
          </p:cNvSpPr>
          <p:nvPr>
            <p:ph type="title"/>
          </p:nvPr>
        </p:nvSpPr>
        <p:spPr/>
        <p:txBody>
          <a:bodyPr>
            <a:normAutofit/>
          </a:bodyPr>
          <a:lstStyle/>
          <a:p>
            <a:r>
              <a:rPr lang="en-AU" dirty="0">
                <a:latin typeface="Calibri" panose="020F0502020204030204" pitchFamily="34" charset="0"/>
                <a:cs typeface="Calibri" panose="020F0502020204030204" pitchFamily="34" charset="0"/>
              </a:rPr>
              <a:t>Identification - Whitebox</a:t>
            </a:r>
          </a:p>
        </p:txBody>
      </p:sp>
      <p:sp>
        <p:nvSpPr>
          <p:cNvPr id="3" name="Content Placeholder 2">
            <a:extLst>
              <a:ext uri="{FF2B5EF4-FFF2-40B4-BE49-F238E27FC236}">
                <a16:creationId xmlns:a16="http://schemas.microsoft.com/office/drawing/2014/main" id="{26991241-DF1D-4ADE-8B86-25A43FE2945E}"/>
              </a:ext>
            </a:extLst>
          </p:cNvPr>
          <p:cNvSpPr>
            <a:spLocks noGrp="1"/>
          </p:cNvSpPr>
          <p:nvPr>
            <p:ph idx="1"/>
          </p:nvPr>
        </p:nvSpPr>
        <p:spPr>
          <a:xfrm>
            <a:off x="268152" y="1189954"/>
            <a:ext cx="5029200" cy="1143001"/>
          </a:xfrm>
        </p:spPr>
        <p:txBody>
          <a:bodyPr>
            <a:normAutofit/>
          </a:bodyPr>
          <a:lstStyle/>
          <a:p>
            <a:r>
              <a:rPr lang="en-AU" sz="2400" dirty="0">
                <a:latin typeface="Calibri" panose="020F0502020204030204" pitchFamily="34" charset="0"/>
                <a:cs typeface="Calibri" panose="020F0502020204030204" pitchFamily="34" charset="0"/>
              </a:rPr>
              <a:t>Curve-fitting / Parameter estimation</a:t>
            </a:r>
          </a:p>
          <a:p>
            <a:r>
              <a:rPr lang="en-AU" sz="2400" dirty="0">
                <a:latin typeface="Calibri" panose="020F0502020204030204" pitchFamily="34" charset="0"/>
                <a:cs typeface="Calibri" panose="020F0502020204030204" pitchFamily="34" charset="0"/>
              </a:rPr>
              <a:t>Full Physics picture</a:t>
            </a:r>
          </a:p>
        </p:txBody>
      </p:sp>
      <p:grpSp>
        <p:nvGrpSpPr>
          <p:cNvPr id="6" name="Group 5">
            <a:extLst>
              <a:ext uri="{FF2B5EF4-FFF2-40B4-BE49-F238E27FC236}">
                <a16:creationId xmlns:a16="http://schemas.microsoft.com/office/drawing/2014/main" id="{D9469AEA-FD67-6615-05A1-6C5351B0F8DB}"/>
              </a:ext>
            </a:extLst>
          </p:cNvPr>
          <p:cNvGrpSpPr/>
          <p:nvPr/>
        </p:nvGrpSpPr>
        <p:grpSpPr>
          <a:xfrm>
            <a:off x="6046156" y="1359647"/>
            <a:ext cx="2077756" cy="1455010"/>
            <a:chOff x="3120413" y="2693934"/>
            <a:chExt cx="2770341" cy="1940013"/>
          </a:xfrm>
        </p:grpSpPr>
        <p:pic>
          <p:nvPicPr>
            <p:cNvPr id="7" name="Picture 4" descr="Diagram&#10;&#10;Description automatically generated">
              <a:extLst>
                <a:ext uri="{FF2B5EF4-FFF2-40B4-BE49-F238E27FC236}">
                  <a16:creationId xmlns:a16="http://schemas.microsoft.com/office/drawing/2014/main" id="{5385DB95-7008-DF6F-6C61-909E59C2DC85}"/>
                </a:ext>
              </a:extLst>
            </p:cNvPr>
            <p:cNvPicPr>
              <a:picLocks noChangeAspect="1"/>
            </p:cNvPicPr>
            <p:nvPr/>
          </p:nvPicPr>
          <p:blipFill rotWithShape="1">
            <a:blip r:embed="rId3">
              <a:clrChange>
                <a:clrFrom>
                  <a:srgbClr val="FFFFFF"/>
                </a:clrFrom>
                <a:clrTo>
                  <a:srgbClr val="FFFFFF">
                    <a:alpha val="0"/>
                  </a:srgbClr>
                </a:clrTo>
              </a:clrChange>
            </a:blip>
            <a:srcRect l="1573" t="425" r="5242" b="6596"/>
            <a:stretch/>
          </p:blipFill>
          <p:spPr>
            <a:xfrm>
              <a:off x="3334527" y="2693934"/>
              <a:ext cx="2556227" cy="1570487"/>
            </a:xfrm>
            <a:prstGeom prst="flowChartPunchedCard">
              <a:avLst/>
            </a:prstGeom>
          </p:spPr>
        </p:pic>
        <p:sp>
          <p:nvSpPr>
            <p:cNvPr id="8" name="TextBox 7">
              <a:extLst>
                <a:ext uri="{FF2B5EF4-FFF2-40B4-BE49-F238E27FC236}">
                  <a16:creationId xmlns:a16="http://schemas.microsoft.com/office/drawing/2014/main" id="{D41C4BD3-C92B-95CA-BB03-067414C25BF7}"/>
                </a:ext>
              </a:extLst>
            </p:cNvPr>
            <p:cNvSpPr txBox="1"/>
            <p:nvPr/>
          </p:nvSpPr>
          <p:spPr>
            <a:xfrm>
              <a:off x="3120413" y="4172282"/>
              <a:ext cx="2743200" cy="4616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800" dirty="0">
                  <a:solidFill>
                    <a:srgbClr val="000000"/>
                  </a:solidFill>
                  <a:latin typeface="Calibri" panose="020F0502020204030204" pitchFamily="34" charset="0"/>
                  <a:cs typeface="Calibri" panose="020F0502020204030204" pitchFamily="34" charset="0"/>
                </a:rPr>
                <a:t>Device</a:t>
              </a:r>
              <a:r>
                <a:rPr lang="en-GB" sz="1800" dirty="0">
                  <a:solidFill>
                    <a:srgbClr val="000000"/>
                  </a:solidFill>
                  <a:latin typeface="Calibri" panose="020F0502020204030204" pitchFamily="34" charset="0"/>
                  <a:cs typeface="Calibri" panose="020F0502020204030204" pitchFamily="34" charset="0"/>
                </a:rPr>
                <a:t>​</a:t>
              </a:r>
            </a:p>
          </p:txBody>
        </p:sp>
      </p:grpSp>
      <p:pic>
        <p:nvPicPr>
          <p:cNvPr id="10" name="Picture 9">
            <a:extLst>
              <a:ext uri="{FF2B5EF4-FFF2-40B4-BE49-F238E27FC236}">
                <a16:creationId xmlns:a16="http://schemas.microsoft.com/office/drawing/2014/main" id="{010B2B0A-7554-BBEA-5A74-55BFD2697F27}"/>
              </a:ext>
            </a:extLst>
          </p:cNvPr>
          <p:cNvPicPr>
            <a:picLocks noChangeAspect="1"/>
          </p:cNvPicPr>
          <p:nvPr/>
        </p:nvPicPr>
        <p:blipFill rotWithShape="1">
          <a:blip r:embed="rId4"/>
          <a:srcRect l="367" t="-11408" r="168" b="-5138"/>
          <a:stretch/>
        </p:blipFill>
        <p:spPr>
          <a:xfrm>
            <a:off x="500637" y="3024953"/>
            <a:ext cx="5764530" cy="1796930"/>
          </a:xfrm>
          <a:prstGeom prst="flowChartPunchedCard">
            <a:avLst/>
          </a:prstGeom>
        </p:spPr>
      </p:pic>
      <p:grpSp>
        <p:nvGrpSpPr>
          <p:cNvPr id="9" name="Group 8">
            <a:extLst>
              <a:ext uri="{FF2B5EF4-FFF2-40B4-BE49-F238E27FC236}">
                <a16:creationId xmlns:a16="http://schemas.microsoft.com/office/drawing/2014/main" id="{179C3121-3540-5C38-0654-42DC17B0F95B}"/>
              </a:ext>
            </a:extLst>
          </p:cNvPr>
          <p:cNvGrpSpPr/>
          <p:nvPr/>
        </p:nvGrpSpPr>
        <p:grpSpPr>
          <a:xfrm>
            <a:off x="180139" y="6294807"/>
            <a:ext cx="8787205" cy="441582"/>
            <a:chOff x="180139" y="6216079"/>
            <a:chExt cx="8787205" cy="441582"/>
          </a:xfrm>
        </p:grpSpPr>
        <p:grpSp>
          <p:nvGrpSpPr>
            <p:cNvPr id="11" name="Group 10">
              <a:extLst>
                <a:ext uri="{FF2B5EF4-FFF2-40B4-BE49-F238E27FC236}">
                  <a16:creationId xmlns:a16="http://schemas.microsoft.com/office/drawing/2014/main" id="{B877AEE4-1B54-82D4-2612-E428A22EA767}"/>
                </a:ext>
              </a:extLst>
            </p:cNvPr>
            <p:cNvGrpSpPr/>
            <p:nvPr/>
          </p:nvGrpSpPr>
          <p:grpSpPr>
            <a:xfrm>
              <a:off x="4046864" y="6237377"/>
              <a:ext cx="4920480" cy="420284"/>
              <a:chOff x="268152" y="5619703"/>
              <a:chExt cx="2862030" cy="244461"/>
            </a:xfrm>
          </p:grpSpPr>
          <p:pic>
            <p:nvPicPr>
              <p:cNvPr id="13" name="Picture 2" descr="RMIT logo.png">
                <a:extLst>
                  <a:ext uri="{FF2B5EF4-FFF2-40B4-BE49-F238E27FC236}">
                    <a16:creationId xmlns:a16="http://schemas.microsoft.com/office/drawing/2014/main" id="{817D9A75-871C-A39C-95AF-30596F597D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3" descr="QPL_logo_g-01.png">
                <a:extLst>
                  <a:ext uri="{FF2B5EF4-FFF2-40B4-BE49-F238E27FC236}">
                    <a16:creationId xmlns:a16="http://schemas.microsoft.com/office/drawing/2014/main" id="{FF0BC66D-E2B3-68C7-4C4D-A7FB765398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714C9A41-816A-31F4-559D-1AC7C7AE9B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BE98EF15-AFEC-DBE3-0CFB-762D5FD72255}"/>
                </a:ext>
              </a:extLst>
            </p:cNvPr>
            <p:cNvSpPr txBox="1"/>
            <p:nvPr/>
          </p:nvSpPr>
          <p:spPr>
            <a:xfrm>
              <a:off x="180139" y="6216079"/>
              <a:ext cx="3535199" cy="400110"/>
            </a:xfrm>
            <a:prstGeom prst="rect">
              <a:avLst/>
            </a:prstGeom>
            <a:noFill/>
          </p:spPr>
          <p:txBody>
            <a:bodyPr wrap="none" rtlCol="0">
              <a:spAutoFit/>
            </a:bodyPr>
            <a:lstStyle/>
            <a:p>
              <a:r>
                <a:rPr lang="it-IT" sz="2000" dirty="0"/>
                <a:t>Collaboration with A. Peruzzo</a:t>
              </a:r>
            </a:p>
          </p:txBody>
        </p:sp>
      </p:grpSp>
    </p:spTree>
    <p:extLst>
      <p:ext uri="{BB962C8B-B14F-4D97-AF65-F5344CB8AC3E}">
        <p14:creationId xmlns:p14="http://schemas.microsoft.com/office/powerpoint/2010/main" val="161967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16DC-9333-4D8B-AFEE-BF8115B80671}"/>
              </a:ext>
            </a:extLst>
          </p:cNvPr>
          <p:cNvSpPr>
            <a:spLocks noGrp="1"/>
          </p:cNvSpPr>
          <p:nvPr>
            <p:ph type="title"/>
          </p:nvPr>
        </p:nvSpPr>
        <p:spPr/>
        <p:txBody>
          <a:bodyPr/>
          <a:lstStyle/>
          <a:p>
            <a:r>
              <a:rPr lang="en-AU" dirty="0"/>
              <a:t>Identification - Blackbox</a:t>
            </a:r>
          </a:p>
        </p:txBody>
      </p:sp>
      <p:sp>
        <p:nvSpPr>
          <p:cNvPr id="3" name="Content Placeholder 2">
            <a:extLst>
              <a:ext uri="{FF2B5EF4-FFF2-40B4-BE49-F238E27FC236}">
                <a16:creationId xmlns:a16="http://schemas.microsoft.com/office/drawing/2014/main" id="{2028BBC5-509F-4249-9EAB-82EA46DF9783}"/>
              </a:ext>
            </a:extLst>
          </p:cNvPr>
          <p:cNvSpPr>
            <a:spLocks noGrp="1"/>
          </p:cNvSpPr>
          <p:nvPr>
            <p:ph idx="1"/>
          </p:nvPr>
        </p:nvSpPr>
        <p:spPr>
          <a:xfrm>
            <a:off x="195942" y="1253032"/>
            <a:ext cx="8229600" cy="4525963"/>
          </a:xfrm>
        </p:spPr>
        <p:txBody>
          <a:bodyPr>
            <a:normAutofit/>
          </a:bodyPr>
          <a:lstStyle/>
          <a:p>
            <a:r>
              <a:rPr lang="en-AU" sz="2400" dirty="0"/>
              <a:t>A highly non-linear function</a:t>
            </a:r>
          </a:p>
          <a:p>
            <a:r>
              <a:rPr lang="en-AU" sz="2400" dirty="0"/>
              <a:t>Ex: Neural network </a:t>
            </a:r>
          </a:p>
          <a:p>
            <a:r>
              <a:rPr lang="en-AU" sz="2400" dirty="0"/>
              <a:t>Universal Approximation Theorem</a:t>
            </a:r>
          </a:p>
          <a:p>
            <a:r>
              <a:rPr lang="en-AU" sz="2400" dirty="0"/>
              <a:t>No Physics</a:t>
            </a:r>
          </a:p>
          <a:p>
            <a:r>
              <a:rPr lang="en-AU" sz="2400" dirty="0"/>
              <a:t>Output control</a:t>
            </a:r>
          </a:p>
        </p:txBody>
      </p:sp>
      <p:pic>
        <p:nvPicPr>
          <p:cNvPr id="9" name="Picture 8">
            <a:extLst>
              <a:ext uri="{FF2B5EF4-FFF2-40B4-BE49-F238E27FC236}">
                <a16:creationId xmlns:a16="http://schemas.microsoft.com/office/drawing/2014/main" id="{5742DE1D-10F9-68FA-A401-2D78D7F65074}"/>
              </a:ext>
            </a:extLst>
          </p:cNvPr>
          <p:cNvPicPr>
            <a:picLocks noChangeAspect="1"/>
          </p:cNvPicPr>
          <p:nvPr/>
        </p:nvPicPr>
        <p:blipFill rotWithShape="1">
          <a:blip r:embed="rId3">
            <a:clrChange>
              <a:clrFrom>
                <a:srgbClr val="FFFFFF"/>
              </a:clrFrom>
              <a:clrTo>
                <a:srgbClr val="FFFFFF">
                  <a:alpha val="0"/>
                </a:srgbClr>
              </a:clrTo>
            </a:clrChange>
            <a:lum contrast="-40000"/>
          </a:blip>
          <a:srcRect r="8181"/>
          <a:stretch/>
        </p:blipFill>
        <p:spPr>
          <a:xfrm>
            <a:off x="2776260" y="3065798"/>
            <a:ext cx="4036323" cy="2767007"/>
          </a:xfrm>
          <a:prstGeom prst="flowChartPunchedCard">
            <a:avLst/>
          </a:prstGeom>
        </p:spPr>
      </p:pic>
      <p:grpSp>
        <p:nvGrpSpPr>
          <p:cNvPr id="11" name="Group 10">
            <a:extLst>
              <a:ext uri="{FF2B5EF4-FFF2-40B4-BE49-F238E27FC236}">
                <a16:creationId xmlns:a16="http://schemas.microsoft.com/office/drawing/2014/main" id="{E7BAB265-EFE6-F6DD-E1EB-61AD1317A103}"/>
              </a:ext>
            </a:extLst>
          </p:cNvPr>
          <p:cNvGrpSpPr/>
          <p:nvPr/>
        </p:nvGrpSpPr>
        <p:grpSpPr>
          <a:xfrm>
            <a:off x="6046156" y="1359647"/>
            <a:ext cx="2077756" cy="1455010"/>
            <a:chOff x="3120413" y="2693934"/>
            <a:chExt cx="2770341" cy="1940013"/>
          </a:xfrm>
        </p:grpSpPr>
        <p:pic>
          <p:nvPicPr>
            <p:cNvPr id="12" name="Picture 4" descr="Diagram&#10;&#10;Description automatically generated">
              <a:extLst>
                <a:ext uri="{FF2B5EF4-FFF2-40B4-BE49-F238E27FC236}">
                  <a16:creationId xmlns:a16="http://schemas.microsoft.com/office/drawing/2014/main" id="{703DBB30-7D38-F0E7-B7BF-23AC07139272}"/>
                </a:ext>
              </a:extLst>
            </p:cNvPr>
            <p:cNvPicPr>
              <a:picLocks noChangeAspect="1"/>
            </p:cNvPicPr>
            <p:nvPr/>
          </p:nvPicPr>
          <p:blipFill rotWithShape="1">
            <a:blip r:embed="rId4">
              <a:clrChange>
                <a:clrFrom>
                  <a:srgbClr val="FFFFFF"/>
                </a:clrFrom>
                <a:clrTo>
                  <a:srgbClr val="FFFFFF">
                    <a:alpha val="0"/>
                  </a:srgbClr>
                </a:clrTo>
              </a:clrChange>
            </a:blip>
            <a:srcRect l="1573" t="425" r="5242" b="6596"/>
            <a:stretch/>
          </p:blipFill>
          <p:spPr>
            <a:xfrm>
              <a:off x="3334527" y="2693934"/>
              <a:ext cx="2556227" cy="1570487"/>
            </a:xfrm>
            <a:prstGeom prst="flowChartPunchedCard">
              <a:avLst/>
            </a:prstGeom>
          </p:spPr>
        </p:pic>
        <p:sp>
          <p:nvSpPr>
            <p:cNvPr id="13" name="TextBox 12">
              <a:extLst>
                <a:ext uri="{FF2B5EF4-FFF2-40B4-BE49-F238E27FC236}">
                  <a16:creationId xmlns:a16="http://schemas.microsoft.com/office/drawing/2014/main" id="{DA2FB864-3D72-A121-788F-13E05E092728}"/>
                </a:ext>
              </a:extLst>
            </p:cNvPr>
            <p:cNvSpPr txBox="1"/>
            <p:nvPr/>
          </p:nvSpPr>
          <p:spPr>
            <a:xfrm>
              <a:off x="3120413" y="4172282"/>
              <a:ext cx="2743200" cy="4616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800" dirty="0">
                  <a:solidFill>
                    <a:srgbClr val="000000"/>
                  </a:solidFill>
                  <a:latin typeface="Calibri" panose="020F0502020204030204" pitchFamily="34" charset="0"/>
                  <a:cs typeface="Calibri" panose="020F0502020204030204" pitchFamily="34" charset="0"/>
                </a:rPr>
                <a:t>Device</a:t>
              </a:r>
              <a:r>
                <a:rPr lang="en-GB" sz="1800" dirty="0">
                  <a:solidFill>
                    <a:srgbClr val="000000"/>
                  </a:solidFill>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5A2849D3-4E79-91CF-B001-BBA17EBF7D46}"/>
              </a:ext>
            </a:extLst>
          </p:cNvPr>
          <p:cNvGrpSpPr/>
          <p:nvPr/>
        </p:nvGrpSpPr>
        <p:grpSpPr>
          <a:xfrm>
            <a:off x="180139" y="6294807"/>
            <a:ext cx="8787205" cy="441582"/>
            <a:chOff x="180139" y="6216079"/>
            <a:chExt cx="8787205" cy="441582"/>
          </a:xfrm>
        </p:grpSpPr>
        <p:grpSp>
          <p:nvGrpSpPr>
            <p:cNvPr id="15" name="Group 14">
              <a:extLst>
                <a:ext uri="{FF2B5EF4-FFF2-40B4-BE49-F238E27FC236}">
                  <a16:creationId xmlns:a16="http://schemas.microsoft.com/office/drawing/2014/main" id="{E26D3ACC-25D7-F56F-C052-B82FD7FAE2D8}"/>
                </a:ext>
              </a:extLst>
            </p:cNvPr>
            <p:cNvGrpSpPr/>
            <p:nvPr/>
          </p:nvGrpSpPr>
          <p:grpSpPr>
            <a:xfrm>
              <a:off x="4046864" y="6237377"/>
              <a:ext cx="4920480" cy="420284"/>
              <a:chOff x="268152" y="5619703"/>
              <a:chExt cx="2862030" cy="244461"/>
            </a:xfrm>
          </p:grpSpPr>
          <p:pic>
            <p:nvPicPr>
              <p:cNvPr id="23" name="Picture 2" descr="RMIT logo.png">
                <a:extLst>
                  <a:ext uri="{FF2B5EF4-FFF2-40B4-BE49-F238E27FC236}">
                    <a16:creationId xmlns:a16="http://schemas.microsoft.com/office/drawing/2014/main" id="{2F713594-E84B-AA1A-8A7E-870B62A9E9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3" descr="QPL_logo_g-01.png">
                <a:extLst>
                  <a:ext uri="{FF2B5EF4-FFF2-40B4-BE49-F238E27FC236}">
                    <a16:creationId xmlns:a16="http://schemas.microsoft.com/office/drawing/2014/main" id="{6A93C460-8A7F-B740-C155-060BF26E4D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4">
                <a:extLst>
                  <a:ext uri="{FF2B5EF4-FFF2-40B4-BE49-F238E27FC236}">
                    <a16:creationId xmlns:a16="http://schemas.microsoft.com/office/drawing/2014/main" id="{7169AC8D-2603-BC2C-652B-B5ECA585A81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F60211C0-7833-3A2B-CE0F-2D2F74D9F843}"/>
                </a:ext>
              </a:extLst>
            </p:cNvPr>
            <p:cNvSpPr txBox="1"/>
            <p:nvPr/>
          </p:nvSpPr>
          <p:spPr>
            <a:xfrm>
              <a:off x="180139" y="6216079"/>
              <a:ext cx="3535199" cy="400110"/>
            </a:xfrm>
            <a:prstGeom prst="rect">
              <a:avLst/>
            </a:prstGeom>
            <a:noFill/>
          </p:spPr>
          <p:txBody>
            <a:bodyPr wrap="none" rtlCol="0">
              <a:spAutoFit/>
            </a:bodyPr>
            <a:lstStyle/>
            <a:p>
              <a:r>
                <a:rPr lang="it-IT" sz="2000" dirty="0"/>
                <a:t>Collaboration with A. Peruzzo</a:t>
              </a:r>
            </a:p>
          </p:txBody>
        </p:sp>
      </p:grpSp>
    </p:spTree>
    <p:extLst>
      <p:ext uri="{BB962C8B-B14F-4D97-AF65-F5344CB8AC3E}">
        <p14:creationId xmlns:p14="http://schemas.microsoft.com/office/powerpoint/2010/main" val="1779759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5F02-D74D-4E77-A23C-3DB080CBF67C}"/>
              </a:ext>
            </a:extLst>
          </p:cNvPr>
          <p:cNvSpPr>
            <a:spLocks noGrp="1"/>
          </p:cNvSpPr>
          <p:nvPr>
            <p:ph type="title"/>
          </p:nvPr>
        </p:nvSpPr>
        <p:spPr/>
        <p:txBody>
          <a:bodyPr/>
          <a:lstStyle/>
          <a:p>
            <a:r>
              <a:rPr lang="en-AU" dirty="0"/>
              <a:t>Identification - </a:t>
            </a:r>
            <a:r>
              <a:rPr lang="en-AU" dirty="0" err="1"/>
              <a:t>Graybox</a:t>
            </a:r>
            <a:endParaRPr lang="en-AU" dirty="0"/>
          </a:p>
        </p:txBody>
      </p:sp>
      <p:sp>
        <p:nvSpPr>
          <p:cNvPr id="10" name="Content Placeholder 9">
            <a:extLst>
              <a:ext uri="{FF2B5EF4-FFF2-40B4-BE49-F238E27FC236}">
                <a16:creationId xmlns:a16="http://schemas.microsoft.com/office/drawing/2014/main" id="{97A747CE-89DC-1F6E-936F-7A126859C707}"/>
              </a:ext>
            </a:extLst>
          </p:cNvPr>
          <p:cNvSpPr>
            <a:spLocks noGrp="1"/>
          </p:cNvSpPr>
          <p:nvPr>
            <p:ph idx="1"/>
          </p:nvPr>
        </p:nvSpPr>
        <p:spPr>
          <a:xfrm>
            <a:off x="175627" y="1337495"/>
            <a:ext cx="8229600" cy="4525963"/>
          </a:xfrm>
        </p:spPr>
        <p:txBody>
          <a:bodyPr>
            <a:normAutofit/>
          </a:bodyPr>
          <a:lstStyle/>
          <a:p>
            <a:r>
              <a:rPr lang="en-US" sz="2400" dirty="0"/>
              <a:t>Best of the two worlds!</a:t>
            </a:r>
          </a:p>
          <a:p>
            <a:r>
              <a:rPr lang="en-US" sz="2400" dirty="0"/>
              <a:t>How much Black vs White?</a:t>
            </a:r>
          </a:p>
        </p:txBody>
      </p:sp>
      <p:pic>
        <p:nvPicPr>
          <p:cNvPr id="9" name="Picture 8">
            <a:extLst>
              <a:ext uri="{FF2B5EF4-FFF2-40B4-BE49-F238E27FC236}">
                <a16:creationId xmlns:a16="http://schemas.microsoft.com/office/drawing/2014/main" id="{028F2DB0-0444-94FB-7337-1F2484FFB089}"/>
              </a:ext>
            </a:extLst>
          </p:cNvPr>
          <p:cNvPicPr>
            <a:picLocks noChangeAspect="1"/>
          </p:cNvPicPr>
          <p:nvPr/>
        </p:nvPicPr>
        <p:blipFill rotWithShape="1">
          <a:blip r:embed="rId3"/>
          <a:srcRect l="2721" t="-5507" r="3907" b="836"/>
          <a:stretch/>
        </p:blipFill>
        <p:spPr>
          <a:xfrm>
            <a:off x="555604" y="2714041"/>
            <a:ext cx="7682020" cy="2303700"/>
          </a:xfrm>
          <a:prstGeom prst="flowChartPunchedCard">
            <a:avLst/>
          </a:prstGeom>
        </p:spPr>
      </p:pic>
      <p:grpSp>
        <p:nvGrpSpPr>
          <p:cNvPr id="5" name="Group 4">
            <a:extLst>
              <a:ext uri="{FF2B5EF4-FFF2-40B4-BE49-F238E27FC236}">
                <a16:creationId xmlns:a16="http://schemas.microsoft.com/office/drawing/2014/main" id="{AF489446-3397-AD6D-3B7E-3AC1CBFDC569}"/>
              </a:ext>
            </a:extLst>
          </p:cNvPr>
          <p:cNvGrpSpPr/>
          <p:nvPr/>
        </p:nvGrpSpPr>
        <p:grpSpPr>
          <a:xfrm>
            <a:off x="6046156" y="1359647"/>
            <a:ext cx="2077756" cy="1455010"/>
            <a:chOff x="3120413" y="2693934"/>
            <a:chExt cx="2770341" cy="1940013"/>
          </a:xfrm>
        </p:grpSpPr>
        <p:pic>
          <p:nvPicPr>
            <p:cNvPr id="6" name="Picture 4" descr="Diagram&#10;&#10;Description automatically generated">
              <a:extLst>
                <a:ext uri="{FF2B5EF4-FFF2-40B4-BE49-F238E27FC236}">
                  <a16:creationId xmlns:a16="http://schemas.microsoft.com/office/drawing/2014/main" id="{6E0B2D0B-D210-D7F7-3704-8FB8E225B58F}"/>
                </a:ext>
              </a:extLst>
            </p:cNvPr>
            <p:cNvPicPr>
              <a:picLocks noChangeAspect="1"/>
            </p:cNvPicPr>
            <p:nvPr/>
          </p:nvPicPr>
          <p:blipFill rotWithShape="1">
            <a:blip r:embed="rId4">
              <a:clrChange>
                <a:clrFrom>
                  <a:srgbClr val="FFFFFF"/>
                </a:clrFrom>
                <a:clrTo>
                  <a:srgbClr val="FFFFFF">
                    <a:alpha val="0"/>
                  </a:srgbClr>
                </a:clrTo>
              </a:clrChange>
            </a:blip>
            <a:srcRect l="1573" t="425" r="5242" b="6596"/>
            <a:stretch/>
          </p:blipFill>
          <p:spPr>
            <a:xfrm>
              <a:off x="3334527" y="2693934"/>
              <a:ext cx="2556227" cy="1570487"/>
            </a:xfrm>
            <a:prstGeom prst="flowChartPunchedCard">
              <a:avLst/>
            </a:prstGeom>
          </p:spPr>
        </p:pic>
        <p:sp>
          <p:nvSpPr>
            <p:cNvPr id="7" name="TextBox 6">
              <a:extLst>
                <a:ext uri="{FF2B5EF4-FFF2-40B4-BE49-F238E27FC236}">
                  <a16:creationId xmlns:a16="http://schemas.microsoft.com/office/drawing/2014/main" id="{1F04D7E9-0083-A6EA-2416-FAB141E92A88}"/>
                </a:ext>
              </a:extLst>
            </p:cNvPr>
            <p:cNvSpPr txBox="1"/>
            <p:nvPr/>
          </p:nvSpPr>
          <p:spPr>
            <a:xfrm>
              <a:off x="3120413" y="4172282"/>
              <a:ext cx="2743200" cy="4616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800" dirty="0">
                  <a:solidFill>
                    <a:srgbClr val="000000"/>
                  </a:solidFill>
                  <a:latin typeface="Calibri" panose="020F0502020204030204" pitchFamily="34" charset="0"/>
                  <a:cs typeface="Calibri" panose="020F0502020204030204" pitchFamily="34" charset="0"/>
                </a:rPr>
                <a:t>Device</a:t>
              </a:r>
              <a:r>
                <a:rPr lang="en-GB" sz="1800" dirty="0">
                  <a:solidFill>
                    <a:srgbClr val="000000"/>
                  </a:solidFill>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4CA68DA0-D93F-7DC3-F8DF-0CC12BA5518E}"/>
              </a:ext>
            </a:extLst>
          </p:cNvPr>
          <p:cNvGrpSpPr/>
          <p:nvPr/>
        </p:nvGrpSpPr>
        <p:grpSpPr>
          <a:xfrm>
            <a:off x="180139" y="6294807"/>
            <a:ext cx="8787205" cy="441582"/>
            <a:chOff x="180139" y="6216079"/>
            <a:chExt cx="8787205" cy="441582"/>
          </a:xfrm>
        </p:grpSpPr>
        <p:grpSp>
          <p:nvGrpSpPr>
            <p:cNvPr id="8" name="Group 7">
              <a:extLst>
                <a:ext uri="{FF2B5EF4-FFF2-40B4-BE49-F238E27FC236}">
                  <a16:creationId xmlns:a16="http://schemas.microsoft.com/office/drawing/2014/main" id="{7B6A28A9-EA8D-21BA-A719-4B385134F18E}"/>
                </a:ext>
              </a:extLst>
            </p:cNvPr>
            <p:cNvGrpSpPr/>
            <p:nvPr/>
          </p:nvGrpSpPr>
          <p:grpSpPr>
            <a:xfrm>
              <a:off x="4046864" y="6237377"/>
              <a:ext cx="4920480" cy="420284"/>
              <a:chOff x="268152" y="5619703"/>
              <a:chExt cx="2862030" cy="244461"/>
            </a:xfrm>
          </p:grpSpPr>
          <p:pic>
            <p:nvPicPr>
              <p:cNvPr id="16" name="Picture 2" descr="RMIT logo.png">
                <a:extLst>
                  <a:ext uri="{FF2B5EF4-FFF2-40B4-BE49-F238E27FC236}">
                    <a16:creationId xmlns:a16="http://schemas.microsoft.com/office/drawing/2014/main" id="{D9D54960-5753-1402-EB75-38904DB579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3" descr="QPL_logo_g-01.png">
                <a:extLst>
                  <a:ext uri="{FF2B5EF4-FFF2-40B4-BE49-F238E27FC236}">
                    <a16:creationId xmlns:a16="http://schemas.microsoft.com/office/drawing/2014/main" id="{417F3375-88C2-3A0D-2BA9-77DD762AB6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A54D99B2-800C-D79A-1B0D-5D786824848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FC8E11EA-0B7C-48C4-D78F-744017668E0B}"/>
                </a:ext>
              </a:extLst>
            </p:cNvPr>
            <p:cNvSpPr txBox="1"/>
            <p:nvPr/>
          </p:nvSpPr>
          <p:spPr>
            <a:xfrm>
              <a:off x="180139" y="6216079"/>
              <a:ext cx="3535199" cy="400110"/>
            </a:xfrm>
            <a:prstGeom prst="rect">
              <a:avLst/>
            </a:prstGeom>
            <a:noFill/>
          </p:spPr>
          <p:txBody>
            <a:bodyPr wrap="none" rtlCol="0">
              <a:spAutoFit/>
            </a:bodyPr>
            <a:lstStyle/>
            <a:p>
              <a:r>
                <a:rPr lang="it-IT" sz="2000" dirty="0"/>
                <a:t>Collaboration with A. Peruzzo</a:t>
              </a:r>
            </a:p>
          </p:txBody>
        </p:sp>
      </p:grpSp>
    </p:spTree>
    <p:extLst>
      <p:ext uri="{BB962C8B-B14F-4D97-AF65-F5344CB8AC3E}">
        <p14:creationId xmlns:p14="http://schemas.microsoft.com/office/powerpoint/2010/main" val="166922549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42876</TotalTime>
  <Words>1286</Words>
  <Application>Microsoft Office PowerPoint</Application>
  <PresentationFormat>On-screen Show (4:3)</PresentationFormat>
  <Paragraphs>154</Paragraphs>
  <Slides>20</Slides>
  <Notes>11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Cambria Math</vt:lpstr>
      <vt:lpstr>Gill Sans</vt:lpstr>
      <vt:lpstr>Symbol</vt:lpstr>
      <vt:lpstr>Times New Roman</vt:lpstr>
      <vt:lpstr>2_Office Theme</vt:lpstr>
      <vt:lpstr>Custom Design</vt:lpstr>
      <vt:lpstr>1_Custom Design</vt:lpstr>
      <vt:lpstr>3_Office Theme</vt:lpstr>
      <vt:lpstr>Lithium Niobate Waveguides for Quantum Applications</vt:lpstr>
      <vt:lpstr>Outline</vt:lpstr>
      <vt:lpstr>LiNbO3 Integrated Photonics</vt:lpstr>
      <vt:lpstr>Waveguide Fabrication</vt:lpstr>
      <vt:lpstr>Implementing transformations over many modes</vt:lpstr>
      <vt:lpstr>Controlling Electrooptical Circuits</vt:lpstr>
      <vt:lpstr>Identification - Whitebox</vt:lpstr>
      <vt:lpstr>Identification - Blackbox</vt:lpstr>
      <vt:lpstr>Identification - Graybox</vt:lpstr>
      <vt:lpstr>Experimental Graybox Quantum Control</vt:lpstr>
      <vt:lpstr>New waveguide: Thin film LN</vt:lpstr>
      <vt:lpstr>Strip loaded waveguide</vt:lpstr>
      <vt:lpstr>Thin film LN</vt:lpstr>
      <vt:lpstr>PowerPoint Presentation</vt:lpstr>
      <vt:lpstr>Squeezing Measurement</vt:lpstr>
      <vt:lpstr>Why are we doing this?</vt:lpstr>
      <vt:lpstr>Integrated superconducting detectors</vt:lpstr>
      <vt:lpstr>INFN experiment: UNIDET</vt:lpstr>
      <vt:lpstr>Summary</vt:lpstr>
      <vt:lpstr>PowerPoint Presentation</vt:lpstr>
    </vt:vector>
  </TitlesOfParts>
  <Company>University of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title here</dc:title>
  <dc:creator>isses</dc:creator>
  <cp:lastModifiedBy>Lobino, Mirko</cp:lastModifiedBy>
  <cp:revision>1250</cp:revision>
  <cp:lastPrinted>2009-09-17T09:15:10Z</cp:lastPrinted>
  <dcterms:created xsi:type="dcterms:W3CDTF">2010-04-09T07:50:29Z</dcterms:created>
  <dcterms:modified xsi:type="dcterms:W3CDTF">2023-09-04T12:29:42Z</dcterms:modified>
</cp:coreProperties>
</file>