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</p:sldMasterIdLst>
  <p:notesMasterIdLst>
    <p:notesMasterId r:id="rId36"/>
  </p:notesMasterIdLst>
  <p:handoutMasterIdLst>
    <p:handoutMasterId r:id="rId37"/>
  </p:handoutMasterIdLst>
  <p:sldIdLst>
    <p:sldId id="299" r:id="rId5"/>
    <p:sldId id="3290" r:id="rId6"/>
    <p:sldId id="3335" r:id="rId7"/>
    <p:sldId id="3334" r:id="rId8"/>
    <p:sldId id="3319" r:id="rId9"/>
    <p:sldId id="3337" r:id="rId10"/>
    <p:sldId id="338" r:id="rId11"/>
    <p:sldId id="3328" r:id="rId12"/>
    <p:sldId id="3325" r:id="rId13"/>
    <p:sldId id="3293" r:id="rId14"/>
    <p:sldId id="3341" r:id="rId15"/>
    <p:sldId id="3342" r:id="rId16"/>
    <p:sldId id="343" r:id="rId17"/>
    <p:sldId id="3327" r:id="rId18"/>
    <p:sldId id="3330" r:id="rId19"/>
    <p:sldId id="3308" r:id="rId20"/>
    <p:sldId id="3332" r:id="rId21"/>
    <p:sldId id="3340" r:id="rId22"/>
    <p:sldId id="3338" r:id="rId23"/>
    <p:sldId id="3339" r:id="rId24"/>
    <p:sldId id="3316" r:id="rId25"/>
    <p:sldId id="3317" r:id="rId26"/>
    <p:sldId id="3297" r:id="rId27"/>
    <p:sldId id="3307" r:id="rId28"/>
    <p:sldId id="3306" r:id="rId29"/>
    <p:sldId id="3310" r:id="rId30"/>
    <p:sldId id="3314" r:id="rId31"/>
    <p:sldId id="3329" r:id="rId32"/>
    <p:sldId id="339" r:id="rId33"/>
    <p:sldId id="345" r:id="rId34"/>
    <p:sldId id="3333" r:id="rId35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E0F42E87-84B2-014E-A9E0-06A8393A1B78}">
          <p14:sldIdLst>
            <p14:sldId id="299"/>
            <p14:sldId id="3290"/>
            <p14:sldId id="3335"/>
            <p14:sldId id="3334"/>
            <p14:sldId id="3319"/>
            <p14:sldId id="3337"/>
            <p14:sldId id="338"/>
            <p14:sldId id="3328"/>
            <p14:sldId id="3325"/>
            <p14:sldId id="3293"/>
            <p14:sldId id="3341"/>
            <p14:sldId id="3342"/>
            <p14:sldId id="343"/>
            <p14:sldId id="3327"/>
            <p14:sldId id="3330"/>
            <p14:sldId id="3308"/>
            <p14:sldId id="3332"/>
            <p14:sldId id="3340"/>
            <p14:sldId id="3338"/>
            <p14:sldId id="3339"/>
            <p14:sldId id="3316"/>
            <p14:sldId id="3317"/>
            <p14:sldId id="3297"/>
            <p14:sldId id="3307"/>
            <p14:sldId id="3306"/>
            <p14:sldId id="3310"/>
            <p14:sldId id="3314"/>
            <p14:sldId id="3329"/>
            <p14:sldId id="339"/>
            <p14:sldId id="345"/>
            <p14:sldId id="33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5F8923"/>
    <a:srgbClr val="017BFF"/>
    <a:srgbClr val="02BBFF"/>
    <a:srgbClr val="505050"/>
    <a:srgbClr val="E31A1B"/>
    <a:srgbClr val="33A02C"/>
    <a:srgbClr val="1E78B4"/>
    <a:srgbClr val="7F7F7F"/>
    <a:srgbClr val="A6CE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EC15AA-1F21-C649-9768-720E1829F2A9}" v="2" dt="2023-09-04T12:37:47.516"/>
    <p1510:client id="{B99860B3-4009-A44E-8813-6B5525EE09D9}" v="1046" dt="2023-09-04T09:26:34.69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9"/>
    <p:restoredTop sz="94059"/>
  </p:normalViewPr>
  <p:slideViewPr>
    <p:cSldViewPr snapToGrid="0" snapToObjects="1">
      <p:cViewPr varScale="1">
        <p:scale>
          <a:sx n="154" d="100"/>
          <a:sy n="154" d="100"/>
        </p:scale>
        <p:origin x="704" y="184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lvia Zorzetti" userId="4cd5d096-df3b-49fd-8f1e-cc6d9b62d044" providerId="ADAL" clId="{7BEC15AA-1F21-C649-9768-720E1829F2A9}"/>
    <pc:docChg chg="custSel delSld modSld modSection">
      <pc:chgData name="Silvia Zorzetti" userId="4cd5d096-df3b-49fd-8f1e-cc6d9b62d044" providerId="ADAL" clId="{7BEC15AA-1F21-C649-9768-720E1829F2A9}" dt="2023-09-04T12:39:32.485" v="185" actId="2696"/>
      <pc:docMkLst>
        <pc:docMk/>
      </pc:docMkLst>
      <pc:sldChg chg="modAnim">
        <pc:chgData name="Silvia Zorzetti" userId="4cd5d096-df3b-49fd-8f1e-cc6d9b62d044" providerId="ADAL" clId="{7BEC15AA-1F21-C649-9768-720E1829F2A9}" dt="2023-09-04T12:34:09.763" v="19"/>
        <pc:sldMkLst>
          <pc:docMk/>
          <pc:sldMk cId="2106324079" sldId="3293"/>
        </pc:sldMkLst>
      </pc:sldChg>
      <pc:sldChg chg="del">
        <pc:chgData name="Silvia Zorzetti" userId="4cd5d096-df3b-49fd-8f1e-cc6d9b62d044" providerId="ADAL" clId="{7BEC15AA-1F21-C649-9768-720E1829F2A9}" dt="2023-09-04T12:39:32.485" v="185" actId="2696"/>
        <pc:sldMkLst>
          <pc:docMk/>
          <pc:sldMk cId="1438047889" sldId="3313"/>
        </pc:sldMkLst>
      </pc:sldChg>
      <pc:sldChg chg="addSp delSp modSp mod">
        <pc:chgData name="Silvia Zorzetti" userId="4cd5d096-df3b-49fd-8f1e-cc6d9b62d044" providerId="ADAL" clId="{7BEC15AA-1F21-C649-9768-720E1829F2A9}" dt="2023-09-04T12:38:32.198" v="183" actId="478"/>
        <pc:sldMkLst>
          <pc:docMk/>
          <pc:sldMk cId="764936965" sldId="3317"/>
        </pc:sldMkLst>
        <pc:spChg chg="add del mod">
          <ac:chgData name="Silvia Zorzetti" userId="4cd5d096-df3b-49fd-8f1e-cc6d9b62d044" providerId="ADAL" clId="{7BEC15AA-1F21-C649-9768-720E1829F2A9}" dt="2023-09-04T12:38:32.198" v="183" actId="478"/>
          <ac:spMkLst>
            <pc:docMk/>
            <pc:sldMk cId="764936965" sldId="3317"/>
            <ac:spMk id="2" creationId="{A03D2A26-6E39-C601-C096-58AD924ED511}"/>
          </ac:spMkLst>
        </pc:spChg>
      </pc:sldChg>
      <pc:sldChg chg="del">
        <pc:chgData name="Silvia Zorzetti" userId="4cd5d096-df3b-49fd-8f1e-cc6d9b62d044" providerId="ADAL" clId="{7BEC15AA-1F21-C649-9768-720E1829F2A9}" dt="2023-09-04T12:39:22.361" v="184" actId="2696"/>
        <pc:sldMkLst>
          <pc:docMk/>
          <pc:sldMk cId="1038327974" sldId="3324"/>
        </pc:sldMkLst>
      </pc:sldChg>
      <pc:sldChg chg="delSp modSp mod">
        <pc:chgData name="Silvia Zorzetti" userId="4cd5d096-df3b-49fd-8f1e-cc6d9b62d044" providerId="ADAL" clId="{7BEC15AA-1F21-C649-9768-720E1829F2A9}" dt="2023-09-04T12:32:30.876" v="18" actId="20577"/>
        <pc:sldMkLst>
          <pc:docMk/>
          <pc:sldMk cId="2201784111" sldId="3335"/>
        </pc:sldMkLst>
        <pc:spChg chg="mod">
          <ac:chgData name="Silvia Zorzetti" userId="4cd5d096-df3b-49fd-8f1e-cc6d9b62d044" providerId="ADAL" clId="{7BEC15AA-1F21-C649-9768-720E1829F2A9}" dt="2023-09-04T12:32:30.876" v="18" actId="20577"/>
          <ac:spMkLst>
            <pc:docMk/>
            <pc:sldMk cId="2201784111" sldId="3335"/>
            <ac:spMk id="3" creationId="{DD1BD64C-A5FB-A08A-D576-46808FD41924}"/>
          </ac:spMkLst>
        </pc:spChg>
        <pc:spChg chg="del">
          <ac:chgData name="Silvia Zorzetti" userId="4cd5d096-df3b-49fd-8f1e-cc6d9b62d044" providerId="ADAL" clId="{7BEC15AA-1F21-C649-9768-720E1829F2A9}" dt="2023-09-04T09:30:58.005" v="0" actId="478"/>
          <ac:spMkLst>
            <pc:docMk/>
            <pc:sldMk cId="2201784111" sldId="3335"/>
            <ac:spMk id="4" creationId="{3785B25D-4D41-B173-7AAC-E88C5138B594}"/>
          </ac:spMkLst>
        </pc:spChg>
        <pc:spChg chg="del">
          <ac:chgData name="Silvia Zorzetti" userId="4cd5d096-df3b-49fd-8f1e-cc6d9b62d044" providerId="ADAL" clId="{7BEC15AA-1F21-C649-9768-720E1829F2A9}" dt="2023-09-04T09:30:59.733" v="1" actId="478"/>
          <ac:spMkLst>
            <pc:docMk/>
            <pc:sldMk cId="2201784111" sldId="3335"/>
            <ac:spMk id="50" creationId="{ED7D10FF-5E60-83FC-5D79-B68F2E798154}"/>
          </ac:spMkLst>
        </pc:spChg>
      </pc:sldChg>
      <pc:sldChg chg="modSp mod">
        <pc:chgData name="Silvia Zorzetti" userId="4cd5d096-df3b-49fd-8f1e-cc6d9b62d044" providerId="ADAL" clId="{7BEC15AA-1F21-C649-9768-720E1829F2A9}" dt="2023-09-04T12:34:43.118" v="40" actId="14100"/>
        <pc:sldMkLst>
          <pc:docMk/>
          <pc:sldMk cId="2321384111" sldId="3341"/>
        </pc:sldMkLst>
        <pc:spChg chg="mod">
          <ac:chgData name="Silvia Zorzetti" userId="4cd5d096-df3b-49fd-8f1e-cc6d9b62d044" providerId="ADAL" clId="{7BEC15AA-1F21-C649-9768-720E1829F2A9}" dt="2023-09-04T12:34:43.118" v="40" actId="14100"/>
          <ac:spMkLst>
            <pc:docMk/>
            <pc:sldMk cId="2321384111" sldId="3341"/>
            <ac:spMk id="24" creationId="{7C4CB406-2616-E8CE-54C2-857F33F1617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9/4/23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9/4/23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930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04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350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Mension</a:t>
            </a:r>
            <a:r>
              <a:rPr lang="en-US" dirty="0"/>
              <a:t> anisotropic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304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85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453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16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00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Mension</a:t>
            </a:r>
            <a:r>
              <a:rPr lang="en-US" dirty="0"/>
              <a:t> anisotropic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304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Mension</a:t>
            </a:r>
            <a:r>
              <a:rPr lang="en-US" dirty="0"/>
              <a:t> anisotropic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304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Mension</a:t>
            </a:r>
            <a:r>
              <a:rPr lang="en-US" dirty="0"/>
              <a:t> anisotropic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304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the TM110 mode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823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the TM110 mode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823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Mension</a:t>
            </a:r>
            <a:r>
              <a:rPr lang="en-US" dirty="0"/>
              <a:t> anisotropic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304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-up of a factory&#10;&#10;Description automatically generated with low confidence">
            <a:extLst>
              <a:ext uri="{FF2B5EF4-FFF2-40B4-BE49-F238E27FC236}">
                <a16:creationId xmlns:a16="http://schemas.microsoft.com/office/drawing/2014/main" id="{6981BFD7-6588-0D4B-8CC1-3092F9D89E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314" b="26860"/>
          <a:stretch/>
        </p:blipFill>
        <p:spPr>
          <a:xfrm>
            <a:off x="-17762" y="-486547"/>
            <a:ext cx="9161762" cy="35301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291EDF-F712-3D43-8EEC-DDEAB4C756BA}"/>
              </a:ext>
            </a:extLst>
          </p:cNvPr>
          <p:cNvSpPr/>
          <p:nvPr userDrawn="1"/>
        </p:nvSpPr>
        <p:spPr>
          <a:xfrm>
            <a:off x="-17763" y="-486547"/>
            <a:ext cx="9161762" cy="353019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7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  <a:gs pos="52000">
                <a:schemeClr val="accent1">
                  <a:tint val="50000"/>
                  <a:shade val="100000"/>
                  <a:satMod val="350000"/>
                  <a:alpha val="5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22385" y="4624911"/>
            <a:ext cx="2432848" cy="229832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100">
                <a:solidFill>
                  <a:srgbClr val="63666A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Month/Day/Year – Helvetica 11pt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486547"/>
            <a:ext cx="9161762" cy="1084887"/>
          </a:xfrm>
          <a:prstGeom prst="rect">
            <a:avLst/>
          </a:prstGeom>
          <a:solidFill>
            <a:srgbClr val="00295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Presentation Title – Helvetica 24pt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10" name="Picture 4" descr="quantum sensor back piece">
            <a:extLst>
              <a:ext uri="{FF2B5EF4-FFF2-40B4-BE49-F238E27FC236}">
                <a16:creationId xmlns:a16="http://schemas.microsoft.com/office/drawing/2014/main" id="{58996D56-0C7D-0545-97D5-1614214A0A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823" y="658523"/>
            <a:ext cx="1184754" cy="174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quantum sensor board">
            <a:extLst>
              <a:ext uri="{FF2B5EF4-FFF2-40B4-BE49-F238E27FC236}">
                <a16:creationId xmlns:a16="http://schemas.microsoft.com/office/drawing/2014/main" id="{B970DDA0-C74F-5046-A378-DDCACA046D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851" y="987224"/>
            <a:ext cx="889941" cy="112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quantum sensor front wire">
            <a:extLst>
              <a:ext uri="{FF2B5EF4-FFF2-40B4-BE49-F238E27FC236}">
                <a16:creationId xmlns:a16="http://schemas.microsoft.com/office/drawing/2014/main" id="{8E223E00-B323-724E-B6CA-F8C7BC74BF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378" y="1479305"/>
            <a:ext cx="458312" cy="77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quantum sensor front piece">
            <a:extLst>
              <a:ext uri="{FF2B5EF4-FFF2-40B4-BE49-F238E27FC236}">
                <a16:creationId xmlns:a16="http://schemas.microsoft.com/office/drawing/2014/main" id="{F43291D3-2C06-EF44-866C-4C41505D5F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4" y="1153592"/>
            <a:ext cx="1267601" cy="178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32A1F0-4E7A-E244-8810-AC7326853167}"/>
              </a:ext>
            </a:extLst>
          </p:cNvPr>
          <p:cNvSpPr/>
          <p:nvPr userDrawn="1"/>
        </p:nvSpPr>
        <p:spPr>
          <a:xfrm>
            <a:off x="4977442" y="109365"/>
            <a:ext cx="1424084" cy="465826"/>
          </a:xfrm>
          <a:prstGeom prst="rect">
            <a:avLst/>
          </a:prstGeom>
          <a:solidFill>
            <a:srgbClr val="00295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Text&#10;&#10;Description automatically generated with medium confidence">
            <a:extLst>
              <a:ext uri="{FF2B5EF4-FFF2-40B4-BE49-F238E27FC236}">
                <a16:creationId xmlns:a16="http://schemas.microsoft.com/office/drawing/2014/main" id="{FF97E303-7D0D-0140-8C19-6B3554D43B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18224" b="32124"/>
          <a:stretch/>
        </p:blipFill>
        <p:spPr>
          <a:xfrm>
            <a:off x="5074971" y="181351"/>
            <a:ext cx="1229025" cy="290085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3AC8FA2-90E7-D148-8B12-B15FB0A3395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30017" y="4505383"/>
            <a:ext cx="1611139" cy="408453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05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Insert partner logo here</a:t>
            </a:r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245080E3-9504-414A-AA23-AB0CE37FF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9290" y="4110207"/>
            <a:ext cx="2041405" cy="408453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63666A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Presenter 1 name</a:t>
            </a: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6F8C807F-204C-8B4F-9A59-26AA04D8C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99035" y="4110207"/>
            <a:ext cx="2041405" cy="408453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63666A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Presenter 2 name</a:t>
            </a:r>
          </a:p>
        </p:txBody>
      </p: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8AAB08ED-6551-B547-9C66-87D5717422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8780" y="4104604"/>
            <a:ext cx="2041405" cy="408453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63666A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Presenter 3 name</a:t>
            </a:r>
          </a:p>
        </p:txBody>
      </p:sp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60FB5DE-2BBF-E942-B18F-431AEB78E818}"/>
              </a:ext>
            </a:extLst>
          </p:cNvPr>
          <p:cNvSpPr txBox="1">
            <a:spLocks/>
          </p:cNvSpPr>
          <p:nvPr userDrawn="1"/>
        </p:nvSpPr>
        <p:spPr>
          <a:xfrm>
            <a:off x="335157" y="4851094"/>
            <a:ext cx="6437354" cy="182155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sz="900" dirty="0"/>
              <a:t>Silvia </a:t>
            </a:r>
            <a:r>
              <a:rPr lang="en-US" sz="900" dirty="0" err="1"/>
              <a:t>Zorzetti</a:t>
            </a:r>
            <a:r>
              <a:rPr lang="en-US" sz="900" dirty="0"/>
              <a:t> | Quantum sensor networks with high efficiency transduction</a:t>
            </a:r>
          </a:p>
          <a:p>
            <a:pPr>
              <a:defRPr/>
            </a:pPr>
            <a:endParaRPr lang="en-US" b="1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CC9F928-A55A-6F48-B4D1-652C0647D14B}"/>
              </a:ext>
            </a:extLst>
          </p:cNvPr>
          <p:cNvSpPr txBox="1">
            <a:spLocks/>
          </p:cNvSpPr>
          <p:nvPr userDrawn="1"/>
        </p:nvSpPr>
        <p:spPr>
          <a:xfrm>
            <a:off x="1002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B680134-5D92-7242-BBA1-886BF9DEE3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911CFC9-9956-B44E-BAB6-83E292F8D241}" type="datetime1">
              <a:rPr lang="en-US" smtClean="0"/>
              <a:t>9/4/23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EA271B4-4C3E-BD4E-913B-EA929FC68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F2E4B72-D638-994A-B26D-1991D3D7B1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D1E85FB-9D24-E742-A183-0032C25D314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911CFC9-9956-B44E-BAB6-83E292F8D241}" type="datetime1">
              <a:rPr lang="en-US" smtClean="0"/>
              <a:t>9/4/23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8638AA5-9B26-B243-A739-BD432267BA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FA7B224-0DB2-BE4D-A5A0-3951E09FDF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7828938-55C4-D54F-97BC-6558BFC0A55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911CFC9-9956-B44E-BAB6-83E292F8D241}" type="datetime1">
              <a:rPr lang="en-US" smtClean="0"/>
              <a:t>9/4/23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B46EA44-3E02-F848-9364-CFD6DEC4B3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4FB1EB2-998A-C145-B854-F76D309071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Bottom: 3 Pictures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2003"/>
            <a:ext cx="2764716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7828938-55C4-D54F-97BC-6558BFC0A55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911CFC9-9956-B44E-BAB6-83E292F8D241}" type="datetime1">
              <a:rPr lang="en-US" smtClean="0"/>
              <a:t>9/4/23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B46EA44-3E02-F848-9364-CFD6DEC4B3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4FB1EB2-998A-C145-B854-F76D309071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3201775C-AD98-2244-BFD9-9D2B630B7494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3185115" y="720589"/>
            <a:ext cx="2764716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FDDEADE-6168-E74A-B5A8-27F6C2E38AF0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6146157" y="722003"/>
            <a:ext cx="2764716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66286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04DE35B-43B2-5E46-BB2A-7F0C47F493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911CFC9-9956-B44E-BAB6-83E292F8D241}" type="datetime1">
              <a:rPr lang="en-US" smtClean="0"/>
              <a:t>9/4/23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CB08929-45CB-4844-8FAB-490E069AA8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0369265-93AE-D948-8118-B1D479510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747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llage - 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F003E816-DE23-7A4B-A7F1-1C444743BC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911CFC9-9956-B44E-BAB6-83E292F8D241}" type="datetime1">
              <a:rPr lang="en-US" smtClean="0"/>
              <a:t>9/4/23</a:t>
            </a:fld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2DF94F28-0184-8042-9D48-11789A42E8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A9F1936B-7E4C-D74A-AB55-2D8B530D44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911CFC9-9956-B44E-BAB6-83E292F8D241}" type="datetime1">
              <a:rPr lang="en-US" smtClean="0"/>
              <a:t>9/4/23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73D751-571D-7891-8350-01D42B1F07B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771011" y="4824142"/>
            <a:ext cx="2288622" cy="2276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3" r:id="rId6"/>
    <p:sldLayoutId id="2147484122" r:id="rId7"/>
    <p:sldLayoutId id="2147484124" r:id="rId8"/>
    <p:sldLayoutId id="2147484116" r:id="rId9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3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12.png"/><Relationship Id="rId5" Type="http://schemas.openxmlformats.org/officeDocument/2006/relationships/image" Target="../media/image35.pn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7.png"/><Relationship Id="rId7" Type="http://schemas.openxmlformats.org/officeDocument/2006/relationships/image" Target="../media/image6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0.png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1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12.png"/><Relationship Id="rId5" Type="http://schemas.openxmlformats.org/officeDocument/2006/relationships/image" Target="../media/image35.pn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0.png"/><Relationship Id="rId5" Type="http://schemas.openxmlformats.org/officeDocument/2006/relationships/image" Target="../media/image720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0.png"/><Relationship Id="rId4" Type="http://schemas.openxmlformats.org/officeDocument/2006/relationships/image" Target="../media/image76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0.png"/><Relationship Id="rId3" Type="http://schemas.openxmlformats.org/officeDocument/2006/relationships/image" Target="../media/image15.emf"/><Relationship Id="rId7" Type="http://schemas.openxmlformats.org/officeDocument/2006/relationships/image" Target="../media/image21.png"/><Relationship Id="rId12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7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12.png"/><Relationship Id="rId5" Type="http://schemas.openxmlformats.org/officeDocument/2006/relationships/image" Target="../media/image35.pn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12.png"/><Relationship Id="rId5" Type="http://schemas.openxmlformats.org/officeDocument/2006/relationships/image" Target="../media/image35.pn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12.png"/><Relationship Id="rId5" Type="http://schemas.openxmlformats.org/officeDocument/2006/relationships/image" Target="../media/image35.pn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02EC5-09C7-B947-822E-33AC53B9A6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1924" y="3179706"/>
            <a:ext cx="8912144" cy="752287"/>
          </a:xfrm>
        </p:spPr>
        <p:txBody>
          <a:bodyPr>
            <a:normAutofit/>
          </a:bodyPr>
          <a:lstStyle/>
          <a:p>
            <a:r>
              <a:rPr lang="en-US" sz="2200" dirty="0"/>
              <a:t>Quantum sensor networks with high efficiency transduction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A6E759-E628-D94B-972E-A31ABF0C58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1924" y="3931993"/>
            <a:ext cx="8340163" cy="408453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Silvia </a:t>
            </a:r>
            <a:r>
              <a:rPr lang="en-US" dirty="0" err="1">
                <a:solidFill>
                  <a:srgbClr val="000000"/>
                </a:solidFill>
              </a:rPr>
              <a:t>Zorzetti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Superconducting Quantum Materials and Systems (SQMS) Center, Fermi National Accelerator Laboratory</a:t>
            </a:r>
          </a:p>
        </p:txBody>
      </p:sp>
    </p:spTree>
    <p:extLst>
      <p:ext uri="{BB962C8B-B14F-4D97-AF65-F5344CB8AC3E}">
        <p14:creationId xmlns:p14="http://schemas.microsoft.com/office/powerpoint/2010/main" val="3006804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825B8F-83CE-A887-2888-4BA094967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cavity Electro-Optic Design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5065AB6-3637-FC18-BDCA-E27561F856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640" t="18760" r="11616"/>
          <a:stretch/>
        </p:blipFill>
        <p:spPr>
          <a:xfrm rot="16200000">
            <a:off x="1083218" y="3367396"/>
            <a:ext cx="1373060" cy="11688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2985DC4-6DED-E300-D960-4A08BEC676A6}"/>
                  </a:ext>
                </a:extLst>
              </p:cNvPr>
              <p:cNvSpPr txBox="1"/>
              <p:nvPr/>
            </p:nvSpPr>
            <p:spPr>
              <a:xfrm>
                <a:off x="4715109" y="1427822"/>
                <a:ext cx="4343400" cy="209288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defTabSz="342900"/>
                <a:r>
                  <a:rPr lang="en-US" sz="1600" dirty="0">
                    <a:latin typeface="Helvetica" pitchFamily="2" charset="0"/>
                  </a:rPr>
                  <a:t>Key points of the design</a:t>
                </a:r>
              </a:p>
              <a:p>
                <a:pPr defTabSz="342900"/>
                <a:endParaRPr lang="en-US" sz="1600" dirty="0">
                  <a:latin typeface="Helvetica" pitchFamily="2" charset="0"/>
                </a:endParaRPr>
              </a:p>
              <a:p>
                <a:pPr marL="257175" indent="-257175" defTabSz="34290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0000"/>
                    </a:solidFill>
                    <a:latin typeface="Helvetica" pitchFamily="2" charset="0"/>
                    <a:cs typeface="Calibri" panose="020F0502020204030204" pitchFamily="34" charset="0"/>
                  </a:rPr>
                  <a:t>Match optical free spectral range to microwave frequency</a:t>
                </a:r>
              </a:p>
              <a:p>
                <a:pPr marL="257175" indent="-257175" defTabSz="34290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0000"/>
                    </a:solidFill>
                    <a:latin typeface="Helvetica" pitchFamily="2" charset="0"/>
                    <a:cs typeface="Calibri" panose="020F0502020204030204" pitchFamily="34" charset="0"/>
                  </a:rPr>
                  <a:t>Optimal field overlap between microwave and optical modes</a:t>
                </a:r>
              </a:p>
              <a:p>
                <a:pPr marL="257175" indent="-257175" defTabSz="34290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0000"/>
                    </a:solidFill>
                    <a:latin typeface="Helvetica" pitchFamily="2" charset="0"/>
                    <a:cs typeface="Calibri" panose="020F0502020204030204" pitchFamily="34" charset="0"/>
                  </a:rPr>
                  <a:t>High microwave quality factor (~10</a:t>
                </a:r>
                <a:r>
                  <a:rPr lang="en-US" sz="1400" baseline="30000" dirty="0">
                    <a:solidFill>
                      <a:srgbClr val="000000"/>
                    </a:solidFill>
                    <a:latin typeface="Helvetica" pitchFamily="2" charset="0"/>
                    <a:cs typeface="Calibri" panose="020F0502020204030204" pitchFamily="34" charset="0"/>
                  </a:rPr>
                  <a:t>5</a:t>
                </a:r>
                <a:r>
                  <a:rPr lang="en-US" sz="1400" dirty="0">
                    <a:solidFill>
                      <a:srgbClr val="000000"/>
                    </a:solidFill>
                    <a:latin typeface="Helvetica" pitchFamily="2" charset="0"/>
                    <a:cs typeface="Calibri" panose="020F0502020204030204" pitchFamily="34" charset="0"/>
                  </a:rPr>
                  <a:t>)</a:t>
                </a:r>
              </a:p>
              <a:p>
                <a:pPr marL="257175" indent="-257175" defTabSz="34290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0000"/>
                    </a:solidFill>
                    <a:latin typeface="Helvetica" pitchFamily="2" charset="0"/>
                    <a:cs typeface="Calibri" panose="020F0502020204030204" pitchFamily="34" charset="0"/>
                  </a:rPr>
                  <a:t>Estimated conversion efficiency </a:t>
                </a:r>
              </a:p>
              <a:p>
                <a:pPr marL="714375" lvl="1" indent="-257175" defTabSz="34290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0000"/>
                    </a:solidFill>
                    <a:latin typeface="Helvetica" pitchFamily="2" charset="0"/>
                    <a:cs typeface="Calibri" panose="020F0502020204030204" pitchFamily="34" charset="0"/>
                  </a:rPr>
                  <a:t>50% at 140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μW</m:t>
                    </m:r>
                  </m:oMath>
                </a14:m>
                <a:endParaRPr lang="en-US" sz="1400" dirty="0">
                  <a:solidFill>
                    <a:srgbClr val="000000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2985DC4-6DED-E300-D960-4A08BEC676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5109" y="1427822"/>
                <a:ext cx="4343400" cy="2092881"/>
              </a:xfrm>
              <a:prstGeom prst="rect">
                <a:avLst/>
              </a:prstGeom>
              <a:blipFill>
                <a:blip r:embed="rId3"/>
                <a:stretch>
                  <a:fillRect l="-581" t="-599" b="-1796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>
            <a:extLst>
              <a:ext uri="{FF2B5EF4-FFF2-40B4-BE49-F238E27FC236}">
                <a16:creationId xmlns:a16="http://schemas.microsoft.com/office/drawing/2014/main" id="{6D790109-A489-5994-B5B7-68561D41811C}"/>
              </a:ext>
            </a:extLst>
          </p:cNvPr>
          <p:cNvSpPr txBox="1"/>
          <p:nvPr/>
        </p:nvSpPr>
        <p:spPr>
          <a:xfrm>
            <a:off x="305535" y="727545"/>
            <a:ext cx="2214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Hybrid resonant cavity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827512-E788-3B39-E864-14373D176F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640" t="2897" r="11616" b="79317"/>
          <a:stretch/>
        </p:blipFill>
        <p:spPr>
          <a:xfrm>
            <a:off x="-449532" y="3500575"/>
            <a:ext cx="1721876" cy="320907"/>
          </a:xfrm>
          <a:prstGeom prst="rect">
            <a:avLst/>
          </a:prstGeom>
        </p:spPr>
      </p:pic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6E3B2242-D55F-142E-1239-50EE90E648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3571" y="1179215"/>
            <a:ext cx="2057782" cy="2103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DADD2E-FE53-2C89-D762-BAAF2E2EF6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83" y="1179215"/>
            <a:ext cx="865673" cy="210312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798A64A-6719-70DD-D0DF-30CA1DD8A1AF}"/>
              </a:ext>
            </a:extLst>
          </p:cNvPr>
          <p:cNvCxnSpPr>
            <a:cxnSpLocks/>
          </p:cNvCxnSpPr>
          <p:nvPr/>
        </p:nvCxnSpPr>
        <p:spPr>
          <a:xfrm flipH="1">
            <a:off x="2362200" y="3017986"/>
            <a:ext cx="349770" cy="850223"/>
          </a:xfrm>
          <a:prstGeom prst="straightConnector1">
            <a:avLst/>
          </a:prstGeom>
          <a:ln>
            <a:solidFill>
              <a:srgbClr val="E31A1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CCFAA93-BD6C-0774-8E37-AB581E2C581B}"/>
              </a:ext>
            </a:extLst>
          </p:cNvPr>
          <p:cNvSpPr txBox="1"/>
          <p:nvPr/>
        </p:nvSpPr>
        <p:spPr>
          <a:xfrm>
            <a:off x="2464122" y="3500576"/>
            <a:ext cx="22509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</a:rPr>
              <a:t>Emax on the rim of the optical resonator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</a:rPr>
              <a:t>Optical whispering gallery mode (WGM)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505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0F166B-AAA8-B53F-1E20-3F915E2E99D9}"/>
              </a:ext>
            </a:extLst>
          </p:cNvPr>
          <p:cNvSpPr txBox="1"/>
          <p:nvPr/>
        </p:nvSpPr>
        <p:spPr>
          <a:xfrm>
            <a:off x="3788068" y="1775629"/>
            <a:ext cx="128164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505050"/>
              </a:solidFill>
            </a:endParaRPr>
          </a:p>
          <a:p>
            <a:r>
              <a:rPr lang="en-US" sz="1600" dirty="0">
                <a:solidFill>
                  <a:srgbClr val="505050"/>
                </a:solidFill>
              </a:rPr>
              <a:t>Optical coupler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50505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A9343DA-756F-7A90-24C7-E6AAF4DA4DE1}"/>
              </a:ext>
            </a:extLst>
          </p:cNvPr>
          <p:cNvCxnSpPr>
            <a:cxnSpLocks/>
          </p:cNvCxnSpPr>
          <p:nvPr/>
        </p:nvCxnSpPr>
        <p:spPr>
          <a:xfrm>
            <a:off x="3549499" y="2298700"/>
            <a:ext cx="320695" cy="0"/>
          </a:xfrm>
          <a:prstGeom prst="straightConnector1">
            <a:avLst/>
          </a:prstGeom>
          <a:ln>
            <a:solidFill>
              <a:srgbClr val="5F89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Shape, icon&#10;&#10;Description automatically generated">
            <a:extLst>
              <a:ext uri="{FF2B5EF4-FFF2-40B4-BE49-F238E27FC236}">
                <a16:creationId xmlns:a16="http://schemas.microsoft.com/office/drawing/2014/main" id="{FC64BF5B-A017-A50C-9182-44F886E938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043319">
            <a:off x="3347574" y="1495996"/>
            <a:ext cx="935979" cy="365760"/>
          </a:xfrm>
          <a:prstGeom prst="rect">
            <a:avLst/>
          </a:prstGeom>
        </p:spPr>
      </p:pic>
      <p:pic>
        <p:nvPicPr>
          <p:cNvPr id="16" name="Picture 15" descr="A picture containing text, outdoor, gauge, close&#10;&#10;Description automatically generated">
            <a:extLst>
              <a:ext uri="{FF2B5EF4-FFF2-40B4-BE49-F238E27FC236}">
                <a16:creationId xmlns:a16="http://schemas.microsoft.com/office/drawing/2014/main" id="{6505DBEC-8B3B-E6B2-14A1-08FE0ED1891A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2640825">
            <a:off x="3465949" y="2586911"/>
            <a:ext cx="93268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2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C0565-94BD-B20A-C9B8-6FB4F5294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challenges</a:t>
            </a:r>
          </a:p>
        </p:txBody>
      </p:sp>
      <p:sp>
        <p:nvSpPr>
          <p:cNvPr id="4" name="Google Shape;174;p16">
            <a:extLst>
              <a:ext uri="{FF2B5EF4-FFF2-40B4-BE49-F238E27FC236}">
                <a16:creationId xmlns:a16="http://schemas.microsoft.com/office/drawing/2014/main" id="{A76E7F73-3A3D-770F-81B0-14C8C3E464CC}"/>
              </a:ext>
            </a:extLst>
          </p:cNvPr>
          <p:cNvSpPr txBox="1"/>
          <p:nvPr/>
        </p:nvSpPr>
        <p:spPr>
          <a:xfrm>
            <a:off x="242884" y="2544139"/>
            <a:ext cx="206113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dirty="0">
                <a:solidFill>
                  <a:schemeClr val="accent6"/>
                </a:solidFill>
                <a:latin typeface="Helvetica" pitchFamily="2" charset="0"/>
                <a:ea typeface="Arial"/>
                <a:cs typeface="Arial"/>
                <a:sym typeface="Arial"/>
              </a:rPr>
              <a:t>Typical WGM optical coupling setup with 8 piezo stages for 20mK 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  <a:ea typeface="Arial"/>
                <a:cs typeface="Arial"/>
                <a:sym typeface="Arial"/>
              </a:rPr>
              <a:t>*</a:t>
            </a:r>
            <a:endParaRPr sz="1200" dirty="0">
              <a:solidFill>
                <a:schemeClr val="accent6"/>
              </a:solidFill>
              <a:latin typeface="Helvetica" pitchFamily="2" charset="0"/>
            </a:endParaRPr>
          </a:p>
        </p:txBody>
      </p:sp>
      <p:pic>
        <p:nvPicPr>
          <p:cNvPr id="5" name="Google Shape;175;p16">
            <a:extLst>
              <a:ext uri="{FF2B5EF4-FFF2-40B4-BE49-F238E27FC236}">
                <a16:creationId xmlns:a16="http://schemas.microsoft.com/office/drawing/2014/main" id="{677A29EC-2C3C-9B60-9B32-DC602545D97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4363" y="679499"/>
            <a:ext cx="1855324" cy="1892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76;p16" descr="A picture containing LEGO, child art, playground&#10;&#10;Description automatically generated">
            <a:extLst>
              <a:ext uri="{FF2B5EF4-FFF2-40B4-BE49-F238E27FC236}">
                <a16:creationId xmlns:a16="http://schemas.microsoft.com/office/drawing/2014/main" id="{8A8F7039-08D3-86B6-045B-2BEA512A18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3134955"/>
            <a:ext cx="2061133" cy="15204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77;p16">
            <a:extLst>
              <a:ext uri="{FF2B5EF4-FFF2-40B4-BE49-F238E27FC236}">
                <a16:creationId xmlns:a16="http://schemas.microsoft.com/office/drawing/2014/main" id="{94DFD099-9257-6130-66FE-670F9C1BA85E}"/>
              </a:ext>
            </a:extLst>
          </p:cNvPr>
          <p:cNvSpPr txBox="1"/>
          <p:nvPr/>
        </p:nvSpPr>
        <p:spPr>
          <a:xfrm>
            <a:off x="2490784" y="3133413"/>
            <a:ext cx="185532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Our transduction microwave cavity</a:t>
            </a:r>
          </a:p>
        </p:txBody>
      </p:sp>
      <p:pic>
        <p:nvPicPr>
          <p:cNvPr id="8" name="Google Shape;178;p16" descr="A metal cylinder with a round base&#10;&#10;Description automatically generated with medium confidence">
            <a:extLst>
              <a:ext uri="{FF2B5EF4-FFF2-40B4-BE49-F238E27FC236}">
                <a16:creationId xmlns:a16="http://schemas.microsoft.com/office/drawing/2014/main" id="{1BD5ACA6-E1CA-7D2C-50EE-B5743A416B1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2888" y="1124565"/>
            <a:ext cx="1491116" cy="198963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37952B-75F0-8E9A-18FD-ED14229006F1}"/>
              </a:ext>
            </a:extLst>
          </p:cNvPr>
          <p:cNvSpPr txBox="1"/>
          <p:nvPr/>
        </p:nvSpPr>
        <p:spPr>
          <a:xfrm>
            <a:off x="3535502" y="1672799"/>
            <a:ext cx="900232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Optical coupling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7A2BDB-1CA8-80D7-811B-DFB88E1B06BF}"/>
              </a:ext>
            </a:extLst>
          </p:cNvPr>
          <p:cNvCxnSpPr/>
          <p:nvPr/>
        </p:nvCxnSpPr>
        <p:spPr>
          <a:xfrm>
            <a:off x="3699802" y="2148413"/>
            <a:ext cx="0" cy="254728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645162-6A5B-3080-71FB-366ECB949462}"/>
              </a:ext>
            </a:extLst>
          </p:cNvPr>
          <p:cNvSpPr txBox="1"/>
          <p:nvPr/>
        </p:nvSpPr>
        <p:spPr>
          <a:xfrm>
            <a:off x="2758691" y="2858796"/>
            <a:ext cx="567784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Laser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FBE223B-D828-C39D-499D-EF82E9987577}"/>
              </a:ext>
            </a:extLst>
          </p:cNvPr>
          <p:cNvCxnSpPr>
            <a:cxnSpLocks/>
          </p:cNvCxnSpPr>
          <p:nvPr/>
        </p:nvCxnSpPr>
        <p:spPr>
          <a:xfrm flipV="1">
            <a:off x="3063626" y="2591568"/>
            <a:ext cx="0" cy="254728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7797F06-573F-0633-A187-E95C8FAECC3E}"/>
              </a:ext>
            </a:extLst>
          </p:cNvPr>
          <p:cNvSpPr txBox="1"/>
          <p:nvPr/>
        </p:nvSpPr>
        <p:spPr>
          <a:xfrm>
            <a:off x="2988941" y="735485"/>
            <a:ext cx="1081735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Microwave tuning</a:t>
            </a:r>
          </a:p>
        </p:txBody>
      </p:sp>
      <p:sp>
        <p:nvSpPr>
          <p:cNvPr id="14" name="Google Shape;173;p16">
            <a:extLst>
              <a:ext uri="{FF2B5EF4-FFF2-40B4-BE49-F238E27FC236}">
                <a16:creationId xmlns:a16="http://schemas.microsoft.com/office/drawing/2014/main" id="{C1C1DD8C-3506-6DBC-9359-394B5413F6E5}"/>
              </a:ext>
            </a:extLst>
          </p:cNvPr>
          <p:cNvSpPr txBox="1"/>
          <p:nvPr/>
        </p:nvSpPr>
        <p:spPr>
          <a:xfrm>
            <a:off x="2231890" y="3997229"/>
            <a:ext cx="185532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Draft cryogenic transduction setup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8E19E8E-A277-F53E-9A73-82EA11ABC6A0}"/>
              </a:ext>
            </a:extLst>
          </p:cNvPr>
          <p:cNvCxnSpPr/>
          <p:nvPr/>
        </p:nvCxnSpPr>
        <p:spPr>
          <a:xfrm>
            <a:off x="3412669" y="1202719"/>
            <a:ext cx="0" cy="254728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CAAE021-13FE-D24D-AAD1-35EB379827DE}"/>
              </a:ext>
            </a:extLst>
          </p:cNvPr>
          <p:cNvSpPr txBox="1"/>
          <p:nvPr/>
        </p:nvSpPr>
        <p:spPr>
          <a:xfrm>
            <a:off x="782488" y="4414735"/>
            <a:ext cx="567784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Laser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4C1A3AB-3BBA-C7BB-A16D-EC0801513F85}"/>
              </a:ext>
            </a:extLst>
          </p:cNvPr>
          <p:cNvCxnSpPr>
            <a:cxnSpLocks/>
          </p:cNvCxnSpPr>
          <p:nvPr/>
        </p:nvCxnSpPr>
        <p:spPr>
          <a:xfrm flipV="1">
            <a:off x="1087423" y="4147507"/>
            <a:ext cx="0" cy="254728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46358F4-3AE3-CC58-7335-AA4A6C12501A}"/>
              </a:ext>
            </a:extLst>
          </p:cNvPr>
          <p:cNvSpPr txBox="1"/>
          <p:nvPr/>
        </p:nvSpPr>
        <p:spPr>
          <a:xfrm>
            <a:off x="1572179" y="3816042"/>
            <a:ext cx="900232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Optical coupling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04C69CB-4451-8025-80B8-6552A7A263CE}"/>
              </a:ext>
            </a:extLst>
          </p:cNvPr>
          <p:cNvCxnSpPr>
            <a:cxnSpLocks/>
          </p:cNvCxnSpPr>
          <p:nvPr/>
        </p:nvCxnSpPr>
        <p:spPr>
          <a:xfrm rot="5400000" flipH="1">
            <a:off x="1444815" y="3913818"/>
            <a:ext cx="0" cy="254728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EF00429-615C-1503-E1F4-5A4414494850}"/>
              </a:ext>
            </a:extLst>
          </p:cNvPr>
          <p:cNvSpPr txBox="1"/>
          <p:nvPr/>
        </p:nvSpPr>
        <p:spPr>
          <a:xfrm>
            <a:off x="1328221" y="3133413"/>
            <a:ext cx="1081735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Microwave tuning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6ABB536-389A-C058-BF1A-2D03C26C81A9}"/>
              </a:ext>
            </a:extLst>
          </p:cNvPr>
          <p:cNvCxnSpPr>
            <a:cxnSpLocks/>
          </p:cNvCxnSpPr>
          <p:nvPr/>
        </p:nvCxnSpPr>
        <p:spPr>
          <a:xfrm flipH="1">
            <a:off x="1192112" y="3377682"/>
            <a:ext cx="136109" cy="217355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86CBB81-828B-32CF-CE2C-B6E93031D53C}"/>
              </a:ext>
            </a:extLst>
          </p:cNvPr>
          <p:cNvSpPr txBox="1"/>
          <p:nvPr/>
        </p:nvSpPr>
        <p:spPr>
          <a:xfrm>
            <a:off x="4661670" y="361556"/>
            <a:ext cx="4343400" cy="40831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</a:pPr>
            <a:r>
              <a:rPr lang="en-US" sz="1800" dirty="0"/>
              <a:t>Alignment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Optical components in system needing positioning capabilities for alignment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Total 6 critical dimensions of control for coupling problem (including dynamic polarization control)</a:t>
            </a:r>
          </a:p>
          <a:p>
            <a:pPr marL="285750" indent="-285750">
              <a:spcBef>
                <a:spcPts val="0"/>
              </a:spcBef>
            </a:pPr>
            <a:endParaRPr lang="en-US" sz="1600" dirty="0">
              <a:solidFill>
                <a:srgbClr val="000000"/>
              </a:solidFill>
            </a:endParaRPr>
          </a:p>
          <a:p>
            <a:pPr lv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</a:pPr>
            <a:r>
              <a:rPr lang="en-US" sz="1800" dirty="0"/>
              <a:t>Optical coupling</a:t>
            </a:r>
          </a:p>
          <a:p>
            <a:pPr marL="285750" lvl="0" indent="-28575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Optical coupling maintained during cooldown through monitoring waveform</a:t>
            </a:r>
          </a:p>
          <a:p>
            <a:pPr marL="230188" lvl="0" indent="-230188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lv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</a:pPr>
            <a:r>
              <a:rPr lang="en-US" sz="1800" dirty="0"/>
              <a:t>Thermal quasiparticle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The laser pump will induce thermal quasiparticle and increase the system temperature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4CB406-2616-E8CE-54C2-857F33F1617B}"/>
              </a:ext>
            </a:extLst>
          </p:cNvPr>
          <p:cNvSpPr txBox="1"/>
          <p:nvPr/>
        </p:nvSpPr>
        <p:spPr>
          <a:xfrm>
            <a:off x="5049079" y="4478967"/>
            <a:ext cx="4094922" cy="27699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90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342900"/>
            <a:r>
              <a:rPr lang="pt-BR" sz="1200" b="0" i="0" dirty="0">
                <a:solidFill>
                  <a:srgbClr val="333333"/>
                </a:solidFill>
                <a:latin typeface="Helvetica" pitchFamily="2" charset="0"/>
                <a:ea typeface="Arial"/>
                <a:cs typeface="Arial"/>
                <a:sym typeface="Arial"/>
              </a:rPr>
              <a:t>* </a:t>
            </a:r>
            <a:r>
              <a:rPr lang="pt-BR" sz="1200" b="0" i="0" dirty="0" err="1">
                <a:solidFill>
                  <a:srgbClr val="333333"/>
                </a:solidFill>
                <a:latin typeface="Helvetica" pitchFamily="2" charset="0"/>
                <a:ea typeface="Arial"/>
                <a:cs typeface="Arial"/>
                <a:sym typeface="Arial"/>
              </a:rPr>
              <a:t>Sahu</a:t>
            </a:r>
            <a:r>
              <a:rPr lang="pt-BR" sz="1200" b="0" i="0" dirty="0">
                <a:solidFill>
                  <a:srgbClr val="333333"/>
                </a:solidFill>
                <a:latin typeface="Helvetica" pitchFamily="2" charset="0"/>
                <a:ea typeface="Arial"/>
                <a:cs typeface="Arial"/>
                <a:sym typeface="Arial"/>
              </a:rPr>
              <a:t> R. </a:t>
            </a:r>
            <a:r>
              <a:rPr lang="pt-BR" sz="1200" b="0" i="0" dirty="0" err="1">
                <a:solidFill>
                  <a:srgbClr val="333333"/>
                </a:solidFill>
                <a:latin typeface="Helvetica" pitchFamily="2" charset="0"/>
                <a:ea typeface="Arial"/>
                <a:cs typeface="Arial"/>
                <a:sym typeface="Arial"/>
              </a:rPr>
              <a:t>Cavity</a:t>
            </a:r>
            <a:r>
              <a:rPr lang="pt-BR" sz="1200" b="0" i="0" dirty="0">
                <a:solidFill>
                  <a:srgbClr val="333333"/>
                </a:solidFill>
                <a:latin typeface="Helvetica" pitchFamily="2" charset="0"/>
                <a:ea typeface="Arial"/>
                <a:cs typeface="Arial"/>
                <a:sym typeface="Arial"/>
              </a:rPr>
              <a:t> quantum </a:t>
            </a:r>
            <a:r>
              <a:rPr lang="pt-BR" sz="1200" b="0" i="0" dirty="0" err="1">
                <a:solidFill>
                  <a:srgbClr val="333333"/>
                </a:solidFill>
                <a:latin typeface="Helvetica" pitchFamily="2" charset="0"/>
                <a:ea typeface="Arial"/>
                <a:cs typeface="Arial"/>
                <a:sym typeface="Arial"/>
              </a:rPr>
              <a:t>electrooptics</a:t>
            </a:r>
            <a:r>
              <a:rPr lang="pt-BR" sz="1200" b="0" i="0" dirty="0">
                <a:solidFill>
                  <a:srgbClr val="333333"/>
                </a:solidFill>
                <a:latin typeface="Helvetica" pitchFamily="2" charset="0"/>
                <a:ea typeface="Arial"/>
                <a:cs typeface="Arial"/>
                <a:sym typeface="Arial"/>
              </a:rPr>
              <a:t> – </a:t>
            </a:r>
            <a:r>
              <a:rPr lang="pt-BR" sz="1200" b="0" i="0" dirty="0" err="1">
                <a:solidFill>
                  <a:srgbClr val="333333"/>
                </a:solidFill>
                <a:latin typeface="Helvetica" pitchFamily="2" charset="0"/>
                <a:ea typeface="Arial"/>
                <a:cs typeface="Arial"/>
                <a:sym typeface="Arial"/>
              </a:rPr>
              <a:t>Fink</a:t>
            </a:r>
            <a:r>
              <a:rPr lang="pt-BR" sz="1200" b="0" i="0" dirty="0">
                <a:solidFill>
                  <a:srgbClr val="333333"/>
                </a:solidFill>
                <a:latin typeface="Helvetica" pitchFamily="2" charset="0"/>
                <a:ea typeface="Arial"/>
                <a:cs typeface="Arial"/>
                <a:sym typeface="Arial"/>
              </a:rPr>
              <a:t> </a:t>
            </a:r>
            <a:r>
              <a:rPr lang="pt-BR" sz="1200" b="0" i="0" dirty="0" err="1">
                <a:solidFill>
                  <a:srgbClr val="333333"/>
                </a:solidFill>
                <a:latin typeface="Helvetica" pitchFamily="2" charset="0"/>
                <a:ea typeface="Arial"/>
                <a:cs typeface="Arial"/>
                <a:sym typeface="Arial"/>
              </a:rPr>
              <a:t>Group</a:t>
            </a:r>
            <a:r>
              <a:rPr lang="pt-BR" sz="1200" b="0" i="0" dirty="0">
                <a:solidFill>
                  <a:srgbClr val="333333"/>
                </a:solidFill>
                <a:latin typeface="Helvetica" pitchFamily="2" charset="0"/>
                <a:ea typeface="Arial"/>
                <a:cs typeface="Arial"/>
                <a:sym typeface="Arial"/>
              </a:rPr>
              <a:t> IST</a:t>
            </a:r>
            <a:endParaRPr lang="en-US" sz="1200" i="1" dirty="0">
              <a:solidFill>
                <a:schemeClr val="accent6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38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1" grpId="0" animBg="1"/>
      <p:bldP spid="13" grpId="0" animBg="1"/>
      <p:bldP spid="14" grpId="0"/>
      <p:bldP spid="16" grpId="0" animBg="1"/>
      <p:bldP spid="18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E50B3B-A6A4-1A2D-A236-1F7B16D63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Positioning/Alignment System</a:t>
            </a:r>
          </a:p>
        </p:txBody>
      </p:sp>
      <p:sp>
        <p:nvSpPr>
          <p:cNvPr id="4" name="Google Shape;146;p14">
            <a:extLst>
              <a:ext uri="{FF2B5EF4-FFF2-40B4-BE49-F238E27FC236}">
                <a16:creationId xmlns:a16="http://schemas.microsoft.com/office/drawing/2014/main" id="{E185D2F0-AF40-6DD4-36EC-81062BCDB76E}"/>
              </a:ext>
            </a:extLst>
          </p:cNvPr>
          <p:cNvSpPr txBox="1"/>
          <p:nvPr/>
        </p:nvSpPr>
        <p:spPr>
          <a:xfrm>
            <a:off x="3817452" y="4407279"/>
            <a:ext cx="207566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  <a:cs typeface="Calibri"/>
                <a:sym typeface="Calibri"/>
              </a:rPr>
              <a:t>Custom holders for crystal and prism </a:t>
            </a:r>
            <a:endParaRPr sz="1200" dirty="0">
              <a:solidFill>
                <a:schemeClr val="accent6"/>
              </a:solidFill>
              <a:latin typeface="Helvetica" pitchFamily="2" charset="0"/>
            </a:endParaRPr>
          </a:p>
        </p:txBody>
      </p:sp>
      <p:pic>
        <p:nvPicPr>
          <p:cNvPr id="5" name="Google Shape;147;p14" descr="A ring on a piece of cardboard&#10;&#10;Description automatically generated">
            <a:extLst>
              <a:ext uri="{FF2B5EF4-FFF2-40B4-BE49-F238E27FC236}">
                <a16:creationId xmlns:a16="http://schemas.microsoft.com/office/drawing/2014/main" id="{174D29D9-AD6B-F8D9-899B-6F21440BDE4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t="55862" r="45326" b="2034"/>
          <a:stretch/>
        </p:blipFill>
        <p:spPr>
          <a:xfrm>
            <a:off x="6545093" y="2917805"/>
            <a:ext cx="2156210" cy="132837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9;p14">
            <a:extLst>
              <a:ext uri="{FF2B5EF4-FFF2-40B4-BE49-F238E27FC236}">
                <a16:creationId xmlns:a16="http://schemas.microsoft.com/office/drawing/2014/main" id="{D0004601-CBDC-48E9-3140-AECE20310FCB}"/>
              </a:ext>
            </a:extLst>
          </p:cNvPr>
          <p:cNvSpPr txBox="1"/>
          <p:nvPr/>
        </p:nvSpPr>
        <p:spPr>
          <a:xfrm>
            <a:off x="253847" y="687987"/>
            <a:ext cx="4329116" cy="1973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400"/>
            </a:pPr>
            <a:endParaRPr sz="1600" b="0" i="0" u="none" strike="noStrike" cap="none" dirty="0">
              <a:solidFill>
                <a:srgbClr val="000000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Google Shape;150;p14">
            <a:extLst>
              <a:ext uri="{FF2B5EF4-FFF2-40B4-BE49-F238E27FC236}">
                <a16:creationId xmlns:a16="http://schemas.microsoft.com/office/drawing/2014/main" id="{C7759AC5-782B-4902-8420-7C21B4855570}"/>
              </a:ext>
            </a:extLst>
          </p:cNvPr>
          <p:cNvSpPr txBox="1"/>
          <p:nvPr/>
        </p:nvSpPr>
        <p:spPr>
          <a:xfrm>
            <a:off x="6544532" y="4210865"/>
            <a:ext cx="215621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LiNbO3 crystal and coupling prism on brackets</a:t>
            </a:r>
            <a:endParaRPr sz="1200" b="0" i="0" u="none" strike="noStrike" cap="none" dirty="0">
              <a:solidFill>
                <a:schemeClr val="accent6"/>
              </a:solidFill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51;p14">
            <a:extLst>
              <a:ext uri="{FF2B5EF4-FFF2-40B4-BE49-F238E27FC236}">
                <a16:creationId xmlns:a16="http://schemas.microsoft.com/office/drawing/2014/main" id="{B370A92A-CC38-FC75-F6AE-56377794D0C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8828" y="63864"/>
            <a:ext cx="3275046" cy="23774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52;p14">
            <a:extLst>
              <a:ext uri="{FF2B5EF4-FFF2-40B4-BE49-F238E27FC236}">
                <a16:creationId xmlns:a16="http://schemas.microsoft.com/office/drawing/2014/main" id="{AF3C9625-14BE-3697-7D0D-43A685923D57}"/>
              </a:ext>
            </a:extLst>
          </p:cNvPr>
          <p:cNvSpPr txBox="1"/>
          <p:nvPr/>
        </p:nvSpPr>
        <p:spPr>
          <a:xfrm>
            <a:off x="5488408" y="2384135"/>
            <a:ext cx="281588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Mechanical System Block Diagram</a:t>
            </a:r>
            <a:endParaRPr sz="1200" dirty="0">
              <a:solidFill>
                <a:schemeClr val="accent6"/>
              </a:solidFill>
              <a:latin typeface="Helvetica" pitchFamily="2" charset="0"/>
            </a:endParaRPr>
          </a:p>
        </p:txBody>
      </p:sp>
      <p:pic>
        <p:nvPicPr>
          <p:cNvPr id="10" name="Google Shape;153;p14">
            <a:extLst>
              <a:ext uri="{FF2B5EF4-FFF2-40B4-BE49-F238E27FC236}">
                <a16:creationId xmlns:a16="http://schemas.microsoft.com/office/drawing/2014/main" id="{4A8C42F8-FEB6-CF42-F7FC-40CA893FB61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0984" y="2245867"/>
            <a:ext cx="2902539" cy="217690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54;p14">
            <a:extLst>
              <a:ext uri="{FF2B5EF4-FFF2-40B4-BE49-F238E27FC236}">
                <a16:creationId xmlns:a16="http://schemas.microsoft.com/office/drawing/2014/main" id="{4D4A79C1-A040-F2D1-321A-103D3612A117}"/>
              </a:ext>
            </a:extLst>
          </p:cNvPr>
          <p:cNvSpPr txBox="1"/>
          <p:nvPr/>
        </p:nvSpPr>
        <p:spPr>
          <a:xfrm>
            <a:off x="-101487" y="4436935"/>
            <a:ext cx="388977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1000"/>
            </a:pPr>
            <a:r>
              <a:rPr lang="en-US" sz="1200" b="0" i="0" u="none" strike="noStrike" cap="none" dirty="0">
                <a:solidFill>
                  <a:schemeClr val="accent6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Optical Table Setup 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for visible laser alignment</a:t>
            </a:r>
            <a:endParaRPr lang="en-US" sz="1200" b="0" i="0" u="none" strike="noStrike" cap="none" dirty="0">
              <a:solidFill>
                <a:schemeClr val="accent6"/>
              </a:solidFill>
              <a:latin typeface="Helvetica" pitchFamily="2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</a:pPr>
            <a:r>
              <a:rPr lang="en-US" sz="1200" b="0" i="0" u="none" strike="noStrike" cap="none" dirty="0">
                <a:solidFill>
                  <a:schemeClr val="accent6"/>
                </a:solidFill>
                <a:latin typeface="Helvetica" pitchFamily="2" charset="0"/>
                <a:ea typeface="Calibri"/>
                <a:cs typeface="Calibri"/>
                <a:sym typeface="Calibri"/>
              </a:rPr>
              <a:t> with two digital microscopes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8661C4-1258-EDBD-DA4B-B3639B12F73B}"/>
              </a:ext>
            </a:extLst>
          </p:cNvPr>
          <p:cNvSpPr txBox="1"/>
          <p:nvPr/>
        </p:nvSpPr>
        <p:spPr>
          <a:xfrm>
            <a:off x="253847" y="829263"/>
            <a:ext cx="4343400" cy="12311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400"/>
            </a:pPr>
            <a:r>
              <a:rPr lang="en-US" sz="1600" dirty="0">
                <a:latin typeface="Helvetica" pitchFamily="2" charset="0"/>
                <a:ea typeface="Helvetica Neue"/>
                <a:cs typeface="Helvetica Neue"/>
                <a:sym typeface="Helvetica Neue"/>
              </a:rPr>
              <a:t>Achieving optimal optical coupling to resonator requires precise positioning control</a:t>
            </a:r>
            <a:endParaRPr lang="en-US" sz="1600" dirty="0">
              <a:latin typeface="Helvetica" pitchFamily="2" charset="0"/>
              <a:cs typeface="Helvetica Neue"/>
              <a:sym typeface="Helvetica Neue"/>
            </a:endParaRPr>
          </a:p>
          <a:p>
            <a:pPr marL="285750" lvl="0" indent="-28575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Piezo and motor translation and rotation stages</a:t>
            </a:r>
            <a:endParaRPr lang="en-US" sz="1400" dirty="0">
              <a:solidFill>
                <a:srgbClr val="000000"/>
              </a:solidFill>
              <a:latin typeface="Helvetica" pitchFamily="2" charset="0"/>
              <a:cs typeface="Helvetica Neue"/>
              <a:sym typeface="Helvetica Neue"/>
            </a:endParaRPr>
          </a:p>
          <a:p>
            <a:pPr marL="285750" lvl="0" indent="-28575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Manual kinematic mounts for lenses (2 DOF)</a:t>
            </a:r>
            <a:endParaRPr lang="en-US" sz="1400" dirty="0">
              <a:solidFill>
                <a:srgbClr val="000000"/>
              </a:solidFill>
              <a:latin typeface="Helvetica" pitchFamily="2" charset="0"/>
              <a:cs typeface="Helvetica Neue"/>
              <a:sym typeface="Helvetica Neue"/>
            </a:endParaRPr>
          </a:p>
          <a:p>
            <a:pPr marL="285750" lvl="0" indent="-28575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Digital microscopes for top and side views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D6E8351-D000-2E31-9DBC-EF221D07A6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348" b="23652"/>
          <a:stretch/>
        </p:blipFill>
        <p:spPr>
          <a:xfrm>
            <a:off x="3817452" y="2726483"/>
            <a:ext cx="2075667" cy="16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778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5">
                <a:extLst>
                  <a:ext uri="{FF2B5EF4-FFF2-40B4-BE49-F238E27FC236}">
                    <a16:creationId xmlns:a16="http://schemas.microsoft.com/office/drawing/2014/main" id="{4A75DD47-58B9-B413-A1B0-61E85360601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15214731"/>
                  </p:ext>
                </p:extLst>
              </p:nvPr>
            </p:nvGraphicFramePr>
            <p:xfrm>
              <a:off x="228983" y="1252903"/>
              <a:ext cx="3161657" cy="3474720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2182748">
                      <a:extLst>
                        <a:ext uri="{9D8B030D-6E8A-4147-A177-3AD203B41FA5}">
                          <a16:colId xmlns:a16="http://schemas.microsoft.com/office/drawing/2014/main" val="3207374244"/>
                        </a:ext>
                      </a:extLst>
                    </a:gridCol>
                    <a:gridCol w="978909">
                      <a:extLst>
                        <a:ext uri="{9D8B030D-6E8A-4147-A177-3AD203B41FA5}">
                          <a16:colId xmlns:a16="http://schemas.microsoft.com/office/drawing/2014/main" val="15748203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  <a:latin typeface="Helvetica" pitchFamily="2" charset="0"/>
                            </a:rPr>
                            <a:t>Figures of merit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27473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Single-photon microwave-optical coupling rate (</a:t>
                          </a:r>
                          <a14:m>
                            <m:oMath xmlns:m="http://schemas.openxmlformats.org/officeDocument/2006/math">
                              <m:r>
                                <a:rPr lang="en-US" sz="140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US" sz="140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  <m:r>
                                <a:rPr lang="en-US" sz="140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oMath>
                          </a14:m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)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40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46.75</m:t>
                              </m:r>
                            </m:oMath>
                          </a14:m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Hz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644671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Microwave quality factor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)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40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866560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Cooperativity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40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𝑒𝑜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)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0.58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56250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Conversion efficiency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50%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558499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Operating bandwidth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100kHz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096576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Pump power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)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140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  <m:r>
                                <m:rPr>
                                  <m:nor/>
                                </m:rPr>
                                <a:rPr lang="en-US" sz="1400" b="0" i="0" dirty="0">
                                  <a:solidFill>
                                    <a:srgbClr val="000000"/>
                                  </a:solidFill>
                                  <a:latin typeface="Helvetica" pitchFamily="2" charset="0"/>
                                </a:rPr>
                                <m:t>W</m:t>
                              </m:r>
                            </m:oMath>
                          </a14:m>
                          <a:endParaRPr lang="en-US" sz="1400" b="0" i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59817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Tunability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700MHz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676955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5">
                <a:extLst>
                  <a:ext uri="{FF2B5EF4-FFF2-40B4-BE49-F238E27FC236}">
                    <a16:creationId xmlns:a16="http://schemas.microsoft.com/office/drawing/2014/main" id="{4A75DD47-58B9-B413-A1B0-61E85360601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15214731"/>
                  </p:ext>
                </p:extLst>
              </p:nvPr>
            </p:nvGraphicFramePr>
            <p:xfrm>
              <a:off x="228983" y="1252903"/>
              <a:ext cx="3161657" cy="3474720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2182748">
                      <a:extLst>
                        <a:ext uri="{9D8B030D-6E8A-4147-A177-3AD203B41FA5}">
                          <a16:colId xmlns:a16="http://schemas.microsoft.com/office/drawing/2014/main" val="3207374244"/>
                        </a:ext>
                      </a:extLst>
                    </a:gridCol>
                    <a:gridCol w="978909">
                      <a:extLst>
                        <a:ext uri="{9D8B030D-6E8A-4147-A177-3AD203B41FA5}">
                          <a16:colId xmlns:a16="http://schemas.microsoft.com/office/drawing/2014/main" val="15748203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  <a:latin typeface="Helvetica" pitchFamily="2" charset="0"/>
                            </a:rPr>
                            <a:t>Figures of merit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2747349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81" t="-51724" r="-45349" b="-3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24675" t="-51724" r="-1299" b="-3241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64467199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81" t="-214634" r="-45349" b="-3585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24675" t="-214634" r="-1299" b="-3585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66560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81" t="-430000" r="-45349" b="-3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0.58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56250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Conversion efficiency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50%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558499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Operating bandwidth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100kHz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096576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81" t="-723333" r="-45349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24675" t="-723333" r="-1299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459817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Tunability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700MHz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6769550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Title 2">
            <a:extLst>
              <a:ext uri="{FF2B5EF4-FFF2-40B4-BE49-F238E27FC236}">
                <a16:creationId xmlns:a16="http://schemas.microsoft.com/office/drawing/2014/main" id="{05ABE3AF-EA84-5041-D2B1-FA665DFEC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5"/>
            <a:ext cx="8686800" cy="320908"/>
          </a:xfrm>
        </p:spPr>
        <p:txBody>
          <a:bodyPr/>
          <a:lstStyle/>
          <a:p>
            <a:r>
              <a:rPr lang="en-US" dirty="0">
                <a:solidFill>
                  <a:srgbClr val="003087"/>
                </a:solidFill>
              </a:rPr>
              <a:t>Evaluation</a:t>
            </a:r>
            <a:endParaRPr lang="en-US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C076829-58A9-59E3-6148-E02F2A3CF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863992" y="-464095"/>
            <a:ext cx="934101" cy="260433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D0FA825-0DEB-2B75-D9FB-058CF88A049E}"/>
              </a:ext>
            </a:extLst>
          </p:cNvPr>
          <p:cNvGrpSpPr>
            <a:grpSpLocks noChangeAspect="1"/>
          </p:cNvGrpSpPr>
          <p:nvPr/>
        </p:nvGrpSpPr>
        <p:grpSpPr>
          <a:xfrm>
            <a:off x="6734498" y="509723"/>
            <a:ext cx="1958904" cy="867306"/>
            <a:chOff x="922044" y="177314"/>
            <a:chExt cx="3407698" cy="1504598"/>
          </a:xfrm>
        </p:grpSpPr>
        <p:sp>
          <p:nvSpPr>
            <p:cNvPr id="15" name="Can 14">
              <a:extLst>
                <a:ext uri="{FF2B5EF4-FFF2-40B4-BE49-F238E27FC236}">
                  <a16:creationId xmlns:a16="http://schemas.microsoft.com/office/drawing/2014/main" id="{7D74CCFB-FB0D-6626-746F-40A83D95B92D}"/>
                </a:ext>
              </a:extLst>
            </p:cNvPr>
            <p:cNvSpPr/>
            <p:nvPr/>
          </p:nvSpPr>
          <p:spPr>
            <a:xfrm>
              <a:off x="1543571" y="177314"/>
              <a:ext cx="2158708" cy="1504598"/>
            </a:xfrm>
            <a:prstGeom prst="can">
              <a:avLst>
                <a:gd name="adj" fmla="val 46931"/>
              </a:avLst>
            </a:prstGeom>
            <a:gradFill>
              <a:gsLst>
                <a:gs pos="0">
                  <a:schemeClr val="accent5">
                    <a:lumMod val="60000"/>
                    <a:lumOff val="40000"/>
                    <a:alpha val="90000"/>
                  </a:schemeClr>
                </a:gs>
                <a:gs pos="50000">
                  <a:schemeClr val="accent5">
                    <a:alpha val="50000"/>
                  </a:schemeClr>
                </a:gs>
                <a:gs pos="100000">
                  <a:schemeClr val="accent5">
                    <a:alpha val="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6" name="Can 15">
              <a:extLst>
                <a:ext uri="{FF2B5EF4-FFF2-40B4-BE49-F238E27FC236}">
                  <a16:creationId xmlns:a16="http://schemas.microsoft.com/office/drawing/2014/main" id="{6DA22F82-C304-4C5C-1E8C-76E99ED945EB}"/>
                </a:ext>
              </a:extLst>
            </p:cNvPr>
            <p:cNvSpPr/>
            <p:nvPr/>
          </p:nvSpPr>
          <p:spPr>
            <a:xfrm rot="5400000">
              <a:off x="1141408" y="1267476"/>
              <a:ext cx="234512" cy="163694"/>
            </a:xfrm>
            <a:prstGeom prst="can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" name="Can 16">
              <a:extLst>
                <a:ext uri="{FF2B5EF4-FFF2-40B4-BE49-F238E27FC236}">
                  <a16:creationId xmlns:a16="http://schemas.microsoft.com/office/drawing/2014/main" id="{F730A438-EBB6-26BD-3DB3-D9F062871F78}"/>
                </a:ext>
              </a:extLst>
            </p:cNvPr>
            <p:cNvSpPr/>
            <p:nvPr/>
          </p:nvSpPr>
          <p:spPr>
            <a:xfrm rot="5400000">
              <a:off x="3907127" y="1267476"/>
              <a:ext cx="234512" cy="163694"/>
            </a:xfrm>
            <a:prstGeom prst="can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034426BC-4AB7-A5F6-E6DD-CA9C56CCEC80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 flipV="1">
              <a:off x="1894087" y="761877"/>
              <a:ext cx="59718" cy="120415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" name="Triangle 18">
              <a:extLst>
                <a:ext uri="{FF2B5EF4-FFF2-40B4-BE49-F238E27FC236}">
                  <a16:creationId xmlns:a16="http://schemas.microsoft.com/office/drawing/2014/main" id="{3E832076-31DA-C022-6B6C-4BF74AAA67E0}"/>
                </a:ext>
              </a:extLst>
            </p:cNvPr>
            <p:cNvSpPr>
              <a:spLocks noChangeAspect="1"/>
            </p:cNvSpPr>
            <p:nvPr/>
          </p:nvSpPr>
          <p:spPr>
            <a:xfrm rot="5400000" flipV="1">
              <a:off x="3316328" y="758400"/>
              <a:ext cx="59718" cy="120415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B804C89-7ED6-BF5A-0788-CC98547BF7ED}"/>
                </a:ext>
              </a:extLst>
            </p:cNvPr>
            <p:cNvSpPr/>
            <p:nvPr/>
          </p:nvSpPr>
          <p:spPr>
            <a:xfrm rot="5400000">
              <a:off x="1029540" y="1243063"/>
              <a:ext cx="39779" cy="25477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" name="Can 20">
              <a:extLst>
                <a:ext uri="{FF2B5EF4-FFF2-40B4-BE49-F238E27FC236}">
                  <a16:creationId xmlns:a16="http://schemas.microsoft.com/office/drawing/2014/main" id="{D6E8298A-43DA-2F3D-7CC2-C22FF7B2F6FB}"/>
                </a:ext>
              </a:extLst>
            </p:cNvPr>
            <p:cNvSpPr/>
            <p:nvPr/>
          </p:nvSpPr>
          <p:spPr>
            <a:xfrm>
              <a:off x="2001859" y="900552"/>
              <a:ext cx="1246498" cy="544041"/>
            </a:xfrm>
            <a:prstGeom prst="can">
              <a:avLst>
                <a:gd name="adj" fmla="val 50000"/>
              </a:avLst>
            </a:prstGeom>
            <a:solidFill>
              <a:srgbClr val="FF8AD8">
                <a:alpha val="64000"/>
              </a:srgb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C9C0AD-4EA4-5F00-A3C8-7724FE518D59}"/>
                </a:ext>
              </a:extLst>
            </p:cNvPr>
            <p:cNvSpPr/>
            <p:nvPr/>
          </p:nvSpPr>
          <p:spPr>
            <a:xfrm rot="16200000" flipH="1">
              <a:off x="4182466" y="1222234"/>
              <a:ext cx="39779" cy="25477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0DC6BAD-5EE1-72EF-CB55-FC3B156F3C87}"/>
                </a:ext>
              </a:extLst>
            </p:cNvPr>
            <p:cNvSpPr/>
            <p:nvPr/>
          </p:nvSpPr>
          <p:spPr>
            <a:xfrm>
              <a:off x="1998257" y="1068625"/>
              <a:ext cx="1246498" cy="211568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riangle 23">
              <a:extLst>
                <a:ext uri="{FF2B5EF4-FFF2-40B4-BE49-F238E27FC236}">
                  <a16:creationId xmlns:a16="http://schemas.microsoft.com/office/drawing/2014/main" id="{20F3FAC9-C2E2-CC11-F1AA-BCB068A06D7C}"/>
                </a:ext>
              </a:extLst>
            </p:cNvPr>
            <p:cNvSpPr/>
            <p:nvPr/>
          </p:nvSpPr>
          <p:spPr>
            <a:xfrm>
              <a:off x="2417318" y="1159303"/>
              <a:ext cx="334474" cy="277962"/>
            </a:xfrm>
            <a:prstGeom prst="triangle">
              <a:avLst>
                <a:gd name="adj" fmla="val 49457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scene3d>
              <a:camera prst="isometricOffAxis2Top">
                <a:rot lat="20509858" lon="19744006" rev="3973264"/>
              </a:camera>
              <a:lightRig rig="threePt" dir="t"/>
            </a:scene3d>
            <a:sp3d extrusionH="76200" prstMaterial="softEdge">
              <a:extrusionClr>
                <a:schemeClr val="accent1">
                  <a:lumMod val="20000"/>
                  <a:lumOff val="80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4029F72-556D-819D-2E8C-48AEF945BA05}"/>
              </a:ext>
            </a:extLst>
          </p:cNvPr>
          <p:cNvSpPr/>
          <p:nvPr/>
        </p:nvSpPr>
        <p:spPr>
          <a:xfrm>
            <a:off x="228599" y="2903115"/>
            <a:ext cx="3161657" cy="732724"/>
          </a:xfrm>
          <a:prstGeom prst="roundRect">
            <a:avLst/>
          </a:prstGeom>
          <a:noFill/>
          <a:ln>
            <a:solidFill>
              <a:srgbClr val="E31A1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125AE91-C9BC-D293-5F51-5E269C10CCD0}"/>
              </a:ext>
            </a:extLst>
          </p:cNvPr>
          <p:cNvSpPr/>
          <p:nvPr/>
        </p:nvSpPr>
        <p:spPr>
          <a:xfrm>
            <a:off x="249603" y="2373215"/>
            <a:ext cx="3141035" cy="507539"/>
          </a:xfrm>
          <a:prstGeom prst="roundRect">
            <a:avLst/>
          </a:prstGeom>
          <a:noFill/>
          <a:ln>
            <a:solidFill>
              <a:srgbClr val="E31A1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4C2FA5-C58C-9D79-5A4E-996E0E30E030}"/>
              </a:ext>
            </a:extLst>
          </p:cNvPr>
          <p:cNvSpPr txBox="1"/>
          <p:nvPr/>
        </p:nvSpPr>
        <p:spPr>
          <a:xfrm>
            <a:off x="3662247" y="2431020"/>
            <a:ext cx="1611004" cy="1169551"/>
          </a:xfrm>
          <a:prstGeom prst="rect">
            <a:avLst/>
          </a:prstGeom>
          <a:noFill/>
          <a:ln>
            <a:solidFill>
              <a:srgbClr val="E31A1B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High microwave quality factor leads to high conversion efficiency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FE40878-1B28-D3FA-E3BE-08AADCB38971}"/>
              </a:ext>
            </a:extLst>
          </p:cNvPr>
          <p:cNvSpPr/>
          <p:nvPr/>
        </p:nvSpPr>
        <p:spPr>
          <a:xfrm>
            <a:off x="228598" y="3984854"/>
            <a:ext cx="3161655" cy="375946"/>
          </a:xfrm>
          <a:prstGeom prst="roundRect">
            <a:avLst/>
          </a:prstGeom>
          <a:noFill/>
          <a:ln>
            <a:solidFill>
              <a:srgbClr val="E31A1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8E174A-F35E-9010-A379-69EA98F1E5BC}"/>
              </a:ext>
            </a:extLst>
          </p:cNvPr>
          <p:cNvSpPr txBox="1"/>
          <p:nvPr/>
        </p:nvSpPr>
        <p:spPr>
          <a:xfrm>
            <a:off x="3688891" y="3865652"/>
            <a:ext cx="3375683" cy="523220"/>
          </a:xfrm>
          <a:prstGeom prst="rect">
            <a:avLst/>
          </a:prstGeom>
          <a:noFill/>
          <a:ln>
            <a:solidFill>
              <a:srgbClr val="E31A1B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Low pump power —&gt; low thermal quasiparticle poisoning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6EFE35-001C-900D-232E-09203B8FD7B9}"/>
              </a:ext>
            </a:extLst>
          </p:cNvPr>
          <p:cNvSpPr txBox="1"/>
          <p:nvPr/>
        </p:nvSpPr>
        <p:spPr>
          <a:xfrm>
            <a:off x="5501698" y="1823997"/>
            <a:ext cx="3527523" cy="954107"/>
          </a:xfrm>
          <a:prstGeom prst="rect">
            <a:avLst/>
          </a:prstGeom>
          <a:noFill/>
          <a:ln>
            <a:solidFill>
              <a:srgbClr val="1E78B4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Trade-off between MO coupling and efficiency. High efficiency and low pump power leads to entanglement without need of further purification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5A6ECDD-6E5C-F3FC-DB89-49F648054299}"/>
              </a:ext>
            </a:extLst>
          </p:cNvPr>
          <p:cNvSpPr/>
          <p:nvPr/>
        </p:nvSpPr>
        <p:spPr>
          <a:xfrm>
            <a:off x="249604" y="1640688"/>
            <a:ext cx="3141035" cy="698116"/>
          </a:xfrm>
          <a:prstGeom prst="roundRect">
            <a:avLst/>
          </a:prstGeom>
          <a:noFill/>
          <a:ln>
            <a:solidFill>
              <a:srgbClr val="1E78B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D70ED58-22DC-25A9-0F7F-7E32C0F8ACC9}"/>
              </a:ext>
            </a:extLst>
          </p:cNvPr>
          <p:cNvSpPr/>
          <p:nvPr/>
        </p:nvSpPr>
        <p:spPr>
          <a:xfrm>
            <a:off x="228599" y="3674552"/>
            <a:ext cx="3161656" cy="287007"/>
          </a:xfrm>
          <a:prstGeom prst="roundRect">
            <a:avLst/>
          </a:prstGeom>
          <a:noFill/>
          <a:ln>
            <a:solidFill>
              <a:srgbClr val="33A02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6E5F052-CE14-A506-9BDB-79718D738939}"/>
              </a:ext>
            </a:extLst>
          </p:cNvPr>
          <p:cNvSpPr txBox="1"/>
          <p:nvPr/>
        </p:nvSpPr>
        <p:spPr>
          <a:xfrm>
            <a:off x="5462378" y="3269477"/>
            <a:ext cx="3544026" cy="523220"/>
          </a:xfrm>
          <a:prstGeom prst="rect">
            <a:avLst/>
          </a:prstGeom>
          <a:noFill/>
          <a:ln>
            <a:solidFill>
              <a:srgbClr val="33A02C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Operating bandwidth is within acceptable values for superconducting qubits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6B8E4DB-6F5A-D9F5-0A5A-C6B30C254F32}"/>
              </a:ext>
            </a:extLst>
          </p:cNvPr>
          <p:cNvCxnSpPr>
            <a:cxnSpLocks/>
          </p:cNvCxnSpPr>
          <p:nvPr/>
        </p:nvCxnSpPr>
        <p:spPr>
          <a:xfrm>
            <a:off x="3390256" y="3269477"/>
            <a:ext cx="245452" cy="0"/>
          </a:xfrm>
          <a:prstGeom prst="straightConnector1">
            <a:avLst/>
          </a:prstGeom>
          <a:ln>
            <a:solidFill>
              <a:srgbClr val="E31A1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08CFFF82-85A9-B065-FC26-2E707E93D009}"/>
              </a:ext>
            </a:extLst>
          </p:cNvPr>
          <p:cNvSpPr txBox="1"/>
          <p:nvPr/>
        </p:nvSpPr>
        <p:spPr>
          <a:xfrm>
            <a:off x="3534644" y="2121319"/>
            <a:ext cx="2157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E31A1B"/>
                </a:solidFill>
                <a:latin typeface="Helvetica" pitchFamily="2" charset="0"/>
              </a:rPr>
              <a:t>Quantum Sensing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15C5EED-7714-7560-CC83-E3A3826F8DF1}"/>
              </a:ext>
            </a:extLst>
          </p:cNvPr>
          <p:cNvCxnSpPr>
            <a:cxnSpLocks/>
          </p:cNvCxnSpPr>
          <p:nvPr/>
        </p:nvCxnSpPr>
        <p:spPr>
          <a:xfrm>
            <a:off x="3390256" y="1977565"/>
            <a:ext cx="2071739" cy="0"/>
          </a:xfrm>
          <a:prstGeom prst="straightConnector1">
            <a:avLst/>
          </a:prstGeom>
          <a:ln>
            <a:solidFill>
              <a:srgbClr val="1E78B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2FE898C4-BAD4-734A-8ACA-B7F849F900DA}"/>
              </a:ext>
            </a:extLst>
          </p:cNvPr>
          <p:cNvSpPr txBox="1"/>
          <p:nvPr/>
        </p:nvSpPr>
        <p:spPr>
          <a:xfrm>
            <a:off x="5495495" y="1439134"/>
            <a:ext cx="3008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E78B4"/>
                </a:solidFill>
                <a:latin typeface="Helvetica" pitchFamily="2" charset="0"/>
              </a:rPr>
              <a:t>Quantum Communication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74231DD-9731-E323-34DE-8F073D001726}"/>
              </a:ext>
            </a:extLst>
          </p:cNvPr>
          <p:cNvSpPr txBox="1"/>
          <p:nvPr/>
        </p:nvSpPr>
        <p:spPr>
          <a:xfrm>
            <a:off x="5376733" y="2922685"/>
            <a:ext cx="3008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3A02C"/>
                </a:solidFill>
                <a:latin typeface="Helvetica" pitchFamily="2" charset="0"/>
              </a:rPr>
              <a:t>Quantum Computing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1932E13-1251-1534-EC80-E18B83182262}"/>
              </a:ext>
            </a:extLst>
          </p:cNvPr>
          <p:cNvCxnSpPr>
            <a:cxnSpLocks/>
          </p:cNvCxnSpPr>
          <p:nvPr/>
        </p:nvCxnSpPr>
        <p:spPr>
          <a:xfrm>
            <a:off x="3390256" y="3732961"/>
            <a:ext cx="2060440" cy="7781"/>
          </a:xfrm>
          <a:prstGeom prst="straightConnector1">
            <a:avLst/>
          </a:prstGeom>
          <a:ln>
            <a:solidFill>
              <a:srgbClr val="33A02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B4512D4-41AE-F7B6-2376-9E27543A063D}"/>
              </a:ext>
            </a:extLst>
          </p:cNvPr>
          <p:cNvSpPr txBox="1"/>
          <p:nvPr/>
        </p:nvSpPr>
        <p:spPr>
          <a:xfrm>
            <a:off x="7200900" y="4373024"/>
            <a:ext cx="1954630" cy="430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b="0" i="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** Wang et al. </a:t>
            </a:r>
            <a:r>
              <a:rPr lang="pt-BR" sz="1100" b="0" i="0" dirty="0" err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Npj</a:t>
            </a:r>
            <a:r>
              <a:rPr lang="pt-BR" sz="1100" b="0" i="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Quantum </a:t>
            </a:r>
            <a:r>
              <a:rPr lang="pt-BR" sz="1100" b="0" i="0" dirty="0" err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Information</a:t>
            </a:r>
            <a:r>
              <a:rPr lang="pt-BR" sz="1100" b="0" i="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, 8 149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6ABE5AF-B7F7-2986-AE82-6D8369321E3A}"/>
              </a:ext>
            </a:extLst>
          </p:cNvPr>
          <p:cNvCxnSpPr>
            <a:cxnSpLocks/>
          </p:cNvCxnSpPr>
          <p:nvPr/>
        </p:nvCxnSpPr>
        <p:spPr>
          <a:xfrm>
            <a:off x="3390256" y="2649453"/>
            <a:ext cx="245452" cy="0"/>
          </a:xfrm>
          <a:prstGeom prst="straightConnector1">
            <a:avLst/>
          </a:prstGeom>
          <a:ln>
            <a:solidFill>
              <a:srgbClr val="E31A1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2806350-E0B2-8F7F-AB4E-B580CA23ACED}"/>
              </a:ext>
            </a:extLst>
          </p:cNvPr>
          <p:cNvCxnSpPr>
            <a:cxnSpLocks/>
          </p:cNvCxnSpPr>
          <p:nvPr/>
        </p:nvCxnSpPr>
        <p:spPr>
          <a:xfrm>
            <a:off x="3390256" y="4155313"/>
            <a:ext cx="245452" cy="0"/>
          </a:xfrm>
          <a:prstGeom prst="straightConnector1">
            <a:avLst/>
          </a:prstGeom>
          <a:ln>
            <a:solidFill>
              <a:srgbClr val="E31A1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: Rounded Corners 9">
            <a:extLst>
              <a:ext uri="{FF2B5EF4-FFF2-40B4-BE49-F238E27FC236}">
                <a16:creationId xmlns:a16="http://schemas.microsoft.com/office/drawing/2014/main" id="{07CB7150-C02B-A956-DBD5-809827E972DA}"/>
              </a:ext>
            </a:extLst>
          </p:cNvPr>
          <p:cNvSpPr/>
          <p:nvPr/>
        </p:nvSpPr>
        <p:spPr>
          <a:xfrm>
            <a:off x="249603" y="4398437"/>
            <a:ext cx="3140650" cy="327084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51A48C1-755C-4FA5-1577-510F14C62261}"/>
              </a:ext>
            </a:extLst>
          </p:cNvPr>
          <p:cNvSpPr txBox="1"/>
          <p:nvPr/>
        </p:nvSpPr>
        <p:spPr>
          <a:xfrm>
            <a:off x="3688891" y="4424187"/>
            <a:ext cx="2462528" cy="30777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Increase the operating range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5DEBAA1-20A8-41E7-2BE7-4C70FC2E9824}"/>
              </a:ext>
            </a:extLst>
          </p:cNvPr>
          <p:cNvCxnSpPr>
            <a:cxnSpLocks/>
          </p:cNvCxnSpPr>
          <p:nvPr/>
        </p:nvCxnSpPr>
        <p:spPr>
          <a:xfrm>
            <a:off x="3390256" y="4567856"/>
            <a:ext cx="245452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11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10" grpId="0" animBg="1"/>
      <p:bldP spid="25" grpId="0" animBg="1"/>
      <p:bldP spid="27" grpId="0" animBg="1"/>
      <p:bldP spid="29" grpId="0" animBg="1"/>
      <p:bldP spid="33" grpId="0" animBg="1"/>
      <p:bldP spid="35" grpId="0" animBg="1"/>
      <p:bldP spid="49" grpId="0"/>
      <p:bldP spid="54" grpId="0"/>
      <p:bldP spid="59" grpId="0"/>
      <p:bldP spid="38" grpId="0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05ABE3AF-EA84-5041-D2B1-FA665DFEC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5"/>
            <a:ext cx="8686800" cy="320908"/>
          </a:xfrm>
        </p:spPr>
        <p:txBody>
          <a:bodyPr/>
          <a:lstStyle/>
          <a:p>
            <a:r>
              <a:rPr lang="en-US" dirty="0">
                <a:solidFill>
                  <a:srgbClr val="003087"/>
                </a:solidFill>
              </a:rPr>
              <a:t>Evaluation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0D4BB8-2475-0D21-3CF2-C53EE1E22E09}"/>
              </a:ext>
            </a:extLst>
          </p:cNvPr>
          <p:cNvSpPr txBox="1"/>
          <p:nvPr/>
        </p:nvSpPr>
        <p:spPr>
          <a:xfrm>
            <a:off x="-133003" y="2577436"/>
            <a:ext cx="1484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Optical mode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7ADC5AF0-C3CF-D1EC-B969-FAF9ECF1A7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70929227"/>
                  </p:ext>
                </p:extLst>
              </p:nvPr>
            </p:nvGraphicFramePr>
            <p:xfrm>
              <a:off x="228983" y="1252903"/>
              <a:ext cx="3161657" cy="3474720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2182748">
                      <a:extLst>
                        <a:ext uri="{9D8B030D-6E8A-4147-A177-3AD203B41FA5}">
                          <a16:colId xmlns:a16="http://schemas.microsoft.com/office/drawing/2014/main" val="3207374244"/>
                        </a:ext>
                      </a:extLst>
                    </a:gridCol>
                    <a:gridCol w="978909">
                      <a:extLst>
                        <a:ext uri="{9D8B030D-6E8A-4147-A177-3AD203B41FA5}">
                          <a16:colId xmlns:a16="http://schemas.microsoft.com/office/drawing/2014/main" val="15748203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  <a:latin typeface="Helvetica" pitchFamily="2" charset="0"/>
                            </a:rPr>
                            <a:t>Figures of merit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27473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Single-photon microwave-optical coupling rate (</a:t>
                          </a:r>
                          <a14:m>
                            <m:oMath xmlns:m="http://schemas.openxmlformats.org/officeDocument/2006/math">
                              <m:r>
                                <a:rPr lang="en-US" sz="140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US" sz="140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  <m:r>
                                <a:rPr lang="en-US" sz="140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oMath>
                          </a14:m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)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40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46.75</m:t>
                              </m:r>
                            </m:oMath>
                          </a14:m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Hz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644671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Microwave quality factor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)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40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866560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Cooperativity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40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𝑒𝑜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)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0.58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56250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Conversion efficiency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50%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558499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Operating bandwidth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100kHz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096576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Pump power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)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140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  <m:r>
                                <m:rPr>
                                  <m:nor/>
                                </m:rPr>
                                <a:rPr lang="en-US" sz="1400" b="0" i="0" dirty="0">
                                  <a:solidFill>
                                    <a:srgbClr val="000000"/>
                                  </a:solidFill>
                                  <a:latin typeface="Helvetica" pitchFamily="2" charset="0"/>
                                </a:rPr>
                                <m:t>W</m:t>
                              </m:r>
                            </m:oMath>
                          </a14:m>
                          <a:endParaRPr lang="en-US" sz="1400" b="0" i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59817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Tunability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700MHz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676955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7ADC5AF0-C3CF-D1EC-B969-FAF9ECF1A7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70929227"/>
                  </p:ext>
                </p:extLst>
              </p:nvPr>
            </p:nvGraphicFramePr>
            <p:xfrm>
              <a:off x="228983" y="1252903"/>
              <a:ext cx="3161657" cy="3474720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2182748">
                      <a:extLst>
                        <a:ext uri="{9D8B030D-6E8A-4147-A177-3AD203B41FA5}">
                          <a16:colId xmlns:a16="http://schemas.microsoft.com/office/drawing/2014/main" val="3207374244"/>
                        </a:ext>
                      </a:extLst>
                    </a:gridCol>
                    <a:gridCol w="978909">
                      <a:extLst>
                        <a:ext uri="{9D8B030D-6E8A-4147-A177-3AD203B41FA5}">
                          <a16:colId xmlns:a16="http://schemas.microsoft.com/office/drawing/2014/main" val="15748203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  <a:latin typeface="Helvetica" pitchFamily="2" charset="0"/>
                            </a:rPr>
                            <a:t>Figures of merit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2747349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81" t="-51724" r="-45349" b="-3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24675" t="-51724" r="-1299" b="-3241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64467199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81" t="-214634" r="-45349" b="-3585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24675" t="-214634" r="-1299" b="-3585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66560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81" t="-430000" r="-45349" b="-3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0.58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56250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Conversion efficiency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50%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558499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Operating bandwidth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100kHz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096576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81" t="-723333" r="-45349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24675" t="-723333" r="-1299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459817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Tunability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700MHz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67695505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1D0FA825-0DEB-2B75-D9FB-058CF88A049E}"/>
              </a:ext>
            </a:extLst>
          </p:cNvPr>
          <p:cNvGrpSpPr>
            <a:grpSpLocks noChangeAspect="1"/>
          </p:cNvGrpSpPr>
          <p:nvPr/>
        </p:nvGrpSpPr>
        <p:grpSpPr>
          <a:xfrm>
            <a:off x="6734498" y="509723"/>
            <a:ext cx="1958904" cy="867306"/>
            <a:chOff x="922044" y="177314"/>
            <a:chExt cx="3407698" cy="1504598"/>
          </a:xfrm>
        </p:grpSpPr>
        <p:sp>
          <p:nvSpPr>
            <p:cNvPr id="15" name="Can 14">
              <a:extLst>
                <a:ext uri="{FF2B5EF4-FFF2-40B4-BE49-F238E27FC236}">
                  <a16:creationId xmlns:a16="http://schemas.microsoft.com/office/drawing/2014/main" id="{7D74CCFB-FB0D-6626-746F-40A83D95B92D}"/>
                </a:ext>
              </a:extLst>
            </p:cNvPr>
            <p:cNvSpPr/>
            <p:nvPr/>
          </p:nvSpPr>
          <p:spPr>
            <a:xfrm>
              <a:off x="1543571" y="177314"/>
              <a:ext cx="2158708" cy="1504598"/>
            </a:xfrm>
            <a:prstGeom prst="can">
              <a:avLst>
                <a:gd name="adj" fmla="val 46931"/>
              </a:avLst>
            </a:prstGeom>
            <a:gradFill>
              <a:gsLst>
                <a:gs pos="0">
                  <a:schemeClr val="accent5">
                    <a:lumMod val="60000"/>
                    <a:lumOff val="40000"/>
                    <a:alpha val="90000"/>
                  </a:schemeClr>
                </a:gs>
                <a:gs pos="50000">
                  <a:schemeClr val="accent5">
                    <a:alpha val="50000"/>
                  </a:schemeClr>
                </a:gs>
                <a:gs pos="100000">
                  <a:schemeClr val="accent5">
                    <a:alpha val="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6" name="Can 15">
              <a:extLst>
                <a:ext uri="{FF2B5EF4-FFF2-40B4-BE49-F238E27FC236}">
                  <a16:creationId xmlns:a16="http://schemas.microsoft.com/office/drawing/2014/main" id="{6DA22F82-C304-4C5C-1E8C-76E99ED945EB}"/>
                </a:ext>
              </a:extLst>
            </p:cNvPr>
            <p:cNvSpPr/>
            <p:nvPr/>
          </p:nvSpPr>
          <p:spPr>
            <a:xfrm rot="5400000">
              <a:off x="1141408" y="1267476"/>
              <a:ext cx="234512" cy="163694"/>
            </a:xfrm>
            <a:prstGeom prst="can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" name="Can 16">
              <a:extLst>
                <a:ext uri="{FF2B5EF4-FFF2-40B4-BE49-F238E27FC236}">
                  <a16:creationId xmlns:a16="http://schemas.microsoft.com/office/drawing/2014/main" id="{F730A438-EBB6-26BD-3DB3-D9F062871F78}"/>
                </a:ext>
              </a:extLst>
            </p:cNvPr>
            <p:cNvSpPr/>
            <p:nvPr/>
          </p:nvSpPr>
          <p:spPr>
            <a:xfrm rot="5400000">
              <a:off x="3907127" y="1267476"/>
              <a:ext cx="234512" cy="163694"/>
            </a:xfrm>
            <a:prstGeom prst="can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034426BC-4AB7-A5F6-E6DD-CA9C56CCEC80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 flipV="1">
              <a:off x="1894087" y="761877"/>
              <a:ext cx="59718" cy="120415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" name="Triangle 18">
              <a:extLst>
                <a:ext uri="{FF2B5EF4-FFF2-40B4-BE49-F238E27FC236}">
                  <a16:creationId xmlns:a16="http://schemas.microsoft.com/office/drawing/2014/main" id="{3E832076-31DA-C022-6B6C-4BF74AAA67E0}"/>
                </a:ext>
              </a:extLst>
            </p:cNvPr>
            <p:cNvSpPr>
              <a:spLocks noChangeAspect="1"/>
            </p:cNvSpPr>
            <p:nvPr/>
          </p:nvSpPr>
          <p:spPr>
            <a:xfrm rot="5400000" flipV="1">
              <a:off x="3316328" y="758400"/>
              <a:ext cx="59718" cy="120415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B804C89-7ED6-BF5A-0788-CC98547BF7ED}"/>
                </a:ext>
              </a:extLst>
            </p:cNvPr>
            <p:cNvSpPr/>
            <p:nvPr/>
          </p:nvSpPr>
          <p:spPr>
            <a:xfrm rot="5400000">
              <a:off x="1029540" y="1243063"/>
              <a:ext cx="39779" cy="25477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" name="Can 20">
              <a:extLst>
                <a:ext uri="{FF2B5EF4-FFF2-40B4-BE49-F238E27FC236}">
                  <a16:creationId xmlns:a16="http://schemas.microsoft.com/office/drawing/2014/main" id="{D6E8298A-43DA-2F3D-7CC2-C22FF7B2F6FB}"/>
                </a:ext>
              </a:extLst>
            </p:cNvPr>
            <p:cNvSpPr/>
            <p:nvPr/>
          </p:nvSpPr>
          <p:spPr>
            <a:xfrm>
              <a:off x="2001859" y="900552"/>
              <a:ext cx="1246498" cy="544041"/>
            </a:xfrm>
            <a:prstGeom prst="can">
              <a:avLst>
                <a:gd name="adj" fmla="val 50000"/>
              </a:avLst>
            </a:prstGeom>
            <a:solidFill>
              <a:srgbClr val="FF8AD8">
                <a:alpha val="64000"/>
              </a:srgb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C9C0AD-4EA4-5F00-A3C8-7724FE518D59}"/>
                </a:ext>
              </a:extLst>
            </p:cNvPr>
            <p:cNvSpPr/>
            <p:nvPr/>
          </p:nvSpPr>
          <p:spPr>
            <a:xfrm rot="16200000" flipH="1">
              <a:off x="4182466" y="1222234"/>
              <a:ext cx="39779" cy="25477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0DC6BAD-5EE1-72EF-CB55-FC3B156F3C87}"/>
                </a:ext>
              </a:extLst>
            </p:cNvPr>
            <p:cNvSpPr/>
            <p:nvPr/>
          </p:nvSpPr>
          <p:spPr>
            <a:xfrm>
              <a:off x="1998257" y="1068625"/>
              <a:ext cx="1246498" cy="211568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riangle 23">
              <a:extLst>
                <a:ext uri="{FF2B5EF4-FFF2-40B4-BE49-F238E27FC236}">
                  <a16:creationId xmlns:a16="http://schemas.microsoft.com/office/drawing/2014/main" id="{20F3FAC9-C2E2-CC11-F1AA-BCB068A06D7C}"/>
                </a:ext>
              </a:extLst>
            </p:cNvPr>
            <p:cNvSpPr/>
            <p:nvPr/>
          </p:nvSpPr>
          <p:spPr>
            <a:xfrm>
              <a:off x="2417318" y="1159303"/>
              <a:ext cx="334474" cy="277962"/>
            </a:xfrm>
            <a:prstGeom prst="triangle">
              <a:avLst>
                <a:gd name="adj" fmla="val 49457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scene3d>
              <a:camera prst="isometricOffAxis2Top">
                <a:rot lat="20509858" lon="19744006" rev="3973264"/>
              </a:camera>
              <a:lightRig rig="threePt" dir="t"/>
            </a:scene3d>
            <a:sp3d extrusionH="76200" prstMaterial="softEdge">
              <a:extrusionClr>
                <a:schemeClr val="accent1">
                  <a:lumMod val="20000"/>
                  <a:lumOff val="80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C16614E-2441-7DE5-D729-65B9C9EEF4A9}"/>
              </a:ext>
            </a:extLst>
          </p:cNvPr>
          <p:cNvSpPr txBox="1"/>
          <p:nvPr/>
        </p:nvSpPr>
        <p:spPr>
          <a:xfrm>
            <a:off x="3567676" y="1398557"/>
            <a:ext cx="534772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Operation under very </a:t>
            </a:r>
            <a:r>
              <a:rPr lang="en-US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different environmental conditions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and close to the sensing cavity with a high </a:t>
            </a:r>
            <a:r>
              <a:rPr lang="en-US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magnetic field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endParaRPr lang="en-US" sz="14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5">
                <a:extLst>
                  <a:ext uri="{FF2B5EF4-FFF2-40B4-BE49-F238E27FC236}">
                    <a16:creationId xmlns:a16="http://schemas.microsoft.com/office/drawing/2014/main" id="{ACD2B6B3-85F5-4806-D2CD-FF855AB4DDC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30397370"/>
                  </p:ext>
                </p:extLst>
              </p:nvPr>
            </p:nvGraphicFramePr>
            <p:xfrm>
              <a:off x="3926909" y="2087276"/>
              <a:ext cx="4740366" cy="2352040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1337383">
                      <a:extLst>
                        <a:ext uri="{9D8B030D-6E8A-4147-A177-3AD203B41FA5}">
                          <a16:colId xmlns:a16="http://schemas.microsoft.com/office/drawing/2014/main" val="3207374244"/>
                        </a:ext>
                      </a:extLst>
                    </a:gridCol>
                    <a:gridCol w="875681">
                      <a:extLst>
                        <a:ext uri="{9D8B030D-6E8A-4147-A177-3AD203B41FA5}">
                          <a16:colId xmlns:a16="http://schemas.microsoft.com/office/drawing/2014/main" val="1574820367"/>
                        </a:ext>
                      </a:extLst>
                    </a:gridCol>
                    <a:gridCol w="1072490">
                      <a:extLst>
                        <a:ext uri="{9D8B030D-6E8A-4147-A177-3AD203B41FA5}">
                          <a16:colId xmlns:a16="http://schemas.microsoft.com/office/drawing/2014/main" val="2776596067"/>
                        </a:ext>
                      </a:extLst>
                    </a:gridCol>
                    <a:gridCol w="693892">
                      <a:extLst>
                        <a:ext uri="{9D8B030D-6E8A-4147-A177-3AD203B41FA5}">
                          <a16:colId xmlns:a16="http://schemas.microsoft.com/office/drawing/2014/main" val="1177388823"/>
                        </a:ext>
                      </a:extLst>
                    </a:gridCol>
                    <a:gridCol w="760920">
                      <a:extLst>
                        <a:ext uri="{9D8B030D-6E8A-4147-A177-3AD203B41FA5}">
                          <a16:colId xmlns:a16="http://schemas.microsoft.com/office/drawing/2014/main" val="112489873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  <a:latin typeface="Helvetica" pitchFamily="2" charset="0"/>
                            </a:rPr>
                            <a:t>Ref.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  <a:latin typeface="Helvetica" pitchFamily="2" charset="0"/>
                            </a:rPr>
                            <a:t>Material</a:t>
                          </a:r>
                          <a:endParaRPr lang="en-US" sz="1400" b="0" i="0" dirty="0">
                            <a:solidFill>
                              <a:schemeClr val="tx1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  <a:latin typeface="Helvetica" pitchFamily="2" charset="0"/>
                            </a:rPr>
                            <a:t>Notes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b="0" i="1" baseline="-25000" dirty="0">
                            <a:solidFill>
                              <a:schemeClr val="tx1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b="0" i="1" baseline="-25000" dirty="0">
                            <a:solidFill>
                              <a:schemeClr val="tx1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56102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npj</a:t>
                          </a:r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 Quantum Inf. 8, 149 (2023)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Niobium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SRF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1.1 × </m:t>
                                </m:r>
                                <m:sSup>
                                  <m:sSupPr>
                                    <m:ctrlPr>
                                      <a:rPr lang="en-US" sz="140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40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0.14 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mW</m:t>
                                </m:r>
                              </m:oMath>
                            </m:oMathPara>
                          </a14:m>
                          <a:endParaRPr lang="en-US" sz="1400" b="0" i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56250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npj</a:t>
                          </a:r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 Quantum Inf. 8, 149 (2023) (Supp.)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Copper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Normal conducting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2.3 × </m:t>
                                </m:r>
                                <m:sSup>
                                  <m:sSupPr>
                                    <m:ctrlPr>
                                      <a:rPr lang="en-US" sz="140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40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  <a:p>
                          <a:pPr algn="l"/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0.6 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mW</m:t>
                                </m:r>
                              </m:oMath>
                            </m:oMathPara>
                          </a14:m>
                          <a:endParaRPr lang="en-US" sz="1400" b="0" i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558499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arXiv:2203.12714, 2022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Nb</a:t>
                          </a:r>
                          <a:r>
                            <a:rPr lang="en-US" sz="1400" baseline="-250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3</a:t>
                          </a:r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Sn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Magnetic field B</a:t>
                          </a:r>
                          <a:r>
                            <a:rPr lang="en-US" sz="1400" baseline="-250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a</a:t>
                          </a:r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=6T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8.3 × </m:t>
                                </m:r>
                                <m:sSup>
                                  <m:sSupPr>
                                    <m:ctrlPr>
                                      <a:rPr lang="en-US" sz="140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40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0.3 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mW</m:t>
                                </m:r>
                              </m:oMath>
                            </m:oMathPara>
                          </a14:m>
                          <a:endParaRPr lang="en-US" sz="1400" b="0" i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096576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5">
                <a:extLst>
                  <a:ext uri="{FF2B5EF4-FFF2-40B4-BE49-F238E27FC236}">
                    <a16:creationId xmlns:a16="http://schemas.microsoft.com/office/drawing/2014/main" id="{ACD2B6B3-85F5-4806-D2CD-FF855AB4DDC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30397370"/>
                  </p:ext>
                </p:extLst>
              </p:nvPr>
            </p:nvGraphicFramePr>
            <p:xfrm>
              <a:off x="3926909" y="2087276"/>
              <a:ext cx="4740366" cy="2352040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1337383">
                      <a:extLst>
                        <a:ext uri="{9D8B030D-6E8A-4147-A177-3AD203B41FA5}">
                          <a16:colId xmlns:a16="http://schemas.microsoft.com/office/drawing/2014/main" val="3207374244"/>
                        </a:ext>
                      </a:extLst>
                    </a:gridCol>
                    <a:gridCol w="875681">
                      <a:extLst>
                        <a:ext uri="{9D8B030D-6E8A-4147-A177-3AD203B41FA5}">
                          <a16:colId xmlns:a16="http://schemas.microsoft.com/office/drawing/2014/main" val="1574820367"/>
                        </a:ext>
                      </a:extLst>
                    </a:gridCol>
                    <a:gridCol w="1072490">
                      <a:extLst>
                        <a:ext uri="{9D8B030D-6E8A-4147-A177-3AD203B41FA5}">
                          <a16:colId xmlns:a16="http://schemas.microsoft.com/office/drawing/2014/main" val="2776596067"/>
                        </a:ext>
                      </a:extLst>
                    </a:gridCol>
                    <a:gridCol w="693892">
                      <a:extLst>
                        <a:ext uri="{9D8B030D-6E8A-4147-A177-3AD203B41FA5}">
                          <a16:colId xmlns:a16="http://schemas.microsoft.com/office/drawing/2014/main" val="1177388823"/>
                        </a:ext>
                      </a:extLst>
                    </a:gridCol>
                    <a:gridCol w="760920">
                      <a:extLst>
                        <a:ext uri="{9D8B030D-6E8A-4147-A177-3AD203B41FA5}">
                          <a16:colId xmlns:a16="http://schemas.microsoft.com/office/drawing/2014/main" val="112489873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  <a:latin typeface="Helvetica" pitchFamily="2" charset="0"/>
                            </a:rPr>
                            <a:t>Ref.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  <a:latin typeface="Helvetica" pitchFamily="2" charset="0"/>
                            </a:rPr>
                            <a:t>Material</a:t>
                          </a:r>
                          <a:endParaRPr lang="en-US" sz="1400" b="0" i="0" dirty="0">
                            <a:solidFill>
                              <a:schemeClr val="tx1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  <a:latin typeface="Helvetica" pitchFamily="2" charset="0"/>
                            </a:rPr>
                            <a:t>Notes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70909" t="-3448" r="-110909" b="-5620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23333" t="-3448" r="-1667" b="-5620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5610255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npj</a:t>
                          </a:r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 Quantum Inf. 8, 149 (2023)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Niobium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SRF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70909" t="-51724" r="-110909" b="-18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23333" t="-51724" r="-1667" b="-1810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625017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npj</a:t>
                          </a:r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 Quantum Inf. 8, 149 (2023) (Supp.)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Copper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Normal conducting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70909" t="-151724" r="-110909" b="-8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23333" t="-151724" r="-1667" b="-810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55849999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arXiv:2203.12714, 2022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Nb</a:t>
                          </a:r>
                          <a:r>
                            <a:rPr lang="en-US" sz="1400" baseline="-250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3</a:t>
                          </a:r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Sn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Magnetic field B</a:t>
                          </a:r>
                          <a:r>
                            <a:rPr lang="en-US" sz="1400" baseline="-250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a</a:t>
                          </a:r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latin typeface="Helvetica" pitchFamily="2" charset="0"/>
                            </a:rPr>
                            <a:t>=6T</a:t>
                          </a:r>
                          <a:endParaRPr lang="en-US" sz="1400" b="0" dirty="0">
                            <a:solidFill>
                              <a:srgbClr val="000000"/>
                            </a:solidFill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70909" t="-356098" r="-110909" b="-146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23333" t="-356098" r="-1667" b="-146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0965762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EF8CE83-4AF3-84F8-BB78-477A78297109}"/>
              </a:ext>
            </a:extLst>
          </p:cNvPr>
          <p:cNvSpPr/>
          <p:nvPr/>
        </p:nvSpPr>
        <p:spPr>
          <a:xfrm>
            <a:off x="3926909" y="3957475"/>
            <a:ext cx="4766493" cy="481841"/>
          </a:xfrm>
          <a:prstGeom prst="roundRect">
            <a:avLst/>
          </a:prstGeom>
          <a:noFill/>
          <a:ln>
            <a:solidFill>
              <a:srgbClr val="E31A1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CE0155-4BE1-6129-1678-8C112D1155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863992" y="-464095"/>
            <a:ext cx="934101" cy="260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4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6EF9673C-3EC3-E5BA-E296-0F5085804E7D}"/>
              </a:ext>
            </a:extLst>
          </p:cNvPr>
          <p:cNvSpPr/>
          <p:nvPr/>
        </p:nvSpPr>
        <p:spPr>
          <a:xfrm>
            <a:off x="2360847" y="3441011"/>
            <a:ext cx="6515101" cy="1280160"/>
          </a:xfrm>
          <a:prstGeom prst="roundRect">
            <a:avLst>
              <a:gd name="adj" fmla="val 4413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F2FD2-F860-B986-C91E-73A1376D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electro-optical quantum transduction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90CBF80-E720-890D-892D-4D47BF248D02}"/>
              </a:ext>
            </a:extLst>
          </p:cNvPr>
          <p:cNvGrpSpPr/>
          <p:nvPr/>
        </p:nvGrpSpPr>
        <p:grpSpPr>
          <a:xfrm>
            <a:off x="2380347" y="2020351"/>
            <a:ext cx="6515101" cy="1280160"/>
            <a:chOff x="2482086" y="850259"/>
            <a:chExt cx="6515101" cy="128016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18CB9B2-A034-7848-55AA-70D6FB1F6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5104" y="896600"/>
              <a:ext cx="1005824" cy="120032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9F981F6-988E-C479-9839-31E9F6B97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39975" y="946189"/>
              <a:ext cx="465981" cy="1132085"/>
            </a:xfrm>
            <a:prstGeom prst="rect">
              <a:avLst/>
            </a:prstGeom>
          </p:spPr>
        </p:pic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2AE8FAE-37E2-1763-29E5-7498CDC1E270}"/>
                </a:ext>
              </a:extLst>
            </p:cNvPr>
            <p:cNvSpPr/>
            <p:nvPr/>
          </p:nvSpPr>
          <p:spPr>
            <a:xfrm>
              <a:off x="2482086" y="850259"/>
              <a:ext cx="6515101" cy="1280160"/>
            </a:xfrm>
            <a:prstGeom prst="roundRect">
              <a:avLst>
                <a:gd name="adj" fmla="val 4413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3072EDD-68F6-53BE-DCEF-6D935AA99C6A}"/>
                    </a:ext>
                  </a:extLst>
                </p:cNvPr>
                <p:cNvSpPr txBox="1"/>
                <p:nvPr/>
              </p:nvSpPr>
              <p:spPr>
                <a:xfrm>
                  <a:off x="4035004" y="877945"/>
                  <a:ext cx="4037408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342900"/>
                  <a:r>
                    <a:rPr lang="en-US" sz="1600" dirty="0">
                      <a:solidFill>
                        <a:srgbClr val="003087"/>
                      </a:solidFill>
                    </a:rPr>
                    <a:t>3D electro-optical design for transduction </a:t>
                  </a:r>
                </a:p>
                <a:p>
                  <a:pPr marL="257175" indent="-257175" defTabSz="34290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rgbClr val="000000"/>
                      </a:solidFill>
                    </a:rPr>
                    <a:t>High-Q cavities to boost microwave-optic conversion efficiency in quantum transduction</a:t>
                  </a:r>
                </a:p>
                <a:p>
                  <a:pPr marL="257175" indent="-257175" defTabSz="34290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rgbClr val="000000"/>
                      </a:solidFill>
                    </a:rPr>
                    <a:t>Estimated conversion efficiency up to 50% at 140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μW</m:t>
                      </m:r>
                    </m:oMath>
                  </a14:m>
                  <a:endParaRPr lang="en-US" sz="1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3072EDD-68F6-53BE-DCEF-6D935AA99C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5004" y="877945"/>
                  <a:ext cx="4037408" cy="1200329"/>
                </a:xfrm>
                <a:prstGeom prst="rect">
                  <a:avLst/>
                </a:prstGeom>
                <a:blipFill>
                  <a:blip r:embed="rId5"/>
                  <a:stretch>
                    <a:fillRect l="-627" t="-2105"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5917E1D-1E3D-6B32-6E38-F3041842B2A2}"/>
              </a:ext>
            </a:extLst>
          </p:cNvPr>
          <p:cNvGraphicFramePr>
            <a:graphicFrameLocks noGrp="1"/>
          </p:cNvGraphicFramePr>
          <p:nvPr/>
        </p:nvGraphicFramePr>
        <p:xfrm>
          <a:off x="2689622" y="1101778"/>
          <a:ext cx="5915025" cy="281940"/>
        </p:xfrm>
        <a:graphic>
          <a:graphicData uri="http://schemas.openxmlformats.org/drawingml/2006/table">
            <a:tbl>
              <a:tblPr/>
              <a:tblGrid>
                <a:gridCol w="5915025">
                  <a:extLst>
                    <a:ext uri="{9D8B030D-6E8A-4147-A177-3AD203B41FA5}">
                      <a16:colId xmlns:a16="http://schemas.microsoft.com/office/drawing/2014/main" val="113476434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fontAlgn="t"/>
                      <a:endParaRPr lang="en-US" sz="1400" dirty="0">
                        <a:effectLst/>
                      </a:endParaRPr>
                    </a:p>
                  </a:txBody>
                  <a:tcPr marL="68580" marR="46435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477573"/>
                  </a:ext>
                </a:extLst>
              </a:tr>
            </a:tbl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E8974C5-4ED1-5A31-6C61-38BCC03CE203}"/>
              </a:ext>
            </a:extLst>
          </p:cNvPr>
          <p:cNvSpPr/>
          <p:nvPr/>
        </p:nvSpPr>
        <p:spPr>
          <a:xfrm>
            <a:off x="2378868" y="628436"/>
            <a:ext cx="6515101" cy="1280160"/>
          </a:xfrm>
          <a:prstGeom prst="roundRect">
            <a:avLst>
              <a:gd name="adj" fmla="val 4413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80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9D1BAE-365F-E7C3-B155-12AFF635B9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8231" y="737191"/>
            <a:ext cx="993555" cy="1078848"/>
          </a:xfrm>
          <a:prstGeom prst="rect">
            <a:avLst/>
          </a:prstGeom>
        </p:spPr>
      </p:pic>
      <p:pic>
        <p:nvPicPr>
          <p:cNvPr id="11" name="Picture 10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7E0A4C24-6EBC-303C-26C1-D543D28E1C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7" t="24299" r="20112" b="26667"/>
          <a:stretch/>
        </p:blipFill>
        <p:spPr>
          <a:xfrm>
            <a:off x="3683177" y="737191"/>
            <a:ext cx="975747" cy="10788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5E252E-43D8-864F-EB83-299B05F2F053}"/>
              </a:ext>
            </a:extLst>
          </p:cNvPr>
          <p:cNvSpPr txBox="1"/>
          <p:nvPr/>
        </p:nvSpPr>
        <p:spPr>
          <a:xfrm>
            <a:off x="4658924" y="618422"/>
            <a:ext cx="425647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600" dirty="0">
                <a:solidFill>
                  <a:srgbClr val="003087"/>
                </a:solidFill>
              </a:rPr>
              <a:t>Characterization of Electro-optic materials </a:t>
            </a:r>
          </a:p>
          <a:p>
            <a:pPr marL="257175" indent="-257175" defTabSz="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First precise measurements of loss tangent and permittivity of lithium niobate (LN) at millikelvin temperatures</a:t>
            </a:r>
          </a:p>
          <a:p>
            <a:pPr marL="257175" indent="-257175" defTabSz="34290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3087"/>
              </a:solidFill>
            </a:endParaRPr>
          </a:p>
          <a:p>
            <a:pPr marL="257175" indent="-257175" defTabSz="34290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3087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663F448-42FA-5EC8-49FE-2FAE0EA944EE}"/>
                  </a:ext>
                </a:extLst>
              </p:cNvPr>
              <p:cNvSpPr txBox="1"/>
              <p:nvPr/>
            </p:nvSpPr>
            <p:spPr>
              <a:xfrm>
                <a:off x="6068222" y="1326308"/>
                <a:ext cx="1041119" cy="44775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∥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663F448-42FA-5EC8-49FE-2FAE0EA94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8222" y="1326308"/>
                <a:ext cx="1041119" cy="447751"/>
              </a:xfrm>
              <a:prstGeom prst="rect">
                <a:avLst/>
              </a:prstGeom>
              <a:blipFill>
                <a:blip r:embed="rId8"/>
                <a:stretch>
                  <a:fillRect l="-1190" t="-2703" b="-8108"/>
                </a:stretch>
              </a:blip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C1F0C9A-CA96-0FC0-BD09-DE353866FFEF}"/>
                  </a:ext>
                </a:extLst>
              </p:cNvPr>
              <p:cNvSpPr txBox="1"/>
              <p:nvPr/>
            </p:nvSpPr>
            <p:spPr>
              <a:xfrm>
                <a:off x="0" y="1012524"/>
                <a:ext cx="2164121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Helvetica" pitchFamily="2" charset="0"/>
                  </a:rPr>
                  <a:t>Fermilab’s 3D Bulk Niobium superconducting cavity (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US" sz="1600" dirty="0">
                    <a:latin typeface="Helvetica" pitchFamily="2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C1F0C9A-CA96-0FC0-BD09-DE353866FF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12524"/>
                <a:ext cx="2164121" cy="1077218"/>
              </a:xfrm>
              <a:prstGeom prst="rect">
                <a:avLst/>
              </a:prstGeom>
              <a:blipFill>
                <a:blip r:embed="rId9"/>
                <a:stretch>
                  <a:fillRect l="-1754" t="-1163" b="-5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E2EC1541-2FED-79AD-315F-50647A6B6474}"/>
              </a:ext>
            </a:extLst>
          </p:cNvPr>
          <p:cNvSpPr/>
          <p:nvPr/>
        </p:nvSpPr>
        <p:spPr>
          <a:xfrm>
            <a:off x="21185" y="3873432"/>
            <a:ext cx="2060184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chemeClr val="accent6"/>
                </a:solidFill>
                <a:latin typeface="Helvetica" pitchFamily="2" charset="0"/>
                <a:ea typeface="Times New Roman" panose="02020603050405020304" pitchFamily="18" charset="0"/>
              </a:rPr>
              <a:t>Physical Review Applied</a:t>
            </a:r>
            <a:r>
              <a:rPr lang="en-US" sz="1000" dirty="0">
                <a:solidFill>
                  <a:schemeClr val="accent6"/>
                </a:solidFill>
                <a:latin typeface="Helvetica" pitchFamily="2" charset="0"/>
                <a:ea typeface="Times New Roman" panose="02020603050405020304" pitchFamily="18" charset="0"/>
              </a:rPr>
              <a:t>, </a:t>
            </a:r>
            <a:r>
              <a:rPr lang="en-US" sz="1000" i="1" dirty="0">
                <a:solidFill>
                  <a:schemeClr val="accent6"/>
                </a:solidFill>
                <a:latin typeface="Helvetica" pitchFamily="2" charset="0"/>
                <a:ea typeface="Times New Roman" panose="02020603050405020304" pitchFamily="18" charset="0"/>
              </a:rPr>
              <a:t>13</a:t>
            </a:r>
            <a:r>
              <a:rPr lang="en-US" sz="1000" dirty="0">
                <a:solidFill>
                  <a:schemeClr val="accent6"/>
                </a:solidFill>
                <a:latin typeface="Helvetica" pitchFamily="2" charset="0"/>
                <a:ea typeface="Times New Roman" panose="02020603050405020304" pitchFamily="18" charset="0"/>
              </a:rPr>
              <a:t>, 034032 (2020).</a:t>
            </a:r>
            <a:r>
              <a:rPr lang="en-US" sz="1000" dirty="0">
                <a:solidFill>
                  <a:schemeClr val="accent6"/>
                </a:solidFill>
                <a:latin typeface="Helvetica" pitchFamily="2" charset="0"/>
              </a:rPr>
              <a:t>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BE22731-F3E0-5835-2219-8D6451FCE403}"/>
              </a:ext>
            </a:extLst>
          </p:cNvPr>
          <p:cNvGrpSpPr/>
          <p:nvPr/>
        </p:nvGrpSpPr>
        <p:grpSpPr>
          <a:xfrm>
            <a:off x="2371648" y="3440737"/>
            <a:ext cx="6515101" cy="1316736"/>
            <a:chOff x="2380562" y="3495101"/>
            <a:chExt cx="6515101" cy="1316736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4CFF721D-C6ED-8CCE-7492-EDA74320BA73}"/>
                </a:ext>
              </a:extLst>
            </p:cNvPr>
            <p:cNvSpPr/>
            <p:nvPr/>
          </p:nvSpPr>
          <p:spPr>
            <a:xfrm>
              <a:off x="2380562" y="3495101"/>
              <a:ext cx="6515101" cy="1316736"/>
            </a:xfrm>
            <a:prstGeom prst="roundRect">
              <a:avLst>
                <a:gd name="adj" fmla="val 4413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BEBAE9B-7257-1652-500F-FD84545B682D}"/>
                </a:ext>
              </a:extLst>
            </p:cNvPr>
            <p:cNvSpPr txBox="1"/>
            <p:nvPr/>
          </p:nvSpPr>
          <p:spPr>
            <a:xfrm>
              <a:off x="4292510" y="3518812"/>
              <a:ext cx="33174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/>
              <a:r>
                <a:rPr lang="en-US" sz="1600" dirty="0">
                  <a:solidFill>
                    <a:srgbClr val="003087"/>
                  </a:solidFill>
                </a:rPr>
                <a:t>Applications</a:t>
              </a:r>
            </a:p>
            <a:p>
              <a:pPr marL="285750" indent="-285750" defTabSz="342900"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rgbClr val="000000"/>
                  </a:solidFill>
                </a:rPr>
                <a:t>Sensing: </a:t>
              </a:r>
              <a:r>
                <a:rPr lang="en-US" sz="1400" dirty="0">
                  <a:solidFill>
                    <a:srgbClr val="000000"/>
                  </a:solidFill>
                </a:rPr>
                <a:t>photon-counting in the optical regime</a:t>
              </a:r>
            </a:p>
            <a:p>
              <a:pPr marL="285750" indent="-285750" defTabSz="342900"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rgbClr val="000000"/>
                  </a:solidFill>
                </a:rPr>
                <a:t>Communication: </a:t>
              </a:r>
              <a:r>
                <a:rPr lang="en-US" sz="1400" dirty="0">
                  <a:solidFill>
                    <a:srgbClr val="000000"/>
                  </a:solidFill>
                </a:rPr>
                <a:t>increase entanglement rate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6F9B789-997F-6CD8-94B2-EB9D879B903D}"/>
              </a:ext>
            </a:extLst>
          </p:cNvPr>
          <p:cNvSpPr txBox="1"/>
          <p:nvPr/>
        </p:nvSpPr>
        <p:spPr>
          <a:xfrm>
            <a:off x="7392537" y="1431499"/>
            <a:ext cx="1487337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 defTabSz="342900"/>
            <a:r>
              <a:rPr lang="en-US" sz="1200" i="1" dirty="0">
                <a:solidFill>
                  <a:schemeClr val="accent6"/>
                </a:solidFill>
              </a:rPr>
              <a:t>Phys. Rev. B 107</a:t>
            </a:r>
            <a:r>
              <a:rPr lang="en-US" sz="1200" i="1">
                <a:solidFill>
                  <a:schemeClr val="accent6"/>
                </a:solidFill>
              </a:rPr>
              <a:t>, L220302 (2022)</a:t>
            </a:r>
            <a:endParaRPr lang="en-US" sz="1200" i="1" dirty="0">
              <a:solidFill>
                <a:schemeClr val="accent6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BA6AAF-1001-A08B-206B-26AF0B9760C9}"/>
              </a:ext>
            </a:extLst>
          </p:cNvPr>
          <p:cNvSpPr txBox="1"/>
          <p:nvPr/>
        </p:nvSpPr>
        <p:spPr>
          <a:xfrm>
            <a:off x="7729159" y="2647063"/>
            <a:ext cx="1146791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90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342900"/>
            <a:r>
              <a:rPr lang="en-US" sz="1200" i="1">
                <a:solidFill>
                  <a:schemeClr val="accent6"/>
                </a:solidFill>
              </a:rPr>
              <a:t>Npj Quantum Information, 8 149 (2023) </a:t>
            </a:r>
            <a:endParaRPr lang="en-US" sz="1200" i="1" dirty="0">
              <a:solidFill>
                <a:schemeClr val="accent6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B4C79F-A078-B1CA-5D08-A849BAA4538E}"/>
              </a:ext>
            </a:extLst>
          </p:cNvPr>
          <p:cNvSpPr txBox="1"/>
          <p:nvPr/>
        </p:nvSpPr>
        <p:spPr>
          <a:xfrm>
            <a:off x="7601044" y="3451093"/>
            <a:ext cx="1274905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90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342900"/>
            <a:r>
              <a:rPr lang="en-US" sz="1200" i="1">
                <a:solidFill>
                  <a:schemeClr val="accent6"/>
                </a:solidFill>
              </a:rPr>
              <a:t>ArXiv in preparation – with Prof. Zhuang</a:t>
            </a:r>
            <a:endParaRPr lang="en-US" sz="1200" i="1" dirty="0">
              <a:solidFill>
                <a:schemeClr val="accent6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122006-9131-751B-9CDC-9F5B1677DE6E}"/>
              </a:ext>
            </a:extLst>
          </p:cNvPr>
          <p:cNvSpPr txBox="1"/>
          <p:nvPr/>
        </p:nvSpPr>
        <p:spPr>
          <a:xfrm>
            <a:off x="7601043" y="4104283"/>
            <a:ext cx="1274905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90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342900"/>
            <a:r>
              <a:rPr lang="en-US" sz="1200" i="1" dirty="0">
                <a:solidFill>
                  <a:schemeClr val="accent6"/>
                </a:solidFill>
              </a:rPr>
              <a:t>IEEE QCE23 – with Prof. </a:t>
            </a:r>
            <a:r>
              <a:rPr lang="en-US" sz="1200" i="1" dirty="0" err="1">
                <a:solidFill>
                  <a:schemeClr val="accent6"/>
                </a:solidFill>
              </a:rPr>
              <a:t>Cacciapuoti</a:t>
            </a:r>
            <a:r>
              <a:rPr lang="en-US" sz="1200" i="1" dirty="0">
                <a:solidFill>
                  <a:schemeClr val="accent6"/>
                </a:solidFill>
              </a:rPr>
              <a:t>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DB0775B-4ECD-0C2F-350C-A11F5E60C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8" y="2232660"/>
            <a:ext cx="1978398" cy="161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DDCC24-1FA0-933E-9EB6-AEF84296D3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56656" y="3473678"/>
            <a:ext cx="1541932" cy="124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34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000B4F-F87A-1FDD-5024-AB6198596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Haloscope</a:t>
            </a:r>
            <a:r>
              <a:rPr lang="en-US" dirty="0"/>
              <a:t> using transduction - motivation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D840B6-C2BA-9261-9992-9D2A4B8F3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236" y="990274"/>
            <a:ext cx="4783782" cy="344148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FA0EA65-CAF5-1F97-7BD6-AC6FE9E15ACF}"/>
              </a:ext>
            </a:extLst>
          </p:cNvPr>
          <p:cNvGrpSpPr>
            <a:grpSpLocks noChangeAspect="1"/>
          </p:cNvGrpSpPr>
          <p:nvPr/>
        </p:nvGrpSpPr>
        <p:grpSpPr>
          <a:xfrm>
            <a:off x="5912920" y="1234963"/>
            <a:ext cx="1578850" cy="699037"/>
            <a:chOff x="922044" y="177314"/>
            <a:chExt cx="3407698" cy="1504598"/>
          </a:xfrm>
        </p:grpSpPr>
        <p:sp>
          <p:nvSpPr>
            <p:cNvPr id="5" name="Can 4">
              <a:extLst>
                <a:ext uri="{FF2B5EF4-FFF2-40B4-BE49-F238E27FC236}">
                  <a16:creationId xmlns:a16="http://schemas.microsoft.com/office/drawing/2014/main" id="{0C33253A-F630-3CEE-7101-CC2F9BB5858B}"/>
                </a:ext>
              </a:extLst>
            </p:cNvPr>
            <p:cNvSpPr/>
            <p:nvPr/>
          </p:nvSpPr>
          <p:spPr>
            <a:xfrm>
              <a:off x="1543571" y="177314"/>
              <a:ext cx="2158708" cy="1504598"/>
            </a:xfrm>
            <a:prstGeom prst="can">
              <a:avLst>
                <a:gd name="adj" fmla="val 46931"/>
              </a:avLst>
            </a:prstGeom>
            <a:gradFill>
              <a:gsLst>
                <a:gs pos="0">
                  <a:schemeClr val="accent5">
                    <a:lumMod val="60000"/>
                    <a:lumOff val="40000"/>
                    <a:alpha val="90000"/>
                  </a:schemeClr>
                </a:gs>
                <a:gs pos="50000">
                  <a:schemeClr val="accent5">
                    <a:alpha val="50000"/>
                  </a:schemeClr>
                </a:gs>
                <a:gs pos="100000">
                  <a:schemeClr val="accent5">
                    <a:alpha val="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6" name="Can 5">
              <a:extLst>
                <a:ext uri="{FF2B5EF4-FFF2-40B4-BE49-F238E27FC236}">
                  <a16:creationId xmlns:a16="http://schemas.microsoft.com/office/drawing/2014/main" id="{9CDB1D23-2E65-C33C-24CC-BBA237B8FEC7}"/>
                </a:ext>
              </a:extLst>
            </p:cNvPr>
            <p:cNvSpPr/>
            <p:nvPr/>
          </p:nvSpPr>
          <p:spPr>
            <a:xfrm rot="5400000">
              <a:off x="1141408" y="1267476"/>
              <a:ext cx="234512" cy="163694"/>
            </a:xfrm>
            <a:prstGeom prst="can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" name="Can 7">
              <a:extLst>
                <a:ext uri="{FF2B5EF4-FFF2-40B4-BE49-F238E27FC236}">
                  <a16:creationId xmlns:a16="http://schemas.microsoft.com/office/drawing/2014/main" id="{C058938F-9F52-3EB0-E830-C312436E9A17}"/>
                </a:ext>
              </a:extLst>
            </p:cNvPr>
            <p:cNvSpPr/>
            <p:nvPr/>
          </p:nvSpPr>
          <p:spPr>
            <a:xfrm rot="5400000">
              <a:off x="3907127" y="1267476"/>
              <a:ext cx="234512" cy="163694"/>
            </a:xfrm>
            <a:prstGeom prst="can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C44EE152-542E-679D-A90F-B46C40DED41A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 flipV="1">
              <a:off x="1894087" y="761877"/>
              <a:ext cx="59718" cy="120415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C791B216-7943-3429-6FA5-A3FEF04B0159}"/>
                </a:ext>
              </a:extLst>
            </p:cNvPr>
            <p:cNvSpPr>
              <a:spLocks noChangeAspect="1"/>
            </p:cNvSpPr>
            <p:nvPr/>
          </p:nvSpPr>
          <p:spPr>
            <a:xfrm rot="5400000" flipV="1">
              <a:off x="3316328" y="758400"/>
              <a:ext cx="59718" cy="120415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1DC85C2-CDA5-BFCA-10C8-41E2309FB7AB}"/>
                </a:ext>
              </a:extLst>
            </p:cNvPr>
            <p:cNvSpPr/>
            <p:nvPr/>
          </p:nvSpPr>
          <p:spPr>
            <a:xfrm rot="5400000">
              <a:off x="1029540" y="1243063"/>
              <a:ext cx="39779" cy="25477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Can 11">
              <a:extLst>
                <a:ext uri="{FF2B5EF4-FFF2-40B4-BE49-F238E27FC236}">
                  <a16:creationId xmlns:a16="http://schemas.microsoft.com/office/drawing/2014/main" id="{D0F67DAD-6B01-2F7B-3651-3C357C09A0C5}"/>
                </a:ext>
              </a:extLst>
            </p:cNvPr>
            <p:cNvSpPr/>
            <p:nvPr/>
          </p:nvSpPr>
          <p:spPr>
            <a:xfrm>
              <a:off x="2001859" y="900552"/>
              <a:ext cx="1246498" cy="544041"/>
            </a:xfrm>
            <a:prstGeom prst="can">
              <a:avLst>
                <a:gd name="adj" fmla="val 50000"/>
              </a:avLst>
            </a:prstGeom>
            <a:solidFill>
              <a:srgbClr val="FF8AD8">
                <a:alpha val="64000"/>
              </a:srgb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4C81CEE-7BA7-38A2-569E-4AC594FC71FF}"/>
                </a:ext>
              </a:extLst>
            </p:cNvPr>
            <p:cNvSpPr/>
            <p:nvPr/>
          </p:nvSpPr>
          <p:spPr>
            <a:xfrm rot="16200000" flipH="1">
              <a:off x="4182466" y="1222234"/>
              <a:ext cx="39779" cy="25477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182E6BF-333D-FE99-B3B7-D2727C105AD9}"/>
                </a:ext>
              </a:extLst>
            </p:cNvPr>
            <p:cNvSpPr/>
            <p:nvPr/>
          </p:nvSpPr>
          <p:spPr>
            <a:xfrm>
              <a:off x="1998257" y="1068625"/>
              <a:ext cx="1246498" cy="211568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riangle 14">
              <a:extLst>
                <a:ext uri="{FF2B5EF4-FFF2-40B4-BE49-F238E27FC236}">
                  <a16:creationId xmlns:a16="http://schemas.microsoft.com/office/drawing/2014/main" id="{909CBC37-0981-B918-48F4-1C42E3963C38}"/>
                </a:ext>
              </a:extLst>
            </p:cNvPr>
            <p:cNvSpPr/>
            <p:nvPr/>
          </p:nvSpPr>
          <p:spPr>
            <a:xfrm>
              <a:off x="2417318" y="1159303"/>
              <a:ext cx="334474" cy="277962"/>
            </a:xfrm>
            <a:prstGeom prst="triangle">
              <a:avLst>
                <a:gd name="adj" fmla="val 49457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scene3d>
              <a:camera prst="isometricOffAxis2Top">
                <a:rot lat="20509858" lon="19744006" rev="3973264"/>
              </a:camera>
              <a:lightRig rig="threePt" dir="t"/>
            </a:scene3d>
            <a:sp3d extrusionH="76200" prstMaterial="softEdge">
              <a:extrusionClr>
                <a:schemeClr val="accent1">
                  <a:lumMod val="20000"/>
                  <a:lumOff val="80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16" name="Chord 15">
            <a:extLst>
              <a:ext uri="{FF2B5EF4-FFF2-40B4-BE49-F238E27FC236}">
                <a16:creationId xmlns:a16="http://schemas.microsoft.com/office/drawing/2014/main" id="{DFA73619-3F5E-2A1B-DBF5-3A764EAFC53D}"/>
              </a:ext>
            </a:extLst>
          </p:cNvPr>
          <p:cNvSpPr/>
          <p:nvPr/>
        </p:nvSpPr>
        <p:spPr>
          <a:xfrm rot="20265218" flipH="1">
            <a:off x="7485847" y="1433752"/>
            <a:ext cx="548640" cy="553463"/>
          </a:xfrm>
          <a:prstGeom prst="chord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2F62EF-C68A-958E-4B1F-5D9D527FCDFD}"/>
              </a:ext>
            </a:extLst>
          </p:cNvPr>
          <p:cNvSpPr txBox="1"/>
          <p:nvPr/>
        </p:nvSpPr>
        <p:spPr>
          <a:xfrm>
            <a:off x="7592479" y="930184"/>
            <a:ext cx="1640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Optical single photon counter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300049-314D-FBAE-DE8C-944F1E52352B}"/>
              </a:ext>
            </a:extLst>
          </p:cNvPr>
          <p:cNvSpPr txBox="1"/>
          <p:nvPr/>
        </p:nvSpPr>
        <p:spPr>
          <a:xfrm>
            <a:off x="6273111" y="443143"/>
            <a:ext cx="16402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M-O transducer as a parametric amplifier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21FF01-9031-6984-DB62-4A44CC380766}"/>
              </a:ext>
            </a:extLst>
          </p:cNvPr>
          <p:cNvSpPr txBox="1"/>
          <p:nvPr/>
        </p:nvSpPr>
        <p:spPr>
          <a:xfrm>
            <a:off x="190982" y="1155978"/>
            <a:ext cx="3905067" cy="23698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600" dirty="0" err="1">
                <a:latin typeface="Helvetica" pitchFamily="2" charset="0"/>
              </a:rPr>
              <a:t>Haloscope</a:t>
            </a:r>
            <a:r>
              <a:rPr lang="en-US" sz="1600" dirty="0">
                <a:latin typeface="Helvetica" pitchFamily="2" charset="0"/>
              </a:rPr>
              <a:t> with homodyne detection is commonly used but not optimal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Need of microwave single photon counters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Dissipation due to long RF cables</a:t>
            </a:r>
          </a:p>
          <a:p>
            <a:pPr marL="282575" lvl="1" indent="0">
              <a:buNone/>
            </a:pPr>
            <a:endParaRPr lang="en-US" sz="1400" dirty="0">
              <a:solidFill>
                <a:srgbClr val="000000"/>
              </a:solidFill>
              <a:latin typeface="Helvetica" pitchFamily="2" charset="0"/>
            </a:endParaRPr>
          </a:p>
          <a:p>
            <a:pPr marL="0" indent="0">
              <a:buNone/>
            </a:pPr>
            <a:r>
              <a:rPr lang="en-US" sz="1600" dirty="0">
                <a:latin typeface="Helvetica" pitchFamily="2" charset="0"/>
              </a:rPr>
              <a:t>Use microwave-optical transducers for ultra-low noise parametric amplification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Low dark photon count </a:t>
            </a:r>
            <a:r>
              <a:rPr lang="en-US" sz="1400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</a:t>
            </a: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 system temperature ~ cavity temperature </a:t>
            </a:r>
            <a:r>
              <a:rPr lang="en-US" sz="1400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</a:t>
            </a: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 SNR and scan-rate improvement</a:t>
            </a:r>
          </a:p>
        </p:txBody>
      </p:sp>
    </p:spTree>
    <p:extLst>
      <p:ext uri="{BB962C8B-B14F-4D97-AF65-F5344CB8AC3E}">
        <p14:creationId xmlns:p14="http://schemas.microsoft.com/office/powerpoint/2010/main" val="358165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000B4F-F87A-1FDD-5024-AB6198596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24" y="687616"/>
            <a:ext cx="3185276" cy="1578195"/>
          </a:xfrm>
        </p:spPr>
        <p:txBody>
          <a:bodyPr/>
          <a:lstStyle/>
          <a:p>
            <a:r>
              <a:rPr lang="en-US" sz="2400" dirty="0" err="1"/>
              <a:t>HALOscope</a:t>
            </a:r>
            <a:r>
              <a:rPr lang="en-US" sz="2400" dirty="0"/>
              <a:t> using Teleportation-based Transduction And Photon-counting (HALO-TTAP)</a:t>
            </a:r>
          </a:p>
        </p:txBody>
      </p:sp>
      <p:pic>
        <p:nvPicPr>
          <p:cNvPr id="5" name="Picture 4" descr="A picture containing text, screenshot, design&#10;&#10;Description automatically generated">
            <a:extLst>
              <a:ext uri="{FF2B5EF4-FFF2-40B4-BE49-F238E27FC236}">
                <a16:creationId xmlns:a16="http://schemas.microsoft.com/office/drawing/2014/main" id="{F63604F7-4FDC-2F9C-F76D-A3D3D1400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000" y="524881"/>
            <a:ext cx="4581777" cy="34818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D36F12A-F3B8-1259-1A42-C6C19F911DBF}"/>
              </a:ext>
            </a:extLst>
          </p:cNvPr>
          <p:cNvSpPr txBox="1"/>
          <p:nvPr/>
        </p:nvSpPr>
        <p:spPr>
          <a:xfrm>
            <a:off x="3844636" y="4428409"/>
            <a:ext cx="5273303" cy="27699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90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342900"/>
            <a:r>
              <a:rPr lang="en-US" sz="1200" i="1" dirty="0" err="1">
                <a:solidFill>
                  <a:schemeClr val="accent6"/>
                </a:solidFill>
              </a:rPr>
              <a:t>ArXiv</a:t>
            </a:r>
            <a:r>
              <a:rPr lang="en-US" sz="1200" i="1" dirty="0">
                <a:solidFill>
                  <a:schemeClr val="accent6"/>
                </a:solidFill>
              </a:rPr>
              <a:t> in preparation – SQMS/Fermilab and  A. Brady (U. Arizona) , Zhuang, (USC)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A9C8083-CB6E-120E-1DC8-4EBCE9A99180}"/>
                  </a:ext>
                </a:extLst>
              </p:cNvPr>
              <p:cNvSpPr txBox="1"/>
              <p:nvPr/>
            </p:nvSpPr>
            <p:spPr>
              <a:xfrm>
                <a:off x="201374" y="2571750"/>
                <a:ext cx="3185276" cy="16004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0000"/>
                    </a:solidFill>
                    <a:latin typeface="Helvetica" pitchFamily="2" charset="0"/>
                  </a:rPr>
                  <a:t>The transducer’s temperature can be higher than 10mK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0000"/>
                    </a:solidFill>
                    <a:latin typeface="Helvetica" pitchFamily="2" charset="0"/>
                  </a:rPr>
                  <a:t>The transducer can be integrated with the sensing cavity in high magnetic field (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sSup>
                      <m:sSupPr>
                        <m:ctrlP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1400" dirty="0">
                    <a:solidFill>
                      <a:srgbClr val="000000"/>
                    </a:solidFill>
                    <a:latin typeface="Helvetica" pitchFamily="2" charset="0"/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0000"/>
                    </a:solidFill>
                    <a:latin typeface="Helvetica" pitchFamily="2" charset="0"/>
                  </a:rPr>
                  <a:t>Low loss signal conditioning over fiber optics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A9C8083-CB6E-120E-1DC8-4EBCE9A991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374" y="2571750"/>
                <a:ext cx="3185276" cy="1600438"/>
              </a:xfrm>
              <a:prstGeom prst="rect">
                <a:avLst/>
              </a:prstGeom>
              <a:blipFill>
                <a:blip r:embed="rId3"/>
                <a:stretch>
                  <a:fillRect l="-395" t="-787" b="-3150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504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design&#10;&#10;Description automatically generated">
            <a:extLst>
              <a:ext uri="{FF2B5EF4-FFF2-40B4-BE49-F238E27FC236}">
                <a16:creationId xmlns:a16="http://schemas.microsoft.com/office/drawing/2014/main" id="{F63604F7-4FDC-2F9C-F76D-A3D3D1400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623" y="835145"/>
            <a:ext cx="4581777" cy="34818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925EF04-8EB8-4F58-45F3-F5AE87E099DE}"/>
                  </a:ext>
                </a:extLst>
              </p:cNvPr>
              <p:cNvSpPr txBox="1"/>
              <p:nvPr/>
            </p:nvSpPr>
            <p:spPr>
              <a:xfrm>
                <a:off x="139700" y="1457445"/>
                <a:ext cx="4105023" cy="202965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indent="0">
                  <a:buFont typeface="Arial" charset="0"/>
                  <a:buNone/>
                </a:pPr>
                <a:r>
                  <a:rPr lang="en-US" sz="1600" dirty="0">
                    <a:latin typeface="Helvetica" pitchFamily="2" charset="0"/>
                  </a:rPr>
                  <a:t>Sensing advantage: enhancement of power SNR and axion scan-rate</a:t>
                </a:r>
              </a:p>
              <a:p>
                <a:pPr marL="0" indent="0">
                  <a:buFont typeface="Arial" charset="0"/>
                  <a:buNone/>
                </a:pPr>
                <a:endParaRPr lang="en-US" sz="1600" dirty="0">
                  <a:latin typeface="Helvetica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0000"/>
                    </a:solidFill>
                    <a:latin typeface="Helvetica" pitchFamily="2" charset="0"/>
                  </a:rPr>
                  <a:t>Evaluate the scan-rate for ideal homodyne over the scan-rate achieved with transduction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ℐ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𝐻𝑑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ℐ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𝑇𝑟𝑎𝑛𝑠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400" dirty="0">
                    <a:solidFill>
                      <a:srgbClr val="000000"/>
                    </a:solidFill>
                    <a:latin typeface="Helvetica" pitchFamily="2" charset="0"/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0000"/>
                    </a:solidFill>
                    <a:latin typeface="Helvetica" pitchFamily="2" charset="0"/>
                  </a:rPr>
                  <a:t>Parameters: microwave loss, optical coupling and pump power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925EF04-8EB8-4F58-45F3-F5AE87E09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700" y="1457445"/>
                <a:ext cx="4105023" cy="2029658"/>
              </a:xfrm>
              <a:prstGeom prst="rect">
                <a:avLst/>
              </a:prstGeom>
              <a:blipFill>
                <a:blip r:embed="rId3"/>
                <a:stretch>
                  <a:fillRect l="-615" t="-617" r="-1846" b="-1235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2">
            <a:extLst>
              <a:ext uri="{FF2B5EF4-FFF2-40B4-BE49-F238E27FC236}">
                <a16:creationId xmlns:a16="http://schemas.microsoft.com/office/drawing/2014/main" id="{280BDBC3-B313-974E-DF71-8A36411CA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/>
          <a:lstStyle/>
          <a:p>
            <a:r>
              <a:rPr lang="en-US" dirty="0"/>
              <a:t>HALO-TTAP advantage</a:t>
            </a:r>
          </a:p>
        </p:txBody>
      </p:sp>
    </p:spTree>
    <p:extLst>
      <p:ext uri="{BB962C8B-B14F-4D97-AF65-F5344CB8AC3E}">
        <p14:creationId xmlns:p14="http://schemas.microsoft.com/office/powerpoint/2010/main" val="657219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000B4F-F87A-1FDD-5024-AB6198596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HALO-TTAP advantage</a:t>
            </a:r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2DAD04D5-8FF8-7913-B33D-E78B616E2C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3028" y="1580217"/>
            <a:ext cx="2103120" cy="2103120"/>
          </a:xfrm>
          <a:prstGeom prst="rect">
            <a:avLst/>
          </a:prstGeom>
        </p:spPr>
      </p:pic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C3DBF463-C0A8-D3BA-6297-E263B1F468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4753"/>
          <a:stretch/>
        </p:blipFill>
        <p:spPr>
          <a:xfrm>
            <a:off x="8612079" y="1580217"/>
            <a:ext cx="471757" cy="2103120"/>
          </a:xfrm>
          <a:prstGeom prst="rect">
            <a:avLst/>
          </a:prstGeom>
        </p:spPr>
      </p:pic>
      <p:pic>
        <p:nvPicPr>
          <p:cNvPr id="2" name="Picture 1" descr="Chart, histogram&#10;&#10;Description automatically generated">
            <a:extLst>
              <a:ext uri="{FF2B5EF4-FFF2-40B4-BE49-F238E27FC236}">
                <a16:creationId xmlns:a16="http://schemas.microsoft.com/office/drawing/2014/main" id="{C2119CBD-576B-80C3-D1EB-7F5A123633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5998" y="1580217"/>
            <a:ext cx="2103120" cy="21031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E7DC26C-313C-87AA-7E65-E9995547B4DA}"/>
                  </a:ext>
                </a:extLst>
              </p:cNvPr>
              <p:cNvSpPr txBox="1"/>
              <p:nvPr/>
            </p:nvSpPr>
            <p:spPr>
              <a:xfrm>
                <a:off x="4969043" y="2783808"/>
                <a:ext cx="1460076" cy="406458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ℐ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000" b="0" i="0" smtClean="0">
                                  <a:latin typeface="Cambria Math" panose="02040503050406030204" pitchFamily="18" charset="0"/>
                                </a:rPr>
                                <m:t>Trans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ℐ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000" b="0" i="0" smtClean="0">
                                  <a:latin typeface="Cambria Math" panose="02040503050406030204" pitchFamily="18" charset="0"/>
                                </a:rPr>
                                <m:t>Hd</m:t>
                              </m:r>
                            </m:sub>
                          </m:sSub>
                        </m:den>
                      </m:f>
                      <m:r>
                        <a:rPr lang="en-US" sz="1000" b="0" i="0" smtClean="0">
                          <a:latin typeface="Cambria Math" panose="02040503050406030204" pitchFamily="18" charset="0"/>
                        </a:rPr>
                        <m:t>&gt;2, </m:t>
                      </m:r>
                      <m:sSub>
                        <m:sSubPr>
                          <m:ctrlPr>
                            <a:rPr lang="en-US" sz="1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0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0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r>
                        <a:rPr lang="en-US" sz="1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1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1</m:t>
                      </m:r>
                      <m:r>
                        <m:rPr>
                          <m:sty m:val="p"/>
                        </m:rPr>
                        <a:rPr lang="en-US" sz="1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mW</m:t>
                      </m:r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E7DC26C-313C-87AA-7E65-E9995547B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043" y="2783808"/>
                <a:ext cx="1460076" cy="4064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931107-3CCE-9D18-4D12-718821207040}"/>
                  </a:ext>
                </a:extLst>
              </p:cNvPr>
              <p:cNvSpPr txBox="1"/>
              <p:nvPr/>
            </p:nvSpPr>
            <p:spPr>
              <a:xfrm>
                <a:off x="7106072" y="2783808"/>
                <a:ext cx="1460076" cy="406458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ℐ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000" b="0" i="0" smtClean="0">
                                  <a:latin typeface="Cambria Math" panose="02040503050406030204" pitchFamily="18" charset="0"/>
                                </a:rPr>
                                <m:t>Trans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ℐ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000" b="0" i="0" smtClean="0">
                                  <a:latin typeface="Cambria Math" panose="02040503050406030204" pitchFamily="18" charset="0"/>
                                </a:rPr>
                                <m:t>Hd</m:t>
                              </m:r>
                            </m:sub>
                          </m:sSub>
                        </m:den>
                      </m:f>
                      <m:r>
                        <a:rPr lang="en-US" sz="1000" b="0" i="0" smtClean="0">
                          <a:latin typeface="Cambria Math" panose="02040503050406030204" pitchFamily="18" charset="0"/>
                        </a:rPr>
                        <m:t>&gt;2, </m:t>
                      </m:r>
                      <m:sSub>
                        <m:sSubPr>
                          <m:ctrlPr>
                            <a:rPr lang="en-US" sz="1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0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0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r>
                        <a:rPr lang="en-US" sz="1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1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8</m:t>
                      </m:r>
                      <m:r>
                        <m:rPr>
                          <m:sty m:val="p"/>
                        </m:rPr>
                        <a:rPr lang="en-US" sz="1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mW</m:t>
                      </m:r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931107-3CCE-9D18-4D12-718821207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072" y="2783808"/>
                <a:ext cx="1460076" cy="40645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6CE30BD-6683-60FD-9F46-08A0F42E83DB}"/>
              </a:ext>
            </a:extLst>
          </p:cNvPr>
          <p:cNvCxnSpPr/>
          <p:nvPr/>
        </p:nvCxnSpPr>
        <p:spPr>
          <a:xfrm>
            <a:off x="5271715" y="2303528"/>
            <a:ext cx="177017" cy="480280"/>
          </a:xfrm>
          <a:prstGeom prst="straightConnector1">
            <a:avLst/>
          </a:prstGeom>
          <a:ln>
            <a:solidFill>
              <a:srgbClr val="02BB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D801922-35BC-866C-0352-96FEA26F3DD0}"/>
              </a:ext>
            </a:extLst>
          </p:cNvPr>
          <p:cNvCxnSpPr>
            <a:cxnSpLocks/>
          </p:cNvCxnSpPr>
          <p:nvPr/>
        </p:nvCxnSpPr>
        <p:spPr>
          <a:xfrm flipH="1">
            <a:off x="8126233" y="2399284"/>
            <a:ext cx="255258" cy="372949"/>
          </a:xfrm>
          <a:prstGeom prst="straightConnector1">
            <a:avLst/>
          </a:prstGeom>
          <a:ln>
            <a:solidFill>
              <a:srgbClr val="017B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10F56AF-C0A2-CF71-D0D9-5AECEA1CC1E0}"/>
                  </a:ext>
                </a:extLst>
              </p:cNvPr>
              <p:cNvSpPr txBox="1"/>
              <p:nvPr/>
            </p:nvSpPr>
            <p:spPr>
              <a:xfrm>
                <a:off x="4897881" y="1377073"/>
                <a:ext cx="105702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10F56AF-C0A2-CF71-D0D9-5AECEA1CC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7881" y="1377073"/>
                <a:ext cx="1057020" cy="338554"/>
              </a:xfrm>
              <a:prstGeom prst="rect">
                <a:avLst/>
              </a:prstGeom>
              <a:blipFill>
                <a:blip r:embed="rId7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E7571B9-3C92-89FB-D86B-F5B20A489DE1}"/>
                  </a:ext>
                </a:extLst>
              </p:cNvPr>
              <p:cNvSpPr txBox="1"/>
              <p:nvPr/>
            </p:nvSpPr>
            <p:spPr>
              <a:xfrm>
                <a:off x="7069213" y="1377073"/>
                <a:ext cx="105702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E7571B9-3C92-89FB-D86B-F5B20A489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9213" y="1377073"/>
                <a:ext cx="1057020" cy="338554"/>
              </a:xfrm>
              <a:prstGeom prst="rect">
                <a:avLst/>
              </a:prstGeom>
              <a:blipFill>
                <a:blip r:embed="rId8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B18219F-9552-77D1-F28F-D9F66F7D7296}"/>
                  </a:ext>
                </a:extLst>
              </p:cNvPr>
              <p:cNvSpPr txBox="1"/>
              <p:nvPr/>
            </p:nvSpPr>
            <p:spPr>
              <a:xfrm>
                <a:off x="175044" y="1715627"/>
                <a:ext cx="4105023" cy="156863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:r>
                  <a:rPr lang="en-US" sz="1600" dirty="0">
                    <a:latin typeface="Helvetica" pitchFamily="2" charset="0"/>
                  </a:rPr>
                  <a:t>Achieve over double the scan rate with pump power below 1 </a:t>
                </a:r>
                <a:r>
                  <a:rPr lang="en-US" sz="1600" dirty="0" err="1">
                    <a:latin typeface="Helvetica" pitchFamily="2" charset="0"/>
                  </a:rPr>
                  <a:t>mW</a:t>
                </a:r>
                <a:endParaRPr lang="en-US" sz="1600" dirty="0">
                  <a:latin typeface="Helvetica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0000"/>
                    </a:solidFill>
                    <a:latin typeface="Helvetica" pitchFamily="2" charset="0"/>
                  </a:rPr>
                  <a:t>This level of pump power is compatible with the cooling power of most commercial dilution refrigerators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ℐ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𝑇𝑟𝑎𝑛𝑠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ℐ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𝐻𝑑</m:t>
                            </m:r>
                          </m:sub>
                        </m:sSub>
                      </m:den>
                    </m:f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>
                    <a:solidFill>
                      <a:srgbClr val="000000"/>
                    </a:solidFill>
                    <a:latin typeface="Helvetica" pitchFamily="2" charset="0"/>
                  </a:rPr>
                  <a:t>&gt; 5 at Pp</a:t>
                </a:r>
                <a:r>
                  <a:rPr lang="en-US" sz="1400" dirty="0">
                    <a:solidFill>
                      <a:srgbClr val="000000"/>
                    </a:solidFill>
                    <a:latin typeface="Helvetica" pitchFamily="2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8</m:t>
                    </m:r>
                    <m:r>
                      <m:rPr>
                        <m:sty m:val="p"/>
                      </m:rPr>
                      <a:rPr lang="en-US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mW</m:t>
                    </m:r>
                  </m:oMath>
                </a14:m>
                <a:endParaRPr lang="en-US" sz="1400" dirty="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B18219F-9552-77D1-F28F-D9F66F7D72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44" y="1715627"/>
                <a:ext cx="4105023" cy="1568635"/>
              </a:xfrm>
              <a:prstGeom prst="rect">
                <a:avLst/>
              </a:prstGeom>
              <a:blipFill>
                <a:blip r:embed="rId9"/>
                <a:stretch>
                  <a:fillRect l="-615" t="-794" r="-308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E10E3EF-E4A6-7FFC-6097-8608339C22D5}"/>
                  </a:ext>
                </a:extLst>
              </p:cNvPr>
              <p:cNvSpPr txBox="1"/>
              <p:nvPr/>
            </p:nvSpPr>
            <p:spPr>
              <a:xfrm>
                <a:off x="4703523" y="195394"/>
                <a:ext cx="1808018" cy="83099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:r>
                  <a:rPr lang="en-US" sz="1600" dirty="0">
                    <a:latin typeface="Helvetica" pitchFamily="2" charset="0"/>
                  </a:rPr>
                  <a:t>High microwave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1600" dirty="0">
                    <a:latin typeface="Helvetica" pitchFamily="2" charset="0"/>
                  </a:rPr>
                  <a:t> to achieve a higher advantage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E10E3EF-E4A6-7FFC-6097-8608339C22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3523" y="195394"/>
                <a:ext cx="1808018" cy="830997"/>
              </a:xfrm>
              <a:prstGeom prst="rect">
                <a:avLst/>
              </a:prstGeom>
              <a:blipFill>
                <a:blip r:embed="rId10"/>
                <a:stretch>
                  <a:fillRect l="-2083" t="-1471" b="-5882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3ABE426-1919-CB2F-316D-F27E4116C0E7}"/>
              </a:ext>
            </a:extLst>
          </p:cNvPr>
          <p:cNvCxnSpPr>
            <a:cxnSpLocks/>
            <a:stCxn id="30" idx="2"/>
          </p:cNvCxnSpPr>
          <p:nvPr/>
        </p:nvCxnSpPr>
        <p:spPr>
          <a:xfrm>
            <a:off x="5607532" y="1026391"/>
            <a:ext cx="0" cy="3809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259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0830CDA1-0835-CA5D-713D-4C076D755D00}"/>
              </a:ext>
            </a:extLst>
          </p:cNvPr>
          <p:cNvSpPr/>
          <p:nvPr/>
        </p:nvSpPr>
        <p:spPr>
          <a:xfrm>
            <a:off x="5380137" y="1249393"/>
            <a:ext cx="3499171" cy="25629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1BD64C-A5FB-A08A-D576-46808FD41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/>
              <a:t>Introduction to Quantum Transduction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0439A8-9519-1A59-D668-DB25FDC23260}"/>
              </a:ext>
            </a:extLst>
          </p:cNvPr>
          <p:cNvSpPr txBox="1"/>
          <p:nvPr/>
        </p:nvSpPr>
        <p:spPr>
          <a:xfrm>
            <a:off x="3600247" y="2741728"/>
            <a:ext cx="102946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6"/>
                </a:solidFill>
                <a:latin typeface="Helvetica" pitchFamily="2" charset="0"/>
              </a:rPr>
              <a:t>Optical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5EFDD1-FED7-45D8-FC0E-487F5A0D0B71}"/>
              </a:ext>
            </a:extLst>
          </p:cNvPr>
          <p:cNvSpPr txBox="1"/>
          <p:nvPr/>
        </p:nvSpPr>
        <p:spPr>
          <a:xfrm>
            <a:off x="437111" y="2741500"/>
            <a:ext cx="147035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Microwave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C97866-1373-577A-5549-7A52CD2E2CD1}"/>
              </a:ext>
            </a:extLst>
          </p:cNvPr>
          <p:cNvSpPr txBox="1"/>
          <p:nvPr/>
        </p:nvSpPr>
        <p:spPr>
          <a:xfrm>
            <a:off x="3488508" y="3047399"/>
            <a:ext cx="125294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6"/>
                </a:solidFill>
                <a:latin typeface="Helvetica" pitchFamily="2" charset="0"/>
              </a:rPr>
              <a:t>~200 THz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BE3403-2E14-BF42-211F-9411AC99CD1A}"/>
              </a:ext>
            </a:extLst>
          </p:cNvPr>
          <p:cNvSpPr txBox="1"/>
          <p:nvPr/>
        </p:nvSpPr>
        <p:spPr>
          <a:xfrm>
            <a:off x="725282" y="3066883"/>
            <a:ext cx="89401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∼GHz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E2BAE889-1F3A-9ED8-5AF8-4FA8295131AD}"/>
              </a:ext>
            </a:extLst>
          </p:cNvPr>
          <p:cNvSpPr txBox="1">
            <a:spLocks/>
          </p:cNvSpPr>
          <p:nvPr/>
        </p:nvSpPr>
        <p:spPr>
          <a:xfrm>
            <a:off x="229696" y="3409789"/>
            <a:ext cx="1885189" cy="440658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400" dirty="0"/>
              <a:t>Cryogenic temperature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31A8F1-5211-CBF1-20A0-BAA290FA5E17}"/>
              </a:ext>
            </a:extLst>
          </p:cNvPr>
          <p:cNvSpPr/>
          <p:nvPr/>
        </p:nvSpPr>
        <p:spPr>
          <a:xfrm>
            <a:off x="185049" y="2218365"/>
            <a:ext cx="1974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Superconducting </a:t>
            </a:r>
          </a:p>
          <a:p>
            <a:pPr algn="ctr"/>
            <a:r>
              <a:rPr lang="en-US" sz="1400" dirty="0">
                <a:latin typeface="Helvetica" pitchFamily="2" charset="0"/>
              </a:rPr>
              <a:t>qubits/sensors 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1ABF0CFF-B30B-9E13-5D6A-5549C9435CCE}"/>
              </a:ext>
            </a:extLst>
          </p:cNvPr>
          <p:cNvSpPr txBox="1">
            <a:spLocks/>
          </p:cNvSpPr>
          <p:nvPr/>
        </p:nvSpPr>
        <p:spPr>
          <a:xfrm>
            <a:off x="3285738" y="3409789"/>
            <a:ext cx="1658485" cy="440658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400"/>
              <a:t>Room temperature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E6A386-741B-221E-9292-C7F1725CC2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64" r="3053"/>
          <a:stretch/>
        </p:blipFill>
        <p:spPr>
          <a:xfrm>
            <a:off x="246479" y="1589888"/>
            <a:ext cx="1851623" cy="63879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4EEEA6A-ABF8-AD89-69B8-41DE18CFD9C6}"/>
              </a:ext>
            </a:extLst>
          </p:cNvPr>
          <p:cNvSpPr/>
          <p:nvPr/>
        </p:nvSpPr>
        <p:spPr>
          <a:xfrm>
            <a:off x="2022959" y="2588332"/>
            <a:ext cx="14155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Transducer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B2A8B81-2F2E-61EC-BF35-2EA6B5B53EEE}"/>
              </a:ext>
            </a:extLst>
          </p:cNvPr>
          <p:cNvCxnSpPr>
            <a:cxnSpLocks/>
            <a:stCxn id="6" idx="3"/>
            <a:endCxn id="5" idx="1"/>
          </p:cNvCxnSpPr>
          <p:nvPr/>
        </p:nvCxnSpPr>
        <p:spPr>
          <a:xfrm>
            <a:off x="1907470" y="2910777"/>
            <a:ext cx="1692777" cy="228"/>
          </a:xfrm>
          <a:prstGeom prst="straightConnector1">
            <a:avLst/>
          </a:prstGeom>
          <a:ln w="63500">
            <a:solidFill>
              <a:schemeClr val="accent5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AutoShape 2">
            <a:extLst>
              <a:ext uri="{FF2B5EF4-FFF2-40B4-BE49-F238E27FC236}">
                <a16:creationId xmlns:a16="http://schemas.microsoft.com/office/drawing/2014/main" id="{AE8549EC-5268-3BBC-4E96-C748E814DD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9959" y="354308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7008A9-6377-C423-B264-B22B0C434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2608" y="1579423"/>
            <a:ext cx="2084744" cy="66393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8EFE9B-A8A1-13EF-44FB-CA6E40BD212A}"/>
              </a:ext>
            </a:extLst>
          </p:cNvPr>
          <p:cNvSpPr/>
          <p:nvPr/>
        </p:nvSpPr>
        <p:spPr>
          <a:xfrm>
            <a:off x="3072608" y="2222380"/>
            <a:ext cx="2084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Optical</a:t>
            </a:r>
          </a:p>
          <a:p>
            <a:pPr algn="ctr"/>
            <a:r>
              <a:rPr lang="en-US" sz="1400" dirty="0">
                <a:latin typeface="Helvetica" pitchFamily="2" charset="0"/>
              </a:rPr>
              <a:t>communication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4643611-84E5-8E3C-0F84-CA39345655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119"/>
          <a:stretch/>
        </p:blipFill>
        <p:spPr>
          <a:xfrm>
            <a:off x="5485913" y="1341030"/>
            <a:ext cx="3290347" cy="235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8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000B4F-F87A-1FDD-5024-AB6198596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HALO-TTAP advantage</a:t>
            </a:r>
          </a:p>
        </p:txBody>
      </p:sp>
      <p:pic>
        <p:nvPicPr>
          <p:cNvPr id="2" name="Picture 1" descr="Chart, histogram&#10;&#10;Description automatically generated">
            <a:extLst>
              <a:ext uri="{FF2B5EF4-FFF2-40B4-BE49-F238E27FC236}">
                <a16:creationId xmlns:a16="http://schemas.microsoft.com/office/drawing/2014/main" id="{C2119CBD-576B-80C3-D1EB-7F5A123633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5998" y="1580217"/>
            <a:ext cx="2103120" cy="21031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E7DC26C-313C-87AA-7E65-E9995547B4DA}"/>
                  </a:ext>
                </a:extLst>
              </p:cNvPr>
              <p:cNvSpPr txBox="1"/>
              <p:nvPr/>
            </p:nvSpPr>
            <p:spPr>
              <a:xfrm>
                <a:off x="4969043" y="2783808"/>
                <a:ext cx="1460076" cy="406458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ℐ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000" b="0" i="0" smtClean="0">
                                  <a:latin typeface="Cambria Math" panose="02040503050406030204" pitchFamily="18" charset="0"/>
                                </a:rPr>
                                <m:t>Trans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ℐ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000" b="0" i="0" smtClean="0">
                                  <a:latin typeface="Cambria Math" panose="02040503050406030204" pitchFamily="18" charset="0"/>
                                </a:rPr>
                                <m:t>Hd</m:t>
                              </m:r>
                            </m:sub>
                          </m:sSub>
                        </m:den>
                      </m:f>
                      <m:r>
                        <a:rPr lang="en-US" sz="1000" b="0" i="0" smtClean="0">
                          <a:latin typeface="Cambria Math" panose="02040503050406030204" pitchFamily="18" charset="0"/>
                        </a:rPr>
                        <m:t>&gt;2, </m:t>
                      </m:r>
                      <m:sSub>
                        <m:sSubPr>
                          <m:ctrlPr>
                            <a:rPr lang="en-US" sz="1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0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0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r>
                        <a:rPr lang="en-US" sz="1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1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1</m:t>
                      </m:r>
                      <m:r>
                        <m:rPr>
                          <m:sty m:val="p"/>
                        </m:rPr>
                        <a:rPr lang="en-US" sz="1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mW</m:t>
                      </m:r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E7DC26C-313C-87AA-7E65-E9995547B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043" y="2783808"/>
                <a:ext cx="1460076" cy="4064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6CE30BD-6683-60FD-9F46-08A0F42E83DB}"/>
              </a:ext>
            </a:extLst>
          </p:cNvPr>
          <p:cNvCxnSpPr/>
          <p:nvPr/>
        </p:nvCxnSpPr>
        <p:spPr>
          <a:xfrm>
            <a:off x="5271715" y="2303528"/>
            <a:ext cx="177017" cy="480280"/>
          </a:xfrm>
          <a:prstGeom prst="straightConnector1">
            <a:avLst/>
          </a:prstGeom>
          <a:ln>
            <a:solidFill>
              <a:srgbClr val="02BB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10F56AF-C0A2-CF71-D0D9-5AECEA1CC1E0}"/>
                  </a:ext>
                </a:extLst>
              </p:cNvPr>
              <p:cNvSpPr txBox="1"/>
              <p:nvPr/>
            </p:nvSpPr>
            <p:spPr>
              <a:xfrm>
                <a:off x="4897881" y="1377073"/>
                <a:ext cx="105702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10F56AF-C0A2-CF71-D0D9-5AECEA1CC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7881" y="1377073"/>
                <a:ext cx="1057020" cy="338554"/>
              </a:xfrm>
              <a:prstGeom prst="rect">
                <a:avLst/>
              </a:prstGeom>
              <a:blipFill>
                <a:blip r:embed="rId4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BB426588-3056-72CB-364E-FEF8053CBC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29" r="5818"/>
          <a:stretch/>
        </p:blipFill>
        <p:spPr>
          <a:xfrm>
            <a:off x="6447591" y="1580217"/>
            <a:ext cx="2657950" cy="21031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5FC628C-8541-7E25-D909-23FD5479EC9D}"/>
                  </a:ext>
                </a:extLst>
              </p:cNvPr>
              <p:cNvSpPr txBox="1"/>
              <p:nvPr/>
            </p:nvSpPr>
            <p:spPr>
              <a:xfrm>
                <a:off x="6457414" y="1310984"/>
                <a:ext cx="490541" cy="4064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0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ℐ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0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Trans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ℐ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0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Hd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5FC628C-8541-7E25-D909-23FD5479EC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414" y="1310984"/>
                <a:ext cx="490541" cy="40645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9CED7E8F-22CA-C7CC-C97E-1A1F598A31F3}"/>
              </a:ext>
            </a:extLst>
          </p:cNvPr>
          <p:cNvSpPr txBox="1"/>
          <p:nvPr/>
        </p:nvSpPr>
        <p:spPr>
          <a:xfrm>
            <a:off x="5067881" y="622906"/>
            <a:ext cx="4105023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600" dirty="0">
                <a:latin typeface="Helvetica" pitchFamily="2" charset="0"/>
              </a:rPr>
              <a:t>Scan rate improvement is possible over a wide range 2—20 GHz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1030676-F8B8-A417-8B75-2E3104BD1606}"/>
              </a:ext>
            </a:extLst>
          </p:cNvPr>
          <p:cNvCxnSpPr>
            <a:stCxn id="32" idx="2"/>
          </p:cNvCxnSpPr>
          <p:nvPr/>
        </p:nvCxnSpPr>
        <p:spPr>
          <a:xfrm flipH="1">
            <a:off x="7112000" y="1207681"/>
            <a:ext cx="8393" cy="4187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6A785A5-1E8B-FA6E-5742-A8E4AF11DE2C}"/>
                  </a:ext>
                </a:extLst>
              </p:cNvPr>
              <p:cNvSpPr txBox="1"/>
              <p:nvPr/>
            </p:nvSpPr>
            <p:spPr>
              <a:xfrm>
                <a:off x="175044" y="1715627"/>
                <a:ext cx="4105023" cy="156863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:r>
                  <a:rPr lang="en-US" sz="1600" dirty="0">
                    <a:latin typeface="Helvetica" pitchFamily="2" charset="0"/>
                  </a:rPr>
                  <a:t>Achieve over double the scan rate with pump power below 1 </a:t>
                </a:r>
                <a:r>
                  <a:rPr lang="en-US" sz="1600" dirty="0" err="1">
                    <a:latin typeface="Helvetica" pitchFamily="2" charset="0"/>
                  </a:rPr>
                  <a:t>mW</a:t>
                </a:r>
                <a:endParaRPr lang="en-US" sz="1600" dirty="0">
                  <a:latin typeface="Helvetica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0000"/>
                    </a:solidFill>
                    <a:latin typeface="Helvetica" pitchFamily="2" charset="0"/>
                  </a:rPr>
                  <a:t>This level of pump power is compatible with the cooling power of most commercial dilution refrigerators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ℐ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𝑇𝑟𝑎𝑛𝑠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ℐ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𝐻𝑑</m:t>
                            </m:r>
                          </m:sub>
                        </m:sSub>
                      </m:den>
                    </m:f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>
                    <a:solidFill>
                      <a:srgbClr val="000000"/>
                    </a:solidFill>
                    <a:latin typeface="Helvetica" pitchFamily="2" charset="0"/>
                  </a:rPr>
                  <a:t>&gt; 5 at Pp</a:t>
                </a:r>
                <a:r>
                  <a:rPr lang="en-US" sz="1400" dirty="0">
                    <a:solidFill>
                      <a:srgbClr val="000000"/>
                    </a:solidFill>
                    <a:latin typeface="Helvetica" pitchFamily="2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8</m:t>
                    </m:r>
                    <m:r>
                      <m:rPr>
                        <m:sty m:val="p"/>
                      </m:rPr>
                      <a:rPr lang="en-US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mW</m:t>
                    </m:r>
                  </m:oMath>
                </a14:m>
                <a:endParaRPr lang="en-US" sz="1400" dirty="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6A785A5-1E8B-FA6E-5742-A8E4AF11DE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44" y="1715627"/>
                <a:ext cx="4105023" cy="1568635"/>
              </a:xfrm>
              <a:prstGeom prst="rect">
                <a:avLst/>
              </a:prstGeom>
              <a:blipFill>
                <a:blip r:embed="rId7"/>
                <a:stretch>
                  <a:fillRect l="-615" t="-794" r="-308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7764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screenshot, line, text, font&#10;&#10;Description automatically generated">
            <a:extLst>
              <a:ext uri="{FF2B5EF4-FFF2-40B4-BE49-F238E27FC236}">
                <a16:creationId xmlns:a16="http://schemas.microsoft.com/office/drawing/2014/main" id="{EA460121-E612-FCA7-BDFA-CCF85EB14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15" r="53891"/>
          <a:stretch/>
        </p:blipFill>
        <p:spPr>
          <a:xfrm>
            <a:off x="623414" y="974190"/>
            <a:ext cx="2772440" cy="164592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4E65DB7-9006-9906-9ECC-4038BBF1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applications in quantum computing and sensing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14CE45-89C0-E01B-1ECA-4A55AC488CD2}"/>
              </a:ext>
            </a:extLst>
          </p:cNvPr>
          <p:cNvSpPr txBox="1"/>
          <p:nvPr/>
        </p:nvSpPr>
        <p:spPr>
          <a:xfrm>
            <a:off x="250813" y="639491"/>
            <a:ext cx="3159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Entangled microwave-optical photons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3677C2-CDF0-5DF2-8538-6BA3211CF43D}"/>
              </a:ext>
            </a:extLst>
          </p:cNvPr>
          <p:cNvSpPr txBox="1"/>
          <p:nvPr/>
        </p:nvSpPr>
        <p:spPr>
          <a:xfrm>
            <a:off x="4336256" y="611374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effectLst/>
                <a:latin typeface="Helvetica" pitchFamily="2" charset="0"/>
                <a:cs typeface="Calibri" panose="020F0502020204030204" pitchFamily="34" charset="0"/>
              </a:rPr>
              <a:t>Sensor network with joint post-processing</a:t>
            </a:r>
            <a:endParaRPr lang="en-US" sz="1400" dirty="0">
              <a:latin typeface="Helvetica" pitchFamily="2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blue rectangular object with white text&#10;&#10;Description automatically generated with low confidence">
            <a:extLst>
              <a:ext uri="{FF2B5EF4-FFF2-40B4-BE49-F238E27FC236}">
                <a16:creationId xmlns:a16="http://schemas.microsoft.com/office/drawing/2014/main" id="{A0D1CE59-9957-E25F-F9B6-ECB6B3E65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13" y="3182856"/>
            <a:ext cx="5505253" cy="15116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682E12-0A2C-715A-B159-793D259C5A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503" r="31287" b="66045"/>
          <a:stretch/>
        </p:blipFill>
        <p:spPr>
          <a:xfrm rot="521856">
            <a:off x="1463115" y="4278505"/>
            <a:ext cx="2036191" cy="42203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E486D01-60A7-AF7D-62C4-7079B1364063}"/>
              </a:ext>
            </a:extLst>
          </p:cNvPr>
          <p:cNvGrpSpPr>
            <a:grpSpLocks noChangeAspect="1"/>
          </p:cNvGrpSpPr>
          <p:nvPr/>
        </p:nvGrpSpPr>
        <p:grpSpPr>
          <a:xfrm>
            <a:off x="533697" y="3688401"/>
            <a:ext cx="1200007" cy="531304"/>
            <a:chOff x="922044" y="177314"/>
            <a:chExt cx="3407698" cy="1504598"/>
          </a:xfrm>
        </p:grpSpPr>
        <p:sp>
          <p:nvSpPr>
            <p:cNvPr id="12" name="Can 11">
              <a:extLst>
                <a:ext uri="{FF2B5EF4-FFF2-40B4-BE49-F238E27FC236}">
                  <a16:creationId xmlns:a16="http://schemas.microsoft.com/office/drawing/2014/main" id="{56347393-B52F-CFEE-D599-7782D864C800}"/>
                </a:ext>
              </a:extLst>
            </p:cNvPr>
            <p:cNvSpPr/>
            <p:nvPr/>
          </p:nvSpPr>
          <p:spPr>
            <a:xfrm>
              <a:off x="1543571" y="177314"/>
              <a:ext cx="2158708" cy="1504598"/>
            </a:xfrm>
            <a:prstGeom prst="can">
              <a:avLst>
                <a:gd name="adj" fmla="val 46931"/>
              </a:avLst>
            </a:prstGeom>
            <a:gradFill>
              <a:gsLst>
                <a:gs pos="0">
                  <a:schemeClr val="accent5">
                    <a:lumMod val="60000"/>
                    <a:lumOff val="40000"/>
                    <a:alpha val="90000"/>
                  </a:schemeClr>
                </a:gs>
                <a:gs pos="50000">
                  <a:schemeClr val="accent5">
                    <a:alpha val="50000"/>
                  </a:schemeClr>
                </a:gs>
                <a:gs pos="100000">
                  <a:schemeClr val="accent5">
                    <a:alpha val="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3" name="Can 12">
              <a:extLst>
                <a:ext uri="{FF2B5EF4-FFF2-40B4-BE49-F238E27FC236}">
                  <a16:creationId xmlns:a16="http://schemas.microsoft.com/office/drawing/2014/main" id="{33047356-27AA-2E10-6B75-922787A5B915}"/>
                </a:ext>
              </a:extLst>
            </p:cNvPr>
            <p:cNvSpPr/>
            <p:nvPr/>
          </p:nvSpPr>
          <p:spPr>
            <a:xfrm rot="5400000">
              <a:off x="1141408" y="1267476"/>
              <a:ext cx="234512" cy="163694"/>
            </a:xfrm>
            <a:prstGeom prst="can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Can 13">
              <a:extLst>
                <a:ext uri="{FF2B5EF4-FFF2-40B4-BE49-F238E27FC236}">
                  <a16:creationId xmlns:a16="http://schemas.microsoft.com/office/drawing/2014/main" id="{AB8A8745-7E97-1E6E-C613-0E31D89F2F2B}"/>
                </a:ext>
              </a:extLst>
            </p:cNvPr>
            <p:cNvSpPr/>
            <p:nvPr/>
          </p:nvSpPr>
          <p:spPr>
            <a:xfrm rot="5400000">
              <a:off x="3907127" y="1267476"/>
              <a:ext cx="234512" cy="163694"/>
            </a:xfrm>
            <a:prstGeom prst="can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riangle 14">
              <a:extLst>
                <a:ext uri="{FF2B5EF4-FFF2-40B4-BE49-F238E27FC236}">
                  <a16:creationId xmlns:a16="http://schemas.microsoft.com/office/drawing/2014/main" id="{1BBCB36C-EF25-18E8-2656-58EA826ABBA1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 flipV="1">
              <a:off x="1894087" y="761877"/>
              <a:ext cx="59718" cy="120415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" name="Triangle 15">
              <a:extLst>
                <a:ext uri="{FF2B5EF4-FFF2-40B4-BE49-F238E27FC236}">
                  <a16:creationId xmlns:a16="http://schemas.microsoft.com/office/drawing/2014/main" id="{71CFE334-FBCE-A8BE-1EC2-44FAD86A3832}"/>
                </a:ext>
              </a:extLst>
            </p:cNvPr>
            <p:cNvSpPr>
              <a:spLocks noChangeAspect="1"/>
            </p:cNvSpPr>
            <p:nvPr/>
          </p:nvSpPr>
          <p:spPr>
            <a:xfrm rot="5400000" flipV="1">
              <a:off x="3316328" y="758400"/>
              <a:ext cx="59718" cy="120415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E74326E-F7FA-C80C-5FC0-F6B60FAFB316}"/>
                </a:ext>
              </a:extLst>
            </p:cNvPr>
            <p:cNvSpPr/>
            <p:nvPr/>
          </p:nvSpPr>
          <p:spPr>
            <a:xfrm rot="5400000">
              <a:off x="1029540" y="1243063"/>
              <a:ext cx="39779" cy="25477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Can 17">
              <a:extLst>
                <a:ext uri="{FF2B5EF4-FFF2-40B4-BE49-F238E27FC236}">
                  <a16:creationId xmlns:a16="http://schemas.microsoft.com/office/drawing/2014/main" id="{10B62987-B53A-54FB-5973-401821D49DDC}"/>
                </a:ext>
              </a:extLst>
            </p:cNvPr>
            <p:cNvSpPr/>
            <p:nvPr/>
          </p:nvSpPr>
          <p:spPr>
            <a:xfrm>
              <a:off x="2001859" y="900552"/>
              <a:ext cx="1246498" cy="544041"/>
            </a:xfrm>
            <a:prstGeom prst="can">
              <a:avLst>
                <a:gd name="adj" fmla="val 50000"/>
              </a:avLst>
            </a:prstGeom>
            <a:solidFill>
              <a:srgbClr val="FF8AD8">
                <a:alpha val="64000"/>
              </a:srgb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0D12166-B3B4-3404-3FBC-D09D7FF9D3AC}"/>
                </a:ext>
              </a:extLst>
            </p:cNvPr>
            <p:cNvSpPr/>
            <p:nvPr/>
          </p:nvSpPr>
          <p:spPr>
            <a:xfrm rot="16200000" flipH="1">
              <a:off x="4182466" y="1222234"/>
              <a:ext cx="39779" cy="25477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3CCDE60-8C79-335A-7E97-C87D06208237}"/>
                </a:ext>
              </a:extLst>
            </p:cNvPr>
            <p:cNvSpPr/>
            <p:nvPr/>
          </p:nvSpPr>
          <p:spPr>
            <a:xfrm>
              <a:off x="1998257" y="1068625"/>
              <a:ext cx="1246498" cy="211568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riangle 20">
              <a:extLst>
                <a:ext uri="{FF2B5EF4-FFF2-40B4-BE49-F238E27FC236}">
                  <a16:creationId xmlns:a16="http://schemas.microsoft.com/office/drawing/2014/main" id="{75517CC1-2C23-70D0-D851-9DAD5164D1F2}"/>
                </a:ext>
              </a:extLst>
            </p:cNvPr>
            <p:cNvSpPr/>
            <p:nvPr/>
          </p:nvSpPr>
          <p:spPr>
            <a:xfrm>
              <a:off x="2417318" y="1159303"/>
              <a:ext cx="334474" cy="277962"/>
            </a:xfrm>
            <a:prstGeom prst="triangle">
              <a:avLst>
                <a:gd name="adj" fmla="val 49457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scene3d>
              <a:camera prst="isometricOffAxis2Top">
                <a:rot lat="20509858" lon="19744006" rev="3973264"/>
              </a:camera>
              <a:lightRig rig="threePt" dir="t"/>
            </a:scene3d>
            <a:sp3d extrusionH="76200" prstMaterial="softEdge">
              <a:extrusionClr>
                <a:schemeClr val="accent1">
                  <a:lumMod val="20000"/>
                  <a:lumOff val="80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8A43310-386D-5630-B078-F66028936940}"/>
              </a:ext>
            </a:extLst>
          </p:cNvPr>
          <p:cNvGrpSpPr>
            <a:grpSpLocks noChangeAspect="1"/>
          </p:cNvGrpSpPr>
          <p:nvPr/>
        </p:nvGrpSpPr>
        <p:grpSpPr>
          <a:xfrm>
            <a:off x="3497551" y="4186543"/>
            <a:ext cx="1200007" cy="531304"/>
            <a:chOff x="922044" y="177314"/>
            <a:chExt cx="3407698" cy="1504598"/>
          </a:xfrm>
        </p:grpSpPr>
        <p:sp>
          <p:nvSpPr>
            <p:cNvPr id="23" name="Can 22">
              <a:extLst>
                <a:ext uri="{FF2B5EF4-FFF2-40B4-BE49-F238E27FC236}">
                  <a16:creationId xmlns:a16="http://schemas.microsoft.com/office/drawing/2014/main" id="{F872A54B-D281-1E79-7049-A914E5F0CA32}"/>
                </a:ext>
              </a:extLst>
            </p:cNvPr>
            <p:cNvSpPr/>
            <p:nvPr/>
          </p:nvSpPr>
          <p:spPr>
            <a:xfrm>
              <a:off x="1543571" y="177314"/>
              <a:ext cx="2158708" cy="1504598"/>
            </a:xfrm>
            <a:prstGeom prst="can">
              <a:avLst>
                <a:gd name="adj" fmla="val 46931"/>
              </a:avLst>
            </a:prstGeom>
            <a:gradFill>
              <a:gsLst>
                <a:gs pos="0">
                  <a:schemeClr val="accent5">
                    <a:lumMod val="60000"/>
                    <a:lumOff val="40000"/>
                    <a:alpha val="90000"/>
                  </a:schemeClr>
                </a:gs>
                <a:gs pos="50000">
                  <a:schemeClr val="accent5">
                    <a:alpha val="50000"/>
                  </a:schemeClr>
                </a:gs>
                <a:gs pos="100000">
                  <a:schemeClr val="accent5">
                    <a:alpha val="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4" name="Can 23">
              <a:extLst>
                <a:ext uri="{FF2B5EF4-FFF2-40B4-BE49-F238E27FC236}">
                  <a16:creationId xmlns:a16="http://schemas.microsoft.com/office/drawing/2014/main" id="{B3A63138-13DC-322C-E48F-0A5944452109}"/>
                </a:ext>
              </a:extLst>
            </p:cNvPr>
            <p:cNvSpPr/>
            <p:nvPr/>
          </p:nvSpPr>
          <p:spPr>
            <a:xfrm rot="5400000">
              <a:off x="1141408" y="1267476"/>
              <a:ext cx="234512" cy="163694"/>
            </a:xfrm>
            <a:prstGeom prst="can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5" name="Can 24">
              <a:extLst>
                <a:ext uri="{FF2B5EF4-FFF2-40B4-BE49-F238E27FC236}">
                  <a16:creationId xmlns:a16="http://schemas.microsoft.com/office/drawing/2014/main" id="{8BDFC085-355C-0F26-C4C1-B70B34BE330F}"/>
                </a:ext>
              </a:extLst>
            </p:cNvPr>
            <p:cNvSpPr/>
            <p:nvPr/>
          </p:nvSpPr>
          <p:spPr>
            <a:xfrm rot="5400000">
              <a:off x="3907127" y="1267476"/>
              <a:ext cx="234512" cy="163694"/>
            </a:xfrm>
            <a:prstGeom prst="can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" name="Triangle 25">
              <a:extLst>
                <a:ext uri="{FF2B5EF4-FFF2-40B4-BE49-F238E27FC236}">
                  <a16:creationId xmlns:a16="http://schemas.microsoft.com/office/drawing/2014/main" id="{E9A27017-2B48-A0CE-825C-AFAFDAE82375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 flipV="1">
              <a:off x="1894087" y="761877"/>
              <a:ext cx="59718" cy="120415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Triangle 26">
              <a:extLst>
                <a:ext uri="{FF2B5EF4-FFF2-40B4-BE49-F238E27FC236}">
                  <a16:creationId xmlns:a16="http://schemas.microsoft.com/office/drawing/2014/main" id="{81EBF277-DF1E-23DA-AA8A-1E5401B58CE6}"/>
                </a:ext>
              </a:extLst>
            </p:cNvPr>
            <p:cNvSpPr>
              <a:spLocks noChangeAspect="1"/>
            </p:cNvSpPr>
            <p:nvPr/>
          </p:nvSpPr>
          <p:spPr>
            <a:xfrm rot="5400000" flipV="1">
              <a:off x="3316328" y="758400"/>
              <a:ext cx="59718" cy="120415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5B1ACCD-94A4-0C98-D83A-360C3C5027F2}"/>
                </a:ext>
              </a:extLst>
            </p:cNvPr>
            <p:cNvSpPr/>
            <p:nvPr/>
          </p:nvSpPr>
          <p:spPr>
            <a:xfrm rot="5400000">
              <a:off x="1029540" y="1243063"/>
              <a:ext cx="39779" cy="25477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9" name="Can 28">
              <a:extLst>
                <a:ext uri="{FF2B5EF4-FFF2-40B4-BE49-F238E27FC236}">
                  <a16:creationId xmlns:a16="http://schemas.microsoft.com/office/drawing/2014/main" id="{991AE6D6-81A6-48F0-0824-C41965DC0C48}"/>
                </a:ext>
              </a:extLst>
            </p:cNvPr>
            <p:cNvSpPr/>
            <p:nvPr/>
          </p:nvSpPr>
          <p:spPr>
            <a:xfrm>
              <a:off x="2001859" y="900552"/>
              <a:ext cx="1246498" cy="544041"/>
            </a:xfrm>
            <a:prstGeom prst="can">
              <a:avLst>
                <a:gd name="adj" fmla="val 50000"/>
              </a:avLst>
            </a:prstGeom>
            <a:solidFill>
              <a:srgbClr val="FF8AD8">
                <a:alpha val="64000"/>
              </a:srgb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D029007-287B-3FBD-4E9E-A31F3CE053F3}"/>
                </a:ext>
              </a:extLst>
            </p:cNvPr>
            <p:cNvSpPr/>
            <p:nvPr/>
          </p:nvSpPr>
          <p:spPr>
            <a:xfrm rot="16200000" flipH="1">
              <a:off x="4182466" y="1222234"/>
              <a:ext cx="39779" cy="25477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5D07828-AA53-B434-8227-83EA89B320A7}"/>
                </a:ext>
              </a:extLst>
            </p:cNvPr>
            <p:cNvSpPr/>
            <p:nvPr/>
          </p:nvSpPr>
          <p:spPr>
            <a:xfrm>
              <a:off x="1998257" y="1068625"/>
              <a:ext cx="1246498" cy="211568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riangle 31">
              <a:extLst>
                <a:ext uri="{FF2B5EF4-FFF2-40B4-BE49-F238E27FC236}">
                  <a16:creationId xmlns:a16="http://schemas.microsoft.com/office/drawing/2014/main" id="{05E5636F-0C02-4B14-4855-97BEBC37707E}"/>
                </a:ext>
              </a:extLst>
            </p:cNvPr>
            <p:cNvSpPr/>
            <p:nvPr/>
          </p:nvSpPr>
          <p:spPr>
            <a:xfrm>
              <a:off x="2417318" y="1159303"/>
              <a:ext cx="334474" cy="277962"/>
            </a:xfrm>
            <a:prstGeom prst="triangle">
              <a:avLst>
                <a:gd name="adj" fmla="val 49457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scene3d>
              <a:camera prst="isometricOffAxis2Top">
                <a:rot lat="20509858" lon="19744006" rev="3973264"/>
              </a:camera>
              <a:lightRig rig="threePt" dir="t"/>
            </a:scene3d>
            <a:sp3d extrusionH="76200" prstMaterial="softEdge">
              <a:extrusionClr>
                <a:schemeClr val="accent1">
                  <a:lumMod val="20000"/>
                  <a:lumOff val="80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1C3F0ACF-A6E2-C5EA-9C65-692EBA608472}"/>
              </a:ext>
            </a:extLst>
          </p:cNvPr>
          <p:cNvSpPr txBox="1"/>
          <p:nvPr/>
        </p:nvSpPr>
        <p:spPr>
          <a:xfrm>
            <a:off x="4913327" y="3111943"/>
            <a:ext cx="2975080" cy="305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3087"/>
                </a:solidFill>
                <a:latin typeface="Helvetica" pitchFamily="2" charset="0"/>
              </a:rPr>
              <a:t>Remote entanglement generation</a:t>
            </a:r>
            <a:endParaRPr lang="en-US" sz="1400" dirty="0">
              <a:latin typeface="Helvetica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003B16-41AA-1E03-AB2F-3B0418B0CB72}"/>
              </a:ext>
            </a:extLst>
          </p:cNvPr>
          <p:cNvSpPr txBox="1"/>
          <p:nvPr/>
        </p:nvSpPr>
        <p:spPr>
          <a:xfrm>
            <a:off x="6113153" y="4417491"/>
            <a:ext cx="3030847" cy="27699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90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342900"/>
            <a:r>
              <a:rPr lang="en-US" sz="1200" i="1" dirty="0">
                <a:solidFill>
                  <a:schemeClr val="accent6"/>
                </a:solidFill>
              </a:rPr>
              <a:t>IEEE QCE23 – with Prof. </a:t>
            </a:r>
            <a:r>
              <a:rPr lang="en-US" sz="1200" i="1" dirty="0" err="1">
                <a:solidFill>
                  <a:schemeClr val="accent6"/>
                </a:solidFill>
              </a:rPr>
              <a:t>Cacciapuoti</a:t>
            </a:r>
            <a:r>
              <a:rPr lang="en-US" sz="1200" i="1" dirty="0">
                <a:solidFill>
                  <a:schemeClr val="accent6"/>
                </a:solidFill>
              </a:rPr>
              <a:t>, </a:t>
            </a:r>
            <a:r>
              <a:rPr lang="en-US" sz="1200" i="1" dirty="0" err="1">
                <a:solidFill>
                  <a:schemeClr val="accent6"/>
                </a:solidFill>
              </a:rPr>
              <a:t>UniNa</a:t>
            </a:r>
            <a:endParaRPr lang="en-US" sz="1200" i="1" dirty="0">
              <a:solidFill>
                <a:schemeClr val="accent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DA2F63-37F3-3861-1913-EFE3AB718DDE}"/>
              </a:ext>
            </a:extLst>
          </p:cNvPr>
          <p:cNvSpPr txBox="1"/>
          <p:nvPr/>
        </p:nvSpPr>
        <p:spPr>
          <a:xfrm>
            <a:off x="7083089" y="1058460"/>
            <a:ext cx="20431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chemeClr val="accent6"/>
                </a:solidFill>
                <a:effectLst/>
                <a:latin typeface="Helvetica" pitchFamily="2" charset="0"/>
                <a:cs typeface="Calibri" panose="020F0502020204030204" pitchFamily="34" charset="0"/>
              </a:rPr>
              <a:t>Gravitational waves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  <a:cs typeface="Calibri" panose="020F0502020204030204" pitchFamily="34" charset="0"/>
              </a:rPr>
              <a:t>Coherent post-processing of dark matter</a:t>
            </a:r>
          </a:p>
        </p:txBody>
      </p:sp>
      <p:pic>
        <p:nvPicPr>
          <p:cNvPr id="7" name="Content Placeholder 4" descr="A picture containing screenshot, line, text, font&#10;&#10;Description automatically generated">
            <a:extLst>
              <a:ext uri="{FF2B5EF4-FFF2-40B4-BE49-F238E27FC236}">
                <a16:creationId xmlns:a16="http://schemas.microsoft.com/office/drawing/2014/main" id="{BD058E73-B44D-860E-FA9C-14C2D84DDC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808" r="11867"/>
          <a:stretch/>
        </p:blipFill>
        <p:spPr>
          <a:xfrm>
            <a:off x="4351203" y="916978"/>
            <a:ext cx="2737105" cy="164592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14A9127-09ED-B984-A031-2FD1849B6BF2}"/>
              </a:ext>
            </a:extLst>
          </p:cNvPr>
          <p:cNvSpPr txBox="1"/>
          <p:nvPr/>
        </p:nvSpPr>
        <p:spPr>
          <a:xfrm>
            <a:off x="5824824" y="3447879"/>
            <a:ext cx="251653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  <a:cs typeface="Calibri" panose="020F0502020204030204" pitchFamily="34" charset="0"/>
              </a:rPr>
              <a:t>Quantum 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  <a:cs typeface="Calibri" panose="020F0502020204030204" pitchFamily="34" charset="0"/>
              </a:rPr>
              <a:t>Interconnecting superconducting qubits</a:t>
            </a:r>
          </a:p>
        </p:txBody>
      </p:sp>
    </p:spTree>
    <p:extLst>
      <p:ext uri="{BB962C8B-B14F-4D97-AF65-F5344CB8AC3E}">
        <p14:creationId xmlns:p14="http://schemas.microsoft.com/office/powerpoint/2010/main" val="184407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" grpId="0" animBg="1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76FCFD-01D4-1878-D9F3-BE4F11048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7649369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825B8F-83CE-A887-2888-4BA094967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cavity Electro-Optic</a:t>
            </a:r>
          </a:p>
        </p:txBody>
      </p:sp>
      <p:pic>
        <p:nvPicPr>
          <p:cNvPr id="30" name="Picture 2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BBB7E14-AEDB-A1D3-52B7-A55875A4E5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637"/>
          <a:stretch/>
        </p:blipFill>
        <p:spPr>
          <a:xfrm>
            <a:off x="2590136" y="802111"/>
            <a:ext cx="6051860" cy="2100117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778A6690-C00F-264E-AAA5-A295460456A8}"/>
              </a:ext>
            </a:extLst>
          </p:cNvPr>
          <p:cNvSpPr txBox="1"/>
          <p:nvPr/>
        </p:nvSpPr>
        <p:spPr>
          <a:xfrm>
            <a:off x="7132550" y="408941"/>
            <a:ext cx="165423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ym typeface="Wingdings" pitchFamily="2" charset="2"/>
              </a:rPr>
              <a:t> </a:t>
            </a:r>
            <a:r>
              <a:rPr lang="en-US" sz="1200" dirty="0"/>
              <a:t>Pump power limit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0C6D959-1184-78AF-969D-B61CDE0830C6}"/>
              </a:ext>
            </a:extLst>
          </p:cNvPr>
          <p:cNvSpPr/>
          <p:nvPr/>
        </p:nvSpPr>
        <p:spPr>
          <a:xfrm>
            <a:off x="6375982" y="1134089"/>
            <a:ext cx="91440" cy="9144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92BA6F50-F062-FDA0-B417-503D744FCCE3}"/>
              </a:ext>
            </a:extLst>
          </p:cNvPr>
          <p:cNvSpPr/>
          <p:nvPr/>
        </p:nvSpPr>
        <p:spPr>
          <a:xfrm>
            <a:off x="3710697" y="1752652"/>
            <a:ext cx="91440" cy="9144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623664-874E-8E5F-CB63-63F9C1B95233}"/>
              </a:ext>
            </a:extLst>
          </p:cNvPr>
          <p:cNvSpPr txBox="1"/>
          <p:nvPr/>
        </p:nvSpPr>
        <p:spPr>
          <a:xfrm>
            <a:off x="85035" y="1298171"/>
            <a:ext cx="1664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Figures of merit</a:t>
            </a: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FC3A4664-885B-94DE-4AC6-81F566DE9294}"/>
              </a:ext>
            </a:extLst>
          </p:cNvPr>
          <p:cNvSpPr/>
          <p:nvPr/>
        </p:nvSpPr>
        <p:spPr>
          <a:xfrm rot="16200000" flipV="1">
            <a:off x="6288026" y="588131"/>
            <a:ext cx="1045777" cy="1975861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CB5574C0-D51D-9814-AAD3-36143D770099}"/>
              </a:ext>
            </a:extLst>
          </p:cNvPr>
          <p:cNvSpPr/>
          <p:nvPr/>
        </p:nvSpPr>
        <p:spPr>
          <a:xfrm rot="16200000" flipH="1">
            <a:off x="6327772" y="995108"/>
            <a:ext cx="1332093" cy="1610055"/>
          </a:xfrm>
          <a:prstGeom prst="triangle">
            <a:avLst>
              <a:gd name="adj" fmla="val 62844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7F2DF2F-765E-B719-72AA-820354DB759A}"/>
              </a:ext>
            </a:extLst>
          </p:cNvPr>
          <p:cNvCxnSpPr>
            <a:cxnSpLocks/>
            <a:stCxn id="56" idx="1"/>
          </p:cNvCxnSpPr>
          <p:nvPr/>
        </p:nvCxnSpPr>
        <p:spPr>
          <a:xfrm>
            <a:off x="7132550" y="547441"/>
            <a:ext cx="0" cy="2024309"/>
          </a:xfrm>
          <a:prstGeom prst="line">
            <a:avLst/>
          </a:prstGeom>
          <a:ln w="19050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63F1A6-BAEE-C82A-9AAC-6742DF68C7C3}"/>
              </a:ext>
            </a:extLst>
          </p:cNvPr>
          <p:cNvGrpSpPr/>
          <p:nvPr/>
        </p:nvGrpSpPr>
        <p:grpSpPr>
          <a:xfrm>
            <a:off x="3090562" y="963406"/>
            <a:ext cx="2033093" cy="1364139"/>
            <a:chOff x="3090562" y="963406"/>
            <a:chExt cx="2033093" cy="1364139"/>
          </a:xfrm>
        </p:grpSpPr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6AC6ED62-E17F-0D0F-CBC1-1BA1ADD0AD29}"/>
                </a:ext>
              </a:extLst>
            </p:cNvPr>
            <p:cNvSpPr/>
            <p:nvPr/>
          </p:nvSpPr>
          <p:spPr>
            <a:xfrm rot="16200000" flipV="1">
              <a:off x="3396422" y="657546"/>
              <a:ext cx="1364139" cy="197586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riangle 14">
              <a:extLst>
                <a:ext uri="{FF2B5EF4-FFF2-40B4-BE49-F238E27FC236}">
                  <a16:creationId xmlns:a16="http://schemas.microsoft.com/office/drawing/2014/main" id="{E7A8E82F-7408-87D1-0037-804249977EA1}"/>
                </a:ext>
              </a:extLst>
            </p:cNvPr>
            <p:cNvSpPr/>
            <p:nvPr/>
          </p:nvSpPr>
          <p:spPr>
            <a:xfrm rot="16200000" flipH="1">
              <a:off x="3844210" y="440217"/>
              <a:ext cx="756253" cy="1802636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riangle 15">
              <a:extLst>
                <a:ext uri="{FF2B5EF4-FFF2-40B4-BE49-F238E27FC236}">
                  <a16:creationId xmlns:a16="http://schemas.microsoft.com/office/drawing/2014/main" id="{80F76078-041B-2549-1372-F26043724A92}"/>
                </a:ext>
              </a:extLst>
            </p:cNvPr>
            <p:cNvSpPr/>
            <p:nvPr/>
          </p:nvSpPr>
          <p:spPr>
            <a:xfrm rot="16200000" flipV="1">
              <a:off x="3960292" y="1162865"/>
              <a:ext cx="529619" cy="1494839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6BED596-721A-9525-2637-7C3DAB54F249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4437486" y="537701"/>
            <a:ext cx="13016" cy="188586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6A2DE35-4F97-A979-2FA5-043701445B1A}"/>
              </a:ext>
            </a:extLst>
          </p:cNvPr>
          <p:cNvSpPr txBox="1"/>
          <p:nvPr/>
        </p:nvSpPr>
        <p:spPr>
          <a:xfrm>
            <a:off x="4450502" y="399201"/>
            <a:ext cx="165423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ym typeface="Wingdings" pitchFamily="2" charset="2"/>
              </a:rPr>
              <a:t> </a:t>
            </a:r>
            <a:r>
              <a:rPr lang="en-US" sz="1200" dirty="0"/>
              <a:t>Pump power limit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8F74C3-7124-ACC7-F144-BAFF4303C519}"/>
              </a:ext>
            </a:extLst>
          </p:cNvPr>
          <p:cNvSpPr txBox="1"/>
          <p:nvPr/>
        </p:nvSpPr>
        <p:spPr>
          <a:xfrm>
            <a:off x="4450502" y="604095"/>
            <a:ext cx="165423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/>
                </a:solidFill>
                <a:sym typeface="Wingdings" pitchFamily="2" charset="2"/>
              </a:rPr>
              <a:t>Maximum efficiency  </a:t>
            </a:r>
            <a:endParaRPr lang="en-US" sz="1200" dirty="0">
              <a:solidFill>
                <a:schemeClr val="accent5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EBDB71A-331A-132C-8839-D0585C8DBC8F}"/>
              </a:ext>
            </a:extLst>
          </p:cNvPr>
          <p:cNvSpPr txBox="1"/>
          <p:nvPr/>
        </p:nvSpPr>
        <p:spPr>
          <a:xfrm>
            <a:off x="7132550" y="635633"/>
            <a:ext cx="165423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/>
                </a:solidFill>
                <a:sym typeface="Wingdings" pitchFamily="2" charset="2"/>
              </a:rPr>
              <a:t>Maximum efficiency  </a:t>
            </a:r>
            <a:endParaRPr lang="en-US" sz="1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70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7" grpId="0"/>
      <p:bldP spid="20" grpId="0" animBg="1"/>
      <p:bldP spid="26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825B8F-83CE-A887-2888-4BA094967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cavity Electro-Optic</a:t>
            </a:r>
          </a:p>
        </p:txBody>
      </p:sp>
      <p:pic>
        <p:nvPicPr>
          <p:cNvPr id="30" name="Picture 2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BBB7E14-AEDB-A1D3-52B7-A55875A4E5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637"/>
          <a:stretch/>
        </p:blipFill>
        <p:spPr>
          <a:xfrm>
            <a:off x="2590136" y="802111"/>
            <a:ext cx="6051860" cy="2100117"/>
          </a:xfrm>
          <a:prstGeom prst="rect">
            <a:avLst/>
          </a:prstGeom>
        </p:spPr>
      </p:pic>
      <p:sp>
        <p:nvSpPr>
          <p:cNvPr id="57" name="Oval 56">
            <a:extLst>
              <a:ext uri="{FF2B5EF4-FFF2-40B4-BE49-F238E27FC236}">
                <a16:creationId xmlns:a16="http://schemas.microsoft.com/office/drawing/2014/main" id="{C0C6D959-1184-78AF-969D-B61CDE0830C6}"/>
              </a:ext>
            </a:extLst>
          </p:cNvPr>
          <p:cNvSpPr/>
          <p:nvPr/>
        </p:nvSpPr>
        <p:spPr>
          <a:xfrm>
            <a:off x="6375982" y="1134089"/>
            <a:ext cx="91440" cy="9144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92BA6F50-F062-FDA0-B417-503D744FCCE3}"/>
              </a:ext>
            </a:extLst>
          </p:cNvPr>
          <p:cNvSpPr/>
          <p:nvPr/>
        </p:nvSpPr>
        <p:spPr>
          <a:xfrm>
            <a:off x="3710697" y="1752652"/>
            <a:ext cx="91440" cy="9144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A623664-874E-8E5F-CB63-63F9C1B95233}"/>
                  </a:ext>
                </a:extLst>
              </p:cNvPr>
              <p:cNvSpPr txBox="1"/>
              <p:nvPr/>
            </p:nvSpPr>
            <p:spPr>
              <a:xfrm>
                <a:off x="85035" y="1298171"/>
                <a:ext cx="166443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/>
                  <a:t>Figures of merit</a:t>
                </a:r>
              </a:p>
              <a:p>
                <a:r>
                  <a:rPr lang="en-US" sz="180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50% at 150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μW</m:t>
                    </m:r>
                  </m:oMath>
                </a14:m>
                <a:endParaRPr lang="en-US" sz="180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A623664-874E-8E5F-CB63-63F9C1B952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35" y="1298171"/>
                <a:ext cx="1664430" cy="646331"/>
              </a:xfrm>
              <a:prstGeom prst="rect">
                <a:avLst/>
              </a:prstGeom>
              <a:blipFill>
                <a:blip r:embed="rId3"/>
                <a:stretch>
                  <a:fillRect l="-3030" t="-5769" r="-2273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7F2DF2F-765E-B719-72AA-820354DB759A}"/>
              </a:ext>
            </a:extLst>
          </p:cNvPr>
          <p:cNvCxnSpPr>
            <a:cxnSpLocks/>
          </p:cNvCxnSpPr>
          <p:nvPr/>
        </p:nvCxnSpPr>
        <p:spPr>
          <a:xfrm>
            <a:off x="7153570" y="547441"/>
            <a:ext cx="0" cy="2024309"/>
          </a:xfrm>
          <a:prstGeom prst="line">
            <a:avLst/>
          </a:prstGeom>
          <a:ln w="19050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6BED596-721A-9525-2637-7C3DAB54F249}"/>
              </a:ext>
            </a:extLst>
          </p:cNvPr>
          <p:cNvCxnSpPr>
            <a:cxnSpLocks/>
          </p:cNvCxnSpPr>
          <p:nvPr/>
        </p:nvCxnSpPr>
        <p:spPr>
          <a:xfrm>
            <a:off x="4461012" y="537701"/>
            <a:ext cx="0" cy="193223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9015097-C2DC-A2BC-025D-BCC61A9329AE}"/>
              </a:ext>
            </a:extLst>
          </p:cNvPr>
          <p:cNvSpPr txBox="1"/>
          <p:nvPr/>
        </p:nvSpPr>
        <p:spPr>
          <a:xfrm>
            <a:off x="7185100" y="408941"/>
            <a:ext cx="165423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ym typeface="Wingdings" pitchFamily="2" charset="2"/>
              </a:rPr>
              <a:t> </a:t>
            </a:r>
            <a:r>
              <a:rPr lang="en-US" sz="1200" dirty="0"/>
              <a:t>Pump power limit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BAECCA-2712-7E09-4105-3FE0045BBBA2}"/>
              </a:ext>
            </a:extLst>
          </p:cNvPr>
          <p:cNvSpPr txBox="1"/>
          <p:nvPr/>
        </p:nvSpPr>
        <p:spPr>
          <a:xfrm>
            <a:off x="4503052" y="399201"/>
            <a:ext cx="165423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ym typeface="Wingdings" pitchFamily="2" charset="2"/>
              </a:rPr>
              <a:t> </a:t>
            </a:r>
            <a:r>
              <a:rPr lang="en-US" sz="1200" dirty="0"/>
              <a:t>Pump power limit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0A5D93-ED93-88C5-BC26-8254946F032F}"/>
              </a:ext>
            </a:extLst>
          </p:cNvPr>
          <p:cNvSpPr txBox="1"/>
          <p:nvPr/>
        </p:nvSpPr>
        <p:spPr>
          <a:xfrm>
            <a:off x="4503052" y="604095"/>
            <a:ext cx="165423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/>
                </a:solidFill>
                <a:sym typeface="Wingdings" pitchFamily="2" charset="2"/>
              </a:rPr>
              <a:t> Maximum efficiency </a:t>
            </a:r>
            <a:endParaRPr lang="en-US" sz="1200" dirty="0">
              <a:solidFill>
                <a:schemeClr val="accent5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6A4E2A-940D-58FB-86B7-BE97D4C2AEFE}"/>
              </a:ext>
            </a:extLst>
          </p:cNvPr>
          <p:cNvSpPr txBox="1"/>
          <p:nvPr/>
        </p:nvSpPr>
        <p:spPr>
          <a:xfrm>
            <a:off x="7185100" y="635633"/>
            <a:ext cx="165423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/>
                </a:solidFill>
                <a:sym typeface="Wingdings" pitchFamily="2" charset="2"/>
              </a:rPr>
              <a:t> Maximum efficiency </a:t>
            </a:r>
            <a:endParaRPr lang="en-US" sz="1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60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4" grpId="0" animBg="1"/>
      <p:bldP spid="5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825B8F-83CE-A887-2888-4BA094967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cavity Electro-Optic</a:t>
            </a:r>
          </a:p>
        </p:txBody>
      </p:sp>
      <p:pic>
        <p:nvPicPr>
          <p:cNvPr id="30" name="Picture 2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BBB7E14-AEDB-A1D3-52B7-A55875A4E5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637"/>
          <a:stretch/>
        </p:blipFill>
        <p:spPr>
          <a:xfrm>
            <a:off x="2590136" y="802111"/>
            <a:ext cx="6051860" cy="2100117"/>
          </a:xfrm>
          <a:prstGeom prst="rect">
            <a:avLst/>
          </a:prstGeom>
        </p:spPr>
      </p:pic>
      <p:sp>
        <p:nvSpPr>
          <p:cNvPr id="57" name="Oval 56">
            <a:extLst>
              <a:ext uri="{FF2B5EF4-FFF2-40B4-BE49-F238E27FC236}">
                <a16:creationId xmlns:a16="http://schemas.microsoft.com/office/drawing/2014/main" id="{C0C6D959-1184-78AF-969D-B61CDE0830C6}"/>
              </a:ext>
            </a:extLst>
          </p:cNvPr>
          <p:cNvSpPr/>
          <p:nvPr/>
        </p:nvSpPr>
        <p:spPr>
          <a:xfrm>
            <a:off x="6375982" y="1134089"/>
            <a:ext cx="91440" cy="9144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92BA6F50-F062-FDA0-B417-503D744FCCE3}"/>
              </a:ext>
            </a:extLst>
          </p:cNvPr>
          <p:cNvSpPr/>
          <p:nvPr/>
        </p:nvSpPr>
        <p:spPr>
          <a:xfrm>
            <a:off x="3710697" y="1752652"/>
            <a:ext cx="91440" cy="9144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32DB198-1764-D9E6-362F-57A4A903B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136" y="3017930"/>
            <a:ext cx="5835195" cy="16138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A623664-874E-8E5F-CB63-63F9C1B95233}"/>
                  </a:ext>
                </a:extLst>
              </p:cNvPr>
              <p:cNvSpPr txBox="1"/>
              <p:nvPr/>
            </p:nvSpPr>
            <p:spPr>
              <a:xfrm>
                <a:off x="85035" y="1298171"/>
                <a:ext cx="166443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/>
                  <a:t>Figures of merit</a:t>
                </a:r>
              </a:p>
              <a:p>
                <a:r>
                  <a:rPr lang="en-US" sz="180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50% at 150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μW</m:t>
                    </m:r>
                  </m:oMath>
                </a14:m>
                <a:endParaRPr lang="en-US" sz="180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A623664-874E-8E5F-CB63-63F9C1B952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35" y="1298171"/>
                <a:ext cx="1664430" cy="646331"/>
              </a:xfrm>
              <a:prstGeom prst="rect">
                <a:avLst/>
              </a:prstGeom>
              <a:blipFill>
                <a:blip r:embed="rId4"/>
                <a:stretch>
                  <a:fillRect l="-3030" t="-5769" r="-2273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B5086FB-F05A-FA54-5491-91C4A634D84F}"/>
              </a:ext>
            </a:extLst>
          </p:cNvPr>
          <p:cNvSpPr txBox="1"/>
          <p:nvPr/>
        </p:nvSpPr>
        <p:spPr>
          <a:xfrm>
            <a:off x="85035" y="3194617"/>
            <a:ext cx="2505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Transduction in a superconducting QED system with a qubit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93BA1D-B963-8624-442D-6C3E0C2417C0}"/>
              </a:ext>
            </a:extLst>
          </p:cNvPr>
          <p:cNvCxnSpPr>
            <a:cxnSpLocks/>
          </p:cNvCxnSpPr>
          <p:nvPr/>
        </p:nvCxnSpPr>
        <p:spPr>
          <a:xfrm flipH="1">
            <a:off x="6605501" y="3658031"/>
            <a:ext cx="1306704" cy="0"/>
          </a:xfrm>
          <a:prstGeom prst="line">
            <a:avLst/>
          </a:prstGeom>
          <a:ln w="19050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A15A35-6357-4B72-D03D-DBAFA32364D5}"/>
              </a:ext>
            </a:extLst>
          </p:cNvPr>
          <p:cNvCxnSpPr>
            <a:cxnSpLocks/>
          </p:cNvCxnSpPr>
          <p:nvPr/>
        </p:nvCxnSpPr>
        <p:spPr>
          <a:xfrm>
            <a:off x="7153570" y="547441"/>
            <a:ext cx="0" cy="2024309"/>
          </a:xfrm>
          <a:prstGeom prst="line">
            <a:avLst/>
          </a:prstGeom>
          <a:ln w="19050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E774053-8C32-0461-ABFB-8E03CB5D733D}"/>
              </a:ext>
            </a:extLst>
          </p:cNvPr>
          <p:cNvCxnSpPr>
            <a:cxnSpLocks/>
          </p:cNvCxnSpPr>
          <p:nvPr/>
        </p:nvCxnSpPr>
        <p:spPr>
          <a:xfrm>
            <a:off x="4461012" y="537701"/>
            <a:ext cx="0" cy="193223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95FAC9A-D820-5BCD-1F98-F84DEA2E34FD}"/>
              </a:ext>
            </a:extLst>
          </p:cNvPr>
          <p:cNvSpPr txBox="1"/>
          <p:nvPr/>
        </p:nvSpPr>
        <p:spPr>
          <a:xfrm>
            <a:off x="7185100" y="408941"/>
            <a:ext cx="165423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ym typeface="Wingdings" pitchFamily="2" charset="2"/>
              </a:rPr>
              <a:t> </a:t>
            </a:r>
            <a:r>
              <a:rPr lang="en-US" sz="1200" dirty="0"/>
              <a:t>Pump power limit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6A1898-E9BE-9F20-A010-DEDE99F20F31}"/>
              </a:ext>
            </a:extLst>
          </p:cNvPr>
          <p:cNvSpPr txBox="1"/>
          <p:nvPr/>
        </p:nvSpPr>
        <p:spPr>
          <a:xfrm>
            <a:off x="4503052" y="399201"/>
            <a:ext cx="165423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ym typeface="Wingdings" pitchFamily="2" charset="2"/>
              </a:rPr>
              <a:t> </a:t>
            </a:r>
            <a:r>
              <a:rPr lang="en-US" sz="1200" dirty="0"/>
              <a:t>Pump power limit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BC379A-5E16-9D62-37A5-107D7CACBB7B}"/>
              </a:ext>
            </a:extLst>
          </p:cNvPr>
          <p:cNvSpPr txBox="1"/>
          <p:nvPr/>
        </p:nvSpPr>
        <p:spPr>
          <a:xfrm>
            <a:off x="4503052" y="604095"/>
            <a:ext cx="165423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/>
                </a:solidFill>
                <a:sym typeface="Wingdings" pitchFamily="2" charset="2"/>
              </a:rPr>
              <a:t> Maximum efficiency </a:t>
            </a:r>
            <a:endParaRPr lang="en-US" sz="1200" dirty="0">
              <a:solidFill>
                <a:schemeClr val="accent5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E486B0-3D4F-3A53-1F4B-5211E2219655}"/>
              </a:ext>
            </a:extLst>
          </p:cNvPr>
          <p:cNvSpPr txBox="1"/>
          <p:nvPr/>
        </p:nvSpPr>
        <p:spPr>
          <a:xfrm>
            <a:off x="7185100" y="635633"/>
            <a:ext cx="165423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/>
                </a:solidFill>
                <a:sym typeface="Wingdings" pitchFamily="2" charset="2"/>
              </a:rPr>
              <a:t> Maximum efficiency </a:t>
            </a:r>
            <a:endParaRPr lang="en-US" sz="1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36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8" grpId="0"/>
      <p:bldP spid="17" grpId="0" animBg="1"/>
      <p:bldP spid="19" grpId="0" animBg="1"/>
      <p:bldP spid="21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05ABE3AF-EA84-5041-D2B1-FA665DFEC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5"/>
            <a:ext cx="8686800" cy="320908"/>
          </a:xfrm>
        </p:spPr>
        <p:txBody>
          <a:bodyPr/>
          <a:lstStyle/>
          <a:p>
            <a:r>
              <a:rPr lang="en-US" dirty="0">
                <a:solidFill>
                  <a:srgbClr val="003087"/>
                </a:solidFill>
              </a:rPr>
              <a:t>Optical coupling</a:t>
            </a:r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1D054B2-7A67-087B-246F-220B9258EF0C}"/>
              </a:ext>
            </a:extLst>
          </p:cNvPr>
          <p:cNvGrpSpPr>
            <a:grpSpLocks noChangeAspect="1"/>
          </p:cNvGrpSpPr>
          <p:nvPr/>
        </p:nvGrpSpPr>
        <p:grpSpPr>
          <a:xfrm>
            <a:off x="6734498" y="509723"/>
            <a:ext cx="1958904" cy="867306"/>
            <a:chOff x="922044" y="177314"/>
            <a:chExt cx="3407698" cy="1504598"/>
          </a:xfrm>
        </p:grpSpPr>
        <p:sp>
          <p:nvSpPr>
            <p:cNvPr id="35" name="Can 34">
              <a:extLst>
                <a:ext uri="{FF2B5EF4-FFF2-40B4-BE49-F238E27FC236}">
                  <a16:creationId xmlns:a16="http://schemas.microsoft.com/office/drawing/2014/main" id="{ADC80CC6-A175-BBAC-850A-23FD2CC074C0}"/>
                </a:ext>
              </a:extLst>
            </p:cNvPr>
            <p:cNvSpPr/>
            <p:nvPr/>
          </p:nvSpPr>
          <p:spPr>
            <a:xfrm>
              <a:off x="1543571" y="177314"/>
              <a:ext cx="2158708" cy="1504598"/>
            </a:xfrm>
            <a:prstGeom prst="can">
              <a:avLst>
                <a:gd name="adj" fmla="val 46931"/>
              </a:avLst>
            </a:prstGeom>
            <a:gradFill>
              <a:gsLst>
                <a:gs pos="0">
                  <a:schemeClr val="accent5">
                    <a:lumMod val="60000"/>
                    <a:lumOff val="40000"/>
                    <a:alpha val="90000"/>
                  </a:schemeClr>
                </a:gs>
                <a:gs pos="50000">
                  <a:schemeClr val="accent5">
                    <a:alpha val="50000"/>
                  </a:schemeClr>
                </a:gs>
                <a:gs pos="100000">
                  <a:schemeClr val="accent5">
                    <a:alpha val="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6" name="Can 35">
              <a:extLst>
                <a:ext uri="{FF2B5EF4-FFF2-40B4-BE49-F238E27FC236}">
                  <a16:creationId xmlns:a16="http://schemas.microsoft.com/office/drawing/2014/main" id="{164C7F6F-0400-EA9B-4273-C5CF16D838F8}"/>
                </a:ext>
              </a:extLst>
            </p:cNvPr>
            <p:cNvSpPr/>
            <p:nvPr/>
          </p:nvSpPr>
          <p:spPr>
            <a:xfrm rot="5400000">
              <a:off x="1141408" y="1267476"/>
              <a:ext cx="234512" cy="163694"/>
            </a:xfrm>
            <a:prstGeom prst="can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7" name="Can 36">
              <a:extLst>
                <a:ext uri="{FF2B5EF4-FFF2-40B4-BE49-F238E27FC236}">
                  <a16:creationId xmlns:a16="http://schemas.microsoft.com/office/drawing/2014/main" id="{A6CC0679-6A2E-D5C8-A78A-F8970CF203A8}"/>
                </a:ext>
              </a:extLst>
            </p:cNvPr>
            <p:cNvSpPr/>
            <p:nvPr/>
          </p:nvSpPr>
          <p:spPr>
            <a:xfrm rot="5400000">
              <a:off x="3907127" y="1267476"/>
              <a:ext cx="234512" cy="163694"/>
            </a:xfrm>
            <a:prstGeom prst="can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" name="Triangle 37">
              <a:extLst>
                <a:ext uri="{FF2B5EF4-FFF2-40B4-BE49-F238E27FC236}">
                  <a16:creationId xmlns:a16="http://schemas.microsoft.com/office/drawing/2014/main" id="{E05BCFB8-F953-AAA9-C7CC-5C6DBB68F400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 flipV="1">
              <a:off x="1894087" y="761877"/>
              <a:ext cx="59718" cy="120415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" name="Triangle 38">
              <a:extLst>
                <a:ext uri="{FF2B5EF4-FFF2-40B4-BE49-F238E27FC236}">
                  <a16:creationId xmlns:a16="http://schemas.microsoft.com/office/drawing/2014/main" id="{E551A82C-0C67-7447-2A2F-CD467FBFB711}"/>
                </a:ext>
              </a:extLst>
            </p:cNvPr>
            <p:cNvSpPr>
              <a:spLocks noChangeAspect="1"/>
            </p:cNvSpPr>
            <p:nvPr/>
          </p:nvSpPr>
          <p:spPr>
            <a:xfrm rot="5400000" flipV="1">
              <a:off x="3316328" y="758400"/>
              <a:ext cx="59718" cy="120415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D25448E-3A88-1C07-8E7C-7A0E82E24B54}"/>
                </a:ext>
              </a:extLst>
            </p:cNvPr>
            <p:cNvSpPr/>
            <p:nvPr/>
          </p:nvSpPr>
          <p:spPr>
            <a:xfrm rot="5400000">
              <a:off x="1029540" y="1243063"/>
              <a:ext cx="39779" cy="25477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Can 40">
              <a:extLst>
                <a:ext uri="{FF2B5EF4-FFF2-40B4-BE49-F238E27FC236}">
                  <a16:creationId xmlns:a16="http://schemas.microsoft.com/office/drawing/2014/main" id="{F1D5A360-F24B-5F3D-5CE9-C45859079048}"/>
                </a:ext>
              </a:extLst>
            </p:cNvPr>
            <p:cNvSpPr/>
            <p:nvPr/>
          </p:nvSpPr>
          <p:spPr>
            <a:xfrm>
              <a:off x="2001859" y="900552"/>
              <a:ext cx="1246498" cy="544041"/>
            </a:xfrm>
            <a:prstGeom prst="can">
              <a:avLst>
                <a:gd name="adj" fmla="val 50000"/>
              </a:avLst>
            </a:prstGeom>
            <a:solidFill>
              <a:srgbClr val="FF8AD8">
                <a:alpha val="64000"/>
              </a:srgb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76B6D5D-48A9-4DE2-965C-1E35A57CB9D9}"/>
                </a:ext>
              </a:extLst>
            </p:cNvPr>
            <p:cNvSpPr/>
            <p:nvPr/>
          </p:nvSpPr>
          <p:spPr>
            <a:xfrm rot="16200000" flipH="1">
              <a:off x="4182466" y="1222234"/>
              <a:ext cx="39779" cy="25477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19B4095-0729-610B-997B-7D7AB889BD4B}"/>
                </a:ext>
              </a:extLst>
            </p:cNvPr>
            <p:cNvSpPr/>
            <p:nvPr/>
          </p:nvSpPr>
          <p:spPr>
            <a:xfrm>
              <a:off x="1998257" y="1068625"/>
              <a:ext cx="1246498" cy="211568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riangle 43">
              <a:extLst>
                <a:ext uri="{FF2B5EF4-FFF2-40B4-BE49-F238E27FC236}">
                  <a16:creationId xmlns:a16="http://schemas.microsoft.com/office/drawing/2014/main" id="{3A56845C-5EE4-02E6-934C-57C1F2A1C743}"/>
                </a:ext>
              </a:extLst>
            </p:cNvPr>
            <p:cNvSpPr/>
            <p:nvPr/>
          </p:nvSpPr>
          <p:spPr>
            <a:xfrm>
              <a:off x="2417318" y="1159303"/>
              <a:ext cx="334474" cy="277962"/>
            </a:xfrm>
            <a:prstGeom prst="triangle">
              <a:avLst>
                <a:gd name="adj" fmla="val 49457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scene3d>
              <a:camera prst="isometricOffAxis2Top">
                <a:rot lat="20509858" lon="19744006" rev="3973264"/>
              </a:camera>
              <a:lightRig rig="threePt" dir="t"/>
            </a:scene3d>
            <a:sp3d extrusionH="76200" prstMaterial="softEdge">
              <a:extrusionClr>
                <a:schemeClr val="accent1">
                  <a:lumMod val="20000"/>
                  <a:lumOff val="80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6D56BAF-2367-37E7-B95F-5093A4622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05" y="545683"/>
            <a:ext cx="2894411" cy="21708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15273F-4C76-195A-1272-DC80A296A1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020" t="23771" r="22930" b="21726"/>
          <a:stretch/>
        </p:blipFill>
        <p:spPr>
          <a:xfrm>
            <a:off x="3214360" y="1035604"/>
            <a:ext cx="649485" cy="1204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646BA2-BC08-B032-5CBF-F7DFEFF4B6AF}"/>
              </a:ext>
            </a:extLst>
          </p:cNvPr>
          <p:cNvSpPr txBox="1"/>
          <p:nvPr/>
        </p:nvSpPr>
        <p:spPr>
          <a:xfrm>
            <a:off x="3124680" y="784984"/>
            <a:ext cx="11548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</a:rPr>
              <a:t>Microwave Q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C233801-DBCD-0550-913A-D1DE8E3822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1931" y="2282533"/>
            <a:ext cx="4301264" cy="25676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F412C81-C1B4-6F3A-0EDD-6FD5BBC088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6209" y="74663"/>
            <a:ext cx="1668794" cy="2093718"/>
          </a:xfrm>
          <a:prstGeom prst="rect">
            <a:avLst/>
          </a:prstGeom>
        </p:spPr>
      </p:pic>
      <p:pic>
        <p:nvPicPr>
          <p:cNvPr id="31" name="Picture 30" descr="Chart, line chart&#10;&#10;Description automatically generated">
            <a:extLst>
              <a:ext uri="{FF2B5EF4-FFF2-40B4-BE49-F238E27FC236}">
                <a16:creationId xmlns:a16="http://schemas.microsoft.com/office/drawing/2014/main" id="{4EA4A67C-E701-9B27-0DA8-416747E2B5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68"/>
          <a:stretch/>
        </p:blipFill>
        <p:spPr>
          <a:xfrm>
            <a:off x="570047" y="2752451"/>
            <a:ext cx="2710569" cy="186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342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326C02F-BD60-85CB-5B9E-1A95359145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3" y="728664"/>
                <a:ext cx="4927154" cy="4097336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Evaluate the scan-rate using a Fisher information approach</a:t>
                </a:r>
              </a:p>
              <a:p>
                <a:pPr marL="0" indent="0">
                  <a:buNone/>
                </a:pPr>
                <a:endParaRPr lang="en-US" sz="1000" dirty="0"/>
              </a:p>
              <a:p>
                <a:pPr marL="0" indent="0">
                  <a:buNone/>
                </a:pPr>
                <a:r>
                  <a:rPr lang="en-US" dirty="0"/>
                  <a:t>Ideal homodyne: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Transduction based photon-counting: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N</a:t>
                </a:r>
                <a:r>
                  <a:rPr lang="en-US" baseline="-25000" dirty="0"/>
                  <a:t>T</a:t>
                </a:r>
                <a:r>
                  <a:rPr lang="en-US" dirty="0"/>
                  <a:t>, </a:t>
                </a:r>
                <a:r>
                  <a:rPr lang="en-US" dirty="0" err="1"/>
                  <a:t>N</a:t>
                </a:r>
                <a:r>
                  <a:rPr lang="en-US" baseline="-25000" dirty="0" err="1"/>
                  <a:t>Trans</a:t>
                </a:r>
                <a:r>
                  <a:rPr lang="en-US" dirty="0"/>
                  <a:t>: Thermal noise of the sensing cavity and the transduction cavity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𝑯𝒅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𝑻𝒓𝒂𝒏𝒔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: </a:t>
                </a:r>
                <a:r>
                  <a:rPr lang="en-US" dirty="0"/>
                  <a:t>to evaluate the advantage of this approach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326C02F-BD60-85CB-5B9E-1A95359145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3" y="728664"/>
                <a:ext cx="4927154" cy="4097336"/>
              </a:xfrm>
              <a:blipFill>
                <a:blip r:embed="rId2"/>
                <a:stretch>
                  <a:fillRect l="-3085" t="-1852" b="-3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4F000B4F-F87A-1FDD-5024-AB6198596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Haloscope</a:t>
            </a:r>
            <a:r>
              <a:rPr lang="en-US" dirty="0"/>
              <a:t> using transduction</a:t>
            </a:r>
          </a:p>
        </p:txBody>
      </p:sp>
      <p:pic>
        <p:nvPicPr>
          <p:cNvPr id="5" name="Picture 4" descr="A picture containing text, screenshot, design&#10;&#10;Description automatically generated">
            <a:extLst>
              <a:ext uri="{FF2B5EF4-FFF2-40B4-BE49-F238E27FC236}">
                <a16:creationId xmlns:a16="http://schemas.microsoft.com/office/drawing/2014/main" id="{E38001D8-D3D1-8857-0256-F36F61D8F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637" y="868364"/>
            <a:ext cx="3987880" cy="30305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058E2A-EC89-7C39-E15A-CD0B3B7137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000"/>
          <a:stretch/>
        </p:blipFill>
        <p:spPr>
          <a:xfrm>
            <a:off x="114483" y="1738444"/>
            <a:ext cx="4483100" cy="755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D0364A-22E9-16A2-720F-0411BD9015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380"/>
          <a:stretch/>
        </p:blipFill>
        <p:spPr>
          <a:xfrm>
            <a:off x="114483" y="2768600"/>
            <a:ext cx="3771900" cy="6159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34FF12-6898-C753-9961-287F888AA349}"/>
              </a:ext>
            </a:extLst>
          </p:cNvPr>
          <p:cNvSpPr txBox="1"/>
          <p:nvPr/>
        </p:nvSpPr>
        <p:spPr>
          <a:xfrm>
            <a:off x="5155757" y="3971225"/>
            <a:ext cx="37596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dirty="0" err="1">
                <a:solidFill>
                  <a:schemeClr val="accent6"/>
                </a:solidFill>
              </a:rPr>
              <a:t>arXiv</a:t>
            </a:r>
            <a:r>
              <a:rPr lang="en-US" sz="1600" dirty="0">
                <a:solidFill>
                  <a:schemeClr val="accent6"/>
                </a:solidFill>
              </a:rPr>
              <a:t> in preparation in collaboration with Prof. </a:t>
            </a:r>
            <a:r>
              <a:rPr lang="en-US" sz="1600" dirty="0" err="1">
                <a:solidFill>
                  <a:schemeClr val="accent6"/>
                </a:solidFill>
              </a:rPr>
              <a:t>Quntao</a:t>
            </a:r>
            <a:r>
              <a:rPr lang="en-US" sz="1600" dirty="0">
                <a:solidFill>
                  <a:schemeClr val="accent6"/>
                </a:solidFill>
              </a:rPr>
              <a:t> Zhuang at USC and Dr. Brady at University of Arizona</a:t>
            </a:r>
          </a:p>
        </p:txBody>
      </p:sp>
    </p:spTree>
    <p:extLst>
      <p:ext uri="{BB962C8B-B14F-4D97-AF65-F5344CB8AC3E}">
        <p14:creationId xmlns:p14="http://schemas.microsoft.com/office/powerpoint/2010/main" val="1467190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6EF9673C-3EC3-E5BA-E296-0F5085804E7D}"/>
              </a:ext>
            </a:extLst>
          </p:cNvPr>
          <p:cNvSpPr/>
          <p:nvPr/>
        </p:nvSpPr>
        <p:spPr>
          <a:xfrm>
            <a:off x="2389583" y="629529"/>
            <a:ext cx="6515101" cy="1280160"/>
          </a:xfrm>
          <a:prstGeom prst="roundRect">
            <a:avLst>
              <a:gd name="adj" fmla="val 4413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F2FD2-F860-B986-C91E-73A1376D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electro-optical quantum transduction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90CBF80-E720-890D-892D-4D47BF248D02}"/>
              </a:ext>
            </a:extLst>
          </p:cNvPr>
          <p:cNvGrpSpPr/>
          <p:nvPr/>
        </p:nvGrpSpPr>
        <p:grpSpPr>
          <a:xfrm>
            <a:off x="2380347" y="2020351"/>
            <a:ext cx="6515101" cy="1280160"/>
            <a:chOff x="2482086" y="850259"/>
            <a:chExt cx="6515101" cy="128016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18CB9B2-A034-7848-55AA-70D6FB1F6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5104" y="896600"/>
              <a:ext cx="1005824" cy="120032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9F981F6-988E-C479-9839-31E9F6B97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39975" y="946189"/>
              <a:ext cx="465981" cy="1132085"/>
            </a:xfrm>
            <a:prstGeom prst="rect">
              <a:avLst/>
            </a:prstGeom>
          </p:spPr>
        </p:pic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2AE8FAE-37E2-1763-29E5-7498CDC1E270}"/>
                </a:ext>
              </a:extLst>
            </p:cNvPr>
            <p:cNvSpPr/>
            <p:nvPr/>
          </p:nvSpPr>
          <p:spPr>
            <a:xfrm>
              <a:off x="2482086" y="850259"/>
              <a:ext cx="6515101" cy="1280160"/>
            </a:xfrm>
            <a:prstGeom prst="roundRect">
              <a:avLst>
                <a:gd name="adj" fmla="val 4413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3072EDD-68F6-53BE-DCEF-6D935AA99C6A}"/>
                    </a:ext>
                  </a:extLst>
                </p:cNvPr>
                <p:cNvSpPr txBox="1"/>
                <p:nvPr/>
              </p:nvSpPr>
              <p:spPr>
                <a:xfrm>
                  <a:off x="4035004" y="877945"/>
                  <a:ext cx="4037408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342900"/>
                  <a:r>
                    <a:rPr lang="en-US" sz="1600" dirty="0">
                      <a:solidFill>
                        <a:srgbClr val="003087"/>
                      </a:solidFill>
                    </a:rPr>
                    <a:t>3D electro-optical design for transduction </a:t>
                  </a:r>
                </a:p>
                <a:p>
                  <a:pPr marL="257175" indent="-257175" defTabSz="34290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rgbClr val="000000"/>
                      </a:solidFill>
                    </a:rPr>
                    <a:t>High-Q cavities to boost microwave-optic conversion efficiency in quantum transduction</a:t>
                  </a:r>
                </a:p>
                <a:p>
                  <a:pPr marL="257175" indent="-257175" defTabSz="34290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rgbClr val="000000"/>
                      </a:solidFill>
                    </a:rPr>
                    <a:t>Estimated conversion efficiency up to 50% at 140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μW</m:t>
                      </m:r>
                    </m:oMath>
                  </a14:m>
                  <a:endParaRPr lang="en-US" sz="1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3072EDD-68F6-53BE-DCEF-6D935AA99C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5004" y="877945"/>
                  <a:ext cx="4037408" cy="1200329"/>
                </a:xfrm>
                <a:prstGeom prst="rect">
                  <a:avLst/>
                </a:prstGeom>
                <a:blipFill>
                  <a:blip r:embed="rId5"/>
                  <a:stretch>
                    <a:fillRect l="-627" t="-2105"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E8974C5-4ED1-5A31-6C61-38BCC03CE203}"/>
              </a:ext>
            </a:extLst>
          </p:cNvPr>
          <p:cNvSpPr/>
          <p:nvPr/>
        </p:nvSpPr>
        <p:spPr>
          <a:xfrm>
            <a:off x="2378868" y="628436"/>
            <a:ext cx="6515101" cy="1280160"/>
          </a:xfrm>
          <a:prstGeom prst="roundRect">
            <a:avLst>
              <a:gd name="adj" fmla="val 4413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80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9D1BAE-365F-E7C3-B155-12AFF635B9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8231" y="737191"/>
            <a:ext cx="993555" cy="1078848"/>
          </a:xfrm>
          <a:prstGeom prst="rect">
            <a:avLst/>
          </a:prstGeom>
        </p:spPr>
      </p:pic>
      <p:pic>
        <p:nvPicPr>
          <p:cNvPr id="11" name="Picture 10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7E0A4C24-6EBC-303C-26C1-D543D28E1C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7" t="24299" r="20112" b="26667"/>
          <a:stretch/>
        </p:blipFill>
        <p:spPr>
          <a:xfrm>
            <a:off x="3683177" y="737191"/>
            <a:ext cx="975747" cy="10788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5E252E-43D8-864F-EB83-299B05F2F053}"/>
              </a:ext>
            </a:extLst>
          </p:cNvPr>
          <p:cNvSpPr txBox="1"/>
          <p:nvPr/>
        </p:nvSpPr>
        <p:spPr>
          <a:xfrm>
            <a:off x="4658924" y="618422"/>
            <a:ext cx="425647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600" dirty="0">
                <a:solidFill>
                  <a:srgbClr val="003087"/>
                </a:solidFill>
              </a:rPr>
              <a:t>Characterization of Electro-optic materials </a:t>
            </a:r>
          </a:p>
          <a:p>
            <a:pPr marL="257175" indent="-257175" defTabSz="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First precise measurements of loss tangent and permittivity of lithium niobate (LN) at millikelvin temperatures</a:t>
            </a:r>
          </a:p>
          <a:p>
            <a:pPr marL="257175" indent="-257175" defTabSz="34290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3087"/>
              </a:solidFill>
            </a:endParaRPr>
          </a:p>
          <a:p>
            <a:pPr marL="257175" indent="-257175" defTabSz="34290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3087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663F448-42FA-5EC8-49FE-2FAE0EA944EE}"/>
                  </a:ext>
                </a:extLst>
              </p:cNvPr>
              <p:cNvSpPr txBox="1"/>
              <p:nvPr/>
            </p:nvSpPr>
            <p:spPr>
              <a:xfrm>
                <a:off x="6068222" y="1326308"/>
                <a:ext cx="1041119" cy="44775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∥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663F448-42FA-5EC8-49FE-2FAE0EA94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8222" y="1326308"/>
                <a:ext cx="1041119" cy="447751"/>
              </a:xfrm>
              <a:prstGeom prst="rect">
                <a:avLst/>
              </a:prstGeom>
              <a:blipFill>
                <a:blip r:embed="rId8"/>
                <a:stretch>
                  <a:fillRect l="-1190" t="-2703" b="-8108"/>
                </a:stretch>
              </a:blip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C1F0C9A-CA96-0FC0-BD09-DE353866FFEF}"/>
                  </a:ext>
                </a:extLst>
              </p:cNvPr>
              <p:cNvSpPr txBox="1"/>
              <p:nvPr/>
            </p:nvSpPr>
            <p:spPr>
              <a:xfrm>
                <a:off x="0" y="1012524"/>
                <a:ext cx="2164121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Fermilab’s 3D Bulk Niobium superconducting cavity (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US" sz="1600" dirty="0"/>
                  <a:t>)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C1F0C9A-CA96-0FC0-BD09-DE353866FF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12524"/>
                <a:ext cx="2164121" cy="1077218"/>
              </a:xfrm>
              <a:prstGeom prst="rect">
                <a:avLst/>
              </a:prstGeom>
              <a:blipFill>
                <a:blip r:embed="rId9"/>
                <a:stretch>
                  <a:fillRect l="-1754" t="-1163" b="-5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E2EC1541-2FED-79AD-315F-50647A6B6474}"/>
              </a:ext>
            </a:extLst>
          </p:cNvPr>
          <p:cNvSpPr/>
          <p:nvPr/>
        </p:nvSpPr>
        <p:spPr>
          <a:xfrm>
            <a:off x="21185" y="3873432"/>
            <a:ext cx="2060184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chemeClr val="accent6"/>
                </a:solidFill>
                <a:latin typeface="Helvetica" pitchFamily="2" charset="0"/>
                <a:ea typeface="Times New Roman" panose="02020603050405020304" pitchFamily="18" charset="0"/>
              </a:rPr>
              <a:t>Physical Review Applied</a:t>
            </a:r>
            <a:r>
              <a:rPr lang="en-US" sz="1000" dirty="0">
                <a:solidFill>
                  <a:schemeClr val="accent6"/>
                </a:solidFill>
                <a:latin typeface="Helvetica" pitchFamily="2" charset="0"/>
                <a:ea typeface="Times New Roman" panose="02020603050405020304" pitchFamily="18" charset="0"/>
              </a:rPr>
              <a:t>, </a:t>
            </a:r>
            <a:r>
              <a:rPr lang="en-US" sz="1000" i="1" dirty="0">
                <a:solidFill>
                  <a:schemeClr val="accent6"/>
                </a:solidFill>
                <a:latin typeface="Helvetica" pitchFamily="2" charset="0"/>
                <a:ea typeface="Times New Roman" panose="02020603050405020304" pitchFamily="18" charset="0"/>
              </a:rPr>
              <a:t>13</a:t>
            </a:r>
            <a:r>
              <a:rPr lang="en-US" sz="1000" dirty="0">
                <a:solidFill>
                  <a:schemeClr val="accent6"/>
                </a:solidFill>
                <a:latin typeface="Helvetica" pitchFamily="2" charset="0"/>
                <a:ea typeface="Times New Roman" panose="02020603050405020304" pitchFamily="18" charset="0"/>
              </a:rPr>
              <a:t>, 034032 (2020).</a:t>
            </a:r>
            <a:r>
              <a:rPr lang="en-US" sz="1000" dirty="0">
                <a:solidFill>
                  <a:schemeClr val="accent6"/>
                </a:solidFill>
                <a:latin typeface="Helvetica" pitchFamily="2" charset="0"/>
              </a:rPr>
              <a:t>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BE22731-F3E0-5835-2219-8D6451FCE403}"/>
              </a:ext>
            </a:extLst>
          </p:cNvPr>
          <p:cNvGrpSpPr/>
          <p:nvPr/>
        </p:nvGrpSpPr>
        <p:grpSpPr>
          <a:xfrm>
            <a:off x="2371648" y="3440737"/>
            <a:ext cx="6515101" cy="1316736"/>
            <a:chOff x="2380562" y="3495101"/>
            <a:chExt cx="6515101" cy="1316736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4CFF721D-C6ED-8CCE-7492-EDA74320BA73}"/>
                </a:ext>
              </a:extLst>
            </p:cNvPr>
            <p:cNvSpPr/>
            <p:nvPr/>
          </p:nvSpPr>
          <p:spPr>
            <a:xfrm>
              <a:off x="2380562" y="3495101"/>
              <a:ext cx="6515101" cy="1316736"/>
            </a:xfrm>
            <a:prstGeom prst="roundRect">
              <a:avLst>
                <a:gd name="adj" fmla="val 4413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BEBAE9B-7257-1652-500F-FD84545B682D}"/>
                </a:ext>
              </a:extLst>
            </p:cNvPr>
            <p:cNvSpPr txBox="1"/>
            <p:nvPr/>
          </p:nvSpPr>
          <p:spPr>
            <a:xfrm>
              <a:off x="4292510" y="3518812"/>
              <a:ext cx="33174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/>
              <a:r>
                <a:rPr lang="en-US" sz="1600" dirty="0">
                  <a:solidFill>
                    <a:srgbClr val="003087"/>
                  </a:solidFill>
                </a:rPr>
                <a:t>Applications</a:t>
              </a:r>
            </a:p>
            <a:p>
              <a:pPr marL="285750" indent="-285750" defTabSz="342900"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rgbClr val="000000"/>
                  </a:solidFill>
                </a:rPr>
                <a:t>Sensing: </a:t>
              </a:r>
              <a:r>
                <a:rPr lang="en-US" sz="1400" dirty="0">
                  <a:solidFill>
                    <a:srgbClr val="000000"/>
                  </a:solidFill>
                </a:rPr>
                <a:t>photon-counting in the optical regime</a:t>
              </a:r>
            </a:p>
            <a:p>
              <a:pPr marL="285750" indent="-285750" defTabSz="342900"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rgbClr val="000000"/>
                  </a:solidFill>
                </a:rPr>
                <a:t>Communication: </a:t>
              </a:r>
              <a:r>
                <a:rPr lang="en-US" sz="1400" dirty="0">
                  <a:solidFill>
                    <a:srgbClr val="000000"/>
                  </a:solidFill>
                </a:rPr>
                <a:t>increase entanglement rate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6F9B789-997F-6CD8-94B2-EB9D879B903D}"/>
              </a:ext>
            </a:extLst>
          </p:cNvPr>
          <p:cNvSpPr txBox="1"/>
          <p:nvPr/>
        </p:nvSpPr>
        <p:spPr>
          <a:xfrm>
            <a:off x="7392537" y="1431499"/>
            <a:ext cx="1487337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 defTabSz="342900"/>
            <a:r>
              <a:rPr lang="en-US" sz="1200" i="1" dirty="0">
                <a:solidFill>
                  <a:schemeClr val="accent6"/>
                </a:solidFill>
              </a:rPr>
              <a:t>Phys. Rev. B 107</a:t>
            </a:r>
            <a:r>
              <a:rPr lang="en-US" sz="1200" i="1">
                <a:solidFill>
                  <a:schemeClr val="accent6"/>
                </a:solidFill>
              </a:rPr>
              <a:t>, L220302 (2022)</a:t>
            </a:r>
            <a:endParaRPr lang="en-US" sz="1200" i="1" dirty="0">
              <a:solidFill>
                <a:schemeClr val="accent6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BA6AAF-1001-A08B-206B-26AF0B9760C9}"/>
              </a:ext>
            </a:extLst>
          </p:cNvPr>
          <p:cNvSpPr txBox="1"/>
          <p:nvPr/>
        </p:nvSpPr>
        <p:spPr>
          <a:xfrm>
            <a:off x="7729159" y="2647063"/>
            <a:ext cx="1146791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90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342900"/>
            <a:r>
              <a:rPr lang="en-US" sz="1200" i="1">
                <a:solidFill>
                  <a:schemeClr val="accent6"/>
                </a:solidFill>
              </a:rPr>
              <a:t>Npj Quantum Information, 8 149 (2023) </a:t>
            </a:r>
            <a:endParaRPr lang="en-US" sz="1200" i="1" dirty="0">
              <a:solidFill>
                <a:schemeClr val="accent6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B4C79F-A078-B1CA-5D08-A849BAA4538E}"/>
              </a:ext>
            </a:extLst>
          </p:cNvPr>
          <p:cNvSpPr txBox="1"/>
          <p:nvPr/>
        </p:nvSpPr>
        <p:spPr>
          <a:xfrm>
            <a:off x="7601044" y="3451093"/>
            <a:ext cx="1274905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90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342900"/>
            <a:r>
              <a:rPr lang="en-US" sz="1200" i="1">
                <a:solidFill>
                  <a:schemeClr val="accent6"/>
                </a:solidFill>
              </a:rPr>
              <a:t>ArXiv in preparation – with Prof. Zhuang</a:t>
            </a:r>
            <a:endParaRPr lang="en-US" sz="1200" i="1" dirty="0">
              <a:solidFill>
                <a:schemeClr val="accent6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122006-9131-751B-9CDC-9F5B1677DE6E}"/>
              </a:ext>
            </a:extLst>
          </p:cNvPr>
          <p:cNvSpPr txBox="1"/>
          <p:nvPr/>
        </p:nvSpPr>
        <p:spPr>
          <a:xfrm>
            <a:off x="7601043" y="4104283"/>
            <a:ext cx="1274905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90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342900"/>
            <a:r>
              <a:rPr lang="en-US" sz="1200" i="1">
                <a:solidFill>
                  <a:schemeClr val="accent6"/>
                </a:solidFill>
              </a:rPr>
              <a:t>IEEE QCE23 – with Prof. Cacciapuoti </a:t>
            </a:r>
            <a:endParaRPr lang="en-US" sz="1200" i="1" dirty="0">
              <a:solidFill>
                <a:schemeClr val="accent6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64B2751-8C91-CB36-E126-E57D2D53B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8" y="2232660"/>
            <a:ext cx="1978398" cy="161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147CC8-E2B3-5DCD-1921-4663661319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56656" y="3473678"/>
            <a:ext cx="1541932" cy="124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5802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2AFBDB-4F77-9500-C67E-64F6E93D2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of </a:t>
            </a:r>
            <a:r>
              <a:rPr lang="en-US" sz="2400" dirty="0"/>
              <a:t>LiNbO</a:t>
            </a:r>
            <a:r>
              <a:rPr lang="en-US" sz="2400" baseline="-25000" dirty="0"/>
              <a:t>3</a:t>
            </a:r>
            <a:r>
              <a:rPr lang="en-US" dirty="0"/>
              <a:t>’s permittivity and loss tangent at </a:t>
            </a:r>
            <a:r>
              <a:rPr lang="en-US" dirty="0" err="1"/>
              <a:t>mK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755CA5-7546-65F3-3EF3-2FCFAB73C1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193"/>
          <a:stretch/>
        </p:blipFill>
        <p:spPr>
          <a:xfrm>
            <a:off x="0" y="804846"/>
            <a:ext cx="2032000" cy="19342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C04C75-68D8-FC43-89EE-8B25731AB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2575" y="872393"/>
            <a:ext cx="4542825" cy="28592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430EE4-6D9E-1DB2-3A6C-B2986625E8AE}"/>
              </a:ext>
            </a:extLst>
          </p:cNvPr>
          <p:cNvSpPr txBox="1"/>
          <p:nvPr/>
        </p:nvSpPr>
        <p:spPr>
          <a:xfrm>
            <a:off x="304800" y="559387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Aluminum cavity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605662-08D9-A76F-DE78-5F207EBF84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93"/>
          <a:stretch/>
        </p:blipFill>
        <p:spPr>
          <a:xfrm>
            <a:off x="48616" y="2739144"/>
            <a:ext cx="2032000" cy="19342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98F432-0DDC-E486-4530-54DD7F851788}"/>
              </a:ext>
            </a:extLst>
          </p:cNvPr>
          <p:cNvSpPr txBox="1"/>
          <p:nvPr/>
        </p:nvSpPr>
        <p:spPr>
          <a:xfrm>
            <a:off x="5649153" y="533839"/>
            <a:ext cx="19896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Experimental Setup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4D05CC0-C9E8-97ED-0BEB-F96BD8C8BF64}"/>
                  </a:ext>
                </a:extLst>
              </p:cNvPr>
              <p:cNvSpPr txBox="1"/>
              <p:nvPr/>
            </p:nvSpPr>
            <p:spPr>
              <a:xfrm>
                <a:off x="2066905" y="872393"/>
                <a:ext cx="2243340" cy="3323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0" i="0" dirty="0">
                    <a:latin typeface="Cambria Math" panose="02040503050406030204" pitchFamily="18" charset="0"/>
                  </a:rPr>
                  <a:t>Frequency shift: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den>
                      </m:f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</m:den>
                      </m:f>
                      <m:r>
                        <m:rPr>
                          <m:sty m:val="p"/>
                        </m:rPr>
                        <a:rPr lang="en-US" sz="140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  <a:p>
                <a:endParaRPr lang="en-US" sz="1400" i="1" dirty="0">
                  <a:latin typeface="Cambria Math" panose="02040503050406030204" pitchFamily="18" charset="0"/>
                </a:endParaRPr>
              </a:p>
              <a:p>
                <a:endParaRPr lang="en-US" sz="1400" i="1" dirty="0">
                  <a:latin typeface="Cambria Math" panose="02040503050406030204" pitchFamily="18" charset="0"/>
                </a:endParaRPr>
              </a:p>
              <a:p>
                <a:r>
                  <a:rPr lang="en-US" sz="1400" dirty="0">
                    <a:latin typeface="Cambria Math" panose="02040503050406030204" pitchFamily="18" charset="0"/>
                  </a:rPr>
                  <a:t>Loaded Q factor: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𝑒𝑥𝑡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en-US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140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  <m:r>
                        <a:rPr lang="en-US" sz="14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40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func>
                        <m:func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40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1400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func>
                      <m:r>
                        <a:rPr lang="en-US" sz="140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400"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func>
                        <m:func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40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1400">
                                  <a:latin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sz="1400" dirty="0">
                  <a:latin typeface="Cambria Math" panose="02040503050406030204" pitchFamily="18" charset="0"/>
                </a:endParaRPr>
              </a:p>
              <a:p>
                <a:endParaRPr lang="en-US" sz="1400" dirty="0">
                  <a:latin typeface="Cambria Math" panose="02040503050406030204" pitchFamily="18" charset="0"/>
                </a:endParaRPr>
              </a:p>
              <a:p>
                <a:endParaRPr lang="en-US" sz="1400" dirty="0">
                  <a:latin typeface="Cambria Math" panose="02040503050406030204" pitchFamily="18" charset="0"/>
                </a:endParaRPr>
              </a:p>
              <a:p>
                <a:r>
                  <a:rPr lang="en-US" sz="1400" dirty="0"/>
                  <a:t>TE mode 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func>
                      <m:func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US" sz="1400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e>
                    </m:func>
                  </m:oMath>
                </a14:m>
                <a:endParaRPr lang="en-US" sz="1400" dirty="0">
                  <a:latin typeface="Cambria Math" panose="02040503050406030204" pitchFamily="18" charset="0"/>
                </a:endParaRPr>
              </a:p>
              <a:p>
                <a:r>
                  <a:rPr lang="en-US" sz="1400" dirty="0"/>
                  <a:t>TM mode 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, </m:t>
                    </m:r>
                    <m:func>
                      <m:func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US" sz="1400">
                                <a:latin typeface="Cambria Math" panose="02040503050406030204" pitchFamily="18" charset="0"/>
                              </a:rPr>
                              <m:t>∥</m:t>
                            </m:r>
                          </m:sub>
                        </m:sSub>
                      </m:e>
                    </m:func>
                  </m:oMath>
                </a14:m>
                <a:endParaRPr lang="en-US" sz="1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4D05CC0-C9E8-97ED-0BEB-F96BD8C8BF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6905" y="872393"/>
                <a:ext cx="2243340" cy="3323923"/>
              </a:xfrm>
              <a:prstGeom prst="rect">
                <a:avLst/>
              </a:prstGeom>
              <a:blipFill>
                <a:blip r:embed="rId5"/>
                <a:stretch>
                  <a:fillRect l="-562" t="-380" b="-11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50DB2FA-73E6-64A8-B0B4-ABF04EC68442}"/>
              </a:ext>
            </a:extLst>
          </p:cNvPr>
          <p:cNvSpPr txBox="1"/>
          <p:nvPr/>
        </p:nvSpPr>
        <p:spPr>
          <a:xfrm>
            <a:off x="2535323" y="560687"/>
            <a:ext cx="1588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Approach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972878-3072-835C-AA16-329DAC32FE33}"/>
              </a:ext>
            </a:extLst>
          </p:cNvPr>
          <p:cNvSpPr txBox="1"/>
          <p:nvPr/>
        </p:nvSpPr>
        <p:spPr>
          <a:xfrm>
            <a:off x="4572000" y="3828996"/>
            <a:ext cx="2408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principal axis of LN is aligned with the z axis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CC745D0-3B49-36F8-9D81-528E6B759EA0}"/>
                  </a:ext>
                </a:extLst>
              </p:cNvPr>
              <p:cNvSpPr txBox="1"/>
              <p:nvPr/>
            </p:nvSpPr>
            <p:spPr>
              <a:xfrm>
                <a:off x="6980904" y="3846323"/>
                <a:ext cx="1494230" cy="4477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∥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CC745D0-3B49-36F8-9D81-528E6B759E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0904" y="3846323"/>
                <a:ext cx="1494230" cy="447751"/>
              </a:xfrm>
              <a:prstGeom prst="rect">
                <a:avLst/>
              </a:prstGeom>
              <a:blipFill>
                <a:blip r:embed="rId6"/>
                <a:stretch>
                  <a:fillRect t="-2778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0FF1DC1-30B1-971E-1D29-8F93F96F3469}"/>
              </a:ext>
            </a:extLst>
          </p:cNvPr>
          <p:cNvCxnSpPr>
            <a:cxnSpLocks/>
          </p:cNvCxnSpPr>
          <p:nvPr/>
        </p:nvCxnSpPr>
        <p:spPr>
          <a:xfrm flipH="1" flipV="1">
            <a:off x="1064616" y="3731645"/>
            <a:ext cx="764279" cy="9066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F7D1261-E7A1-FEC6-2DBA-639D6AA0D1B4}"/>
              </a:ext>
            </a:extLst>
          </p:cNvPr>
          <p:cNvSpPr txBox="1"/>
          <p:nvPr/>
        </p:nvSpPr>
        <p:spPr>
          <a:xfrm>
            <a:off x="1506781" y="4550011"/>
            <a:ext cx="1050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LN sample</a:t>
            </a:r>
          </a:p>
        </p:txBody>
      </p:sp>
    </p:spTree>
    <p:extLst>
      <p:ext uri="{BB962C8B-B14F-4D97-AF65-F5344CB8AC3E}">
        <p14:creationId xmlns:p14="http://schemas.microsoft.com/office/powerpoint/2010/main" val="674844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BA87ABC6-9946-45F5-5A23-E62982B6A12D}"/>
              </a:ext>
            </a:extLst>
          </p:cNvPr>
          <p:cNvSpPr/>
          <p:nvPr/>
        </p:nvSpPr>
        <p:spPr>
          <a:xfrm>
            <a:off x="6225968" y="93067"/>
            <a:ext cx="2263221" cy="22457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92D172-4283-D0A6-C7A1-3A64FB33006A}"/>
              </a:ext>
            </a:extLst>
          </p:cNvPr>
          <p:cNvSpPr/>
          <p:nvPr/>
        </p:nvSpPr>
        <p:spPr>
          <a:xfrm>
            <a:off x="750013" y="3249929"/>
            <a:ext cx="4210522" cy="14146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1BD64C-A5FB-A08A-D576-46808FD41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Quantum transduction in computing and sensing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44A508-6C14-6284-532D-C67D4D7FB5D7}"/>
              </a:ext>
            </a:extLst>
          </p:cNvPr>
          <p:cNvSpPr/>
          <p:nvPr/>
        </p:nvSpPr>
        <p:spPr>
          <a:xfrm>
            <a:off x="5686213" y="2464346"/>
            <a:ext cx="2997435" cy="22457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377DFB7-C57D-E7B6-EA25-CDFB7E09A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5571" y="725480"/>
            <a:ext cx="1860014" cy="15048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EF5DE31-D38B-E952-4C00-AD136970E075}"/>
              </a:ext>
            </a:extLst>
          </p:cNvPr>
          <p:cNvSpPr/>
          <p:nvPr/>
        </p:nvSpPr>
        <p:spPr>
          <a:xfrm>
            <a:off x="6558813" y="140730"/>
            <a:ext cx="16385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Single microwave </a:t>
            </a:r>
          </a:p>
          <a:p>
            <a:pPr algn="ctr"/>
            <a:r>
              <a:rPr lang="en-US" sz="1400" dirty="0">
                <a:latin typeface="Helvetica" pitchFamily="2" charset="0"/>
              </a:rPr>
              <a:t>photon counter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0AF3094-FA88-9404-E3EB-6B866E92594D}"/>
              </a:ext>
            </a:extLst>
          </p:cNvPr>
          <p:cNvSpPr/>
          <p:nvPr/>
        </p:nvSpPr>
        <p:spPr>
          <a:xfrm>
            <a:off x="5899861" y="2503415"/>
            <a:ext cx="24929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Enable sensor networks and </a:t>
            </a:r>
          </a:p>
          <a:p>
            <a:pPr algn="ctr"/>
            <a:r>
              <a:rPr lang="en-US" sz="1400" dirty="0">
                <a:latin typeface="Helvetica" pitchFamily="2" charset="0"/>
              </a:rPr>
              <a:t>coherent postprocessing</a:t>
            </a:r>
          </a:p>
        </p:txBody>
      </p:sp>
      <p:pic>
        <p:nvPicPr>
          <p:cNvPr id="22" name="Picture 21" descr="A blue rectangular object with white text&#10;&#10;Description automatically generated with low confidence">
            <a:extLst>
              <a:ext uri="{FF2B5EF4-FFF2-40B4-BE49-F238E27FC236}">
                <a16:creationId xmlns:a16="http://schemas.microsoft.com/office/drawing/2014/main" id="{AE0BE180-F7B8-5EE1-8898-6B3083538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785" y="3540742"/>
            <a:ext cx="3571174" cy="98057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4E6D3BE-4800-206C-F4A6-BDD2AD343192}"/>
              </a:ext>
            </a:extLst>
          </p:cNvPr>
          <p:cNvSpPr/>
          <p:nvPr/>
        </p:nvSpPr>
        <p:spPr>
          <a:xfrm>
            <a:off x="3040622" y="3221389"/>
            <a:ext cx="19447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Remote entanglement</a:t>
            </a:r>
          </a:p>
          <a:p>
            <a:pPr algn="r"/>
            <a:r>
              <a:rPr lang="en-US" sz="1400" dirty="0">
                <a:latin typeface="Helvetica" pitchFamily="2" charset="0"/>
              </a:rPr>
              <a:t>generation</a:t>
            </a:r>
          </a:p>
        </p:txBody>
      </p:sp>
      <p:pic>
        <p:nvPicPr>
          <p:cNvPr id="29" name="Picture 2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6E90590-6EB3-90AB-9FF1-A1A61DF69E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0764" y="3055731"/>
            <a:ext cx="2942884" cy="161822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8C7347D-6B76-9971-5D34-52DE0AF2EF87}"/>
              </a:ext>
            </a:extLst>
          </p:cNvPr>
          <p:cNvSpPr txBox="1"/>
          <p:nvPr/>
        </p:nvSpPr>
        <p:spPr>
          <a:xfrm>
            <a:off x="3697641" y="1904114"/>
            <a:ext cx="102946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6"/>
                </a:solidFill>
                <a:latin typeface="Helvetica" pitchFamily="2" charset="0"/>
              </a:rPr>
              <a:t>Optical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14050B-53F6-4611-C041-703BA017074C}"/>
              </a:ext>
            </a:extLst>
          </p:cNvPr>
          <p:cNvSpPr txBox="1"/>
          <p:nvPr/>
        </p:nvSpPr>
        <p:spPr>
          <a:xfrm>
            <a:off x="534505" y="1903886"/>
            <a:ext cx="147035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Microwave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B9DCE76-699F-397E-0B56-1C92FA6454BB}"/>
              </a:ext>
            </a:extLst>
          </p:cNvPr>
          <p:cNvSpPr txBox="1"/>
          <p:nvPr/>
        </p:nvSpPr>
        <p:spPr>
          <a:xfrm>
            <a:off x="3585902" y="2209785"/>
            <a:ext cx="125294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6"/>
                </a:solidFill>
                <a:latin typeface="Helvetica" pitchFamily="2" charset="0"/>
              </a:rPr>
              <a:t>~200 THz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D5D46E0-9E91-7D94-2B91-33EDE747FD08}"/>
              </a:ext>
            </a:extLst>
          </p:cNvPr>
          <p:cNvSpPr txBox="1"/>
          <p:nvPr/>
        </p:nvSpPr>
        <p:spPr>
          <a:xfrm>
            <a:off x="822676" y="2229269"/>
            <a:ext cx="89401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∼GHz</a:t>
            </a:r>
          </a:p>
        </p:txBody>
      </p:sp>
      <p:sp>
        <p:nvSpPr>
          <p:cNvPr id="36" name="Content Placeholder 5">
            <a:extLst>
              <a:ext uri="{FF2B5EF4-FFF2-40B4-BE49-F238E27FC236}">
                <a16:creationId xmlns:a16="http://schemas.microsoft.com/office/drawing/2014/main" id="{62F8E582-AF4D-858E-453F-6FA38EF4E2CD}"/>
              </a:ext>
            </a:extLst>
          </p:cNvPr>
          <p:cNvSpPr txBox="1">
            <a:spLocks/>
          </p:cNvSpPr>
          <p:nvPr/>
        </p:nvSpPr>
        <p:spPr>
          <a:xfrm>
            <a:off x="327090" y="2572175"/>
            <a:ext cx="1885189" cy="440658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400" dirty="0"/>
              <a:t>Cryogenic temperature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4944A81-B41F-9BA6-1C5A-961CBF180C75}"/>
              </a:ext>
            </a:extLst>
          </p:cNvPr>
          <p:cNvSpPr/>
          <p:nvPr/>
        </p:nvSpPr>
        <p:spPr>
          <a:xfrm>
            <a:off x="282443" y="1380751"/>
            <a:ext cx="1974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Superconducting </a:t>
            </a:r>
          </a:p>
          <a:p>
            <a:pPr algn="ctr"/>
            <a:r>
              <a:rPr lang="en-US" sz="1400" dirty="0">
                <a:latin typeface="Helvetica" pitchFamily="2" charset="0"/>
              </a:rPr>
              <a:t>qubits/sensors </a:t>
            </a:r>
          </a:p>
        </p:txBody>
      </p:sp>
      <p:sp>
        <p:nvSpPr>
          <p:cNvPr id="38" name="Content Placeholder 5">
            <a:extLst>
              <a:ext uri="{FF2B5EF4-FFF2-40B4-BE49-F238E27FC236}">
                <a16:creationId xmlns:a16="http://schemas.microsoft.com/office/drawing/2014/main" id="{378DFC0F-C722-766A-4950-CD25D72D1130}"/>
              </a:ext>
            </a:extLst>
          </p:cNvPr>
          <p:cNvSpPr txBox="1">
            <a:spLocks/>
          </p:cNvSpPr>
          <p:nvPr/>
        </p:nvSpPr>
        <p:spPr>
          <a:xfrm>
            <a:off x="3383132" y="2572175"/>
            <a:ext cx="1658485" cy="440658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400"/>
              <a:t>Room temperature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BB01573-5FCD-6810-0EB1-9E4E6596EE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64" r="3053"/>
          <a:stretch/>
        </p:blipFill>
        <p:spPr>
          <a:xfrm>
            <a:off x="343873" y="752274"/>
            <a:ext cx="1851623" cy="63879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E3053310-63A9-67C1-6460-CDE58123E4BE}"/>
              </a:ext>
            </a:extLst>
          </p:cNvPr>
          <p:cNvSpPr/>
          <p:nvPr/>
        </p:nvSpPr>
        <p:spPr>
          <a:xfrm>
            <a:off x="2120353" y="1750718"/>
            <a:ext cx="14155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Transducer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7FAE8D8-7D24-DC66-BC91-0555BCF140AA}"/>
              </a:ext>
            </a:extLst>
          </p:cNvPr>
          <p:cNvCxnSpPr>
            <a:cxnSpLocks/>
            <a:stCxn id="33" idx="3"/>
            <a:endCxn id="32" idx="1"/>
          </p:cNvCxnSpPr>
          <p:nvPr/>
        </p:nvCxnSpPr>
        <p:spPr>
          <a:xfrm>
            <a:off x="2004864" y="2073163"/>
            <a:ext cx="1692777" cy="228"/>
          </a:xfrm>
          <a:prstGeom prst="straightConnector1">
            <a:avLst/>
          </a:prstGeom>
          <a:ln w="63500">
            <a:solidFill>
              <a:schemeClr val="accent5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AutoShape 2">
            <a:extLst>
              <a:ext uri="{FF2B5EF4-FFF2-40B4-BE49-F238E27FC236}">
                <a16:creationId xmlns:a16="http://schemas.microsoft.com/office/drawing/2014/main" id="{2C5DE2A9-AD01-64E1-CB00-63D0F3E231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47353" y="270546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59B7AF4-EA9F-3DDE-AB33-498C0E4074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0002" y="741809"/>
            <a:ext cx="2084744" cy="663931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204C400-7FFC-BA61-4BD3-F2D75DBBC451}"/>
              </a:ext>
            </a:extLst>
          </p:cNvPr>
          <p:cNvSpPr/>
          <p:nvPr/>
        </p:nvSpPr>
        <p:spPr>
          <a:xfrm>
            <a:off x="3170002" y="1384766"/>
            <a:ext cx="2084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Optical</a:t>
            </a:r>
          </a:p>
          <a:p>
            <a:pPr algn="ctr"/>
            <a:r>
              <a:rPr lang="en-US" sz="1400" dirty="0">
                <a:latin typeface="Helvetica" pitchFamily="2" charset="0"/>
              </a:rPr>
              <a:t>communication</a:t>
            </a:r>
          </a:p>
        </p:txBody>
      </p:sp>
    </p:spTree>
    <p:extLst>
      <p:ext uri="{BB962C8B-B14F-4D97-AF65-F5344CB8AC3E}">
        <p14:creationId xmlns:p14="http://schemas.microsoft.com/office/powerpoint/2010/main" val="220178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26" grpId="0" animBg="1"/>
      <p:bldP spid="19" grpId="0"/>
      <p:bldP spid="21" grpId="0"/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128F7B-E3F3-ABA7-7FEF-0E72EF8FD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of </a:t>
            </a:r>
            <a:r>
              <a:rPr lang="en-US" sz="2400" dirty="0"/>
              <a:t>LiNbO</a:t>
            </a:r>
            <a:r>
              <a:rPr lang="en-US" sz="2400" baseline="-25000" dirty="0"/>
              <a:t>3</a:t>
            </a:r>
            <a:r>
              <a:rPr lang="en-US" dirty="0"/>
              <a:t>’s permittivity and loss tangent at </a:t>
            </a:r>
            <a:r>
              <a:rPr lang="en-US" dirty="0" err="1"/>
              <a:t>mK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7DD601-5016-16C7-CC7A-F98A07F321D3}"/>
              </a:ext>
            </a:extLst>
          </p:cNvPr>
          <p:cNvSpPr txBox="1"/>
          <p:nvPr/>
        </p:nvSpPr>
        <p:spPr>
          <a:xfrm>
            <a:off x="412955" y="3029453"/>
            <a:ext cx="314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LiNbO</a:t>
            </a:r>
            <a:r>
              <a:rPr lang="en-US" sz="1800" baseline="-25000" dirty="0"/>
              <a:t>3</a:t>
            </a:r>
            <a:r>
              <a:rPr lang="en-US" sz="1800" dirty="0">
                <a:latin typeface="Cambria Math" panose="02040503050406030204" pitchFamily="18" charset="0"/>
              </a:rPr>
              <a:t> property at 50mK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D999D3-57F2-E2FD-AB96-782D56CD7AEE}"/>
              </a:ext>
            </a:extLst>
          </p:cNvPr>
          <p:cNvSpPr txBox="1"/>
          <p:nvPr/>
        </p:nvSpPr>
        <p:spPr>
          <a:xfrm>
            <a:off x="3906585" y="4537692"/>
            <a:ext cx="12745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arXiv:2302.12916</a:t>
            </a:r>
            <a:endParaRPr lang="en-US" sz="12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138A70E-C888-F0F6-12E9-96978D075A51}"/>
              </a:ext>
            </a:extLst>
          </p:cNvPr>
          <p:cNvGrpSpPr/>
          <p:nvPr/>
        </p:nvGrpSpPr>
        <p:grpSpPr>
          <a:xfrm>
            <a:off x="412955" y="557616"/>
            <a:ext cx="7878380" cy="2229485"/>
            <a:chOff x="412955" y="557616"/>
            <a:chExt cx="7878380" cy="22294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51865CA-33A0-BADB-44A8-35B5C171E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0000"/>
            <a:stretch/>
          </p:blipFill>
          <p:spPr>
            <a:xfrm>
              <a:off x="518935" y="713767"/>
              <a:ext cx="7772400" cy="207333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A0578F1-8BDC-821D-5783-B7EF23F1BF75}"/>
                </a:ext>
              </a:extLst>
            </p:cNvPr>
            <p:cNvSpPr/>
            <p:nvPr/>
          </p:nvSpPr>
          <p:spPr>
            <a:xfrm>
              <a:off x="412955" y="609600"/>
              <a:ext cx="383458" cy="2359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9C392EB-BF2C-8040-68C6-7B2CE50193AD}"/>
                </a:ext>
              </a:extLst>
            </p:cNvPr>
            <p:cNvSpPr/>
            <p:nvPr/>
          </p:nvSpPr>
          <p:spPr>
            <a:xfrm>
              <a:off x="4352145" y="557616"/>
              <a:ext cx="383458" cy="2359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F6787A8-049F-95F4-6B8A-C026CD118C04}"/>
                </a:ext>
              </a:extLst>
            </p:cNvPr>
            <p:cNvSpPr/>
            <p:nvPr/>
          </p:nvSpPr>
          <p:spPr>
            <a:xfrm>
              <a:off x="1249676" y="1808480"/>
              <a:ext cx="843284" cy="2562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3B5F42C-8C97-2008-2016-236A21CE30BD}"/>
                </a:ext>
              </a:extLst>
            </p:cNvPr>
            <p:cNvSpPr/>
            <p:nvPr/>
          </p:nvSpPr>
          <p:spPr>
            <a:xfrm>
              <a:off x="1168396" y="1057138"/>
              <a:ext cx="924564" cy="192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A5419B7-9AD8-1A2C-7EFD-D599F10207E8}"/>
                  </a:ext>
                </a:extLst>
              </p:cNvPr>
              <p:cNvSpPr txBox="1"/>
              <p:nvPr/>
            </p:nvSpPr>
            <p:spPr>
              <a:xfrm>
                <a:off x="4343400" y="3455995"/>
                <a:ext cx="4572000" cy="6647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1800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func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=(1.73±0.24)×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en-US" sz="1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1800">
                                  <a:latin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</m:e>
                      </m:func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=(1.28±0.21)×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A5419B7-9AD8-1A2C-7EFD-D599F10207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3455995"/>
                <a:ext cx="4572000" cy="664734"/>
              </a:xfrm>
              <a:prstGeom prst="rect">
                <a:avLst/>
              </a:prstGeom>
              <a:blipFill>
                <a:blip r:embed="rId4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F5F857B-8C14-139E-D094-2A06037D0086}"/>
                  </a:ext>
                </a:extLst>
              </p:cNvPr>
              <p:cNvSpPr txBox="1"/>
              <p:nvPr/>
            </p:nvSpPr>
            <p:spPr>
              <a:xfrm>
                <a:off x="412955" y="3585454"/>
                <a:ext cx="4572000" cy="3752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1800" b="0" dirty="0">
                    <a:latin typeface="Cambria Math" panose="02040503050406030204" pitchFamily="18" charset="0"/>
                  </a:rPr>
                  <a:t>,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47, 47, 28</m:t>
                        </m:r>
                      </m:e>
                    </m:d>
                  </m:oMath>
                </a14:m>
                <a:endParaRPr lang="en-US" sz="1800" b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F5F857B-8C14-139E-D094-2A06037D00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955" y="3585454"/>
                <a:ext cx="4572000" cy="375231"/>
              </a:xfrm>
              <a:prstGeom prst="rect">
                <a:avLst/>
              </a:prstGeom>
              <a:blipFill>
                <a:blip r:embed="rId5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4463B71C-FCEA-8165-B437-B8CF609475FF}"/>
              </a:ext>
            </a:extLst>
          </p:cNvPr>
          <p:cNvSpPr/>
          <p:nvPr/>
        </p:nvSpPr>
        <p:spPr>
          <a:xfrm>
            <a:off x="1249676" y="3455995"/>
            <a:ext cx="7208524" cy="664734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1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B2A1EB1-6651-289B-AF42-7351ECBDA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978408-3372-E82D-2AF9-5530899BC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295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1BD64C-A5FB-A08A-D576-46808FD41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Introduction to Quantum Transduction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1">
                <a:extLst>
                  <a:ext uri="{FF2B5EF4-FFF2-40B4-BE49-F238E27FC236}">
                    <a16:creationId xmlns:a16="http://schemas.microsoft.com/office/drawing/2014/main" id="{3785B25D-4D41-B173-7AAC-E88C5138B59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11508" y="798457"/>
                <a:ext cx="3832492" cy="377249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lIns="0" tIns="0" rIns="0" bIns="0"/>
              <a:lstStyle>
                <a:lvl1pPr marL="230188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51276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803275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08585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37001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600" dirty="0">
                    <a:solidFill>
                      <a:schemeClr val="tx1"/>
                    </a:solidFill>
                    <a:latin typeface="Helvetica" pitchFamily="2" charset="0"/>
                  </a:rPr>
                  <a:t> Quantum transduction </a:t>
                </a:r>
              </a:p>
              <a:p>
                <a:pPr lvl="1"/>
                <a:r>
                  <a:rPr lang="en-US" sz="1400" dirty="0">
                    <a:solidFill>
                      <a:srgbClr val="000000"/>
                    </a:solidFill>
                    <a:latin typeface="Helvetica" pitchFamily="2" charset="0"/>
                  </a:rPr>
                  <a:t>Mediates microwave/optical frequencies. </a:t>
                </a:r>
              </a:p>
              <a:p>
                <a:pPr lvl="1"/>
                <a:r>
                  <a:rPr lang="en-US" sz="1400" dirty="0">
                    <a:solidFill>
                      <a:srgbClr val="000000"/>
                    </a:solidFill>
                    <a:latin typeface="Helvetica" pitchFamily="2" charset="0"/>
                  </a:rPr>
                  <a:t>Electro-optic transduction provides a direct conversion</a:t>
                </a:r>
              </a:p>
              <a:p>
                <a:pPr marL="282575" lvl="1" indent="0">
                  <a:buNone/>
                </a:pPr>
                <a:endParaRPr lang="en-US" sz="1400" dirty="0">
                  <a:solidFill>
                    <a:srgbClr val="000000"/>
                  </a:solidFill>
                  <a:latin typeface="Helvetica" pitchFamily="2" charset="0"/>
                </a:endParaRPr>
              </a:p>
              <a:p>
                <a:pPr marL="0" indent="0">
                  <a:buNone/>
                </a:pPr>
                <a:r>
                  <a:rPr lang="en-US" sz="1600" dirty="0">
                    <a:solidFill>
                      <a:schemeClr val="tx1"/>
                    </a:solidFill>
                    <a:latin typeface="Helvetica" pitchFamily="2" charset="0"/>
                  </a:rPr>
                  <a:t> Electro-optic nonlinearity for transduction</a:t>
                </a:r>
              </a:p>
              <a:p>
                <a:pPr lvl="1"/>
                <a:r>
                  <a:rPr lang="en-US" sz="1400" dirty="0">
                    <a:solidFill>
                      <a:srgbClr val="000000"/>
                    </a:solidFill>
                    <a:latin typeface="Helvetica" pitchFamily="2" charset="0"/>
                  </a:rPr>
                  <a:t>Nonlinear crystal: LiNbO</a:t>
                </a:r>
                <a:r>
                  <a:rPr lang="en-US" sz="1400" baseline="-25000" dirty="0">
                    <a:solidFill>
                      <a:srgbClr val="000000"/>
                    </a:solidFill>
                    <a:latin typeface="Helvetica" pitchFamily="2" charset="0"/>
                  </a:rPr>
                  <a:t>3</a:t>
                </a:r>
                <a:r>
                  <a:rPr lang="en-US" sz="1400" dirty="0">
                    <a:solidFill>
                      <a:srgbClr val="000000"/>
                    </a:solidFill>
                    <a:latin typeface="Helvetica" pitchFamily="2" charset="0"/>
                  </a:rPr>
                  <a:t>, </a:t>
                </a:r>
                <a:r>
                  <a:rPr lang="en-US" sz="1400" dirty="0" err="1">
                    <a:solidFill>
                      <a:srgbClr val="000000"/>
                    </a:solidFill>
                    <a:latin typeface="Helvetica" pitchFamily="2" charset="0"/>
                  </a:rPr>
                  <a:t>AlN</a:t>
                </a:r>
                <a:r>
                  <a:rPr lang="en-US" sz="1400" dirty="0">
                    <a:solidFill>
                      <a:srgbClr val="000000"/>
                    </a:solidFill>
                    <a:latin typeface="Helvetica" pitchFamily="2" charset="0"/>
                  </a:rPr>
                  <a:t> </a:t>
                </a:r>
              </a:p>
              <a:p>
                <a:pPr lvl="1"/>
                <a:r>
                  <a:rPr lang="en-US" sz="1400" dirty="0">
                    <a:solidFill>
                      <a:srgbClr val="000000"/>
                    </a:solidFill>
                    <a:latin typeface="Helvetica" pitchFamily="2" charset="0"/>
                  </a:rPr>
                  <a:t>High electro-optic coefficient and low losses at both microwave and telecom frequencies</a:t>
                </a:r>
              </a:p>
              <a:p>
                <a:pPr lvl="1"/>
                <a:r>
                  <a:rPr lang="en-US" sz="1400" dirty="0">
                    <a:solidFill>
                      <a:srgbClr val="000000"/>
                    </a:solidFill>
                    <a:latin typeface="Helvetica" pitchFamily="2" charset="0"/>
                  </a:rPr>
                  <a:t>Pump light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14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400" dirty="0">
                    <a:solidFill>
                      <a:srgbClr val="000000"/>
                    </a:solidFill>
                    <a:latin typeface="Helvetica" pitchFamily="2" charset="0"/>
                  </a:rPr>
                  <a:t> three wave mixing: </a:t>
                </a:r>
                <a:endParaRPr lang="en-US" sz="14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282575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  <a:latin typeface="Helvetica" pitchFamily="2" charset="0"/>
                </a:endParaRPr>
              </a:p>
              <a:p>
                <a:pPr lvl="1"/>
                <a:r>
                  <a:rPr lang="en-US" sz="1400" dirty="0">
                    <a:solidFill>
                      <a:srgbClr val="000000"/>
                    </a:solidFill>
                    <a:latin typeface="Helvetica" pitchFamily="2" charset="0"/>
                  </a:rPr>
                  <a:t>Bidirectional conversion: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⟷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endParaRPr lang="en-US" sz="1400" dirty="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4" name="Content Placeholder 1">
                <a:extLst>
                  <a:ext uri="{FF2B5EF4-FFF2-40B4-BE49-F238E27FC236}">
                    <a16:creationId xmlns:a16="http://schemas.microsoft.com/office/drawing/2014/main" id="{3785B25D-4D41-B173-7AAC-E88C5138B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1508" y="798457"/>
                <a:ext cx="3832492" cy="3772493"/>
              </a:xfrm>
              <a:prstGeom prst="rect">
                <a:avLst/>
              </a:prstGeom>
              <a:blipFill>
                <a:blip r:embed="rId2"/>
                <a:stretch>
                  <a:fillRect l="-1645" t="-1338" r="-658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AutoShape 2">
            <a:extLst>
              <a:ext uri="{FF2B5EF4-FFF2-40B4-BE49-F238E27FC236}">
                <a16:creationId xmlns:a16="http://schemas.microsoft.com/office/drawing/2014/main" id="{AE8549EC-5268-3BBC-4E96-C748E814DD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56468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6048F5C-52C5-D5F6-8AF0-D0D98074F2B8}"/>
              </a:ext>
            </a:extLst>
          </p:cNvPr>
          <p:cNvGrpSpPr/>
          <p:nvPr/>
        </p:nvGrpSpPr>
        <p:grpSpPr>
          <a:xfrm>
            <a:off x="243711" y="2889077"/>
            <a:ext cx="4629488" cy="1846139"/>
            <a:chOff x="155575" y="2723822"/>
            <a:chExt cx="4629488" cy="184613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110F0BE-20D4-7CFF-23A6-53BE52254FD0}"/>
                </a:ext>
              </a:extLst>
            </p:cNvPr>
            <p:cNvGrpSpPr/>
            <p:nvPr/>
          </p:nvGrpSpPr>
          <p:grpSpPr>
            <a:xfrm>
              <a:off x="155575" y="2723822"/>
              <a:ext cx="4629488" cy="1846139"/>
              <a:chOff x="155575" y="2723822"/>
              <a:chExt cx="4629488" cy="1846139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F890641F-2618-9811-252A-40DC5A8EE6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alphaModFix/>
              </a:blip>
              <a:srcRect l="46315" t="9493" r="44559" b="15534"/>
              <a:stretch/>
            </p:blipFill>
            <p:spPr>
              <a:xfrm>
                <a:off x="999540" y="3286486"/>
                <a:ext cx="151160" cy="1069912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405F064A-825E-3752-A064-691200726C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alphaModFix/>
              </a:blip>
              <a:srcRect l="46315" t="9493" r="44559" b="15534"/>
              <a:stretch/>
            </p:blipFill>
            <p:spPr>
              <a:xfrm>
                <a:off x="4022579" y="2792414"/>
                <a:ext cx="228600" cy="1618034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188B748-3B46-A1F8-721B-1A640613C2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alphaModFix/>
              </a:blip>
              <a:srcRect l="46315" t="9493" r="44559" b="15534"/>
              <a:stretch/>
            </p:blipFill>
            <p:spPr>
              <a:xfrm>
                <a:off x="3196441" y="2779856"/>
                <a:ext cx="228600" cy="1618034"/>
              </a:xfrm>
              <a:prstGeom prst="rect">
                <a:avLst/>
              </a:prstGeom>
            </p:spPr>
          </p:pic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F9170EF1-C3C7-F880-E650-3795998407CC}"/>
                  </a:ext>
                </a:extLst>
              </p:cNvPr>
              <p:cNvGrpSpPr/>
              <p:nvPr/>
            </p:nvGrpSpPr>
            <p:grpSpPr>
              <a:xfrm>
                <a:off x="155575" y="2778323"/>
                <a:ext cx="4629488" cy="1791638"/>
                <a:chOff x="-1820665" y="3879707"/>
                <a:chExt cx="7240525" cy="2781803"/>
              </a:xfrm>
            </p:grpSpPr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F1DB4853-24A9-CB6F-1EB3-E5C202EB73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alphaModFix/>
                </a:blip>
                <a:srcRect l="46315" t="9493" r="44559" b="15534"/>
                <a:stretch/>
              </p:blipFill>
              <p:spPr>
                <a:xfrm>
                  <a:off x="3588051" y="3879707"/>
                  <a:ext cx="357530" cy="2512255"/>
                </a:xfrm>
                <a:prstGeom prst="rect">
                  <a:avLst/>
                </a:prstGeom>
              </p:spPr>
            </p:pic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6EA2AC81-CF01-A6AE-99BE-3531D63801A8}"/>
                    </a:ext>
                  </a:extLst>
                </p:cNvPr>
                <p:cNvGrpSpPr/>
                <p:nvPr/>
              </p:nvGrpSpPr>
              <p:grpSpPr>
                <a:xfrm>
                  <a:off x="2249738" y="4613559"/>
                  <a:ext cx="3170122" cy="2022166"/>
                  <a:chOff x="3933572" y="1223319"/>
                  <a:chExt cx="3170122" cy="2022166"/>
                </a:xfrm>
              </p:grpSpPr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E8A3F3D3-38A1-0ADB-71EC-EF036F7BBB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933572" y="2740011"/>
                    <a:ext cx="3170122" cy="7380"/>
                  </a:xfrm>
                  <a:prstGeom prst="line">
                    <a:avLst/>
                  </a:prstGeom>
                  <a:ln w="254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A8898A13-D744-CE11-56C0-44FA9A8C8CD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95999" y="1724910"/>
                    <a:ext cx="0" cy="1005840"/>
                  </a:xfrm>
                  <a:prstGeom prst="line">
                    <a:avLst/>
                  </a:prstGeom>
                  <a:ln w="25400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Connector 44">
                    <a:extLst>
                      <a:ext uri="{FF2B5EF4-FFF2-40B4-BE49-F238E27FC236}">
                        <a16:creationId xmlns:a16="http://schemas.microsoft.com/office/drawing/2014/main" id="{ACEB4E58-0BFC-FBE4-4679-5ADEB9E5000A}"/>
                      </a:ext>
                    </a:extLst>
                  </p:cNvPr>
                  <p:cNvCxnSpPr/>
                  <p:nvPr/>
                </p:nvCxnSpPr>
                <p:spPr>
                  <a:xfrm>
                    <a:off x="5533592" y="1223319"/>
                    <a:ext cx="0" cy="1507524"/>
                  </a:xfrm>
                  <a:prstGeom prst="line">
                    <a:avLst/>
                  </a:prstGeom>
                  <a:ln w="25400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Arrow Connector 45">
                    <a:extLst>
                      <a:ext uri="{FF2B5EF4-FFF2-40B4-BE49-F238E27FC236}">
                        <a16:creationId xmlns:a16="http://schemas.microsoft.com/office/drawing/2014/main" id="{3DE0BF49-0653-E872-C5D6-92BEBC573F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32747" y="1977081"/>
                    <a:ext cx="563253" cy="0"/>
                  </a:xfrm>
                  <a:prstGeom prst="straightConnector1">
                    <a:avLst/>
                  </a:prstGeom>
                  <a:ln>
                    <a:headEnd type="triangle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7" name="TextBox 46">
                        <a:extLst>
                          <a:ext uri="{FF2B5EF4-FFF2-40B4-BE49-F238E27FC236}">
                            <a16:creationId xmlns:a16="http://schemas.microsoft.com/office/drawing/2014/main" id="{7CC9FD29-8110-685A-205E-70C77E9EDF7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568016" y="1977080"/>
                        <a:ext cx="506627" cy="47787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oMath>
                          </m:oMathPara>
                        </a14:m>
                        <a:endParaRPr lang="en-US" sz="1400"/>
                      </a:p>
                    </p:txBody>
                  </p:sp>
                </mc:Choice>
                <mc:Fallback xmlns="">
                  <p:sp>
                    <p:nvSpPr>
                      <p:cNvPr id="47" name="TextBox 46">
                        <a:extLst>
                          <a:ext uri="{FF2B5EF4-FFF2-40B4-BE49-F238E27FC236}">
                            <a16:creationId xmlns:a16="http://schemas.microsoft.com/office/drawing/2014/main" id="{7CC9FD29-8110-685A-205E-70C77E9EDF7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568016" y="1977080"/>
                        <a:ext cx="506627" cy="477873"/>
                      </a:xfrm>
                      <a:prstGeom prst="rect">
                        <a:avLst/>
                      </a:prstGeom>
                      <a:blipFill>
                        <a:blip r:embed="rId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8" name="TextBox 47">
                        <a:extLst>
                          <a:ext uri="{FF2B5EF4-FFF2-40B4-BE49-F238E27FC236}">
                            <a16:creationId xmlns:a16="http://schemas.microsoft.com/office/drawing/2014/main" id="{2532D3C4-05EC-038B-8AE8-5148AE52A6C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218801" y="2741827"/>
                        <a:ext cx="679621" cy="50365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sz="1400"/>
                      </a:p>
                    </p:txBody>
                  </p:sp>
                </mc:Choice>
                <mc:Fallback xmlns="">
                  <p:sp>
                    <p:nvSpPr>
                      <p:cNvPr id="48" name="TextBox 47">
                        <a:extLst>
                          <a:ext uri="{FF2B5EF4-FFF2-40B4-BE49-F238E27FC236}">
                            <a16:creationId xmlns:a16="http://schemas.microsoft.com/office/drawing/2014/main" id="{2532D3C4-05EC-038B-8AE8-5148AE52A6C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218801" y="2741827"/>
                        <a:ext cx="679621" cy="503658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2CA83F36-2AFB-4F67-CF3F-72732C587E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467310" y="6140054"/>
                  <a:ext cx="2556648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FF057F87-F763-9EBF-8D15-F9E4763837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86405" y="5499315"/>
                  <a:ext cx="0" cy="640081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EF9A9275-D946-4E58-A149-D13F8835695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726214" y="6169739"/>
                      <a:ext cx="679621" cy="47787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oMath>
                        </m:oMathPara>
                      </a14:m>
                      <a:endParaRPr lang="en-US" sz="1400"/>
                    </a:p>
                  </p:txBody>
                </p:sp>
              </mc:Choice>
              <mc:Fallback xmlns="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EF9A9275-D946-4E58-A149-D13F8835695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726214" y="6169739"/>
                      <a:ext cx="679621" cy="477873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91270055-0EB9-AFFE-0C76-991B762CE82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1820665" y="6183637"/>
                      <a:ext cx="679621" cy="47787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oMath>
                        </m:oMathPara>
                      </a14:m>
                      <a:endParaRPr lang="en-US" sz="1400"/>
                    </a:p>
                  </p:txBody>
                </p:sp>
              </mc:Choice>
              <mc:Fallback xmlns=""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91270055-0EB9-AFFE-0C76-991B762CE82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1820665" y="6183637"/>
                      <a:ext cx="679621" cy="477873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71C6BA4D-F3F0-93A1-CF4F-385A298BDD4E}"/>
                    </a:ext>
                  </a:extLst>
                </p:cNvPr>
                <p:cNvGrpSpPr/>
                <p:nvPr/>
              </p:nvGrpSpPr>
              <p:grpSpPr>
                <a:xfrm>
                  <a:off x="1610419" y="6090175"/>
                  <a:ext cx="289242" cy="97059"/>
                  <a:chOff x="1257720" y="6090175"/>
                  <a:chExt cx="289242" cy="97059"/>
                </a:xfrm>
              </p:grpSpPr>
              <p:cxnSp>
                <p:nvCxnSpPr>
                  <p:cNvPr id="40" name="Elbow Connector 39">
                    <a:extLst>
                      <a:ext uri="{FF2B5EF4-FFF2-40B4-BE49-F238E27FC236}">
                        <a16:creationId xmlns:a16="http://schemas.microsoft.com/office/drawing/2014/main" id="{F6DD948D-9151-9152-5D02-1B9AB3376B2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8100000">
                    <a:off x="1307164" y="6090175"/>
                    <a:ext cx="190400" cy="97059"/>
                  </a:xfrm>
                  <a:prstGeom prst="bentConnector3">
                    <a:avLst/>
                  </a:prstGeom>
                  <a:ln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E268B629-3E75-5D7E-81D6-C432E6DFF46D}"/>
                      </a:ext>
                    </a:extLst>
                  </p:cNvPr>
                  <p:cNvCxnSpPr/>
                  <p:nvPr/>
                </p:nvCxnSpPr>
                <p:spPr>
                  <a:xfrm>
                    <a:off x="1501242" y="6103391"/>
                    <a:ext cx="45720" cy="45720"/>
                  </a:xfrm>
                  <a:prstGeom prst="line">
                    <a:avLst/>
                  </a:prstGeom>
                  <a:ln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id="{CBDE69E4-8300-CBED-8AE0-6FC8D3899A94}"/>
                      </a:ext>
                    </a:extLst>
                  </p:cNvPr>
                  <p:cNvCxnSpPr/>
                  <p:nvPr/>
                </p:nvCxnSpPr>
                <p:spPr>
                  <a:xfrm>
                    <a:off x="1257720" y="6123821"/>
                    <a:ext cx="45720" cy="45720"/>
                  </a:xfrm>
                  <a:prstGeom prst="line">
                    <a:avLst/>
                  </a:prstGeom>
                  <a:ln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F87F18BC-8AB0-4CF4-2F4F-A79CB10920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13977" y="5127639"/>
                  <a:ext cx="0" cy="1005840"/>
                </a:xfrm>
                <a:prstGeom prst="line">
                  <a:avLst/>
                </a:prstGeom>
                <a:ln w="25400">
                  <a:solidFill>
                    <a:schemeClr val="accent4"/>
                  </a:solidFill>
                  <a:prstDash val="dash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EEAC08C1-FFF8-132C-5FAA-E45F20F226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97183" y="5361620"/>
                  <a:ext cx="563253" cy="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" name="TextBox 38">
                      <a:extLst>
                        <a:ext uri="{FF2B5EF4-FFF2-40B4-BE49-F238E27FC236}">
                          <a16:creationId xmlns:a16="http://schemas.microsoft.com/office/drawing/2014/main" id="{B4540580-093A-B455-01DE-A5E22A8310F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32453" y="5361619"/>
                      <a:ext cx="506627" cy="47787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oMath>
                        </m:oMathPara>
                      </a14:m>
                      <a:endParaRPr lang="en-US" sz="1400"/>
                    </a:p>
                  </p:txBody>
                </p:sp>
              </mc:Choice>
              <mc:Fallback xmlns="">
                <p:sp>
                  <p:nvSpPr>
                    <p:cNvPr id="39" name="TextBox 38">
                      <a:extLst>
                        <a:ext uri="{FF2B5EF4-FFF2-40B4-BE49-F238E27FC236}">
                          <a16:creationId xmlns:a16="http://schemas.microsoft.com/office/drawing/2014/main" id="{B4540580-093A-B455-01DE-A5E22A8310F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332453" y="5361619"/>
                      <a:ext cx="506627" cy="477873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11CA427F-1E6F-95C3-274C-D4130A1F79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04517" y="3020036"/>
                <a:ext cx="423613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9300F374-A2C4-315B-3F9B-48DAE00B1F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8130" y="3020036"/>
                <a:ext cx="423613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9027E815-4720-CC4A-45FC-4890697BE19E}"/>
                      </a:ext>
                    </a:extLst>
                  </p:cNvPr>
                  <p:cNvSpPr txBox="1"/>
                  <p:nvPr/>
                </p:nvSpPr>
                <p:spPr>
                  <a:xfrm>
                    <a:off x="3257961" y="2723822"/>
                    <a:ext cx="32393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𝐹𝑆𝑅</m:t>
                              </m:r>
                            </m:sub>
                          </m:sSub>
                        </m:oMath>
                      </m:oMathPara>
                    </a14:m>
                    <a:endParaRPr lang="en-US" sz="1400"/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9027E815-4720-CC4A-45FC-4890697BE19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57961" y="2723822"/>
                    <a:ext cx="323930" cy="30777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r="-5384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8F0BD949-8B16-4602-C101-74D0CBE43D32}"/>
                      </a:ext>
                    </a:extLst>
                  </p:cNvPr>
                  <p:cNvSpPr txBox="1"/>
                  <p:nvPr/>
                </p:nvSpPr>
                <p:spPr>
                  <a:xfrm>
                    <a:off x="3677004" y="2734213"/>
                    <a:ext cx="32393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𝐹𝑆𝑅</m:t>
                              </m:r>
                            </m:sub>
                          </m:sSub>
                        </m:oMath>
                      </m:oMathPara>
                    </a14:m>
                    <a:endParaRPr lang="en-US" sz="1400"/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8F0BD949-8B16-4602-C101-74D0CBE43D3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77004" y="2734213"/>
                    <a:ext cx="323930" cy="30777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r="-4814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43DB6C4-4116-BF3A-3546-C68F96F79CFD}"/>
                    </a:ext>
                  </a:extLst>
                </p:cNvPr>
                <p:cNvSpPr txBox="1"/>
                <p:nvPr/>
              </p:nvSpPr>
              <p:spPr>
                <a:xfrm>
                  <a:off x="3952007" y="4238536"/>
                  <a:ext cx="43454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lang="en-US" sz="140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43DB6C4-4116-BF3A-3546-C68F96F79C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52007" y="4238536"/>
                  <a:ext cx="434540" cy="30777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BC8AB1E-C57E-5CAF-E5FF-07B8E8200787}"/>
              </a:ext>
            </a:extLst>
          </p:cNvPr>
          <p:cNvSpPr txBox="1"/>
          <p:nvPr/>
        </p:nvSpPr>
        <p:spPr>
          <a:xfrm>
            <a:off x="3697641" y="1904114"/>
            <a:ext cx="102946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6"/>
                </a:solidFill>
                <a:latin typeface="Helvetica" pitchFamily="2" charset="0"/>
              </a:rPr>
              <a:t>Optical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3CC39C2-108A-CB82-7221-4E1A4DCC69FE}"/>
              </a:ext>
            </a:extLst>
          </p:cNvPr>
          <p:cNvSpPr txBox="1"/>
          <p:nvPr/>
        </p:nvSpPr>
        <p:spPr>
          <a:xfrm>
            <a:off x="534505" y="1903886"/>
            <a:ext cx="147035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Microwave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704BD3E-5E6D-4EED-D078-F00CF84B319A}"/>
              </a:ext>
            </a:extLst>
          </p:cNvPr>
          <p:cNvSpPr txBox="1"/>
          <p:nvPr/>
        </p:nvSpPr>
        <p:spPr>
          <a:xfrm>
            <a:off x="3585902" y="2209785"/>
            <a:ext cx="125294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6"/>
                </a:solidFill>
                <a:latin typeface="Helvetica" pitchFamily="2" charset="0"/>
              </a:rPr>
              <a:t>~200 THz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BD5204E-F82F-F3E8-96BA-36C8974266F6}"/>
              </a:ext>
            </a:extLst>
          </p:cNvPr>
          <p:cNvSpPr txBox="1"/>
          <p:nvPr/>
        </p:nvSpPr>
        <p:spPr>
          <a:xfrm>
            <a:off x="822676" y="2229269"/>
            <a:ext cx="89401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∼GHz</a:t>
            </a:r>
          </a:p>
        </p:txBody>
      </p:sp>
      <p:sp>
        <p:nvSpPr>
          <p:cNvPr id="52" name="Content Placeholder 5">
            <a:extLst>
              <a:ext uri="{FF2B5EF4-FFF2-40B4-BE49-F238E27FC236}">
                <a16:creationId xmlns:a16="http://schemas.microsoft.com/office/drawing/2014/main" id="{DF8897A7-1331-EEB8-3835-F4D1CACC8C2A}"/>
              </a:ext>
            </a:extLst>
          </p:cNvPr>
          <p:cNvSpPr txBox="1">
            <a:spLocks/>
          </p:cNvSpPr>
          <p:nvPr/>
        </p:nvSpPr>
        <p:spPr>
          <a:xfrm>
            <a:off x="327090" y="2572175"/>
            <a:ext cx="1885189" cy="440658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400" dirty="0"/>
              <a:t>Cryogenic temperature 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76262E7-AF2E-C3BA-5298-4377D2A7A596}"/>
              </a:ext>
            </a:extLst>
          </p:cNvPr>
          <p:cNvSpPr/>
          <p:nvPr/>
        </p:nvSpPr>
        <p:spPr>
          <a:xfrm>
            <a:off x="282443" y="1380751"/>
            <a:ext cx="1974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Superconducting </a:t>
            </a:r>
          </a:p>
          <a:p>
            <a:pPr algn="ctr"/>
            <a:r>
              <a:rPr lang="en-US" sz="1400" dirty="0">
                <a:latin typeface="Helvetica" pitchFamily="2" charset="0"/>
              </a:rPr>
              <a:t>qubits/sensors </a:t>
            </a:r>
          </a:p>
        </p:txBody>
      </p:sp>
      <p:sp>
        <p:nvSpPr>
          <p:cNvPr id="54" name="Content Placeholder 5">
            <a:extLst>
              <a:ext uri="{FF2B5EF4-FFF2-40B4-BE49-F238E27FC236}">
                <a16:creationId xmlns:a16="http://schemas.microsoft.com/office/drawing/2014/main" id="{C3680B84-1F50-0C2E-D0F7-6AD3067D18AA}"/>
              </a:ext>
            </a:extLst>
          </p:cNvPr>
          <p:cNvSpPr txBox="1">
            <a:spLocks/>
          </p:cNvSpPr>
          <p:nvPr/>
        </p:nvSpPr>
        <p:spPr>
          <a:xfrm>
            <a:off x="3383132" y="2572175"/>
            <a:ext cx="1658485" cy="440658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400"/>
              <a:t>Room temperature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6409AACA-494D-AD1A-6A23-2BDE11D5CFE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564" r="3053"/>
          <a:stretch/>
        </p:blipFill>
        <p:spPr>
          <a:xfrm>
            <a:off x="343873" y="752274"/>
            <a:ext cx="1851623" cy="638798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E766CDC0-F3A2-F8A9-9971-D5D931B37347}"/>
              </a:ext>
            </a:extLst>
          </p:cNvPr>
          <p:cNvSpPr/>
          <p:nvPr/>
        </p:nvSpPr>
        <p:spPr>
          <a:xfrm>
            <a:off x="2120353" y="1750718"/>
            <a:ext cx="14155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Transducer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47E8A58-70B3-AB19-6D90-35B4EC297FF4}"/>
              </a:ext>
            </a:extLst>
          </p:cNvPr>
          <p:cNvCxnSpPr>
            <a:cxnSpLocks/>
            <a:stCxn id="49" idx="3"/>
            <a:endCxn id="2" idx="1"/>
          </p:cNvCxnSpPr>
          <p:nvPr/>
        </p:nvCxnSpPr>
        <p:spPr>
          <a:xfrm>
            <a:off x="2004864" y="2073163"/>
            <a:ext cx="1692777" cy="228"/>
          </a:xfrm>
          <a:prstGeom prst="straightConnector1">
            <a:avLst/>
          </a:prstGeom>
          <a:ln w="63500">
            <a:solidFill>
              <a:schemeClr val="accent5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AutoShape 2">
            <a:extLst>
              <a:ext uri="{FF2B5EF4-FFF2-40B4-BE49-F238E27FC236}">
                <a16:creationId xmlns:a16="http://schemas.microsoft.com/office/drawing/2014/main" id="{2DCB268B-597E-C2E9-0502-FD4F957363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47353" y="270546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EEB49D2B-CEFC-483F-89CF-84A839254D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70002" y="741809"/>
            <a:ext cx="2084744" cy="663931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7765C44D-BEF0-0727-8B30-77DED5DD579C}"/>
              </a:ext>
            </a:extLst>
          </p:cNvPr>
          <p:cNvSpPr/>
          <p:nvPr/>
        </p:nvSpPr>
        <p:spPr>
          <a:xfrm>
            <a:off x="3170002" y="1384766"/>
            <a:ext cx="2084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Optical</a:t>
            </a:r>
          </a:p>
          <a:p>
            <a:pPr algn="ctr"/>
            <a:r>
              <a:rPr lang="en-US" sz="1400" dirty="0">
                <a:latin typeface="Helvetica" pitchFamily="2" charset="0"/>
              </a:rPr>
              <a:t>communication</a:t>
            </a:r>
          </a:p>
        </p:txBody>
      </p:sp>
    </p:spTree>
    <p:extLst>
      <p:ext uri="{BB962C8B-B14F-4D97-AF65-F5344CB8AC3E}">
        <p14:creationId xmlns:p14="http://schemas.microsoft.com/office/powerpoint/2010/main" val="3938246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7A19A9-8F9B-FD46-BF59-BDDA8C1D2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Electro-optic direct frequency conversion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12D1DB-FA40-7D48-BB1C-E51CC824E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0" y="2998276"/>
            <a:ext cx="1781620" cy="15471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5091AB-1200-BD43-A4E9-CED1465E1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940" y="590839"/>
            <a:ext cx="1921317" cy="14298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E998A39-D705-7E4B-918B-4EF4D97F8326}"/>
                  </a:ext>
                </a:extLst>
              </p:cNvPr>
              <p:cNvSpPr txBox="1"/>
              <p:nvPr/>
            </p:nvSpPr>
            <p:spPr>
              <a:xfrm>
                <a:off x="2299370" y="1942461"/>
                <a:ext cx="227262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04C97"/>
                    </a:solidFill>
                    <a:latin typeface="Helvetica" pitchFamily="2" charset="0"/>
                    <a:cs typeface="Calibri" panose="020F0502020204030204" pitchFamily="34" charset="0"/>
                  </a:rPr>
                  <a:t>2D Thin-film lithium niobate cavity</a:t>
                </a:r>
              </a:p>
              <a:p>
                <a:r>
                  <a:rPr lang="en-US" sz="1200" dirty="0">
                    <a:solidFill>
                      <a:srgbClr val="004C97"/>
                    </a:solidFill>
                    <a:latin typeface="Helvetica" pitchFamily="2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rgbClr val="004C97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1200" b="0" i="1" smtClean="0">
                        <a:solidFill>
                          <a:srgbClr val="004C97"/>
                        </a:solidFill>
                        <a:latin typeface="Cambria Math" panose="02040503050406030204" pitchFamily="18" charset="0"/>
                      </a:rPr>
                      <m:t>=1.02%</m:t>
                    </m:r>
                  </m:oMath>
                </a14:m>
                <a:r>
                  <a:rPr lang="en-US" sz="1200" dirty="0">
                    <a:solidFill>
                      <a:srgbClr val="004C97"/>
                    </a:solidFill>
                    <a:latin typeface="Helvetica" pitchFamily="2" charset="0"/>
                    <a:cs typeface="Calibri" panose="020F0502020204030204" pitchFamily="34" charset="0"/>
                  </a:rPr>
                  <a:t> @19.95mW</a:t>
                </a:r>
              </a:p>
              <a:p>
                <a:r>
                  <a:rPr lang="en-US" sz="1200" dirty="0">
                    <a:solidFill>
                      <a:srgbClr val="004C97"/>
                    </a:solidFill>
                    <a:latin typeface="Helvetica" pitchFamily="2" charset="0"/>
                    <a:cs typeface="Calibri" panose="020F0502020204030204" pitchFamily="34" charset="0"/>
                  </a:rPr>
                  <a:t>Nature communications 12, 1 (2021)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E998A39-D705-7E4B-918B-4EF4D97F83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9370" y="1942461"/>
                <a:ext cx="2272629" cy="1015663"/>
              </a:xfrm>
              <a:prstGeom prst="rect">
                <a:avLst/>
              </a:prstGeom>
              <a:blipFill>
                <a:blip r:embed="rId5"/>
                <a:stretch>
                  <a:fillRect t="-1250" b="-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Placeholder 13">
                <a:extLst>
                  <a:ext uri="{FF2B5EF4-FFF2-40B4-BE49-F238E27FC236}">
                    <a16:creationId xmlns:a16="http://schemas.microsoft.com/office/drawing/2014/main" id="{BCA2B96A-09DD-964E-93DA-53CD4CA094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32650" y="902827"/>
                <a:ext cx="3643533" cy="312821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/>
              <a:lstStyle>
                <a:lvl1pPr marL="342900" indent="-3429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rgbClr val="7F7F7F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742950" indent="-28575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7F7F7F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11430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400" kern="1200">
                    <a:solidFill>
                      <a:srgbClr val="7F7F7F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6002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200" kern="1200">
                    <a:solidFill>
                      <a:srgbClr val="7F7F7F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20574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200" kern="1200">
                    <a:solidFill>
                      <a:srgbClr val="7F7F7F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600" dirty="0">
                    <a:solidFill>
                      <a:schemeClr val="tx1"/>
                    </a:solidFill>
                    <a:latin typeface="Helvetica" pitchFamily="2" charset="0"/>
                  </a:rPr>
                  <a:t>Limiting factors</a:t>
                </a:r>
              </a:p>
              <a:p>
                <a:pPr marL="0" indent="0">
                  <a:buNone/>
                </a:pPr>
                <a:endParaRPr lang="en-US" sz="1400" dirty="0">
                  <a:solidFill>
                    <a:schemeClr val="tx1"/>
                  </a:solidFill>
                  <a:latin typeface="Helvetica" pitchFamily="2" charset="0"/>
                </a:endParaRPr>
              </a:p>
              <a:p>
                <a:pPr>
                  <a:buFont typeface="Arial" charset="0"/>
                  <a:buAutoNum type="arabicParenR"/>
                </a:pPr>
                <a:r>
                  <a:rPr lang="en-US" sz="1400" dirty="0">
                    <a:solidFill>
                      <a:srgbClr val="000000"/>
                    </a:solidFill>
                    <a:latin typeface="Helvetica" pitchFamily="2" charset="0"/>
                  </a:rPr>
                  <a:t>Single-photon microwave-optic coupling coefficient (g). Determined by field overlap. </a:t>
                </a:r>
              </a:p>
              <a:p>
                <a:pPr>
                  <a:buFont typeface="Arial" charset="0"/>
                  <a:buAutoNum type="arabicParenR"/>
                </a:pPr>
                <a:r>
                  <a:rPr lang="en-US" sz="1400" dirty="0">
                    <a:solidFill>
                      <a:srgbClr val="000000"/>
                    </a:solidFill>
                    <a:latin typeface="Helvetica" pitchFamily="2" charset="0"/>
                  </a:rPr>
                  <a:t>Q factor of the microwave cavity</a:t>
                </a:r>
              </a:p>
              <a:p>
                <a:pPr lvl="1"/>
                <a:r>
                  <a:rPr lang="en-US" sz="1400" dirty="0">
                    <a:solidFill>
                      <a:srgbClr val="000000"/>
                    </a:solidFill>
                    <a:latin typeface="Helvetica" pitchFamily="2" charset="0"/>
                  </a:rPr>
                  <a:t>Q optical cavity up to 10</a:t>
                </a:r>
                <a:r>
                  <a:rPr lang="en-US" sz="1400" baseline="30000" dirty="0">
                    <a:solidFill>
                      <a:srgbClr val="000000"/>
                    </a:solidFill>
                    <a:latin typeface="Helvetica" pitchFamily="2" charset="0"/>
                  </a:rPr>
                  <a:t>7</a:t>
                </a:r>
              </a:p>
              <a:p>
                <a:pPr lvl="1"/>
                <a:r>
                  <a:rPr lang="en-US" sz="1400" dirty="0">
                    <a:solidFill>
                      <a:srgbClr val="000000"/>
                    </a:solidFill>
                    <a:latin typeface="Helvetica" pitchFamily="2" charset="0"/>
                  </a:rPr>
                  <a:t>Q microwave &lt;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1400" dirty="0">
                  <a:solidFill>
                    <a:srgbClr val="000000"/>
                  </a:solidFill>
                  <a:latin typeface="Helvetica" pitchFamily="2" charset="0"/>
                </a:endParaRPr>
              </a:p>
              <a:p>
                <a:pPr>
                  <a:buFont typeface="Arial" charset="0"/>
                  <a:buAutoNum type="arabicParenR"/>
                </a:pPr>
                <a:r>
                  <a:rPr lang="en-US" sz="1400" dirty="0">
                    <a:solidFill>
                      <a:srgbClr val="000000"/>
                    </a:solidFill>
                    <a:latin typeface="Helvetica" pitchFamily="2" charset="0"/>
                  </a:rPr>
                  <a:t>Limited pump power. High pump power leads to overheating of the device and noise.</a:t>
                </a:r>
              </a:p>
              <a:p>
                <a:endParaRPr lang="en-US" sz="1400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9" name="Text Placeholder 13">
                <a:extLst>
                  <a:ext uri="{FF2B5EF4-FFF2-40B4-BE49-F238E27FC236}">
                    <a16:creationId xmlns:a16="http://schemas.microsoft.com/office/drawing/2014/main" id="{BCA2B96A-09DD-964E-93DA-53CD4CA09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2650" y="902827"/>
                <a:ext cx="3643533" cy="3128213"/>
              </a:xfrm>
              <a:prstGeom prst="rect">
                <a:avLst/>
              </a:prstGeom>
              <a:blipFill>
                <a:blip r:embed="rId6"/>
                <a:stretch>
                  <a:fillRect l="-692" t="-403" r="-692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41B7C893-EACD-6544-A4D1-5C748C9FB5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588" y="858899"/>
            <a:ext cx="2111557" cy="10835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C777F0A-43D0-0A41-AFB9-976DA2FC7FE1}"/>
                  </a:ext>
                </a:extLst>
              </p:cNvPr>
              <p:cNvSpPr txBox="1"/>
              <p:nvPr/>
            </p:nvSpPr>
            <p:spPr>
              <a:xfrm>
                <a:off x="37793" y="1942461"/>
                <a:ext cx="220535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04C97"/>
                    </a:solidFill>
                    <a:latin typeface="Helvetica" pitchFamily="2" charset="0"/>
                    <a:cs typeface="Calibri" panose="020F0502020204030204" pitchFamily="34" charset="0"/>
                  </a:rPr>
                  <a:t>2D Thin-film lithium niobate cavity</a:t>
                </a:r>
              </a:p>
              <a:p>
                <a:r>
                  <a:rPr lang="en-US" sz="1200" dirty="0">
                    <a:solidFill>
                      <a:srgbClr val="004C97"/>
                    </a:solidFill>
                    <a:latin typeface="Helvetica" pitchFamily="2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rgbClr val="004C97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1200" b="0" i="1" smtClean="0">
                        <a:solidFill>
                          <a:srgbClr val="004C97"/>
                        </a:solidFill>
                        <a:latin typeface="Cambria Math" panose="02040503050406030204" pitchFamily="18" charset="0"/>
                      </a:rPr>
                      <m:t>=0.0027%</m:t>
                    </m:r>
                  </m:oMath>
                </a14:m>
                <a:r>
                  <a:rPr lang="en-US" sz="1200" dirty="0">
                    <a:solidFill>
                      <a:srgbClr val="004C97"/>
                    </a:solidFill>
                    <a:latin typeface="Helvetica" pitchFamily="2" charset="0"/>
                    <a:cs typeface="Calibri" panose="020F0502020204030204" pitchFamily="34" charset="0"/>
                  </a:rPr>
                  <a:t> @0.32 </a:t>
                </a:r>
                <a:r>
                  <a:rPr lang="en-US" sz="1200" dirty="0" err="1">
                    <a:solidFill>
                      <a:srgbClr val="004C97"/>
                    </a:solidFill>
                    <a:latin typeface="Helvetica" pitchFamily="2" charset="0"/>
                    <a:cs typeface="Calibri" panose="020F0502020204030204" pitchFamily="34" charset="0"/>
                  </a:rPr>
                  <a:t>mW</a:t>
                </a:r>
                <a:endParaRPr lang="en-US" sz="1200" dirty="0">
                  <a:solidFill>
                    <a:srgbClr val="004C97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  <a:p>
                <a:r>
                  <a:rPr lang="en-US" sz="1200" dirty="0">
                    <a:solidFill>
                      <a:srgbClr val="004C97"/>
                    </a:solidFill>
                    <a:latin typeface="Helvetica" pitchFamily="2" charset="0"/>
                    <a:cs typeface="Calibri" panose="020F0502020204030204" pitchFamily="34" charset="0"/>
                  </a:rPr>
                  <a:t>Optica 7, 1714 (2020)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C777F0A-43D0-0A41-AFB9-976DA2FC7F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3" y="1942461"/>
                <a:ext cx="2205352" cy="830997"/>
              </a:xfrm>
              <a:prstGeom prst="rect">
                <a:avLst/>
              </a:prstGeom>
              <a:blipFill>
                <a:blip r:embed="rId8"/>
                <a:stretch>
                  <a:fillRect t="-1515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4EF2DF0-CE43-BC47-AD79-77742F93727D}"/>
                  </a:ext>
                </a:extLst>
              </p:cNvPr>
              <p:cNvSpPr txBox="1"/>
              <p:nvPr/>
            </p:nvSpPr>
            <p:spPr>
              <a:xfrm>
                <a:off x="1851960" y="3453395"/>
                <a:ext cx="215815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04C97"/>
                    </a:solidFill>
                    <a:latin typeface="Helvetica" pitchFamily="2" charset="0"/>
                    <a:cs typeface="Calibri" panose="020F0502020204030204" pitchFamily="34" charset="0"/>
                  </a:rPr>
                  <a:t>Bulk LN in 3D microwave cavity</a:t>
                </a:r>
              </a:p>
              <a:p>
                <a:r>
                  <a:rPr lang="en-US" sz="1200" dirty="0">
                    <a:solidFill>
                      <a:srgbClr val="004C97"/>
                    </a:solidFill>
                    <a:latin typeface="Helvetica" pitchFamily="2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rgbClr val="004C97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1200" b="0" i="1" smtClean="0">
                        <a:solidFill>
                          <a:srgbClr val="004C97"/>
                        </a:solidFill>
                        <a:latin typeface="Cambria Math" panose="02040503050406030204" pitchFamily="18" charset="0"/>
                      </a:rPr>
                      <m:t>=0.03%</m:t>
                    </m:r>
                  </m:oMath>
                </a14:m>
                <a:r>
                  <a:rPr lang="en-US" sz="1200" dirty="0">
                    <a:solidFill>
                      <a:srgbClr val="004C97"/>
                    </a:solidFill>
                    <a:latin typeface="Helvetica" pitchFamily="2" charset="0"/>
                    <a:cs typeface="Calibri" panose="020F0502020204030204" pitchFamily="34" charset="0"/>
                  </a:rPr>
                  <a:t> @1.48 </a:t>
                </a:r>
                <a:r>
                  <a:rPr lang="en-US" sz="1200" dirty="0" err="1">
                    <a:solidFill>
                      <a:srgbClr val="004C97"/>
                    </a:solidFill>
                    <a:latin typeface="Helvetica" pitchFamily="2" charset="0"/>
                    <a:cs typeface="Calibri" panose="020F0502020204030204" pitchFamily="34" charset="0"/>
                  </a:rPr>
                  <a:t>mW</a:t>
                </a:r>
                <a:endParaRPr lang="en-US" sz="1200" dirty="0">
                  <a:solidFill>
                    <a:srgbClr val="004C97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  <a:p>
                <a:r>
                  <a:rPr lang="en-US" sz="1200" dirty="0">
                    <a:solidFill>
                      <a:srgbClr val="004C97"/>
                    </a:solidFill>
                    <a:latin typeface="Helvetica" pitchFamily="2" charset="0"/>
                    <a:cs typeface="Calibri" panose="020F0502020204030204" pitchFamily="34" charset="0"/>
                  </a:rPr>
                  <a:t>PRX QUANTUM 1,020315 (2020)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4EF2DF0-CE43-BC47-AD79-77742F937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1960" y="3453395"/>
                <a:ext cx="2158151" cy="1015663"/>
              </a:xfrm>
              <a:prstGeom prst="rect">
                <a:avLst/>
              </a:prstGeom>
              <a:blipFill>
                <a:blip r:embed="rId9"/>
                <a:stretch>
                  <a:fillRect t="-1250" b="-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0792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12D1DB-FA40-7D48-BB1C-E51CC824E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0" y="2998276"/>
            <a:ext cx="1781620" cy="15471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5091AB-1200-BD43-A4E9-CED1465E1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940" y="590839"/>
            <a:ext cx="1921317" cy="14298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E998A39-D705-7E4B-918B-4EF4D97F8326}"/>
                  </a:ext>
                </a:extLst>
              </p:cNvPr>
              <p:cNvSpPr txBox="1"/>
              <p:nvPr/>
            </p:nvSpPr>
            <p:spPr>
              <a:xfrm>
                <a:off x="2299370" y="1942461"/>
                <a:ext cx="227262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04C97"/>
                    </a:solidFill>
                    <a:latin typeface="Helvetica" pitchFamily="2" charset="0"/>
                    <a:cs typeface="Calibri" panose="020F0502020204030204" pitchFamily="34" charset="0"/>
                  </a:rPr>
                  <a:t>2D Thin-film lithium niobate cavity</a:t>
                </a:r>
              </a:p>
              <a:p>
                <a:r>
                  <a:rPr lang="en-US" sz="1200" dirty="0">
                    <a:solidFill>
                      <a:srgbClr val="004C97"/>
                    </a:solidFill>
                    <a:latin typeface="Helvetica" pitchFamily="2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rgbClr val="004C97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1200" b="0" i="1" smtClean="0">
                        <a:solidFill>
                          <a:srgbClr val="004C97"/>
                        </a:solidFill>
                        <a:latin typeface="Cambria Math" panose="02040503050406030204" pitchFamily="18" charset="0"/>
                      </a:rPr>
                      <m:t>=1.02%</m:t>
                    </m:r>
                  </m:oMath>
                </a14:m>
                <a:r>
                  <a:rPr lang="en-US" sz="1200" dirty="0">
                    <a:solidFill>
                      <a:srgbClr val="004C97"/>
                    </a:solidFill>
                    <a:latin typeface="Helvetica" pitchFamily="2" charset="0"/>
                    <a:cs typeface="Calibri" panose="020F0502020204030204" pitchFamily="34" charset="0"/>
                  </a:rPr>
                  <a:t> @19.95mW</a:t>
                </a:r>
              </a:p>
              <a:p>
                <a:r>
                  <a:rPr lang="en-US" sz="1200" dirty="0">
                    <a:solidFill>
                      <a:srgbClr val="004C97"/>
                    </a:solidFill>
                    <a:latin typeface="Helvetica" pitchFamily="2" charset="0"/>
                    <a:cs typeface="Calibri" panose="020F0502020204030204" pitchFamily="34" charset="0"/>
                  </a:rPr>
                  <a:t>Nature communications 12, 1 (2021)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E998A39-D705-7E4B-918B-4EF4D97F83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9370" y="1942461"/>
                <a:ext cx="2272629" cy="1015663"/>
              </a:xfrm>
              <a:prstGeom prst="rect">
                <a:avLst/>
              </a:prstGeom>
              <a:blipFill>
                <a:blip r:embed="rId5"/>
                <a:stretch>
                  <a:fillRect t="-1250" b="-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41B7C893-EACD-6544-A4D1-5C748C9FB5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588" y="858899"/>
            <a:ext cx="2111557" cy="10835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C777F0A-43D0-0A41-AFB9-976DA2FC7FE1}"/>
                  </a:ext>
                </a:extLst>
              </p:cNvPr>
              <p:cNvSpPr txBox="1"/>
              <p:nvPr/>
            </p:nvSpPr>
            <p:spPr>
              <a:xfrm>
                <a:off x="37793" y="1942461"/>
                <a:ext cx="220535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04C97"/>
                    </a:solidFill>
                    <a:latin typeface="Helvetica" pitchFamily="2" charset="0"/>
                    <a:cs typeface="Calibri" panose="020F0502020204030204" pitchFamily="34" charset="0"/>
                  </a:rPr>
                  <a:t>2D Thin-film lithium niobate cavity</a:t>
                </a:r>
              </a:p>
              <a:p>
                <a:r>
                  <a:rPr lang="en-US" sz="1200" dirty="0">
                    <a:solidFill>
                      <a:srgbClr val="004C97"/>
                    </a:solidFill>
                    <a:latin typeface="Helvetica" pitchFamily="2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rgbClr val="004C97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1200" b="0" i="1" smtClean="0">
                        <a:solidFill>
                          <a:srgbClr val="004C97"/>
                        </a:solidFill>
                        <a:latin typeface="Cambria Math" panose="02040503050406030204" pitchFamily="18" charset="0"/>
                      </a:rPr>
                      <m:t>=0.0027%</m:t>
                    </m:r>
                  </m:oMath>
                </a14:m>
                <a:r>
                  <a:rPr lang="en-US" sz="1200" dirty="0">
                    <a:solidFill>
                      <a:srgbClr val="004C97"/>
                    </a:solidFill>
                    <a:latin typeface="Helvetica" pitchFamily="2" charset="0"/>
                    <a:cs typeface="Calibri" panose="020F0502020204030204" pitchFamily="34" charset="0"/>
                  </a:rPr>
                  <a:t> @0.32 </a:t>
                </a:r>
                <a:r>
                  <a:rPr lang="en-US" sz="1200" dirty="0" err="1">
                    <a:solidFill>
                      <a:srgbClr val="004C97"/>
                    </a:solidFill>
                    <a:latin typeface="Helvetica" pitchFamily="2" charset="0"/>
                    <a:cs typeface="Calibri" panose="020F0502020204030204" pitchFamily="34" charset="0"/>
                  </a:rPr>
                  <a:t>mW</a:t>
                </a:r>
                <a:endParaRPr lang="en-US" sz="1200" dirty="0">
                  <a:solidFill>
                    <a:srgbClr val="004C97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  <a:p>
                <a:r>
                  <a:rPr lang="en-US" sz="1200" dirty="0">
                    <a:solidFill>
                      <a:srgbClr val="004C97"/>
                    </a:solidFill>
                    <a:latin typeface="Helvetica" pitchFamily="2" charset="0"/>
                    <a:cs typeface="Calibri" panose="020F0502020204030204" pitchFamily="34" charset="0"/>
                  </a:rPr>
                  <a:t>Optica 7, 1714 (2020)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C777F0A-43D0-0A41-AFB9-976DA2FC7F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3" y="1942461"/>
                <a:ext cx="2205352" cy="830997"/>
              </a:xfrm>
              <a:prstGeom prst="rect">
                <a:avLst/>
              </a:prstGeom>
              <a:blipFill>
                <a:blip r:embed="rId7"/>
                <a:stretch>
                  <a:fillRect t="-1515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4EF2DF0-CE43-BC47-AD79-77742F93727D}"/>
                  </a:ext>
                </a:extLst>
              </p:cNvPr>
              <p:cNvSpPr txBox="1"/>
              <p:nvPr/>
            </p:nvSpPr>
            <p:spPr>
              <a:xfrm>
                <a:off x="1851960" y="3453395"/>
                <a:ext cx="215815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04C97"/>
                    </a:solidFill>
                    <a:latin typeface="Helvetica" pitchFamily="2" charset="0"/>
                    <a:cs typeface="Calibri" panose="020F0502020204030204" pitchFamily="34" charset="0"/>
                  </a:rPr>
                  <a:t>Bulk LN in 3D microwave cavity</a:t>
                </a:r>
              </a:p>
              <a:p>
                <a:r>
                  <a:rPr lang="en-US" sz="1200" dirty="0">
                    <a:solidFill>
                      <a:srgbClr val="004C97"/>
                    </a:solidFill>
                    <a:latin typeface="Helvetica" pitchFamily="2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rgbClr val="004C97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1200" b="0" i="1" smtClean="0">
                        <a:solidFill>
                          <a:srgbClr val="004C97"/>
                        </a:solidFill>
                        <a:latin typeface="Cambria Math" panose="02040503050406030204" pitchFamily="18" charset="0"/>
                      </a:rPr>
                      <m:t>=0.03%</m:t>
                    </m:r>
                  </m:oMath>
                </a14:m>
                <a:r>
                  <a:rPr lang="en-US" sz="1200" dirty="0">
                    <a:solidFill>
                      <a:srgbClr val="004C97"/>
                    </a:solidFill>
                    <a:latin typeface="Helvetica" pitchFamily="2" charset="0"/>
                    <a:cs typeface="Calibri" panose="020F0502020204030204" pitchFamily="34" charset="0"/>
                  </a:rPr>
                  <a:t> @1.48 </a:t>
                </a:r>
                <a:r>
                  <a:rPr lang="en-US" sz="1200" dirty="0" err="1">
                    <a:solidFill>
                      <a:srgbClr val="004C97"/>
                    </a:solidFill>
                    <a:latin typeface="Helvetica" pitchFamily="2" charset="0"/>
                    <a:cs typeface="Calibri" panose="020F0502020204030204" pitchFamily="34" charset="0"/>
                  </a:rPr>
                  <a:t>mW</a:t>
                </a:r>
                <a:endParaRPr lang="en-US" sz="1200" dirty="0">
                  <a:solidFill>
                    <a:srgbClr val="004C97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  <a:p>
                <a:r>
                  <a:rPr lang="en-US" sz="1200" dirty="0">
                    <a:solidFill>
                      <a:srgbClr val="004C97"/>
                    </a:solidFill>
                    <a:latin typeface="Helvetica" pitchFamily="2" charset="0"/>
                    <a:cs typeface="Calibri" panose="020F0502020204030204" pitchFamily="34" charset="0"/>
                  </a:rPr>
                  <a:t>PRX QUANTUM 1,020315 (2020)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4EF2DF0-CE43-BC47-AD79-77742F937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1960" y="3453395"/>
                <a:ext cx="2158151" cy="1015663"/>
              </a:xfrm>
              <a:prstGeom prst="rect">
                <a:avLst/>
              </a:prstGeom>
              <a:blipFill>
                <a:blip r:embed="rId8"/>
                <a:stretch>
                  <a:fillRect t="-1250" b="-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9F2DF69A-C08B-4548-C8DE-389AAC28271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605" r="378"/>
          <a:stretch/>
        </p:blipFill>
        <p:spPr>
          <a:xfrm>
            <a:off x="5085710" y="2517211"/>
            <a:ext cx="3394883" cy="2286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92FBB6-BD52-FE8F-5E4E-F93A0616C6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818" r="34549"/>
          <a:stretch/>
        </p:blipFill>
        <p:spPr>
          <a:xfrm>
            <a:off x="5085710" y="307064"/>
            <a:ext cx="3163640" cy="2286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77A19A9-8F9B-FD46-BF59-BDDA8C1D2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Electro-optic direct frequency conversion</a:t>
            </a:r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60A57BA-37EB-98B0-D4BA-C44597C2E823}"/>
              </a:ext>
            </a:extLst>
          </p:cNvPr>
          <p:cNvCxnSpPr>
            <a:cxnSpLocks/>
          </p:cNvCxnSpPr>
          <p:nvPr/>
        </p:nvCxnSpPr>
        <p:spPr>
          <a:xfrm>
            <a:off x="8254219" y="2763041"/>
            <a:ext cx="0" cy="1008833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1F759A6-97E0-B18E-1B7E-431916AD9A3E}"/>
              </a:ext>
            </a:extLst>
          </p:cNvPr>
          <p:cNvSpPr txBox="1"/>
          <p:nvPr/>
        </p:nvSpPr>
        <p:spPr>
          <a:xfrm>
            <a:off x="8249349" y="2998276"/>
            <a:ext cx="894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M-O coupling</a:t>
            </a:r>
          </a:p>
        </p:txBody>
      </p:sp>
    </p:spTree>
    <p:extLst>
      <p:ext uri="{BB962C8B-B14F-4D97-AF65-F5344CB8AC3E}">
        <p14:creationId xmlns:p14="http://schemas.microsoft.com/office/powerpoint/2010/main" val="125393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F2FD2-F860-B986-C91E-73A1376D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electro-optical quantum transduction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90CBF80-E720-890D-892D-4D47BF248D02}"/>
              </a:ext>
            </a:extLst>
          </p:cNvPr>
          <p:cNvGrpSpPr/>
          <p:nvPr/>
        </p:nvGrpSpPr>
        <p:grpSpPr>
          <a:xfrm>
            <a:off x="2380347" y="2020351"/>
            <a:ext cx="6515101" cy="1280160"/>
            <a:chOff x="2482086" y="850259"/>
            <a:chExt cx="6515101" cy="128016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18CB9B2-A034-7848-55AA-70D6FB1F6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5104" y="896600"/>
              <a:ext cx="1005824" cy="120032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9F981F6-988E-C479-9839-31E9F6B97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39975" y="946189"/>
              <a:ext cx="465981" cy="1132085"/>
            </a:xfrm>
            <a:prstGeom prst="rect">
              <a:avLst/>
            </a:prstGeom>
          </p:spPr>
        </p:pic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2AE8FAE-37E2-1763-29E5-7498CDC1E270}"/>
                </a:ext>
              </a:extLst>
            </p:cNvPr>
            <p:cNvSpPr/>
            <p:nvPr/>
          </p:nvSpPr>
          <p:spPr>
            <a:xfrm>
              <a:off x="2482086" y="850259"/>
              <a:ext cx="6515101" cy="1280160"/>
            </a:xfrm>
            <a:prstGeom prst="roundRect">
              <a:avLst>
                <a:gd name="adj" fmla="val 4413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3072EDD-68F6-53BE-DCEF-6D935AA99C6A}"/>
                    </a:ext>
                  </a:extLst>
                </p:cNvPr>
                <p:cNvSpPr txBox="1"/>
                <p:nvPr/>
              </p:nvSpPr>
              <p:spPr>
                <a:xfrm>
                  <a:off x="4035004" y="877945"/>
                  <a:ext cx="4037408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342900"/>
                  <a:r>
                    <a:rPr lang="en-US" sz="1600" dirty="0">
                      <a:solidFill>
                        <a:srgbClr val="003087"/>
                      </a:solidFill>
                    </a:rPr>
                    <a:t>3D electro-optical design for transduction </a:t>
                  </a:r>
                </a:p>
                <a:p>
                  <a:pPr marL="257175" indent="-257175" defTabSz="34290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rgbClr val="000000"/>
                      </a:solidFill>
                    </a:rPr>
                    <a:t>High-Q cavities to boost microwave-optic conversion efficiency in quantum transduction</a:t>
                  </a:r>
                </a:p>
                <a:p>
                  <a:pPr marL="257175" indent="-257175" defTabSz="34290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rgbClr val="000000"/>
                      </a:solidFill>
                    </a:rPr>
                    <a:t>Estimated conversion efficiency up to 50% at 140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μW</m:t>
                      </m:r>
                    </m:oMath>
                  </a14:m>
                  <a:endParaRPr lang="en-US" sz="1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3072EDD-68F6-53BE-DCEF-6D935AA99C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5004" y="877945"/>
                  <a:ext cx="4037408" cy="1200329"/>
                </a:xfrm>
                <a:prstGeom prst="rect">
                  <a:avLst/>
                </a:prstGeom>
                <a:blipFill>
                  <a:blip r:embed="rId5"/>
                  <a:stretch>
                    <a:fillRect l="-627" t="-2105"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5917E1D-1E3D-6B32-6E38-F3041842B2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11361"/>
              </p:ext>
            </p:extLst>
          </p:nvPr>
        </p:nvGraphicFramePr>
        <p:xfrm>
          <a:off x="2689622" y="1101778"/>
          <a:ext cx="5915025" cy="281940"/>
        </p:xfrm>
        <a:graphic>
          <a:graphicData uri="http://schemas.openxmlformats.org/drawingml/2006/table">
            <a:tbl>
              <a:tblPr/>
              <a:tblGrid>
                <a:gridCol w="5915025">
                  <a:extLst>
                    <a:ext uri="{9D8B030D-6E8A-4147-A177-3AD203B41FA5}">
                      <a16:colId xmlns:a16="http://schemas.microsoft.com/office/drawing/2014/main" val="113476434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fontAlgn="t"/>
                      <a:endParaRPr lang="en-US" sz="1400" dirty="0">
                        <a:effectLst/>
                      </a:endParaRPr>
                    </a:p>
                  </a:txBody>
                  <a:tcPr marL="68580" marR="46435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477573"/>
                  </a:ext>
                </a:extLst>
              </a:tr>
            </a:tbl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E8974C5-4ED1-5A31-6C61-38BCC03CE203}"/>
              </a:ext>
            </a:extLst>
          </p:cNvPr>
          <p:cNvSpPr/>
          <p:nvPr/>
        </p:nvSpPr>
        <p:spPr>
          <a:xfrm>
            <a:off x="2378868" y="628436"/>
            <a:ext cx="6515101" cy="1280160"/>
          </a:xfrm>
          <a:prstGeom prst="roundRect">
            <a:avLst>
              <a:gd name="adj" fmla="val 4413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80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9D1BAE-365F-E7C3-B155-12AFF635B9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8231" y="737191"/>
            <a:ext cx="993555" cy="1078848"/>
          </a:xfrm>
          <a:prstGeom prst="rect">
            <a:avLst/>
          </a:prstGeom>
        </p:spPr>
      </p:pic>
      <p:pic>
        <p:nvPicPr>
          <p:cNvPr id="11" name="Picture 10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7E0A4C24-6EBC-303C-26C1-D543D28E1C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7" t="24299" r="20112" b="26667"/>
          <a:stretch/>
        </p:blipFill>
        <p:spPr>
          <a:xfrm>
            <a:off x="3683177" y="737191"/>
            <a:ext cx="975747" cy="10788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5E252E-43D8-864F-EB83-299B05F2F053}"/>
              </a:ext>
            </a:extLst>
          </p:cNvPr>
          <p:cNvSpPr txBox="1"/>
          <p:nvPr/>
        </p:nvSpPr>
        <p:spPr>
          <a:xfrm>
            <a:off x="4658924" y="618422"/>
            <a:ext cx="425647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600" dirty="0">
                <a:solidFill>
                  <a:srgbClr val="003087"/>
                </a:solidFill>
              </a:rPr>
              <a:t>Characterization of Electro-optic materials </a:t>
            </a:r>
          </a:p>
          <a:p>
            <a:pPr marL="257175" indent="-257175" defTabSz="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First precise measurements of loss tangent and permittivity of lithium niobate (LN) at millikelvin temperatures</a:t>
            </a:r>
          </a:p>
          <a:p>
            <a:pPr marL="257175" indent="-257175" defTabSz="34290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3087"/>
              </a:solidFill>
            </a:endParaRPr>
          </a:p>
          <a:p>
            <a:pPr marL="257175" indent="-257175" defTabSz="34290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3087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663F448-42FA-5EC8-49FE-2FAE0EA944EE}"/>
                  </a:ext>
                </a:extLst>
              </p:cNvPr>
              <p:cNvSpPr txBox="1"/>
              <p:nvPr/>
            </p:nvSpPr>
            <p:spPr>
              <a:xfrm>
                <a:off x="6068222" y="1326308"/>
                <a:ext cx="1041119" cy="44775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∥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663F448-42FA-5EC8-49FE-2FAE0EA94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8222" y="1326308"/>
                <a:ext cx="1041119" cy="447751"/>
              </a:xfrm>
              <a:prstGeom prst="rect">
                <a:avLst/>
              </a:prstGeom>
              <a:blipFill>
                <a:blip r:embed="rId8"/>
                <a:stretch>
                  <a:fillRect l="-1190" t="-2703" b="-8108"/>
                </a:stretch>
              </a:blip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C1F0C9A-CA96-0FC0-BD09-DE353866FFEF}"/>
                  </a:ext>
                </a:extLst>
              </p:cNvPr>
              <p:cNvSpPr txBox="1"/>
              <p:nvPr/>
            </p:nvSpPr>
            <p:spPr>
              <a:xfrm>
                <a:off x="0" y="1012524"/>
                <a:ext cx="2164121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Helvetica" pitchFamily="2" charset="0"/>
                  </a:rPr>
                  <a:t>Fermilab’s 3D Bulk Niobium superconducting cavity (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US" sz="1600" dirty="0">
                    <a:latin typeface="Helvetica" pitchFamily="2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C1F0C9A-CA96-0FC0-BD09-DE353866FF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12524"/>
                <a:ext cx="2164121" cy="1077218"/>
              </a:xfrm>
              <a:prstGeom prst="rect">
                <a:avLst/>
              </a:prstGeom>
              <a:blipFill>
                <a:blip r:embed="rId9"/>
                <a:stretch>
                  <a:fillRect l="-1754" t="-1163" b="-5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2">
            <a:extLst>
              <a:ext uri="{FF2B5EF4-FFF2-40B4-BE49-F238E27FC236}">
                <a16:creationId xmlns:a16="http://schemas.microsoft.com/office/drawing/2014/main" id="{FD276B6F-CC1C-725F-6D28-8D1E0623D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8" y="2232660"/>
            <a:ext cx="1978398" cy="161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2EC1541-2FED-79AD-315F-50647A6B6474}"/>
              </a:ext>
            </a:extLst>
          </p:cNvPr>
          <p:cNvSpPr/>
          <p:nvPr/>
        </p:nvSpPr>
        <p:spPr>
          <a:xfrm>
            <a:off x="21185" y="3873432"/>
            <a:ext cx="2060184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chemeClr val="accent6"/>
                </a:solidFill>
                <a:latin typeface="Helvetica" pitchFamily="2" charset="0"/>
                <a:ea typeface="Times New Roman" panose="02020603050405020304" pitchFamily="18" charset="0"/>
              </a:rPr>
              <a:t>Physical Review Applied</a:t>
            </a:r>
            <a:r>
              <a:rPr lang="en-US" sz="1000" dirty="0">
                <a:solidFill>
                  <a:schemeClr val="accent6"/>
                </a:solidFill>
                <a:latin typeface="Helvetica" pitchFamily="2" charset="0"/>
                <a:ea typeface="Times New Roman" panose="02020603050405020304" pitchFamily="18" charset="0"/>
              </a:rPr>
              <a:t>, </a:t>
            </a:r>
            <a:r>
              <a:rPr lang="en-US" sz="1000" i="1" dirty="0">
                <a:solidFill>
                  <a:schemeClr val="accent6"/>
                </a:solidFill>
                <a:latin typeface="Helvetica" pitchFamily="2" charset="0"/>
                <a:ea typeface="Times New Roman" panose="02020603050405020304" pitchFamily="18" charset="0"/>
              </a:rPr>
              <a:t>13</a:t>
            </a:r>
            <a:r>
              <a:rPr lang="en-US" sz="1000" dirty="0">
                <a:solidFill>
                  <a:schemeClr val="accent6"/>
                </a:solidFill>
                <a:latin typeface="Helvetica" pitchFamily="2" charset="0"/>
                <a:ea typeface="Times New Roman" panose="02020603050405020304" pitchFamily="18" charset="0"/>
              </a:rPr>
              <a:t>, 034032 (2020).</a:t>
            </a:r>
            <a:r>
              <a:rPr lang="en-US" sz="1000" dirty="0">
                <a:solidFill>
                  <a:schemeClr val="accent6"/>
                </a:solidFill>
                <a:latin typeface="Helvetica" pitchFamily="2" charset="0"/>
              </a:rPr>
              <a:t>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BE22731-F3E0-5835-2219-8D6451FCE403}"/>
              </a:ext>
            </a:extLst>
          </p:cNvPr>
          <p:cNvGrpSpPr/>
          <p:nvPr/>
        </p:nvGrpSpPr>
        <p:grpSpPr>
          <a:xfrm>
            <a:off x="2371648" y="3440737"/>
            <a:ext cx="6515101" cy="1316736"/>
            <a:chOff x="2380562" y="3495101"/>
            <a:chExt cx="6515101" cy="1316736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4CFF721D-C6ED-8CCE-7492-EDA74320BA73}"/>
                </a:ext>
              </a:extLst>
            </p:cNvPr>
            <p:cNvSpPr/>
            <p:nvPr/>
          </p:nvSpPr>
          <p:spPr>
            <a:xfrm>
              <a:off x="2380562" y="3495101"/>
              <a:ext cx="6515101" cy="1316736"/>
            </a:xfrm>
            <a:prstGeom prst="roundRect">
              <a:avLst>
                <a:gd name="adj" fmla="val 4413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BEBAE9B-7257-1652-500F-FD84545B682D}"/>
                </a:ext>
              </a:extLst>
            </p:cNvPr>
            <p:cNvSpPr txBox="1"/>
            <p:nvPr/>
          </p:nvSpPr>
          <p:spPr>
            <a:xfrm>
              <a:off x="4292510" y="3518812"/>
              <a:ext cx="33174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/>
              <a:r>
                <a:rPr lang="en-US" sz="1600" dirty="0">
                  <a:solidFill>
                    <a:srgbClr val="003087"/>
                  </a:solidFill>
                </a:rPr>
                <a:t>Applications</a:t>
              </a:r>
            </a:p>
            <a:p>
              <a:pPr marL="285750" indent="-285750" defTabSz="342900"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rgbClr val="000000"/>
                  </a:solidFill>
                </a:rPr>
                <a:t>Sensing: </a:t>
              </a:r>
              <a:r>
                <a:rPr lang="en-US" sz="1400" dirty="0">
                  <a:solidFill>
                    <a:srgbClr val="000000"/>
                  </a:solidFill>
                </a:rPr>
                <a:t>photon-counting in the optical regime</a:t>
              </a:r>
            </a:p>
            <a:p>
              <a:pPr marL="285750" indent="-285750" defTabSz="342900"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rgbClr val="000000"/>
                  </a:solidFill>
                </a:rPr>
                <a:t>Communication: </a:t>
              </a:r>
              <a:r>
                <a:rPr lang="en-US" sz="1400" dirty="0">
                  <a:solidFill>
                    <a:srgbClr val="000000"/>
                  </a:solidFill>
                </a:rPr>
                <a:t>increase entanglement rate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CB99E49-7A25-8D0D-622A-5C84693A7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65570" y="3528042"/>
              <a:ext cx="1541932" cy="1247493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6F9B789-997F-6CD8-94B2-EB9D879B903D}"/>
              </a:ext>
            </a:extLst>
          </p:cNvPr>
          <p:cNvSpPr txBox="1"/>
          <p:nvPr/>
        </p:nvSpPr>
        <p:spPr>
          <a:xfrm>
            <a:off x="7392537" y="1431499"/>
            <a:ext cx="1487337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 defTabSz="342900"/>
            <a:r>
              <a:rPr lang="en-US" sz="1200" i="1" dirty="0">
                <a:solidFill>
                  <a:schemeClr val="accent6"/>
                </a:solidFill>
              </a:rPr>
              <a:t>Phys. Rev. B 107, L220302 (2022)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BA6AAF-1001-A08B-206B-26AF0B9760C9}"/>
              </a:ext>
            </a:extLst>
          </p:cNvPr>
          <p:cNvSpPr txBox="1"/>
          <p:nvPr/>
        </p:nvSpPr>
        <p:spPr>
          <a:xfrm>
            <a:off x="7729159" y="2647063"/>
            <a:ext cx="1146791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90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342900"/>
            <a:r>
              <a:rPr lang="en-US" sz="1200" i="1" dirty="0" err="1">
                <a:solidFill>
                  <a:schemeClr val="accent6"/>
                </a:solidFill>
              </a:rPr>
              <a:t>Npj</a:t>
            </a:r>
            <a:r>
              <a:rPr lang="en-US" sz="1200" i="1" dirty="0">
                <a:solidFill>
                  <a:schemeClr val="accent6"/>
                </a:solidFill>
              </a:rPr>
              <a:t> Quantum Information, 8 149 (2023)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B4C79F-A078-B1CA-5D08-A849BAA4538E}"/>
              </a:ext>
            </a:extLst>
          </p:cNvPr>
          <p:cNvSpPr txBox="1"/>
          <p:nvPr/>
        </p:nvSpPr>
        <p:spPr>
          <a:xfrm>
            <a:off x="7601044" y="3451093"/>
            <a:ext cx="1274905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90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342900"/>
            <a:r>
              <a:rPr lang="en-US" sz="1200" i="1" dirty="0" err="1">
                <a:solidFill>
                  <a:schemeClr val="accent6"/>
                </a:solidFill>
              </a:rPr>
              <a:t>ArXiv</a:t>
            </a:r>
            <a:r>
              <a:rPr lang="en-US" sz="1200" i="1" dirty="0">
                <a:solidFill>
                  <a:schemeClr val="accent6"/>
                </a:solidFill>
              </a:rPr>
              <a:t> in preparation – with Prof. Zhuang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122006-9131-751B-9CDC-9F5B1677DE6E}"/>
              </a:ext>
            </a:extLst>
          </p:cNvPr>
          <p:cNvSpPr txBox="1"/>
          <p:nvPr/>
        </p:nvSpPr>
        <p:spPr>
          <a:xfrm>
            <a:off x="7601043" y="4104283"/>
            <a:ext cx="1274905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90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342900"/>
            <a:r>
              <a:rPr lang="en-US" sz="1200" i="1">
                <a:solidFill>
                  <a:schemeClr val="accent6"/>
                </a:solidFill>
              </a:rPr>
              <a:t>IEEE QCE23 – with Prof. Cacciapuoti </a:t>
            </a:r>
            <a:endParaRPr lang="en-US" sz="1200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48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5" grpId="0" animBg="1"/>
      <p:bldP spid="17" grpId="0"/>
      <p:bldP spid="19" grpId="0" animBg="1"/>
      <p:bldP spid="25" grpId="0" animBg="1"/>
      <p:bldP spid="14" grpId="0" animBg="1"/>
      <p:bldP spid="27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F2FD2-F860-B986-C91E-73A1376D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electro-optical quantum transduction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90CBF80-E720-890D-892D-4D47BF248D02}"/>
              </a:ext>
            </a:extLst>
          </p:cNvPr>
          <p:cNvGrpSpPr/>
          <p:nvPr/>
        </p:nvGrpSpPr>
        <p:grpSpPr>
          <a:xfrm>
            <a:off x="2380347" y="2020351"/>
            <a:ext cx="6515101" cy="1280160"/>
            <a:chOff x="2482086" y="850259"/>
            <a:chExt cx="6515101" cy="128016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18CB9B2-A034-7848-55AA-70D6FB1F6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5104" y="896600"/>
              <a:ext cx="1005824" cy="120032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9F981F6-988E-C479-9839-31E9F6B97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39975" y="946189"/>
              <a:ext cx="465981" cy="1132085"/>
            </a:xfrm>
            <a:prstGeom prst="rect">
              <a:avLst/>
            </a:prstGeom>
          </p:spPr>
        </p:pic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2AE8FAE-37E2-1763-29E5-7498CDC1E270}"/>
                </a:ext>
              </a:extLst>
            </p:cNvPr>
            <p:cNvSpPr/>
            <p:nvPr/>
          </p:nvSpPr>
          <p:spPr>
            <a:xfrm>
              <a:off x="2482086" y="850259"/>
              <a:ext cx="6515101" cy="1280160"/>
            </a:xfrm>
            <a:prstGeom prst="roundRect">
              <a:avLst>
                <a:gd name="adj" fmla="val 4413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3072EDD-68F6-53BE-DCEF-6D935AA99C6A}"/>
                    </a:ext>
                  </a:extLst>
                </p:cNvPr>
                <p:cNvSpPr txBox="1"/>
                <p:nvPr/>
              </p:nvSpPr>
              <p:spPr>
                <a:xfrm>
                  <a:off x="4035004" y="877945"/>
                  <a:ext cx="4037408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342900"/>
                  <a:r>
                    <a:rPr lang="en-US" sz="1600" dirty="0">
                      <a:solidFill>
                        <a:srgbClr val="003087"/>
                      </a:solidFill>
                    </a:rPr>
                    <a:t>3D electro-optical design for transduction </a:t>
                  </a:r>
                </a:p>
                <a:p>
                  <a:pPr marL="257175" indent="-257175" defTabSz="34290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rgbClr val="000000"/>
                      </a:solidFill>
                    </a:rPr>
                    <a:t>High-Q cavities to boost microwave-optic conversion efficiency in quantum transduction</a:t>
                  </a:r>
                </a:p>
                <a:p>
                  <a:pPr marL="257175" indent="-257175" defTabSz="34290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rgbClr val="000000"/>
                      </a:solidFill>
                    </a:rPr>
                    <a:t>Estimated conversion efficiency up to 50% at 140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μW</m:t>
                      </m:r>
                    </m:oMath>
                  </a14:m>
                  <a:endParaRPr lang="en-US" sz="1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3072EDD-68F6-53BE-DCEF-6D935AA99C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5004" y="877945"/>
                  <a:ext cx="4037408" cy="1200329"/>
                </a:xfrm>
                <a:prstGeom prst="rect">
                  <a:avLst/>
                </a:prstGeom>
                <a:blipFill>
                  <a:blip r:embed="rId5"/>
                  <a:stretch>
                    <a:fillRect l="-627" t="-2105"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5917E1D-1E3D-6B32-6E38-F3041842B2A2}"/>
              </a:ext>
            </a:extLst>
          </p:cNvPr>
          <p:cNvGraphicFramePr>
            <a:graphicFrameLocks noGrp="1"/>
          </p:cNvGraphicFramePr>
          <p:nvPr/>
        </p:nvGraphicFramePr>
        <p:xfrm>
          <a:off x="2689622" y="1101778"/>
          <a:ext cx="5915025" cy="281940"/>
        </p:xfrm>
        <a:graphic>
          <a:graphicData uri="http://schemas.openxmlformats.org/drawingml/2006/table">
            <a:tbl>
              <a:tblPr/>
              <a:tblGrid>
                <a:gridCol w="5915025">
                  <a:extLst>
                    <a:ext uri="{9D8B030D-6E8A-4147-A177-3AD203B41FA5}">
                      <a16:colId xmlns:a16="http://schemas.microsoft.com/office/drawing/2014/main" val="113476434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fontAlgn="t"/>
                      <a:endParaRPr lang="en-US" sz="1400" dirty="0">
                        <a:effectLst/>
                      </a:endParaRPr>
                    </a:p>
                  </a:txBody>
                  <a:tcPr marL="68580" marR="46435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477573"/>
                  </a:ext>
                </a:extLst>
              </a:tr>
            </a:tbl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E8974C5-4ED1-5A31-6C61-38BCC03CE203}"/>
              </a:ext>
            </a:extLst>
          </p:cNvPr>
          <p:cNvSpPr/>
          <p:nvPr/>
        </p:nvSpPr>
        <p:spPr>
          <a:xfrm>
            <a:off x="2378868" y="628436"/>
            <a:ext cx="6515101" cy="1280160"/>
          </a:xfrm>
          <a:prstGeom prst="roundRect">
            <a:avLst>
              <a:gd name="adj" fmla="val 4413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80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9D1BAE-365F-E7C3-B155-12AFF635B9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8231" y="737191"/>
            <a:ext cx="993555" cy="1078848"/>
          </a:xfrm>
          <a:prstGeom prst="rect">
            <a:avLst/>
          </a:prstGeom>
        </p:spPr>
      </p:pic>
      <p:pic>
        <p:nvPicPr>
          <p:cNvPr id="11" name="Picture 10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7E0A4C24-6EBC-303C-26C1-D543D28E1C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7" t="24299" r="20112" b="26667"/>
          <a:stretch/>
        </p:blipFill>
        <p:spPr>
          <a:xfrm>
            <a:off x="3683177" y="737191"/>
            <a:ext cx="975747" cy="10788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5E252E-43D8-864F-EB83-299B05F2F053}"/>
              </a:ext>
            </a:extLst>
          </p:cNvPr>
          <p:cNvSpPr txBox="1"/>
          <p:nvPr/>
        </p:nvSpPr>
        <p:spPr>
          <a:xfrm>
            <a:off x="4658924" y="618422"/>
            <a:ext cx="425647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600" dirty="0">
                <a:solidFill>
                  <a:srgbClr val="003087"/>
                </a:solidFill>
              </a:rPr>
              <a:t>Characterization of Electro-optic materials </a:t>
            </a:r>
          </a:p>
          <a:p>
            <a:pPr marL="257175" indent="-257175" defTabSz="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First precise measurements of loss tangent and permittivity of lithium niobate (LN) at millikelvin temperatures</a:t>
            </a:r>
          </a:p>
          <a:p>
            <a:pPr marL="257175" indent="-257175" defTabSz="34290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3087"/>
              </a:solidFill>
            </a:endParaRPr>
          </a:p>
          <a:p>
            <a:pPr marL="257175" indent="-257175" defTabSz="34290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3087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663F448-42FA-5EC8-49FE-2FAE0EA944EE}"/>
                  </a:ext>
                </a:extLst>
              </p:cNvPr>
              <p:cNvSpPr txBox="1"/>
              <p:nvPr/>
            </p:nvSpPr>
            <p:spPr>
              <a:xfrm>
                <a:off x="6068222" y="1326308"/>
                <a:ext cx="1041119" cy="44775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∥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663F448-42FA-5EC8-49FE-2FAE0EA94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8222" y="1326308"/>
                <a:ext cx="1041119" cy="447751"/>
              </a:xfrm>
              <a:prstGeom prst="rect">
                <a:avLst/>
              </a:prstGeom>
              <a:blipFill>
                <a:blip r:embed="rId8"/>
                <a:stretch>
                  <a:fillRect l="-1190" t="-2703" b="-8108"/>
                </a:stretch>
              </a:blip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C1F0C9A-CA96-0FC0-BD09-DE353866FFEF}"/>
                  </a:ext>
                </a:extLst>
              </p:cNvPr>
              <p:cNvSpPr txBox="1"/>
              <p:nvPr/>
            </p:nvSpPr>
            <p:spPr>
              <a:xfrm>
                <a:off x="0" y="1012524"/>
                <a:ext cx="2164121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Helvetica" pitchFamily="2" charset="0"/>
                  </a:rPr>
                  <a:t>Fermilab’s 3D Bulk Niobium superconducting cavity (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US" sz="1600" dirty="0">
                    <a:latin typeface="Helvetica" pitchFamily="2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C1F0C9A-CA96-0FC0-BD09-DE353866FF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12524"/>
                <a:ext cx="2164121" cy="1077218"/>
              </a:xfrm>
              <a:prstGeom prst="rect">
                <a:avLst/>
              </a:prstGeom>
              <a:blipFill>
                <a:blip r:embed="rId9"/>
                <a:stretch>
                  <a:fillRect l="-1754" t="-1163" b="-5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E2EC1541-2FED-79AD-315F-50647A6B6474}"/>
              </a:ext>
            </a:extLst>
          </p:cNvPr>
          <p:cNvSpPr/>
          <p:nvPr/>
        </p:nvSpPr>
        <p:spPr>
          <a:xfrm>
            <a:off x="21185" y="3873432"/>
            <a:ext cx="2060184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chemeClr val="accent6"/>
                </a:solidFill>
                <a:latin typeface="Helvetica" pitchFamily="2" charset="0"/>
                <a:ea typeface="Times New Roman" panose="02020603050405020304" pitchFamily="18" charset="0"/>
              </a:rPr>
              <a:t>Physical Review Applied</a:t>
            </a:r>
            <a:r>
              <a:rPr lang="en-US" sz="1000" dirty="0">
                <a:solidFill>
                  <a:schemeClr val="accent6"/>
                </a:solidFill>
                <a:latin typeface="Helvetica" pitchFamily="2" charset="0"/>
                <a:ea typeface="Times New Roman" panose="02020603050405020304" pitchFamily="18" charset="0"/>
              </a:rPr>
              <a:t>, </a:t>
            </a:r>
            <a:r>
              <a:rPr lang="en-US" sz="1000" i="1" dirty="0">
                <a:solidFill>
                  <a:schemeClr val="accent6"/>
                </a:solidFill>
                <a:latin typeface="Helvetica" pitchFamily="2" charset="0"/>
                <a:ea typeface="Times New Roman" panose="02020603050405020304" pitchFamily="18" charset="0"/>
              </a:rPr>
              <a:t>13</a:t>
            </a:r>
            <a:r>
              <a:rPr lang="en-US" sz="1000" dirty="0">
                <a:solidFill>
                  <a:schemeClr val="accent6"/>
                </a:solidFill>
                <a:latin typeface="Helvetica" pitchFamily="2" charset="0"/>
                <a:ea typeface="Times New Roman" panose="02020603050405020304" pitchFamily="18" charset="0"/>
              </a:rPr>
              <a:t>, 034032 (2020).</a:t>
            </a:r>
            <a:r>
              <a:rPr lang="en-US" sz="1000" dirty="0">
                <a:solidFill>
                  <a:schemeClr val="accent6"/>
                </a:solidFill>
                <a:latin typeface="Helvetica" pitchFamily="2" charset="0"/>
              </a:rPr>
              <a:t>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BE22731-F3E0-5835-2219-8D6451FCE403}"/>
              </a:ext>
            </a:extLst>
          </p:cNvPr>
          <p:cNvGrpSpPr/>
          <p:nvPr/>
        </p:nvGrpSpPr>
        <p:grpSpPr>
          <a:xfrm>
            <a:off x="2371648" y="3440737"/>
            <a:ext cx="6515101" cy="1316736"/>
            <a:chOff x="2380562" y="3495101"/>
            <a:chExt cx="6515101" cy="1316736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4CFF721D-C6ED-8CCE-7492-EDA74320BA73}"/>
                </a:ext>
              </a:extLst>
            </p:cNvPr>
            <p:cNvSpPr/>
            <p:nvPr/>
          </p:nvSpPr>
          <p:spPr>
            <a:xfrm>
              <a:off x="2380562" y="3495101"/>
              <a:ext cx="6515101" cy="1316736"/>
            </a:xfrm>
            <a:prstGeom prst="roundRect">
              <a:avLst>
                <a:gd name="adj" fmla="val 4413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BEBAE9B-7257-1652-500F-FD84545B682D}"/>
                </a:ext>
              </a:extLst>
            </p:cNvPr>
            <p:cNvSpPr txBox="1"/>
            <p:nvPr/>
          </p:nvSpPr>
          <p:spPr>
            <a:xfrm>
              <a:off x="4292510" y="3518812"/>
              <a:ext cx="33174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/>
              <a:r>
                <a:rPr lang="en-US" sz="1600" dirty="0">
                  <a:solidFill>
                    <a:srgbClr val="003087"/>
                  </a:solidFill>
                </a:rPr>
                <a:t>Applications</a:t>
              </a:r>
            </a:p>
            <a:p>
              <a:pPr marL="285750" indent="-285750" defTabSz="342900"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rgbClr val="000000"/>
                  </a:solidFill>
                </a:rPr>
                <a:t>Sensing: </a:t>
              </a:r>
              <a:r>
                <a:rPr lang="en-US" sz="1400" dirty="0">
                  <a:solidFill>
                    <a:srgbClr val="000000"/>
                  </a:solidFill>
                </a:rPr>
                <a:t>photon-counting in the optical regime</a:t>
              </a:r>
            </a:p>
            <a:p>
              <a:pPr marL="285750" indent="-285750" defTabSz="342900"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rgbClr val="000000"/>
                  </a:solidFill>
                </a:rPr>
                <a:t>Communication: </a:t>
              </a:r>
              <a:r>
                <a:rPr lang="en-US" sz="1400" dirty="0">
                  <a:solidFill>
                    <a:srgbClr val="000000"/>
                  </a:solidFill>
                </a:rPr>
                <a:t>increase entanglement rate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6F9B789-997F-6CD8-94B2-EB9D879B903D}"/>
              </a:ext>
            </a:extLst>
          </p:cNvPr>
          <p:cNvSpPr txBox="1"/>
          <p:nvPr/>
        </p:nvSpPr>
        <p:spPr>
          <a:xfrm>
            <a:off x="7392537" y="1431499"/>
            <a:ext cx="1487337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 defTabSz="342900"/>
            <a:r>
              <a:rPr lang="en-US" sz="1200" i="1" dirty="0">
                <a:solidFill>
                  <a:schemeClr val="accent6"/>
                </a:solidFill>
              </a:rPr>
              <a:t>Phys. Rev. B 107</a:t>
            </a:r>
            <a:r>
              <a:rPr lang="en-US" sz="1200" i="1">
                <a:solidFill>
                  <a:schemeClr val="accent6"/>
                </a:solidFill>
              </a:rPr>
              <a:t>, L220302 (2022)</a:t>
            </a:r>
            <a:endParaRPr lang="en-US" sz="1200" i="1" dirty="0">
              <a:solidFill>
                <a:schemeClr val="accent6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BA6AAF-1001-A08B-206B-26AF0B9760C9}"/>
              </a:ext>
            </a:extLst>
          </p:cNvPr>
          <p:cNvSpPr txBox="1"/>
          <p:nvPr/>
        </p:nvSpPr>
        <p:spPr>
          <a:xfrm>
            <a:off x="7729159" y="2647063"/>
            <a:ext cx="1146791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90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342900"/>
            <a:r>
              <a:rPr lang="en-US" sz="1200" i="1">
                <a:solidFill>
                  <a:schemeClr val="accent6"/>
                </a:solidFill>
              </a:rPr>
              <a:t>Npj Quantum Information, 8 149 (2023) </a:t>
            </a:r>
            <a:endParaRPr lang="en-US" sz="1200" i="1" dirty="0">
              <a:solidFill>
                <a:schemeClr val="accent6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B4C79F-A078-B1CA-5D08-A849BAA4538E}"/>
              </a:ext>
            </a:extLst>
          </p:cNvPr>
          <p:cNvSpPr txBox="1"/>
          <p:nvPr/>
        </p:nvSpPr>
        <p:spPr>
          <a:xfrm>
            <a:off x="7601044" y="3451093"/>
            <a:ext cx="1274905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90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342900"/>
            <a:r>
              <a:rPr lang="en-US" sz="1200" i="1">
                <a:solidFill>
                  <a:schemeClr val="accent6"/>
                </a:solidFill>
              </a:rPr>
              <a:t>ArXiv in preparation – with Prof. Zhuang</a:t>
            </a:r>
            <a:endParaRPr lang="en-US" sz="1200" i="1" dirty="0">
              <a:solidFill>
                <a:schemeClr val="accent6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122006-9131-751B-9CDC-9F5B1677DE6E}"/>
              </a:ext>
            </a:extLst>
          </p:cNvPr>
          <p:cNvSpPr txBox="1"/>
          <p:nvPr/>
        </p:nvSpPr>
        <p:spPr>
          <a:xfrm>
            <a:off x="7601043" y="4104283"/>
            <a:ext cx="1274905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90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342900"/>
            <a:r>
              <a:rPr lang="en-US" sz="1200" i="1">
                <a:solidFill>
                  <a:schemeClr val="accent6"/>
                </a:solidFill>
              </a:rPr>
              <a:t>IEEE QCE23 – with Prof. Cacciapuoti </a:t>
            </a:r>
            <a:endParaRPr lang="en-US" sz="1200" i="1" dirty="0">
              <a:solidFill>
                <a:schemeClr val="accent6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2EB37C-CEBA-741B-B156-D050FA7E7424}"/>
              </a:ext>
            </a:extLst>
          </p:cNvPr>
          <p:cNvSpPr txBox="1"/>
          <p:nvPr/>
        </p:nvSpPr>
        <p:spPr>
          <a:xfrm>
            <a:off x="7859665" y="1975395"/>
            <a:ext cx="1016283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 defTabSz="342900"/>
            <a:r>
              <a:rPr lang="en-US" sz="1400" b="1" i="1">
                <a:solidFill>
                  <a:srgbClr val="E31A1B"/>
                </a:solidFill>
              </a:rPr>
              <a:t>This talk</a:t>
            </a:r>
            <a:endParaRPr lang="en-US" sz="1400" b="1" i="1" dirty="0">
              <a:solidFill>
                <a:srgbClr val="E31A1B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98528A-0677-0BF4-8850-B7E7B81F8483}"/>
              </a:ext>
            </a:extLst>
          </p:cNvPr>
          <p:cNvSpPr txBox="1"/>
          <p:nvPr/>
        </p:nvSpPr>
        <p:spPr>
          <a:xfrm>
            <a:off x="7119922" y="3734312"/>
            <a:ext cx="1016283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 defTabSz="342900"/>
            <a:r>
              <a:rPr lang="en-US" sz="1400" b="1" i="1">
                <a:solidFill>
                  <a:srgbClr val="E31A1B"/>
                </a:solidFill>
              </a:rPr>
              <a:t>This talk</a:t>
            </a:r>
            <a:endParaRPr lang="en-US" sz="1400" b="1" i="1" dirty="0">
              <a:solidFill>
                <a:srgbClr val="E31A1B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5DB29AE-7182-A077-ABAA-B957DE00C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8" y="2232660"/>
            <a:ext cx="1978398" cy="161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04A121-872C-A483-3C18-D03707BC81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56656" y="3473678"/>
            <a:ext cx="1541932" cy="124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00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1A46D88B-3070-2CC2-0931-5F77EE257889}"/>
              </a:ext>
            </a:extLst>
          </p:cNvPr>
          <p:cNvSpPr/>
          <p:nvPr/>
        </p:nvSpPr>
        <p:spPr>
          <a:xfrm>
            <a:off x="2371648" y="2020351"/>
            <a:ext cx="6515101" cy="1280160"/>
          </a:xfrm>
          <a:prstGeom prst="roundRect">
            <a:avLst>
              <a:gd name="adj" fmla="val 4413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F2FD2-F860-B986-C91E-73A1376D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electro-optical quantum transduction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90CBF80-E720-890D-892D-4D47BF248D02}"/>
              </a:ext>
            </a:extLst>
          </p:cNvPr>
          <p:cNvGrpSpPr/>
          <p:nvPr/>
        </p:nvGrpSpPr>
        <p:grpSpPr>
          <a:xfrm>
            <a:off x="2380347" y="2020351"/>
            <a:ext cx="6515101" cy="1280160"/>
            <a:chOff x="2482086" y="850259"/>
            <a:chExt cx="6515101" cy="128016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18CB9B2-A034-7848-55AA-70D6FB1F6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5104" y="896600"/>
              <a:ext cx="1005824" cy="120032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9F981F6-988E-C479-9839-31E9F6B97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39975" y="946189"/>
              <a:ext cx="465981" cy="1132085"/>
            </a:xfrm>
            <a:prstGeom prst="rect">
              <a:avLst/>
            </a:prstGeom>
          </p:spPr>
        </p:pic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2AE8FAE-37E2-1763-29E5-7498CDC1E270}"/>
                </a:ext>
              </a:extLst>
            </p:cNvPr>
            <p:cNvSpPr/>
            <p:nvPr/>
          </p:nvSpPr>
          <p:spPr>
            <a:xfrm>
              <a:off x="2482086" y="850259"/>
              <a:ext cx="6515101" cy="1280160"/>
            </a:xfrm>
            <a:prstGeom prst="roundRect">
              <a:avLst>
                <a:gd name="adj" fmla="val 4413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3072EDD-68F6-53BE-DCEF-6D935AA99C6A}"/>
                    </a:ext>
                  </a:extLst>
                </p:cNvPr>
                <p:cNvSpPr txBox="1"/>
                <p:nvPr/>
              </p:nvSpPr>
              <p:spPr>
                <a:xfrm>
                  <a:off x="4035004" y="877945"/>
                  <a:ext cx="4037408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342900"/>
                  <a:r>
                    <a:rPr lang="en-US" sz="1600" dirty="0">
                      <a:solidFill>
                        <a:srgbClr val="003087"/>
                      </a:solidFill>
                    </a:rPr>
                    <a:t>3D electro-optical design for transduction </a:t>
                  </a:r>
                </a:p>
                <a:p>
                  <a:pPr marL="257175" indent="-257175" defTabSz="34290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rgbClr val="000000"/>
                      </a:solidFill>
                    </a:rPr>
                    <a:t>High-Q cavities to boost microwave-optic conversion efficiency in quantum transduction</a:t>
                  </a:r>
                </a:p>
                <a:p>
                  <a:pPr marL="257175" indent="-257175" defTabSz="34290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rgbClr val="000000"/>
                      </a:solidFill>
                    </a:rPr>
                    <a:t>Estimated conversion efficiency up to 50% at 140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μW</m:t>
                      </m:r>
                    </m:oMath>
                  </a14:m>
                  <a:endParaRPr lang="en-US" sz="1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3072EDD-68F6-53BE-DCEF-6D935AA99C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5004" y="877945"/>
                  <a:ext cx="4037408" cy="1200329"/>
                </a:xfrm>
                <a:prstGeom prst="rect">
                  <a:avLst/>
                </a:prstGeom>
                <a:blipFill>
                  <a:blip r:embed="rId5"/>
                  <a:stretch>
                    <a:fillRect l="-627" t="-2105"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5917E1D-1E3D-6B32-6E38-F3041842B2A2}"/>
              </a:ext>
            </a:extLst>
          </p:cNvPr>
          <p:cNvGraphicFramePr>
            <a:graphicFrameLocks noGrp="1"/>
          </p:cNvGraphicFramePr>
          <p:nvPr/>
        </p:nvGraphicFramePr>
        <p:xfrm>
          <a:off x="2689622" y="1101778"/>
          <a:ext cx="5915025" cy="281940"/>
        </p:xfrm>
        <a:graphic>
          <a:graphicData uri="http://schemas.openxmlformats.org/drawingml/2006/table">
            <a:tbl>
              <a:tblPr/>
              <a:tblGrid>
                <a:gridCol w="5915025">
                  <a:extLst>
                    <a:ext uri="{9D8B030D-6E8A-4147-A177-3AD203B41FA5}">
                      <a16:colId xmlns:a16="http://schemas.microsoft.com/office/drawing/2014/main" val="113476434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fontAlgn="t"/>
                      <a:endParaRPr lang="en-US" sz="1400" dirty="0">
                        <a:effectLst/>
                      </a:endParaRPr>
                    </a:p>
                  </a:txBody>
                  <a:tcPr marL="68580" marR="46435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477573"/>
                  </a:ext>
                </a:extLst>
              </a:tr>
            </a:tbl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E8974C5-4ED1-5A31-6C61-38BCC03CE203}"/>
              </a:ext>
            </a:extLst>
          </p:cNvPr>
          <p:cNvSpPr/>
          <p:nvPr/>
        </p:nvSpPr>
        <p:spPr>
          <a:xfrm>
            <a:off x="2378868" y="628436"/>
            <a:ext cx="6515101" cy="1280160"/>
          </a:xfrm>
          <a:prstGeom prst="roundRect">
            <a:avLst>
              <a:gd name="adj" fmla="val 4413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80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9D1BAE-365F-E7C3-B155-12AFF635B9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8231" y="737191"/>
            <a:ext cx="993555" cy="1078848"/>
          </a:xfrm>
          <a:prstGeom prst="rect">
            <a:avLst/>
          </a:prstGeom>
        </p:spPr>
      </p:pic>
      <p:pic>
        <p:nvPicPr>
          <p:cNvPr id="11" name="Picture 10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7E0A4C24-6EBC-303C-26C1-D543D28E1C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7" t="24299" r="20112" b="26667"/>
          <a:stretch/>
        </p:blipFill>
        <p:spPr>
          <a:xfrm>
            <a:off x="3683177" y="737191"/>
            <a:ext cx="975747" cy="10788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5E252E-43D8-864F-EB83-299B05F2F053}"/>
              </a:ext>
            </a:extLst>
          </p:cNvPr>
          <p:cNvSpPr txBox="1"/>
          <p:nvPr/>
        </p:nvSpPr>
        <p:spPr>
          <a:xfrm>
            <a:off x="4658924" y="618422"/>
            <a:ext cx="425647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600" dirty="0">
                <a:solidFill>
                  <a:srgbClr val="003087"/>
                </a:solidFill>
              </a:rPr>
              <a:t>Characterization of Electro-optic materials </a:t>
            </a:r>
          </a:p>
          <a:p>
            <a:pPr marL="257175" indent="-257175" defTabSz="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First precise measurements of loss tangent and permittivity of lithium niobate (LN) at millikelvin temperatures</a:t>
            </a:r>
          </a:p>
          <a:p>
            <a:pPr marL="257175" indent="-257175" defTabSz="34290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3087"/>
              </a:solidFill>
            </a:endParaRPr>
          </a:p>
          <a:p>
            <a:pPr marL="257175" indent="-257175" defTabSz="34290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3087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663F448-42FA-5EC8-49FE-2FAE0EA944EE}"/>
                  </a:ext>
                </a:extLst>
              </p:cNvPr>
              <p:cNvSpPr txBox="1"/>
              <p:nvPr/>
            </p:nvSpPr>
            <p:spPr>
              <a:xfrm>
                <a:off x="6068222" y="1326308"/>
                <a:ext cx="1041119" cy="44775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∥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663F448-42FA-5EC8-49FE-2FAE0EA94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8222" y="1326308"/>
                <a:ext cx="1041119" cy="447751"/>
              </a:xfrm>
              <a:prstGeom prst="rect">
                <a:avLst/>
              </a:prstGeom>
              <a:blipFill>
                <a:blip r:embed="rId8"/>
                <a:stretch>
                  <a:fillRect l="-1190" t="-2703" b="-8108"/>
                </a:stretch>
              </a:blip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C1F0C9A-CA96-0FC0-BD09-DE353866FFEF}"/>
                  </a:ext>
                </a:extLst>
              </p:cNvPr>
              <p:cNvSpPr txBox="1"/>
              <p:nvPr/>
            </p:nvSpPr>
            <p:spPr>
              <a:xfrm>
                <a:off x="0" y="1012524"/>
                <a:ext cx="2164121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Helvetica" pitchFamily="2" charset="0"/>
                  </a:rPr>
                  <a:t>Fermilab’s 3D Bulk Niobium superconducting cavity (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US" sz="1600" dirty="0">
                    <a:latin typeface="Helvetica" pitchFamily="2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C1F0C9A-CA96-0FC0-BD09-DE353866FF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12524"/>
                <a:ext cx="2164121" cy="1077218"/>
              </a:xfrm>
              <a:prstGeom prst="rect">
                <a:avLst/>
              </a:prstGeom>
              <a:blipFill>
                <a:blip r:embed="rId9"/>
                <a:stretch>
                  <a:fillRect l="-1754" t="-1163" b="-5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2">
            <a:extLst>
              <a:ext uri="{FF2B5EF4-FFF2-40B4-BE49-F238E27FC236}">
                <a16:creationId xmlns:a16="http://schemas.microsoft.com/office/drawing/2014/main" id="{FD276B6F-CC1C-725F-6D28-8D1E0623D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8" y="2232660"/>
            <a:ext cx="1978398" cy="161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2EC1541-2FED-79AD-315F-50647A6B6474}"/>
              </a:ext>
            </a:extLst>
          </p:cNvPr>
          <p:cNvSpPr/>
          <p:nvPr/>
        </p:nvSpPr>
        <p:spPr>
          <a:xfrm>
            <a:off x="21185" y="3873432"/>
            <a:ext cx="2060184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chemeClr val="accent6"/>
                </a:solidFill>
                <a:latin typeface="Helvetica" pitchFamily="2" charset="0"/>
                <a:ea typeface="Times New Roman" panose="02020603050405020304" pitchFamily="18" charset="0"/>
              </a:rPr>
              <a:t>Physical Review Applied</a:t>
            </a:r>
            <a:r>
              <a:rPr lang="en-US" sz="1000" dirty="0">
                <a:solidFill>
                  <a:schemeClr val="accent6"/>
                </a:solidFill>
                <a:latin typeface="Helvetica" pitchFamily="2" charset="0"/>
                <a:ea typeface="Times New Roman" panose="02020603050405020304" pitchFamily="18" charset="0"/>
              </a:rPr>
              <a:t>, </a:t>
            </a:r>
            <a:r>
              <a:rPr lang="en-US" sz="1000" i="1" dirty="0">
                <a:solidFill>
                  <a:schemeClr val="accent6"/>
                </a:solidFill>
                <a:latin typeface="Helvetica" pitchFamily="2" charset="0"/>
                <a:ea typeface="Times New Roman" panose="02020603050405020304" pitchFamily="18" charset="0"/>
              </a:rPr>
              <a:t>13</a:t>
            </a:r>
            <a:r>
              <a:rPr lang="en-US" sz="1000" dirty="0">
                <a:solidFill>
                  <a:schemeClr val="accent6"/>
                </a:solidFill>
                <a:latin typeface="Helvetica" pitchFamily="2" charset="0"/>
                <a:ea typeface="Times New Roman" panose="02020603050405020304" pitchFamily="18" charset="0"/>
              </a:rPr>
              <a:t>, 034032 (2020).</a:t>
            </a:r>
            <a:r>
              <a:rPr lang="en-US" sz="1000" dirty="0">
                <a:solidFill>
                  <a:schemeClr val="accent6"/>
                </a:solidFill>
                <a:latin typeface="Helvetica" pitchFamily="2" charset="0"/>
              </a:rPr>
              <a:t>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BE22731-F3E0-5835-2219-8D6451FCE403}"/>
              </a:ext>
            </a:extLst>
          </p:cNvPr>
          <p:cNvGrpSpPr/>
          <p:nvPr/>
        </p:nvGrpSpPr>
        <p:grpSpPr>
          <a:xfrm>
            <a:off x="2371648" y="3440737"/>
            <a:ext cx="6515101" cy="1316736"/>
            <a:chOff x="2380562" y="3495101"/>
            <a:chExt cx="6515101" cy="1316736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4CFF721D-C6ED-8CCE-7492-EDA74320BA73}"/>
                </a:ext>
              </a:extLst>
            </p:cNvPr>
            <p:cNvSpPr/>
            <p:nvPr/>
          </p:nvSpPr>
          <p:spPr>
            <a:xfrm>
              <a:off x="2380562" y="3495101"/>
              <a:ext cx="6515101" cy="1316736"/>
            </a:xfrm>
            <a:prstGeom prst="roundRect">
              <a:avLst>
                <a:gd name="adj" fmla="val 4413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US" sz="18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BEBAE9B-7257-1652-500F-FD84545B682D}"/>
                </a:ext>
              </a:extLst>
            </p:cNvPr>
            <p:cNvSpPr txBox="1"/>
            <p:nvPr/>
          </p:nvSpPr>
          <p:spPr>
            <a:xfrm>
              <a:off x="4292510" y="3518812"/>
              <a:ext cx="33174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/>
              <a:r>
                <a:rPr lang="en-US" sz="1600" dirty="0">
                  <a:solidFill>
                    <a:srgbClr val="003087"/>
                  </a:solidFill>
                </a:rPr>
                <a:t>Applications</a:t>
              </a:r>
            </a:p>
            <a:p>
              <a:pPr marL="285750" indent="-285750" defTabSz="342900"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rgbClr val="000000"/>
                  </a:solidFill>
                </a:rPr>
                <a:t>Sensing: </a:t>
              </a:r>
              <a:r>
                <a:rPr lang="en-US" sz="1400" dirty="0">
                  <a:solidFill>
                    <a:srgbClr val="000000"/>
                  </a:solidFill>
                </a:rPr>
                <a:t>photon-counting in the optical regime</a:t>
              </a:r>
            </a:p>
            <a:p>
              <a:pPr marL="285750" indent="-285750" defTabSz="342900"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rgbClr val="000000"/>
                  </a:solidFill>
                </a:rPr>
                <a:t>Communication: </a:t>
              </a:r>
              <a:r>
                <a:rPr lang="en-US" sz="1400" dirty="0">
                  <a:solidFill>
                    <a:srgbClr val="000000"/>
                  </a:solidFill>
                </a:rPr>
                <a:t>increase entanglement rate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CB99E49-7A25-8D0D-622A-5C84693A7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65570" y="3528042"/>
              <a:ext cx="1541932" cy="1247493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6F9B789-997F-6CD8-94B2-EB9D879B903D}"/>
              </a:ext>
            </a:extLst>
          </p:cNvPr>
          <p:cNvSpPr txBox="1"/>
          <p:nvPr/>
        </p:nvSpPr>
        <p:spPr>
          <a:xfrm>
            <a:off x="7392537" y="1431499"/>
            <a:ext cx="1487337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 defTabSz="342900"/>
            <a:r>
              <a:rPr lang="en-US" sz="1200" i="1" dirty="0">
                <a:solidFill>
                  <a:schemeClr val="accent6"/>
                </a:solidFill>
              </a:rPr>
              <a:t>Phys. Rev. B 107</a:t>
            </a:r>
            <a:r>
              <a:rPr lang="en-US" sz="1200" i="1">
                <a:solidFill>
                  <a:schemeClr val="accent6"/>
                </a:solidFill>
              </a:rPr>
              <a:t>, L220302 (2022)</a:t>
            </a:r>
            <a:endParaRPr lang="en-US" sz="1200" i="1" dirty="0">
              <a:solidFill>
                <a:schemeClr val="accent6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BA6AAF-1001-A08B-206B-26AF0B9760C9}"/>
              </a:ext>
            </a:extLst>
          </p:cNvPr>
          <p:cNvSpPr txBox="1"/>
          <p:nvPr/>
        </p:nvSpPr>
        <p:spPr>
          <a:xfrm>
            <a:off x="7729159" y="2647063"/>
            <a:ext cx="1146791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90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342900"/>
            <a:r>
              <a:rPr lang="en-US" sz="1200" i="1" dirty="0" err="1">
                <a:solidFill>
                  <a:schemeClr val="accent6"/>
                </a:solidFill>
              </a:rPr>
              <a:t>Npj</a:t>
            </a:r>
            <a:r>
              <a:rPr lang="en-US" sz="1200" i="1" dirty="0">
                <a:solidFill>
                  <a:schemeClr val="accent6"/>
                </a:solidFill>
              </a:rPr>
              <a:t> Quantum Information, 8 149 (2023)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B4C79F-A078-B1CA-5D08-A849BAA4538E}"/>
              </a:ext>
            </a:extLst>
          </p:cNvPr>
          <p:cNvSpPr txBox="1"/>
          <p:nvPr/>
        </p:nvSpPr>
        <p:spPr>
          <a:xfrm>
            <a:off x="7601044" y="3451093"/>
            <a:ext cx="1274905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90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342900"/>
            <a:r>
              <a:rPr lang="en-US" sz="1200" i="1" dirty="0" err="1">
                <a:solidFill>
                  <a:schemeClr val="accent6"/>
                </a:solidFill>
              </a:rPr>
              <a:t>ArXiv</a:t>
            </a:r>
            <a:r>
              <a:rPr lang="en-US" sz="1200" i="1" dirty="0">
                <a:solidFill>
                  <a:schemeClr val="accent6"/>
                </a:solidFill>
              </a:rPr>
              <a:t> in preparation – with Prof. Zhuang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122006-9131-751B-9CDC-9F5B1677DE6E}"/>
              </a:ext>
            </a:extLst>
          </p:cNvPr>
          <p:cNvSpPr txBox="1"/>
          <p:nvPr/>
        </p:nvSpPr>
        <p:spPr>
          <a:xfrm>
            <a:off x="7601043" y="4104283"/>
            <a:ext cx="1274905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90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342900"/>
            <a:r>
              <a:rPr lang="en-US" sz="1200" i="1">
                <a:solidFill>
                  <a:schemeClr val="accent6"/>
                </a:solidFill>
              </a:rPr>
              <a:t>IEEE QCE23 – with Prof. Cacciapuoti </a:t>
            </a:r>
            <a:endParaRPr lang="en-US" sz="1200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499388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014944FF35AF4D8D9077E1048B0D7C" ma:contentTypeVersion="5" ma:contentTypeDescription="Create a new document." ma:contentTypeScope="" ma:versionID="0af01e628dec37d82f153a4555d3127c">
  <xsd:schema xmlns:xsd="http://www.w3.org/2001/XMLSchema" xmlns:xs="http://www.w3.org/2001/XMLSchema" xmlns:p="http://schemas.microsoft.com/office/2006/metadata/properties" xmlns:ns2="2fbef6ad-55e0-4d24-bf53-b306f88a0df1" targetNamespace="http://schemas.microsoft.com/office/2006/metadata/properties" ma:root="true" ma:fieldsID="9b3ffcae0e9c40b7b44ff57b61c35711" ns2:_="">
    <xsd:import namespace="2fbef6ad-55e0-4d24-bf53-b306f88a0d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bef6ad-55e0-4d24-bf53-b306f88a0d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B7EC1E9-50CF-44D4-80AF-79730E876650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2fbef6ad-55e0-4d24-bf53-b306f88a0df1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D4F8D2B-9739-408A-A324-E6730217C8B0}">
  <ds:schemaRefs>
    <ds:schemaRef ds:uri="http://www.w3.org/XML/1998/namespace"/>
    <ds:schemaRef ds:uri="http://purl.org/dc/dcmitype/"/>
    <ds:schemaRef ds:uri="http://purl.org/dc/terms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2fbef6ad-55e0-4d24-bf53-b306f88a0df1"/>
  </ds:schemaRefs>
</ds:datastoreItem>
</file>

<file path=customXml/itemProps3.xml><?xml version="1.0" encoding="utf-8"?>
<ds:datastoreItem xmlns:ds="http://schemas.openxmlformats.org/officeDocument/2006/customXml" ds:itemID="{70BBA0A5-36AA-4DF9-BF74-AAFE8BF9D7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16068</TotalTime>
  <Words>2011</Words>
  <Application>Microsoft Macintosh PowerPoint</Application>
  <PresentationFormat>On-screen Show (16:9)</PresentationFormat>
  <Paragraphs>405</Paragraphs>
  <Slides>31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Cambria Math</vt:lpstr>
      <vt:lpstr>Helvetica</vt:lpstr>
      <vt:lpstr>Fermilab_PPT_090915</vt:lpstr>
      <vt:lpstr>PowerPoint Presentation</vt:lpstr>
      <vt:lpstr>Introduction to Quantum Transduction</vt:lpstr>
      <vt:lpstr>Quantum transduction in computing and sensing</vt:lpstr>
      <vt:lpstr>Introduction to Quantum Transduction</vt:lpstr>
      <vt:lpstr>Electro-optic direct frequency conversion</vt:lpstr>
      <vt:lpstr>Electro-optic direct frequency conversion</vt:lpstr>
      <vt:lpstr>3D electro-optical quantum transduction</vt:lpstr>
      <vt:lpstr>3D electro-optical quantum transduction</vt:lpstr>
      <vt:lpstr>3D electro-optical quantum transduction</vt:lpstr>
      <vt:lpstr>3D cavity Electro-Optic Design</vt:lpstr>
      <vt:lpstr>Hardware challenges</vt:lpstr>
      <vt:lpstr>Positioning/Alignment System</vt:lpstr>
      <vt:lpstr>Evaluation</vt:lpstr>
      <vt:lpstr>Evaluation</vt:lpstr>
      <vt:lpstr>3D electro-optical quantum transduction</vt:lpstr>
      <vt:lpstr>Haloscope using transduction - motivation</vt:lpstr>
      <vt:lpstr>HALOscope using Teleportation-based Transduction And Photon-counting (HALO-TTAP)</vt:lpstr>
      <vt:lpstr>HALO-TTAP advantage</vt:lpstr>
      <vt:lpstr>HALO-TTAP advantage</vt:lpstr>
      <vt:lpstr>HALO-TTAP advantage</vt:lpstr>
      <vt:lpstr>Other applications in quantum computing and sensing</vt:lpstr>
      <vt:lpstr>Thank you!</vt:lpstr>
      <vt:lpstr>3D cavity Electro-Optic</vt:lpstr>
      <vt:lpstr>3D cavity Electro-Optic</vt:lpstr>
      <vt:lpstr>3D cavity Electro-Optic</vt:lpstr>
      <vt:lpstr>Optical coupling</vt:lpstr>
      <vt:lpstr>Haloscope using transduction</vt:lpstr>
      <vt:lpstr>3D electro-optical quantum transduction</vt:lpstr>
      <vt:lpstr>Measurement of LiNbO3’s permittivity and loss tangent at mK</vt:lpstr>
      <vt:lpstr>Measurement of LiNbO3’s permittivity and loss tangent at mK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Silvia Zorzetti</cp:lastModifiedBy>
  <cp:revision>299</cp:revision>
  <cp:lastPrinted>2014-01-20T19:40:21Z</cp:lastPrinted>
  <dcterms:created xsi:type="dcterms:W3CDTF">2014-01-03T20:18:13Z</dcterms:created>
  <dcterms:modified xsi:type="dcterms:W3CDTF">2023-09-04T12:39:43Z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0x0101007F014944FF35AF4D8D9077E1048B0D7C</vt:lpwstr>
  </property>
</Properties>
</file>