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 id="2147484118" r:id="rId3"/>
    <p:sldMasterId id="2147484128" r:id="rId4"/>
  </p:sldMasterIdLst>
  <p:notesMasterIdLst>
    <p:notesMasterId r:id="rId16"/>
  </p:notesMasterIdLst>
  <p:handoutMasterIdLst>
    <p:handoutMasterId r:id="rId17"/>
  </p:handoutMasterIdLst>
  <p:sldIdLst>
    <p:sldId id="265" r:id="rId5"/>
    <p:sldId id="293" r:id="rId6"/>
    <p:sldId id="294" r:id="rId7"/>
    <p:sldId id="282" r:id="rId8"/>
    <p:sldId id="287" r:id="rId9"/>
    <p:sldId id="284" r:id="rId10"/>
    <p:sldId id="285" r:id="rId11"/>
    <p:sldId id="283" r:id="rId12"/>
    <p:sldId id="290" r:id="rId13"/>
    <p:sldId id="288" r:id="rId14"/>
    <p:sldId id="291" r:id="rId15"/>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087"/>
    <a:srgbClr val="404040"/>
    <a:srgbClr val="505050"/>
    <a:srgbClr val="004C97"/>
    <a:srgbClr val="63666A"/>
    <a:srgbClr val="A7A8AA"/>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snapToObjects="1">
      <p:cViewPr>
        <p:scale>
          <a:sx n="80" d="100"/>
          <a:sy n="80" d="100"/>
        </p:scale>
        <p:origin x="1836" y="756"/>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8/7/2023</a:t>
            </a:fld>
            <a:endParaRPr lang="en-US" alt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8/7/2023</a:t>
            </a:fld>
            <a:endParaRPr lang="en-US" alt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Close-up of a factory&#10;&#10;Description automatically generated with low confidence">
            <a:extLst>
              <a:ext uri="{FF2B5EF4-FFF2-40B4-BE49-F238E27FC236}">
                <a16:creationId xmlns:a16="http://schemas.microsoft.com/office/drawing/2014/main" id="{6981BFD7-6588-0D4B-8CC1-3092F9D89EBC}"/>
              </a:ext>
            </a:extLst>
          </p:cNvPr>
          <p:cNvPicPr>
            <a:picLocks noChangeAspect="1"/>
          </p:cNvPicPr>
          <p:nvPr userDrawn="1"/>
        </p:nvPicPr>
        <p:blipFill rotWithShape="1">
          <a:blip r:embed="rId2"/>
          <a:srcRect t="15314" b="26860"/>
          <a:stretch/>
        </p:blipFill>
        <p:spPr>
          <a:xfrm>
            <a:off x="-17762" y="-648729"/>
            <a:ext cx="9161762" cy="4706928"/>
          </a:xfrm>
          <a:prstGeom prst="rect">
            <a:avLst/>
          </a:prstGeom>
        </p:spPr>
      </p:pic>
      <p:sp>
        <p:nvSpPr>
          <p:cNvPr id="6" name="Rectangle 5">
            <a:extLst>
              <a:ext uri="{FF2B5EF4-FFF2-40B4-BE49-F238E27FC236}">
                <a16:creationId xmlns:a16="http://schemas.microsoft.com/office/drawing/2014/main" id="{F0291EDF-F712-3D43-8EEC-DDEAB4C756BA}"/>
              </a:ext>
            </a:extLst>
          </p:cNvPr>
          <p:cNvSpPr/>
          <p:nvPr userDrawn="1"/>
        </p:nvSpPr>
        <p:spPr>
          <a:xfrm>
            <a:off x="-17763" y="-648729"/>
            <a:ext cx="9161762" cy="4706928"/>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3"/>
          <p:cNvSpPr>
            <a:spLocks noGrp="1"/>
          </p:cNvSpPr>
          <p:nvPr>
            <p:ph type="body" sz="quarter" idx="10" hasCustomPrompt="1"/>
          </p:nvPr>
        </p:nvSpPr>
        <p:spPr>
          <a:xfrm>
            <a:off x="361440" y="5506835"/>
            <a:ext cx="3405888" cy="329068"/>
          </a:xfrm>
          <a:prstGeom prst="rect">
            <a:avLst/>
          </a:prstGeom>
        </p:spPr>
        <p:txBody>
          <a:bodyPr lIns="0" tIns="45720" rIns="0" bIns="45720">
            <a:noAutofit/>
          </a:bodyPr>
          <a:lstStyle>
            <a:lvl1pPr marL="0" indent="0">
              <a:buFontTx/>
              <a:buNone/>
              <a:defRPr sz="1100" b="1">
                <a:solidFill>
                  <a:srgbClr val="63666A"/>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dirty="0"/>
              <a:t>APS March Meeting 2022: Section Number Here</a:t>
            </a:r>
          </a:p>
        </p:txBody>
      </p:sp>
      <p:sp>
        <p:nvSpPr>
          <p:cNvPr id="8" name="Rectangle 7"/>
          <p:cNvSpPr/>
          <p:nvPr userDrawn="1"/>
        </p:nvSpPr>
        <p:spPr>
          <a:xfrm>
            <a:off x="-17762" y="-648729"/>
            <a:ext cx="9161762" cy="144651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hasCustomPrompt="1"/>
          </p:nvPr>
        </p:nvSpPr>
        <p:spPr>
          <a:xfrm>
            <a:off x="341925" y="4316830"/>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Presentation Title – Helvetica 24pt</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249846"/>
            <a:ext cx="9010786" cy="310883"/>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16823" y="878032"/>
            <a:ext cx="1184754" cy="2327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1851" y="1316301"/>
            <a:ext cx="889941" cy="15000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21379" y="1972407"/>
            <a:ext cx="458312" cy="10385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245" y="1538125"/>
            <a:ext cx="1267601" cy="2386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4977442" y="145821"/>
            <a:ext cx="1424084" cy="621101"/>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descr="Text&#10;&#10;Description automatically generated with medium confidence">
            <a:extLst>
              <a:ext uri="{FF2B5EF4-FFF2-40B4-BE49-F238E27FC236}">
                <a16:creationId xmlns:a16="http://schemas.microsoft.com/office/drawing/2014/main" id="{FF97E303-7D0D-0140-8C19-6B3554D43B9E}"/>
              </a:ext>
            </a:extLst>
          </p:cNvPr>
          <p:cNvPicPr>
            <a:picLocks noChangeAspect="1"/>
          </p:cNvPicPr>
          <p:nvPr userDrawn="1"/>
        </p:nvPicPr>
        <p:blipFill rotWithShape="1">
          <a:blip r:embed="rId8"/>
          <a:srcRect t="18224" b="32124"/>
          <a:stretch/>
        </p:blipFill>
        <p:spPr>
          <a:xfrm>
            <a:off x="5074972" y="241802"/>
            <a:ext cx="1229025" cy="386780"/>
          </a:xfrm>
          <a:prstGeom prst="rect">
            <a:avLst/>
          </a:prstGeom>
        </p:spPr>
      </p:pic>
      <p:sp>
        <p:nvSpPr>
          <p:cNvPr id="18" name="Content Placeholder 2">
            <a:extLst>
              <a:ext uri="{FF2B5EF4-FFF2-40B4-BE49-F238E27FC236}">
                <a16:creationId xmlns:a16="http://schemas.microsoft.com/office/drawing/2014/main" id="{93AC8FA2-90E7-D148-8B12-B15FB0A33957}"/>
              </a:ext>
            </a:extLst>
          </p:cNvPr>
          <p:cNvSpPr>
            <a:spLocks noGrp="1"/>
          </p:cNvSpPr>
          <p:nvPr>
            <p:ph idx="1" hasCustomPrompt="1"/>
          </p:nvPr>
        </p:nvSpPr>
        <p:spPr>
          <a:xfrm>
            <a:off x="7230018" y="6007178"/>
            <a:ext cx="1611139" cy="544604"/>
          </a:xfrm>
          <a:prstGeom prst="rect">
            <a:avLst/>
          </a:prstGeom>
        </p:spPr>
        <p:txBody>
          <a:bodyPr lIns="0" tIns="0" rIns="0" bIns="0"/>
          <a:lstStyle>
            <a:lvl1pPr marL="230183" indent="-230183">
              <a:defRPr sz="105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dirty="0"/>
              <a:t>Insert partner logo here</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361441" y="6007178"/>
            <a:ext cx="6790838" cy="544604"/>
          </a:xfrm>
          <a:prstGeom prst="rect">
            <a:avLst/>
          </a:prstGeom>
        </p:spPr>
        <p:txBody>
          <a:bodyPr lIns="0" tIns="45720" rIns="0" bIns="45720">
            <a:noAutofit/>
          </a:bodyPr>
          <a:lstStyle>
            <a:lvl1pPr marL="0" indent="0">
              <a:buFontTx/>
              <a:buNone/>
              <a:defRPr sz="1400">
                <a:solidFill>
                  <a:srgbClr val="63666A"/>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dirty="0"/>
              <a:t>Author List</a:t>
            </a:r>
          </a:p>
        </p:txBody>
      </p:sp>
    </p:spTree>
    <p:extLst>
      <p:ext uri="{BB962C8B-B14F-4D97-AF65-F5344CB8AC3E}">
        <p14:creationId xmlns:p14="http://schemas.microsoft.com/office/powerpoint/2010/main" val="2450971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971553"/>
            <a:ext cx="8672513" cy="5059363"/>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3"/>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z="900" smtClean="0"/>
              <a:pPr>
                <a:defRPr/>
              </a:pPr>
              <a:t>8/7/2023</a:t>
            </a:fld>
            <a:endParaRPr lang="en-US" sz="900"/>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1374552" y="6462539"/>
            <a:ext cx="4109227"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900" dirty="0"/>
              <a:t>I. Nekrashevich | Controls and Instrumentation Workshop</a:t>
            </a:r>
            <a:endParaRPr lang="en-US" sz="900" b="1" dirty="0"/>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6468127"/>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smtClean="0"/>
              <a:pPr>
                <a:defRPr/>
              </a:pPr>
              <a:t>‹#›</a:t>
            </a:fld>
            <a:endParaRPr lang="en-US" sz="900"/>
          </a:p>
        </p:txBody>
      </p:sp>
    </p:spTree>
    <p:extLst>
      <p:ext uri="{BB962C8B-B14F-4D97-AF65-F5344CB8AC3E}">
        <p14:creationId xmlns:p14="http://schemas.microsoft.com/office/powerpoint/2010/main" val="383065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1"/>
            <a:ext cx="4206240" cy="3633788"/>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6" y="971551"/>
            <a:ext cx="4215383" cy="3633788"/>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4765103"/>
            <a:ext cx="4205476" cy="1265812"/>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4765103"/>
            <a:ext cx="4206239" cy="1265812"/>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itle 1"/>
          <p:cNvSpPr>
            <a:spLocks noGrp="1"/>
          </p:cNvSpPr>
          <p:nvPr>
            <p:ph type="title"/>
          </p:nvPr>
        </p:nvSpPr>
        <p:spPr>
          <a:xfrm>
            <a:off x="228600" y="251753"/>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5" name="Date Placeholder 3">
            <a:extLst>
              <a:ext uri="{FF2B5EF4-FFF2-40B4-BE49-F238E27FC236}">
                <a16:creationId xmlns:a16="http://schemas.microsoft.com/office/drawing/2014/main" id="{4B680134-5D92-7242-BBA1-886BF9DEE3B1}"/>
              </a:ext>
            </a:extLst>
          </p:cNvPr>
          <p:cNvSpPr>
            <a:spLocks noGrp="1"/>
          </p:cNvSpPr>
          <p:nvPr>
            <p:ph type="dt" sz="half" idx="2"/>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B8876EC-1B4E-40AC-A255-BB5B3E4F6E84}" type="datetime1">
              <a:rPr lang="en-US" smtClean="0"/>
              <a:t>8/7/2023</a:t>
            </a:fld>
            <a:endParaRPr lang="en-US"/>
          </a:p>
        </p:txBody>
      </p:sp>
      <p:sp>
        <p:nvSpPr>
          <p:cNvPr id="16" name="Footer Placeholder 4">
            <a:extLst>
              <a:ext uri="{FF2B5EF4-FFF2-40B4-BE49-F238E27FC236}">
                <a16:creationId xmlns:a16="http://schemas.microsoft.com/office/drawing/2014/main" id="{BEA271B4-4C3E-BD4E-913B-EA929FC68341}"/>
              </a:ext>
            </a:extLst>
          </p:cNvPr>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17" name="Slide Number Placeholder 5">
            <a:extLst>
              <a:ext uri="{FF2B5EF4-FFF2-40B4-BE49-F238E27FC236}">
                <a16:creationId xmlns:a16="http://schemas.microsoft.com/office/drawing/2014/main" id="{AF2E4B72-D638-994A-B26D-1991D3D7B106}"/>
              </a:ext>
            </a:extLst>
          </p:cNvPr>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30615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51"/>
            <a:ext cx="3027894" cy="5022676"/>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958853"/>
            <a:ext cx="5347605" cy="5022675"/>
          </a:xfrm>
          <a:prstGeom prst="rect">
            <a:avLst/>
          </a:prstGeom>
        </p:spPr>
        <p:txBody>
          <a:bodyPr lIns="0" tIns="0" rIns="0" bIns="0"/>
          <a:lstStyle>
            <a:lvl1pPr marL="230183" indent="-230183">
              <a:defRPr sz="1800">
                <a:solidFill>
                  <a:srgbClr val="505050"/>
                </a:solidFill>
              </a:defRPr>
            </a:lvl1pPr>
            <a:lvl2pPr marL="514337"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254027"/>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3ED3B97-D095-429E-B66E-C5DB3E7F7306}" type="datetime1">
              <a:rPr lang="en-US" smtClean="0"/>
              <a:t>8/7/2023</a:t>
            </a:fld>
            <a:endParaRPr lang="en-US"/>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43445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3"/>
            <a:ext cx="8686800" cy="3726717"/>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10" name="Text Placeholder 3"/>
          <p:cNvSpPr>
            <a:spLocks noGrp="1"/>
          </p:cNvSpPr>
          <p:nvPr>
            <p:ph type="body" sz="half" idx="2"/>
          </p:nvPr>
        </p:nvSpPr>
        <p:spPr>
          <a:xfrm>
            <a:off x="224073" y="4943006"/>
            <a:ext cx="8686800" cy="10912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2" name="Title 1"/>
          <p:cNvSpPr>
            <a:spLocks noGrp="1"/>
          </p:cNvSpPr>
          <p:nvPr>
            <p:ph type="title"/>
          </p:nvPr>
        </p:nvSpPr>
        <p:spPr>
          <a:xfrm>
            <a:off x="228600" y="251753"/>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FFF5B3E-29BD-4F63-9475-0ED06D9B076E}" type="datetime1">
              <a:rPr lang="en-US" smtClean="0"/>
              <a:t>8/7/2023</a:t>
            </a:fld>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360329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ogo Bottom: 3 Pictures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62672"/>
            <a:ext cx="2764716" cy="3726717"/>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10" name="Text Placeholder 3"/>
          <p:cNvSpPr>
            <a:spLocks noGrp="1"/>
          </p:cNvSpPr>
          <p:nvPr>
            <p:ph type="body" sz="half" idx="2"/>
          </p:nvPr>
        </p:nvSpPr>
        <p:spPr>
          <a:xfrm>
            <a:off x="224073" y="4943006"/>
            <a:ext cx="8686800" cy="10912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2" name="Title 1"/>
          <p:cNvSpPr>
            <a:spLocks noGrp="1"/>
          </p:cNvSpPr>
          <p:nvPr>
            <p:ph type="title"/>
          </p:nvPr>
        </p:nvSpPr>
        <p:spPr>
          <a:xfrm>
            <a:off x="228600" y="251753"/>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16AB909-8EE8-4BB7-944D-2C837A649B9F}" type="datetime1">
              <a:rPr lang="en-US" smtClean="0"/>
              <a:t>8/7/2023</a:t>
            </a:fld>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9" name="Picture Placeholder 2">
            <a:extLst>
              <a:ext uri="{FF2B5EF4-FFF2-40B4-BE49-F238E27FC236}">
                <a16:creationId xmlns:a16="http://schemas.microsoft.com/office/drawing/2014/main" id="{3201775C-AD98-2244-BFD9-9D2B630B7494}"/>
              </a:ext>
            </a:extLst>
          </p:cNvPr>
          <p:cNvSpPr>
            <a:spLocks noGrp="1"/>
          </p:cNvSpPr>
          <p:nvPr>
            <p:ph type="pic" idx="15"/>
          </p:nvPr>
        </p:nvSpPr>
        <p:spPr>
          <a:xfrm>
            <a:off x="3185115" y="960787"/>
            <a:ext cx="2764716" cy="3726717"/>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11" name="Picture Placeholder 2">
            <a:extLst>
              <a:ext uri="{FF2B5EF4-FFF2-40B4-BE49-F238E27FC236}">
                <a16:creationId xmlns:a16="http://schemas.microsoft.com/office/drawing/2014/main" id="{EFDDEADE-6168-E74A-B5A8-27F6C2E38AF0}"/>
              </a:ext>
            </a:extLst>
          </p:cNvPr>
          <p:cNvSpPr>
            <a:spLocks noGrp="1"/>
          </p:cNvSpPr>
          <p:nvPr>
            <p:ph type="pic" idx="16"/>
          </p:nvPr>
        </p:nvSpPr>
        <p:spPr>
          <a:xfrm>
            <a:off x="6146157" y="962672"/>
            <a:ext cx="2764716" cy="3726717"/>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2108530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2"/>
            <a:ext cx="8675688" cy="5802923"/>
          </a:xfrm>
          <a:prstGeom prst="rect">
            <a:avLst/>
          </a:prstGeom>
        </p:spPr>
        <p:txBody>
          <a:bodyPr vert="horz"/>
          <a:lstStyle>
            <a:lvl1pPr marL="230183" indent="-230183">
              <a:defRPr sz="1400">
                <a:solidFill>
                  <a:srgbClr val="505050"/>
                </a:solidFill>
              </a:defRPr>
            </a:lvl1pPr>
          </a:lstStyle>
          <a:p>
            <a:r>
              <a:rPr lang="en-US"/>
              <a:t>Drag picture to placeholder or click icon to add</a:t>
            </a:r>
          </a:p>
        </p:txBody>
      </p:sp>
      <p:sp>
        <p:nvSpPr>
          <p:cNvPr id="6" name="Date Placeholder 3">
            <a:extLst>
              <a:ext uri="{FF2B5EF4-FFF2-40B4-BE49-F238E27FC236}">
                <a16:creationId xmlns:a16="http://schemas.microsoft.com/office/drawing/2014/main" id="{C04DE35B-43B2-5E46-BB2A-7F0C47F493EE}"/>
              </a:ext>
            </a:extLst>
          </p:cNvPr>
          <p:cNvSpPr>
            <a:spLocks noGrp="1"/>
          </p:cNvSpPr>
          <p:nvPr>
            <p:ph type="dt" sz="half" idx="2"/>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57B8E65-BE8C-4A90-8F20-6B7408A2CE57}" type="datetime1">
              <a:rPr lang="en-US" smtClean="0"/>
              <a:t>8/7/2023</a:t>
            </a:fld>
            <a:endParaRPr lang="en-US"/>
          </a:p>
        </p:txBody>
      </p:sp>
      <p:sp>
        <p:nvSpPr>
          <p:cNvPr id="8" name="Footer Placeholder 4">
            <a:extLst>
              <a:ext uri="{FF2B5EF4-FFF2-40B4-BE49-F238E27FC236}">
                <a16:creationId xmlns:a16="http://schemas.microsoft.com/office/drawing/2014/main" id="{8CB08929-45CB-4844-8FAB-490E069AA883}"/>
              </a:ext>
            </a:extLst>
          </p:cNvPr>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1712250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Collage - multiple image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3"/>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1" name="Date Placeholder 3">
            <a:extLst>
              <a:ext uri="{FF2B5EF4-FFF2-40B4-BE49-F238E27FC236}">
                <a16:creationId xmlns:a16="http://schemas.microsoft.com/office/drawing/2014/main" id="{F003E816-DE23-7A4B-A7F1-1C444743BC6A}"/>
              </a:ext>
            </a:extLst>
          </p:cNvPr>
          <p:cNvSpPr>
            <a:spLocks noGrp="1"/>
          </p:cNvSpPr>
          <p:nvPr>
            <p:ph type="dt" sz="half" idx="2"/>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0DA8486-4261-4FB7-A114-10618286E5D7}" type="datetime1">
              <a:rPr lang="en-US" smtClean="0"/>
              <a:t>8/7/2023</a:t>
            </a:fld>
            <a:endParaRPr lang="en-US"/>
          </a:p>
        </p:txBody>
      </p:sp>
      <p:sp>
        <p:nvSpPr>
          <p:cNvPr id="22" name="Footer Placeholder 4">
            <a:extLst>
              <a:ext uri="{FF2B5EF4-FFF2-40B4-BE49-F238E27FC236}">
                <a16:creationId xmlns:a16="http://schemas.microsoft.com/office/drawing/2014/main" id="{2DF94F28-0184-8042-9D48-11789A42E883}"/>
              </a:ext>
            </a:extLst>
          </p:cNvPr>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23" name="Slide Number Placeholder 5">
            <a:extLst>
              <a:ext uri="{FF2B5EF4-FFF2-40B4-BE49-F238E27FC236}">
                <a16:creationId xmlns:a16="http://schemas.microsoft.com/office/drawing/2014/main" id="{A9F1936B-7E4C-D74A-AB55-2D8B530D44F4}"/>
              </a:ext>
            </a:extLst>
          </p:cNvPr>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1558991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EAB3-1062-45A2-B961-3BA844AAC5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0690E0D-6CCC-42D4-95B3-9946303AC964}"/>
              </a:ext>
            </a:extLst>
          </p:cNvPr>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7F4B260-B8AD-4AE1-81BE-456C9764CFDB}"/>
              </a:ext>
            </a:extLst>
          </p:cNvPr>
          <p:cNvSpPr>
            <a:spLocks noGrp="1"/>
          </p:cNvSpPr>
          <p:nvPr>
            <p:ph type="dt" sz="half" idx="10"/>
          </p:nvPr>
        </p:nvSpPr>
        <p:spPr/>
        <p:txBody>
          <a:bodyPr/>
          <a:lstStyle/>
          <a:p>
            <a:fld id="{105E1948-5988-43B8-8FD1-2E4ABF24334E}" type="datetime1">
              <a:rPr lang="en-US" smtClean="0"/>
              <a:t>8/7/2023</a:t>
            </a:fld>
            <a:endParaRPr lang="en-US"/>
          </a:p>
        </p:txBody>
      </p:sp>
      <p:sp>
        <p:nvSpPr>
          <p:cNvPr id="5" name="Footer Placeholder 4">
            <a:extLst>
              <a:ext uri="{FF2B5EF4-FFF2-40B4-BE49-F238E27FC236}">
                <a16:creationId xmlns:a16="http://schemas.microsoft.com/office/drawing/2014/main" id="{CB3D8211-4DB2-4565-AE17-0DD8DF3D4815}"/>
              </a:ext>
            </a:extLst>
          </p:cNvPr>
          <p:cNvSpPr>
            <a:spLocks noGrp="1"/>
          </p:cNvSpPr>
          <p:nvPr>
            <p:ph type="ftr" sz="quarter" idx="11"/>
          </p:nvPr>
        </p:nvSpPr>
        <p:spPr/>
        <p:txBody>
          <a:bodyPr/>
          <a:lstStyle/>
          <a:p>
            <a:r>
              <a:rPr lang="en-US"/>
              <a:t>Piezo-driven nano-positioners | Yuriy Pischalnikov(FNAL)</a:t>
            </a:r>
          </a:p>
        </p:txBody>
      </p:sp>
      <p:sp>
        <p:nvSpPr>
          <p:cNvPr id="6" name="Slide Number Placeholder 5">
            <a:extLst>
              <a:ext uri="{FF2B5EF4-FFF2-40B4-BE49-F238E27FC236}">
                <a16:creationId xmlns:a16="http://schemas.microsoft.com/office/drawing/2014/main" id="{15165B6B-7C0A-45B2-97C5-B065AB6EEF12}"/>
              </a:ext>
            </a:extLst>
          </p:cNvPr>
          <p:cNvSpPr>
            <a:spLocks noGrp="1"/>
          </p:cNvSpPr>
          <p:nvPr>
            <p:ph type="sldNum" sz="quarter" idx="12"/>
          </p:nvPr>
        </p:nvSpPr>
        <p:spPr/>
        <p:txBody>
          <a:bodyPr/>
          <a:lstStyle/>
          <a:p>
            <a:fld id="{A92BCADA-03EF-4FB5-A6A1-6BB1848F375E}" type="slidenum">
              <a:rPr lang="en-US" smtClean="0"/>
              <a:t>‹#›</a:t>
            </a:fld>
            <a:endParaRPr lang="en-US"/>
          </a:p>
        </p:txBody>
      </p:sp>
    </p:spTree>
    <p:extLst>
      <p:ext uri="{BB962C8B-B14F-4D97-AF65-F5344CB8AC3E}">
        <p14:creationId xmlns:p14="http://schemas.microsoft.com/office/powerpoint/2010/main" val="375612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17431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C5C621B4-2D19-4059-9D69-7F22AFDEBA28}" type="datetime1">
              <a:rPr lang="en-US" altLang="en-US" smtClean="0"/>
              <a:t>8/7/2023</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Piezo-driven nano-positioners | Yuriy Pischalnikov(FNAL)</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814282" y="6505786"/>
            <a:ext cx="79936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08/12/2019</a:t>
            </a:r>
            <a:endParaRPr lang="en-US" dirty="0"/>
          </a:p>
        </p:txBody>
      </p:sp>
      <p:sp>
        <p:nvSpPr>
          <p:cNvPr id="9" name="Footer Placeholder 4"/>
          <p:cNvSpPr>
            <a:spLocks noGrp="1"/>
          </p:cNvSpPr>
          <p:nvPr>
            <p:ph type="ftr" sz="quarter" idx="3"/>
          </p:nvPr>
        </p:nvSpPr>
        <p:spPr>
          <a:xfrm>
            <a:off x="636588" y="6505786"/>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 Contreras-Martinez | </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6087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08/12/2019</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 Contreras-Martinez | </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13678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08/12/2019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C. Contreras-Martinez | </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37693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08/12/2019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 Contreras-Martinez | </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847723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08/12/2019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C. Contreras-Martinez |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314799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08/12/2019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C. Contreras-Martinez |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781407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4263E6AF-9FBF-48F9-A548-F7969ED1894A}" type="datetime1">
              <a:rPr lang="en-US" altLang="en-US" smtClean="0"/>
              <a:t>8/7/2023</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Piezo-driven nano-positioners | Yuriy Pischalnikov(FNAL)</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8D6EFE9F-00EF-46F2-8E95-6E87F92D1EC2}" type="datetime1">
              <a:rPr lang="en-US" altLang="en-US" smtClean="0"/>
              <a:t>8/7/2023</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Piezo-driven nano-positioners | Yuriy Pischalnikov(FNAL)</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85660B13-5E4F-425B-8D46-43A972EBEEF0}" type="datetime1">
              <a:rPr lang="en-US" altLang="en-US" smtClean="0"/>
              <a:t>8/7/2023</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Piezo-driven nano-positioners | Yuriy Pischalnikov(FNAL)</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6BE3248B-0AFD-4858-8AF7-0092A98E52F4}" type="datetime1">
              <a:rPr lang="en-US" altLang="en-US" smtClean="0"/>
              <a:t>8/7/2023</a:t>
            </a:fld>
            <a:endParaRPr lang="en-US" altLang="en-US"/>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Piezo-driven nano-positioners | Yuriy Pischalnikov(FNAL)</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72C93F4-225C-4D15-BD5C-A1BB33DCA992}" type="datetime1">
              <a:rPr lang="en-US" altLang="en-US" smtClean="0"/>
              <a:t>8/7/2023</a:t>
            </a:fld>
            <a:endParaRPr lang="en-US" altLang="en-US"/>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Piezo-driven nano-positioners | Yuriy Pischalnikov(FNAL)</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F61B4DC5-2FD1-4174-9FBD-F4A286182DAE}" type="datetime1">
              <a:rPr lang="en-US" altLang="en-US" smtClean="0"/>
              <a:t>8/7/2023</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Piezo-driven nano-positioners | Yuriy Pischalnikov(FNAL)</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E4A6B0BF-33B1-496A-916E-88911CA94E4E}" type="datetime1">
              <a:rPr lang="en-US" altLang="en-US" smtClean="0"/>
              <a:t>8/7/2023</a:t>
            </a:fld>
            <a:endParaRPr lang="en-US" altLang="en-US"/>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Piezo-driven nano-positioners | Yuriy Pischalnikov(FNAL)</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5.pn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8BC37D7A-5948-4AD8-ABFB-E536F4730385}" type="datetime1">
              <a:rPr lang="en-US" altLang="en-US" smtClean="0"/>
              <a:t>8/7/2023</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1FB1A0C0-D1D5-49D2-BD66-2755D5B6D205}" type="datetime1">
              <a:rPr lang="en-US" altLang="en-US" smtClean="0"/>
              <a:t>8/7/2023</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Piezo-driven nano-positioners | Yuriy Pischalnikov(FNAL)</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98945" y="6468126"/>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07CB42E-0746-47E4-BEE5-024B8A5EFEEA}" type="datetime1">
              <a:rPr lang="en-US" smtClean="0"/>
              <a:t>8/7/2023</a:t>
            </a:fld>
            <a:endParaRPr lang="en-US"/>
          </a:p>
        </p:txBody>
      </p:sp>
      <p:sp>
        <p:nvSpPr>
          <p:cNvPr id="15" name="Footer Placeholder 4"/>
          <p:cNvSpPr>
            <a:spLocks noGrp="1"/>
          </p:cNvSpPr>
          <p:nvPr>
            <p:ph type="ftr" sz="quarter" idx="3"/>
          </p:nvPr>
        </p:nvSpPr>
        <p:spPr>
          <a:xfrm>
            <a:off x="1374552" y="6462539"/>
            <a:ext cx="41092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Piezo-driven nano-positioners | Yuriy Pischalnikov(FNAL)</a:t>
            </a:r>
            <a:endParaRPr lang="en-US" b="1"/>
          </a:p>
        </p:txBody>
      </p:sp>
      <p:sp>
        <p:nvSpPr>
          <p:cNvPr id="16" name="Slide Number Placeholder 5"/>
          <p:cNvSpPr>
            <a:spLocks noGrp="1"/>
          </p:cNvSpPr>
          <p:nvPr>
            <p:ph type="sldNum" sz="quarter" idx="4"/>
          </p:nvPr>
        </p:nvSpPr>
        <p:spPr>
          <a:xfrm>
            <a:off x="84367" y="6468127"/>
            <a:ext cx="414338" cy="237285"/>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20" name="Date Placeholder 3"/>
          <p:cNvSpPr txBox="1">
            <a:spLocks/>
          </p:cNvSpPr>
          <p:nvPr/>
        </p:nvSpPr>
        <p:spPr>
          <a:xfrm>
            <a:off x="6450017" y="4477486"/>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p>
        </p:txBody>
      </p:sp>
      <p:pic>
        <p:nvPicPr>
          <p:cNvPr id="3" name="Picture 2">
            <a:extLst>
              <a:ext uri="{FF2B5EF4-FFF2-40B4-BE49-F238E27FC236}">
                <a16:creationId xmlns:a16="http://schemas.microsoft.com/office/drawing/2014/main" id="{F6765187-3540-D045-BEB5-7C17D7CC50C2}"/>
              </a:ext>
            </a:extLst>
          </p:cNvPr>
          <p:cNvPicPr>
            <a:picLocks noChangeAspect="1"/>
          </p:cNvPicPr>
          <p:nvPr userDrawn="1"/>
        </p:nvPicPr>
        <p:blipFill>
          <a:blip r:embed="rId11"/>
          <a:stretch>
            <a:fillRect/>
          </a:stretch>
        </p:blipFill>
        <p:spPr>
          <a:xfrm>
            <a:off x="6359625" y="6390321"/>
            <a:ext cx="2664926" cy="353483"/>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2A57D14D-3FB9-E84D-A26D-2889E0E401D3}"/>
              </a:ext>
            </a:extLst>
          </p:cNvPr>
          <p:cNvPicPr>
            <a:picLocks noChangeAspect="1"/>
          </p:cNvPicPr>
          <p:nvPr userDrawn="1"/>
        </p:nvPicPr>
        <p:blipFill>
          <a:blip r:embed="rId12"/>
          <a:stretch>
            <a:fillRect/>
          </a:stretch>
        </p:blipFill>
        <p:spPr>
          <a:xfrm>
            <a:off x="4966450" y="6411083"/>
            <a:ext cx="1235135" cy="311959"/>
          </a:xfrm>
          <a:prstGeom prst="rect">
            <a:avLst/>
          </a:prstGeom>
        </p:spPr>
      </p:pic>
    </p:spTree>
    <p:extLst>
      <p:ext uri="{BB962C8B-B14F-4D97-AF65-F5344CB8AC3E}">
        <p14:creationId xmlns:p14="http://schemas.microsoft.com/office/powerpoint/2010/main" val="671523242"/>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Lst>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821966" y="6510531"/>
            <a:ext cx="82296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08/12/2019</a:t>
            </a:r>
            <a:endParaRPr lang="en-US" dirty="0"/>
          </a:p>
        </p:txBody>
      </p:sp>
      <p:sp>
        <p:nvSpPr>
          <p:cNvPr id="15" name="Footer Placeholder 4"/>
          <p:cNvSpPr>
            <a:spLocks noGrp="1"/>
          </p:cNvSpPr>
          <p:nvPr>
            <p:ph type="ftr" sz="quarter" idx="3"/>
          </p:nvPr>
        </p:nvSpPr>
        <p:spPr>
          <a:xfrm>
            <a:off x="727776"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 Contreras-Martinez | </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473689283"/>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719364" y="4271037"/>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altLang="en-US" sz="2400" b="0" dirty="0">
                <a:latin typeface="Amasis MT Pro Medium" panose="02040604050005020304" pitchFamily="18" charset="0"/>
                <a:ea typeface="Geneva" pitchFamily="121" charset="-128"/>
              </a:rPr>
              <a:t>Frequency stability of  the SRF cavities</a:t>
            </a:r>
            <a:br>
              <a:rPr lang="en-US" altLang="en-US" sz="2400" b="0" dirty="0">
                <a:latin typeface="Amasis MT Pro Medium" panose="02040604050005020304" pitchFamily="18" charset="0"/>
                <a:ea typeface="Geneva" pitchFamily="121" charset="-128"/>
              </a:rPr>
            </a:br>
            <a:r>
              <a:rPr lang="en-US" altLang="en-US" sz="2400" b="0" dirty="0">
                <a:latin typeface="Amasis MT Pro Medium" panose="02040604050005020304" pitchFamily="18" charset="0"/>
                <a:ea typeface="Geneva" pitchFamily="121" charset="-128"/>
              </a:rPr>
              <a:t> (microphonics)</a:t>
            </a:r>
            <a:endParaRPr lang="en-US" altLang="en-US" sz="2400" b="0" dirty="0">
              <a:latin typeface="Helvetica" panose="020B0604020202020204" pitchFamily="34" charset="0"/>
              <a:ea typeface="Geneva" pitchFamily="121" charset="-128"/>
            </a:endParaRPr>
          </a:p>
        </p:txBody>
      </p:sp>
      <p:sp>
        <p:nvSpPr>
          <p:cNvPr id="14338" name="Text Placeholder 2"/>
          <p:cNvSpPr>
            <a:spLocks noGrp="1"/>
          </p:cNvSpPr>
          <p:nvPr>
            <p:ph type="body" sz="quarter" idx="10"/>
          </p:nvPr>
        </p:nvSpPr>
        <p:spPr bwMode="auto">
          <a:xfrm>
            <a:off x="719364" y="5251179"/>
            <a:ext cx="7526338" cy="12628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sz="1600" i="1" dirty="0"/>
              <a:t>Yuriy Pischalnikov, </a:t>
            </a:r>
          </a:p>
          <a:p>
            <a:r>
              <a:rPr lang="en-US" sz="1400" i="1" dirty="0"/>
              <a:t>“Quantum Technologies for Fundamental Physics”</a:t>
            </a:r>
          </a:p>
          <a:p>
            <a:r>
              <a:rPr lang="en-US" sz="1400" i="1" dirty="0"/>
              <a:t>Session “Cavities and quantum technologies for GW”</a:t>
            </a:r>
          </a:p>
          <a:p>
            <a:r>
              <a:rPr lang="en-US" sz="1400" i="1" dirty="0" err="1"/>
              <a:t>Erice</a:t>
            </a:r>
            <a:r>
              <a:rPr lang="en-US" sz="1400" i="1" dirty="0"/>
              <a:t>, Italy, September 1-7, 2023</a:t>
            </a:r>
          </a:p>
        </p:txBody>
      </p:sp>
      <p:pic>
        <p:nvPicPr>
          <p:cNvPr id="3" name="Picture 2">
            <a:extLst>
              <a:ext uri="{FF2B5EF4-FFF2-40B4-BE49-F238E27FC236}">
                <a16:creationId xmlns:a16="http://schemas.microsoft.com/office/drawing/2014/main" id="{462C0B56-F72F-8FA7-08DE-140B5A764B44}"/>
              </a:ext>
            </a:extLst>
          </p:cNvPr>
          <p:cNvPicPr>
            <a:picLocks noChangeAspect="1"/>
          </p:cNvPicPr>
          <p:nvPr/>
        </p:nvPicPr>
        <p:blipFill rotWithShape="1">
          <a:blip r:embed="rId2"/>
          <a:srcRect l="18477" t="16985" r="16094" b="27976"/>
          <a:stretch/>
        </p:blipFill>
        <p:spPr>
          <a:xfrm>
            <a:off x="5684317" y="5079385"/>
            <a:ext cx="3126376" cy="1606421"/>
          </a:xfrm>
          <a:prstGeom prst="rect">
            <a:avLst/>
          </a:prstGeom>
          <a:ln>
            <a:noFill/>
          </a:ln>
          <a:effectLst>
            <a:softEdge rad="112500"/>
          </a:effectLst>
        </p:spPr>
      </p:pic>
      <p:pic>
        <p:nvPicPr>
          <p:cNvPr id="5" name="Picture 4">
            <a:extLst>
              <a:ext uri="{FF2B5EF4-FFF2-40B4-BE49-F238E27FC236}">
                <a16:creationId xmlns:a16="http://schemas.microsoft.com/office/drawing/2014/main" id="{80EC1D14-6B7D-A901-7482-D4457DD08B48}"/>
              </a:ext>
            </a:extLst>
          </p:cNvPr>
          <p:cNvPicPr>
            <a:picLocks noChangeAspect="1"/>
          </p:cNvPicPr>
          <p:nvPr/>
        </p:nvPicPr>
        <p:blipFill rotWithShape="1">
          <a:blip r:embed="rId3"/>
          <a:srcRect l="30667" t="14782" r="14095" b="44745"/>
          <a:stretch/>
        </p:blipFill>
        <p:spPr>
          <a:xfrm>
            <a:off x="204537" y="150473"/>
            <a:ext cx="8606156" cy="3457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15DD-B317-2F92-917F-4FAEFD11C0C0}"/>
              </a:ext>
            </a:extLst>
          </p:cNvPr>
          <p:cNvSpPr>
            <a:spLocks noGrp="1"/>
          </p:cNvSpPr>
          <p:nvPr>
            <p:ph type="title"/>
          </p:nvPr>
        </p:nvSpPr>
        <p:spPr/>
        <p:txBody>
          <a:bodyPr/>
          <a:lstStyle/>
          <a:p>
            <a:r>
              <a:rPr lang="en-US" dirty="0">
                <a:latin typeface="Arial Rounded MT Bold" panose="020F0704030504030204" pitchFamily="34" charset="0"/>
              </a:rPr>
              <a:t>Active Compensation of Microphonics </a:t>
            </a:r>
            <a:br>
              <a:rPr lang="en-US" dirty="0">
                <a:latin typeface="Arial Rounded MT Bold" panose="020F0704030504030204" pitchFamily="34" charset="0"/>
              </a:rPr>
            </a:br>
            <a:r>
              <a:rPr lang="en-US" sz="1600" b="0" i="1" dirty="0">
                <a:latin typeface="Arial Rounded MT Bold" panose="020F0704030504030204" pitchFamily="34" charset="0"/>
              </a:rPr>
              <a:t>Experience from 2007 with CC2 (9 cell 1.3GHz at HTS in CW mode) </a:t>
            </a:r>
          </a:p>
        </p:txBody>
      </p:sp>
      <p:pic>
        <p:nvPicPr>
          <p:cNvPr id="8" name="Content Placeholder 7">
            <a:extLst>
              <a:ext uri="{FF2B5EF4-FFF2-40B4-BE49-F238E27FC236}">
                <a16:creationId xmlns:a16="http://schemas.microsoft.com/office/drawing/2014/main" id="{F59B2B99-D932-7327-24DC-5CC555FA3601}"/>
              </a:ext>
            </a:extLst>
          </p:cNvPr>
          <p:cNvPicPr>
            <a:picLocks noGrp="1" noChangeAspect="1"/>
          </p:cNvPicPr>
          <p:nvPr>
            <p:ph idx="1"/>
          </p:nvPr>
        </p:nvPicPr>
        <p:blipFill>
          <a:blip r:embed="rId2"/>
          <a:stretch>
            <a:fillRect/>
          </a:stretch>
        </p:blipFill>
        <p:spPr>
          <a:xfrm>
            <a:off x="3034628" y="2153038"/>
            <a:ext cx="3060457" cy="2767824"/>
          </a:xfrm>
          <a:prstGeom prst="rect">
            <a:avLst/>
          </a:prstGeom>
        </p:spPr>
      </p:pic>
      <p:sp>
        <p:nvSpPr>
          <p:cNvPr id="4" name="Date Placeholder 3">
            <a:extLst>
              <a:ext uri="{FF2B5EF4-FFF2-40B4-BE49-F238E27FC236}">
                <a16:creationId xmlns:a16="http://schemas.microsoft.com/office/drawing/2014/main" id="{3D98082C-ADFA-180A-A40D-484C15916248}"/>
              </a:ext>
            </a:extLst>
          </p:cNvPr>
          <p:cNvSpPr>
            <a:spLocks noGrp="1"/>
          </p:cNvSpPr>
          <p:nvPr>
            <p:ph type="dt" sz="half" idx="10"/>
          </p:nvPr>
        </p:nvSpPr>
        <p:spPr/>
        <p:txBody>
          <a:bodyPr/>
          <a:lstStyle/>
          <a:p>
            <a:fld id="{C5C621B4-2D19-4059-9D69-7F22AFDEBA28}" type="datetime1">
              <a:rPr lang="en-US" altLang="en-US" smtClean="0"/>
              <a:t>8/8/2023</a:t>
            </a:fld>
            <a:endParaRPr lang="en-US" altLang="en-US"/>
          </a:p>
        </p:txBody>
      </p:sp>
      <p:sp>
        <p:nvSpPr>
          <p:cNvPr id="6" name="Slide Number Placeholder 5">
            <a:extLst>
              <a:ext uri="{FF2B5EF4-FFF2-40B4-BE49-F238E27FC236}">
                <a16:creationId xmlns:a16="http://schemas.microsoft.com/office/drawing/2014/main" id="{4EFCACE3-7B8A-D467-704B-6D3FED8B5AFE}"/>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pic>
        <p:nvPicPr>
          <p:cNvPr id="10" name="Picture 9">
            <a:extLst>
              <a:ext uri="{FF2B5EF4-FFF2-40B4-BE49-F238E27FC236}">
                <a16:creationId xmlns:a16="http://schemas.microsoft.com/office/drawing/2014/main" id="{DE52E31D-A1DE-59A3-CDAF-905FECBAAA49}"/>
              </a:ext>
            </a:extLst>
          </p:cNvPr>
          <p:cNvPicPr>
            <a:picLocks noChangeAspect="1"/>
          </p:cNvPicPr>
          <p:nvPr/>
        </p:nvPicPr>
        <p:blipFill rotWithShape="1">
          <a:blip r:embed="rId3"/>
          <a:srcRect l="7889" r="6342" b="4697"/>
          <a:stretch/>
        </p:blipFill>
        <p:spPr>
          <a:xfrm>
            <a:off x="3781514" y="1063115"/>
            <a:ext cx="5084748" cy="3402570"/>
          </a:xfrm>
          <a:prstGeom prst="rect">
            <a:avLst/>
          </a:prstGeom>
        </p:spPr>
      </p:pic>
      <p:sp>
        <p:nvSpPr>
          <p:cNvPr id="12" name="TextBox 11">
            <a:extLst>
              <a:ext uri="{FF2B5EF4-FFF2-40B4-BE49-F238E27FC236}">
                <a16:creationId xmlns:a16="http://schemas.microsoft.com/office/drawing/2014/main" id="{25DF97F2-C7E1-032E-2530-B946EB05EB11}"/>
              </a:ext>
            </a:extLst>
          </p:cNvPr>
          <p:cNvSpPr txBox="1"/>
          <p:nvPr/>
        </p:nvSpPr>
        <p:spPr>
          <a:xfrm>
            <a:off x="3781513" y="755477"/>
            <a:ext cx="4378161" cy="584775"/>
          </a:xfrm>
          <a:prstGeom prst="rect">
            <a:avLst/>
          </a:prstGeom>
          <a:noFill/>
        </p:spPr>
        <p:txBody>
          <a:bodyPr wrap="square">
            <a:spAutoFit/>
          </a:bodyPr>
          <a:lstStyle/>
          <a:p>
            <a:r>
              <a:rPr lang="en-US" sz="1600" i="1" dirty="0"/>
              <a:t>Single Resonance (I) </a:t>
            </a:r>
            <a:r>
              <a:rPr lang="en-US" sz="1600" b="1" i="1" dirty="0"/>
              <a:t>cavity bandwidth ~200Hz</a:t>
            </a:r>
            <a:br>
              <a:rPr lang="en-US" sz="1600" i="1" dirty="0"/>
            </a:br>
            <a:r>
              <a:rPr lang="en-US" sz="1600" i="1" dirty="0"/>
              <a:t>T=4K, 52Hz Resonance compensation</a:t>
            </a:r>
          </a:p>
        </p:txBody>
      </p:sp>
      <p:pic>
        <p:nvPicPr>
          <p:cNvPr id="13" name="Picture 12">
            <a:extLst>
              <a:ext uri="{FF2B5EF4-FFF2-40B4-BE49-F238E27FC236}">
                <a16:creationId xmlns:a16="http://schemas.microsoft.com/office/drawing/2014/main" id="{D520A319-7F9C-AE2C-A941-D862DC605C80}"/>
              </a:ext>
            </a:extLst>
          </p:cNvPr>
          <p:cNvPicPr>
            <a:picLocks noChangeAspect="1"/>
          </p:cNvPicPr>
          <p:nvPr/>
        </p:nvPicPr>
        <p:blipFill>
          <a:blip r:embed="rId4"/>
          <a:stretch>
            <a:fillRect/>
          </a:stretch>
        </p:blipFill>
        <p:spPr>
          <a:xfrm>
            <a:off x="5111804" y="4336901"/>
            <a:ext cx="3177617" cy="1909800"/>
          </a:xfrm>
          <a:prstGeom prst="rect">
            <a:avLst/>
          </a:prstGeom>
        </p:spPr>
      </p:pic>
      <p:cxnSp>
        <p:nvCxnSpPr>
          <p:cNvPr id="15" name="Straight Arrow Connector 14">
            <a:extLst>
              <a:ext uri="{FF2B5EF4-FFF2-40B4-BE49-F238E27FC236}">
                <a16:creationId xmlns:a16="http://schemas.microsoft.com/office/drawing/2014/main" id="{0EEBDEA3-8DB7-354C-E06D-F59B49FE3586}"/>
              </a:ext>
            </a:extLst>
          </p:cNvPr>
          <p:cNvCxnSpPr>
            <a:cxnSpLocks/>
          </p:cNvCxnSpPr>
          <p:nvPr/>
        </p:nvCxnSpPr>
        <p:spPr>
          <a:xfrm>
            <a:off x="4525355" y="2115089"/>
            <a:ext cx="1176827" cy="2656944"/>
          </a:xfrm>
          <a:prstGeom prst="straightConnector1">
            <a:avLst/>
          </a:prstGeom>
          <a:ln w="1270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4EB517C-A1EE-2030-4E02-1A4D399BB6ED}"/>
              </a:ext>
            </a:extLst>
          </p:cNvPr>
          <p:cNvCxnSpPr>
            <a:cxnSpLocks/>
          </p:cNvCxnSpPr>
          <p:nvPr/>
        </p:nvCxnSpPr>
        <p:spPr>
          <a:xfrm>
            <a:off x="5479916" y="2115089"/>
            <a:ext cx="843972" cy="2618995"/>
          </a:xfrm>
          <a:prstGeom prst="straightConnector1">
            <a:avLst/>
          </a:prstGeom>
          <a:ln w="1270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E7C6709D-B08E-9508-9DCC-B861D27E4D2C}"/>
              </a:ext>
            </a:extLst>
          </p:cNvPr>
          <p:cNvPicPr>
            <a:picLocks noChangeAspect="1"/>
          </p:cNvPicPr>
          <p:nvPr/>
        </p:nvPicPr>
        <p:blipFill>
          <a:blip r:embed="rId5"/>
          <a:stretch>
            <a:fillRect/>
          </a:stretch>
        </p:blipFill>
        <p:spPr>
          <a:xfrm>
            <a:off x="528516" y="2462865"/>
            <a:ext cx="3177617" cy="3789323"/>
          </a:xfrm>
          <a:prstGeom prst="rect">
            <a:avLst/>
          </a:prstGeom>
        </p:spPr>
      </p:pic>
      <p:pic>
        <p:nvPicPr>
          <p:cNvPr id="9" name="Picture 8">
            <a:extLst>
              <a:ext uri="{FF2B5EF4-FFF2-40B4-BE49-F238E27FC236}">
                <a16:creationId xmlns:a16="http://schemas.microsoft.com/office/drawing/2014/main" id="{F1ECD271-5295-85CE-6FC6-C29E034DA1B5}"/>
              </a:ext>
            </a:extLst>
          </p:cNvPr>
          <p:cNvPicPr>
            <a:picLocks noChangeAspect="1"/>
          </p:cNvPicPr>
          <p:nvPr/>
        </p:nvPicPr>
        <p:blipFill>
          <a:blip r:embed="rId6"/>
          <a:stretch>
            <a:fillRect/>
          </a:stretch>
        </p:blipFill>
        <p:spPr>
          <a:xfrm>
            <a:off x="452437" y="1032697"/>
            <a:ext cx="1914790" cy="1731703"/>
          </a:xfrm>
          <a:prstGeom prst="rect">
            <a:avLst/>
          </a:prstGeom>
        </p:spPr>
      </p:pic>
      <p:cxnSp>
        <p:nvCxnSpPr>
          <p:cNvPr id="24" name="Straight Arrow Connector 23">
            <a:extLst>
              <a:ext uri="{FF2B5EF4-FFF2-40B4-BE49-F238E27FC236}">
                <a16:creationId xmlns:a16="http://schemas.microsoft.com/office/drawing/2014/main" id="{DE859321-8FEC-D7F7-6EC5-3EB8D163A746}"/>
              </a:ext>
            </a:extLst>
          </p:cNvPr>
          <p:cNvCxnSpPr/>
          <p:nvPr/>
        </p:nvCxnSpPr>
        <p:spPr>
          <a:xfrm flipH="1">
            <a:off x="2155371" y="2153038"/>
            <a:ext cx="2369984" cy="2183863"/>
          </a:xfrm>
          <a:prstGeom prst="straightConnector1">
            <a:avLst/>
          </a:prstGeom>
          <a:ln w="6350">
            <a:solidFill>
              <a:srgbClr val="00206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5" name="Footer Placeholder 4">
            <a:extLst>
              <a:ext uri="{FF2B5EF4-FFF2-40B4-BE49-F238E27FC236}">
                <a16:creationId xmlns:a16="http://schemas.microsoft.com/office/drawing/2014/main" id="{B8A00E72-1750-46D3-D9FC-42C1A622902F}"/>
              </a:ext>
            </a:extLst>
          </p:cNvPr>
          <p:cNvSpPr txBox="1">
            <a:spLocks/>
          </p:cNvSpPr>
          <p:nvPr/>
        </p:nvSpPr>
        <p:spPr>
          <a:xfrm>
            <a:off x="741362" y="6530802"/>
            <a:ext cx="5643563"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000" dirty="0"/>
              <a:t>Yuriy Pischalnikov | Quantum Technologies for Fundamental Physics, </a:t>
            </a:r>
            <a:r>
              <a:rPr lang="en-US" sz="1000" dirty="0" err="1"/>
              <a:t>Erice</a:t>
            </a:r>
            <a:r>
              <a:rPr lang="en-US" sz="1000" dirty="0"/>
              <a:t>, Italy, Sep 1-7, 2023</a:t>
            </a:r>
            <a:endParaRPr lang="en-US" sz="1000" b="1" dirty="0"/>
          </a:p>
        </p:txBody>
      </p:sp>
      <p:sp>
        <p:nvSpPr>
          <p:cNvPr id="27" name="TextBox 26">
            <a:extLst>
              <a:ext uri="{FF2B5EF4-FFF2-40B4-BE49-F238E27FC236}">
                <a16:creationId xmlns:a16="http://schemas.microsoft.com/office/drawing/2014/main" id="{7C984BCB-C2AC-13E1-E2CD-7A2674AA702F}"/>
              </a:ext>
            </a:extLst>
          </p:cNvPr>
          <p:cNvSpPr txBox="1"/>
          <p:nvPr/>
        </p:nvSpPr>
        <p:spPr>
          <a:xfrm>
            <a:off x="5282584" y="1876109"/>
            <a:ext cx="688009" cy="246221"/>
          </a:xfrm>
          <a:prstGeom prst="rect">
            <a:avLst/>
          </a:prstGeom>
          <a:noFill/>
        </p:spPr>
        <p:txBody>
          <a:bodyPr wrap="none" rtlCol="0">
            <a:spAutoFit/>
          </a:bodyPr>
          <a:lstStyle/>
          <a:p>
            <a:r>
              <a:rPr lang="en-US" sz="1000" i="1" dirty="0">
                <a:solidFill>
                  <a:srgbClr val="FF0000"/>
                </a:solidFill>
              </a:rPr>
              <a:t>Piezo OFF</a:t>
            </a:r>
          </a:p>
        </p:txBody>
      </p:sp>
      <p:sp>
        <p:nvSpPr>
          <p:cNvPr id="28" name="TextBox 27">
            <a:extLst>
              <a:ext uri="{FF2B5EF4-FFF2-40B4-BE49-F238E27FC236}">
                <a16:creationId xmlns:a16="http://schemas.microsoft.com/office/drawing/2014/main" id="{40DBD791-B14E-30D7-8208-E036A46B24A1}"/>
              </a:ext>
            </a:extLst>
          </p:cNvPr>
          <p:cNvSpPr txBox="1"/>
          <p:nvPr/>
        </p:nvSpPr>
        <p:spPr>
          <a:xfrm>
            <a:off x="4651736" y="2051636"/>
            <a:ext cx="559769" cy="215444"/>
          </a:xfrm>
          <a:prstGeom prst="rect">
            <a:avLst/>
          </a:prstGeom>
          <a:noFill/>
        </p:spPr>
        <p:txBody>
          <a:bodyPr wrap="none" rtlCol="0">
            <a:spAutoFit/>
          </a:bodyPr>
          <a:lstStyle/>
          <a:p>
            <a:r>
              <a:rPr lang="en-US" sz="800" i="1" dirty="0">
                <a:solidFill>
                  <a:schemeClr val="tx2">
                    <a:lumMod val="75000"/>
                  </a:schemeClr>
                </a:solidFill>
              </a:rPr>
              <a:t>Piezo ON</a:t>
            </a:r>
          </a:p>
        </p:txBody>
      </p:sp>
    </p:spTree>
    <p:extLst>
      <p:ext uri="{BB962C8B-B14F-4D97-AF65-F5344CB8AC3E}">
        <p14:creationId xmlns:p14="http://schemas.microsoft.com/office/powerpoint/2010/main" val="212079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D308-0A41-8E87-E403-0058831ACBE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8339F18-3D96-7E20-6A2C-6324BA014A9E}"/>
              </a:ext>
            </a:extLst>
          </p:cNvPr>
          <p:cNvSpPr>
            <a:spLocks noGrp="1"/>
          </p:cNvSpPr>
          <p:nvPr>
            <p:ph idx="1"/>
          </p:nvPr>
        </p:nvSpPr>
        <p:spPr/>
        <p:txBody>
          <a:bodyPr/>
          <a:lstStyle/>
          <a:p>
            <a:pPr>
              <a:buFont typeface="Wingdings" panose="05000000000000000000" pitchFamily="2" charset="2"/>
              <a:buChar char="q"/>
            </a:pPr>
            <a:r>
              <a:rPr lang="en-US" sz="1800" dirty="0">
                <a:latin typeface="Arial Rounded MT Bold" panose="020F0704030504030204" pitchFamily="34" charset="0"/>
              </a:rPr>
              <a:t>From FNAL experience with SRF cavities (1.3GHz &amp; 2.6GHz) cooled-down at VTS:</a:t>
            </a:r>
          </a:p>
          <a:p>
            <a:pPr lvl="1"/>
            <a:r>
              <a:rPr lang="en-US" sz="1800" i="1" dirty="0">
                <a:latin typeface="Arial Rounded MT Bold" panose="020F0704030504030204" pitchFamily="34" charset="0"/>
              </a:rPr>
              <a:t>slow frequency drift from 2-10 Hz/hour up to 300Hz/hour</a:t>
            </a:r>
          </a:p>
          <a:p>
            <a:pPr marL="400050" lvl="1" indent="0">
              <a:buNone/>
            </a:pPr>
            <a:r>
              <a:rPr lang="en-US" sz="1800" i="1" dirty="0">
                <a:latin typeface="Arial Rounded MT Bold" panose="020F0704030504030204" pitchFamily="34" charset="0"/>
              </a:rPr>
              <a:t>(it is not clear main contribution into this drift – it could be piezo-ceramic actuator “creep” or cavity’s df/</a:t>
            </a:r>
            <a:r>
              <a:rPr lang="en-US" sz="1800" i="1" dirty="0" err="1">
                <a:latin typeface="Arial Rounded MT Bold" panose="020F0704030504030204" pitchFamily="34" charset="0"/>
              </a:rPr>
              <a:t>dp</a:t>
            </a:r>
            <a:r>
              <a:rPr lang="en-US" sz="1800" i="1" dirty="0">
                <a:latin typeface="Arial Rounded MT Bold" panose="020F0704030504030204" pitchFamily="34" charset="0"/>
              </a:rPr>
              <a:t>, etc.)</a:t>
            </a:r>
          </a:p>
          <a:p>
            <a:pPr lvl="1"/>
            <a:r>
              <a:rPr lang="en-US" sz="1800" i="1" dirty="0">
                <a:latin typeface="Arial Rounded MT Bold" panose="020F0704030504030204" pitchFamily="34" charset="0"/>
              </a:rPr>
              <a:t>microphonics on the level of rms=3Hz, with main vibration frequency in the range of 20-60Hz…</a:t>
            </a:r>
          </a:p>
          <a:p>
            <a:pPr>
              <a:buFont typeface="Wingdings" panose="05000000000000000000" pitchFamily="2" charset="2"/>
              <a:buChar char="q"/>
            </a:pPr>
            <a:r>
              <a:rPr lang="en-US" sz="1800" dirty="0">
                <a:latin typeface="Arial Rounded MT Bold" panose="020F0704030504030204" pitchFamily="34" charset="0"/>
              </a:rPr>
              <a:t>We demonstrated that implementation of feed-back (PI) control algorithm applied to piezo-actuator could stabilized cavity frequency drift to the level of 0.2Hz (for 1 hour period). </a:t>
            </a:r>
          </a:p>
          <a:p>
            <a:pPr>
              <a:buFont typeface="Wingdings" panose="05000000000000000000" pitchFamily="2" charset="2"/>
              <a:buChar char="q"/>
            </a:pPr>
            <a:r>
              <a:rPr lang="en-US" sz="1800" dirty="0">
                <a:latin typeface="Arial Rounded MT Bold" panose="020F0704030504030204" pitchFamily="34" charset="0"/>
              </a:rPr>
              <a:t>For microphonics mitigation (compensation of the cavity vibration from external sources) passive method is first &amp; major line of defense. Efforts for development of passive mechanical filters is underway.</a:t>
            </a:r>
          </a:p>
          <a:p>
            <a:pPr>
              <a:buFont typeface="Wingdings" panose="05000000000000000000" pitchFamily="2" charset="2"/>
              <a:buChar char="q"/>
            </a:pPr>
            <a:r>
              <a:rPr lang="en-US" sz="1800" dirty="0">
                <a:latin typeface="Arial Rounded MT Bold" panose="020F0704030504030204" pitchFamily="34" charset="0"/>
              </a:rPr>
              <a:t>Active compensation (feed-back algorithms and  piezo-actuators) could deliver microphonics compensation but could work only for cavities with RF inside (emitter for Dark Photon experiments). Stability of feed-back algorithm could be issues.</a:t>
            </a:r>
          </a:p>
          <a:p>
            <a:pPr>
              <a:buFont typeface="Wingdings" panose="05000000000000000000" pitchFamily="2" charset="2"/>
              <a:buChar char="q"/>
            </a:pPr>
            <a:endParaRPr lang="en-US" sz="1800" dirty="0"/>
          </a:p>
          <a:p>
            <a:endParaRPr lang="en-US" sz="1800" dirty="0"/>
          </a:p>
        </p:txBody>
      </p:sp>
      <p:sp>
        <p:nvSpPr>
          <p:cNvPr id="4" name="Date Placeholder 3">
            <a:extLst>
              <a:ext uri="{FF2B5EF4-FFF2-40B4-BE49-F238E27FC236}">
                <a16:creationId xmlns:a16="http://schemas.microsoft.com/office/drawing/2014/main" id="{C5BAC1D6-5E12-2761-C3EC-D8DE216E7FDC}"/>
              </a:ext>
            </a:extLst>
          </p:cNvPr>
          <p:cNvSpPr>
            <a:spLocks noGrp="1"/>
          </p:cNvSpPr>
          <p:nvPr>
            <p:ph type="dt" sz="half" idx="10"/>
          </p:nvPr>
        </p:nvSpPr>
        <p:spPr/>
        <p:txBody>
          <a:bodyPr/>
          <a:lstStyle/>
          <a:p>
            <a:fld id="{C5C621B4-2D19-4059-9D69-7F22AFDEBA28}" type="datetime1">
              <a:rPr lang="en-US" altLang="en-US" smtClean="0"/>
              <a:t>8/8/2023</a:t>
            </a:fld>
            <a:endParaRPr lang="en-US" altLang="en-US"/>
          </a:p>
        </p:txBody>
      </p:sp>
      <p:sp>
        <p:nvSpPr>
          <p:cNvPr id="6" name="Slide Number Placeholder 5">
            <a:extLst>
              <a:ext uri="{FF2B5EF4-FFF2-40B4-BE49-F238E27FC236}">
                <a16:creationId xmlns:a16="http://schemas.microsoft.com/office/drawing/2014/main" id="{C4325BFB-3CB3-525A-BB8C-B140FF4ADCD2}"/>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sp>
        <p:nvSpPr>
          <p:cNvPr id="7" name="Footer Placeholder 4">
            <a:extLst>
              <a:ext uri="{FF2B5EF4-FFF2-40B4-BE49-F238E27FC236}">
                <a16:creationId xmlns:a16="http://schemas.microsoft.com/office/drawing/2014/main" id="{DDB07BB5-27F7-1949-B341-AF5DEF7DAA07}"/>
              </a:ext>
            </a:extLst>
          </p:cNvPr>
          <p:cNvSpPr txBox="1">
            <a:spLocks/>
          </p:cNvSpPr>
          <p:nvPr/>
        </p:nvSpPr>
        <p:spPr>
          <a:xfrm>
            <a:off x="741362" y="6530802"/>
            <a:ext cx="5643563"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000" dirty="0"/>
              <a:t>Yuriy Pischalnikov | Quantum Technologies for Fundamental Physics, </a:t>
            </a:r>
            <a:r>
              <a:rPr lang="en-US" sz="1000" dirty="0" err="1"/>
              <a:t>Erice</a:t>
            </a:r>
            <a:r>
              <a:rPr lang="en-US" sz="1000" dirty="0"/>
              <a:t>, Italy, Sep 1-7, 2023</a:t>
            </a:r>
            <a:endParaRPr lang="en-US" sz="1000" b="1" dirty="0"/>
          </a:p>
        </p:txBody>
      </p:sp>
    </p:spTree>
    <p:extLst>
      <p:ext uri="{BB962C8B-B14F-4D97-AF65-F5344CB8AC3E}">
        <p14:creationId xmlns:p14="http://schemas.microsoft.com/office/powerpoint/2010/main" val="3740926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23D5-DE98-C00F-363A-B97BCAA5597F}"/>
              </a:ext>
            </a:extLst>
          </p:cNvPr>
          <p:cNvSpPr>
            <a:spLocks noGrp="1"/>
          </p:cNvSpPr>
          <p:nvPr>
            <p:ph type="title"/>
          </p:nvPr>
        </p:nvSpPr>
        <p:spPr>
          <a:xfrm>
            <a:off x="457200" y="-5021"/>
            <a:ext cx="8686800" cy="641739"/>
          </a:xfrm>
        </p:spPr>
        <p:txBody>
          <a:bodyPr/>
          <a:lstStyle/>
          <a:p>
            <a:r>
              <a:rPr lang="en-US" i="1" dirty="0"/>
              <a:t>Resonance Control for SRF Cavities (for accelerators)</a:t>
            </a:r>
          </a:p>
        </p:txBody>
      </p:sp>
      <p:sp>
        <p:nvSpPr>
          <p:cNvPr id="4" name="Date Placeholder 3">
            <a:extLst>
              <a:ext uri="{FF2B5EF4-FFF2-40B4-BE49-F238E27FC236}">
                <a16:creationId xmlns:a16="http://schemas.microsoft.com/office/drawing/2014/main" id="{E25147D8-91E7-0A07-A8B4-559DD1119E8B}"/>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4C97"/>
                </a:solidFill>
                <a:effectLst/>
                <a:uLnTx/>
                <a:uFillTx/>
                <a:latin typeface="Helvetica" panose="020B0604020202020204" pitchFamily="34" charset="0"/>
                <a:ea typeface="Geneva" pitchFamily="121" charset="-128"/>
                <a:cs typeface="+mn-cs"/>
              </a:rPr>
              <a:t>8/4/2023</a:t>
            </a:r>
          </a:p>
        </p:txBody>
      </p:sp>
      <p:sp>
        <p:nvSpPr>
          <p:cNvPr id="5" name="Footer Placeholder 4">
            <a:extLst>
              <a:ext uri="{FF2B5EF4-FFF2-40B4-BE49-F238E27FC236}">
                <a16:creationId xmlns:a16="http://schemas.microsoft.com/office/drawing/2014/main" id="{D5F14DB8-7EE3-03E4-30C6-6C8746293658}"/>
              </a:ext>
            </a:extLst>
          </p:cNvPr>
          <p:cNvSpPr>
            <a:spLocks noGrp="1"/>
          </p:cNvSpPr>
          <p:nvPr>
            <p:ph type="ftr" sz="quarter" idx="11"/>
          </p:nvPr>
        </p:nvSpPr>
        <p:spPr>
          <a:xfrm>
            <a:off x="806449" y="6515100"/>
            <a:ext cx="5643563"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4C97"/>
                </a:solidFill>
                <a:effectLst/>
                <a:uLnTx/>
                <a:uFillTx/>
                <a:latin typeface="Helvetica"/>
                <a:ea typeface="ＭＳ Ｐゴシック" charset="0"/>
              </a:rPr>
              <a:t>Yuriy Pischalnikov | Quantum Technologies for Fundamental Physics, </a:t>
            </a:r>
            <a:r>
              <a:rPr kumimoji="0" lang="en-US" sz="1000" b="0" i="0" u="none" strike="noStrike" kern="1200" cap="none" spc="0" normalizeH="0" baseline="0" noProof="0" dirty="0" err="1">
                <a:ln>
                  <a:noFill/>
                </a:ln>
                <a:solidFill>
                  <a:srgbClr val="004C97"/>
                </a:solidFill>
                <a:effectLst/>
                <a:uLnTx/>
                <a:uFillTx/>
                <a:latin typeface="Helvetica"/>
                <a:ea typeface="ＭＳ Ｐゴシック" charset="0"/>
              </a:rPr>
              <a:t>Erice</a:t>
            </a:r>
            <a:r>
              <a:rPr kumimoji="0" lang="en-US" sz="1000" b="0" i="0" u="none" strike="noStrike" kern="1200" cap="none" spc="0" normalizeH="0" baseline="0" noProof="0" dirty="0">
                <a:ln>
                  <a:noFill/>
                </a:ln>
                <a:solidFill>
                  <a:srgbClr val="004C97"/>
                </a:solidFill>
                <a:effectLst/>
                <a:uLnTx/>
                <a:uFillTx/>
                <a:latin typeface="Helvetica"/>
                <a:ea typeface="ＭＳ Ｐゴシック" charset="0"/>
              </a:rPr>
              <a:t>, Italy, Sep 1-7, 2023</a:t>
            </a:r>
            <a:endParaRPr kumimoji="0" lang="en-US" sz="10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0EE5C955-7E56-1CE2-2C66-8AD45E3C40AB}"/>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12" name="TextBox 11">
            <a:extLst>
              <a:ext uri="{FF2B5EF4-FFF2-40B4-BE49-F238E27FC236}">
                <a16:creationId xmlns:a16="http://schemas.microsoft.com/office/drawing/2014/main" id="{BF79140D-2AA1-DB47-50D7-E697F517DA39}"/>
              </a:ext>
            </a:extLst>
          </p:cNvPr>
          <p:cNvSpPr txBox="1"/>
          <p:nvPr/>
        </p:nvSpPr>
        <p:spPr>
          <a:xfrm>
            <a:off x="228601" y="970950"/>
            <a:ext cx="8607490" cy="4893647"/>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rPr>
              <a:t>Cavity made from thin Nb sheets (cooling down at high gradient). External vibration (microphonics) or/and Lorentz forces will  </a:t>
            </a:r>
            <a:r>
              <a:rPr kumimoji="0" lang="en-US" sz="2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sym typeface="Wingdings" panose="05000000000000000000" pitchFamily="2" charset="2"/>
              </a:rPr>
              <a:t>change cavity shape== frequency; </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sym typeface="Wingdings" panose="05000000000000000000" pitchFamily="2" charset="2"/>
            </a:endParaRP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sym typeface="Wingdings" panose="05000000000000000000" pitchFamily="2" charset="2"/>
              </a:rPr>
              <a:t>To keep SRF cavity’s accelerating gradient at required level LLRF system could overcome cavity’s resonance shift by pumping more RF power.  This approach very expensive and to keep cost of RF-plant at reasonable cost the SRF cavity equipped (in addition to slow/coarse tuner) with fast tuning (piezo) system that can actively compensate LFD and slow frequency drift &amp; microphonics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a:t>
            </a:r>
          </a:p>
        </p:txBody>
      </p:sp>
      <p:pic>
        <p:nvPicPr>
          <p:cNvPr id="3" name="Picture 2">
            <a:extLst>
              <a:ext uri="{FF2B5EF4-FFF2-40B4-BE49-F238E27FC236}">
                <a16:creationId xmlns:a16="http://schemas.microsoft.com/office/drawing/2014/main" id="{25E380DA-30EC-60C8-9E3D-B413F066D65D}"/>
              </a:ext>
            </a:extLst>
          </p:cNvPr>
          <p:cNvPicPr>
            <a:picLocks noChangeAspect="1"/>
          </p:cNvPicPr>
          <p:nvPr/>
        </p:nvPicPr>
        <p:blipFill>
          <a:blip r:embed="rId2"/>
          <a:stretch>
            <a:fillRect/>
          </a:stretch>
        </p:blipFill>
        <p:spPr>
          <a:xfrm>
            <a:off x="4572000" y="5022199"/>
            <a:ext cx="2188654" cy="1176630"/>
          </a:xfrm>
          <a:prstGeom prst="rect">
            <a:avLst/>
          </a:prstGeom>
        </p:spPr>
      </p:pic>
      <p:pic>
        <p:nvPicPr>
          <p:cNvPr id="7" name="Picture 6">
            <a:extLst>
              <a:ext uri="{FF2B5EF4-FFF2-40B4-BE49-F238E27FC236}">
                <a16:creationId xmlns:a16="http://schemas.microsoft.com/office/drawing/2014/main" id="{6614109F-5B8F-15B8-DC7D-AEC1382DCB01}"/>
              </a:ext>
            </a:extLst>
          </p:cNvPr>
          <p:cNvPicPr>
            <a:picLocks noChangeAspect="1"/>
          </p:cNvPicPr>
          <p:nvPr/>
        </p:nvPicPr>
        <p:blipFill>
          <a:blip r:embed="rId3"/>
          <a:stretch>
            <a:fillRect/>
          </a:stretch>
        </p:blipFill>
        <p:spPr>
          <a:xfrm>
            <a:off x="1805889" y="5022199"/>
            <a:ext cx="1188823" cy="1176630"/>
          </a:xfrm>
          <a:prstGeom prst="rect">
            <a:avLst/>
          </a:prstGeom>
        </p:spPr>
      </p:pic>
    </p:spTree>
    <p:extLst>
      <p:ext uri="{BB962C8B-B14F-4D97-AF65-F5344CB8AC3E}">
        <p14:creationId xmlns:p14="http://schemas.microsoft.com/office/powerpoint/2010/main" val="1634836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6C08-0A0B-9DA3-842C-657E306B6C59}"/>
              </a:ext>
            </a:extLst>
          </p:cNvPr>
          <p:cNvSpPr>
            <a:spLocks noGrp="1"/>
          </p:cNvSpPr>
          <p:nvPr>
            <p:ph type="title"/>
          </p:nvPr>
        </p:nvSpPr>
        <p:spPr/>
        <p:txBody>
          <a:bodyPr/>
          <a:lstStyle/>
          <a:p>
            <a:r>
              <a:rPr lang="en-US" dirty="0"/>
              <a:t>Passive Microphonics mitigation at LCLS II project  </a:t>
            </a:r>
          </a:p>
        </p:txBody>
      </p:sp>
      <p:pic>
        <p:nvPicPr>
          <p:cNvPr id="8" name="Content Placeholder 7">
            <a:extLst>
              <a:ext uri="{FF2B5EF4-FFF2-40B4-BE49-F238E27FC236}">
                <a16:creationId xmlns:a16="http://schemas.microsoft.com/office/drawing/2014/main" id="{994DA7CB-CFA3-721E-875C-5B55687A4F9B}"/>
              </a:ext>
            </a:extLst>
          </p:cNvPr>
          <p:cNvPicPr>
            <a:picLocks noGrp="1" noChangeAspect="1"/>
          </p:cNvPicPr>
          <p:nvPr>
            <p:ph idx="1"/>
          </p:nvPr>
        </p:nvPicPr>
        <p:blipFill rotWithShape="1">
          <a:blip r:embed="rId2"/>
          <a:srcRect l="39403" t="31275" r="22124" b="14178"/>
          <a:stretch/>
        </p:blipFill>
        <p:spPr>
          <a:xfrm>
            <a:off x="2368297" y="2715153"/>
            <a:ext cx="3011871" cy="2567235"/>
          </a:xfrm>
        </p:spPr>
      </p:pic>
      <p:sp>
        <p:nvSpPr>
          <p:cNvPr id="4" name="Date Placeholder 3">
            <a:extLst>
              <a:ext uri="{FF2B5EF4-FFF2-40B4-BE49-F238E27FC236}">
                <a16:creationId xmlns:a16="http://schemas.microsoft.com/office/drawing/2014/main" id="{65C67D17-6542-DB8F-9412-98BD24083303}"/>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5C621B4-2D19-4059-9D69-7F22AFDEBA28}"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AA96AA84-0358-1352-64BF-FB1BEB0512D2}"/>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0" name="Picture 9">
            <a:extLst>
              <a:ext uri="{FF2B5EF4-FFF2-40B4-BE49-F238E27FC236}">
                <a16:creationId xmlns:a16="http://schemas.microsoft.com/office/drawing/2014/main" id="{3223BFE9-053F-4D0A-8A92-0DEC3C987F85}"/>
              </a:ext>
            </a:extLst>
          </p:cNvPr>
          <p:cNvPicPr>
            <a:picLocks noChangeAspect="1"/>
          </p:cNvPicPr>
          <p:nvPr/>
        </p:nvPicPr>
        <p:blipFill>
          <a:blip r:embed="rId3"/>
          <a:stretch>
            <a:fillRect/>
          </a:stretch>
        </p:blipFill>
        <p:spPr>
          <a:xfrm>
            <a:off x="1030311" y="1323082"/>
            <a:ext cx="1994244" cy="1782090"/>
          </a:xfrm>
          <a:prstGeom prst="rect">
            <a:avLst/>
          </a:prstGeom>
        </p:spPr>
      </p:pic>
      <p:pic>
        <p:nvPicPr>
          <p:cNvPr id="11" name="Picture 10">
            <a:extLst>
              <a:ext uri="{FF2B5EF4-FFF2-40B4-BE49-F238E27FC236}">
                <a16:creationId xmlns:a16="http://schemas.microsoft.com/office/drawing/2014/main" id="{B4FA30F3-5BD6-1FF0-864E-C0B87A3F4A7A}"/>
              </a:ext>
            </a:extLst>
          </p:cNvPr>
          <p:cNvPicPr>
            <a:picLocks noChangeAspect="1"/>
          </p:cNvPicPr>
          <p:nvPr/>
        </p:nvPicPr>
        <p:blipFill>
          <a:blip r:embed="rId4"/>
          <a:stretch>
            <a:fillRect/>
          </a:stretch>
        </p:blipFill>
        <p:spPr>
          <a:xfrm>
            <a:off x="3601872" y="1537827"/>
            <a:ext cx="796264" cy="1121940"/>
          </a:xfrm>
          <a:prstGeom prst="rect">
            <a:avLst/>
          </a:prstGeom>
        </p:spPr>
      </p:pic>
      <p:pic>
        <p:nvPicPr>
          <p:cNvPr id="12" name="Picture 11">
            <a:extLst>
              <a:ext uri="{FF2B5EF4-FFF2-40B4-BE49-F238E27FC236}">
                <a16:creationId xmlns:a16="http://schemas.microsoft.com/office/drawing/2014/main" id="{E460F40D-E61C-E9C0-6605-7F8E8F38EA94}"/>
              </a:ext>
            </a:extLst>
          </p:cNvPr>
          <p:cNvPicPr>
            <a:picLocks noChangeAspect="1"/>
          </p:cNvPicPr>
          <p:nvPr/>
        </p:nvPicPr>
        <p:blipFill>
          <a:blip r:embed="rId5"/>
          <a:stretch>
            <a:fillRect/>
          </a:stretch>
        </p:blipFill>
        <p:spPr>
          <a:xfrm>
            <a:off x="5457206" y="3998770"/>
            <a:ext cx="3416043" cy="2260004"/>
          </a:xfrm>
          <a:prstGeom prst="rect">
            <a:avLst/>
          </a:prstGeom>
        </p:spPr>
      </p:pic>
      <p:grpSp>
        <p:nvGrpSpPr>
          <p:cNvPr id="15" name="Group 14">
            <a:extLst>
              <a:ext uri="{FF2B5EF4-FFF2-40B4-BE49-F238E27FC236}">
                <a16:creationId xmlns:a16="http://schemas.microsoft.com/office/drawing/2014/main" id="{6FFE00E5-658F-939F-319D-0FEEA19ADB83}"/>
              </a:ext>
            </a:extLst>
          </p:cNvPr>
          <p:cNvGrpSpPr/>
          <p:nvPr/>
        </p:nvGrpSpPr>
        <p:grpSpPr>
          <a:xfrm>
            <a:off x="7678511" y="4564164"/>
            <a:ext cx="1372954" cy="1279988"/>
            <a:chOff x="7062341" y="2340392"/>
            <a:chExt cx="1714962" cy="1529561"/>
          </a:xfrm>
        </p:grpSpPr>
        <p:pic>
          <p:nvPicPr>
            <p:cNvPr id="13" name="Picture 12">
              <a:extLst>
                <a:ext uri="{FF2B5EF4-FFF2-40B4-BE49-F238E27FC236}">
                  <a16:creationId xmlns:a16="http://schemas.microsoft.com/office/drawing/2014/main" id="{2ECDF6B8-DF75-67E7-8EBB-171CDC41A395}"/>
                </a:ext>
              </a:extLst>
            </p:cNvPr>
            <p:cNvPicPr>
              <a:picLocks noChangeAspect="1"/>
            </p:cNvPicPr>
            <p:nvPr/>
          </p:nvPicPr>
          <p:blipFill>
            <a:blip r:embed="rId6"/>
            <a:stretch>
              <a:fillRect/>
            </a:stretch>
          </p:blipFill>
          <p:spPr>
            <a:xfrm>
              <a:off x="7062341" y="2340392"/>
              <a:ext cx="1714962" cy="1529561"/>
            </a:xfrm>
            <a:prstGeom prst="rect">
              <a:avLst/>
            </a:prstGeom>
          </p:spPr>
        </p:pic>
        <p:sp>
          <p:nvSpPr>
            <p:cNvPr id="14" name="TextBox 13">
              <a:extLst>
                <a:ext uri="{FF2B5EF4-FFF2-40B4-BE49-F238E27FC236}">
                  <a16:creationId xmlns:a16="http://schemas.microsoft.com/office/drawing/2014/main" id="{55B0BE65-833B-B3F6-74C1-4E7D19A0F51A}"/>
                </a:ext>
              </a:extLst>
            </p:cNvPr>
            <p:cNvSpPr txBox="1"/>
            <p:nvPr/>
          </p:nvSpPr>
          <p:spPr>
            <a:xfrm>
              <a:off x="7704233" y="3111334"/>
              <a:ext cx="53572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sng" strike="noStrike" kern="1200" cap="none" spc="0" normalizeH="0" baseline="0" noProof="0" dirty="0">
                  <a:ln>
                    <a:noFill/>
                  </a:ln>
                  <a:solidFill>
                    <a:srgbClr val="FF0000"/>
                  </a:solidFill>
                  <a:effectLst/>
                  <a:uLnTx/>
                  <a:uFillTx/>
                  <a:latin typeface="Arial Rounded MT Bold" panose="020F0704030504030204" pitchFamily="34" charset="0"/>
                  <a:ea typeface="Geneva" pitchFamily="121" charset="-128"/>
                  <a:cs typeface="+mn-cs"/>
                </a:rPr>
                <a:t>10 Hz</a:t>
              </a:r>
            </a:p>
          </p:txBody>
        </p:sp>
      </p:grpSp>
      <p:cxnSp>
        <p:nvCxnSpPr>
          <p:cNvPr id="19" name="Straight Connector 18">
            <a:extLst>
              <a:ext uri="{FF2B5EF4-FFF2-40B4-BE49-F238E27FC236}">
                <a16:creationId xmlns:a16="http://schemas.microsoft.com/office/drawing/2014/main" id="{B491086A-F840-E961-470F-9114A1BDDB90}"/>
              </a:ext>
            </a:extLst>
          </p:cNvPr>
          <p:cNvCxnSpPr>
            <a:cxnSpLocks/>
          </p:cNvCxnSpPr>
          <p:nvPr/>
        </p:nvCxnSpPr>
        <p:spPr>
          <a:xfrm>
            <a:off x="1373080" y="1731146"/>
            <a:ext cx="0" cy="1374026"/>
          </a:xfrm>
          <a:prstGeom prst="line">
            <a:avLst/>
          </a:prstGeom>
          <a:ln w="6350">
            <a:solidFill>
              <a:schemeClr val="accent6">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F3F6EE2-64CA-F8D2-AE3A-9D8FB979271B}"/>
              </a:ext>
            </a:extLst>
          </p:cNvPr>
          <p:cNvCxnSpPr>
            <a:cxnSpLocks/>
          </p:cNvCxnSpPr>
          <p:nvPr/>
        </p:nvCxnSpPr>
        <p:spPr>
          <a:xfrm>
            <a:off x="2744680" y="1731146"/>
            <a:ext cx="0" cy="1374026"/>
          </a:xfrm>
          <a:prstGeom prst="line">
            <a:avLst/>
          </a:prstGeom>
          <a:ln w="6350">
            <a:solidFill>
              <a:schemeClr val="accent6">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E52728EA-6064-FF5C-AABE-01BFF0455D8D}"/>
              </a:ext>
            </a:extLst>
          </p:cNvPr>
          <p:cNvCxnSpPr/>
          <p:nvPr/>
        </p:nvCxnSpPr>
        <p:spPr>
          <a:xfrm>
            <a:off x="1373080" y="3033204"/>
            <a:ext cx="1371600" cy="0"/>
          </a:xfrm>
          <a:prstGeom prst="straightConnector1">
            <a:avLst/>
          </a:prstGeom>
          <a:ln w="9525">
            <a:solidFill>
              <a:schemeClr val="accent4"/>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628F1E1F-8B12-76A5-D918-F58CD417ECFB}"/>
              </a:ext>
            </a:extLst>
          </p:cNvPr>
          <p:cNvPicPr>
            <a:picLocks noChangeAspect="1"/>
          </p:cNvPicPr>
          <p:nvPr/>
        </p:nvPicPr>
        <p:blipFill>
          <a:blip r:embed="rId7"/>
          <a:stretch>
            <a:fillRect/>
          </a:stretch>
        </p:blipFill>
        <p:spPr>
          <a:xfrm>
            <a:off x="6003173" y="3542905"/>
            <a:ext cx="500843" cy="1021259"/>
          </a:xfrm>
          <a:prstGeom prst="rect">
            <a:avLst/>
          </a:prstGeom>
        </p:spPr>
      </p:pic>
      <p:sp>
        <p:nvSpPr>
          <p:cNvPr id="26" name="Arrow: Right 25">
            <a:extLst>
              <a:ext uri="{FF2B5EF4-FFF2-40B4-BE49-F238E27FC236}">
                <a16:creationId xmlns:a16="http://schemas.microsoft.com/office/drawing/2014/main" id="{9469D119-05CA-A7FC-98EF-3BCA7D761647}"/>
              </a:ext>
            </a:extLst>
          </p:cNvPr>
          <p:cNvSpPr/>
          <p:nvPr/>
        </p:nvSpPr>
        <p:spPr>
          <a:xfrm rot="1496837">
            <a:off x="5348919" y="4297256"/>
            <a:ext cx="401560" cy="191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F9C8FD92-F903-D2FB-0C0B-0D837D30F5D0}"/>
              </a:ext>
            </a:extLst>
          </p:cNvPr>
          <p:cNvSpPr txBox="1"/>
          <p:nvPr/>
        </p:nvSpPr>
        <p:spPr>
          <a:xfrm>
            <a:off x="69954" y="3218156"/>
            <a:ext cx="2429861" cy="178510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rPr>
              <a:t>Cryo-flow induced vibrations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rPr>
              <a:t>(</a:t>
            </a:r>
            <a:r>
              <a:rPr kumimoji="0" lang="en-US" sz="1200" b="0" i="0" u="none" strike="noStrike" kern="1200" cap="none" spc="0" normalizeH="0" baseline="0" noProof="0" dirty="0" err="1">
                <a:ln>
                  <a:noFill/>
                </a:ln>
                <a:solidFill>
                  <a:srgbClr val="004C97"/>
                </a:solidFill>
                <a:effectLst/>
                <a:uLnTx/>
                <a:uFillTx/>
                <a:latin typeface="Amasis MT Pro Medium" panose="02040604050005020304" pitchFamily="18" charset="0"/>
                <a:ea typeface="Geneva" pitchFamily="121" charset="-128"/>
                <a:cs typeface="+mn-cs"/>
              </a:rPr>
              <a:t>Thermo</a:t>
            </a:r>
            <a:r>
              <a:rPr kumimoji="0" lang="en-US" sz="12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rPr>
              <a:t> Acoustic Oscillations)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rPr>
              <a:t>were main source that led to significant (150Hz peak-to-peak) microphonics at </a:t>
            </a:r>
            <a:r>
              <a:rPr kumimoji="0" lang="en-US" sz="1400" b="0" i="0" u="none" strike="noStrike" kern="1200" cap="none" spc="0" normalizeH="0" baseline="0" noProof="0" dirty="0" err="1">
                <a:ln>
                  <a:noFill/>
                </a:ln>
                <a:solidFill>
                  <a:srgbClr val="004C97"/>
                </a:solidFill>
                <a:effectLst/>
                <a:uLnTx/>
                <a:uFillTx/>
                <a:latin typeface="Amasis MT Pro Medium" panose="02040604050005020304" pitchFamily="18" charset="0"/>
                <a:ea typeface="Geneva" pitchFamily="121" charset="-128"/>
                <a:cs typeface="+mn-cs"/>
              </a:rPr>
              <a:t>pCM</a:t>
            </a:r>
            <a:r>
              <a:rPr kumimoji="0" lang="en-US" sz="1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4C97"/>
              </a:solidFill>
              <a:effectLst/>
              <a:uLnTx/>
              <a:uFillTx/>
              <a:latin typeface="Amasis MT Pro Medium" panose="02040604050005020304" pitchFamily="18" charset="0"/>
              <a:ea typeface="Geneva" pitchFamily="121" charset="-128"/>
              <a:cs typeface="+mn-cs"/>
            </a:endParaRPr>
          </a:p>
        </p:txBody>
      </p:sp>
      <p:sp>
        <p:nvSpPr>
          <p:cNvPr id="28" name="TextBox 27">
            <a:extLst>
              <a:ext uri="{FF2B5EF4-FFF2-40B4-BE49-F238E27FC236}">
                <a16:creationId xmlns:a16="http://schemas.microsoft.com/office/drawing/2014/main" id="{0ED4392A-00B2-536C-B9C0-0F0A780BD1FF}"/>
              </a:ext>
            </a:extLst>
          </p:cNvPr>
          <p:cNvSpPr txBox="1"/>
          <p:nvPr/>
        </p:nvSpPr>
        <p:spPr>
          <a:xfrm>
            <a:off x="2576945" y="5337774"/>
            <a:ext cx="2803223"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Vibration lines shift rapidly frequency and amplitude</a:t>
            </a:r>
          </a:p>
        </p:txBody>
      </p:sp>
      <p:sp>
        <p:nvSpPr>
          <p:cNvPr id="29" name="TextBox 28">
            <a:extLst>
              <a:ext uri="{FF2B5EF4-FFF2-40B4-BE49-F238E27FC236}">
                <a16:creationId xmlns:a16="http://schemas.microsoft.com/office/drawing/2014/main" id="{97F30CC1-8F4F-A369-A03C-7B1DC4DC8B1C}"/>
              </a:ext>
            </a:extLst>
          </p:cNvPr>
          <p:cNvSpPr txBox="1"/>
          <p:nvPr/>
        </p:nvSpPr>
        <p:spPr>
          <a:xfrm>
            <a:off x="5466117" y="2616880"/>
            <a:ext cx="362027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Cryogenic Valve modification &amp; other changes in cryogenic flow led to significant (~15times) reduction of cavity detuning. Spectrum of the microphonics more looks like external (stable) vibrations</a:t>
            </a:r>
          </a:p>
        </p:txBody>
      </p:sp>
      <p:pic>
        <p:nvPicPr>
          <p:cNvPr id="30" name="Picture 29">
            <a:extLst>
              <a:ext uri="{FF2B5EF4-FFF2-40B4-BE49-F238E27FC236}">
                <a16:creationId xmlns:a16="http://schemas.microsoft.com/office/drawing/2014/main" id="{CBFA65D0-E456-F96C-7CA4-00723A31EEDD}"/>
              </a:ext>
            </a:extLst>
          </p:cNvPr>
          <p:cNvPicPr>
            <a:picLocks noChangeAspect="1"/>
          </p:cNvPicPr>
          <p:nvPr/>
        </p:nvPicPr>
        <p:blipFill>
          <a:blip r:embed="rId8"/>
          <a:stretch>
            <a:fillRect/>
          </a:stretch>
        </p:blipFill>
        <p:spPr>
          <a:xfrm>
            <a:off x="5176674" y="969134"/>
            <a:ext cx="3310880" cy="1552717"/>
          </a:xfrm>
          <a:prstGeom prst="rect">
            <a:avLst/>
          </a:prstGeom>
        </p:spPr>
      </p:pic>
      <p:sp>
        <p:nvSpPr>
          <p:cNvPr id="31" name="Footer Placeholder 4">
            <a:extLst>
              <a:ext uri="{FF2B5EF4-FFF2-40B4-BE49-F238E27FC236}">
                <a16:creationId xmlns:a16="http://schemas.microsoft.com/office/drawing/2014/main" id="{5D5C2FE3-E5A8-7C33-3BA2-20FC9125E097}"/>
              </a:ext>
            </a:extLst>
          </p:cNvPr>
          <p:cNvSpPr>
            <a:spLocks noGrp="1"/>
          </p:cNvSpPr>
          <p:nvPr>
            <p:ph type="ftr" sz="quarter" idx="11"/>
          </p:nvPr>
        </p:nvSpPr>
        <p:spPr>
          <a:xfrm>
            <a:off x="806449" y="6515100"/>
            <a:ext cx="5643563"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4C97"/>
                </a:solidFill>
                <a:effectLst/>
                <a:uLnTx/>
                <a:uFillTx/>
                <a:latin typeface="Helvetica"/>
                <a:ea typeface="ＭＳ Ｐゴシック" charset="0"/>
              </a:rPr>
              <a:t>Yuriy Pischalnikov | Quantum Technologies for Fundamental Physics, </a:t>
            </a:r>
            <a:r>
              <a:rPr kumimoji="0" lang="en-US" sz="1000" b="0" i="0" u="none" strike="noStrike" kern="1200" cap="none" spc="0" normalizeH="0" baseline="0" noProof="0" dirty="0" err="1">
                <a:ln>
                  <a:noFill/>
                </a:ln>
                <a:solidFill>
                  <a:srgbClr val="004C97"/>
                </a:solidFill>
                <a:effectLst/>
                <a:uLnTx/>
                <a:uFillTx/>
                <a:latin typeface="Helvetica"/>
                <a:ea typeface="ＭＳ Ｐゴシック" charset="0"/>
              </a:rPr>
              <a:t>Erice</a:t>
            </a:r>
            <a:r>
              <a:rPr kumimoji="0" lang="en-US" sz="1000" b="0" i="0" u="none" strike="noStrike" kern="1200" cap="none" spc="0" normalizeH="0" baseline="0" noProof="0" dirty="0">
                <a:ln>
                  <a:noFill/>
                </a:ln>
                <a:solidFill>
                  <a:srgbClr val="004C97"/>
                </a:solidFill>
                <a:effectLst/>
                <a:uLnTx/>
                <a:uFillTx/>
                <a:latin typeface="Helvetica"/>
                <a:ea typeface="ＭＳ Ｐゴシック" charset="0"/>
              </a:rPr>
              <a:t>, Italy, Sep 1-7, 2023</a:t>
            </a:r>
            <a:endParaRPr kumimoji="0" lang="en-US" sz="10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190116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8868-A999-4D59-E89F-234CE08BCF24}"/>
              </a:ext>
            </a:extLst>
          </p:cNvPr>
          <p:cNvSpPr>
            <a:spLocks noGrp="1"/>
          </p:cNvSpPr>
          <p:nvPr>
            <p:ph type="title"/>
          </p:nvPr>
        </p:nvSpPr>
        <p:spPr/>
        <p:txBody>
          <a:bodyPr/>
          <a:lstStyle/>
          <a:p>
            <a:r>
              <a:rPr lang="en-US" sz="2000" b="0" dirty="0">
                <a:latin typeface="Arial Rounded MT Bold" panose="020F0704030504030204" pitchFamily="34" charset="0"/>
              </a:rPr>
              <a:t>1,3 GHz two single cell cavities at VTS </a:t>
            </a:r>
          </a:p>
        </p:txBody>
      </p:sp>
      <p:pic>
        <p:nvPicPr>
          <p:cNvPr id="8" name="Content Placeholder 7">
            <a:extLst>
              <a:ext uri="{FF2B5EF4-FFF2-40B4-BE49-F238E27FC236}">
                <a16:creationId xmlns:a16="http://schemas.microsoft.com/office/drawing/2014/main" id="{FB4A3CFE-72F3-EDCF-FB9A-995CCB9A680A}"/>
              </a:ext>
            </a:extLst>
          </p:cNvPr>
          <p:cNvPicPr>
            <a:picLocks noGrp="1" noChangeAspect="1"/>
          </p:cNvPicPr>
          <p:nvPr>
            <p:ph idx="1"/>
          </p:nvPr>
        </p:nvPicPr>
        <p:blipFill rotWithShape="1">
          <a:blip r:embed="rId2"/>
          <a:srcRect l="50082" t="28219" r="22819" b="23131"/>
          <a:stretch/>
        </p:blipFill>
        <p:spPr>
          <a:xfrm>
            <a:off x="341832" y="1016949"/>
            <a:ext cx="3142162" cy="3085032"/>
          </a:xfrm>
        </p:spPr>
      </p:pic>
      <p:sp>
        <p:nvSpPr>
          <p:cNvPr id="4" name="Date Placeholder 3">
            <a:extLst>
              <a:ext uri="{FF2B5EF4-FFF2-40B4-BE49-F238E27FC236}">
                <a16:creationId xmlns:a16="http://schemas.microsoft.com/office/drawing/2014/main" id="{A096D490-C8F5-F6E4-51E6-CE34B11EEDD5}"/>
              </a:ext>
            </a:extLst>
          </p:cNvPr>
          <p:cNvSpPr>
            <a:spLocks noGrp="1"/>
          </p:cNvSpPr>
          <p:nvPr>
            <p:ph type="dt" sz="half" idx="10"/>
          </p:nvPr>
        </p:nvSpPr>
        <p:spPr/>
        <p:txBody>
          <a:bodyPr/>
          <a:lstStyle/>
          <a:p>
            <a:fld id="{C5C621B4-2D19-4059-9D69-7F22AFDEBA28}" type="datetime1">
              <a:rPr lang="en-US" altLang="en-US" smtClean="0"/>
              <a:t>8/8/2023</a:t>
            </a:fld>
            <a:endParaRPr lang="en-US" altLang="en-US"/>
          </a:p>
        </p:txBody>
      </p:sp>
      <p:sp>
        <p:nvSpPr>
          <p:cNvPr id="6" name="Slide Number Placeholder 5">
            <a:extLst>
              <a:ext uri="{FF2B5EF4-FFF2-40B4-BE49-F238E27FC236}">
                <a16:creationId xmlns:a16="http://schemas.microsoft.com/office/drawing/2014/main" id="{B01453B1-7602-96B5-5FC1-EBD6623E184C}"/>
              </a:ext>
            </a:extLst>
          </p:cNvPr>
          <p:cNvSpPr>
            <a:spLocks noGrp="1"/>
          </p:cNvSpPr>
          <p:nvPr>
            <p:ph type="sldNum" sz="quarter" idx="12"/>
          </p:nvPr>
        </p:nvSpPr>
        <p:spPr/>
        <p:txBody>
          <a:bodyPr/>
          <a:lstStyle/>
          <a:p>
            <a:fld id="{52E9C158-AEF1-41A2-A6CE-6F0BAB305EFD}" type="slidenum">
              <a:rPr lang="en-US" altLang="en-US" smtClean="0"/>
              <a:pPr/>
              <a:t>4</a:t>
            </a:fld>
            <a:endParaRPr lang="en-US" altLang="en-US"/>
          </a:p>
        </p:txBody>
      </p:sp>
      <p:pic>
        <p:nvPicPr>
          <p:cNvPr id="10" name="Picture 9">
            <a:extLst>
              <a:ext uri="{FF2B5EF4-FFF2-40B4-BE49-F238E27FC236}">
                <a16:creationId xmlns:a16="http://schemas.microsoft.com/office/drawing/2014/main" id="{A7B3E95C-C8E8-764B-E121-6F9466F89DF5}"/>
              </a:ext>
            </a:extLst>
          </p:cNvPr>
          <p:cNvPicPr>
            <a:picLocks noChangeAspect="1"/>
          </p:cNvPicPr>
          <p:nvPr/>
        </p:nvPicPr>
        <p:blipFill rotWithShape="1">
          <a:blip r:embed="rId3"/>
          <a:srcRect l="16168" t="28254" r="50748" b="33466"/>
          <a:stretch/>
        </p:blipFill>
        <p:spPr>
          <a:xfrm>
            <a:off x="4016523" y="1256233"/>
            <a:ext cx="3872941" cy="2450674"/>
          </a:xfrm>
          <a:prstGeom prst="rect">
            <a:avLst/>
          </a:prstGeom>
        </p:spPr>
      </p:pic>
      <p:sp>
        <p:nvSpPr>
          <p:cNvPr id="11" name="TextBox 10">
            <a:extLst>
              <a:ext uri="{FF2B5EF4-FFF2-40B4-BE49-F238E27FC236}">
                <a16:creationId xmlns:a16="http://schemas.microsoft.com/office/drawing/2014/main" id="{63C65B8B-F878-5EB5-3205-15BA068F23CA}"/>
              </a:ext>
            </a:extLst>
          </p:cNvPr>
          <p:cNvSpPr txBox="1"/>
          <p:nvPr/>
        </p:nvSpPr>
        <p:spPr>
          <a:xfrm>
            <a:off x="6450013" y="1341690"/>
            <a:ext cx="1037463" cy="461665"/>
          </a:xfrm>
          <a:prstGeom prst="rect">
            <a:avLst/>
          </a:prstGeom>
          <a:noFill/>
        </p:spPr>
        <p:txBody>
          <a:bodyPr wrap="none" rtlCol="0">
            <a:spAutoFit/>
          </a:bodyPr>
          <a:lstStyle/>
          <a:p>
            <a:r>
              <a:rPr lang="en-US" i="1" dirty="0"/>
              <a:t>T=1.4K</a:t>
            </a:r>
          </a:p>
        </p:txBody>
      </p:sp>
      <p:cxnSp>
        <p:nvCxnSpPr>
          <p:cNvPr id="13" name="Straight Arrow Connector 12">
            <a:extLst>
              <a:ext uri="{FF2B5EF4-FFF2-40B4-BE49-F238E27FC236}">
                <a16:creationId xmlns:a16="http://schemas.microsoft.com/office/drawing/2014/main" id="{F687EEE6-5F6F-65A3-82DD-63E0CB95BC25}"/>
              </a:ext>
            </a:extLst>
          </p:cNvPr>
          <p:cNvCxnSpPr/>
          <p:nvPr/>
        </p:nvCxnSpPr>
        <p:spPr>
          <a:xfrm>
            <a:off x="4725824" y="3706907"/>
            <a:ext cx="2956845" cy="0"/>
          </a:xfrm>
          <a:prstGeom prst="straightConnector1">
            <a:avLst/>
          </a:prstGeom>
          <a:ln w="6350">
            <a:solidFill>
              <a:schemeClr val="accent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8F7A60B-2530-AA90-73B5-BB6CD8875D09}"/>
              </a:ext>
            </a:extLst>
          </p:cNvPr>
          <p:cNvSpPr txBox="1"/>
          <p:nvPr/>
        </p:nvSpPr>
        <p:spPr>
          <a:xfrm>
            <a:off x="5700675" y="3666049"/>
            <a:ext cx="758541" cy="307777"/>
          </a:xfrm>
          <a:prstGeom prst="rect">
            <a:avLst/>
          </a:prstGeom>
          <a:noFill/>
        </p:spPr>
        <p:txBody>
          <a:bodyPr wrap="none" rtlCol="0">
            <a:spAutoFit/>
          </a:bodyPr>
          <a:lstStyle/>
          <a:p>
            <a:r>
              <a:rPr lang="en-US" sz="1400" i="1" dirty="0">
                <a:solidFill>
                  <a:schemeClr val="accent6">
                    <a:lumMod val="50000"/>
                  </a:schemeClr>
                </a:solidFill>
              </a:rPr>
              <a:t>1.5hour</a:t>
            </a:r>
          </a:p>
        </p:txBody>
      </p:sp>
      <p:sp>
        <p:nvSpPr>
          <p:cNvPr id="16" name="TextBox 15">
            <a:extLst>
              <a:ext uri="{FF2B5EF4-FFF2-40B4-BE49-F238E27FC236}">
                <a16:creationId xmlns:a16="http://schemas.microsoft.com/office/drawing/2014/main" id="{4BCD0EC0-8936-6F20-13E9-1134675BD4E3}"/>
              </a:ext>
            </a:extLst>
          </p:cNvPr>
          <p:cNvSpPr txBox="1"/>
          <p:nvPr/>
        </p:nvSpPr>
        <p:spPr>
          <a:xfrm>
            <a:off x="3782717" y="905727"/>
            <a:ext cx="4843057" cy="307777"/>
          </a:xfrm>
          <a:prstGeom prst="rect">
            <a:avLst/>
          </a:prstGeom>
          <a:noFill/>
        </p:spPr>
        <p:txBody>
          <a:bodyPr wrap="none" rtlCol="0">
            <a:spAutoFit/>
          </a:bodyPr>
          <a:lstStyle/>
          <a:p>
            <a:r>
              <a:rPr lang="en-US" sz="1400" dirty="0">
                <a:latin typeface="Arial Rounded MT Bold" panose="020F0704030504030204" pitchFamily="34" charset="0"/>
              </a:rPr>
              <a:t>Emitter cavity frequency stability with </a:t>
            </a:r>
            <a:r>
              <a:rPr lang="en-US" sz="1400" dirty="0" err="1">
                <a:latin typeface="Arial Rounded MT Bold" panose="020F0704030504030204" pitchFamily="34" charset="0"/>
              </a:rPr>
              <a:t>E</a:t>
            </a:r>
            <a:r>
              <a:rPr lang="en-US" sz="1400" baseline="-25000" dirty="0" err="1">
                <a:latin typeface="Arial Rounded MT Bold" panose="020F0704030504030204" pitchFamily="34" charset="0"/>
              </a:rPr>
              <a:t>acc</a:t>
            </a:r>
            <a:r>
              <a:rPr lang="en-US" sz="1400" dirty="0">
                <a:latin typeface="Arial Rounded MT Bold" panose="020F0704030504030204" pitchFamily="34" charset="0"/>
              </a:rPr>
              <a:t>=6.4MV/m </a:t>
            </a:r>
          </a:p>
        </p:txBody>
      </p:sp>
      <p:sp>
        <p:nvSpPr>
          <p:cNvPr id="17" name="TextBox 16">
            <a:extLst>
              <a:ext uri="{FF2B5EF4-FFF2-40B4-BE49-F238E27FC236}">
                <a16:creationId xmlns:a16="http://schemas.microsoft.com/office/drawing/2014/main" id="{2DB0A989-41D6-FB16-4EFA-9B399B7CAB73}"/>
              </a:ext>
            </a:extLst>
          </p:cNvPr>
          <p:cNvSpPr txBox="1"/>
          <p:nvPr/>
        </p:nvSpPr>
        <p:spPr>
          <a:xfrm>
            <a:off x="5281301" y="172382"/>
            <a:ext cx="2513830" cy="553998"/>
          </a:xfrm>
          <a:prstGeom prst="rect">
            <a:avLst/>
          </a:prstGeom>
          <a:noFill/>
        </p:spPr>
        <p:txBody>
          <a:bodyPr wrap="none" rtlCol="0">
            <a:spAutoFit/>
          </a:bodyPr>
          <a:lstStyle/>
          <a:p>
            <a:r>
              <a:rPr lang="en-US" sz="1000" i="1" dirty="0">
                <a:latin typeface="Amasis MT Pro Medium" panose="02040604050005020304" pitchFamily="18" charset="0"/>
              </a:rPr>
              <a:t>Search for Dark Photons with SRF Cavities</a:t>
            </a:r>
          </a:p>
          <a:p>
            <a:r>
              <a:rPr lang="en-US" sz="1000" i="1" dirty="0">
                <a:latin typeface="Amasis MT Pro Medium" panose="02040604050005020304" pitchFamily="18" charset="0"/>
              </a:rPr>
              <a:t>A. Romanenko, et al. </a:t>
            </a:r>
          </a:p>
          <a:p>
            <a:r>
              <a:rPr lang="en-US" sz="1000" i="1" dirty="0">
                <a:latin typeface="Amasis MT Pro Medium" panose="02040604050005020304" pitchFamily="18" charset="0"/>
              </a:rPr>
              <a:t>PhysRevLett.130.261801</a:t>
            </a:r>
          </a:p>
        </p:txBody>
      </p:sp>
      <p:cxnSp>
        <p:nvCxnSpPr>
          <p:cNvPr id="19" name="Straight Arrow Connector 18">
            <a:extLst>
              <a:ext uri="{FF2B5EF4-FFF2-40B4-BE49-F238E27FC236}">
                <a16:creationId xmlns:a16="http://schemas.microsoft.com/office/drawing/2014/main" id="{F66E8D0A-34CF-A637-44A5-754E015FECBD}"/>
              </a:ext>
            </a:extLst>
          </p:cNvPr>
          <p:cNvCxnSpPr/>
          <p:nvPr/>
        </p:nvCxnSpPr>
        <p:spPr>
          <a:xfrm>
            <a:off x="8161234" y="1427148"/>
            <a:ext cx="0" cy="1845891"/>
          </a:xfrm>
          <a:prstGeom prst="straightConnector1">
            <a:avLst/>
          </a:prstGeom>
          <a:ln w="9525">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67D09AA-01F9-A01C-BEBE-52AF3EFBAEB9}"/>
              </a:ext>
            </a:extLst>
          </p:cNvPr>
          <p:cNvSpPr txBox="1"/>
          <p:nvPr/>
        </p:nvSpPr>
        <p:spPr>
          <a:xfrm>
            <a:off x="7889464" y="2119260"/>
            <a:ext cx="886781" cy="461665"/>
          </a:xfrm>
          <a:prstGeom prst="rect">
            <a:avLst/>
          </a:prstGeom>
          <a:noFill/>
        </p:spPr>
        <p:txBody>
          <a:bodyPr wrap="none" rtlCol="0">
            <a:spAutoFit/>
          </a:bodyPr>
          <a:lstStyle/>
          <a:p>
            <a:r>
              <a:rPr lang="en-US" i="1" dirty="0"/>
              <a:t>5.7Hz</a:t>
            </a:r>
          </a:p>
        </p:txBody>
      </p:sp>
      <p:pic>
        <p:nvPicPr>
          <p:cNvPr id="21" name="Picture 20">
            <a:extLst>
              <a:ext uri="{FF2B5EF4-FFF2-40B4-BE49-F238E27FC236}">
                <a16:creationId xmlns:a16="http://schemas.microsoft.com/office/drawing/2014/main" id="{5038C399-78DC-1F9A-3C1D-90D2AC503038}"/>
              </a:ext>
            </a:extLst>
          </p:cNvPr>
          <p:cNvPicPr>
            <a:picLocks noChangeAspect="1"/>
          </p:cNvPicPr>
          <p:nvPr/>
        </p:nvPicPr>
        <p:blipFill>
          <a:blip r:embed="rId4"/>
          <a:stretch>
            <a:fillRect/>
          </a:stretch>
        </p:blipFill>
        <p:spPr>
          <a:xfrm>
            <a:off x="573661" y="4216372"/>
            <a:ext cx="3566388" cy="1927483"/>
          </a:xfrm>
          <a:prstGeom prst="rect">
            <a:avLst/>
          </a:prstGeom>
        </p:spPr>
      </p:pic>
      <p:sp>
        <p:nvSpPr>
          <p:cNvPr id="22" name="TextBox 21">
            <a:extLst>
              <a:ext uri="{FF2B5EF4-FFF2-40B4-BE49-F238E27FC236}">
                <a16:creationId xmlns:a16="http://schemas.microsoft.com/office/drawing/2014/main" id="{C07BB5F5-D308-3F1E-34AA-9E2D24087F38}"/>
              </a:ext>
            </a:extLst>
          </p:cNvPr>
          <p:cNvSpPr txBox="1"/>
          <p:nvPr/>
        </p:nvSpPr>
        <p:spPr>
          <a:xfrm>
            <a:off x="4140049" y="4188788"/>
            <a:ext cx="4430289" cy="1815882"/>
          </a:xfrm>
          <a:prstGeom prst="rect">
            <a:avLst/>
          </a:prstGeom>
          <a:noFill/>
        </p:spPr>
        <p:txBody>
          <a:bodyPr wrap="square" rtlCol="0">
            <a:spAutoFit/>
          </a:bodyPr>
          <a:lstStyle/>
          <a:p>
            <a:r>
              <a:rPr lang="en-US" sz="1600" dirty="0">
                <a:latin typeface="Amasis MT Pro" panose="02040504050005020304" pitchFamily="18" charset="0"/>
              </a:rPr>
              <a:t>SRF cavity tuner designed for LCLS II project :</a:t>
            </a:r>
          </a:p>
          <a:p>
            <a:endParaRPr lang="en-US" sz="1600" dirty="0">
              <a:latin typeface="Amasis MT Pro" panose="02040504050005020304" pitchFamily="18" charset="0"/>
            </a:endParaRPr>
          </a:p>
          <a:p>
            <a:r>
              <a:rPr lang="en-US" sz="1600" i="1" dirty="0">
                <a:latin typeface="Amasis MT Pro" panose="02040504050005020304" pitchFamily="18" charset="0"/>
              </a:rPr>
              <a:t>Slow/coarse tuner with stepper motor- </a:t>
            </a:r>
          </a:p>
          <a:p>
            <a:r>
              <a:rPr lang="en-US" sz="1600" i="1" dirty="0">
                <a:latin typeface="Amasis MT Pro" panose="02040504050005020304" pitchFamily="18" charset="0"/>
              </a:rPr>
              <a:t>range 5MHz &amp; resolution 5Hz/step</a:t>
            </a:r>
          </a:p>
          <a:p>
            <a:endParaRPr lang="en-US" sz="1600" i="1" dirty="0">
              <a:latin typeface="Amasis MT Pro" panose="02040504050005020304" pitchFamily="18" charset="0"/>
            </a:endParaRPr>
          </a:p>
          <a:p>
            <a:r>
              <a:rPr lang="en-US" sz="1600" i="1" dirty="0">
                <a:latin typeface="Amasis MT Pro" panose="02040504050005020304" pitchFamily="18" charset="0"/>
              </a:rPr>
              <a:t>Fast/fine tuner with piezo-actuator-</a:t>
            </a:r>
          </a:p>
          <a:p>
            <a:r>
              <a:rPr lang="en-US" sz="1600" i="1" dirty="0">
                <a:latin typeface="Amasis MT Pro" panose="02040504050005020304" pitchFamily="18" charset="0"/>
              </a:rPr>
              <a:t>Range 12kHz &amp; resolution ~0.1Hz</a:t>
            </a:r>
            <a:r>
              <a:rPr lang="en-US" sz="1600" dirty="0">
                <a:latin typeface="Amasis MT Pro" panose="02040504050005020304" pitchFamily="18" charset="0"/>
              </a:rPr>
              <a:t> </a:t>
            </a:r>
          </a:p>
        </p:txBody>
      </p:sp>
      <p:sp>
        <p:nvSpPr>
          <p:cNvPr id="23" name="Footer Placeholder 4">
            <a:extLst>
              <a:ext uri="{FF2B5EF4-FFF2-40B4-BE49-F238E27FC236}">
                <a16:creationId xmlns:a16="http://schemas.microsoft.com/office/drawing/2014/main" id="{B947DB6A-729C-0DBC-D04F-255B6A0F37B5}"/>
              </a:ext>
            </a:extLst>
          </p:cNvPr>
          <p:cNvSpPr>
            <a:spLocks noGrp="1"/>
          </p:cNvSpPr>
          <p:nvPr>
            <p:ph type="ftr" sz="quarter" idx="11"/>
          </p:nvPr>
        </p:nvSpPr>
        <p:spPr>
          <a:xfrm>
            <a:off x="806449" y="6515100"/>
            <a:ext cx="5643563"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4C97"/>
                </a:solidFill>
                <a:effectLst/>
                <a:uLnTx/>
                <a:uFillTx/>
                <a:latin typeface="Helvetica"/>
                <a:ea typeface="ＭＳ Ｐゴシック" charset="0"/>
              </a:rPr>
              <a:t>Yuriy Pischalnikov | Quantum Technologies for Fundamental Physics, </a:t>
            </a:r>
            <a:r>
              <a:rPr kumimoji="0" lang="en-US" sz="1000" b="0" i="0" u="none" strike="noStrike" kern="1200" cap="none" spc="0" normalizeH="0" baseline="0" noProof="0" dirty="0" err="1">
                <a:ln>
                  <a:noFill/>
                </a:ln>
                <a:solidFill>
                  <a:srgbClr val="004C97"/>
                </a:solidFill>
                <a:effectLst/>
                <a:uLnTx/>
                <a:uFillTx/>
                <a:latin typeface="Helvetica"/>
                <a:ea typeface="ＭＳ Ｐゴシック" charset="0"/>
              </a:rPr>
              <a:t>Erice</a:t>
            </a:r>
            <a:r>
              <a:rPr kumimoji="0" lang="en-US" sz="1000" b="0" i="0" u="none" strike="noStrike" kern="1200" cap="none" spc="0" normalizeH="0" baseline="0" noProof="0" dirty="0">
                <a:ln>
                  <a:noFill/>
                </a:ln>
                <a:solidFill>
                  <a:srgbClr val="004C97"/>
                </a:solidFill>
                <a:effectLst/>
                <a:uLnTx/>
                <a:uFillTx/>
                <a:latin typeface="Helvetica"/>
                <a:ea typeface="ＭＳ Ｐゴシック" charset="0"/>
              </a:rPr>
              <a:t>, Italy, Sep 1-7, 2023</a:t>
            </a:r>
            <a:endParaRPr kumimoji="0" lang="en-US" sz="10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31919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8751-D804-AD76-D2B1-5661A681E65C}"/>
              </a:ext>
            </a:extLst>
          </p:cNvPr>
          <p:cNvSpPr>
            <a:spLocks noGrp="1"/>
          </p:cNvSpPr>
          <p:nvPr>
            <p:ph type="title"/>
          </p:nvPr>
        </p:nvSpPr>
        <p:spPr/>
        <p:txBody>
          <a:bodyPr/>
          <a:lstStyle/>
          <a:p>
            <a:r>
              <a:rPr lang="en-US" dirty="0"/>
              <a:t>Microphonics at VTS with two 1.3GHz </a:t>
            </a:r>
            <a:r>
              <a:rPr lang="en-US" dirty="0" err="1"/>
              <a:t>DarkPhoton</a:t>
            </a:r>
            <a:r>
              <a:rPr lang="en-US" dirty="0"/>
              <a:t> Setup </a:t>
            </a:r>
          </a:p>
        </p:txBody>
      </p:sp>
      <p:pic>
        <p:nvPicPr>
          <p:cNvPr id="8" name="Content Placeholder 7">
            <a:extLst>
              <a:ext uri="{FF2B5EF4-FFF2-40B4-BE49-F238E27FC236}">
                <a16:creationId xmlns:a16="http://schemas.microsoft.com/office/drawing/2014/main" id="{EEA5B697-0803-597C-3E7D-4799F1C96988}"/>
              </a:ext>
            </a:extLst>
          </p:cNvPr>
          <p:cNvPicPr>
            <a:picLocks noGrp="1" noChangeAspect="1"/>
          </p:cNvPicPr>
          <p:nvPr>
            <p:ph idx="1"/>
          </p:nvPr>
        </p:nvPicPr>
        <p:blipFill rotWithShape="1">
          <a:blip r:embed="rId2"/>
          <a:srcRect l="48407" t="28399" r="14345" b="17905"/>
          <a:stretch/>
        </p:blipFill>
        <p:spPr>
          <a:xfrm>
            <a:off x="459335" y="811851"/>
            <a:ext cx="3471730" cy="2736970"/>
          </a:xfrm>
        </p:spPr>
      </p:pic>
      <p:sp>
        <p:nvSpPr>
          <p:cNvPr id="4" name="Date Placeholder 3">
            <a:extLst>
              <a:ext uri="{FF2B5EF4-FFF2-40B4-BE49-F238E27FC236}">
                <a16:creationId xmlns:a16="http://schemas.microsoft.com/office/drawing/2014/main" id="{072E69E6-4992-91D2-FC4F-0177BEDB0D47}"/>
              </a:ext>
            </a:extLst>
          </p:cNvPr>
          <p:cNvSpPr>
            <a:spLocks noGrp="1"/>
          </p:cNvSpPr>
          <p:nvPr>
            <p:ph type="dt" sz="half" idx="10"/>
          </p:nvPr>
        </p:nvSpPr>
        <p:spPr/>
        <p:txBody>
          <a:bodyPr/>
          <a:lstStyle/>
          <a:p>
            <a:fld id="{C5C621B4-2D19-4059-9D69-7F22AFDEBA28}" type="datetime1">
              <a:rPr lang="en-US" altLang="en-US" smtClean="0"/>
              <a:t>8/7/2023</a:t>
            </a:fld>
            <a:endParaRPr lang="en-US" altLang="en-US"/>
          </a:p>
        </p:txBody>
      </p:sp>
      <p:sp>
        <p:nvSpPr>
          <p:cNvPr id="6" name="Slide Number Placeholder 5">
            <a:extLst>
              <a:ext uri="{FF2B5EF4-FFF2-40B4-BE49-F238E27FC236}">
                <a16:creationId xmlns:a16="http://schemas.microsoft.com/office/drawing/2014/main" id="{76FC60E3-0FA2-1FF8-4AA2-DF8245BB5FCA}"/>
              </a:ext>
            </a:extLst>
          </p:cNvPr>
          <p:cNvSpPr>
            <a:spLocks noGrp="1"/>
          </p:cNvSpPr>
          <p:nvPr>
            <p:ph type="sldNum" sz="quarter" idx="12"/>
          </p:nvPr>
        </p:nvSpPr>
        <p:spPr/>
        <p:txBody>
          <a:bodyPr/>
          <a:lstStyle/>
          <a:p>
            <a:fld id="{52E9C158-AEF1-41A2-A6CE-6F0BAB305EFD}" type="slidenum">
              <a:rPr lang="en-US" altLang="en-US" smtClean="0"/>
              <a:pPr/>
              <a:t>5</a:t>
            </a:fld>
            <a:endParaRPr lang="en-US" altLang="en-US"/>
          </a:p>
        </p:txBody>
      </p:sp>
      <p:pic>
        <p:nvPicPr>
          <p:cNvPr id="10" name="Picture 9">
            <a:extLst>
              <a:ext uri="{FF2B5EF4-FFF2-40B4-BE49-F238E27FC236}">
                <a16:creationId xmlns:a16="http://schemas.microsoft.com/office/drawing/2014/main" id="{DEFC2AF6-85FB-CA17-3B02-0169F5F2F46B}"/>
              </a:ext>
            </a:extLst>
          </p:cNvPr>
          <p:cNvPicPr>
            <a:picLocks noChangeAspect="1"/>
          </p:cNvPicPr>
          <p:nvPr/>
        </p:nvPicPr>
        <p:blipFill rotWithShape="1">
          <a:blip r:embed="rId3"/>
          <a:srcRect l="53552" t="24836" r="15794" b="18803"/>
          <a:stretch/>
        </p:blipFill>
        <p:spPr>
          <a:xfrm>
            <a:off x="4534611" y="811850"/>
            <a:ext cx="2659805" cy="2674399"/>
          </a:xfrm>
          <a:prstGeom prst="rect">
            <a:avLst/>
          </a:prstGeom>
        </p:spPr>
      </p:pic>
      <p:sp>
        <p:nvSpPr>
          <p:cNvPr id="11" name="Arrow: Right 10">
            <a:extLst>
              <a:ext uri="{FF2B5EF4-FFF2-40B4-BE49-F238E27FC236}">
                <a16:creationId xmlns:a16="http://schemas.microsoft.com/office/drawing/2014/main" id="{20017F96-E8D5-82E0-0622-0275E15175F3}"/>
              </a:ext>
            </a:extLst>
          </p:cNvPr>
          <p:cNvSpPr/>
          <p:nvPr/>
        </p:nvSpPr>
        <p:spPr>
          <a:xfrm>
            <a:off x="4021863" y="2082601"/>
            <a:ext cx="512748" cy="284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BC1681A-F665-5001-0666-7243AAEF690A}"/>
              </a:ext>
            </a:extLst>
          </p:cNvPr>
          <p:cNvSpPr txBox="1"/>
          <p:nvPr/>
        </p:nvSpPr>
        <p:spPr>
          <a:xfrm>
            <a:off x="6988174" y="1194943"/>
            <a:ext cx="1927225" cy="1169551"/>
          </a:xfrm>
          <a:prstGeom prst="rect">
            <a:avLst/>
          </a:prstGeom>
          <a:noFill/>
        </p:spPr>
        <p:txBody>
          <a:bodyPr wrap="square" rtlCol="0">
            <a:spAutoFit/>
          </a:bodyPr>
          <a:lstStyle/>
          <a:p>
            <a:r>
              <a:rPr lang="en-US" sz="1400" i="1" dirty="0">
                <a:latin typeface="Amasis MT Pro" panose="02040504050005020304" pitchFamily="18" charset="0"/>
              </a:rPr>
              <a:t>Cavity detuning during 10 sec. </a:t>
            </a:r>
          </a:p>
          <a:p>
            <a:r>
              <a:rPr lang="en-US" sz="1400" i="1" dirty="0">
                <a:latin typeface="Amasis MT Pro" panose="02040504050005020304" pitchFamily="18" charset="0"/>
              </a:rPr>
              <a:t>The 60Hz narrow line deleted from data. </a:t>
            </a:r>
          </a:p>
          <a:p>
            <a:r>
              <a:rPr lang="en-US" sz="1400" i="1" dirty="0">
                <a:latin typeface="Amasis MT Pro" panose="02040504050005020304" pitchFamily="18" charset="0"/>
              </a:rPr>
              <a:t>rms ~3.1Hz</a:t>
            </a:r>
          </a:p>
        </p:txBody>
      </p:sp>
      <p:pic>
        <p:nvPicPr>
          <p:cNvPr id="14" name="Picture 13">
            <a:extLst>
              <a:ext uri="{FF2B5EF4-FFF2-40B4-BE49-F238E27FC236}">
                <a16:creationId xmlns:a16="http://schemas.microsoft.com/office/drawing/2014/main" id="{1A90AC21-9727-A54E-598E-AC360456A6FF}"/>
              </a:ext>
            </a:extLst>
          </p:cNvPr>
          <p:cNvPicPr>
            <a:picLocks noChangeAspect="1"/>
          </p:cNvPicPr>
          <p:nvPr/>
        </p:nvPicPr>
        <p:blipFill rotWithShape="1">
          <a:blip r:embed="rId4"/>
          <a:srcRect l="15887" t="12018" r="58318" b="17915"/>
          <a:stretch/>
        </p:blipFill>
        <p:spPr>
          <a:xfrm>
            <a:off x="242183" y="3711682"/>
            <a:ext cx="1490545" cy="2214216"/>
          </a:xfrm>
          <a:prstGeom prst="rect">
            <a:avLst/>
          </a:prstGeom>
        </p:spPr>
      </p:pic>
      <p:pic>
        <p:nvPicPr>
          <p:cNvPr id="16" name="Picture 15">
            <a:extLst>
              <a:ext uri="{FF2B5EF4-FFF2-40B4-BE49-F238E27FC236}">
                <a16:creationId xmlns:a16="http://schemas.microsoft.com/office/drawing/2014/main" id="{D5A4583E-BF97-5C37-FAFB-744B6933F465}"/>
              </a:ext>
            </a:extLst>
          </p:cNvPr>
          <p:cNvPicPr>
            <a:picLocks noChangeAspect="1"/>
          </p:cNvPicPr>
          <p:nvPr/>
        </p:nvPicPr>
        <p:blipFill rotWithShape="1">
          <a:blip r:embed="rId5"/>
          <a:srcRect l="12897" t="26374" r="53177" b="30731"/>
          <a:stretch/>
        </p:blipFill>
        <p:spPr>
          <a:xfrm>
            <a:off x="1703884" y="3901155"/>
            <a:ext cx="3102123" cy="2144994"/>
          </a:xfrm>
          <a:prstGeom prst="rect">
            <a:avLst/>
          </a:prstGeom>
        </p:spPr>
      </p:pic>
      <p:sp>
        <p:nvSpPr>
          <p:cNvPr id="18" name="Rectangle 17">
            <a:extLst>
              <a:ext uri="{FF2B5EF4-FFF2-40B4-BE49-F238E27FC236}">
                <a16:creationId xmlns:a16="http://schemas.microsoft.com/office/drawing/2014/main" id="{BBAA0819-F31A-9030-A685-4633D6426496}"/>
              </a:ext>
            </a:extLst>
          </p:cNvPr>
          <p:cNvSpPr/>
          <p:nvPr/>
        </p:nvSpPr>
        <p:spPr>
          <a:xfrm>
            <a:off x="4834851" y="3548821"/>
            <a:ext cx="4080549" cy="26126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69FFB3-628A-3CE8-D863-6A5C871B1FAA}"/>
              </a:ext>
            </a:extLst>
          </p:cNvPr>
          <p:cNvPicPr>
            <a:picLocks noChangeAspect="1"/>
          </p:cNvPicPr>
          <p:nvPr/>
        </p:nvPicPr>
        <p:blipFill rotWithShape="1">
          <a:blip r:embed="rId6"/>
          <a:srcRect l="2774" t="6900" r="3822" b="3994"/>
          <a:stretch/>
        </p:blipFill>
        <p:spPr>
          <a:xfrm>
            <a:off x="4948014" y="3619443"/>
            <a:ext cx="3811425" cy="2102266"/>
          </a:xfrm>
          <a:prstGeom prst="rect">
            <a:avLst/>
          </a:prstGeom>
        </p:spPr>
      </p:pic>
      <p:sp>
        <p:nvSpPr>
          <p:cNvPr id="19" name="TextBox 18">
            <a:extLst>
              <a:ext uri="{FF2B5EF4-FFF2-40B4-BE49-F238E27FC236}">
                <a16:creationId xmlns:a16="http://schemas.microsoft.com/office/drawing/2014/main" id="{E412C5AF-E8E5-9906-D2B5-20DB99F68D50}"/>
              </a:ext>
            </a:extLst>
          </p:cNvPr>
          <p:cNvSpPr txBox="1"/>
          <p:nvPr/>
        </p:nvSpPr>
        <p:spPr>
          <a:xfrm>
            <a:off x="5511383" y="5733747"/>
            <a:ext cx="1965603" cy="400110"/>
          </a:xfrm>
          <a:prstGeom prst="rect">
            <a:avLst/>
          </a:prstGeom>
          <a:noFill/>
        </p:spPr>
        <p:txBody>
          <a:bodyPr wrap="none" rtlCol="0">
            <a:spAutoFit/>
          </a:bodyPr>
          <a:lstStyle/>
          <a:p>
            <a:r>
              <a:rPr lang="en-US" sz="1000" b="1" dirty="0">
                <a:solidFill>
                  <a:schemeClr val="accent6">
                    <a:lumMod val="50000"/>
                  </a:schemeClr>
                </a:solidFill>
              </a:rPr>
              <a:t>A-from external hits</a:t>
            </a:r>
          </a:p>
          <a:p>
            <a:r>
              <a:rPr lang="en-US" sz="1000" b="1" dirty="0">
                <a:solidFill>
                  <a:schemeClr val="accent6">
                    <a:lumMod val="50000"/>
                  </a:schemeClr>
                </a:solidFill>
              </a:rPr>
              <a:t>B- microphonics during operation</a:t>
            </a:r>
          </a:p>
        </p:txBody>
      </p:sp>
      <p:pic>
        <p:nvPicPr>
          <p:cNvPr id="20" name="Picture 19">
            <a:extLst>
              <a:ext uri="{FF2B5EF4-FFF2-40B4-BE49-F238E27FC236}">
                <a16:creationId xmlns:a16="http://schemas.microsoft.com/office/drawing/2014/main" id="{6DEAC314-6BEC-F8DD-CD10-F193667286C4}"/>
              </a:ext>
            </a:extLst>
          </p:cNvPr>
          <p:cNvPicPr>
            <a:picLocks noChangeAspect="1"/>
          </p:cNvPicPr>
          <p:nvPr/>
        </p:nvPicPr>
        <p:blipFill>
          <a:blip r:embed="rId7"/>
          <a:stretch>
            <a:fillRect/>
          </a:stretch>
        </p:blipFill>
        <p:spPr>
          <a:xfrm>
            <a:off x="726246" y="6483056"/>
            <a:ext cx="5724640" cy="286537"/>
          </a:xfrm>
          <a:prstGeom prst="rect">
            <a:avLst/>
          </a:prstGeom>
        </p:spPr>
      </p:pic>
    </p:spTree>
    <p:extLst>
      <p:ext uri="{BB962C8B-B14F-4D97-AF65-F5344CB8AC3E}">
        <p14:creationId xmlns:p14="http://schemas.microsoft.com/office/powerpoint/2010/main" val="413663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1705-A69D-9DDF-6400-13745EA6FBAF}"/>
              </a:ext>
            </a:extLst>
          </p:cNvPr>
          <p:cNvSpPr>
            <a:spLocks noGrp="1"/>
          </p:cNvSpPr>
          <p:nvPr>
            <p:ph type="title"/>
          </p:nvPr>
        </p:nvSpPr>
        <p:spPr/>
        <p:txBody>
          <a:bodyPr/>
          <a:lstStyle/>
          <a:p>
            <a:r>
              <a:rPr lang="en-US" sz="2000" b="0" dirty="0">
                <a:latin typeface="Amasis MT Pro Medium" panose="02040604050005020304" pitchFamily="18" charset="0"/>
              </a:rPr>
              <a:t>2.6GHz cavities setup /VTS testing </a:t>
            </a:r>
          </a:p>
        </p:txBody>
      </p:sp>
      <p:pic>
        <p:nvPicPr>
          <p:cNvPr id="8" name="Content Placeholder 7">
            <a:extLst>
              <a:ext uri="{FF2B5EF4-FFF2-40B4-BE49-F238E27FC236}">
                <a16:creationId xmlns:a16="http://schemas.microsoft.com/office/drawing/2014/main" id="{6B198263-4D1A-C25C-D9CF-E480DCAEAFCA}"/>
              </a:ext>
            </a:extLst>
          </p:cNvPr>
          <p:cNvPicPr>
            <a:picLocks noGrp="1" noChangeAspect="1"/>
          </p:cNvPicPr>
          <p:nvPr>
            <p:ph idx="1"/>
          </p:nvPr>
        </p:nvPicPr>
        <p:blipFill rotWithShape="1">
          <a:blip r:embed="rId2"/>
          <a:srcRect l="54501" t="24679" r="27123" b="21547"/>
          <a:stretch/>
        </p:blipFill>
        <p:spPr>
          <a:xfrm>
            <a:off x="636348" y="2018045"/>
            <a:ext cx="1987208" cy="3116550"/>
          </a:xfrm>
        </p:spPr>
      </p:pic>
      <p:sp>
        <p:nvSpPr>
          <p:cNvPr id="4" name="Date Placeholder 3">
            <a:extLst>
              <a:ext uri="{FF2B5EF4-FFF2-40B4-BE49-F238E27FC236}">
                <a16:creationId xmlns:a16="http://schemas.microsoft.com/office/drawing/2014/main" id="{D913850F-8B9C-A0C4-BAF1-457B625FB324}"/>
              </a:ext>
            </a:extLst>
          </p:cNvPr>
          <p:cNvSpPr>
            <a:spLocks noGrp="1"/>
          </p:cNvSpPr>
          <p:nvPr>
            <p:ph type="dt" sz="half" idx="10"/>
          </p:nvPr>
        </p:nvSpPr>
        <p:spPr/>
        <p:txBody>
          <a:bodyPr/>
          <a:lstStyle/>
          <a:p>
            <a:fld id="{C5C621B4-2D19-4059-9D69-7F22AFDEBA28}" type="datetime1">
              <a:rPr lang="en-US" altLang="en-US" smtClean="0"/>
              <a:t>8/7/2023</a:t>
            </a:fld>
            <a:endParaRPr lang="en-US" altLang="en-US"/>
          </a:p>
        </p:txBody>
      </p:sp>
      <p:sp>
        <p:nvSpPr>
          <p:cNvPr id="6" name="Slide Number Placeholder 5">
            <a:extLst>
              <a:ext uri="{FF2B5EF4-FFF2-40B4-BE49-F238E27FC236}">
                <a16:creationId xmlns:a16="http://schemas.microsoft.com/office/drawing/2014/main" id="{D8AFC7A2-D626-92A0-A1D3-8745E1ACB8ED}"/>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sp>
        <p:nvSpPr>
          <p:cNvPr id="26" name="Footer Placeholder 4">
            <a:extLst>
              <a:ext uri="{FF2B5EF4-FFF2-40B4-BE49-F238E27FC236}">
                <a16:creationId xmlns:a16="http://schemas.microsoft.com/office/drawing/2014/main" id="{18AE79DB-24A6-BCFE-ABE7-AA412F6BF5E0}"/>
              </a:ext>
            </a:extLst>
          </p:cNvPr>
          <p:cNvSpPr txBox="1">
            <a:spLocks/>
          </p:cNvSpPr>
          <p:nvPr/>
        </p:nvSpPr>
        <p:spPr>
          <a:xfrm>
            <a:off x="676275" y="6555701"/>
            <a:ext cx="5643563"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000"/>
              <a:t>Yuriy Pischalnikov | Quantum Technologies for Fundamental Physics, Erice, Italy, Sep 1-7, 2023</a:t>
            </a:r>
            <a:endParaRPr lang="en-US" sz="1000" b="1"/>
          </a:p>
        </p:txBody>
      </p:sp>
      <p:sp>
        <p:nvSpPr>
          <p:cNvPr id="28" name="TextBox 27">
            <a:extLst>
              <a:ext uri="{FF2B5EF4-FFF2-40B4-BE49-F238E27FC236}">
                <a16:creationId xmlns:a16="http://schemas.microsoft.com/office/drawing/2014/main" id="{219A08E7-06E1-BB89-F679-1D0F1D316E56}"/>
              </a:ext>
            </a:extLst>
          </p:cNvPr>
          <p:cNvSpPr txBox="1"/>
          <p:nvPr/>
        </p:nvSpPr>
        <p:spPr>
          <a:xfrm>
            <a:off x="6152974" y="1842945"/>
            <a:ext cx="2632104" cy="2195473"/>
          </a:xfrm>
          <a:prstGeom prst="rect">
            <a:avLst/>
          </a:prstGeom>
          <a:noFill/>
        </p:spPr>
        <p:txBody>
          <a:bodyPr wrap="square" rtlCol="0">
            <a:spAutoFit/>
          </a:bodyPr>
          <a:lstStyle/>
          <a:p>
            <a:r>
              <a:rPr lang="en-US" sz="1600" dirty="0">
                <a:solidFill>
                  <a:schemeClr val="accent6">
                    <a:lumMod val="50000"/>
                  </a:schemeClr>
                </a:solidFill>
                <a:latin typeface="Arial Rounded MT Bold" panose="020F0704030504030204" pitchFamily="34" charset="0"/>
              </a:rPr>
              <a:t>Parameters:</a:t>
            </a:r>
          </a:p>
          <a:p>
            <a:endParaRPr lang="en-US" sz="1600" dirty="0">
              <a:solidFill>
                <a:schemeClr val="accent6">
                  <a:lumMod val="50000"/>
                </a:schemeClr>
              </a:solidFill>
              <a:latin typeface="Arial Rounded MT Bold" panose="020F0704030504030204" pitchFamily="34" charset="0"/>
            </a:endParaRPr>
          </a:p>
          <a:p>
            <a:r>
              <a:rPr lang="en-US" sz="1600" dirty="0">
                <a:solidFill>
                  <a:schemeClr val="accent6">
                    <a:lumMod val="50000"/>
                  </a:schemeClr>
                </a:solidFill>
                <a:latin typeface="Arial Rounded MT Bold" panose="020F0704030504030204" pitchFamily="34" charset="0"/>
              </a:rPr>
              <a:t>df/dL ~10kHz/um</a:t>
            </a:r>
          </a:p>
          <a:p>
            <a:r>
              <a:rPr lang="en-US" sz="1600" dirty="0">
                <a:solidFill>
                  <a:schemeClr val="accent6">
                    <a:lumMod val="50000"/>
                  </a:schemeClr>
                </a:solidFill>
                <a:latin typeface="Arial Rounded MT Bold" panose="020F0704030504030204" pitchFamily="34" charset="0"/>
              </a:rPr>
              <a:t>df/</a:t>
            </a:r>
            <a:r>
              <a:rPr lang="en-US" sz="1600" dirty="0" err="1">
                <a:solidFill>
                  <a:schemeClr val="accent6">
                    <a:lumMod val="50000"/>
                  </a:schemeClr>
                </a:solidFill>
                <a:latin typeface="Arial Rounded MT Bold" panose="020F0704030504030204" pitchFamily="34" charset="0"/>
              </a:rPr>
              <a:t>dp</a:t>
            </a:r>
            <a:r>
              <a:rPr lang="en-US" sz="1600" dirty="0">
                <a:solidFill>
                  <a:schemeClr val="accent6">
                    <a:lumMod val="50000"/>
                  </a:schemeClr>
                </a:solidFill>
                <a:latin typeface="Arial Rounded MT Bold" panose="020F0704030504030204" pitchFamily="34" charset="0"/>
              </a:rPr>
              <a:t> ~ 25Hz/torr</a:t>
            </a:r>
          </a:p>
          <a:p>
            <a:r>
              <a:rPr lang="en-US" sz="1600" dirty="0">
                <a:solidFill>
                  <a:schemeClr val="accent6">
                    <a:lumMod val="50000"/>
                  </a:schemeClr>
                </a:solidFill>
                <a:latin typeface="Arial Rounded MT Bold" panose="020F0704030504030204" pitchFamily="34" charset="0"/>
              </a:rPr>
              <a:t>LFD ~ 2.5Hz/MV</a:t>
            </a:r>
            <a:r>
              <a:rPr lang="en-US" sz="1600" baseline="30000" dirty="0">
                <a:solidFill>
                  <a:schemeClr val="accent6">
                    <a:lumMod val="50000"/>
                  </a:schemeClr>
                </a:solidFill>
                <a:latin typeface="Arial Rounded MT Bold" panose="020F0704030504030204" pitchFamily="34" charset="0"/>
              </a:rPr>
              <a:t>2</a:t>
            </a:r>
          </a:p>
          <a:p>
            <a:endParaRPr lang="en-US" sz="1600" baseline="30000" dirty="0">
              <a:solidFill>
                <a:schemeClr val="accent6">
                  <a:lumMod val="50000"/>
                </a:schemeClr>
              </a:solidFill>
              <a:latin typeface="Arial Rounded MT Bold" panose="020F0704030504030204" pitchFamily="34" charset="0"/>
            </a:endParaRPr>
          </a:p>
          <a:p>
            <a:r>
              <a:rPr lang="en-US" sz="1600" dirty="0">
                <a:solidFill>
                  <a:schemeClr val="accent6">
                    <a:lumMod val="50000"/>
                  </a:schemeClr>
                </a:solidFill>
                <a:latin typeface="Arial Rounded MT Bold" panose="020F0704030504030204" pitchFamily="34" charset="0"/>
              </a:rPr>
              <a:t>Cavity tuning range ~180kHz</a:t>
            </a:r>
          </a:p>
          <a:p>
            <a:r>
              <a:rPr lang="en-US" sz="1400" dirty="0">
                <a:solidFill>
                  <a:schemeClr val="accent6">
                    <a:lumMod val="50000"/>
                  </a:schemeClr>
                </a:solidFill>
                <a:latin typeface="Amasis MT Pro Medium" panose="02040604050005020304" pitchFamily="18" charset="0"/>
              </a:rPr>
              <a:t> (Vpiezo -120V to +120V) </a:t>
            </a:r>
          </a:p>
        </p:txBody>
      </p:sp>
      <p:pic>
        <p:nvPicPr>
          <p:cNvPr id="33" name="Picture 32">
            <a:extLst>
              <a:ext uri="{FF2B5EF4-FFF2-40B4-BE49-F238E27FC236}">
                <a16:creationId xmlns:a16="http://schemas.microsoft.com/office/drawing/2014/main" id="{52B0F170-A2DD-DCAB-80D7-EFC389A538B9}"/>
              </a:ext>
            </a:extLst>
          </p:cNvPr>
          <p:cNvPicPr>
            <a:picLocks noChangeAspect="1"/>
          </p:cNvPicPr>
          <p:nvPr/>
        </p:nvPicPr>
        <p:blipFill rotWithShape="1">
          <a:blip r:embed="rId3"/>
          <a:srcRect l="52523" t="50000" r="18692" b="12104"/>
          <a:stretch/>
        </p:blipFill>
        <p:spPr>
          <a:xfrm>
            <a:off x="2991027" y="1993166"/>
            <a:ext cx="2632105" cy="1895030"/>
          </a:xfrm>
          <a:prstGeom prst="rect">
            <a:avLst/>
          </a:prstGeom>
        </p:spPr>
      </p:pic>
      <p:sp>
        <p:nvSpPr>
          <p:cNvPr id="34" name="TextBox 33">
            <a:extLst>
              <a:ext uri="{FF2B5EF4-FFF2-40B4-BE49-F238E27FC236}">
                <a16:creationId xmlns:a16="http://schemas.microsoft.com/office/drawing/2014/main" id="{9520CA9D-6B7B-560C-65B6-619E2029C05C}"/>
              </a:ext>
            </a:extLst>
          </p:cNvPr>
          <p:cNvSpPr txBox="1"/>
          <p:nvPr/>
        </p:nvSpPr>
        <p:spPr>
          <a:xfrm>
            <a:off x="228600" y="940231"/>
            <a:ext cx="7661573" cy="707886"/>
          </a:xfrm>
          <a:prstGeom prst="rect">
            <a:avLst/>
          </a:prstGeom>
          <a:noFill/>
        </p:spPr>
        <p:txBody>
          <a:bodyPr wrap="square" rtlCol="0">
            <a:spAutoFit/>
          </a:bodyPr>
          <a:lstStyle/>
          <a:p>
            <a:r>
              <a:rPr lang="en-US" sz="2000" dirty="0">
                <a:latin typeface="Arial Rounded MT Bold" panose="020F0704030504030204" pitchFamily="34" charset="0"/>
              </a:rPr>
              <a:t>Two 2.6GHz single cell cavities with “piezo-only” tuners. </a:t>
            </a:r>
          </a:p>
          <a:p>
            <a:r>
              <a:rPr lang="en-US" sz="2000" dirty="0">
                <a:latin typeface="Arial Rounded MT Bold" panose="020F0704030504030204" pitchFamily="34" charset="0"/>
              </a:rPr>
              <a:t>Objectives: extend </a:t>
            </a:r>
            <a:r>
              <a:rPr lang="en-US" sz="2000" dirty="0" err="1">
                <a:latin typeface="Arial Rounded MT Bold" panose="020F0704030504030204" pitchFamily="34" charset="0"/>
              </a:rPr>
              <a:t>DarkPhoton</a:t>
            </a:r>
            <a:r>
              <a:rPr lang="en-US" sz="2000" dirty="0">
                <a:latin typeface="Arial Rounded MT Bold" panose="020F0704030504030204" pitchFamily="34" charset="0"/>
              </a:rPr>
              <a:t> experiment to DR  (T=20mK)</a:t>
            </a:r>
          </a:p>
        </p:txBody>
      </p:sp>
      <p:pic>
        <p:nvPicPr>
          <p:cNvPr id="36" name="Picture 35">
            <a:extLst>
              <a:ext uri="{FF2B5EF4-FFF2-40B4-BE49-F238E27FC236}">
                <a16:creationId xmlns:a16="http://schemas.microsoft.com/office/drawing/2014/main" id="{80AADC47-4779-D92A-27AA-CE33326E4B26}"/>
              </a:ext>
            </a:extLst>
          </p:cNvPr>
          <p:cNvPicPr>
            <a:picLocks noChangeAspect="1"/>
          </p:cNvPicPr>
          <p:nvPr/>
        </p:nvPicPr>
        <p:blipFill rotWithShape="1">
          <a:blip r:embed="rId4"/>
          <a:srcRect l="50000" t="21785" r="12056" b="29364"/>
          <a:stretch/>
        </p:blipFill>
        <p:spPr>
          <a:xfrm>
            <a:off x="3324315" y="4094554"/>
            <a:ext cx="2954338" cy="2080081"/>
          </a:xfrm>
          <a:prstGeom prst="rect">
            <a:avLst/>
          </a:prstGeom>
        </p:spPr>
      </p:pic>
    </p:spTree>
    <p:extLst>
      <p:ext uri="{BB962C8B-B14F-4D97-AF65-F5344CB8AC3E}">
        <p14:creationId xmlns:p14="http://schemas.microsoft.com/office/powerpoint/2010/main" val="194434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1705-A69D-9DDF-6400-13745EA6FBAF}"/>
              </a:ext>
            </a:extLst>
          </p:cNvPr>
          <p:cNvSpPr>
            <a:spLocks noGrp="1"/>
          </p:cNvSpPr>
          <p:nvPr>
            <p:ph type="title"/>
          </p:nvPr>
        </p:nvSpPr>
        <p:spPr/>
        <p:txBody>
          <a:bodyPr/>
          <a:lstStyle/>
          <a:p>
            <a:r>
              <a:rPr lang="en-US" sz="2000" b="0" dirty="0">
                <a:latin typeface="Amasis MT Pro Medium" panose="02040604050005020304" pitchFamily="18" charset="0"/>
              </a:rPr>
              <a:t>2.6GHz cavities setup </a:t>
            </a:r>
          </a:p>
        </p:txBody>
      </p:sp>
      <p:sp>
        <p:nvSpPr>
          <p:cNvPr id="4" name="Date Placeholder 3">
            <a:extLst>
              <a:ext uri="{FF2B5EF4-FFF2-40B4-BE49-F238E27FC236}">
                <a16:creationId xmlns:a16="http://schemas.microsoft.com/office/drawing/2014/main" id="{D913850F-8B9C-A0C4-BAF1-457B625FB324}"/>
              </a:ext>
            </a:extLst>
          </p:cNvPr>
          <p:cNvSpPr>
            <a:spLocks noGrp="1"/>
          </p:cNvSpPr>
          <p:nvPr>
            <p:ph type="dt" sz="half" idx="10"/>
          </p:nvPr>
        </p:nvSpPr>
        <p:spPr>
          <a:xfrm>
            <a:off x="7544185" y="6518012"/>
            <a:ext cx="1076325" cy="241300"/>
          </a:xfrm>
        </p:spPr>
        <p:txBody>
          <a:bodyPr/>
          <a:lstStyle/>
          <a:p>
            <a:fld id="{C5C621B4-2D19-4059-9D69-7F22AFDEBA28}" type="datetime1">
              <a:rPr lang="en-US" altLang="en-US" smtClean="0"/>
              <a:t>8/7/2023</a:t>
            </a:fld>
            <a:endParaRPr lang="en-US" altLang="en-US"/>
          </a:p>
        </p:txBody>
      </p:sp>
      <p:sp>
        <p:nvSpPr>
          <p:cNvPr id="6" name="Slide Number Placeholder 5">
            <a:extLst>
              <a:ext uri="{FF2B5EF4-FFF2-40B4-BE49-F238E27FC236}">
                <a16:creationId xmlns:a16="http://schemas.microsoft.com/office/drawing/2014/main" id="{D8AFC7A2-D626-92A0-A1D3-8745E1ACB8ED}"/>
              </a:ext>
            </a:extLst>
          </p:cNvPr>
          <p:cNvSpPr>
            <a:spLocks noGrp="1"/>
          </p:cNvSpPr>
          <p:nvPr>
            <p:ph type="sldNum" sz="quarter" idx="12"/>
          </p:nvPr>
        </p:nvSpPr>
        <p:spPr>
          <a:xfrm>
            <a:off x="0" y="3705361"/>
            <a:ext cx="447675" cy="241300"/>
          </a:xfrm>
        </p:spPr>
        <p:txBody>
          <a:bodyPr/>
          <a:lstStyle/>
          <a:p>
            <a:fld id="{52E9C158-AEF1-41A2-A6CE-6F0BAB305EFD}" type="slidenum">
              <a:rPr lang="en-US" altLang="en-US" smtClean="0"/>
              <a:pPr/>
              <a:t>7</a:t>
            </a:fld>
            <a:endParaRPr lang="en-US" altLang="en-US"/>
          </a:p>
        </p:txBody>
      </p:sp>
      <p:sp>
        <p:nvSpPr>
          <p:cNvPr id="26" name="Footer Placeholder 4">
            <a:extLst>
              <a:ext uri="{FF2B5EF4-FFF2-40B4-BE49-F238E27FC236}">
                <a16:creationId xmlns:a16="http://schemas.microsoft.com/office/drawing/2014/main" id="{18AE79DB-24A6-BCFE-ABE7-AA412F6BF5E0}"/>
              </a:ext>
            </a:extLst>
          </p:cNvPr>
          <p:cNvSpPr txBox="1">
            <a:spLocks/>
          </p:cNvSpPr>
          <p:nvPr/>
        </p:nvSpPr>
        <p:spPr>
          <a:xfrm>
            <a:off x="270734" y="6513036"/>
            <a:ext cx="5643563"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000" dirty="0"/>
              <a:t>Yuriy Pischalnikov | Quantum Technologies for Fundamental Physics, </a:t>
            </a:r>
            <a:r>
              <a:rPr lang="en-US" sz="1000" dirty="0" err="1"/>
              <a:t>Erice</a:t>
            </a:r>
            <a:r>
              <a:rPr lang="en-US" sz="1000" dirty="0"/>
              <a:t>, Italy, Sep 1-7, 2023</a:t>
            </a:r>
            <a:endParaRPr lang="en-US" sz="1000" b="1" dirty="0"/>
          </a:p>
        </p:txBody>
      </p:sp>
      <p:grpSp>
        <p:nvGrpSpPr>
          <p:cNvPr id="31" name="Group 30">
            <a:extLst>
              <a:ext uri="{FF2B5EF4-FFF2-40B4-BE49-F238E27FC236}">
                <a16:creationId xmlns:a16="http://schemas.microsoft.com/office/drawing/2014/main" id="{10819D26-7D55-980F-C17C-1E42686228D6}"/>
              </a:ext>
            </a:extLst>
          </p:cNvPr>
          <p:cNvGrpSpPr/>
          <p:nvPr/>
        </p:nvGrpSpPr>
        <p:grpSpPr>
          <a:xfrm>
            <a:off x="396383" y="917956"/>
            <a:ext cx="6634732" cy="2393822"/>
            <a:chOff x="2413474" y="3884207"/>
            <a:chExt cx="6634732" cy="2393822"/>
          </a:xfrm>
        </p:grpSpPr>
        <p:sp>
          <p:nvSpPr>
            <p:cNvPr id="25" name="Rectangle: Rounded Corners 24">
              <a:extLst>
                <a:ext uri="{FF2B5EF4-FFF2-40B4-BE49-F238E27FC236}">
                  <a16:creationId xmlns:a16="http://schemas.microsoft.com/office/drawing/2014/main" id="{3AC3193D-0F34-32AD-BF4C-097A2F83C9FB}"/>
                </a:ext>
              </a:extLst>
            </p:cNvPr>
            <p:cNvSpPr/>
            <p:nvPr/>
          </p:nvSpPr>
          <p:spPr>
            <a:xfrm>
              <a:off x="3194991" y="4626346"/>
              <a:ext cx="619277" cy="29003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9359100-2D07-0DB6-C78C-2EEBF6890FE9}"/>
                </a:ext>
              </a:extLst>
            </p:cNvPr>
            <p:cNvPicPr>
              <a:picLocks noChangeAspect="1"/>
            </p:cNvPicPr>
            <p:nvPr/>
          </p:nvPicPr>
          <p:blipFill>
            <a:blip r:embed="rId2"/>
            <a:stretch>
              <a:fillRect/>
            </a:stretch>
          </p:blipFill>
          <p:spPr>
            <a:xfrm>
              <a:off x="2413474" y="3884207"/>
              <a:ext cx="3578718" cy="2393822"/>
            </a:xfrm>
            <a:prstGeom prst="rect">
              <a:avLst/>
            </a:prstGeom>
          </p:spPr>
        </p:pic>
        <p:cxnSp>
          <p:nvCxnSpPr>
            <p:cNvPr id="17" name="Straight Arrow Connector 16">
              <a:extLst>
                <a:ext uri="{FF2B5EF4-FFF2-40B4-BE49-F238E27FC236}">
                  <a16:creationId xmlns:a16="http://schemas.microsoft.com/office/drawing/2014/main" id="{DA372667-E22A-B1BB-B671-694EEFC49A3F}"/>
                </a:ext>
              </a:extLst>
            </p:cNvPr>
            <p:cNvCxnSpPr>
              <a:cxnSpLocks/>
            </p:cNvCxnSpPr>
            <p:nvPr/>
          </p:nvCxnSpPr>
          <p:spPr>
            <a:xfrm>
              <a:off x="3596640" y="4247584"/>
              <a:ext cx="0" cy="1561359"/>
            </a:xfrm>
            <a:prstGeom prst="straightConnector1">
              <a:avLst/>
            </a:prstGeom>
            <a:ln w="9525">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4207A51-7915-9F6C-4734-756D57258D14}"/>
                </a:ext>
              </a:extLst>
            </p:cNvPr>
            <p:cNvSpPr txBox="1"/>
            <p:nvPr/>
          </p:nvSpPr>
          <p:spPr>
            <a:xfrm>
              <a:off x="3960509" y="3920202"/>
              <a:ext cx="1784848" cy="461665"/>
            </a:xfrm>
            <a:prstGeom prst="rect">
              <a:avLst/>
            </a:prstGeom>
            <a:noFill/>
          </p:spPr>
          <p:txBody>
            <a:bodyPr wrap="none" rtlCol="0">
              <a:spAutoFit/>
            </a:bodyPr>
            <a:lstStyle/>
            <a:p>
              <a:r>
                <a:rPr lang="en-US" sz="1200" b="1" i="1" dirty="0"/>
                <a:t>Emitter Cavity</a:t>
              </a:r>
            </a:p>
            <a:p>
              <a:r>
                <a:rPr lang="en-US" sz="1200" i="1" dirty="0"/>
                <a:t>(PLL &amp; frequency counter)</a:t>
              </a:r>
            </a:p>
          </p:txBody>
        </p:sp>
        <p:sp>
          <p:nvSpPr>
            <p:cNvPr id="21" name="TextBox 20">
              <a:extLst>
                <a:ext uri="{FF2B5EF4-FFF2-40B4-BE49-F238E27FC236}">
                  <a16:creationId xmlns:a16="http://schemas.microsoft.com/office/drawing/2014/main" id="{80506A25-DD45-23B7-1724-FFE675D68FCE}"/>
                </a:ext>
              </a:extLst>
            </p:cNvPr>
            <p:cNvSpPr txBox="1"/>
            <p:nvPr/>
          </p:nvSpPr>
          <p:spPr>
            <a:xfrm>
              <a:off x="3123966" y="4626346"/>
              <a:ext cx="728084" cy="276999"/>
            </a:xfrm>
            <a:prstGeom prst="rect">
              <a:avLst/>
            </a:prstGeom>
            <a:noFill/>
          </p:spPr>
          <p:txBody>
            <a:bodyPr wrap="none" rtlCol="0">
              <a:spAutoFit/>
            </a:bodyPr>
            <a:lstStyle/>
            <a:p>
              <a:r>
                <a:rPr lang="en-US" sz="1200" b="1" dirty="0">
                  <a:solidFill>
                    <a:srgbClr val="FF0000"/>
                  </a:solidFill>
                  <a:highlight>
                    <a:srgbClr val="FFFF00"/>
                  </a:highlight>
                </a:rPr>
                <a:t>660Hz/h</a:t>
              </a:r>
            </a:p>
          </p:txBody>
        </p:sp>
        <p:sp>
          <p:nvSpPr>
            <p:cNvPr id="22" name="TextBox 21">
              <a:extLst>
                <a:ext uri="{FF2B5EF4-FFF2-40B4-BE49-F238E27FC236}">
                  <a16:creationId xmlns:a16="http://schemas.microsoft.com/office/drawing/2014/main" id="{4121F1B0-855D-C547-718B-5AC99A592450}"/>
                </a:ext>
              </a:extLst>
            </p:cNvPr>
            <p:cNvSpPr txBox="1"/>
            <p:nvPr/>
          </p:nvSpPr>
          <p:spPr>
            <a:xfrm>
              <a:off x="3814268" y="5589823"/>
              <a:ext cx="2200474" cy="338554"/>
            </a:xfrm>
            <a:prstGeom prst="rect">
              <a:avLst/>
            </a:prstGeom>
            <a:noFill/>
          </p:spPr>
          <p:txBody>
            <a:bodyPr wrap="none" rtlCol="0">
              <a:spAutoFit/>
            </a:bodyPr>
            <a:lstStyle/>
            <a:p>
              <a:r>
                <a:rPr lang="en-US" sz="1600" b="1" i="1" dirty="0">
                  <a:solidFill>
                    <a:schemeClr val="accent6">
                      <a:lumMod val="50000"/>
                    </a:schemeClr>
                  </a:solidFill>
                </a:rPr>
                <a:t>Piezo DC Voltage =108V</a:t>
              </a:r>
            </a:p>
          </p:txBody>
        </p:sp>
        <p:sp>
          <p:nvSpPr>
            <p:cNvPr id="23" name="TextBox 22">
              <a:extLst>
                <a:ext uri="{FF2B5EF4-FFF2-40B4-BE49-F238E27FC236}">
                  <a16:creationId xmlns:a16="http://schemas.microsoft.com/office/drawing/2014/main" id="{9AF6F34A-A3CE-DFB3-6835-6A41A17C92ED}"/>
                </a:ext>
              </a:extLst>
            </p:cNvPr>
            <p:cNvSpPr txBox="1"/>
            <p:nvPr/>
          </p:nvSpPr>
          <p:spPr>
            <a:xfrm>
              <a:off x="4069315" y="4891087"/>
              <a:ext cx="1464312" cy="369332"/>
            </a:xfrm>
            <a:prstGeom prst="rect">
              <a:avLst/>
            </a:prstGeom>
            <a:noFill/>
          </p:spPr>
          <p:txBody>
            <a:bodyPr wrap="none" rtlCol="0">
              <a:spAutoFit/>
            </a:bodyPr>
            <a:lstStyle/>
            <a:p>
              <a:r>
                <a:rPr lang="en-US" sz="1800" b="1" i="1" dirty="0" err="1"/>
                <a:t>E</a:t>
              </a:r>
              <a:r>
                <a:rPr lang="en-US" sz="1800" b="1" i="1" baseline="-25000" dirty="0" err="1"/>
                <a:t>acc</a:t>
              </a:r>
              <a:r>
                <a:rPr lang="en-US" sz="1800" b="1" i="1" dirty="0"/>
                <a:t>=15MV/m</a:t>
              </a:r>
            </a:p>
          </p:txBody>
        </p:sp>
        <p:sp>
          <p:nvSpPr>
            <p:cNvPr id="24" name="TextBox 23">
              <a:extLst>
                <a:ext uri="{FF2B5EF4-FFF2-40B4-BE49-F238E27FC236}">
                  <a16:creationId xmlns:a16="http://schemas.microsoft.com/office/drawing/2014/main" id="{F66A3B49-5C1E-3B38-2DF3-23E7629AE555}"/>
                </a:ext>
              </a:extLst>
            </p:cNvPr>
            <p:cNvSpPr txBox="1"/>
            <p:nvPr/>
          </p:nvSpPr>
          <p:spPr>
            <a:xfrm>
              <a:off x="6138947" y="4733666"/>
              <a:ext cx="2909259" cy="1323439"/>
            </a:xfrm>
            <a:prstGeom prst="rect">
              <a:avLst/>
            </a:prstGeom>
            <a:noFill/>
          </p:spPr>
          <p:txBody>
            <a:bodyPr wrap="square" rtlCol="0">
              <a:spAutoFit/>
            </a:bodyPr>
            <a:lstStyle/>
            <a:p>
              <a:pPr marL="342900" indent="-342900">
                <a:buFontTx/>
                <a:buChar char="-"/>
              </a:pPr>
              <a:r>
                <a:rPr lang="en-US" sz="1600" i="1" dirty="0">
                  <a:latin typeface="Amasis MT Pro Medium" panose="02040604050005020304" pitchFamily="18" charset="0"/>
                </a:rPr>
                <a:t>Piezo creep</a:t>
              </a:r>
            </a:p>
            <a:p>
              <a:pPr marL="342900" indent="-342900">
                <a:buFontTx/>
                <a:buChar char="-"/>
              </a:pPr>
              <a:r>
                <a:rPr lang="en-US" sz="1600" i="1" dirty="0">
                  <a:latin typeface="Amasis MT Pro Medium" panose="02040604050005020304" pitchFamily="18" charset="0"/>
                </a:rPr>
                <a:t>df/</a:t>
              </a:r>
              <a:r>
                <a:rPr lang="en-US" sz="1600" i="1" dirty="0" err="1">
                  <a:latin typeface="Amasis MT Pro Medium" panose="02040604050005020304" pitchFamily="18" charset="0"/>
                </a:rPr>
                <a:t>dP</a:t>
              </a:r>
              <a:endParaRPr lang="en-US" sz="1600" i="1" dirty="0">
                <a:latin typeface="Amasis MT Pro Medium" panose="02040604050005020304" pitchFamily="18" charset="0"/>
              </a:endParaRPr>
            </a:p>
            <a:p>
              <a:pPr marL="342900" indent="-342900">
                <a:buFontTx/>
                <a:buChar char="-"/>
              </a:pPr>
              <a:r>
                <a:rPr lang="en-US" sz="1600" i="1" dirty="0">
                  <a:latin typeface="Amasis MT Pro Medium" panose="02040604050005020304" pitchFamily="18" charset="0"/>
                </a:rPr>
                <a:t>Stability of piezo-amplifier </a:t>
              </a:r>
            </a:p>
            <a:p>
              <a:pPr marL="342900" indent="-342900">
                <a:buFontTx/>
                <a:buChar char="-"/>
              </a:pPr>
              <a:r>
                <a:rPr lang="en-US" sz="1600" i="1" dirty="0">
                  <a:latin typeface="Amasis MT Pro Medium" panose="02040604050005020304" pitchFamily="18" charset="0"/>
                </a:rPr>
                <a:t>Stability of </a:t>
              </a:r>
              <a:r>
                <a:rPr lang="en-US" sz="1600" i="1" dirty="0" err="1">
                  <a:latin typeface="Amasis MT Pro Medium" panose="02040604050005020304" pitchFamily="18" charset="0"/>
                </a:rPr>
                <a:t>E</a:t>
              </a:r>
              <a:r>
                <a:rPr lang="en-US" sz="1600" i="1" baseline="-25000" dirty="0" err="1">
                  <a:latin typeface="Amasis MT Pro Medium" panose="02040604050005020304" pitchFamily="18" charset="0"/>
                </a:rPr>
                <a:t>acc</a:t>
              </a:r>
              <a:r>
                <a:rPr lang="en-US" sz="1600" i="1" dirty="0" err="1">
                  <a:latin typeface="Amasis MT Pro Medium" panose="02040604050005020304" pitchFamily="18" charset="0"/>
                </a:rPr>
                <a:t>&amp;LFD</a:t>
              </a:r>
              <a:endParaRPr lang="en-US" sz="1600" i="1" dirty="0">
                <a:latin typeface="Amasis MT Pro Medium" panose="02040604050005020304" pitchFamily="18" charset="0"/>
              </a:endParaRPr>
            </a:p>
            <a:p>
              <a:pPr marL="342900" indent="-342900">
                <a:buFontTx/>
                <a:buChar char="-"/>
              </a:pPr>
              <a:r>
                <a:rPr lang="en-US" sz="1600" i="1" dirty="0">
                  <a:latin typeface="Amasis MT Pro Medium" panose="02040604050005020304" pitchFamily="18" charset="0"/>
                </a:rPr>
                <a:t>df/dT</a:t>
              </a:r>
            </a:p>
          </p:txBody>
        </p:sp>
        <p:sp>
          <p:nvSpPr>
            <p:cNvPr id="27" name="TextBox 26">
              <a:extLst>
                <a:ext uri="{FF2B5EF4-FFF2-40B4-BE49-F238E27FC236}">
                  <a16:creationId xmlns:a16="http://schemas.microsoft.com/office/drawing/2014/main" id="{CE91918C-6CD3-E07E-8CAD-2E35EAA1237E}"/>
                </a:ext>
              </a:extLst>
            </p:cNvPr>
            <p:cNvSpPr txBox="1"/>
            <p:nvPr/>
          </p:nvSpPr>
          <p:spPr>
            <a:xfrm>
              <a:off x="6138947" y="4183287"/>
              <a:ext cx="2687928" cy="584775"/>
            </a:xfrm>
            <a:prstGeom prst="rect">
              <a:avLst/>
            </a:prstGeom>
            <a:noFill/>
          </p:spPr>
          <p:txBody>
            <a:bodyPr wrap="square" rtlCol="0">
              <a:spAutoFit/>
            </a:bodyPr>
            <a:lstStyle/>
            <a:p>
              <a:r>
                <a:rPr lang="en-US" sz="1600" dirty="0">
                  <a:latin typeface="Amasis MT Pro Medium" panose="02040604050005020304" pitchFamily="18" charset="0"/>
                </a:rPr>
                <a:t>Possible contributions into cavity frequency shift </a:t>
              </a:r>
            </a:p>
          </p:txBody>
        </p:sp>
      </p:grpSp>
      <p:pic>
        <p:nvPicPr>
          <p:cNvPr id="29" name="Picture 28">
            <a:extLst>
              <a:ext uri="{FF2B5EF4-FFF2-40B4-BE49-F238E27FC236}">
                <a16:creationId xmlns:a16="http://schemas.microsoft.com/office/drawing/2014/main" id="{1C8CDD65-78EF-8035-DE7C-45C4ABD92C1C}"/>
              </a:ext>
            </a:extLst>
          </p:cNvPr>
          <p:cNvPicPr>
            <a:picLocks noChangeAspect="1"/>
          </p:cNvPicPr>
          <p:nvPr/>
        </p:nvPicPr>
        <p:blipFill>
          <a:blip r:embed="rId3"/>
          <a:stretch>
            <a:fillRect/>
          </a:stretch>
        </p:blipFill>
        <p:spPr>
          <a:xfrm>
            <a:off x="6034135" y="2895517"/>
            <a:ext cx="3020099" cy="2102287"/>
          </a:xfrm>
          <a:prstGeom prst="rect">
            <a:avLst/>
          </a:prstGeom>
        </p:spPr>
      </p:pic>
      <p:sp>
        <p:nvSpPr>
          <p:cNvPr id="7" name="TextBox 6">
            <a:extLst>
              <a:ext uri="{FF2B5EF4-FFF2-40B4-BE49-F238E27FC236}">
                <a16:creationId xmlns:a16="http://schemas.microsoft.com/office/drawing/2014/main" id="{8CE3501F-4745-705D-4E69-34C19F7C8BC4}"/>
              </a:ext>
            </a:extLst>
          </p:cNvPr>
          <p:cNvSpPr txBox="1"/>
          <p:nvPr/>
        </p:nvSpPr>
        <p:spPr>
          <a:xfrm>
            <a:off x="6437133" y="2776614"/>
            <a:ext cx="2429063" cy="307777"/>
          </a:xfrm>
          <a:prstGeom prst="rect">
            <a:avLst/>
          </a:prstGeom>
          <a:noFill/>
        </p:spPr>
        <p:txBody>
          <a:bodyPr wrap="none" rtlCol="0">
            <a:spAutoFit/>
          </a:bodyPr>
          <a:lstStyle/>
          <a:p>
            <a:r>
              <a:rPr lang="en-US" sz="1400" b="1" i="1" dirty="0">
                <a:solidFill>
                  <a:schemeClr val="accent6">
                    <a:lumMod val="50000"/>
                  </a:schemeClr>
                </a:solidFill>
              </a:rPr>
              <a:t>Pressure inside the VTS Dewar</a:t>
            </a:r>
          </a:p>
        </p:txBody>
      </p:sp>
      <p:sp>
        <p:nvSpPr>
          <p:cNvPr id="9" name="Rectangle: Rounded Corners 8">
            <a:extLst>
              <a:ext uri="{FF2B5EF4-FFF2-40B4-BE49-F238E27FC236}">
                <a16:creationId xmlns:a16="http://schemas.microsoft.com/office/drawing/2014/main" id="{29F80251-8373-5B40-98A2-99C84E3F092E}"/>
              </a:ext>
            </a:extLst>
          </p:cNvPr>
          <p:cNvSpPr/>
          <p:nvPr/>
        </p:nvSpPr>
        <p:spPr>
          <a:xfrm>
            <a:off x="1943418" y="953950"/>
            <a:ext cx="1113291" cy="26308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FEF81C1-4890-B8FE-6E43-DF8BE5A61ABA}"/>
              </a:ext>
            </a:extLst>
          </p:cNvPr>
          <p:cNvPicPr>
            <a:picLocks noChangeAspect="1"/>
          </p:cNvPicPr>
          <p:nvPr/>
        </p:nvPicPr>
        <p:blipFill>
          <a:blip r:embed="rId4"/>
          <a:stretch>
            <a:fillRect/>
          </a:stretch>
        </p:blipFill>
        <p:spPr>
          <a:xfrm>
            <a:off x="421258" y="3420258"/>
            <a:ext cx="3877392" cy="2914141"/>
          </a:xfrm>
          <a:prstGeom prst="rect">
            <a:avLst/>
          </a:prstGeom>
        </p:spPr>
      </p:pic>
      <p:sp>
        <p:nvSpPr>
          <p:cNvPr id="18" name="Rectangle: Rounded Corners 17">
            <a:extLst>
              <a:ext uri="{FF2B5EF4-FFF2-40B4-BE49-F238E27FC236}">
                <a16:creationId xmlns:a16="http://schemas.microsoft.com/office/drawing/2014/main" id="{8A479907-CE96-97C2-3F1F-7F820FB09E6E}"/>
              </a:ext>
            </a:extLst>
          </p:cNvPr>
          <p:cNvSpPr/>
          <p:nvPr/>
        </p:nvSpPr>
        <p:spPr>
          <a:xfrm>
            <a:off x="2142309" y="4997804"/>
            <a:ext cx="1149531" cy="19214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04DBFFE2-C45A-7BF8-331D-45F9BC2A42C0}"/>
              </a:ext>
            </a:extLst>
          </p:cNvPr>
          <p:cNvCxnSpPr/>
          <p:nvPr/>
        </p:nvCxnSpPr>
        <p:spPr>
          <a:xfrm>
            <a:off x="5932891" y="3178629"/>
            <a:ext cx="0" cy="1175657"/>
          </a:xfrm>
          <a:prstGeom prst="straightConnector1">
            <a:avLst/>
          </a:prstGeom>
          <a:ln w="9525">
            <a:solidFill>
              <a:schemeClr val="accent6">
                <a:lumMod val="50000"/>
              </a:schemeClr>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2AE07AFE-C86A-2F53-39EE-F30F7629ACEB}"/>
              </a:ext>
            </a:extLst>
          </p:cNvPr>
          <p:cNvSpPr txBox="1"/>
          <p:nvPr/>
        </p:nvSpPr>
        <p:spPr>
          <a:xfrm>
            <a:off x="5383232" y="4334689"/>
            <a:ext cx="890115" cy="276999"/>
          </a:xfrm>
          <a:prstGeom prst="rect">
            <a:avLst/>
          </a:prstGeom>
          <a:noFill/>
        </p:spPr>
        <p:txBody>
          <a:bodyPr wrap="none" rtlCol="0">
            <a:spAutoFit/>
          </a:bodyPr>
          <a:lstStyle/>
          <a:p>
            <a:r>
              <a:rPr lang="en-US" sz="1200" i="1" dirty="0"/>
              <a:t>dp~0.1torr </a:t>
            </a:r>
          </a:p>
        </p:txBody>
      </p:sp>
    </p:spTree>
    <p:extLst>
      <p:ext uri="{BB962C8B-B14F-4D97-AF65-F5344CB8AC3E}">
        <p14:creationId xmlns:p14="http://schemas.microsoft.com/office/powerpoint/2010/main" val="65836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1D22-219D-D8BA-57AC-E28AFA5388CD}"/>
              </a:ext>
            </a:extLst>
          </p:cNvPr>
          <p:cNvSpPr>
            <a:spLocks noGrp="1"/>
          </p:cNvSpPr>
          <p:nvPr>
            <p:ph type="title"/>
          </p:nvPr>
        </p:nvSpPr>
        <p:spPr/>
        <p:txBody>
          <a:bodyPr/>
          <a:lstStyle/>
          <a:p>
            <a:r>
              <a:rPr lang="en-US" sz="2400" b="0" dirty="0">
                <a:latin typeface="Amasis MT Pro Medium" panose="02040604050005020304" pitchFamily="18" charset="0"/>
              </a:rPr>
              <a:t>2.6GHz cavities Stability with PI loop on the Emitter Cavity   </a:t>
            </a:r>
            <a:endParaRPr lang="en-US" dirty="0"/>
          </a:p>
        </p:txBody>
      </p:sp>
      <p:pic>
        <p:nvPicPr>
          <p:cNvPr id="7" name="Content Placeholder 6">
            <a:extLst>
              <a:ext uri="{FF2B5EF4-FFF2-40B4-BE49-F238E27FC236}">
                <a16:creationId xmlns:a16="http://schemas.microsoft.com/office/drawing/2014/main" id="{4EE37CAF-F74C-3C19-49AF-9AAF235D075B}"/>
              </a:ext>
            </a:extLst>
          </p:cNvPr>
          <p:cNvPicPr>
            <a:picLocks noGrp="1" noChangeAspect="1"/>
          </p:cNvPicPr>
          <p:nvPr>
            <p:ph idx="1"/>
          </p:nvPr>
        </p:nvPicPr>
        <p:blipFill>
          <a:blip r:embed="rId2"/>
          <a:stretch>
            <a:fillRect/>
          </a:stretch>
        </p:blipFill>
        <p:spPr>
          <a:xfrm>
            <a:off x="80555" y="927237"/>
            <a:ext cx="5931482" cy="4138611"/>
          </a:xfrm>
          <a:prstGeom prst="rect">
            <a:avLst/>
          </a:prstGeom>
        </p:spPr>
      </p:pic>
      <p:sp>
        <p:nvSpPr>
          <p:cNvPr id="4" name="Date Placeholder 3">
            <a:extLst>
              <a:ext uri="{FF2B5EF4-FFF2-40B4-BE49-F238E27FC236}">
                <a16:creationId xmlns:a16="http://schemas.microsoft.com/office/drawing/2014/main" id="{4C546AAC-B0A8-E0B3-58C2-CCA4DD0253BC}"/>
              </a:ext>
            </a:extLst>
          </p:cNvPr>
          <p:cNvSpPr>
            <a:spLocks noGrp="1"/>
          </p:cNvSpPr>
          <p:nvPr>
            <p:ph type="dt" sz="half" idx="10"/>
          </p:nvPr>
        </p:nvSpPr>
        <p:spPr/>
        <p:txBody>
          <a:bodyPr/>
          <a:lstStyle/>
          <a:p>
            <a:fld id="{C5C621B4-2D19-4059-9D69-7F22AFDEBA28}" type="datetime1">
              <a:rPr lang="en-US" altLang="en-US" smtClean="0"/>
              <a:t>8/7/2023</a:t>
            </a:fld>
            <a:endParaRPr lang="en-US" altLang="en-US"/>
          </a:p>
        </p:txBody>
      </p:sp>
      <p:sp>
        <p:nvSpPr>
          <p:cNvPr id="6" name="Slide Number Placeholder 5">
            <a:extLst>
              <a:ext uri="{FF2B5EF4-FFF2-40B4-BE49-F238E27FC236}">
                <a16:creationId xmlns:a16="http://schemas.microsoft.com/office/drawing/2014/main" id="{036B4806-B409-CB6D-C333-813AFA02E772}"/>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pic>
        <p:nvPicPr>
          <p:cNvPr id="9" name="Picture 8">
            <a:extLst>
              <a:ext uri="{FF2B5EF4-FFF2-40B4-BE49-F238E27FC236}">
                <a16:creationId xmlns:a16="http://schemas.microsoft.com/office/drawing/2014/main" id="{63BFB372-6AFC-D303-611E-C5C6DD22032E}"/>
              </a:ext>
            </a:extLst>
          </p:cNvPr>
          <p:cNvPicPr>
            <a:picLocks noChangeAspect="1"/>
          </p:cNvPicPr>
          <p:nvPr/>
        </p:nvPicPr>
        <p:blipFill>
          <a:blip r:embed="rId3"/>
          <a:stretch>
            <a:fillRect/>
          </a:stretch>
        </p:blipFill>
        <p:spPr>
          <a:xfrm>
            <a:off x="5853347" y="4093451"/>
            <a:ext cx="2749534" cy="1944793"/>
          </a:xfrm>
          <a:prstGeom prst="rect">
            <a:avLst/>
          </a:prstGeom>
        </p:spPr>
      </p:pic>
      <p:cxnSp>
        <p:nvCxnSpPr>
          <p:cNvPr id="11" name="Straight Arrow Connector 10">
            <a:extLst>
              <a:ext uri="{FF2B5EF4-FFF2-40B4-BE49-F238E27FC236}">
                <a16:creationId xmlns:a16="http://schemas.microsoft.com/office/drawing/2014/main" id="{7AF75850-95F4-CA16-3EEA-E6DC6C60EAA2}"/>
              </a:ext>
            </a:extLst>
          </p:cNvPr>
          <p:cNvCxnSpPr/>
          <p:nvPr/>
        </p:nvCxnSpPr>
        <p:spPr>
          <a:xfrm>
            <a:off x="7743410" y="4180114"/>
            <a:ext cx="0" cy="1576252"/>
          </a:xfrm>
          <a:prstGeom prst="straightConnector1">
            <a:avLst/>
          </a:prstGeom>
          <a:ln w="9525">
            <a:solidFill>
              <a:schemeClr val="accent6">
                <a:lumMod val="5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88AE696-9751-DDC6-7C8B-EC3FA1FB4BF2}"/>
              </a:ext>
            </a:extLst>
          </p:cNvPr>
          <p:cNvSpPr txBox="1"/>
          <p:nvPr/>
        </p:nvSpPr>
        <p:spPr>
          <a:xfrm>
            <a:off x="7773567" y="4347411"/>
            <a:ext cx="1293559" cy="738664"/>
          </a:xfrm>
          <a:prstGeom prst="rect">
            <a:avLst/>
          </a:prstGeom>
          <a:noFill/>
        </p:spPr>
        <p:txBody>
          <a:bodyPr wrap="none" rtlCol="0">
            <a:spAutoFit/>
          </a:bodyPr>
          <a:lstStyle/>
          <a:p>
            <a:r>
              <a:rPr lang="en-US" sz="1400" i="1" dirty="0" err="1"/>
              <a:t>dV</a:t>
            </a:r>
            <a:r>
              <a:rPr lang="en-US" sz="1400" i="1" dirty="0"/>
              <a:t>=0.42V</a:t>
            </a:r>
          </a:p>
          <a:p>
            <a:r>
              <a:rPr lang="en-US" sz="1400" i="1" dirty="0"/>
              <a:t>df~320Hz</a:t>
            </a:r>
          </a:p>
          <a:p>
            <a:r>
              <a:rPr lang="en-US" sz="1400" i="1" dirty="0"/>
              <a:t>(750Hz/Vpiezo)</a:t>
            </a:r>
          </a:p>
        </p:txBody>
      </p:sp>
      <p:pic>
        <p:nvPicPr>
          <p:cNvPr id="14" name="Picture 13">
            <a:extLst>
              <a:ext uri="{FF2B5EF4-FFF2-40B4-BE49-F238E27FC236}">
                <a16:creationId xmlns:a16="http://schemas.microsoft.com/office/drawing/2014/main" id="{38EDCEAC-ED14-E8B2-66AF-404F26E366D5}"/>
              </a:ext>
            </a:extLst>
          </p:cNvPr>
          <p:cNvPicPr>
            <a:picLocks noChangeAspect="1"/>
          </p:cNvPicPr>
          <p:nvPr/>
        </p:nvPicPr>
        <p:blipFill rotWithShape="1">
          <a:blip r:embed="rId4"/>
          <a:srcRect l="53400" t="28542" r="12800" b="16599"/>
          <a:stretch/>
        </p:blipFill>
        <p:spPr>
          <a:xfrm>
            <a:off x="6450013" y="1361639"/>
            <a:ext cx="2001044" cy="1740600"/>
          </a:xfrm>
          <a:prstGeom prst="rect">
            <a:avLst/>
          </a:prstGeom>
        </p:spPr>
      </p:pic>
      <p:pic>
        <p:nvPicPr>
          <p:cNvPr id="15" name="Picture 14">
            <a:extLst>
              <a:ext uri="{FF2B5EF4-FFF2-40B4-BE49-F238E27FC236}">
                <a16:creationId xmlns:a16="http://schemas.microsoft.com/office/drawing/2014/main" id="{026DA05F-BAF8-C4AD-988A-231E518C7F1C}"/>
              </a:ext>
            </a:extLst>
          </p:cNvPr>
          <p:cNvPicPr>
            <a:picLocks noChangeAspect="1"/>
          </p:cNvPicPr>
          <p:nvPr/>
        </p:nvPicPr>
        <p:blipFill>
          <a:blip r:embed="rId5"/>
          <a:stretch>
            <a:fillRect/>
          </a:stretch>
        </p:blipFill>
        <p:spPr>
          <a:xfrm>
            <a:off x="800659" y="6463149"/>
            <a:ext cx="5724640" cy="286537"/>
          </a:xfrm>
          <a:prstGeom prst="rect">
            <a:avLst/>
          </a:prstGeom>
        </p:spPr>
      </p:pic>
    </p:spTree>
    <p:extLst>
      <p:ext uri="{BB962C8B-B14F-4D97-AF65-F5344CB8AC3E}">
        <p14:creationId xmlns:p14="http://schemas.microsoft.com/office/powerpoint/2010/main" val="268968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01535C4-DB3E-D011-1609-566389544308}"/>
              </a:ext>
            </a:extLst>
          </p:cNvPr>
          <p:cNvPicPr>
            <a:picLocks noChangeAspect="1"/>
          </p:cNvPicPr>
          <p:nvPr/>
        </p:nvPicPr>
        <p:blipFill rotWithShape="1">
          <a:blip r:embed="rId2"/>
          <a:srcRect l="17647" t="10715" r="21941" b="40069"/>
          <a:stretch/>
        </p:blipFill>
        <p:spPr>
          <a:xfrm>
            <a:off x="4651337" y="4265661"/>
            <a:ext cx="3816275" cy="1869121"/>
          </a:xfrm>
          <a:prstGeom prst="rect">
            <a:avLst/>
          </a:prstGeom>
        </p:spPr>
      </p:pic>
      <p:sp>
        <p:nvSpPr>
          <p:cNvPr id="2" name="Title 1">
            <a:extLst>
              <a:ext uri="{FF2B5EF4-FFF2-40B4-BE49-F238E27FC236}">
                <a16:creationId xmlns:a16="http://schemas.microsoft.com/office/drawing/2014/main" id="{691CA140-F878-9536-51E9-82E72A03089A}"/>
              </a:ext>
            </a:extLst>
          </p:cNvPr>
          <p:cNvSpPr>
            <a:spLocks noGrp="1"/>
          </p:cNvSpPr>
          <p:nvPr>
            <p:ph type="title"/>
          </p:nvPr>
        </p:nvSpPr>
        <p:spPr/>
        <p:txBody>
          <a:bodyPr/>
          <a:lstStyle/>
          <a:p>
            <a:r>
              <a:rPr lang="en-US" i="1" dirty="0"/>
              <a:t>Efforts for passive mitigation of the external vibrations</a:t>
            </a:r>
          </a:p>
        </p:txBody>
      </p:sp>
      <p:sp>
        <p:nvSpPr>
          <p:cNvPr id="3" name="Content Placeholder 2">
            <a:extLst>
              <a:ext uri="{FF2B5EF4-FFF2-40B4-BE49-F238E27FC236}">
                <a16:creationId xmlns:a16="http://schemas.microsoft.com/office/drawing/2014/main" id="{A930026C-5DB4-52FE-39B9-340A0664E973}"/>
              </a:ext>
            </a:extLst>
          </p:cNvPr>
          <p:cNvSpPr>
            <a:spLocks noGrp="1"/>
          </p:cNvSpPr>
          <p:nvPr>
            <p:ph idx="1"/>
          </p:nvPr>
        </p:nvSpPr>
        <p:spPr>
          <a:xfrm>
            <a:off x="225911" y="1384724"/>
            <a:ext cx="8672513" cy="605505"/>
          </a:xfrm>
        </p:spPr>
        <p:txBody>
          <a:bodyPr/>
          <a:lstStyle/>
          <a:p>
            <a:pPr marL="0" indent="0">
              <a:buNone/>
            </a:pPr>
            <a:r>
              <a:rPr lang="en-US" sz="1400" i="1" dirty="0"/>
              <a:t>Objectives: By combinations of experimental studies at FNAL and simulation by team from University of Pisa to design the  mechanical system that will be able to mitigate penetration of the vibration from external sources on the SRF cavities installed into VTS.  </a:t>
            </a:r>
          </a:p>
        </p:txBody>
      </p:sp>
      <p:sp>
        <p:nvSpPr>
          <p:cNvPr id="4" name="Date Placeholder 3">
            <a:extLst>
              <a:ext uri="{FF2B5EF4-FFF2-40B4-BE49-F238E27FC236}">
                <a16:creationId xmlns:a16="http://schemas.microsoft.com/office/drawing/2014/main" id="{560E799E-72C0-9F1C-4992-D9F51A973D8D}"/>
              </a:ext>
            </a:extLst>
          </p:cNvPr>
          <p:cNvSpPr>
            <a:spLocks noGrp="1"/>
          </p:cNvSpPr>
          <p:nvPr>
            <p:ph type="dt" sz="half" idx="10"/>
          </p:nvPr>
        </p:nvSpPr>
        <p:spPr/>
        <p:txBody>
          <a:bodyPr/>
          <a:lstStyle/>
          <a:p>
            <a:fld id="{C5C621B4-2D19-4059-9D69-7F22AFDEBA28}" type="datetime1">
              <a:rPr lang="en-US" altLang="en-US" smtClean="0"/>
              <a:t>8/8/2023</a:t>
            </a:fld>
            <a:endParaRPr lang="en-US" altLang="en-US"/>
          </a:p>
        </p:txBody>
      </p:sp>
      <p:sp>
        <p:nvSpPr>
          <p:cNvPr id="6" name="Slide Number Placeholder 5">
            <a:extLst>
              <a:ext uri="{FF2B5EF4-FFF2-40B4-BE49-F238E27FC236}">
                <a16:creationId xmlns:a16="http://schemas.microsoft.com/office/drawing/2014/main" id="{AE4A3C99-D6B8-7939-D6B0-63BCA5DBBE2B}"/>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pic>
        <p:nvPicPr>
          <p:cNvPr id="7" name="Picture 6">
            <a:extLst>
              <a:ext uri="{FF2B5EF4-FFF2-40B4-BE49-F238E27FC236}">
                <a16:creationId xmlns:a16="http://schemas.microsoft.com/office/drawing/2014/main" id="{4DF68617-4C7C-8F30-9A1D-D5F5C83855C4}"/>
              </a:ext>
            </a:extLst>
          </p:cNvPr>
          <p:cNvPicPr>
            <a:picLocks noChangeAspect="1"/>
          </p:cNvPicPr>
          <p:nvPr/>
        </p:nvPicPr>
        <p:blipFill>
          <a:blip r:embed="rId3"/>
          <a:stretch>
            <a:fillRect/>
          </a:stretch>
        </p:blipFill>
        <p:spPr>
          <a:xfrm>
            <a:off x="1129718" y="2453362"/>
            <a:ext cx="2729241" cy="3837874"/>
          </a:xfrm>
          <a:prstGeom prst="rect">
            <a:avLst/>
          </a:prstGeom>
        </p:spPr>
      </p:pic>
      <p:pic>
        <p:nvPicPr>
          <p:cNvPr id="8" name="Picture 7">
            <a:extLst>
              <a:ext uri="{FF2B5EF4-FFF2-40B4-BE49-F238E27FC236}">
                <a16:creationId xmlns:a16="http://schemas.microsoft.com/office/drawing/2014/main" id="{A520372E-F7A6-996C-1FDA-C72275EE97E1}"/>
              </a:ext>
            </a:extLst>
          </p:cNvPr>
          <p:cNvPicPr>
            <a:picLocks noChangeAspect="1"/>
          </p:cNvPicPr>
          <p:nvPr/>
        </p:nvPicPr>
        <p:blipFill>
          <a:blip r:embed="rId4"/>
          <a:stretch>
            <a:fillRect/>
          </a:stretch>
        </p:blipFill>
        <p:spPr>
          <a:xfrm>
            <a:off x="266584" y="2085059"/>
            <a:ext cx="981578" cy="736606"/>
          </a:xfrm>
          <a:prstGeom prst="rect">
            <a:avLst/>
          </a:prstGeom>
          <a:ln>
            <a:noFill/>
          </a:ln>
          <a:effectLst>
            <a:softEdge rad="112500"/>
          </a:effectLst>
        </p:spPr>
      </p:pic>
      <p:pic>
        <p:nvPicPr>
          <p:cNvPr id="9" name="Picture 8">
            <a:extLst>
              <a:ext uri="{FF2B5EF4-FFF2-40B4-BE49-F238E27FC236}">
                <a16:creationId xmlns:a16="http://schemas.microsoft.com/office/drawing/2014/main" id="{162DFA60-7C78-4785-E4BA-C6C91F1BD603}"/>
              </a:ext>
            </a:extLst>
          </p:cNvPr>
          <p:cNvPicPr>
            <a:picLocks noChangeAspect="1"/>
          </p:cNvPicPr>
          <p:nvPr/>
        </p:nvPicPr>
        <p:blipFill rotWithShape="1">
          <a:blip r:embed="rId5"/>
          <a:srcRect l="6577" t="10253" r="18419"/>
          <a:stretch/>
        </p:blipFill>
        <p:spPr>
          <a:xfrm>
            <a:off x="249214" y="3124244"/>
            <a:ext cx="981578" cy="2136805"/>
          </a:xfrm>
          <a:prstGeom prst="rect">
            <a:avLst/>
          </a:prstGeom>
          <a:ln>
            <a:noFill/>
          </a:ln>
          <a:effectLst>
            <a:softEdge rad="112500"/>
          </a:effectLst>
        </p:spPr>
      </p:pic>
      <p:sp>
        <p:nvSpPr>
          <p:cNvPr id="10" name="TextBox 9">
            <a:extLst>
              <a:ext uri="{FF2B5EF4-FFF2-40B4-BE49-F238E27FC236}">
                <a16:creationId xmlns:a16="http://schemas.microsoft.com/office/drawing/2014/main" id="{139331BD-7B8C-6059-CB74-62AECF4A9260}"/>
              </a:ext>
            </a:extLst>
          </p:cNvPr>
          <p:cNvSpPr txBox="1"/>
          <p:nvPr/>
        </p:nvSpPr>
        <p:spPr>
          <a:xfrm>
            <a:off x="1786035" y="1990229"/>
            <a:ext cx="1416606" cy="738664"/>
          </a:xfrm>
          <a:prstGeom prst="rect">
            <a:avLst/>
          </a:prstGeom>
          <a:noFill/>
        </p:spPr>
        <p:txBody>
          <a:bodyPr wrap="none" rtlCol="0">
            <a:spAutoFit/>
          </a:bodyPr>
          <a:lstStyle/>
          <a:p>
            <a:r>
              <a:rPr lang="en-US" sz="1400" i="1" dirty="0">
                <a:highlight>
                  <a:srgbClr val="FFFF00"/>
                </a:highlight>
              </a:rPr>
              <a:t>FNAL VTS system</a:t>
            </a:r>
          </a:p>
          <a:p>
            <a:r>
              <a:rPr lang="en-US" sz="1400" i="1" dirty="0">
                <a:highlight>
                  <a:srgbClr val="FFFF00"/>
                </a:highlight>
              </a:rPr>
              <a:t>(experiment)</a:t>
            </a:r>
          </a:p>
          <a:p>
            <a:endParaRPr lang="en-US" sz="1400" i="1" dirty="0">
              <a:highlight>
                <a:srgbClr val="FFFF00"/>
              </a:highlight>
            </a:endParaRPr>
          </a:p>
        </p:txBody>
      </p:sp>
      <p:sp>
        <p:nvSpPr>
          <p:cNvPr id="11" name="Footer Placeholder 4">
            <a:extLst>
              <a:ext uri="{FF2B5EF4-FFF2-40B4-BE49-F238E27FC236}">
                <a16:creationId xmlns:a16="http://schemas.microsoft.com/office/drawing/2014/main" id="{1770C14E-7C55-B243-FE57-731D08F68948}"/>
              </a:ext>
            </a:extLst>
          </p:cNvPr>
          <p:cNvSpPr txBox="1">
            <a:spLocks/>
          </p:cNvSpPr>
          <p:nvPr/>
        </p:nvSpPr>
        <p:spPr>
          <a:xfrm>
            <a:off x="741362" y="6530802"/>
            <a:ext cx="5643563"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000" dirty="0"/>
              <a:t>Yuriy Pischalnikov | Quantum Technologies for Fundamental Physics, </a:t>
            </a:r>
            <a:r>
              <a:rPr lang="en-US" sz="1000" dirty="0" err="1"/>
              <a:t>Erice</a:t>
            </a:r>
            <a:r>
              <a:rPr lang="en-US" sz="1000" dirty="0"/>
              <a:t>, Italy, Sep 1-7, 2023</a:t>
            </a:r>
            <a:endParaRPr lang="en-US" sz="1000" b="1" dirty="0"/>
          </a:p>
        </p:txBody>
      </p:sp>
      <p:pic>
        <p:nvPicPr>
          <p:cNvPr id="13" name="Picture 12">
            <a:extLst>
              <a:ext uri="{FF2B5EF4-FFF2-40B4-BE49-F238E27FC236}">
                <a16:creationId xmlns:a16="http://schemas.microsoft.com/office/drawing/2014/main" id="{DB9BBC79-2D87-EF6A-E32D-796C4F4F41B8}"/>
              </a:ext>
            </a:extLst>
          </p:cNvPr>
          <p:cNvPicPr>
            <a:picLocks noChangeAspect="1"/>
          </p:cNvPicPr>
          <p:nvPr/>
        </p:nvPicPr>
        <p:blipFill rotWithShape="1">
          <a:blip r:embed="rId6"/>
          <a:srcRect l="24588" t="8177" r="25177" b="75615"/>
          <a:stretch/>
        </p:blipFill>
        <p:spPr>
          <a:xfrm>
            <a:off x="2608729" y="776855"/>
            <a:ext cx="3431690" cy="605504"/>
          </a:xfrm>
          <a:prstGeom prst="rect">
            <a:avLst/>
          </a:prstGeom>
        </p:spPr>
      </p:pic>
      <p:sp>
        <p:nvSpPr>
          <p:cNvPr id="15" name="TextBox 14">
            <a:extLst>
              <a:ext uri="{FF2B5EF4-FFF2-40B4-BE49-F238E27FC236}">
                <a16:creationId xmlns:a16="http://schemas.microsoft.com/office/drawing/2014/main" id="{8DB99E37-1863-DC5A-318C-2749A261FBAB}"/>
              </a:ext>
            </a:extLst>
          </p:cNvPr>
          <p:cNvSpPr txBox="1"/>
          <p:nvPr/>
        </p:nvSpPr>
        <p:spPr>
          <a:xfrm>
            <a:off x="4900108" y="1761343"/>
            <a:ext cx="3318734" cy="830997"/>
          </a:xfrm>
          <a:prstGeom prst="rect">
            <a:avLst/>
          </a:prstGeom>
          <a:noFill/>
        </p:spPr>
        <p:txBody>
          <a:bodyPr wrap="square">
            <a:spAutoFit/>
          </a:bodyPr>
          <a:lstStyle/>
          <a:p>
            <a:pPr algn="ctr"/>
            <a:r>
              <a:rPr lang="en-US" sz="1200" b="1" dirty="0"/>
              <a:t>PAOLO NERI</a:t>
            </a:r>
          </a:p>
          <a:p>
            <a:pPr algn="ctr"/>
            <a:r>
              <a:rPr lang="en-US" sz="1200" i="1" dirty="0"/>
              <a:t>University of Pisa</a:t>
            </a:r>
          </a:p>
          <a:p>
            <a:pPr algn="ctr"/>
            <a:r>
              <a:rPr lang="en-US" sz="1200" i="1" dirty="0"/>
              <a:t>Department of Civil and Industrial Engineering, Largo Lucio </a:t>
            </a:r>
            <a:r>
              <a:rPr lang="en-US" sz="1200" i="1" dirty="0" err="1"/>
              <a:t>Lazzarino</a:t>
            </a:r>
            <a:r>
              <a:rPr lang="en-US" sz="1200" i="1" dirty="0"/>
              <a:t> 1, 56126 Pisa, Italy</a:t>
            </a:r>
          </a:p>
        </p:txBody>
      </p:sp>
      <p:pic>
        <p:nvPicPr>
          <p:cNvPr id="16" name="Picture 15">
            <a:extLst>
              <a:ext uri="{FF2B5EF4-FFF2-40B4-BE49-F238E27FC236}">
                <a16:creationId xmlns:a16="http://schemas.microsoft.com/office/drawing/2014/main" id="{2C5A5889-F1BF-5FF5-7168-0F6149272667}"/>
              </a:ext>
            </a:extLst>
          </p:cNvPr>
          <p:cNvPicPr>
            <a:picLocks noChangeAspect="1"/>
          </p:cNvPicPr>
          <p:nvPr/>
        </p:nvPicPr>
        <p:blipFill>
          <a:blip r:embed="rId7"/>
          <a:stretch>
            <a:fillRect/>
          </a:stretch>
        </p:blipFill>
        <p:spPr>
          <a:xfrm>
            <a:off x="4324574" y="2651025"/>
            <a:ext cx="2706859" cy="2054530"/>
          </a:xfrm>
          <a:prstGeom prst="rect">
            <a:avLst/>
          </a:prstGeom>
        </p:spPr>
      </p:pic>
    </p:spTree>
    <p:extLst>
      <p:ext uri="{BB962C8B-B14F-4D97-AF65-F5344CB8AC3E}">
        <p14:creationId xmlns:p14="http://schemas.microsoft.com/office/powerpoint/2010/main" val="2453748028"/>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18450</TotalTime>
  <Words>910</Words>
  <Application>Microsoft Office PowerPoint</Application>
  <PresentationFormat>On-screen Show (4:3)</PresentationFormat>
  <Paragraphs>115</Paragraphs>
  <Slides>11</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vt:i4>
      </vt:variant>
    </vt:vector>
  </HeadingPairs>
  <TitlesOfParts>
    <vt:vector size="22" baseType="lpstr">
      <vt:lpstr>Amasis MT Pro</vt:lpstr>
      <vt:lpstr>Amasis MT Pro Medium</vt:lpstr>
      <vt:lpstr>Arial</vt:lpstr>
      <vt:lpstr>Arial Rounded MT Bold</vt:lpstr>
      <vt:lpstr>Calibri</vt:lpstr>
      <vt:lpstr>Helvetica</vt:lpstr>
      <vt:lpstr>Wingdings</vt:lpstr>
      <vt:lpstr>FNAL_TemplateMac_060514</vt:lpstr>
      <vt:lpstr>Fermilab: Footer Only</vt:lpstr>
      <vt:lpstr>Fermilab_PPT_090915</vt:lpstr>
      <vt:lpstr>Fermilab_PPT_090815</vt:lpstr>
      <vt:lpstr>Frequency stability of  the SRF cavities  (microphonics)</vt:lpstr>
      <vt:lpstr>Resonance Control for SRF Cavities (for accelerators)</vt:lpstr>
      <vt:lpstr>Passive Microphonics mitigation at LCLS II project  </vt:lpstr>
      <vt:lpstr>1,3 GHz two single cell cavities at VTS </vt:lpstr>
      <vt:lpstr>Microphonics at VTS with two 1.3GHz DarkPhoton Setup </vt:lpstr>
      <vt:lpstr>2.6GHz cavities setup /VTS testing </vt:lpstr>
      <vt:lpstr>2.6GHz cavities setup </vt:lpstr>
      <vt:lpstr>2.6GHz cavities Stability with PI loop on the Emitter Cavity   </vt:lpstr>
      <vt:lpstr>Efforts for passive mitigation of the external vibrations</vt:lpstr>
      <vt:lpstr>Active Compensation of Microphonics  Experience from 2007 with CC2 (9 cell 1.3GHz at HTS in CW mode)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the war/cold test of piezo-based nano-positioners at FNAL</dc:title>
  <dc:creator>Yuriy M Pischalnikov</dc:creator>
  <cp:lastModifiedBy>Yuriy M Pischalnikov</cp:lastModifiedBy>
  <cp:revision>18</cp:revision>
  <cp:lastPrinted>2023-08-07T16:52:45Z</cp:lastPrinted>
  <dcterms:created xsi:type="dcterms:W3CDTF">2023-04-19T15:16:02Z</dcterms:created>
  <dcterms:modified xsi:type="dcterms:W3CDTF">2023-08-09T19:51:01Z</dcterms:modified>
</cp:coreProperties>
</file>