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4"/>
  </p:sldMasterIdLst>
  <p:notesMasterIdLst>
    <p:notesMasterId r:id="rId39"/>
  </p:notesMasterIdLst>
  <p:handoutMasterIdLst>
    <p:handoutMasterId r:id="rId40"/>
  </p:handoutMasterIdLst>
  <p:sldIdLst>
    <p:sldId id="559" r:id="rId5"/>
    <p:sldId id="1652" r:id="rId6"/>
    <p:sldId id="3051" r:id="rId7"/>
    <p:sldId id="583" r:id="rId8"/>
    <p:sldId id="3041" r:id="rId9"/>
    <p:sldId id="3042" r:id="rId10"/>
    <p:sldId id="3040" r:id="rId11"/>
    <p:sldId id="3049" r:id="rId12"/>
    <p:sldId id="3050" r:id="rId13"/>
    <p:sldId id="3044" r:id="rId14"/>
    <p:sldId id="1668" r:id="rId15"/>
    <p:sldId id="1707" r:id="rId16"/>
    <p:sldId id="3048" r:id="rId17"/>
    <p:sldId id="705" r:id="rId18"/>
    <p:sldId id="671" r:id="rId19"/>
    <p:sldId id="632" r:id="rId20"/>
    <p:sldId id="672" r:id="rId21"/>
    <p:sldId id="680" r:id="rId22"/>
    <p:sldId id="1718" r:id="rId23"/>
    <p:sldId id="2142534373" r:id="rId24"/>
    <p:sldId id="696" r:id="rId25"/>
    <p:sldId id="1687" r:id="rId26"/>
    <p:sldId id="1706" r:id="rId27"/>
    <p:sldId id="2142534374" r:id="rId28"/>
    <p:sldId id="646" r:id="rId29"/>
    <p:sldId id="3047" r:id="rId30"/>
    <p:sldId id="2142534370" r:id="rId31"/>
    <p:sldId id="587" r:id="rId32"/>
    <p:sldId id="581" r:id="rId33"/>
    <p:sldId id="1655" r:id="rId34"/>
    <p:sldId id="1497" r:id="rId35"/>
    <p:sldId id="259" r:id="rId36"/>
    <p:sldId id="578" r:id="rId37"/>
    <p:sldId id="554" r:id="rId38"/>
  </p:sldIdLst>
  <p:sldSz cx="9144000" cy="5143500" type="screen16x9"/>
  <p:notesSz cx="7023100" cy="93091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9" userDrawn="1">
          <p15:clr>
            <a:srgbClr val="A4A3A4"/>
          </p15:clr>
        </p15:guide>
        <p15:guide id="2" orient="horz" pos="3002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  <p:cmAuthor id="1" name="Carosi, Gianpaolo P." initials="CGP" lastIdx="1" clrIdx="1">
    <p:extLst>
      <p:ext uri="{19B8F6BF-5375-455C-9EA6-DF929625EA0E}">
        <p15:presenceInfo xmlns:p15="http://schemas.microsoft.com/office/powerpoint/2012/main" userId="S::carosi2@llnl.gov::a40df730-d1b8-49b2-9a95-1c2f7e45f1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E4F97"/>
    <a:srgbClr val="D72727"/>
    <a:srgbClr val="2AA02B"/>
    <a:srgbClr val="FF7F0F"/>
    <a:srgbClr val="1E77B4"/>
    <a:srgbClr val="E9EDF4"/>
    <a:srgbClr val="D0D8E7"/>
    <a:srgbClr val="DCE6F1"/>
    <a:srgbClr val="0A8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39BA9C-D46C-4611-845A-9E6A2377589C}" v="1" dt="2023-02-23T23:12:43.4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53" autoAdjust="0"/>
    <p:restoredTop sz="94930" autoAdjust="0"/>
  </p:normalViewPr>
  <p:slideViewPr>
    <p:cSldViewPr snapToGrid="0">
      <p:cViewPr>
        <p:scale>
          <a:sx n="114" d="100"/>
          <a:sy n="114" d="100"/>
        </p:scale>
        <p:origin x="840" y="592"/>
      </p:cViewPr>
      <p:guideLst>
        <p:guide orient="horz" pos="679"/>
        <p:guide orient="horz" pos="30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9/7/23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9/7/23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Arial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Arial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Arial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Arial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Arial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27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34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F494CA-B278-4C92-91F6-0074234A968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61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primary types used for superconducting magnets and cavities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47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back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24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510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378" y="2394943"/>
            <a:ext cx="9144378" cy="77131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423844"/>
            <a:ext cx="8229600" cy="1085682"/>
          </a:xfrm>
        </p:spPr>
        <p:txBody>
          <a:bodyPr anchor="b" anchorCtr="0"/>
          <a:lstStyle>
            <a:lvl1pPr>
              <a:lnSpc>
                <a:spcPts val="2850"/>
              </a:lnSpc>
              <a:defRPr sz="27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1518647"/>
            <a:ext cx="5629274" cy="277416"/>
          </a:xfrm>
        </p:spPr>
        <p:txBody>
          <a:bodyPr>
            <a:noAutofit/>
          </a:bodyPr>
          <a:lstStyle>
            <a:lvl1pPr>
              <a:lnSpc>
                <a:spcPts val="1650"/>
              </a:lnSpc>
              <a:buNone/>
              <a:defRPr sz="15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2322536"/>
            <a:ext cx="4572000" cy="358379"/>
          </a:xfrm>
        </p:spPr>
        <p:txBody>
          <a:bodyPr rIns="182880" anchor="b" anchorCtr="0">
            <a:noAutofit/>
          </a:bodyPr>
          <a:lstStyle>
            <a:lvl1pPr marL="42863" indent="0" algn="r">
              <a:spcBef>
                <a:spcPts val="0"/>
              </a:spcBef>
              <a:buNone/>
              <a:defRPr sz="1200" b="0"/>
            </a:lvl1pPr>
            <a:lvl2pPr marL="257175" indent="0" algn="r">
              <a:buNone/>
              <a:defRPr sz="1200" b="0"/>
            </a:lvl2pPr>
            <a:lvl3pPr marL="471488" indent="0" algn="r">
              <a:buNone/>
              <a:defRPr sz="1200" b="0"/>
            </a:lvl3pPr>
            <a:lvl4pPr marL="642938" indent="0" algn="r">
              <a:buNone/>
              <a:defRPr sz="1200" b="0"/>
            </a:lvl4pPr>
            <a:lvl5pPr marL="814388" indent="0" algn="r">
              <a:buNone/>
              <a:defRPr sz="12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E50BF-4064-974F-82DA-F6983E63E302}"/>
              </a:ext>
            </a:extLst>
          </p:cNvPr>
          <p:cNvSpPr txBox="1"/>
          <p:nvPr userDrawn="1"/>
        </p:nvSpPr>
        <p:spPr>
          <a:xfrm>
            <a:off x="-59213" y="4706201"/>
            <a:ext cx="4503614" cy="4372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rPr>
              <a:t>LLNL-PRES-772839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00B0C9-0E1D-3C4E-A8B9-60BC068BE58C}"/>
              </a:ext>
            </a:extLst>
          </p:cNvPr>
          <p:cNvSpPr/>
          <p:nvPr userDrawn="1"/>
        </p:nvSpPr>
        <p:spPr>
          <a:xfrm>
            <a:off x="6057" y="-88777"/>
            <a:ext cx="9137943" cy="52322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013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40C6A-249B-4322-B643-8501D150E5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056" y="-61976"/>
            <a:ext cx="9131887" cy="5205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98B41-CB7C-768C-7581-048DEA934675}"/>
              </a:ext>
            </a:extLst>
          </p:cNvPr>
          <p:cNvSpPr txBox="1"/>
          <p:nvPr userDrawn="1"/>
        </p:nvSpPr>
        <p:spPr>
          <a:xfrm>
            <a:off x="-20963" y="4792854"/>
            <a:ext cx="3722600" cy="3536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6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LLNL-PRES-853997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5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5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5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5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5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5" name="Picture 4" descr="LLNL_Logo_WHT-LRG.png">
            <a:extLst>
              <a:ext uri="{FF2B5EF4-FFF2-40B4-BE49-F238E27FC236}">
                <a16:creationId xmlns:a16="http://schemas.microsoft.com/office/drawing/2014/main" id="{248E1D83-9162-863C-5B57-BBB6C28B92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4129" y="4818044"/>
            <a:ext cx="1588690" cy="2680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743200" y="4767263"/>
            <a:ext cx="3657600" cy="273844"/>
          </a:xfrm>
        </p:spPr>
        <p:txBody>
          <a:bodyPr lIns="0" tIns="0" rIns="0" bIns="0"/>
          <a:lstStyle>
            <a:lvl1pPr>
              <a:defRPr sz="6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4767263"/>
            <a:ext cx="16002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205DB16-F3E1-7B41-BE18-DA9132C94C8C}" type="datetime4">
              <a:rPr lang="en-US" smtClean="0"/>
              <a:pPr/>
              <a:t>September 7, 2023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1664" y="4767263"/>
            <a:ext cx="301752" cy="273844"/>
          </a:xfrm>
          <a:prstGeom prst="rect">
            <a:avLst/>
          </a:prstGeom>
        </p:spPr>
        <p:txBody>
          <a:bodyPr lIns="0" tIns="0" bIns="0" anchor="ctr" anchorCtr="0"/>
          <a:lstStyle>
            <a:lvl1pPr algn="l">
              <a:defRPr sz="675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74320" y="150876"/>
            <a:ext cx="6629400" cy="6515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4320" y="1200150"/>
            <a:ext cx="8595360" cy="946413"/>
          </a:xfrm>
        </p:spPr>
        <p:txBody>
          <a:bodyPr lIns="0" tIns="0" rIns="0" bIns="0">
            <a:sp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1500">
                <a:solidFill>
                  <a:srgbClr val="FFFFFF"/>
                </a:solidFill>
                <a:latin typeface="Arial"/>
                <a:cs typeface="Arial"/>
              </a:defRPr>
            </a:lvl1pPr>
            <a:lvl2pPr marL="557213" indent="-214313">
              <a:buSzPct val="100000"/>
              <a:buFontTx/>
              <a:buBlip>
                <a:blip r:embed="rId3"/>
              </a:buBlip>
              <a:defRPr sz="1350">
                <a:solidFill>
                  <a:srgbClr val="FFFFFF"/>
                </a:solidFill>
                <a:latin typeface="Arial"/>
                <a:cs typeface="Arial"/>
              </a:defRPr>
            </a:lvl2pPr>
            <a:lvl3pPr marL="857250" indent="-171450">
              <a:buSzPct val="100000"/>
              <a:buFontTx/>
              <a:buBlip>
                <a:blip r:embed="rId4"/>
              </a:buBlip>
              <a:defRPr sz="1200">
                <a:solidFill>
                  <a:srgbClr val="FFFFFF"/>
                </a:solidFill>
                <a:latin typeface="Arial"/>
                <a:cs typeface="Arial"/>
              </a:defRPr>
            </a:lvl3pPr>
            <a:lvl4pPr marL="1200150" indent="-171450">
              <a:buSzPct val="100000"/>
              <a:buFontTx/>
              <a:buBlip>
                <a:blip r:embed="rId5"/>
              </a:buBlip>
              <a:defRPr sz="1050">
                <a:solidFill>
                  <a:srgbClr val="FFFFFF"/>
                </a:solidFill>
                <a:latin typeface="Arial"/>
                <a:cs typeface="Arial"/>
              </a:defRPr>
            </a:lvl4pPr>
            <a:lvl5pPr marL="1543050" indent="-171450">
              <a:buSzPct val="100000"/>
              <a:buFontTx/>
              <a:buBlip>
                <a:blip r:embed="rId2"/>
              </a:buBlip>
              <a:defRPr sz="105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56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73E0708-2D94-4476-9F95-B19C12DFF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9CEC1-643E-4218-B257-9A6C5C853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553" y="0"/>
            <a:ext cx="2173447" cy="6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29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0ABD35-1C82-E391-8C70-F4069DB9B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</a:blip>
          <a:srcRect t="38063" b="43420"/>
          <a:stretch/>
        </p:blipFill>
        <p:spPr>
          <a:xfrm>
            <a:off x="0" y="1"/>
            <a:ext cx="9144000" cy="6895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80011"/>
            <a:ext cx="8229600" cy="834390"/>
          </a:xfrm>
          <a:prstGeom prst="rect">
            <a:avLst/>
          </a:prstGeom>
          <a:noFill/>
          <a:effectLst/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776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52" y="4078115"/>
            <a:ext cx="2710739" cy="4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9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64636"/>
            <a:ext cx="8229600" cy="756578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6178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" y="6"/>
            <a:ext cx="9143999" cy="921680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175022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6178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181D7E6-D98B-1D4D-AC2D-19EC301CC315}"/>
              </a:ext>
            </a:extLst>
          </p:cNvPr>
          <p:cNvSpPr/>
          <p:nvPr userDrawn="1"/>
        </p:nvSpPr>
        <p:spPr>
          <a:xfrm>
            <a:off x="-6057" y="4774196"/>
            <a:ext cx="9137943" cy="377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013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1143"/>
            <a:ext cx="8229600" cy="36801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4878645"/>
            <a:ext cx="317877" cy="341060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5102"/>
            <a:ext cx="8229600" cy="550708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6057" y="728696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936388-E417-5746-AFF8-8E5FB5C592B9}"/>
              </a:ext>
            </a:extLst>
          </p:cNvPr>
          <p:cNvCxnSpPr>
            <a:cxnSpLocks/>
          </p:cNvCxnSpPr>
          <p:nvPr userDrawn="1"/>
        </p:nvCxnSpPr>
        <p:spPr>
          <a:xfrm>
            <a:off x="-4544" y="4761310"/>
            <a:ext cx="9143998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ab_icon_text_no_background_rgb.png">
            <a:extLst>
              <a:ext uri="{FF2B5EF4-FFF2-40B4-BE49-F238E27FC236}">
                <a16:creationId xmlns:a16="http://schemas.microsoft.com/office/drawing/2014/main" id="{781BE68A-B460-C844-0478-386F8BD2B7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9" y="4872247"/>
            <a:ext cx="2043496" cy="208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BEE4F-E4EA-8F31-6567-F821B7E1543E}"/>
              </a:ext>
            </a:extLst>
          </p:cNvPr>
          <p:cNvSpPr txBox="1"/>
          <p:nvPr userDrawn="1"/>
        </p:nvSpPr>
        <p:spPr>
          <a:xfrm>
            <a:off x="394689" y="5029055"/>
            <a:ext cx="873871" cy="769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500" dirty="0">
                <a:latin typeface="Arial"/>
                <a:cs typeface="Arial"/>
              </a:rPr>
              <a:t>LLNL-PRES-853997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4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4313" indent="-171450" algn="l" rtl="0" eaLnBrk="1" latinLnBrk="0" hangingPunct="1">
        <a:spcBef>
          <a:spcPts val="135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18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71488" indent="-214313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00075" indent="-128588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1525" indent="-128588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42975" indent="-128588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900113" algn="l"/>
        </a:tabLst>
        <a:defRPr kumimoji="0" lang="en-US" sz="12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quantum.llnl.gov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310.PNG"/><Relationship Id="rId7" Type="http://schemas.openxmlformats.org/officeDocument/2006/relationships/image" Target="../media/image61.gif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gif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320.pn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63/5.0122296" TargetMode="Externa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ajohare.github.io/AxionLimits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13" Type="http://schemas.openxmlformats.org/officeDocument/2006/relationships/image" Target="../media/image93.jpeg"/><Relationship Id="rId18" Type="http://schemas.openxmlformats.org/officeDocument/2006/relationships/image" Target="../media/image9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jpeg"/><Relationship Id="rId1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quantum.llnl.gov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23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0.PNG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7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87A5D-1C9A-F648-8C68-A2218ABEA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" y="-37384"/>
            <a:ext cx="8865155" cy="1085682"/>
          </a:xfrm>
        </p:spPr>
        <p:txBody>
          <a:bodyPr/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Roboto" panose="020F0502020204030204" pitchFamily="34" charset="0"/>
              </a:rPr>
              <a:t>Opportunities for SRF Cavities in the ADMX-EFR Project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E49BF-EFD0-4E69-BAB0-29EADC3AF5A3}"/>
              </a:ext>
            </a:extLst>
          </p:cNvPr>
          <p:cNvSpPr txBox="1"/>
          <p:nvPr/>
        </p:nvSpPr>
        <p:spPr>
          <a:xfrm>
            <a:off x="3867473" y="3420732"/>
            <a:ext cx="51256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Quantum Technologies for Fundamental Physics Workshop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600" dirty="0" err="1">
                <a:solidFill>
                  <a:schemeClr val="bg1"/>
                </a:solidFill>
              </a:rPr>
              <a:t>Erice</a:t>
            </a:r>
            <a:r>
              <a:rPr lang="en-US" sz="1600" dirty="0">
                <a:solidFill>
                  <a:schemeClr val="bg1"/>
                </a:solidFill>
              </a:rPr>
              <a:t>, Italy</a:t>
            </a:r>
          </a:p>
          <a:p>
            <a:pPr algn="r"/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Gianpaolo (GP) Carosi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Sept 3</a:t>
            </a:r>
            <a:r>
              <a:rPr lang="en-US" sz="1600" baseline="30000" dirty="0">
                <a:solidFill>
                  <a:schemeClr val="bg1"/>
                </a:solidFill>
              </a:rPr>
              <a:t>rd</a:t>
            </a:r>
            <a:r>
              <a:rPr lang="en-US" sz="1600" dirty="0">
                <a:solidFill>
                  <a:schemeClr val="bg1"/>
                </a:solidFill>
              </a:rPr>
              <a:t>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797A0-E37D-3CFF-002C-050962C6D699}"/>
              </a:ext>
            </a:extLst>
          </p:cNvPr>
          <p:cNvSpPr txBox="1"/>
          <p:nvPr/>
        </p:nvSpPr>
        <p:spPr>
          <a:xfrm>
            <a:off x="5043130" y="4762833"/>
            <a:ext cx="222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600" dirty="0" err="1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quantum.llnl.gov</a:t>
            </a:r>
            <a:endParaRPr lang="en-U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05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768E88C7-677A-4B5D-8B54-8EAEA59D2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88"/>
          <a:stretch/>
        </p:blipFill>
        <p:spPr>
          <a:xfrm>
            <a:off x="5610702" y="1844606"/>
            <a:ext cx="3504044" cy="28895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7606" y="6308055"/>
            <a:ext cx="43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CA2777-A89F-4130-B308-73BB6595591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6C7445F-05F9-46C4-84C0-BC0EE0CEED32}"/>
              </a:ext>
            </a:extLst>
          </p:cNvPr>
          <p:cNvSpPr txBox="1">
            <a:spLocks/>
          </p:cNvSpPr>
          <p:nvPr/>
        </p:nvSpPr>
        <p:spPr>
          <a:xfrm>
            <a:off x="29254" y="783311"/>
            <a:ext cx="8980573" cy="19345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7013" indent="-173038" algn="l" defTabSz="6858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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463" indent="-171450" algn="l" defTabSz="685800" rtl="0" eaLnBrk="1" latinLnBrk="0" hangingPunct="1">
              <a:lnSpc>
                <a:spcPct val="120000"/>
              </a:lnSpc>
              <a:spcBef>
                <a:spcPts val="15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 3" panose="05040102010807070707" pitchFamily="18" charset="2"/>
              <a:buChar char="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9913" indent="-171450" algn="l" defTabSz="685800" rtl="0" eaLnBrk="1" latinLnBrk="0" hangingPunct="1">
              <a:lnSpc>
                <a:spcPct val="120000"/>
              </a:lnSpc>
              <a:spcBef>
                <a:spcPts val="15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 3" panose="05040102010807070707" pitchFamily="18" charset="2"/>
              <a:buChar char="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2950" indent="-173038" algn="l" defTabSz="685800" rtl="0" eaLnBrk="1" latinLnBrk="0" hangingPunct="1">
              <a:lnSpc>
                <a:spcPct val="120000"/>
              </a:lnSpc>
              <a:spcBef>
                <a:spcPts val="15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171450" algn="l" defTabSz="685800" rtl="0" eaLnBrk="1" latinLnBrk="0" hangingPunct="1">
              <a:lnSpc>
                <a:spcPct val="120000"/>
              </a:lnSpc>
              <a:spcBef>
                <a:spcPts val="150"/>
              </a:spcBef>
              <a:spcAft>
                <a:spcPts val="300"/>
              </a:spcAft>
              <a:buClr>
                <a:schemeClr val="tx2"/>
              </a:buClr>
              <a:buSzPct val="80000"/>
              <a:buFont typeface="Wingdings 3" panose="05040102010807070707" pitchFamily="18" charset="2"/>
              <a:buChar char="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00CC"/>
                </a:solidFill>
              </a:rPr>
              <a:t>DOE HEP sponsored </a:t>
            </a:r>
            <a:r>
              <a:rPr lang="en-US" sz="2000" i="1" dirty="0">
                <a:solidFill>
                  <a:srgbClr val="0000CC"/>
                </a:solidFill>
              </a:rPr>
              <a:t>Dark Matter New Initiative</a:t>
            </a:r>
            <a:r>
              <a:rPr lang="en-US" sz="2000" dirty="0">
                <a:solidFill>
                  <a:srgbClr val="0000CC"/>
                </a:solidFill>
              </a:rPr>
              <a:t> project  </a:t>
            </a:r>
          </a:p>
          <a:p>
            <a:pPr marL="53975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00CC"/>
                </a:solidFill>
              </a:rPr>
              <a:t>Picks up where ADMX-G2 ends (~1.9 GHz)</a:t>
            </a:r>
            <a:endParaRPr lang="en-US" sz="2000" dirty="0">
              <a:ea typeface="ＭＳ Ｐゴシック" pitchFamily="34" charset="-128"/>
            </a:endParaRPr>
          </a:p>
          <a:p>
            <a:pPr marL="4048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ea typeface="ＭＳ Ｐゴシック" pitchFamily="34" charset="-128"/>
              </a:rPr>
              <a:t>Currently in Design and Prototyping Phase</a:t>
            </a:r>
          </a:p>
          <a:p>
            <a:pPr marL="4048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ea typeface="ＭＳ Ｐゴシック" pitchFamily="34" charset="-128"/>
              </a:rPr>
              <a:t>Aiming for construction start FY25. Aimed to be installed at Fermilab! </a:t>
            </a:r>
          </a:p>
          <a:p>
            <a:pPr marL="4048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ea typeface="ＭＳ Ｐゴシック" pitchFamily="34" charset="-128"/>
            </a:endParaRPr>
          </a:p>
          <a:p>
            <a:pPr marL="4048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ea typeface="ＭＳ Ｐゴシック" pitchFamily="34" charset="-128"/>
              </a:rPr>
              <a:t>New MRI magnet being acquired</a:t>
            </a:r>
          </a:p>
          <a:p>
            <a:pPr marL="4048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ea typeface="ＭＳ Ｐゴシック" pitchFamily="34" charset="-128"/>
              </a:rPr>
              <a:t>(9.4 T – 800 mm bore)</a:t>
            </a:r>
          </a:p>
          <a:p>
            <a:pPr marL="4048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ea typeface="ＭＳ Ｐゴシック" pitchFamily="34" charset="-128"/>
              </a:rPr>
              <a:t>&gt; 8x stored energy of ADMX-G2</a:t>
            </a:r>
            <a:endParaRPr lang="en-US" sz="1800" dirty="0">
              <a:ea typeface="ＭＳ Ｐゴシック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7ADD3-9089-44E5-A28D-5C2F4C3B6AE6}"/>
              </a:ext>
            </a:extLst>
          </p:cNvPr>
          <p:cNvSpPr txBox="1"/>
          <p:nvPr/>
        </p:nvSpPr>
        <p:spPr>
          <a:xfrm>
            <a:off x="3769976" y="4563525"/>
            <a:ext cx="1499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9.4 T 800 mm bore MRI magnet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A398F2-D86D-47A4-F0F1-0DEF353440C4}"/>
              </a:ext>
            </a:extLst>
          </p:cNvPr>
          <p:cNvSpPr txBox="1">
            <a:spLocks/>
          </p:cNvSpPr>
          <p:nvPr/>
        </p:nvSpPr>
        <p:spPr>
          <a:xfrm>
            <a:off x="212035" y="241175"/>
            <a:ext cx="8229600" cy="550708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24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/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ADMX-Extended Frequency Range (2-4 GHz)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53B75E-542F-1BC3-9B99-F35543E26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0" r="2419"/>
          <a:stretch/>
        </p:blipFill>
        <p:spPr>
          <a:xfrm>
            <a:off x="3280560" y="2082139"/>
            <a:ext cx="2274387" cy="2478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16362C-4768-5C59-0E89-567A9D3A8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70115"/>
            <a:ext cx="3224805" cy="1874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E931F2-4A18-0F81-5AA8-A0610EC28A14}"/>
              </a:ext>
            </a:extLst>
          </p:cNvPr>
          <p:cNvSpPr txBox="1"/>
          <p:nvPr/>
        </p:nvSpPr>
        <p:spPr>
          <a:xfrm>
            <a:off x="6713983" y="3312891"/>
            <a:ext cx="71890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ADMX-G2</a:t>
            </a:r>
          </a:p>
          <a:p>
            <a:r>
              <a:rPr lang="en-US" sz="900" dirty="0">
                <a:solidFill>
                  <a:srgbClr val="FF0000"/>
                </a:solidFill>
              </a:rPr>
              <a:t>0.6-2 GHz</a:t>
            </a:r>
          </a:p>
          <a:p>
            <a:r>
              <a:rPr lang="en-US" sz="900" dirty="0">
                <a:solidFill>
                  <a:srgbClr val="FF0000"/>
                </a:solidFill>
              </a:rPr>
              <a:t>2017-2026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96C75-6335-87A7-2E7D-9E60A9D0F5D3}"/>
              </a:ext>
            </a:extLst>
          </p:cNvPr>
          <p:cNvSpPr txBox="1"/>
          <p:nvPr/>
        </p:nvSpPr>
        <p:spPr>
          <a:xfrm>
            <a:off x="7504496" y="3418267"/>
            <a:ext cx="4631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2027-2029</a:t>
            </a:r>
          </a:p>
        </p:txBody>
      </p:sp>
    </p:spTree>
    <p:extLst>
      <p:ext uri="{BB962C8B-B14F-4D97-AF65-F5344CB8AC3E}">
        <p14:creationId xmlns:p14="http://schemas.microsoft.com/office/powerpoint/2010/main" val="2864512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F357580B-94D2-A2B6-9B6F-682F6B89A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3" b="4303"/>
          <a:stretch/>
        </p:blipFill>
        <p:spPr>
          <a:xfrm>
            <a:off x="503226" y="769705"/>
            <a:ext cx="8229601" cy="39228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175A69-51F9-49BB-AF6E-FD58112B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ADMX-Extended Frequency Range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B05389C-3BBC-2AB2-AA33-7CE905FC08C5}"/>
              </a:ext>
            </a:extLst>
          </p:cNvPr>
          <p:cNvCxnSpPr>
            <a:cxnSpLocks/>
          </p:cNvCxnSpPr>
          <p:nvPr/>
        </p:nvCxnSpPr>
        <p:spPr>
          <a:xfrm flipH="1" flipV="1">
            <a:off x="6593596" y="2507938"/>
            <a:ext cx="443852" cy="564995"/>
          </a:xfrm>
          <a:prstGeom prst="straightConnector1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DC6F31-A49A-8965-471F-6C0BFCB0406C}"/>
              </a:ext>
            </a:extLst>
          </p:cNvPr>
          <p:cNvSpPr txBox="1"/>
          <p:nvPr/>
        </p:nvSpPr>
        <p:spPr>
          <a:xfrm rot="21422021">
            <a:off x="3403389" y="827973"/>
            <a:ext cx="22978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Passive Magnetic shield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2D7330-F511-F5CF-FA30-C1D2AE899137}"/>
              </a:ext>
            </a:extLst>
          </p:cNvPr>
          <p:cNvSpPr txBox="1"/>
          <p:nvPr/>
        </p:nvSpPr>
        <p:spPr>
          <a:xfrm rot="21193312">
            <a:off x="5690450" y="1444939"/>
            <a:ext cx="163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MRI Magnet 9.4 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08A11D-E07E-C6E3-FA06-0B07372E6BC4}"/>
              </a:ext>
            </a:extLst>
          </p:cNvPr>
          <p:cNvSpPr/>
          <p:nvPr/>
        </p:nvSpPr>
        <p:spPr>
          <a:xfrm rot="20782793">
            <a:off x="6288906" y="3217459"/>
            <a:ext cx="1663780" cy="35553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Resonator Array 100 </a:t>
            </a:r>
            <a:r>
              <a:rPr lang="en-US" sz="1600" b="1" dirty="0" err="1">
                <a:solidFill>
                  <a:schemeClr val="bg1"/>
                </a:solidFill>
              </a:rPr>
              <a:t>mK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210D75-A883-DE11-8EA4-DCF4381D293C}"/>
              </a:ext>
            </a:extLst>
          </p:cNvPr>
          <p:cNvCxnSpPr>
            <a:cxnSpLocks/>
          </p:cNvCxnSpPr>
          <p:nvPr/>
        </p:nvCxnSpPr>
        <p:spPr>
          <a:xfrm flipH="1" flipV="1">
            <a:off x="4890752" y="2676660"/>
            <a:ext cx="443852" cy="564995"/>
          </a:xfrm>
          <a:prstGeom prst="straightConnector1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830994-0E96-5D6D-40A0-EFA7578B2881}"/>
              </a:ext>
            </a:extLst>
          </p:cNvPr>
          <p:cNvSpPr/>
          <p:nvPr/>
        </p:nvSpPr>
        <p:spPr>
          <a:xfrm rot="20782793">
            <a:off x="4433637" y="3349908"/>
            <a:ext cx="1801933" cy="35553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Resonator Dilution Fridge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0108B7-95C3-D48E-C898-DECC21BF4F1A}"/>
              </a:ext>
            </a:extLst>
          </p:cNvPr>
          <p:cNvCxnSpPr>
            <a:cxnSpLocks/>
          </p:cNvCxnSpPr>
          <p:nvPr/>
        </p:nvCxnSpPr>
        <p:spPr>
          <a:xfrm flipH="1" flipV="1">
            <a:off x="1664298" y="3405457"/>
            <a:ext cx="525253" cy="515030"/>
          </a:xfrm>
          <a:prstGeom prst="straightConnector1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B143B3-BB64-8606-8055-4EAB2A7766B1}"/>
              </a:ext>
            </a:extLst>
          </p:cNvPr>
          <p:cNvSpPr/>
          <p:nvPr/>
        </p:nvSpPr>
        <p:spPr>
          <a:xfrm rot="20782793">
            <a:off x="1327478" y="4099209"/>
            <a:ext cx="2210148" cy="35553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Cold Electronics Dilution Fridge 25 </a:t>
            </a:r>
            <a:r>
              <a:rPr lang="en-US" sz="1600" b="1" dirty="0" err="1">
                <a:solidFill>
                  <a:schemeClr val="bg1"/>
                </a:solidFill>
              </a:rPr>
              <a:t>mK</a:t>
            </a:r>
            <a:r>
              <a:rPr lang="en-US" sz="1600" b="1" dirty="0">
                <a:solidFill>
                  <a:schemeClr val="bg1"/>
                </a:solidFill>
              </a:rPr>
              <a:t>,  &lt; 0.01 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A90745-C7DB-5529-7C7F-E710DB916BD3}"/>
              </a:ext>
            </a:extLst>
          </p:cNvPr>
          <p:cNvCxnSpPr>
            <a:cxnSpLocks/>
          </p:cNvCxnSpPr>
          <p:nvPr/>
        </p:nvCxnSpPr>
        <p:spPr>
          <a:xfrm>
            <a:off x="3395217" y="2283845"/>
            <a:ext cx="306388" cy="224093"/>
          </a:xfrm>
          <a:prstGeom prst="straightConnector1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7DC43BB-F769-62AD-E3A3-AD436288BA2F}"/>
              </a:ext>
            </a:extLst>
          </p:cNvPr>
          <p:cNvSpPr/>
          <p:nvPr/>
        </p:nvSpPr>
        <p:spPr>
          <a:xfrm rot="20782793">
            <a:off x="2451020" y="1840751"/>
            <a:ext cx="1663780" cy="355536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Photon Transport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01412A-7D87-D5F8-E466-CCC1E8B3035D}"/>
              </a:ext>
            </a:extLst>
          </p:cNvPr>
          <p:cNvSpPr/>
          <p:nvPr/>
        </p:nvSpPr>
        <p:spPr>
          <a:xfrm rot="20782793">
            <a:off x="-20491" y="980923"/>
            <a:ext cx="1703318" cy="4798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Warm Electronics 300K, 0.01 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BFB026-5727-E23D-BF84-C72E14C694AE}"/>
              </a:ext>
            </a:extLst>
          </p:cNvPr>
          <p:cNvCxnSpPr>
            <a:cxnSpLocks/>
          </p:cNvCxnSpPr>
          <p:nvPr/>
        </p:nvCxnSpPr>
        <p:spPr>
          <a:xfrm flipH="1" flipV="1">
            <a:off x="503226" y="1535679"/>
            <a:ext cx="443852" cy="564995"/>
          </a:xfrm>
          <a:prstGeom prst="straightConnector1">
            <a:avLst/>
          </a:prstGeom>
          <a:ln w="76200">
            <a:solidFill>
              <a:schemeClr val="tx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19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5A69-51F9-49BB-AF6E-FD58112B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Overall System Concept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2A52A-FD16-428F-8811-C784E12D0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88" y="1634483"/>
            <a:ext cx="3550301" cy="11756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50244-63FE-4923-BEDD-BF9508C22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812" y="1444576"/>
            <a:ext cx="3706972" cy="2163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163E8-04CB-0A3D-1E2F-02DE05446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183" y="1869781"/>
            <a:ext cx="3550301" cy="11756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91B8A8-A19B-F758-B0BA-6A0E20BB6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666" y="2091543"/>
            <a:ext cx="3550301" cy="11756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E842BA-8E39-EA07-1E7D-7A7D3D86D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084" y="2379172"/>
            <a:ext cx="3550301" cy="1175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45EE-3886-CBF3-D431-0B545E8DAFDE}"/>
              </a:ext>
            </a:extLst>
          </p:cNvPr>
          <p:cNvSpPr txBox="1"/>
          <p:nvPr/>
        </p:nvSpPr>
        <p:spPr>
          <a:xfrm>
            <a:off x="4597020" y="3250019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844D2D-E5FD-6A0D-982A-694D59B63F5A}"/>
                  </a:ext>
                </a:extLst>
              </p:cNvPr>
              <p:cNvSpPr txBox="1"/>
              <p:nvPr/>
            </p:nvSpPr>
            <p:spPr>
              <a:xfrm>
                <a:off x="287629" y="937158"/>
                <a:ext cx="8711511" cy="4234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/>
                    <a:cs typeface="Calibri"/>
                  </a:rPr>
                  <a:t>18 cavities each instrumented with their own quantum amplifier chain and readout.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alibri"/>
                    <a:cs typeface="Calibri"/>
                  </a:rPr>
                  <a:t>In-phase amplitude combing digitally at room temperature</a:t>
                </a:r>
              </a:p>
              <a:p>
                <a:pPr indent="-285750">
                  <a:buFont typeface="Arial"/>
                  <a:buChar char="•"/>
                </a:pPr>
                <a:endParaRPr lang="en-US" sz="1600" dirty="0">
                  <a:latin typeface="Calibri"/>
                  <a:cs typeface="Calibri"/>
                </a:endParaRPr>
              </a:p>
              <a:p>
                <a:pPr indent="-285750">
                  <a:buFont typeface="Arial"/>
                  <a:buChar char="•"/>
                </a:pPr>
                <a:endParaRPr lang="en-US" sz="1600" dirty="0">
                  <a:latin typeface="Calibri"/>
                  <a:cs typeface="Calibri"/>
                </a:endParaRPr>
              </a:p>
              <a:p>
                <a:pPr indent="-285750">
                  <a:buFont typeface="Arial"/>
                  <a:buChar char="•"/>
                </a:pPr>
                <a:endParaRPr lang="en-US" sz="1600" dirty="0">
                  <a:latin typeface="Calibri"/>
                  <a:cs typeface="Calibri"/>
                </a:endParaRPr>
              </a:p>
              <a:p>
                <a:pPr indent="-285750">
                  <a:buFont typeface="Arial"/>
                  <a:buChar char="•"/>
                </a:pPr>
                <a:endParaRPr lang="en-US" sz="1600" dirty="0">
                  <a:latin typeface="Calibri"/>
                  <a:cs typeface="Calibri"/>
                </a:endParaRPr>
              </a:p>
              <a:p>
                <a:pPr indent="-285750">
                  <a:buFont typeface="Arial"/>
                  <a:buChar char="•"/>
                </a:pPr>
                <a:endParaRPr lang="en-US" sz="1600" dirty="0">
                  <a:latin typeface="Calibri"/>
                  <a:cs typeface="Calibri"/>
                </a:endParaRPr>
              </a:p>
              <a:p>
                <a:pPr indent="-285750">
                  <a:buFont typeface="Arial"/>
                  <a:buChar char="•"/>
                </a:pPr>
                <a:endParaRPr lang="en-US" sz="1600" dirty="0">
                  <a:latin typeface="Calibri"/>
                  <a:cs typeface="Calibri"/>
                </a:endParaRPr>
              </a:p>
              <a:p>
                <a:pPr indent="-285750">
                  <a:buFont typeface="Arial"/>
                  <a:buChar char="•"/>
                </a:pPr>
                <a:endParaRPr lang="en-US" sz="1600" dirty="0">
                  <a:latin typeface="Calibri"/>
                  <a:cs typeface="Calibri"/>
                </a:endParaRPr>
              </a:p>
              <a:p>
                <a:pPr indent="-285750">
                  <a:buFont typeface="Arial"/>
                  <a:buChar char="•"/>
                </a:pPr>
                <a:endParaRPr lang="en-US" sz="1600" dirty="0">
                  <a:latin typeface="Calibri"/>
                  <a:cs typeface="Calibri"/>
                </a:endParaRPr>
              </a:p>
              <a:p>
                <a:endParaRPr lang="en-US" sz="1600" dirty="0">
                  <a:latin typeface="Calibri"/>
                  <a:cs typeface="Calibri"/>
                </a:endParaRPr>
              </a:p>
              <a:p>
                <a:pPr indent="-285750">
                  <a:buFont typeface="Arial"/>
                  <a:buChar char="•"/>
                </a:pPr>
                <a:r>
                  <a:rPr lang="en-US" sz="1600" dirty="0">
                    <a:latin typeface="Calibri"/>
                    <a:cs typeface="Calibri"/>
                  </a:rPr>
                  <a:t>Takes full advantage of coherence of axion signal relative to incoherent noise</a:t>
                </a:r>
              </a:p>
              <a:p>
                <a:pPr lvl="2" indent="-285750">
                  <a:buFont typeface="Arial"/>
                  <a:buChar char="•"/>
                </a:pPr>
                <a:r>
                  <a:rPr lang="en-US" sz="1600" dirty="0">
                    <a:latin typeface="Calibri"/>
                    <a:cs typeface="Calibri"/>
                  </a:rPr>
                  <a:t>SNR goes as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√</m:t>
                    </m:r>
                  </m:oMath>
                </a14:m>
                <a:r>
                  <a:rPr lang="en-US" sz="1600" dirty="0">
                    <a:latin typeface="Calibri"/>
                    <a:cs typeface="Calibri"/>
                  </a:rPr>
                  <a:t>N cavities coherently combined. </a:t>
                </a:r>
              </a:p>
              <a:p>
                <a:pPr lvl="2" indent="-285750">
                  <a:buFont typeface="Arial"/>
                  <a:buChar char="•"/>
                </a:pPr>
                <a:r>
                  <a:rPr lang="en-US" sz="1600" dirty="0">
                    <a:latin typeface="Calibri"/>
                    <a:cs typeface="Calibri"/>
                  </a:rPr>
                  <a:t>Scan rate goes as SNR</a:t>
                </a:r>
                <a:r>
                  <a:rPr lang="en-US" sz="1600" baseline="30000" dirty="0">
                    <a:latin typeface="Calibri"/>
                    <a:cs typeface="Calibri"/>
                  </a:rPr>
                  <a:t>2</a:t>
                </a:r>
                <a:r>
                  <a:rPr lang="en-US" sz="1600" dirty="0">
                    <a:latin typeface="Calibri"/>
                    <a:cs typeface="Calibri"/>
                  </a:rPr>
                  <a:t> ~ N. Factor of 18 x faster scanning than non-locked individual cavities</a:t>
                </a:r>
              </a:p>
              <a:p>
                <a:pPr indent="-285750">
                  <a:buFont typeface="Arial"/>
                  <a:buChar char="•"/>
                </a:pPr>
                <a:r>
                  <a:rPr lang="en-US" sz="1600" dirty="0">
                    <a:latin typeface="Calibri"/>
                    <a:cs typeface="Calibri"/>
                  </a:rPr>
                  <a:t>Maximal flexibility, system repeatability and mass production</a:t>
                </a:r>
              </a:p>
              <a:p>
                <a:pPr indent="-285750">
                  <a:buFont typeface="Arial"/>
                  <a:buChar char="•"/>
                </a:pPr>
                <a:endParaRPr lang="en-US" sz="1400" dirty="0">
                  <a:latin typeface="Calibri"/>
                  <a:cs typeface="Calibri"/>
                </a:endParaRPr>
              </a:p>
              <a:p>
                <a:pPr indent="-285750">
                  <a:buFont typeface="Arial"/>
                  <a:buChar char="•"/>
                </a:pPr>
                <a:endParaRPr lang="en-US" sz="1400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844D2D-E5FD-6A0D-982A-694D59B63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9" y="937158"/>
                <a:ext cx="8711511" cy="4234942"/>
              </a:xfrm>
              <a:prstGeom prst="rect">
                <a:avLst/>
              </a:prstGeom>
              <a:blipFill>
                <a:blip r:embed="rId4"/>
                <a:stretch>
                  <a:fillRect l="-291" t="-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5338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9B5FB-8A4B-446E-6A79-DD431A779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008" y="2827649"/>
            <a:ext cx="2335079" cy="17201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5410D2-6F1A-3945-4A7C-C98F8AC40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4435">
            <a:off x="86880" y="2900749"/>
            <a:ext cx="1750279" cy="1490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175A69-51F9-49BB-AF6E-FD58112B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4" y="165102"/>
            <a:ext cx="8492836" cy="550708"/>
          </a:xfrm>
        </p:spPr>
        <p:txBody>
          <a:bodyPr/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Resonator Design currently clamshell cavity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F30236-B23D-C024-4E66-8061A8602E7C}"/>
              </a:ext>
            </a:extLst>
          </p:cNvPr>
          <p:cNvSpPr txBox="1"/>
          <p:nvPr/>
        </p:nvSpPr>
        <p:spPr>
          <a:xfrm>
            <a:off x="-1" y="897254"/>
            <a:ext cx="3776018" cy="253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Current baseline cavity cell is ~1 m long copper cavities with copper tuning rods.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Two sets of tuning rods diameters             (2-3 &amp; 3-4 GHz with same clamshells)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Piezoelectric actuators for frequency tuning &amp; antenna coupling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71513" lvl="1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71513" lvl="1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en-US" sz="11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8DD12-AFCE-6542-59B9-B329C1BC3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055" y="870908"/>
            <a:ext cx="2258945" cy="301192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4FB92EA-540C-15CD-841D-15456DBC533E}"/>
              </a:ext>
            </a:extLst>
          </p:cNvPr>
          <p:cNvSpPr txBox="1"/>
          <p:nvPr/>
        </p:nvSpPr>
        <p:spPr>
          <a:xfrm>
            <a:off x="2757804" y="4235893"/>
            <a:ext cx="1903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Full length single cavity cell (~ 1m long)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14BAE7-7D10-9B77-878B-846A604320F2}"/>
              </a:ext>
            </a:extLst>
          </p:cNvPr>
          <p:cNvSpPr txBox="1"/>
          <p:nvPr/>
        </p:nvSpPr>
        <p:spPr>
          <a:xfrm>
            <a:off x="38884" y="4337846"/>
            <a:ext cx="1667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Scale length single cavity cell (~ ¼ m long)</a:t>
            </a:r>
          </a:p>
        </p:txBody>
      </p:sp>
      <p:pic>
        <p:nvPicPr>
          <p:cNvPr id="4" name="Picture 3" descr="A picture containing indoor, chocolate&#10;&#10;Description automatically generated">
            <a:extLst>
              <a:ext uri="{FF2B5EF4-FFF2-40B4-BE49-F238E27FC236}">
                <a16:creationId xmlns:a16="http://schemas.microsoft.com/office/drawing/2014/main" id="{576AA637-BAEE-A5D3-7E78-CA8D788ECE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6"/>
          <a:stretch/>
        </p:blipFill>
        <p:spPr>
          <a:xfrm>
            <a:off x="3816567" y="870908"/>
            <a:ext cx="3027938" cy="1890878"/>
          </a:xfrm>
          <a:prstGeom prst="rect">
            <a:avLst/>
          </a:prstGeom>
        </p:spPr>
      </p:pic>
      <p:pic>
        <p:nvPicPr>
          <p:cNvPr id="7" name="Picture 6" descr="A picture containing indoor, tube, electronics, metal&#10;&#10;Description automatically generated">
            <a:extLst>
              <a:ext uri="{FF2B5EF4-FFF2-40B4-BE49-F238E27FC236}">
                <a16:creationId xmlns:a16="http://schemas.microsoft.com/office/drawing/2014/main" id="{81588FC9-9FB3-19C9-C4E7-5724DC99E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5" t="10649" r="9894"/>
          <a:stretch/>
        </p:blipFill>
        <p:spPr>
          <a:xfrm>
            <a:off x="5090036" y="2779848"/>
            <a:ext cx="1379796" cy="1904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7D5C2C-D1FC-159C-3CF9-BDF1741EE5A1}"/>
              </a:ext>
            </a:extLst>
          </p:cNvPr>
          <p:cNvSpPr txBox="1"/>
          <p:nvPr/>
        </p:nvSpPr>
        <p:spPr>
          <a:xfrm>
            <a:off x="4587816" y="4722341"/>
            <a:ext cx="238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Tuning rod wired for thermal time-constant studies of sapphire axles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27AB5-7D13-A3A4-8CA5-3622817BFBD3}"/>
              </a:ext>
            </a:extLst>
          </p:cNvPr>
          <p:cNvSpPr txBox="1"/>
          <p:nvPr/>
        </p:nvSpPr>
        <p:spPr>
          <a:xfrm>
            <a:off x="6759764" y="3901421"/>
            <a:ext cx="238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Postdoc Nick Du mounting scale length prototypes in dilution refrigerator</a:t>
            </a:r>
          </a:p>
        </p:txBody>
      </p:sp>
    </p:spTree>
    <p:extLst>
      <p:ext uri="{BB962C8B-B14F-4D97-AF65-F5344CB8AC3E}">
        <p14:creationId xmlns:p14="http://schemas.microsoft.com/office/powerpoint/2010/main" val="310206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A50E-7535-BA64-3938-33E7A80E5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114302"/>
            <a:ext cx="6466114" cy="514953"/>
          </a:xfrm>
        </p:spPr>
        <p:txBody>
          <a:bodyPr/>
          <a:lstStyle/>
          <a:p>
            <a:r>
              <a:rPr lang="en-US" dirty="0"/>
              <a:t>What about using superconductors for cavities?</a:t>
            </a:r>
          </a:p>
        </p:txBody>
      </p:sp>
      <p:sp>
        <p:nvSpPr>
          <p:cNvPr id="3" name="AutoShape 4" descr="A levitating puck of material.">
            <a:extLst>
              <a:ext uri="{FF2B5EF4-FFF2-40B4-BE49-F238E27FC236}">
                <a16:creationId xmlns:a16="http://schemas.microsoft.com/office/drawing/2014/main" id="{760E797E-51EF-0C1A-C6D3-30AC28B884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288721"/>
            <a:ext cx="435429" cy="4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D16C1C-7C04-8E83-615B-6396F4ADF994}"/>
                  </a:ext>
                </a:extLst>
              </p:cNvPr>
              <p:cNvSpPr txBox="1"/>
              <p:nvPr/>
            </p:nvSpPr>
            <p:spPr>
              <a:xfrm>
                <a:off x="145496" y="889858"/>
                <a:ext cx="4269660" cy="1584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lvetica" pitchFamily="2" charset="0"/>
                  </a:rPr>
                  <a:t>Extremely low RF resistance is ideal for high Q  resonators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lvetica" pitchFamily="2" charset="0"/>
                  </a:rPr>
                  <a:t>Standard for accelerator cavities with typical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sz="1600" b="1" dirty="0">
                    <a:latin typeface="Helvetica" pitchFamily="2" charset="0"/>
                    <a:ea typeface="Cambria Math" panose="02040503050406030204" pitchFamily="18" charset="0"/>
                  </a:rPr>
                  <a:t> in zero magnetic field</a:t>
                </a:r>
                <a:endParaRPr lang="en-US" sz="1600" dirty="0">
                  <a:latin typeface="Helvetica" pitchFamily="2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Helvetica" pitchFamily="2" charset="0"/>
                  </a:rPr>
                  <a:t>ADMX Copper cavities,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1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endParaRPr lang="en-US" sz="1600" b="1" dirty="0">
                  <a:latin typeface="Helvetica" pitchFamily="2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latin typeface="Helvetica" pitchFamily="2" charset="0"/>
                  </a:rPr>
                  <a:t>Axion </a:t>
                </a:r>
                <a:r>
                  <a:rPr lang="en-US" sz="1600" b="1" dirty="0" err="1">
                    <a:latin typeface="Helvetica" pitchFamily="2" charset="0"/>
                  </a:rPr>
                  <a:t>Q</a:t>
                </a:r>
                <a:r>
                  <a:rPr lang="en-US" sz="1600" b="1" baseline="-25000" dirty="0" err="1">
                    <a:latin typeface="Helvetica" pitchFamily="2" charset="0"/>
                  </a:rPr>
                  <a:t>a</a:t>
                </a:r>
                <a:r>
                  <a:rPr lang="en-US" sz="1600" b="1" dirty="0">
                    <a:latin typeface="Helvetica" pitchFamily="2" charset="0"/>
                  </a:rPr>
                  <a:t> &gt; 10</a:t>
                </a:r>
                <a:r>
                  <a:rPr lang="en-US" sz="1600" b="1" baseline="30000" dirty="0">
                    <a:latin typeface="Helvetica" pitchFamily="2" charset="0"/>
                  </a:rPr>
                  <a:t>6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D16C1C-7C04-8E83-615B-6396F4ADF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96" y="889858"/>
                <a:ext cx="4269660" cy="1584473"/>
              </a:xfrm>
              <a:prstGeom prst="rect">
                <a:avLst/>
              </a:prstGeom>
              <a:blipFill>
                <a:blip r:embed="rId2"/>
                <a:stretch>
                  <a:fillRect l="-593" t="-160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Superconducting film technology leads to record performance for  low-frequency SRF cavity">
            <a:extLst>
              <a:ext uri="{FF2B5EF4-FFF2-40B4-BE49-F238E27FC236}">
                <a16:creationId xmlns:a16="http://schemas.microsoft.com/office/drawing/2014/main" id="{21657D46-E9A0-4520-BB6A-5FEBCC71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725" y="2453951"/>
            <a:ext cx="2803202" cy="209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0444C0-3CF6-F6AC-151F-2959564B3C48}"/>
              </a:ext>
            </a:extLst>
          </p:cNvPr>
          <p:cNvSpPr txBox="1"/>
          <p:nvPr/>
        </p:nvSpPr>
        <p:spPr>
          <a:xfrm>
            <a:off x="795215" y="4522719"/>
            <a:ext cx="2970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Accelerator Cavity. Image credit: Fermilab SQMS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8498B27-4E82-9179-9479-55E08AB01D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65014" y="999118"/>
            <a:ext cx="3827469" cy="35183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797B0-96F0-8D77-4C29-FEBAE9A130C3}"/>
              </a:ext>
            </a:extLst>
          </p:cNvPr>
          <p:cNvSpPr txBox="1"/>
          <p:nvPr/>
        </p:nvSpPr>
        <p:spPr>
          <a:xfrm>
            <a:off x="4415156" y="4767588"/>
            <a:ext cx="29702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ADMX Copper Cavity (Run 1D)</a:t>
            </a:r>
          </a:p>
        </p:txBody>
      </p:sp>
    </p:spTree>
    <p:extLst>
      <p:ext uri="{BB962C8B-B14F-4D97-AF65-F5344CB8AC3E}">
        <p14:creationId xmlns:p14="http://schemas.microsoft.com/office/powerpoint/2010/main" val="166680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9D0EBA-F0B5-4BA4-B40B-E1C64FFF391A}"/>
              </a:ext>
            </a:extLst>
          </p:cNvPr>
          <p:cNvCxnSpPr>
            <a:cxnSpLocks/>
            <a:stCxn id="8" idx="0"/>
          </p:cNvCxnSpPr>
          <p:nvPr/>
        </p:nvCxnSpPr>
        <p:spPr>
          <a:xfrm flipH="1">
            <a:off x="1047471" y="3936012"/>
            <a:ext cx="251031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3A578E6-F61F-4486-8AED-DA6F8F721838}"/>
              </a:ext>
            </a:extLst>
          </p:cNvPr>
          <p:cNvSpPr txBox="1">
            <a:spLocks/>
          </p:cNvSpPr>
          <p:nvPr/>
        </p:nvSpPr>
        <p:spPr>
          <a:xfrm>
            <a:off x="179209" y="0"/>
            <a:ext cx="6853381" cy="707525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24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Challenge for ADMX SRF cavities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DFBC486-4087-45D1-9B7E-1B6BA0D0EF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085" y="792410"/>
                <a:ext cx="6079534" cy="274556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85750" indent="-228600" algn="l" rtl="0" eaLnBrk="1" latinLnBrk="0" hangingPunct="1">
                  <a:spcBef>
                    <a:spcPts val="1800"/>
                  </a:spcBef>
                  <a:spcAft>
                    <a:spcPts val="0"/>
                  </a:spcAft>
                  <a:buClr>
                    <a:schemeClr val="accent1">
                      <a:lumMod val="75000"/>
                    </a:schemeClr>
                  </a:buClr>
                  <a:buSzPct val="90000"/>
                  <a:buFont typeface="Wingdings" charset="2"/>
                  <a:buChar char="§"/>
                  <a:tabLst/>
                  <a:defRPr kumimoji="0" sz="1800" b="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28650" indent="-285750" algn="l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 typeface="Calibri" panose="020F0502020204030204" pitchFamily="34" charset="0"/>
                  <a:buChar char="—"/>
                  <a:defRPr kumimoji="0" sz="1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800100" indent="-171450" algn="l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90000"/>
                  <a:buFont typeface="Arial" panose="020B0604020202020204" pitchFamily="34" charset="0"/>
                  <a:buChar char="•"/>
                  <a:defRPr kumimoji="0" sz="1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028700" indent="-171450" algn="l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Lucida Grande"/>
                  <a:buChar char="–"/>
                  <a:defRPr kumimoji="0" sz="1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1257300" indent="-171450" algn="l" rtl="0" eaLnBrk="1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Font typeface="Arial"/>
                  <a:buChar char="•"/>
                  <a:tabLst>
                    <a:tab pos="1200150" algn="l"/>
                  </a:tabLst>
                  <a:defRPr kumimoji="0" lang="en-US" sz="1200" kern="1200" smtClean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1627632" indent="-18288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Wingdings 2"/>
                  <a:buChar char="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31136" indent="-18288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 2" pitchFamily="18" charset="2"/>
                  <a:buChar char="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-285750">
                  <a:buFont typeface="Arial" panose="020B0604020202020204" pitchFamily="34" charset="0"/>
                  <a:buChar char="•"/>
                </a:pPr>
                <a:r>
                  <a:rPr lang="en-US" sz="1800" b="1" dirty="0"/>
                  <a:t>Meissner Effect: </a:t>
                </a:r>
                <a:r>
                  <a:rPr lang="en-US" sz="1800" dirty="0"/>
                  <a:t>the expulsion of magnetic field upon super-conduction (Below critical fields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in Type II SCs)</a:t>
                </a:r>
                <a:endParaRPr lang="en-US" b="1" dirty="0"/>
              </a:p>
              <a:p>
                <a:pPr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Problem: </a:t>
                </a:r>
                <a:r>
                  <a:rPr lang="en-US" dirty="0"/>
                  <a:t>SRF cavity quality factor quickly degrades in external magnetic fields due to breakdown of Meissner Effect</a:t>
                </a:r>
              </a:p>
              <a:p>
                <a:pPr marL="742950" lvl="1">
                  <a:buFont typeface="Arial" panose="020B0604020202020204" pitchFamily="34" charset="0"/>
                  <a:buChar char="•"/>
                </a:pPr>
                <a:r>
                  <a:rPr lang="en-US" dirty="0"/>
                  <a:t>Development of vortices’ or fluxons with magnetic field (normal regions) in Type II Superconductors</a:t>
                </a:r>
              </a:p>
              <a:p>
                <a:pPr marL="742950" lvl="1">
                  <a:buFont typeface="Arial" panose="020B0604020202020204" pitchFamily="34" charset="0"/>
                  <a:buChar char="•"/>
                </a:pPr>
                <a:r>
                  <a:rPr lang="en-US" dirty="0"/>
                  <a:t>Magnetic vortices’ motion drive up the surface resistance. </a:t>
                </a:r>
              </a:p>
              <a:p>
                <a:pPr marL="742950" lvl="1">
                  <a:buFont typeface="Arial" panose="020B0604020202020204" pitchFamily="34" charset="0"/>
                  <a:buChar char="•"/>
                </a:pPr>
                <a:r>
                  <a:rPr lang="en-US" b="1" dirty="0"/>
                  <a:t>Maximal loss for surfaces perpendicular to magnetic field </a:t>
                </a:r>
                <a:r>
                  <a:rPr lang="en-US" dirty="0"/>
                  <a:t>with greatest Lorentz forces (end caps) on the fluxons</a:t>
                </a:r>
                <a:r>
                  <a:rPr lang="en-US" dirty="0">
                    <a:solidFill>
                      <a:prstClr val="black"/>
                    </a:solidFill>
                  </a:rPr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DFBC486-4087-45D1-9B7E-1B6BA0D0E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" y="792410"/>
                <a:ext cx="6079534" cy="2745563"/>
              </a:xfrm>
              <a:prstGeom prst="rect">
                <a:avLst/>
              </a:prstGeom>
              <a:blipFill>
                <a:blip r:embed="rId3"/>
                <a:stretch>
                  <a:fillRect l="-1875" t="-2765" r="-2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water, blue, table, boat&#10;&#10;Description automatically generated">
            <a:extLst>
              <a:ext uri="{FF2B5EF4-FFF2-40B4-BE49-F238E27FC236}">
                <a16:creationId xmlns:a16="http://schemas.microsoft.com/office/drawing/2014/main" id="{150A27D5-7E0E-42D1-8FA3-1DC8184180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733" y="2901878"/>
            <a:ext cx="2019091" cy="189037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5F68D7-6B49-4FDA-9265-EDAE0391D972}"/>
              </a:ext>
            </a:extLst>
          </p:cNvPr>
          <p:cNvSpPr/>
          <p:nvPr/>
        </p:nvSpPr>
        <p:spPr bwMode="auto">
          <a:xfrm>
            <a:off x="968425" y="3936012"/>
            <a:ext cx="660153" cy="3234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C58DBB-F3EE-444F-B372-7B66BA095D66}"/>
              </a:ext>
            </a:extLst>
          </p:cNvPr>
          <p:cNvSpPr/>
          <p:nvPr/>
        </p:nvSpPr>
        <p:spPr bwMode="auto">
          <a:xfrm rot="5400000">
            <a:off x="3564312" y="3866778"/>
            <a:ext cx="660153" cy="3234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072A72-1A95-497F-9540-C17B60836402}"/>
              </a:ext>
            </a:extLst>
          </p:cNvPr>
          <p:cNvCxnSpPr/>
          <p:nvPr/>
        </p:nvCxnSpPr>
        <p:spPr>
          <a:xfrm flipV="1">
            <a:off x="1298502" y="3690291"/>
            <a:ext cx="0" cy="4074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CD3125-7534-4289-8239-D8D8CEAF7483}"/>
              </a:ext>
            </a:extLst>
          </p:cNvPr>
          <p:cNvCxnSpPr/>
          <p:nvPr/>
        </p:nvCxnSpPr>
        <p:spPr>
          <a:xfrm flipV="1">
            <a:off x="4344897" y="3778101"/>
            <a:ext cx="0" cy="4074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8D4D0A-CF90-45FC-889A-68FF2B6AA1CB}"/>
                  </a:ext>
                </a:extLst>
              </p:cNvPr>
              <p:cNvSpPr txBox="1"/>
              <p:nvPr/>
            </p:nvSpPr>
            <p:spPr>
              <a:xfrm>
                <a:off x="2240247" y="3569853"/>
                <a:ext cx="1077346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en-US" b="0" i="1" smtClean="0">
                              <a:solidFill>
                                <a:srgbClr val="0F4F9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0F4F97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⃑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8D4D0A-CF90-45FC-889A-68FF2B6AA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247" y="3569853"/>
                <a:ext cx="1077346" cy="310598"/>
              </a:xfrm>
              <a:prstGeom prst="rect">
                <a:avLst/>
              </a:prstGeom>
              <a:blipFill>
                <a:blip r:embed="rId5"/>
                <a:stretch>
                  <a:fillRect t="-1600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C06329-8243-42D3-8B7A-3172F6411F46}"/>
                  </a:ext>
                </a:extLst>
              </p:cNvPr>
              <p:cNvSpPr txBox="1"/>
              <p:nvPr/>
            </p:nvSpPr>
            <p:spPr>
              <a:xfrm>
                <a:off x="308422" y="4353167"/>
                <a:ext cx="2030236" cy="366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func>
                        <m:func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FC06329-8243-42D3-8B7A-3172F6411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22" y="4353167"/>
                <a:ext cx="2030236" cy="366062"/>
              </a:xfrm>
              <a:prstGeom prst="rect">
                <a:avLst/>
              </a:prstGeom>
              <a:blipFill>
                <a:blip r:embed="rId6"/>
                <a:stretch>
                  <a:fillRect l="-62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36165E2-E265-4054-8111-41C01CDDB03A}"/>
              </a:ext>
            </a:extLst>
          </p:cNvPr>
          <p:cNvCxnSpPr>
            <a:stCxn id="8" idx="2"/>
          </p:cNvCxnSpPr>
          <p:nvPr/>
        </p:nvCxnSpPr>
        <p:spPr>
          <a:xfrm>
            <a:off x="968425" y="4097714"/>
            <a:ext cx="0" cy="20061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DE20D2-7A3D-4B41-980D-4E7D52FAB8DF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1628578" y="3897104"/>
            <a:ext cx="0" cy="20061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AF2FF6-D025-4362-8646-5665D8066C21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1298502" y="4259416"/>
            <a:ext cx="193760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3D7835E-D8BE-4271-865D-D19EB1186D11}"/>
              </a:ext>
            </a:extLst>
          </p:cNvPr>
          <p:cNvCxnSpPr>
            <a:cxnSpLocks/>
            <a:stCxn id="12" idx="6"/>
          </p:cNvCxnSpPr>
          <p:nvPr/>
        </p:nvCxnSpPr>
        <p:spPr>
          <a:xfrm flipH="1">
            <a:off x="3732686" y="4358557"/>
            <a:ext cx="161703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5B52CFD-6CC0-4ACD-AAD8-19C3705CD077}"/>
              </a:ext>
            </a:extLst>
          </p:cNvPr>
          <p:cNvCxnSpPr>
            <a:cxnSpLocks/>
            <a:stCxn id="12" idx="2"/>
          </p:cNvCxnSpPr>
          <p:nvPr/>
        </p:nvCxnSpPr>
        <p:spPr>
          <a:xfrm flipV="1">
            <a:off x="3894389" y="3698403"/>
            <a:ext cx="158368" cy="1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F3CAB7C-C729-4982-8681-B241052DC269}"/>
              </a:ext>
            </a:extLst>
          </p:cNvPr>
          <p:cNvCxnSpPr>
            <a:cxnSpLocks/>
          </p:cNvCxnSpPr>
          <p:nvPr/>
        </p:nvCxnSpPr>
        <p:spPr>
          <a:xfrm flipV="1">
            <a:off x="3732686" y="3860441"/>
            <a:ext cx="0" cy="181958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42AA452-A21B-4704-859A-CC36307D50A7}"/>
              </a:ext>
            </a:extLst>
          </p:cNvPr>
          <p:cNvCxnSpPr>
            <a:cxnSpLocks/>
            <a:stCxn id="12" idx="0"/>
          </p:cNvCxnSpPr>
          <p:nvPr/>
        </p:nvCxnSpPr>
        <p:spPr>
          <a:xfrm flipH="1">
            <a:off x="4052757" y="4028481"/>
            <a:ext cx="3334" cy="215339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6D6C7BE-8D1C-4662-A7E9-AC9D1E0B6279}"/>
              </a:ext>
            </a:extLst>
          </p:cNvPr>
          <p:cNvCxnSpPr>
            <a:cxnSpLocks/>
            <a:stCxn id="8" idx="4"/>
          </p:cNvCxnSpPr>
          <p:nvPr/>
        </p:nvCxnSpPr>
        <p:spPr>
          <a:xfrm flipH="1">
            <a:off x="1180152" y="4259416"/>
            <a:ext cx="118350" cy="108064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8FF0919-E4D6-47BA-8290-4CBF3FDF2622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1628578" y="4097714"/>
            <a:ext cx="218064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9BBD8CF-81ED-48B8-BD35-36268E62AA7D}"/>
              </a:ext>
            </a:extLst>
          </p:cNvPr>
          <p:cNvCxnSpPr>
            <a:stCxn id="8" idx="2"/>
          </p:cNvCxnSpPr>
          <p:nvPr/>
        </p:nvCxnSpPr>
        <p:spPr>
          <a:xfrm flipH="1">
            <a:off x="753823" y="4097714"/>
            <a:ext cx="214602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9EBA188-ECE0-4A8B-825F-E52C47E208AE}"/>
              </a:ext>
            </a:extLst>
          </p:cNvPr>
          <p:cNvCxnSpPr>
            <a:cxnSpLocks/>
            <a:stCxn id="12" idx="6"/>
          </p:cNvCxnSpPr>
          <p:nvPr/>
        </p:nvCxnSpPr>
        <p:spPr>
          <a:xfrm>
            <a:off x="3894389" y="4358557"/>
            <a:ext cx="226921" cy="1222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2CBE532-FFC2-474C-B90D-2A5677F6F7C3}"/>
              </a:ext>
            </a:extLst>
          </p:cNvPr>
          <p:cNvCxnSpPr>
            <a:cxnSpLocks/>
          </p:cNvCxnSpPr>
          <p:nvPr/>
        </p:nvCxnSpPr>
        <p:spPr>
          <a:xfrm flipH="1" flipV="1">
            <a:off x="3667467" y="3686182"/>
            <a:ext cx="221170" cy="10296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501A66A-9048-4A3D-A137-17F47AB1F3E1}"/>
              </a:ext>
            </a:extLst>
          </p:cNvPr>
          <p:cNvSpPr txBox="1"/>
          <p:nvPr/>
        </p:nvSpPr>
        <p:spPr>
          <a:xfrm>
            <a:off x="3475934" y="387623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BB5A13F-709A-4E09-AA76-21F2611AEAB5}"/>
              </a:ext>
            </a:extLst>
          </p:cNvPr>
          <p:cNvSpPr txBox="1"/>
          <p:nvPr/>
        </p:nvSpPr>
        <p:spPr>
          <a:xfrm>
            <a:off x="3975986" y="387703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EB0144C-91E2-4877-9FA3-0C9553305177}"/>
                  </a:ext>
                </a:extLst>
              </p:cNvPr>
              <p:cNvSpPr txBox="1"/>
              <p:nvPr/>
            </p:nvSpPr>
            <p:spPr>
              <a:xfrm>
                <a:off x="2653232" y="4367480"/>
                <a:ext cx="2639312" cy="366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𝐼𝐵</m:t>
                      </m:r>
                      <m:func>
                        <m:func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0+</m:t>
                          </m:r>
                          <m:func>
                            <m:func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≈0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EB0144C-91E2-4877-9FA3-0C9553305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232" y="4367480"/>
                <a:ext cx="2639312" cy="366062"/>
              </a:xfrm>
              <a:prstGeom prst="rect">
                <a:avLst/>
              </a:prstGeom>
              <a:blipFill>
                <a:blip r:embed="rId7"/>
                <a:stretch>
                  <a:fillRect l="-957" r="-1435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8D95737-E771-3F24-3E45-3C2FFCC470E1}"/>
              </a:ext>
            </a:extLst>
          </p:cNvPr>
          <p:cNvSpPr txBox="1"/>
          <p:nvPr/>
        </p:nvSpPr>
        <p:spPr>
          <a:xfrm>
            <a:off x="4082143" y="212271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3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ED5FEEED-B1AE-4521-8E84-B78377521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618" y="792410"/>
            <a:ext cx="2846511" cy="2157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DED630-0F5B-4013-6E8C-68346A92E776}"/>
              </a:ext>
            </a:extLst>
          </p:cNvPr>
          <p:cNvSpPr txBox="1"/>
          <p:nvPr/>
        </p:nvSpPr>
        <p:spPr>
          <a:xfrm>
            <a:off x="7530278" y="792410"/>
            <a:ext cx="173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Image: Type 2 Superconductors Phase Diagram, Wikipedia</a:t>
            </a:r>
          </a:p>
        </p:txBody>
      </p:sp>
    </p:spTree>
    <p:extLst>
      <p:ext uri="{BB962C8B-B14F-4D97-AF65-F5344CB8AC3E}">
        <p14:creationId xmlns:p14="http://schemas.microsoft.com/office/powerpoint/2010/main" val="3461539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9202BB-E3AF-4718-8BF0-BC3D55A7BE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209" y="3656719"/>
                <a:ext cx="8910604" cy="120204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1700" dirty="0">
                    <a:latin typeface="+mn-lt"/>
                  </a:rPr>
                  <a:t>Since vortex losses are minimal for surfaces parallel to field, only coating the walls of the cavity cuts out most dissipative part</a:t>
                </a:r>
              </a:p>
              <a:p>
                <a:r>
                  <a:rPr lang="en-US" sz="1700" dirty="0">
                    <a:latin typeface="+mn-lt"/>
                  </a:rPr>
                  <a:t>For an empty cavity, Q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𝑇𝑀</m:t>
                        </m:r>
                      </m:e>
                      <m: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010</m:t>
                        </m:r>
                      </m:sub>
                    </m:sSub>
                  </m:oMath>
                </a14:m>
                <a:r>
                  <a:rPr lang="en-US" sz="1700" dirty="0">
                    <a:latin typeface="+mn-lt"/>
                  </a:rPr>
                  <a:t> mode improves by a factor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type m:val="skw"/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den>
                        </m:f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dirty="0">
                    <a:latin typeface="+mn-lt"/>
                  </a:rPr>
                  <a:t>when the barrel is coated with a thin-film superconductor.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09202BB-E3AF-4718-8BF0-BC3D55A7BE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209" y="3656719"/>
                <a:ext cx="8910604" cy="1202049"/>
              </a:xfrm>
              <a:blipFill>
                <a:blip r:embed="rId2"/>
                <a:stretch>
                  <a:fillRect l="-547" t="-7614" r="-616" b="-24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E9F87A1-CDF8-457C-AF0E-17B612A3B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728" y="777892"/>
            <a:ext cx="5137741" cy="2839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3148F-D26B-4E89-931F-FFD1E220DE4C}"/>
              </a:ext>
            </a:extLst>
          </p:cNvPr>
          <p:cNvSpPr txBox="1"/>
          <p:nvPr/>
        </p:nvSpPr>
        <p:spPr>
          <a:xfrm>
            <a:off x="1221156" y="3239010"/>
            <a:ext cx="237917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Wall contribution goes to zero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F14013-85D3-4E9E-8A97-A3D674DE98A8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600333" y="3318935"/>
            <a:ext cx="849747" cy="73964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8ED1107-CADC-4A73-A6AA-4265B4C84734}"/>
              </a:ext>
            </a:extLst>
          </p:cNvPr>
          <p:cNvSpPr txBox="1">
            <a:spLocks/>
          </p:cNvSpPr>
          <p:nvPr/>
        </p:nvSpPr>
        <p:spPr>
          <a:xfrm>
            <a:off x="179209" y="0"/>
            <a:ext cx="6853381" cy="707525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24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/>
            <a:r>
              <a:rPr lang="en-US" dirty="0"/>
              <a:t>Possible Solution: Hybrid Material Cavity</a:t>
            </a:r>
            <a:endParaRPr lang="en-US" b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D42C80-E79B-4505-BE26-823A05CE0396}"/>
              </a:ext>
            </a:extLst>
          </p:cNvPr>
          <p:cNvSpPr/>
          <p:nvPr/>
        </p:nvSpPr>
        <p:spPr bwMode="auto">
          <a:xfrm>
            <a:off x="1849120" y="2661920"/>
            <a:ext cx="548640" cy="498753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7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A7A3-3AED-475D-9762-B739E916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8" y="75282"/>
            <a:ext cx="8229600" cy="514953"/>
          </a:xfrm>
        </p:spPr>
        <p:txBody>
          <a:bodyPr/>
          <a:lstStyle/>
          <a:p>
            <a:r>
              <a:rPr lang="en-US" dirty="0"/>
              <a:t>Test Cavity Geometries: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b="0" dirty="0"/>
              <a:t>Multi-mode Measurements with NbTi Clamshell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908168-7294-4427-A6A3-66264D8CBFA3}"/>
                  </a:ext>
                </a:extLst>
              </p:cNvPr>
              <p:cNvSpPr txBox="1"/>
              <p:nvPr/>
            </p:nvSpPr>
            <p:spPr>
              <a:xfrm>
                <a:off x="4547169" y="2629806"/>
                <a:ext cx="12832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TM</a:t>
                </a:r>
                <a:r>
                  <a:rPr lang="en-US" sz="1400" baseline="-25000" dirty="0"/>
                  <a:t>010</a:t>
                </a:r>
                <a:r>
                  <a:rPr lang="en-US" sz="14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=9.95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908168-7294-4427-A6A3-66264D8CB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169" y="2629806"/>
                <a:ext cx="1283236" cy="523220"/>
              </a:xfrm>
              <a:prstGeom prst="rect">
                <a:avLst/>
              </a:prstGeom>
              <a:blipFill>
                <a:blip r:embed="rId2"/>
                <a:stretch>
                  <a:fillRect t="-1163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65222-0641-4316-94A3-E1453C5A9C0F}"/>
                  </a:ext>
                </a:extLst>
              </p:cNvPr>
              <p:cNvSpPr txBox="1"/>
              <p:nvPr/>
            </p:nvSpPr>
            <p:spPr>
              <a:xfrm>
                <a:off x="5759854" y="2634633"/>
                <a:ext cx="13826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TM</a:t>
                </a:r>
                <a:r>
                  <a:rPr lang="en-US" sz="1400" baseline="-25000" dirty="0"/>
                  <a:t>011</a:t>
                </a:r>
                <a:r>
                  <a:rPr lang="en-US" sz="14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=10.37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65222-0641-4316-94A3-E1453C5A9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854" y="2634633"/>
                <a:ext cx="1382622" cy="523220"/>
              </a:xfrm>
              <a:prstGeom prst="rect">
                <a:avLst/>
              </a:prstGeom>
              <a:blipFill>
                <a:blip r:embed="rId3"/>
                <a:stretch>
                  <a:fillRect t="-2326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3533CB-690F-4DFE-9DC9-EFB34E2930E5}"/>
                  </a:ext>
                </a:extLst>
              </p:cNvPr>
              <p:cNvSpPr txBox="1"/>
              <p:nvPr/>
            </p:nvSpPr>
            <p:spPr>
              <a:xfrm>
                <a:off x="7020823" y="2634633"/>
                <a:ext cx="13826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TM</a:t>
                </a:r>
                <a:r>
                  <a:rPr lang="en-US" sz="1400" baseline="-25000" dirty="0"/>
                  <a:t>012</a:t>
                </a:r>
                <a:r>
                  <a:rPr lang="en-US" sz="14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=11.47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3533CB-690F-4DFE-9DC9-EFB34E293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823" y="2634633"/>
                <a:ext cx="1382622" cy="523220"/>
              </a:xfrm>
              <a:prstGeom prst="rect">
                <a:avLst/>
              </a:prstGeom>
              <a:blipFill>
                <a:blip r:embed="rId4"/>
                <a:stretch>
                  <a:fillRect t="-2326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51E9885-E76C-4606-A52E-1C6F046EC2B2}"/>
              </a:ext>
            </a:extLst>
          </p:cNvPr>
          <p:cNvSpPr txBox="1"/>
          <p:nvPr/>
        </p:nvSpPr>
        <p:spPr>
          <a:xfrm>
            <a:off x="68660" y="781990"/>
            <a:ext cx="450516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Cavity machined out of NbTi Square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Looked at first 3 TM modes Q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HFSS simulations of the cavity structure yields the geometric factor estimate for each mode and sub-surface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This over-constrained problem allows us to calculate the wall vs. endcap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3">
                <a:extLst>
                  <a:ext uri="{FF2B5EF4-FFF2-40B4-BE49-F238E27FC236}">
                    <a16:creationId xmlns:a16="http://schemas.microsoft.com/office/drawing/2014/main" id="{B50BCED5-0259-4283-BC82-805EFEA4B2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6044930"/>
                  </p:ext>
                </p:extLst>
              </p:nvPr>
            </p:nvGraphicFramePr>
            <p:xfrm>
              <a:off x="221387" y="2891416"/>
              <a:ext cx="3608535" cy="1737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8900">
                      <a:extLst>
                        <a:ext uri="{9D8B030D-6E8A-4147-A177-3AD203B41FA5}">
                          <a16:colId xmlns:a16="http://schemas.microsoft.com/office/drawing/2014/main" val="2839651276"/>
                        </a:ext>
                      </a:extLst>
                    </a:gridCol>
                    <a:gridCol w="641327">
                      <a:extLst>
                        <a:ext uri="{9D8B030D-6E8A-4147-A177-3AD203B41FA5}">
                          <a16:colId xmlns:a16="http://schemas.microsoft.com/office/drawing/2014/main" val="2125298716"/>
                        </a:ext>
                      </a:extLst>
                    </a:gridCol>
                    <a:gridCol w="641327">
                      <a:extLst>
                        <a:ext uri="{9D8B030D-6E8A-4147-A177-3AD203B41FA5}">
                          <a16:colId xmlns:a16="http://schemas.microsoft.com/office/drawing/2014/main" val="2988299940"/>
                        </a:ext>
                      </a:extLst>
                    </a:gridCol>
                    <a:gridCol w="666981">
                      <a:extLst>
                        <a:ext uri="{9D8B030D-6E8A-4147-A177-3AD203B41FA5}">
                          <a16:colId xmlns:a16="http://schemas.microsoft.com/office/drawing/2014/main" val="1995768905"/>
                        </a:ext>
                      </a:extLst>
                    </a:gridCol>
                  </a:tblGrid>
                  <a:tr h="505196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Geometric Factor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TM</a:t>
                          </a:r>
                          <a:r>
                            <a:rPr lang="en-US" sz="1400" baseline="-25000" dirty="0"/>
                            <a:t>010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TM</a:t>
                          </a:r>
                          <a:r>
                            <a:rPr lang="en-US" sz="1400" baseline="-25000" dirty="0"/>
                            <a:t>011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TM</a:t>
                          </a:r>
                          <a:r>
                            <a:rPr lang="en-US" sz="1400" baseline="-25000" dirty="0"/>
                            <a:t>012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0776896"/>
                      </a:ext>
                    </a:extLst>
                  </a:tr>
                  <a:tr h="29248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Walls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679791"/>
                      </a:ext>
                    </a:extLst>
                  </a:tr>
                  <a:tr h="29248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Top End Cap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4060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2194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2407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8445433"/>
                      </a:ext>
                    </a:extLst>
                  </a:tr>
                  <a:tr h="29248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Bottom End Cap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4375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2173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237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0457234"/>
                      </a:ext>
                    </a:extLst>
                  </a:tr>
                  <a:tr h="292482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Total End Caps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2106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1092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1195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5772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3">
                <a:extLst>
                  <a:ext uri="{FF2B5EF4-FFF2-40B4-BE49-F238E27FC236}">
                    <a16:creationId xmlns:a16="http://schemas.microsoft.com/office/drawing/2014/main" id="{B50BCED5-0259-4283-BC82-805EFEA4B21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6044930"/>
                  </p:ext>
                </p:extLst>
              </p:nvPr>
            </p:nvGraphicFramePr>
            <p:xfrm>
              <a:off x="221387" y="2891416"/>
              <a:ext cx="3608535" cy="1737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8900">
                      <a:extLst>
                        <a:ext uri="{9D8B030D-6E8A-4147-A177-3AD203B41FA5}">
                          <a16:colId xmlns:a16="http://schemas.microsoft.com/office/drawing/2014/main" val="2839651276"/>
                        </a:ext>
                      </a:extLst>
                    </a:gridCol>
                    <a:gridCol w="641327">
                      <a:extLst>
                        <a:ext uri="{9D8B030D-6E8A-4147-A177-3AD203B41FA5}">
                          <a16:colId xmlns:a16="http://schemas.microsoft.com/office/drawing/2014/main" val="2125298716"/>
                        </a:ext>
                      </a:extLst>
                    </a:gridCol>
                    <a:gridCol w="641327">
                      <a:extLst>
                        <a:ext uri="{9D8B030D-6E8A-4147-A177-3AD203B41FA5}">
                          <a16:colId xmlns:a16="http://schemas.microsoft.com/office/drawing/2014/main" val="2988299940"/>
                        </a:ext>
                      </a:extLst>
                    </a:gridCol>
                    <a:gridCol w="666981">
                      <a:extLst>
                        <a:ext uri="{9D8B030D-6E8A-4147-A177-3AD203B41FA5}">
                          <a16:colId xmlns:a16="http://schemas.microsoft.com/office/drawing/2014/main" val="199576890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63" t="-2439" r="-119084" b="-2487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TM</a:t>
                          </a:r>
                          <a:r>
                            <a:rPr lang="en-US" sz="1400" baseline="-25000" dirty="0"/>
                            <a:t>010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TM</a:t>
                          </a:r>
                          <a:r>
                            <a:rPr lang="en-US" sz="1400" baseline="-25000" dirty="0"/>
                            <a:t>011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TM</a:t>
                          </a:r>
                          <a:r>
                            <a:rPr lang="en-US" sz="1400" baseline="-25000" dirty="0"/>
                            <a:t>012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077689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Walls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448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512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96797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Top End Cap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4060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2194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2407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844543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Bottom End Cap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4375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2173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237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3045723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Total End Caps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2106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1092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1195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857720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2080385-3F59-4B65-87A8-BBD509D96A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63" r="41702" b="13222"/>
          <a:stretch/>
        </p:blipFill>
        <p:spPr>
          <a:xfrm>
            <a:off x="7285610" y="729587"/>
            <a:ext cx="842492" cy="1969741"/>
          </a:xfrm>
          <a:prstGeom prst="rect">
            <a:avLst/>
          </a:prstGeom>
        </p:spPr>
      </p:pic>
      <p:pic>
        <p:nvPicPr>
          <p:cNvPr id="14" name="Picture 13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17B4E4D3-926E-4469-8226-262EF957F1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97" t="2775" r="42621" b="13222"/>
          <a:stretch/>
        </p:blipFill>
        <p:spPr>
          <a:xfrm>
            <a:off x="4782582" y="729587"/>
            <a:ext cx="824545" cy="1969740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1597550-DF1A-4F43-9B48-717E8B68EA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30" t="2602" r="42622" b="13222"/>
          <a:stretch/>
        </p:blipFill>
        <p:spPr>
          <a:xfrm>
            <a:off x="6039162" y="729587"/>
            <a:ext cx="828934" cy="1969740"/>
          </a:xfrm>
          <a:prstGeom prst="rect">
            <a:avLst/>
          </a:prstGeom>
        </p:spPr>
      </p:pic>
      <p:pic>
        <p:nvPicPr>
          <p:cNvPr id="3" name="Picture 2" descr="A picture containing building, floor&#10;&#10;Description automatically generated">
            <a:extLst>
              <a:ext uri="{FF2B5EF4-FFF2-40B4-BE49-F238E27FC236}">
                <a16:creationId xmlns:a16="http://schemas.microsoft.com/office/drawing/2014/main" id="{85FF9F1A-38EB-81E4-5D4C-DB223D3C5D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89667" y="3117949"/>
            <a:ext cx="1401345" cy="1900074"/>
          </a:xfrm>
          <a:prstGeom prst="rect">
            <a:avLst/>
          </a:prstGeom>
        </p:spPr>
      </p:pic>
      <p:pic>
        <p:nvPicPr>
          <p:cNvPr id="5" name="Picture 4" descr="A picture containing indoor, different, kitchen appliance&#10;&#10;Description automatically generated">
            <a:extLst>
              <a:ext uri="{FF2B5EF4-FFF2-40B4-BE49-F238E27FC236}">
                <a16:creationId xmlns:a16="http://schemas.microsoft.com/office/drawing/2014/main" id="{5B08029D-A7B9-3608-E065-3F1C0E318C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165" y="3125270"/>
            <a:ext cx="2066257" cy="165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2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35947-6872-F3A1-6316-E0025AF6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NbTi</a:t>
            </a:r>
            <a:r>
              <a:rPr lang="en-US" dirty="0"/>
              <a:t> Clamshell Cavity RF losses in Field: endcaps vs walls 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60D34A1-AB3B-E65A-2EA5-E699BA8569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1143" y="771908"/>
            <a:ext cx="4086916" cy="3096149"/>
          </a:xfrm>
          <a:prstGeom prst="rect">
            <a:avLst/>
          </a:prstGeom>
        </p:spPr>
      </p:pic>
      <p:pic>
        <p:nvPicPr>
          <p:cNvPr id="6" name="Picture 5" descr="A picture containing indoor, different, kitchen appliance&#10;&#10;Description automatically generated">
            <a:extLst>
              <a:ext uri="{FF2B5EF4-FFF2-40B4-BE49-F238E27FC236}">
                <a16:creationId xmlns:a16="http://schemas.microsoft.com/office/drawing/2014/main" id="{06AABD94-040D-DE87-AE62-E5C411C68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1" y="1994586"/>
            <a:ext cx="4804640" cy="2706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3316F7-BF03-79AB-EDE7-059665512BA6}"/>
                  </a:ext>
                </a:extLst>
              </p:cNvPr>
              <p:cNvSpPr txBox="1"/>
              <p:nvPr/>
            </p:nvSpPr>
            <p:spPr>
              <a:xfrm>
                <a:off x="85941" y="737156"/>
                <a:ext cx="488520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Applied method to show the endcap degradation in a Bulk NbTi clamshell cavity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NbTi: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&gt;14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100" dirty="0"/>
                  <a:t> </a:t>
                </a:r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.3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Thesis work of UW grad student Tom Braine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3316F7-BF03-79AB-EDE7-059665512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1" y="737156"/>
                <a:ext cx="4885202" cy="1077218"/>
              </a:xfrm>
              <a:prstGeom prst="rect">
                <a:avLst/>
              </a:prstGeom>
              <a:blipFill>
                <a:blip r:embed="rId4"/>
                <a:stretch>
                  <a:fillRect l="-518" t="-2326" r="-1036" b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1">
            <a:extLst>
              <a:ext uri="{FF2B5EF4-FFF2-40B4-BE49-F238E27FC236}">
                <a16:creationId xmlns:a16="http://schemas.microsoft.com/office/drawing/2014/main" id="{33B954A1-DBCD-3E24-AE2F-5FD4F3D8D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705" y="3885358"/>
            <a:ext cx="4086916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base"/>
            <a:r>
              <a:rPr lang="en-US" sz="1200" b="0" i="0" dirty="0">
                <a:solidFill>
                  <a:srgbClr val="1A1A1A"/>
                </a:solidFill>
                <a:effectLst/>
                <a:latin typeface="Helvetica" pitchFamily="2" charset="0"/>
              </a:rPr>
              <a:t>T. Braine et al. Multi-mode analysis of surface losses in a superconducting microwave resonator in high magnetic fields. </a:t>
            </a:r>
            <a:r>
              <a:rPr lang="en-US" sz="1200" b="0" i="1" dirty="0">
                <a:solidFill>
                  <a:srgbClr val="1A1A1A"/>
                </a:solidFill>
                <a:effectLst/>
                <a:latin typeface="Helvetica" pitchFamily="2" charset="0"/>
              </a:rPr>
              <a:t>Rev Sci </a:t>
            </a:r>
            <a:r>
              <a:rPr lang="en-US" sz="1200" b="0" i="1" dirty="0" err="1">
                <a:solidFill>
                  <a:srgbClr val="1A1A1A"/>
                </a:solidFill>
                <a:effectLst/>
                <a:latin typeface="Helvetica" pitchFamily="2" charset="0"/>
              </a:rPr>
              <a:t>Instrum</a:t>
            </a:r>
            <a:r>
              <a:rPr lang="en-US" sz="1200" b="0" i="0" dirty="0">
                <a:solidFill>
                  <a:srgbClr val="1A1A1A"/>
                </a:solidFill>
                <a:effectLst/>
                <a:latin typeface="Helvetica" pitchFamily="2" charset="0"/>
              </a:rPr>
              <a:t> 1 March 2023; 94 (3): 033102. </a:t>
            </a:r>
            <a:r>
              <a:rPr lang="en-US" sz="1200" b="0" i="0" u="none" strike="noStrike" dirty="0">
                <a:solidFill>
                  <a:srgbClr val="0066CC"/>
                </a:solidFill>
                <a:effectLst/>
                <a:latin typeface="Helvetica" pitchFamily="2" charset="0"/>
                <a:hlinkClick r:id="rId5"/>
              </a:rPr>
              <a:t>https://doi.org/10.1063/5.0122296</a:t>
            </a:r>
            <a:endParaRPr lang="en-US" sz="1050" b="1" i="0" dirty="0">
              <a:solidFill>
                <a:srgbClr val="1D1B1B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2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4D72E19C-277F-8AD3-3CD8-8CD8929EE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8" t="10354" r="8394" b="5928"/>
          <a:stretch/>
        </p:blipFill>
        <p:spPr>
          <a:xfrm>
            <a:off x="2731108" y="1112033"/>
            <a:ext cx="6350301" cy="3552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175A69-51F9-49BB-AF6E-FD58112B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43012"/>
            <a:ext cx="8229600" cy="550708"/>
          </a:xfrm>
        </p:spPr>
        <p:txBody>
          <a:bodyPr/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Simulations allow calculation of Geometric Factors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6602C-07DC-7199-E1D6-B94CA291B100}"/>
              </a:ext>
            </a:extLst>
          </p:cNvPr>
          <p:cNvSpPr txBox="1"/>
          <p:nvPr/>
        </p:nvSpPr>
        <p:spPr>
          <a:xfrm>
            <a:off x="62590" y="811951"/>
            <a:ext cx="276909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Q ~ Geometric Factor / Surface loss (Rs)</a:t>
            </a:r>
          </a:p>
          <a:p>
            <a:endParaRPr lang="en-US" sz="1200" dirty="0"/>
          </a:p>
          <a:p>
            <a:r>
              <a:rPr lang="en-US" sz="1200" dirty="0" err="1"/>
              <a:t>Rs</a:t>
            </a:r>
            <a:r>
              <a:rPr lang="en-US" sz="1200" baseline="-25000" dirty="0" err="1"/>
              <a:t>Cu</a:t>
            </a:r>
            <a:r>
              <a:rPr lang="en-US" sz="1200" dirty="0"/>
              <a:t> = 2.9 </a:t>
            </a:r>
            <a:r>
              <a:rPr lang="en-US" sz="1200" dirty="0" err="1"/>
              <a:t>mOhm</a:t>
            </a:r>
            <a:r>
              <a:rPr lang="en-US" sz="1200" dirty="0"/>
              <a:t> at cryogenic temps</a:t>
            </a:r>
          </a:p>
          <a:p>
            <a:endParaRPr lang="en-US" sz="1200" dirty="0"/>
          </a:p>
          <a:p>
            <a:r>
              <a:rPr lang="en-US" sz="1200" dirty="0" err="1"/>
              <a:t>Q</a:t>
            </a:r>
            <a:r>
              <a:rPr lang="en-US" sz="1200" baseline="-25000" dirty="0" err="1"/>
              <a:t>total</a:t>
            </a:r>
            <a:r>
              <a:rPr lang="en-US" sz="1200" dirty="0"/>
              <a:t> ~ 3e2 Ohm/2.9 </a:t>
            </a:r>
            <a:r>
              <a:rPr lang="en-US" sz="1200" dirty="0" err="1"/>
              <a:t>mOhm</a:t>
            </a:r>
            <a:endParaRPr lang="en-US" sz="1200" dirty="0"/>
          </a:p>
          <a:p>
            <a:r>
              <a:rPr lang="en-US" sz="1200" dirty="0" err="1"/>
              <a:t>Q</a:t>
            </a:r>
            <a:r>
              <a:rPr lang="en-US" sz="1200" baseline="-25000" dirty="0" err="1"/>
              <a:t>total</a:t>
            </a:r>
            <a:r>
              <a:rPr lang="en-US" sz="1200" dirty="0"/>
              <a:t> ~ 10</a:t>
            </a:r>
            <a:r>
              <a:rPr lang="en-US" sz="1200" baseline="30000" dirty="0"/>
              <a:t>5 </a:t>
            </a:r>
            <a:r>
              <a:rPr lang="en-US" sz="1200" dirty="0"/>
              <a:t>(all Copper Cavity)</a:t>
            </a:r>
          </a:p>
          <a:p>
            <a:endParaRPr lang="en-US" sz="1200" dirty="0"/>
          </a:p>
          <a:p>
            <a:r>
              <a:rPr lang="en-US" sz="1200" dirty="0"/>
              <a:t>Rs: Walls &amp; Rods &lt;&lt; lids</a:t>
            </a:r>
          </a:p>
          <a:p>
            <a:endParaRPr lang="en-US" sz="1200" dirty="0"/>
          </a:p>
          <a:p>
            <a:r>
              <a:rPr lang="en-US" sz="1200" dirty="0"/>
              <a:t>Eliminating Wall &amp; Rod contributions due to parallel field and assuming losses dominated by copper endcaps</a:t>
            </a:r>
          </a:p>
          <a:p>
            <a:endParaRPr lang="en-US" sz="1200" dirty="0"/>
          </a:p>
          <a:p>
            <a:r>
              <a:rPr lang="en-US" sz="1200" dirty="0" err="1"/>
              <a:t>Q</a:t>
            </a:r>
            <a:r>
              <a:rPr lang="en-US" sz="1200" baseline="-25000" dirty="0" err="1"/>
              <a:t>lids</a:t>
            </a:r>
            <a:r>
              <a:rPr lang="en-US" sz="1200" dirty="0"/>
              <a:t> ~ 8e3/2.9 </a:t>
            </a:r>
            <a:r>
              <a:rPr lang="en-US" sz="1200" dirty="0" err="1"/>
              <a:t>mOhm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0000FF"/>
                </a:solidFill>
              </a:rPr>
              <a:t>Q ~ 2.75e6 (x 27.5 higher Q)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Optimalization of shape of endcaps will likely allow lower RF losses (higher Q)</a:t>
            </a:r>
          </a:p>
          <a:p>
            <a:endParaRPr lang="en-US" sz="1200" dirty="0"/>
          </a:p>
          <a:p>
            <a:r>
              <a:rPr lang="en-US" sz="1200" b="1" dirty="0"/>
              <a:t>Need to maintain high form-factor &amp; minimize number of mode-crossings</a:t>
            </a:r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EFA1E-0E3B-1710-6FD8-7D1BB18193E4}"/>
              </a:ext>
            </a:extLst>
          </p:cNvPr>
          <p:cNvSpPr txBox="1"/>
          <p:nvPr/>
        </p:nvSpPr>
        <p:spPr>
          <a:xfrm>
            <a:off x="8144482" y="219235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77B4"/>
                </a:solidFill>
              </a:rPr>
              <a:t>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7F0F"/>
                </a:solidFill>
              </a:rPr>
              <a:t>Lids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AA02B"/>
                </a:solidFill>
              </a:rPr>
              <a:t>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72727"/>
                </a:solidFill>
              </a:rPr>
              <a:t>Rods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9356A-4BD8-5FC3-1E1C-A0237A2B8F05}"/>
              </a:ext>
            </a:extLst>
          </p:cNvPr>
          <p:cNvSpPr txBox="1"/>
          <p:nvPr/>
        </p:nvSpPr>
        <p:spPr>
          <a:xfrm>
            <a:off x="3475822" y="811951"/>
            <a:ext cx="51258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ADMX-EFR Geometric Factors as function of frequency (current design)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B9885-380C-B337-D37F-9ADB65AA54C6}"/>
              </a:ext>
            </a:extLst>
          </p:cNvPr>
          <p:cNvSpPr/>
          <p:nvPr/>
        </p:nvSpPr>
        <p:spPr bwMode="auto">
          <a:xfrm>
            <a:off x="8556467" y="1195754"/>
            <a:ext cx="384333" cy="395979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06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074F75-76E8-42AD-8F3E-1DEF13187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605493" y="1025354"/>
            <a:ext cx="5558771" cy="370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59BF5-469E-5346-9AEB-928D7B89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" y="165102"/>
            <a:ext cx="8732520" cy="754380"/>
          </a:xfrm>
        </p:spPr>
        <p:txBody>
          <a:bodyPr/>
          <a:lstStyle/>
          <a:p>
            <a:r>
              <a:rPr lang="en-US" dirty="0"/>
              <a:t>Axions: A solution to two major mysteries in physics and cosmology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068A6-C3E4-462C-90D6-D45204E3C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" y="3148977"/>
            <a:ext cx="3561331" cy="1651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CC47B2-74BA-4E60-91CB-FD9E16CD3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72"/>
          <a:stretch/>
        </p:blipFill>
        <p:spPr>
          <a:xfrm>
            <a:off x="1390294" y="848860"/>
            <a:ext cx="2185792" cy="2005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5498A-610A-4D13-9FD7-6599DA99F7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54" y="1765027"/>
            <a:ext cx="964157" cy="1017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8E2804-4A32-4D27-8AC6-9805B1746DCC}"/>
              </a:ext>
            </a:extLst>
          </p:cNvPr>
          <p:cNvSpPr txBox="1"/>
          <p:nvPr/>
        </p:nvSpPr>
        <p:spPr>
          <a:xfrm>
            <a:off x="0" y="697679"/>
            <a:ext cx="1723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Strong-CP problem</a:t>
            </a:r>
          </a:p>
          <a:p>
            <a:r>
              <a:rPr lang="en-US" sz="1000" dirty="0"/>
              <a:t>Strange absence of measurable neutron    electric dipole moment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ED1602-DCD4-49EA-892B-B5377190C1C6}"/>
              </a:ext>
            </a:extLst>
          </p:cNvPr>
          <p:cNvSpPr txBox="1"/>
          <p:nvPr/>
        </p:nvSpPr>
        <p:spPr>
          <a:xfrm>
            <a:off x="0" y="2925093"/>
            <a:ext cx="3225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Dark Matter</a:t>
            </a:r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2E9DB7-5C2C-4E25-8876-96C258F55C45}"/>
              </a:ext>
            </a:extLst>
          </p:cNvPr>
          <p:cNvSpPr txBox="1"/>
          <p:nvPr/>
        </p:nvSpPr>
        <p:spPr>
          <a:xfrm>
            <a:off x="4328188" y="717577"/>
            <a:ext cx="5008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Axion coupling to two photons a key detection technique </a:t>
            </a:r>
            <a:endParaRPr lang="en-US" sz="1000" dirty="0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530EE130-13A6-449B-ADE2-5570EE75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91672" y="3342760"/>
            <a:ext cx="825796" cy="6669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 cmpd="sng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8EB07F-7CAB-4F8D-BFE3-DC8DC157D5CB}"/>
              </a:ext>
            </a:extLst>
          </p:cNvPr>
          <p:cNvSpPr txBox="1"/>
          <p:nvPr/>
        </p:nvSpPr>
        <p:spPr>
          <a:xfrm>
            <a:off x="6278884" y="35223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A6674-E245-38C9-3670-AC7422D8354E}"/>
              </a:ext>
            </a:extLst>
          </p:cNvPr>
          <p:cNvSpPr txBox="1"/>
          <p:nvPr/>
        </p:nvSpPr>
        <p:spPr>
          <a:xfrm>
            <a:off x="7458089" y="4446670"/>
            <a:ext cx="1685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8"/>
              </a:rPr>
              <a:t>Curtesy of </a:t>
            </a:r>
            <a:r>
              <a:rPr lang="en-US" sz="1200" dirty="0" err="1">
                <a:hlinkClick r:id="rId8"/>
              </a:rPr>
              <a:t>Cirian</a:t>
            </a:r>
            <a:r>
              <a:rPr lang="en-US" sz="1200" dirty="0">
                <a:hlinkClick r:id="rId8"/>
              </a:rPr>
              <a:t> O’Hare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7660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5A69-51F9-49BB-AF6E-FD58112B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30" y="165102"/>
            <a:ext cx="8529269" cy="550708"/>
          </a:xfrm>
        </p:spPr>
        <p:txBody>
          <a:bodyPr/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B-field tolerant SRF cavity development worldwide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CBCB1-A367-FE4F-70D2-D0CA33563D6F}"/>
              </a:ext>
            </a:extLst>
          </p:cNvPr>
          <p:cNvSpPr txBox="1"/>
          <p:nvPr/>
        </p:nvSpPr>
        <p:spPr>
          <a:xfrm>
            <a:off x="-3" y="721282"/>
            <a:ext cx="5267858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Worldwide there has been excellent progress on field-tolerant SRF cavities for axion searches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3 potential materials (NbTi, Nb3Sn, and YBCO)</a:t>
            </a:r>
          </a:p>
          <a:p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NbTi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sputtered cavities as inspired by QUAX group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Nb3Sn on Niobium</a:t>
            </a:r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 led by SQMS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200" u="sng" dirty="0">
                <a:latin typeface="Helvetica" panose="020B0604020202020204" pitchFamily="34" charset="0"/>
                <a:cs typeface="Helvetica" panose="020B0604020202020204" pitchFamily="34" charset="0"/>
              </a:rPr>
              <a:t>Sam Posen &amp; Anna </a:t>
            </a:r>
            <a:r>
              <a:rPr lang="en-US" sz="1200" u="sng" dirty="0" err="1">
                <a:latin typeface="Helvetica" panose="020B0604020202020204" pitchFamily="34" charset="0"/>
                <a:cs typeface="Helvetica" panose="020B0604020202020204" pitchFamily="34" charset="0"/>
              </a:rPr>
              <a:t>Grasselino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Nb3Sn on Copper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collaboration with Florida Statue U. (Lance Cooley)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latin typeface="Helvetica" pitchFamily="2" charset="0"/>
                <a:cs typeface="Helvetica" panose="020B0604020202020204" pitchFamily="34" charset="0"/>
                <a:sym typeface="Wingdings" panose="05000000000000000000" pitchFamily="2" charset="2"/>
              </a:rPr>
              <a:t>HTC (</a:t>
            </a:r>
            <a:r>
              <a:rPr lang="en-US" sz="1200" b="1" dirty="0" err="1">
                <a:solidFill>
                  <a:srgbClr val="FF0000"/>
                </a:solidFill>
                <a:effectLst/>
                <a:latin typeface="Helvetica" pitchFamily="2" charset="0"/>
              </a:rPr>
              <a:t>EuBCO+APC</a:t>
            </a:r>
            <a:r>
              <a:rPr lang="en-US" sz="1200" b="1" dirty="0">
                <a:solidFill>
                  <a:srgbClr val="FF0000"/>
                </a:solidFill>
                <a:latin typeface="Helvetica" pitchFamily="2" charset="0"/>
                <a:cs typeface="Helvetica" panose="020B0604020202020204" pitchFamily="34" charset="0"/>
                <a:sym typeface="Wingdings" panose="05000000000000000000" pitchFamily="2" charset="2"/>
              </a:rPr>
              <a:t>) 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superconducting cavities CAPP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lvl="1"/>
            <a:endParaRPr lang="en-US" sz="11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BAABEBBF-6A62-C0CC-EA1F-7C4C06513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09" y="2566277"/>
            <a:ext cx="2488649" cy="2073875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E46D6A9E-21CE-26AB-ED30-1B5D0430E2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90" y="2720124"/>
            <a:ext cx="525291" cy="1865969"/>
          </a:xfrm>
          <a:prstGeom prst="rect">
            <a:avLst/>
          </a:prstGeom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5F8A299A-EED8-C036-D7A9-56B0325C1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221" y="2667419"/>
            <a:ext cx="1277213" cy="1982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308CD7-3805-7587-88B1-68FD3422EC58}"/>
              </a:ext>
            </a:extLst>
          </p:cNvPr>
          <p:cNvSpPr/>
          <p:nvPr/>
        </p:nvSpPr>
        <p:spPr bwMode="auto">
          <a:xfrm>
            <a:off x="446049" y="2571750"/>
            <a:ext cx="4659197" cy="2104223"/>
          </a:xfrm>
          <a:prstGeom prst="rect">
            <a:avLst/>
          </a:prstGeom>
          <a:noFill/>
          <a:ln w="12700">
            <a:solidFill>
              <a:srgbClr val="0000FF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FD9B7-6967-3D63-10E8-47A1E877F40B}"/>
              </a:ext>
            </a:extLst>
          </p:cNvPr>
          <p:cNvSpPr txBox="1"/>
          <p:nvPr/>
        </p:nvSpPr>
        <p:spPr>
          <a:xfrm>
            <a:off x="2199429" y="4802956"/>
            <a:ext cx="20633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Recent SQMS results with Nb3Sn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1E23A-78DA-4B3E-CCC0-2C3368F859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54050" y="3005126"/>
            <a:ext cx="2569943" cy="158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A5951-6D55-5730-802A-6AB49BF34CCE}"/>
              </a:ext>
            </a:extLst>
          </p:cNvPr>
          <p:cNvSpPr txBox="1"/>
          <p:nvPr/>
        </p:nvSpPr>
        <p:spPr>
          <a:xfrm>
            <a:off x="7393765" y="4490111"/>
            <a:ext cx="15597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CAPP group (Korea)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DE7F50-16D4-1D53-4447-A4096B34B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28" y="784958"/>
            <a:ext cx="2374803" cy="2253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F7D8DC-B013-A6FD-CF42-CADFDFB53D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36879" r="8157" b="22512"/>
          <a:stretch/>
        </p:blipFill>
        <p:spPr>
          <a:xfrm rot="16200000">
            <a:off x="4849387" y="1346185"/>
            <a:ext cx="2024425" cy="901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A3BD5A-D03D-E89C-F92D-FF89A72D837E}"/>
              </a:ext>
            </a:extLst>
          </p:cNvPr>
          <p:cNvSpPr txBox="1"/>
          <p:nvPr/>
        </p:nvSpPr>
        <p:spPr>
          <a:xfrm>
            <a:off x="7021559" y="2400435"/>
            <a:ext cx="14952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QUAX group (Italy)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99AF1-A224-13DF-372B-E295777AD9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571"/>
          <a:stretch/>
        </p:blipFill>
        <p:spPr>
          <a:xfrm>
            <a:off x="5254037" y="2877839"/>
            <a:ext cx="1238823" cy="1798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3B5946-E006-000E-58D3-5950F17C7782}"/>
              </a:ext>
            </a:extLst>
          </p:cNvPr>
          <p:cNvSpPr txBox="1"/>
          <p:nvPr/>
        </p:nvSpPr>
        <p:spPr>
          <a:xfrm>
            <a:off x="7524524" y="1537625"/>
            <a:ext cx="15400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See updated results in yesterday's poster by Giovanni </a:t>
            </a:r>
            <a:r>
              <a:rPr lang="en-US" sz="1050" dirty="0" err="1"/>
              <a:t>Marconato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8418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4FADA-2383-C736-5F62-6C276D25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‘Hybrid’-SRF ADMX Sidecar (Installing now)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35155-9F99-E496-8852-24A1EF6A1C43}"/>
              </a:ext>
            </a:extLst>
          </p:cNvPr>
          <p:cNvSpPr txBox="1"/>
          <p:nvPr/>
        </p:nvSpPr>
        <p:spPr>
          <a:xfrm>
            <a:off x="4111608" y="754829"/>
            <a:ext cx="1992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Copper Cavity Produced by U. Sheffield.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7980F-23C0-0CE9-3FB7-43C8392CB4E5}"/>
              </a:ext>
            </a:extLst>
          </p:cNvPr>
          <p:cNvSpPr txBox="1"/>
          <p:nvPr/>
        </p:nvSpPr>
        <p:spPr>
          <a:xfrm>
            <a:off x="-1" y="707570"/>
            <a:ext cx="41116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Sidecar is a ‘test’-bed for new axion tech atop the main experiment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Copper clamshell design with piezo-actuated rotor and TWPA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Tuning rod is hollow Nb with a Nb</a:t>
            </a:r>
            <a:r>
              <a:rPr lang="en-US" sz="1600" baseline="-25000" dirty="0"/>
              <a:t>3</a:t>
            </a:r>
            <a:r>
              <a:rPr lang="en-US" sz="1600" dirty="0"/>
              <a:t>Sn coating. (1.75” Diameter) from SQMS!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14EA9F3-1769-CB04-95A9-688851475F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13" y="2803126"/>
            <a:ext cx="2775795" cy="1832496"/>
          </a:xfrm>
          <a:prstGeom prst="rect">
            <a:avLst/>
          </a:prstGeom>
        </p:spPr>
      </p:pic>
      <p:pic>
        <p:nvPicPr>
          <p:cNvPr id="3" name="Picture 2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058CB900-9783-F324-53C9-1C399AE4D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50782" y="1732179"/>
            <a:ext cx="3320884" cy="2490663"/>
          </a:xfrm>
          <a:prstGeom prst="rect">
            <a:avLst/>
          </a:prstGeom>
        </p:spPr>
      </p:pic>
      <p:pic>
        <p:nvPicPr>
          <p:cNvPr id="7" name="Picture 6" descr="A picture containing indoor, wooden&#10;&#10;Description automatically generated">
            <a:extLst>
              <a:ext uri="{FF2B5EF4-FFF2-40B4-BE49-F238E27FC236}">
                <a16:creationId xmlns:a16="http://schemas.microsoft.com/office/drawing/2014/main" id="{3009CC0E-97AA-5ACC-683B-485FF6AD1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78125" y="1892807"/>
            <a:ext cx="3536578" cy="19923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25B5C0-324C-A8D4-4318-4A8CF6DDAFA5}"/>
              </a:ext>
            </a:extLst>
          </p:cNvPr>
          <p:cNvSpPr txBox="1"/>
          <p:nvPr/>
        </p:nvSpPr>
        <p:spPr>
          <a:xfrm>
            <a:off x="6706681" y="764373"/>
            <a:ext cx="2479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Nb3Sn Tuning Rod from SQMS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E04602-7E31-F3CE-C408-1DA1FDFFEB58}"/>
              </a:ext>
            </a:extLst>
          </p:cNvPr>
          <p:cNvSpPr txBox="1"/>
          <p:nvPr/>
        </p:nvSpPr>
        <p:spPr>
          <a:xfrm>
            <a:off x="340061" y="4823536"/>
            <a:ext cx="4956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Fermilab Nb3Sn coating furnace with 9-cell cavity</a:t>
            </a:r>
          </a:p>
        </p:txBody>
      </p:sp>
    </p:spTree>
    <p:extLst>
      <p:ext uri="{BB962C8B-B14F-4D97-AF65-F5344CB8AC3E}">
        <p14:creationId xmlns:p14="http://schemas.microsoft.com/office/powerpoint/2010/main" val="1166536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5A69-51F9-49BB-AF6E-FD58112B4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ADMX-EFR Run Times Estimates</a:t>
            </a:r>
            <a:endParaRPr lang="en-US" sz="22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CD84EF3-060C-0B62-BA06-FC0D65441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6"/>
          <a:stretch/>
        </p:blipFill>
        <p:spPr bwMode="auto">
          <a:xfrm>
            <a:off x="40460" y="916363"/>
            <a:ext cx="4931237" cy="331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21AAF23-1D1C-575F-C0E9-A31D9F36AC4F}"/>
                  </a:ext>
                </a:extLst>
              </p:cNvPr>
              <p:cNvSpPr/>
              <p:nvPr/>
            </p:nvSpPr>
            <p:spPr>
              <a:xfrm>
                <a:off x="6151814" y="4155018"/>
                <a:ext cx="2809875" cy="5537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b="1" dirty="0"/>
                  <a:t>Skipped (Mode Crossings)</a:t>
                </a:r>
                <a:endParaRPr lang="en-US" sz="135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~ (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 ± 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)%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21AAF23-1D1C-575F-C0E9-A31D9F36A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814" y="4155018"/>
                <a:ext cx="2809875" cy="5537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5473B30-2DBC-80F9-B05E-E2BCB8801353}"/>
              </a:ext>
            </a:extLst>
          </p:cNvPr>
          <p:cNvSpPr txBox="1"/>
          <p:nvPr/>
        </p:nvSpPr>
        <p:spPr>
          <a:xfrm>
            <a:off x="182311" y="4263852"/>
            <a:ext cx="572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Instantaneous scan rate to be updated as results of prototyping become clearer. </a:t>
            </a:r>
          </a:p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3 cavity configuration (0.99, 1.00 and 1.005 m) allows to fill in mode-crossings.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D8568A9-8CB7-CD3A-7A1E-A9907EB6F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087" y="916363"/>
            <a:ext cx="3876602" cy="30526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7523E8-8FAE-1BC4-1F07-DC6D11642C6F}"/>
              </a:ext>
            </a:extLst>
          </p:cNvPr>
          <p:cNvSpPr/>
          <p:nvPr/>
        </p:nvSpPr>
        <p:spPr bwMode="auto">
          <a:xfrm>
            <a:off x="5085087" y="1799303"/>
            <a:ext cx="3876602" cy="14748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03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A542F255-B313-33DD-7859-10779FA12C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0"/>
          <a:stretch/>
        </p:blipFill>
        <p:spPr>
          <a:xfrm>
            <a:off x="0" y="993058"/>
            <a:ext cx="6181866" cy="3510525"/>
          </a:xfrm>
          <a:prstGeom prst="rect">
            <a:avLst/>
          </a:prstGeom>
        </p:spPr>
      </p:pic>
      <p:sp>
        <p:nvSpPr>
          <p:cNvPr id="8" name="total experiment time: 3 years…">
            <a:extLst>
              <a:ext uri="{FF2B5EF4-FFF2-40B4-BE49-F238E27FC236}">
                <a16:creationId xmlns:a16="http://schemas.microsoft.com/office/drawing/2014/main" id="{C2E237D5-6CA1-364B-29D6-20DA1C31A369}"/>
              </a:ext>
            </a:extLst>
          </p:cNvPr>
          <p:cNvSpPr txBox="1"/>
          <p:nvPr/>
        </p:nvSpPr>
        <p:spPr>
          <a:xfrm>
            <a:off x="6315997" y="791071"/>
            <a:ext cx="2057400" cy="2323713"/>
          </a:xfrm>
          <a:prstGeom prst="roundRect">
            <a:avLst>
              <a:gd name="adj" fmla="val 0"/>
            </a:avLst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50" tIns="19050" rIns="19050" bIns="19050" anchor="ctr">
            <a:spAutoFit/>
          </a:bodyPr>
          <a:lstStyle/>
          <a:p>
            <a:pPr algn="ctr">
              <a:buSzPct val="125000"/>
              <a:defRPr b="0"/>
            </a:pPr>
            <a:r>
              <a:rPr sz="1350" b="1" u="sng" dirty="0"/>
              <a:t>total </a:t>
            </a:r>
            <a:r>
              <a:rPr lang="en-US" sz="1350" b="1" u="sng" dirty="0"/>
              <a:t>runtime</a:t>
            </a:r>
            <a:r>
              <a:rPr sz="1350" b="1" dirty="0"/>
              <a:t>: </a:t>
            </a:r>
            <a:endParaRPr lang="en-US" sz="1350" b="1" dirty="0"/>
          </a:p>
          <a:p>
            <a:pPr algn="ctr">
              <a:buSzPct val="125000"/>
              <a:defRPr b="0"/>
            </a:pPr>
            <a:r>
              <a:rPr sz="1350" b="1" dirty="0"/>
              <a:t>3 years</a:t>
            </a:r>
            <a:r>
              <a:rPr lang="en-US" sz="1350" b="1" dirty="0"/>
              <a:t> </a:t>
            </a:r>
          </a:p>
          <a:p>
            <a:pPr algn="ctr">
              <a:buSzPct val="125000"/>
              <a:defRPr b="0"/>
            </a:pPr>
            <a:endParaRPr lang="en-US" sz="1350" b="1" dirty="0"/>
          </a:p>
          <a:p>
            <a:pPr algn="ctr">
              <a:buSzPct val="125000"/>
              <a:defRPr b="0"/>
            </a:pPr>
            <a:r>
              <a:rPr lang="en-US" sz="1350" b="1" dirty="0"/>
              <a:t>Threshold:</a:t>
            </a:r>
          </a:p>
          <a:p>
            <a:pPr algn="ctr">
              <a:buSzPct val="125000"/>
              <a:defRPr b="0"/>
            </a:pPr>
            <a:r>
              <a:rPr lang="en-US" dirty="0"/>
              <a:t>Q ~ Copper Cavity</a:t>
            </a:r>
            <a:endParaRPr lang="en-US" sz="1350" dirty="0"/>
          </a:p>
          <a:p>
            <a:pPr algn="ctr">
              <a:buSzPct val="125000"/>
              <a:defRPr b="0"/>
            </a:pPr>
            <a:r>
              <a:rPr lang="en-US" sz="1350" dirty="0"/>
              <a:t>skips mode crossings</a:t>
            </a:r>
          </a:p>
          <a:p>
            <a:pPr algn="ctr">
              <a:buSzPct val="125000"/>
              <a:defRPr b="0"/>
            </a:pPr>
            <a:endParaRPr lang="en-US" sz="1350" dirty="0"/>
          </a:p>
          <a:p>
            <a:pPr algn="ctr">
              <a:buSzPct val="125000"/>
              <a:defRPr b="0"/>
            </a:pPr>
            <a:r>
              <a:rPr lang="en-US" sz="1350" b="1" dirty="0"/>
              <a:t>Objective:</a:t>
            </a:r>
          </a:p>
          <a:p>
            <a:pPr algn="ctr">
              <a:buSzPct val="125000"/>
              <a:defRPr b="0"/>
            </a:pPr>
            <a:r>
              <a:rPr lang="en-US" dirty="0"/>
              <a:t>Q ~ 3 x Q Copper Cavity</a:t>
            </a:r>
            <a:endParaRPr lang="en-US" sz="1350" dirty="0"/>
          </a:p>
          <a:p>
            <a:pPr algn="ctr">
              <a:buSzPct val="125000"/>
              <a:defRPr b="0"/>
            </a:pPr>
            <a:r>
              <a:rPr lang="en-US" sz="1350" dirty="0"/>
              <a:t>Includes mode crossings</a:t>
            </a:r>
          </a:p>
          <a:p>
            <a:pPr algn="ctr">
              <a:buSzPct val="125000"/>
              <a:defRPr b="0"/>
            </a:pPr>
            <a:r>
              <a:rPr lang="en-US" sz="1350" dirty="0"/>
              <a:t>Increased sensitivity reach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79A38C1F-F9D6-4990-3F87-67E04785A3E2}"/>
              </a:ext>
            </a:extLst>
          </p:cNvPr>
          <p:cNvSpPr/>
          <p:nvPr/>
        </p:nvSpPr>
        <p:spPr>
          <a:xfrm rot="1010629">
            <a:off x="3990693" y="3412087"/>
            <a:ext cx="526923" cy="992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983147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32E1A-1319-B179-12D5-5010CD824F81}"/>
              </a:ext>
            </a:extLst>
          </p:cNvPr>
          <p:cNvSpPr txBox="1"/>
          <p:nvPr/>
        </p:nvSpPr>
        <p:spPr>
          <a:xfrm>
            <a:off x="5684358" y="2961953"/>
            <a:ext cx="3615646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r>
              <a:rPr lang="en-US" sz="1400" b="1" dirty="0">
                <a:solidFill>
                  <a:srgbClr val="0000FF"/>
                </a:solidFill>
              </a:rPr>
              <a:t>Q &gt; 27 x </a:t>
            </a:r>
            <a:r>
              <a:rPr lang="en-US" sz="1400" b="1" dirty="0" err="1">
                <a:solidFill>
                  <a:srgbClr val="0000FF"/>
                </a:solidFill>
              </a:rPr>
              <a:t>Q</a:t>
            </a:r>
            <a:r>
              <a:rPr lang="en-US" sz="1400" b="1" baseline="-25000" dirty="0" err="1">
                <a:solidFill>
                  <a:srgbClr val="0000FF"/>
                </a:solidFill>
              </a:rPr>
              <a:t>copper</a:t>
            </a:r>
            <a:r>
              <a:rPr lang="en-US" sz="1400" b="1" baseline="-25000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would allow same DFSZ experiment with only 4 cavities (save cost)</a:t>
            </a:r>
          </a:p>
          <a:p>
            <a:endParaRPr lang="en-US" sz="1400" b="1" dirty="0">
              <a:solidFill>
                <a:srgbClr val="0000FF"/>
              </a:solidFill>
            </a:endParaRPr>
          </a:p>
          <a:p>
            <a:r>
              <a:rPr lang="en-US" sz="1400" b="1" dirty="0">
                <a:solidFill>
                  <a:srgbClr val="0000FF"/>
                </a:solidFill>
              </a:rPr>
              <a:t>Could run 2-3 GHz &amp; 3-4 GHz simultaneously</a:t>
            </a:r>
          </a:p>
          <a:p>
            <a:endParaRPr lang="en-US" sz="1400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Could drive down &lt; DFSZ sensitivity                      (or &lt; 50% fractional halo density at DFSZ)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56E57E-53D0-6BCF-AF6F-F7F12F13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5102"/>
            <a:ext cx="8229600" cy="550708"/>
          </a:xfrm>
        </p:spPr>
        <p:txBody>
          <a:bodyPr/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ADMX-EFR Run Times Estimates</a:t>
            </a:r>
            <a:endParaRPr lang="en-US" sz="22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984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A542F255-B313-33DD-7859-10779FA12C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0"/>
          <a:stretch/>
        </p:blipFill>
        <p:spPr>
          <a:xfrm>
            <a:off x="0" y="993058"/>
            <a:ext cx="6181866" cy="3510525"/>
          </a:xfrm>
          <a:prstGeom prst="rect">
            <a:avLst/>
          </a:prstGeom>
        </p:spPr>
      </p:pic>
      <p:sp>
        <p:nvSpPr>
          <p:cNvPr id="8" name="total experiment time: 3 years…">
            <a:extLst>
              <a:ext uri="{FF2B5EF4-FFF2-40B4-BE49-F238E27FC236}">
                <a16:creationId xmlns:a16="http://schemas.microsoft.com/office/drawing/2014/main" id="{C2E237D5-6CA1-364B-29D6-20DA1C31A369}"/>
              </a:ext>
            </a:extLst>
          </p:cNvPr>
          <p:cNvSpPr txBox="1"/>
          <p:nvPr/>
        </p:nvSpPr>
        <p:spPr>
          <a:xfrm>
            <a:off x="6315997" y="791071"/>
            <a:ext cx="2057400" cy="2323713"/>
          </a:xfrm>
          <a:prstGeom prst="roundRect">
            <a:avLst>
              <a:gd name="adj" fmla="val 0"/>
            </a:avLst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9050" tIns="19050" rIns="19050" bIns="19050" anchor="ctr">
            <a:spAutoFit/>
          </a:bodyPr>
          <a:lstStyle/>
          <a:p>
            <a:pPr algn="ctr">
              <a:buSzPct val="125000"/>
              <a:defRPr b="0"/>
            </a:pPr>
            <a:r>
              <a:rPr sz="1350" b="1" u="sng" dirty="0"/>
              <a:t>total </a:t>
            </a:r>
            <a:r>
              <a:rPr lang="en-US" sz="1350" b="1" u="sng" dirty="0"/>
              <a:t>runtime</a:t>
            </a:r>
            <a:r>
              <a:rPr sz="1350" b="1" dirty="0"/>
              <a:t>: </a:t>
            </a:r>
            <a:endParaRPr lang="en-US" sz="1350" b="1" dirty="0"/>
          </a:p>
          <a:p>
            <a:pPr algn="ctr">
              <a:buSzPct val="125000"/>
              <a:defRPr b="0"/>
            </a:pPr>
            <a:r>
              <a:rPr sz="1350" b="1" dirty="0"/>
              <a:t>3 years</a:t>
            </a:r>
            <a:r>
              <a:rPr lang="en-US" sz="1350" b="1" dirty="0"/>
              <a:t> </a:t>
            </a:r>
          </a:p>
          <a:p>
            <a:pPr algn="ctr">
              <a:buSzPct val="125000"/>
              <a:defRPr b="0"/>
            </a:pPr>
            <a:endParaRPr lang="en-US" sz="1350" b="1" dirty="0"/>
          </a:p>
          <a:p>
            <a:pPr algn="ctr">
              <a:buSzPct val="125000"/>
              <a:defRPr b="0"/>
            </a:pPr>
            <a:r>
              <a:rPr lang="en-US" sz="1350" b="1" dirty="0"/>
              <a:t>Threshold:</a:t>
            </a:r>
          </a:p>
          <a:p>
            <a:pPr algn="ctr">
              <a:buSzPct val="125000"/>
              <a:defRPr b="0"/>
            </a:pPr>
            <a:r>
              <a:rPr lang="en-US" dirty="0"/>
              <a:t>Q ~ Copper Cavity</a:t>
            </a:r>
            <a:endParaRPr lang="en-US" sz="1350" dirty="0"/>
          </a:p>
          <a:p>
            <a:pPr algn="ctr">
              <a:buSzPct val="125000"/>
              <a:defRPr b="0"/>
            </a:pPr>
            <a:r>
              <a:rPr lang="en-US" sz="1350" dirty="0"/>
              <a:t>skips mode crossings</a:t>
            </a:r>
          </a:p>
          <a:p>
            <a:pPr algn="ctr">
              <a:buSzPct val="125000"/>
              <a:defRPr b="0"/>
            </a:pPr>
            <a:endParaRPr lang="en-US" sz="1350" dirty="0"/>
          </a:p>
          <a:p>
            <a:pPr algn="ctr">
              <a:buSzPct val="125000"/>
              <a:defRPr b="0"/>
            </a:pPr>
            <a:r>
              <a:rPr lang="en-US" sz="1350" b="1" dirty="0"/>
              <a:t>Objective:</a:t>
            </a:r>
          </a:p>
          <a:p>
            <a:pPr algn="ctr">
              <a:buSzPct val="125000"/>
              <a:defRPr b="0"/>
            </a:pPr>
            <a:r>
              <a:rPr lang="en-US" dirty="0"/>
              <a:t>Q ~ 3 x Q Copper Cavity</a:t>
            </a:r>
            <a:endParaRPr lang="en-US" sz="1350" dirty="0"/>
          </a:p>
          <a:p>
            <a:pPr algn="ctr">
              <a:buSzPct val="125000"/>
              <a:defRPr b="0"/>
            </a:pPr>
            <a:r>
              <a:rPr lang="en-US" sz="1350" dirty="0"/>
              <a:t>Includes mode crossings</a:t>
            </a:r>
          </a:p>
          <a:p>
            <a:pPr algn="ctr">
              <a:buSzPct val="125000"/>
              <a:defRPr b="0"/>
            </a:pPr>
            <a:r>
              <a:rPr lang="en-US" sz="1350" dirty="0"/>
              <a:t>Increased sensitivity reach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79A38C1F-F9D6-4990-3F87-67E04785A3E2}"/>
              </a:ext>
            </a:extLst>
          </p:cNvPr>
          <p:cNvSpPr/>
          <p:nvPr/>
        </p:nvSpPr>
        <p:spPr>
          <a:xfrm rot="1010629">
            <a:off x="3990693" y="3412087"/>
            <a:ext cx="526923" cy="992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FFFF">
                  <a:alpha val="0"/>
                </a:srgbClr>
              </a:gs>
            </a:gsLst>
            <a:lin ang="9831478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32E1A-1319-B179-12D5-5010CD824F81}"/>
              </a:ext>
            </a:extLst>
          </p:cNvPr>
          <p:cNvSpPr txBox="1"/>
          <p:nvPr/>
        </p:nvSpPr>
        <p:spPr>
          <a:xfrm>
            <a:off x="5684358" y="2961953"/>
            <a:ext cx="335148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800" b="1" dirty="0">
                <a:solidFill>
                  <a:srgbClr val="FF0000"/>
                </a:solidFill>
              </a:rPr>
              <a:t>Excited to work with partners such as SQMS to develop the best field-tolerant SRF cavities possible to maximize ADMX-EFR scan rate and sensitivity!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6D697E-F1FE-C7CB-A84B-132247B5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5102"/>
            <a:ext cx="8229600" cy="550708"/>
          </a:xfrm>
        </p:spPr>
        <p:txBody>
          <a:bodyPr/>
          <a:lstStyle/>
          <a:p>
            <a:r>
              <a:rPr 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ADMX-EFR Run Times Estimates</a:t>
            </a:r>
            <a:endParaRPr lang="en-US" sz="22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3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4656C11-89DE-42A5-816D-86943E23C766}"/>
              </a:ext>
            </a:extLst>
          </p:cNvPr>
          <p:cNvSpPr/>
          <p:nvPr/>
        </p:nvSpPr>
        <p:spPr bwMode="auto">
          <a:xfrm>
            <a:off x="6213247" y="143386"/>
            <a:ext cx="2683414" cy="494470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48010-99CF-40C4-A26E-28EC004BA8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685" y="4465888"/>
            <a:ext cx="836807" cy="622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A4E090-6416-460A-895A-27B9F3D63B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459" y="4465888"/>
            <a:ext cx="588594" cy="584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6E4FA-D46D-4F52-875D-136ED1AB12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543" y="4465888"/>
            <a:ext cx="584670" cy="58467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BA4A653-E860-42AB-AF09-811CE6BE95E0}"/>
              </a:ext>
            </a:extLst>
          </p:cNvPr>
          <p:cNvSpPr txBox="1">
            <a:spLocks/>
          </p:cNvSpPr>
          <p:nvPr/>
        </p:nvSpPr>
        <p:spPr>
          <a:xfrm>
            <a:off x="0" y="55406"/>
            <a:ext cx="4311009" cy="51355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685800"/>
            <a:r>
              <a:rPr lang="en-US" sz="3000" dirty="0">
                <a:solidFill>
                  <a:schemeClr val="bg1"/>
                </a:solidFill>
              </a:rPr>
              <a:t>Thank You! </a:t>
            </a:r>
            <a:br>
              <a:rPr lang="en-US" sz="2100" dirty="0"/>
            </a:br>
            <a:endParaRPr lang="en-US" sz="21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D13BAE-ABDA-4F00-A36D-098144CD6F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417" y="161904"/>
            <a:ext cx="2447075" cy="753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7385E-0FF1-7773-5BB6-09583E32D5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16" y="901732"/>
            <a:ext cx="6058992" cy="2843784"/>
          </a:xfrm>
          <a:prstGeom prst="rect">
            <a:avLst/>
          </a:prstGeom>
        </p:spPr>
      </p:pic>
      <p:pic>
        <p:nvPicPr>
          <p:cNvPr id="8" name="Picture 7" descr="lalogo.gif">
            <a:extLst>
              <a:ext uri="{FF2B5EF4-FFF2-40B4-BE49-F238E27FC236}">
                <a16:creationId xmlns:a16="http://schemas.microsoft.com/office/drawing/2014/main" id="{CAB90004-8CFD-E22E-5C10-71131EFEB0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090" y="2684583"/>
            <a:ext cx="1375310" cy="527202"/>
          </a:xfrm>
          <a:prstGeom prst="rect">
            <a:avLst/>
          </a:prstGeom>
        </p:spPr>
      </p:pic>
      <p:pic>
        <p:nvPicPr>
          <p:cNvPr id="9" name="Picture 8" descr="FNAL-Logo-NAL-Blue.jpg">
            <a:extLst>
              <a:ext uri="{FF2B5EF4-FFF2-40B4-BE49-F238E27FC236}">
                <a16:creationId xmlns:a16="http://schemas.microsoft.com/office/drawing/2014/main" id="{7CDC5277-2DFC-830C-647C-2CD5288EF9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865" y="1381436"/>
            <a:ext cx="1652704" cy="353265"/>
          </a:xfrm>
          <a:prstGeom prst="rect">
            <a:avLst/>
          </a:prstGeom>
        </p:spPr>
      </p:pic>
      <p:pic>
        <p:nvPicPr>
          <p:cNvPr id="10" name="Picture 9" descr="illus-pnnl-logo.png">
            <a:extLst>
              <a:ext uri="{FF2B5EF4-FFF2-40B4-BE49-F238E27FC236}">
                <a16:creationId xmlns:a16="http://schemas.microsoft.com/office/drawing/2014/main" id="{BF429D65-3462-2AEE-88C0-6C54631903D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601" y="2968646"/>
            <a:ext cx="1184267" cy="845906"/>
          </a:xfrm>
          <a:prstGeom prst="rect">
            <a:avLst/>
          </a:prstGeom>
        </p:spPr>
      </p:pic>
      <p:pic>
        <p:nvPicPr>
          <p:cNvPr id="11" name="Picture 10" descr="WU_emblem.jpeg">
            <a:extLst>
              <a:ext uri="{FF2B5EF4-FFF2-40B4-BE49-F238E27FC236}">
                <a16:creationId xmlns:a16="http://schemas.microsoft.com/office/drawing/2014/main" id="{D9867AEB-CE70-CA68-3813-0EAC312BE67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680" y="2206879"/>
            <a:ext cx="751633" cy="750589"/>
          </a:xfrm>
          <a:prstGeom prst="rect">
            <a:avLst/>
          </a:prstGeom>
        </p:spPr>
      </p:pic>
      <p:pic>
        <p:nvPicPr>
          <p:cNvPr id="12" name="Picture 11" descr="University_of_Washington_Seal.svg.png">
            <a:extLst>
              <a:ext uri="{FF2B5EF4-FFF2-40B4-BE49-F238E27FC236}">
                <a16:creationId xmlns:a16="http://schemas.microsoft.com/office/drawing/2014/main" id="{4C4B044E-4F40-FB4B-CCE4-166FE4F4CDE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943" y="1378783"/>
            <a:ext cx="775820" cy="775820"/>
          </a:xfrm>
          <a:prstGeom prst="rect">
            <a:avLst/>
          </a:prstGeom>
        </p:spPr>
      </p:pic>
      <p:pic>
        <p:nvPicPr>
          <p:cNvPr id="14" name="Picture 13" descr="uos_logo_b.jpg">
            <a:extLst>
              <a:ext uri="{FF2B5EF4-FFF2-40B4-BE49-F238E27FC236}">
                <a16:creationId xmlns:a16="http://schemas.microsoft.com/office/drawing/2014/main" id="{2B6E8CC5-0DDB-12E3-7007-C65498131FB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348" y="3753514"/>
            <a:ext cx="1268392" cy="637834"/>
          </a:xfrm>
          <a:prstGeom prst="rect">
            <a:avLst/>
          </a:prstGeom>
        </p:spPr>
      </p:pic>
      <p:pic>
        <p:nvPicPr>
          <p:cNvPr id="15" name="Picture 14" descr="University_of_Florida_Logo.png">
            <a:extLst>
              <a:ext uri="{FF2B5EF4-FFF2-40B4-BE49-F238E27FC236}">
                <a16:creationId xmlns:a16="http://schemas.microsoft.com/office/drawing/2014/main" id="{133D6E2C-C300-582A-7BFC-6AD07CC1661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82" y="1809241"/>
            <a:ext cx="1652703" cy="292202"/>
          </a:xfrm>
          <a:prstGeom prst="rect">
            <a:avLst/>
          </a:prstGeom>
        </p:spPr>
      </p:pic>
      <p:pic>
        <p:nvPicPr>
          <p:cNvPr id="16" name="Picture 15" descr="LLNL-logo.png">
            <a:extLst>
              <a:ext uri="{FF2B5EF4-FFF2-40B4-BE49-F238E27FC236}">
                <a16:creationId xmlns:a16="http://schemas.microsoft.com/office/drawing/2014/main" id="{017D7246-2EF6-98AA-1ED1-6ACF13390D8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257" y="908777"/>
            <a:ext cx="2177362" cy="419733"/>
          </a:xfrm>
          <a:prstGeom prst="rect">
            <a:avLst/>
          </a:prstGeom>
        </p:spPr>
      </p:pic>
      <p:pic>
        <p:nvPicPr>
          <p:cNvPr id="20" name="Picture 19" descr="logo-ucberkeley.png">
            <a:extLst>
              <a:ext uri="{FF2B5EF4-FFF2-40B4-BE49-F238E27FC236}">
                <a16:creationId xmlns:a16="http://schemas.microsoft.com/office/drawing/2014/main" id="{63E11B15-7A47-48EF-3035-191CCBD48FC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988" y="2152481"/>
            <a:ext cx="1385515" cy="483769"/>
          </a:xfrm>
          <a:prstGeom prst="rect">
            <a:avLst/>
          </a:prstGeom>
        </p:spPr>
      </p:pic>
      <p:pic>
        <p:nvPicPr>
          <p:cNvPr id="22" name="Picture 21" descr="UWA.png">
            <a:extLst>
              <a:ext uri="{FF2B5EF4-FFF2-40B4-BE49-F238E27FC236}">
                <a16:creationId xmlns:a16="http://schemas.microsoft.com/office/drawing/2014/main" id="{FD6CC090-3677-9D7D-065F-010A004CF7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323" y="3897208"/>
            <a:ext cx="1517440" cy="49423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46024C-DF37-C246-792E-4FE010D3A8F3}"/>
              </a:ext>
            </a:extLst>
          </p:cNvPr>
          <p:cNvSpPr/>
          <p:nvPr/>
        </p:nvSpPr>
        <p:spPr bwMode="auto">
          <a:xfrm>
            <a:off x="481781" y="3841505"/>
            <a:ext cx="3170866" cy="875370"/>
          </a:xfrm>
          <a:prstGeom prst="rect">
            <a:avLst/>
          </a:prstGeom>
          <a:solidFill>
            <a:srgbClr val="0E4F97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46E9E5-7A4A-4479-B122-1BDF5E851B45}"/>
              </a:ext>
            </a:extLst>
          </p:cNvPr>
          <p:cNvSpPr txBox="1"/>
          <p:nvPr/>
        </p:nvSpPr>
        <p:spPr>
          <a:xfrm>
            <a:off x="54773" y="4253118"/>
            <a:ext cx="6043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Acknowledgements: </a:t>
            </a:r>
          </a:p>
          <a:p>
            <a:r>
              <a:rPr lang="en-US" sz="800" dirty="0">
                <a:solidFill>
                  <a:schemeClr val="bg1"/>
                </a:solidFill>
              </a:rPr>
              <a:t>This work was supported by the U.S. Department of Energy through Grants No DE-SC0009800, No. DE-SC0009723, No. DE-SC0010296, No. DE-SC0010280, No. DE-SC0011665, No. DEFG02-97ER41029, No. DE-FG02-96ER40956, No. DEAC52-07NA27344, No. DE-C03-76SF00098 and No. DE-SC0017987. Fermilab is a U.S. Department of Energy, Office of Science, HEP User Facility. Fermilab is managed by Fermi Research Alliance, LLC (FRA), acting under Contract No. DE-AC02-07CH11359. Additional support was provided by the Heising-Simons Foundation and by the Lawrence Livermore National Laboratory and Pacific Northwest National Laboratory LDRD offices.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56155E8-690B-EDAC-E68A-303E665703C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9566" t="21936" r="19032" b="23275"/>
          <a:stretch/>
        </p:blipFill>
        <p:spPr>
          <a:xfrm>
            <a:off x="6346272" y="3263960"/>
            <a:ext cx="1130710" cy="4522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9BF5-469E-5346-9AEB-928D7B89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67537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29648-B499-F8C6-AF70-C06DDA3C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CF0684-0C08-4AD5-B8B1-6B58E7AD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63" y="80011"/>
            <a:ext cx="6340642" cy="639517"/>
          </a:xfrm>
        </p:spPr>
        <p:txBody>
          <a:bodyPr/>
          <a:lstStyle/>
          <a:p>
            <a:r>
              <a:rPr lang="en-US" dirty="0"/>
              <a:t>Livermore Center for Quantum Science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3A97C-8D4E-C50A-D350-FB24107604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068" y="-20417"/>
            <a:ext cx="1721693" cy="7727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7F35A2-A0E4-947C-F35A-086377CC907D}"/>
              </a:ext>
            </a:extLst>
          </p:cNvPr>
          <p:cNvSpPr txBox="1"/>
          <p:nvPr/>
        </p:nvSpPr>
        <p:spPr>
          <a:xfrm>
            <a:off x="299455" y="938782"/>
            <a:ext cx="5341321" cy="34267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74320" indent="-182880">
              <a:spcAft>
                <a:spcPts val="200"/>
              </a:spcAft>
              <a:buClr>
                <a:srgbClr val="21345F"/>
              </a:buClr>
              <a:buFont typeface="Wingdings" pitchFamily="2" charset="2"/>
              <a:buChar char="§"/>
            </a:pPr>
            <a:r>
              <a:rPr lang="en-US" sz="1600" dirty="0">
                <a:latin typeface="Arial Nova Light" panose="020B0304020202020204" pitchFamily="34" charset="0"/>
                <a:ea typeface="Calibri" panose="020F0502020204030204" pitchFamily="34" charset="0"/>
                <a:cs typeface="Times New Roman"/>
              </a:rPr>
              <a:t>Anticipation of important impacts for our missions</a:t>
            </a:r>
            <a:endParaRPr lang="en-US" sz="16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/>
            </a:endParaRPr>
          </a:p>
          <a:p>
            <a:pPr marL="525780" lvl="2" indent="-251460">
              <a:lnSpc>
                <a:spcPts val="1860"/>
              </a:lnSpc>
              <a:buClr>
                <a:srgbClr val="21345F"/>
              </a:buClr>
              <a:buSzPct val="90000"/>
              <a:buFont typeface="System Font Regular"/>
              <a:buChar char="-"/>
            </a:pPr>
            <a:r>
              <a:rPr lang="en-US" sz="14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 paradigms for computing</a:t>
            </a:r>
          </a:p>
          <a:p>
            <a:pPr marL="525780" lvl="2" indent="-251460">
              <a:lnSpc>
                <a:spcPts val="1860"/>
              </a:lnSpc>
              <a:buClr>
                <a:srgbClr val="21345F"/>
              </a:buClr>
              <a:buSzPct val="90000"/>
              <a:buFont typeface="System Font Regular"/>
              <a:buChar char="-"/>
            </a:pPr>
            <a:r>
              <a:rPr lang="en-US" sz="14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simulation of complex quantum phenomena</a:t>
            </a:r>
          </a:p>
          <a:p>
            <a:pPr marL="525780" lvl="2" indent="-251460">
              <a:lnSpc>
                <a:spcPts val="1860"/>
              </a:lnSpc>
              <a:spcAft>
                <a:spcPts val="1200"/>
              </a:spcAft>
              <a:buClr>
                <a:srgbClr val="21345F"/>
              </a:buClr>
              <a:buSzPct val="90000"/>
              <a:buFont typeface="System Font Regular"/>
              <a:buChar char="-"/>
            </a:pPr>
            <a:r>
              <a:rPr lang="en-US" sz="14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Unprecedented precision in sensing </a:t>
            </a:r>
            <a:endParaRPr lang="en-US" sz="1600" dirty="0">
              <a:latin typeface="Arial Nova Light" panose="020B0304020202020204" pitchFamily="34" charset="0"/>
              <a:cs typeface="Calibri"/>
            </a:endParaRPr>
          </a:p>
          <a:p>
            <a:pPr marL="274320" indent="-182880">
              <a:spcAft>
                <a:spcPts val="1800"/>
              </a:spcAft>
              <a:buClr>
                <a:srgbClr val="21345F"/>
              </a:buClr>
              <a:buFont typeface="Wingdings" pitchFamily="2" charset="2"/>
              <a:buChar char="§"/>
            </a:pPr>
            <a:r>
              <a:rPr lang="en-US" sz="1600" dirty="0">
                <a:latin typeface="Arial Nova Light" panose="020B0304020202020204" pitchFamily="34" charset="0"/>
                <a:cs typeface="Calibri"/>
              </a:rPr>
              <a:t>A quantum testbed with “white box” access used by</a:t>
            </a:r>
            <a:br>
              <a:rPr lang="en-US" sz="1600" dirty="0">
                <a:latin typeface="Arial Nova Light" panose="020B0304020202020204" pitchFamily="34" charset="0"/>
                <a:cs typeface="Calibri"/>
              </a:rPr>
            </a:br>
            <a:r>
              <a:rPr lang="en-US" sz="1600" dirty="0">
                <a:latin typeface="Arial Nova Light" panose="020B0304020202020204" pitchFamily="34" charset="0"/>
                <a:cs typeface="Calibri"/>
              </a:rPr>
              <a:t>a range of Lab researchers</a:t>
            </a:r>
          </a:p>
          <a:p>
            <a:pPr marL="274320" indent="-182880">
              <a:lnSpc>
                <a:spcPts val="1860"/>
              </a:lnSpc>
              <a:spcAft>
                <a:spcPts val="1800"/>
              </a:spcAft>
              <a:buClr>
                <a:srgbClr val="21345F"/>
              </a:buClr>
              <a:buFont typeface="Wingdings" pitchFamily="2" charset="2"/>
              <a:buChar char="§"/>
            </a:pPr>
            <a:r>
              <a:rPr lang="en-US" sz="1600" dirty="0">
                <a:latin typeface="Arial Nova Light" panose="020B0304020202020204" pitchFamily="34" charset="0"/>
                <a:cs typeface="Calibri"/>
              </a:rPr>
              <a:t>In-house expertise for device design and fabrication</a:t>
            </a:r>
          </a:p>
          <a:p>
            <a:pPr marL="274320" indent="-182880">
              <a:lnSpc>
                <a:spcPts val="1860"/>
              </a:lnSpc>
              <a:spcAft>
                <a:spcPts val="200"/>
              </a:spcAft>
              <a:buClr>
                <a:srgbClr val="21345F"/>
              </a:buClr>
              <a:buFont typeface="Wingdings" pitchFamily="2" charset="2"/>
              <a:buChar char="§"/>
            </a:pPr>
            <a:r>
              <a:rPr lang="en-US" sz="1600" dirty="0">
                <a:latin typeface="Arial Nova Light" panose="020B0304020202020204" pitchFamily="34" charset="0"/>
                <a:cs typeface="Calibri"/>
              </a:rPr>
              <a:t>Current program priorities</a:t>
            </a:r>
          </a:p>
          <a:p>
            <a:pPr marL="525780" lvl="2" indent="-251460">
              <a:lnSpc>
                <a:spcPts val="1860"/>
              </a:lnSpc>
              <a:buClr>
                <a:srgbClr val="21345F"/>
              </a:buClr>
              <a:buSzPct val="90000"/>
              <a:buFont typeface="System Font Regular"/>
              <a:buChar char="-"/>
            </a:pPr>
            <a:r>
              <a:rPr lang="en-US" sz="1400" dirty="0">
                <a:latin typeface="Arial Nova Light" panose="020B0304020202020204" pitchFamily="34" charset="0"/>
                <a:cs typeface="Calibri"/>
              </a:rPr>
              <a:t>Understand device physics and improve hardware</a:t>
            </a:r>
          </a:p>
          <a:p>
            <a:pPr marL="525780" lvl="2" indent="-251460">
              <a:lnSpc>
                <a:spcPts val="1860"/>
              </a:lnSpc>
              <a:buClr>
                <a:srgbClr val="21345F"/>
              </a:buClr>
              <a:buSzPct val="90000"/>
              <a:buFont typeface="System Font Regular"/>
              <a:buChar char="-"/>
            </a:pPr>
            <a:r>
              <a:rPr lang="en-US" sz="1400" dirty="0">
                <a:latin typeface="Arial Nova Light" panose="020B0304020202020204" pitchFamily="34" charset="0"/>
                <a:cs typeface="Calibri"/>
              </a:rPr>
              <a:t>Connect quantum effects with the classical world</a:t>
            </a:r>
          </a:p>
          <a:p>
            <a:pPr marL="525780" lvl="2" indent="-251460">
              <a:lnSpc>
                <a:spcPts val="1860"/>
              </a:lnSpc>
              <a:buClr>
                <a:srgbClr val="21345F"/>
              </a:buClr>
              <a:buSzPct val="90000"/>
              <a:buFont typeface="System Font Regular"/>
              <a:buChar char="-"/>
            </a:pPr>
            <a:r>
              <a:rPr lang="en-US" sz="1400" dirty="0">
                <a:latin typeface="Arial Nova Light" panose="020B0304020202020204" pitchFamily="34" charset="0"/>
                <a:cs typeface="Calibri"/>
              </a:rPr>
              <a:t>Integrate quantum into other capabilities through codesign</a:t>
            </a:r>
          </a:p>
        </p:txBody>
      </p:sp>
      <p:pic>
        <p:nvPicPr>
          <p:cNvPr id="2" name="Picture 1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F91E5E5B-A69E-EF87-075C-649C6F31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642" y="938782"/>
            <a:ext cx="2885161" cy="36250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19C44-800F-B048-26C5-3D1E3704D4DD}"/>
              </a:ext>
            </a:extLst>
          </p:cNvPr>
          <p:cNvSpPr txBox="1"/>
          <p:nvPr/>
        </p:nvSpPr>
        <p:spPr>
          <a:xfrm>
            <a:off x="2081463" y="4743390"/>
            <a:ext cx="2750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hlinkClick r:id="rId4"/>
              </a:rPr>
              <a:t>https://</a:t>
            </a:r>
            <a:r>
              <a:rPr lang="en-US" sz="2000" dirty="0" err="1">
                <a:solidFill>
                  <a:srgbClr val="0000FF"/>
                </a:solidFill>
                <a:hlinkClick r:id="rId4"/>
              </a:rPr>
              <a:t>quantum.llnl.gov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9BF5-469E-5346-9AEB-928D7B89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ADMX started at LLNL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592E2D0-D6C3-9D48-9E80-868540D997F4}"/>
              </a:ext>
            </a:extLst>
          </p:cNvPr>
          <p:cNvSpPr txBox="1">
            <a:spLocks/>
          </p:cNvSpPr>
          <p:nvPr/>
        </p:nvSpPr>
        <p:spPr>
          <a:xfrm>
            <a:off x="0" y="875420"/>
            <a:ext cx="4637314" cy="3608881"/>
          </a:xfrm>
          <a:prstGeom prst="rect">
            <a:avLst/>
          </a:prstGeom>
        </p:spPr>
        <p:txBody>
          <a:bodyPr/>
          <a:lstStyle>
            <a:lvl1pPr marL="214313" indent="-171450" algn="l" rtl="0"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71488" indent="-214313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007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35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7152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4297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900113" algn="l"/>
              </a:tabLst>
              <a:defRPr kumimoji="0" lang="en-US" sz="12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Built off pioneering experiments at U. of Florida and Rochester/Brookhaven/Fermilab in late 1980s</a:t>
            </a:r>
          </a:p>
          <a:p>
            <a:r>
              <a:rPr lang="en-US" sz="1400" dirty="0"/>
              <a:t>ADMX started with the purchase of large (8T 60-cm bore) Solenoid from Wang NMR (located in Livermore over by Costco). 16 MJ of stored energy (220 amps)</a:t>
            </a:r>
          </a:p>
          <a:p>
            <a:pPr defTabSz="914400"/>
            <a:r>
              <a:rPr lang="en-US" sz="1400" dirty="0"/>
              <a:t>Installed in B436 in the early 1990s and took data there with continuous upgrades until 2010.</a:t>
            </a:r>
          </a:p>
          <a:p>
            <a:pPr marL="42863" indent="0" defTabSz="914400">
              <a:buNone/>
            </a:pPr>
            <a:endParaRPr lang="en-US" dirty="0">
              <a:sym typeface="Wingdings" pitchFamily="2" charset="2"/>
            </a:endParaRPr>
          </a:p>
          <a:p>
            <a:pPr defTabSz="914400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021415-ADAC-4C40-AEF4-5700239A8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-35" b="35"/>
          <a:stretch>
            <a:fillRect/>
          </a:stretch>
        </p:blipFill>
        <p:spPr bwMode="auto">
          <a:xfrm>
            <a:off x="5715695" y="78378"/>
            <a:ext cx="3089270" cy="4438106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E3B2C3-4AC3-4804-B59D-3B0B534EC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0662" y="2597857"/>
            <a:ext cx="1826387" cy="2363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01A7E-EDFC-41AD-A057-474F6F011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710" y="2866444"/>
            <a:ext cx="2363561" cy="1826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FDC2F4-D18D-4563-BD9C-DEC112FE0BCB}"/>
              </a:ext>
            </a:extLst>
          </p:cNvPr>
          <p:cNvSpPr txBox="1"/>
          <p:nvPr/>
        </p:nvSpPr>
        <p:spPr>
          <a:xfrm>
            <a:off x="6413868" y="4484301"/>
            <a:ext cx="1853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 joined as postdoc in 2006</a:t>
            </a:r>
          </a:p>
        </p:txBody>
      </p:sp>
    </p:spTree>
    <p:extLst>
      <p:ext uri="{BB962C8B-B14F-4D97-AF65-F5344CB8AC3E}">
        <p14:creationId xmlns:p14="http://schemas.microsoft.com/office/powerpoint/2010/main" val="122244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8FA7F9-6655-4D6F-A088-72C4A760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317" y="1021890"/>
            <a:ext cx="2862540" cy="3704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59BF5-469E-5346-9AEB-928D7B89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Moved to the U. of Washington in 2010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592E2D0-D6C3-9D48-9E80-868540D997F4}"/>
              </a:ext>
            </a:extLst>
          </p:cNvPr>
          <p:cNvSpPr txBox="1">
            <a:spLocks/>
          </p:cNvSpPr>
          <p:nvPr/>
        </p:nvSpPr>
        <p:spPr>
          <a:xfrm>
            <a:off x="0" y="986632"/>
            <a:ext cx="5342709" cy="3608881"/>
          </a:xfrm>
          <a:prstGeom prst="rect">
            <a:avLst/>
          </a:prstGeom>
        </p:spPr>
        <p:txBody>
          <a:bodyPr/>
          <a:lstStyle>
            <a:lvl1pPr marL="214313" indent="-171450" algn="l" rtl="0" eaLnBrk="1" latinLnBrk="0" hangingPunct="1">
              <a:spcBef>
                <a:spcPts val="135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71488" indent="-214313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15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0007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35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77152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942975" indent="-128588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900113" algn="l"/>
              </a:tabLst>
              <a:defRPr kumimoji="0" lang="en-US" sz="12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600" dirty="0"/>
              <a:t>Currently operates at the Center for Particle and Nuclear Astrophysics (CENPA) as one of the 3 DOE HEP    “Generation 2” Dark Matter projects                             (alongside LZ and </a:t>
            </a:r>
            <a:r>
              <a:rPr lang="en-US" sz="1600" dirty="0" err="1"/>
              <a:t>SuperCDMS</a:t>
            </a:r>
            <a:r>
              <a:rPr lang="en-US" sz="1600" dirty="0"/>
              <a:t>-SNOLAB)</a:t>
            </a:r>
          </a:p>
          <a:p>
            <a:pPr marL="42863" indent="0" defTabSz="914400">
              <a:buNone/>
            </a:pPr>
            <a:endParaRPr lang="en-US" dirty="0">
              <a:sym typeface="Wingdings" pitchFamily="2" charset="2"/>
            </a:endParaRPr>
          </a:p>
          <a:p>
            <a:pPr defTabSz="914400"/>
            <a:endParaRPr lang="en-US" dirty="0"/>
          </a:p>
        </p:txBody>
      </p:sp>
      <p:pic>
        <p:nvPicPr>
          <p:cNvPr id="5" name="Picture 3" descr="DSC01530.JPG">
            <a:extLst>
              <a:ext uri="{FF2B5EF4-FFF2-40B4-BE49-F238E27FC236}">
                <a16:creationId xmlns:a16="http://schemas.microsoft.com/office/drawing/2014/main" id="{8D2DE10D-9FEA-47AD-83E1-04EFBD58E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4" y="2089740"/>
            <a:ext cx="3429825" cy="257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855BE3-671F-47F8-8286-0ED1F8F8F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669" y="1053782"/>
            <a:ext cx="2706661" cy="3608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2243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933BB3-DC01-4E5B-BE5D-18F7DF46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50876"/>
            <a:ext cx="8754581" cy="495464"/>
          </a:xfrm>
        </p:spPr>
        <p:txBody>
          <a:bodyPr anchor="ctr"/>
          <a:lstStyle/>
          <a:p>
            <a:r>
              <a:rPr lang="en-US" dirty="0">
                <a:solidFill>
                  <a:schemeClr val="tx1"/>
                </a:solidFill>
              </a:rPr>
              <a:t>Axion Dark Matter Searches: The Haloscope Technique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1864" y="794073"/>
            <a:ext cx="5880243" cy="3494823"/>
            <a:chOff x="474351" y="752306"/>
            <a:chExt cx="5996987" cy="36839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A12FA1-2293-DD40-9EBA-EB49E52E4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351" y="752306"/>
              <a:ext cx="5996987" cy="368398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1310245" y="756026"/>
              <a:ext cx="3719081" cy="45361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ADE12F47-2F4B-4850-A0AA-6AFD8F9D0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551" y="802386"/>
            <a:ext cx="1854518" cy="6414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662E63D4-53A1-4E14-8F42-75EEFA2C3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551" y="1526950"/>
            <a:ext cx="41789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/>
              <a:t>P</a:t>
            </a:r>
            <a:r>
              <a:rPr lang="en-US" sz="1600" i="1" baseline="-25000" dirty="0"/>
              <a:t>sig</a:t>
            </a:r>
            <a:r>
              <a:rPr lang="en-US" sz="1600" i="1" dirty="0"/>
              <a:t> ~  ( </a:t>
            </a:r>
            <a:r>
              <a:rPr lang="en-US" sz="1600" i="1" dirty="0">
                <a:solidFill>
                  <a:srgbClr val="FF0000"/>
                </a:solidFill>
              </a:rPr>
              <a:t>B</a:t>
            </a:r>
            <a:r>
              <a:rPr lang="en-US" sz="1600" i="1" baseline="30000" dirty="0">
                <a:solidFill>
                  <a:srgbClr val="FF0000"/>
                </a:solidFill>
              </a:rPr>
              <a:t>2</a:t>
            </a:r>
            <a:r>
              <a:rPr lang="en-US" sz="1600" i="1" dirty="0">
                <a:solidFill>
                  <a:srgbClr val="FF0000"/>
                </a:solidFill>
              </a:rPr>
              <a:t>V</a:t>
            </a:r>
            <a:r>
              <a:rPr lang="en-US" sz="1600" i="1" dirty="0"/>
              <a:t> Q</a:t>
            </a:r>
            <a:r>
              <a:rPr lang="en-US" sz="1600" i="1" baseline="-25000" dirty="0"/>
              <a:t>cav</a:t>
            </a:r>
            <a:r>
              <a:rPr lang="en-US" sz="1600" i="1" dirty="0"/>
              <a:t>C</a:t>
            </a:r>
            <a:r>
              <a:rPr lang="en-US" sz="1600" i="1" baseline="-25000" dirty="0"/>
              <a:t>010</a:t>
            </a:r>
            <a:r>
              <a:rPr lang="en-US" sz="1600" i="1" dirty="0"/>
              <a:t> )( g</a:t>
            </a:r>
            <a:r>
              <a:rPr lang="en-US" sz="1600" i="1" baseline="30000" dirty="0"/>
              <a:t>2 </a:t>
            </a:r>
            <a:r>
              <a:rPr lang="en-US" sz="1600" i="1" dirty="0"/>
              <a:t>m</a:t>
            </a:r>
            <a:r>
              <a:rPr lang="en-US" sz="1600" i="1" baseline="-25000" dirty="0"/>
              <a:t>a </a:t>
            </a:r>
            <a:r>
              <a:rPr lang="en-US" sz="1600" i="1" dirty="0">
                <a:latin typeface="Symbol" charset="0"/>
              </a:rPr>
              <a:t>r</a:t>
            </a:r>
            <a:r>
              <a:rPr lang="en-US" sz="1600" i="1" baseline="-25000" dirty="0"/>
              <a:t>a</a:t>
            </a:r>
            <a:r>
              <a:rPr lang="en-US" sz="1600" i="1" dirty="0"/>
              <a:t> ) ~ 10</a:t>
            </a:r>
            <a:r>
              <a:rPr lang="en-US" sz="1600" i="1" baseline="30000" dirty="0"/>
              <a:t>-24</a:t>
            </a:r>
            <a:r>
              <a:rPr lang="en-US" sz="1600" i="1" dirty="0"/>
              <a:t> W</a:t>
            </a:r>
            <a:r>
              <a:rPr lang="en-US" sz="1600" dirty="0"/>
              <a:t>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F4600B-C45F-4F77-9B39-75489293DC49}"/>
              </a:ext>
            </a:extLst>
          </p:cNvPr>
          <p:cNvSpPr/>
          <p:nvPr/>
        </p:nvSpPr>
        <p:spPr>
          <a:xfrm>
            <a:off x="6345607" y="2018741"/>
            <a:ext cx="2821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0000FF"/>
                </a:solidFill>
                <a:latin typeface="Helvetica" pitchFamily="2" charset="0"/>
              </a:rPr>
              <a:t>System noise temp. </a:t>
            </a:r>
          </a:p>
          <a:p>
            <a:pPr>
              <a:spcBef>
                <a:spcPct val="50000"/>
              </a:spcBef>
            </a:pPr>
            <a:r>
              <a:rPr lang="en-US" sz="1800" b="1" i="1" dirty="0">
                <a:solidFill>
                  <a:srgbClr val="0000FF"/>
                </a:solidFill>
                <a:latin typeface="Helvetica" pitchFamily="2" charset="0"/>
              </a:rPr>
              <a:t>T</a:t>
            </a:r>
            <a:r>
              <a:rPr lang="en-US" sz="1800" b="1" i="1" baseline="-25000" dirty="0">
                <a:solidFill>
                  <a:srgbClr val="0000FF"/>
                </a:solidFill>
                <a:latin typeface="Helvetica" pitchFamily="2" charset="0"/>
              </a:rPr>
              <a:t>S</a:t>
            </a:r>
            <a:r>
              <a:rPr lang="en-US" sz="1800" b="1" i="1" dirty="0">
                <a:solidFill>
                  <a:srgbClr val="0000FF"/>
                </a:solidFill>
                <a:latin typeface="Helvetica" pitchFamily="2" charset="0"/>
              </a:rPr>
              <a:t> = </a:t>
            </a:r>
            <a:r>
              <a:rPr lang="en-US" sz="1800" b="1" i="1" dirty="0" err="1">
                <a:solidFill>
                  <a:srgbClr val="0000FF"/>
                </a:solidFill>
                <a:latin typeface="Helvetica" pitchFamily="2" charset="0"/>
              </a:rPr>
              <a:t>T</a:t>
            </a:r>
            <a:r>
              <a:rPr lang="en-US" sz="1800" b="1" i="1" baseline="-25000" dirty="0" err="1">
                <a:solidFill>
                  <a:srgbClr val="0000FF"/>
                </a:solidFill>
                <a:latin typeface="Helvetica" pitchFamily="2" charset="0"/>
              </a:rPr>
              <a:t>phys</a:t>
            </a:r>
            <a:r>
              <a:rPr lang="en-US" sz="1800" b="1" i="1" dirty="0">
                <a:solidFill>
                  <a:srgbClr val="0000FF"/>
                </a:solidFill>
                <a:latin typeface="Helvetica" pitchFamily="2" charset="0"/>
              </a:rPr>
              <a:t> + T</a:t>
            </a:r>
            <a:r>
              <a:rPr lang="en-US" sz="1800" b="1" i="1" baseline="-25000" dirty="0">
                <a:solidFill>
                  <a:srgbClr val="0000FF"/>
                </a:solidFill>
                <a:latin typeface="Helvetica" pitchFamily="2" charset="0"/>
              </a:rPr>
              <a:t>N</a:t>
            </a:r>
            <a:endParaRPr lang="en-US" sz="1800" b="1" i="1" dirty="0">
              <a:solidFill>
                <a:srgbClr val="0000FF"/>
              </a:solidFill>
              <a:latin typeface="Helvetica" pitchFamily="2" charset="0"/>
            </a:endParaRPr>
          </a:p>
          <a:p>
            <a:pPr>
              <a:spcBef>
                <a:spcPct val="50000"/>
              </a:spcBef>
            </a:pPr>
            <a:r>
              <a:rPr lang="en-US" sz="1800" b="1" i="1" dirty="0" err="1">
                <a:solidFill>
                  <a:srgbClr val="0000FF"/>
                </a:solidFill>
                <a:latin typeface="Helvetica" pitchFamily="2" charset="0"/>
              </a:rPr>
              <a:t>T</a:t>
            </a:r>
            <a:r>
              <a:rPr lang="en-US" sz="1800" b="1" i="1" baseline="-25000" dirty="0" err="1">
                <a:solidFill>
                  <a:srgbClr val="0000FF"/>
                </a:solidFill>
                <a:latin typeface="Helvetica" pitchFamily="2" charset="0"/>
              </a:rPr>
              <a:t>Quant</a:t>
            </a:r>
            <a:r>
              <a:rPr lang="en-US" sz="1800" b="1" i="1" dirty="0">
                <a:solidFill>
                  <a:srgbClr val="0000FF"/>
                </a:solidFill>
                <a:latin typeface="Helvetica" pitchFamily="2" charset="0"/>
              </a:rPr>
              <a:t>  ~ 48 </a:t>
            </a:r>
            <a:r>
              <a:rPr lang="en-US" sz="1800" b="1" i="1" dirty="0" err="1">
                <a:solidFill>
                  <a:srgbClr val="0000FF"/>
                </a:solidFill>
                <a:latin typeface="Helvetica" pitchFamily="2" charset="0"/>
              </a:rPr>
              <a:t>mK</a:t>
            </a:r>
            <a:r>
              <a:rPr lang="en-US" sz="1800" b="1" i="1" dirty="0">
                <a:solidFill>
                  <a:srgbClr val="0000FF"/>
                </a:solidFill>
                <a:latin typeface="Helvetica" pitchFamily="2" charset="0"/>
              </a:rPr>
              <a:t> @ 1 GHz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42075C7A-0A09-4767-8758-56A85ABEE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460" y="3225267"/>
            <a:ext cx="262167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1DAB13"/>
                </a:solidFill>
              </a:rPr>
              <a:t> t = Integration time limited to ~ 100 sec</a:t>
            </a:r>
            <a:endParaRPr lang="en-US" sz="1600" dirty="0">
              <a:solidFill>
                <a:srgbClr val="1DAB1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DB922B-67AE-4601-9DD4-0613919911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955" y="3861371"/>
            <a:ext cx="3695893" cy="888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A4595A24-C843-476D-9894-A1981F1E9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" y="3453567"/>
            <a:ext cx="1571180" cy="1290062"/>
          </a:xfrm>
          <a:prstGeom prst="rect">
            <a:avLst/>
          </a:prstGeom>
        </p:spPr>
      </p:pic>
      <p:pic>
        <p:nvPicPr>
          <p:cNvPr id="6" name="Picture 5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7D509421-2618-4E63-B0C2-99CFA920F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0" y="823015"/>
            <a:ext cx="1571180" cy="106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CC7D1-3DA7-DBDF-A339-48A8C62BA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401" y="3143"/>
            <a:ext cx="1073419" cy="12506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220E03-7580-E4E6-900C-CE69A409A8B5}"/>
              </a:ext>
            </a:extLst>
          </p:cNvPr>
          <p:cNvSpPr txBox="1"/>
          <p:nvPr/>
        </p:nvSpPr>
        <p:spPr>
          <a:xfrm>
            <a:off x="8061402" y="1244789"/>
            <a:ext cx="1082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Pierre </a:t>
            </a:r>
            <a:r>
              <a:rPr lang="en-US" sz="1200" dirty="0" err="1"/>
              <a:t>Sikivie</a:t>
            </a:r>
            <a:endParaRPr lang="en-US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42E3F6-2155-3826-08F4-7105F8CBE4C8}"/>
              </a:ext>
            </a:extLst>
          </p:cNvPr>
          <p:cNvSpPr/>
          <p:nvPr/>
        </p:nvSpPr>
        <p:spPr bwMode="auto">
          <a:xfrm flipH="1">
            <a:off x="7398326" y="4351867"/>
            <a:ext cx="399474" cy="36406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28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9BF5-469E-5346-9AEB-928D7B89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" y="165102"/>
            <a:ext cx="8732520" cy="754380"/>
          </a:xfrm>
        </p:spPr>
        <p:txBody>
          <a:bodyPr/>
          <a:lstStyle/>
          <a:p>
            <a:r>
              <a:rPr lang="en-US" dirty="0"/>
              <a:t>ADMX: Sidecar operations</a:t>
            </a:r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4E8DE6A6-C684-47FA-9AB5-9FC12EE0F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576" y="1042146"/>
            <a:ext cx="2918211" cy="1828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B92F5-9687-46C1-94D9-53F4D2EFF1B4}"/>
              </a:ext>
            </a:extLst>
          </p:cNvPr>
          <p:cNvSpPr txBox="1"/>
          <p:nvPr/>
        </p:nvSpPr>
        <p:spPr>
          <a:xfrm>
            <a:off x="0" y="1042146"/>
            <a:ext cx="1750672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Sidecar Publications:</a:t>
            </a:r>
          </a:p>
          <a:p>
            <a:pPr marL="342900" indent="-342900">
              <a:buAutoNum type="arabicPeriod"/>
            </a:pPr>
            <a:r>
              <a:rPr lang="en-US" sz="1400" dirty="0"/>
              <a:t>Christian’s thesis</a:t>
            </a:r>
          </a:p>
          <a:p>
            <a:pPr marL="342900" indent="-342900">
              <a:buAutoNum type="arabicPeriod"/>
            </a:pPr>
            <a:r>
              <a:rPr lang="en-US" sz="1400" dirty="0"/>
              <a:t>TWPA paper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B2C3D6-8F5C-4F3F-B8FD-C3A18556CF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52" y="2159368"/>
            <a:ext cx="1882589" cy="2510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99C67B-9236-4D7C-B918-3681C2A2E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92048"/>
            <a:ext cx="1277840" cy="1703787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9AA07CB-6786-4129-BB27-D92D663DF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817" y="63707"/>
            <a:ext cx="2621619" cy="2807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AD4275-0F3A-49E2-A83A-E0F520E149BE}"/>
              </a:ext>
            </a:extLst>
          </p:cNvPr>
          <p:cNvSpPr txBox="1"/>
          <p:nvPr/>
        </p:nvSpPr>
        <p:spPr>
          <a:xfrm>
            <a:off x="7215066" y="2763622"/>
            <a:ext cx="113043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/>
              <a:t>Number of Piezo Steps</a:t>
            </a:r>
          </a:p>
        </p:txBody>
      </p:sp>
      <p:pic>
        <p:nvPicPr>
          <p:cNvPr id="15" name="Picture 14" descr="A picture containing indoor, table, dining table&#10;&#10;Description automatically generated">
            <a:extLst>
              <a:ext uri="{FF2B5EF4-FFF2-40B4-BE49-F238E27FC236}">
                <a16:creationId xmlns:a16="http://schemas.microsoft.com/office/drawing/2014/main" id="{B7880531-46B6-4486-B67B-35B6F89C3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7945" y="2979999"/>
            <a:ext cx="1184939" cy="17350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D13851-4F12-4E42-A0F0-0210291F4818}"/>
              </a:ext>
            </a:extLst>
          </p:cNvPr>
          <p:cNvSpPr txBox="1"/>
          <p:nvPr/>
        </p:nvSpPr>
        <p:spPr>
          <a:xfrm>
            <a:off x="7312884" y="3348618"/>
            <a:ext cx="1109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Attocube Rotor on 1K plate</a:t>
            </a:r>
          </a:p>
        </p:txBody>
      </p:sp>
    </p:spTree>
    <p:extLst>
      <p:ext uri="{BB962C8B-B14F-4D97-AF65-F5344CB8AC3E}">
        <p14:creationId xmlns:p14="http://schemas.microsoft.com/office/powerpoint/2010/main" val="1219231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49078" y="1196974"/>
            <a:ext cx="5309194" cy="3212979"/>
          </a:xfrm>
          <a:prstGeom prst="rect">
            <a:avLst/>
          </a:prstGeom>
        </p:spPr>
      </p:pic>
      <p:pic>
        <p:nvPicPr>
          <p:cNvPr id="8" name="Picture 7" descr="IMG_15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0" y="1089972"/>
            <a:ext cx="2699808" cy="202485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933BB3-DC01-4E5B-BE5D-18F7DF46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50876"/>
            <a:ext cx="8754581" cy="651510"/>
          </a:xfrm>
        </p:spPr>
        <p:txBody>
          <a:bodyPr anchor="ctr"/>
          <a:lstStyle/>
          <a:p>
            <a:r>
              <a:rPr lang="en-US" dirty="0">
                <a:solidFill>
                  <a:schemeClr val="tx1"/>
                </a:solidFill>
              </a:rPr>
              <a:t>JPA (Main Cavity ~ 1 GHz) + TWPA (Sidecar Cavity: 4-6 GHz)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922986" y="1331632"/>
            <a:ext cx="3677061" cy="3754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Packaged in the same paddle as the JPA</a:t>
            </a:r>
          </a:p>
          <a:p>
            <a:pPr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+mj-lt"/>
            </a:endParaRPr>
          </a:p>
          <a:p>
            <a:pPr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28083" y="30241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SNR_improveme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" y="2489365"/>
            <a:ext cx="3294694" cy="2242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5526" y="143090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JPA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5144" y="150835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3E240F-B725-4508-B8B0-03F6E07711EC}"/>
              </a:ext>
            </a:extLst>
          </p:cNvPr>
          <p:cNvSpPr txBox="1"/>
          <p:nvPr/>
        </p:nvSpPr>
        <p:spPr>
          <a:xfrm>
            <a:off x="5380215" y="1002866"/>
            <a:ext cx="22325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TWPA Gain vs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1FF5F-DA7B-49FE-BE0E-183B65EC65F3}"/>
              </a:ext>
            </a:extLst>
          </p:cNvPr>
          <p:cNvSpPr txBox="1"/>
          <p:nvPr/>
        </p:nvSpPr>
        <p:spPr>
          <a:xfrm rot="16200000">
            <a:off x="2799573" y="2649574"/>
            <a:ext cx="17754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Gain in dB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B4FB99-CCAD-4FA2-B1F1-0A8FEC42F46F}"/>
              </a:ext>
            </a:extLst>
          </p:cNvPr>
          <p:cNvSpPr txBox="1"/>
          <p:nvPr/>
        </p:nvSpPr>
        <p:spPr>
          <a:xfrm>
            <a:off x="5805590" y="4296284"/>
            <a:ext cx="15568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Frequency (GHz)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DBC978-0FB0-4239-92AC-5ADE0D8D362F}"/>
              </a:ext>
            </a:extLst>
          </p:cNvPr>
          <p:cNvCxnSpPr>
            <a:cxnSpLocks/>
          </p:cNvCxnSpPr>
          <p:nvPr/>
        </p:nvCxnSpPr>
        <p:spPr>
          <a:xfrm>
            <a:off x="5044440" y="3024106"/>
            <a:ext cx="2659380" cy="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5011181-5573-48FE-B371-DE954CD6F65A}"/>
              </a:ext>
            </a:extLst>
          </p:cNvPr>
          <p:cNvSpPr txBox="1"/>
          <p:nvPr/>
        </p:nvSpPr>
        <p:spPr>
          <a:xfrm>
            <a:off x="5523054" y="312116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Sidecar 1C band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3CCB2-06CF-43A5-BFE9-5FFFB454F0BB}"/>
              </a:ext>
            </a:extLst>
          </p:cNvPr>
          <p:cNvSpPr txBox="1"/>
          <p:nvPr/>
        </p:nvSpPr>
        <p:spPr>
          <a:xfrm>
            <a:off x="639392" y="4815836"/>
            <a:ext cx="58174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LLNL acquired TWPAs through contacts with IARPA group. Qualified in </a:t>
            </a:r>
            <a:r>
              <a:rPr lang="en-US" dirty="0" err="1"/>
              <a:t>Megaman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74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541EE3-4896-4474-9709-B28ACD47E9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64" y="708135"/>
                <a:ext cx="5005529" cy="4087857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latin typeface="+mn-lt"/>
                  </a:rPr>
                  <a:t>Each mode has an associated Q</a:t>
                </a:r>
              </a:p>
              <a:p>
                <a:r>
                  <a:rPr lang="en-US" sz="2000" dirty="0">
                    <a:latin typeface="+mn-lt"/>
                  </a:rPr>
                  <a:t>How we measure: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000" dirty="0">
                  <a:latin typeface="+mn-lt"/>
                </a:endParaRPr>
              </a:p>
              <a:p>
                <a:pPr lvl="1"/>
                <a:r>
                  <a:rPr lang="en-US" dirty="0">
                    <a:latin typeface="+mn-lt"/>
                  </a:rPr>
                  <a:t>From Scattering Parameters taken on a VNA</a:t>
                </a:r>
              </a:p>
              <a:p>
                <a:pPr lvl="1"/>
                <a:r>
                  <a:rPr lang="en-US" dirty="0">
                    <a:latin typeface="+mn-lt"/>
                  </a:rPr>
                  <a:t>S21: input at port 1, measure port 2. </a:t>
                </a:r>
              </a:p>
              <a:p>
                <a:r>
                  <a:rPr lang="en-US" sz="2000" dirty="0">
                    <a:latin typeface="+mn-lt"/>
                  </a:rPr>
                  <a:t>Physical definition: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f>
                      <m:f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𝑐𝑎𝑣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𝑙𝑜𝑠𝑠</m:t>
                            </m:r>
                          </m:sub>
                        </m:sSub>
                      </m:den>
                    </m:f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latin typeface="+mn-lt"/>
                  </a:rPr>
                  <a:t> measures the mode field structure’s overlap with the cavity interior surface </a:t>
                </a:r>
              </a:p>
              <a:p>
                <a:pPr marL="57150" indent="0">
                  <a:buNone/>
                </a:pP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541EE3-4896-4474-9709-B28ACD47E9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64" y="708135"/>
                <a:ext cx="5005529" cy="4087857"/>
              </a:xfrm>
              <a:blipFill>
                <a:blip r:embed="rId2"/>
                <a:stretch>
                  <a:fillRect l="-1460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9AA4AFD3-0875-4EEB-BD52-F2E9B9101A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4777" y="989981"/>
            <a:ext cx="1917470" cy="15152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6FEA50-F1A0-4AF1-9EB1-73FF56D2360A}"/>
              </a:ext>
            </a:extLst>
          </p:cNvPr>
          <p:cNvSpPr txBox="1"/>
          <p:nvPr/>
        </p:nvSpPr>
        <p:spPr>
          <a:xfrm rot="16200000">
            <a:off x="6574067" y="1695540"/>
            <a:ext cx="449630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 dirty="0"/>
              <a:t>S21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8524BF-BEFA-4359-9D72-0386EE136D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705" y="792552"/>
            <a:ext cx="1533848" cy="15152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53478E-CDFD-47B6-A48B-BD85E570D3EE}"/>
              </a:ext>
            </a:extLst>
          </p:cNvPr>
          <p:cNvSpPr txBox="1"/>
          <p:nvPr/>
        </p:nvSpPr>
        <p:spPr>
          <a:xfrm>
            <a:off x="6922987" y="715695"/>
            <a:ext cx="201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 credit: S parameters, Wikipedia original graphic by Jon Bauman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CBBB3-02E2-4986-8ED9-5CE487064EAE}"/>
              </a:ext>
            </a:extLst>
          </p:cNvPr>
          <p:cNvSpPr txBox="1">
            <a:spLocks/>
          </p:cNvSpPr>
          <p:nvPr/>
        </p:nvSpPr>
        <p:spPr>
          <a:xfrm>
            <a:off x="179209" y="0"/>
            <a:ext cx="6853381" cy="707525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24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/>
            <a:r>
              <a:rPr lang="en-US" dirty="0"/>
              <a:t>How do we measure Quality factor and Resistance?</a:t>
            </a:r>
            <a:endParaRPr lang="en-US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363970-5396-492D-86F3-C44906FFAA24}"/>
                  </a:ext>
                </a:extLst>
              </p:cNvPr>
              <p:cNvSpPr txBox="1"/>
              <p:nvPr/>
            </p:nvSpPr>
            <p:spPr>
              <a:xfrm>
                <a:off x="1244351" y="3842526"/>
                <a:ext cx="2014719" cy="9534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⃑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𝑑𝑉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⃑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363970-5396-492D-86F3-C44906FFA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1" y="3842526"/>
                <a:ext cx="2014719" cy="9534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411680-D11C-8351-E820-DA44380D957F}"/>
                  </a:ext>
                </a:extLst>
              </p:cNvPr>
              <p:cNvSpPr txBox="1"/>
              <p:nvPr/>
            </p:nvSpPr>
            <p:spPr>
              <a:xfrm>
                <a:off x="4488356" y="2518440"/>
                <a:ext cx="5088468" cy="2362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can be defined for the sub-surfaces of the cavity as well such that: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+…+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000" dirty="0"/>
                        <m:t>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2000" dirty="0"/>
                        <m:t>+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dirty="0"/>
                        <m:t>+…+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411680-D11C-8351-E820-DA44380D9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356" y="2518440"/>
                <a:ext cx="5088468" cy="2362891"/>
              </a:xfrm>
              <a:prstGeom prst="rect">
                <a:avLst/>
              </a:prstGeom>
              <a:blipFill>
                <a:blip r:embed="rId7"/>
                <a:stretch>
                  <a:fillRect l="-719" t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1447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9FC3-94B2-4A12-9AD0-72DBB43E0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58" y="0"/>
            <a:ext cx="4232366" cy="754380"/>
          </a:xfrm>
        </p:spPr>
        <p:txBody>
          <a:bodyPr/>
          <a:lstStyle/>
          <a:p>
            <a:r>
              <a:rPr lang="en-US" dirty="0"/>
              <a:t>Decomposition Matrix (2x2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7A5719-747E-4EE0-B5A7-9D4D8180CF92}"/>
                  </a:ext>
                </a:extLst>
              </p:cNvPr>
              <p:cNvSpPr txBox="1"/>
              <p:nvPr/>
            </p:nvSpPr>
            <p:spPr>
              <a:xfrm>
                <a:off x="1242080" y="2510799"/>
                <a:ext cx="3545266" cy="1351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𝑚𝑠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1,2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1,1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1,2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1,1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1,1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1,2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2,2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2,1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2,2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2,1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2,1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2,2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7A5719-747E-4EE0-B5A7-9D4D8180C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080" y="2510799"/>
                <a:ext cx="3545266" cy="1351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A21013-CE60-4820-A7C3-E2E374808271}"/>
                  </a:ext>
                </a:extLst>
              </p:cNvPr>
              <p:cNvSpPr txBox="1"/>
              <p:nvPr/>
            </p:nvSpPr>
            <p:spPr>
              <a:xfrm>
                <a:off x="7339992" y="3331997"/>
                <a:ext cx="1458028" cy="526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A21013-CE60-4820-A7C3-E2E374808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9992" y="3331997"/>
                <a:ext cx="1458028" cy="526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6841CC-1851-4AAA-8B67-EE5E430B9BB3}"/>
                  </a:ext>
                </a:extLst>
              </p:cNvPr>
              <p:cNvSpPr txBox="1"/>
              <p:nvPr/>
            </p:nvSpPr>
            <p:spPr>
              <a:xfrm>
                <a:off x="5358674" y="3270442"/>
                <a:ext cx="1671035" cy="588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6841CC-1851-4AAA-8B67-EE5E430B9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674" y="3270442"/>
                <a:ext cx="1671035" cy="5884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F578AF-A7FF-4EAE-B62C-905051288737}"/>
                  </a:ext>
                </a:extLst>
              </p:cNvPr>
              <p:cNvSpPr txBox="1"/>
              <p:nvPr/>
            </p:nvSpPr>
            <p:spPr>
              <a:xfrm>
                <a:off x="4353724" y="4197058"/>
                <a:ext cx="2318994" cy="454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1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𝑚𝑠</m:t>
                          </m:r>
                        </m:sub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F578AF-A7FF-4EAE-B62C-905051288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724" y="4197058"/>
                <a:ext cx="2318994" cy="454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AF225-C099-4056-9FC1-80A0B62C1AD3}"/>
                  </a:ext>
                </a:extLst>
              </p:cNvPr>
              <p:cNvSpPr txBox="1"/>
              <p:nvPr/>
            </p:nvSpPr>
            <p:spPr>
              <a:xfrm>
                <a:off x="121358" y="946442"/>
                <a:ext cx="43160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1. Measure 2 modes’ Q on VNA: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AF225-C099-4056-9FC1-80A0B62C1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8" y="946442"/>
                <a:ext cx="4316053" cy="400110"/>
              </a:xfrm>
              <a:prstGeom prst="rect">
                <a:avLst/>
              </a:prstGeom>
              <a:blipFill>
                <a:blip r:embed="rId6"/>
                <a:stretch>
                  <a:fillRect l="-155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0F8BCB-D2DB-4F59-AA82-33BB337057F1}"/>
                  </a:ext>
                </a:extLst>
              </p:cNvPr>
              <p:cNvSpPr txBox="1"/>
              <p:nvPr/>
            </p:nvSpPr>
            <p:spPr>
              <a:xfrm>
                <a:off x="4569671" y="946442"/>
                <a:ext cx="4574329" cy="658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2. Calculate the four geometric factors in HFSS: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0F8BCB-D2DB-4F59-AA82-33BB33705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671" y="946442"/>
                <a:ext cx="4574329" cy="658514"/>
              </a:xfrm>
              <a:prstGeom prst="rect">
                <a:avLst/>
              </a:prstGeom>
              <a:blipFill>
                <a:blip r:embed="rId7"/>
                <a:stretch>
                  <a:fillRect l="-1200" t="-4630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003AD98-8649-4E24-9BD6-875B98E0AC1E}"/>
              </a:ext>
            </a:extLst>
          </p:cNvPr>
          <p:cNvSpPr txBox="1"/>
          <p:nvPr/>
        </p:nvSpPr>
        <p:spPr>
          <a:xfrm>
            <a:off x="208172" y="2049739"/>
            <a:ext cx="345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Python Notebook  does the rest: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8A980-FD8D-1291-E7D1-651DFD3029A0}"/>
              </a:ext>
            </a:extLst>
          </p:cNvPr>
          <p:cNvSpPr txBox="1"/>
          <p:nvPr/>
        </p:nvSpPr>
        <p:spPr>
          <a:xfrm>
            <a:off x="5078203" y="2371605"/>
            <a:ext cx="4337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Geometric Factor of total surface for each mode, and corresponding total mode resistance: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B94C4-8E1A-9EE3-3AAE-DD1B4AA3CC06}"/>
              </a:ext>
            </a:extLst>
          </p:cNvPr>
          <p:cNvSpPr txBox="1"/>
          <p:nvPr/>
        </p:nvSpPr>
        <p:spPr>
          <a:xfrm>
            <a:off x="121867" y="257175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 matrix: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556283-7F05-7045-2308-BCADBF985C83}"/>
              </a:ext>
            </a:extLst>
          </p:cNvPr>
          <p:cNvSpPr txBox="1"/>
          <p:nvPr/>
        </p:nvSpPr>
        <p:spPr>
          <a:xfrm>
            <a:off x="95336" y="4134041"/>
            <a:ext cx="4600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Invert mode resistances to surface resistances:</a:t>
            </a:r>
          </a:p>
        </p:txBody>
      </p:sp>
    </p:spTree>
    <p:extLst>
      <p:ext uri="{BB962C8B-B14F-4D97-AF65-F5344CB8AC3E}">
        <p14:creationId xmlns:p14="http://schemas.microsoft.com/office/powerpoint/2010/main" val="148224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C68FB-960B-4D45-B091-D0D09DA08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10" y="946380"/>
            <a:ext cx="3326736" cy="2018371"/>
          </a:xfrm>
        </p:spPr>
        <p:txBody>
          <a:bodyPr>
            <a:normAutofit/>
          </a:bodyPr>
          <a:lstStyle/>
          <a:p>
            <a:r>
              <a:rPr lang="en-US" sz="1600" dirty="0"/>
              <a:t>Main Test System:  Quantum Designs™ Physical Properties Measurement System (PPMS)</a:t>
            </a:r>
          </a:p>
          <a:p>
            <a:pPr lvl="1"/>
            <a:r>
              <a:rPr lang="en-US" dirty="0"/>
              <a:t>16 T Magnet</a:t>
            </a:r>
          </a:p>
          <a:p>
            <a:pPr lvl="1"/>
            <a:r>
              <a:rPr lang="en-US" dirty="0"/>
              <a:t>1” Bore, 100 mm field Height</a:t>
            </a:r>
          </a:p>
          <a:p>
            <a:pPr lvl="1"/>
            <a:r>
              <a:rPr lang="en-US" dirty="0"/>
              <a:t>2 K Cryostat</a:t>
            </a:r>
          </a:p>
          <a:p>
            <a:endParaRPr lang="en-US" sz="1350" dirty="0"/>
          </a:p>
        </p:txBody>
      </p:sp>
      <p:pic>
        <p:nvPicPr>
          <p:cNvPr id="5" name="Picture 4" descr="A close up of an engine&#10;&#10;Description automatically generated">
            <a:extLst>
              <a:ext uri="{FF2B5EF4-FFF2-40B4-BE49-F238E27FC236}">
                <a16:creationId xmlns:a16="http://schemas.microsoft.com/office/drawing/2014/main" id="{5AFA4948-0441-4FCF-8002-A2B8351856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93335" y="1380957"/>
            <a:ext cx="3476609" cy="2607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243D3E-4661-409F-895E-950106F303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22758" y="1380957"/>
            <a:ext cx="3476609" cy="2607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B44268-E317-4398-9F63-50CAFDCD3A30}"/>
              </a:ext>
            </a:extLst>
          </p:cNvPr>
          <p:cNvSpPr txBox="1"/>
          <p:nvPr/>
        </p:nvSpPr>
        <p:spPr>
          <a:xfrm>
            <a:off x="179209" y="3050270"/>
            <a:ext cx="3214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Left: </a:t>
            </a:r>
            <a:r>
              <a:rPr lang="en-US" sz="1400" dirty="0"/>
              <a:t>Top down of PPMS System with RF probe inserted.</a:t>
            </a:r>
          </a:p>
          <a:p>
            <a:pPr algn="ctr"/>
            <a:r>
              <a:rPr lang="en-US" sz="1400" b="1" dirty="0"/>
              <a:t>Right:</a:t>
            </a:r>
            <a:r>
              <a:rPr lang="en-US" sz="1400" dirty="0"/>
              <a:t> PPMS RF Probe extraction from bore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CA2F64-5D8A-4F5C-8746-29AA1D32A2AE}"/>
              </a:ext>
            </a:extLst>
          </p:cNvPr>
          <p:cNvSpPr txBox="1">
            <a:spLocks/>
          </p:cNvSpPr>
          <p:nvPr/>
        </p:nvSpPr>
        <p:spPr>
          <a:xfrm>
            <a:off x="179209" y="0"/>
            <a:ext cx="6853381" cy="707525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24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/>
            <a:r>
              <a:rPr lang="en-US" dirty="0"/>
              <a:t>Current Research done:</a:t>
            </a:r>
            <a:br>
              <a:rPr lang="en-US" dirty="0"/>
            </a:br>
            <a:r>
              <a:rPr lang="en-US" b="0" dirty="0"/>
              <a:t>Testing Apparatuses at LLNL</a:t>
            </a:r>
          </a:p>
        </p:txBody>
      </p:sp>
    </p:spTree>
    <p:extLst>
      <p:ext uri="{BB962C8B-B14F-4D97-AF65-F5344CB8AC3E}">
        <p14:creationId xmlns:p14="http://schemas.microsoft.com/office/powerpoint/2010/main" val="857863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663729A-350B-4A5E-A17B-7C9518EEA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791" y="2564917"/>
            <a:ext cx="3015030" cy="20359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959BF5-469E-5346-9AEB-928D7B89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" y="165102"/>
            <a:ext cx="8732520" cy="754380"/>
          </a:xfrm>
        </p:spPr>
        <p:txBody>
          <a:bodyPr/>
          <a:lstStyle/>
          <a:p>
            <a:r>
              <a:rPr lang="en-US" dirty="0"/>
              <a:t>ADMX Currently Operating Project: Experimental Layout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CB703A-EEED-46D2-AC09-52CD0B0DB7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1" t="4390" r="10928"/>
          <a:stretch/>
        </p:blipFill>
        <p:spPr>
          <a:xfrm>
            <a:off x="79821" y="1014715"/>
            <a:ext cx="2452155" cy="36432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54182B-7E49-46DA-BBF9-A0298054C1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980" y="3278055"/>
            <a:ext cx="1331479" cy="1211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5C73B6-3A81-43D9-BEC6-9819374C94B7}"/>
              </a:ext>
            </a:extLst>
          </p:cNvPr>
          <p:cNvSpPr txBox="1"/>
          <p:nvPr/>
        </p:nvSpPr>
        <p:spPr>
          <a:xfrm>
            <a:off x="2722248" y="4478078"/>
            <a:ext cx="832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Cavity 1C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DD5E0B-25CE-44FF-9EE5-4CB810CEE3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51567" y="2248795"/>
            <a:ext cx="615008" cy="820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573F2FD-2352-45BD-BF37-05DB75DE9620}"/>
              </a:ext>
            </a:extLst>
          </p:cNvPr>
          <p:cNvSpPr txBox="1"/>
          <p:nvPr/>
        </p:nvSpPr>
        <p:spPr>
          <a:xfrm>
            <a:off x="3018411" y="3041524"/>
            <a:ext cx="6994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Sidecar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E9FF8B-B64E-42C5-868F-F668737E0414}"/>
              </a:ext>
            </a:extLst>
          </p:cNvPr>
          <p:cNvCxnSpPr>
            <a:cxnSpLocks/>
          </p:cNvCxnSpPr>
          <p:nvPr/>
        </p:nvCxnSpPr>
        <p:spPr>
          <a:xfrm flipH="1">
            <a:off x="1848974" y="2911071"/>
            <a:ext cx="1048714" cy="35572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6B029B-E58B-41D1-A439-DB92437EDE7A}"/>
              </a:ext>
            </a:extLst>
          </p:cNvPr>
          <p:cNvCxnSpPr>
            <a:cxnSpLocks/>
          </p:cNvCxnSpPr>
          <p:nvPr/>
        </p:nvCxnSpPr>
        <p:spPr>
          <a:xfrm flipH="1" flipV="1">
            <a:off x="1848972" y="3742908"/>
            <a:ext cx="557182" cy="8318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BBC5D7B-8CC0-4439-8DFC-3705F5FD5A8A}"/>
              </a:ext>
            </a:extLst>
          </p:cNvPr>
          <p:cNvSpPr txBox="1"/>
          <p:nvPr/>
        </p:nvSpPr>
        <p:spPr>
          <a:xfrm>
            <a:off x="1247895" y="4467259"/>
            <a:ext cx="8342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Cavity 1B</a:t>
            </a:r>
          </a:p>
        </p:txBody>
      </p:sp>
      <p:pic>
        <p:nvPicPr>
          <p:cNvPr id="35" name="Picture 3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BCF85CF-42D6-49F8-B585-56C466780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154" y="1051643"/>
            <a:ext cx="2043099" cy="1148543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36EDBA9-9E6E-4137-B0DA-4E90B324791C}"/>
              </a:ext>
            </a:extLst>
          </p:cNvPr>
          <p:cNvCxnSpPr>
            <a:cxnSpLocks/>
          </p:cNvCxnSpPr>
          <p:nvPr/>
        </p:nvCxnSpPr>
        <p:spPr>
          <a:xfrm flipH="1">
            <a:off x="1711778" y="2218339"/>
            <a:ext cx="1159169" cy="50128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4C7A70EA-011A-4268-A0C9-B29A192E22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02705" y="1059682"/>
            <a:ext cx="1886569" cy="3643210"/>
          </a:xfrm>
          <a:prstGeom prst="rect">
            <a:avLst/>
          </a:prstGeom>
        </p:spPr>
      </p:pic>
      <p:pic>
        <p:nvPicPr>
          <p:cNvPr id="43" name="Picture 42" descr="IMG_1543.jpg">
            <a:extLst>
              <a:ext uri="{FF2B5EF4-FFF2-40B4-BE49-F238E27FC236}">
                <a16:creationId xmlns:a16="http://schemas.microsoft.com/office/drawing/2014/main" id="{8ED29885-0F47-4115-898B-C354474B61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6" r="4667" b="31069"/>
          <a:stretch/>
        </p:blipFill>
        <p:spPr>
          <a:xfrm>
            <a:off x="4491775" y="1051643"/>
            <a:ext cx="2338151" cy="84439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0567F5A-0099-4453-8662-198CFD33BBBB}"/>
              </a:ext>
            </a:extLst>
          </p:cNvPr>
          <p:cNvSpPr txBox="1"/>
          <p:nvPr/>
        </p:nvSpPr>
        <p:spPr>
          <a:xfrm>
            <a:off x="5000747" y="1832786"/>
            <a:ext cx="744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JPA (UCB)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E2B064-F987-4F3B-9DBE-A5FDB82C382B}"/>
              </a:ext>
            </a:extLst>
          </p:cNvPr>
          <p:cNvSpPr txBox="1"/>
          <p:nvPr/>
        </p:nvSpPr>
        <p:spPr>
          <a:xfrm>
            <a:off x="6010872" y="1857542"/>
            <a:ext cx="7697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TWPA (LL)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D07BBF3-2F2F-4CD4-BEBD-801332BC2EAE}"/>
              </a:ext>
            </a:extLst>
          </p:cNvPr>
          <p:cNvCxnSpPr>
            <a:cxnSpLocks/>
          </p:cNvCxnSpPr>
          <p:nvPr/>
        </p:nvCxnSpPr>
        <p:spPr>
          <a:xfrm flipV="1">
            <a:off x="5491969" y="1625914"/>
            <a:ext cx="102007" cy="205092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9C09A26-736D-4037-B06A-B3B94E77FFAE}"/>
              </a:ext>
            </a:extLst>
          </p:cNvPr>
          <p:cNvCxnSpPr>
            <a:cxnSpLocks/>
          </p:cNvCxnSpPr>
          <p:nvPr/>
        </p:nvCxnSpPr>
        <p:spPr>
          <a:xfrm flipV="1">
            <a:off x="6322889" y="1652450"/>
            <a:ext cx="102007" cy="205092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E0306996-8251-44BA-BD63-FAC9AFC1746C}"/>
              </a:ext>
            </a:extLst>
          </p:cNvPr>
          <p:cNvSpPr txBox="1"/>
          <p:nvPr/>
        </p:nvSpPr>
        <p:spPr>
          <a:xfrm>
            <a:off x="4650970" y="4496196"/>
            <a:ext cx="16870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Cavity 1C Mode Map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804C6F-9798-47CE-BBD8-338FA5AA80BB}"/>
              </a:ext>
            </a:extLst>
          </p:cNvPr>
          <p:cNvSpPr txBox="1"/>
          <p:nvPr/>
        </p:nvSpPr>
        <p:spPr>
          <a:xfrm>
            <a:off x="3680413" y="2895476"/>
            <a:ext cx="6046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1020 MHz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5B61C4-67D5-433E-B3A6-1673E9AC2420}"/>
              </a:ext>
            </a:extLst>
          </p:cNvPr>
          <p:cNvSpPr txBox="1"/>
          <p:nvPr/>
        </p:nvSpPr>
        <p:spPr>
          <a:xfrm>
            <a:off x="3783096" y="4168617"/>
            <a:ext cx="5533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750 MHz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555E78-888E-4F79-AD0A-AF0C2E65BC40}"/>
              </a:ext>
            </a:extLst>
          </p:cNvPr>
          <p:cNvSpPr txBox="1"/>
          <p:nvPr/>
        </p:nvSpPr>
        <p:spPr>
          <a:xfrm>
            <a:off x="4257702" y="4048278"/>
            <a:ext cx="1798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TM</a:t>
            </a:r>
            <a:r>
              <a:rPr lang="en-US" baseline="-25000" dirty="0"/>
              <a:t>010</a:t>
            </a:r>
            <a:r>
              <a:rPr lang="en-US" dirty="0"/>
              <a:t>-like mode</a:t>
            </a:r>
          </a:p>
          <a:p>
            <a:pPr algn="ctr"/>
            <a:r>
              <a:rPr lang="en-US" sz="1050" dirty="0"/>
              <a:t>S21 transmission vs rod angle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F1B49DA-FB40-45E8-AD9F-0483BCCDC953}"/>
              </a:ext>
            </a:extLst>
          </p:cNvPr>
          <p:cNvCxnSpPr>
            <a:cxnSpLocks/>
          </p:cNvCxnSpPr>
          <p:nvPr/>
        </p:nvCxnSpPr>
        <p:spPr>
          <a:xfrm flipH="1" flipV="1">
            <a:off x="4650971" y="3892924"/>
            <a:ext cx="430581" cy="191154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A211192-ADD8-10F2-EA5C-847C90B69D6D}"/>
              </a:ext>
            </a:extLst>
          </p:cNvPr>
          <p:cNvSpPr txBox="1"/>
          <p:nvPr/>
        </p:nvSpPr>
        <p:spPr>
          <a:xfrm>
            <a:off x="2274184" y="4807820"/>
            <a:ext cx="40217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Located at the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689735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9BF5-469E-5346-9AEB-928D7B89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" y="165102"/>
            <a:ext cx="8732520" cy="754380"/>
          </a:xfrm>
        </p:spPr>
        <p:txBody>
          <a:bodyPr/>
          <a:lstStyle/>
          <a:p>
            <a:r>
              <a:rPr lang="en-US" dirty="0"/>
              <a:t>ADMX Operations: Tuning &amp; Coupling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CB703A-EEED-46D2-AC09-52CD0B0DB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1" t="4390" r="10928"/>
          <a:stretch/>
        </p:blipFill>
        <p:spPr>
          <a:xfrm>
            <a:off x="79821" y="1014715"/>
            <a:ext cx="2452155" cy="36432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BBC5D7B-8CC0-4439-8DFC-3705F5FD5A8A}"/>
              </a:ext>
            </a:extLst>
          </p:cNvPr>
          <p:cNvSpPr txBox="1"/>
          <p:nvPr/>
        </p:nvSpPr>
        <p:spPr>
          <a:xfrm>
            <a:off x="1247895" y="4467259"/>
            <a:ext cx="8342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Cavity 1B</a:t>
            </a:r>
          </a:p>
        </p:txBody>
      </p:sp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E0A81E0C-3DD8-40C1-B907-70440AA18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76" y="1023730"/>
            <a:ext cx="6357298" cy="3639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1CC5D6-D218-005A-0E9B-66A638F9227D}"/>
              </a:ext>
            </a:extLst>
          </p:cNvPr>
          <p:cNvSpPr txBox="1"/>
          <p:nvPr/>
        </p:nvSpPr>
        <p:spPr>
          <a:xfrm>
            <a:off x="2274184" y="4807820"/>
            <a:ext cx="40217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Located at the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450525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9BF5-469E-5346-9AEB-928D7B89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" y="165102"/>
            <a:ext cx="8732520" cy="75438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/>
              <a:t>ADMX Run 1C: </a:t>
            </a:r>
            <a:r>
              <a:rPr lang="en-US" dirty="0">
                <a:solidFill>
                  <a:srgbClr val="FF0000"/>
                </a:solidFill>
              </a:rPr>
              <a:t>Saw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Persistent Signal at 896.45 MHz!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CB703A-EEED-46D2-AC09-52CD0B0DB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1" t="4390" r="10928"/>
          <a:stretch/>
        </p:blipFill>
        <p:spPr>
          <a:xfrm>
            <a:off x="79821" y="1014715"/>
            <a:ext cx="2452155" cy="36432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BBC5D7B-8CC0-4439-8DFC-3705F5FD5A8A}"/>
              </a:ext>
            </a:extLst>
          </p:cNvPr>
          <p:cNvSpPr txBox="1"/>
          <p:nvPr/>
        </p:nvSpPr>
        <p:spPr>
          <a:xfrm>
            <a:off x="1247895" y="4467259"/>
            <a:ext cx="8342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Cavity 1B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F7C4A2C-6D62-475C-A623-EE60B84B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740" y="1142462"/>
            <a:ext cx="3131787" cy="3005956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A0AF2CC-F6B7-430A-84D6-62F64ABDB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951" y="981454"/>
            <a:ext cx="3012985" cy="3429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385534-BE5F-4782-A01D-F8CA9984A671}"/>
              </a:ext>
            </a:extLst>
          </p:cNvPr>
          <p:cNvSpPr txBox="1"/>
          <p:nvPr/>
        </p:nvSpPr>
        <p:spPr>
          <a:xfrm>
            <a:off x="2658794" y="4156925"/>
            <a:ext cx="33248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Signal had line-shape consistent with axion!</a:t>
            </a:r>
          </a:p>
          <a:p>
            <a:r>
              <a:rPr lang="en-US" b="1" dirty="0">
                <a:solidFill>
                  <a:srgbClr val="FF0000"/>
                </a:solidFill>
              </a:rPr>
              <a:t>Power went away off resonance (not RFI)!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C50A48F-6D99-44B3-9602-1573D6ABC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155" y="4412551"/>
            <a:ext cx="429327" cy="3000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8659E2D-D033-46C2-BC69-BF4C0F3F294A}"/>
              </a:ext>
            </a:extLst>
          </p:cNvPr>
          <p:cNvGrpSpPr/>
          <p:nvPr/>
        </p:nvGrpSpPr>
        <p:grpSpPr>
          <a:xfrm>
            <a:off x="5989951" y="4283883"/>
            <a:ext cx="3091356" cy="507831"/>
            <a:chOff x="5989951" y="4283883"/>
            <a:chExt cx="3091356" cy="5078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8049B7-2AEA-400C-ACBF-E61211112203}"/>
                </a:ext>
              </a:extLst>
            </p:cNvPr>
            <p:cNvSpPr txBox="1"/>
            <p:nvPr/>
          </p:nvSpPr>
          <p:spPr>
            <a:xfrm>
              <a:off x="5989951" y="4283883"/>
              <a:ext cx="281429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Seen in TM</a:t>
              </a:r>
              <a:r>
                <a:rPr lang="en-US" sz="1400" b="1" baseline="-25000" dirty="0">
                  <a:solidFill>
                    <a:srgbClr val="0000FF"/>
                  </a:solidFill>
                </a:rPr>
                <a:t>011</a:t>
              </a:r>
              <a:r>
                <a:rPr lang="en-US" b="1" dirty="0">
                  <a:solidFill>
                    <a:srgbClr val="0000FF"/>
                  </a:solidFill>
                </a:rPr>
                <a:t> mode as well</a:t>
              </a:r>
            </a:p>
            <a:p>
              <a:r>
                <a:rPr lang="en-US" b="1" dirty="0">
                  <a:solidFill>
                    <a:srgbClr val="0000FF"/>
                  </a:solidFill>
                </a:rPr>
                <a:t>Fake axion from Blind Injection team</a:t>
              </a:r>
            </a:p>
          </p:txBody>
        </p:sp>
        <p:pic>
          <p:nvPicPr>
            <p:cNvPr id="12" name="Picture 1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6B2D291-8AEA-4E34-BBF3-882BD561F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5878" y="4357204"/>
              <a:ext cx="355429" cy="35542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E93E608-5BD1-7E3F-292F-0DA0819F1616}"/>
              </a:ext>
            </a:extLst>
          </p:cNvPr>
          <p:cNvSpPr txBox="1"/>
          <p:nvPr/>
        </p:nvSpPr>
        <p:spPr>
          <a:xfrm>
            <a:off x="2274184" y="4807820"/>
            <a:ext cx="40217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Located at the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302714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55017-D89C-48A9-A3FA-B39F61846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057" y="711850"/>
            <a:ext cx="6088242" cy="4431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933BB3-DC01-4E5B-BE5D-18F7DF46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50876"/>
            <a:ext cx="8754581" cy="651510"/>
          </a:xfrm>
        </p:spPr>
        <p:txBody>
          <a:bodyPr anchor="ctr"/>
          <a:lstStyle/>
          <a:p>
            <a:r>
              <a:rPr lang="en-US" sz="2800" dirty="0"/>
              <a:t>ADMX-G2 results and near term plans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05F3C-FFF2-4433-95F1-7C67A07F0D9C}"/>
              </a:ext>
            </a:extLst>
          </p:cNvPr>
          <p:cNvSpPr txBox="1"/>
          <p:nvPr/>
        </p:nvSpPr>
        <p:spPr>
          <a:xfrm>
            <a:off x="115101" y="1125200"/>
            <a:ext cx="488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5A95C-0C5E-46EE-AA24-9AE6065F18CB}"/>
              </a:ext>
            </a:extLst>
          </p:cNvPr>
          <p:cNvSpPr txBox="1"/>
          <p:nvPr/>
        </p:nvSpPr>
        <p:spPr>
          <a:xfrm>
            <a:off x="-16365" y="849849"/>
            <a:ext cx="3148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47" lvl="1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Operations in phases that match the cavity tunable bandwidths</a:t>
            </a:r>
          </a:p>
          <a:p>
            <a:pPr marL="400047" lvl="1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Previous runs with sets of two tuning rods (runs 1A, 1B, 1C)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9C467ABA-BADF-4BCE-9FD4-AE50E6AAA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29"/>
            <a:ext cx="48140" cy="2666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7610" tIns="29756" rIns="0" bIns="2856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C9F365F-89B3-4ED6-95E0-F143AF276A4E}"/>
              </a:ext>
            </a:extLst>
          </p:cNvPr>
          <p:cNvSpPr/>
          <p:nvPr/>
        </p:nvSpPr>
        <p:spPr>
          <a:xfrm>
            <a:off x="5183860" y="1431016"/>
            <a:ext cx="519947" cy="2805812"/>
          </a:xfrm>
          <a:prstGeom prst="rightBrace">
            <a:avLst>
              <a:gd name="adj1" fmla="val 8333"/>
              <a:gd name="adj2" fmla="val 49168"/>
            </a:avLst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0E0F4E-BE7C-4D0B-BE5C-5C7871444A6E}"/>
              </a:ext>
            </a:extLst>
          </p:cNvPr>
          <p:cNvSpPr txBox="1"/>
          <p:nvPr/>
        </p:nvSpPr>
        <p:spPr>
          <a:xfrm>
            <a:off x="5660020" y="2659920"/>
            <a:ext cx="45236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srgbClr val="0000FF"/>
                </a:solidFill>
              </a:rPr>
              <a:t>&gt; 10</a:t>
            </a:r>
            <a:r>
              <a:rPr lang="en-US" sz="1013" b="1" baseline="30000" dirty="0">
                <a:solidFill>
                  <a:srgbClr val="0000FF"/>
                </a:solidFill>
              </a:rPr>
              <a:t>5</a:t>
            </a:r>
            <a:endParaRPr lang="en-US" sz="1013" b="1" dirty="0">
              <a:solidFill>
                <a:srgbClr val="0000FF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A2C0E5-6383-4486-AE42-38B8C35D8339}"/>
              </a:ext>
            </a:extLst>
          </p:cNvPr>
          <p:cNvCxnSpPr>
            <a:cxnSpLocks/>
          </p:cNvCxnSpPr>
          <p:nvPr/>
        </p:nvCxnSpPr>
        <p:spPr>
          <a:xfrm flipV="1">
            <a:off x="5313487" y="3995184"/>
            <a:ext cx="1632232" cy="24164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2D004F1-E08C-4389-BF82-C97ECCE4D925}"/>
              </a:ext>
            </a:extLst>
          </p:cNvPr>
          <p:cNvSpPr txBox="1"/>
          <p:nvPr/>
        </p:nvSpPr>
        <p:spPr>
          <a:xfrm>
            <a:off x="3681997" y="701463"/>
            <a:ext cx="132119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Previous ADMX limits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56D704-003C-41ED-A0DD-7B5154964CF0}"/>
              </a:ext>
            </a:extLst>
          </p:cNvPr>
          <p:cNvCxnSpPr>
            <a:cxnSpLocks/>
          </p:cNvCxnSpPr>
          <p:nvPr/>
        </p:nvCxnSpPr>
        <p:spPr>
          <a:xfrm>
            <a:off x="4574189" y="898315"/>
            <a:ext cx="0" cy="208142"/>
          </a:xfrm>
          <a:prstGeom prst="straightConnector1">
            <a:avLst/>
          </a:prstGeom>
          <a:ln w="38100">
            <a:solidFill>
              <a:srgbClr val="419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3A014BA-A814-4441-86CE-6BD76EBD6078}"/>
              </a:ext>
            </a:extLst>
          </p:cNvPr>
          <p:cNvSpPr txBox="1"/>
          <p:nvPr/>
        </p:nvSpPr>
        <p:spPr>
          <a:xfrm>
            <a:off x="4926834" y="4473883"/>
            <a:ext cx="326724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2021 published limits (new region to DFSZ being analyzed)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73904B4-C2A9-4C16-8423-2B068D5E6B2F}"/>
              </a:ext>
            </a:extLst>
          </p:cNvPr>
          <p:cNvCxnSpPr>
            <a:cxnSpLocks/>
          </p:cNvCxnSpPr>
          <p:nvPr/>
        </p:nvCxnSpPr>
        <p:spPr>
          <a:xfrm flipV="1">
            <a:off x="4998830" y="4252678"/>
            <a:ext cx="23454" cy="255584"/>
          </a:xfrm>
          <a:prstGeom prst="straightConnector1">
            <a:avLst/>
          </a:prstGeom>
          <a:ln w="38100">
            <a:solidFill>
              <a:srgbClr val="FF33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0685D757-E60B-4147-BD1D-3F18DBD56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" y="2992568"/>
            <a:ext cx="2865496" cy="1790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DF0C58-4409-485D-B830-41640DF92E20}"/>
              </a:ext>
            </a:extLst>
          </p:cNvPr>
          <p:cNvSpPr/>
          <p:nvPr/>
        </p:nvSpPr>
        <p:spPr>
          <a:xfrm>
            <a:off x="4393905" y="3783347"/>
            <a:ext cx="850748" cy="68054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796D24-DA5E-4D2E-AA2B-92E55853B05D}"/>
              </a:ext>
            </a:extLst>
          </p:cNvPr>
          <p:cNvCxnSpPr>
            <a:cxnSpLocks/>
          </p:cNvCxnSpPr>
          <p:nvPr/>
        </p:nvCxnSpPr>
        <p:spPr>
          <a:xfrm flipH="1" flipV="1">
            <a:off x="2882825" y="2976239"/>
            <a:ext cx="2344345" cy="807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A6F48E-E02E-40A2-9741-1FA2675F698C}"/>
              </a:ext>
            </a:extLst>
          </p:cNvPr>
          <p:cNvCxnSpPr>
            <a:cxnSpLocks/>
          </p:cNvCxnSpPr>
          <p:nvPr/>
        </p:nvCxnSpPr>
        <p:spPr>
          <a:xfrm flipH="1">
            <a:off x="2882825" y="4474275"/>
            <a:ext cx="2361828" cy="3196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708F2B3-9A23-CBCE-C7E1-DEBB192FB83F}"/>
              </a:ext>
            </a:extLst>
          </p:cNvPr>
          <p:cNvSpPr txBox="1"/>
          <p:nvPr/>
        </p:nvSpPr>
        <p:spPr>
          <a:xfrm rot="21094585">
            <a:off x="6089890" y="3722377"/>
            <a:ext cx="120097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ADMX future reach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FF8885-653F-C591-AEE7-AF923BD47C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037" y="1817346"/>
            <a:ext cx="1107742" cy="11041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821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55017-D89C-48A9-A3FA-B39F61846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057" y="711850"/>
            <a:ext cx="6088242" cy="4431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933BB3-DC01-4E5B-BE5D-18F7DF46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50876"/>
            <a:ext cx="8754581" cy="651510"/>
          </a:xfrm>
        </p:spPr>
        <p:txBody>
          <a:bodyPr anchor="ctr"/>
          <a:lstStyle/>
          <a:p>
            <a:r>
              <a:rPr lang="en-US" sz="2800" dirty="0"/>
              <a:t>ADMX-G2 results and near term plans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05F3C-FFF2-4433-95F1-7C67A07F0D9C}"/>
              </a:ext>
            </a:extLst>
          </p:cNvPr>
          <p:cNvSpPr txBox="1"/>
          <p:nvPr/>
        </p:nvSpPr>
        <p:spPr>
          <a:xfrm>
            <a:off x="115101" y="1125200"/>
            <a:ext cx="488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5A95C-0C5E-46EE-AA24-9AE6065F18CB}"/>
              </a:ext>
            </a:extLst>
          </p:cNvPr>
          <p:cNvSpPr txBox="1"/>
          <p:nvPr/>
        </p:nvSpPr>
        <p:spPr>
          <a:xfrm>
            <a:off x="-16365" y="849849"/>
            <a:ext cx="3148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47" lvl="1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Operations in phases that match the cavity tunable bandwidths</a:t>
            </a:r>
          </a:p>
          <a:p>
            <a:pPr marL="400047" lvl="1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Previous runs with sets of two tuning rods (runs 1A, 1B, 1C)</a:t>
            </a:r>
          </a:p>
          <a:p>
            <a:pPr marL="400047" lvl="1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Upcoming 1D (single rod)                1-1.4 GHz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9C467ABA-BADF-4BCE-9FD4-AE50E6AAA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29"/>
            <a:ext cx="48140" cy="2666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7610" tIns="29756" rIns="0" bIns="2856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A2C0E5-6383-4486-AE42-38B8C35D8339}"/>
              </a:ext>
            </a:extLst>
          </p:cNvPr>
          <p:cNvCxnSpPr>
            <a:cxnSpLocks/>
          </p:cNvCxnSpPr>
          <p:nvPr/>
        </p:nvCxnSpPr>
        <p:spPr>
          <a:xfrm flipV="1">
            <a:off x="5313487" y="3995184"/>
            <a:ext cx="1632232" cy="24164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6B7B99A-8920-4C8E-9612-F90B39ED7DF7}"/>
              </a:ext>
            </a:extLst>
          </p:cNvPr>
          <p:cNvSpPr txBox="1"/>
          <p:nvPr/>
        </p:nvSpPr>
        <p:spPr>
          <a:xfrm rot="21094585">
            <a:off x="6089890" y="3722377"/>
            <a:ext cx="120097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ADMX future reach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004F1-E08C-4389-BF82-C97ECCE4D925}"/>
              </a:ext>
            </a:extLst>
          </p:cNvPr>
          <p:cNvSpPr txBox="1"/>
          <p:nvPr/>
        </p:nvSpPr>
        <p:spPr>
          <a:xfrm>
            <a:off x="3681997" y="701463"/>
            <a:ext cx="132119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Previous ADMX limits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56D704-003C-41ED-A0DD-7B5154964CF0}"/>
              </a:ext>
            </a:extLst>
          </p:cNvPr>
          <p:cNvCxnSpPr>
            <a:cxnSpLocks/>
          </p:cNvCxnSpPr>
          <p:nvPr/>
        </p:nvCxnSpPr>
        <p:spPr>
          <a:xfrm>
            <a:off x="4574189" y="898315"/>
            <a:ext cx="0" cy="208142"/>
          </a:xfrm>
          <a:prstGeom prst="straightConnector1">
            <a:avLst/>
          </a:prstGeom>
          <a:ln w="38100">
            <a:solidFill>
              <a:srgbClr val="419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53720F-301B-2683-5473-3586C5D2FDF6}"/>
              </a:ext>
            </a:extLst>
          </p:cNvPr>
          <p:cNvGrpSpPr/>
          <p:nvPr/>
        </p:nvGrpSpPr>
        <p:grpSpPr>
          <a:xfrm>
            <a:off x="5192110" y="1137681"/>
            <a:ext cx="478221" cy="3099146"/>
            <a:chOff x="5192110" y="1137681"/>
            <a:chExt cx="478221" cy="309914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77F402-75AC-87F1-754A-34B64DCEDD22}"/>
                </a:ext>
              </a:extLst>
            </p:cNvPr>
            <p:cNvCxnSpPr>
              <a:cxnSpLocks/>
            </p:cNvCxnSpPr>
            <p:nvPr/>
          </p:nvCxnSpPr>
          <p:spPr>
            <a:xfrm>
              <a:off x="5192110" y="1137681"/>
              <a:ext cx="0" cy="3099146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AE4773E-B36F-3CE1-71A2-3F1A54F3F0EB}"/>
                </a:ext>
              </a:extLst>
            </p:cNvPr>
            <p:cNvCxnSpPr>
              <a:cxnSpLocks/>
            </p:cNvCxnSpPr>
            <p:nvPr/>
          </p:nvCxnSpPr>
          <p:spPr>
            <a:xfrm>
              <a:off x="5670331" y="1137681"/>
              <a:ext cx="0" cy="3031861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2C89813-CE73-FE1F-78D8-5497250F10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2110" y="4169542"/>
              <a:ext cx="478221" cy="67285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6F7EC87-E861-7DA3-3CB6-C1606598A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0" y="2414233"/>
            <a:ext cx="2196662" cy="22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4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55017-D89C-48A9-A3FA-B39F61846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057" y="711850"/>
            <a:ext cx="6088242" cy="44316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933BB3-DC01-4E5B-BE5D-18F7DF46B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50876"/>
            <a:ext cx="8754581" cy="651510"/>
          </a:xfrm>
        </p:spPr>
        <p:txBody>
          <a:bodyPr anchor="ctr"/>
          <a:lstStyle/>
          <a:p>
            <a:r>
              <a:rPr lang="en-US" sz="2800" dirty="0"/>
              <a:t>ADMX-G2 results and near term plans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C05F3C-FFF2-4433-95F1-7C67A07F0D9C}"/>
              </a:ext>
            </a:extLst>
          </p:cNvPr>
          <p:cNvSpPr txBox="1"/>
          <p:nvPr/>
        </p:nvSpPr>
        <p:spPr>
          <a:xfrm>
            <a:off x="115101" y="1125200"/>
            <a:ext cx="488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5A95C-0C5E-46EE-AA24-9AE6065F18CB}"/>
              </a:ext>
            </a:extLst>
          </p:cNvPr>
          <p:cNvSpPr txBox="1"/>
          <p:nvPr/>
        </p:nvSpPr>
        <p:spPr>
          <a:xfrm>
            <a:off x="-16365" y="849849"/>
            <a:ext cx="31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47" lvl="1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Operations in phases that match the cavity tunable bandwidths</a:t>
            </a:r>
          </a:p>
          <a:p>
            <a:pPr marL="400047" lvl="1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Previous runs with sets of two tuning rods (runs 1A, 1B, 1C)</a:t>
            </a:r>
          </a:p>
          <a:p>
            <a:pPr marL="400047" lvl="1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Upcoming 1D (single rod)                1-1.4 GHz</a:t>
            </a:r>
          </a:p>
          <a:p>
            <a:pPr marL="400047" lvl="1" indent="-285750" eaLnBrk="0" hangingPunct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ea typeface="ＭＳ Ｐゴシック" pitchFamily="34" charset="-128"/>
              </a:rPr>
              <a:t>Switch to frequency locked 4-cavity array for 1.4-1.9 GHz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9C467ABA-BADF-4BCE-9FD4-AE50E6AAA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29"/>
            <a:ext cx="48140" cy="2666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7610" tIns="29756" rIns="0" bIns="2856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endParaRPr lang="en-US" alt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A2C0E5-6383-4486-AE42-38B8C35D8339}"/>
              </a:ext>
            </a:extLst>
          </p:cNvPr>
          <p:cNvCxnSpPr>
            <a:cxnSpLocks/>
          </p:cNvCxnSpPr>
          <p:nvPr/>
        </p:nvCxnSpPr>
        <p:spPr>
          <a:xfrm flipV="1">
            <a:off x="5313487" y="3995184"/>
            <a:ext cx="1632232" cy="24164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2D004F1-E08C-4389-BF82-C97ECCE4D925}"/>
              </a:ext>
            </a:extLst>
          </p:cNvPr>
          <p:cNvSpPr txBox="1"/>
          <p:nvPr/>
        </p:nvSpPr>
        <p:spPr>
          <a:xfrm>
            <a:off x="3681997" y="701463"/>
            <a:ext cx="132119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Previous ADMX limits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56D704-003C-41ED-A0DD-7B5154964CF0}"/>
              </a:ext>
            </a:extLst>
          </p:cNvPr>
          <p:cNvCxnSpPr>
            <a:cxnSpLocks/>
          </p:cNvCxnSpPr>
          <p:nvPr/>
        </p:nvCxnSpPr>
        <p:spPr>
          <a:xfrm>
            <a:off x="4574189" y="898315"/>
            <a:ext cx="0" cy="208142"/>
          </a:xfrm>
          <a:prstGeom prst="straightConnector1">
            <a:avLst/>
          </a:prstGeom>
          <a:ln w="38100">
            <a:solidFill>
              <a:srgbClr val="419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39DE268-43EE-0CC5-2A31-61803C7E8ECA}"/>
              </a:ext>
            </a:extLst>
          </p:cNvPr>
          <p:cNvGrpSpPr/>
          <p:nvPr/>
        </p:nvGrpSpPr>
        <p:grpSpPr>
          <a:xfrm>
            <a:off x="5676500" y="1137681"/>
            <a:ext cx="478221" cy="3031861"/>
            <a:chOff x="5192110" y="1204966"/>
            <a:chExt cx="478221" cy="303186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86BD35E-6D7C-B498-7F5F-5580E6FD4D0C}"/>
                </a:ext>
              </a:extLst>
            </p:cNvPr>
            <p:cNvCxnSpPr>
              <a:cxnSpLocks/>
            </p:cNvCxnSpPr>
            <p:nvPr/>
          </p:nvCxnSpPr>
          <p:spPr>
            <a:xfrm>
              <a:off x="5192110" y="1204966"/>
              <a:ext cx="0" cy="3031861"/>
            </a:xfrm>
            <a:prstGeom prst="line">
              <a:avLst/>
            </a:prstGeom>
            <a:ln w="38100" cmpd="sng">
              <a:solidFill>
                <a:srgbClr val="7030A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AE10E5-B021-0A4D-8F90-50529F56A05C}"/>
                </a:ext>
              </a:extLst>
            </p:cNvPr>
            <p:cNvCxnSpPr>
              <a:cxnSpLocks/>
            </p:cNvCxnSpPr>
            <p:nvPr/>
          </p:nvCxnSpPr>
          <p:spPr>
            <a:xfrm>
              <a:off x="5670331" y="1204966"/>
              <a:ext cx="0" cy="2964576"/>
            </a:xfrm>
            <a:prstGeom prst="line">
              <a:avLst/>
            </a:prstGeom>
            <a:ln w="38100" cmpd="sng">
              <a:solidFill>
                <a:srgbClr val="7030A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2A532C5-61F7-CB5A-1D0E-BD9131B813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2110" y="4169542"/>
              <a:ext cx="478221" cy="67285"/>
            </a:xfrm>
            <a:prstGeom prst="line">
              <a:avLst/>
            </a:prstGeom>
            <a:ln w="38100" cmpd="sng">
              <a:solidFill>
                <a:srgbClr val="7030A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D39964-7FC6-0C44-466D-6D2433FFD74B}"/>
              </a:ext>
            </a:extLst>
          </p:cNvPr>
          <p:cNvGrpSpPr/>
          <p:nvPr/>
        </p:nvGrpSpPr>
        <p:grpSpPr>
          <a:xfrm>
            <a:off x="5192110" y="1137681"/>
            <a:ext cx="478221" cy="3099146"/>
            <a:chOff x="5192110" y="1137681"/>
            <a:chExt cx="478221" cy="309914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62EE232-3E2D-3FD1-F570-DCD7C2BC7AD8}"/>
                </a:ext>
              </a:extLst>
            </p:cNvPr>
            <p:cNvCxnSpPr>
              <a:cxnSpLocks/>
            </p:cNvCxnSpPr>
            <p:nvPr/>
          </p:nvCxnSpPr>
          <p:spPr>
            <a:xfrm>
              <a:off x="5192110" y="1137681"/>
              <a:ext cx="0" cy="3099146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DE19AC4-9141-E904-5A5F-05249F46D176}"/>
                </a:ext>
              </a:extLst>
            </p:cNvPr>
            <p:cNvCxnSpPr>
              <a:cxnSpLocks/>
            </p:cNvCxnSpPr>
            <p:nvPr/>
          </p:nvCxnSpPr>
          <p:spPr>
            <a:xfrm>
              <a:off x="5670331" y="1137681"/>
              <a:ext cx="0" cy="3031861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3C5D79F-06C9-3ACE-8C51-CA9CA8707A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2110" y="4169542"/>
              <a:ext cx="478221" cy="67285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30B34BB-850A-E067-E1FC-071EC6458751}"/>
              </a:ext>
            </a:extLst>
          </p:cNvPr>
          <p:cNvSpPr txBox="1"/>
          <p:nvPr/>
        </p:nvSpPr>
        <p:spPr>
          <a:xfrm rot="21094585">
            <a:off x="6089890" y="3722377"/>
            <a:ext cx="120097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ADMX future reach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3C8416-B05F-B504-2F73-C84B606C88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28" y="2747215"/>
            <a:ext cx="2421176" cy="18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255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_PPT_UNC_V5.23_wide-16x9.potx" id="{83130911-C7AB-48B9-8C29-C9D32ACF0083}" vid="{243C0807-7D1A-4674-975A-BB624B1044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ED61F8364C14D976696C0019DD681" ma:contentTypeVersion="2" ma:contentTypeDescription="Create a new document." ma:contentTypeScope="" ma:versionID="714448ee017ebee24f4e634777f12cdf">
  <xsd:schema xmlns:xsd="http://www.w3.org/2001/XMLSchema" xmlns:xs="http://www.w3.org/2001/XMLSchema" xmlns:p="http://schemas.microsoft.com/office/2006/metadata/properties" xmlns:ns2="6cdeb712-aff0-40cc-a163-c5bda9da4865" targetNamespace="http://schemas.microsoft.com/office/2006/metadata/properties" ma:root="true" ma:fieldsID="e68b81adae8483ebf7f7e498a422d8fd" ns2:_="">
    <xsd:import namespace="6cdeb712-aff0-40cc-a163-c5bda9da48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eb712-aff0-40cc-a163-c5bda9da48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362152-7C4C-4016-A0A3-9CEAFDB0D48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76AE563-5BDF-4E84-A3A6-6929A7A48C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deb712-aff0-40cc-a163-c5bda9da48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2EAB20-0F3B-4FB1-A421-A4EEC1AFA6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2015_PPT_UNC_V7</Template>
  <TotalTime>47139</TotalTime>
  <Words>2191</Words>
  <Application>Microsoft Macintosh PowerPoint</Application>
  <PresentationFormat>On-screen Show (16:9)</PresentationFormat>
  <Paragraphs>335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Arial Nova Light</vt:lpstr>
      <vt:lpstr>Calibri</vt:lpstr>
      <vt:lpstr>Cambria Math</vt:lpstr>
      <vt:lpstr>Helvetica</vt:lpstr>
      <vt:lpstr>Lucida Grande</vt:lpstr>
      <vt:lpstr>Roboto</vt:lpstr>
      <vt:lpstr>Symbol</vt:lpstr>
      <vt:lpstr>System Font Regular</vt:lpstr>
      <vt:lpstr>Wingdings</vt:lpstr>
      <vt:lpstr>Wingdings 2</vt:lpstr>
      <vt:lpstr>Wingdings 3</vt:lpstr>
      <vt:lpstr>2015_PPT_UNC_V7.06 (1)</vt:lpstr>
      <vt:lpstr>Opportunities for SRF Cavities in the ADMX-EFR Project</vt:lpstr>
      <vt:lpstr>Axions: A solution to two major mysteries in physics and cosmology</vt:lpstr>
      <vt:lpstr>Axion Dark Matter Searches: The Haloscope Technique</vt:lpstr>
      <vt:lpstr>ADMX Currently Operating Project: Experimental Layout</vt:lpstr>
      <vt:lpstr>ADMX Operations: Tuning &amp; Coupling</vt:lpstr>
      <vt:lpstr>ADMX Run 1C: Saw Persistent Signal at 896.45 MHz!</vt:lpstr>
      <vt:lpstr>ADMX-G2 results and near term plans</vt:lpstr>
      <vt:lpstr>ADMX-G2 results and near term plans</vt:lpstr>
      <vt:lpstr>ADMX-G2 results and near term plans</vt:lpstr>
      <vt:lpstr>PowerPoint Presentation</vt:lpstr>
      <vt:lpstr>ADMX-Extended Frequency Range</vt:lpstr>
      <vt:lpstr>Overall System Concept</vt:lpstr>
      <vt:lpstr>Resonator Design currently clamshell cavity</vt:lpstr>
      <vt:lpstr>What about using superconductors for cavities?</vt:lpstr>
      <vt:lpstr>PowerPoint Presentation</vt:lpstr>
      <vt:lpstr>PowerPoint Presentation</vt:lpstr>
      <vt:lpstr>Test Cavity Geometries: Multi-mode Measurements with NbTi Clamshell</vt:lpstr>
      <vt:lpstr>NbTi Clamshell Cavity RF losses in Field: endcaps vs walls </vt:lpstr>
      <vt:lpstr>Simulations allow calculation of Geometric Factors</vt:lpstr>
      <vt:lpstr>B-field tolerant SRF cavity development worldwide</vt:lpstr>
      <vt:lpstr>Near term ‘Hybrid’-SRF ADMX Sidecar (Installing now)</vt:lpstr>
      <vt:lpstr>ADMX-EFR Run Times Estimates</vt:lpstr>
      <vt:lpstr>ADMX-EFR Run Times Estimates</vt:lpstr>
      <vt:lpstr>ADMX-EFR Run Times Estimates</vt:lpstr>
      <vt:lpstr>PowerPoint Presentation</vt:lpstr>
      <vt:lpstr>Backup slides</vt:lpstr>
      <vt:lpstr>Livermore Center for Quantum Science </vt:lpstr>
      <vt:lpstr>ADMX started at LLNL</vt:lpstr>
      <vt:lpstr>Moved to the U. of Washington in 2010</vt:lpstr>
      <vt:lpstr>ADMX: Sidecar operations</vt:lpstr>
      <vt:lpstr>JPA (Main Cavity ~ 1 GHz) + TWPA (Sidecar Cavity: 4-6 GHz)</vt:lpstr>
      <vt:lpstr>PowerPoint Presentation</vt:lpstr>
      <vt:lpstr>Decomposition Matrix (2x2 case)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Bowden, Nathaniel</dc:creator>
  <cp:lastModifiedBy>Carosi, Gianpaolo P.</cp:lastModifiedBy>
  <cp:revision>37</cp:revision>
  <cp:lastPrinted>2019-05-28T21:56:25Z</cp:lastPrinted>
  <dcterms:created xsi:type="dcterms:W3CDTF">2019-03-06T19:11:16Z</dcterms:created>
  <dcterms:modified xsi:type="dcterms:W3CDTF">2023-09-07T23:01:24Z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0x010100E5EED61F8364C14D976696C0019DD681</vt:lpwstr>
  </property>
</Properties>
</file>