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04" r:id="rId3"/>
    <p:sldId id="258" r:id="rId4"/>
    <p:sldId id="274" r:id="rId5"/>
    <p:sldId id="276" r:id="rId6"/>
    <p:sldId id="277" r:id="rId7"/>
    <p:sldId id="259" r:id="rId8"/>
    <p:sldId id="288" r:id="rId9"/>
    <p:sldId id="290" r:id="rId10"/>
    <p:sldId id="289" r:id="rId11"/>
    <p:sldId id="285" r:id="rId12"/>
    <p:sldId id="282" r:id="rId13"/>
    <p:sldId id="283" r:id="rId14"/>
    <p:sldId id="272" r:id="rId15"/>
    <p:sldId id="270" r:id="rId16"/>
    <p:sldId id="269" r:id="rId17"/>
    <p:sldId id="278" r:id="rId18"/>
    <p:sldId id="265" r:id="rId19"/>
    <p:sldId id="260" r:id="rId20"/>
    <p:sldId id="261" r:id="rId21"/>
    <p:sldId id="262" r:id="rId22"/>
    <p:sldId id="263" r:id="rId23"/>
    <p:sldId id="273" r:id="rId24"/>
    <p:sldId id="294" r:id="rId25"/>
    <p:sldId id="295" r:id="rId26"/>
    <p:sldId id="271" r:id="rId27"/>
    <p:sldId id="286" r:id="rId28"/>
    <p:sldId id="291" r:id="rId29"/>
    <p:sldId id="293" r:id="rId30"/>
    <p:sldId id="292" r:id="rId31"/>
    <p:sldId id="300" r:id="rId32"/>
    <p:sldId id="299" r:id="rId33"/>
    <p:sldId id="280" r:id="rId34"/>
    <p:sldId id="301" r:id="rId35"/>
    <p:sldId id="302" r:id="rId36"/>
    <p:sldId id="297" r:id="rId37"/>
    <p:sldId id="298" r:id="rId38"/>
    <p:sldId id="30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94243" autoAdjust="0"/>
  </p:normalViewPr>
  <p:slideViewPr>
    <p:cSldViewPr snapToGrid="0" showGuides="1">
      <p:cViewPr varScale="1">
        <p:scale>
          <a:sx n="65" d="100"/>
          <a:sy n="65" d="100"/>
        </p:scale>
        <p:origin x="60" y="11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CC2D6-1AB9-42E9-954B-F44007D41036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8FA86-13A5-45AF-8DAD-96FEE1C74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7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8FA86-13A5-45AF-8DAD-96FEE1C74C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BC80-DFC5-439C-8120-1A29EED777B0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5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34BB1-72D8-4F93-A2CA-FC7DF63263C9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3D1B0-499C-4732-86AE-C5FA3BBD6652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7E53-FFA4-4429-AF7B-B9EC9D169CF2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12897-4D7A-4485-87D6-B216DA26D801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1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01B9-193C-4E67-9D38-89C2BC377463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6BF8-C8A9-474D-8FEF-41B84E3C1739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4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582F-4E69-4BB7-A0D5-2B40D45DADEA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7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01DD-B51D-4545-92DD-EE6A9B4171ED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0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EAE0-CD2A-4AB4-BBAF-1AE7FAC5B1DF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5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D7CC-48C4-4D64-9B44-A2A8999D5A2C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FC3BD-36F1-44FC-855A-FA0351BAED6E}" type="datetime3">
              <a:rPr lang="en-US" smtClean="0"/>
              <a:t>2 September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Quantum Technologies for Fundamental Physics, Erice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1.png"/><Relationship Id="rId7" Type="http://schemas.openxmlformats.org/officeDocument/2006/relationships/image" Target="../media/image9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10.png"/><Relationship Id="rId4" Type="http://schemas.openxmlformats.org/officeDocument/2006/relationships/image" Target="../media/image10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5.png"/><Relationship Id="rId3" Type="http://schemas.openxmlformats.org/officeDocument/2006/relationships/image" Target="../media/image1330.png"/><Relationship Id="rId7" Type="http://schemas.openxmlformats.org/officeDocument/2006/relationships/image" Target="../media/image1370.png"/><Relationship Id="rId12" Type="http://schemas.openxmlformats.org/officeDocument/2006/relationships/image" Target="../media/image137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0.png"/><Relationship Id="rId11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42.png"/><Relationship Id="rId4" Type="http://schemas.openxmlformats.org/officeDocument/2006/relationships/image" Target="../media/image1340.png"/><Relationship Id="rId9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55.png"/><Relationship Id="rId4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7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48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5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45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10.png"/><Relationship Id="rId3" Type="http://schemas.openxmlformats.org/officeDocument/2006/relationships/image" Target="../media/image97.png"/><Relationship Id="rId7" Type="http://schemas.openxmlformats.org/officeDocument/2006/relationships/image" Target="../media/image150.png"/><Relationship Id="rId12" Type="http://schemas.openxmlformats.org/officeDocument/2006/relationships/image" Target="../media/image2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90.png"/><Relationship Id="rId5" Type="http://schemas.openxmlformats.org/officeDocument/2006/relationships/image" Target="../media/image130.png"/><Relationship Id="rId15" Type="http://schemas.openxmlformats.org/officeDocument/2006/relationships/image" Target="../media/image98.png"/><Relationship Id="rId10" Type="http://schemas.openxmlformats.org/officeDocument/2006/relationships/image" Target="../media/image180.png"/><Relationship Id="rId4" Type="http://schemas.openxmlformats.org/officeDocument/2006/relationships/image" Target="../media/image120.png"/><Relationship Id="rId9" Type="http://schemas.openxmlformats.org/officeDocument/2006/relationships/image" Target="../media/image170.png"/><Relationship Id="rId1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 in Gravitational Wave Detectors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25" y="799613"/>
            <a:ext cx="2150575" cy="161915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A4401F1B-CE8E-4CD0-B80C-89CCA9F0CC40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8" y="777839"/>
            <a:ext cx="2833914" cy="15940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80657" y="1864682"/>
            <a:ext cx="6041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Jean-Pierre Zendri`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Sezione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Padova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Virgo collaboration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38402" y="4880026"/>
            <a:ext cx="7326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1-6 September 2023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 GW detectors 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62F46926-C1C6-414D-8B27-1D618580017F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9" y="1336760"/>
            <a:ext cx="5574110" cy="4741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5600" y="3638673"/>
            <a:ext cx="253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 cavity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56694" y="2102316"/>
            <a:ext cx="253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 cavity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751" y="3399188"/>
            <a:ext cx="253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 mirror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0836" y="4451743"/>
            <a:ext cx="2533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mirror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41569" y="923827"/>
                <a:ext cx="5909132" cy="453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Resonant sideband extraction 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scheme (LIGO and Virgo) the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optomechanical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coupling factor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is</m:t>
                    </m:r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enhanced</m:t>
                    </m:r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𝑎𝑟𝑚𝑠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instead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in the detector bandwidth </a:t>
                </a:r>
                <a14:m>
                  <m:oMath xmlns:m="http://schemas.openxmlformats.org/officeDocument/2006/math">
                    <m:r>
                      <a:rPr lang="it-IT" sz="22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𝐼𝑇𝐹</m:t>
                        </m:r>
                      </m:sub>
                    </m:sSub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𝜅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Ω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𝑎𝑟𝑚𝑠</m:t>
                              </m:r>
                            </m:sub>
                          </m:sSub>
                        </m:num>
                        <m:den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𝑚𝐿𝑐</m:t>
                          </m:r>
                        </m:den>
                      </m:f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𝐼𝑇𝐹</m:t>
                              </m:r>
                            </m:sub>
                          </m:sSub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𝐼𝑇𝐹</m:t>
                                  </m:r>
                                </m:sub>
                                <m:sup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</a:t>
                </a:r>
                <a:r>
                  <a:rPr lang="en-US" sz="2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detuned configuration 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mechanical susceptibility (and therefore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affected by the </a:t>
                </a:r>
                <a:r>
                  <a:rPr lang="en-US" sz="2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optical spring </a:t>
                </a:r>
              </a:p>
              <a:p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569" y="923827"/>
                <a:ext cx="5909132" cy="4533933"/>
              </a:xfrm>
              <a:prstGeom prst="rect">
                <a:avLst/>
              </a:prstGeom>
              <a:blipFill>
                <a:blip r:embed="rId3"/>
                <a:stretch>
                  <a:fillRect l="-1135" t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007721" y="923376"/>
            <a:ext cx="6132065" cy="2277314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002356" y="3383774"/>
            <a:ext cx="6132065" cy="3146955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375" y="4727877"/>
            <a:ext cx="2494672" cy="1749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13" y="676142"/>
            <a:ext cx="3233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Dual Recycled configuration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6096000" y="4077137"/>
            <a:ext cx="6008918" cy="204923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Squeezing degradation: quantum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lossses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62F46926-C1C6-414D-8B27-1D618580017F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2998208" y="1261357"/>
            <a:ext cx="225823" cy="612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05" y="2790642"/>
            <a:ext cx="811833" cy="830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9" y="1452813"/>
            <a:ext cx="822857" cy="841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24" y="1460751"/>
            <a:ext cx="822857" cy="84190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465453" y="1979711"/>
            <a:ext cx="576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>
            <a:off x="2817840" y="2570229"/>
            <a:ext cx="350409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48801" y="1996989"/>
            <a:ext cx="612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1720264" y="1727966"/>
            <a:ext cx="2376000" cy="23989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593765" y="1564399"/>
            <a:ext cx="822857" cy="830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85376" y="1572787"/>
            <a:ext cx="822857" cy="82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93395" y="1478581"/>
            <a:ext cx="67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1526" y="1478581"/>
            <a:ext cx="678503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358608" y="897491"/>
                <a:ext cx="15447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Losses: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608" y="897491"/>
                <a:ext cx="1544714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92683" y="2313001"/>
                <a:ext cx="745724" cy="38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83" y="2313001"/>
                <a:ext cx="745724" cy="388889"/>
              </a:xfrm>
              <a:prstGeom prst="rect">
                <a:avLst/>
              </a:prstGeom>
              <a:blipFill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97461" y="3028987"/>
                <a:ext cx="745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𝐶𝑜h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461" y="3028987"/>
                <a:ext cx="74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122993" y="2355801"/>
                <a:ext cx="3167828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𝐶𝑜h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993" y="2355801"/>
                <a:ext cx="3167828" cy="430118"/>
              </a:xfrm>
              <a:prstGeom prst="rect">
                <a:avLst/>
              </a:prstGeom>
              <a:blipFill>
                <a:blip r:embed="rId8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6123813" y="946885"/>
            <a:ext cx="6008918" cy="2583548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60470" y="1047497"/>
            <a:ext cx="58015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 mechanism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Absorption, clipping  and scattering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Misalignment and geometrical mode mismatch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olarization error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Photodetector quantum efficiency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order mode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06" y="4313678"/>
            <a:ext cx="5321197" cy="19007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80358" y="638308"/>
            <a:ext cx="3880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Splitter  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-294290" y="3851548"/>
                <a:ext cx="635477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dependent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losses</m:t>
                    </m:r>
                    <m:r>
                      <a:rPr lang="it-IT" sz="2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4290" y="3851548"/>
                <a:ext cx="6354778" cy="430887"/>
              </a:xfrm>
              <a:prstGeom prst="rect">
                <a:avLst/>
              </a:prstGeom>
              <a:blipFill>
                <a:blip r:embed="rId10"/>
                <a:stretch>
                  <a:fillRect t="-1000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677725" y="7676190"/>
            <a:ext cx="361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D 104, 062006 (2021)</a:t>
            </a:r>
            <a:endParaRPr lang="en-US" sz="1600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63487" y="4474335"/>
            <a:ext cx="58015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amount of losses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tipically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range between  20%  and 40%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 not fully explained with the loss budget.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3935" y="6136498"/>
            <a:ext cx="421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 D 104, 062006 (2021)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6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/>
      <p:bldP spid="24" grpId="0"/>
      <p:bldP spid="25" grpId="0"/>
      <p:bldP spid="32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617120" y="3557798"/>
            <a:ext cx="63628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+mj-lt"/>
              <a:buAutoNum type="arabicPeriod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mismatch cause a beam splitter like mixing between LG00 and HOM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two mode experience different phase evolution during propagation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Another mismatch mix back  the modes leading to an additional effective loss contribution which can also be negative (coherent cancellation)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683" y="4828546"/>
            <a:ext cx="5155602" cy="1314958"/>
          </a:xfrm>
          <a:prstGeom prst="rect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106882" y="3433274"/>
            <a:ext cx="6008918" cy="2927769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role of the High Order Modes (HOM)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62F46926-C1C6-414D-8B27-1D618580017F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88790" y="993497"/>
            <a:ext cx="5801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scattered light  couple to the high order modes resulting in a loss in the fundamental mode.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Particularly efficient mechanism if the resonance frequency of the HOM falls close to that of the fundamental mode.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16" y="1475279"/>
            <a:ext cx="2112940" cy="1893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54" y="1606103"/>
            <a:ext cx="2964109" cy="166120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239534" y="1107088"/>
            <a:ext cx="333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Mirror roughness Map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57577" y="1124745"/>
            <a:ext cx="333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RTL versus mirror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1379583" y="3811934"/>
            <a:ext cx="4115157" cy="20016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9430" y="4451331"/>
            <a:ext cx="1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LG00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95" y="4830689"/>
            <a:ext cx="1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163" y="3852736"/>
            <a:ext cx="153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8107" y="4982107"/>
            <a:ext cx="153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1298" y="4968968"/>
            <a:ext cx="153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7482" y="4952185"/>
            <a:ext cx="153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Gouy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850" y="5534392"/>
            <a:ext cx="153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Coher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789" y="656764"/>
            <a:ext cx="3927641" cy="43088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deformation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665" y="3366832"/>
            <a:ext cx="3927641" cy="43088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Mismatch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09664" y="825651"/>
            <a:ext cx="6008918" cy="229150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Squeezing degradation: dephasing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62F46926-C1C6-414D-8B27-1D618580017F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68" y="1123520"/>
            <a:ext cx="2268374" cy="2320883"/>
          </a:xfrm>
          <a:prstGeom prst="rect">
            <a:avLst/>
          </a:prstGeom>
        </p:spPr>
      </p:pic>
      <p:sp>
        <p:nvSpPr>
          <p:cNvPr id="12" name="Arc 11"/>
          <p:cNvSpPr>
            <a:spLocks noChangeAspect="1"/>
          </p:cNvSpPr>
          <p:nvPr/>
        </p:nvSpPr>
        <p:spPr>
          <a:xfrm rot="18900000">
            <a:off x="2462392" y="1432126"/>
            <a:ext cx="1283752" cy="1341614"/>
          </a:xfrm>
          <a:prstGeom prst="arc">
            <a:avLst>
              <a:gd name="adj1" fmla="val 17513097"/>
              <a:gd name="adj2" fmla="val 20172245"/>
            </a:avLst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42656" y="2260150"/>
                <a:ext cx="528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656" y="2260150"/>
                <a:ext cx="528649" cy="307777"/>
              </a:xfrm>
              <a:prstGeom prst="rect">
                <a:avLst/>
              </a:prstGeom>
              <a:blipFill>
                <a:blip r:embed="rId3"/>
                <a:stretch>
                  <a:fillRect l="-1609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95599" y="649062"/>
                <a:ext cx="528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99" y="649062"/>
                <a:ext cx="528649" cy="307777"/>
              </a:xfrm>
              <a:prstGeom prst="rect">
                <a:avLst/>
              </a:prstGeom>
              <a:blipFill>
                <a:blip r:embed="rId4"/>
                <a:stretch>
                  <a:fillRect l="-1609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27170" y="3576874"/>
                <a:ext cx="528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𝑎𝑐𝑡𝑢𝑙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170" y="3576874"/>
                <a:ext cx="528649" cy="307777"/>
              </a:xfrm>
              <a:prstGeom prst="rect">
                <a:avLst/>
              </a:prstGeom>
              <a:blipFill>
                <a:blip r:embed="rId5"/>
                <a:stretch>
                  <a:fillRect l="-16092" r="-8046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2771729" y="3557308"/>
            <a:ext cx="6120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02357" y="1031824"/>
            <a:ext cx="3960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0" y="3959485"/>
            <a:ext cx="4003965" cy="25000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57925" y="825942"/>
            <a:ext cx="56435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by a  phase jitter between the LO (ITF carrier) and the squeezed field which manifests with a squeezing angular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ijtter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low frequency     contribution (mainly deriving from seismic and acoustic noise) is suppressed with the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coherent control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loop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less than few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-rms.</a:t>
            </a: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high frequencies contribution comes mainly from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sidebands unbalancing or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interacting with the interferometer contrast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8190" y="3564987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125, 131101 (2020)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3635" y="4149177"/>
            <a:ext cx="1252330" cy="1157215"/>
          </a:xfrm>
          <a:prstGeom prst="rect">
            <a:avLst/>
          </a:prstGeom>
          <a:solidFill>
            <a:srgbClr val="92D050">
              <a:alpha val="3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37205" y="3996779"/>
            <a:ext cx="1658795" cy="1477328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values of the optical losses and angular jitter in GW detectors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Elbow Connector 21"/>
          <p:cNvCxnSpPr>
            <a:stCxn id="5" idx="1"/>
          </p:cNvCxnSpPr>
          <p:nvPr/>
        </p:nvCxnSpPr>
        <p:spPr>
          <a:xfrm rot="10800000" flipV="1">
            <a:off x="2835965" y="4735442"/>
            <a:ext cx="1601240" cy="20021"/>
          </a:xfrm>
          <a:prstGeom prst="bentConnector3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034" y="3636629"/>
            <a:ext cx="181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10 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5874" y="4292004"/>
            <a:ext cx="7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9214" y="4886364"/>
            <a:ext cx="7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1171" y="5293352"/>
            <a:ext cx="7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6834" y="5640744"/>
            <a:ext cx="7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5314" y="5785524"/>
            <a:ext cx="7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89874" y="5755044"/>
            <a:ext cx="7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64632" y="841010"/>
            <a:ext cx="6008918" cy="1132172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188429" y="2043365"/>
            <a:ext cx="6008918" cy="4088728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Virgo Gravitational wave detector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39C3DCDA-AD1B-48C2-BC54-096822ACA111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28" y="747936"/>
            <a:ext cx="3805409" cy="3172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86B615-2736-4C6E-8C6B-2D7E00C45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3" y="889986"/>
            <a:ext cx="4386905" cy="3076812"/>
          </a:xfrm>
          <a:prstGeom prst="rect">
            <a:avLst/>
          </a:prstGeom>
          <a:ln>
            <a:noFill/>
          </a:ln>
          <a:effectLst>
            <a:outerShdw blurRad="190500" sx="103000" sy="103000" algn="ctr" rotWithShape="0">
              <a:prstClr val="black">
                <a:alpha val="8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99803" y="5077453"/>
            <a:ext cx="4109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Virgo collaboration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countires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 Institutes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 members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850" y="828951"/>
            <a:ext cx="545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site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 Gravitational Observatory (EGO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Cascina, Italy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1676" y="3978600"/>
            <a:ext cx="53509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 reduction in Virgo 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Run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O3 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(Apr. 2019-Mar. 2020)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recycled configuration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Run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O4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Dual recycled configuration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7600" y="4010415"/>
            <a:ext cx="5780318" cy="2467376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3291" y="4012033"/>
            <a:ext cx="4109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Virgo detector: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arm (3km) cavities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Located in Cascina (Italy)</a:t>
            </a:r>
          </a:p>
        </p:txBody>
      </p:sp>
    </p:spTree>
    <p:extLst>
      <p:ext uri="{BB962C8B-B14F-4D97-AF65-F5344CB8AC3E}">
        <p14:creationId xmlns:p14="http://schemas.microsoft.com/office/powerpoint/2010/main" val="16487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run O3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07920FCD-9803-4F7E-99EF-BA4E8CFAEE7D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71" y="807165"/>
            <a:ext cx="7403229" cy="5358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1089" y="1214060"/>
            <a:ext cx="4109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recycling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independent squeezing injection</a:t>
            </a:r>
          </a:p>
        </p:txBody>
      </p:sp>
    </p:spTree>
    <p:extLst>
      <p:ext uri="{BB962C8B-B14F-4D97-AF65-F5344CB8AC3E}">
        <p14:creationId xmlns:p14="http://schemas.microsoft.com/office/powerpoint/2010/main" val="27717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19" y="542780"/>
            <a:ext cx="4068266" cy="387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AEI vacuum squeezed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7ABB283C-3952-4645-9982-1E6C8460530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2" y="995483"/>
            <a:ext cx="5269112" cy="26951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373" y="4234058"/>
            <a:ext cx="3240360" cy="22296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135" y="620644"/>
            <a:ext cx="5932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M.Mehmet</a:t>
            </a:r>
            <a:r>
              <a:rPr lang="en-GB" sz="20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H.Vahlbruch</a:t>
            </a:r>
            <a:r>
              <a:rPr lang="en-GB" sz="20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CQG 36, 015014 (2019</a:t>
            </a:r>
            <a:r>
              <a:rPr lang="en-GB" sz="20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GB" sz="2000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760" y="4121648"/>
                <a:ext cx="5704115" cy="2876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Squeezed states generated with parametric down conversion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crystals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Double resonant linear OPA cavity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residual phase noise (3.5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RMS)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 to 12 dB of squeezing measured in the audio band</a:t>
                </a:r>
              </a:p>
              <a:p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60" y="4121648"/>
                <a:ext cx="5704115" cy="2876428"/>
              </a:xfrm>
              <a:prstGeom prst="rect">
                <a:avLst/>
              </a:prstGeom>
              <a:blipFill>
                <a:blip r:embed="rId5"/>
                <a:stretch>
                  <a:fillRect l="-1282" t="-1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326255" y="3835685"/>
            <a:ext cx="5749600" cy="2612214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14199" y="1030901"/>
            <a:ext cx="316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The AEI squeezer in Cascina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016815" y="820699"/>
            <a:ext cx="19251" cy="3290184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5898784" y="2025740"/>
            <a:ext cx="177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~1meter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run O3: results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07920FCD-9803-4F7E-99EF-BA4E8CFAEE7D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7" y="944916"/>
            <a:ext cx="7027085" cy="35542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69114" y="179825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No SQZ injection</a:t>
            </a:r>
            <a:endParaRPr lang="en-US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9591" y="1099212"/>
            <a:ext cx="257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Amplitude SQZ injection </a:t>
            </a:r>
            <a:endParaRPr lang="en-US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738254" y="1296005"/>
            <a:ext cx="566057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738250" y="1992691"/>
            <a:ext cx="566057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738246" y="2253954"/>
            <a:ext cx="566057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82245" y="2057158"/>
            <a:ext cx="257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Phase SQZ injection </a:t>
            </a:r>
            <a:endParaRPr lang="en-US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8366" y="3022557"/>
            <a:ext cx="5704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to 3 dB of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5-8 % BNS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6402" y="1068904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123, 231108 (2019)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571590"/>
            <a:ext cx="5613509" cy="17851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First evidence of squeezed light enhanced quantum radiation pressure noise on a 42 Kg test mass </a:t>
            </a:r>
            <a:endParaRPr lang="en-US" sz="2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sz="2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28544" y="2966072"/>
            <a:ext cx="4790412" cy="365819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6202" y="5628204"/>
            <a:ext cx="361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125, 131101 (2020)</a:t>
            </a:r>
          </a:p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(for LIGO Nature 583, 43 (2020)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 rot="20109801">
            <a:off x="1118244" y="1259358"/>
            <a:ext cx="648072" cy="24341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429580" y="3136900"/>
            <a:ext cx="475420" cy="1449901"/>
          </a:xfrm>
          <a:prstGeom prst="straightConnector1">
            <a:avLst/>
          </a:prstGeom>
          <a:ln w="158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14414" y="673702"/>
            <a:ext cx="532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Optical losses 43%,  Phase noise 60 </a:t>
            </a:r>
            <a:r>
              <a:rPr lang="en-US" sz="200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mrad</a:t>
            </a:r>
            <a:endParaRPr lang="en-US" sz="20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330" y="4230861"/>
            <a:ext cx="4228628" cy="21029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22433" y="1330166"/>
            <a:ext cx="551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(for LIGO </a:t>
            </a:r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123, 231107 (2019))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0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04309" y="5752731"/>
            <a:ext cx="11038118" cy="66660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Cavity Length Optimization for Virgo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C3DFA869-6BE5-41E6-8DC9-4EC7895BEBE0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871" y="884541"/>
            <a:ext cx="6276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length-dependent squeezing degradation sources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 round trip losses (yellow)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losses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ixes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quadratures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thereby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corrupte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with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anti-squeezing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 (pink):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 by the residual cavity length  fluctuations  which generate detuning variations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7" y="3287486"/>
            <a:ext cx="5126863" cy="237918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135871" y="3734770"/>
            <a:ext cx="6349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length-independent  degradation sources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mismatch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squeezed beam and the FC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 sources (injection and detection losses) assumed to be frequency independent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3089" y="865297"/>
            <a:ext cx="6276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 parameters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534456"/>
              </p:ext>
            </p:extLst>
          </p:nvPr>
        </p:nvGraphicFramePr>
        <p:xfrm>
          <a:off x="7002087" y="1311685"/>
          <a:ext cx="4493228" cy="1463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70279">
                  <a:extLst>
                    <a:ext uri="{9D8B030D-6E8A-4147-A177-3AD203B41FA5}">
                      <a16:colId xmlns:a16="http://schemas.microsoft.com/office/drawing/2014/main" val="324326531"/>
                    </a:ext>
                  </a:extLst>
                </a:gridCol>
                <a:gridCol w="1722949">
                  <a:extLst>
                    <a:ext uri="{9D8B030D-6E8A-4147-A177-3AD203B41FA5}">
                      <a16:colId xmlns:a16="http://schemas.microsoft.com/office/drawing/2014/main" val="176276935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Linewidth</a:t>
                      </a:r>
                      <a:endParaRPr 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Hz</a:t>
                      </a:r>
                      <a:endParaRPr 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68539"/>
                  </a:ext>
                </a:extLst>
              </a:tr>
              <a:tr h="30800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FC Round trip losses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40 ppm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739319"/>
                  </a:ext>
                </a:extLst>
              </a:tr>
              <a:tr h="362594">
                <a:tc>
                  <a:txBody>
                    <a:bodyPr/>
                    <a:lstStyle/>
                    <a:p>
                      <a:r>
                        <a:rPr lang="en-US" dirty="0" smtClean="0"/>
                        <a:t>Residual FC length noise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pm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6431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dirty="0" smtClean="0"/>
                        <a:t>Mode mismatch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764185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69071" y="790014"/>
            <a:ext cx="6343312" cy="285670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6197" y="3747884"/>
            <a:ext cx="6336185" cy="189761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1807" y="5863209"/>
            <a:ext cx="108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optimal FC length is about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meters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to  finesse of 10000  </a:t>
            </a:r>
          </a:p>
        </p:txBody>
      </p:sp>
    </p:spTree>
    <p:extLst>
      <p:ext uri="{BB962C8B-B14F-4D97-AF65-F5344CB8AC3E}">
        <p14:creationId xmlns:p14="http://schemas.microsoft.com/office/powerpoint/2010/main" val="8196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D0B017BB-E662-4749-813D-2E20770E693B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92" y="1059080"/>
            <a:ext cx="10007551" cy="39351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8098609" y="1118221"/>
            <a:ext cx="639950" cy="968326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056" y="2991775"/>
            <a:ext cx="5400554" cy="29134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4128" y="906679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ilter Cavity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836" y="1369676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52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972" y="2406245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746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085" y="344038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84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fld id="{7B936A52-4488-43D1-8916-2129984814EB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897" y="1402652"/>
            <a:ext cx="6901617" cy="4960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9096" y="772567"/>
            <a:ext cx="57041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spectral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6A3CA741-6B45-457C-9D7A-635D8BC800C8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92" y="1059080"/>
            <a:ext cx="10007551" cy="39351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5486401" y="1165268"/>
            <a:ext cx="2786742" cy="855963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836" y="1369676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52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972" y="2406245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746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085" y="344038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78" y="2933977"/>
            <a:ext cx="1683830" cy="2245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432" y="2971564"/>
            <a:ext cx="2998760" cy="198184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8273143" y="1165268"/>
            <a:ext cx="1806663" cy="855963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79870" y="819591"/>
            <a:ext cx="2316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ilter Cavity Mirrors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0573" y="5367191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vacuum tank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8195" y="4997076"/>
            <a:ext cx="195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suspension system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747" y="2778351"/>
            <a:ext cx="2571683" cy="236827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683681" y="5356304"/>
            <a:ext cx="28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Last suspension stage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0289" y="5965906"/>
            <a:ext cx="1137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Mirrors: Diameter 150 mm, Thickness 90 mm, Roughness &lt;0.58 nm RMS</a:t>
            </a:r>
          </a:p>
        </p:txBody>
      </p:sp>
    </p:spTree>
    <p:extLst>
      <p:ext uri="{BB962C8B-B14F-4D97-AF65-F5344CB8AC3E}">
        <p14:creationId xmlns:p14="http://schemas.microsoft.com/office/powerpoint/2010/main" val="12387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63BF7C-DEBB-47FF-9F81-CAE4DE15CCD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92" y="1059080"/>
            <a:ext cx="10007551" cy="39351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1513111" y="3640443"/>
            <a:ext cx="1665518" cy="176937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836" y="1369676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52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972" y="2406245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746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085" y="344038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3091544" y="2002972"/>
            <a:ext cx="5192485" cy="603328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78629" y="343254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Suspended Quantum Bench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84029" y="2405033"/>
            <a:ext cx="351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Suspended Quantum Bench 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190" y="3844825"/>
            <a:ext cx="3682753" cy="24519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018" y="2829760"/>
            <a:ext cx="2636786" cy="26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0485B0BF-C5EB-4E3A-9C49-FE69A3299B61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92" y="1035330"/>
            <a:ext cx="10007551" cy="3935159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23" idx="1"/>
          </p:cNvCxnSpPr>
          <p:nvPr/>
        </p:nvCxnSpPr>
        <p:spPr>
          <a:xfrm flipH="1">
            <a:off x="1793175" y="3501481"/>
            <a:ext cx="1385454" cy="635384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836" y="1369676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52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972" y="2406245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746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085" y="344038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8629" y="314753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Quantum Bench 1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SQZ board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037" y="3840498"/>
            <a:ext cx="2318449" cy="263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74" y="3597965"/>
            <a:ext cx="2835127" cy="216880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80170" y="4136865"/>
            <a:ext cx="2658101" cy="833624"/>
          </a:xfrm>
          <a:prstGeom prst="straightConnector1">
            <a:avLst/>
          </a:prstGeom>
          <a:ln w="2540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Filter Cavity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exprimental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and controls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BCBCD0A9-8C1D-4108-96BD-A615F1312FD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1" y="1280922"/>
            <a:ext cx="11064774" cy="4727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022" y="934731"/>
            <a:ext cx="41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Filter Cavity control with Green</a:t>
            </a:r>
          </a:p>
        </p:txBody>
      </p:sp>
    </p:spTree>
    <p:extLst>
      <p:ext uri="{BB962C8B-B14F-4D97-AF65-F5344CB8AC3E}">
        <p14:creationId xmlns:p14="http://schemas.microsoft.com/office/powerpoint/2010/main" val="28311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Filter Cavity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exprimental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and controls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BCBCD0A9-8C1D-4108-96BD-A615F1312FD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022" y="934731"/>
            <a:ext cx="41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Configuration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8" y="1285130"/>
            <a:ext cx="11572497" cy="50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Filter Cavity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exprimental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and controls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BCBCD0A9-8C1D-4108-96BD-A615F1312FD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022" y="934731"/>
            <a:ext cx="410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configuration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7" y="1239830"/>
            <a:ext cx="11165362" cy="47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source: results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928000"/>
            <a:ext cx="6203151" cy="34822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03377"/>
              </p:ext>
            </p:extLst>
          </p:nvPr>
        </p:nvGraphicFramePr>
        <p:xfrm>
          <a:off x="6295674" y="939407"/>
          <a:ext cx="5637600" cy="21945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20800">
                  <a:extLst>
                    <a:ext uri="{9D8B030D-6E8A-4147-A177-3AD203B41FA5}">
                      <a16:colId xmlns:a16="http://schemas.microsoft.com/office/drawing/2014/main" val="1485285095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1601577594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4288132897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Achieved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29243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dirty="0" smtClean="0"/>
                        <a:t>Lock accuracy [Hz </a:t>
                      </a:r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 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048025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dirty="0" smtClean="0"/>
                        <a:t>Round Trip</a:t>
                      </a:r>
                      <a:r>
                        <a:rPr lang="en-US" baseline="0" dirty="0" smtClean="0"/>
                        <a:t> losses [ppm]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 ppm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50-90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4998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Mode mismatch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1.5%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72856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dirty="0" smtClean="0"/>
                        <a:t>Round trip optical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Losses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972755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dirty="0" smtClean="0"/>
                        <a:t>Phase noise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 </a:t>
                      </a:r>
                      <a:r>
                        <a:rPr lang="en-US" dirty="0" err="1" smtClean="0"/>
                        <a:t>mrad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6273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95674" y="3474718"/>
            <a:ext cx="570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quantum noise suppression in Virgo @ 40 W (simplified model)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1" y="835509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131, 041403 (2023)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774" y="1328418"/>
            <a:ext cx="5704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degree measured at  homodyne angle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674" y="5659118"/>
            <a:ext cx="5704115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ITF losses 16% (independently estimated)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 losses 6% (estimated)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50" y="4280182"/>
            <a:ext cx="4876808" cy="1986990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17" idx="3"/>
            <a:endCxn id="17" idx="3"/>
          </p:cNvCxnSpPr>
          <p:nvPr/>
        </p:nvCxnSpPr>
        <p:spPr>
          <a:xfrm>
            <a:off x="6030789" y="60438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30788" y="6394886"/>
            <a:ext cx="1656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512472" y="6219485"/>
            <a:ext cx="324000" cy="0"/>
          </a:xfrm>
          <a:prstGeom prst="line">
            <a:avLst/>
          </a:prstGeom>
          <a:ln w="22225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7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EPR-FDS squeezing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DCFFBD46-1620-448D-B5FD-15BE24FDE073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0483" y="3861356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3" y="3861356"/>
                <a:ext cx="179614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416623" y="5026128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623" y="5026128"/>
                <a:ext cx="179614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80013" y="3949814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𝑂𝑃𝑂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013" y="3949814"/>
                <a:ext cx="17961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4147449" y="901814"/>
            <a:ext cx="3989620" cy="1269894"/>
            <a:chOff x="4147449" y="760300"/>
            <a:chExt cx="3989620" cy="1269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92" y="1215854"/>
              <a:ext cx="2075692" cy="737618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278084" y="1127462"/>
                  <a:ext cx="17961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err="1">
                      <a:solidFill>
                        <a:schemeClr val="accent6">
                          <a:lumMod val="75000"/>
                        </a:schemeClr>
                      </a:solidFill>
                    </a:rPr>
                    <a:t>P</a:t>
                  </a:r>
                  <a:r>
                    <a:rPr lang="it-IT" dirty="0" err="1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ump</a:t>
                  </a:r>
                  <a:r>
                    <a:rPr lang="it-IT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084" y="1127462"/>
                  <a:ext cx="179614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61" t="-8197" b="-245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147453" y="1399606"/>
                  <a:ext cx="17961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dirty="0" smtClean="0">
                      <a:solidFill>
                        <a:srgbClr val="FF0000"/>
                      </a:solidFill>
                    </a:rPr>
                    <a:t>Signal: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453" y="1399606"/>
                  <a:ext cx="1796142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0000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147449" y="1660862"/>
                  <a:ext cx="17961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dirty="0" smtClean="0">
                      <a:solidFill>
                        <a:schemeClr val="accent5"/>
                      </a:solidFill>
                    </a:rPr>
                    <a:t>Idler: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endParaRPr lang="en-US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449" y="1660862"/>
                  <a:ext cx="1796142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000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40927" y="760300"/>
                  <a:ext cx="1796142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𝑂𝑃𝑂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927" y="760300"/>
                  <a:ext cx="1796142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1372" y="5142313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2" y="5142313"/>
                <a:ext cx="1796142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9" y="990595"/>
            <a:ext cx="3681991" cy="48768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1459" y="809492"/>
            <a:ext cx="3422199" cy="1633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688160" y="697833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𝑆𝑖𝑑𝑒𝑏𝑎𝑛𝑑𝑠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𝑒𝑛𝑡𝑎𝑔𝑙𝑒𝑚𝑒𝑛𝑡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160" y="697833"/>
                <a:ext cx="1796142" cy="369332"/>
              </a:xfrm>
              <a:prstGeom prst="rect">
                <a:avLst/>
              </a:prstGeom>
              <a:blipFill>
                <a:blip r:embed="rId13"/>
                <a:stretch>
                  <a:fillRect r="-46441" b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204857" y="3288382"/>
            <a:ext cx="5704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needs of filter cavity</a:t>
            </a: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Drawback: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3dB loss of squeezing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trivial implementation of low noise homodyne detection</a:t>
            </a:r>
          </a:p>
          <a:p>
            <a:pPr algn="just"/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095996" y="3115772"/>
            <a:ext cx="5943600" cy="3268472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EPR squeezing: experimental demonstrators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DCFFBD46-1620-448D-B5FD-15BE24FDE073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2837" y="871881"/>
            <a:ext cx="5597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FDS experimentally demonstrated on table top experiments (with no radiation pressure effect)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3" y="763572"/>
            <a:ext cx="4674645" cy="26626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81139" y="2479653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Nature Photonics 14, 240 (2020)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1139" y="2044287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Nature Photonics 14, 223 (2020)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9" y="3500041"/>
            <a:ext cx="4324572" cy="3067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02833" y="3881502"/>
            <a:ext cx="55972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EPR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demosntrator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suspendet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rometer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two 350 mm long arm cavities being developed in Cascina (Virgo site). The quantum radiation pressure noise contribution is expected to be observable.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Mirror mass: 300 gr.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5819" y="3445104"/>
            <a:ext cx="1527142" cy="495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8314" y="5181600"/>
            <a:ext cx="524647" cy="5116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085114" y="676483"/>
            <a:ext cx="5943600" cy="2681532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095996" y="3702712"/>
            <a:ext cx="5943600" cy="2681532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Dechoerence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mitigation:Internal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squeezing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703" y="2877124"/>
            <a:ext cx="579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1)Low readout losses dominant: parametric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deamplification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3177" y="929952"/>
            <a:ext cx="5807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9045" y="3581744"/>
            <a:ext cx="5970818" cy="2850585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8247"/>
            <a:ext cx="3960895" cy="1694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4482" y="4115674"/>
            <a:ext cx="57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2)Low  internal losses   dominant: parametric amplification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4754" y="1327376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arXiv:2303.09983 </a:t>
            </a:r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54233" y="3554377"/>
            <a:ext cx="5807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pplicable for  GW detectors?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36" y="4129668"/>
            <a:ext cx="2423368" cy="19648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03528" y="4266435"/>
            <a:ext cx="29908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technological problems to deal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combined with quantum back-action evading techniques 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057485" y="826993"/>
            <a:ext cx="5970818" cy="2677148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139" y="966231"/>
            <a:ext cx="2487109" cy="245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47" y="4852158"/>
            <a:ext cx="548571" cy="56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2" y="4848653"/>
            <a:ext cx="543484" cy="56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19" y="4849399"/>
            <a:ext cx="543484" cy="56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13" y="4870186"/>
            <a:ext cx="543484" cy="56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0223" y="5399381"/>
            <a:ext cx="3181350" cy="7143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8218" y="4960803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44440" y="4572873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7373" y="6041453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82099" y="6041455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0" y="3519364"/>
            <a:ext cx="543484" cy="56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68" y="3539402"/>
            <a:ext cx="543484" cy="561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289060" y="4624078"/>
            <a:ext cx="0" cy="4982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6050" y="3295642"/>
            <a:ext cx="0" cy="4982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011308" y="4703650"/>
            <a:ext cx="0" cy="432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150786" y="4825030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334916" y="3512778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0388" y="3239905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4240" y="3372756"/>
            <a:ext cx="9476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6 dB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72892" y="3820514"/>
            <a:ext cx="9476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&gt;6 dB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89546" y="4723439"/>
            <a:ext cx="12427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Same SNR as input</a:t>
            </a:r>
          </a:p>
        </p:txBody>
      </p:sp>
      <p:cxnSp>
        <p:nvCxnSpPr>
          <p:cNvPr id="18" name="Straight Arrow Connector 17"/>
          <p:cNvCxnSpPr>
            <a:stCxn id="41" idx="1"/>
          </p:cNvCxnSpPr>
          <p:nvPr/>
        </p:nvCxnSpPr>
        <p:spPr>
          <a:xfrm flipH="1">
            <a:off x="2334916" y="3526645"/>
            <a:ext cx="339324" cy="130133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2" idx="1"/>
          </p:cNvCxnSpPr>
          <p:nvPr/>
        </p:nvCxnSpPr>
        <p:spPr>
          <a:xfrm flipH="1" flipV="1">
            <a:off x="2437820" y="3822427"/>
            <a:ext cx="235072" cy="151976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1"/>
          </p:cNvCxnSpPr>
          <p:nvPr/>
        </p:nvCxnSpPr>
        <p:spPr>
          <a:xfrm flipH="1" flipV="1">
            <a:off x="4143122" y="4969030"/>
            <a:ext cx="346424" cy="16019"/>
          </a:xfrm>
          <a:prstGeom prst="straightConnector1">
            <a:avLst/>
          </a:prstGeom>
          <a:ln>
            <a:solidFill>
              <a:schemeClr val="tx1"/>
            </a:solidFill>
            <a:headEnd type="none" w="med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Interferometers: GW signal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2934E1D1-834D-4817-A356-3C361960C12E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2160000"/>
            <a:ext cx="4751232" cy="38880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7574" y="4112228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5855" y="5451170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059" y="490688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7666" y="204394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352" y="490688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872000"/>
            <a:ext cx="4751232" cy="3888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92809" y="1146903"/>
                <a:ext cx="22585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𝐿𝑎𝑠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09" y="1146903"/>
                <a:ext cx="2258589" cy="307777"/>
              </a:xfrm>
              <a:prstGeom prst="rect">
                <a:avLst/>
              </a:prstGeom>
              <a:blipFill>
                <a:blip r:embed="rId4"/>
                <a:stretch>
                  <a:fillRect l="-270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3239" y="4145507"/>
                <a:ext cx="878623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39" y="4145507"/>
                <a:ext cx="878623" cy="337785"/>
              </a:xfrm>
              <a:prstGeom prst="rect">
                <a:avLst/>
              </a:prstGeom>
              <a:blipFill>
                <a:blip r:embed="rId5"/>
                <a:stretch>
                  <a:fillRect t="-14545" b="-4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rot="16200000">
                <a:off x="1856333" y="3208717"/>
                <a:ext cx="969949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56333" y="3208717"/>
                <a:ext cx="969949" cy="337785"/>
              </a:xfrm>
              <a:prstGeom prst="rect">
                <a:avLst/>
              </a:prstGeom>
              <a:blipFill>
                <a:blip r:embed="rId6"/>
                <a:stretch>
                  <a:fillRect l="-14286" r="-44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20905" y="4166656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905" y="4166656"/>
                <a:ext cx="969949" cy="307777"/>
              </a:xfrm>
              <a:prstGeom prst="rect">
                <a:avLst/>
              </a:prstGeom>
              <a:blipFill>
                <a:blip r:embed="rId7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096000" y="1081931"/>
            <a:ext cx="57041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Detector 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50:50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Same arm length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injected laser beam does not reach the photodetector “PD”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11410" y="3879566"/>
                <a:ext cx="570411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2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 wave 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generates a difference “x” in  the arms length  leading to a signal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in  the quadrature orthogonal to that of the injection laser.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410" y="3879566"/>
                <a:ext cx="5704115" cy="1446550"/>
              </a:xfrm>
              <a:prstGeom prst="rect">
                <a:avLst/>
              </a:prstGeom>
              <a:blipFill>
                <a:blip r:embed="rId8"/>
                <a:stretch>
                  <a:fillRect l="-1389" t="-2521" r="-1175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11223171" y="-710474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106882" y="892646"/>
            <a:ext cx="5780318" cy="212176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71190" y="5820265"/>
                <a:ext cx="3416575" cy="5250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it-IT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𝑆𝑖𝑛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90" y="5820265"/>
                <a:ext cx="3416575" cy="5250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6117013" y="3672139"/>
            <a:ext cx="5780318" cy="212176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97691" y="1931543"/>
            <a:ext cx="4599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x/2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172134" y="1910478"/>
            <a:ext cx="0" cy="3304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V="1">
            <a:off x="5067610" y="4177438"/>
            <a:ext cx="0" cy="3304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07427" y="3927038"/>
            <a:ext cx="4599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x/2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 meters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0" y="1671598"/>
            <a:ext cx="3752096" cy="2791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006" y="955071"/>
            <a:ext cx="4469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Zero Area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interferometer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121" y="4484295"/>
            <a:ext cx="195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95469" y="3222862"/>
                <a:ext cx="697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469" y="3222862"/>
                <a:ext cx="69798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82370" y="1538297"/>
                <a:ext cx="697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370" y="1538297"/>
                <a:ext cx="697984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31006" y="3067585"/>
            <a:ext cx="195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96326" y="3579439"/>
            <a:ext cx="4414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>
            <a:off x="2050995" y="1729859"/>
            <a:ext cx="4414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68300" y="4962236"/>
                <a:ext cx="53293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𝛿𝜙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it-IT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0" y="4962236"/>
                <a:ext cx="5329382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48872" y="6101426"/>
                <a:ext cx="24468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 smtClean="0"/>
                  <a:t>: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ropagation time        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872" y="6101426"/>
                <a:ext cx="2446828" cy="338554"/>
              </a:xfrm>
              <a:prstGeom prst="rect">
                <a:avLst/>
              </a:prstGeom>
              <a:blipFill>
                <a:blip r:embed="rId6"/>
                <a:stretch>
                  <a:fillRect t="-7273" r="-4489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53177" y="929952"/>
                <a:ext cx="5807476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generalized momentum “p” is a </a:t>
                </a:r>
                <a:r>
                  <a:rPr lang="en-US" sz="2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non </a:t>
                </a:r>
                <a:r>
                  <a:rPr lang="en-US" sz="22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demolution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observable (not affected by back action)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′(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′)</m:t>
                          </m:r>
                        </m:e>
                      </m:d>
                      <m:r>
                        <a:rPr lang="it-IT" sz="2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2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momentum of the test mass is a quasi quantum non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demolution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observable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77" y="929952"/>
                <a:ext cx="5807476" cy="2123658"/>
              </a:xfrm>
              <a:prstGeom prst="rect">
                <a:avLst/>
              </a:prstGeom>
              <a:blipFill>
                <a:blip r:embed="rId7"/>
                <a:stretch>
                  <a:fillRect l="-1154" t="-2011" b="-4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153177" y="3202100"/>
            <a:ext cx="58074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basic schemes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 plus external “sloshing” cavity </a:t>
            </a:r>
            <a:endParaRPr lang="en-GB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meter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://link.springer.com/article/10.1007/s41114-019-0018-y</a:t>
            </a:r>
            <a:endParaRPr lang="en-GB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39322" y="5030894"/>
            <a:ext cx="5807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scale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roof of principle still lacking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configurations compatible with the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michelson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interferometer configuration are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being considered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06882" y="819631"/>
            <a:ext cx="5970818" cy="2247954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10346" y="3224641"/>
            <a:ext cx="5970818" cy="1708355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104190" y="5042946"/>
            <a:ext cx="5970818" cy="140203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1219200"/>
            <a:ext cx="109619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of the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beyond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Standard Quantum Limit  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demonstrated using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medium term improvements are expected by working on minimizing the sources of squeezing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longer timescales alternative schemes could be considered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(speed meters,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squeezing, EPR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-15030"/>
            <a:ext cx="12192002" cy="6577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 in Gravitational Wave Detectors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72D85A4B-3378-4296-B6C4-6F521481B401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02640" y="154899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the attention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Back-up SLIDES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Control Loop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593576"/>
            <a:ext cx="8424936" cy="38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18654" y="1001656"/>
                <a:ext cx="10426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The phase difference between the pump and the Control  field is imprinted in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en-GB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beat note (error signal) and is stabilized.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54" y="1001656"/>
                <a:ext cx="10426700" cy="769441"/>
              </a:xfrm>
              <a:prstGeom prst="rect">
                <a:avLst/>
              </a:prstGeom>
              <a:blipFill>
                <a:blip r:embed="rId3"/>
                <a:stretch>
                  <a:fillRect l="-760" t="-4724" b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71054" y="5433956"/>
            <a:ext cx="1042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phase between the  Control  field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the LO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extracted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beat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stabilized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O3 Loss budget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25600" y="939801"/>
            <a:ext cx="9194800" cy="5283200"/>
            <a:chOff x="2072828" y="1069737"/>
            <a:chExt cx="8595172" cy="423147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2828" y="1069737"/>
              <a:ext cx="4887269" cy="353719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72064" y="4085823"/>
              <a:ext cx="39959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Injection Losses (5-13)%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Faraday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Optics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Alignment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Mode matching to  Output mode cleaner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88088" y="2549222"/>
              <a:ext cx="367240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Detection  Losses (13-24)%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In vacuum Faraday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OMC losses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Mode matching ITF Output Mode cleaner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Quantum efficiency of PDs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Dark noise 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60096" y="1339850"/>
              <a:ext cx="2736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Interferometer  Losses  (5-11)%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Optics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Arm cavities losses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alignment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43672" y="4562544"/>
              <a:ext cx="26642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Squeezer  Losses  (2.5-3.5) %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OPA escape </a:t>
              </a:r>
              <a:r>
                <a:rPr lang="en-US" sz="1400" dirty="0" err="1"/>
                <a:t>efficeincy</a:t>
              </a:r>
              <a:endParaRPr lang="en-US" sz="1400" dirty="0"/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sz="1400" dirty="0"/>
                <a:t>Alignment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023992" y="3789040"/>
              <a:ext cx="792088" cy="0"/>
            </a:xfrm>
            <a:prstGeom prst="line">
              <a:avLst/>
            </a:prstGeom>
            <a:ln w="25400">
              <a:headEnd type="oval" w="lg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16080" y="3789040"/>
              <a:ext cx="0" cy="296782"/>
            </a:xfrm>
            <a:prstGeom prst="line">
              <a:avLst/>
            </a:prstGeom>
            <a:ln w="25400"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369046" y="1484785"/>
              <a:ext cx="1303018" cy="1017037"/>
            </a:xfrm>
            <a:prstGeom prst="line">
              <a:avLst/>
            </a:prstGeom>
            <a:ln w="25400">
              <a:headEnd type="oval" w="lg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840535" y="2735640"/>
              <a:ext cx="1047553" cy="427332"/>
            </a:xfrm>
            <a:prstGeom prst="line">
              <a:avLst/>
            </a:prstGeom>
            <a:ln w="25400">
              <a:headEnd type="oval" w="lg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859832" y="4139788"/>
              <a:ext cx="0" cy="585356"/>
            </a:xfrm>
            <a:prstGeom prst="line">
              <a:avLst/>
            </a:prstGeom>
            <a:ln w="25400">
              <a:headEnd type="oval" w="lg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995281" y="4569972"/>
              <a:ext cx="0" cy="296782"/>
            </a:xfrm>
            <a:prstGeom prst="line">
              <a:avLst/>
            </a:prstGeom>
            <a:ln w="25400">
              <a:solidFill>
                <a:schemeClr val="accent1">
                  <a:shade val="95000"/>
                  <a:satMod val="10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6811705" y="1336393"/>
              <a:ext cx="0" cy="296782"/>
            </a:xfrm>
            <a:prstGeom prst="line">
              <a:avLst/>
            </a:prstGeom>
            <a:ln w="25400">
              <a:solidFill>
                <a:schemeClr val="accent1">
                  <a:shade val="95000"/>
                  <a:satMod val="10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18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Stray light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2C8D95CF-2A6D-49D8-BB4A-3CB71B54FA0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1737" y="1084479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ligth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5295238" cy="34361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88000" y="1080000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5295238" cy="3436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1400" y="789234"/>
            <a:ext cx="6057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Stray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back reflected light that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recpmbine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ITF can spoil the detector sensitivity. Required less than10</a:t>
            </a:r>
            <a:r>
              <a:rPr lang="en-US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of recombined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 contribution from OPO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refelection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06882" y="819631"/>
            <a:ext cx="5970818" cy="189761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12" y="3591511"/>
            <a:ext cx="3311906" cy="24891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56173" y="3836958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(O3)</a:t>
            </a:r>
          </a:p>
        </p:txBody>
      </p:sp>
    </p:spTree>
    <p:extLst>
      <p:ext uri="{BB962C8B-B14F-4D97-AF65-F5344CB8AC3E}">
        <p14:creationId xmlns:p14="http://schemas.microsoft.com/office/powerpoint/2010/main" val="33818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  <p:bldP spid="18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Stray light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2C8D95CF-2A6D-49D8-BB4A-3CB71B54FA0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1737" y="1084479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ligth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5295238" cy="34361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88000" y="1080000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800000"/>
            <a:ext cx="5295238" cy="3436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1400" y="789234"/>
            <a:ext cx="6057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Stray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back reflected light that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recpmbine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ITF can spoil the detector sensitivity. Required less than10</a:t>
            </a:r>
            <a:r>
              <a:rPr lang="en-US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of recombined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 contribution from OPO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refelection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06882" y="819631"/>
            <a:ext cx="5970818" cy="189761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12" y="3591511"/>
            <a:ext cx="3311906" cy="24891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56173" y="3836958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(O3)</a:t>
            </a:r>
          </a:p>
        </p:txBody>
      </p:sp>
    </p:spTree>
    <p:extLst>
      <p:ext uri="{BB962C8B-B14F-4D97-AF65-F5344CB8AC3E}">
        <p14:creationId xmlns:p14="http://schemas.microsoft.com/office/powerpoint/2010/main" val="14376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  <p:bldP spid="18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FDS: Thermal detuning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91B9F0E-5BFA-4F9B-B9F7-A80EE0E742A5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37" y="927040"/>
            <a:ext cx="5788663" cy="2997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2" y="4441785"/>
            <a:ext cx="5162815" cy="15558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0437" y="1024885"/>
            <a:ext cx="55967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thermo-optical response of the green and IR coatings generated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time dependent cavity  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detuning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driven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thermal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drifts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Virgo FC mirrors  about 110 Hz/K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5697" y="4601029"/>
            <a:ext cx="5596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10-20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" y="1864800"/>
            <a:ext cx="4244683" cy="3621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09596" y="2052840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𝑅𝑃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596" y="2052840"/>
                <a:ext cx="969949" cy="307777"/>
              </a:xfrm>
              <a:prstGeom prst="rect">
                <a:avLst/>
              </a:prstGeom>
              <a:blipFill>
                <a:blip r:embed="rId3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Interferometers: Quantum Noise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C52C428-B93E-46F5-A988-C7D21F42C45E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2897" y="892317"/>
                <a:ext cx="9249218" cy="347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𝑆𝑖𝑛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7" y="892317"/>
                <a:ext cx="9249218" cy="347403"/>
              </a:xfrm>
              <a:prstGeom prst="rect">
                <a:avLst/>
              </a:prstGeom>
              <a:blipFill>
                <a:blip r:embed="rId4"/>
                <a:stretch>
                  <a:fillRect t="-1929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rot="16200000">
                <a:off x="1886694" y="3079388"/>
                <a:ext cx="878623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86694" y="3079388"/>
                <a:ext cx="878623" cy="337785"/>
              </a:xfrm>
              <a:prstGeom prst="rect">
                <a:avLst/>
              </a:prstGeom>
              <a:blipFill>
                <a:blip r:embed="rId5"/>
                <a:stretch>
                  <a:fillRect l="-14545" r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75015" y="3602963"/>
                <a:ext cx="878623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15" y="3602963"/>
                <a:ext cx="878623" cy="337785"/>
              </a:xfrm>
              <a:prstGeom prst="rect">
                <a:avLst/>
              </a:prstGeom>
              <a:blipFill>
                <a:blip r:embed="rId6"/>
                <a:stretch>
                  <a:fillRect t="-14545" b="-4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886051" y="4211940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7666" y="204394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278" y="3426428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7516" y="3585984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516" y="3585984"/>
                <a:ext cx="969949" cy="307777"/>
              </a:xfrm>
              <a:prstGeom prst="rect">
                <a:avLst/>
              </a:prstGeom>
              <a:blipFill>
                <a:blip r:embed="rId7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831183" y="523171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" y="1872000"/>
            <a:ext cx="4244683" cy="3621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7548" y="4762512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𝑉𝑎𝑐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548" y="4762512"/>
                <a:ext cx="969949" cy="307777"/>
              </a:xfrm>
              <a:prstGeom prst="rect">
                <a:avLst/>
              </a:prstGeom>
              <a:blipFill>
                <a:blip r:embed="rId9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213360" y="5845902"/>
                <a:ext cx="6582431" cy="347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𝑉𝑎𝑐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_1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𝑆𝑖𝑛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3360" y="5845902"/>
                <a:ext cx="6582431" cy="347403"/>
              </a:xfrm>
              <a:prstGeom prst="rect">
                <a:avLst/>
              </a:prstGeom>
              <a:blipFill>
                <a:blip r:embed="rId10"/>
                <a:stretch>
                  <a:fillRect t="-21053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 rot="16200000">
                <a:off x="2409850" y="3003188"/>
                <a:ext cx="878623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𝑉𝑎𝑐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409850" y="3003188"/>
                <a:ext cx="878623" cy="337785"/>
              </a:xfrm>
              <a:prstGeom prst="rect">
                <a:avLst/>
              </a:prstGeom>
              <a:blipFill>
                <a:blip r:embed="rId11"/>
                <a:stretch>
                  <a:fillRect l="-14545" t="-9722" r="-4545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7235" y="4102835"/>
                <a:ext cx="1112962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𝑉𝑎𝑐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235" y="4102835"/>
                <a:ext cx="1112962" cy="337785"/>
              </a:xfrm>
              <a:prstGeom prst="rect">
                <a:avLst/>
              </a:prstGeom>
              <a:blipFill>
                <a:blip r:embed="rId12"/>
                <a:stretch>
                  <a:fillRect l="-2198" t="-14545" r="-6044" b="-4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31844" y="4427232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𝑅𝑃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44" y="4427232"/>
                <a:ext cx="969949" cy="307777"/>
              </a:xfrm>
              <a:prstGeom prst="rect">
                <a:avLst/>
              </a:prstGeom>
              <a:blipFill>
                <a:blip r:embed="rId13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/>
          <p:nvPr/>
        </p:nvCxnSpPr>
        <p:spPr>
          <a:xfrm flipV="1">
            <a:off x="2967011" y="1987272"/>
            <a:ext cx="0" cy="4724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V="1">
            <a:off x="4463579" y="4169640"/>
            <a:ext cx="0" cy="4724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156960" y="1611608"/>
                <a:ext cx="5846064" cy="213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input laser amplitude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phase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fluctuations are constrained by QM 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a symmetric interferometer and assuming equal mass mirros</a:t>
                </a:r>
                <a14:m>
                  <m:oMath xmlns:m="http://schemas.openxmlformats.org/officeDocument/2006/math"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not generate any signal in the dark port 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60" y="1611608"/>
                <a:ext cx="5846064" cy="2138471"/>
              </a:xfrm>
              <a:prstGeom prst="rect">
                <a:avLst/>
              </a:prstGeom>
              <a:blipFill>
                <a:blip r:embed="rId14"/>
                <a:stretch>
                  <a:fillRect l="-1147" t="-1709" r="-13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 rot="16200000" flipV="1">
            <a:off x="4464000" y="4168800"/>
            <a:ext cx="0" cy="4724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160096" y="4544692"/>
                <a:ext cx="5704115" cy="1799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quantum  fluctuations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𝑉𝑎𝑐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_1,2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the vacuum field entering in the detection port do not cancel out and generate the quantum noise detected on PD</a:t>
                </a:r>
              </a:p>
              <a:p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096" y="4544692"/>
                <a:ext cx="5704115" cy="1799916"/>
              </a:xfrm>
              <a:prstGeom prst="rect">
                <a:avLst/>
              </a:prstGeom>
              <a:blipFill>
                <a:blip r:embed="rId15"/>
                <a:stretch>
                  <a:fillRect l="-1283" t="-2373" r="-2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/>
          <p:cNvSpPr/>
          <p:nvPr/>
        </p:nvSpPr>
        <p:spPr>
          <a:xfrm>
            <a:off x="6075055" y="1399300"/>
            <a:ext cx="6008918" cy="2575316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119920" y="4461101"/>
            <a:ext cx="6008918" cy="1617756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348687" y="6178538"/>
            <a:ext cx="421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C.M. Caves,  </a:t>
            </a:r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 D 23, 1693 (1981)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8" grpId="0"/>
      <p:bldP spid="4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7292197" y="4957050"/>
            <a:ext cx="128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action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9300851" y="4852814"/>
            <a:ext cx="0" cy="288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8489" y="5139005"/>
            <a:ext cx="2937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484477" y="4926630"/>
            <a:ext cx="132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 noise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922423" y="4864798"/>
            <a:ext cx="0" cy="288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8627929" y="5139005"/>
            <a:ext cx="2937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09596" y="1236410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𝑅𝑃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596" y="1236410"/>
                <a:ext cx="969949" cy="307777"/>
              </a:xfrm>
              <a:prstGeom prst="rect">
                <a:avLst/>
              </a:prstGeom>
              <a:blipFill>
                <a:blip r:embed="rId2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Interferometers: Standard Quantum Limit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fld id="{7B936A52-4488-43D1-8916-2129984814EB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6051" y="3395510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278" y="2609998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1183" y="441528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7" y="1055579"/>
            <a:ext cx="4244683" cy="3621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7548" y="3946082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𝑉𝑎𝑐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548" y="3946082"/>
                <a:ext cx="969949" cy="307777"/>
              </a:xfrm>
              <a:prstGeom prst="rect">
                <a:avLst/>
              </a:prstGeom>
              <a:blipFill>
                <a:blip r:embed="rId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216201" y="4976404"/>
                <a:ext cx="6582431" cy="347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𝑉𝑎𝑐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_1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𝑆𝑖𝑛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201" y="4976404"/>
                <a:ext cx="6582431" cy="347403"/>
              </a:xfrm>
              <a:prstGeom prst="rect">
                <a:avLst/>
              </a:prstGeom>
              <a:blipFill>
                <a:blip r:embed="rId5"/>
                <a:stretch>
                  <a:fillRect t="-19298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 rot="16200000">
                <a:off x="2409850" y="2186758"/>
                <a:ext cx="878623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𝑉𝑎𝑐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409850" y="2186758"/>
                <a:ext cx="878623" cy="337785"/>
              </a:xfrm>
              <a:prstGeom prst="rect">
                <a:avLst/>
              </a:prstGeom>
              <a:blipFill>
                <a:blip r:embed="rId6"/>
                <a:stretch>
                  <a:fillRect l="-14545" t="-9722" r="-4545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7235" y="3286405"/>
                <a:ext cx="1112962" cy="3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𝑉𝑎𝑐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235" y="3286405"/>
                <a:ext cx="1112962" cy="337785"/>
              </a:xfrm>
              <a:prstGeom prst="rect">
                <a:avLst/>
              </a:prstGeom>
              <a:blipFill>
                <a:blip r:embed="rId7"/>
                <a:stretch>
                  <a:fillRect l="-2198" t="-14286" r="-6044" b="-44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31844" y="3610802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𝑅𝑃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44" y="3610802"/>
                <a:ext cx="969949" cy="307777"/>
              </a:xfrm>
              <a:prstGeom prst="rect">
                <a:avLst/>
              </a:prstGeom>
              <a:blipFill>
                <a:blip r:embed="rId8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/>
          <p:nvPr/>
        </p:nvCxnSpPr>
        <p:spPr>
          <a:xfrm flipV="1">
            <a:off x="2967011" y="1170842"/>
            <a:ext cx="0" cy="4724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V="1">
            <a:off x="4464000" y="3342094"/>
            <a:ext cx="0" cy="4724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662067" y="4116238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067" y="4116238"/>
                <a:ext cx="969949" cy="307777"/>
              </a:xfrm>
              <a:prstGeom prst="rect">
                <a:avLst/>
              </a:prstGeom>
              <a:blipFill>
                <a:blip r:embed="rId9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137069" y="847776"/>
            <a:ext cx="5704115" cy="78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generators</a:t>
            </a:r>
            <a:endParaRPr lang="it-IT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-209216" y="5657444"/>
                <a:ext cx="6582431" cy="347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𝑂𝑢𝑡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𝑂𝑢𝑡</m:t>
                              </m:r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_1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𝑂𝑢𝑡</m:t>
                              </m:r>
                              <m:r>
                                <a:rPr lang="it-IT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𝑆𝑖𝑛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216" y="5657444"/>
                <a:ext cx="6582431" cy="347403"/>
              </a:xfrm>
              <a:prstGeom prst="rect">
                <a:avLst/>
              </a:prstGeom>
              <a:blipFill>
                <a:blip r:embed="rId10"/>
                <a:stretch>
                  <a:fillRect t="-19298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102236" y="1526069"/>
                <a:ext cx="3077937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𝐸𝑥𝑝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[2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36" y="1526069"/>
                <a:ext cx="3077937" cy="316177"/>
              </a:xfrm>
              <a:prstGeom prst="rect">
                <a:avLst/>
              </a:prstGeom>
              <a:blipFill>
                <a:blip r:embed="rId11"/>
                <a:stretch>
                  <a:fillRect l="-2574" t="-13462" r="-138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091702" y="1995296"/>
                <a:ext cx="6036002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𝐸𝑥𝑝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[2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](</m:t>
                          </m:r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702" y="1995296"/>
                <a:ext cx="6036002" cy="316177"/>
              </a:xfrm>
              <a:prstGeom prst="rect">
                <a:avLst/>
              </a:prstGeom>
              <a:blipFill>
                <a:blip r:embed="rId12"/>
                <a:stretch>
                  <a:fillRect l="-1313" t="-13462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200981" y="3010914"/>
                <a:ext cx="57041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Optomechanical</a:t>
                </a:r>
                <a:r>
                  <a:rPr lang="it-IT" sz="2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lang="it-IT" sz="2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κ</a:t>
                </a:r>
                <a14:m>
                  <m:oMath xmlns:m="http://schemas.openxmlformats.org/officeDocument/2006/math"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1/(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))</m:t>
                    </m:r>
                  </m:oMath>
                </a14:m>
                <a:endParaRPr lang="it-I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981" y="3010914"/>
                <a:ext cx="5704115" cy="400110"/>
              </a:xfrm>
              <a:prstGeom prst="rect">
                <a:avLst/>
              </a:prstGeom>
              <a:blipFill>
                <a:blip r:embed="rId13"/>
                <a:stretch>
                  <a:fillRect l="-1068" t="-1060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79904" y="2460942"/>
            <a:ext cx="86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99201" y="2448436"/>
            <a:ext cx="128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 noise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31840" y="1483941"/>
            <a:ext cx="197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action noise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>
            <a:stCxn id="12" idx="3"/>
            <a:endCxn id="12" idx="3"/>
          </p:cNvCxnSpPr>
          <p:nvPr/>
        </p:nvCxnSpPr>
        <p:spPr>
          <a:xfrm>
            <a:off x="7345896" y="264560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298602" y="2665261"/>
            <a:ext cx="2937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9715030" y="2359620"/>
            <a:ext cx="0" cy="288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15163" y="2654375"/>
            <a:ext cx="2937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603201" y="2381389"/>
            <a:ext cx="0" cy="288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1168369" y="1696434"/>
            <a:ext cx="2937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0800000" flipV="1">
            <a:off x="11467633" y="1684706"/>
            <a:ext cx="0" cy="288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091352" y="1994400"/>
                <a:ext cx="6036002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𝐸𝑥𝑝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[2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](</m:t>
                          </m:r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352" y="1994400"/>
                <a:ext cx="6036002" cy="316177"/>
              </a:xfrm>
              <a:prstGeom prst="rect">
                <a:avLst/>
              </a:prstGeom>
              <a:blipFill>
                <a:blip r:embed="rId14"/>
                <a:stretch>
                  <a:fillRect l="-1313" t="-13462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ounded Rectangle 65"/>
          <p:cNvSpPr/>
          <p:nvPr/>
        </p:nvSpPr>
        <p:spPr>
          <a:xfrm>
            <a:off x="5916011" y="784919"/>
            <a:ext cx="6203104" cy="2724616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564189" y="4217355"/>
                <a:ext cx="4554877" cy="73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𝑆𝑄𝐿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189" y="4217355"/>
                <a:ext cx="4554877" cy="73597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133487" y="3615563"/>
            <a:ext cx="5704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assuming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6386153" y="5346471"/>
                <a:ext cx="558434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minimum (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it-IT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it-IT" sz="2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Standard quantum </a:t>
                </a:r>
                <a:r>
                  <a:rPr lang="it-IT" sz="2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</a:t>
                </a:r>
                <a:endParaRPr lang="en-US" sz="2200" b="1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153" y="5346471"/>
                <a:ext cx="5584349" cy="430887"/>
              </a:xfrm>
              <a:prstGeom prst="rect">
                <a:avLst/>
              </a:prstGeom>
              <a:blipFill>
                <a:blip r:embed="rId16"/>
                <a:stretch>
                  <a:fillRect l="-1419" t="-11268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666537" y="5821972"/>
                <a:ext cx="4554877" cy="635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𝑆𝑄𝐿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537" y="5821972"/>
                <a:ext cx="4554877" cy="635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ounded Rectangle 71"/>
          <p:cNvSpPr/>
          <p:nvPr/>
        </p:nvSpPr>
        <p:spPr>
          <a:xfrm>
            <a:off x="5945602" y="3687616"/>
            <a:ext cx="6203104" cy="2769466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762865" y="717755"/>
                <a:ext cx="403115" cy="37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865" y="717755"/>
                <a:ext cx="403115" cy="37843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4508084" y="2599901"/>
                <a:ext cx="481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084" y="2599901"/>
                <a:ext cx="481789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334159" y="2780958"/>
                <a:ext cx="9699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𝐿𝑎𝑠𝑒𝑟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159" y="2780958"/>
                <a:ext cx="969949" cy="307777"/>
              </a:xfrm>
              <a:prstGeom prst="rect">
                <a:avLst/>
              </a:prstGeom>
              <a:blipFill>
                <a:blip r:embed="rId20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Arrow Connector 81"/>
          <p:cNvCxnSpPr/>
          <p:nvPr/>
        </p:nvCxnSpPr>
        <p:spPr>
          <a:xfrm>
            <a:off x="2261407" y="1098335"/>
            <a:ext cx="0" cy="198000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932039" y="1971371"/>
                <a:ext cx="403115" cy="37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039" y="1971371"/>
                <a:ext cx="403115" cy="37843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Picture 8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06" y="3709738"/>
            <a:ext cx="822857" cy="841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3676994" y="4065538"/>
                <a:ext cx="826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994" y="4065538"/>
                <a:ext cx="826176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3268961" y="3657498"/>
                <a:ext cx="826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961" y="3657498"/>
                <a:ext cx="826176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3" grpId="0"/>
      <p:bldP spid="20" grpId="0"/>
      <p:bldP spid="47" grpId="0"/>
      <p:bldP spid="52" grpId="0"/>
      <p:bldP spid="65" grpId="0"/>
      <p:bldP spid="67" grpId="0"/>
      <p:bldP spid="69" grpId="0"/>
      <p:bldP spid="70" grpId="0"/>
      <p:bldP spid="71" grpId="0"/>
      <p:bldP spid="72" grpId="0" animBg="1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6" y="2610693"/>
            <a:ext cx="4232856" cy="3600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44473" y="814523"/>
                <a:ext cx="488098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Squeezed states: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 factor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 angle   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473" y="814523"/>
                <a:ext cx="4880980" cy="1107996"/>
              </a:xfrm>
              <a:prstGeom prst="rect">
                <a:avLst/>
              </a:prstGeom>
              <a:blipFill>
                <a:blip r:embed="rId3"/>
                <a:stretch>
                  <a:fillRect l="-1500" t="-3867" b="-10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8" y="5202334"/>
            <a:ext cx="822857" cy="84190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558008" y="5629076"/>
            <a:ext cx="861646" cy="73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8" y="5202262"/>
            <a:ext cx="822857" cy="841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8" y="5202262"/>
            <a:ext cx="822857" cy="84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52" y="3994849"/>
            <a:ext cx="4571428" cy="2171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00" y="3996727"/>
            <a:ext cx="4571428" cy="2171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00" y="3996727"/>
            <a:ext cx="4571428" cy="2171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56" y="4124216"/>
            <a:ext cx="548571" cy="56127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7609114" y="4404851"/>
            <a:ext cx="224642" cy="17205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04" y="4730769"/>
            <a:ext cx="548571" cy="561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81" y="4415517"/>
            <a:ext cx="548571" cy="56127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8319452" y="5014448"/>
            <a:ext cx="224642" cy="1720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-5400000" flipH="1">
            <a:off x="10137915" y="4717400"/>
            <a:ext cx="224642" cy="172055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6562800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 with squeezing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56026" y="6519600"/>
            <a:ext cx="2743200" cy="365125"/>
          </a:xfrm>
        </p:spPr>
        <p:txBody>
          <a:bodyPr/>
          <a:lstStyle/>
          <a:p>
            <a:fld id="{64C59551-9095-4CD1-B86F-B098E6F62E48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4015972" y="6541200"/>
            <a:ext cx="411480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9057600" y="6541200"/>
            <a:ext cx="2743200" cy="365125"/>
          </a:xfrm>
        </p:spPr>
        <p:txBody>
          <a:bodyPr/>
          <a:lstStyle/>
          <a:p>
            <a:fld id="{531040BA-207E-467F-92A6-A630048A53CE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0" y="922359"/>
            <a:ext cx="1208301" cy="10886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89" y="911850"/>
            <a:ext cx="1208301" cy="10886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90" y="922359"/>
            <a:ext cx="1207646" cy="1088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35" y="922359"/>
            <a:ext cx="1208301" cy="108869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3429" y="644112"/>
            <a:ext cx="143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State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253446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446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92657" y="1460341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657" y="1460341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890795" y="962787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795" y="962787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182" r="-303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321334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34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35302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302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356857" y="962278"/>
                <a:ext cx="185262" cy="190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57" y="962278"/>
                <a:ext cx="185262" cy="190886"/>
              </a:xfrm>
              <a:prstGeom prst="rect">
                <a:avLst/>
              </a:prstGeom>
              <a:blipFill>
                <a:blip r:embed="rId18"/>
                <a:stretch>
                  <a:fillRect l="-23333" r="-1000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24742" y="962278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42" y="962278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750" r="-625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826265" y="962278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265" y="962278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182" r="-303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>
            <a:off x="1037029" y="1294933"/>
            <a:ext cx="201384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848390" y="1468210"/>
            <a:ext cx="18145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47432" y="1386156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2" y="1386156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2500" r="-1500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016969" y="1096244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69" y="1096244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072839" y="1552607"/>
                <a:ext cx="10599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839" y="1552607"/>
                <a:ext cx="105992" cy="215444"/>
              </a:xfrm>
              <a:prstGeom prst="rect">
                <a:avLst/>
              </a:prstGeom>
              <a:blipFill>
                <a:blip r:embed="rId21"/>
                <a:stretch>
                  <a:fillRect l="-58824" r="-58824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>
          <a:xfrm>
            <a:off x="3917773" y="1314586"/>
            <a:ext cx="300061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484034" y="1132379"/>
            <a:ext cx="134927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696138" y="1393913"/>
            <a:ext cx="801" cy="133596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5284651" y="1461684"/>
            <a:ext cx="270360" cy="0"/>
          </a:xfrm>
          <a:prstGeom prst="straightConnector1">
            <a:avLst/>
          </a:prstGeom>
          <a:ln w="6350" cap="rnd">
            <a:solidFill>
              <a:schemeClr val="tx1"/>
            </a:solidFill>
            <a:miter lim="800000"/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44879" y="1101482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879" y="1101482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401288" y="1387943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288" y="1387943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2500" r="-1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430732" y="921669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732" y="921669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088682" y="1379223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82" y="1379223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3077" r="-17949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/>
          <p:cNvCxnSpPr/>
          <p:nvPr/>
        </p:nvCxnSpPr>
        <p:spPr>
          <a:xfrm rot="2700000">
            <a:off x="2596418" y="1016768"/>
            <a:ext cx="0" cy="9062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 60"/>
          <p:cNvSpPr>
            <a:spLocks noChangeAspect="1"/>
          </p:cNvSpPr>
          <p:nvPr/>
        </p:nvSpPr>
        <p:spPr>
          <a:xfrm rot="10800000">
            <a:off x="2200261" y="1105977"/>
            <a:ext cx="805534" cy="725798"/>
          </a:xfrm>
          <a:prstGeom prst="arc">
            <a:avLst>
              <a:gd name="adj1" fmla="val 18940086"/>
              <a:gd name="adj2" fmla="val 83455"/>
            </a:avLst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275372" y="1788559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348360" y="2105858"/>
                <a:ext cx="5459585" cy="181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noise can be manipulated with squeezed light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𝑆𝑄𝐿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𝑆𝑄𝐿</m:t>
                        </m:r>
                      </m:sub>
                    </m:sSub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SQL can be surpassed in a limited frequency region if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360" y="2105858"/>
                <a:ext cx="5459585" cy="1814086"/>
              </a:xfrm>
              <a:prstGeom prst="rect">
                <a:avLst/>
              </a:prstGeom>
              <a:blipFill>
                <a:blip r:embed="rId22"/>
                <a:stretch>
                  <a:fillRect l="-1228" t="-2013" b="-5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1693987" y="638248"/>
            <a:ext cx="143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Squeezed State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100764" y="632391"/>
            <a:ext cx="152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Squeezing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54418" y="638249"/>
            <a:ext cx="152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Squeezing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09204" y="1786815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334274" y="1790314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654851" y="897042"/>
                <a:ext cx="13095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51" y="897042"/>
                <a:ext cx="1309526" cy="307777"/>
              </a:xfrm>
              <a:prstGeom prst="rect">
                <a:avLst/>
              </a:prstGeom>
              <a:blipFill>
                <a:blip r:embed="rId23"/>
                <a:stretch>
                  <a:fillRect l="-4186" r="-372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9408084" y="1247868"/>
                <a:ext cx="2392716" cy="3294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𝐶𝑜h𝑒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84" y="1247868"/>
                <a:ext cx="2392716" cy="329449"/>
              </a:xfrm>
              <a:prstGeom prst="rect">
                <a:avLst/>
              </a:prstGeom>
              <a:blipFill>
                <a:blip r:embed="rId24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71058" y="2533776"/>
                <a:ext cx="29393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enerates shot noise (high frequency)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58" y="2533776"/>
                <a:ext cx="2939376" cy="707886"/>
              </a:xfrm>
              <a:prstGeom prst="rect">
                <a:avLst/>
              </a:prstGeom>
              <a:blipFill>
                <a:blip r:embed="rId25"/>
                <a:stretch>
                  <a:fillRect l="-2282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859651" y="3266116"/>
                <a:ext cx="293937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enerates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radiation pressure noise (low frequency)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651" y="3266116"/>
                <a:ext cx="2939376" cy="1015663"/>
              </a:xfrm>
              <a:prstGeom prst="rect">
                <a:avLst/>
              </a:prstGeom>
              <a:blipFill>
                <a:blip r:embed="rId26"/>
                <a:stretch>
                  <a:fillRect l="-2075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/>
          <p:cNvSpPr/>
          <p:nvPr/>
        </p:nvSpPr>
        <p:spPr>
          <a:xfrm>
            <a:off x="6179500" y="784919"/>
            <a:ext cx="5879231" cy="122554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6179497" y="2137955"/>
            <a:ext cx="5879231" cy="1794451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Interferometers: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Ponderomotive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squeezing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5077C72-224B-4621-9494-5860482196BE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40" y="958259"/>
            <a:ext cx="2429607" cy="2485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22364" y="3193642"/>
                <a:ext cx="3077937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𝐸𝑥𝑝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[2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364" y="3193642"/>
                <a:ext cx="3077937" cy="316177"/>
              </a:xfrm>
              <a:prstGeom prst="rect">
                <a:avLst/>
              </a:prstGeom>
              <a:blipFill>
                <a:blip r:embed="rId3"/>
                <a:stretch>
                  <a:fillRect l="-2574" t="-15385" r="-138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1312" y="3661969"/>
                <a:ext cx="6036002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𝐸𝑥𝑝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[2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](</m:t>
                          </m:r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312" y="3661969"/>
                <a:ext cx="6036002" cy="316177"/>
              </a:xfrm>
              <a:prstGeom prst="rect">
                <a:avLst/>
              </a:prstGeom>
              <a:blipFill>
                <a:blip r:embed="rId4"/>
                <a:stretch>
                  <a:fillRect l="-1313" t="-1538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66174" y="2201183"/>
                <a:ext cx="5717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𝑉𝑎𝑐</m:t>
                          </m:r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174" y="2201183"/>
                <a:ext cx="571729" cy="246221"/>
              </a:xfrm>
              <a:prstGeom prst="rect">
                <a:avLst/>
              </a:prstGeom>
              <a:blipFill>
                <a:blip r:embed="rId5"/>
                <a:stretch>
                  <a:fillRect l="-1276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16200000">
                <a:off x="2137482" y="1143282"/>
                <a:ext cx="67253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𝑉𝑎𝑐</m:t>
                          </m:r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37482" y="1143282"/>
                <a:ext cx="672530" cy="246221"/>
              </a:xfrm>
              <a:prstGeom prst="rect">
                <a:avLst/>
              </a:prstGeom>
              <a:blipFill>
                <a:blip r:embed="rId6"/>
                <a:stretch>
                  <a:fillRect r="-1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976059" y="592919"/>
            <a:ext cx="1382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field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82588" y="3507507"/>
            <a:ext cx="1628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81869" y="777344"/>
                <a:ext cx="754926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Coherent state: the variance the same for both  the orthogonal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quadratures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regardless of the choice of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 field: due to the radiation pressure contribution 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  <m: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the variance of the two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quadratures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different and are 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dependent    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869" y="777344"/>
                <a:ext cx="7549267" cy="2123658"/>
              </a:xfrm>
              <a:prstGeom prst="rect">
                <a:avLst/>
              </a:prstGeom>
              <a:blipFill>
                <a:blip r:embed="rId7"/>
                <a:stretch>
                  <a:fillRect l="-888" t="-2011" r="-161" b="-4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58066" y="4176376"/>
                <a:ext cx="7098075" cy="1470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output field is a frequency dependent squeezed field in which the signal quadrature 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is in general not aligned to that of the minimal noise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𝑆𝑄𝑍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066" y="4176376"/>
                <a:ext cx="7098075" cy="1470403"/>
              </a:xfrm>
              <a:prstGeom prst="rect">
                <a:avLst/>
              </a:prstGeom>
              <a:blipFill>
                <a:blip r:embed="rId8"/>
                <a:stretch>
                  <a:fillRect l="-1031" t="-2905" r="-1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025350" y="5430388"/>
                <a:ext cx="6163506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𝐴𝑟𝑐𝐶𝑜𝑡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350" y="5430388"/>
                <a:ext cx="6163506" cy="818366"/>
              </a:xfrm>
              <a:prstGeom prst="rect">
                <a:avLst/>
              </a:prstGeom>
              <a:blipFill>
                <a:blip r:embed="rId9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Inherited"/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14" y="3928290"/>
            <a:ext cx="2422857" cy="2503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61260" y="5204940"/>
                <a:ext cx="5717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260" y="5204940"/>
                <a:ext cx="571729" cy="246221"/>
              </a:xfrm>
              <a:prstGeom prst="rect">
                <a:avLst/>
              </a:prstGeom>
              <a:blipFill>
                <a:blip r:embed="rId11"/>
                <a:stretch>
                  <a:fillRect l="-1276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16200000">
                <a:off x="2187882" y="4129190"/>
                <a:ext cx="5717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87882" y="4129190"/>
                <a:ext cx="571729" cy="246221"/>
              </a:xfrm>
              <a:prstGeom prst="rect">
                <a:avLst/>
              </a:prstGeom>
              <a:blipFill>
                <a:blip r:embed="rId12"/>
                <a:stretch>
                  <a:fillRect r="-15000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rot="2700000" flipV="1">
            <a:off x="2638124" y="3671893"/>
            <a:ext cx="0" cy="30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8900000" flipV="1">
            <a:off x="2629537" y="3624680"/>
            <a:ext cx="0" cy="30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 rot="13260000">
                <a:off x="1267765" y="4200581"/>
                <a:ext cx="590401" cy="246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260000">
                <a:off x="1267765" y="4200581"/>
                <a:ext cx="590401" cy="246759"/>
              </a:xfrm>
              <a:prstGeom prst="rect">
                <a:avLst/>
              </a:prstGeom>
              <a:blipFill>
                <a:blip r:embed="rId13"/>
                <a:stretch>
                  <a:fillRect r="-8911" b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rot="18900000">
                <a:off x="3424391" y="4170348"/>
                <a:ext cx="5717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0000">
                <a:off x="3424391" y="4170348"/>
                <a:ext cx="571729" cy="246221"/>
              </a:xfrm>
              <a:prstGeom prst="rect">
                <a:avLst/>
              </a:prstGeom>
              <a:blipFill>
                <a:blip r:embed="rId14"/>
                <a:stretch>
                  <a:fillRect l="-625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c 31"/>
          <p:cNvSpPr/>
          <p:nvPr/>
        </p:nvSpPr>
        <p:spPr>
          <a:xfrm>
            <a:off x="1832700" y="4372327"/>
            <a:ext cx="1620000" cy="1620000"/>
          </a:xfrm>
          <a:prstGeom prst="arc">
            <a:avLst>
              <a:gd name="adj1" fmla="val 18873742"/>
              <a:gd name="adj2" fmla="val 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420101" y="4713397"/>
                <a:ext cx="571729" cy="263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101" y="4713397"/>
                <a:ext cx="571729" cy="263662"/>
              </a:xfrm>
              <a:prstGeom prst="rect">
                <a:avLst/>
              </a:prstGeom>
              <a:blipFill>
                <a:blip r:embed="rId15"/>
                <a:stretch>
                  <a:fillRect l="-12766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/>
          <p:nvPr/>
        </p:nvCxnSpPr>
        <p:spPr>
          <a:xfrm rot="18900000" flipV="1">
            <a:off x="2626957" y="654171"/>
            <a:ext cx="0" cy="30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2700000" flipV="1">
            <a:off x="2635544" y="693616"/>
            <a:ext cx="0" cy="30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rot="18900000">
                <a:off x="3421811" y="1176588"/>
                <a:ext cx="5717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0000">
                <a:off x="3421811" y="1176588"/>
                <a:ext cx="571729" cy="246221"/>
              </a:xfrm>
              <a:prstGeom prst="rect">
                <a:avLst/>
              </a:prstGeom>
              <a:blipFill>
                <a:blip r:embed="rId16"/>
                <a:stretch>
                  <a:fillRect l="-5208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 rot="13260000">
                <a:off x="1249687" y="1214566"/>
                <a:ext cx="590401" cy="246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260000">
                <a:off x="1249687" y="1214566"/>
                <a:ext cx="590401" cy="246759"/>
              </a:xfrm>
              <a:prstGeom prst="rect">
                <a:avLst/>
              </a:prstGeom>
              <a:blipFill>
                <a:blip r:embed="rId17"/>
                <a:stretch>
                  <a:fillRect r="-891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c 37"/>
          <p:cNvSpPr/>
          <p:nvPr/>
        </p:nvSpPr>
        <p:spPr>
          <a:xfrm>
            <a:off x="1876614" y="1378561"/>
            <a:ext cx="1620000" cy="1620000"/>
          </a:xfrm>
          <a:prstGeom prst="arc">
            <a:avLst>
              <a:gd name="adj1" fmla="val 18873742"/>
              <a:gd name="adj2" fmla="val 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479512" y="1704141"/>
                <a:ext cx="5717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512" y="1704141"/>
                <a:ext cx="571729" cy="246221"/>
              </a:xfrm>
              <a:prstGeom prst="rect">
                <a:avLst/>
              </a:prstGeom>
              <a:blipFill>
                <a:blip r:embed="rId18"/>
                <a:stretch>
                  <a:fillRect l="-12766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19706" y="5683007"/>
            <a:ext cx="167763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Quadrature</a:t>
            </a:r>
          </a:p>
        </p:txBody>
      </p:sp>
      <p:cxnSp>
        <p:nvCxnSpPr>
          <p:cNvPr id="44" name="Elbow Connector 43"/>
          <p:cNvCxnSpPr>
            <a:stCxn id="40" idx="3"/>
          </p:cNvCxnSpPr>
          <p:nvPr/>
        </p:nvCxnSpPr>
        <p:spPr>
          <a:xfrm flipV="1">
            <a:off x="1797340" y="5911314"/>
            <a:ext cx="799517" cy="156414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439535" y="737845"/>
            <a:ext cx="7653062" cy="3324692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431070" y="4196389"/>
            <a:ext cx="7653062" cy="215215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3994951" y="5096025"/>
            <a:ext cx="2132" cy="35486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02" y="5522938"/>
            <a:ext cx="548571" cy="56127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3581400" y="4527993"/>
            <a:ext cx="2162452" cy="1650866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403325" y="5766333"/>
            <a:ext cx="139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FDS source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 (FDS)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695042"/>
            <a:ext cx="607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 injected squeezing ellipse angle is rotate as a function of the frequency to compensate from the rotation  resulting from the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optomechanical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coupling with the interferometer.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95077C72-224B-4621-9494-5860482196BE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092869" y="5051394"/>
                <a:ext cx="56388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minimum of the output noise is always aligned with the signal quadrature.  </a:t>
                </a:r>
                <a:r>
                  <a:rPr lang="en-US" sz="2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noise is suppressed  by a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2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sup>
                    </m:sSup>
                  </m:oMath>
                </a14:m>
                <a:r>
                  <a:rPr lang="en-US" sz="2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the all the whole detection band.</a:t>
                </a:r>
                <a:endPara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869" y="5051394"/>
                <a:ext cx="5638800" cy="1446550"/>
              </a:xfrm>
              <a:prstGeom prst="rect">
                <a:avLst/>
              </a:prstGeom>
              <a:blipFill>
                <a:blip r:embed="rId3"/>
                <a:stretch>
                  <a:fillRect l="-1189" t="-2954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058600"/>
            <a:ext cx="5482847" cy="408490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029066" y="670109"/>
            <a:ext cx="6132065" cy="4408982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84" y="2122163"/>
            <a:ext cx="4571428" cy="2171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76" y="2221471"/>
            <a:ext cx="548571" cy="56127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7543798" y="2492271"/>
            <a:ext cx="224642" cy="17205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92" y="4359012"/>
            <a:ext cx="548571" cy="5668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92" y="4357173"/>
            <a:ext cx="548571" cy="5668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16" y="4357421"/>
            <a:ext cx="548571" cy="566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92" y="4367041"/>
            <a:ext cx="548571" cy="5668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92" y="4358165"/>
            <a:ext cx="548571" cy="5668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92" y="4359720"/>
            <a:ext cx="548571" cy="5668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92" y="4356334"/>
            <a:ext cx="548571" cy="566857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 flipV="1">
            <a:off x="7147862" y="4266948"/>
            <a:ext cx="4127046" cy="67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280002" y="4266955"/>
            <a:ext cx="0" cy="1809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51669" y="4270335"/>
            <a:ext cx="0" cy="1809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9554154" y="3886604"/>
            <a:ext cx="73170" cy="32735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5970155" y="5129976"/>
            <a:ext cx="6132065" cy="131225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with Filter Cavities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fld id="{A827341E-8BF5-4547-9842-16E0EBE7F01A}" type="datetime3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September 2023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Technologies for Fundamental Physics,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31" y="4166602"/>
            <a:ext cx="5048509" cy="2184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49" y="868912"/>
            <a:ext cx="4010585" cy="3096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14749" y="730555"/>
                <a:ext cx="5237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49" y="730555"/>
                <a:ext cx="52378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16223" y="2427668"/>
                <a:ext cx="5237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223" y="2427668"/>
                <a:ext cx="52378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71696" y="979135"/>
                <a:ext cx="5237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696" y="979135"/>
                <a:ext cx="52378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62820" y="2683643"/>
                <a:ext cx="5237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820" y="2683643"/>
                <a:ext cx="52378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63648" y="2177620"/>
                <a:ext cx="523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648" y="2177620"/>
                <a:ext cx="523783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65126" y="3874736"/>
                <a:ext cx="523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126" y="3874736"/>
                <a:ext cx="52378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56966" y="1556184"/>
                <a:ext cx="523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66" y="1556184"/>
                <a:ext cx="523783" cy="338554"/>
              </a:xfrm>
              <a:prstGeom prst="rect">
                <a:avLst/>
              </a:prstGeom>
              <a:blipFill>
                <a:blip r:embed="rId10"/>
                <a:stretch>
                  <a:fillRect l="-5814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85078" y="3235548"/>
                <a:ext cx="523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078" y="3235548"/>
                <a:ext cx="523783" cy="338554"/>
              </a:xfrm>
              <a:prstGeom prst="rect">
                <a:avLst/>
              </a:prstGeom>
              <a:blipFill>
                <a:blip r:embed="rId11"/>
                <a:stretch>
                  <a:fillRect l="-6977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5623" y="700386"/>
            <a:ext cx="1982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Squeezing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2313415"/>
            <a:ext cx="250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Squeezing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03057" y="3916107"/>
            <a:ext cx="383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26110" y="921420"/>
            <a:ext cx="5776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is generated  by exploiting the dispersion in the reflection of a frequency independent squeezing source from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adetuned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optical cavity 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81490" y="801620"/>
            <a:ext cx="5780318" cy="1583359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144983" y="2657804"/>
                <a:ext cx="570411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“resonant sideband extraction” configuration (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LIGO,Virgo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the optimal rotation is obtained  with a single cavity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FWHM </a:t>
                </a:r>
                <a14:m>
                  <m:oMath xmlns:m="http://schemas.openxmlformats.org/officeDocument/2006/math">
                    <m:r>
                      <a:rPr lang="it-IT" sz="2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detuning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983" y="2657804"/>
                <a:ext cx="5704115" cy="1446550"/>
              </a:xfrm>
              <a:prstGeom prst="rect">
                <a:avLst/>
              </a:prstGeom>
              <a:blipFill>
                <a:blip r:embed="rId12"/>
                <a:stretch>
                  <a:fillRect l="-1389" t="-2954" r="-1282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6267517" y="5459977"/>
            <a:ext cx="5704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next observation run for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Virgo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36310" y="4179685"/>
                <a:ext cx="3080330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𝑠𝑟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𝑠𝑟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𝑎𝑟𝑚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𝑎𝑟𝑚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310" y="4179685"/>
                <a:ext cx="3080330" cy="818366"/>
              </a:xfrm>
              <a:prstGeom prst="rect">
                <a:avLst/>
              </a:prstGeom>
              <a:blipFill>
                <a:blip r:embed="rId1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094259" y="4302070"/>
                <a:ext cx="167372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𝑎𝑟𝑚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Power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arms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259" y="4302070"/>
                <a:ext cx="1673728" cy="553998"/>
              </a:xfrm>
              <a:prstGeom prst="rect">
                <a:avLst/>
              </a:prstGeom>
              <a:blipFill>
                <a:blip r:embed="rId14"/>
                <a:stretch>
                  <a:fillRect l="-5109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873732" y="5878389"/>
                <a:ext cx="24339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 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732" y="5878389"/>
                <a:ext cx="2433936" cy="369332"/>
              </a:xfrm>
              <a:prstGeom prst="rect">
                <a:avLst/>
              </a:prstGeom>
              <a:blipFill>
                <a:blip r:embed="rId15"/>
                <a:stretch>
                  <a:fillRect l="-2506" r="-2256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/>
          <p:cNvSpPr/>
          <p:nvPr/>
        </p:nvSpPr>
        <p:spPr>
          <a:xfrm>
            <a:off x="6096000" y="2533539"/>
            <a:ext cx="5780318" cy="2467376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088362" y="5370258"/>
            <a:ext cx="5780318" cy="101930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86658" y="6087380"/>
            <a:ext cx="361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D 65, 022002 (2001)</a:t>
            </a:r>
            <a:endParaRPr lang="en-US" sz="1600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30277" y="5062907"/>
            <a:ext cx="361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D 90, 062006 (2014)</a:t>
            </a:r>
            <a:endParaRPr lang="en-US" sz="1600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2204</Words>
  <Application>Microsoft Office PowerPoint</Application>
  <PresentationFormat>Widescreen</PresentationFormat>
  <Paragraphs>580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Inherited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zendri</dc:creator>
  <cp:lastModifiedBy>zendri</cp:lastModifiedBy>
  <cp:revision>359</cp:revision>
  <dcterms:created xsi:type="dcterms:W3CDTF">2023-08-09T09:02:03Z</dcterms:created>
  <dcterms:modified xsi:type="dcterms:W3CDTF">2023-09-02T05:12:07Z</dcterms:modified>
</cp:coreProperties>
</file>