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0" r:id="rId2"/>
    <p:sldId id="258" r:id="rId3"/>
    <p:sldId id="270" r:id="rId4"/>
    <p:sldId id="271" r:id="rId5"/>
    <p:sldId id="277" r:id="rId6"/>
    <p:sldId id="274" r:id="rId7"/>
    <p:sldId id="281" r:id="rId8"/>
    <p:sldId id="282" r:id="rId9"/>
    <p:sldId id="276" r:id="rId10"/>
    <p:sldId id="283" r:id="rId11"/>
    <p:sldId id="257" r:id="rId12"/>
    <p:sldId id="27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E5FF"/>
    <a:srgbClr val="FFCCFF"/>
    <a:srgbClr val="FFFFFF"/>
    <a:srgbClr val="1E4980"/>
    <a:srgbClr val="0E6636"/>
    <a:srgbClr val="BF504D"/>
    <a:srgbClr val="4472C4"/>
    <a:srgbClr val="1B4880"/>
    <a:srgbClr val="817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3"/>
    <p:restoredTop sz="92170" autoAdjust="0"/>
  </p:normalViewPr>
  <p:slideViewPr>
    <p:cSldViewPr snapToGrid="0" snapToObjects="1">
      <p:cViewPr varScale="1">
        <p:scale>
          <a:sx n="112" d="100"/>
          <a:sy n="112"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664F9-88D4-49E6-8CBE-10513685D25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A9B005E-2764-4055-A0E4-8F89D0002740}">
      <dgm:prSet phldrT="[Text]"/>
      <dgm:spPr>
        <a:solidFill>
          <a:schemeClr val="accent6"/>
        </a:solidFill>
      </dgm:spPr>
      <dgm:t>
        <a:bodyPr/>
        <a:lstStyle/>
        <a:p>
          <a:pPr>
            <a:lnSpc>
              <a:spcPct val="100000"/>
            </a:lnSpc>
          </a:pPr>
          <a:r>
            <a:rPr lang="en-US" dirty="0">
              <a:latin typeface="Corbel" panose="020B0503020204020204" pitchFamily="34" charset="0"/>
            </a:rPr>
            <a:t>Biological and Environmental </a:t>
          </a:r>
          <a:br>
            <a:rPr lang="en-US" dirty="0">
              <a:latin typeface="Corbel" panose="020B0503020204020204" pitchFamily="34" charset="0"/>
            </a:rPr>
          </a:br>
          <a:r>
            <a:rPr lang="en-US" dirty="0">
              <a:latin typeface="Corbel" panose="020B0503020204020204" pitchFamily="34" charset="0"/>
            </a:rPr>
            <a:t>Research (BER)</a:t>
          </a:r>
        </a:p>
      </dgm:t>
    </dgm:pt>
    <dgm:pt modelId="{1C6900E9-96DF-455E-8F2B-98C4E9B54DF4}" type="parTrans" cxnId="{908B8176-A4AD-4D0E-A074-CE98C28CB8B5}">
      <dgm:prSet/>
      <dgm:spPr/>
      <dgm:t>
        <a:bodyPr/>
        <a:lstStyle/>
        <a:p>
          <a:endParaRPr lang="en-US"/>
        </a:p>
      </dgm:t>
    </dgm:pt>
    <dgm:pt modelId="{2B7B3D3C-1C5B-4A8C-87B6-5785D95C74D7}" type="sibTrans" cxnId="{908B8176-A4AD-4D0E-A074-CE98C28CB8B5}">
      <dgm:prSet/>
      <dgm:spPr/>
      <dgm:t>
        <a:bodyPr/>
        <a:lstStyle/>
        <a:p>
          <a:endParaRPr lang="en-US"/>
        </a:p>
      </dgm:t>
    </dgm:pt>
    <dgm:pt modelId="{62FDCD09-CDBA-47B5-B452-1FC3FA815358}">
      <dgm:prSet phldrT="[Text]"/>
      <dgm:spPr>
        <a:solidFill>
          <a:srgbClr val="CEE5E4">
            <a:alpha val="90000"/>
          </a:srgbClr>
        </a:solidFill>
      </dgm:spPr>
      <dgm:t>
        <a:bodyPr/>
        <a:lstStyle/>
        <a:p>
          <a:pPr marL="274320"/>
          <a:r>
            <a:rPr lang="en-US" b="1" dirty="0">
              <a:latin typeface="Arial" pitchFamily="34" charset="0"/>
              <a:cs typeface="Arial" pitchFamily="34" charset="0"/>
            </a:rPr>
            <a:t>Understanding complex biological, climatic, and</a:t>
          </a:r>
          <a:br>
            <a:rPr lang="en-US" b="1" dirty="0">
              <a:latin typeface="Arial" pitchFamily="34" charset="0"/>
              <a:cs typeface="Arial" pitchFamily="34" charset="0"/>
            </a:rPr>
          </a:br>
          <a:r>
            <a:rPr lang="en-US" b="1" dirty="0">
              <a:latin typeface="Arial" pitchFamily="34" charset="0"/>
              <a:cs typeface="Arial" pitchFamily="34" charset="0"/>
            </a:rPr>
            <a:t>environmental systems</a:t>
          </a:r>
          <a:endParaRPr lang="en-US" b="1" dirty="0"/>
        </a:p>
      </dgm:t>
    </dgm:pt>
    <dgm:pt modelId="{19E11031-7F39-48B3-9CF6-9D49C1A758AD}" type="parTrans" cxnId="{AB8C97C2-0F64-4963-AEB6-34157B87C0A2}">
      <dgm:prSet/>
      <dgm:spPr/>
      <dgm:t>
        <a:bodyPr/>
        <a:lstStyle/>
        <a:p>
          <a:endParaRPr lang="en-US"/>
        </a:p>
      </dgm:t>
    </dgm:pt>
    <dgm:pt modelId="{FF3F2D8C-3F90-4B10-B8C1-E150B214C9ED}" type="sibTrans" cxnId="{AB8C97C2-0F64-4963-AEB6-34157B87C0A2}">
      <dgm:prSet/>
      <dgm:spPr/>
      <dgm:t>
        <a:bodyPr/>
        <a:lstStyle/>
        <a:p>
          <a:endParaRPr lang="en-US"/>
        </a:p>
      </dgm:t>
    </dgm:pt>
    <dgm:pt modelId="{CEAC8B09-D333-4FB1-921B-807012961611}">
      <dgm:prSet phldrT="[Text]"/>
      <dgm:spPr>
        <a:solidFill>
          <a:schemeClr val="accent4">
            <a:lumMod val="50000"/>
          </a:schemeClr>
        </a:solidFill>
      </dgm:spPr>
      <dgm:t>
        <a:bodyPr/>
        <a:lstStyle/>
        <a:p>
          <a:pPr>
            <a:lnSpc>
              <a:spcPct val="100000"/>
            </a:lnSpc>
          </a:pPr>
          <a:r>
            <a:rPr lang="en-US" dirty="0">
              <a:latin typeface="Corbel" panose="020B0503020204020204" pitchFamily="34" charset="0"/>
            </a:rPr>
            <a:t>Fusion Energy Sciences (FES)</a:t>
          </a:r>
        </a:p>
      </dgm:t>
    </dgm:pt>
    <dgm:pt modelId="{3992C9A2-4012-4404-A141-D35D49E9D7F5}" type="parTrans" cxnId="{4E0D007C-0512-4BD6-8EB5-A9A06B3E9704}">
      <dgm:prSet/>
      <dgm:spPr/>
      <dgm:t>
        <a:bodyPr/>
        <a:lstStyle/>
        <a:p>
          <a:endParaRPr lang="en-US"/>
        </a:p>
      </dgm:t>
    </dgm:pt>
    <dgm:pt modelId="{58BB2CFD-86A9-4C92-B1B1-9EB8B13347B3}" type="sibTrans" cxnId="{4E0D007C-0512-4BD6-8EB5-A9A06B3E9704}">
      <dgm:prSet/>
      <dgm:spPr/>
      <dgm:t>
        <a:bodyPr/>
        <a:lstStyle/>
        <a:p>
          <a:endParaRPr lang="en-US"/>
        </a:p>
      </dgm:t>
    </dgm:pt>
    <dgm:pt modelId="{C2A78739-CF3D-4254-AABA-CC7A132CDA56}">
      <dgm:prSet phldrT="[Text]"/>
      <dgm:spPr>
        <a:solidFill>
          <a:srgbClr val="C00000"/>
        </a:solidFill>
      </dgm:spPr>
      <dgm:t>
        <a:bodyPr/>
        <a:lstStyle/>
        <a:p>
          <a:pPr>
            <a:lnSpc>
              <a:spcPct val="100000"/>
            </a:lnSpc>
          </a:pPr>
          <a:r>
            <a:rPr lang="en-US" dirty="0">
              <a:latin typeface="Corbel" panose="020B0503020204020204" pitchFamily="34" charset="0"/>
            </a:rPr>
            <a:t>High Energy Physics (HEP)</a:t>
          </a:r>
        </a:p>
      </dgm:t>
    </dgm:pt>
    <dgm:pt modelId="{0873BEC2-E3B6-49F4-8DFB-611E5AE6967E}" type="parTrans" cxnId="{0278D3DF-88D2-4D53-85D4-597DD5C7A6BE}">
      <dgm:prSet/>
      <dgm:spPr/>
      <dgm:t>
        <a:bodyPr/>
        <a:lstStyle/>
        <a:p>
          <a:endParaRPr lang="en-US"/>
        </a:p>
      </dgm:t>
    </dgm:pt>
    <dgm:pt modelId="{387B6603-F10D-4757-A7DF-430C006AA00C}" type="sibTrans" cxnId="{0278D3DF-88D2-4D53-85D4-597DD5C7A6BE}">
      <dgm:prSet/>
      <dgm:spPr/>
      <dgm:t>
        <a:bodyPr/>
        <a:lstStyle/>
        <a:p>
          <a:endParaRPr lang="en-US"/>
        </a:p>
      </dgm:t>
    </dgm:pt>
    <dgm:pt modelId="{6B74184F-0398-407D-A8F3-8E1E6C37750A}">
      <dgm:prSet phldrT="[Text]"/>
      <dgm:spPr>
        <a:solidFill>
          <a:srgbClr val="7030A0"/>
        </a:solidFill>
      </dgm:spPr>
      <dgm:t>
        <a:bodyPr/>
        <a:lstStyle/>
        <a:p>
          <a:pPr>
            <a:lnSpc>
              <a:spcPct val="100000"/>
            </a:lnSpc>
          </a:pPr>
          <a:r>
            <a:rPr lang="en-US" dirty="0">
              <a:latin typeface="Corbel" panose="020B0503020204020204" pitchFamily="34" charset="0"/>
            </a:rPr>
            <a:t>Nuclear Physics (NP)</a:t>
          </a:r>
        </a:p>
      </dgm:t>
    </dgm:pt>
    <dgm:pt modelId="{40D5918B-7B8A-4028-BCFE-F342A241CA77}" type="parTrans" cxnId="{C763A58C-21A4-4FF5-A543-347501E1DD73}">
      <dgm:prSet/>
      <dgm:spPr/>
      <dgm:t>
        <a:bodyPr/>
        <a:lstStyle/>
        <a:p>
          <a:endParaRPr lang="en-US"/>
        </a:p>
      </dgm:t>
    </dgm:pt>
    <dgm:pt modelId="{C92A9B95-DA21-45EC-B983-3CF448855292}" type="sibTrans" cxnId="{C763A58C-21A4-4FF5-A543-347501E1DD73}">
      <dgm:prSet/>
      <dgm:spPr/>
      <dgm:t>
        <a:bodyPr/>
        <a:lstStyle/>
        <a:p>
          <a:endParaRPr lang="en-US"/>
        </a:p>
      </dgm:t>
    </dgm:pt>
    <dgm:pt modelId="{E1BE9156-93CA-4622-A8AE-FD02EB2DA1D2}">
      <dgm:prSet phldrT="[Text]"/>
      <dgm:spPr>
        <a:solidFill>
          <a:srgbClr val="CEE5E4">
            <a:alpha val="90000"/>
          </a:srgbClr>
        </a:solidFill>
      </dgm:spPr>
      <dgm:t>
        <a:bodyPr/>
        <a:lstStyle/>
        <a:p>
          <a:pPr marL="274320"/>
          <a:r>
            <a:rPr lang="en-US" b="1" dirty="0">
              <a:latin typeface="Arial" pitchFamily="34" charset="0"/>
              <a:cs typeface="Arial" pitchFamily="34" charset="0"/>
            </a:rPr>
            <a:t>Building the scientific foundations for a fusion energy source </a:t>
          </a:r>
          <a:endParaRPr lang="en-US" b="1" dirty="0"/>
        </a:p>
      </dgm:t>
    </dgm:pt>
    <dgm:pt modelId="{EAC31353-DD69-4D29-B7DE-B02FA05DFB98}" type="parTrans" cxnId="{53008459-E589-4081-B195-175E2BBA2F80}">
      <dgm:prSet/>
      <dgm:spPr/>
      <dgm:t>
        <a:bodyPr/>
        <a:lstStyle/>
        <a:p>
          <a:endParaRPr lang="en-US"/>
        </a:p>
      </dgm:t>
    </dgm:pt>
    <dgm:pt modelId="{8DD74331-B21D-4C10-AA74-AC29C8445472}" type="sibTrans" cxnId="{53008459-E589-4081-B195-175E2BBA2F80}">
      <dgm:prSet/>
      <dgm:spPr/>
      <dgm:t>
        <a:bodyPr/>
        <a:lstStyle/>
        <a:p>
          <a:endParaRPr lang="en-US"/>
        </a:p>
      </dgm:t>
    </dgm:pt>
    <dgm:pt modelId="{51B4D40B-FCB6-4C18-9458-31CEA0628133}">
      <dgm:prSet phldrT="[Text]"/>
      <dgm:spPr>
        <a:solidFill>
          <a:srgbClr val="CEE5E4">
            <a:alpha val="90000"/>
          </a:srgbClr>
        </a:solidFill>
      </dgm:spPr>
      <dgm:t>
        <a:bodyPr/>
        <a:lstStyle/>
        <a:p>
          <a:pPr marL="274320"/>
          <a:r>
            <a:rPr lang="en-US" b="1" dirty="0">
              <a:latin typeface="Arial" pitchFamily="34" charset="0"/>
              <a:cs typeface="Arial" pitchFamily="34" charset="0"/>
            </a:rPr>
            <a:t>Understanding how the universe works at its most fundamental level through research, projects, and facilities operations</a:t>
          </a:r>
        </a:p>
      </dgm:t>
    </dgm:pt>
    <dgm:pt modelId="{4CAFCA7D-0E32-40E4-BC61-A47DF010AC68}" type="parTrans" cxnId="{4415B837-29EC-44B0-8B8A-1C2E64B5594B}">
      <dgm:prSet/>
      <dgm:spPr/>
      <dgm:t>
        <a:bodyPr/>
        <a:lstStyle/>
        <a:p>
          <a:endParaRPr lang="en-US"/>
        </a:p>
      </dgm:t>
    </dgm:pt>
    <dgm:pt modelId="{D6172DF7-4F25-4CE3-8693-61D355FA5A9A}" type="sibTrans" cxnId="{4415B837-29EC-44B0-8B8A-1C2E64B5594B}">
      <dgm:prSet/>
      <dgm:spPr/>
      <dgm:t>
        <a:bodyPr/>
        <a:lstStyle/>
        <a:p>
          <a:endParaRPr lang="en-US"/>
        </a:p>
      </dgm:t>
    </dgm:pt>
    <dgm:pt modelId="{B978E477-3766-4275-9DA1-C6A79F168D67}">
      <dgm:prSet phldrT="[Text]"/>
      <dgm:spPr>
        <a:solidFill>
          <a:srgbClr val="CEE5E4">
            <a:alpha val="90000"/>
          </a:srgbClr>
        </a:solidFill>
      </dgm:spPr>
      <dgm:t>
        <a:bodyPr/>
        <a:lstStyle/>
        <a:p>
          <a:pPr marL="274320"/>
          <a:r>
            <a:rPr lang="en-US" b="1" dirty="0">
              <a:latin typeface="Arial" pitchFamily="34" charset="0"/>
              <a:cs typeface="Arial" pitchFamily="34" charset="0"/>
            </a:rPr>
            <a:t>Discovering, exploring, and understanding all forms</a:t>
          </a:r>
          <a:br>
            <a:rPr lang="en-US" b="1" dirty="0">
              <a:latin typeface="Arial" pitchFamily="34" charset="0"/>
              <a:cs typeface="Arial" pitchFamily="34" charset="0"/>
            </a:rPr>
          </a:br>
          <a:r>
            <a:rPr lang="en-US" b="1" dirty="0">
              <a:latin typeface="Arial" pitchFamily="34" charset="0"/>
              <a:cs typeface="Arial" pitchFamily="34" charset="0"/>
            </a:rPr>
            <a:t>of nuclear matter</a:t>
          </a:r>
          <a:endParaRPr lang="en-US" b="1" dirty="0"/>
        </a:p>
      </dgm:t>
    </dgm:pt>
    <dgm:pt modelId="{F00BE289-9551-4C9B-980D-214E18D751CA}" type="parTrans" cxnId="{23E7D4EA-591B-4FC2-A673-C9D4657BD21A}">
      <dgm:prSet/>
      <dgm:spPr/>
      <dgm:t>
        <a:bodyPr/>
        <a:lstStyle/>
        <a:p>
          <a:endParaRPr lang="en-US"/>
        </a:p>
      </dgm:t>
    </dgm:pt>
    <dgm:pt modelId="{B65B775A-D8F6-4A78-A4B6-441C72F4DB0E}" type="sibTrans" cxnId="{23E7D4EA-591B-4FC2-A673-C9D4657BD21A}">
      <dgm:prSet/>
      <dgm:spPr/>
      <dgm:t>
        <a:bodyPr/>
        <a:lstStyle/>
        <a:p>
          <a:endParaRPr lang="en-US"/>
        </a:p>
      </dgm:t>
    </dgm:pt>
    <dgm:pt modelId="{48DFEF73-8878-4581-B6B7-385ABBD3AAA5}">
      <dgm:prSet phldrT="[Text]"/>
      <dgm:spPr>
        <a:solidFill>
          <a:srgbClr val="CEE5E4">
            <a:alpha val="90000"/>
          </a:srgbClr>
        </a:solidFill>
      </dgm:spPr>
      <dgm:t>
        <a:bodyPr/>
        <a:lstStyle/>
        <a:p>
          <a:pPr marL="274320"/>
          <a:r>
            <a:rPr lang="en-US" b="1" dirty="0">
              <a:latin typeface="Arial" pitchFamily="34" charset="0"/>
              <a:cs typeface="Arial" pitchFamily="34" charset="0"/>
            </a:rPr>
            <a:t>Understanding, predicting, and ultimately controlling matter and energy flow at the electronic, atomic, and molecular levels</a:t>
          </a:r>
          <a:endParaRPr lang="en-US" b="1" dirty="0"/>
        </a:p>
      </dgm:t>
    </dgm:pt>
    <dgm:pt modelId="{D09FB738-FC6E-44A8-B68E-75181171899F}">
      <dgm:prSet phldrT="[Text]"/>
      <dgm:spPr>
        <a:solidFill>
          <a:srgbClr val="34473D"/>
        </a:solidFill>
      </dgm:spPr>
      <dgm:t>
        <a:bodyPr/>
        <a:lstStyle/>
        <a:p>
          <a:pPr>
            <a:lnSpc>
              <a:spcPct val="100000"/>
            </a:lnSpc>
          </a:pPr>
          <a:r>
            <a:rPr lang="en-US" dirty="0">
              <a:latin typeface="Corbel" panose="020B0503020204020204" pitchFamily="34" charset="0"/>
            </a:rPr>
            <a:t>Advanced Scientific Computing </a:t>
          </a:r>
          <a:br>
            <a:rPr lang="en-US" dirty="0">
              <a:latin typeface="Corbel" panose="020B0503020204020204" pitchFamily="34" charset="0"/>
            </a:rPr>
          </a:br>
          <a:r>
            <a:rPr lang="en-US" dirty="0">
              <a:latin typeface="Corbel" panose="020B0503020204020204" pitchFamily="34" charset="0"/>
            </a:rPr>
            <a:t>Research (ASCR)</a:t>
          </a:r>
        </a:p>
      </dgm:t>
    </dgm:pt>
    <dgm:pt modelId="{B4DA5F6E-A7D7-4E61-A8A8-74AA944A90CA}" type="sibTrans" cxnId="{6DD8A45F-85CE-4CC6-859E-53FEAB0FE93E}">
      <dgm:prSet/>
      <dgm:spPr/>
      <dgm:t>
        <a:bodyPr/>
        <a:lstStyle/>
        <a:p>
          <a:endParaRPr lang="en-US"/>
        </a:p>
      </dgm:t>
    </dgm:pt>
    <dgm:pt modelId="{E37A4182-7A1D-402C-9545-FB58C88B719E}" type="parTrans" cxnId="{6DD8A45F-85CE-4CC6-859E-53FEAB0FE93E}">
      <dgm:prSet/>
      <dgm:spPr/>
      <dgm:t>
        <a:bodyPr/>
        <a:lstStyle/>
        <a:p>
          <a:endParaRPr lang="en-US"/>
        </a:p>
      </dgm:t>
    </dgm:pt>
    <dgm:pt modelId="{3D97BB03-E04F-4A2A-B489-9F2A2D63BA45}" type="sibTrans" cxnId="{D7BC4470-31E3-4483-8348-C16BBA7B8AB0}">
      <dgm:prSet/>
      <dgm:spPr/>
      <dgm:t>
        <a:bodyPr/>
        <a:lstStyle/>
        <a:p>
          <a:endParaRPr lang="en-US"/>
        </a:p>
      </dgm:t>
    </dgm:pt>
    <dgm:pt modelId="{74978715-A084-456A-B9B5-95302CEA0E69}" type="parTrans" cxnId="{D7BC4470-31E3-4483-8348-C16BBA7B8AB0}">
      <dgm:prSet/>
      <dgm:spPr/>
      <dgm:t>
        <a:bodyPr/>
        <a:lstStyle/>
        <a:p>
          <a:endParaRPr lang="en-US"/>
        </a:p>
      </dgm:t>
    </dgm:pt>
    <dgm:pt modelId="{F88B796D-09F5-4064-9FD4-7C32DD6163B4}">
      <dgm:prSet phldrT="[Text]"/>
      <dgm:spPr>
        <a:solidFill>
          <a:srgbClr val="CEE5E4"/>
        </a:solidFill>
      </dgm:spPr>
      <dgm:t>
        <a:bodyPr/>
        <a:lstStyle/>
        <a:p>
          <a:pPr marL="274320" algn="l"/>
          <a:r>
            <a:rPr lang="en-US" b="1" dirty="0">
              <a:latin typeface="Arial" pitchFamily="34" charset="0"/>
              <a:cs typeface="Arial" pitchFamily="34" charset="0"/>
            </a:rPr>
            <a:t>Delivering world leading computational and networking capabilities to extend the frontiers of science and technology</a:t>
          </a:r>
          <a:endParaRPr lang="en-US" b="1" dirty="0"/>
        </a:p>
      </dgm:t>
    </dgm:pt>
    <dgm:pt modelId="{AEDD0AF6-F9EF-4F2A-88A8-CE37168ECE61}" type="parTrans" cxnId="{F173A8E9-5C18-4EA3-8B04-C59CB63EE37F}">
      <dgm:prSet/>
      <dgm:spPr/>
      <dgm:t>
        <a:bodyPr/>
        <a:lstStyle/>
        <a:p>
          <a:endParaRPr lang="en-US"/>
        </a:p>
      </dgm:t>
    </dgm:pt>
    <dgm:pt modelId="{0BF73C4F-825D-4090-9629-64B61A7E44DD}" type="sibTrans" cxnId="{F173A8E9-5C18-4EA3-8B04-C59CB63EE37F}">
      <dgm:prSet/>
      <dgm:spPr/>
      <dgm:t>
        <a:bodyPr/>
        <a:lstStyle/>
        <a:p>
          <a:endParaRPr lang="en-US"/>
        </a:p>
      </dgm:t>
    </dgm:pt>
    <dgm:pt modelId="{9574B7DB-B7F9-447E-985B-6B5130B4116B}">
      <dgm:prSet phldrT="[Text]"/>
      <dgm:spPr>
        <a:solidFill>
          <a:schemeClr val="accent1"/>
        </a:solidFill>
      </dgm:spPr>
      <dgm:t>
        <a:bodyPr/>
        <a:lstStyle/>
        <a:p>
          <a:pPr>
            <a:lnSpc>
              <a:spcPct val="100000"/>
            </a:lnSpc>
          </a:pPr>
          <a:r>
            <a:rPr lang="en-US" dirty="0">
              <a:latin typeface="Corbel" panose="020B0503020204020204" pitchFamily="34" charset="0"/>
            </a:rPr>
            <a:t>Basic Energy Sciences (BES)</a:t>
          </a:r>
        </a:p>
      </dgm:t>
    </dgm:pt>
    <dgm:pt modelId="{F14D9510-DD57-466D-BFCF-7E7C1EC6DAD5}" type="parTrans" cxnId="{E898CF0B-2F21-4D7F-81F8-B83587F3F950}">
      <dgm:prSet/>
      <dgm:spPr/>
      <dgm:t>
        <a:bodyPr/>
        <a:lstStyle/>
        <a:p>
          <a:endParaRPr lang="en-US"/>
        </a:p>
      </dgm:t>
    </dgm:pt>
    <dgm:pt modelId="{398CC6B6-554B-4C91-BAD2-7F9E4729D150}" type="sibTrans" cxnId="{E898CF0B-2F21-4D7F-81F8-B83587F3F950}">
      <dgm:prSet/>
      <dgm:spPr/>
      <dgm:t>
        <a:bodyPr/>
        <a:lstStyle/>
        <a:p>
          <a:endParaRPr lang="en-US"/>
        </a:p>
      </dgm:t>
    </dgm:pt>
    <dgm:pt modelId="{F1B8231E-07D1-49E9-9B3D-5ADCED3B4CDD}" type="pres">
      <dgm:prSet presAssocID="{040664F9-88D4-49E6-8CBE-10513685D258}" presName="Name0" presStyleCnt="0">
        <dgm:presLayoutVars>
          <dgm:dir/>
          <dgm:animLvl val="lvl"/>
          <dgm:resizeHandles val="exact"/>
        </dgm:presLayoutVars>
      </dgm:prSet>
      <dgm:spPr/>
    </dgm:pt>
    <dgm:pt modelId="{32C8CC2A-2C87-44AA-8C67-3FBD9CA52CEB}" type="pres">
      <dgm:prSet presAssocID="{D09FB738-FC6E-44A8-B68E-75181171899F}" presName="linNode" presStyleCnt="0"/>
      <dgm:spPr/>
    </dgm:pt>
    <dgm:pt modelId="{6C833E97-2374-468A-9834-74EEEA54D68E}" type="pres">
      <dgm:prSet presAssocID="{D09FB738-FC6E-44A8-B68E-75181171899F}" presName="parentText" presStyleLbl="node1" presStyleIdx="0" presStyleCnt="6" custScaleX="121167" custLinFactNeighborY="-172">
        <dgm:presLayoutVars>
          <dgm:chMax val="1"/>
          <dgm:bulletEnabled val="1"/>
        </dgm:presLayoutVars>
      </dgm:prSet>
      <dgm:spPr/>
    </dgm:pt>
    <dgm:pt modelId="{557D81F5-2B54-4182-956A-2974F00F90F7}" type="pres">
      <dgm:prSet presAssocID="{D09FB738-FC6E-44A8-B68E-75181171899F}" presName="descendantText" presStyleLbl="alignAccFollowNode1" presStyleIdx="0" presStyleCnt="6" custLinFactNeighborX="0">
        <dgm:presLayoutVars>
          <dgm:bulletEnabled val="1"/>
        </dgm:presLayoutVars>
      </dgm:prSet>
      <dgm:spPr/>
    </dgm:pt>
    <dgm:pt modelId="{E23ED408-8E98-438F-B793-D8E435CA3DDB}" type="pres">
      <dgm:prSet presAssocID="{B4DA5F6E-A7D7-4E61-A8A8-74AA944A90CA}" presName="sp" presStyleCnt="0"/>
      <dgm:spPr/>
    </dgm:pt>
    <dgm:pt modelId="{2331BE80-3EE9-4320-B0A6-AD9A4EF591A1}" type="pres">
      <dgm:prSet presAssocID="{9574B7DB-B7F9-447E-985B-6B5130B4116B}" presName="linNode" presStyleCnt="0"/>
      <dgm:spPr/>
    </dgm:pt>
    <dgm:pt modelId="{09D8EBDF-CA67-4BC7-9B0C-0F87912CD412}" type="pres">
      <dgm:prSet presAssocID="{9574B7DB-B7F9-447E-985B-6B5130B4116B}" presName="parentText" presStyleLbl="node1" presStyleIdx="1" presStyleCnt="6" custScaleX="112790">
        <dgm:presLayoutVars>
          <dgm:chMax val="1"/>
          <dgm:bulletEnabled val="1"/>
        </dgm:presLayoutVars>
      </dgm:prSet>
      <dgm:spPr/>
    </dgm:pt>
    <dgm:pt modelId="{0851108E-EE81-4946-B2A6-8E895E4AA7C7}" type="pres">
      <dgm:prSet presAssocID="{9574B7DB-B7F9-447E-985B-6B5130B4116B}" presName="descendantText" presStyleLbl="alignAccFollowNode1" presStyleIdx="1" presStyleCnt="6" custScaleX="93698" custLinFactNeighborX="13162">
        <dgm:presLayoutVars>
          <dgm:bulletEnabled val="1"/>
        </dgm:presLayoutVars>
      </dgm:prSet>
      <dgm:spPr/>
    </dgm:pt>
    <dgm:pt modelId="{921F0983-F115-47B8-8919-CD2ED23C1295}" type="pres">
      <dgm:prSet presAssocID="{398CC6B6-554B-4C91-BAD2-7F9E4729D150}" presName="sp" presStyleCnt="0"/>
      <dgm:spPr/>
    </dgm:pt>
    <dgm:pt modelId="{8132806B-111D-48D3-97FC-D86B3DAAEBCC}" type="pres">
      <dgm:prSet presAssocID="{1A9B005E-2764-4055-A0E4-8F89D0002740}" presName="linNode" presStyleCnt="0"/>
      <dgm:spPr/>
    </dgm:pt>
    <dgm:pt modelId="{283453A0-B6AD-4CC1-AA27-DD1880483CA1}" type="pres">
      <dgm:prSet presAssocID="{1A9B005E-2764-4055-A0E4-8F89D0002740}" presName="parentText" presStyleLbl="node1" presStyleIdx="2" presStyleCnt="6" custScaleX="121167">
        <dgm:presLayoutVars>
          <dgm:chMax val="1"/>
          <dgm:bulletEnabled val="1"/>
        </dgm:presLayoutVars>
      </dgm:prSet>
      <dgm:spPr/>
    </dgm:pt>
    <dgm:pt modelId="{675E4B96-898D-4F8E-B2BE-C776F3FAB33C}" type="pres">
      <dgm:prSet presAssocID="{1A9B005E-2764-4055-A0E4-8F89D0002740}" presName="descendantText" presStyleLbl="alignAccFollowNode1" presStyleIdx="2" presStyleCnt="6">
        <dgm:presLayoutVars>
          <dgm:bulletEnabled val="1"/>
        </dgm:presLayoutVars>
      </dgm:prSet>
      <dgm:spPr/>
    </dgm:pt>
    <dgm:pt modelId="{E15BFE8F-98A5-4E40-BA93-A28821874AEF}" type="pres">
      <dgm:prSet presAssocID="{2B7B3D3C-1C5B-4A8C-87B6-5785D95C74D7}" presName="sp" presStyleCnt="0"/>
      <dgm:spPr/>
    </dgm:pt>
    <dgm:pt modelId="{D85C7934-C915-49B5-BB75-03EBBECC2FF6}" type="pres">
      <dgm:prSet presAssocID="{CEAC8B09-D333-4FB1-921B-807012961611}" presName="linNode" presStyleCnt="0"/>
      <dgm:spPr/>
    </dgm:pt>
    <dgm:pt modelId="{DC12763C-BCD7-4705-A265-BE29861B1113}" type="pres">
      <dgm:prSet presAssocID="{CEAC8B09-D333-4FB1-921B-807012961611}" presName="parentText" presStyleLbl="node1" presStyleIdx="3" presStyleCnt="6" custScaleX="121167">
        <dgm:presLayoutVars>
          <dgm:chMax val="1"/>
          <dgm:bulletEnabled val="1"/>
        </dgm:presLayoutVars>
      </dgm:prSet>
      <dgm:spPr/>
    </dgm:pt>
    <dgm:pt modelId="{73292E98-14F4-40DF-A1AA-3E5B47C4E3C4}" type="pres">
      <dgm:prSet presAssocID="{CEAC8B09-D333-4FB1-921B-807012961611}" presName="descendantText" presStyleLbl="alignAccFollowNode1" presStyleIdx="3" presStyleCnt="6" custLinFactNeighborY="0">
        <dgm:presLayoutVars>
          <dgm:bulletEnabled val="1"/>
        </dgm:presLayoutVars>
      </dgm:prSet>
      <dgm:spPr/>
    </dgm:pt>
    <dgm:pt modelId="{FFAE7D61-7A70-46C1-94DE-ABF7C594C30F}" type="pres">
      <dgm:prSet presAssocID="{58BB2CFD-86A9-4C92-B1B1-9EB8B13347B3}" presName="sp" presStyleCnt="0"/>
      <dgm:spPr/>
    </dgm:pt>
    <dgm:pt modelId="{FD8E7330-76C1-4EFE-9FA2-A3A012EDEBCA}" type="pres">
      <dgm:prSet presAssocID="{C2A78739-CF3D-4254-AABA-CC7A132CDA56}" presName="linNode" presStyleCnt="0"/>
      <dgm:spPr/>
    </dgm:pt>
    <dgm:pt modelId="{4932F9BF-3F62-4CB2-A025-7E404429DF04}" type="pres">
      <dgm:prSet presAssocID="{C2A78739-CF3D-4254-AABA-CC7A132CDA56}" presName="parentText" presStyleLbl="node1" presStyleIdx="4" presStyleCnt="6" custScaleX="121167">
        <dgm:presLayoutVars>
          <dgm:chMax val="1"/>
          <dgm:bulletEnabled val="1"/>
        </dgm:presLayoutVars>
      </dgm:prSet>
      <dgm:spPr/>
    </dgm:pt>
    <dgm:pt modelId="{A11CFAA6-308E-45B5-B386-705EE1523286}" type="pres">
      <dgm:prSet presAssocID="{C2A78739-CF3D-4254-AABA-CC7A132CDA56}" presName="descendantText" presStyleLbl="alignAccFollowNode1" presStyleIdx="4" presStyleCnt="6">
        <dgm:presLayoutVars>
          <dgm:bulletEnabled val="1"/>
        </dgm:presLayoutVars>
      </dgm:prSet>
      <dgm:spPr/>
    </dgm:pt>
    <dgm:pt modelId="{483DC8B8-9F42-4AD6-B8AE-1572E3B8BDA2}" type="pres">
      <dgm:prSet presAssocID="{387B6603-F10D-4757-A7DF-430C006AA00C}" presName="sp" presStyleCnt="0"/>
      <dgm:spPr/>
    </dgm:pt>
    <dgm:pt modelId="{A9FB5847-E59C-4583-8599-2AECDBB655AF}" type="pres">
      <dgm:prSet presAssocID="{6B74184F-0398-407D-A8F3-8E1E6C37750A}" presName="linNode" presStyleCnt="0"/>
      <dgm:spPr/>
    </dgm:pt>
    <dgm:pt modelId="{4FF4F947-F92E-4464-94DB-8559D437B337}" type="pres">
      <dgm:prSet presAssocID="{6B74184F-0398-407D-A8F3-8E1E6C37750A}" presName="parentText" presStyleLbl="node1" presStyleIdx="5" presStyleCnt="6" custScaleX="121167">
        <dgm:presLayoutVars>
          <dgm:chMax val="1"/>
          <dgm:bulletEnabled val="1"/>
        </dgm:presLayoutVars>
      </dgm:prSet>
      <dgm:spPr/>
    </dgm:pt>
    <dgm:pt modelId="{AD12849A-86EE-45F6-9F7A-889DD19548D9}" type="pres">
      <dgm:prSet presAssocID="{6B74184F-0398-407D-A8F3-8E1E6C37750A}" presName="descendantText" presStyleLbl="alignAccFollowNode1" presStyleIdx="5" presStyleCnt="6">
        <dgm:presLayoutVars>
          <dgm:bulletEnabled val="1"/>
        </dgm:presLayoutVars>
      </dgm:prSet>
      <dgm:spPr/>
    </dgm:pt>
  </dgm:ptLst>
  <dgm:cxnLst>
    <dgm:cxn modelId="{3D85ED01-FCDB-4681-90C8-F499756B6D4E}" type="presOf" srcId="{C2A78739-CF3D-4254-AABA-CC7A132CDA56}" destId="{4932F9BF-3F62-4CB2-A025-7E404429DF04}" srcOrd="0" destOrd="0" presId="urn:microsoft.com/office/officeart/2005/8/layout/vList5"/>
    <dgm:cxn modelId="{E898CF0B-2F21-4D7F-81F8-B83587F3F950}" srcId="{040664F9-88D4-49E6-8CBE-10513685D258}" destId="{9574B7DB-B7F9-447E-985B-6B5130B4116B}" srcOrd="1" destOrd="0" parTransId="{F14D9510-DD57-466D-BFCF-7E7C1EC6DAD5}" sibTransId="{398CC6B6-554B-4C91-BAD2-7F9E4729D150}"/>
    <dgm:cxn modelId="{51B7E334-D1C1-4289-B36A-D340A5553D23}" type="presOf" srcId="{51B4D40B-FCB6-4C18-9458-31CEA0628133}" destId="{A11CFAA6-308E-45B5-B386-705EE1523286}" srcOrd="0" destOrd="0" presId="urn:microsoft.com/office/officeart/2005/8/layout/vList5"/>
    <dgm:cxn modelId="{4415B837-29EC-44B0-8B8A-1C2E64B5594B}" srcId="{C2A78739-CF3D-4254-AABA-CC7A132CDA56}" destId="{51B4D40B-FCB6-4C18-9458-31CEA0628133}" srcOrd="0" destOrd="0" parTransId="{4CAFCA7D-0E32-40E4-BC61-A47DF010AC68}" sibTransId="{D6172DF7-4F25-4CE3-8693-61D355FA5A9A}"/>
    <dgm:cxn modelId="{1573413F-D005-43BF-AE5B-8915CC5593CB}" type="presOf" srcId="{F88B796D-09F5-4064-9FD4-7C32DD6163B4}" destId="{557D81F5-2B54-4182-956A-2974F00F90F7}" srcOrd="0" destOrd="0" presId="urn:microsoft.com/office/officeart/2005/8/layout/vList5"/>
    <dgm:cxn modelId="{53008459-E589-4081-B195-175E2BBA2F80}" srcId="{CEAC8B09-D333-4FB1-921B-807012961611}" destId="{E1BE9156-93CA-4622-A8AE-FD02EB2DA1D2}" srcOrd="0" destOrd="0" parTransId="{EAC31353-DD69-4D29-B7DE-B02FA05DFB98}" sibTransId="{8DD74331-B21D-4C10-AA74-AC29C8445472}"/>
    <dgm:cxn modelId="{682CE55A-0177-4158-8D9F-804DC5B65CB0}" type="presOf" srcId="{040664F9-88D4-49E6-8CBE-10513685D258}" destId="{F1B8231E-07D1-49E9-9B3D-5ADCED3B4CDD}" srcOrd="0" destOrd="0" presId="urn:microsoft.com/office/officeart/2005/8/layout/vList5"/>
    <dgm:cxn modelId="{6DD8A45F-85CE-4CC6-859E-53FEAB0FE93E}" srcId="{040664F9-88D4-49E6-8CBE-10513685D258}" destId="{D09FB738-FC6E-44A8-B68E-75181171899F}" srcOrd="0" destOrd="0" parTransId="{E37A4182-7A1D-402C-9545-FB58C88B719E}" sibTransId="{B4DA5F6E-A7D7-4E61-A8A8-74AA944A90CA}"/>
    <dgm:cxn modelId="{B07B066C-F496-4CED-8AB5-5A41CCFB0379}" type="presOf" srcId="{62FDCD09-CDBA-47B5-B452-1FC3FA815358}" destId="{675E4B96-898D-4F8E-B2BE-C776F3FAB33C}" srcOrd="0" destOrd="0" presId="urn:microsoft.com/office/officeart/2005/8/layout/vList5"/>
    <dgm:cxn modelId="{3CA9E46D-27C3-46DB-9F12-D23A9C8250D9}" type="presOf" srcId="{6B74184F-0398-407D-A8F3-8E1E6C37750A}" destId="{4FF4F947-F92E-4464-94DB-8559D437B337}" srcOrd="0" destOrd="0" presId="urn:microsoft.com/office/officeart/2005/8/layout/vList5"/>
    <dgm:cxn modelId="{D7BC4470-31E3-4483-8348-C16BBA7B8AB0}" srcId="{9574B7DB-B7F9-447E-985B-6B5130B4116B}" destId="{48DFEF73-8878-4581-B6B7-385ABBD3AAA5}" srcOrd="0" destOrd="0" parTransId="{74978715-A084-456A-B9B5-95302CEA0E69}" sibTransId="{3D97BB03-E04F-4A2A-B489-9F2A2D63BA45}"/>
    <dgm:cxn modelId="{908B8176-A4AD-4D0E-A074-CE98C28CB8B5}" srcId="{040664F9-88D4-49E6-8CBE-10513685D258}" destId="{1A9B005E-2764-4055-A0E4-8F89D0002740}" srcOrd="2" destOrd="0" parTransId="{1C6900E9-96DF-455E-8F2B-98C4E9B54DF4}" sibTransId="{2B7B3D3C-1C5B-4A8C-87B6-5785D95C74D7}"/>
    <dgm:cxn modelId="{32F02C7A-3170-4363-A4F7-BA266BFE034F}" type="presOf" srcId="{D09FB738-FC6E-44A8-B68E-75181171899F}" destId="{6C833E97-2374-468A-9834-74EEEA54D68E}" srcOrd="0" destOrd="0" presId="urn:microsoft.com/office/officeart/2005/8/layout/vList5"/>
    <dgm:cxn modelId="{4E0D007C-0512-4BD6-8EB5-A9A06B3E9704}" srcId="{040664F9-88D4-49E6-8CBE-10513685D258}" destId="{CEAC8B09-D333-4FB1-921B-807012961611}" srcOrd="3" destOrd="0" parTransId="{3992C9A2-4012-4404-A141-D35D49E9D7F5}" sibTransId="{58BB2CFD-86A9-4C92-B1B1-9EB8B13347B3}"/>
    <dgm:cxn modelId="{B4353180-BB01-445D-BFCC-4BB63F577FA5}" type="presOf" srcId="{48DFEF73-8878-4581-B6B7-385ABBD3AAA5}" destId="{0851108E-EE81-4946-B2A6-8E895E4AA7C7}" srcOrd="0" destOrd="0" presId="urn:microsoft.com/office/officeart/2005/8/layout/vList5"/>
    <dgm:cxn modelId="{4CCACC88-1E43-41F3-92F6-C7E9C074985D}" type="presOf" srcId="{9574B7DB-B7F9-447E-985B-6B5130B4116B}" destId="{09D8EBDF-CA67-4BC7-9B0C-0F87912CD412}" srcOrd="0" destOrd="0" presId="urn:microsoft.com/office/officeart/2005/8/layout/vList5"/>
    <dgm:cxn modelId="{A518948C-FA15-41A7-B182-880A26104907}" type="presOf" srcId="{1A9B005E-2764-4055-A0E4-8F89D0002740}" destId="{283453A0-B6AD-4CC1-AA27-DD1880483CA1}" srcOrd="0" destOrd="0" presId="urn:microsoft.com/office/officeart/2005/8/layout/vList5"/>
    <dgm:cxn modelId="{C763A58C-21A4-4FF5-A543-347501E1DD73}" srcId="{040664F9-88D4-49E6-8CBE-10513685D258}" destId="{6B74184F-0398-407D-A8F3-8E1E6C37750A}" srcOrd="5" destOrd="0" parTransId="{40D5918B-7B8A-4028-BCFE-F342A241CA77}" sibTransId="{C92A9B95-DA21-45EC-B983-3CF448855292}"/>
    <dgm:cxn modelId="{B44E4298-C6D3-4AC5-9FB8-5CE2F22E154A}" type="presOf" srcId="{B978E477-3766-4275-9DA1-C6A79F168D67}" destId="{AD12849A-86EE-45F6-9F7A-889DD19548D9}" srcOrd="0" destOrd="0" presId="urn:microsoft.com/office/officeart/2005/8/layout/vList5"/>
    <dgm:cxn modelId="{3154BC99-E553-4B86-A222-4D0CF8D56F81}" type="presOf" srcId="{E1BE9156-93CA-4622-A8AE-FD02EB2DA1D2}" destId="{73292E98-14F4-40DF-A1AA-3E5B47C4E3C4}" srcOrd="0" destOrd="0" presId="urn:microsoft.com/office/officeart/2005/8/layout/vList5"/>
    <dgm:cxn modelId="{AB8C97C2-0F64-4963-AEB6-34157B87C0A2}" srcId="{1A9B005E-2764-4055-A0E4-8F89D0002740}" destId="{62FDCD09-CDBA-47B5-B452-1FC3FA815358}" srcOrd="0" destOrd="0" parTransId="{19E11031-7F39-48B3-9CF6-9D49C1A758AD}" sibTransId="{FF3F2D8C-3F90-4B10-B8C1-E150B214C9ED}"/>
    <dgm:cxn modelId="{0278D3DF-88D2-4D53-85D4-597DD5C7A6BE}" srcId="{040664F9-88D4-49E6-8CBE-10513685D258}" destId="{C2A78739-CF3D-4254-AABA-CC7A132CDA56}" srcOrd="4" destOrd="0" parTransId="{0873BEC2-E3B6-49F4-8DFB-611E5AE6967E}" sibTransId="{387B6603-F10D-4757-A7DF-430C006AA00C}"/>
    <dgm:cxn modelId="{301CB7E1-D397-4371-B7F9-6C5B1E0E7FA7}" type="presOf" srcId="{CEAC8B09-D333-4FB1-921B-807012961611}" destId="{DC12763C-BCD7-4705-A265-BE29861B1113}" srcOrd="0" destOrd="0" presId="urn:microsoft.com/office/officeart/2005/8/layout/vList5"/>
    <dgm:cxn modelId="{F173A8E9-5C18-4EA3-8B04-C59CB63EE37F}" srcId="{D09FB738-FC6E-44A8-B68E-75181171899F}" destId="{F88B796D-09F5-4064-9FD4-7C32DD6163B4}" srcOrd="0" destOrd="0" parTransId="{AEDD0AF6-F9EF-4F2A-88A8-CE37168ECE61}" sibTransId="{0BF73C4F-825D-4090-9629-64B61A7E44DD}"/>
    <dgm:cxn modelId="{23E7D4EA-591B-4FC2-A673-C9D4657BD21A}" srcId="{6B74184F-0398-407D-A8F3-8E1E6C37750A}" destId="{B978E477-3766-4275-9DA1-C6A79F168D67}" srcOrd="0" destOrd="0" parTransId="{F00BE289-9551-4C9B-980D-214E18D751CA}" sibTransId="{B65B775A-D8F6-4A78-A4B6-441C72F4DB0E}"/>
    <dgm:cxn modelId="{F86FD2B3-A1BE-4DCD-AE46-DA5F3EA17334}" type="presParOf" srcId="{F1B8231E-07D1-49E9-9B3D-5ADCED3B4CDD}" destId="{32C8CC2A-2C87-44AA-8C67-3FBD9CA52CEB}" srcOrd="0" destOrd="0" presId="urn:microsoft.com/office/officeart/2005/8/layout/vList5"/>
    <dgm:cxn modelId="{B7F5E48D-F6B1-4E54-B52C-540B2A3BF41E}" type="presParOf" srcId="{32C8CC2A-2C87-44AA-8C67-3FBD9CA52CEB}" destId="{6C833E97-2374-468A-9834-74EEEA54D68E}" srcOrd="0" destOrd="0" presId="urn:microsoft.com/office/officeart/2005/8/layout/vList5"/>
    <dgm:cxn modelId="{45DE034B-6552-403D-AE66-A455F0E74CD2}" type="presParOf" srcId="{32C8CC2A-2C87-44AA-8C67-3FBD9CA52CEB}" destId="{557D81F5-2B54-4182-956A-2974F00F90F7}" srcOrd="1" destOrd="0" presId="urn:microsoft.com/office/officeart/2005/8/layout/vList5"/>
    <dgm:cxn modelId="{343596A0-A4D4-4E1E-B333-6AD12854EF94}" type="presParOf" srcId="{F1B8231E-07D1-49E9-9B3D-5ADCED3B4CDD}" destId="{E23ED408-8E98-438F-B793-D8E435CA3DDB}" srcOrd="1" destOrd="0" presId="urn:microsoft.com/office/officeart/2005/8/layout/vList5"/>
    <dgm:cxn modelId="{FE8B1C10-8E8D-481B-86CC-14938CC9B9B8}" type="presParOf" srcId="{F1B8231E-07D1-49E9-9B3D-5ADCED3B4CDD}" destId="{2331BE80-3EE9-4320-B0A6-AD9A4EF591A1}" srcOrd="2" destOrd="0" presId="urn:microsoft.com/office/officeart/2005/8/layout/vList5"/>
    <dgm:cxn modelId="{405E100D-12BF-48D9-8A78-15BB08E7C856}" type="presParOf" srcId="{2331BE80-3EE9-4320-B0A6-AD9A4EF591A1}" destId="{09D8EBDF-CA67-4BC7-9B0C-0F87912CD412}" srcOrd="0" destOrd="0" presId="urn:microsoft.com/office/officeart/2005/8/layout/vList5"/>
    <dgm:cxn modelId="{69A3954F-9136-43E4-B592-C1963CAFA1EE}" type="presParOf" srcId="{2331BE80-3EE9-4320-B0A6-AD9A4EF591A1}" destId="{0851108E-EE81-4946-B2A6-8E895E4AA7C7}" srcOrd="1" destOrd="0" presId="urn:microsoft.com/office/officeart/2005/8/layout/vList5"/>
    <dgm:cxn modelId="{814A6CB9-9237-4E1F-B098-698E4D09DDC3}" type="presParOf" srcId="{F1B8231E-07D1-49E9-9B3D-5ADCED3B4CDD}" destId="{921F0983-F115-47B8-8919-CD2ED23C1295}" srcOrd="3" destOrd="0" presId="urn:microsoft.com/office/officeart/2005/8/layout/vList5"/>
    <dgm:cxn modelId="{58FD6174-A3D3-49C6-86A6-28F657A58F43}" type="presParOf" srcId="{F1B8231E-07D1-49E9-9B3D-5ADCED3B4CDD}" destId="{8132806B-111D-48D3-97FC-D86B3DAAEBCC}" srcOrd="4" destOrd="0" presId="urn:microsoft.com/office/officeart/2005/8/layout/vList5"/>
    <dgm:cxn modelId="{D2250F16-5AB1-4EFE-8558-73B38C603336}" type="presParOf" srcId="{8132806B-111D-48D3-97FC-D86B3DAAEBCC}" destId="{283453A0-B6AD-4CC1-AA27-DD1880483CA1}" srcOrd="0" destOrd="0" presId="urn:microsoft.com/office/officeart/2005/8/layout/vList5"/>
    <dgm:cxn modelId="{2BA952E2-655A-4BD6-B721-57376B511D68}" type="presParOf" srcId="{8132806B-111D-48D3-97FC-D86B3DAAEBCC}" destId="{675E4B96-898D-4F8E-B2BE-C776F3FAB33C}" srcOrd="1" destOrd="0" presId="urn:microsoft.com/office/officeart/2005/8/layout/vList5"/>
    <dgm:cxn modelId="{5E74E48F-BC2F-47AC-8911-FA98CBF74414}" type="presParOf" srcId="{F1B8231E-07D1-49E9-9B3D-5ADCED3B4CDD}" destId="{E15BFE8F-98A5-4E40-BA93-A28821874AEF}" srcOrd="5" destOrd="0" presId="urn:microsoft.com/office/officeart/2005/8/layout/vList5"/>
    <dgm:cxn modelId="{C49F967C-D972-4774-BB86-87BDEA582B22}" type="presParOf" srcId="{F1B8231E-07D1-49E9-9B3D-5ADCED3B4CDD}" destId="{D85C7934-C915-49B5-BB75-03EBBECC2FF6}" srcOrd="6" destOrd="0" presId="urn:microsoft.com/office/officeart/2005/8/layout/vList5"/>
    <dgm:cxn modelId="{FDDED11E-DA43-4C6A-8DC6-31824C297A57}" type="presParOf" srcId="{D85C7934-C915-49B5-BB75-03EBBECC2FF6}" destId="{DC12763C-BCD7-4705-A265-BE29861B1113}" srcOrd="0" destOrd="0" presId="urn:microsoft.com/office/officeart/2005/8/layout/vList5"/>
    <dgm:cxn modelId="{DEBF68CF-BE23-47CD-BAF5-34B277956709}" type="presParOf" srcId="{D85C7934-C915-49B5-BB75-03EBBECC2FF6}" destId="{73292E98-14F4-40DF-A1AA-3E5B47C4E3C4}" srcOrd="1" destOrd="0" presId="urn:microsoft.com/office/officeart/2005/8/layout/vList5"/>
    <dgm:cxn modelId="{25334802-4E30-419C-BE63-1210986C6FFF}" type="presParOf" srcId="{F1B8231E-07D1-49E9-9B3D-5ADCED3B4CDD}" destId="{FFAE7D61-7A70-46C1-94DE-ABF7C594C30F}" srcOrd="7" destOrd="0" presId="urn:microsoft.com/office/officeart/2005/8/layout/vList5"/>
    <dgm:cxn modelId="{ACC2DB77-6945-4565-8123-16E6ABF7CFD3}" type="presParOf" srcId="{F1B8231E-07D1-49E9-9B3D-5ADCED3B4CDD}" destId="{FD8E7330-76C1-4EFE-9FA2-A3A012EDEBCA}" srcOrd="8" destOrd="0" presId="urn:microsoft.com/office/officeart/2005/8/layout/vList5"/>
    <dgm:cxn modelId="{92EFA386-BB91-4C19-B4E1-27CE8BDFB0D1}" type="presParOf" srcId="{FD8E7330-76C1-4EFE-9FA2-A3A012EDEBCA}" destId="{4932F9BF-3F62-4CB2-A025-7E404429DF04}" srcOrd="0" destOrd="0" presId="urn:microsoft.com/office/officeart/2005/8/layout/vList5"/>
    <dgm:cxn modelId="{8DE9944B-5B30-4CE7-A383-1D55A305318E}" type="presParOf" srcId="{FD8E7330-76C1-4EFE-9FA2-A3A012EDEBCA}" destId="{A11CFAA6-308E-45B5-B386-705EE1523286}" srcOrd="1" destOrd="0" presId="urn:microsoft.com/office/officeart/2005/8/layout/vList5"/>
    <dgm:cxn modelId="{007908EC-7C9E-437E-B310-4DD2800B4128}" type="presParOf" srcId="{F1B8231E-07D1-49E9-9B3D-5ADCED3B4CDD}" destId="{483DC8B8-9F42-4AD6-B8AE-1572E3B8BDA2}" srcOrd="9" destOrd="0" presId="urn:microsoft.com/office/officeart/2005/8/layout/vList5"/>
    <dgm:cxn modelId="{931B179A-22EE-47FF-89A6-8814FD5FCCB9}" type="presParOf" srcId="{F1B8231E-07D1-49E9-9B3D-5ADCED3B4CDD}" destId="{A9FB5847-E59C-4583-8599-2AECDBB655AF}" srcOrd="10" destOrd="0" presId="urn:microsoft.com/office/officeart/2005/8/layout/vList5"/>
    <dgm:cxn modelId="{748ED407-B025-4CA8-B740-45550D2161FA}" type="presParOf" srcId="{A9FB5847-E59C-4583-8599-2AECDBB655AF}" destId="{4FF4F947-F92E-4464-94DB-8559D437B337}" srcOrd="0" destOrd="0" presId="urn:microsoft.com/office/officeart/2005/8/layout/vList5"/>
    <dgm:cxn modelId="{208FBE39-EDF4-4E3F-B9A7-373904CC25E1}" type="presParOf" srcId="{A9FB5847-E59C-4583-8599-2AECDBB655AF}" destId="{AD12849A-86EE-45F6-9F7A-889DD19548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D81F5-2B54-4182-956A-2974F00F90F7}">
      <dsp:nvSpPr>
        <dsp:cNvPr id="0" name=""/>
        <dsp:cNvSpPr/>
      </dsp:nvSpPr>
      <dsp:spPr>
        <a:xfrm rot="5400000">
          <a:off x="7179772" y="-2799591"/>
          <a:ext cx="573316" cy="6318289"/>
        </a:xfrm>
        <a:prstGeom prst="round2SameRect">
          <a:avLst/>
        </a:prstGeom>
        <a:solidFill>
          <a:srgbClr val="CEE5E4"/>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7432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Delivering world leading computational and networking capabilities to extend the frontiers of science and technology</a:t>
          </a:r>
          <a:endParaRPr lang="en-US" sz="1500" b="1" kern="1200" dirty="0"/>
        </a:p>
      </dsp:txBody>
      <dsp:txXfrm rot="-5400000">
        <a:off x="4307286" y="100882"/>
        <a:ext cx="6290302" cy="517342"/>
      </dsp:txXfrm>
    </dsp:sp>
    <dsp:sp modelId="{6C833E97-2374-468A-9834-74EEEA54D68E}">
      <dsp:nvSpPr>
        <dsp:cNvPr id="0" name=""/>
        <dsp:cNvSpPr/>
      </dsp:nvSpPr>
      <dsp:spPr>
        <a:xfrm>
          <a:off x="965" y="0"/>
          <a:ext cx="4306321" cy="716645"/>
        </a:xfrm>
        <a:prstGeom prst="roundRect">
          <a:avLst/>
        </a:prstGeom>
        <a:solidFill>
          <a:srgbClr val="3447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orbel" panose="020B0503020204020204" pitchFamily="34" charset="0"/>
            </a:rPr>
            <a:t>Advanced Scientific Computing </a:t>
          </a:r>
          <a:br>
            <a:rPr lang="en-US" sz="1800" kern="1200" dirty="0">
              <a:latin typeface="Corbel" panose="020B0503020204020204" pitchFamily="34" charset="0"/>
            </a:rPr>
          </a:br>
          <a:r>
            <a:rPr lang="en-US" sz="1800" kern="1200" dirty="0">
              <a:latin typeface="Corbel" panose="020B0503020204020204" pitchFamily="34" charset="0"/>
            </a:rPr>
            <a:t>Research (ASCR)</a:t>
          </a:r>
        </a:p>
      </dsp:txBody>
      <dsp:txXfrm>
        <a:off x="35949" y="34984"/>
        <a:ext cx="4236353" cy="646677"/>
      </dsp:txXfrm>
    </dsp:sp>
    <dsp:sp modelId="{0851108E-EE81-4946-B2A6-8E895E4AA7C7}">
      <dsp:nvSpPr>
        <dsp:cNvPr id="0" name=""/>
        <dsp:cNvSpPr/>
      </dsp:nvSpPr>
      <dsp:spPr>
        <a:xfrm rot="5400000">
          <a:off x="7174884" y="-2056566"/>
          <a:ext cx="573316" cy="6337195"/>
        </a:xfrm>
        <a:prstGeom prst="round2SameRect">
          <a:avLst/>
        </a:prstGeom>
        <a:solidFill>
          <a:srgbClr val="CEE5E4">
            <a:alpha val="90000"/>
          </a:srgbClr>
        </a:solidFill>
        <a:ln w="12700" cap="flat" cmpd="sng" algn="ctr">
          <a:solidFill>
            <a:schemeClr val="accent4">
              <a:tint val="40000"/>
              <a:alpha val="90000"/>
              <a:hueOff val="2172385"/>
              <a:satOff val="-10249"/>
              <a:lumOff val="-3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7432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Understanding, predicting, and ultimately controlling matter and energy flow at the electronic, atomic, and molecular levels</a:t>
          </a:r>
          <a:endParaRPr lang="en-US" sz="1500" b="1" kern="1200" dirty="0"/>
        </a:p>
      </dsp:txBody>
      <dsp:txXfrm rot="-5400000">
        <a:off x="4292945" y="853360"/>
        <a:ext cx="6309208" cy="517342"/>
      </dsp:txXfrm>
    </dsp:sp>
    <dsp:sp modelId="{09D8EBDF-CA67-4BC7-9B0C-0F87912CD412}">
      <dsp:nvSpPr>
        <dsp:cNvPr id="0" name=""/>
        <dsp:cNvSpPr/>
      </dsp:nvSpPr>
      <dsp:spPr>
        <a:xfrm>
          <a:off x="965" y="753708"/>
          <a:ext cx="4291013" cy="7166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orbel" panose="020B0503020204020204" pitchFamily="34" charset="0"/>
            </a:rPr>
            <a:t>Basic Energy Sciences (BES)</a:t>
          </a:r>
        </a:p>
      </dsp:txBody>
      <dsp:txXfrm>
        <a:off x="35949" y="788692"/>
        <a:ext cx="4221045" cy="646677"/>
      </dsp:txXfrm>
    </dsp:sp>
    <dsp:sp modelId="{675E4B96-898D-4F8E-B2BE-C776F3FAB33C}">
      <dsp:nvSpPr>
        <dsp:cNvPr id="0" name=""/>
        <dsp:cNvSpPr/>
      </dsp:nvSpPr>
      <dsp:spPr>
        <a:xfrm rot="5400000">
          <a:off x="7179772" y="-1294635"/>
          <a:ext cx="573316" cy="6318289"/>
        </a:xfrm>
        <a:prstGeom prst="round2SameRect">
          <a:avLst/>
        </a:prstGeom>
        <a:solidFill>
          <a:srgbClr val="CEE5E4">
            <a:alpha val="90000"/>
          </a:srgbClr>
        </a:solidFill>
        <a:ln w="12700" cap="flat" cmpd="sng" algn="ctr">
          <a:solidFill>
            <a:schemeClr val="accent4">
              <a:tint val="40000"/>
              <a:alpha val="90000"/>
              <a:hueOff val="4344770"/>
              <a:satOff val="-20498"/>
              <a:lumOff val="-7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7432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Understanding complex biological, climatic, and</a:t>
          </a:r>
          <a:br>
            <a:rPr lang="en-US" sz="1500" b="1" kern="1200" dirty="0">
              <a:latin typeface="Arial" pitchFamily="34" charset="0"/>
              <a:cs typeface="Arial" pitchFamily="34" charset="0"/>
            </a:rPr>
          </a:br>
          <a:r>
            <a:rPr lang="en-US" sz="1500" b="1" kern="1200" dirty="0">
              <a:latin typeface="Arial" pitchFamily="34" charset="0"/>
              <a:cs typeface="Arial" pitchFamily="34" charset="0"/>
            </a:rPr>
            <a:t>environmental systems</a:t>
          </a:r>
          <a:endParaRPr lang="en-US" sz="1500" b="1" kern="1200" dirty="0"/>
        </a:p>
      </dsp:txBody>
      <dsp:txXfrm rot="-5400000">
        <a:off x="4307286" y="1605838"/>
        <a:ext cx="6290302" cy="517342"/>
      </dsp:txXfrm>
    </dsp:sp>
    <dsp:sp modelId="{283453A0-B6AD-4CC1-AA27-DD1880483CA1}">
      <dsp:nvSpPr>
        <dsp:cNvPr id="0" name=""/>
        <dsp:cNvSpPr/>
      </dsp:nvSpPr>
      <dsp:spPr>
        <a:xfrm>
          <a:off x="965" y="1506186"/>
          <a:ext cx="4306321" cy="7166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orbel" panose="020B0503020204020204" pitchFamily="34" charset="0"/>
            </a:rPr>
            <a:t>Biological and Environmental </a:t>
          </a:r>
          <a:br>
            <a:rPr lang="en-US" sz="1800" kern="1200" dirty="0">
              <a:latin typeface="Corbel" panose="020B0503020204020204" pitchFamily="34" charset="0"/>
            </a:rPr>
          </a:br>
          <a:r>
            <a:rPr lang="en-US" sz="1800" kern="1200" dirty="0">
              <a:latin typeface="Corbel" panose="020B0503020204020204" pitchFamily="34" charset="0"/>
            </a:rPr>
            <a:t>Research (BER)</a:t>
          </a:r>
        </a:p>
      </dsp:txBody>
      <dsp:txXfrm>
        <a:off x="35949" y="1541170"/>
        <a:ext cx="4236353" cy="646677"/>
      </dsp:txXfrm>
    </dsp:sp>
    <dsp:sp modelId="{73292E98-14F4-40DF-A1AA-3E5B47C4E3C4}">
      <dsp:nvSpPr>
        <dsp:cNvPr id="0" name=""/>
        <dsp:cNvSpPr/>
      </dsp:nvSpPr>
      <dsp:spPr>
        <a:xfrm rot="5400000">
          <a:off x="7179772" y="-542157"/>
          <a:ext cx="573316" cy="6318289"/>
        </a:xfrm>
        <a:prstGeom prst="round2SameRect">
          <a:avLst/>
        </a:prstGeom>
        <a:solidFill>
          <a:srgbClr val="CEE5E4">
            <a:alpha val="90000"/>
          </a:srgbClr>
        </a:solidFill>
        <a:ln w="12700" cap="flat" cmpd="sng" algn="ctr">
          <a:solidFill>
            <a:schemeClr val="accent4">
              <a:tint val="40000"/>
              <a:alpha val="90000"/>
              <a:hueOff val="6517155"/>
              <a:satOff val="-30747"/>
              <a:lumOff val="-11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7432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Building the scientific foundations for a fusion energy source </a:t>
          </a:r>
          <a:endParaRPr lang="en-US" sz="1500" b="1" kern="1200" dirty="0"/>
        </a:p>
      </dsp:txBody>
      <dsp:txXfrm rot="-5400000">
        <a:off x="4307286" y="2358316"/>
        <a:ext cx="6290302" cy="517342"/>
      </dsp:txXfrm>
    </dsp:sp>
    <dsp:sp modelId="{DC12763C-BCD7-4705-A265-BE29861B1113}">
      <dsp:nvSpPr>
        <dsp:cNvPr id="0" name=""/>
        <dsp:cNvSpPr/>
      </dsp:nvSpPr>
      <dsp:spPr>
        <a:xfrm>
          <a:off x="965" y="2258664"/>
          <a:ext cx="4306321" cy="716645"/>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orbel" panose="020B0503020204020204" pitchFamily="34" charset="0"/>
            </a:rPr>
            <a:t>Fusion Energy Sciences (FES)</a:t>
          </a:r>
        </a:p>
      </dsp:txBody>
      <dsp:txXfrm>
        <a:off x="35949" y="2293648"/>
        <a:ext cx="4236353" cy="646677"/>
      </dsp:txXfrm>
    </dsp:sp>
    <dsp:sp modelId="{A11CFAA6-308E-45B5-B386-705EE1523286}">
      <dsp:nvSpPr>
        <dsp:cNvPr id="0" name=""/>
        <dsp:cNvSpPr/>
      </dsp:nvSpPr>
      <dsp:spPr>
        <a:xfrm rot="5400000">
          <a:off x="7179772" y="210320"/>
          <a:ext cx="573316" cy="6318289"/>
        </a:xfrm>
        <a:prstGeom prst="round2SameRect">
          <a:avLst/>
        </a:prstGeom>
        <a:solidFill>
          <a:srgbClr val="CEE5E4">
            <a:alpha val="90000"/>
          </a:srgbClr>
        </a:solidFill>
        <a:ln w="12700" cap="flat" cmpd="sng" algn="ctr">
          <a:solidFill>
            <a:schemeClr val="accent4">
              <a:tint val="40000"/>
              <a:alpha val="90000"/>
              <a:hueOff val="8689540"/>
              <a:satOff val="-40996"/>
              <a:lumOff val="-1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7432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Understanding how the universe works at its most fundamental level through research, projects, and facilities operations</a:t>
          </a:r>
        </a:p>
      </dsp:txBody>
      <dsp:txXfrm rot="-5400000">
        <a:off x="4307286" y="3110794"/>
        <a:ext cx="6290302" cy="517342"/>
      </dsp:txXfrm>
    </dsp:sp>
    <dsp:sp modelId="{4932F9BF-3F62-4CB2-A025-7E404429DF04}">
      <dsp:nvSpPr>
        <dsp:cNvPr id="0" name=""/>
        <dsp:cNvSpPr/>
      </dsp:nvSpPr>
      <dsp:spPr>
        <a:xfrm>
          <a:off x="965" y="3011142"/>
          <a:ext cx="4306321" cy="71664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orbel" panose="020B0503020204020204" pitchFamily="34" charset="0"/>
            </a:rPr>
            <a:t>High Energy Physics (HEP)</a:t>
          </a:r>
        </a:p>
      </dsp:txBody>
      <dsp:txXfrm>
        <a:off x="35949" y="3046126"/>
        <a:ext cx="4236353" cy="646677"/>
      </dsp:txXfrm>
    </dsp:sp>
    <dsp:sp modelId="{AD12849A-86EE-45F6-9F7A-889DD19548D9}">
      <dsp:nvSpPr>
        <dsp:cNvPr id="0" name=""/>
        <dsp:cNvSpPr/>
      </dsp:nvSpPr>
      <dsp:spPr>
        <a:xfrm rot="5400000">
          <a:off x="7179772" y="962798"/>
          <a:ext cx="573316" cy="6318289"/>
        </a:xfrm>
        <a:prstGeom prst="round2SameRect">
          <a:avLst/>
        </a:prstGeom>
        <a:solidFill>
          <a:srgbClr val="CEE5E4">
            <a:alpha val="90000"/>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7432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Discovering, exploring, and understanding all forms</a:t>
          </a:r>
          <a:br>
            <a:rPr lang="en-US" sz="1500" b="1" kern="1200" dirty="0">
              <a:latin typeface="Arial" pitchFamily="34" charset="0"/>
              <a:cs typeface="Arial" pitchFamily="34" charset="0"/>
            </a:rPr>
          </a:br>
          <a:r>
            <a:rPr lang="en-US" sz="1500" b="1" kern="1200" dirty="0">
              <a:latin typeface="Arial" pitchFamily="34" charset="0"/>
              <a:cs typeface="Arial" pitchFamily="34" charset="0"/>
            </a:rPr>
            <a:t>of nuclear matter</a:t>
          </a:r>
          <a:endParaRPr lang="en-US" sz="1500" b="1" kern="1200" dirty="0"/>
        </a:p>
      </dsp:txBody>
      <dsp:txXfrm rot="-5400000">
        <a:off x="4307286" y="3863272"/>
        <a:ext cx="6290302" cy="517342"/>
      </dsp:txXfrm>
    </dsp:sp>
    <dsp:sp modelId="{4FF4F947-F92E-4464-94DB-8559D437B337}">
      <dsp:nvSpPr>
        <dsp:cNvPr id="0" name=""/>
        <dsp:cNvSpPr/>
      </dsp:nvSpPr>
      <dsp:spPr>
        <a:xfrm>
          <a:off x="965" y="3763620"/>
          <a:ext cx="4306321" cy="71664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Corbel" panose="020B0503020204020204" pitchFamily="34" charset="0"/>
            </a:rPr>
            <a:t>Nuclear Physics (NP)</a:t>
          </a:r>
        </a:p>
      </dsp:txBody>
      <dsp:txXfrm>
        <a:off x="35949" y="3798604"/>
        <a:ext cx="4236353" cy="6466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27614-3DC9-6744-9264-08EEED5EEAF4}"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54AB5-898D-5C43-92E6-10E58A797450}" type="slidenum">
              <a:rPr lang="en-US" smtClean="0"/>
              <a:t>‹#›</a:t>
            </a:fld>
            <a:endParaRPr lang="en-US"/>
          </a:p>
        </p:txBody>
      </p:sp>
    </p:spTree>
    <p:extLst>
      <p:ext uri="{BB962C8B-B14F-4D97-AF65-F5344CB8AC3E}">
        <p14:creationId xmlns:p14="http://schemas.microsoft.com/office/powerpoint/2010/main" val="173987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54AB5-898D-5C43-92E6-10E58A797450}" type="slidenum">
              <a:rPr lang="en-US" smtClean="0"/>
              <a:t>11</a:t>
            </a:fld>
            <a:endParaRPr lang="en-US"/>
          </a:p>
        </p:txBody>
      </p:sp>
    </p:spTree>
    <p:extLst>
      <p:ext uri="{BB962C8B-B14F-4D97-AF65-F5344CB8AC3E}">
        <p14:creationId xmlns:p14="http://schemas.microsoft.com/office/powerpoint/2010/main" val="3916122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1E104-9D1A-C242-A572-53E131303A1F}"/>
              </a:ext>
            </a:extLst>
          </p:cNvPr>
          <p:cNvSpPr/>
          <p:nvPr userDrawn="1"/>
        </p:nvSpPr>
        <p:spPr>
          <a:xfrm>
            <a:off x="-22302" y="-3826"/>
            <a:ext cx="10906968" cy="6876288"/>
          </a:xfrm>
          <a:prstGeom prst="rect">
            <a:avLst/>
          </a:prstGeom>
          <a:solidFill>
            <a:srgbClr val="1D49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b="1" dirty="0">
              <a:solidFill>
                <a:srgbClr val="FFFFFF"/>
              </a:solidFill>
            </a:endParaRPr>
          </a:p>
        </p:txBody>
      </p:sp>
      <p:pic>
        <p:nvPicPr>
          <p:cNvPr id="8" name="Picture 7">
            <a:extLst>
              <a:ext uri="{FF2B5EF4-FFF2-40B4-BE49-F238E27FC236}">
                <a16:creationId xmlns:a16="http://schemas.microsoft.com/office/drawing/2014/main" id="{5FD3F3D2-AF24-0D43-9CE0-8DA3AD11FF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2304" y="215900"/>
            <a:ext cx="4847692" cy="6454929"/>
          </a:xfrm>
          <a:prstGeom prst="rect">
            <a:avLst/>
          </a:prstGeom>
        </p:spPr>
      </p:pic>
      <p:pic>
        <p:nvPicPr>
          <p:cNvPr id="9" name="Picture 8">
            <a:extLst>
              <a:ext uri="{FF2B5EF4-FFF2-40B4-BE49-F238E27FC236}">
                <a16:creationId xmlns:a16="http://schemas.microsoft.com/office/drawing/2014/main" id="{9BD38EF2-876B-1342-A2E5-CF778F4AF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1211" y="81635"/>
            <a:ext cx="1065279" cy="1022649"/>
          </a:xfrm>
          <a:prstGeom prst="ellipse">
            <a:avLst/>
          </a:prstGeom>
          <a:effectLst>
            <a:outerShdw blurRad="50800" dist="38100" dir="2700000" algn="tl" rotWithShape="0">
              <a:prstClr val="black">
                <a:alpha val="40000"/>
              </a:prstClr>
            </a:outerShdw>
          </a:effectLst>
        </p:spPr>
      </p:pic>
      <p:pic>
        <p:nvPicPr>
          <p:cNvPr id="10" name="Picture 1" descr="page12image50933536">
            <a:extLst>
              <a:ext uri="{FF2B5EF4-FFF2-40B4-BE49-F238E27FC236}">
                <a16:creationId xmlns:a16="http://schemas.microsoft.com/office/drawing/2014/main" id="{2269AD80-B032-7F4C-A993-BD89D8024143}"/>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1011211" y="1204816"/>
            <a:ext cx="1065279" cy="102264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8B1B3E1-9975-844C-9A7F-F5B03B18AC0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11211" y="2324895"/>
            <a:ext cx="1065280" cy="1022648"/>
          </a:xfrm>
          <a:prstGeom prst="ellipse">
            <a:avLst/>
          </a:prstGeom>
          <a:effectLst>
            <a:outerShdw blurRad="50800" dist="38100" dir="2700000" algn="tl" rotWithShape="0">
              <a:prstClr val="black">
                <a:alpha val="40000"/>
              </a:prstClr>
            </a:outerShdw>
          </a:effectLst>
        </p:spPr>
      </p:pic>
      <p:pic>
        <p:nvPicPr>
          <p:cNvPr id="12" name="Picture 3">
            <a:extLst>
              <a:ext uri="{FF2B5EF4-FFF2-40B4-BE49-F238E27FC236}">
                <a16:creationId xmlns:a16="http://schemas.microsoft.com/office/drawing/2014/main" id="{ACE7B2AF-8930-7A4C-BA7A-42DD1733A665}"/>
              </a:ext>
            </a:extLst>
          </p:cNvPr>
          <p:cNvPicPr>
            <a:picLocks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1011211" y="3450646"/>
            <a:ext cx="1065280" cy="1024128"/>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5" descr="R&amp;D | IdeaSquare">
            <a:extLst>
              <a:ext uri="{FF2B5EF4-FFF2-40B4-BE49-F238E27FC236}">
                <a16:creationId xmlns:a16="http://schemas.microsoft.com/office/drawing/2014/main" id="{AF940262-8B1C-8F40-8D93-804001C22D33}"/>
              </a:ext>
            </a:extLst>
          </p:cNvPr>
          <p:cNvPicPr>
            <a:picLocks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1011209" y="4581560"/>
            <a:ext cx="1065281" cy="1024128"/>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85CBF04-C0F9-1344-BD3F-BFC062A4B028}"/>
              </a:ext>
            </a:extLst>
          </p:cNvPr>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11209" y="5720090"/>
            <a:ext cx="1069848" cy="105156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7BA5C7D-AA41-0B41-88AA-7D3C84B0B90B}"/>
              </a:ext>
            </a:extLst>
          </p:cNvPr>
          <p:cNvSpPr>
            <a:spLocks noGrp="1"/>
          </p:cNvSpPr>
          <p:nvPr>
            <p:ph type="ctrTitle" hasCustomPrompt="1"/>
          </p:nvPr>
        </p:nvSpPr>
        <p:spPr>
          <a:xfrm>
            <a:off x="1524000" y="351180"/>
            <a:ext cx="8787788" cy="2387600"/>
          </a:xfrm>
        </p:spPr>
        <p:txBody>
          <a:bodyPr anchor="b">
            <a:normAutofit/>
          </a:bodyPr>
          <a:lstStyle>
            <a:lvl1pPr algn="r">
              <a:defRPr sz="4000" b="1" i="0">
                <a:solidFill>
                  <a:schemeClr val="accent4">
                    <a:lumMod val="20000"/>
                    <a:lumOff val="80000"/>
                  </a:schemeClr>
                </a:solidFill>
                <a:latin typeface="Candara" panose="020E0502030303020204" pitchFamily="34" charset="0"/>
              </a:defRPr>
            </a:lvl1pPr>
          </a:lstStyle>
          <a:p>
            <a:r>
              <a:rPr lang="en-US" dirty="0"/>
              <a:t>Click to edit Master title style</a:t>
            </a: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9CA30AEE-D9F7-0F44-B9D2-790BBA1B657C}"/>
              </a:ext>
            </a:extLst>
          </p:cNvPr>
          <p:cNvSpPr>
            <a:spLocks noGrp="1"/>
          </p:cNvSpPr>
          <p:nvPr>
            <p:ph type="subTitle" idx="1"/>
          </p:nvPr>
        </p:nvSpPr>
        <p:spPr>
          <a:xfrm>
            <a:off x="1535017" y="3574815"/>
            <a:ext cx="8787788" cy="1682985"/>
          </a:xfrm>
        </p:spPr>
        <p:txBody>
          <a:bodyPr>
            <a:normAutofit/>
          </a:bodyPr>
          <a:lstStyle>
            <a:lvl1pPr marL="0" indent="0" algn="r">
              <a:buNone/>
              <a:defRPr sz="2200" b="1" i="0">
                <a:solidFill>
                  <a:srgbClr val="F0CFE2"/>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endParaRPr lang="en-US" dirty="0"/>
          </a:p>
          <a:p>
            <a:endParaRPr lang="en-US" dirty="0"/>
          </a:p>
          <a:p>
            <a:r>
              <a:rPr lang="en-US" dirty="0"/>
              <a:t>Click to edit Master subtitle style</a:t>
            </a:r>
          </a:p>
        </p:txBody>
      </p:sp>
      <p:pic>
        <p:nvPicPr>
          <p:cNvPr id="16" name="Picture 15">
            <a:extLst>
              <a:ext uri="{FF2B5EF4-FFF2-40B4-BE49-F238E27FC236}">
                <a16:creationId xmlns:a16="http://schemas.microsoft.com/office/drawing/2014/main" id="{DAFCA00E-2436-B447-BD9D-72FC2FD238C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311529" y="5606891"/>
            <a:ext cx="3050634" cy="922011"/>
          </a:xfrm>
          <a:prstGeom prst="rect">
            <a:avLst/>
          </a:prstGeom>
        </p:spPr>
      </p:pic>
    </p:spTree>
    <p:extLst>
      <p:ext uri="{BB962C8B-B14F-4D97-AF65-F5344CB8AC3E}">
        <p14:creationId xmlns:p14="http://schemas.microsoft.com/office/powerpoint/2010/main" val="17234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D658-ECEE-5D4C-AEBE-EEAA1B2DD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FDED71-B6C2-1942-904F-BBC716995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193B2-1828-BC4F-A2E5-E60F7E3F30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CB7D96-A2E2-F949-98F9-C7A3C373CA35}"/>
              </a:ext>
            </a:extLst>
          </p:cNvPr>
          <p:cNvSpPr>
            <a:spLocks noGrp="1"/>
          </p:cNvSpPr>
          <p:nvPr>
            <p:ph type="ftr" sz="quarter" idx="11"/>
          </p:nvPr>
        </p:nvSpPr>
        <p:spPr/>
        <p:txBody>
          <a:bodyPr/>
          <a:lstStyle/>
          <a:p>
            <a:r>
              <a:rPr lang="en-US"/>
              <a:t>Quantum Technologies Workshop ― Erice, Italy</a:t>
            </a:r>
          </a:p>
        </p:txBody>
      </p:sp>
      <p:sp>
        <p:nvSpPr>
          <p:cNvPr id="6" name="Slide Number Placeholder 5">
            <a:extLst>
              <a:ext uri="{FF2B5EF4-FFF2-40B4-BE49-F238E27FC236}">
                <a16:creationId xmlns:a16="http://schemas.microsoft.com/office/drawing/2014/main" id="{4D0F712A-9660-A742-A70B-EDAEC82CF5B0}"/>
              </a:ext>
            </a:extLst>
          </p:cNvPr>
          <p:cNvSpPr>
            <a:spLocks noGrp="1"/>
          </p:cNvSpPr>
          <p:nvPr>
            <p:ph type="sldNum" sz="quarter" idx="12"/>
          </p:nvPr>
        </p:nvSpPr>
        <p:spPr/>
        <p:txBody>
          <a:bodyPr/>
          <a:lstStyle/>
          <a:p>
            <a:fld id="{3BED7E35-CF80-D24E-8FC1-B11BD33B142C}" type="slidenum">
              <a:rPr lang="en-US" smtClean="0"/>
              <a:t>‹#›</a:t>
            </a:fld>
            <a:endParaRPr lang="en-US"/>
          </a:p>
        </p:txBody>
      </p:sp>
    </p:spTree>
    <p:extLst>
      <p:ext uri="{BB962C8B-B14F-4D97-AF65-F5344CB8AC3E}">
        <p14:creationId xmlns:p14="http://schemas.microsoft.com/office/powerpoint/2010/main" val="260319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7558D-962B-DB4E-8108-BC96A085AA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A28C88-C7C3-B04A-89C3-71022BB3E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502E5-381B-B84A-8470-25FDA84831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3488FE-A64E-F140-B22A-30D493D2E247}"/>
              </a:ext>
            </a:extLst>
          </p:cNvPr>
          <p:cNvSpPr>
            <a:spLocks noGrp="1"/>
          </p:cNvSpPr>
          <p:nvPr>
            <p:ph type="ftr" sz="quarter" idx="11"/>
          </p:nvPr>
        </p:nvSpPr>
        <p:spPr/>
        <p:txBody>
          <a:bodyPr/>
          <a:lstStyle/>
          <a:p>
            <a:r>
              <a:rPr lang="en-US"/>
              <a:t>Quantum Technologies Workshop ― Erice, Italy</a:t>
            </a:r>
          </a:p>
        </p:txBody>
      </p:sp>
      <p:sp>
        <p:nvSpPr>
          <p:cNvPr id="6" name="Slide Number Placeholder 5">
            <a:extLst>
              <a:ext uri="{FF2B5EF4-FFF2-40B4-BE49-F238E27FC236}">
                <a16:creationId xmlns:a16="http://schemas.microsoft.com/office/drawing/2014/main" id="{FF18EB7E-A8BD-4E49-9FBC-FCF5B2A84623}"/>
              </a:ext>
            </a:extLst>
          </p:cNvPr>
          <p:cNvSpPr>
            <a:spLocks noGrp="1"/>
          </p:cNvSpPr>
          <p:nvPr>
            <p:ph type="sldNum" sz="quarter" idx="12"/>
          </p:nvPr>
        </p:nvSpPr>
        <p:spPr/>
        <p:txBody>
          <a:bodyPr/>
          <a:lstStyle/>
          <a:p>
            <a:fld id="{3BED7E35-CF80-D24E-8FC1-B11BD33B142C}" type="slidenum">
              <a:rPr lang="en-US" smtClean="0"/>
              <a:t>‹#›</a:t>
            </a:fld>
            <a:endParaRPr lang="en-US"/>
          </a:p>
        </p:txBody>
      </p:sp>
    </p:spTree>
    <p:extLst>
      <p:ext uri="{BB962C8B-B14F-4D97-AF65-F5344CB8AC3E}">
        <p14:creationId xmlns:p14="http://schemas.microsoft.com/office/powerpoint/2010/main" val="407673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7FDAD8-7AD7-A843-8EEF-E836A628FD22}"/>
              </a:ext>
            </a:extLst>
          </p:cNvPr>
          <p:cNvSpPr/>
          <p:nvPr userDrawn="1"/>
        </p:nvSpPr>
        <p:spPr>
          <a:xfrm>
            <a:off x="-10510" y="6503000"/>
            <a:ext cx="12212907" cy="36512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1367C-F185-7D46-BDD7-23104002DD83}"/>
              </a:ext>
            </a:extLst>
          </p:cNvPr>
          <p:cNvSpPr>
            <a:spLocks noGrp="1"/>
          </p:cNvSpPr>
          <p:nvPr>
            <p:ph type="title"/>
          </p:nvPr>
        </p:nvSpPr>
        <p:spPr>
          <a:xfrm>
            <a:off x="171985" y="7993"/>
            <a:ext cx="9509897" cy="910433"/>
          </a:xfrm>
        </p:spPr>
        <p:txBody>
          <a:bodyPr>
            <a:normAutofit/>
          </a:bodyPr>
          <a:lstStyle>
            <a:lvl1pPr>
              <a:defRPr sz="3800" b="1" i="0">
                <a:solidFill>
                  <a:srgbClr val="1F497D"/>
                </a:solidFill>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8DBE50-B3AC-0444-B3C0-CAF62F3F6DB2}"/>
              </a:ext>
            </a:extLst>
          </p:cNvPr>
          <p:cNvSpPr>
            <a:spLocks noGrp="1"/>
          </p:cNvSpPr>
          <p:nvPr>
            <p:ph idx="1"/>
          </p:nvPr>
        </p:nvSpPr>
        <p:spPr>
          <a:xfrm>
            <a:off x="333705" y="1173987"/>
            <a:ext cx="11595537" cy="5079669"/>
          </a:xfrm>
        </p:spPr>
        <p:txBody>
          <a:bodyPr/>
          <a:lstStyle>
            <a:lvl1pPr marL="228600" indent="-228600">
              <a:buFont typeface="Wingdings" pitchFamily="2" charset="2"/>
              <a:buChar char="§"/>
              <a:defRPr b="1">
                <a:solidFill>
                  <a:srgbClr val="1E4980"/>
                </a:solidFill>
                <a:latin typeface="Candara" panose="020E0502030303020204" pitchFamily="34" charset="0"/>
              </a:defRPr>
            </a:lvl1pPr>
            <a:lvl2pPr marL="502920" indent="-182880">
              <a:defRPr>
                <a:latin typeface="Candara" panose="020E0502030303020204" pitchFamily="34" charset="0"/>
              </a:defRPr>
            </a:lvl2pPr>
            <a:lvl3pPr marL="777240" indent="-182880">
              <a:defRPr>
                <a:latin typeface="Candara" panose="020E0502030303020204" pitchFamily="34" charset="0"/>
              </a:defRPr>
            </a:lvl3pPr>
            <a:lvl4pPr marL="1143000" indent="-182880">
              <a:defRPr>
                <a:latin typeface="Candara" panose="020E0502030303020204" pitchFamily="34" charset="0"/>
              </a:defRPr>
            </a:lvl4pPr>
            <a:lvl5pPr marL="1600200">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F235E99-8FDF-5E4F-9E08-BFFD6CF69609}"/>
              </a:ext>
            </a:extLst>
          </p:cNvPr>
          <p:cNvSpPr>
            <a:spLocks noGrp="1"/>
          </p:cNvSpPr>
          <p:nvPr>
            <p:ph type="ftr" sz="quarter" idx="11"/>
          </p:nvPr>
        </p:nvSpPr>
        <p:spPr>
          <a:xfrm>
            <a:off x="365448" y="6513508"/>
            <a:ext cx="4114800" cy="365125"/>
          </a:xfrm>
        </p:spPr>
        <p:txBody>
          <a:bodyPr/>
          <a:lstStyle>
            <a:lvl1pPr algn="l">
              <a:defRPr sz="1100">
                <a:solidFill>
                  <a:schemeClr val="accent6">
                    <a:lumMod val="20000"/>
                    <a:lumOff val="80000"/>
                  </a:schemeClr>
                </a:solidFill>
                <a:latin typeface="Arial Rounded MT Bold" panose="020F0704030504030204" pitchFamily="34" charset="77"/>
              </a:defRPr>
            </a:lvl1pPr>
          </a:lstStyle>
          <a:p>
            <a:r>
              <a:rPr lang="en-US"/>
              <a:t>Quantum Technologies Workshop ― Erice, Italy</a:t>
            </a:r>
          </a:p>
        </p:txBody>
      </p:sp>
      <p:sp>
        <p:nvSpPr>
          <p:cNvPr id="6" name="Slide Number Placeholder 5">
            <a:extLst>
              <a:ext uri="{FF2B5EF4-FFF2-40B4-BE49-F238E27FC236}">
                <a16:creationId xmlns:a16="http://schemas.microsoft.com/office/drawing/2014/main" id="{E7A178AB-E72E-654C-8DD7-6EBF25ECE40A}"/>
              </a:ext>
            </a:extLst>
          </p:cNvPr>
          <p:cNvSpPr>
            <a:spLocks noGrp="1"/>
          </p:cNvSpPr>
          <p:nvPr>
            <p:ph type="sldNum" sz="quarter" idx="12"/>
          </p:nvPr>
        </p:nvSpPr>
        <p:spPr>
          <a:xfrm>
            <a:off x="9425850" y="6492492"/>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fld id="{3BED7E35-CF80-D24E-8FC1-B11BD33B142C}" type="slidenum">
              <a:rPr lang="en-US" smtClean="0"/>
              <a:pPr/>
              <a:t>‹#›</a:t>
            </a:fld>
            <a:endParaRPr lang="en-US"/>
          </a:p>
        </p:txBody>
      </p:sp>
      <p:cxnSp>
        <p:nvCxnSpPr>
          <p:cNvPr id="8" name="Straight Connector 7">
            <a:extLst>
              <a:ext uri="{FF2B5EF4-FFF2-40B4-BE49-F238E27FC236}">
                <a16:creationId xmlns:a16="http://schemas.microsoft.com/office/drawing/2014/main" id="{9618C490-0D4E-0B45-96F3-9626342D48D6}"/>
              </a:ext>
            </a:extLst>
          </p:cNvPr>
          <p:cNvCxnSpPr>
            <a:cxnSpLocks/>
          </p:cNvCxnSpPr>
          <p:nvPr userDrawn="1"/>
        </p:nvCxnSpPr>
        <p:spPr>
          <a:xfrm>
            <a:off x="746234" y="914400"/>
            <a:ext cx="11456163" cy="0"/>
          </a:xfrm>
          <a:prstGeom prst="line">
            <a:avLst/>
          </a:prstGeom>
          <a:ln w="15875">
            <a:solidFill>
              <a:srgbClr val="1F497D"/>
            </a:solidFill>
          </a:ln>
        </p:spPr>
        <p:style>
          <a:lnRef idx="1">
            <a:schemeClr val="accent1"/>
          </a:lnRef>
          <a:fillRef idx="0">
            <a:schemeClr val="accent1"/>
          </a:fillRef>
          <a:effectRef idx="0">
            <a:schemeClr val="accent1"/>
          </a:effectRef>
          <a:fontRef idx="minor">
            <a:schemeClr val="tx1"/>
          </a:fontRef>
        </p:style>
      </p:cxnSp>
      <p:pic>
        <p:nvPicPr>
          <p:cNvPr id="1032" name="Picture 8" descr="About Us">
            <a:extLst>
              <a:ext uri="{FF2B5EF4-FFF2-40B4-BE49-F238E27FC236}">
                <a16:creationId xmlns:a16="http://schemas.microsoft.com/office/drawing/2014/main" id="{C01B7F7B-5089-4240-900C-CE2DE4B71AD5}"/>
              </a:ext>
            </a:extLst>
          </p:cNvPr>
          <p:cNvPicPr>
            <a:picLocks noChangeAspect="1" noChangeArrowheads="1"/>
          </p:cNvPicPr>
          <p:nvPr userDrawn="1"/>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73488"/>
          <a:stretch/>
        </p:blipFill>
        <p:spPr bwMode="auto">
          <a:xfrm>
            <a:off x="65645" y="6556159"/>
            <a:ext cx="294590" cy="269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C Logos | U.S. DOE Office of Science (SC)">
            <a:extLst>
              <a:ext uri="{FF2B5EF4-FFF2-40B4-BE49-F238E27FC236}">
                <a16:creationId xmlns:a16="http://schemas.microsoft.com/office/drawing/2014/main" id="{B948CCAB-7493-9D42-B673-C2949306628D}"/>
              </a:ext>
            </a:extLst>
          </p:cNvPr>
          <p:cNvPicPr>
            <a:picLocks noChangeAspect="1" noChangeArrowheads="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910639" y="262919"/>
            <a:ext cx="2075688" cy="34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B7B7-FF16-CD42-B258-56954156F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33ED86-9313-CA40-AC89-9150E47F4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6987F1AA-1F02-1841-B4CB-813E2A733CA1}"/>
              </a:ext>
            </a:extLst>
          </p:cNvPr>
          <p:cNvSpPr/>
          <p:nvPr userDrawn="1"/>
        </p:nvSpPr>
        <p:spPr>
          <a:xfrm>
            <a:off x="-10510" y="6503000"/>
            <a:ext cx="12212907" cy="36512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FDF5075-F7F5-2147-BE75-EB8D6DA6052D}"/>
              </a:ext>
            </a:extLst>
          </p:cNvPr>
          <p:cNvSpPr>
            <a:spLocks noGrp="1"/>
          </p:cNvSpPr>
          <p:nvPr>
            <p:ph type="dt" sz="half" idx="10"/>
          </p:nvPr>
        </p:nvSpPr>
        <p:spPr>
          <a:xfrm>
            <a:off x="22950" y="6492491"/>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endParaRPr lang="en-US"/>
          </a:p>
        </p:txBody>
      </p:sp>
      <p:sp>
        <p:nvSpPr>
          <p:cNvPr id="9" name="Footer Placeholder 4">
            <a:extLst>
              <a:ext uri="{FF2B5EF4-FFF2-40B4-BE49-F238E27FC236}">
                <a16:creationId xmlns:a16="http://schemas.microsoft.com/office/drawing/2014/main" id="{D24F45B9-205A-E543-89C9-0BCB09DEDC36}"/>
              </a:ext>
            </a:extLst>
          </p:cNvPr>
          <p:cNvSpPr>
            <a:spLocks noGrp="1"/>
          </p:cNvSpPr>
          <p:nvPr>
            <p:ph type="ftr" sz="quarter" idx="11"/>
          </p:nvPr>
        </p:nvSpPr>
        <p:spPr>
          <a:xfrm>
            <a:off x="3828393" y="6492490"/>
            <a:ext cx="41148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r>
              <a:rPr lang="en-US"/>
              <a:t>Quantum Technologies Workshop ― Erice, Italy</a:t>
            </a:r>
          </a:p>
        </p:txBody>
      </p:sp>
      <p:sp>
        <p:nvSpPr>
          <p:cNvPr id="10" name="Slide Number Placeholder 5">
            <a:extLst>
              <a:ext uri="{FF2B5EF4-FFF2-40B4-BE49-F238E27FC236}">
                <a16:creationId xmlns:a16="http://schemas.microsoft.com/office/drawing/2014/main" id="{5D353D0C-0889-1940-AB26-F58F0A1B9CA0}"/>
              </a:ext>
            </a:extLst>
          </p:cNvPr>
          <p:cNvSpPr>
            <a:spLocks noGrp="1"/>
          </p:cNvSpPr>
          <p:nvPr>
            <p:ph type="sldNum" sz="quarter" idx="12"/>
          </p:nvPr>
        </p:nvSpPr>
        <p:spPr>
          <a:xfrm>
            <a:off x="9425850" y="6492492"/>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fld id="{3BED7E35-CF80-D24E-8FC1-B11BD33B142C}" type="slidenum">
              <a:rPr lang="en-US" smtClean="0"/>
              <a:pPr/>
              <a:t>‹#›</a:t>
            </a:fld>
            <a:endParaRPr lang="en-US"/>
          </a:p>
        </p:txBody>
      </p:sp>
    </p:spTree>
    <p:extLst>
      <p:ext uri="{BB962C8B-B14F-4D97-AF65-F5344CB8AC3E}">
        <p14:creationId xmlns:p14="http://schemas.microsoft.com/office/powerpoint/2010/main" val="10241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2320-A9C8-3742-A8EE-EC08D95AD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F2E6A-94AE-6642-B555-B7493BB91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14EA1-7475-BB45-8BF9-F0452DC7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096ECCC-F724-394F-88A5-0B17A80FF2C4}"/>
              </a:ext>
            </a:extLst>
          </p:cNvPr>
          <p:cNvSpPr/>
          <p:nvPr userDrawn="1"/>
        </p:nvSpPr>
        <p:spPr>
          <a:xfrm>
            <a:off x="-10510" y="6503000"/>
            <a:ext cx="12212907" cy="36512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BAE00F6-1E3D-5F4B-9694-83D88470FDC1}"/>
              </a:ext>
            </a:extLst>
          </p:cNvPr>
          <p:cNvSpPr>
            <a:spLocks noGrp="1"/>
          </p:cNvSpPr>
          <p:nvPr>
            <p:ph type="dt" sz="half" idx="10"/>
          </p:nvPr>
        </p:nvSpPr>
        <p:spPr>
          <a:xfrm>
            <a:off x="22950" y="6492491"/>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endParaRPr lang="en-US"/>
          </a:p>
        </p:txBody>
      </p:sp>
      <p:sp>
        <p:nvSpPr>
          <p:cNvPr id="10" name="Footer Placeholder 4">
            <a:extLst>
              <a:ext uri="{FF2B5EF4-FFF2-40B4-BE49-F238E27FC236}">
                <a16:creationId xmlns:a16="http://schemas.microsoft.com/office/drawing/2014/main" id="{AAF4BC00-F42F-5547-A197-D2DFEBEC5645}"/>
              </a:ext>
            </a:extLst>
          </p:cNvPr>
          <p:cNvSpPr>
            <a:spLocks noGrp="1"/>
          </p:cNvSpPr>
          <p:nvPr>
            <p:ph type="ftr" sz="quarter" idx="11"/>
          </p:nvPr>
        </p:nvSpPr>
        <p:spPr>
          <a:xfrm>
            <a:off x="3828393" y="6492490"/>
            <a:ext cx="41148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r>
              <a:rPr lang="en-US"/>
              <a:t>Quantum Technologies Workshop ― Erice, Italy</a:t>
            </a:r>
          </a:p>
        </p:txBody>
      </p:sp>
      <p:sp>
        <p:nvSpPr>
          <p:cNvPr id="11" name="Slide Number Placeholder 5">
            <a:extLst>
              <a:ext uri="{FF2B5EF4-FFF2-40B4-BE49-F238E27FC236}">
                <a16:creationId xmlns:a16="http://schemas.microsoft.com/office/drawing/2014/main" id="{553DD0A3-497F-5649-BF54-C2ABD8F8EB3C}"/>
              </a:ext>
            </a:extLst>
          </p:cNvPr>
          <p:cNvSpPr>
            <a:spLocks noGrp="1"/>
          </p:cNvSpPr>
          <p:nvPr>
            <p:ph type="sldNum" sz="quarter" idx="12"/>
          </p:nvPr>
        </p:nvSpPr>
        <p:spPr>
          <a:xfrm>
            <a:off x="9425850" y="6492492"/>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fld id="{3BED7E35-CF80-D24E-8FC1-B11BD33B142C}" type="slidenum">
              <a:rPr lang="en-US" smtClean="0"/>
              <a:pPr/>
              <a:t>‹#›</a:t>
            </a:fld>
            <a:endParaRPr lang="en-US"/>
          </a:p>
        </p:txBody>
      </p:sp>
    </p:spTree>
    <p:extLst>
      <p:ext uri="{BB962C8B-B14F-4D97-AF65-F5344CB8AC3E}">
        <p14:creationId xmlns:p14="http://schemas.microsoft.com/office/powerpoint/2010/main" val="101760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9D8D-6796-A54C-8566-13D17B821F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C197B-B5A3-A346-B831-272003215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D25AB7-D894-7A4E-B560-BD856272A7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3910C8-48ED-8D45-AE1E-768C8C212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9658-E2EF-9949-9D9B-641A261D7B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104AD828-34B6-F146-9A63-2C9B3FD896CA}"/>
              </a:ext>
            </a:extLst>
          </p:cNvPr>
          <p:cNvSpPr/>
          <p:nvPr userDrawn="1"/>
        </p:nvSpPr>
        <p:spPr>
          <a:xfrm>
            <a:off x="-10510" y="6503000"/>
            <a:ext cx="12212907" cy="36512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7DBFA4DB-5702-594A-8BDA-DE28B36F49DC}"/>
              </a:ext>
            </a:extLst>
          </p:cNvPr>
          <p:cNvSpPr>
            <a:spLocks noGrp="1"/>
          </p:cNvSpPr>
          <p:nvPr>
            <p:ph type="dt" sz="half" idx="10"/>
          </p:nvPr>
        </p:nvSpPr>
        <p:spPr>
          <a:xfrm>
            <a:off x="22950" y="6492491"/>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endParaRPr lang="en-US"/>
          </a:p>
        </p:txBody>
      </p:sp>
      <p:sp>
        <p:nvSpPr>
          <p:cNvPr id="12" name="Footer Placeholder 4">
            <a:extLst>
              <a:ext uri="{FF2B5EF4-FFF2-40B4-BE49-F238E27FC236}">
                <a16:creationId xmlns:a16="http://schemas.microsoft.com/office/drawing/2014/main" id="{5EEAC9FB-FA0B-4A47-A85F-3276CD50CB7D}"/>
              </a:ext>
            </a:extLst>
          </p:cNvPr>
          <p:cNvSpPr>
            <a:spLocks noGrp="1"/>
          </p:cNvSpPr>
          <p:nvPr>
            <p:ph type="ftr" sz="quarter" idx="11"/>
          </p:nvPr>
        </p:nvSpPr>
        <p:spPr>
          <a:xfrm>
            <a:off x="3828393" y="6492490"/>
            <a:ext cx="41148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r>
              <a:rPr lang="en-US"/>
              <a:t>Quantum Technologies Workshop ― Erice, Italy</a:t>
            </a:r>
          </a:p>
        </p:txBody>
      </p:sp>
      <p:sp>
        <p:nvSpPr>
          <p:cNvPr id="13" name="Slide Number Placeholder 5">
            <a:extLst>
              <a:ext uri="{FF2B5EF4-FFF2-40B4-BE49-F238E27FC236}">
                <a16:creationId xmlns:a16="http://schemas.microsoft.com/office/drawing/2014/main" id="{DCB1AA38-5965-564E-BFE7-152539099C3D}"/>
              </a:ext>
            </a:extLst>
          </p:cNvPr>
          <p:cNvSpPr>
            <a:spLocks noGrp="1"/>
          </p:cNvSpPr>
          <p:nvPr>
            <p:ph type="sldNum" sz="quarter" idx="12"/>
          </p:nvPr>
        </p:nvSpPr>
        <p:spPr>
          <a:xfrm>
            <a:off x="9425850" y="6492492"/>
            <a:ext cx="2743200" cy="365125"/>
          </a:xfrm>
        </p:spPr>
        <p:txBody>
          <a:bodyPr/>
          <a:lstStyle>
            <a:lvl1pPr>
              <a:defRPr sz="1100">
                <a:solidFill>
                  <a:schemeClr val="accent6">
                    <a:lumMod val="20000"/>
                    <a:lumOff val="80000"/>
                  </a:schemeClr>
                </a:solidFill>
                <a:latin typeface="Arial Rounded MT Bold" panose="020F0704030504030204" pitchFamily="34" charset="77"/>
              </a:defRPr>
            </a:lvl1pPr>
          </a:lstStyle>
          <a:p>
            <a:fld id="{3BED7E35-CF80-D24E-8FC1-B11BD33B142C}" type="slidenum">
              <a:rPr lang="en-US" smtClean="0"/>
              <a:pPr/>
              <a:t>‹#›</a:t>
            </a:fld>
            <a:endParaRPr lang="en-US"/>
          </a:p>
        </p:txBody>
      </p:sp>
    </p:spTree>
    <p:extLst>
      <p:ext uri="{BB962C8B-B14F-4D97-AF65-F5344CB8AC3E}">
        <p14:creationId xmlns:p14="http://schemas.microsoft.com/office/powerpoint/2010/main" val="323965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F698-5420-CE48-9C64-3E4FFEEE26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C44BC-9E69-BF4C-8EB0-465700D808A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1C79B21-0345-8645-B823-0C5ECA021986}"/>
              </a:ext>
            </a:extLst>
          </p:cNvPr>
          <p:cNvSpPr>
            <a:spLocks noGrp="1"/>
          </p:cNvSpPr>
          <p:nvPr>
            <p:ph type="ftr" sz="quarter" idx="11"/>
          </p:nvPr>
        </p:nvSpPr>
        <p:spPr/>
        <p:txBody>
          <a:bodyPr/>
          <a:lstStyle/>
          <a:p>
            <a:r>
              <a:rPr lang="en-US"/>
              <a:t>Quantum Technologies Workshop ― Erice, Italy</a:t>
            </a:r>
          </a:p>
        </p:txBody>
      </p:sp>
      <p:sp>
        <p:nvSpPr>
          <p:cNvPr id="5" name="Slide Number Placeholder 4">
            <a:extLst>
              <a:ext uri="{FF2B5EF4-FFF2-40B4-BE49-F238E27FC236}">
                <a16:creationId xmlns:a16="http://schemas.microsoft.com/office/drawing/2014/main" id="{BC4F9DA8-9DCD-C645-B036-060477C22C6D}"/>
              </a:ext>
            </a:extLst>
          </p:cNvPr>
          <p:cNvSpPr>
            <a:spLocks noGrp="1"/>
          </p:cNvSpPr>
          <p:nvPr>
            <p:ph type="sldNum" sz="quarter" idx="12"/>
          </p:nvPr>
        </p:nvSpPr>
        <p:spPr/>
        <p:txBody>
          <a:bodyPr/>
          <a:lstStyle/>
          <a:p>
            <a:fld id="{3BED7E35-CF80-D24E-8FC1-B11BD33B142C}" type="slidenum">
              <a:rPr lang="en-US" smtClean="0"/>
              <a:t>‹#›</a:t>
            </a:fld>
            <a:endParaRPr lang="en-US"/>
          </a:p>
        </p:txBody>
      </p:sp>
    </p:spTree>
    <p:extLst>
      <p:ext uri="{BB962C8B-B14F-4D97-AF65-F5344CB8AC3E}">
        <p14:creationId xmlns:p14="http://schemas.microsoft.com/office/powerpoint/2010/main" val="401853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C1C50-FD39-8F41-ADEA-B0CDA34A1EC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CE40A2-0579-7548-AF53-32C290D48F7D}"/>
              </a:ext>
            </a:extLst>
          </p:cNvPr>
          <p:cNvSpPr>
            <a:spLocks noGrp="1"/>
          </p:cNvSpPr>
          <p:nvPr>
            <p:ph type="ftr" sz="quarter" idx="11"/>
          </p:nvPr>
        </p:nvSpPr>
        <p:spPr/>
        <p:txBody>
          <a:bodyPr/>
          <a:lstStyle/>
          <a:p>
            <a:r>
              <a:rPr lang="en-US"/>
              <a:t>Quantum Technologies Workshop ― Erice, Italy</a:t>
            </a:r>
          </a:p>
        </p:txBody>
      </p:sp>
      <p:sp>
        <p:nvSpPr>
          <p:cNvPr id="4" name="Slide Number Placeholder 3">
            <a:extLst>
              <a:ext uri="{FF2B5EF4-FFF2-40B4-BE49-F238E27FC236}">
                <a16:creationId xmlns:a16="http://schemas.microsoft.com/office/drawing/2014/main" id="{A4EB7CA1-05F4-3247-B010-C7E582A92799}"/>
              </a:ext>
            </a:extLst>
          </p:cNvPr>
          <p:cNvSpPr>
            <a:spLocks noGrp="1"/>
          </p:cNvSpPr>
          <p:nvPr>
            <p:ph type="sldNum" sz="quarter" idx="12"/>
          </p:nvPr>
        </p:nvSpPr>
        <p:spPr/>
        <p:txBody>
          <a:bodyPr/>
          <a:lstStyle/>
          <a:p>
            <a:fld id="{3BED7E35-CF80-D24E-8FC1-B11BD33B142C}" type="slidenum">
              <a:rPr lang="en-US" smtClean="0"/>
              <a:t>‹#›</a:t>
            </a:fld>
            <a:endParaRPr lang="en-US"/>
          </a:p>
        </p:txBody>
      </p:sp>
    </p:spTree>
    <p:extLst>
      <p:ext uri="{BB962C8B-B14F-4D97-AF65-F5344CB8AC3E}">
        <p14:creationId xmlns:p14="http://schemas.microsoft.com/office/powerpoint/2010/main" val="418281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997B-A05E-064C-9740-7C46DC16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0BB212-6AAB-2642-B61D-7B74DEE6F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598E1E-FF67-7F40-92CA-0E72E764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2E0CE-BFD4-FE4D-AF8A-9567366DF6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3D96C16-F033-A841-9A4C-70D6D922DDF6}"/>
              </a:ext>
            </a:extLst>
          </p:cNvPr>
          <p:cNvSpPr>
            <a:spLocks noGrp="1"/>
          </p:cNvSpPr>
          <p:nvPr>
            <p:ph type="ftr" sz="quarter" idx="11"/>
          </p:nvPr>
        </p:nvSpPr>
        <p:spPr/>
        <p:txBody>
          <a:bodyPr/>
          <a:lstStyle/>
          <a:p>
            <a:r>
              <a:rPr lang="en-US"/>
              <a:t>Quantum Technologies Workshop ― Erice, Italy</a:t>
            </a:r>
          </a:p>
        </p:txBody>
      </p:sp>
      <p:sp>
        <p:nvSpPr>
          <p:cNvPr id="7" name="Slide Number Placeholder 6">
            <a:extLst>
              <a:ext uri="{FF2B5EF4-FFF2-40B4-BE49-F238E27FC236}">
                <a16:creationId xmlns:a16="http://schemas.microsoft.com/office/drawing/2014/main" id="{1A0D955B-148A-1748-B61F-EB023BBFD60C}"/>
              </a:ext>
            </a:extLst>
          </p:cNvPr>
          <p:cNvSpPr>
            <a:spLocks noGrp="1"/>
          </p:cNvSpPr>
          <p:nvPr>
            <p:ph type="sldNum" sz="quarter" idx="12"/>
          </p:nvPr>
        </p:nvSpPr>
        <p:spPr/>
        <p:txBody>
          <a:bodyPr/>
          <a:lstStyle/>
          <a:p>
            <a:fld id="{3BED7E35-CF80-D24E-8FC1-B11BD33B142C}" type="slidenum">
              <a:rPr lang="en-US" smtClean="0"/>
              <a:t>‹#›</a:t>
            </a:fld>
            <a:endParaRPr lang="en-US"/>
          </a:p>
        </p:txBody>
      </p:sp>
    </p:spTree>
    <p:extLst>
      <p:ext uri="{BB962C8B-B14F-4D97-AF65-F5344CB8AC3E}">
        <p14:creationId xmlns:p14="http://schemas.microsoft.com/office/powerpoint/2010/main" val="399687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E6AD-A006-2347-9476-B87096685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6F2EA9-AB23-6C46-8AFA-B71D8B4342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B96AA-9444-DD43-82DD-724B78BF5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40273-45F1-414E-9273-31F9F9E52C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E05E3A-84F5-D94D-974D-8337A24F626C}"/>
              </a:ext>
            </a:extLst>
          </p:cNvPr>
          <p:cNvSpPr>
            <a:spLocks noGrp="1"/>
          </p:cNvSpPr>
          <p:nvPr>
            <p:ph type="ftr" sz="quarter" idx="11"/>
          </p:nvPr>
        </p:nvSpPr>
        <p:spPr/>
        <p:txBody>
          <a:bodyPr/>
          <a:lstStyle/>
          <a:p>
            <a:r>
              <a:rPr lang="en-US"/>
              <a:t>Quantum Technologies Workshop ― Erice, Italy</a:t>
            </a:r>
          </a:p>
        </p:txBody>
      </p:sp>
      <p:sp>
        <p:nvSpPr>
          <p:cNvPr id="7" name="Slide Number Placeholder 6">
            <a:extLst>
              <a:ext uri="{FF2B5EF4-FFF2-40B4-BE49-F238E27FC236}">
                <a16:creationId xmlns:a16="http://schemas.microsoft.com/office/drawing/2014/main" id="{B8BB678C-1A22-D64F-9B57-E266453BCED2}"/>
              </a:ext>
            </a:extLst>
          </p:cNvPr>
          <p:cNvSpPr>
            <a:spLocks noGrp="1"/>
          </p:cNvSpPr>
          <p:nvPr>
            <p:ph type="sldNum" sz="quarter" idx="12"/>
          </p:nvPr>
        </p:nvSpPr>
        <p:spPr/>
        <p:txBody>
          <a:bodyPr/>
          <a:lstStyle/>
          <a:p>
            <a:fld id="{3BED7E35-CF80-D24E-8FC1-B11BD33B142C}" type="slidenum">
              <a:rPr lang="en-US" smtClean="0"/>
              <a:t>‹#›</a:t>
            </a:fld>
            <a:endParaRPr lang="en-US"/>
          </a:p>
        </p:txBody>
      </p:sp>
    </p:spTree>
    <p:extLst>
      <p:ext uri="{BB962C8B-B14F-4D97-AF65-F5344CB8AC3E}">
        <p14:creationId xmlns:p14="http://schemas.microsoft.com/office/powerpoint/2010/main" val="428574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CD985-FEF3-1740-A00C-D119BA26D0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7EB8E9-1533-C140-9FAE-041F83013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09178-7D32-9940-A054-F5C451F0F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50796CC-D1CF-A046-A0A8-FA28EFE51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Quantum Technologies Workshop ― Erice, Italy</a:t>
            </a:r>
          </a:p>
        </p:txBody>
      </p:sp>
      <p:sp>
        <p:nvSpPr>
          <p:cNvPr id="6" name="Slide Number Placeholder 5">
            <a:extLst>
              <a:ext uri="{FF2B5EF4-FFF2-40B4-BE49-F238E27FC236}">
                <a16:creationId xmlns:a16="http://schemas.microsoft.com/office/drawing/2014/main" id="{1AAB1288-91A8-6E4E-AAAE-7B370784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D7E35-CF80-D24E-8FC1-B11BD33B142C}" type="slidenum">
              <a:rPr lang="en-US" smtClean="0"/>
              <a:t>‹#›</a:t>
            </a:fld>
            <a:endParaRPr lang="en-US"/>
          </a:p>
        </p:txBody>
      </p:sp>
    </p:spTree>
    <p:extLst>
      <p:ext uri="{BB962C8B-B14F-4D97-AF65-F5344CB8AC3E}">
        <p14:creationId xmlns:p14="http://schemas.microsoft.com/office/powerpoint/2010/main" val="343422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genda.infn.it/event/3429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1.gif"/><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hyperlink" Target="https://quantumsystemsaccelerator.org/" TargetMode="External"/><Relationship Id="rId13" Type="http://schemas.openxmlformats.org/officeDocument/2006/relationships/image" Target="../media/image16.png"/><Relationship Id="rId3" Type="http://schemas.openxmlformats.org/officeDocument/2006/relationships/hyperlink" Target="https://www.bnl.gov/quantumcenter/" TargetMode="External"/><Relationship Id="rId7" Type="http://schemas.openxmlformats.org/officeDocument/2006/relationships/image" Target="../media/image13.tiff"/><Relationship Id="rId12" Type="http://schemas.openxmlformats.org/officeDocument/2006/relationships/image" Target="../media/image15.png"/><Relationship Id="rId2" Type="http://schemas.openxmlformats.org/officeDocument/2006/relationships/hyperlink" Target="https://q-next.org/" TargetMode="Externa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hyperlink" Target="https://science.osti.gov/Initiatives/QIS/QIS-Centers" TargetMode="External"/><Relationship Id="rId5" Type="http://schemas.openxmlformats.org/officeDocument/2006/relationships/image" Target="../media/image11.png"/><Relationship Id="rId10" Type="http://schemas.openxmlformats.org/officeDocument/2006/relationships/image" Target="../media/image14.emf"/><Relationship Id="rId4" Type="http://schemas.openxmlformats.org/officeDocument/2006/relationships/hyperlink" Target="https://sqmscenter.fnal.gov/" TargetMode="External"/><Relationship Id="rId9" Type="http://schemas.openxmlformats.org/officeDocument/2006/relationships/hyperlink" Target="https://qscience.org/" TargetMode="External"/><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hyperlink" Target="https://science.osti.gov/Initiatives/Q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hyperlink" Target="https://journals.aps.org/prl/abstract/10.1103/PhysRevLett.130.261801"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E769-5C00-9344-B187-FBD335610058}"/>
              </a:ext>
            </a:extLst>
          </p:cNvPr>
          <p:cNvSpPr>
            <a:spLocks noGrp="1"/>
          </p:cNvSpPr>
          <p:nvPr>
            <p:ph type="ctrTitle"/>
          </p:nvPr>
        </p:nvSpPr>
        <p:spPr>
          <a:xfrm>
            <a:off x="1524000" y="352540"/>
            <a:ext cx="8787788" cy="4457121"/>
          </a:xfrm>
        </p:spPr>
        <p:txBody>
          <a:bodyPr>
            <a:normAutofit fontScale="90000"/>
          </a:bodyPr>
          <a:lstStyle/>
          <a:p>
            <a:r>
              <a:rPr lang="en-US" sz="4200" dirty="0"/>
              <a:t>DOE Introductory Remarks:</a:t>
            </a:r>
            <a:br>
              <a:rPr lang="en-US" sz="4200" dirty="0"/>
            </a:br>
            <a:r>
              <a:rPr lang="en-US" sz="4200" dirty="0"/>
              <a:t>National QIS Research Centers and Superconducting Quantum</a:t>
            </a:r>
            <a:br>
              <a:rPr lang="en-US" sz="4200" dirty="0"/>
            </a:br>
            <a:r>
              <a:rPr lang="en-US" sz="4200" dirty="0"/>
              <a:t>Materials and Systems Center</a:t>
            </a:r>
            <a:br>
              <a:rPr lang="en-US" dirty="0"/>
            </a:br>
            <a:br>
              <a:rPr lang="en-US" dirty="0"/>
            </a:br>
            <a:r>
              <a:rPr lang="en-US" sz="2800" dirty="0">
                <a:solidFill>
                  <a:schemeClr val="accent5">
                    <a:lumMod val="20000"/>
                    <a:lumOff val="80000"/>
                  </a:schemeClr>
                </a:solidFill>
              </a:rPr>
              <a:t>Quantum Technologies for Fundamental Physics</a:t>
            </a:r>
            <a:br>
              <a:rPr lang="en-US" sz="2800" dirty="0">
                <a:solidFill>
                  <a:schemeClr val="accent5">
                    <a:lumMod val="20000"/>
                    <a:lumOff val="80000"/>
                  </a:schemeClr>
                </a:solidFill>
              </a:rPr>
            </a:br>
            <a:r>
              <a:rPr lang="en-US" sz="2800" dirty="0" err="1">
                <a:solidFill>
                  <a:schemeClr val="accent5">
                    <a:lumMod val="20000"/>
                    <a:lumOff val="80000"/>
                  </a:schemeClr>
                </a:solidFill>
              </a:rPr>
              <a:t>Erice</a:t>
            </a:r>
            <a:r>
              <a:rPr lang="en-US" sz="2800" dirty="0">
                <a:solidFill>
                  <a:schemeClr val="accent5">
                    <a:lumMod val="20000"/>
                    <a:lumOff val="80000"/>
                  </a:schemeClr>
                </a:solidFill>
              </a:rPr>
              <a:t>, Italy  </a:t>
            </a:r>
            <a:r>
              <a:rPr lang="en-US" sz="2900" dirty="0">
                <a:solidFill>
                  <a:schemeClr val="accent5">
                    <a:lumMod val="20000"/>
                    <a:lumOff val="80000"/>
                  </a:schemeClr>
                </a:solidFill>
              </a:rPr>
              <a:t>∙</a:t>
            </a:r>
            <a:r>
              <a:rPr lang="en-US" sz="2800" dirty="0">
                <a:solidFill>
                  <a:schemeClr val="accent5">
                    <a:lumMod val="20000"/>
                    <a:lumOff val="80000"/>
                  </a:schemeClr>
                </a:solidFill>
              </a:rPr>
              <a:t>  September 1-7, 2023</a:t>
            </a:r>
            <a:br>
              <a:rPr lang="en-US" sz="2800" dirty="0">
                <a:solidFill>
                  <a:schemeClr val="accent5">
                    <a:lumMod val="20000"/>
                    <a:lumOff val="80000"/>
                  </a:schemeClr>
                </a:solidFill>
              </a:rPr>
            </a:br>
            <a:r>
              <a:rPr lang="en-US" sz="2800" i="1" dirty="0">
                <a:solidFill>
                  <a:schemeClr val="accent5">
                    <a:lumMod val="20000"/>
                    <a:lumOff val="80000"/>
                  </a:schemeClr>
                </a:solidFill>
                <a:hlinkClick r:id="rId2">
                  <a:extLst>
                    <a:ext uri="{A12FA001-AC4F-418D-AE19-62706E023703}">
                      <ahyp:hlinkClr xmlns:ahyp="http://schemas.microsoft.com/office/drawing/2018/hyperlinkcolor" val="tx"/>
                    </a:ext>
                  </a:extLst>
                </a:hlinkClick>
              </a:rPr>
              <a:t>https://agenda.infn.it/event/34296/</a:t>
            </a:r>
            <a:r>
              <a:rPr lang="en-US" sz="2800" i="1" dirty="0">
                <a:solidFill>
                  <a:schemeClr val="accent5">
                    <a:lumMod val="20000"/>
                    <a:lumOff val="80000"/>
                  </a:schemeClr>
                </a:solidFill>
              </a:rPr>
              <a:t> </a:t>
            </a:r>
            <a:br>
              <a:rPr lang="en-US" sz="2800" dirty="0">
                <a:solidFill>
                  <a:schemeClr val="accent5">
                    <a:lumMod val="20000"/>
                    <a:lumOff val="80000"/>
                  </a:schemeClr>
                </a:solidFill>
              </a:rPr>
            </a:br>
            <a:r>
              <a:rPr lang="en-US" sz="3100" dirty="0">
                <a:solidFill>
                  <a:schemeClr val="accent5">
                    <a:lumMod val="20000"/>
                    <a:lumOff val="80000"/>
                  </a:schemeClr>
                </a:solidFill>
              </a:rPr>
              <a:t> </a:t>
            </a:r>
            <a:br>
              <a:rPr lang="en-US" sz="2600" dirty="0"/>
            </a:br>
            <a:endParaRPr lang="en-US" sz="2600" dirty="0"/>
          </a:p>
        </p:txBody>
      </p:sp>
      <p:sp>
        <p:nvSpPr>
          <p:cNvPr id="3" name="Subtitle 2">
            <a:extLst>
              <a:ext uri="{FF2B5EF4-FFF2-40B4-BE49-F238E27FC236}">
                <a16:creationId xmlns:a16="http://schemas.microsoft.com/office/drawing/2014/main" id="{BB7C00F1-CAE0-1148-8436-07F50E18D8AB}"/>
              </a:ext>
            </a:extLst>
          </p:cNvPr>
          <p:cNvSpPr>
            <a:spLocks noGrp="1"/>
          </p:cNvSpPr>
          <p:nvPr>
            <p:ph type="subTitle" idx="1"/>
          </p:nvPr>
        </p:nvSpPr>
        <p:spPr>
          <a:xfrm>
            <a:off x="1535017" y="3920496"/>
            <a:ext cx="8787788" cy="1682985"/>
          </a:xfrm>
        </p:spPr>
        <p:txBody>
          <a:bodyPr anchor="b" anchorCtr="0">
            <a:normAutofit/>
          </a:bodyPr>
          <a:lstStyle/>
          <a:p>
            <a:r>
              <a:rPr lang="en-US" sz="2100" dirty="0">
                <a:solidFill>
                  <a:srgbClr val="FCE0EB"/>
                </a:solidFill>
              </a:rPr>
              <a:t>Abid Patwa</a:t>
            </a:r>
            <a:br>
              <a:rPr lang="en-US" sz="2100" dirty="0">
                <a:solidFill>
                  <a:srgbClr val="FCE0EB"/>
                </a:solidFill>
              </a:rPr>
            </a:br>
            <a:r>
              <a:rPr lang="en-US" sz="2100" dirty="0">
                <a:solidFill>
                  <a:srgbClr val="FCE0EB"/>
                </a:solidFill>
              </a:rPr>
              <a:t>U.S. Department of Energy</a:t>
            </a:r>
            <a:br>
              <a:rPr lang="en-US" sz="2100" dirty="0">
                <a:solidFill>
                  <a:srgbClr val="FCE0EB"/>
                </a:solidFill>
              </a:rPr>
            </a:br>
            <a:r>
              <a:rPr lang="en-US" sz="2100" dirty="0">
                <a:solidFill>
                  <a:srgbClr val="FCE0EB"/>
                </a:solidFill>
              </a:rPr>
              <a:t>Office of High Energy Physics</a:t>
            </a:r>
          </a:p>
        </p:txBody>
      </p:sp>
    </p:spTree>
    <p:extLst>
      <p:ext uri="{BB962C8B-B14F-4D97-AF65-F5344CB8AC3E}">
        <p14:creationId xmlns:p14="http://schemas.microsoft.com/office/powerpoint/2010/main" val="311491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100" dirty="0"/>
              <a:t>U.S.-Italy Cooperation in Quantum</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10</a:t>
            </a:fld>
            <a:endParaRPr lang="en-US"/>
          </a:p>
        </p:txBody>
      </p:sp>
      <p:sp>
        <p:nvSpPr>
          <p:cNvPr id="20" name="Rectangle 3">
            <a:extLst>
              <a:ext uri="{FF2B5EF4-FFF2-40B4-BE49-F238E27FC236}">
                <a16:creationId xmlns:a16="http://schemas.microsoft.com/office/drawing/2014/main" id="{8D6A1F2E-3678-C242-7C92-523EB2099319}"/>
              </a:ext>
            </a:extLst>
          </p:cNvPr>
          <p:cNvSpPr txBox="1">
            <a:spLocks noChangeArrowheads="1"/>
          </p:cNvSpPr>
          <p:nvPr/>
        </p:nvSpPr>
        <p:spPr>
          <a:xfrm>
            <a:off x="46212" y="1085644"/>
            <a:ext cx="6712788" cy="5314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dirty="0">
                <a:solidFill>
                  <a:srgbClr val="1E4980"/>
                </a:solidFill>
              </a:rPr>
              <a:t>Strong and long-standing partnership between Italy and the </a:t>
            </a:r>
            <a:br>
              <a:rPr lang="en-US" sz="1700" dirty="0">
                <a:solidFill>
                  <a:srgbClr val="1E4980"/>
                </a:solidFill>
              </a:rPr>
            </a:br>
            <a:r>
              <a:rPr lang="en-US" sz="1700" dirty="0">
                <a:solidFill>
                  <a:srgbClr val="1E4980"/>
                </a:solidFill>
              </a:rPr>
              <a:t>United States in science &amp; technology cooperation</a:t>
            </a:r>
          </a:p>
          <a:p>
            <a:pPr marL="0" indent="0">
              <a:spcBef>
                <a:spcPts val="600"/>
              </a:spcBef>
              <a:buNone/>
            </a:pPr>
            <a:endParaRPr lang="en-US" sz="400" dirty="0">
              <a:solidFill>
                <a:srgbClr val="1E4980"/>
              </a:solidFill>
            </a:endParaRPr>
          </a:p>
          <a:p>
            <a:pPr>
              <a:spcBef>
                <a:spcPts val="600"/>
              </a:spcBef>
            </a:pPr>
            <a:r>
              <a:rPr lang="en-US" sz="1700" dirty="0">
                <a:solidFill>
                  <a:srgbClr val="1E4980"/>
                </a:solidFill>
              </a:rPr>
              <a:t>U.S.-Italy Joint Commission Meeting (JCM) held in Rome in </a:t>
            </a:r>
            <a:br>
              <a:rPr lang="en-US" sz="1700" dirty="0">
                <a:solidFill>
                  <a:srgbClr val="1E4980"/>
                </a:solidFill>
              </a:rPr>
            </a:br>
            <a:r>
              <a:rPr lang="en-US" sz="1700" dirty="0">
                <a:solidFill>
                  <a:srgbClr val="1E4980"/>
                </a:solidFill>
              </a:rPr>
              <a:t>January 2023 reaffirmed the continued cooperation in S&amp;T, including in QIS research </a:t>
            </a:r>
          </a:p>
          <a:p>
            <a:pPr marL="320040" lvl="1" indent="0">
              <a:spcBef>
                <a:spcPts val="600"/>
              </a:spcBef>
              <a:buNone/>
            </a:pPr>
            <a:endParaRPr lang="en-US" sz="200" dirty="0"/>
          </a:p>
          <a:p>
            <a:pPr marL="320040" lvl="1" indent="0">
              <a:spcBef>
                <a:spcPts val="600"/>
              </a:spcBef>
              <a:buNone/>
            </a:pPr>
            <a:endParaRPr lang="en-US" sz="200" dirty="0"/>
          </a:p>
          <a:p>
            <a:pPr marL="320040" lvl="1" indent="0">
              <a:spcBef>
                <a:spcPts val="600"/>
              </a:spcBef>
              <a:buNone/>
            </a:pPr>
            <a:endParaRPr lang="en-US" sz="200" dirty="0"/>
          </a:p>
          <a:p>
            <a:pPr marL="0" indent="0">
              <a:spcBef>
                <a:spcPts val="600"/>
              </a:spcBef>
              <a:buNone/>
            </a:pPr>
            <a:r>
              <a:rPr lang="en-US" sz="1700" dirty="0">
                <a:solidFill>
                  <a:schemeClr val="tx1"/>
                </a:solidFill>
              </a:rPr>
              <a:t>Key partnership agreements collaboratively advance SQMS research</a:t>
            </a:r>
          </a:p>
          <a:p>
            <a:pPr>
              <a:spcBef>
                <a:spcPts val="600"/>
              </a:spcBef>
            </a:pPr>
            <a:r>
              <a:rPr lang="en-US" sz="1700" dirty="0">
                <a:solidFill>
                  <a:srgbClr val="1E4980"/>
                </a:solidFill>
              </a:rPr>
              <a:t>Research Agreement between Fermilab and INFN (</a:t>
            </a:r>
            <a:r>
              <a:rPr lang="en-US" sz="1700" dirty="0" err="1">
                <a:solidFill>
                  <a:srgbClr val="1E4980"/>
                </a:solidFill>
              </a:rPr>
              <a:t>Istituto</a:t>
            </a:r>
            <a:r>
              <a:rPr lang="en-US" sz="1700" dirty="0">
                <a:solidFill>
                  <a:srgbClr val="1E4980"/>
                </a:solidFill>
              </a:rPr>
              <a:t> Nazionale Di </a:t>
            </a:r>
            <a:r>
              <a:rPr lang="en-US" sz="1700" dirty="0" err="1">
                <a:solidFill>
                  <a:srgbClr val="1E4980"/>
                </a:solidFill>
              </a:rPr>
              <a:t>Fisica</a:t>
            </a:r>
            <a:r>
              <a:rPr lang="en-US" sz="1700" dirty="0">
                <a:solidFill>
                  <a:srgbClr val="1E4980"/>
                </a:solidFill>
              </a:rPr>
              <a:t> </a:t>
            </a:r>
            <a:r>
              <a:rPr lang="en-US" sz="1700" dirty="0" err="1">
                <a:solidFill>
                  <a:srgbClr val="1E4980"/>
                </a:solidFill>
              </a:rPr>
              <a:t>Nucleare</a:t>
            </a:r>
            <a:r>
              <a:rPr lang="en-US" sz="1700" dirty="0">
                <a:solidFill>
                  <a:srgbClr val="1E4980"/>
                </a:solidFill>
              </a:rPr>
              <a:t>), signed Feb. 4, 2021</a:t>
            </a:r>
          </a:p>
          <a:p>
            <a:pPr lvl="1">
              <a:spcBef>
                <a:spcPts val="600"/>
              </a:spcBef>
            </a:pPr>
            <a:r>
              <a:rPr lang="en-US" sz="1650" dirty="0"/>
              <a:t>Expertise and critical contributions in underground quantum devices and materials testbed; dark sector particle searches testbeds; and in quantum workforce development initiatives</a:t>
            </a:r>
          </a:p>
          <a:p>
            <a:pPr>
              <a:spcBef>
                <a:spcPts val="600"/>
              </a:spcBef>
            </a:pPr>
            <a:endParaRPr lang="en-US" sz="800" dirty="0">
              <a:solidFill>
                <a:srgbClr val="1E4980"/>
              </a:solidFill>
            </a:endParaRPr>
          </a:p>
          <a:p>
            <a:pPr>
              <a:spcBef>
                <a:spcPts val="600"/>
              </a:spcBef>
            </a:pPr>
            <a:r>
              <a:rPr lang="en-US" sz="1700" dirty="0"/>
              <a:t>Cooperative Research and Development Agreement (CRADA) between Fermilab and the University of Pisa, to-be-signed very soon</a:t>
            </a:r>
          </a:p>
          <a:p>
            <a:pPr lvl="1">
              <a:spcBef>
                <a:spcPts val="600"/>
              </a:spcBef>
            </a:pPr>
            <a:r>
              <a:rPr lang="en-US" sz="1650" dirty="0"/>
              <a:t>Expertise and critical contributions in quantum computing devices testbed; quantum devices for dark matter and gravitational waves searches; mechanical studies of SQMS’s large dilution refrigerator; and algorithms &amp; simulation development</a:t>
            </a:r>
          </a:p>
          <a:p>
            <a:pPr marL="320040" lvl="1" indent="0">
              <a:spcBef>
                <a:spcPts val="600"/>
              </a:spcBef>
              <a:buNone/>
            </a:pPr>
            <a:endParaRPr lang="en-US" sz="200" dirty="0"/>
          </a:p>
        </p:txBody>
      </p:sp>
      <p:pic>
        <p:nvPicPr>
          <p:cNvPr id="13" name="Picture 12" descr="A paper with text on it&#10;&#10;Description automatically generated">
            <a:extLst>
              <a:ext uri="{FF2B5EF4-FFF2-40B4-BE49-F238E27FC236}">
                <a16:creationId xmlns:a16="http://schemas.microsoft.com/office/drawing/2014/main" id="{4C1E6D1D-E551-533B-F6F6-F1C9C5558E74}"/>
              </a:ext>
            </a:extLst>
          </p:cNvPr>
          <p:cNvPicPr>
            <a:picLocks noChangeAspect="1"/>
          </p:cNvPicPr>
          <p:nvPr/>
        </p:nvPicPr>
        <p:blipFill>
          <a:blip r:embed="rId2"/>
          <a:stretch>
            <a:fillRect/>
          </a:stretch>
        </p:blipFill>
        <p:spPr>
          <a:xfrm>
            <a:off x="6927300" y="3937962"/>
            <a:ext cx="2449472" cy="2481854"/>
          </a:xfrm>
          <a:prstGeom prst="rect">
            <a:avLst/>
          </a:prstGeom>
          <a:ln w="12700">
            <a:solidFill>
              <a:schemeClr val="tx1"/>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197B2A66-023E-E9D6-F729-260D4317F43C}"/>
              </a:ext>
            </a:extLst>
          </p:cNvPr>
          <p:cNvGrpSpPr/>
          <p:nvPr/>
        </p:nvGrpSpPr>
        <p:grpSpPr>
          <a:xfrm>
            <a:off x="6714482" y="984177"/>
            <a:ext cx="5397465" cy="2840339"/>
            <a:chOff x="6714482" y="984177"/>
            <a:chExt cx="5397465" cy="2840339"/>
          </a:xfrm>
        </p:grpSpPr>
        <p:pic>
          <p:nvPicPr>
            <p:cNvPr id="6" name="Picture 5" descr="A blue and white text&#10;&#10;Description automatically generated">
              <a:extLst>
                <a:ext uri="{FF2B5EF4-FFF2-40B4-BE49-F238E27FC236}">
                  <a16:creationId xmlns:a16="http://schemas.microsoft.com/office/drawing/2014/main" id="{BED51D3C-D539-E4A1-C2BD-BD676158E1F9}"/>
                </a:ext>
              </a:extLst>
            </p:cNvPr>
            <p:cNvPicPr>
              <a:picLocks noChangeAspect="1"/>
            </p:cNvPicPr>
            <p:nvPr/>
          </p:nvPicPr>
          <p:blipFill rotWithShape="1">
            <a:blip r:embed="rId3"/>
            <a:srcRect b="62866"/>
            <a:stretch/>
          </p:blipFill>
          <p:spPr>
            <a:xfrm>
              <a:off x="6762630" y="984177"/>
              <a:ext cx="5312673" cy="740137"/>
            </a:xfrm>
            <a:prstGeom prst="rect">
              <a:avLst/>
            </a:prstGeom>
            <a:ln>
              <a:noFill/>
            </a:ln>
          </p:spPr>
        </p:pic>
        <p:sp>
          <p:nvSpPr>
            <p:cNvPr id="7" name="TextBox 6">
              <a:extLst>
                <a:ext uri="{FF2B5EF4-FFF2-40B4-BE49-F238E27FC236}">
                  <a16:creationId xmlns:a16="http://schemas.microsoft.com/office/drawing/2014/main" id="{C39DE49D-4A75-DE0B-8A4C-CF73B15DEB64}"/>
                </a:ext>
              </a:extLst>
            </p:cNvPr>
            <p:cNvSpPr txBox="1"/>
            <p:nvPr/>
          </p:nvSpPr>
          <p:spPr>
            <a:xfrm>
              <a:off x="6777472" y="1933128"/>
              <a:ext cx="5302946" cy="338554"/>
            </a:xfrm>
            <a:prstGeom prst="rect">
              <a:avLst/>
            </a:prstGeom>
            <a:noFill/>
          </p:spPr>
          <p:txBody>
            <a:bodyPr wrap="square" rtlCol="0">
              <a:spAutoFit/>
            </a:bodyPr>
            <a:lstStyle/>
            <a:p>
              <a:r>
                <a:rPr lang="en-US" sz="800" b="0" i="1" dirty="0">
                  <a:solidFill>
                    <a:srgbClr val="333333"/>
                  </a:solidFill>
                  <a:effectLst/>
                  <a:latin typeface="Open Sans" panose="020B0606030504020204" pitchFamily="34" charset="0"/>
                </a:rPr>
                <a:t>The following joint statement was released by the Governments of the United States and Italy at the 14th meeting </a:t>
              </a:r>
            </a:p>
            <a:p>
              <a:r>
                <a:rPr lang="en-US" sz="800" b="0" i="1" dirty="0">
                  <a:solidFill>
                    <a:srgbClr val="333333"/>
                  </a:solidFill>
                  <a:effectLst/>
                  <a:latin typeface="Open Sans" panose="020B0606030504020204" pitchFamily="34" charset="0"/>
                </a:rPr>
                <a:t>of the U.S.-Italy Joint Commission Meeting on Science and Technology Cooperation.</a:t>
              </a:r>
              <a:endParaRPr lang="en-US" sz="800" dirty="0"/>
            </a:p>
          </p:txBody>
        </p:sp>
        <p:sp>
          <p:nvSpPr>
            <p:cNvPr id="8" name="TextBox 7">
              <a:extLst>
                <a:ext uri="{FF2B5EF4-FFF2-40B4-BE49-F238E27FC236}">
                  <a16:creationId xmlns:a16="http://schemas.microsoft.com/office/drawing/2014/main" id="{9F1606FD-F4CD-DEA5-E98A-42C7A012A844}"/>
                </a:ext>
              </a:extLst>
            </p:cNvPr>
            <p:cNvSpPr txBox="1"/>
            <p:nvPr/>
          </p:nvSpPr>
          <p:spPr>
            <a:xfrm>
              <a:off x="6766975" y="2318007"/>
              <a:ext cx="5303520" cy="1477328"/>
            </a:xfrm>
            <a:prstGeom prst="rect">
              <a:avLst/>
            </a:prstGeom>
            <a:noFill/>
            <a:ln w="12700">
              <a:solidFill>
                <a:schemeClr val="tx1"/>
              </a:solidFill>
            </a:ln>
          </p:spPr>
          <p:txBody>
            <a:bodyPr wrap="square" rtlCol="0">
              <a:spAutoFit/>
            </a:bodyPr>
            <a:lstStyle/>
            <a:p>
              <a:r>
                <a:rPr lang="en-US" sz="800" b="0" i="0" dirty="0">
                  <a:solidFill>
                    <a:srgbClr val="333333"/>
                  </a:solidFill>
                  <a:latin typeface="Open Sans" panose="020B0606030504020204" pitchFamily="34" charset="0"/>
                </a:rPr>
                <a:t>		                        </a:t>
              </a:r>
              <a:r>
                <a:rPr lang="en-US" sz="1000" b="0" i="0" dirty="0">
                  <a:solidFill>
                    <a:srgbClr val="333333"/>
                  </a:solidFill>
                  <a:latin typeface="Open Sans" panose="020B0606030504020204" pitchFamily="34" charset="0"/>
                </a:rPr>
                <a:t>. . .</a:t>
              </a:r>
            </a:p>
            <a:p>
              <a:r>
                <a:rPr lang="en-US" sz="800" b="0" i="0" dirty="0">
                  <a:solidFill>
                    <a:srgbClr val="333333"/>
                  </a:solidFill>
                  <a:latin typeface="Open Sans" panose="020B0606030504020204" pitchFamily="34" charset="0"/>
                </a:rPr>
                <a:t>The JCM, launched 25 years ago, provides a regular opportunity to exchange views on some of the most </a:t>
              </a:r>
            </a:p>
            <a:p>
              <a:r>
                <a:rPr lang="en-US" sz="800" b="0" i="0" dirty="0">
                  <a:solidFill>
                    <a:srgbClr val="333333"/>
                  </a:solidFill>
                  <a:latin typeface="Open Sans" panose="020B0606030504020204" pitchFamily="34" charset="0"/>
                </a:rPr>
                <a:t>important science and technology endeavors in our countries and to prioritize future collaboration. This JCM convened representatives from government agencies and research institutions in Italy and the United States to discuss environmental and climate sciences; particle and nuclear physics and astrophysics; health </a:t>
              </a:r>
            </a:p>
            <a:p>
              <a:r>
                <a:rPr lang="en-US" sz="800" b="0" i="0" dirty="0">
                  <a:solidFill>
                    <a:srgbClr val="333333"/>
                  </a:solidFill>
                  <a:latin typeface="Open Sans" panose="020B0606030504020204" pitchFamily="34" charset="0"/>
                </a:rPr>
                <a:t>research; and emerging technologies. The two delegations agreed that science and technology cooperation </a:t>
              </a:r>
            </a:p>
            <a:p>
              <a:r>
                <a:rPr lang="en-US" sz="800" b="0" i="0" dirty="0">
                  <a:solidFill>
                    <a:srgbClr val="333333"/>
                  </a:solidFill>
                  <a:latin typeface="Open Sans" panose="020B0606030504020204" pitchFamily="34" charset="0"/>
                </a:rPr>
                <a:t>is inspired by democratic values, equity, fair competition, freedom of inquiry, openness, research integrity, </a:t>
              </a:r>
            </a:p>
            <a:p>
              <a:r>
                <a:rPr lang="en-US" sz="800" b="0" i="0" dirty="0">
                  <a:solidFill>
                    <a:srgbClr val="333333"/>
                  </a:solidFill>
                  <a:latin typeface="Open Sans" panose="020B0606030504020204" pitchFamily="34" charset="0"/>
                </a:rPr>
                <a:t>and transparency. Both sides endorsed continued research cooperation, including opportunities to enhance </a:t>
              </a:r>
            </a:p>
            <a:p>
              <a:r>
                <a:rPr lang="en-US" sz="800" b="0" i="0" dirty="0">
                  <a:solidFill>
                    <a:srgbClr val="333333"/>
                  </a:solidFill>
                  <a:latin typeface="Open Sans" panose="020B0606030504020204" pitchFamily="34" charset="0"/>
                </a:rPr>
                <a:t>collaboration in physics and astrophysics; Earth science, applications, and observations; health and life </a:t>
              </a:r>
            </a:p>
            <a:p>
              <a:r>
                <a:rPr lang="en-US" sz="800" b="0" i="0" dirty="0">
                  <a:solidFill>
                    <a:srgbClr val="333333"/>
                  </a:solidFill>
                  <a:latin typeface="Open Sans" panose="020B0606030504020204" pitchFamily="34" charset="0"/>
                </a:rPr>
                <a:t>sciences; climate change and mitigation; advanced materials; quantum information science; digital </a:t>
              </a:r>
            </a:p>
            <a:p>
              <a:r>
                <a:rPr lang="en-US" sz="800" b="0" i="0" dirty="0">
                  <a:solidFill>
                    <a:srgbClr val="333333"/>
                  </a:solidFill>
                  <a:latin typeface="Open Sans" panose="020B0606030504020204" pitchFamily="34" charset="0"/>
                </a:rPr>
                <a:t>transition and artificial intelligence; and energy transition.</a:t>
              </a:r>
              <a:endParaRPr lang="en-US" sz="800" dirty="0"/>
            </a:p>
          </p:txBody>
        </p:sp>
        <p:sp>
          <p:nvSpPr>
            <p:cNvPr id="10" name="Rectangle 9">
              <a:extLst>
                <a:ext uri="{FF2B5EF4-FFF2-40B4-BE49-F238E27FC236}">
                  <a16:creationId xmlns:a16="http://schemas.microsoft.com/office/drawing/2014/main" id="{E9050F0D-C277-8D28-19FE-CCD94215466E}"/>
                </a:ext>
              </a:extLst>
            </p:cNvPr>
            <p:cNvSpPr/>
            <p:nvPr/>
          </p:nvSpPr>
          <p:spPr>
            <a:xfrm>
              <a:off x="6766976" y="1928253"/>
              <a:ext cx="530294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7D8AFF-8737-B041-FB32-80BA81A07497}"/>
                </a:ext>
              </a:extLst>
            </p:cNvPr>
            <p:cNvSpPr/>
            <p:nvPr/>
          </p:nvSpPr>
          <p:spPr>
            <a:xfrm>
              <a:off x="6714482" y="3241994"/>
              <a:ext cx="5397465" cy="5825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white text&#10;&#10;Description automatically generated">
              <a:extLst>
                <a:ext uri="{FF2B5EF4-FFF2-40B4-BE49-F238E27FC236}">
                  <a16:creationId xmlns:a16="http://schemas.microsoft.com/office/drawing/2014/main" id="{704CB6DB-E148-85FB-6A72-DF7AE6B72A07}"/>
                </a:ext>
              </a:extLst>
            </p:cNvPr>
            <p:cNvPicPr>
              <a:picLocks noChangeAspect="1"/>
            </p:cNvPicPr>
            <p:nvPr/>
          </p:nvPicPr>
          <p:blipFill rotWithShape="1">
            <a:blip r:embed="rId3"/>
            <a:srcRect t="55551" b="34109"/>
            <a:stretch/>
          </p:blipFill>
          <p:spPr>
            <a:xfrm>
              <a:off x="6762630" y="1722290"/>
              <a:ext cx="5312673" cy="206086"/>
            </a:xfrm>
            <a:prstGeom prst="rect">
              <a:avLst/>
            </a:prstGeom>
            <a:ln>
              <a:noFill/>
            </a:ln>
          </p:spPr>
        </p:pic>
      </p:grpSp>
      <p:pic>
        <p:nvPicPr>
          <p:cNvPr id="16" name="Picture 15" descr="A close-up of a paper&#10;&#10;Description automatically generated">
            <a:extLst>
              <a:ext uri="{FF2B5EF4-FFF2-40B4-BE49-F238E27FC236}">
                <a16:creationId xmlns:a16="http://schemas.microsoft.com/office/drawing/2014/main" id="{301B267C-7EA5-DD23-030D-38476006C201}"/>
              </a:ext>
            </a:extLst>
          </p:cNvPr>
          <p:cNvPicPr preferRelativeResize="0">
            <a:picLocks/>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566264" y="3937961"/>
            <a:ext cx="2359152" cy="2478024"/>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2" descr="Flag of Italy - Wikipedia">
            <a:extLst>
              <a:ext uri="{FF2B5EF4-FFF2-40B4-BE49-F238E27FC236}">
                <a16:creationId xmlns:a16="http://schemas.microsoft.com/office/drawing/2014/main" id="{86A1D42B-F1B2-BD00-1807-F7665C2061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5308" y="1533493"/>
            <a:ext cx="575898" cy="3430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Image result">
            <a:extLst>
              <a:ext uri="{FF2B5EF4-FFF2-40B4-BE49-F238E27FC236}">
                <a16:creationId xmlns:a16="http://schemas.microsoft.com/office/drawing/2014/main" id="{A81E5320-64D9-5D07-E60D-2992E038DF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7488" y="1536251"/>
            <a:ext cx="573962" cy="3474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4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98D35D-42E2-F3AC-7A4F-6D8D076D6FB7}"/>
              </a:ext>
            </a:extLst>
          </p:cNvPr>
          <p:cNvSpPr/>
          <p:nvPr/>
        </p:nvSpPr>
        <p:spPr>
          <a:xfrm>
            <a:off x="-102870" y="-80010"/>
            <a:ext cx="12306300" cy="6938010"/>
          </a:xfrm>
          <a:prstGeom prst="rect">
            <a:avLst/>
          </a:prstGeom>
          <a:solidFill>
            <a:srgbClr val="0125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ndParaRPr>
          </a:p>
        </p:txBody>
      </p:sp>
      <p:sp>
        <p:nvSpPr>
          <p:cNvPr id="7" name="Title 4">
            <a:extLst>
              <a:ext uri="{FF2B5EF4-FFF2-40B4-BE49-F238E27FC236}">
                <a16:creationId xmlns:a16="http://schemas.microsoft.com/office/drawing/2014/main" id="{16F406D5-80EE-AC78-543A-5862CC2C9A62}"/>
              </a:ext>
            </a:extLst>
          </p:cNvPr>
          <p:cNvSpPr txBox="1">
            <a:spLocks/>
          </p:cNvSpPr>
          <p:nvPr/>
        </p:nvSpPr>
        <p:spPr>
          <a:xfrm>
            <a:off x="4369985" y="2220117"/>
            <a:ext cx="44832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dirty="0">
                <a:solidFill>
                  <a:srgbClr val="FFFFFF"/>
                </a:solidFill>
                <a:latin typeface="+mn-lt"/>
              </a:rPr>
              <a:t>SQMS</a:t>
            </a:r>
            <a:br>
              <a:rPr lang="en-US" sz="6000" dirty="0">
                <a:solidFill>
                  <a:srgbClr val="FFFFFF"/>
                </a:solidFill>
              </a:rPr>
            </a:br>
            <a:r>
              <a:rPr lang="en-US" sz="1800" dirty="0">
                <a:solidFill>
                  <a:srgbClr val="FFFFFF"/>
                </a:solidFill>
              </a:rPr>
              <a:t>SUPERCONDUCTING QUANTUM </a:t>
            </a:r>
          </a:p>
          <a:p>
            <a:pPr algn="r"/>
            <a:r>
              <a:rPr lang="en-US" sz="1800" dirty="0">
                <a:solidFill>
                  <a:srgbClr val="FFFFFF"/>
                </a:solidFill>
              </a:rPr>
              <a:t>MATERIALS AND SYSTEMS CENTER</a:t>
            </a:r>
          </a:p>
          <a:p>
            <a:pPr algn="r"/>
            <a:endParaRPr lang="en-US" sz="600" dirty="0">
              <a:solidFill>
                <a:schemeClr val="bg1"/>
              </a:solidFill>
            </a:endParaRPr>
          </a:p>
          <a:p>
            <a:pPr algn="r"/>
            <a:r>
              <a:rPr lang="en-US" sz="2600" dirty="0">
                <a:solidFill>
                  <a:schemeClr val="accent6">
                    <a:lumMod val="20000"/>
                    <a:lumOff val="80000"/>
                  </a:schemeClr>
                </a:solidFill>
                <a:latin typeface="+mn-lt"/>
              </a:rPr>
              <a:t>BY THE NUMBERS</a:t>
            </a:r>
          </a:p>
        </p:txBody>
      </p:sp>
      <p:sp>
        <p:nvSpPr>
          <p:cNvPr id="8" name="TextBox 7">
            <a:extLst>
              <a:ext uri="{FF2B5EF4-FFF2-40B4-BE49-F238E27FC236}">
                <a16:creationId xmlns:a16="http://schemas.microsoft.com/office/drawing/2014/main" id="{7DC5F05D-4923-F451-A6E1-53ACB77F3349}"/>
              </a:ext>
            </a:extLst>
          </p:cNvPr>
          <p:cNvSpPr txBox="1"/>
          <p:nvPr/>
        </p:nvSpPr>
        <p:spPr>
          <a:xfrm>
            <a:off x="3228205" y="3878989"/>
            <a:ext cx="5696167" cy="715581"/>
          </a:xfrm>
          <a:prstGeom prst="rect">
            <a:avLst/>
          </a:prstGeom>
          <a:noFill/>
        </p:spPr>
        <p:txBody>
          <a:bodyPr wrap="square" rtlCol="0">
            <a:spAutoFit/>
          </a:bodyPr>
          <a:lstStyle/>
          <a:p>
            <a:pPr algn="ctr"/>
            <a:r>
              <a:rPr lang="en-US" sz="1350" dirty="0">
                <a:solidFill>
                  <a:srgbClr val="FFFFFF"/>
                </a:solidFill>
                <a:latin typeface="+mj-lt"/>
              </a:rPr>
              <a:t>Hosted by DOE’s Fermi National Accelerator Laboratory, SQMS’s mission is to develop beyond-the-state-of-the-art quantum computers and sensors applying technologies developed for the world’s most advanced particle accelerators.</a:t>
            </a:r>
          </a:p>
        </p:txBody>
      </p:sp>
      <p:cxnSp>
        <p:nvCxnSpPr>
          <p:cNvPr id="10" name="Straight Connector 9">
            <a:extLst>
              <a:ext uri="{FF2B5EF4-FFF2-40B4-BE49-F238E27FC236}">
                <a16:creationId xmlns:a16="http://schemas.microsoft.com/office/drawing/2014/main" id="{C925A63A-D828-EDE1-A4B6-9336060DEAA0}"/>
              </a:ext>
            </a:extLst>
          </p:cNvPr>
          <p:cNvCxnSpPr>
            <a:cxnSpLocks/>
          </p:cNvCxnSpPr>
          <p:nvPr/>
        </p:nvCxnSpPr>
        <p:spPr>
          <a:xfrm>
            <a:off x="3393440" y="3858669"/>
            <a:ext cx="539496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E16CBB2-C8D0-39C1-8AB8-F290F3BCC0F0}"/>
              </a:ext>
            </a:extLst>
          </p:cNvPr>
          <p:cNvSpPr/>
          <p:nvPr/>
        </p:nvSpPr>
        <p:spPr>
          <a:xfrm>
            <a:off x="314960" y="565618"/>
            <a:ext cx="6055339" cy="120033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3ED9A43-712C-182F-6CD9-4AF2C6F5ADFA}"/>
              </a:ext>
            </a:extLst>
          </p:cNvPr>
          <p:cNvSpPr txBox="1"/>
          <p:nvPr/>
        </p:nvSpPr>
        <p:spPr>
          <a:xfrm>
            <a:off x="1736881" y="519607"/>
            <a:ext cx="1493520" cy="769441"/>
          </a:xfrm>
          <a:prstGeom prst="rect">
            <a:avLst/>
          </a:prstGeom>
          <a:noFill/>
        </p:spPr>
        <p:txBody>
          <a:bodyPr wrap="square" rtlCol="0">
            <a:spAutoFit/>
          </a:bodyPr>
          <a:lstStyle/>
          <a:p>
            <a:pPr algn="ctr"/>
            <a:r>
              <a:rPr lang="en-US" sz="4300" dirty="0">
                <a:solidFill>
                  <a:srgbClr val="012556"/>
                </a:solidFill>
                <a:latin typeface="Arial Rounded MT Bold" panose="020F0704030504030204" pitchFamily="34" charset="0"/>
              </a:rPr>
              <a:t>30 </a:t>
            </a:r>
          </a:p>
        </p:txBody>
      </p:sp>
      <p:sp>
        <p:nvSpPr>
          <p:cNvPr id="15" name="TextBox 14">
            <a:extLst>
              <a:ext uri="{FF2B5EF4-FFF2-40B4-BE49-F238E27FC236}">
                <a16:creationId xmlns:a16="http://schemas.microsoft.com/office/drawing/2014/main" id="{574EFBD5-3781-FD24-167A-909A9B0B1259}"/>
              </a:ext>
            </a:extLst>
          </p:cNvPr>
          <p:cNvSpPr txBox="1"/>
          <p:nvPr/>
        </p:nvSpPr>
        <p:spPr>
          <a:xfrm>
            <a:off x="224248" y="584895"/>
            <a:ext cx="1770470" cy="769441"/>
          </a:xfrm>
          <a:prstGeom prst="rect">
            <a:avLst/>
          </a:prstGeom>
          <a:noFill/>
        </p:spPr>
        <p:txBody>
          <a:bodyPr wrap="square" rtlCol="0">
            <a:spAutoFit/>
          </a:bodyPr>
          <a:lstStyle/>
          <a:p>
            <a:pPr algn="r"/>
            <a:r>
              <a:rPr lang="en-US" sz="2200" b="1" dirty="0">
                <a:solidFill>
                  <a:srgbClr val="004B8D"/>
                </a:solidFill>
              </a:rPr>
              <a:t> RESEARCH</a:t>
            </a:r>
          </a:p>
          <a:p>
            <a:pPr algn="r"/>
            <a:r>
              <a:rPr lang="en-US" sz="2200" b="1" dirty="0">
                <a:solidFill>
                  <a:srgbClr val="004B8D"/>
                </a:solidFill>
              </a:rPr>
              <a:t>SPANS</a:t>
            </a:r>
          </a:p>
        </p:txBody>
      </p:sp>
      <p:sp>
        <p:nvSpPr>
          <p:cNvPr id="18" name="TextBox 17">
            <a:extLst>
              <a:ext uri="{FF2B5EF4-FFF2-40B4-BE49-F238E27FC236}">
                <a16:creationId xmlns:a16="http://schemas.microsoft.com/office/drawing/2014/main" id="{B2AB4545-9705-AF3F-9F97-E258DE5AF6EB}"/>
              </a:ext>
            </a:extLst>
          </p:cNvPr>
          <p:cNvSpPr txBox="1"/>
          <p:nvPr/>
        </p:nvSpPr>
        <p:spPr>
          <a:xfrm>
            <a:off x="2821103" y="621945"/>
            <a:ext cx="3573479" cy="553998"/>
          </a:xfrm>
          <a:prstGeom prst="rect">
            <a:avLst/>
          </a:prstGeom>
          <a:noFill/>
        </p:spPr>
        <p:txBody>
          <a:bodyPr wrap="none" rtlCol="0">
            <a:spAutoFit/>
          </a:bodyPr>
          <a:lstStyle/>
          <a:p>
            <a:r>
              <a:rPr lang="en-US" sz="1500" b="1" dirty="0">
                <a:solidFill>
                  <a:srgbClr val="004B8D"/>
                </a:solidFill>
              </a:rPr>
              <a:t>ACADEMIC</a:t>
            </a:r>
            <a:r>
              <a:rPr lang="en-US" sz="1500" b="1" dirty="0">
                <a:solidFill>
                  <a:srgbClr val="2F5597"/>
                </a:solidFill>
              </a:rPr>
              <a:t>, NATIONAL LABORATORY, AND </a:t>
            </a:r>
          </a:p>
          <a:p>
            <a:r>
              <a:rPr lang="en-US" sz="1500" b="1" dirty="0">
                <a:solidFill>
                  <a:srgbClr val="2F5597"/>
                </a:solidFill>
              </a:rPr>
              <a:t>INDUSTRIAL INSTITUTIONS </a:t>
            </a:r>
          </a:p>
        </p:txBody>
      </p:sp>
      <p:cxnSp>
        <p:nvCxnSpPr>
          <p:cNvPr id="19" name="Straight Connector 18">
            <a:extLst>
              <a:ext uri="{FF2B5EF4-FFF2-40B4-BE49-F238E27FC236}">
                <a16:creationId xmlns:a16="http://schemas.microsoft.com/office/drawing/2014/main" id="{54343C3B-D224-E796-EB9B-EE8015D285AB}"/>
              </a:ext>
            </a:extLst>
          </p:cNvPr>
          <p:cNvCxnSpPr>
            <a:cxnSpLocks/>
          </p:cNvCxnSpPr>
          <p:nvPr/>
        </p:nvCxnSpPr>
        <p:spPr>
          <a:xfrm>
            <a:off x="2164362" y="1216583"/>
            <a:ext cx="4043398" cy="0"/>
          </a:xfrm>
          <a:prstGeom prst="line">
            <a:avLst/>
          </a:prstGeom>
          <a:ln>
            <a:solidFill>
              <a:srgbClr val="002060"/>
            </a:solidFill>
          </a:ln>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75732452-7160-34DA-7999-45A421B129A3}"/>
              </a:ext>
            </a:extLst>
          </p:cNvPr>
          <p:cNvSpPr txBox="1"/>
          <p:nvPr/>
        </p:nvSpPr>
        <p:spPr>
          <a:xfrm>
            <a:off x="2330420" y="1193945"/>
            <a:ext cx="1493520" cy="615553"/>
          </a:xfrm>
          <a:prstGeom prst="rect">
            <a:avLst/>
          </a:prstGeom>
          <a:noFill/>
        </p:spPr>
        <p:txBody>
          <a:bodyPr wrap="square" rtlCol="0">
            <a:spAutoFit/>
          </a:bodyPr>
          <a:lstStyle/>
          <a:p>
            <a:pPr algn="ctr"/>
            <a:r>
              <a:rPr lang="en-US" sz="3400" dirty="0">
                <a:solidFill>
                  <a:srgbClr val="012556"/>
                </a:solidFill>
                <a:latin typeface="Arial Rounded MT Bold" panose="020F0704030504030204" pitchFamily="34" charset="0"/>
              </a:rPr>
              <a:t>450</a:t>
            </a:r>
            <a:r>
              <a:rPr lang="en-US" sz="3400" dirty="0">
                <a:solidFill>
                  <a:srgbClr val="002060"/>
                </a:solidFill>
                <a:latin typeface="Arial Rounded MT Bold" panose="020F0704030504030204" pitchFamily="34" charset="0"/>
              </a:rPr>
              <a:t> </a:t>
            </a:r>
          </a:p>
        </p:txBody>
      </p:sp>
      <p:sp>
        <p:nvSpPr>
          <p:cNvPr id="22" name="TextBox 21">
            <a:extLst>
              <a:ext uri="{FF2B5EF4-FFF2-40B4-BE49-F238E27FC236}">
                <a16:creationId xmlns:a16="http://schemas.microsoft.com/office/drawing/2014/main" id="{BB03846B-78B4-CB2B-C2D9-5D16C83F23A5}"/>
              </a:ext>
            </a:extLst>
          </p:cNvPr>
          <p:cNvSpPr txBox="1"/>
          <p:nvPr/>
        </p:nvSpPr>
        <p:spPr>
          <a:xfrm>
            <a:off x="3448223" y="1225882"/>
            <a:ext cx="2956707" cy="553998"/>
          </a:xfrm>
          <a:prstGeom prst="rect">
            <a:avLst/>
          </a:prstGeom>
          <a:noFill/>
        </p:spPr>
        <p:txBody>
          <a:bodyPr wrap="none" rtlCol="0">
            <a:spAutoFit/>
          </a:bodyPr>
          <a:lstStyle/>
          <a:p>
            <a:r>
              <a:rPr lang="en-US" sz="1500" b="1" dirty="0">
                <a:solidFill>
                  <a:srgbClr val="004B8D"/>
                </a:solidFill>
              </a:rPr>
              <a:t>COLLABORATORS ACROSS THE U.S.</a:t>
            </a:r>
          </a:p>
          <a:p>
            <a:r>
              <a:rPr lang="en-US" sz="1500" b="1" dirty="0">
                <a:solidFill>
                  <a:srgbClr val="004B8D"/>
                </a:solidFill>
              </a:rPr>
              <a:t>AND AROUND THE GLOBE </a:t>
            </a:r>
          </a:p>
        </p:txBody>
      </p:sp>
      <p:sp>
        <p:nvSpPr>
          <p:cNvPr id="23" name="TextBox 22">
            <a:extLst>
              <a:ext uri="{FF2B5EF4-FFF2-40B4-BE49-F238E27FC236}">
                <a16:creationId xmlns:a16="http://schemas.microsoft.com/office/drawing/2014/main" id="{39927868-0A97-325D-E547-D3D8EDC6522E}"/>
              </a:ext>
            </a:extLst>
          </p:cNvPr>
          <p:cNvSpPr txBox="1"/>
          <p:nvPr/>
        </p:nvSpPr>
        <p:spPr>
          <a:xfrm>
            <a:off x="1868594" y="1273478"/>
            <a:ext cx="923651" cy="261610"/>
          </a:xfrm>
          <a:prstGeom prst="rect">
            <a:avLst/>
          </a:prstGeom>
          <a:noFill/>
        </p:spPr>
        <p:txBody>
          <a:bodyPr wrap="none" rtlCol="0">
            <a:spAutoFit/>
          </a:bodyPr>
          <a:lstStyle/>
          <a:p>
            <a:r>
              <a:rPr lang="en-US" sz="1100" b="1" dirty="0">
                <a:solidFill>
                  <a:srgbClr val="012556"/>
                </a:solidFill>
              </a:rPr>
              <a:t>MORE THAN</a:t>
            </a:r>
          </a:p>
        </p:txBody>
      </p:sp>
      <p:sp>
        <p:nvSpPr>
          <p:cNvPr id="24" name="Rectangle 23">
            <a:extLst>
              <a:ext uri="{FF2B5EF4-FFF2-40B4-BE49-F238E27FC236}">
                <a16:creationId xmlns:a16="http://schemas.microsoft.com/office/drawing/2014/main" id="{254F25ED-DE86-06A9-BDBB-4E9F7043E19A}"/>
              </a:ext>
            </a:extLst>
          </p:cNvPr>
          <p:cNvSpPr/>
          <p:nvPr/>
        </p:nvSpPr>
        <p:spPr>
          <a:xfrm>
            <a:off x="6659733" y="570110"/>
            <a:ext cx="5186827" cy="120033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3EF3E4D-CEC7-FC5E-4DF6-041762472638}"/>
              </a:ext>
            </a:extLst>
          </p:cNvPr>
          <p:cNvSpPr txBox="1"/>
          <p:nvPr/>
        </p:nvSpPr>
        <p:spPr>
          <a:xfrm>
            <a:off x="7594365" y="696273"/>
            <a:ext cx="4277469" cy="977191"/>
          </a:xfrm>
          <a:prstGeom prst="rect">
            <a:avLst/>
          </a:prstGeom>
          <a:noFill/>
        </p:spPr>
        <p:txBody>
          <a:bodyPr wrap="square" rtlCol="0">
            <a:spAutoFit/>
          </a:bodyPr>
          <a:lstStyle/>
          <a:p>
            <a:pPr marL="91440" indent="-91440">
              <a:buFont typeface="Arial" panose="020B0604020202020204" pitchFamily="34" charset="0"/>
              <a:buChar char="•"/>
            </a:pPr>
            <a:r>
              <a:rPr lang="en-US" sz="1150" b="1" dirty="0">
                <a:solidFill>
                  <a:schemeClr val="accent6">
                    <a:lumMod val="50000"/>
                  </a:schemeClr>
                </a:solidFill>
              </a:rPr>
              <a:t>DEMONSTRATION OF WORLD-RECORD ACCELERATOR CAVITY LIFETIMES IN THE QUANTUM REGIME</a:t>
            </a:r>
          </a:p>
          <a:p>
            <a:pPr marL="91440" indent="-91440">
              <a:buFont typeface="Arial" panose="020B0604020202020204" pitchFamily="34" charset="0"/>
              <a:buChar char="•"/>
            </a:pPr>
            <a:r>
              <a:rPr lang="en-US" sz="1150" b="1" dirty="0">
                <a:solidFill>
                  <a:schemeClr val="accent6">
                    <a:lumMod val="50000"/>
                  </a:schemeClr>
                </a:solidFill>
              </a:rPr>
              <a:t>ABILITY TO SCALE UP TO LARGE &amp; COMPLEX MACHINES</a:t>
            </a:r>
          </a:p>
          <a:p>
            <a:pPr marL="91440" indent="-91440">
              <a:buFont typeface="Arial" panose="020B0604020202020204" pitchFamily="34" charset="0"/>
              <a:buChar char="•"/>
            </a:pPr>
            <a:r>
              <a:rPr lang="en-US" sz="1150" b="1" dirty="0">
                <a:solidFill>
                  <a:schemeClr val="accent6">
                    <a:lumMod val="50000"/>
                  </a:schemeClr>
                </a:solidFill>
              </a:rPr>
              <a:t>CONTINUE THE LEGACY OF ANSWERING FUNDAMENTAL QUESTIONS IN PHYSICS WHILE ADVANCING NEW TECHNOLOGIES</a:t>
            </a:r>
          </a:p>
        </p:txBody>
      </p:sp>
      <p:sp>
        <p:nvSpPr>
          <p:cNvPr id="27" name="TextBox 26">
            <a:extLst>
              <a:ext uri="{FF2B5EF4-FFF2-40B4-BE49-F238E27FC236}">
                <a16:creationId xmlns:a16="http://schemas.microsoft.com/office/drawing/2014/main" id="{DF379085-02A3-FC5E-7ABB-733757A63B50}"/>
              </a:ext>
            </a:extLst>
          </p:cNvPr>
          <p:cNvSpPr txBox="1"/>
          <p:nvPr/>
        </p:nvSpPr>
        <p:spPr>
          <a:xfrm>
            <a:off x="6721891" y="584185"/>
            <a:ext cx="930383" cy="1154162"/>
          </a:xfrm>
          <a:prstGeom prst="rect">
            <a:avLst/>
          </a:prstGeom>
          <a:noFill/>
        </p:spPr>
        <p:txBody>
          <a:bodyPr wrap="none" rtlCol="0">
            <a:spAutoFit/>
          </a:bodyPr>
          <a:lstStyle/>
          <a:p>
            <a:pPr algn="ctr"/>
            <a:r>
              <a:rPr lang="en-US" sz="1500" b="1" dirty="0">
                <a:solidFill>
                  <a:schemeClr val="accent6">
                    <a:lumMod val="75000"/>
                  </a:schemeClr>
                </a:solidFill>
              </a:rPr>
              <a:t>BUILT ON</a:t>
            </a:r>
          </a:p>
          <a:p>
            <a:pPr algn="ctr"/>
            <a:endParaRPr lang="en-US" sz="1600" b="1" dirty="0">
              <a:solidFill>
                <a:schemeClr val="accent6">
                  <a:lumMod val="75000"/>
                </a:schemeClr>
              </a:solidFill>
            </a:endParaRPr>
          </a:p>
          <a:p>
            <a:pPr algn="ctr"/>
            <a:endParaRPr lang="en-US" sz="1500" b="1" dirty="0">
              <a:solidFill>
                <a:schemeClr val="accent6">
                  <a:lumMod val="50000"/>
                </a:schemeClr>
              </a:solidFill>
            </a:endParaRPr>
          </a:p>
          <a:p>
            <a:pPr algn="ctr"/>
            <a:endParaRPr lang="en-US" sz="800" b="1" dirty="0">
              <a:solidFill>
                <a:schemeClr val="accent6">
                  <a:lumMod val="75000"/>
                </a:schemeClr>
              </a:solidFill>
            </a:endParaRPr>
          </a:p>
          <a:p>
            <a:pPr algn="ctr"/>
            <a:r>
              <a:rPr lang="en-US" sz="1500" b="1" dirty="0">
                <a:solidFill>
                  <a:schemeClr val="accent6">
                    <a:lumMod val="75000"/>
                  </a:schemeClr>
                </a:solidFill>
              </a:rPr>
              <a:t>PILLARS</a:t>
            </a:r>
          </a:p>
        </p:txBody>
      </p:sp>
      <p:pic>
        <p:nvPicPr>
          <p:cNvPr id="1026" name="Picture 2" descr="SQMS - Inside Quantum Technology">
            <a:extLst>
              <a:ext uri="{FF2B5EF4-FFF2-40B4-BE49-F238E27FC236}">
                <a16:creationId xmlns:a16="http://schemas.microsoft.com/office/drawing/2014/main" id="{1E8DBE91-F812-7233-1904-EB5438AAA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646" y="2453836"/>
            <a:ext cx="1762598" cy="723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00E3D96-0EBF-711F-1FD2-556D8796F287}"/>
              </a:ext>
            </a:extLst>
          </p:cNvPr>
          <p:cNvSpPr>
            <a:spLocks noGrp="1"/>
          </p:cNvSpPr>
          <p:nvPr>
            <p:ph type="title"/>
          </p:nvPr>
        </p:nvSpPr>
        <p:spPr>
          <a:xfrm>
            <a:off x="3237663" y="1834050"/>
            <a:ext cx="2393642" cy="1325563"/>
          </a:xfrm>
        </p:spPr>
        <p:txBody>
          <a:bodyPr>
            <a:normAutofit/>
          </a:bodyPr>
          <a:lstStyle/>
          <a:p>
            <a:r>
              <a:rPr lang="en-US" sz="2600" b="0" dirty="0">
                <a:solidFill>
                  <a:schemeClr val="accent6">
                    <a:lumMod val="20000"/>
                    <a:lumOff val="80000"/>
                  </a:schemeClr>
                </a:solidFill>
                <a:latin typeface="+mn-lt"/>
              </a:rPr>
              <a:t>AT A GLANCE</a:t>
            </a:r>
            <a:br>
              <a:rPr lang="en-US" sz="2600" dirty="0">
                <a:solidFill>
                  <a:schemeClr val="accent6">
                    <a:lumMod val="20000"/>
                    <a:lumOff val="80000"/>
                  </a:schemeClr>
                </a:solidFill>
              </a:rPr>
            </a:br>
            <a:endParaRPr lang="en-US" sz="2600" dirty="0">
              <a:solidFill>
                <a:schemeClr val="accent6">
                  <a:lumMod val="20000"/>
                  <a:lumOff val="80000"/>
                </a:schemeClr>
              </a:solidFill>
            </a:endParaRPr>
          </a:p>
        </p:txBody>
      </p:sp>
      <p:sp>
        <p:nvSpPr>
          <p:cNvPr id="28" name="Rectangle 27">
            <a:extLst>
              <a:ext uri="{FF2B5EF4-FFF2-40B4-BE49-F238E27FC236}">
                <a16:creationId xmlns:a16="http://schemas.microsoft.com/office/drawing/2014/main" id="{E9FA2913-2C18-AE5B-5907-252B5E0089C3}"/>
              </a:ext>
            </a:extLst>
          </p:cNvPr>
          <p:cNvSpPr/>
          <p:nvPr/>
        </p:nvSpPr>
        <p:spPr>
          <a:xfrm>
            <a:off x="314960" y="2027258"/>
            <a:ext cx="2743191" cy="2559915"/>
          </a:xfrm>
          <a:prstGeom prst="rect">
            <a:avLst/>
          </a:prstGeom>
          <a:solidFill>
            <a:srgbClr val="DBEB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D53D821-0FE5-2AA9-F077-BC339B3597AD}"/>
              </a:ext>
            </a:extLst>
          </p:cNvPr>
          <p:cNvSpPr txBox="1"/>
          <p:nvPr/>
        </p:nvSpPr>
        <p:spPr>
          <a:xfrm>
            <a:off x="160964" y="2032920"/>
            <a:ext cx="1493520" cy="707886"/>
          </a:xfrm>
          <a:prstGeom prst="rect">
            <a:avLst/>
          </a:prstGeom>
          <a:noFill/>
        </p:spPr>
        <p:txBody>
          <a:bodyPr wrap="square" rtlCol="0">
            <a:spAutoFit/>
          </a:bodyPr>
          <a:lstStyle/>
          <a:p>
            <a:pPr algn="ctr"/>
            <a:r>
              <a:rPr lang="en-US" sz="4000" dirty="0">
                <a:solidFill>
                  <a:srgbClr val="012556"/>
                </a:solidFill>
                <a:latin typeface="Arial Rounded MT Bold" panose="020F0704030504030204" pitchFamily="34" charset="0"/>
              </a:rPr>
              <a:t>173 </a:t>
            </a:r>
          </a:p>
        </p:txBody>
      </p:sp>
      <p:sp>
        <p:nvSpPr>
          <p:cNvPr id="30" name="TextBox 29">
            <a:extLst>
              <a:ext uri="{FF2B5EF4-FFF2-40B4-BE49-F238E27FC236}">
                <a16:creationId xmlns:a16="http://schemas.microsoft.com/office/drawing/2014/main" id="{E6CF1EB7-7BE2-C329-B785-A0A73E4BEF48}"/>
              </a:ext>
            </a:extLst>
          </p:cNvPr>
          <p:cNvSpPr txBox="1"/>
          <p:nvPr/>
        </p:nvSpPr>
        <p:spPr>
          <a:xfrm>
            <a:off x="1385318" y="2139206"/>
            <a:ext cx="1685077" cy="492443"/>
          </a:xfrm>
          <a:prstGeom prst="rect">
            <a:avLst/>
          </a:prstGeom>
          <a:noFill/>
        </p:spPr>
        <p:txBody>
          <a:bodyPr wrap="none" rtlCol="0">
            <a:spAutoFit/>
          </a:bodyPr>
          <a:lstStyle/>
          <a:p>
            <a:r>
              <a:rPr lang="en-US" sz="1500" b="1" dirty="0">
                <a:solidFill>
                  <a:srgbClr val="004B8D"/>
                </a:solidFill>
              </a:rPr>
              <a:t>NEW HIRES</a:t>
            </a:r>
          </a:p>
          <a:p>
            <a:r>
              <a:rPr lang="en-US" sz="1100" b="1" dirty="0">
                <a:solidFill>
                  <a:srgbClr val="004B8D"/>
                </a:solidFill>
              </a:rPr>
              <a:t>(TO-DATE, CENTER-WIDE)</a:t>
            </a:r>
          </a:p>
        </p:txBody>
      </p:sp>
      <p:sp>
        <p:nvSpPr>
          <p:cNvPr id="31" name="TextBox 30">
            <a:extLst>
              <a:ext uri="{FF2B5EF4-FFF2-40B4-BE49-F238E27FC236}">
                <a16:creationId xmlns:a16="http://schemas.microsoft.com/office/drawing/2014/main" id="{E1624403-DDB6-9348-42E9-6B4B25F85E0B}"/>
              </a:ext>
            </a:extLst>
          </p:cNvPr>
          <p:cNvSpPr txBox="1"/>
          <p:nvPr/>
        </p:nvSpPr>
        <p:spPr>
          <a:xfrm>
            <a:off x="1058520" y="2669663"/>
            <a:ext cx="1493520" cy="707886"/>
          </a:xfrm>
          <a:prstGeom prst="rect">
            <a:avLst/>
          </a:prstGeom>
          <a:noFill/>
        </p:spPr>
        <p:txBody>
          <a:bodyPr wrap="square" rtlCol="0">
            <a:spAutoFit/>
          </a:bodyPr>
          <a:lstStyle/>
          <a:p>
            <a:pPr algn="ctr"/>
            <a:r>
              <a:rPr lang="en-US" sz="4000" dirty="0">
                <a:solidFill>
                  <a:srgbClr val="012556"/>
                </a:solidFill>
                <a:latin typeface="Arial Rounded MT Bold" panose="020F0704030504030204" pitchFamily="34" charset="0"/>
              </a:rPr>
              <a:t>150 </a:t>
            </a:r>
          </a:p>
        </p:txBody>
      </p:sp>
      <p:sp>
        <p:nvSpPr>
          <p:cNvPr id="1024" name="TextBox 1023">
            <a:extLst>
              <a:ext uri="{FF2B5EF4-FFF2-40B4-BE49-F238E27FC236}">
                <a16:creationId xmlns:a16="http://schemas.microsoft.com/office/drawing/2014/main" id="{206EB7AF-79E5-3E5B-FC94-521BEC478CFB}"/>
              </a:ext>
            </a:extLst>
          </p:cNvPr>
          <p:cNvSpPr txBox="1"/>
          <p:nvPr/>
        </p:nvSpPr>
        <p:spPr>
          <a:xfrm>
            <a:off x="889168" y="2753569"/>
            <a:ext cx="513282" cy="261610"/>
          </a:xfrm>
          <a:prstGeom prst="rect">
            <a:avLst/>
          </a:prstGeom>
          <a:noFill/>
        </p:spPr>
        <p:txBody>
          <a:bodyPr wrap="none" rtlCol="0">
            <a:spAutoFit/>
          </a:bodyPr>
          <a:lstStyle/>
          <a:p>
            <a:r>
              <a:rPr lang="en-US" sz="1100" b="1" dirty="0">
                <a:solidFill>
                  <a:srgbClr val="012556"/>
                </a:solidFill>
              </a:rPr>
              <a:t>OVER</a:t>
            </a:r>
          </a:p>
        </p:txBody>
      </p:sp>
      <p:sp>
        <p:nvSpPr>
          <p:cNvPr id="1025" name="TextBox 1024">
            <a:extLst>
              <a:ext uri="{FF2B5EF4-FFF2-40B4-BE49-F238E27FC236}">
                <a16:creationId xmlns:a16="http://schemas.microsoft.com/office/drawing/2014/main" id="{0BCBCEAE-9A3D-70F5-436C-69CC0B897F7B}"/>
              </a:ext>
            </a:extLst>
          </p:cNvPr>
          <p:cNvSpPr txBox="1"/>
          <p:nvPr/>
        </p:nvSpPr>
        <p:spPr>
          <a:xfrm>
            <a:off x="335279" y="3218430"/>
            <a:ext cx="2743191" cy="492443"/>
          </a:xfrm>
          <a:prstGeom prst="rect">
            <a:avLst/>
          </a:prstGeom>
          <a:noFill/>
        </p:spPr>
        <p:txBody>
          <a:bodyPr wrap="square" rtlCol="0">
            <a:spAutoFit/>
          </a:bodyPr>
          <a:lstStyle/>
          <a:p>
            <a:pPr algn="ctr"/>
            <a:r>
              <a:rPr lang="en-US" sz="1300" b="1" dirty="0">
                <a:solidFill>
                  <a:srgbClr val="004B8D"/>
                </a:solidFill>
              </a:rPr>
              <a:t>STUDENTS &amp; POSTDOCS ADVANCING SQMS GOALS AND MISSION</a:t>
            </a:r>
          </a:p>
        </p:txBody>
      </p:sp>
      <p:cxnSp>
        <p:nvCxnSpPr>
          <p:cNvPr id="1027" name="Straight Connector 1026">
            <a:extLst>
              <a:ext uri="{FF2B5EF4-FFF2-40B4-BE49-F238E27FC236}">
                <a16:creationId xmlns:a16="http://schemas.microsoft.com/office/drawing/2014/main" id="{D8F41865-59B7-882C-C566-A69FFE301D29}"/>
              </a:ext>
            </a:extLst>
          </p:cNvPr>
          <p:cNvCxnSpPr>
            <a:cxnSpLocks/>
          </p:cNvCxnSpPr>
          <p:nvPr/>
        </p:nvCxnSpPr>
        <p:spPr>
          <a:xfrm>
            <a:off x="417212" y="2730646"/>
            <a:ext cx="2523882" cy="0"/>
          </a:xfrm>
          <a:prstGeom prst="line">
            <a:avLst/>
          </a:prstGeom>
          <a:ln>
            <a:solidFill>
              <a:srgbClr val="002060"/>
            </a:solidFill>
          </a:ln>
        </p:spPr>
        <p:style>
          <a:lnRef idx="1">
            <a:schemeClr val="accent5"/>
          </a:lnRef>
          <a:fillRef idx="0">
            <a:schemeClr val="accent5"/>
          </a:fillRef>
          <a:effectRef idx="0">
            <a:schemeClr val="accent5"/>
          </a:effectRef>
          <a:fontRef idx="minor">
            <a:schemeClr val="tx1"/>
          </a:fontRef>
        </p:style>
      </p:cxnSp>
      <p:cxnSp>
        <p:nvCxnSpPr>
          <p:cNvPr id="1032" name="Straight Connector 1031">
            <a:extLst>
              <a:ext uri="{FF2B5EF4-FFF2-40B4-BE49-F238E27FC236}">
                <a16:creationId xmlns:a16="http://schemas.microsoft.com/office/drawing/2014/main" id="{BD697F9F-B664-2215-935E-DBE76C71B35D}"/>
              </a:ext>
            </a:extLst>
          </p:cNvPr>
          <p:cNvCxnSpPr>
            <a:cxnSpLocks/>
          </p:cNvCxnSpPr>
          <p:nvPr/>
        </p:nvCxnSpPr>
        <p:spPr>
          <a:xfrm>
            <a:off x="407052" y="3726326"/>
            <a:ext cx="2523882" cy="0"/>
          </a:xfrm>
          <a:prstGeom prst="line">
            <a:avLst/>
          </a:prstGeom>
          <a:ln>
            <a:solidFill>
              <a:srgbClr val="002060"/>
            </a:solidFill>
          </a:ln>
        </p:spPr>
        <p:style>
          <a:lnRef idx="1">
            <a:schemeClr val="accent5"/>
          </a:lnRef>
          <a:fillRef idx="0">
            <a:schemeClr val="accent5"/>
          </a:fillRef>
          <a:effectRef idx="0">
            <a:schemeClr val="accent5"/>
          </a:effectRef>
          <a:fontRef idx="minor">
            <a:schemeClr val="tx1"/>
          </a:fontRef>
        </p:style>
      </p:cxnSp>
      <p:sp>
        <p:nvSpPr>
          <p:cNvPr id="1033" name="TextBox 1032">
            <a:extLst>
              <a:ext uri="{FF2B5EF4-FFF2-40B4-BE49-F238E27FC236}">
                <a16:creationId xmlns:a16="http://schemas.microsoft.com/office/drawing/2014/main" id="{68816788-E6C6-5398-21B6-126A261F8EF4}"/>
              </a:ext>
            </a:extLst>
          </p:cNvPr>
          <p:cNvSpPr txBox="1"/>
          <p:nvPr/>
        </p:nvSpPr>
        <p:spPr>
          <a:xfrm>
            <a:off x="524009" y="3787139"/>
            <a:ext cx="1493520" cy="707886"/>
          </a:xfrm>
          <a:prstGeom prst="rect">
            <a:avLst/>
          </a:prstGeom>
          <a:noFill/>
        </p:spPr>
        <p:txBody>
          <a:bodyPr wrap="square" rtlCol="0">
            <a:spAutoFit/>
          </a:bodyPr>
          <a:lstStyle/>
          <a:p>
            <a:pPr algn="ctr"/>
            <a:r>
              <a:rPr lang="en-US" sz="4000" dirty="0">
                <a:solidFill>
                  <a:srgbClr val="012556"/>
                </a:solidFill>
                <a:latin typeface="Arial Rounded MT Bold" panose="020F0704030504030204" pitchFamily="34" charset="0"/>
              </a:rPr>
              <a:t>200 </a:t>
            </a:r>
          </a:p>
        </p:txBody>
      </p:sp>
      <p:sp>
        <p:nvSpPr>
          <p:cNvPr id="1034" name="TextBox 1033">
            <a:extLst>
              <a:ext uri="{FF2B5EF4-FFF2-40B4-BE49-F238E27FC236}">
                <a16:creationId xmlns:a16="http://schemas.microsoft.com/office/drawing/2014/main" id="{96583A69-700E-FAAC-C1C9-2101400A6C55}"/>
              </a:ext>
            </a:extLst>
          </p:cNvPr>
          <p:cNvSpPr txBox="1"/>
          <p:nvPr/>
        </p:nvSpPr>
        <p:spPr>
          <a:xfrm>
            <a:off x="364817" y="3850725"/>
            <a:ext cx="513282" cy="261610"/>
          </a:xfrm>
          <a:prstGeom prst="rect">
            <a:avLst/>
          </a:prstGeom>
          <a:noFill/>
        </p:spPr>
        <p:txBody>
          <a:bodyPr wrap="none" rtlCol="0">
            <a:spAutoFit/>
          </a:bodyPr>
          <a:lstStyle/>
          <a:p>
            <a:r>
              <a:rPr lang="en-US" sz="1100" b="1" dirty="0">
                <a:solidFill>
                  <a:srgbClr val="012556"/>
                </a:solidFill>
              </a:rPr>
              <a:t>OVER</a:t>
            </a:r>
          </a:p>
        </p:txBody>
      </p:sp>
      <p:sp>
        <p:nvSpPr>
          <p:cNvPr id="1035" name="TextBox 1034">
            <a:extLst>
              <a:ext uri="{FF2B5EF4-FFF2-40B4-BE49-F238E27FC236}">
                <a16:creationId xmlns:a16="http://schemas.microsoft.com/office/drawing/2014/main" id="{9FB381DA-F492-2692-A5C9-A742630F88D1}"/>
              </a:ext>
            </a:extLst>
          </p:cNvPr>
          <p:cNvSpPr txBox="1"/>
          <p:nvPr/>
        </p:nvSpPr>
        <p:spPr>
          <a:xfrm>
            <a:off x="1771050" y="3756699"/>
            <a:ext cx="1334020" cy="830997"/>
          </a:xfrm>
          <a:prstGeom prst="rect">
            <a:avLst/>
          </a:prstGeom>
          <a:noFill/>
        </p:spPr>
        <p:txBody>
          <a:bodyPr wrap="none" rtlCol="0">
            <a:spAutoFit/>
          </a:bodyPr>
          <a:lstStyle/>
          <a:p>
            <a:r>
              <a:rPr lang="en-US" sz="1300" b="1" dirty="0">
                <a:solidFill>
                  <a:srgbClr val="004B8D"/>
                </a:solidFill>
              </a:rPr>
              <a:t>COMPANIES</a:t>
            </a:r>
          </a:p>
          <a:p>
            <a:r>
              <a:rPr lang="en-US" sz="1300" b="1" dirty="0">
                <a:solidFill>
                  <a:srgbClr val="004B8D"/>
                </a:solidFill>
              </a:rPr>
              <a:t>ENGAGED </a:t>
            </a:r>
            <a:br>
              <a:rPr lang="en-US" sz="1300" b="1" dirty="0">
                <a:solidFill>
                  <a:srgbClr val="004B8D"/>
                </a:solidFill>
              </a:rPr>
            </a:br>
            <a:r>
              <a:rPr lang="en-US" sz="1300" b="1" dirty="0">
                <a:solidFill>
                  <a:srgbClr val="004B8D"/>
                </a:solidFill>
              </a:rPr>
              <a:t>WITH SQMS</a:t>
            </a:r>
          </a:p>
          <a:p>
            <a:r>
              <a:rPr lang="en-US" sz="900" b="1" dirty="0">
                <a:solidFill>
                  <a:srgbClr val="004B8D"/>
                </a:solidFill>
              </a:rPr>
              <a:t>(MEMBERS + VENDORS)</a:t>
            </a:r>
          </a:p>
        </p:txBody>
      </p:sp>
      <p:pic>
        <p:nvPicPr>
          <p:cNvPr id="1040" name="Picture 16" descr="Globe Icon 3 - First Christian Church of Decatur">
            <a:extLst>
              <a:ext uri="{FF2B5EF4-FFF2-40B4-BE49-F238E27FC236}">
                <a16:creationId xmlns:a16="http://schemas.microsoft.com/office/drawing/2014/main" id="{168F70CB-373A-DBB2-7445-CD90D123D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17" y="986906"/>
            <a:ext cx="738664" cy="738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418237-ACC3-0DB6-837F-E91AB7E3D3D9}"/>
              </a:ext>
            </a:extLst>
          </p:cNvPr>
          <p:cNvSpPr/>
          <p:nvPr/>
        </p:nvSpPr>
        <p:spPr>
          <a:xfrm>
            <a:off x="9113530" y="2027258"/>
            <a:ext cx="2743191" cy="1115568"/>
          </a:xfrm>
          <a:prstGeom prst="rect">
            <a:avLst/>
          </a:prstGeom>
          <a:solidFill>
            <a:srgbClr val="FF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18F5087-6071-F837-54FA-0384B70A9E1C}"/>
              </a:ext>
            </a:extLst>
          </p:cNvPr>
          <p:cNvSpPr txBox="1"/>
          <p:nvPr/>
        </p:nvSpPr>
        <p:spPr>
          <a:xfrm>
            <a:off x="10087943" y="2132192"/>
            <a:ext cx="1773819" cy="954107"/>
          </a:xfrm>
          <a:prstGeom prst="rect">
            <a:avLst/>
          </a:prstGeom>
          <a:noFill/>
        </p:spPr>
        <p:txBody>
          <a:bodyPr wrap="none" rtlCol="0">
            <a:spAutoFit/>
          </a:bodyPr>
          <a:lstStyle/>
          <a:p>
            <a:r>
              <a:rPr lang="en-US" sz="1400" b="1" dirty="0">
                <a:solidFill>
                  <a:srgbClr val="004B8D"/>
                </a:solidFill>
              </a:rPr>
              <a:t>EXTERNAL STUDENTS</a:t>
            </a:r>
          </a:p>
          <a:p>
            <a:r>
              <a:rPr lang="en-US" sz="1400" b="1" dirty="0">
                <a:solidFill>
                  <a:srgbClr val="004B8D"/>
                </a:solidFill>
              </a:rPr>
              <a:t>TRAINED THROUGH </a:t>
            </a:r>
          </a:p>
          <a:p>
            <a:r>
              <a:rPr lang="en-US" sz="1400" b="1" dirty="0">
                <a:solidFill>
                  <a:srgbClr val="004B8D"/>
                </a:solidFill>
              </a:rPr>
              <a:t>SQMS SCHOOLS AND</a:t>
            </a:r>
          </a:p>
          <a:p>
            <a:r>
              <a:rPr lang="en-US" sz="1400" b="1" dirty="0">
                <a:solidFill>
                  <a:srgbClr val="004B8D"/>
                </a:solidFill>
              </a:rPr>
              <a:t>INTERNSHIPS </a:t>
            </a:r>
          </a:p>
        </p:txBody>
      </p:sp>
      <p:sp>
        <p:nvSpPr>
          <p:cNvPr id="4" name="TextBox 3">
            <a:extLst>
              <a:ext uri="{FF2B5EF4-FFF2-40B4-BE49-F238E27FC236}">
                <a16:creationId xmlns:a16="http://schemas.microsoft.com/office/drawing/2014/main" id="{99213B65-9F1C-4DE0-226B-98F776E041AF}"/>
              </a:ext>
            </a:extLst>
          </p:cNvPr>
          <p:cNvSpPr txBox="1"/>
          <p:nvPr/>
        </p:nvSpPr>
        <p:spPr>
          <a:xfrm>
            <a:off x="8899448" y="2281138"/>
            <a:ext cx="1493520" cy="707886"/>
          </a:xfrm>
          <a:prstGeom prst="rect">
            <a:avLst/>
          </a:prstGeom>
          <a:noFill/>
        </p:spPr>
        <p:txBody>
          <a:bodyPr wrap="square" rtlCol="0">
            <a:spAutoFit/>
          </a:bodyPr>
          <a:lstStyle/>
          <a:p>
            <a:pPr algn="ctr"/>
            <a:r>
              <a:rPr lang="en-US" sz="4000" dirty="0">
                <a:solidFill>
                  <a:srgbClr val="012556"/>
                </a:solidFill>
                <a:latin typeface="Arial Rounded MT Bold" panose="020F0704030504030204" pitchFamily="34" charset="0"/>
              </a:rPr>
              <a:t>500 </a:t>
            </a:r>
          </a:p>
        </p:txBody>
      </p:sp>
      <p:sp>
        <p:nvSpPr>
          <p:cNvPr id="9" name="TextBox 8">
            <a:extLst>
              <a:ext uri="{FF2B5EF4-FFF2-40B4-BE49-F238E27FC236}">
                <a16:creationId xmlns:a16="http://schemas.microsoft.com/office/drawing/2014/main" id="{F2BF27C0-5E08-5773-3F77-42858B86A959}"/>
              </a:ext>
            </a:extLst>
          </p:cNvPr>
          <p:cNvSpPr txBox="1"/>
          <p:nvPr/>
        </p:nvSpPr>
        <p:spPr>
          <a:xfrm>
            <a:off x="9166414" y="2170380"/>
            <a:ext cx="923651" cy="261610"/>
          </a:xfrm>
          <a:prstGeom prst="rect">
            <a:avLst/>
          </a:prstGeom>
          <a:noFill/>
        </p:spPr>
        <p:txBody>
          <a:bodyPr wrap="none" rtlCol="0">
            <a:spAutoFit/>
          </a:bodyPr>
          <a:lstStyle/>
          <a:p>
            <a:r>
              <a:rPr lang="en-US" sz="1100" b="1" dirty="0">
                <a:solidFill>
                  <a:srgbClr val="012556"/>
                </a:solidFill>
              </a:rPr>
              <a:t>MORE THAN</a:t>
            </a:r>
          </a:p>
        </p:txBody>
      </p:sp>
      <p:sp>
        <p:nvSpPr>
          <p:cNvPr id="11" name="Rectangle 10">
            <a:extLst>
              <a:ext uri="{FF2B5EF4-FFF2-40B4-BE49-F238E27FC236}">
                <a16:creationId xmlns:a16="http://schemas.microsoft.com/office/drawing/2014/main" id="{8F768570-F52B-5DD9-C0DD-A0E999BE09B0}"/>
              </a:ext>
            </a:extLst>
          </p:cNvPr>
          <p:cNvSpPr/>
          <p:nvPr/>
        </p:nvSpPr>
        <p:spPr>
          <a:xfrm>
            <a:off x="9118483" y="3389484"/>
            <a:ext cx="2743191" cy="1115568"/>
          </a:xfrm>
          <a:prstGeom prst="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22EBCE7-6CE5-EC2C-6A2A-5BEFFEC3CC2E}"/>
              </a:ext>
            </a:extLst>
          </p:cNvPr>
          <p:cNvSpPr txBox="1"/>
          <p:nvPr/>
        </p:nvSpPr>
        <p:spPr>
          <a:xfrm>
            <a:off x="9185102" y="3956435"/>
            <a:ext cx="2622294" cy="523220"/>
          </a:xfrm>
          <a:prstGeom prst="rect">
            <a:avLst/>
          </a:prstGeom>
          <a:noFill/>
        </p:spPr>
        <p:txBody>
          <a:bodyPr wrap="square" rtlCol="0">
            <a:spAutoFit/>
          </a:bodyPr>
          <a:lstStyle/>
          <a:p>
            <a:pPr algn="ctr"/>
            <a:r>
              <a:rPr lang="en-US" sz="1400" b="1" dirty="0">
                <a:solidFill>
                  <a:srgbClr val="004B8D"/>
                </a:solidFill>
              </a:rPr>
              <a:t>EXPERIMENTS OR INITIATIVES IN QUANTUM RESEARCH</a:t>
            </a:r>
          </a:p>
        </p:txBody>
      </p:sp>
      <p:sp>
        <p:nvSpPr>
          <p:cNvPr id="13" name="TextBox 12">
            <a:extLst>
              <a:ext uri="{FF2B5EF4-FFF2-40B4-BE49-F238E27FC236}">
                <a16:creationId xmlns:a16="http://schemas.microsoft.com/office/drawing/2014/main" id="{04E20892-6C15-4DDC-D157-EB06E487A9EB}"/>
              </a:ext>
            </a:extLst>
          </p:cNvPr>
          <p:cNvSpPr txBox="1"/>
          <p:nvPr/>
        </p:nvSpPr>
        <p:spPr>
          <a:xfrm>
            <a:off x="9832427" y="3374928"/>
            <a:ext cx="1493520" cy="707886"/>
          </a:xfrm>
          <a:prstGeom prst="rect">
            <a:avLst/>
          </a:prstGeom>
          <a:noFill/>
        </p:spPr>
        <p:txBody>
          <a:bodyPr wrap="square" rtlCol="0">
            <a:spAutoFit/>
          </a:bodyPr>
          <a:lstStyle/>
          <a:p>
            <a:pPr algn="ctr"/>
            <a:r>
              <a:rPr lang="en-US" sz="4000" dirty="0">
                <a:solidFill>
                  <a:srgbClr val="012556"/>
                </a:solidFill>
                <a:latin typeface="Arial Rounded MT Bold" panose="020F0704030504030204" pitchFamily="34" charset="0"/>
              </a:rPr>
              <a:t>100 </a:t>
            </a:r>
          </a:p>
        </p:txBody>
      </p:sp>
      <p:sp>
        <p:nvSpPr>
          <p:cNvPr id="14" name="TextBox 13">
            <a:extLst>
              <a:ext uri="{FF2B5EF4-FFF2-40B4-BE49-F238E27FC236}">
                <a16:creationId xmlns:a16="http://schemas.microsoft.com/office/drawing/2014/main" id="{F73EEFC9-A54B-A7A4-C665-360E72CAEA58}"/>
              </a:ext>
            </a:extLst>
          </p:cNvPr>
          <p:cNvSpPr txBox="1"/>
          <p:nvPr/>
        </p:nvSpPr>
        <p:spPr>
          <a:xfrm>
            <a:off x="9678089" y="3447057"/>
            <a:ext cx="513282" cy="261610"/>
          </a:xfrm>
          <a:prstGeom prst="rect">
            <a:avLst/>
          </a:prstGeom>
          <a:noFill/>
        </p:spPr>
        <p:txBody>
          <a:bodyPr wrap="none" rtlCol="0">
            <a:spAutoFit/>
          </a:bodyPr>
          <a:lstStyle/>
          <a:p>
            <a:r>
              <a:rPr lang="en-US" sz="1100" b="1" dirty="0">
                <a:solidFill>
                  <a:srgbClr val="012556"/>
                </a:solidFill>
              </a:rPr>
              <a:t>OVER</a:t>
            </a:r>
          </a:p>
        </p:txBody>
      </p:sp>
      <p:sp>
        <p:nvSpPr>
          <p:cNvPr id="20" name="Rectangle 19">
            <a:extLst>
              <a:ext uri="{FF2B5EF4-FFF2-40B4-BE49-F238E27FC236}">
                <a16:creationId xmlns:a16="http://schemas.microsoft.com/office/drawing/2014/main" id="{C21D88DA-1771-10B9-613F-B4228F0C131F}"/>
              </a:ext>
            </a:extLst>
          </p:cNvPr>
          <p:cNvSpPr/>
          <p:nvPr/>
        </p:nvSpPr>
        <p:spPr>
          <a:xfrm>
            <a:off x="8249920" y="4847320"/>
            <a:ext cx="3596640" cy="1472200"/>
          </a:xfrm>
          <a:prstGeom prst="rect">
            <a:avLst/>
          </a:prstGeom>
          <a:solidFill>
            <a:srgbClr val="BBD9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TextBox 1027">
            <a:extLst>
              <a:ext uri="{FF2B5EF4-FFF2-40B4-BE49-F238E27FC236}">
                <a16:creationId xmlns:a16="http://schemas.microsoft.com/office/drawing/2014/main" id="{40D11224-FA1F-7273-C6F2-E4B8B3D254BB}"/>
              </a:ext>
            </a:extLst>
          </p:cNvPr>
          <p:cNvSpPr txBox="1"/>
          <p:nvPr/>
        </p:nvSpPr>
        <p:spPr>
          <a:xfrm>
            <a:off x="10138743" y="4864676"/>
            <a:ext cx="1758616" cy="738664"/>
          </a:xfrm>
          <a:prstGeom prst="rect">
            <a:avLst/>
          </a:prstGeom>
          <a:noFill/>
        </p:spPr>
        <p:txBody>
          <a:bodyPr wrap="square" rtlCol="0">
            <a:spAutoFit/>
          </a:bodyPr>
          <a:lstStyle/>
          <a:p>
            <a:r>
              <a:rPr lang="en-US" sz="1400" b="1" dirty="0">
                <a:solidFill>
                  <a:srgbClr val="004B8D"/>
                </a:solidFill>
              </a:rPr>
              <a:t>SQUARE FEET OF SQMS FACILITY &amp; OFFICE SPACE IN USE</a:t>
            </a:r>
          </a:p>
        </p:txBody>
      </p:sp>
      <p:sp>
        <p:nvSpPr>
          <p:cNvPr id="1029" name="TextBox 1028">
            <a:extLst>
              <a:ext uri="{FF2B5EF4-FFF2-40B4-BE49-F238E27FC236}">
                <a16:creationId xmlns:a16="http://schemas.microsoft.com/office/drawing/2014/main" id="{21E4B3DE-3FEA-52C3-5850-BDEE09DC53EF}"/>
              </a:ext>
            </a:extLst>
          </p:cNvPr>
          <p:cNvSpPr txBox="1"/>
          <p:nvPr/>
        </p:nvSpPr>
        <p:spPr>
          <a:xfrm>
            <a:off x="8122207" y="4937622"/>
            <a:ext cx="2260600" cy="584775"/>
          </a:xfrm>
          <a:prstGeom prst="rect">
            <a:avLst/>
          </a:prstGeom>
          <a:noFill/>
        </p:spPr>
        <p:txBody>
          <a:bodyPr wrap="square" rtlCol="0">
            <a:spAutoFit/>
          </a:bodyPr>
          <a:lstStyle/>
          <a:p>
            <a:pPr algn="ctr"/>
            <a:r>
              <a:rPr lang="en-US" sz="3100" dirty="0">
                <a:solidFill>
                  <a:srgbClr val="012556"/>
                </a:solidFill>
                <a:latin typeface="Arial Rounded MT Bold" panose="020F0704030504030204" pitchFamily="34" charset="0"/>
              </a:rPr>
              <a:t>&gt;100,000 </a:t>
            </a:r>
          </a:p>
        </p:txBody>
      </p:sp>
      <p:cxnSp>
        <p:nvCxnSpPr>
          <p:cNvPr id="1030" name="Straight Connector 1029">
            <a:extLst>
              <a:ext uri="{FF2B5EF4-FFF2-40B4-BE49-F238E27FC236}">
                <a16:creationId xmlns:a16="http://schemas.microsoft.com/office/drawing/2014/main" id="{2535DC44-4C31-9CAB-0F6F-3A79A90807A2}"/>
              </a:ext>
            </a:extLst>
          </p:cNvPr>
          <p:cNvCxnSpPr>
            <a:cxnSpLocks/>
          </p:cNvCxnSpPr>
          <p:nvPr/>
        </p:nvCxnSpPr>
        <p:spPr>
          <a:xfrm>
            <a:off x="8361680" y="5651523"/>
            <a:ext cx="3367835" cy="0"/>
          </a:xfrm>
          <a:prstGeom prst="line">
            <a:avLst/>
          </a:prstGeom>
          <a:ln>
            <a:solidFill>
              <a:srgbClr val="002060"/>
            </a:solidFill>
          </a:ln>
        </p:spPr>
        <p:style>
          <a:lnRef idx="1">
            <a:schemeClr val="accent5"/>
          </a:lnRef>
          <a:fillRef idx="0">
            <a:schemeClr val="accent5"/>
          </a:fillRef>
          <a:effectRef idx="0">
            <a:schemeClr val="accent5"/>
          </a:effectRef>
          <a:fontRef idx="minor">
            <a:schemeClr val="tx1"/>
          </a:fontRef>
        </p:style>
      </p:cxnSp>
      <p:sp>
        <p:nvSpPr>
          <p:cNvPr id="1036" name="TextBox 1035">
            <a:extLst>
              <a:ext uri="{FF2B5EF4-FFF2-40B4-BE49-F238E27FC236}">
                <a16:creationId xmlns:a16="http://schemas.microsoft.com/office/drawing/2014/main" id="{2421A28B-E1DE-8612-64C9-34BF0CEDDE84}"/>
              </a:ext>
            </a:extLst>
          </p:cNvPr>
          <p:cNvSpPr txBox="1"/>
          <p:nvPr/>
        </p:nvSpPr>
        <p:spPr>
          <a:xfrm>
            <a:off x="8830504" y="5713572"/>
            <a:ext cx="3003006" cy="523220"/>
          </a:xfrm>
          <a:prstGeom prst="rect">
            <a:avLst/>
          </a:prstGeom>
          <a:noFill/>
        </p:spPr>
        <p:txBody>
          <a:bodyPr wrap="square" rtlCol="0">
            <a:spAutoFit/>
          </a:bodyPr>
          <a:lstStyle/>
          <a:p>
            <a:r>
              <a:rPr lang="en-US" sz="1400" b="1" dirty="0">
                <a:solidFill>
                  <a:srgbClr val="004B8D"/>
                </a:solidFill>
              </a:rPr>
              <a:t>NEW FACILITIES / TESTBEDS UNDER DEVELOPMENT OR IN PROCUREMENT</a:t>
            </a:r>
          </a:p>
        </p:txBody>
      </p:sp>
      <p:sp>
        <p:nvSpPr>
          <p:cNvPr id="1039" name="Oval 1038">
            <a:extLst>
              <a:ext uri="{FF2B5EF4-FFF2-40B4-BE49-F238E27FC236}">
                <a16:creationId xmlns:a16="http://schemas.microsoft.com/office/drawing/2014/main" id="{6B45BD9A-3930-25E4-1325-C62E38C89B0A}"/>
              </a:ext>
            </a:extLst>
          </p:cNvPr>
          <p:cNvSpPr/>
          <p:nvPr/>
        </p:nvSpPr>
        <p:spPr>
          <a:xfrm>
            <a:off x="6909564" y="873700"/>
            <a:ext cx="576324" cy="544521"/>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B544A71E-CDCF-B60F-EEB0-8969BB3A4A9D}"/>
              </a:ext>
            </a:extLst>
          </p:cNvPr>
          <p:cNvSpPr/>
          <p:nvPr/>
        </p:nvSpPr>
        <p:spPr>
          <a:xfrm>
            <a:off x="5483025" y="4859614"/>
            <a:ext cx="2516457" cy="1472200"/>
          </a:xfrm>
          <a:prstGeom prst="rect">
            <a:avLst/>
          </a:prstGeom>
          <a:solidFill>
            <a:srgbClr val="EBE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TextBox 1041">
            <a:extLst>
              <a:ext uri="{FF2B5EF4-FFF2-40B4-BE49-F238E27FC236}">
                <a16:creationId xmlns:a16="http://schemas.microsoft.com/office/drawing/2014/main" id="{EC5BDC47-FAF4-B099-BB1F-E540EFEEFBA1}"/>
              </a:ext>
            </a:extLst>
          </p:cNvPr>
          <p:cNvSpPr txBox="1"/>
          <p:nvPr/>
        </p:nvSpPr>
        <p:spPr>
          <a:xfrm>
            <a:off x="5472867" y="4852217"/>
            <a:ext cx="2516196" cy="569387"/>
          </a:xfrm>
          <a:prstGeom prst="rect">
            <a:avLst/>
          </a:prstGeom>
          <a:noFill/>
        </p:spPr>
        <p:txBody>
          <a:bodyPr wrap="square" rtlCol="0">
            <a:spAutoFit/>
          </a:bodyPr>
          <a:lstStyle/>
          <a:p>
            <a:pPr algn="ctr"/>
            <a:r>
              <a:rPr lang="en-US" sz="3100" baseline="30000" dirty="0">
                <a:solidFill>
                  <a:srgbClr val="012556"/>
                </a:solidFill>
                <a:latin typeface="Arial Rounded MT Bold" panose="020F0704030504030204" pitchFamily="34" charset="0"/>
              </a:rPr>
              <a:t>$</a:t>
            </a:r>
            <a:r>
              <a:rPr lang="en-US" sz="3100" dirty="0">
                <a:solidFill>
                  <a:srgbClr val="012556"/>
                </a:solidFill>
                <a:latin typeface="Arial Rounded MT Bold" panose="020F0704030504030204" pitchFamily="34" charset="0"/>
              </a:rPr>
              <a:t>125 million</a:t>
            </a:r>
          </a:p>
        </p:txBody>
      </p:sp>
      <p:sp>
        <p:nvSpPr>
          <p:cNvPr id="1043" name="TextBox 1042">
            <a:extLst>
              <a:ext uri="{FF2B5EF4-FFF2-40B4-BE49-F238E27FC236}">
                <a16:creationId xmlns:a16="http://schemas.microsoft.com/office/drawing/2014/main" id="{ADA6298A-DEB2-7888-937B-97DBB7B09D8B}"/>
              </a:ext>
            </a:extLst>
          </p:cNvPr>
          <p:cNvSpPr txBox="1"/>
          <p:nvPr/>
        </p:nvSpPr>
        <p:spPr>
          <a:xfrm>
            <a:off x="5548833" y="5375412"/>
            <a:ext cx="1431200" cy="954107"/>
          </a:xfrm>
          <a:prstGeom prst="rect">
            <a:avLst/>
          </a:prstGeom>
          <a:noFill/>
        </p:spPr>
        <p:txBody>
          <a:bodyPr wrap="square" rtlCol="0">
            <a:spAutoFit/>
          </a:bodyPr>
          <a:lstStyle/>
          <a:p>
            <a:r>
              <a:rPr lang="en-US" sz="1400" b="1" dirty="0">
                <a:solidFill>
                  <a:srgbClr val="004B8D"/>
                </a:solidFill>
              </a:rPr>
              <a:t>U.S. FEDERAL </a:t>
            </a:r>
          </a:p>
          <a:p>
            <a:r>
              <a:rPr lang="en-US" sz="1400" b="1" dirty="0">
                <a:solidFill>
                  <a:srgbClr val="004B8D"/>
                </a:solidFill>
              </a:rPr>
              <a:t>FUNDING FOR RESEARCH OVER </a:t>
            </a:r>
          </a:p>
          <a:p>
            <a:r>
              <a:rPr lang="en-US" sz="1400" b="1" dirty="0">
                <a:solidFill>
                  <a:srgbClr val="004B8D"/>
                </a:solidFill>
              </a:rPr>
              <a:t>5-YEAR PERIOD</a:t>
            </a:r>
          </a:p>
        </p:txBody>
      </p:sp>
      <p:sp>
        <p:nvSpPr>
          <p:cNvPr id="1044" name="Rectangle 1043">
            <a:extLst>
              <a:ext uri="{FF2B5EF4-FFF2-40B4-BE49-F238E27FC236}">
                <a16:creationId xmlns:a16="http://schemas.microsoft.com/office/drawing/2014/main" id="{BCE94930-1808-452B-C44E-E49F87065C71}"/>
              </a:ext>
            </a:extLst>
          </p:cNvPr>
          <p:cNvSpPr/>
          <p:nvPr/>
        </p:nvSpPr>
        <p:spPr>
          <a:xfrm>
            <a:off x="318403" y="4856049"/>
            <a:ext cx="2950709" cy="1472184"/>
          </a:xfrm>
          <a:prstGeom prst="rect">
            <a:avLst/>
          </a:prstGeom>
          <a:solidFill>
            <a:srgbClr val="0D6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5" name="Picture 2">
            <a:extLst>
              <a:ext uri="{FF2B5EF4-FFF2-40B4-BE49-F238E27FC236}">
                <a16:creationId xmlns:a16="http://schemas.microsoft.com/office/drawing/2014/main" id="{C2BA6A91-F1EE-151E-15BF-1F334952B0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614" t="10438" r="195305" b="-10438"/>
          <a:stretch/>
        </p:blipFill>
        <p:spPr bwMode="auto">
          <a:xfrm>
            <a:off x="3952464" y="5754519"/>
            <a:ext cx="863600" cy="67034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4">
            <a:extLst>
              <a:ext uri="{FF2B5EF4-FFF2-40B4-BE49-F238E27FC236}">
                <a16:creationId xmlns:a16="http://schemas.microsoft.com/office/drawing/2014/main" id="{030090C4-C456-66CF-5A0B-4FF28198E9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66" r="25959"/>
          <a:stretch/>
        </p:blipFill>
        <p:spPr bwMode="auto">
          <a:xfrm>
            <a:off x="6942727" y="5362543"/>
            <a:ext cx="992344" cy="93122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6" descr="publications-icon - Alessio Carpini">
            <a:extLst>
              <a:ext uri="{FF2B5EF4-FFF2-40B4-BE49-F238E27FC236}">
                <a16:creationId xmlns:a16="http://schemas.microsoft.com/office/drawing/2014/main" id="{C3D56A57-F09E-CF34-3AF6-B6A3A37CC9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97"/>
          <a:stretch/>
        </p:blipFill>
        <p:spPr bwMode="auto">
          <a:xfrm>
            <a:off x="346204" y="4861590"/>
            <a:ext cx="674425" cy="738664"/>
          </a:xfrm>
          <a:prstGeom prst="rect">
            <a:avLst/>
          </a:prstGeom>
          <a:noFill/>
          <a:extLst>
            <a:ext uri="{909E8E84-426E-40DD-AFC4-6F175D3DCCD1}">
              <a14:hiddenFill xmlns:a14="http://schemas.microsoft.com/office/drawing/2010/main">
                <a:solidFill>
                  <a:srgbClr val="FFFFFF"/>
                </a:solidFill>
              </a14:hiddenFill>
            </a:ext>
          </a:extLst>
        </p:spPr>
      </p:pic>
      <p:sp>
        <p:nvSpPr>
          <p:cNvPr id="1047" name="TextBox 1046">
            <a:extLst>
              <a:ext uri="{FF2B5EF4-FFF2-40B4-BE49-F238E27FC236}">
                <a16:creationId xmlns:a16="http://schemas.microsoft.com/office/drawing/2014/main" id="{3F22D61D-83FE-6C46-E7AC-95F73D32465C}"/>
              </a:ext>
            </a:extLst>
          </p:cNvPr>
          <p:cNvSpPr txBox="1"/>
          <p:nvPr/>
        </p:nvSpPr>
        <p:spPr>
          <a:xfrm>
            <a:off x="1643675" y="4933914"/>
            <a:ext cx="1723380" cy="738664"/>
          </a:xfrm>
          <a:prstGeom prst="rect">
            <a:avLst/>
          </a:prstGeom>
          <a:noFill/>
        </p:spPr>
        <p:txBody>
          <a:bodyPr wrap="square" rtlCol="0">
            <a:spAutoFit/>
          </a:bodyPr>
          <a:lstStyle/>
          <a:p>
            <a:r>
              <a:rPr lang="en-US" sz="1400" b="1" dirty="0">
                <a:solidFill>
                  <a:schemeClr val="bg1">
                    <a:lumMod val="95000"/>
                  </a:schemeClr>
                </a:solidFill>
              </a:rPr>
              <a:t>PUBLICATIONS </a:t>
            </a:r>
            <a:br>
              <a:rPr lang="en-US" sz="1400" b="1" dirty="0">
                <a:solidFill>
                  <a:schemeClr val="bg1">
                    <a:lumMod val="95000"/>
                  </a:schemeClr>
                </a:solidFill>
              </a:rPr>
            </a:br>
            <a:r>
              <a:rPr lang="en-US" sz="1400" b="1" dirty="0">
                <a:solidFill>
                  <a:schemeClr val="bg1">
                    <a:lumMod val="95000"/>
                  </a:schemeClr>
                </a:solidFill>
              </a:rPr>
              <a:t>(PEER-REVIEWED JOURNALS + ARXIV)</a:t>
            </a:r>
          </a:p>
        </p:txBody>
      </p:sp>
      <p:sp>
        <p:nvSpPr>
          <p:cNvPr id="1049" name="TextBox 1048">
            <a:extLst>
              <a:ext uri="{FF2B5EF4-FFF2-40B4-BE49-F238E27FC236}">
                <a16:creationId xmlns:a16="http://schemas.microsoft.com/office/drawing/2014/main" id="{92B748D2-B78E-4AA0-BA50-83D0D0E75EF4}"/>
              </a:ext>
            </a:extLst>
          </p:cNvPr>
          <p:cNvSpPr txBox="1"/>
          <p:nvPr/>
        </p:nvSpPr>
        <p:spPr>
          <a:xfrm>
            <a:off x="7863839" y="5689411"/>
            <a:ext cx="1493520" cy="569387"/>
          </a:xfrm>
          <a:prstGeom prst="rect">
            <a:avLst/>
          </a:prstGeom>
          <a:noFill/>
        </p:spPr>
        <p:txBody>
          <a:bodyPr wrap="square" rtlCol="0">
            <a:spAutoFit/>
          </a:bodyPr>
          <a:lstStyle/>
          <a:p>
            <a:pPr algn="ctr"/>
            <a:r>
              <a:rPr lang="en-US" sz="3100" dirty="0">
                <a:solidFill>
                  <a:srgbClr val="012556"/>
                </a:solidFill>
                <a:latin typeface="Arial Rounded MT Bold" panose="020F0704030504030204" pitchFamily="34" charset="0"/>
              </a:rPr>
              <a:t>10 </a:t>
            </a:r>
          </a:p>
        </p:txBody>
      </p:sp>
      <p:sp>
        <p:nvSpPr>
          <p:cNvPr id="1037" name="TextBox 1036">
            <a:extLst>
              <a:ext uri="{FF2B5EF4-FFF2-40B4-BE49-F238E27FC236}">
                <a16:creationId xmlns:a16="http://schemas.microsoft.com/office/drawing/2014/main" id="{4F912584-08C9-541A-B1C7-579E1353EBBA}"/>
              </a:ext>
            </a:extLst>
          </p:cNvPr>
          <p:cNvSpPr txBox="1"/>
          <p:nvPr/>
        </p:nvSpPr>
        <p:spPr>
          <a:xfrm>
            <a:off x="550110" y="4982700"/>
            <a:ext cx="1493520" cy="569387"/>
          </a:xfrm>
          <a:prstGeom prst="rect">
            <a:avLst/>
          </a:prstGeom>
          <a:noFill/>
        </p:spPr>
        <p:txBody>
          <a:bodyPr wrap="square" rtlCol="0">
            <a:spAutoFit/>
          </a:bodyPr>
          <a:lstStyle/>
          <a:p>
            <a:pPr algn="ctr"/>
            <a:r>
              <a:rPr lang="en-US" sz="3100" dirty="0">
                <a:solidFill>
                  <a:schemeClr val="bg1">
                    <a:lumMod val="95000"/>
                  </a:schemeClr>
                </a:solidFill>
                <a:latin typeface="Arial Rounded MT Bold" panose="020F0704030504030204" pitchFamily="34" charset="0"/>
              </a:rPr>
              <a:t>160 </a:t>
            </a:r>
          </a:p>
        </p:txBody>
      </p:sp>
      <p:sp>
        <p:nvSpPr>
          <p:cNvPr id="1050" name="TextBox 1049">
            <a:extLst>
              <a:ext uri="{FF2B5EF4-FFF2-40B4-BE49-F238E27FC236}">
                <a16:creationId xmlns:a16="http://schemas.microsoft.com/office/drawing/2014/main" id="{89B30400-6B9F-AD0F-C667-704BBE832F99}"/>
              </a:ext>
            </a:extLst>
          </p:cNvPr>
          <p:cNvSpPr txBox="1"/>
          <p:nvPr/>
        </p:nvSpPr>
        <p:spPr>
          <a:xfrm>
            <a:off x="289803" y="5739065"/>
            <a:ext cx="2327605" cy="523220"/>
          </a:xfrm>
          <a:prstGeom prst="rect">
            <a:avLst/>
          </a:prstGeom>
          <a:noFill/>
        </p:spPr>
        <p:txBody>
          <a:bodyPr wrap="square" rtlCol="0">
            <a:spAutoFit/>
          </a:bodyPr>
          <a:lstStyle/>
          <a:p>
            <a:pPr algn="r"/>
            <a:r>
              <a:rPr lang="en-US" sz="1400" b="1" dirty="0">
                <a:solidFill>
                  <a:schemeClr val="bg1">
                    <a:lumMod val="95000"/>
                  </a:schemeClr>
                </a:solidFill>
              </a:rPr>
              <a:t>JUST IN FY 2023, PUBLISHED</a:t>
            </a:r>
          </a:p>
          <a:p>
            <a:pPr algn="r"/>
            <a:r>
              <a:rPr lang="en-US" sz="1400" b="1" dirty="0">
                <a:solidFill>
                  <a:schemeClr val="bg1">
                    <a:lumMod val="95000"/>
                  </a:schemeClr>
                </a:solidFill>
              </a:rPr>
              <a:t>JOURNAL PAPERS    </a:t>
            </a:r>
          </a:p>
        </p:txBody>
      </p:sp>
      <p:sp>
        <p:nvSpPr>
          <p:cNvPr id="1051" name="TextBox 1050">
            <a:extLst>
              <a:ext uri="{FF2B5EF4-FFF2-40B4-BE49-F238E27FC236}">
                <a16:creationId xmlns:a16="http://schemas.microsoft.com/office/drawing/2014/main" id="{39A99C89-9693-0D78-D2C9-AD306AC07961}"/>
              </a:ext>
            </a:extLst>
          </p:cNvPr>
          <p:cNvSpPr txBox="1"/>
          <p:nvPr/>
        </p:nvSpPr>
        <p:spPr>
          <a:xfrm>
            <a:off x="2365095" y="5721819"/>
            <a:ext cx="990835" cy="569387"/>
          </a:xfrm>
          <a:prstGeom prst="rect">
            <a:avLst/>
          </a:prstGeom>
          <a:noFill/>
        </p:spPr>
        <p:txBody>
          <a:bodyPr wrap="square" rtlCol="0">
            <a:spAutoFit/>
          </a:bodyPr>
          <a:lstStyle/>
          <a:p>
            <a:pPr algn="ctr"/>
            <a:r>
              <a:rPr lang="en-US" sz="3100" dirty="0">
                <a:solidFill>
                  <a:schemeClr val="bg1">
                    <a:lumMod val="95000"/>
                  </a:schemeClr>
                </a:solidFill>
                <a:latin typeface="Arial Rounded MT Bold" panose="020F0704030504030204" pitchFamily="34" charset="0"/>
              </a:rPr>
              <a:t>50 </a:t>
            </a:r>
          </a:p>
        </p:txBody>
      </p:sp>
      <p:sp>
        <p:nvSpPr>
          <p:cNvPr id="1052" name="Rectangle 1051">
            <a:extLst>
              <a:ext uri="{FF2B5EF4-FFF2-40B4-BE49-F238E27FC236}">
                <a16:creationId xmlns:a16="http://schemas.microsoft.com/office/drawing/2014/main" id="{16CF2AF5-6DA6-DCDC-A7CC-C7A068941645}"/>
              </a:ext>
            </a:extLst>
          </p:cNvPr>
          <p:cNvSpPr/>
          <p:nvPr/>
        </p:nvSpPr>
        <p:spPr>
          <a:xfrm>
            <a:off x="3576111" y="4857480"/>
            <a:ext cx="1635897" cy="1472200"/>
          </a:xfrm>
          <a:prstGeom prst="rect">
            <a:avLst/>
          </a:prstGeom>
          <a:solidFill>
            <a:srgbClr val="FF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TextBox 1052">
            <a:extLst>
              <a:ext uri="{FF2B5EF4-FFF2-40B4-BE49-F238E27FC236}">
                <a16:creationId xmlns:a16="http://schemas.microsoft.com/office/drawing/2014/main" id="{34584E6E-570F-AAB1-3387-FCDE325A8CB0}"/>
              </a:ext>
            </a:extLst>
          </p:cNvPr>
          <p:cNvSpPr txBox="1"/>
          <p:nvPr/>
        </p:nvSpPr>
        <p:spPr>
          <a:xfrm>
            <a:off x="3566915" y="5105457"/>
            <a:ext cx="1710899" cy="569387"/>
          </a:xfrm>
          <a:prstGeom prst="rect">
            <a:avLst/>
          </a:prstGeom>
          <a:noFill/>
        </p:spPr>
        <p:txBody>
          <a:bodyPr wrap="square" rtlCol="0">
            <a:spAutoFit/>
          </a:bodyPr>
          <a:lstStyle/>
          <a:p>
            <a:pPr algn="ctr"/>
            <a:r>
              <a:rPr lang="en-US" sz="3000" dirty="0">
                <a:solidFill>
                  <a:srgbClr val="012556"/>
                </a:solidFill>
                <a:latin typeface="Arial Rounded MT Bold" panose="020F0704030504030204" pitchFamily="34" charset="0"/>
              </a:rPr>
              <a:t>2 billion</a:t>
            </a:r>
          </a:p>
        </p:txBody>
      </p:sp>
      <p:sp>
        <p:nvSpPr>
          <p:cNvPr id="1054" name="TextBox 1053">
            <a:extLst>
              <a:ext uri="{FF2B5EF4-FFF2-40B4-BE49-F238E27FC236}">
                <a16:creationId xmlns:a16="http://schemas.microsoft.com/office/drawing/2014/main" id="{9903CAEA-3FE6-FDB0-00C0-A222B44E141C}"/>
              </a:ext>
            </a:extLst>
          </p:cNvPr>
          <p:cNvSpPr txBox="1"/>
          <p:nvPr/>
        </p:nvSpPr>
        <p:spPr>
          <a:xfrm>
            <a:off x="3601375" y="4982726"/>
            <a:ext cx="513282" cy="261610"/>
          </a:xfrm>
          <a:prstGeom prst="rect">
            <a:avLst/>
          </a:prstGeom>
          <a:noFill/>
        </p:spPr>
        <p:txBody>
          <a:bodyPr wrap="none" rtlCol="0">
            <a:spAutoFit/>
          </a:bodyPr>
          <a:lstStyle/>
          <a:p>
            <a:r>
              <a:rPr lang="en-US" sz="1100" b="1" dirty="0">
                <a:solidFill>
                  <a:srgbClr val="012556"/>
                </a:solidFill>
              </a:rPr>
              <a:t>OVER</a:t>
            </a:r>
          </a:p>
        </p:txBody>
      </p:sp>
      <p:sp>
        <p:nvSpPr>
          <p:cNvPr id="25" name="TextBox 24">
            <a:extLst>
              <a:ext uri="{FF2B5EF4-FFF2-40B4-BE49-F238E27FC236}">
                <a16:creationId xmlns:a16="http://schemas.microsoft.com/office/drawing/2014/main" id="{F879269D-0B6D-C141-FD3B-FC9B224A359D}"/>
              </a:ext>
            </a:extLst>
          </p:cNvPr>
          <p:cNvSpPr txBox="1"/>
          <p:nvPr/>
        </p:nvSpPr>
        <p:spPr>
          <a:xfrm>
            <a:off x="6450851" y="748925"/>
            <a:ext cx="149352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3 </a:t>
            </a:r>
          </a:p>
        </p:txBody>
      </p:sp>
      <p:sp>
        <p:nvSpPr>
          <p:cNvPr id="1055" name="TextBox 1054">
            <a:extLst>
              <a:ext uri="{FF2B5EF4-FFF2-40B4-BE49-F238E27FC236}">
                <a16:creationId xmlns:a16="http://schemas.microsoft.com/office/drawing/2014/main" id="{87C5BB2E-403F-B5B5-C211-DDBFDE218A86}"/>
              </a:ext>
            </a:extLst>
          </p:cNvPr>
          <p:cNvSpPr txBox="1"/>
          <p:nvPr/>
        </p:nvSpPr>
        <p:spPr>
          <a:xfrm>
            <a:off x="3680863" y="5582567"/>
            <a:ext cx="1465844" cy="738664"/>
          </a:xfrm>
          <a:prstGeom prst="rect">
            <a:avLst/>
          </a:prstGeom>
          <a:noFill/>
        </p:spPr>
        <p:txBody>
          <a:bodyPr wrap="square" rtlCol="0">
            <a:spAutoFit/>
          </a:bodyPr>
          <a:lstStyle/>
          <a:p>
            <a:pPr algn="ctr"/>
            <a:r>
              <a:rPr lang="en-US" sz="1400" b="1" dirty="0">
                <a:solidFill>
                  <a:srgbClr val="004B8D"/>
                </a:solidFill>
              </a:rPr>
              <a:t>MEDIA IMPRESSIONS</a:t>
            </a:r>
          </a:p>
          <a:p>
            <a:pPr algn="ctr"/>
            <a:r>
              <a:rPr lang="en-US" sz="1400" b="1" dirty="0">
                <a:solidFill>
                  <a:srgbClr val="004B8D"/>
                </a:solidFill>
              </a:rPr>
              <a:t>TO-DATE</a:t>
            </a:r>
          </a:p>
        </p:txBody>
      </p:sp>
      <p:pic>
        <p:nvPicPr>
          <p:cNvPr id="1057" name="Picture 10" descr="All Internet Logo">
            <a:extLst>
              <a:ext uri="{FF2B5EF4-FFF2-40B4-BE49-F238E27FC236}">
                <a16:creationId xmlns:a16="http://schemas.microsoft.com/office/drawing/2014/main" id="{48AA0910-8495-F362-74E3-0C1A414AFC76}"/>
              </a:ext>
            </a:extLst>
          </p:cNvPr>
          <p:cNvPicPr>
            <a:picLocks noChangeAspect="1" noChangeArrowheads="1"/>
          </p:cNvPicPr>
          <p:nvPr/>
        </p:nvPicPr>
        <p:blipFill>
          <a:blip r:embed="rId7">
            <a:clrChange>
              <a:clrFrom>
                <a:srgbClr val="EFEFEF"/>
              </a:clrFrom>
              <a:clrTo>
                <a:srgbClr val="EFEFEF">
                  <a:alpha val="0"/>
                </a:srgbClr>
              </a:clrTo>
            </a:clrChange>
            <a:alphaModFix/>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8276" y="4867549"/>
            <a:ext cx="725014" cy="41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4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400" dirty="0"/>
              <a:t>Summary Remarks</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12</a:t>
            </a:fld>
            <a:endParaRPr lang="en-US"/>
          </a:p>
        </p:txBody>
      </p:sp>
      <p:sp>
        <p:nvSpPr>
          <p:cNvPr id="20" name="Rectangle 3">
            <a:extLst>
              <a:ext uri="{FF2B5EF4-FFF2-40B4-BE49-F238E27FC236}">
                <a16:creationId xmlns:a16="http://schemas.microsoft.com/office/drawing/2014/main" id="{8D6A1F2E-3678-C242-7C92-523EB2099319}"/>
              </a:ext>
            </a:extLst>
          </p:cNvPr>
          <p:cNvSpPr txBox="1">
            <a:spLocks noChangeArrowheads="1"/>
          </p:cNvSpPr>
          <p:nvPr/>
        </p:nvSpPr>
        <p:spPr>
          <a:xfrm>
            <a:off x="106330" y="1249481"/>
            <a:ext cx="11988831" cy="5010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
              </a:spcBef>
            </a:pPr>
            <a:r>
              <a:rPr lang="en-US" sz="1950" dirty="0">
                <a:solidFill>
                  <a:srgbClr val="1E4980"/>
                </a:solidFill>
              </a:rPr>
              <a:t>QIS Research Centers build on DOE’s long history of stewarding major science and technology initiatives – </a:t>
            </a:r>
            <a:r>
              <a:rPr lang="en-US" sz="1950" i="1" dirty="0">
                <a:solidFill>
                  <a:srgbClr val="1E4980"/>
                </a:solidFill>
              </a:rPr>
              <a:t>i.e.</a:t>
            </a:r>
            <a:r>
              <a:rPr lang="en-US" sz="1950" dirty="0">
                <a:solidFill>
                  <a:srgbClr val="1E4980"/>
                </a:solidFill>
              </a:rPr>
              <a:t>, the National Nanotechnology Initiative;  in Energy – </a:t>
            </a:r>
            <a:r>
              <a:rPr lang="en-US" sz="1950" i="1" dirty="0">
                <a:solidFill>
                  <a:srgbClr val="1E4980"/>
                </a:solidFill>
              </a:rPr>
              <a:t>e.g., </a:t>
            </a:r>
            <a:r>
              <a:rPr lang="en-US" sz="1950" dirty="0">
                <a:solidFill>
                  <a:srgbClr val="1E4980"/>
                </a:solidFill>
              </a:rPr>
              <a:t>Bioenergy Research Centers, Energy Frontier Research Centers;  in Computing – </a:t>
            </a:r>
            <a:r>
              <a:rPr lang="en-US" sz="1950" i="1" dirty="0">
                <a:solidFill>
                  <a:srgbClr val="1E4980"/>
                </a:solidFill>
              </a:rPr>
              <a:t>e.g., </a:t>
            </a:r>
            <a:r>
              <a:rPr lang="en-US" sz="1950" dirty="0" err="1">
                <a:solidFill>
                  <a:srgbClr val="1E4980"/>
                </a:solidFill>
              </a:rPr>
              <a:t>Exascale</a:t>
            </a:r>
            <a:r>
              <a:rPr lang="en-US" sz="1950" dirty="0">
                <a:solidFill>
                  <a:srgbClr val="1E4980"/>
                </a:solidFill>
              </a:rPr>
              <a:t> Computing Project, … </a:t>
            </a:r>
          </a:p>
          <a:p>
            <a:pPr marL="0" indent="0">
              <a:spcBef>
                <a:spcPts val="50"/>
              </a:spcBef>
              <a:buNone/>
            </a:pPr>
            <a:endParaRPr lang="en-US" sz="2000" dirty="0">
              <a:solidFill>
                <a:srgbClr val="1E4980"/>
              </a:solidFill>
            </a:endParaRPr>
          </a:p>
          <a:p>
            <a:pPr>
              <a:spcBef>
                <a:spcPts val="50"/>
              </a:spcBef>
            </a:pPr>
            <a:r>
              <a:rPr lang="en-US" sz="1950" dirty="0">
                <a:solidFill>
                  <a:srgbClr val="1E4980"/>
                </a:solidFill>
              </a:rPr>
              <a:t>Centers are an integral and leading part of the DOE Office of Science’s portfolio and embody a national imperative in terms of urgency, scale, and impact</a:t>
            </a:r>
          </a:p>
          <a:p>
            <a:pPr marL="0" indent="0">
              <a:spcBef>
                <a:spcPts val="50"/>
              </a:spcBef>
              <a:buNone/>
            </a:pPr>
            <a:endParaRPr lang="en-US" sz="2000" dirty="0">
              <a:solidFill>
                <a:srgbClr val="1E4980"/>
              </a:solidFill>
            </a:endParaRPr>
          </a:p>
          <a:p>
            <a:pPr>
              <a:spcBef>
                <a:spcPts val="50"/>
              </a:spcBef>
            </a:pPr>
            <a:r>
              <a:rPr lang="en-US" sz="1950" dirty="0">
                <a:solidFill>
                  <a:srgbClr val="1E4980"/>
                </a:solidFill>
              </a:rPr>
              <a:t>SQMS has quickly become an internationally recognized world leader in QIS</a:t>
            </a:r>
          </a:p>
          <a:p>
            <a:pPr marL="0" indent="0">
              <a:spcBef>
                <a:spcPts val="50"/>
              </a:spcBef>
              <a:buNone/>
            </a:pPr>
            <a:endParaRPr lang="en-US" sz="2000" dirty="0">
              <a:solidFill>
                <a:srgbClr val="1E4980"/>
              </a:solidFill>
            </a:endParaRPr>
          </a:p>
          <a:p>
            <a:pPr>
              <a:spcBef>
                <a:spcPts val="50"/>
              </a:spcBef>
            </a:pPr>
            <a:r>
              <a:rPr lang="en-US" sz="1950" dirty="0">
                <a:solidFill>
                  <a:srgbClr val="1E4980"/>
                </a:solidFill>
              </a:rPr>
              <a:t>Strong partnerships across many boundaries: agencies, international, industry, labs, and academia</a:t>
            </a:r>
          </a:p>
          <a:p>
            <a:pPr marL="0" indent="0">
              <a:spcBef>
                <a:spcPts val="50"/>
              </a:spcBef>
              <a:buNone/>
            </a:pPr>
            <a:endParaRPr lang="en-US" sz="2000" dirty="0">
              <a:solidFill>
                <a:srgbClr val="1E4980"/>
              </a:solidFill>
            </a:endParaRPr>
          </a:p>
          <a:p>
            <a:pPr>
              <a:spcBef>
                <a:spcPts val="50"/>
              </a:spcBef>
            </a:pPr>
            <a:r>
              <a:rPr lang="en-US" sz="1950" dirty="0">
                <a:solidFill>
                  <a:srgbClr val="1E4980"/>
                </a:solidFill>
              </a:rPr>
              <a:t>Excellent progress and impact being made — including stimulating new initiatives as well as the large number of publications by SQMS collaborators — as attested by this year’s DOE Mid-Term Progress Review</a:t>
            </a:r>
          </a:p>
          <a:p>
            <a:pPr marL="0" indent="0">
              <a:spcBef>
                <a:spcPts val="50"/>
              </a:spcBef>
              <a:buNone/>
            </a:pPr>
            <a:r>
              <a:rPr lang="en-US" sz="2000" dirty="0">
                <a:solidFill>
                  <a:srgbClr val="1E4980"/>
                </a:solidFill>
              </a:rPr>
              <a:t> </a:t>
            </a:r>
          </a:p>
          <a:p>
            <a:pPr>
              <a:spcBef>
                <a:spcPts val="50"/>
              </a:spcBef>
            </a:pPr>
            <a:r>
              <a:rPr lang="en-US" sz="1950" dirty="0">
                <a:solidFill>
                  <a:schemeClr val="accent2">
                    <a:lumMod val="75000"/>
                  </a:schemeClr>
                </a:solidFill>
              </a:rPr>
              <a:t>DOE appreciates all your work, and I hope you have a pleasant and productive workshop  </a:t>
            </a:r>
          </a:p>
        </p:txBody>
      </p:sp>
    </p:spTree>
    <p:extLst>
      <p:ext uri="{BB962C8B-B14F-4D97-AF65-F5344CB8AC3E}">
        <p14:creationId xmlns:p14="http://schemas.microsoft.com/office/powerpoint/2010/main" val="341356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C60-3A15-2049-BA8B-69C172617E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0B2D23-DBAF-AE47-B659-DE970514B13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D64D7A5-7CCE-974B-9A39-76D4B4FA832B}"/>
              </a:ext>
            </a:extLst>
          </p:cNvPr>
          <p:cNvSpPr>
            <a:spLocks noGrp="1"/>
          </p:cNvSpPr>
          <p:nvPr>
            <p:ph type="ftr" sz="quarter" idx="11"/>
          </p:nvPr>
        </p:nvSpPr>
        <p:spPr/>
        <p:txBody>
          <a:bodyPr/>
          <a:lstStyle/>
          <a:p>
            <a:r>
              <a:rPr lang="en-US"/>
              <a:t>Quantum Technologies Workshop ― Erice, Italy</a:t>
            </a:r>
          </a:p>
        </p:txBody>
      </p:sp>
      <p:sp>
        <p:nvSpPr>
          <p:cNvPr id="5" name="Slide Number Placeholder 4">
            <a:extLst>
              <a:ext uri="{FF2B5EF4-FFF2-40B4-BE49-F238E27FC236}">
                <a16:creationId xmlns:a16="http://schemas.microsoft.com/office/drawing/2014/main" id="{D57FD69A-11B1-E144-90A1-A2A30E93F9DB}"/>
              </a:ext>
            </a:extLst>
          </p:cNvPr>
          <p:cNvSpPr>
            <a:spLocks noGrp="1"/>
          </p:cNvSpPr>
          <p:nvPr>
            <p:ph type="sldNum" sz="quarter" idx="12"/>
          </p:nvPr>
        </p:nvSpPr>
        <p:spPr/>
        <p:txBody>
          <a:bodyPr/>
          <a:lstStyle/>
          <a:p>
            <a:fld id="{3BED7E35-CF80-D24E-8FC1-B11BD33B142C}" type="slidenum">
              <a:rPr lang="en-US" smtClean="0"/>
              <a:pPr/>
              <a:t>13</a:t>
            </a:fld>
            <a:endParaRPr lang="en-US"/>
          </a:p>
        </p:txBody>
      </p:sp>
      <p:sp>
        <p:nvSpPr>
          <p:cNvPr id="7" name="Rectangle 6">
            <a:extLst>
              <a:ext uri="{FF2B5EF4-FFF2-40B4-BE49-F238E27FC236}">
                <a16:creationId xmlns:a16="http://schemas.microsoft.com/office/drawing/2014/main" id="{C09BF976-2938-5948-BF68-E9E5921FE6D8}"/>
              </a:ext>
            </a:extLst>
          </p:cNvPr>
          <p:cNvSpPr/>
          <p:nvPr/>
        </p:nvSpPr>
        <p:spPr>
          <a:xfrm>
            <a:off x="-11289" y="-11289"/>
            <a:ext cx="12203289" cy="6858000"/>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686102D-9350-4F40-9416-2057C7181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2873" y="2577361"/>
            <a:ext cx="6770399" cy="1136460"/>
          </a:xfrm>
          <a:prstGeom prst="rect">
            <a:avLst/>
          </a:prstGeom>
        </p:spPr>
      </p:pic>
    </p:spTree>
    <p:extLst>
      <p:ext uri="{BB962C8B-B14F-4D97-AF65-F5344CB8AC3E}">
        <p14:creationId xmlns:p14="http://schemas.microsoft.com/office/powerpoint/2010/main" val="34414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400" dirty="0"/>
              <a:t>DOE Office of Science Research Portfolio</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a:xfrm>
            <a:off x="365447" y="6513508"/>
            <a:ext cx="4492991" cy="365125"/>
          </a:xfrm>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2</a:t>
            </a:fld>
            <a:endParaRPr lang="en-US"/>
          </a:p>
        </p:txBody>
      </p:sp>
      <p:graphicFrame>
        <p:nvGraphicFramePr>
          <p:cNvPr id="8" name="Diagram 7">
            <a:extLst>
              <a:ext uri="{FF2B5EF4-FFF2-40B4-BE49-F238E27FC236}">
                <a16:creationId xmlns:a16="http://schemas.microsoft.com/office/drawing/2014/main" id="{35BBABB3-225D-816B-A931-4A49EF81FB3B}"/>
              </a:ext>
            </a:extLst>
          </p:cNvPr>
          <p:cNvGraphicFramePr/>
          <p:nvPr>
            <p:extLst>
              <p:ext uri="{D42A27DB-BD31-4B8C-83A1-F6EECF244321}">
                <p14:modId xmlns:p14="http://schemas.microsoft.com/office/powerpoint/2010/main" val="99069587"/>
              </p:ext>
            </p:extLst>
          </p:nvPr>
        </p:nvGraphicFramePr>
        <p:xfrm>
          <a:off x="632298" y="1868815"/>
          <a:ext cx="10630140" cy="4481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7">
            <a:extLst>
              <a:ext uri="{FF2B5EF4-FFF2-40B4-BE49-F238E27FC236}">
                <a16:creationId xmlns:a16="http://schemas.microsoft.com/office/drawing/2014/main" id="{52A81989-A3D1-2592-C880-D3E76C5D7D26}"/>
              </a:ext>
            </a:extLst>
          </p:cNvPr>
          <p:cNvSpPr/>
          <p:nvPr/>
        </p:nvSpPr>
        <p:spPr>
          <a:xfrm>
            <a:off x="341624" y="1049029"/>
            <a:ext cx="11392016" cy="656590"/>
          </a:xfrm>
          <a:prstGeom prst="roundRect">
            <a:avLst/>
          </a:prstGeom>
          <a:solidFill>
            <a:srgbClr val="1E4980"/>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274320" marR="0" lvl="0" indent="-274320" algn="ctr" defTabSz="457200" eaLnBrk="1" fontAlgn="auto" latinLnBrk="0" hangingPunct="1">
              <a:lnSpc>
                <a:spcPct val="100000"/>
              </a:lnSpc>
              <a:spcBef>
                <a:spcPts val="0"/>
              </a:spcBef>
              <a:spcAft>
                <a:spcPts val="0"/>
              </a:spcAft>
              <a:buClr>
                <a:prstClr val="black"/>
              </a:buClr>
              <a:buSzTx/>
              <a:buFontTx/>
              <a:buNone/>
              <a:tabLst/>
              <a:defRPr/>
            </a:pPr>
            <a:r>
              <a:rPr lang="en-US" sz="1600" b="1" kern="0" dirty="0">
                <a:solidFill>
                  <a:srgbClr val="C0504D">
                    <a:lumMod val="20000"/>
                    <a:lumOff val="80000"/>
                  </a:srgbClr>
                </a:solidFill>
                <a:latin typeface="Candara" panose="020E0502030303020204" pitchFamily="34" charset="0"/>
              </a:rPr>
              <a:t>                                                  </a:t>
            </a:r>
            <a:r>
              <a:rPr kumimoji="0" lang="en-US" sz="1600" b="0" i="1" u="none" strike="noStrike" kern="0" cap="none" spc="0" normalizeH="0" baseline="0" noProof="0" dirty="0">
                <a:ln>
                  <a:noFill/>
                </a:ln>
                <a:solidFill>
                  <a:prstClr val="white"/>
                </a:solidFill>
                <a:effectLst/>
                <a:uLnTx/>
                <a:uFillTx/>
                <a:latin typeface="Candara" panose="020E0502030303020204" pitchFamily="34" charset="0"/>
                <a:ea typeface="+mn-ea"/>
                <a:cs typeface="+mn-cs"/>
              </a:rPr>
              <a:t>The delivery of scientific discoveries and major scientific tools to transform our understanding of nature </a:t>
            </a:r>
            <a:br>
              <a:rPr kumimoji="0" lang="en-US" sz="1600" b="0" i="1" u="none" strike="noStrike" kern="0" cap="none" spc="0" normalizeH="0" baseline="0" noProof="0" dirty="0">
                <a:ln>
                  <a:noFill/>
                </a:ln>
                <a:solidFill>
                  <a:prstClr val="white"/>
                </a:solidFill>
                <a:effectLst/>
                <a:uLnTx/>
                <a:uFillTx/>
                <a:latin typeface="Candara" panose="020E0502030303020204" pitchFamily="34" charset="0"/>
                <a:ea typeface="+mn-ea"/>
                <a:cs typeface="+mn-cs"/>
              </a:rPr>
            </a:br>
            <a:r>
              <a:rPr kumimoji="0" lang="en-US" sz="1600" b="0" i="1" u="none" strike="noStrike" kern="0" cap="none" spc="0" normalizeH="0" baseline="0" noProof="0" dirty="0">
                <a:ln>
                  <a:noFill/>
                </a:ln>
                <a:solidFill>
                  <a:prstClr val="white"/>
                </a:solidFill>
                <a:effectLst/>
                <a:uLnTx/>
                <a:uFillTx/>
                <a:latin typeface="Candara" panose="020E0502030303020204" pitchFamily="34" charset="0"/>
                <a:ea typeface="+mn-ea"/>
                <a:cs typeface="+mn-cs"/>
              </a:rPr>
              <a:t>and to advance the energy, economic, and national security of the United States</a:t>
            </a:r>
            <a:endParaRPr kumimoji="0" lang="en-US" sz="1600" b="1" i="1" u="none" strike="noStrike" kern="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3" name="TextBox 2">
            <a:extLst>
              <a:ext uri="{FF2B5EF4-FFF2-40B4-BE49-F238E27FC236}">
                <a16:creationId xmlns:a16="http://schemas.microsoft.com/office/drawing/2014/main" id="{96B5B4F2-887D-C74B-BA68-5429C10EDFCA}"/>
              </a:ext>
            </a:extLst>
          </p:cNvPr>
          <p:cNvSpPr txBox="1"/>
          <p:nvPr/>
        </p:nvSpPr>
        <p:spPr>
          <a:xfrm>
            <a:off x="454042" y="1192658"/>
            <a:ext cx="2443298" cy="369332"/>
          </a:xfrm>
          <a:prstGeom prst="rect">
            <a:avLst/>
          </a:prstGeom>
          <a:noFill/>
        </p:spPr>
        <p:txBody>
          <a:bodyPr wrap="none" rtlCol="0">
            <a:spAutoFit/>
          </a:bodyPr>
          <a:lstStyle/>
          <a:p>
            <a:r>
              <a:rPr lang="en-US" b="1" i="1" dirty="0">
                <a:solidFill>
                  <a:srgbClr val="FFE5FF"/>
                </a:solidFill>
                <a:latin typeface="Candara" panose="020E0502030303020204" pitchFamily="34" charset="0"/>
              </a:rPr>
              <a:t>Science-Mission driven:</a:t>
            </a:r>
          </a:p>
        </p:txBody>
      </p:sp>
    </p:spTree>
    <p:extLst>
      <p:ext uri="{BB962C8B-B14F-4D97-AF65-F5344CB8AC3E}">
        <p14:creationId xmlns:p14="http://schemas.microsoft.com/office/powerpoint/2010/main" val="350021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2800" dirty="0"/>
              <a:t>DOE’s 5 National Quantum Information Science </a:t>
            </a:r>
            <a:br>
              <a:rPr lang="en-US" sz="2800" dirty="0"/>
            </a:br>
            <a:r>
              <a:rPr lang="en-US" sz="2800" dirty="0"/>
              <a:t>Research Centers</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3</a:t>
            </a:fld>
            <a:endParaRPr lang="en-US"/>
          </a:p>
        </p:txBody>
      </p:sp>
      <p:sp>
        <p:nvSpPr>
          <p:cNvPr id="8" name="Rectangle: Rounded Corners 7">
            <a:extLst>
              <a:ext uri="{FF2B5EF4-FFF2-40B4-BE49-F238E27FC236}">
                <a16:creationId xmlns:a16="http://schemas.microsoft.com/office/drawing/2014/main" id="{1EB22674-CBD5-E6E5-E8D8-A770815EC5E2}"/>
              </a:ext>
            </a:extLst>
          </p:cNvPr>
          <p:cNvSpPr/>
          <p:nvPr/>
        </p:nvSpPr>
        <p:spPr>
          <a:xfrm>
            <a:off x="844891" y="1705149"/>
            <a:ext cx="3211966" cy="1890712"/>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Q-NEXT • Next Generation </a:t>
            </a:r>
            <a:b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br>
            <a: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Quantum Science and Engineering </a:t>
            </a:r>
            <a:b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br>
            <a: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(David Awschalom, Lead: ANL)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Rounded MT Bold" panose="020F0704030504030204" pitchFamily="34" charset="0"/>
                <a:cs typeface="Segoe UI Semibold" panose="020B0702040204020203" pitchFamily="34" charset="0"/>
              </a:rPr>
              <a:t>Website: </a:t>
            </a:r>
            <a:r>
              <a:rPr lang="en-US" sz="900" dirty="0">
                <a:solidFill>
                  <a:prstClr val="black"/>
                </a:solidFill>
                <a:latin typeface="Arial Rounded MT Bold" panose="020F0704030504030204" pitchFamily="34" charset="0"/>
                <a:cs typeface="Segoe UI Semibold" panose="020B0702040204020203" pitchFamily="34" charset="0"/>
                <a:hlinkClick r:id="rId2"/>
              </a:rPr>
              <a:t>https://q-next.org/</a:t>
            </a:r>
            <a:r>
              <a:rPr lang="en-US" sz="900" dirty="0">
                <a:solidFill>
                  <a:prstClr val="black"/>
                </a:solidFill>
                <a:latin typeface="Arial Rounded MT Bold" panose="020F0704030504030204" pitchFamily="34" charset="0"/>
                <a:cs typeface="Segoe UI Semibold" panose="020B0702040204020203" pitchFamily="34" charset="0"/>
              </a:rPr>
              <a:t> </a:t>
            </a:r>
            <a:endParaRPr kumimoji="0" lang="en-US" sz="9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6633"/>
              </a:solidFill>
              <a:effectLst>
                <a:outerShdw blurRad="38100" dist="38100" dir="2700000" algn="tl">
                  <a:srgbClr val="000000">
                    <a:alpha val="43137"/>
                  </a:srgbClr>
                </a:outerShdw>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A562920C-754A-4D68-0FB5-FB9D419F17AC}"/>
              </a:ext>
            </a:extLst>
          </p:cNvPr>
          <p:cNvSpPr/>
          <p:nvPr/>
        </p:nvSpPr>
        <p:spPr>
          <a:xfrm>
            <a:off x="4386491" y="1705149"/>
            <a:ext cx="3328390" cy="1890712"/>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C</a:t>
            </a:r>
            <a:r>
              <a:rPr kumimoji="0" lang="en-US" sz="1300" i="0" u="none" strike="noStrike" kern="1200" cap="none" spc="0" normalizeH="0" baseline="30000" noProof="0" dirty="0">
                <a:ln>
                  <a:noFill/>
                </a:ln>
                <a:solidFill>
                  <a:prstClr val="black"/>
                </a:solidFill>
                <a:uLnTx/>
                <a:uFillTx/>
                <a:latin typeface="Arial Rounded MT Bold" panose="020F0704030504030204" pitchFamily="34" charset="0"/>
                <a:cs typeface="Segoe UI Semibold" panose="020B0702040204020203" pitchFamily="34" charset="0"/>
              </a:rPr>
              <a:t>2</a:t>
            </a:r>
            <a: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QA • Co-design Center for Quantum Advantage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(Andrew Houck, Lead: BNL)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Rounded MT Bold" panose="020F0704030504030204" pitchFamily="34" charset="0"/>
                <a:cs typeface="Segoe UI Semibold" panose="020B0702040204020203" pitchFamily="34" charset="0"/>
              </a:rPr>
              <a:t>Website: </a:t>
            </a:r>
            <a:r>
              <a:rPr lang="en-US" sz="900" dirty="0">
                <a:solidFill>
                  <a:prstClr val="black"/>
                </a:solidFill>
                <a:latin typeface="Arial Rounded MT Bold" panose="020F0704030504030204" pitchFamily="34" charset="0"/>
                <a:cs typeface="Segoe UI Semibold" panose="020B0702040204020203" pitchFamily="34" charset="0"/>
                <a:hlinkClick r:id="rId3"/>
              </a:rPr>
              <a:t>https://www.bnl.gov/quantumcenter/</a:t>
            </a:r>
            <a:r>
              <a:rPr lang="en-US" sz="900" dirty="0">
                <a:solidFill>
                  <a:prstClr val="black"/>
                </a:solidFill>
                <a:latin typeface="Arial Rounded MT Bold" panose="020F0704030504030204" pitchFamily="34" charset="0"/>
                <a:cs typeface="Segoe UI Semibold" panose="020B0702040204020203" pitchFamily="34" charset="0"/>
              </a:rPr>
              <a:t> </a:t>
            </a:r>
            <a:endParaRPr kumimoji="0" lang="en-US" sz="90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w="0"/>
              <a:solidFill>
                <a:srgbClr val="006633"/>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w="0"/>
              <a:solidFill>
                <a:srgbClr val="006633"/>
              </a:solidFill>
              <a:effectLst>
                <a:outerShdw blurRad="38100" dist="38100" dir="2700000" algn="tl" rotWithShape="0">
                  <a:srgbClr val="000000">
                    <a:alpha val="43137"/>
                  </a:srgbClr>
                </a:outerShdw>
              </a:effectLst>
              <a:uLnTx/>
              <a:uFillTx/>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FDA8B378-BF31-4F8F-B045-9579E755AD87}"/>
              </a:ext>
            </a:extLst>
          </p:cNvPr>
          <p:cNvSpPr/>
          <p:nvPr/>
        </p:nvSpPr>
        <p:spPr>
          <a:xfrm>
            <a:off x="8044514" y="1705149"/>
            <a:ext cx="3328389" cy="1890712"/>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SQMS • Superconducting Quantum Materials and Systems Center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(Anna Grassellino, Lead: FNAL)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Rounded MT Bold" panose="020F0704030504030204" pitchFamily="34" charset="0"/>
                <a:cs typeface="Segoe UI Semibold" panose="020B0702040204020203" pitchFamily="34" charset="0"/>
              </a:rPr>
              <a:t>Website: </a:t>
            </a:r>
            <a:r>
              <a:rPr lang="en-US" sz="900" dirty="0">
                <a:solidFill>
                  <a:prstClr val="black"/>
                </a:solidFill>
                <a:latin typeface="Arial Rounded MT Bold" panose="020F0704030504030204" pitchFamily="34" charset="0"/>
                <a:cs typeface="Segoe UI Semibold" panose="020B0702040204020203" pitchFamily="34" charset="0"/>
                <a:hlinkClick r:id="rId4"/>
              </a:rPr>
              <a:t>https://sqmscenter.fnal.gov/</a:t>
            </a:r>
            <a:r>
              <a:rPr lang="en-US" sz="900" dirty="0">
                <a:solidFill>
                  <a:prstClr val="black"/>
                </a:solidFill>
                <a:latin typeface="Arial Rounded MT Bold" panose="020F0704030504030204" pitchFamily="34" charset="0"/>
                <a:cs typeface="Segoe UI Semibold" panose="020B0702040204020203" pitchFamily="34" charset="0"/>
              </a:rPr>
              <a:t> </a:t>
            </a:r>
            <a:endParaRPr kumimoji="0" lang="en-US" sz="9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w="0"/>
              <a:solidFill>
                <a:srgbClr val="006633"/>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w="0"/>
              <a:solidFill>
                <a:srgbClr val="006633"/>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w="0"/>
              <a:solidFill>
                <a:srgbClr val="006633"/>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w="0"/>
              <a:solidFill>
                <a:srgbClr val="006633"/>
              </a:solidFill>
              <a:effectLst>
                <a:outerShdw blurRad="38100" dist="25400" dir="5400000" algn="ctr" rotWithShape="0">
                  <a:srgbClr val="6E747A">
                    <a:alpha val="43000"/>
                  </a:srgbClr>
                </a:outerShdw>
              </a:effectLst>
              <a:uLnTx/>
              <a:uFillTx/>
              <a:latin typeface="Segoe UI Semibold" panose="020B0702040204020203" pitchFamily="34" charset="0"/>
              <a:cs typeface="Segoe UI Semibold" panose="020B0702040204020203" pitchFamily="34" charset="0"/>
            </a:endParaRPr>
          </a:p>
        </p:txBody>
      </p:sp>
      <p:sp>
        <p:nvSpPr>
          <p:cNvPr id="12" name="AutoShape 2">
            <a:extLst>
              <a:ext uri="{FF2B5EF4-FFF2-40B4-BE49-F238E27FC236}">
                <a16:creationId xmlns:a16="http://schemas.microsoft.com/office/drawing/2014/main" id="{E160F786-7D2E-F97B-9252-2268E6BE9770}"/>
              </a:ext>
            </a:extLst>
          </p:cNvPr>
          <p:cNvSpPr>
            <a:spLocks noChangeAspect="1" noChangeArrowheads="1"/>
          </p:cNvSpPr>
          <p:nvPr/>
        </p:nvSpPr>
        <p:spPr bwMode="auto">
          <a:xfrm>
            <a:off x="5925459" y="32910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5" name="Graphic 14">
            <a:extLst>
              <a:ext uri="{FF2B5EF4-FFF2-40B4-BE49-F238E27FC236}">
                <a16:creationId xmlns:a16="http://schemas.microsoft.com/office/drawing/2014/main" id="{887A01FC-3D94-439C-9802-C4C810CABF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4648" y="2798855"/>
            <a:ext cx="1652666" cy="640080"/>
          </a:xfrm>
          <a:prstGeom prst="rect">
            <a:avLst/>
          </a:prstGeom>
        </p:spPr>
      </p:pic>
      <p:pic>
        <p:nvPicPr>
          <p:cNvPr id="16" name="Picture 15">
            <a:extLst>
              <a:ext uri="{FF2B5EF4-FFF2-40B4-BE49-F238E27FC236}">
                <a16:creationId xmlns:a16="http://schemas.microsoft.com/office/drawing/2014/main" id="{F2AA12D0-C8F4-DAF0-F5DA-532DC130102F}"/>
              </a:ext>
            </a:extLst>
          </p:cNvPr>
          <p:cNvPicPr>
            <a:picLocks noChangeAspect="1"/>
          </p:cNvPicPr>
          <p:nvPr/>
        </p:nvPicPr>
        <p:blipFill rotWithShape="1">
          <a:blip r:embed="rId7"/>
          <a:srcRect l="7235" t="10336" r="7510" b="-1690"/>
          <a:stretch/>
        </p:blipFill>
        <p:spPr>
          <a:xfrm>
            <a:off x="8907744" y="2820408"/>
            <a:ext cx="2276619" cy="640080"/>
          </a:xfrm>
          <a:prstGeom prst="rect">
            <a:avLst/>
          </a:prstGeom>
        </p:spPr>
      </p:pic>
      <p:sp>
        <p:nvSpPr>
          <p:cNvPr id="18" name="Rectangle: Rounded Corners 17">
            <a:extLst>
              <a:ext uri="{FF2B5EF4-FFF2-40B4-BE49-F238E27FC236}">
                <a16:creationId xmlns:a16="http://schemas.microsoft.com/office/drawing/2014/main" id="{23B381DF-08C0-13BD-063C-946E5BC251AF}"/>
              </a:ext>
            </a:extLst>
          </p:cNvPr>
          <p:cNvSpPr/>
          <p:nvPr/>
        </p:nvSpPr>
        <p:spPr>
          <a:xfrm>
            <a:off x="2000875" y="4218330"/>
            <a:ext cx="3328390" cy="1890711"/>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QSA • Quantum System Accelerator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a:t>
            </a:r>
            <a:r>
              <a:rPr lang="en-US" sz="1300" dirty="0">
                <a:solidFill>
                  <a:prstClr val="black"/>
                </a:solidFill>
                <a:latin typeface="Arial Rounded MT Bold" panose="020F0704030504030204" pitchFamily="34" charset="0"/>
                <a:cs typeface="Segoe UI Semibold" panose="020B0702040204020203" pitchFamily="34" charset="0"/>
              </a:rPr>
              <a:t>Rick Muller</a:t>
            </a: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 Lead: LBNL)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Rounded MT Bold" panose="020F0704030504030204" pitchFamily="34" charset="0"/>
                <a:cs typeface="Segoe UI Semibold" panose="020B0702040204020203" pitchFamily="34" charset="0"/>
              </a:rPr>
              <a:t>Website: </a:t>
            </a:r>
            <a:r>
              <a:rPr lang="en-US" sz="900" dirty="0">
                <a:solidFill>
                  <a:prstClr val="black"/>
                </a:solidFill>
                <a:latin typeface="Arial Rounded MT Bold" panose="020F0704030504030204" pitchFamily="34" charset="0"/>
                <a:cs typeface="Segoe UI Semibold" panose="020B0702040204020203" pitchFamily="34" charset="0"/>
                <a:hlinkClick r:id="rId8"/>
              </a:rPr>
              <a:t>https://quantumsystemsaccelerator.org/</a:t>
            </a:r>
            <a:r>
              <a:rPr lang="en-US" sz="900" dirty="0">
                <a:solidFill>
                  <a:prstClr val="black"/>
                </a:solidFill>
                <a:latin typeface="Arial Rounded MT Bold" panose="020F0704030504030204" pitchFamily="34" charset="0"/>
                <a:cs typeface="Segoe UI Semibold" panose="020B0702040204020203" pitchFamily="34" charset="0"/>
              </a:rPr>
              <a:t> </a:t>
            </a:r>
            <a:endParaRPr kumimoji="0" lang="en-US" sz="9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endParaRPr>
          </a:p>
        </p:txBody>
      </p:sp>
      <p:grpSp>
        <p:nvGrpSpPr>
          <p:cNvPr id="22" name="Group 21">
            <a:extLst>
              <a:ext uri="{FF2B5EF4-FFF2-40B4-BE49-F238E27FC236}">
                <a16:creationId xmlns:a16="http://schemas.microsoft.com/office/drawing/2014/main" id="{14DD38A2-E21F-1C9F-B0F9-CEACC8D238F8}"/>
              </a:ext>
            </a:extLst>
          </p:cNvPr>
          <p:cNvGrpSpPr/>
          <p:nvPr/>
        </p:nvGrpSpPr>
        <p:grpSpPr>
          <a:xfrm>
            <a:off x="7320438" y="4218329"/>
            <a:ext cx="3328389" cy="1890711"/>
            <a:chOff x="7338579" y="3553273"/>
            <a:chExt cx="3328389" cy="1890711"/>
          </a:xfrm>
        </p:grpSpPr>
        <p:sp>
          <p:nvSpPr>
            <p:cNvPr id="24" name="Rectangle: Rounded Corners 23">
              <a:extLst>
                <a:ext uri="{FF2B5EF4-FFF2-40B4-BE49-F238E27FC236}">
                  <a16:creationId xmlns:a16="http://schemas.microsoft.com/office/drawing/2014/main" id="{1DD47957-42EF-9441-C50D-22BCAF05AF0F}"/>
                </a:ext>
              </a:extLst>
            </p:cNvPr>
            <p:cNvSpPr/>
            <p:nvPr/>
          </p:nvSpPr>
          <p:spPr>
            <a:xfrm>
              <a:off x="7338579" y="3553273"/>
              <a:ext cx="3328389" cy="1890711"/>
            </a:xfrm>
            <a:prstGeom prst="round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QSC • The Quantum Science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rPr>
                <a:t>(Travis Humble, Lead: ORNL)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Rounded MT Bold" panose="020F0704030504030204" pitchFamily="34" charset="0"/>
                  <a:cs typeface="Segoe UI Semibold" panose="020B0702040204020203" pitchFamily="34" charset="0"/>
                </a:rPr>
                <a:t>Website: </a:t>
              </a:r>
              <a:r>
                <a:rPr lang="en-US" sz="900" dirty="0">
                  <a:solidFill>
                    <a:prstClr val="black"/>
                  </a:solidFill>
                  <a:latin typeface="Arial Rounded MT Bold" panose="020F0704030504030204" pitchFamily="34" charset="0"/>
                  <a:cs typeface="Segoe UI Semibold" panose="020B0702040204020203" pitchFamily="34" charset="0"/>
                  <a:hlinkClick r:id="rId9"/>
                </a:rPr>
                <a:t>https://qscience.org/</a:t>
              </a:r>
              <a:r>
                <a:rPr lang="en-US" sz="900" dirty="0">
                  <a:solidFill>
                    <a:prstClr val="black"/>
                  </a:solidFill>
                  <a:latin typeface="Arial Rounded MT Bold" panose="020F0704030504030204" pitchFamily="34" charset="0"/>
                  <a:cs typeface="Segoe UI Semibold" panose="020B0702040204020203" pitchFamily="34" charset="0"/>
                </a:rPr>
                <a:t> </a:t>
              </a:r>
              <a:endParaRPr kumimoji="0" lang="en-US" sz="900" b="0" i="0" u="none" strike="noStrike" kern="1200" cap="none" spc="0" normalizeH="0" baseline="0" noProof="0" dirty="0">
                <a:ln>
                  <a:noFill/>
                </a:ln>
                <a:solidFill>
                  <a:prstClr val="black"/>
                </a:solidFill>
                <a:uLnTx/>
                <a:uFillTx/>
                <a:latin typeface="Arial Rounded MT Bold" panose="020F0704030504030204" pitchFamily="34" charset="0"/>
                <a:cs typeface="Segoe UI Semibold" panose="020B0702040204020203" pitchFamily="34" charset="0"/>
              </a:endParaRPr>
            </a:p>
          </p:txBody>
        </p:sp>
        <p:pic>
          <p:nvPicPr>
            <p:cNvPr id="25" name="Picture 24">
              <a:extLst>
                <a:ext uri="{FF2B5EF4-FFF2-40B4-BE49-F238E27FC236}">
                  <a16:creationId xmlns:a16="http://schemas.microsoft.com/office/drawing/2014/main" id="{599A585A-8414-5C66-3936-68D3799EB236}"/>
                </a:ext>
              </a:extLst>
            </p:cNvPr>
            <p:cNvPicPr>
              <a:picLocks noChangeAspect="1"/>
            </p:cNvPicPr>
            <p:nvPr/>
          </p:nvPicPr>
          <p:blipFill>
            <a:blip r:embed="rId10"/>
            <a:stretch>
              <a:fillRect/>
            </a:stretch>
          </p:blipFill>
          <p:spPr>
            <a:xfrm>
              <a:off x="8734631" y="3701940"/>
              <a:ext cx="1874075" cy="640080"/>
            </a:xfrm>
            <a:prstGeom prst="rect">
              <a:avLst/>
            </a:prstGeom>
          </p:spPr>
        </p:pic>
      </p:grpSp>
      <p:sp>
        <p:nvSpPr>
          <p:cNvPr id="27" name="Rectangle 26">
            <a:extLst>
              <a:ext uri="{FF2B5EF4-FFF2-40B4-BE49-F238E27FC236}">
                <a16:creationId xmlns:a16="http://schemas.microsoft.com/office/drawing/2014/main" id="{0B48F7DE-1FF9-8799-C000-1162DA5B03A9}"/>
              </a:ext>
            </a:extLst>
          </p:cNvPr>
          <p:cNvSpPr/>
          <p:nvPr/>
        </p:nvSpPr>
        <p:spPr>
          <a:xfrm>
            <a:off x="254265" y="6184221"/>
            <a:ext cx="3913251" cy="307777"/>
          </a:xfrm>
          <a:prstGeom prst="rect">
            <a:avLst/>
          </a:prstGeom>
        </p:spPr>
        <p:txBody>
          <a:bodyPr wrap="none">
            <a:spAutoFit/>
          </a:bodyPr>
          <a:lstStyle/>
          <a:p>
            <a:r>
              <a:rPr lang="en-US" sz="1400" i="1" dirty="0">
                <a:latin typeface="Candara" panose="020E0502030303020204" pitchFamily="34" charset="0"/>
                <a:hlinkClick r:id="rId11"/>
              </a:rPr>
              <a:t>https://science.osti.gov/Initiatives/QIS/QIS-Centers</a:t>
            </a:r>
            <a:r>
              <a:rPr lang="en-US" sz="1400" i="1" dirty="0">
                <a:latin typeface="Candara" panose="020E0502030303020204" pitchFamily="34" charset="0"/>
              </a:rPr>
              <a:t>  </a:t>
            </a:r>
          </a:p>
        </p:txBody>
      </p:sp>
      <p:pic>
        <p:nvPicPr>
          <p:cNvPr id="1026" name="Picture 2" descr="Quantum Systems Accelerator">
            <a:extLst>
              <a:ext uri="{FF2B5EF4-FFF2-40B4-BE49-F238E27FC236}">
                <a16:creationId xmlns:a16="http://schemas.microsoft.com/office/drawing/2014/main" id="{29778284-964D-ED52-A5ED-379518A3A8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5166" y="4327397"/>
            <a:ext cx="2984831" cy="64008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96F15F49-3974-645A-36AE-7D426B7C5FB6}"/>
              </a:ext>
            </a:extLst>
          </p:cNvPr>
          <p:cNvSpPr/>
          <p:nvPr/>
        </p:nvSpPr>
        <p:spPr>
          <a:xfrm>
            <a:off x="2832823" y="4366997"/>
            <a:ext cx="2269466" cy="457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DD6091A5-7C2C-6C0E-C768-AFBAD5FCBCA9}"/>
              </a:ext>
            </a:extLst>
          </p:cNvPr>
          <p:cNvSpPr/>
          <p:nvPr/>
        </p:nvSpPr>
        <p:spPr>
          <a:xfrm>
            <a:off x="2992328" y="3178658"/>
            <a:ext cx="5611944" cy="2148776"/>
          </a:xfrm>
          <a:prstGeom prst="roundRect">
            <a:avLst/>
          </a:prstGeom>
          <a:solidFill>
            <a:schemeClr val="accent5">
              <a:lumMod val="75000"/>
            </a:schemeClr>
          </a:solidFill>
          <a:ln/>
        </p:spPr>
        <p:style>
          <a:lnRef idx="1">
            <a:schemeClr val="accent3"/>
          </a:lnRef>
          <a:fillRef idx="1002">
            <a:schemeClr val="dk2"/>
          </a:fillRef>
          <a:effectRef idx="1">
            <a:schemeClr val="accent3"/>
          </a:effectRef>
          <a:fontRef idx="minor">
            <a:schemeClr val="dk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Significant Impact </a:t>
            </a:r>
            <a:r>
              <a:rPr lang="en-US" b="1" dirty="0">
                <a:solidFill>
                  <a:schemeClr val="accent4">
                    <a:lumMod val="20000"/>
                    <a:lumOff val="80000"/>
                  </a:schemeClr>
                </a:solidFill>
                <a:latin typeface="Candara" panose="020E0502030303020204" pitchFamily="34" charset="0"/>
                <a:cs typeface="Arial" panose="020B0604020202020204" pitchFamily="34" charset="0"/>
              </a:rPr>
              <a:t>to Advance Quantum Research</a:t>
            </a:r>
            <a:endPar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Major Cross-Cutting Challenge</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Science and Technology Innovation Chain</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QIS Ecosystem Stewardship</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Multi-Disciplinary Leadership</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Well-Structured Plan and Metrics</a:t>
            </a:r>
          </a:p>
          <a:p>
            <a:pPr marL="285750" indent="-285750" algn="ctr">
              <a:buFont typeface="Wingdings" panose="05000000000000000000" pitchFamily="2" charset="2"/>
              <a:buChar char="ü"/>
              <a:defRPr/>
            </a:pPr>
            <a:r>
              <a:rPr kumimoji="0" lang="en-US" b="1" i="0" u="none" strike="noStrike" kern="1200" cap="none" spc="0" normalizeH="0" baseline="0" noProof="0" dirty="0">
                <a:ln>
                  <a:noFill/>
                </a:ln>
                <a:solidFill>
                  <a:schemeClr val="accent4">
                    <a:lumMod val="20000"/>
                    <a:lumOff val="80000"/>
                  </a:schemeClr>
                </a:solidFill>
                <a:effectLst/>
                <a:uLnTx/>
                <a:uFillTx/>
                <a:latin typeface="Candara" panose="020E0502030303020204" pitchFamily="34" charset="0"/>
                <a:cs typeface="Arial" panose="020B0604020202020204" pitchFamily="34" charset="0"/>
              </a:rPr>
              <a:t>Collaborative Management Structure </a:t>
            </a:r>
          </a:p>
        </p:txBody>
      </p:sp>
      <p:sp>
        <p:nvSpPr>
          <p:cNvPr id="3" name="Rectangle 3">
            <a:extLst>
              <a:ext uri="{FF2B5EF4-FFF2-40B4-BE49-F238E27FC236}">
                <a16:creationId xmlns:a16="http://schemas.microsoft.com/office/drawing/2014/main" id="{C1720008-90CA-CA01-28F8-F6DDAC107406}"/>
              </a:ext>
            </a:extLst>
          </p:cNvPr>
          <p:cNvSpPr txBox="1">
            <a:spLocks noChangeArrowheads="1"/>
          </p:cNvSpPr>
          <p:nvPr/>
        </p:nvSpPr>
        <p:spPr>
          <a:xfrm>
            <a:off x="235790" y="950100"/>
            <a:ext cx="11695372" cy="6154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Font typeface="Wingdings" pitchFamily="2" charset="2"/>
              <a:buNone/>
            </a:pPr>
            <a:r>
              <a:rPr lang="en-US" sz="2000" dirty="0">
                <a:solidFill>
                  <a:srgbClr val="1E4980"/>
                </a:solidFill>
              </a:rPr>
              <a:t>DOE’s Office of Science addresses its mission by fostering world-leading science and technology programs and initiatives, including at each of the five QIS Research Centers</a:t>
            </a:r>
          </a:p>
        </p:txBody>
      </p:sp>
      <p:pic>
        <p:nvPicPr>
          <p:cNvPr id="6" name="Picture 5">
            <a:extLst>
              <a:ext uri="{FF2B5EF4-FFF2-40B4-BE49-F238E27FC236}">
                <a16:creationId xmlns:a16="http://schemas.microsoft.com/office/drawing/2014/main" id="{20A1F7E6-3F1B-A782-113B-1F8592109E7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323871">
            <a:off x="206779" y="3850674"/>
            <a:ext cx="1218710" cy="1488123"/>
          </a:xfrm>
          <a:prstGeom prst="rect">
            <a:avLst/>
          </a:prstGeom>
          <a:noFill/>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11FB58E-A446-B85C-47CE-98EE79C3143F}"/>
              </a:ext>
            </a:extLst>
          </p:cNvPr>
          <p:cNvSpPr txBox="1"/>
          <p:nvPr/>
        </p:nvSpPr>
        <p:spPr>
          <a:xfrm>
            <a:off x="254615" y="5388983"/>
            <a:ext cx="1542410" cy="646331"/>
          </a:xfrm>
          <a:prstGeom prst="rect">
            <a:avLst/>
          </a:prstGeom>
          <a:noFill/>
        </p:spPr>
        <p:txBody>
          <a:bodyPr wrap="none" rtlCol="0">
            <a:spAutoFit/>
          </a:bodyPr>
          <a:lstStyle/>
          <a:p>
            <a:r>
              <a:rPr lang="en-US" sz="900" i="1" dirty="0"/>
              <a:t>National Quantum Initiative </a:t>
            </a:r>
          </a:p>
          <a:p>
            <a:r>
              <a:rPr lang="en-US" sz="900" i="1" dirty="0"/>
              <a:t>Act, passed by U.S. Congress</a:t>
            </a:r>
          </a:p>
          <a:p>
            <a:r>
              <a:rPr lang="en-US" sz="900" i="1" dirty="0"/>
              <a:t>and signed by the President, </a:t>
            </a:r>
          </a:p>
          <a:p>
            <a:r>
              <a:rPr lang="en-US" sz="900" i="1" dirty="0"/>
              <a:t>December 2018</a:t>
            </a:r>
          </a:p>
        </p:txBody>
      </p:sp>
      <p:pic>
        <p:nvPicPr>
          <p:cNvPr id="10" name="Picture 2">
            <a:extLst>
              <a:ext uri="{FF2B5EF4-FFF2-40B4-BE49-F238E27FC236}">
                <a16:creationId xmlns:a16="http://schemas.microsoft.com/office/drawing/2014/main" id="{401819DA-8EF6-A82A-504C-29674CCB64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50076" y="2699682"/>
            <a:ext cx="1344072" cy="43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65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400" dirty="0"/>
              <a:t>DOE Office of Science and QIS</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4</a:t>
            </a:fld>
            <a:endParaRPr lang="en-US"/>
          </a:p>
        </p:txBody>
      </p:sp>
      <p:sp>
        <p:nvSpPr>
          <p:cNvPr id="23" name="Rectangle 3">
            <a:extLst>
              <a:ext uri="{FF2B5EF4-FFF2-40B4-BE49-F238E27FC236}">
                <a16:creationId xmlns:a16="http://schemas.microsoft.com/office/drawing/2014/main" id="{04F3F1A7-BE99-EA51-CD62-18BC76786C50}"/>
              </a:ext>
            </a:extLst>
          </p:cNvPr>
          <p:cNvSpPr txBox="1">
            <a:spLocks noChangeArrowheads="1"/>
          </p:cNvSpPr>
          <p:nvPr/>
        </p:nvSpPr>
        <p:spPr>
          <a:xfrm>
            <a:off x="258440" y="972810"/>
            <a:ext cx="11695372" cy="525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pPr>
            <a:r>
              <a:rPr lang="en-US" sz="2000" dirty="0">
                <a:solidFill>
                  <a:srgbClr val="1E4980"/>
                </a:solidFill>
              </a:rPr>
              <a:t>National QIS Research Centers are a critical part of our QIS Portfolio </a:t>
            </a:r>
            <a:r>
              <a:rPr lang="en-US" sz="2000" i="1" u="sng" dirty="0">
                <a:solidFill>
                  <a:srgbClr val="1E4980"/>
                </a:solidFill>
              </a:rPr>
              <a:t>and</a:t>
            </a:r>
            <a:r>
              <a:rPr lang="en-US" sz="2000" dirty="0">
                <a:solidFill>
                  <a:srgbClr val="1E4980"/>
                </a:solidFill>
              </a:rPr>
              <a:t> leverage Office of Science’s unique strengths to advance basic science and quantum-based technologies</a:t>
            </a:r>
            <a:endParaRPr lang="en-US" sz="2000" dirty="0"/>
          </a:p>
          <a:p>
            <a:pPr algn="ctr">
              <a:lnSpc>
                <a:spcPct val="100000"/>
              </a:lnSpc>
            </a:pPr>
            <a:endParaRPr lang="en-US" sz="2000" i="1" dirty="0"/>
          </a:p>
        </p:txBody>
      </p:sp>
      <p:sp>
        <p:nvSpPr>
          <p:cNvPr id="25" name="Rectangle 24">
            <a:extLst>
              <a:ext uri="{FF2B5EF4-FFF2-40B4-BE49-F238E27FC236}">
                <a16:creationId xmlns:a16="http://schemas.microsoft.com/office/drawing/2014/main" id="{3DC19754-7CFE-0566-50EC-EFD4FEC22C69}"/>
              </a:ext>
            </a:extLst>
          </p:cNvPr>
          <p:cNvSpPr/>
          <p:nvPr/>
        </p:nvSpPr>
        <p:spPr>
          <a:xfrm>
            <a:off x="9618753" y="3680987"/>
            <a:ext cx="2204390" cy="200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C8DD583-D301-6C89-0C4F-8814CDFE4B47}"/>
              </a:ext>
            </a:extLst>
          </p:cNvPr>
          <p:cNvSpPr/>
          <p:nvPr/>
        </p:nvSpPr>
        <p:spPr>
          <a:xfrm>
            <a:off x="686814" y="1653881"/>
            <a:ext cx="3397049" cy="4425910"/>
          </a:xfrm>
          <a:prstGeom prst="roundRect">
            <a:avLst/>
          </a:prstGeom>
          <a:solidFill>
            <a:srgbClr val="1E4980"/>
          </a:solidFill>
          <a:ln w="12700" cap="flat" cmpd="sng" algn="ctr">
            <a:solidFill>
              <a:srgbClr val="1E4980"/>
            </a:solidFill>
            <a:prstDash val="solid"/>
            <a:miter lim="800000"/>
          </a:ln>
          <a:effectLst/>
        </p:spPr>
        <p:txBody>
          <a:bodyPr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900" b="1" i="0" u="sng" strike="noStrike" kern="0" cap="none" spc="0" normalizeH="0" baseline="0" noProof="0" dirty="0">
                <a:ln>
                  <a:noFill/>
                </a:ln>
                <a:solidFill>
                  <a:schemeClr val="accent2">
                    <a:lumMod val="20000"/>
                    <a:lumOff val="80000"/>
                  </a:schemeClr>
                </a:solidFill>
                <a:effectLst/>
                <a:uLnTx/>
                <a:uFillTx/>
                <a:latin typeface="Candara" panose="020E0502030303020204" pitchFamily="34" charset="0"/>
              </a:rPr>
              <a:t>All of </a:t>
            </a:r>
            <a:r>
              <a:rPr lang="en-US" sz="1900" b="1" u="sng" kern="0" dirty="0">
                <a:solidFill>
                  <a:schemeClr val="accent2">
                    <a:lumMod val="20000"/>
                    <a:lumOff val="80000"/>
                  </a:schemeClr>
                </a:solidFill>
                <a:latin typeface="Candara" panose="020E0502030303020204" pitchFamily="34" charset="0"/>
              </a:rPr>
              <a:t>Office of Science</a:t>
            </a:r>
            <a:r>
              <a:rPr kumimoji="0" lang="en-US" sz="1900" b="1" i="0" u="sng" strike="noStrike" kern="0" cap="none" spc="0" normalizeH="0" baseline="0" noProof="0" dirty="0">
                <a:ln>
                  <a:noFill/>
                </a:ln>
                <a:solidFill>
                  <a:schemeClr val="accent2">
                    <a:lumMod val="20000"/>
                    <a:lumOff val="80000"/>
                  </a:schemeClr>
                </a:solidFill>
                <a:effectLst/>
                <a:uLnTx/>
                <a:uFillTx/>
                <a:latin typeface="Candara" panose="020E0502030303020204" pitchFamily="34" charset="0"/>
              </a:rPr>
              <a:t>, </a:t>
            </a:r>
            <a:br>
              <a:rPr kumimoji="0" lang="en-US" sz="1900" b="1" i="0" u="sng" strike="noStrike" kern="0" cap="none" spc="0" normalizeH="0" baseline="0" noProof="0" dirty="0">
                <a:ln>
                  <a:noFill/>
                </a:ln>
                <a:solidFill>
                  <a:schemeClr val="accent2">
                    <a:lumMod val="20000"/>
                    <a:lumOff val="80000"/>
                  </a:schemeClr>
                </a:solidFill>
                <a:effectLst/>
                <a:uLnTx/>
                <a:uFillTx/>
                <a:latin typeface="Candara" panose="020E0502030303020204" pitchFamily="34" charset="0"/>
              </a:rPr>
            </a:br>
            <a:r>
              <a:rPr kumimoji="0" lang="en-US" sz="1900" b="1" i="0" u="sng" strike="noStrike" kern="0" cap="none" spc="0" normalizeH="0" baseline="0" noProof="0" dirty="0">
                <a:ln>
                  <a:noFill/>
                </a:ln>
                <a:solidFill>
                  <a:schemeClr val="accent2">
                    <a:lumMod val="20000"/>
                    <a:lumOff val="80000"/>
                  </a:schemeClr>
                </a:solidFill>
                <a:effectLst/>
                <a:uLnTx/>
                <a:uFillTx/>
                <a:latin typeface="Candara" panose="020E0502030303020204" pitchFamily="34" charset="0"/>
              </a:rPr>
              <a:t>All of QIS</a:t>
            </a:r>
          </a:p>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ndara" panose="020E0502030303020204" pitchFamily="34" charset="0"/>
            </a:endParaRP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DOE team approach in processing the funding</a:t>
            </a: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Cross-program coordination of QIS within DOE’s </a:t>
            </a:r>
            <a:r>
              <a:rPr lang="en-US" kern="0" dirty="0">
                <a:solidFill>
                  <a:prstClr val="white"/>
                </a:solidFill>
                <a:latin typeface="Candara" panose="020E0502030303020204" pitchFamily="34" charset="0"/>
              </a:rPr>
              <a:t>Office of Science</a:t>
            </a:r>
            <a:endParaRPr kumimoji="0" lang="en-US" sz="1800" b="0" i="0" u="none" strike="noStrike" kern="0" cap="none" spc="0" normalizeH="0" baseline="0" noProof="0" dirty="0">
              <a:ln>
                <a:noFill/>
              </a:ln>
              <a:solidFill>
                <a:prstClr val="white"/>
              </a:solidFill>
              <a:effectLst/>
              <a:uLnTx/>
              <a:uFillTx/>
              <a:latin typeface="Candara" panose="020E0502030303020204" pitchFamily="34" charset="0"/>
            </a:endParaRP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kern="0" dirty="0">
                <a:solidFill>
                  <a:prstClr val="white"/>
                </a:solidFill>
                <a:latin typeface="Candara" panose="020E0502030303020204" pitchFamily="34" charset="0"/>
              </a:rPr>
              <a:t>Office of Science</a:t>
            </a: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-wide and QIS-wide scope, management, and expected impacts </a:t>
            </a:r>
          </a:p>
        </p:txBody>
      </p:sp>
      <p:sp>
        <p:nvSpPr>
          <p:cNvPr id="13" name="Rectangle: Rounded Corners 12">
            <a:extLst>
              <a:ext uri="{FF2B5EF4-FFF2-40B4-BE49-F238E27FC236}">
                <a16:creationId xmlns:a16="http://schemas.microsoft.com/office/drawing/2014/main" id="{F3B4FB0A-9A00-B717-D028-68435C39A310}"/>
              </a:ext>
            </a:extLst>
          </p:cNvPr>
          <p:cNvSpPr/>
          <p:nvPr/>
        </p:nvSpPr>
        <p:spPr>
          <a:xfrm>
            <a:off x="4404533" y="1653881"/>
            <a:ext cx="3397050" cy="4425910"/>
          </a:xfrm>
          <a:prstGeom prst="roundRect">
            <a:avLst/>
          </a:prstGeom>
          <a:solidFill>
            <a:srgbClr val="1E4980"/>
          </a:solidFill>
          <a:ln w="12700" cap="flat" cmpd="sng" algn="ctr">
            <a:solidFill>
              <a:srgbClr val="1E4980"/>
            </a:solidFill>
            <a:prstDash val="solid"/>
            <a:miter lim="800000"/>
          </a:ln>
          <a:effectLst/>
        </p:spPr>
        <p:txBody>
          <a:bodyPr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900" b="1" i="0" u="sng" strike="noStrike" kern="0" cap="none" spc="0" normalizeH="0" baseline="0" noProof="0" dirty="0">
                <a:ln>
                  <a:noFill/>
                </a:ln>
                <a:solidFill>
                  <a:schemeClr val="accent2">
                    <a:lumMod val="20000"/>
                    <a:lumOff val="80000"/>
                  </a:schemeClr>
                </a:solidFill>
                <a:effectLst/>
                <a:uLnTx/>
                <a:uFillTx/>
                <a:latin typeface="Candara" panose="020E0502030303020204" pitchFamily="34" charset="0"/>
              </a:rPr>
              <a:t>Community Engagement</a:t>
            </a:r>
          </a:p>
          <a:p>
            <a:pPr marL="0" marR="0" lvl="0" indent="0" algn="ctr" defTabSz="914400" eaLnBrk="1" fontAlgn="auto" latinLnBrk="0" hangingPunct="1">
              <a:lnSpc>
                <a:spcPct val="100000"/>
              </a:lnSpc>
              <a:spcBef>
                <a:spcPts val="600"/>
              </a:spcBef>
              <a:spcAft>
                <a:spcPts val="0"/>
              </a:spcAft>
              <a:buClrTx/>
              <a:buSzTx/>
              <a:buFontTx/>
              <a:buNone/>
              <a:tabLst/>
              <a:defRPr/>
            </a:pPr>
            <a:endParaRPr lang="en-US" sz="1400" u="sng" kern="0" dirty="0">
              <a:solidFill>
                <a:prstClr val="white"/>
              </a:solidFill>
              <a:latin typeface="Candara" panose="020E0502030303020204" pitchFamily="34" charset="0"/>
            </a:endParaRPr>
          </a:p>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sng" strike="noStrike" kern="0" cap="none" spc="0" normalizeH="0" baseline="0" noProof="0" dirty="0">
              <a:ln>
                <a:noFill/>
              </a:ln>
              <a:solidFill>
                <a:prstClr val="white"/>
              </a:solidFill>
              <a:effectLst/>
              <a:uLnTx/>
              <a:uFillTx/>
              <a:latin typeface="Candara" panose="020E0502030303020204" pitchFamily="34" charset="0"/>
            </a:endParaRP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Formal Request For Information as a prelude to the </a:t>
            </a:r>
            <a:r>
              <a:rPr lang="en-US" kern="0" dirty="0">
                <a:solidFill>
                  <a:prstClr val="white"/>
                </a:solidFill>
                <a:latin typeface="Candara" panose="020E0502030303020204" pitchFamily="34" charset="0"/>
              </a:rPr>
              <a:t>funding opportunity announcement </a:t>
            </a:r>
            <a:endParaRPr kumimoji="0" lang="en-US" sz="1800" b="0" i="0" u="none" strike="noStrike" kern="0" cap="none" spc="0" normalizeH="0" baseline="0" noProof="0" dirty="0">
              <a:ln>
                <a:noFill/>
              </a:ln>
              <a:solidFill>
                <a:prstClr val="white"/>
              </a:solidFill>
              <a:effectLst/>
              <a:uLnTx/>
              <a:uFillTx/>
              <a:latin typeface="Candara" panose="020E0502030303020204" pitchFamily="34" charset="0"/>
            </a:endParaRPr>
          </a:p>
          <a:p>
            <a:pPr marL="285750" indent="-285750">
              <a:spcBef>
                <a:spcPts val="600"/>
              </a:spcBef>
              <a:buFont typeface="Wingdings" panose="05000000000000000000" pitchFamily="2" charset="2"/>
              <a:buChar char="Ø"/>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Stewardship role</a:t>
            </a:r>
            <a:endParaRPr lang="en-US" kern="0" dirty="0">
              <a:solidFill>
                <a:prstClr val="white"/>
              </a:solidFill>
              <a:latin typeface="Candara" panose="020E0502030303020204" pitchFamily="34" charset="0"/>
            </a:endParaRP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kern="0" dirty="0">
                <a:solidFill>
                  <a:prstClr val="white"/>
                </a:solidFill>
                <a:latin typeface="Candara" panose="020E0502030303020204" pitchFamily="34" charset="0"/>
              </a:rPr>
              <a:t>Office of </a:t>
            </a:r>
            <a:r>
              <a:rPr lang="en-US" kern="0" dirty="0">
                <a:solidFill>
                  <a:srgbClr val="FFFFFF"/>
                </a:solidFill>
                <a:latin typeface="Candara" panose="020E0502030303020204" pitchFamily="34" charset="0"/>
              </a:rPr>
              <a:t>Science</a:t>
            </a: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 website: </a:t>
            </a:r>
            <a:r>
              <a:rPr kumimoji="0" lang="en-US" sz="1800" b="0" i="1" u="none" strike="noStrike" kern="0" cap="none" spc="0" normalizeH="0" baseline="0" noProof="0" dirty="0">
                <a:ln>
                  <a:noFill/>
                </a:ln>
                <a:solidFill>
                  <a:srgbClr val="FFFFFF"/>
                </a:solidFill>
                <a:effectLst/>
                <a:uLnTx/>
                <a:uFillTx/>
                <a:latin typeface="Candara" panose="020E0502030303020204" pitchFamily="34" charset="0"/>
                <a:hlinkClick r:id="rId2">
                  <a:extLst>
                    <a:ext uri="{A12FA001-AC4F-418D-AE19-62706E023703}">
                      <ahyp:hlinkClr xmlns:ahyp="http://schemas.microsoft.com/office/drawing/2018/hyperlinkcolor" val="tx"/>
                    </a:ext>
                  </a:extLst>
                </a:hlinkClick>
              </a:rPr>
              <a:t>https://science.osti.gov/</a:t>
            </a:r>
            <a:br>
              <a:rPr kumimoji="0" lang="en-US" sz="1800" b="0" i="1" u="none" strike="noStrike" kern="0" cap="none" spc="0" normalizeH="0" baseline="0" noProof="0" dirty="0">
                <a:ln>
                  <a:noFill/>
                </a:ln>
                <a:solidFill>
                  <a:srgbClr val="FFFFFF"/>
                </a:solidFill>
                <a:effectLst/>
                <a:uLnTx/>
                <a:uFillTx/>
                <a:latin typeface="Candara" panose="020E0502030303020204" pitchFamily="34" charset="0"/>
                <a:hlinkClick r:id="rId2">
                  <a:extLst>
                    <a:ext uri="{A12FA001-AC4F-418D-AE19-62706E023703}">
                      <ahyp:hlinkClr xmlns:ahyp="http://schemas.microsoft.com/office/drawing/2018/hyperlinkcolor" val="tx"/>
                    </a:ext>
                  </a:extLst>
                </a:hlinkClick>
              </a:rPr>
            </a:br>
            <a:r>
              <a:rPr kumimoji="0" lang="en-US" sz="1800" b="0" i="1" u="none" strike="noStrike" kern="0" cap="none" spc="0" normalizeH="0" baseline="0" noProof="0" dirty="0">
                <a:ln>
                  <a:noFill/>
                </a:ln>
                <a:solidFill>
                  <a:srgbClr val="FFFFFF"/>
                </a:solidFill>
                <a:effectLst/>
                <a:uLnTx/>
                <a:uFillTx/>
                <a:latin typeface="Candara" panose="020E0502030303020204" pitchFamily="34" charset="0"/>
                <a:hlinkClick r:id="rId2">
                  <a:extLst>
                    <a:ext uri="{A12FA001-AC4F-418D-AE19-62706E023703}">
                      <ahyp:hlinkClr xmlns:ahyp="http://schemas.microsoft.com/office/drawing/2018/hyperlinkcolor" val="tx"/>
                    </a:ext>
                  </a:extLst>
                </a:hlinkClick>
              </a:rPr>
              <a:t>Initiatives/QIS</a:t>
            </a:r>
            <a:r>
              <a:rPr kumimoji="0" lang="en-US" sz="1800" b="0" i="1" u="none" strike="noStrike" kern="0" cap="none" spc="0" normalizeH="0" baseline="0" noProof="0" dirty="0">
                <a:ln>
                  <a:noFill/>
                </a:ln>
                <a:solidFill>
                  <a:srgbClr val="FFFFFF"/>
                </a:solidFill>
                <a:effectLst/>
                <a:uLnTx/>
                <a:uFillTx/>
                <a:latin typeface="Candara" panose="020E0502030303020204" pitchFamily="34" charset="0"/>
              </a:rPr>
              <a:t>   </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panose="020E0502030303020204" pitchFamily="34" charset="0"/>
            </a:endParaRPr>
          </a:p>
        </p:txBody>
      </p:sp>
      <p:sp>
        <p:nvSpPr>
          <p:cNvPr id="14" name="Rectangle: Rounded Corners 13">
            <a:extLst>
              <a:ext uri="{FF2B5EF4-FFF2-40B4-BE49-F238E27FC236}">
                <a16:creationId xmlns:a16="http://schemas.microsoft.com/office/drawing/2014/main" id="{7D0EA110-98D3-FB9D-F1D7-EFD34BC04939}"/>
              </a:ext>
            </a:extLst>
          </p:cNvPr>
          <p:cNvSpPr/>
          <p:nvPr/>
        </p:nvSpPr>
        <p:spPr>
          <a:xfrm>
            <a:off x="8122732" y="1653881"/>
            <a:ext cx="3472637" cy="4425910"/>
          </a:xfrm>
          <a:prstGeom prst="roundRect">
            <a:avLst/>
          </a:prstGeom>
          <a:solidFill>
            <a:srgbClr val="1E4980"/>
          </a:solidFill>
          <a:ln w="12700" cap="flat" cmpd="sng" algn="ctr">
            <a:solidFill>
              <a:srgbClr val="1E4980"/>
            </a:solidFill>
            <a:prstDash val="solid"/>
            <a:miter lim="800000"/>
          </a:ln>
          <a:effectLst/>
        </p:spPr>
        <p:txBody>
          <a:bodyPr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900" b="1" i="0" u="sng" strike="noStrike" kern="0" cap="none" spc="0" normalizeH="0" baseline="0" noProof="0" dirty="0">
                <a:ln>
                  <a:noFill/>
                </a:ln>
                <a:solidFill>
                  <a:schemeClr val="accent2">
                    <a:lumMod val="20000"/>
                    <a:lumOff val="80000"/>
                  </a:schemeClr>
                </a:solidFill>
                <a:effectLst/>
                <a:uLnTx/>
                <a:uFillTx/>
                <a:latin typeface="Candara" panose="020E0502030303020204" pitchFamily="34" charset="0"/>
              </a:rPr>
              <a:t>Coordination &amp; Partnerships</a:t>
            </a:r>
          </a:p>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sng" strike="noStrike" kern="0" cap="none" spc="0" normalizeH="0" baseline="0" noProof="0" dirty="0">
              <a:ln>
                <a:noFill/>
              </a:ln>
              <a:solidFill>
                <a:prstClr val="white"/>
              </a:solidFill>
              <a:effectLst/>
              <a:uLnTx/>
              <a:uFillTx/>
              <a:latin typeface="Candara" panose="020E0502030303020204" pitchFamily="34" charset="0"/>
            </a:endParaRP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Foster coordination and collaborative partnerships among world-leading institutions, including international, </a:t>
            </a:r>
            <a:r>
              <a:rPr lang="en-US" kern="0" dirty="0">
                <a:solidFill>
                  <a:prstClr val="white"/>
                </a:solidFill>
                <a:latin typeface="Candara" panose="020E0502030303020204" pitchFamily="34" charset="0"/>
              </a:rPr>
              <a:t>through</a:t>
            </a: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 flexible arrangements</a:t>
            </a: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Focus on all levels of the S&amp;T innovation chain</a:t>
            </a:r>
          </a:p>
          <a:p>
            <a:pPr marL="28575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ndara" panose="020E0502030303020204" pitchFamily="34" charset="0"/>
              </a:rPr>
              <a:t>Executive Council</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panose="020E0502030303020204" pitchFamily="34" charset="0"/>
            </a:endParaRPr>
          </a:p>
        </p:txBody>
      </p:sp>
      <p:sp>
        <p:nvSpPr>
          <p:cNvPr id="15" name="Rectangle: Rounded Corners 14">
            <a:extLst>
              <a:ext uri="{FF2B5EF4-FFF2-40B4-BE49-F238E27FC236}">
                <a16:creationId xmlns:a16="http://schemas.microsoft.com/office/drawing/2014/main" id="{9AC6C826-8632-C038-0B15-847FC008867D}"/>
              </a:ext>
            </a:extLst>
          </p:cNvPr>
          <p:cNvSpPr/>
          <p:nvPr/>
        </p:nvSpPr>
        <p:spPr>
          <a:xfrm>
            <a:off x="3497550" y="5279170"/>
            <a:ext cx="5063641" cy="1413032"/>
          </a:xfrm>
          <a:prstGeom prst="round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u="none" strike="noStrike" kern="1200" cap="none" spc="0" normalizeH="0" baseline="0" noProof="0" dirty="0">
                <a:ln>
                  <a:noFill/>
                </a:ln>
                <a:solidFill>
                  <a:prstClr val="black"/>
                </a:solidFill>
                <a:effectLst/>
                <a:uLnTx/>
                <a:uFillTx/>
                <a:latin typeface="Candara" panose="020E0502030303020204" pitchFamily="34" charset="0"/>
                <a:cs typeface="Arial" panose="020B0604020202020204" pitchFamily="34" charset="0"/>
              </a:rPr>
              <a:t>QIS Science &amp; Technology (S&amp;T) Innovation Chain </a:t>
            </a:r>
          </a:p>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u="none" strike="noStrike" kern="1200" cap="none" spc="0" normalizeH="0" baseline="0" noProof="0" dirty="0">
                <a:ln>
                  <a:noFill/>
                </a:ln>
                <a:solidFill>
                  <a:prstClr val="black"/>
                </a:solidFill>
                <a:effectLst/>
                <a:uLnTx/>
                <a:uFillTx/>
                <a:latin typeface="Candara" panose="020E0502030303020204" pitchFamily="34" charset="0"/>
                <a:cs typeface="Arial" panose="020B0604020202020204" pitchFamily="34" charset="0"/>
              </a:rPr>
              <a:t>Advance Key Technical Areas of Interest</a:t>
            </a:r>
          </a:p>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u="none" strike="noStrike" kern="1200" cap="none" spc="0" normalizeH="0" baseline="0" noProof="0" dirty="0">
                <a:ln>
                  <a:noFill/>
                </a:ln>
                <a:solidFill>
                  <a:prstClr val="black"/>
                </a:solidFill>
                <a:effectLst/>
                <a:uLnTx/>
                <a:uFillTx/>
                <a:latin typeface="Candara" panose="020E0502030303020204" pitchFamily="34" charset="0"/>
                <a:cs typeface="Arial" panose="020B0604020202020204" pitchFamily="34" charset="0"/>
              </a:rPr>
              <a:t>QIS Ecosystem Stewardship</a:t>
            </a:r>
          </a:p>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u="none" strike="noStrike" kern="1200" cap="none" spc="0" normalizeH="0" baseline="0" noProof="0" dirty="0">
                <a:ln>
                  <a:noFill/>
                </a:ln>
                <a:solidFill>
                  <a:prstClr val="black"/>
                </a:solidFill>
                <a:effectLst/>
                <a:uLnTx/>
                <a:uFillTx/>
                <a:latin typeface="Candara" panose="020E0502030303020204" pitchFamily="34" charset="0"/>
                <a:cs typeface="Arial" panose="020B0604020202020204" pitchFamily="34" charset="0"/>
              </a:rPr>
              <a:t>Instrumentation and Facilities</a:t>
            </a:r>
          </a:p>
          <a:p>
            <a:pPr marL="182880" indent="-182880">
              <a:buFont typeface="Arial" panose="020B0604020202020204" pitchFamily="34" charset="0"/>
              <a:buChar char="•"/>
              <a:defRPr/>
            </a:pPr>
            <a:r>
              <a:rPr kumimoji="0" lang="en-US" sz="1700" b="0" u="none" strike="noStrike" kern="1200" cap="none" spc="0" normalizeH="0" baseline="0" noProof="0" dirty="0">
                <a:ln>
                  <a:noFill/>
                </a:ln>
                <a:solidFill>
                  <a:prstClr val="black"/>
                </a:solidFill>
                <a:effectLst/>
                <a:uLnTx/>
                <a:uFillTx/>
                <a:latin typeface="Candara" panose="020E0502030303020204" pitchFamily="34" charset="0"/>
                <a:cs typeface="Arial" panose="020B0604020202020204" pitchFamily="34" charset="0"/>
              </a:rPr>
              <a:t>Management Structure</a:t>
            </a:r>
          </a:p>
        </p:txBody>
      </p:sp>
    </p:spTree>
    <p:extLst>
      <p:ext uri="{BB962C8B-B14F-4D97-AF65-F5344CB8AC3E}">
        <p14:creationId xmlns:p14="http://schemas.microsoft.com/office/powerpoint/2010/main" val="372804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400" dirty="0"/>
              <a:t>SQMS Center</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5</a:t>
            </a:fld>
            <a:endParaRPr lang="en-US"/>
          </a:p>
        </p:txBody>
      </p:sp>
      <p:sp>
        <p:nvSpPr>
          <p:cNvPr id="20" name="Rectangle 3">
            <a:extLst>
              <a:ext uri="{FF2B5EF4-FFF2-40B4-BE49-F238E27FC236}">
                <a16:creationId xmlns:a16="http://schemas.microsoft.com/office/drawing/2014/main" id="{8D6A1F2E-3678-C242-7C92-523EB2099319}"/>
              </a:ext>
            </a:extLst>
          </p:cNvPr>
          <p:cNvSpPr txBox="1">
            <a:spLocks noChangeArrowheads="1"/>
          </p:cNvSpPr>
          <p:nvPr/>
        </p:nvSpPr>
        <p:spPr>
          <a:xfrm>
            <a:off x="225621" y="1026915"/>
            <a:ext cx="11457695" cy="17109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dirty="0">
                <a:solidFill>
                  <a:schemeClr val="tx1"/>
                </a:solidFill>
              </a:rPr>
              <a:t>Today,</a:t>
            </a:r>
          </a:p>
          <a:p>
            <a:pPr>
              <a:spcBef>
                <a:spcPts val="600"/>
              </a:spcBef>
            </a:pPr>
            <a:r>
              <a:rPr lang="en-US" sz="1900" dirty="0">
                <a:solidFill>
                  <a:schemeClr val="tx1"/>
                </a:solidFill>
              </a:rPr>
              <a:t>SQMS is the largest DOE-supported Quantum Center</a:t>
            </a:r>
          </a:p>
          <a:p>
            <a:pPr>
              <a:spcBef>
                <a:spcPts val="600"/>
              </a:spcBef>
            </a:pPr>
            <a:r>
              <a:rPr lang="en-US" sz="1900" dirty="0">
                <a:solidFill>
                  <a:schemeClr val="tx1"/>
                </a:solidFill>
              </a:rPr>
              <a:t>Brings together more than </a:t>
            </a:r>
            <a:r>
              <a:rPr lang="en-US" sz="2600" dirty="0">
                <a:solidFill>
                  <a:schemeClr val="accent2"/>
                </a:solidFill>
              </a:rPr>
              <a:t>450 </a:t>
            </a:r>
            <a:r>
              <a:rPr lang="en-US" sz="1900" dirty="0">
                <a:solidFill>
                  <a:schemeClr val="tx1"/>
                </a:solidFill>
              </a:rPr>
              <a:t>collaborators across</a:t>
            </a:r>
            <a:r>
              <a:rPr lang="en-US" sz="2600" dirty="0">
                <a:solidFill>
                  <a:schemeClr val="accent2"/>
                </a:solidFill>
              </a:rPr>
              <a:t> 30</a:t>
            </a:r>
            <a:r>
              <a:rPr lang="en-US" sz="1900" dirty="0">
                <a:solidFill>
                  <a:schemeClr val="tx1"/>
                </a:solidFill>
              </a:rPr>
              <a:t> institutions from </a:t>
            </a:r>
            <a:br>
              <a:rPr lang="en-US" sz="1900" dirty="0">
                <a:solidFill>
                  <a:schemeClr val="tx1"/>
                </a:solidFill>
              </a:rPr>
            </a:br>
            <a:r>
              <a:rPr lang="en-US" sz="1900" dirty="0">
                <a:solidFill>
                  <a:schemeClr val="tx1"/>
                </a:solidFill>
              </a:rPr>
              <a:t>academia, DOE national laboratories, and industry</a:t>
            </a:r>
          </a:p>
          <a:p>
            <a:pPr>
              <a:spcBef>
                <a:spcPts val="600"/>
              </a:spcBef>
            </a:pPr>
            <a:r>
              <a:rPr lang="en-US" sz="1900" dirty="0">
                <a:solidFill>
                  <a:schemeClr val="tx1"/>
                </a:solidFill>
              </a:rPr>
              <a:t>Including major international collaborators from world-leading institutes in Italy and the United Kingdom  </a:t>
            </a:r>
            <a:endParaRPr lang="en-US" sz="1800" dirty="0">
              <a:solidFill>
                <a:schemeClr val="tx1"/>
              </a:solidFill>
            </a:endParaRPr>
          </a:p>
        </p:txBody>
      </p:sp>
      <p:sp>
        <p:nvSpPr>
          <p:cNvPr id="25" name="Rectangle 24">
            <a:extLst>
              <a:ext uri="{FF2B5EF4-FFF2-40B4-BE49-F238E27FC236}">
                <a16:creationId xmlns:a16="http://schemas.microsoft.com/office/drawing/2014/main" id="{3DC19754-7CFE-0566-50EC-EFD4FEC22C69}"/>
              </a:ext>
            </a:extLst>
          </p:cNvPr>
          <p:cNvSpPr/>
          <p:nvPr/>
        </p:nvSpPr>
        <p:spPr>
          <a:xfrm>
            <a:off x="9618753" y="3700440"/>
            <a:ext cx="2204390" cy="200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bject 5">
            <a:extLst>
              <a:ext uri="{FF2B5EF4-FFF2-40B4-BE49-F238E27FC236}">
                <a16:creationId xmlns:a16="http://schemas.microsoft.com/office/drawing/2014/main" id="{F4E42557-9551-D1CA-6AB0-40E0543A916A}"/>
              </a:ext>
            </a:extLst>
          </p:cNvPr>
          <p:cNvSpPr/>
          <p:nvPr/>
        </p:nvSpPr>
        <p:spPr>
          <a:xfrm>
            <a:off x="8649366" y="1175677"/>
            <a:ext cx="3284970" cy="812811"/>
          </a:xfrm>
          <a:prstGeom prst="rect">
            <a:avLst/>
          </a:prstGeom>
          <a:blipFill>
            <a:blip r:embed="rId2" cstate="print"/>
            <a:stretch>
              <a:fillRect/>
            </a:stretch>
          </a:blipFill>
        </p:spPr>
        <p:txBody>
          <a:bodyPr wrap="square" lIns="0" tIns="0" rIns="0" bIns="0" rtlCol="0"/>
          <a:lstStyle/>
          <a:p>
            <a:endParaRPr/>
          </a:p>
        </p:txBody>
      </p:sp>
      <p:pic>
        <p:nvPicPr>
          <p:cNvPr id="14" name="Picture 13" descr="A group of logos with different colors&#10;&#10;Description automatically generated with medium confidence">
            <a:extLst>
              <a:ext uri="{FF2B5EF4-FFF2-40B4-BE49-F238E27FC236}">
                <a16:creationId xmlns:a16="http://schemas.microsoft.com/office/drawing/2014/main" id="{B479D078-7C2C-F81E-A715-9EE2523EDFA9}"/>
              </a:ext>
            </a:extLst>
          </p:cNvPr>
          <p:cNvPicPr>
            <a:picLocks noChangeAspect="1"/>
          </p:cNvPicPr>
          <p:nvPr/>
        </p:nvPicPr>
        <p:blipFill rotWithShape="1">
          <a:blip r:embed="rId3"/>
          <a:srcRect l="873" t="649" r="873" b="-1"/>
          <a:stretch/>
        </p:blipFill>
        <p:spPr>
          <a:xfrm>
            <a:off x="153513" y="2817091"/>
            <a:ext cx="11853760" cy="3639624"/>
          </a:xfrm>
          <a:prstGeom prst="rect">
            <a:avLst/>
          </a:prstGeom>
        </p:spPr>
      </p:pic>
    </p:spTree>
    <p:extLst>
      <p:ext uri="{BB962C8B-B14F-4D97-AF65-F5344CB8AC3E}">
        <p14:creationId xmlns:p14="http://schemas.microsoft.com/office/powerpoint/2010/main" val="9350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100" dirty="0"/>
              <a:t>National QIS Research Centers: Goals and Progress</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6</a:t>
            </a:fld>
            <a:endParaRPr lang="en-US"/>
          </a:p>
        </p:txBody>
      </p:sp>
      <p:sp>
        <p:nvSpPr>
          <p:cNvPr id="20" name="Rectangle 3">
            <a:extLst>
              <a:ext uri="{FF2B5EF4-FFF2-40B4-BE49-F238E27FC236}">
                <a16:creationId xmlns:a16="http://schemas.microsoft.com/office/drawing/2014/main" id="{8D6A1F2E-3678-C242-7C92-523EB2099319}"/>
              </a:ext>
            </a:extLst>
          </p:cNvPr>
          <p:cNvSpPr txBox="1">
            <a:spLocks noChangeArrowheads="1"/>
          </p:cNvSpPr>
          <p:nvPr/>
        </p:nvSpPr>
        <p:spPr>
          <a:xfrm>
            <a:off x="233364" y="1082585"/>
            <a:ext cx="11657939" cy="5288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solidFill>
                  <a:srgbClr val="1E4980"/>
                </a:solidFill>
              </a:rPr>
              <a:t>Efforts at each National QIS Research Center, including SQMS, are </a:t>
            </a:r>
            <a:r>
              <a:rPr lang="en-US" sz="1800" dirty="0">
                <a:solidFill>
                  <a:srgbClr val="C00000"/>
                </a:solidFill>
              </a:rPr>
              <a:t>goal-driven and collaborative </a:t>
            </a:r>
            <a:r>
              <a:rPr lang="en-US" sz="1800" dirty="0">
                <a:solidFill>
                  <a:srgbClr val="1E4980"/>
                </a:solidFill>
              </a:rPr>
              <a:t>at a scale and of a type that is different compared to those from other mechanisms of research support</a:t>
            </a:r>
          </a:p>
          <a:p>
            <a:pPr lvl="1">
              <a:spcBef>
                <a:spcPts val="600"/>
              </a:spcBef>
            </a:pPr>
            <a:r>
              <a:rPr lang="en-US" sz="1800" dirty="0"/>
              <a:t>For e.g., they are not single-investigator or small-group research efforts</a:t>
            </a:r>
          </a:p>
          <a:p>
            <a:pPr marL="320040" lvl="1" indent="0">
              <a:spcBef>
                <a:spcPts val="600"/>
              </a:spcBef>
              <a:buNone/>
            </a:pPr>
            <a:endParaRPr lang="en-US" sz="400" dirty="0"/>
          </a:p>
          <a:p>
            <a:pPr>
              <a:spcBef>
                <a:spcPts val="600"/>
              </a:spcBef>
            </a:pPr>
            <a:r>
              <a:rPr lang="en-US" sz="1800" dirty="0">
                <a:solidFill>
                  <a:srgbClr val="1E4980"/>
                </a:solidFill>
              </a:rPr>
              <a:t>Synergies across disciplines, research sectors, and approaches leading to significant advancements and discoveries</a:t>
            </a:r>
          </a:p>
          <a:p>
            <a:pPr lvl="1">
              <a:spcBef>
                <a:spcPts val="600"/>
              </a:spcBef>
            </a:pPr>
            <a:r>
              <a:rPr lang="en-US" sz="1800" dirty="0"/>
              <a:t>The Centers produce a synthesis across — not just a collection of — various research efforts</a:t>
            </a:r>
          </a:p>
          <a:p>
            <a:pPr marL="320040" lvl="1" indent="0">
              <a:spcBef>
                <a:spcPts val="600"/>
              </a:spcBef>
              <a:buNone/>
            </a:pPr>
            <a:endParaRPr lang="en-US" sz="400" dirty="0"/>
          </a:p>
          <a:p>
            <a:pPr>
              <a:spcBef>
                <a:spcPts val="600"/>
              </a:spcBef>
            </a:pPr>
            <a:r>
              <a:rPr lang="en-US" sz="1800" dirty="0">
                <a:solidFill>
                  <a:srgbClr val="1E4980"/>
                </a:solidFill>
              </a:rPr>
              <a:t>Focus on advancing the core thrusts defined by each Center’s vision and goals</a:t>
            </a:r>
          </a:p>
          <a:p>
            <a:pPr lvl="1">
              <a:spcBef>
                <a:spcPts val="600"/>
              </a:spcBef>
            </a:pPr>
            <a:r>
              <a:rPr lang="en-US" sz="1800" dirty="0"/>
              <a:t>Develop and advance quantum platforms and testbeds to enable quantum computing for the benefit of the broader community</a:t>
            </a:r>
          </a:p>
          <a:p>
            <a:pPr marL="320040" lvl="1" indent="0">
              <a:spcBef>
                <a:spcPts val="600"/>
              </a:spcBef>
              <a:buNone/>
            </a:pPr>
            <a:endParaRPr lang="en-US" sz="400" dirty="0"/>
          </a:p>
          <a:p>
            <a:pPr>
              <a:spcBef>
                <a:spcPts val="600"/>
              </a:spcBef>
            </a:pPr>
            <a:r>
              <a:rPr lang="en-US" sz="1800" dirty="0">
                <a:solidFill>
                  <a:srgbClr val="1E4980"/>
                </a:solidFill>
              </a:rPr>
              <a:t>A key aspect of each Center is its ability to develop and implement new and unique prototypes, tools, and approaches, and make these available to the broader science and technology community, where appropriate</a:t>
            </a:r>
          </a:p>
          <a:p>
            <a:pPr marL="0" indent="0">
              <a:spcBef>
                <a:spcPts val="600"/>
              </a:spcBef>
              <a:buNone/>
            </a:pPr>
            <a:endParaRPr lang="en-US" sz="400" dirty="0">
              <a:solidFill>
                <a:srgbClr val="1E4980"/>
              </a:solidFill>
            </a:endParaRPr>
          </a:p>
          <a:p>
            <a:pPr>
              <a:spcBef>
                <a:spcPts val="600"/>
              </a:spcBef>
            </a:pPr>
            <a:r>
              <a:rPr lang="en-US" sz="1800" dirty="0">
                <a:solidFill>
                  <a:srgbClr val="1E4980"/>
                </a:solidFill>
              </a:rPr>
              <a:t>Regularly assess and discuss the progress towards individual Center’s milestones and goals, as well as each Center’s impact, by way of annual progress reports, review materials, and other documents</a:t>
            </a:r>
          </a:p>
          <a:p>
            <a:pPr lvl="1">
              <a:spcBef>
                <a:spcPts val="600"/>
              </a:spcBef>
            </a:pPr>
            <a:r>
              <a:rPr lang="en-US" sz="1800" dirty="0">
                <a:solidFill>
                  <a:srgbClr val="C00000"/>
                </a:solidFill>
              </a:rPr>
              <a:t>Includes the mid-term reviews held in Feb-Mar 2023 to evaluate progress, goals, and impacts </a:t>
            </a:r>
            <a:r>
              <a:rPr lang="en-US" sz="1800" i="1" dirty="0">
                <a:solidFill>
                  <a:srgbClr val="C00000"/>
                </a:solidFill>
              </a:rPr>
              <a:t>(more next slide…)</a:t>
            </a:r>
          </a:p>
          <a:p>
            <a:pPr>
              <a:spcBef>
                <a:spcPts val="600"/>
              </a:spcBef>
            </a:pPr>
            <a:endParaRPr lang="en-US" sz="400" dirty="0">
              <a:solidFill>
                <a:srgbClr val="1E4980"/>
              </a:solidFill>
            </a:endParaRPr>
          </a:p>
          <a:p>
            <a:pPr>
              <a:spcBef>
                <a:spcPts val="600"/>
              </a:spcBef>
            </a:pPr>
            <a:r>
              <a:rPr lang="en-US" sz="1800" dirty="0">
                <a:solidFill>
                  <a:srgbClr val="1E4980"/>
                </a:solidFill>
              </a:rPr>
              <a:t>Progress towards collective goals across the Centers are developed and discussed by the Centers’ Executive Council </a:t>
            </a:r>
            <a:r>
              <a:rPr lang="en-US" sz="1800" i="1" u="sng" dirty="0">
                <a:solidFill>
                  <a:srgbClr val="1E4980"/>
                </a:solidFill>
              </a:rPr>
              <a:t>and</a:t>
            </a:r>
            <a:r>
              <a:rPr lang="en-US" sz="1800" dirty="0">
                <a:solidFill>
                  <a:srgbClr val="1E4980"/>
                </a:solidFill>
              </a:rPr>
              <a:t> by a dedicated QIS Centers’ Working Group in DOE’s Office of Science</a:t>
            </a:r>
          </a:p>
        </p:txBody>
      </p:sp>
    </p:spTree>
    <p:extLst>
      <p:ext uri="{BB962C8B-B14F-4D97-AF65-F5344CB8AC3E}">
        <p14:creationId xmlns:p14="http://schemas.microsoft.com/office/powerpoint/2010/main" val="384132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100" dirty="0"/>
              <a:t>SQMS Center: Mid-Term Progress Review</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7</a:t>
            </a:fld>
            <a:endParaRPr lang="en-US"/>
          </a:p>
        </p:txBody>
      </p:sp>
      <p:sp>
        <p:nvSpPr>
          <p:cNvPr id="20" name="Rectangle 3">
            <a:extLst>
              <a:ext uri="{FF2B5EF4-FFF2-40B4-BE49-F238E27FC236}">
                <a16:creationId xmlns:a16="http://schemas.microsoft.com/office/drawing/2014/main" id="{8D6A1F2E-3678-C242-7C92-523EB2099319}"/>
              </a:ext>
            </a:extLst>
          </p:cNvPr>
          <p:cNvSpPr txBox="1">
            <a:spLocks noChangeArrowheads="1"/>
          </p:cNvSpPr>
          <p:nvPr/>
        </p:nvSpPr>
        <p:spPr>
          <a:xfrm>
            <a:off x="153513" y="1167333"/>
            <a:ext cx="11918415" cy="5159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solidFill>
                  <a:srgbClr val="1E4980"/>
                </a:solidFill>
              </a:rPr>
              <a:t>Mid-Term Progress Review of each of the five QIS Centers held by DOE during February-March 2023</a:t>
            </a:r>
          </a:p>
          <a:p>
            <a:pPr lvl="1">
              <a:spcBef>
                <a:spcPts val="600"/>
              </a:spcBef>
            </a:pPr>
            <a:r>
              <a:rPr lang="en-US" sz="1800" dirty="0"/>
              <a:t>Evaluated each Center on five merit criteria: technical areas, S&amp;T innovation chain, ecosystem stewardship, management structure, and instrumentation and facilities</a:t>
            </a:r>
          </a:p>
          <a:p>
            <a:pPr marL="320040" lvl="1" indent="0">
              <a:spcBef>
                <a:spcPts val="600"/>
              </a:spcBef>
              <a:buNone/>
            </a:pPr>
            <a:endParaRPr lang="en-US" sz="400" dirty="0"/>
          </a:p>
          <a:p>
            <a:pPr marL="320040" lvl="1" indent="0">
              <a:spcBef>
                <a:spcPts val="600"/>
              </a:spcBef>
              <a:buNone/>
            </a:pPr>
            <a:endParaRPr lang="en-US" sz="400" dirty="0"/>
          </a:p>
          <a:p>
            <a:pPr>
              <a:spcBef>
                <a:spcPts val="600"/>
              </a:spcBef>
            </a:pPr>
            <a:r>
              <a:rPr lang="en-US" sz="1800" dirty="0">
                <a:solidFill>
                  <a:srgbClr val="1E4980"/>
                </a:solidFill>
              </a:rPr>
              <a:t>SQMS reviewed strongly across all 5 criteria elements – some excerpts of the review committee included:</a:t>
            </a:r>
          </a:p>
          <a:p>
            <a:pPr lvl="1">
              <a:spcBef>
                <a:spcPts val="600"/>
              </a:spcBef>
            </a:pPr>
            <a:r>
              <a:rPr lang="en-US" sz="1800" dirty="0"/>
              <a:t>“SQMS </a:t>
            </a:r>
            <a:r>
              <a:rPr lang="en-US" sz="1800" b="1" dirty="0">
                <a:solidFill>
                  <a:srgbClr val="C00000"/>
                </a:solidFill>
              </a:rPr>
              <a:t>leverages the expertise of Fermilab and a large number of collaborating institutions</a:t>
            </a:r>
            <a:r>
              <a:rPr lang="en-US" sz="1800" dirty="0"/>
              <a:t>.  …well established goals and achievements in, and </a:t>
            </a:r>
            <a:r>
              <a:rPr lang="en-US" sz="1800" b="1" dirty="0">
                <a:solidFill>
                  <a:srgbClr val="C00000"/>
                </a:solidFill>
              </a:rPr>
              <a:t>with first-rate infrastructure </a:t>
            </a:r>
            <a:r>
              <a:rPr lang="en-US" sz="1800" dirty="0"/>
              <a:t>for, quantum SRF cavity measurements and sensor development.”</a:t>
            </a:r>
          </a:p>
          <a:p>
            <a:pPr lvl="1">
              <a:spcBef>
                <a:spcPts val="600"/>
              </a:spcBef>
            </a:pPr>
            <a:r>
              <a:rPr lang="en-US" sz="1800" dirty="0"/>
              <a:t>“</a:t>
            </a:r>
            <a:r>
              <a:rPr lang="en-US" sz="1800" b="1" dirty="0">
                <a:solidFill>
                  <a:srgbClr val="C00000"/>
                </a:solidFill>
              </a:rPr>
              <a:t>The Center has a strong effort on moving basic research to industry</a:t>
            </a:r>
            <a:r>
              <a:rPr lang="en-US" sz="1800" dirty="0"/>
              <a:t>.  …Industry partners are engaged with the work at each level of the S&amp;T chain.  …SQMS uses its strong collaboration with industry to ensure that research efforts align with industry’s interests and address core challenges.”</a:t>
            </a:r>
          </a:p>
          <a:p>
            <a:pPr lvl="1">
              <a:spcBef>
                <a:spcPts val="600"/>
              </a:spcBef>
            </a:pPr>
            <a:r>
              <a:rPr lang="en-US" sz="1800" dirty="0"/>
              <a:t>“</a:t>
            </a:r>
            <a:r>
              <a:rPr lang="en-US" sz="1800" b="1" dirty="0">
                <a:solidFill>
                  <a:srgbClr val="C00000"/>
                </a:solidFill>
              </a:rPr>
              <a:t>Excellent summer internship program.  </a:t>
            </a:r>
            <a:r>
              <a:rPr lang="en-US" sz="1800" dirty="0"/>
              <a:t>…The Center has organized multiple summer schools and workshops, </a:t>
            </a:r>
            <a:br>
              <a:rPr lang="en-US" sz="1800" dirty="0"/>
            </a:br>
            <a:r>
              <a:rPr lang="en-US" sz="1800" dirty="0"/>
              <a:t>and has participated in the QIS Career Fair organized by the C</a:t>
            </a:r>
            <a:r>
              <a:rPr lang="en-US" sz="1800" baseline="30000" dirty="0">
                <a:latin typeface="+mn-lt"/>
              </a:rPr>
              <a:t>2</a:t>
            </a:r>
            <a:r>
              <a:rPr lang="en-US" sz="1800" dirty="0"/>
              <a:t>QA Center.”</a:t>
            </a:r>
          </a:p>
          <a:p>
            <a:pPr lvl="1">
              <a:spcBef>
                <a:spcPts val="600"/>
              </a:spcBef>
            </a:pPr>
            <a:r>
              <a:rPr lang="en-US" sz="1800" dirty="0"/>
              <a:t>“…</a:t>
            </a:r>
            <a:r>
              <a:rPr lang="en-US" sz="1800" b="1" dirty="0">
                <a:solidFill>
                  <a:srgbClr val="C00000"/>
                </a:solidFill>
              </a:rPr>
              <a:t>Well-defined and strong management team </a:t>
            </a:r>
            <a:r>
              <a:rPr lang="en-US" sz="1800" dirty="0"/>
              <a:t>is in-place </a:t>
            </a:r>
            <a:r>
              <a:rPr lang="en-US" sz="1800" b="1" dirty="0">
                <a:solidFill>
                  <a:srgbClr val="C00000"/>
                </a:solidFill>
              </a:rPr>
              <a:t>with</a:t>
            </a:r>
            <a:r>
              <a:rPr lang="en-US" sz="1800" dirty="0"/>
              <a:t> </a:t>
            </a:r>
            <a:r>
              <a:rPr lang="en-US" sz="1800" b="1" dirty="0">
                <a:solidFill>
                  <a:srgbClr val="C00000"/>
                </a:solidFill>
              </a:rPr>
              <a:t>a “science first” approach that is united to define ambitious goals</a:t>
            </a:r>
            <a:r>
              <a:rPr lang="en-US" sz="1800" dirty="0"/>
              <a:t>, while creating and maintaining an equitable and inclusive environment (</a:t>
            </a:r>
            <a:r>
              <a:rPr lang="en-US" sz="1800" b="1" dirty="0">
                <a:solidFill>
                  <a:srgbClr val="C00000"/>
                </a:solidFill>
              </a:rPr>
              <a:t>‘we are ONE SQMS’</a:t>
            </a:r>
            <a:r>
              <a:rPr lang="en-US" sz="1800" dirty="0"/>
              <a:t>).”</a:t>
            </a:r>
          </a:p>
          <a:p>
            <a:pPr lvl="1">
              <a:spcBef>
                <a:spcPts val="600"/>
              </a:spcBef>
            </a:pPr>
            <a:r>
              <a:rPr lang="en-US" sz="1800" b="1" dirty="0">
                <a:solidFill>
                  <a:srgbClr val="C00000"/>
                </a:solidFill>
              </a:rPr>
              <a:t>“Based on the reported advancements and breakthroughs, SQMS is currently very well-positioned to play a </a:t>
            </a:r>
            <a:br>
              <a:rPr lang="en-US" sz="1800" b="1" dirty="0">
                <a:solidFill>
                  <a:srgbClr val="C00000"/>
                </a:solidFill>
              </a:rPr>
            </a:br>
            <a:r>
              <a:rPr lang="en-US" sz="1800" b="1" dirty="0">
                <a:solidFill>
                  <a:srgbClr val="C00000"/>
                </a:solidFill>
              </a:rPr>
              <a:t>leading role in QIS research as well as the broader QIS ecosystem.” </a:t>
            </a:r>
          </a:p>
          <a:p>
            <a:pPr marL="320040" lvl="1" indent="0">
              <a:spcBef>
                <a:spcPts val="600"/>
              </a:spcBef>
              <a:buNone/>
            </a:pPr>
            <a:endParaRPr lang="en-US" sz="200" dirty="0"/>
          </a:p>
        </p:txBody>
      </p:sp>
    </p:spTree>
    <p:extLst>
      <p:ext uri="{BB962C8B-B14F-4D97-AF65-F5344CB8AC3E}">
        <p14:creationId xmlns:p14="http://schemas.microsoft.com/office/powerpoint/2010/main" val="73444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100" dirty="0"/>
              <a:t>SQMS: First-Rate Infrastructure and Facilities </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8</a:t>
            </a:fld>
            <a:endParaRPr lang="en-US"/>
          </a:p>
        </p:txBody>
      </p:sp>
      <p:pic>
        <p:nvPicPr>
          <p:cNvPr id="6" name="Picture 5" descr="A room with many white boxes&#10;&#10;Description automatically generated with medium confidence">
            <a:extLst>
              <a:ext uri="{FF2B5EF4-FFF2-40B4-BE49-F238E27FC236}">
                <a16:creationId xmlns:a16="http://schemas.microsoft.com/office/drawing/2014/main" id="{3178095D-6E80-57F3-47BE-4352A315A460}"/>
              </a:ext>
            </a:extLst>
          </p:cNvPr>
          <p:cNvPicPr>
            <a:picLocks noChangeAspect="1"/>
          </p:cNvPicPr>
          <p:nvPr/>
        </p:nvPicPr>
        <p:blipFill>
          <a:blip r:embed="rId2"/>
          <a:stretch>
            <a:fillRect/>
          </a:stretch>
        </p:blipFill>
        <p:spPr>
          <a:xfrm>
            <a:off x="336116" y="1010051"/>
            <a:ext cx="11569878" cy="4797111"/>
          </a:xfrm>
          <a:prstGeom prst="rect">
            <a:avLst/>
          </a:prstGeom>
          <a:effectLst>
            <a:outerShdw blurRad="50800" dist="38100" dir="2700000" algn="tl" rotWithShape="0">
              <a:prstClr val="black">
                <a:alpha val="40000"/>
              </a:prstClr>
            </a:outerShdw>
          </a:effectLst>
        </p:spPr>
      </p:pic>
      <p:sp>
        <p:nvSpPr>
          <p:cNvPr id="7" name="Rectangle 3">
            <a:extLst>
              <a:ext uri="{FF2B5EF4-FFF2-40B4-BE49-F238E27FC236}">
                <a16:creationId xmlns:a16="http://schemas.microsoft.com/office/drawing/2014/main" id="{DD5532F0-B3D8-76CF-F870-65B5F0CAFC54}"/>
              </a:ext>
            </a:extLst>
          </p:cNvPr>
          <p:cNvSpPr txBox="1">
            <a:spLocks noChangeArrowheads="1"/>
          </p:cNvSpPr>
          <p:nvPr/>
        </p:nvSpPr>
        <p:spPr>
          <a:xfrm>
            <a:off x="249378" y="5848640"/>
            <a:ext cx="11695372" cy="652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1900" dirty="0">
                <a:solidFill>
                  <a:srgbClr val="1E4980"/>
                </a:solidFill>
              </a:rPr>
              <a:t>The Quantum Garage at SQMS (Fermilab), together with nanofabrication tools and material science capabilities, are among the largest and most advanced in the world to accelerate QIS research and innovation </a:t>
            </a:r>
            <a:endParaRPr lang="en-US" sz="1900" dirty="0"/>
          </a:p>
          <a:p>
            <a:pPr marL="0" indent="0" algn="ctr">
              <a:lnSpc>
                <a:spcPct val="100000"/>
              </a:lnSpc>
            </a:pPr>
            <a:endParaRPr lang="en-US" sz="1900" i="1" dirty="0"/>
          </a:p>
        </p:txBody>
      </p:sp>
    </p:spTree>
    <p:extLst>
      <p:ext uri="{BB962C8B-B14F-4D97-AF65-F5344CB8AC3E}">
        <p14:creationId xmlns:p14="http://schemas.microsoft.com/office/powerpoint/2010/main" val="5090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9FE-FC00-7349-B785-825A191C50BA}"/>
              </a:ext>
            </a:extLst>
          </p:cNvPr>
          <p:cNvSpPr>
            <a:spLocks noGrp="1"/>
          </p:cNvSpPr>
          <p:nvPr>
            <p:ph type="title"/>
          </p:nvPr>
        </p:nvSpPr>
        <p:spPr/>
        <p:txBody>
          <a:bodyPr>
            <a:normAutofit/>
          </a:bodyPr>
          <a:lstStyle/>
          <a:p>
            <a:r>
              <a:rPr lang="en-US" sz="3100" dirty="0"/>
              <a:t>SQMS: Initiatives and Achievements</a:t>
            </a:r>
          </a:p>
        </p:txBody>
      </p:sp>
      <p:sp>
        <p:nvSpPr>
          <p:cNvPr id="4" name="Footer Placeholder 3">
            <a:extLst>
              <a:ext uri="{FF2B5EF4-FFF2-40B4-BE49-F238E27FC236}">
                <a16:creationId xmlns:a16="http://schemas.microsoft.com/office/drawing/2014/main" id="{59CD4468-2D51-7B48-97B9-6F834CAA772D}"/>
              </a:ext>
            </a:extLst>
          </p:cNvPr>
          <p:cNvSpPr>
            <a:spLocks noGrp="1"/>
          </p:cNvSpPr>
          <p:nvPr>
            <p:ph type="ftr" sz="quarter" idx="11"/>
          </p:nvPr>
        </p:nvSpPr>
        <p:spPr/>
        <p:txBody>
          <a:bodyPr/>
          <a:lstStyle/>
          <a:p>
            <a:r>
              <a:rPr lang="en-US"/>
              <a:t>Quantum Technologies Workshop ― Erice, Italy</a:t>
            </a:r>
            <a:endParaRPr lang="en-US" dirty="0"/>
          </a:p>
        </p:txBody>
      </p:sp>
      <p:sp>
        <p:nvSpPr>
          <p:cNvPr id="5" name="Slide Number Placeholder 4">
            <a:extLst>
              <a:ext uri="{FF2B5EF4-FFF2-40B4-BE49-F238E27FC236}">
                <a16:creationId xmlns:a16="http://schemas.microsoft.com/office/drawing/2014/main" id="{886EA56E-5BA6-9F4F-8675-E2018B62ACF5}"/>
              </a:ext>
            </a:extLst>
          </p:cNvPr>
          <p:cNvSpPr>
            <a:spLocks noGrp="1"/>
          </p:cNvSpPr>
          <p:nvPr>
            <p:ph type="sldNum" sz="quarter" idx="12"/>
          </p:nvPr>
        </p:nvSpPr>
        <p:spPr/>
        <p:txBody>
          <a:bodyPr/>
          <a:lstStyle/>
          <a:p>
            <a:fld id="{3BED7E35-CF80-D24E-8FC1-B11BD33B142C}" type="slidenum">
              <a:rPr lang="en-US" smtClean="0"/>
              <a:pPr/>
              <a:t>9</a:t>
            </a:fld>
            <a:endParaRPr lang="en-US"/>
          </a:p>
        </p:txBody>
      </p:sp>
      <p:sp>
        <p:nvSpPr>
          <p:cNvPr id="20" name="Rectangle 3">
            <a:extLst>
              <a:ext uri="{FF2B5EF4-FFF2-40B4-BE49-F238E27FC236}">
                <a16:creationId xmlns:a16="http://schemas.microsoft.com/office/drawing/2014/main" id="{8D6A1F2E-3678-C242-7C92-523EB2099319}"/>
              </a:ext>
            </a:extLst>
          </p:cNvPr>
          <p:cNvSpPr txBox="1">
            <a:spLocks noChangeArrowheads="1"/>
          </p:cNvSpPr>
          <p:nvPr/>
        </p:nvSpPr>
        <p:spPr>
          <a:xfrm>
            <a:off x="89327" y="1054605"/>
            <a:ext cx="6572731" cy="5409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1" kern="1200">
                <a:solidFill>
                  <a:srgbClr val="1F497D"/>
                </a:solidFill>
                <a:latin typeface="Candara" panose="020E0502030303020204" pitchFamily="34" charset="0"/>
                <a:ea typeface="+mn-ea"/>
                <a:cs typeface="+mn-cs"/>
              </a:defRPr>
            </a:lvl1pPr>
            <a:lvl2pPr marL="50292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77724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143000" indent="-18288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
              </a:spcBef>
              <a:buNone/>
            </a:pPr>
            <a:r>
              <a:rPr lang="en-US" sz="1800" u="sng" dirty="0">
                <a:solidFill>
                  <a:schemeClr val="tx1"/>
                </a:solidFill>
              </a:rPr>
              <a:t>Key initiatives include </a:t>
            </a:r>
          </a:p>
          <a:p>
            <a:pPr>
              <a:spcBef>
                <a:spcPts val="50"/>
              </a:spcBef>
            </a:pPr>
            <a:r>
              <a:rPr lang="en-US" sz="1700" dirty="0">
                <a:solidFill>
                  <a:srgbClr val="1E4980"/>
                </a:solidFill>
              </a:rPr>
              <a:t>Develop and deploy the first quantum computer</a:t>
            </a:r>
          </a:p>
          <a:p>
            <a:pPr lvl="1">
              <a:spcBef>
                <a:spcPts val="50"/>
              </a:spcBef>
            </a:pPr>
            <a:r>
              <a:rPr lang="en-US" sz="1700" dirty="0"/>
              <a:t>Enabled by SQMS team’s expertise in superconducting radiofrequency accelerator technology and cryogenics</a:t>
            </a:r>
          </a:p>
          <a:p>
            <a:pPr marL="320040" lvl="1" indent="0">
              <a:spcBef>
                <a:spcPts val="50"/>
              </a:spcBef>
              <a:buNone/>
            </a:pPr>
            <a:endParaRPr lang="en-US" sz="300" dirty="0"/>
          </a:p>
          <a:p>
            <a:pPr>
              <a:spcBef>
                <a:spcPts val="50"/>
              </a:spcBef>
            </a:pPr>
            <a:r>
              <a:rPr lang="en-US" sz="1700" dirty="0"/>
              <a:t>Developing and deploying quantum sensors for fundamental physics and demonstrate qubits of record performance</a:t>
            </a:r>
          </a:p>
          <a:p>
            <a:pPr lvl="1">
              <a:spcBef>
                <a:spcPts val="50"/>
              </a:spcBef>
            </a:pPr>
            <a:r>
              <a:rPr lang="en-US" sz="1700" dirty="0">
                <a:solidFill>
                  <a:schemeClr val="tx1"/>
                </a:solidFill>
              </a:rPr>
              <a:t>Realize pilot experiments to advance sensitivity of dark matter searches, precision experiments, &amp; gravitational waves</a:t>
            </a:r>
          </a:p>
          <a:p>
            <a:pPr marL="320040" lvl="1" indent="0">
              <a:spcBef>
                <a:spcPts val="50"/>
              </a:spcBef>
              <a:buNone/>
            </a:pPr>
            <a:endParaRPr lang="en-US" sz="1400" dirty="0"/>
          </a:p>
          <a:p>
            <a:pPr marL="0" indent="0">
              <a:spcBef>
                <a:spcPts val="50"/>
              </a:spcBef>
              <a:buNone/>
            </a:pPr>
            <a:r>
              <a:rPr lang="en-US" sz="1800" u="sng" dirty="0">
                <a:solidFill>
                  <a:schemeClr val="tx1"/>
                </a:solidFill>
              </a:rPr>
              <a:t>Representative achievements include </a:t>
            </a:r>
          </a:p>
          <a:p>
            <a:pPr>
              <a:spcBef>
                <a:spcPts val="50"/>
              </a:spcBef>
            </a:pPr>
            <a:r>
              <a:rPr lang="en-US" sz="1700" dirty="0"/>
              <a:t>Science:  world’s most stringent limits on dark photon searches using high-Q SRF cavities </a:t>
            </a:r>
            <a:r>
              <a:rPr lang="en-US" sz="1700" b="0" dirty="0"/>
              <a:t>(</a:t>
            </a:r>
            <a:r>
              <a:rPr lang="en-US" sz="1700" b="0" dirty="0">
                <a:latin typeface="+mn-lt"/>
                <a:hlinkClick r:id="rId2"/>
              </a:rPr>
              <a:t>PRL 130, 261801, June 26, 2023</a:t>
            </a:r>
            <a:r>
              <a:rPr lang="en-US" sz="1700" b="0" dirty="0"/>
              <a:t>)</a:t>
            </a:r>
            <a:endParaRPr lang="en-US" sz="1700" dirty="0">
              <a:solidFill>
                <a:srgbClr val="1E4980"/>
              </a:solidFill>
            </a:endParaRPr>
          </a:p>
          <a:p>
            <a:pPr>
              <a:spcBef>
                <a:spcPts val="50"/>
              </a:spcBef>
            </a:pPr>
            <a:endParaRPr lang="en-US" sz="100" dirty="0">
              <a:solidFill>
                <a:srgbClr val="1E4980"/>
              </a:solidFill>
            </a:endParaRPr>
          </a:p>
          <a:p>
            <a:pPr>
              <a:spcBef>
                <a:spcPts val="50"/>
              </a:spcBef>
            </a:pPr>
            <a:r>
              <a:rPr lang="en-US" sz="1700" dirty="0">
                <a:solidFill>
                  <a:srgbClr val="1E4980"/>
                </a:solidFill>
              </a:rPr>
              <a:t>Technology:  first 9-qubits quantum processor installed and </a:t>
            </a:r>
            <a:br>
              <a:rPr lang="en-US" sz="1700" dirty="0">
                <a:solidFill>
                  <a:srgbClr val="1E4980"/>
                </a:solidFill>
              </a:rPr>
            </a:br>
            <a:r>
              <a:rPr lang="en-US" sz="1700" dirty="0">
                <a:solidFill>
                  <a:srgbClr val="1E4980"/>
                </a:solidFill>
              </a:rPr>
              <a:t>to-be-operated at the SQMS laboratory</a:t>
            </a:r>
          </a:p>
          <a:p>
            <a:pPr marL="0" indent="0">
              <a:spcBef>
                <a:spcPts val="50"/>
              </a:spcBef>
              <a:buNone/>
            </a:pPr>
            <a:endParaRPr lang="en-US" sz="300" dirty="0">
              <a:solidFill>
                <a:srgbClr val="1E4980"/>
              </a:solidFill>
            </a:endParaRPr>
          </a:p>
          <a:p>
            <a:pPr marL="0" indent="0">
              <a:spcBef>
                <a:spcPts val="50"/>
              </a:spcBef>
              <a:buNone/>
            </a:pPr>
            <a:endParaRPr lang="en-US" sz="1500" dirty="0"/>
          </a:p>
          <a:p>
            <a:pPr marL="0" indent="0">
              <a:spcBef>
                <a:spcPts val="50"/>
              </a:spcBef>
              <a:buNone/>
            </a:pPr>
            <a:r>
              <a:rPr lang="en-US" sz="1800" u="sng" dirty="0">
                <a:solidFill>
                  <a:schemeClr val="tx1"/>
                </a:solidFill>
              </a:rPr>
              <a:t>Active workforce development initiatives, including</a:t>
            </a:r>
          </a:p>
          <a:p>
            <a:pPr marL="2468880" lvl="5">
              <a:spcBef>
                <a:spcPts val="50"/>
              </a:spcBef>
              <a:buFont typeface="Wingdings" panose="05000000000000000000" pitchFamily="2" charset="2"/>
              <a:buChar char="§"/>
            </a:pPr>
            <a:r>
              <a:rPr lang="en-US" sz="1700" b="1" dirty="0">
                <a:solidFill>
                  <a:srgbClr val="1F497D"/>
                </a:solidFill>
                <a:latin typeface="Candara" panose="020E0502030303020204" pitchFamily="34" charset="0"/>
              </a:rPr>
              <a:t>Largest U.S. summer school for QIS, hosted at SQMS Fermilab in August 2023 </a:t>
            </a:r>
          </a:p>
          <a:p>
            <a:pPr marL="2468880" lvl="5">
              <a:spcBef>
                <a:spcPts val="50"/>
              </a:spcBef>
              <a:buFont typeface="Wingdings" panose="05000000000000000000" pitchFamily="2" charset="2"/>
              <a:buChar char="§"/>
            </a:pPr>
            <a:r>
              <a:rPr lang="en-US" sz="1700" b="1" dirty="0">
                <a:solidFill>
                  <a:srgbClr val="1F497D"/>
                </a:solidFill>
                <a:latin typeface="Candara" panose="020E0502030303020204" pitchFamily="34" charset="0"/>
              </a:rPr>
              <a:t>40 instructors and top experts in QIS </a:t>
            </a:r>
          </a:p>
          <a:p>
            <a:pPr marL="2468880" lvl="5">
              <a:spcBef>
                <a:spcPts val="50"/>
              </a:spcBef>
              <a:buFont typeface="Wingdings" panose="05000000000000000000" pitchFamily="2" charset="2"/>
              <a:buChar char="§"/>
            </a:pPr>
            <a:r>
              <a:rPr lang="en-US" sz="1700" b="1" dirty="0">
                <a:solidFill>
                  <a:srgbClr val="1F497D"/>
                </a:solidFill>
                <a:latin typeface="Candara" panose="020E0502030303020204" pitchFamily="34" charset="0"/>
              </a:rPr>
              <a:t>Educated 150 students and professionals through lectures &amp; laboratory experience</a:t>
            </a:r>
          </a:p>
          <a:p>
            <a:pPr>
              <a:spcBef>
                <a:spcPts val="50"/>
              </a:spcBef>
            </a:pPr>
            <a:endParaRPr lang="en-US" sz="1700" dirty="0">
              <a:solidFill>
                <a:schemeClr val="tx1"/>
              </a:solidFill>
            </a:endParaRPr>
          </a:p>
        </p:txBody>
      </p:sp>
      <p:sp>
        <p:nvSpPr>
          <p:cNvPr id="25" name="Rectangle 24">
            <a:extLst>
              <a:ext uri="{FF2B5EF4-FFF2-40B4-BE49-F238E27FC236}">
                <a16:creationId xmlns:a16="http://schemas.microsoft.com/office/drawing/2014/main" id="{3DC19754-7CFE-0566-50EC-EFD4FEC22C69}"/>
              </a:ext>
            </a:extLst>
          </p:cNvPr>
          <p:cNvSpPr/>
          <p:nvPr/>
        </p:nvSpPr>
        <p:spPr>
          <a:xfrm>
            <a:off x="9757825" y="3544796"/>
            <a:ext cx="2204390" cy="200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0E525E-44B0-1656-D095-65E135519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069" y="1040787"/>
            <a:ext cx="3257195" cy="2550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5D2BD40C-EE64-524F-AEAD-B691B730A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4" y="3707238"/>
            <a:ext cx="3262111" cy="2671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ED02380-1BE0-D2F8-1BE4-E0DEDAF335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301"/>
          <a:stretch/>
        </p:blipFill>
        <p:spPr bwMode="auto">
          <a:xfrm>
            <a:off x="10052879" y="1040785"/>
            <a:ext cx="2008484" cy="2550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wo men in masks stand at equipment">
            <a:extLst>
              <a:ext uri="{FF2B5EF4-FFF2-40B4-BE49-F238E27FC236}">
                <a16:creationId xmlns:a16="http://schemas.microsoft.com/office/drawing/2014/main" id="{18F2727E-936F-1AF5-5EDF-F19D22C853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2878" y="3711643"/>
            <a:ext cx="2008485" cy="1298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EF37D0B-BF4A-8A78-0AFA-B1BCD27CA28B}"/>
              </a:ext>
            </a:extLst>
          </p:cNvPr>
          <p:cNvPicPr>
            <a:picLocks noChangeAspect="1"/>
          </p:cNvPicPr>
          <p:nvPr/>
        </p:nvPicPr>
        <p:blipFill>
          <a:blip r:embed="rId7"/>
          <a:stretch>
            <a:fillRect/>
          </a:stretch>
        </p:blipFill>
        <p:spPr>
          <a:xfrm>
            <a:off x="229784" y="5107018"/>
            <a:ext cx="2017951" cy="1261220"/>
          </a:xfrm>
          <a:prstGeom prst="rect">
            <a:avLst/>
          </a:prstGeom>
        </p:spPr>
      </p:pic>
      <p:pic>
        <p:nvPicPr>
          <p:cNvPr id="15" name="Picture 14">
            <a:extLst>
              <a:ext uri="{FF2B5EF4-FFF2-40B4-BE49-F238E27FC236}">
                <a16:creationId xmlns:a16="http://schemas.microsoft.com/office/drawing/2014/main" id="{CB36D665-2E3A-9C2D-A32F-49AD0219D117}"/>
              </a:ext>
            </a:extLst>
          </p:cNvPr>
          <p:cNvPicPr>
            <a:picLocks noChangeAspect="1"/>
          </p:cNvPicPr>
          <p:nvPr/>
        </p:nvPicPr>
        <p:blipFill>
          <a:blip r:embed="rId8"/>
          <a:stretch>
            <a:fillRect/>
          </a:stretch>
        </p:blipFill>
        <p:spPr>
          <a:xfrm>
            <a:off x="10065789" y="5117065"/>
            <a:ext cx="1995573" cy="1264033"/>
          </a:xfrm>
          <a:prstGeom prst="rect">
            <a:avLst/>
          </a:prstGeom>
        </p:spPr>
      </p:pic>
    </p:spTree>
    <p:extLst>
      <p:ext uri="{BB962C8B-B14F-4D97-AF65-F5344CB8AC3E}">
        <p14:creationId xmlns:p14="http://schemas.microsoft.com/office/powerpoint/2010/main" val="2605193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8173</TotalTime>
  <Words>2139</Words>
  <Application>Microsoft Macintosh PowerPoint</Application>
  <PresentationFormat>Widescreen</PresentationFormat>
  <Paragraphs>254</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Rounded MT Bold</vt:lpstr>
      <vt:lpstr>Calibri</vt:lpstr>
      <vt:lpstr>Calibri Light</vt:lpstr>
      <vt:lpstr>Candara</vt:lpstr>
      <vt:lpstr>Corbel</vt:lpstr>
      <vt:lpstr>Open Sans</vt:lpstr>
      <vt:lpstr>Segoe UI Semibold</vt:lpstr>
      <vt:lpstr>Wingdings</vt:lpstr>
      <vt:lpstr>Office Theme</vt:lpstr>
      <vt:lpstr>DOE Introductory Remarks: National QIS Research Centers and Superconducting Quantum Materials and Systems Center  Quantum Technologies for Fundamental Physics Erice, Italy  ∙  September 1-7, 2023 https://agenda.infn.it/event/34296/    </vt:lpstr>
      <vt:lpstr>DOE Office of Science Research Portfolio</vt:lpstr>
      <vt:lpstr>DOE’s 5 National Quantum Information Science  Research Centers</vt:lpstr>
      <vt:lpstr>DOE Office of Science and QIS</vt:lpstr>
      <vt:lpstr>SQMS Center</vt:lpstr>
      <vt:lpstr>National QIS Research Centers: Goals and Progress</vt:lpstr>
      <vt:lpstr>SQMS Center: Mid-Term Progress Review</vt:lpstr>
      <vt:lpstr>SQMS: First-Rate Infrastructure and Facilities </vt:lpstr>
      <vt:lpstr>SQMS: Initiatives and Achievements</vt:lpstr>
      <vt:lpstr>U.S.-Italy Cooperation in Quantum</vt:lpstr>
      <vt:lpstr>AT A GLANCE </vt:lpstr>
      <vt:lpstr>Summary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Abid Patwa</dc:creator>
  <cp:lastModifiedBy>Abid Patwa</cp:lastModifiedBy>
  <cp:revision>742</cp:revision>
  <dcterms:created xsi:type="dcterms:W3CDTF">2021-11-05T16:51:01Z</dcterms:created>
  <dcterms:modified xsi:type="dcterms:W3CDTF">2023-08-30T17:25:22Z</dcterms:modified>
</cp:coreProperties>
</file>