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7" r:id="rId2"/>
    <p:sldId id="357" r:id="rId3"/>
    <p:sldId id="365" r:id="rId4"/>
    <p:sldId id="358" r:id="rId5"/>
    <p:sldId id="362" r:id="rId6"/>
    <p:sldId id="369" r:id="rId7"/>
    <p:sldId id="368" r:id="rId8"/>
    <p:sldId id="366" r:id="rId9"/>
    <p:sldId id="367" r:id="rId10"/>
  </p:sldIdLst>
  <p:sldSz cx="9144000" cy="6858000" type="screen4x3"/>
  <p:notesSz cx="6642100" cy="9779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5pPr>
    <a:lvl6pPr marL="2286000" algn="l" defTabSz="457200" rtl="0" eaLnBrk="1" latinLnBrk="0" hangingPunct="1"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6pPr>
    <a:lvl7pPr marL="2743200" algn="l" defTabSz="457200" rtl="0" eaLnBrk="1" latinLnBrk="0" hangingPunct="1"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7pPr>
    <a:lvl8pPr marL="3200400" algn="l" defTabSz="457200" rtl="0" eaLnBrk="1" latinLnBrk="0" hangingPunct="1"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8pPr>
    <a:lvl9pPr marL="3657600" algn="l" defTabSz="457200" rtl="0" eaLnBrk="1" latinLnBrk="0" hangingPunct="1"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EDEDED"/>
    <a:srgbClr val="B5FF6B"/>
    <a:srgbClr val="669900"/>
    <a:srgbClr val="FF6666"/>
    <a:srgbClr val="FFFF66"/>
    <a:srgbClr val="333333"/>
    <a:srgbClr val="666666"/>
    <a:srgbClr val="008000"/>
    <a:srgbClr val="FFF9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7605" autoAdjust="0"/>
    <p:restoredTop sz="94660"/>
  </p:normalViewPr>
  <p:slideViewPr>
    <p:cSldViewPr>
      <p:cViewPr varScale="1">
        <p:scale>
          <a:sx n="100" d="100"/>
          <a:sy n="100" d="100"/>
        </p:scale>
        <p:origin x="-166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943225" y="9318625"/>
            <a:ext cx="757238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prstTxWarp prst="textNoShape">
              <a:avLst/>
            </a:prstTxWarp>
            <a:spAutoFit/>
          </a:bodyPr>
          <a:lstStyle/>
          <a:p>
            <a:pPr algn="ctr" defTabSz="868363">
              <a:lnSpc>
                <a:spcPct val="90000"/>
              </a:lnSpc>
              <a:defRPr/>
            </a:pPr>
            <a:r>
              <a:rPr lang="en-GB" sz="1200" b="0">
                <a:latin typeface="Arial" pitchFamily="-112" charset="0"/>
              </a:rPr>
              <a:t>Page </a:t>
            </a:r>
            <a:fld id="{3AB1D9BB-13B2-CE4C-A65C-065A70C14B32}" type="slidenum">
              <a:rPr lang="en-GB" sz="1200" b="0">
                <a:latin typeface="Arial" pitchFamily="-112" charset="0"/>
              </a:rPr>
              <a:pPr algn="ctr" defTabSz="868363">
                <a:lnSpc>
                  <a:spcPct val="90000"/>
                </a:lnSpc>
                <a:defRPr/>
              </a:pPr>
              <a:t>‹#›</a:t>
            </a:fld>
            <a:endParaRPr lang="en-GB" sz="1200" b="0">
              <a:latin typeface="Arial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98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943225" y="9318625"/>
            <a:ext cx="757238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prstTxWarp prst="textNoShape">
              <a:avLst/>
            </a:prstTxWarp>
            <a:spAutoFit/>
          </a:bodyPr>
          <a:lstStyle/>
          <a:p>
            <a:pPr algn="ctr" defTabSz="868363">
              <a:lnSpc>
                <a:spcPct val="90000"/>
              </a:lnSpc>
              <a:defRPr/>
            </a:pPr>
            <a:r>
              <a:rPr lang="en-GB" sz="1200" b="0">
                <a:latin typeface="Arial" pitchFamily="-112" charset="0"/>
              </a:rPr>
              <a:t>Page </a:t>
            </a:r>
            <a:fld id="{16B4B768-A57E-0E46-AF82-1183B7C8CF81}" type="slidenum">
              <a:rPr lang="en-GB" sz="1200" b="0">
                <a:latin typeface="Arial" pitchFamily="-112" charset="0"/>
              </a:rPr>
              <a:pPr algn="ctr" defTabSz="868363">
                <a:lnSpc>
                  <a:spcPct val="90000"/>
                </a:lnSpc>
                <a:defRPr/>
              </a:pPr>
              <a:t>‹#›</a:t>
            </a:fld>
            <a:endParaRPr lang="en-GB" sz="1200" b="0">
              <a:latin typeface="Arial" pitchFamily="-112" charset="0"/>
            </a:endParaRP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6300" y="728663"/>
            <a:ext cx="4891088" cy="3667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44575" y="4641850"/>
            <a:ext cx="4552950" cy="4532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Body Text</a:t>
            </a:r>
          </a:p>
          <a:p>
            <a:pPr lvl="1"/>
            <a:r>
              <a:rPr lang="it-IT" noProof="0"/>
              <a:t>Second Level</a:t>
            </a:r>
          </a:p>
          <a:p>
            <a:pPr lvl="2"/>
            <a:r>
              <a:rPr lang="it-IT" noProof="0"/>
              <a:t>Third Level</a:t>
            </a:r>
          </a:p>
          <a:p>
            <a:pPr lvl="3"/>
            <a:r>
              <a:rPr lang="it-IT" noProof="0"/>
              <a:t>Fourth Level</a:t>
            </a:r>
          </a:p>
          <a:p>
            <a:pPr lvl="4"/>
            <a:r>
              <a:rPr lang="it-IT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38230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150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53975"/>
          </a:xfrm>
          <a:prstGeom prst="rect">
            <a:avLst/>
          </a:prstGeom>
          <a:gradFill rotWithShape="0">
            <a:gsLst>
              <a:gs pos="0">
                <a:srgbClr val="AD6900"/>
              </a:gs>
              <a:gs pos="50000">
                <a:srgbClr val="AD6900">
                  <a:gamma/>
                  <a:tint val="0"/>
                  <a:invGamma/>
                </a:srgbClr>
              </a:gs>
              <a:gs pos="100000">
                <a:srgbClr val="AD6900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AD6900">
                <a:gamma/>
                <a:shade val="60000"/>
                <a:invGamma/>
                <a:alpha val="74998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 Rounded MT Bold" pitchFamily="-112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6578600"/>
            <a:ext cx="9126538" cy="261938"/>
          </a:xfrm>
          <a:prstGeom prst="rect">
            <a:avLst/>
          </a:prstGeom>
          <a:gradFill rotWithShape="0">
            <a:gsLst>
              <a:gs pos="0">
                <a:srgbClr val="AD6900"/>
              </a:gs>
              <a:gs pos="50000">
                <a:srgbClr val="AD6900">
                  <a:gamma/>
                  <a:tint val="0"/>
                  <a:invGamma/>
                </a:srgbClr>
              </a:gs>
              <a:gs pos="100000">
                <a:srgbClr val="AD6900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AD6900">
                <a:gamma/>
                <a:shade val="60000"/>
                <a:invGamma/>
                <a:alpha val="74998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 Rounded MT Bold" pitchFamily="-112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819400" y="6594475"/>
            <a:ext cx="35052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latin typeface="Arial" charset="0"/>
              </a:rPr>
              <a:t>ATLAS Italia – IBL</a:t>
            </a:r>
            <a:endParaRPr lang="en-GB" dirty="0">
              <a:latin typeface="Arial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3338" y="6616700"/>
            <a:ext cx="15875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>
                <a:solidFill>
                  <a:schemeClr val="bg1"/>
                </a:solidFill>
                <a:latin typeface="Arial" pitchFamily="-112" charset="0"/>
              </a:rPr>
              <a:t>G. Darbo </a:t>
            </a:r>
            <a:r>
              <a:rPr lang="en-US">
                <a:solidFill>
                  <a:schemeClr val="bg1"/>
                </a:solidFill>
                <a:latin typeface="Arial" pitchFamily="-112" charset="0"/>
              </a:rPr>
              <a:t>– INFN / Genova</a:t>
            </a:r>
            <a:endParaRPr lang="en-GB">
              <a:solidFill>
                <a:schemeClr val="bg1"/>
              </a:solidFill>
              <a:latin typeface="Arial" pitchFamily="-112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010400" y="6608763"/>
            <a:ext cx="20574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defRPr/>
            </a:pPr>
            <a:r>
              <a:rPr lang="en-GB" dirty="0" smtClean="0">
                <a:solidFill>
                  <a:schemeClr val="bg1"/>
                </a:solidFill>
                <a:latin typeface="Arial" charset="0"/>
              </a:rPr>
              <a:t>CERN, 2 March 2011</a:t>
            </a:r>
            <a:endParaRPr lang="en-GB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-122238" y="6511925"/>
            <a:ext cx="246063" cy="214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800">
                <a:solidFill>
                  <a:schemeClr val="bg1"/>
                </a:solidFill>
                <a:latin typeface="Arial" pitchFamily="-112" charset="0"/>
              </a:rPr>
              <a:t>o</a:t>
            </a:r>
          </a:p>
        </p:txBody>
      </p:sp>
      <p:pic>
        <p:nvPicPr>
          <p:cNvPr id="10" name="Picture 17" descr="IBL Logo_provisional_50h.gif"/>
          <p:cNvPicPr>
            <a:picLocks noChangeAspect="1"/>
          </p:cNvPicPr>
          <p:nvPr userDrawn="1"/>
        </p:nvPicPr>
        <p:blipFill>
          <a:blip r:embed="rId2"/>
          <a:srcRect l="21475" r="21475"/>
          <a:stretch>
            <a:fillRect/>
          </a:stretch>
        </p:blipFill>
        <p:spPr bwMode="auto">
          <a:xfrm>
            <a:off x="76200" y="50800"/>
            <a:ext cx="477838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36675" y="2133600"/>
            <a:ext cx="633253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0"/>
            <a:ext cx="7246938" cy="838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-25400"/>
            <a:ext cx="2171700" cy="6472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-25400"/>
            <a:ext cx="6362700" cy="64722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762000"/>
            <a:ext cx="4267200" cy="5684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4267200" cy="5684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96900" y="-25400"/>
            <a:ext cx="8129588" cy="531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479425"/>
            <a:ext cx="9144000" cy="53975"/>
          </a:xfrm>
          <a:prstGeom prst="rect">
            <a:avLst/>
          </a:prstGeom>
          <a:gradFill rotWithShape="0">
            <a:gsLst>
              <a:gs pos="0">
                <a:srgbClr val="AD6900"/>
              </a:gs>
              <a:gs pos="50000">
                <a:srgbClr val="AD6900">
                  <a:gamma/>
                  <a:tint val="0"/>
                  <a:invGamma/>
                </a:srgbClr>
              </a:gs>
              <a:gs pos="100000">
                <a:srgbClr val="AD6900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AD6900">
                <a:gamma/>
                <a:shade val="60000"/>
                <a:invGamma/>
                <a:alpha val="74998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 Rounded MT Bold" pitchFamily="-112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596063"/>
            <a:ext cx="9126538" cy="261937"/>
          </a:xfrm>
          <a:prstGeom prst="rect">
            <a:avLst/>
          </a:prstGeom>
          <a:gradFill rotWithShape="0">
            <a:gsLst>
              <a:gs pos="0">
                <a:srgbClr val="AD6900"/>
              </a:gs>
              <a:gs pos="50000">
                <a:srgbClr val="AD6900">
                  <a:gamma/>
                  <a:tint val="0"/>
                  <a:invGamma/>
                </a:srgbClr>
              </a:gs>
              <a:gs pos="100000">
                <a:srgbClr val="AD6900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AD6900">
                <a:gamma/>
                <a:shade val="60000"/>
                <a:invGamma/>
                <a:alpha val="74998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 Rounded MT Bold" pitchFamily="-112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897188" y="6594475"/>
            <a:ext cx="3351212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latin typeface="Arial" charset="0"/>
              </a:rPr>
              <a:t>ATLAS Italia </a:t>
            </a:r>
            <a:r>
              <a:rPr lang="en-US" dirty="0" smtClean="0">
                <a:latin typeface="Arial" charset="0"/>
              </a:rPr>
              <a:t>– </a:t>
            </a:r>
            <a:r>
              <a:rPr lang="en-US" dirty="0">
                <a:latin typeface="Arial" charset="0"/>
              </a:rPr>
              <a:t>IBL</a:t>
            </a:r>
            <a:endParaRPr lang="en-GB" dirty="0">
              <a:latin typeface="Arial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3338" y="6616700"/>
            <a:ext cx="15875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dirty="0">
                <a:solidFill>
                  <a:schemeClr val="bg1"/>
                </a:solidFill>
                <a:latin typeface="Arial" pitchFamily="-112" charset="0"/>
              </a:rPr>
              <a:t>G. Darbo </a:t>
            </a:r>
            <a:r>
              <a:rPr lang="en-US" dirty="0">
                <a:solidFill>
                  <a:schemeClr val="bg1"/>
                </a:solidFill>
                <a:latin typeface="Arial" pitchFamily="-112" charset="0"/>
              </a:rPr>
              <a:t>– INFN / </a:t>
            </a:r>
            <a:r>
              <a:rPr lang="en-US" dirty="0" err="1">
                <a:solidFill>
                  <a:schemeClr val="bg1"/>
                </a:solidFill>
                <a:latin typeface="Arial" pitchFamily="-112" charset="0"/>
              </a:rPr>
              <a:t>Genova</a:t>
            </a:r>
            <a:endParaRPr lang="en-GB" dirty="0">
              <a:solidFill>
                <a:schemeClr val="bg1"/>
              </a:solidFill>
              <a:latin typeface="Arial" pitchFamily="-112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0" y="6624638"/>
            <a:ext cx="1908175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defRPr/>
            </a:pPr>
            <a:r>
              <a:rPr lang="en-GB" dirty="0" smtClean="0">
                <a:solidFill>
                  <a:schemeClr val="bg1"/>
                </a:solidFill>
                <a:latin typeface="Arial" charset="0"/>
              </a:rPr>
              <a:t>CERN, 2 March 2011</a:t>
            </a:r>
            <a:endParaRPr lang="en-GB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8701088" y="6565900"/>
            <a:ext cx="366712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65C6767E-7038-4646-BDAD-4CD1C5581487}" type="slidenum">
              <a:rPr lang="en-GB" sz="1200">
                <a:solidFill>
                  <a:schemeClr val="bg1"/>
                </a:solidFill>
                <a:latin typeface="Arial" pitchFamily="-112" charset="0"/>
              </a:rPr>
              <a:pPr>
                <a:defRPr/>
              </a:pPr>
              <a:t>‹#›</a:t>
            </a:fld>
            <a:endParaRPr lang="en-GB" sz="1200">
              <a:solidFill>
                <a:schemeClr val="bg1"/>
              </a:solidFill>
              <a:latin typeface="Arial" pitchFamily="-112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762000"/>
            <a:ext cx="8686800" cy="5684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pic>
        <p:nvPicPr>
          <p:cNvPr id="3" name="Picture 10" descr="IBL Logo_provisional_50h.gif"/>
          <p:cNvPicPr>
            <a:picLocks noChangeAspect="1"/>
          </p:cNvPicPr>
          <p:nvPr userDrawn="1"/>
        </p:nvPicPr>
        <p:blipFill>
          <a:blip r:embed="rId13"/>
          <a:srcRect l="21475" r="21475"/>
          <a:stretch>
            <a:fillRect/>
          </a:stretch>
        </p:blipFill>
        <p:spPr bwMode="auto">
          <a:xfrm>
            <a:off x="76200" y="50800"/>
            <a:ext cx="477838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51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  <p:sldLayoutId id="2147484447" r:id="rId8"/>
    <p:sldLayoutId id="2147484448" r:id="rId9"/>
    <p:sldLayoutId id="2147484449" r:id="rId10"/>
    <p:sldLayoutId id="2147484450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Blip>
          <a:blip r:embed="rId14"/>
        </a:buBlip>
        <a:defRPr sz="2000" i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68338" indent="-1920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>
          <a:solidFill>
            <a:schemeClr val="tx1"/>
          </a:solidFill>
          <a:latin typeface="Arial" charset="0"/>
          <a:ea typeface="ＭＳ Ｐゴシック" charset="-128"/>
        </a:defRPr>
      </a:lvl2pPr>
      <a:lvl3pPr marL="1200150" indent="-2444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Times" charset="0"/>
        <a:buChar char="•"/>
        <a:defRPr>
          <a:solidFill>
            <a:schemeClr val="tx1"/>
          </a:solidFill>
          <a:latin typeface="Arial" charset="0"/>
          <a:ea typeface="ＭＳ Ｐゴシック" charset="-128"/>
        </a:defRPr>
      </a:lvl3pPr>
      <a:lvl4pPr marL="1390650" indent="-190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4pPr>
      <a:lvl5pPr marL="1581150" indent="2476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5pPr>
      <a:lvl6pPr marL="20383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6pPr>
      <a:lvl7pPr marL="24955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7pPr>
      <a:lvl8pPr marL="2952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8pPr>
      <a:lvl9pPr marL="34099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98"/>
          <p:cNvSpPr>
            <a:spLocks noChangeArrowheads="1"/>
          </p:cNvSpPr>
          <p:nvPr/>
        </p:nvSpPr>
        <p:spPr bwMode="auto">
          <a:xfrm>
            <a:off x="3851920" y="304800"/>
            <a:ext cx="1800200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30842" name="Rectangle 90"/>
          <p:cNvSpPr>
            <a:spLocks noGrp="1" noChangeArrowheads="1"/>
          </p:cNvSpPr>
          <p:nvPr>
            <p:ph type="ctrTitle"/>
          </p:nvPr>
        </p:nvSpPr>
        <p:spPr>
          <a:xfrm>
            <a:off x="4067944" y="76200"/>
            <a:ext cx="1440160" cy="762000"/>
          </a:xfrm>
        </p:spPr>
        <p:txBody>
          <a:bodyPr/>
          <a:lstStyle/>
          <a:p>
            <a:pPr>
              <a:defRPr/>
            </a:pPr>
            <a:r>
              <a:rPr lang="en-GB" dirty="0" smtClean="0">
                <a:ea typeface="ＭＳ Ｐゴシック" pitchFamily="-112" charset="-128"/>
                <a:cs typeface="ＭＳ Ｐゴシック" pitchFamily="-112" charset="-128"/>
              </a:rPr>
              <a:t>IBL</a:t>
            </a: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5364" name="Rectangle 91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447800"/>
            <a:ext cx="5486400" cy="4953000"/>
          </a:xfrm>
        </p:spPr>
        <p:txBody>
          <a:bodyPr/>
          <a:lstStyle/>
          <a:p>
            <a:pPr>
              <a:tabLst>
                <a:tab pos="379413" algn="l"/>
              </a:tabLst>
            </a:pPr>
            <a:endParaRPr lang="en-GB" dirty="0" smtClean="0"/>
          </a:p>
          <a:p>
            <a:pPr>
              <a:tabLst>
                <a:tab pos="379413" algn="l"/>
              </a:tabLst>
            </a:pPr>
            <a:endParaRPr lang="en-GB" dirty="0" smtClean="0"/>
          </a:p>
          <a:p>
            <a:pPr>
              <a:tabLst>
                <a:tab pos="379413" algn="l"/>
              </a:tabLst>
            </a:pPr>
            <a:endParaRPr lang="en-GB" sz="1800" dirty="0" smtClean="0"/>
          </a:p>
          <a:p>
            <a:pPr>
              <a:tabLst>
                <a:tab pos="379413" algn="l"/>
              </a:tabLst>
            </a:pPr>
            <a:r>
              <a:rPr lang="en-GB" sz="1800" dirty="0" smtClean="0"/>
              <a:t>ATLAS Italia / Referee</a:t>
            </a:r>
          </a:p>
          <a:p>
            <a:pPr>
              <a:tabLst>
                <a:tab pos="379413" algn="l"/>
              </a:tabLst>
            </a:pPr>
            <a:r>
              <a:rPr lang="en-GB" sz="1800" dirty="0" smtClean="0"/>
              <a:t>CERN, March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</a:t>
            </a:r>
            <a:r>
              <a:rPr lang="en-GB" sz="1800" dirty="0" smtClean="0"/>
              <a:t>2010</a:t>
            </a:r>
          </a:p>
          <a:p>
            <a:pPr>
              <a:tabLst>
                <a:tab pos="379413" algn="l"/>
              </a:tabLst>
            </a:pPr>
            <a:r>
              <a:rPr lang="en-GB" sz="1800" u="sng" dirty="0" smtClean="0">
                <a:solidFill>
                  <a:schemeClr val="hlink"/>
                </a:solidFill>
              </a:rPr>
              <a:t>G. Darbo</a:t>
            </a:r>
            <a:r>
              <a:rPr lang="en-GB" sz="1800" i="0" dirty="0" smtClean="0">
                <a:solidFill>
                  <a:schemeClr val="hlink"/>
                </a:solidFill>
              </a:rPr>
              <a:t> </a:t>
            </a:r>
            <a:r>
              <a:rPr lang="en-GB" sz="1800" dirty="0" smtClean="0">
                <a:solidFill>
                  <a:schemeClr val="hlink"/>
                </a:solidFill>
              </a:rPr>
              <a:t>– C. </a:t>
            </a:r>
            <a:r>
              <a:rPr lang="en-GB" sz="1800" dirty="0" err="1" smtClean="0">
                <a:solidFill>
                  <a:schemeClr val="hlink"/>
                </a:solidFill>
              </a:rPr>
              <a:t>Meroni</a:t>
            </a:r>
            <a:endParaRPr lang="en-GB" sz="1800" dirty="0" smtClean="0">
              <a:solidFill>
                <a:schemeClr val="hlink"/>
              </a:solidFill>
            </a:endParaRPr>
          </a:p>
          <a:p>
            <a:pPr>
              <a:tabLst>
                <a:tab pos="379413" algn="l"/>
              </a:tabLst>
            </a:pPr>
            <a:r>
              <a:rPr lang="en-GB" sz="1800" dirty="0" smtClean="0">
                <a:solidFill>
                  <a:schemeClr val="hlink"/>
                </a:solidFill>
              </a:rPr>
              <a:t>INFN / GE – MI</a:t>
            </a:r>
          </a:p>
          <a:p>
            <a:pPr>
              <a:tabLst>
                <a:tab pos="379413" algn="l"/>
              </a:tabLst>
            </a:pPr>
            <a:endParaRPr lang="en-GB" sz="1800" dirty="0" smtClean="0">
              <a:solidFill>
                <a:schemeClr val="hlink"/>
              </a:solidFill>
            </a:endParaRPr>
          </a:p>
          <a:p>
            <a:pPr>
              <a:tabLst>
                <a:tab pos="379413" algn="l"/>
              </a:tabLst>
            </a:pPr>
            <a:endParaRPr lang="en-GB" sz="1800" dirty="0" smtClean="0">
              <a:solidFill>
                <a:schemeClr val="hlink"/>
              </a:solidFill>
            </a:endParaRPr>
          </a:p>
          <a:p>
            <a:pPr>
              <a:tabLst>
                <a:tab pos="379413" algn="l"/>
              </a:tabLst>
            </a:pPr>
            <a:endParaRPr lang="en-GB" sz="1800" dirty="0" smtClean="0">
              <a:solidFill>
                <a:schemeClr val="hlink"/>
              </a:solidFill>
            </a:endParaRPr>
          </a:p>
          <a:p>
            <a:pPr algn="l">
              <a:tabLst>
                <a:tab pos="379413" algn="l"/>
              </a:tabLst>
            </a:pPr>
            <a:endParaRPr lang="en-GB" sz="1800" dirty="0" smtClean="0">
              <a:solidFill>
                <a:schemeClr val="hlink"/>
              </a:solidFill>
            </a:endParaRPr>
          </a:p>
          <a:p>
            <a:pPr algn="l">
              <a:tabLst>
                <a:tab pos="379413" algn="l"/>
              </a:tabLst>
            </a:pPr>
            <a:endParaRPr lang="en-GB" sz="1800" dirty="0">
              <a:solidFill>
                <a:schemeClr val="hlink"/>
              </a:solidFill>
            </a:endParaRPr>
          </a:p>
          <a:p>
            <a:pPr algn="l">
              <a:tabLst>
                <a:tab pos="379413" algn="l"/>
              </a:tabLst>
            </a:pPr>
            <a:endParaRPr lang="en-GB" sz="1800" dirty="0" smtClean="0">
              <a:solidFill>
                <a:schemeClr val="hlink"/>
              </a:solidFill>
            </a:endParaRPr>
          </a:p>
          <a:p>
            <a:pPr algn="l">
              <a:tabLst>
                <a:tab pos="379413" algn="l"/>
              </a:tabLst>
            </a:pPr>
            <a:r>
              <a:rPr lang="en-GB" sz="1800" dirty="0" smtClean="0"/>
              <a:t>Agenda:</a:t>
            </a:r>
          </a:p>
          <a:p>
            <a:pPr algn="l">
              <a:tabLst>
                <a:tab pos="379413" algn="l"/>
              </a:tabLst>
            </a:pPr>
            <a:r>
              <a:rPr lang="en-GB" sz="1600" dirty="0" smtClean="0">
                <a:solidFill>
                  <a:schemeClr val="hlink"/>
                </a:solidFill>
              </a:rPr>
              <a:t>http</a:t>
            </a:r>
            <a:r>
              <a:rPr lang="en-GB" sz="1600" dirty="0">
                <a:solidFill>
                  <a:schemeClr val="hlink"/>
                </a:solidFill>
              </a:rPr>
              <a:t>://</a:t>
            </a:r>
            <a:r>
              <a:rPr lang="en-GB" sz="1600" dirty="0" err="1">
                <a:solidFill>
                  <a:schemeClr val="hlink"/>
                </a:solidFill>
              </a:rPr>
              <a:t>agenda.infn.it</a:t>
            </a:r>
            <a:r>
              <a:rPr lang="en-GB" sz="1600" dirty="0">
                <a:solidFill>
                  <a:schemeClr val="hlink"/>
                </a:solidFill>
              </a:rPr>
              <a:t>/</a:t>
            </a:r>
            <a:r>
              <a:rPr lang="en-GB" sz="1600" dirty="0" err="1">
                <a:solidFill>
                  <a:schemeClr val="hlink"/>
                </a:solidFill>
              </a:rPr>
              <a:t>conferenceDisplay.py?confId</a:t>
            </a:r>
            <a:r>
              <a:rPr lang="en-GB" sz="1600" dirty="0">
                <a:solidFill>
                  <a:schemeClr val="hlink"/>
                </a:solidFill>
              </a:rPr>
              <a:t>=3428</a:t>
            </a:r>
            <a:endParaRPr lang="en-GB" sz="1800" dirty="0" smtClean="0">
              <a:solidFill>
                <a:schemeClr val="hlink"/>
              </a:solidFill>
            </a:endParaRPr>
          </a:p>
          <a:p>
            <a:pPr>
              <a:tabLst>
                <a:tab pos="379413" algn="l"/>
              </a:tabLst>
            </a:pPr>
            <a:endParaRPr lang="en-GB" sz="1800" dirty="0" smtClean="0"/>
          </a:p>
          <a:p>
            <a:pPr>
              <a:tabLst>
                <a:tab pos="379413" algn="l"/>
              </a:tabLst>
            </a:pPr>
            <a:endParaRPr lang="en-GB" sz="1800" dirty="0" smtClean="0">
              <a:solidFill>
                <a:schemeClr val="hlink"/>
              </a:solidFill>
            </a:endParaRPr>
          </a:p>
          <a:p>
            <a:pPr>
              <a:tabLst>
                <a:tab pos="379413" algn="l"/>
              </a:tabLst>
            </a:pPr>
            <a:endParaRPr lang="en-GB" sz="1800" dirty="0" smtClean="0">
              <a:solidFill>
                <a:schemeClr val="hlink"/>
              </a:solidFill>
            </a:endParaRPr>
          </a:p>
          <a:p>
            <a:pPr>
              <a:tabLst>
                <a:tab pos="379413" algn="l"/>
              </a:tabLst>
            </a:pPr>
            <a:endParaRPr lang="en-GB" dirty="0" smtClean="0"/>
          </a:p>
          <a:p>
            <a:pPr>
              <a:tabLst>
                <a:tab pos="379413" algn="l"/>
              </a:tabLst>
            </a:pPr>
            <a:endParaRPr lang="en-GB" dirty="0" smtClean="0"/>
          </a:p>
          <a:p>
            <a:pPr>
              <a:tabLst>
                <a:tab pos="379413" algn="l"/>
              </a:tabLst>
            </a:pPr>
            <a:endParaRPr lang="en-GB" dirty="0" smtClean="0"/>
          </a:p>
          <a:p>
            <a:pPr>
              <a:tabLst>
                <a:tab pos="379413" algn="l"/>
              </a:tabLst>
            </a:pPr>
            <a:endParaRPr lang="en-GB" dirty="0" smtClean="0"/>
          </a:p>
          <a:p>
            <a:pPr algn="l">
              <a:tabLst>
                <a:tab pos="379413" algn="l"/>
              </a:tabLst>
            </a:pPr>
            <a:endParaRPr lang="en-US" dirty="0" smtClean="0"/>
          </a:p>
          <a:p>
            <a:pPr algn="l">
              <a:buFontTx/>
              <a:buChar char="•"/>
              <a:tabLst>
                <a:tab pos="379413" algn="l"/>
              </a:tabLst>
            </a:pPr>
            <a:endParaRPr lang="en-GB" dirty="0" smtClean="0"/>
          </a:p>
          <a:p>
            <a:pPr algn="l">
              <a:tabLst>
                <a:tab pos="379413" algn="l"/>
              </a:tabLst>
            </a:pPr>
            <a:endParaRPr lang="en-GB" sz="1600" dirty="0" smtClean="0"/>
          </a:p>
          <a:p>
            <a:pPr>
              <a:tabLst>
                <a:tab pos="379413" algn="l"/>
              </a:tabLst>
            </a:pPr>
            <a:endParaRPr lang="en-GB" dirty="0" smtClean="0"/>
          </a:p>
          <a:p>
            <a:pPr>
              <a:tabLst>
                <a:tab pos="379413" algn="l"/>
              </a:tabLst>
            </a:pPr>
            <a:endParaRPr lang="en-GB" dirty="0" smtClean="0"/>
          </a:p>
          <a:p>
            <a:pPr>
              <a:tabLst>
                <a:tab pos="379413" algn="l"/>
              </a:tabLst>
            </a:pPr>
            <a:endParaRPr lang="en-GB" dirty="0" smtClean="0"/>
          </a:p>
          <a:p>
            <a:pPr>
              <a:tabLst>
                <a:tab pos="379413" algn="l"/>
              </a:tabLst>
            </a:pPr>
            <a:endParaRPr lang="en-GB" dirty="0" smtClean="0"/>
          </a:p>
          <a:p>
            <a:pPr>
              <a:tabLst>
                <a:tab pos="379413" algn="l"/>
              </a:tabLst>
            </a:pPr>
            <a:endParaRPr lang="en-GB" dirty="0" smtClean="0"/>
          </a:p>
          <a:p>
            <a:pPr>
              <a:tabLst>
                <a:tab pos="379413" algn="l"/>
              </a:tabLst>
            </a:pPr>
            <a:endParaRPr lang="en-GB" dirty="0" smtClean="0"/>
          </a:p>
          <a:p>
            <a:pPr algn="l">
              <a:tabLst>
                <a:tab pos="379413" algn="l"/>
              </a:tabLst>
            </a:pPr>
            <a:endParaRPr lang="en-GB" sz="1600" dirty="0" smtClean="0"/>
          </a:p>
          <a:p>
            <a:pPr algn="l">
              <a:tabLst>
                <a:tab pos="379413" algn="l"/>
              </a:tabLst>
            </a:pPr>
            <a:endParaRPr lang="en-GB" sz="1800" dirty="0" smtClean="0"/>
          </a:p>
        </p:txBody>
      </p:sp>
      <p:pic>
        <p:nvPicPr>
          <p:cNvPr id="15365" name="Picture 6" descr="IBL Logo_provisional2a.gif"/>
          <p:cNvPicPr>
            <a:picLocks noChangeAspect="1"/>
          </p:cNvPicPr>
          <p:nvPr/>
        </p:nvPicPr>
        <p:blipFill>
          <a:blip r:embed="rId3"/>
          <a:srcRect l="23622" r="20670"/>
          <a:stretch>
            <a:fillRect/>
          </a:stretch>
        </p:blipFill>
        <p:spPr bwMode="auto">
          <a:xfrm>
            <a:off x="5780088" y="1676400"/>
            <a:ext cx="2830512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piani</a:t>
            </a:r>
            <a:r>
              <a:rPr lang="en-US" dirty="0" smtClean="0"/>
              <a:t> </a:t>
            </a:r>
            <a:r>
              <a:rPr lang="en-US" dirty="0" err="1"/>
              <a:t>aggiornati</a:t>
            </a:r>
            <a:r>
              <a:rPr lang="en-US" dirty="0"/>
              <a:t> IBL e </a:t>
            </a:r>
            <a:r>
              <a:rPr lang="en-US" dirty="0" err="1"/>
              <a:t>loro</a:t>
            </a:r>
            <a:r>
              <a:rPr lang="en-US" dirty="0"/>
              <a:t> </a:t>
            </a:r>
            <a:r>
              <a:rPr lang="en-US" dirty="0" err="1"/>
              <a:t>approvazione</a:t>
            </a:r>
            <a:r>
              <a:rPr lang="en-US" dirty="0"/>
              <a:t> da LHCC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implicazioni</a:t>
            </a:r>
            <a:r>
              <a:rPr lang="en-US" dirty="0" smtClean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nuova</a:t>
            </a:r>
            <a:r>
              <a:rPr lang="en-US" dirty="0"/>
              <a:t> </a:t>
            </a:r>
            <a:r>
              <a:rPr lang="en-US" dirty="0" err="1"/>
              <a:t>schedula</a:t>
            </a:r>
            <a:r>
              <a:rPr lang="en-US" dirty="0"/>
              <a:t> sui </a:t>
            </a:r>
            <a:r>
              <a:rPr lang="en-US" dirty="0" err="1"/>
              <a:t>programmi</a:t>
            </a:r>
            <a:r>
              <a:rPr lang="en-US" dirty="0"/>
              <a:t> IBL </a:t>
            </a:r>
            <a:r>
              <a:rPr lang="en-US" dirty="0" err="1"/>
              <a:t>italiani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modifica</a:t>
            </a:r>
            <a:r>
              <a:rPr lang="en-US" dirty="0" smtClean="0"/>
              <a:t> </a:t>
            </a:r>
            <a:r>
              <a:rPr lang="en-US" dirty="0"/>
              <a:t>piano </a:t>
            </a:r>
            <a:r>
              <a:rPr lang="en-US" dirty="0" err="1"/>
              <a:t>finanziario</a:t>
            </a:r>
            <a:r>
              <a:rPr lang="en-US" dirty="0"/>
              <a:t> </a:t>
            </a:r>
            <a:r>
              <a:rPr lang="en-US" dirty="0" err="1"/>
              <a:t>ed</a:t>
            </a:r>
            <a:r>
              <a:rPr lang="en-US" dirty="0"/>
              <a:t> </a:t>
            </a:r>
            <a:r>
              <a:rPr lang="en-US" dirty="0" err="1"/>
              <a:t>eventuali</a:t>
            </a:r>
            <a:r>
              <a:rPr lang="en-US" dirty="0"/>
              <a:t> </a:t>
            </a:r>
            <a:r>
              <a:rPr lang="en-US" dirty="0" err="1"/>
              <a:t>richieste</a:t>
            </a:r>
            <a:r>
              <a:rPr lang="en-US" dirty="0"/>
              <a:t> </a:t>
            </a:r>
            <a:r>
              <a:rPr lang="en-US" dirty="0" err="1"/>
              <a:t>urgenti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CSN1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IBL Speed-up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Background</a:t>
            </a:r>
          </a:p>
          <a:p>
            <a:pPr lvl="1"/>
            <a:r>
              <a:rPr lang="en-US" sz="1400" dirty="0" smtClean="0"/>
              <a:t>FE-I4 success push up optimism:</a:t>
            </a:r>
          </a:p>
          <a:p>
            <a:pPr lvl="2"/>
            <a:r>
              <a:rPr lang="en-US" sz="1400" dirty="0" smtClean="0"/>
              <a:t>Quick move from R&amp;D and prototyping phase to </a:t>
            </a:r>
            <a:r>
              <a:rPr lang="en-US" sz="1400" dirty="0" smtClean="0"/>
              <a:t>pre</a:t>
            </a:r>
            <a:r>
              <a:rPr lang="en-US" sz="1400" dirty="0" smtClean="0"/>
              <a:t>-production.</a:t>
            </a:r>
          </a:p>
          <a:p>
            <a:pPr lvl="2"/>
            <a:endParaRPr lang="en-US" sz="1400" dirty="0" smtClean="0"/>
          </a:p>
          <a:p>
            <a:pPr lvl="1"/>
            <a:r>
              <a:rPr lang="en-US" sz="1400" dirty="0" smtClean="0"/>
              <a:t>LHC shutdown schedule:</a:t>
            </a:r>
          </a:p>
          <a:p>
            <a:pPr lvl="2"/>
            <a:r>
              <a:rPr lang="en-US" sz="1400" dirty="0" smtClean="0"/>
              <a:t>If we cannot make for 2013 is it still interest to </a:t>
            </a:r>
            <a:r>
              <a:rPr lang="en-US" sz="1400" dirty="0" smtClean="0"/>
              <a:t>have </a:t>
            </a:r>
            <a:r>
              <a:rPr lang="en-US" sz="1400" dirty="0" smtClean="0"/>
              <a:t>IBL in 2017, 2018?</a:t>
            </a:r>
          </a:p>
          <a:p>
            <a:pPr lvl="2"/>
            <a:endParaRPr lang="en-US" sz="1400" dirty="0"/>
          </a:p>
          <a:p>
            <a:pPr lvl="1"/>
            <a:r>
              <a:rPr lang="en-US" sz="1400" dirty="0" err="1" smtClean="0"/>
              <a:t>nSQP</a:t>
            </a:r>
            <a:r>
              <a:rPr lang="en-US" sz="1400" dirty="0" smtClean="0"/>
              <a:t> project</a:t>
            </a:r>
          </a:p>
          <a:p>
            <a:pPr lvl="2"/>
            <a:r>
              <a:rPr lang="en-US" sz="1400" dirty="0" smtClean="0"/>
              <a:t>If Pixel detector is </a:t>
            </a:r>
            <a:r>
              <a:rPr lang="en-US" sz="1400" dirty="0" smtClean="0"/>
              <a:t>taken to </a:t>
            </a:r>
            <a:r>
              <a:rPr lang="en-US" sz="1400" dirty="0" smtClean="0"/>
              <a:t>surface IBL installation </a:t>
            </a:r>
            <a:r>
              <a:rPr lang="en-US" sz="1400" dirty="0" smtClean="0"/>
              <a:t>is </a:t>
            </a:r>
            <a:r>
              <a:rPr lang="en-US" sz="1400" dirty="0" smtClean="0"/>
              <a:t>simplified.</a:t>
            </a:r>
          </a:p>
          <a:p>
            <a:pPr lvl="2"/>
            <a:endParaRPr lang="en-US" sz="1400" dirty="0"/>
          </a:p>
          <a:p>
            <a:r>
              <a:rPr lang="en-US" sz="1600" dirty="0" smtClean="0"/>
              <a:t>IBL community promptly reacted and made aggressive 2013 IBL installation schedule:</a:t>
            </a:r>
          </a:p>
          <a:p>
            <a:pPr lvl="1"/>
            <a:r>
              <a:rPr lang="en-GB" sz="14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Almost </a:t>
            </a:r>
            <a:r>
              <a:rPr lang="en-GB" sz="14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2 years shorter than in </a:t>
            </a:r>
            <a:r>
              <a:rPr lang="en-GB" sz="14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TDR,  no </a:t>
            </a:r>
            <a:r>
              <a:rPr lang="en-US" sz="1400" dirty="0"/>
              <a:t>no explicit contingency in the </a:t>
            </a:r>
            <a:r>
              <a:rPr lang="en-US" sz="1400" dirty="0" smtClean="0"/>
              <a:t>schedule</a:t>
            </a:r>
          </a:p>
          <a:p>
            <a:pPr lvl="1"/>
            <a:r>
              <a:rPr lang="en-GB" sz="14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Some technology critical solutions need to be proven quickly</a:t>
            </a:r>
          </a:p>
          <a:p>
            <a:pPr lvl="1"/>
            <a:endParaRPr lang="en-GB" sz="1400" dirty="0" smtClean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r>
              <a:rPr lang="en-GB" sz="16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Pixel Extended IB (IBL) endorsed the challenge of the new schedule</a:t>
            </a:r>
          </a:p>
          <a:p>
            <a:pPr lvl="1"/>
            <a:r>
              <a:rPr lang="en-GB" sz="14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IB is aware of the risks that any major technical delays can become a  show stopper</a:t>
            </a:r>
          </a:p>
          <a:p>
            <a:pPr lvl="1"/>
            <a:r>
              <a:rPr lang="en-GB" sz="14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IB encourage the whole IBL community to focus strongly to the project with the support of all ATLAS.</a:t>
            </a:r>
          </a:p>
          <a:p>
            <a:pPr lvl="1"/>
            <a:r>
              <a:rPr lang="en-US" sz="1400" dirty="0" smtClean="0">
                <a:latin typeface="Tahoma"/>
                <a:cs typeface="Tahoma"/>
              </a:rPr>
              <a:t>Go to definite MoU after June sensor review. Distribute to FA’s in summer</a:t>
            </a:r>
            <a:r>
              <a:rPr lang="en-US" sz="1400" dirty="0" smtClean="0">
                <a:latin typeface="Tahoma"/>
                <a:cs typeface="Tahoma"/>
              </a:rPr>
              <a:t>.</a:t>
            </a:r>
          </a:p>
          <a:p>
            <a:pPr lvl="1"/>
            <a:endParaRPr lang="en-US" sz="1400" dirty="0" smtClean="0">
              <a:latin typeface="Tahoma"/>
              <a:cs typeface="Tahoma"/>
            </a:endParaRPr>
          </a:p>
          <a:p>
            <a:r>
              <a:rPr lang="en-US" sz="1600" dirty="0" smtClean="0">
                <a:latin typeface="Tahoma"/>
                <a:cs typeface="Tahoma"/>
              </a:rPr>
              <a:t>Project presented to LHCC in Sept.2010, answer to referee Dec.2010. </a:t>
            </a:r>
          </a:p>
          <a:p>
            <a:pPr lvl="1"/>
            <a:r>
              <a:rPr lang="en-US" sz="1400" dirty="0" smtClean="0">
                <a:latin typeface="Tahoma"/>
                <a:cs typeface="Tahoma"/>
              </a:rPr>
              <a:t>Expected approval soon (no news, ATLAS management triggered for an answer).</a:t>
            </a:r>
            <a:endParaRPr lang="en-US" sz="1400" dirty="0" smtClean="0">
              <a:latin typeface="Tahoma"/>
              <a:cs typeface="Tahoma"/>
            </a:endParaRPr>
          </a:p>
          <a:p>
            <a:pPr lvl="2"/>
            <a:endParaRPr lang="en-US" sz="1100" dirty="0">
              <a:latin typeface="Tahoma"/>
              <a:cs typeface="Tahoma"/>
            </a:endParaRPr>
          </a:p>
          <a:p>
            <a:pPr lvl="2"/>
            <a:endParaRPr lang="en-GB" sz="1100" baseline="30000" dirty="0" smtClean="0">
              <a:latin typeface="Tahoma"/>
              <a:ea typeface="ＭＳ Ｐゴシック" pitchFamily="-108" charset="-128"/>
              <a:cs typeface="Tahoma"/>
              <a:sym typeface="Symbol" pitchFamily="-108" charset="2"/>
            </a:endParaRPr>
          </a:p>
          <a:p>
            <a:pPr lvl="1"/>
            <a:endParaRPr lang="en-GB" sz="1100" dirty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pPr lvl="1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6681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TDR / Speedup Schedules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Speed up schedule</a:t>
            </a:r>
          </a:p>
          <a:p>
            <a:pPr lvl="1"/>
            <a:r>
              <a:rPr lang="en-US" dirty="0" smtClean="0"/>
              <a:t>Very aggressive in module – stave line </a:t>
            </a:r>
          </a:p>
          <a:p>
            <a:pPr lvl="2"/>
            <a:r>
              <a:rPr lang="en-US" dirty="0" smtClean="0"/>
              <a:t>fast exit from prototyping to pre- and production</a:t>
            </a:r>
          </a:p>
          <a:p>
            <a:pPr lvl="1"/>
            <a:r>
              <a:rPr lang="en-US" dirty="0" smtClean="0"/>
              <a:t>Success of FE-I4 pushes for minimum changes for final version (9/6/2011)</a:t>
            </a:r>
          </a:p>
          <a:p>
            <a:pPr lvl="1"/>
            <a:r>
              <a:rPr lang="en-US" dirty="0" smtClean="0"/>
              <a:t>Sensor pre-production of conservative and innovative designs started before decision and qualification of prototypes (Planar n-on-n and 3D).</a:t>
            </a:r>
          </a:p>
          <a:p>
            <a:pPr lvl="2"/>
            <a:r>
              <a:rPr lang="en-US" dirty="0" smtClean="0"/>
              <a:t>Sensor review and decision mid June 2011.</a:t>
            </a:r>
          </a:p>
          <a:p>
            <a:pPr lvl="1"/>
            <a:r>
              <a:rPr lang="en-US" dirty="0" smtClean="0"/>
              <a:t>Working on other speed ups</a:t>
            </a:r>
          </a:p>
          <a:p>
            <a:pPr lvl="1"/>
            <a:r>
              <a:rPr lang="en-US" dirty="0" smtClean="0"/>
              <a:t>No contingency built in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2502"/>
            <a:ext cx="9144000" cy="256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085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IBL plan for 2013 : Key milestones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754818"/>
              </p:ext>
            </p:extLst>
          </p:nvPr>
        </p:nvGraphicFramePr>
        <p:xfrm>
          <a:off x="0" y="764704"/>
          <a:ext cx="7162800" cy="5672149"/>
        </p:xfrm>
        <a:graphic>
          <a:graphicData uri="http://schemas.openxmlformats.org/drawingml/2006/table">
            <a:tbl>
              <a:tblPr firstRow="1" bandRow="1"/>
              <a:tblGrid>
                <a:gridCol w="4953000"/>
                <a:gridCol w="2209800"/>
              </a:tblGrid>
              <a:tr h="285167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Milestone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Date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/>
                    </a:solidFill>
                  </a:tcPr>
                </a:tc>
              </a:tr>
              <a:tr h="483135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Sensor &amp; FEI4 :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b="1" dirty="0" smtClean="0"/>
                        <a:t>FEI 4 V2 </a:t>
                      </a:r>
                      <a:r>
                        <a:rPr lang="en-US" sz="1400" dirty="0" smtClean="0"/>
                        <a:t>submission in June 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>
                        <a:tint val="40000"/>
                      </a:srgbClr>
                    </a:solidFill>
                  </a:tcPr>
                </a:tc>
              </a:tr>
              <a:tr h="87907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b="1" dirty="0" smtClean="0"/>
                        <a:t>Preproduction</a:t>
                      </a:r>
                      <a:r>
                        <a:rPr lang="en-US" sz="1400" dirty="0" smtClean="0"/>
                        <a:t> sensors at IZM / Review </a:t>
                      </a:r>
                    </a:p>
                    <a:p>
                      <a:r>
                        <a:rPr lang="en-US" sz="1400" b="1" dirty="0" smtClean="0"/>
                        <a:t>Production batch 1 sensors (equivalent</a:t>
                      </a:r>
                      <a:r>
                        <a:rPr lang="en-US" sz="1400" b="1" baseline="0" dirty="0" smtClean="0"/>
                        <a:t> to </a:t>
                      </a:r>
                      <a:r>
                        <a:rPr lang="en-US" sz="1400" b="1" dirty="0" smtClean="0"/>
                        <a:t>installed)</a:t>
                      </a:r>
                    </a:p>
                    <a:p>
                      <a:r>
                        <a:rPr lang="en-US" sz="1400" dirty="0" smtClean="0"/>
                        <a:t>Production batch 2 sensors (spare for total of &gt;2x installed)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b="1" dirty="0" smtClean="0"/>
                        <a:t>Sept</a:t>
                      </a:r>
                      <a:r>
                        <a:rPr lang="en-US" sz="1400" b="1" baseline="0" dirty="0" smtClean="0"/>
                        <a:t> 21, 2011 </a:t>
                      </a:r>
                      <a:r>
                        <a:rPr lang="en-US" sz="1400" baseline="0" dirty="0" smtClean="0"/>
                        <a:t>/ June 2011</a:t>
                      </a:r>
                      <a:endParaRPr lang="en-US" sz="1400" dirty="0"/>
                    </a:p>
                    <a:p>
                      <a:r>
                        <a:rPr lang="en-US" sz="1400" b="1" dirty="0" smtClean="0"/>
                        <a:t>Nov 16, 2011</a:t>
                      </a:r>
                      <a:r>
                        <a:rPr lang="en-US" sz="1400" b="1" baseline="0" dirty="0" smtClean="0"/>
                        <a:t> </a:t>
                      </a:r>
                      <a:endParaRPr lang="en-US" sz="1400" b="1" dirty="0"/>
                    </a:p>
                    <a:p>
                      <a:r>
                        <a:rPr lang="en-US" sz="1400" dirty="0" smtClean="0"/>
                        <a:t>April 6</a:t>
                      </a:r>
                      <a:r>
                        <a:rPr lang="en-US" sz="1400" smtClean="0"/>
                        <a:t>, 2012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>
                        <a:tint val="20000"/>
                      </a:srgbClr>
                    </a:solidFill>
                  </a:tcPr>
                </a:tc>
              </a:tr>
              <a:tr h="285167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Modules 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b="1" dirty="0" smtClean="0"/>
                        <a:t>Thin modules</a:t>
                      </a:r>
                      <a:r>
                        <a:rPr lang="en-US" sz="1400" b="1" baseline="0" dirty="0" smtClean="0"/>
                        <a:t> until July</a:t>
                      </a:r>
                      <a:endParaRPr lang="en-US" sz="1400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>
                        <a:tint val="40000"/>
                      </a:srgbClr>
                    </a:solidFill>
                  </a:tcPr>
                </a:tc>
              </a:tr>
              <a:tr h="68110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First module ready for</a:t>
                      </a:r>
                      <a:r>
                        <a:rPr lang="en-US" sz="1400" baseline="0" dirty="0" smtClean="0"/>
                        <a:t> loading</a:t>
                      </a:r>
                      <a:endParaRPr lang="en-US" sz="1400" dirty="0"/>
                    </a:p>
                    <a:p>
                      <a:r>
                        <a:rPr lang="en-US" sz="1400" b="1" dirty="0" smtClean="0"/>
                        <a:t>270 DC/540 SC modules completed</a:t>
                      </a:r>
                      <a:endParaRPr lang="en-US" sz="1400" b="1" dirty="0"/>
                    </a:p>
                    <a:p>
                      <a:r>
                        <a:rPr lang="en-US" sz="1400" dirty="0" smtClean="0"/>
                        <a:t>All modules completed (including spares)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Jan 30, 2012</a:t>
                      </a:r>
                      <a:endParaRPr lang="en-US" sz="1400" dirty="0"/>
                    </a:p>
                    <a:p>
                      <a:r>
                        <a:rPr lang="en-US" sz="1400" b="1" dirty="0" smtClean="0"/>
                        <a:t>June 28, 2012</a:t>
                      </a:r>
                      <a:endParaRPr lang="en-US" sz="1400" b="1" dirty="0"/>
                    </a:p>
                    <a:p>
                      <a:r>
                        <a:rPr lang="en-US" sz="1400" dirty="0" smtClean="0"/>
                        <a:t>Oct 4, 2012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>
                        <a:tint val="20000"/>
                      </a:srgbClr>
                    </a:solidFill>
                  </a:tcPr>
                </a:tc>
              </a:tr>
              <a:tr h="483135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Staves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b="1" dirty="0" smtClean="0"/>
                        <a:t>Flex until</a:t>
                      </a:r>
                      <a:r>
                        <a:rPr lang="en-US" sz="1400" b="1" baseline="0" dirty="0" smtClean="0"/>
                        <a:t> June &amp; </a:t>
                      </a:r>
                      <a:r>
                        <a:rPr lang="en-US" sz="1400" b="1" dirty="0" smtClean="0"/>
                        <a:t>“Stave 0”</a:t>
                      </a:r>
                      <a:r>
                        <a:rPr lang="en-US" sz="1400" b="1" baseline="0" dirty="0" smtClean="0"/>
                        <a:t> until</a:t>
                      </a:r>
                      <a:r>
                        <a:rPr lang="en-US" sz="1400" b="1" dirty="0" smtClean="0"/>
                        <a:t> Oct  </a:t>
                      </a:r>
                      <a:endParaRPr lang="en-US" sz="1400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>
                        <a:tint val="40000"/>
                      </a:srgbClr>
                    </a:solidFill>
                  </a:tcPr>
                </a:tc>
              </a:tr>
              <a:tr h="68110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First production flex</a:t>
                      </a:r>
                      <a:r>
                        <a:rPr lang="en-US" sz="1400" baseline="0" dirty="0" smtClean="0"/>
                        <a:t> batch available </a:t>
                      </a:r>
                      <a:endParaRPr lang="en-US" sz="1400" dirty="0"/>
                    </a:p>
                    <a:p>
                      <a:r>
                        <a:rPr lang="en-US" sz="1400" b="1" dirty="0" smtClean="0"/>
                        <a:t>First 5 staves completed</a:t>
                      </a:r>
                      <a:endParaRPr lang="en-US" sz="1400" b="1" dirty="0"/>
                    </a:p>
                    <a:p>
                      <a:r>
                        <a:rPr lang="en-US" sz="1400" dirty="0" smtClean="0"/>
                        <a:t>All bare staves + flex completed</a:t>
                      </a:r>
                      <a:r>
                        <a:rPr lang="en-US" sz="1400" baseline="0" dirty="0" smtClean="0"/>
                        <a:t> and qualified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Dec 2, 2011</a:t>
                      </a:r>
                      <a:endParaRPr lang="en-US" sz="1400" dirty="0"/>
                    </a:p>
                    <a:p>
                      <a:r>
                        <a:rPr lang="en-US" sz="1400" b="1" dirty="0" smtClean="0"/>
                        <a:t>April 20, 2012</a:t>
                      </a:r>
                      <a:endParaRPr lang="en-US" sz="1400" b="1" dirty="0"/>
                    </a:p>
                    <a:p>
                      <a:r>
                        <a:rPr lang="en-US" sz="1400" dirty="0" smtClean="0"/>
                        <a:t>July 2, 2012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>
                        <a:tint val="20000"/>
                      </a:srgbClr>
                    </a:solidFill>
                  </a:tcPr>
                </a:tc>
              </a:tr>
              <a:tr h="36863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b="1" dirty="0" smtClean="0"/>
                        <a:t>All staves (14 BL quality + spares) loaded and qualified</a:t>
                      </a:r>
                      <a:endParaRPr lang="en-US" sz="1400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b="1" dirty="0" smtClean="0"/>
                        <a:t>Nov 26, 2012</a:t>
                      </a:r>
                      <a:endParaRPr lang="en-US" sz="1400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>
                        <a:tint val="40000"/>
                      </a:srgbClr>
                    </a:solidFill>
                  </a:tcPr>
                </a:tc>
              </a:tr>
              <a:tr h="285167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Integration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>
                        <a:tint val="20000"/>
                      </a:srgbClr>
                    </a:solidFill>
                  </a:tcPr>
                </a:tc>
              </a:tr>
              <a:tr h="73559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Beam pipe received</a:t>
                      </a:r>
                      <a:endParaRPr lang="en-US" sz="1400" dirty="0"/>
                    </a:p>
                    <a:p>
                      <a:r>
                        <a:rPr lang="en-US" sz="1400" dirty="0" smtClean="0"/>
                        <a:t>Integration staves to beam pipe completed</a:t>
                      </a:r>
                      <a:r>
                        <a:rPr lang="en-US" sz="1400" baseline="0" dirty="0" smtClean="0"/>
                        <a:t> in SR1</a:t>
                      </a:r>
                      <a:endParaRPr lang="en-US" sz="1400" dirty="0"/>
                    </a:p>
                    <a:p>
                      <a:r>
                        <a:rPr lang="en-US" sz="1400" b="1" dirty="0" smtClean="0"/>
                        <a:t>Final IBL surface</a:t>
                      </a:r>
                      <a:r>
                        <a:rPr lang="en-US" sz="1400" b="1" baseline="0" dirty="0" smtClean="0"/>
                        <a:t> tests completed and ready for installation</a:t>
                      </a:r>
                      <a:endParaRPr lang="en-US" sz="1400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August, 2012</a:t>
                      </a:r>
                      <a:endParaRPr lang="en-US" sz="1400" dirty="0"/>
                    </a:p>
                    <a:p>
                      <a:r>
                        <a:rPr lang="en-US" sz="1400" dirty="0" smtClean="0"/>
                        <a:t>April 30, 2013</a:t>
                      </a:r>
                      <a:endParaRPr lang="en-US" sz="1400" dirty="0"/>
                    </a:p>
                    <a:p>
                      <a:r>
                        <a:rPr lang="en-US" sz="1400" b="1" dirty="0" smtClean="0"/>
                        <a:t>July 1, 2013</a:t>
                      </a:r>
                      <a:endParaRPr lang="en-US" sz="1400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6172200" y="1145704"/>
            <a:ext cx="2667000" cy="4955977"/>
            <a:chOff x="6248400" y="1447800"/>
            <a:chExt cx="2667000" cy="4955977"/>
          </a:xfrm>
        </p:grpSpPr>
        <p:sp>
          <p:nvSpPr>
            <p:cNvPr id="23" name="TextBox 22"/>
            <p:cNvSpPr txBox="1"/>
            <p:nvPr/>
          </p:nvSpPr>
          <p:spPr>
            <a:xfrm>
              <a:off x="7315200" y="3048000"/>
              <a:ext cx="1600200" cy="30777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eaLnBrk="1" hangingPunct="1"/>
              <a:r>
                <a:rPr lang="en-US" sz="1400" b="0" dirty="0" smtClean="0">
                  <a:solidFill>
                    <a:srgbClr val="FF0000"/>
                  </a:solidFill>
                  <a:latin typeface="TradeGothic LH Extended" charset="0"/>
                  <a:ea typeface="ＭＳ Ｐゴシック" charset="-128"/>
                  <a:cs typeface="ＭＳ Ｐゴシック" charset="-128"/>
                </a:rPr>
                <a:t>Important for X0!</a:t>
              </a:r>
              <a:endParaRPr lang="en-US" sz="1400" b="0" dirty="0">
                <a:solidFill>
                  <a:srgbClr val="FF0000"/>
                </a:solidFill>
                <a:latin typeface="TradeGothic LH Extended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315200" y="3505200"/>
              <a:ext cx="1600200" cy="738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eaLnBrk="1" hangingPunct="1"/>
              <a:r>
                <a:rPr lang="en-US" sz="1400" b="0" dirty="0" smtClean="0">
                  <a:solidFill>
                    <a:srgbClr val="FF0000"/>
                  </a:solidFill>
                  <a:latin typeface="TradeGothic LH Extended" charset="0"/>
                  <a:ea typeface="ＭＳ Ｐゴシック" charset="-128"/>
                  <a:cs typeface="ＭＳ Ｐゴシック" charset="-128"/>
                </a:rPr>
                <a:t>Delays with this will delay the stave completion</a:t>
              </a:r>
              <a:endParaRPr lang="en-US" sz="1400" b="0" dirty="0">
                <a:solidFill>
                  <a:srgbClr val="FF0000"/>
                </a:solidFill>
                <a:latin typeface="TradeGothic LH Extended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315200" y="1447800"/>
              <a:ext cx="1600200" cy="52322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eaLnBrk="1" hangingPunct="1"/>
              <a:r>
                <a:rPr lang="en-US" sz="1400" b="0" dirty="0" smtClean="0">
                  <a:solidFill>
                    <a:srgbClr val="FF0000"/>
                  </a:solidFill>
                  <a:latin typeface="TradeGothic LH Extended" charset="0"/>
                  <a:ea typeface="ＭＳ Ｐゴシック" charset="-128"/>
                  <a:cs typeface="ＭＳ Ｐゴシック" charset="-128"/>
                </a:rPr>
                <a:t>Key to start first IBL final modules</a:t>
              </a:r>
              <a:endParaRPr lang="en-US" sz="1400" b="0" dirty="0">
                <a:solidFill>
                  <a:srgbClr val="FF0000"/>
                </a:solidFill>
                <a:latin typeface="TradeGothic LH Extended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15200" y="2133600"/>
              <a:ext cx="1600200" cy="738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eaLnBrk="1" hangingPunct="1"/>
              <a:r>
                <a:rPr lang="en-US" sz="1400" b="0" dirty="0" smtClean="0">
                  <a:solidFill>
                    <a:srgbClr val="FF0000"/>
                  </a:solidFill>
                  <a:latin typeface="TradeGothic LH Extended" charset="0"/>
                  <a:ea typeface="ＭＳ Ｐゴシック" charset="-128"/>
                  <a:cs typeface="ＭＳ Ｐゴシック" charset="-128"/>
                </a:rPr>
                <a:t>Key to have production modules in time</a:t>
              </a:r>
              <a:endParaRPr lang="en-US" sz="1400" b="0" dirty="0">
                <a:solidFill>
                  <a:srgbClr val="FF0000"/>
                </a:solidFill>
                <a:latin typeface="TradeGothic LH Extended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315201" y="4582180"/>
              <a:ext cx="1600199" cy="52322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eaLnBrk="1" hangingPunct="1"/>
              <a:r>
                <a:rPr lang="en-US" sz="1400" b="0" dirty="0" smtClean="0">
                  <a:solidFill>
                    <a:srgbClr val="FF0000"/>
                  </a:solidFill>
                  <a:latin typeface="TradeGothic LH Extended" charset="0"/>
                  <a:ea typeface="ＭＳ Ｐゴシック" charset="-128"/>
                  <a:cs typeface="ＭＳ Ｐゴシック" charset="-128"/>
                </a:rPr>
                <a:t>Demonstrate that staves fully work</a:t>
              </a:r>
              <a:endParaRPr lang="en-US" sz="1400" b="0" dirty="0">
                <a:solidFill>
                  <a:srgbClr val="FF0000"/>
                </a:solidFill>
                <a:latin typeface="TradeGothic LH Extended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315200" y="5257800"/>
              <a:ext cx="1600199" cy="738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eaLnBrk="1" hangingPunct="1"/>
              <a:r>
                <a:rPr lang="en-US" sz="1400" b="0" dirty="0" smtClean="0">
                  <a:solidFill>
                    <a:srgbClr val="FF0000"/>
                  </a:solidFill>
                  <a:latin typeface="TradeGothic LH Extended" charset="0"/>
                  <a:ea typeface="ＭＳ Ｐゴシック" charset="-128"/>
                  <a:cs typeface="ＭＳ Ｐゴシック" charset="-128"/>
                </a:rPr>
                <a:t>Have all staves in hand when we start intervention</a:t>
              </a:r>
              <a:endParaRPr lang="en-US" sz="1400" b="0" dirty="0">
                <a:solidFill>
                  <a:srgbClr val="FF0000"/>
                </a:solidFill>
                <a:latin typeface="TradeGothic LH Extended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315200" y="6096000"/>
              <a:ext cx="1600199" cy="30777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eaLnBrk="1" hangingPunct="1"/>
              <a:r>
                <a:rPr lang="en-US" sz="1400" b="0" dirty="0" smtClean="0">
                  <a:solidFill>
                    <a:srgbClr val="FF0000"/>
                  </a:solidFill>
                  <a:latin typeface="TradeGothic LH Extended" charset="0"/>
                  <a:ea typeface="ＭＳ Ｐゴシック" charset="-128"/>
                  <a:cs typeface="ＭＳ Ｐゴシック" charset="-128"/>
                </a:rPr>
                <a:t>Install!</a:t>
              </a:r>
              <a:endParaRPr lang="en-US" sz="1400" b="0" dirty="0">
                <a:solidFill>
                  <a:srgbClr val="FF0000"/>
                </a:solidFill>
                <a:latin typeface="TradeGothic LH Extended" charset="0"/>
                <a:ea typeface="ＭＳ Ｐゴシック" charset="-128"/>
                <a:cs typeface="ＭＳ Ｐゴシック" charset="-128"/>
              </a:endParaRPr>
            </a:p>
          </p:txBody>
        </p:sp>
        <p:cxnSp>
          <p:nvCxnSpPr>
            <p:cNvPr id="30" name="Straight Arrow Connector 29"/>
            <p:cNvCxnSpPr>
              <a:stCxn id="25" idx="1"/>
            </p:cNvCxnSpPr>
            <p:nvPr/>
          </p:nvCxnSpPr>
          <p:spPr bwMode="auto">
            <a:xfrm rot="10800000" flipV="1">
              <a:off x="6934200" y="1709410"/>
              <a:ext cx="381000" cy="347990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rot="10800000">
              <a:off x="6934200" y="1600200"/>
              <a:ext cx="381000" cy="76200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rot="10800000">
              <a:off x="6400800" y="2514600"/>
              <a:ext cx="914400" cy="1588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rot="10800000">
              <a:off x="6934200" y="3124200"/>
              <a:ext cx="381000" cy="76200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rot="10800000">
              <a:off x="6324600" y="3505200"/>
              <a:ext cx="990600" cy="304800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rot="16200000" flipV="1">
              <a:off x="6934200" y="4191000"/>
              <a:ext cx="381000" cy="381000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 rot="10800000">
              <a:off x="6324600" y="5334000"/>
              <a:ext cx="990600" cy="304800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 rot="10800000" flipV="1">
              <a:off x="6248400" y="6248400"/>
              <a:ext cx="1066800" cy="152400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087854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25400"/>
            <a:ext cx="8748464" cy="531813"/>
          </a:xfrm>
        </p:spPr>
        <p:txBody>
          <a:bodyPr/>
          <a:lstStyle/>
          <a:p>
            <a:r>
              <a:rPr lang="en-US" sz="2800" dirty="0" smtClean="0"/>
              <a:t>ATLAS EB Support it, but keep Performance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Speed up presented to ATLAS EB (25/2/2011)</a:t>
            </a:r>
          </a:p>
          <a:p>
            <a:pPr lvl="1"/>
            <a:r>
              <a:rPr lang="en-GB" sz="16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ATLAS EB supports it. It will be presented to ATLAS Week and CB  next Friday. </a:t>
            </a:r>
          </a:p>
          <a:p>
            <a:endParaRPr lang="en-GB" sz="1800" dirty="0" smtClean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r>
              <a:rPr lang="en-GB" sz="18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Speed up, </a:t>
            </a:r>
            <a:r>
              <a:rPr lang="en-GB" sz="18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but  not sacrifice detector performance. </a:t>
            </a:r>
            <a:endParaRPr lang="en-GB" sz="1800" dirty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pPr lvl="1"/>
            <a:r>
              <a:rPr lang="en-GB" sz="16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Maintain TDR requirements</a:t>
            </a:r>
          </a:p>
          <a:p>
            <a:pPr lvl="2"/>
            <a:r>
              <a:rPr lang="en-GB" sz="16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Material budget &lt; 1.54 % of X</a:t>
            </a:r>
            <a:r>
              <a:rPr lang="en-GB" sz="1600" baseline="-250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0  </a:t>
            </a:r>
            <a:r>
              <a:rPr lang="en-GB" sz="16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 </a:t>
            </a:r>
            <a:r>
              <a:rPr lang="en-GB" sz="1600" u="sng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Action</a:t>
            </a:r>
            <a:r>
              <a:rPr lang="en-GB" sz="16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: has put </a:t>
            </a:r>
            <a:r>
              <a:rPr lang="en-GB" sz="16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in place </a:t>
            </a:r>
            <a:r>
              <a:rPr lang="en-GB" sz="16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an </a:t>
            </a:r>
            <a:r>
              <a:rPr lang="en-GB" sz="16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“X</a:t>
            </a:r>
            <a:r>
              <a:rPr lang="en-GB" sz="1600" baseline="-250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0</a:t>
            </a:r>
            <a:r>
              <a:rPr lang="en-GB" sz="16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” task </a:t>
            </a:r>
            <a:r>
              <a:rPr lang="en-GB" sz="16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force</a:t>
            </a:r>
          </a:p>
          <a:p>
            <a:pPr marL="1371600" lvl="3" indent="0">
              <a:buNone/>
            </a:pPr>
            <a:r>
              <a:rPr lang="en-GB" sz="1600" u="sng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Critical</a:t>
            </a:r>
            <a:r>
              <a:rPr lang="en-GB" sz="16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: Module thinning qualification and aluminium Flex </a:t>
            </a:r>
            <a:r>
              <a:rPr lang="en-GB" sz="1600" dirty="0" err="1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Hibrid</a:t>
            </a:r>
            <a:r>
              <a:rPr lang="en-GB" sz="16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 </a:t>
            </a:r>
            <a:endParaRPr lang="en-GB" sz="1600" baseline="-25000" dirty="0" smtClean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pPr lvl="2"/>
            <a:r>
              <a:rPr lang="en-GB" sz="16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Geometrical acceptance in Z &gt; 97.4%</a:t>
            </a:r>
          </a:p>
          <a:p>
            <a:pPr lvl="2"/>
            <a:r>
              <a:rPr lang="en-GB" sz="16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…</a:t>
            </a:r>
            <a:endParaRPr lang="en-GB" sz="1600" dirty="0" smtClean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pPr lvl="2"/>
            <a:endParaRPr lang="en-GB" sz="1400" dirty="0" smtClean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pPr lvl="1"/>
            <a:r>
              <a:rPr lang="en-GB" sz="14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Remember that IBL </a:t>
            </a:r>
            <a:r>
              <a:rPr lang="en-GB" sz="14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will stay till HL-LHC (2021…)</a:t>
            </a:r>
          </a:p>
          <a:p>
            <a:pPr lvl="2"/>
            <a:r>
              <a:rPr lang="en-GB" sz="14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Integrated luminosity: 330 fb</a:t>
            </a:r>
            <a:r>
              <a:rPr lang="en-GB" sz="1400" baseline="300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-1 </a:t>
            </a:r>
            <a:r>
              <a:rPr lang="en-GB" sz="14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(it will be more than before)</a:t>
            </a:r>
          </a:p>
          <a:p>
            <a:pPr lvl="2"/>
            <a:r>
              <a:rPr lang="en-GB" sz="14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NIEL dose: </a:t>
            </a:r>
            <a:r>
              <a:rPr lang="en-GB" sz="1400" dirty="0">
                <a:solidFill>
                  <a:schemeClr val="tx2"/>
                </a:solidFill>
                <a:latin typeface="Thaoma (body)" charset="0"/>
                <a:ea typeface="ＭＳ Ｐゴシック" pitchFamily="-108" charset="-128"/>
                <a:sym typeface="Symbol" pitchFamily="-108" charset="2"/>
              </a:rPr>
              <a:t>5x10</a:t>
            </a:r>
            <a:r>
              <a:rPr lang="en-GB" sz="1400" baseline="30000" dirty="0">
                <a:solidFill>
                  <a:schemeClr val="tx2"/>
                </a:solidFill>
                <a:latin typeface="Thaoma (body)" charset="0"/>
                <a:ea typeface="ＭＳ Ｐゴシック" pitchFamily="-108" charset="-128"/>
                <a:sym typeface="Symbol" pitchFamily="-108" charset="2"/>
              </a:rPr>
              <a:t>15</a:t>
            </a:r>
            <a:r>
              <a:rPr lang="en-GB" sz="14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 </a:t>
            </a:r>
            <a:r>
              <a:rPr lang="en-GB" sz="1400" dirty="0" err="1">
                <a:latin typeface="Thaoma (body)" charset="0"/>
                <a:ea typeface="ＭＳ Ｐゴシック" pitchFamily="-108" charset="-128"/>
                <a:sym typeface="Symbol" pitchFamily="-108" charset="2"/>
              </a:rPr>
              <a:t>n</a:t>
            </a:r>
            <a:r>
              <a:rPr lang="en-GB" sz="1400" baseline="-25000" dirty="0" err="1">
                <a:latin typeface="Thaoma (body)" charset="0"/>
                <a:ea typeface="ＭＳ Ｐゴシック" pitchFamily="-108" charset="-128"/>
                <a:sym typeface="Symbol" pitchFamily="-108" charset="2"/>
              </a:rPr>
              <a:t>eq</a:t>
            </a:r>
            <a:r>
              <a:rPr lang="en-GB" sz="14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/cm</a:t>
            </a:r>
            <a:r>
              <a:rPr lang="en-GB" sz="1400" baseline="300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2</a:t>
            </a:r>
            <a:r>
              <a:rPr lang="en-GB" sz="14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, TID: </a:t>
            </a:r>
            <a:r>
              <a:rPr lang="en-GB" sz="1400" dirty="0">
                <a:solidFill>
                  <a:srgbClr val="FF0000"/>
                </a:solidFill>
                <a:latin typeface="Thaoma (body)" charset="0"/>
                <a:ea typeface="ＭＳ Ｐゴシック" pitchFamily="-108" charset="-128"/>
                <a:sym typeface="Symbol" pitchFamily="-108" charset="2"/>
              </a:rPr>
              <a:t>250</a:t>
            </a:r>
            <a:r>
              <a:rPr lang="en-GB" sz="14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 </a:t>
            </a:r>
            <a:r>
              <a:rPr lang="en-GB" sz="1400" dirty="0" err="1">
                <a:latin typeface="Thaoma (body)" charset="0"/>
                <a:ea typeface="ＭＳ Ｐゴシック" pitchFamily="-108" charset="-128"/>
                <a:sym typeface="Symbol" pitchFamily="-108" charset="2"/>
              </a:rPr>
              <a:t>Mrad</a:t>
            </a:r>
            <a:endParaRPr lang="en-GB" sz="1400" dirty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pPr lvl="2"/>
            <a:r>
              <a:rPr lang="en-GB" sz="14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Peak luminosity: </a:t>
            </a:r>
            <a:r>
              <a:rPr lang="en-GB" sz="1400" dirty="0">
                <a:solidFill>
                  <a:srgbClr val="FF0000"/>
                </a:solidFill>
                <a:latin typeface="Thaoma (body)" charset="0"/>
                <a:ea typeface="ＭＳ Ｐゴシック" pitchFamily="-108" charset="-128"/>
                <a:sym typeface="Symbol" pitchFamily="-108" charset="2"/>
              </a:rPr>
              <a:t>2.2 x 10</a:t>
            </a:r>
            <a:r>
              <a:rPr lang="en-GB" sz="1400" baseline="30000" dirty="0">
                <a:solidFill>
                  <a:srgbClr val="FF0000"/>
                </a:solidFill>
                <a:latin typeface="Thaoma (body)" charset="0"/>
                <a:ea typeface="ＭＳ Ｐゴシック" pitchFamily="-108" charset="-128"/>
                <a:sym typeface="Symbol" pitchFamily="-108" charset="2"/>
              </a:rPr>
              <a:t>34</a:t>
            </a:r>
            <a:r>
              <a:rPr lang="en-GB" sz="1400" dirty="0">
                <a:solidFill>
                  <a:srgbClr val="FF0000"/>
                </a:solidFill>
                <a:latin typeface="Thaoma (body)" charset="0"/>
                <a:ea typeface="ＭＳ Ｐゴシック" pitchFamily="-108" charset="-128"/>
                <a:sym typeface="Symbol" pitchFamily="-108" charset="2"/>
              </a:rPr>
              <a:t> </a:t>
            </a:r>
            <a:r>
              <a:rPr lang="en-GB" sz="14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cm</a:t>
            </a:r>
            <a:r>
              <a:rPr lang="en-GB" sz="1400" baseline="300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2</a:t>
            </a:r>
            <a:r>
              <a:rPr lang="en-GB" sz="14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s</a:t>
            </a:r>
            <a:r>
              <a:rPr lang="en-GB" sz="1400" baseline="30000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-</a:t>
            </a:r>
            <a:r>
              <a:rPr lang="en-GB" sz="1400" baseline="300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1</a:t>
            </a:r>
          </a:p>
          <a:p>
            <a:pPr lvl="2"/>
            <a:endParaRPr lang="en-GB" sz="1400" baseline="30000" dirty="0" smtClean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r>
              <a:rPr lang="en-US" sz="1800" dirty="0"/>
              <a:t>Work on speedup schedule, but </a:t>
            </a:r>
            <a:r>
              <a:rPr lang="en-US" sz="1800" dirty="0" smtClean="0"/>
              <a:t>have checkpoints </a:t>
            </a:r>
            <a:r>
              <a:rPr lang="en-US" sz="1800" dirty="0"/>
              <a:t>(</a:t>
            </a:r>
            <a:r>
              <a:rPr lang="en-US" sz="1800" dirty="0" smtClean="0"/>
              <a:t>end </a:t>
            </a:r>
            <a:r>
              <a:rPr lang="en-US" sz="1800" dirty="0"/>
              <a:t>of </a:t>
            </a:r>
            <a:r>
              <a:rPr lang="en-US" sz="1800" dirty="0" smtClean="0"/>
              <a:t>2011, …)</a:t>
            </a:r>
            <a:r>
              <a:rPr lang="en-US" sz="1800" dirty="0" smtClean="0"/>
              <a:t>:</a:t>
            </a:r>
            <a:endParaRPr lang="en-US" sz="1800" dirty="0"/>
          </a:p>
          <a:p>
            <a:pPr lvl="1"/>
            <a:r>
              <a:rPr lang="en-US" sz="1600" dirty="0"/>
              <a:t>Verify </a:t>
            </a:r>
            <a:r>
              <a:rPr lang="en-US" sz="1600" dirty="0" smtClean="0"/>
              <a:t>that IBL </a:t>
            </a:r>
            <a:r>
              <a:rPr lang="en-US" sz="1600" dirty="0"/>
              <a:t>performance and physics reach are better with IBL than </a:t>
            </a:r>
            <a:r>
              <a:rPr lang="en-US" sz="1600" dirty="0" smtClean="0"/>
              <a:t>without: </a:t>
            </a:r>
          </a:p>
          <a:p>
            <a:pPr lvl="2"/>
            <a:r>
              <a:rPr lang="en-US" sz="1600" dirty="0" smtClean="0"/>
              <a:t>2014 </a:t>
            </a:r>
            <a:r>
              <a:rPr lang="en-US" sz="1600" dirty="0"/>
              <a:t>÷ 2017 and 2018 ÷ … </a:t>
            </a:r>
            <a:r>
              <a:rPr lang="en-US" sz="1600" dirty="0" smtClean="0"/>
              <a:t>running periods</a:t>
            </a:r>
            <a:r>
              <a:rPr lang="en-US" sz="1600" dirty="0" smtClean="0"/>
              <a:t>.</a:t>
            </a:r>
            <a:endParaRPr lang="en-US" sz="1600" dirty="0"/>
          </a:p>
          <a:p>
            <a:pPr lvl="1"/>
            <a:r>
              <a:rPr lang="en-US" sz="1600" dirty="0" smtClean="0"/>
              <a:t>Watch status </a:t>
            </a:r>
            <a:r>
              <a:rPr lang="en-US" sz="1600" dirty="0"/>
              <a:t>of milestones, specially on module and stave advancement </a:t>
            </a:r>
          </a:p>
          <a:p>
            <a:pPr lvl="1"/>
            <a:r>
              <a:rPr lang="en-US" sz="1600" dirty="0"/>
              <a:t>Check </a:t>
            </a:r>
            <a:r>
              <a:rPr lang="en-US" sz="1600" dirty="0" smtClean="0"/>
              <a:t>if keeping schedule compromise performance.</a:t>
            </a:r>
          </a:p>
          <a:p>
            <a:endParaRPr lang="en-GB" sz="1600" dirty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endParaRPr lang="en-GB" sz="1600" dirty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61067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Pre-production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20688"/>
            <a:ext cx="8856984" cy="5904656"/>
          </a:xfrm>
        </p:spPr>
        <p:txBody>
          <a:bodyPr/>
          <a:lstStyle/>
          <a:p>
            <a:r>
              <a:rPr lang="en-US" sz="1800" dirty="0" smtClean="0"/>
              <a:t>Sensor pre-production</a:t>
            </a:r>
          </a:p>
          <a:p>
            <a:pPr lvl="1"/>
            <a:r>
              <a:rPr lang="en-US" sz="1600" dirty="0" smtClean="0"/>
              <a:t>CNM (3D): started first batch – processing 36 w, </a:t>
            </a:r>
            <a:br>
              <a:rPr lang="en-US" sz="1600" dirty="0" smtClean="0"/>
            </a:br>
            <a:r>
              <a:rPr lang="en-US" sz="1600" dirty="0" smtClean="0"/>
              <a:t>delivery 30/10/2011, </a:t>
            </a:r>
          </a:p>
          <a:p>
            <a:pPr lvl="2"/>
            <a:r>
              <a:rPr lang="en-US" sz="1600" dirty="0" smtClean="0"/>
              <a:t>second batch will start 4 weeks after the first one </a:t>
            </a:r>
            <a:br>
              <a:rPr lang="en-US" sz="1600" dirty="0" smtClean="0"/>
            </a:br>
            <a:r>
              <a:rPr lang="en-US" sz="1600" dirty="0" smtClean="0"/>
              <a:t>we can buy if we want).</a:t>
            </a:r>
          </a:p>
          <a:p>
            <a:pPr lvl="2"/>
            <a:r>
              <a:rPr lang="en-US" sz="1600" dirty="0" smtClean="0"/>
              <a:t>Masks same as prototype.</a:t>
            </a:r>
          </a:p>
          <a:p>
            <a:pPr lvl="1"/>
            <a:r>
              <a:rPr lang="en-US" sz="1600" dirty="0" smtClean="0"/>
              <a:t>FBK (3D): started first batch. Second batch is starting</a:t>
            </a:r>
            <a:br>
              <a:rPr lang="en-US" sz="1600" dirty="0" smtClean="0"/>
            </a:br>
            <a:r>
              <a:rPr lang="en-US" sz="1600" dirty="0" smtClean="0"/>
              <a:t>(we can buy if we want). </a:t>
            </a:r>
          </a:p>
          <a:p>
            <a:pPr lvl="2"/>
            <a:r>
              <a:rPr lang="en-US" sz="1600" dirty="0" smtClean="0"/>
              <a:t>Delivery of both batches end of June.</a:t>
            </a:r>
          </a:p>
          <a:p>
            <a:pPr lvl="2"/>
            <a:r>
              <a:rPr lang="en-US" sz="1600" dirty="0" smtClean="0"/>
              <a:t>Mask also the same as prototype and same wafer </a:t>
            </a:r>
            <a:br>
              <a:rPr lang="en-US" sz="1600" dirty="0" smtClean="0"/>
            </a:br>
            <a:r>
              <a:rPr lang="en-US" sz="1600" dirty="0" err="1" smtClean="0"/>
              <a:t>floorplan</a:t>
            </a:r>
            <a:r>
              <a:rPr lang="en-US" sz="1600" dirty="0" smtClean="0"/>
              <a:t> as CNM. </a:t>
            </a:r>
          </a:p>
          <a:p>
            <a:pPr lvl="1"/>
            <a:r>
              <a:rPr lang="en-US" sz="1600" dirty="0" err="1" smtClean="0"/>
              <a:t>CiS</a:t>
            </a:r>
            <a:r>
              <a:rPr lang="en-US" sz="1600" dirty="0" smtClean="0"/>
              <a:t> (Planar): mask layout finalizing. </a:t>
            </a:r>
          </a:p>
          <a:p>
            <a:pPr lvl="2"/>
            <a:r>
              <a:rPr lang="en-US" sz="1600" dirty="0" smtClean="0"/>
              <a:t>Thinning started (4-6 w), processing of wafers </a:t>
            </a:r>
            <a:br>
              <a:rPr lang="en-US" sz="1600" dirty="0" smtClean="0"/>
            </a:br>
            <a:r>
              <a:rPr lang="en-US" sz="1600" dirty="0" smtClean="0"/>
              <a:t>(16-18 w) will start (15/3/11) and pre-</a:t>
            </a:r>
            <a:r>
              <a:rPr lang="en-US" sz="1600" dirty="0" err="1" smtClean="0"/>
              <a:t>prd</a:t>
            </a:r>
            <a:r>
              <a:rPr lang="en-US" sz="1600" dirty="0" smtClean="0"/>
              <a:t> completed</a:t>
            </a:r>
            <a:br>
              <a:rPr lang="en-US" sz="1600" dirty="0" smtClean="0"/>
            </a:br>
            <a:r>
              <a:rPr lang="en-US" sz="1600" dirty="0" smtClean="0"/>
              <a:t> 31/7/11.</a:t>
            </a:r>
            <a:endParaRPr lang="en-US" sz="1600" dirty="0"/>
          </a:p>
          <a:p>
            <a:r>
              <a:rPr lang="en-US" sz="1800" dirty="0" smtClean="0"/>
              <a:t>Production</a:t>
            </a:r>
            <a:endParaRPr lang="en-US" sz="1800" dirty="0" smtClean="0"/>
          </a:p>
          <a:p>
            <a:pPr lvl="1"/>
            <a:r>
              <a:rPr lang="en-US" sz="1600" dirty="0" smtClean="0"/>
              <a:t>For planar can be finished by the end of </a:t>
            </a:r>
            <a:r>
              <a:rPr lang="en-US" sz="1600" dirty="0" smtClean="0"/>
              <a:t>this year </a:t>
            </a:r>
            <a:r>
              <a:rPr lang="en-US" sz="1600" dirty="0" smtClean="0"/>
              <a:t>if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started </a:t>
            </a:r>
            <a:r>
              <a:rPr lang="en-US" sz="1600" dirty="0" smtClean="0"/>
              <a:t>by summer</a:t>
            </a:r>
          </a:p>
          <a:p>
            <a:pPr lvl="1"/>
            <a:r>
              <a:rPr lang="en-US" sz="1600" dirty="0" smtClean="0"/>
              <a:t>For 3D, depend on yield (number of batches) </a:t>
            </a:r>
            <a:r>
              <a:rPr lang="en-US" sz="1600" dirty="0" smtClean="0"/>
              <a:t>–</a:t>
            </a:r>
            <a:br>
              <a:rPr lang="en-US" sz="1600" dirty="0" smtClean="0"/>
            </a:br>
            <a:r>
              <a:rPr lang="en-US" sz="1600" dirty="0" smtClean="0"/>
              <a:t>In </a:t>
            </a:r>
            <a:r>
              <a:rPr lang="en-US" sz="1600" dirty="0" smtClean="0"/>
              <a:t>discussion with CNM and FBK production plans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meeting </a:t>
            </a:r>
            <a:r>
              <a:rPr lang="en-US" sz="1600" dirty="0" smtClean="0"/>
              <a:t>schedule. Constraints are 36 w (CNM)</a:t>
            </a:r>
            <a:r>
              <a:rPr lang="en-US" sz="1600" dirty="0" smtClean="0"/>
              <a:t>/</a:t>
            </a:r>
            <a:br>
              <a:rPr lang="en-US" sz="1600" dirty="0" smtClean="0"/>
            </a:br>
            <a:r>
              <a:rPr lang="en-US" sz="1600" dirty="0" smtClean="0"/>
              <a:t>20 </a:t>
            </a:r>
            <a:r>
              <a:rPr lang="en-US" sz="1600" dirty="0" smtClean="0"/>
              <a:t>w (FBK) </a:t>
            </a:r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endParaRPr lang="en-US" sz="1800" dirty="0"/>
          </a:p>
          <a:p>
            <a:pPr lvl="2"/>
            <a:endParaRPr lang="en-US" sz="1600" dirty="0" smtClean="0"/>
          </a:p>
          <a:p>
            <a:pPr lvl="1"/>
            <a:endParaRPr lang="en-US" sz="1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005064"/>
            <a:ext cx="2494387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7"/>
          <p:cNvGrpSpPr/>
          <p:nvPr/>
        </p:nvGrpSpPr>
        <p:grpSpPr>
          <a:xfrm>
            <a:off x="6221040" y="692696"/>
            <a:ext cx="2915816" cy="2751633"/>
            <a:chOff x="5724128" y="3717032"/>
            <a:chExt cx="3150241" cy="2895649"/>
          </a:xfrm>
        </p:grpSpPr>
        <p:pic>
          <p:nvPicPr>
            <p:cNvPr id="6" name="Picture 2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24128" y="3717032"/>
              <a:ext cx="3150241" cy="2895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Rectangle 24"/>
            <p:cNvSpPr>
              <a:spLocks noChangeArrowheads="1"/>
            </p:cNvSpPr>
            <p:nvPr/>
          </p:nvSpPr>
          <p:spPr bwMode="auto">
            <a:xfrm>
              <a:off x="6804248" y="4293096"/>
              <a:ext cx="463178" cy="576064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Text Box 25"/>
            <p:cNvSpPr txBox="1">
              <a:spLocks noChangeArrowheads="1"/>
            </p:cNvSpPr>
            <p:nvPr/>
          </p:nvSpPr>
          <p:spPr bwMode="auto">
            <a:xfrm>
              <a:off x="6804248" y="4335487"/>
              <a:ext cx="504056" cy="26161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100" dirty="0">
                  <a:solidFill>
                    <a:srgbClr val="FF0000"/>
                  </a:solidFill>
                </a:rPr>
                <a:t>FEI4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1746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520" y="-25400"/>
            <a:ext cx="8402960" cy="531813"/>
          </a:xfrm>
        </p:spPr>
        <p:txBody>
          <a:bodyPr/>
          <a:lstStyle/>
          <a:p>
            <a:r>
              <a:rPr lang="en-US" sz="3200" dirty="0" smtClean="0"/>
              <a:t>Resources for Speed-up (M&amp;O-B/Project)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762000"/>
            <a:ext cx="3407296" cy="56848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Resource planning</a:t>
            </a:r>
          </a:p>
          <a:p>
            <a:pPr marL="0" indent="0">
              <a:buNone/>
            </a:pPr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600" dirty="0" smtClean="0"/>
              <a:t>Spending profile: 1MCH more in 2011.</a:t>
            </a:r>
          </a:p>
          <a:p>
            <a:pPr lvl="1"/>
            <a:r>
              <a:rPr lang="en-US" sz="1400" dirty="0" smtClean="0"/>
              <a:t>Cash flow buffered by ATLAS</a:t>
            </a:r>
          </a:p>
          <a:p>
            <a:pPr lvl="1"/>
            <a:endParaRPr lang="en-US" sz="1400" dirty="0"/>
          </a:p>
          <a:p>
            <a:r>
              <a:rPr lang="en-US" sz="1600" dirty="0" smtClean="0"/>
              <a:t>Resources at Institute level:</a:t>
            </a:r>
          </a:p>
          <a:p>
            <a:pPr lvl="1"/>
            <a:r>
              <a:rPr lang="en-US" sz="1400" dirty="0" smtClean="0"/>
              <a:t>Cash flow for local orders</a:t>
            </a:r>
          </a:p>
          <a:p>
            <a:pPr lvl="1"/>
            <a:r>
              <a:rPr lang="en-US" sz="1400" dirty="0" smtClean="0"/>
              <a:t>Manpower re-planning</a:t>
            </a:r>
          </a:p>
          <a:p>
            <a:pPr lvl="1"/>
            <a:endParaRPr lang="en-US" sz="1400" dirty="0" smtClean="0"/>
          </a:p>
          <a:p>
            <a:r>
              <a:rPr lang="en-US" sz="1600" dirty="0" smtClean="0"/>
              <a:t>Large common orders timeline</a:t>
            </a:r>
            <a:endParaRPr lang="en-US" sz="1600" dirty="0"/>
          </a:p>
          <a:p>
            <a:pPr lvl="1"/>
            <a:r>
              <a:rPr lang="en-US" sz="1400" dirty="0"/>
              <a:t>Sensor Pre-production – 28/2/2011 (240 </a:t>
            </a:r>
            <a:r>
              <a:rPr lang="en-US" sz="1400" dirty="0" err="1" smtClean="0"/>
              <a:t>kCH</a:t>
            </a:r>
            <a:r>
              <a:rPr lang="en-US" sz="1400" dirty="0" smtClean="0"/>
              <a:t>)</a:t>
            </a:r>
            <a:endParaRPr lang="en-US" sz="1400" dirty="0"/>
          </a:p>
          <a:p>
            <a:pPr lvl="1"/>
            <a:r>
              <a:rPr lang="en-US" sz="1400" dirty="0"/>
              <a:t>FE-I4 – 15/5/2011 (600 </a:t>
            </a:r>
            <a:r>
              <a:rPr lang="en-US" sz="1400" dirty="0" err="1" smtClean="0"/>
              <a:t>kCH</a:t>
            </a:r>
            <a:r>
              <a:rPr lang="en-US" sz="1400" dirty="0" smtClean="0"/>
              <a:t>)</a:t>
            </a:r>
            <a:endParaRPr lang="en-US" sz="1400" dirty="0"/>
          </a:p>
          <a:p>
            <a:pPr lvl="1"/>
            <a:r>
              <a:rPr lang="en-US" sz="1400" dirty="0"/>
              <a:t>Sensor production – 30/6/2011 (&gt;250 </a:t>
            </a:r>
            <a:r>
              <a:rPr lang="en-US" sz="1400" dirty="0" err="1"/>
              <a:t>kCH</a:t>
            </a:r>
            <a:r>
              <a:rPr lang="en-US" sz="1400" dirty="0"/>
              <a:t>)</a:t>
            </a:r>
          </a:p>
          <a:p>
            <a:pPr lvl="1"/>
            <a:r>
              <a:rPr lang="en-US" sz="1400" dirty="0"/>
              <a:t>Bump-bonding (30/9/2011) </a:t>
            </a:r>
            <a:r>
              <a:rPr lang="en-US" sz="1400" dirty="0" smtClean="0"/>
              <a:t>(&gt;500÷650 </a:t>
            </a:r>
            <a:r>
              <a:rPr lang="en-US" sz="1400" dirty="0" err="1"/>
              <a:t>kCH</a:t>
            </a:r>
            <a:r>
              <a:rPr lang="en-US" sz="1400" dirty="0"/>
              <a:t>, need to know)</a:t>
            </a:r>
          </a:p>
          <a:p>
            <a:pPr lvl="1"/>
            <a:endParaRPr lang="en-US" dirty="0" smtClean="0"/>
          </a:p>
          <a:p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endParaRPr lang="en-US" sz="1600" dirty="0"/>
          </a:p>
          <a:p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0857" y="620688"/>
            <a:ext cx="5423631" cy="33123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4022092"/>
            <a:ext cx="5328592" cy="2488939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 bwMode="auto">
          <a:xfrm>
            <a:off x="5796136" y="1484784"/>
            <a:ext cx="0" cy="648072"/>
          </a:xfrm>
          <a:prstGeom prst="line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5796136" y="1412776"/>
            <a:ext cx="792088" cy="360040"/>
          </a:xfrm>
          <a:prstGeom prst="lin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2" name="TextBox 11"/>
          <p:cNvSpPr txBox="1"/>
          <p:nvPr/>
        </p:nvSpPr>
        <p:spPr>
          <a:xfrm>
            <a:off x="6588224" y="1196752"/>
            <a:ext cx="1031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1.05 MCH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989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INFN Funding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Common orders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pPr marL="0" indent="0">
              <a:buNone/>
            </a:pPr>
            <a:r>
              <a:rPr lang="en-US" sz="1200" u="sng" dirty="0" smtClean="0"/>
              <a:t>Note</a:t>
            </a:r>
            <a:r>
              <a:rPr lang="en-US" sz="1200" dirty="0" smtClean="0"/>
              <a:t>: the Sensor pre-production (36k€) is urgent for paying the contract with FBK (already started the work)</a:t>
            </a:r>
          </a:p>
          <a:p>
            <a:endParaRPr lang="en-US" sz="1600" dirty="0" smtClean="0"/>
          </a:p>
          <a:p>
            <a:r>
              <a:rPr lang="en-US" sz="1600" dirty="0" smtClean="0"/>
              <a:t>Local procurements: </a:t>
            </a:r>
          </a:p>
          <a:p>
            <a:pPr lvl="1"/>
            <a:r>
              <a:rPr lang="en-US" sz="1400" dirty="0" smtClean="0"/>
              <a:t>Discussion started on Italian responsibilities: manpower + fund profile </a:t>
            </a:r>
          </a:p>
          <a:p>
            <a:pPr lvl="2"/>
            <a:r>
              <a:rPr lang="en-US" sz="1400" dirty="0" smtClean="0"/>
              <a:t>Need to see what we need with urgency (spring)</a:t>
            </a:r>
          </a:p>
          <a:p>
            <a:pPr lvl="1"/>
            <a:r>
              <a:rPr lang="en-US" sz="1400" dirty="0" smtClean="0"/>
              <a:t>INFN committed to:</a:t>
            </a:r>
          </a:p>
          <a:p>
            <a:pPr lvl="2"/>
            <a:r>
              <a:rPr lang="en-US" sz="1400" dirty="0" smtClean="0"/>
              <a:t>Bump-bonding qualification (MI/GE) -&gt; urgent</a:t>
            </a:r>
          </a:p>
          <a:p>
            <a:pPr lvl="2"/>
            <a:r>
              <a:rPr lang="en-US" sz="1400" dirty="0" smtClean="0"/>
              <a:t>Sensors (UD)</a:t>
            </a:r>
          </a:p>
          <a:p>
            <a:pPr lvl="2"/>
            <a:r>
              <a:rPr lang="en-US" sz="1400" dirty="0" smtClean="0"/>
              <a:t>Stave mechanics (MI)</a:t>
            </a:r>
          </a:p>
          <a:p>
            <a:pPr lvl="2"/>
            <a:r>
              <a:rPr lang="en-US" sz="1400" dirty="0" smtClean="0"/>
              <a:t>PP2 (MI) -&gt; cost increase</a:t>
            </a:r>
          </a:p>
          <a:p>
            <a:pPr lvl="2"/>
            <a:r>
              <a:rPr lang="en-US" sz="1400" dirty="0" smtClean="0"/>
              <a:t>Flex &amp; Module production (GE) -&gt; criticality in the flex, aggressive schedule for modules</a:t>
            </a:r>
          </a:p>
          <a:p>
            <a:pPr lvl="2"/>
            <a:r>
              <a:rPr lang="en-US" sz="1400" dirty="0" smtClean="0"/>
              <a:t>ROD (BO/GE) -&gt; increase manpower</a:t>
            </a:r>
          </a:p>
          <a:p>
            <a:pPr lvl="2"/>
            <a:r>
              <a:rPr lang="en-US" sz="1400" dirty="0" smtClean="0"/>
              <a:t>Power supply procurement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96751"/>
            <a:ext cx="7920880" cy="142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23317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8">
      <a:dk1>
        <a:srgbClr val="000000"/>
      </a:dk1>
      <a:lt1>
        <a:srgbClr val="FFFFFF"/>
      </a:lt1>
      <a:dk2>
        <a:srgbClr val="FF0000"/>
      </a:dk2>
      <a:lt2>
        <a:srgbClr val="777777"/>
      </a:lt2>
      <a:accent1>
        <a:srgbClr val="FFFF39"/>
      </a:accent1>
      <a:accent2>
        <a:srgbClr val="800000"/>
      </a:accent2>
      <a:accent3>
        <a:srgbClr val="FFFFFF"/>
      </a:accent3>
      <a:accent4>
        <a:srgbClr val="000000"/>
      </a:accent4>
      <a:accent5>
        <a:srgbClr val="FFFFAE"/>
      </a:accent5>
      <a:accent6>
        <a:srgbClr val="730000"/>
      </a:accent6>
      <a:hlink>
        <a:srgbClr val="1900B2"/>
      </a:hlink>
      <a:folHlink>
        <a:srgbClr val="AE00A2"/>
      </a:folHlink>
    </a:clrScheme>
    <a:fontScheme name="Blank Presentation">
      <a:majorFont>
        <a:latin typeface="Arial Rounded MT Bold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bg2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Rounded MT Bold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bg2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Rounded MT Bold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FF0000"/>
        </a:dk2>
        <a:lt2>
          <a:srgbClr val="777777"/>
        </a:lt2>
        <a:accent1>
          <a:srgbClr val="FFFF39"/>
        </a:accent1>
        <a:accent2>
          <a:srgbClr val="800000"/>
        </a:accent2>
        <a:accent3>
          <a:srgbClr val="FFFFFF"/>
        </a:accent3>
        <a:accent4>
          <a:srgbClr val="000000"/>
        </a:accent4>
        <a:accent5>
          <a:srgbClr val="FFFFAE"/>
        </a:accent5>
        <a:accent6>
          <a:srgbClr val="730000"/>
        </a:accent6>
        <a:hlink>
          <a:srgbClr val="1900B2"/>
        </a:hlink>
        <a:folHlink>
          <a:srgbClr val="AE00A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60052</TotalTime>
  <Words>1014</Words>
  <Application>Microsoft Macintosh PowerPoint</Application>
  <PresentationFormat>On-screen Show (4:3)</PresentationFormat>
  <Paragraphs>198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IBL</vt:lpstr>
      <vt:lpstr>Outline</vt:lpstr>
      <vt:lpstr>IBL Speed-up</vt:lpstr>
      <vt:lpstr>TDR / Speedup Schedules</vt:lpstr>
      <vt:lpstr>IBL plan for 2013 : Key milestones</vt:lpstr>
      <vt:lpstr>ATLAS EB Support it, but keep Performance</vt:lpstr>
      <vt:lpstr>Sensor Pre-production</vt:lpstr>
      <vt:lpstr>Resources for Speed-up (M&amp;O-B/Project)</vt:lpstr>
      <vt:lpstr>Impact on INFN Funding profile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Status of All Loaded Staves</dc:title>
  <cp:lastModifiedBy>Giovanni Darbo</cp:lastModifiedBy>
  <cp:revision>914</cp:revision>
  <cp:lastPrinted>2010-05-06T11:38:49Z</cp:lastPrinted>
  <dcterms:created xsi:type="dcterms:W3CDTF">2010-07-18T07:48:52Z</dcterms:created>
  <dcterms:modified xsi:type="dcterms:W3CDTF">2011-03-02T14:20:45Z</dcterms:modified>
</cp:coreProperties>
</file>