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7" r:id="rId2"/>
    <p:sldId id="298" r:id="rId3"/>
    <p:sldId id="326" r:id="rId4"/>
    <p:sldId id="536" r:id="rId5"/>
    <p:sldId id="316" r:id="rId6"/>
    <p:sldId id="531" r:id="rId7"/>
    <p:sldId id="311" r:id="rId8"/>
    <p:sldId id="313" r:id="rId9"/>
    <p:sldId id="535" r:id="rId10"/>
    <p:sldId id="538" r:id="rId11"/>
    <p:sldId id="537" r:id="rId12"/>
    <p:sldId id="532" r:id="rId13"/>
    <p:sldId id="53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00"/>
    <a:srgbClr val="800000"/>
    <a:srgbClr val="0003FA"/>
    <a:srgbClr val="33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6" autoAdjust="0"/>
    <p:restoredTop sz="94663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576" y="176"/>
      </p:cViewPr>
      <p:guideLst>
        <p:guide orient="horz" pos="2160"/>
        <p:guide pos="3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08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803CD-6AD8-164E-9CAB-B0F14B19C991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D99E2-274A-DE43-91D4-008CE193E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0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90FB-9C78-7346-ABA1-BE621A38A192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B8CEE-7E9E-6A42-9FFD-96A83FCF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67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8CEE-7E9E-6A42-9FFD-96A83FCF4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6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  <a:solidFill>
            <a:schemeClr val="tx1"/>
          </a:solidFill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Illuminating Dark Matter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6"/>
            <a:ext cx="9144000" cy="914400"/>
          </a:xfrm>
          <a:solidFill>
            <a:schemeClr val="tx1"/>
          </a:solidFill>
        </p:spPr>
        <p:txBody>
          <a:bodyPr lIns="468000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73" y="1053290"/>
            <a:ext cx="8554527" cy="5197550"/>
          </a:xfrm>
        </p:spPr>
        <p:txBody>
          <a:bodyPr/>
          <a:lstStyle>
            <a:lvl1pPr>
              <a:buClr>
                <a:srgbClr val="800000"/>
              </a:buClr>
              <a:defRPr/>
            </a:lvl1pPr>
            <a:lvl2pPr marL="685800" indent="-336550">
              <a:buClr>
                <a:srgbClr val="FF6600"/>
              </a:buClr>
              <a:buFont typeface="Wingdings" charset="2"/>
              <a:buChar char="u"/>
              <a:defRPr/>
            </a:lvl2pPr>
            <a:lvl3pPr marL="1035050" indent="-349250">
              <a:buClr>
                <a:srgbClr val="800000"/>
              </a:buClr>
              <a:buFont typeface="Wingdings" charset="2"/>
              <a:buChar char="§"/>
              <a:defRPr/>
            </a:lvl3pPr>
            <a:lvl4pPr marL="103505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2491" y="6625070"/>
            <a:ext cx="7217402" cy="288925"/>
          </a:xfrm>
        </p:spPr>
        <p:txBody>
          <a:bodyPr/>
          <a:lstStyle/>
          <a:p>
            <a:r>
              <a:rPr lang="en-US" dirty="0"/>
              <a:t>Mauro Raggi, Sapienza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F76E18F-7FBE-7D4F-BDC3-9ECE0C253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19" t="20512" r="6892" b="15543"/>
          <a:stretch/>
        </p:blipFill>
        <p:spPr>
          <a:xfrm>
            <a:off x="8272126" y="82040"/>
            <a:ext cx="871874" cy="45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5E37709-14AA-0749-9F34-2EB28ED30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0" r="4901" b="14050"/>
          <a:stretch/>
        </p:blipFill>
        <p:spPr>
          <a:xfrm>
            <a:off x="-1" y="6410325"/>
            <a:ext cx="1535870" cy="45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F1226-94FD-994E-AEEC-BBE87ADFDF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2" b="95302" l="1856" r="96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6958" b="-821"/>
          <a:stretch/>
        </p:blipFill>
        <p:spPr>
          <a:xfrm>
            <a:off x="-84665" y="-19319"/>
            <a:ext cx="653784" cy="652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Mauro Raggi, Sapienza Universita' di Roma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8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1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Mauro Raggi, Illuminating Dark Matter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0CA22D0-52D5-3947-BD57-D269EA040B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JHEP04(2021)16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hyperlink" Target="https://journals.aps.org/prd/abstract/10.1103/PhysRevD.106.11503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hep-ph?searchtype=author&amp;query=Batell%2C+B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link.springer.com/article/10.1007/JHEP12(2017)094#auth-Felix-Kahlhoefer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article/10.1007/JHEP12(2017)094#auth-Christopher-Hearty" TargetMode="External"/><Relationship Id="rId11" Type="http://schemas.openxmlformats.org/officeDocument/2006/relationships/hyperlink" Target="https://arxiv.org/search/hep-ph?searchtype=author&amp;query=McGehee%2C+R" TargetMode="External"/><Relationship Id="rId5" Type="http://schemas.openxmlformats.org/officeDocument/2006/relationships/hyperlink" Target="https://link.springer.com/article/10.1007/JHEP12(2017)094#auth-Torben-Ferber" TargetMode="External"/><Relationship Id="rId10" Type="http://schemas.openxmlformats.org/officeDocument/2006/relationships/hyperlink" Target="https://arxiv.org/search/hep-ph?searchtype=author&amp;query=Hearty%2C+C" TargetMode="External"/><Relationship Id="rId4" Type="http://schemas.openxmlformats.org/officeDocument/2006/relationships/hyperlink" Target="https://link.springer.com/article/10.1007/JHEP12(2017)094#auth-Matthew_J_-Dolan" TargetMode="External"/><Relationship Id="rId9" Type="http://schemas.openxmlformats.org/officeDocument/2006/relationships/hyperlink" Target="https://arxiv.org/search/hep-ph?searchtype=author&amp;query=Blinov%2C+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8637" y="0"/>
            <a:ext cx="922127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637" y="0"/>
            <a:ext cx="9221274" cy="1066442"/>
          </a:xfrm>
          <a:prstGeom prst="rect">
            <a:avLst/>
          </a:prstGeom>
          <a:solidFill>
            <a:schemeClr val="tx1"/>
          </a:solidFill>
        </p:spPr>
        <p:txBody>
          <a:bodyPr vert="horz" lIns="46800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PADME run III physics goals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4863" y="5788025"/>
            <a:ext cx="9207500" cy="105691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rgbClr val="800000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rgbClr val="800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505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Mauro Raggi, </a:t>
            </a:r>
            <a:r>
              <a:rPr lang="it-IT" sz="1800" b="1" dirty="0">
                <a:solidFill>
                  <a:schemeClr val="bg1"/>
                </a:solidFill>
              </a:rPr>
              <a:t>Sapienza Università </a:t>
            </a:r>
            <a:r>
              <a:rPr lang="en-US" sz="1800" b="1" dirty="0">
                <a:solidFill>
                  <a:schemeClr val="bg1"/>
                </a:solidFill>
              </a:rPr>
              <a:t>di Roma e INFN Roma</a:t>
            </a:r>
            <a:br>
              <a:rPr lang="en-US" sz="1800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2" b="95302" l="1856" r="96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6958" b="-821"/>
          <a:stretch/>
        </p:blipFill>
        <p:spPr>
          <a:xfrm>
            <a:off x="-23836" y="-13142"/>
            <a:ext cx="719162" cy="717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3D569-342B-F743-90BF-E301F2469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263" y="1572616"/>
            <a:ext cx="3681474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B81F-C9E2-BA4B-BAE4-67292C2E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Bhabha cross sections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264F-435B-B74C-8BE0-6C8BFC2BE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" y="936330"/>
            <a:ext cx="9111605" cy="3631332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LEP measurements are extremely precise but at sqrt(s)~100GeV  </a:t>
            </a:r>
          </a:p>
          <a:p>
            <a:r>
              <a:rPr lang="en-GB" sz="1800" dirty="0"/>
              <a:t>At Lower CM energies we have many determination of the differential CS</a:t>
            </a:r>
          </a:p>
          <a:p>
            <a:pPr lvl="1"/>
            <a:r>
              <a:rPr lang="en-GB" sz="1400" dirty="0"/>
              <a:t>Tristan                 57  GeV</a:t>
            </a:r>
          </a:p>
          <a:p>
            <a:pPr lvl="1"/>
            <a:r>
              <a:rPr lang="en-GB" sz="1400" dirty="0"/>
              <a:t>Pluto @ PETRA   34.7 GeV  (differential 2.6% error)</a:t>
            </a:r>
          </a:p>
          <a:p>
            <a:pPr lvl="1"/>
            <a:r>
              <a:rPr lang="en-GB" sz="1400" dirty="0"/>
              <a:t>Tasso  PLUTO JADE and MARK-J @Petra sqrt(s) 12-47 GeV</a:t>
            </a:r>
          </a:p>
          <a:p>
            <a:pPr lvl="1"/>
            <a:r>
              <a:rPr lang="en-GB" sz="1400" dirty="0"/>
              <a:t>ADONE 1971 (1.4-2.4 GeV ~5% precision)</a:t>
            </a:r>
          </a:p>
          <a:p>
            <a:r>
              <a:rPr lang="en-GB" sz="1800" dirty="0"/>
              <a:t>At extremely low energy </a:t>
            </a:r>
            <a:r>
              <a:rPr lang="en-GB" sz="1800" dirty="0" err="1"/>
              <a:t>Askin</a:t>
            </a:r>
            <a:r>
              <a:rPr lang="en-GB" sz="1800" dirty="0"/>
              <a:t> et. al 1953        </a:t>
            </a:r>
            <a:r>
              <a:rPr lang="en-GB" sz="1800" dirty="0" err="1"/>
              <a:t>ee</a:t>
            </a:r>
            <a:r>
              <a:rPr lang="en-GB" sz="1800" dirty="0"/>
              <a:t>-&gt;</a:t>
            </a:r>
            <a:r>
              <a:rPr lang="en-GB" sz="1800" dirty="0" err="1"/>
              <a:t>ee</a:t>
            </a:r>
            <a:r>
              <a:rPr lang="en-GB" sz="1800" dirty="0"/>
              <a:t>  @1-1.6MeV  (</a:t>
            </a:r>
            <a:r>
              <a:rPr lang="en-GB" sz="1800" dirty="0" err="1"/>
              <a:t>prec</a:t>
            </a:r>
            <a:r>
              <a:rPr lang="en-GB" sz="1800" dirty="0"/>
              <a:t> 10%)</a:t>
            </a:r>
          </a:p>
          <a:p>
            <a:r>
              <a:rPr lang="en-GB" sz="1800" dirty="0"/>
              <a:t>It was used to constrain deviations from QED (aka QED cut-off parameter)</a:t>
            </a:r>
          </a:p>
          <a:p>
            <a:r>
              <a:rPr lang="en-GB" sz="1800" dirty="0"/>
              <a:t>Nothing </a:t>
            </a:r>
            <a:r>
              <a:rPr lang="en-GB" sz="1800"/>
              <a:t>below 1 GeV </a:t>
            </a:r>
            <a:r>
              <a:rPr lang="en-GB" sz="1800" dirty="0"/>
              <a:t>to my knowledge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99BE8-73A4-8540-A27E-161B6A01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C222B-89E4-F043-8FBA-1518D0DA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C076EDD-B5DF-004A-9A03-BEA5E417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888" y="4327728"/>
            <a:ext cx="3022600" cy="236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6BD9E1-B0FB-DA49-88EE-C5128B3FE5DF}"/>
              </a:ext>
            </a:extLst>
          </p:cNvPr>
          <p:cNvSpPr txBox="1"/>
          <p:nvPr/>
        </p:nvSpPr>
        <p:spPr>
          <a:xfrm>
            <a:off x="6121400" y="3983680"/>
            <a:ext cx="302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81A18"/>
                </a:solidFill>
                <a:effectLst/>
                <a:latin typeface="Times" pitchFamily="2" charset="0"/>
              </a:rPr>
              <a:t>Eur. Phys. J. C (2021) 81:1115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54E9230C-2BFC-084D-93B1-29CC491E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2" y="4567662"/>
            <a:ext cx="5338620" cy="17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4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8BD2-D8B1-D34B-B6C3-4DE4379F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leptons cross section measurement</a:t>
            </a:r>
          </a:p>
        </p:txBody>
      </p:sp>
      <p:pic>
        <p:nvPicPr>
          <p:cNvPr id="7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E7F485D0-69AF-F149-9F4B-5B4F0EDEF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27" t="13262"/>
          <a:stretch/>
        </p:blipFill>
        <p:spPr>
          <a:xfrm>
            <a:off x="6225806" y="943102"/>
            <a:ext cx="2492893" cy="247034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114DF-15D4-5B43-B2F0-352490B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BD730-6025-7643-B29C-67C02D2F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5AF7-EAB0-984C-A198-596D87FF14D6}"/>
              </a:ext>
            </a:extLst>
          </p:cNvPr>
          <p:cNvSpPr txBox="1"/>
          <p:nvPr/>
        </p:nvSpPr>
        <p:spPr>
          <a:xfrm>
            <a:off x="5495925" y="3433601"/>
            <a:ext cx="3648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</a:t>
            </a:r>
            <a:r>
              <a:rPr lang="en-GB" sz="1400" dirty="0" err="1">
                <a:hlinkClick r:id="rId3"/>
              </a:rPr>
              <a:t>link.springer.com</a:t>
            </a:r>
            <a:r>
              <a:rPr lang="en-GB" sz="1400" dirty="0">
                <a:hlinkClick r:id="rId3"/>
              </a:rPr>
              <a:t>/article/10.1007/JHEP04(2021)163</a:t>
            </a:r>
            <a:endParaRPr lang="en-GB" sz="1400" dirty="0"/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60DBD0F-1218-8046-8EF1-5C777F5CF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158" y="4134603"/>
            <a:ext cx="3623678" cy="224493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52EBB0A-2946-7D43-80A3-AB7C4FF5CF5A}"/>
              </a:ext>
            </a:extLst>
          </p:cNvPr>
          <p:cNvSpPr txBox="1">
            <a:spLocks/>
          </p:cNvSpPr>
          <p:nvPr/>
        </p:nvSpPr>
        <p:spPr>
          <a:xfrm>
            <a:off x="10883" y="936330"/>
            <a:ext cx="6214923" cy="363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rgbClr val="800000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rgbClr val="800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505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SM process </a:t>
            </a:r>
            <a:r>
              <a:rPr lang="en-GB" sz="1800" dirty="0" err="1"/>
              <a:t>e</a:t>
            </a:r>
            <a:r>
              <a:rPr lang="en-GB" sz="1800" baseline="30000" dirty="0" err="1"/>
              <a:t>+</a:t>
            </a:r>
            <a:r>
              <a:rPr lang="en-GB" sz="1800" dirty="0" err="1"/>
              <a:t>e</a:t>
            </a:r>
            <a:r>
              <a:rPr lang="en-GB" sz="1800" baseline="30000" dirty="0">
                <a:latin typeface="Symbol" pitchFamily="2" charset="2"/>
              </a:rPr>
              <a:t>-</a:t>
            </a:r>
            <a:r>
              <a:rPr lang="en-GB" sz="1800" dirty="0"/>
              <a:t> -&gt;2(</a:t>
            </a:r>
            <a:r>
              <a:rPr lang="en-GB" sz="1800" dirty="0" err="1"/>
              <a:t>e</a:t>
            </a:r>
            <a:r>
              <a:rPr lang="en-GB" sz="1800" baseline="30000" dirty="0" err="1"/>
              <a:t>+</a:t>
            </a:r>
            <a:r>
              <a:rPr lang="en-GB" sz="1800" dirty="0" err="1"/>
              <a:t>e</a:t>
            </a:r>
            <a:r>
              <a:rPr lang="en-GB" sz="1800" baseline="30000" dirty="0">
                <a:latin typeface="Symbol" pitchFamily="2" charset="2"/>
              </a:rPr>
              <a:t>-</a:t>
            </a:r>
            <a:r>
              <a:rPr lang="en-GB" sz="1800" dirty="0"/>
              <a:t>) never measured in SM</a:t>
            </a:r>
          </a:p>
          <a:p>
            <a:r>
              <a:rPr lang="en-GB" sz="1800" dirty="0"/>
              <a:t>Cross section is sizable and not very well known </a:t>
            </a:r>
          </a:p>
          <a:p>
            <a:pPr lvl="1"/>
            <a:r>
              <a:rPr lang="en-GB" sz="1400" dirty="0"/>
              <a:t>Few 10</a:t>
            </a:r>
            <a:r>
              <a:rPr lang="en-GB" sz="1400" baseline="30000" dirty="0"/>
              <a:t>8</a:t>
            </a:r>
            <a:r>
              <a:rPr lang="en-GB" sz="1400" dirty="0"/>
              <a:t> pb</a:t>
            </a:r>
            <a:endParaRPr lang="en-GB" sz="1400" baseline="30000" dirty="0"/>
          </a:p>
          <a:p>
            <a:pPr lvl="1"/>
            <a:r>
              <a:rPr lang="en-GB" sz="1400" dirty="0"/>
              <a:t>We expect hundreds of events in PADME RUN III</a:t>
            </a:r>
          </a:p>
          <a:p>
            <a:pPr lvl="1"/>
            <a:r>
              <a:rPr lang="en-GB" sz="1400" dirty="0"/>
              <a:t>Acceptance is an issue if need to reconstruct 4 leptons.</a:t>
            </a:r>
          </a:p>
          <a:p>
            <a:r>
              <a:rPr lang="en-GB" sz="1800" dirty="0"/>
              <a:t>Is the measurement possible at PADME? </a:t>
            </a:r>
          </a:p>
          <a:p>
            <a:r>
              <a:rPr lang="en-GB" sz="1800" dirty="0"/>
              <a:t>Are there interesting DS </a:t>
            </a:r>
            <a:r>
              <a:rPr lang="en-GB" sz="1800" dirty="0" err="1"/>
              <a:t>ehancements</a:t>
            </a:r>
            <a:r>
              <a:rPr lang="en-GB" sz="1800" dirty="0"/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07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5096-CBF7-6647-A164-E92F3A10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 leptons dark modes?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370E-B2AE-5A49-86EC-84A122D44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73" y="1053290"/>
            <a:ext cx="8554527" cy="499063"/>
          </a:xfrm>
        </p:spPr>
        <p:txBody>
          <a:bodyPr/>
          <a:lstStyle/>
          <a:p>
            <a:r>
              <a:rPr lang="en-GB" dirty="0" err="1"/>
              <a:t>Higgsed</a:t>
            </a:r>
            <a:r>
              <a:rPr lang="en-GB" dirty="0"/>
              <a:t> dark sector with dark bosons W</a:t>
            </a:r>
            <a:r>
              <a:rPr lang="en-GB" baseline="-25000" dirty="0"/>
              <a:t>D</a:t>
            </a:r>
            <a:r>
              <a:rPr lang="en-GB" dirty="0"/>
              <a:t> coupled to leptons</a:t>
            </a:r>
            <a:endParaRPr lang="en-GB" baseline="-25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349250" lvl="1" indent="0">
              <a:buNone/>
            </a:pPr>
            <a:endParaRPr lang="en-GB" dirty="0"/>
          </a:p>
          <a:p>
            <a:pPr marL="349250" lvl="1" indent="0">
              <a:buNone/>
            </a:pPr>
            <a:endParaRPr lang="en-GB" dirty="0"/>
          </a:p>
          <a:p>
            <a:pPr marL="349250" lvl="1" indent="0">
              <a:buNone/>
            </a:pPr>
            <a:endParaRPr lang="en-GB" dirty="0"/>
          </a:p>
          <a:p>
            <a:pPr marL="349250" lvl="1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73740-0767-2841-8C67-EB36F6AF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DEBF7-D894-094B-BD7F-C3A3B5F9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1FB2134D-3C2D-3449-8FF2-E9F12B49B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1" t="5314" b="3492"/>
          <a:stretch/>
        </p:blipFill>
        <p:spPr>
          <a:xfrm>
            <a:off x="552894" y="1403497"/>
            <a:ext cx="2267871" cy="1733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36D8D-80CE-E342-B7C2-692756DA0F07}"/>
              </a:ext>
            </a:extLst>
          </p:cNvPr>
          <p:cNvSpPr txBox="1"/>
          <p:nvPr/>
        </p:nvSpPr>
        <p:spPr>
          <a:xfrm>
            <a:off x="3438986" y="1728925"/>
            <a:ext cx="466769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/>
              <a:t>Probing dark forces and light hidden sectors at low-energy </a:t>
            </a:r>
            <a:r>
              <a:rPr lang="en-GB" sz="1400" dirty="0" err="1"/>
              <a:t>e</a:t>
            </a:r>
            <a:r>
              <a:rPr lang="en-GB" sz="1400" baseline="30000" dirty="0" err="1"/>
              <a:t>+</a:t>
            </a:r>
            <a:r>
              <a:rPr lang="en-GB" sz="1400" dirty="0" err="1"/>
              <a:t>e</a:t>
            </a:r>
            <a:r>
              <a:rPr lang="en-GB" sz="1400" baseline="30000" dirty="0">
                <a:latin typeface="Symbol" pitchFamily="2" charset="2"/>
              </a:rPr>
              <a:t>-</a:t>
            </a:r>
            <a:r>
              <a:rPr lang="en-GB" sz="1400" dirty="0"/>
              <a:t> colliders </a:t>
            </a:r>
            <a:br>
              <a:rPr lang="en-GB" sz="1400" dirty="0"/>
            </a:br>
            <a:r>
              <a:rPr lang="en-GB" sz="1400" dirty="0"/>
              <a:t>R. Essig, P. Schuster, and </a:t>
            </a:r>
            <a:r>
              <a:rPr lang="en-GB" sz="1400" dirty="0" err="1"/>
              <a:t>N.Toro</a:t>
            </a:r>
            <a:r>
              <a:rPr lang="en-GB" sz="1400" dirty="0"/>
              <a:t> PRD 80, 015003 (2009)</a:t>
            </a:r>
            <a:endParaRPr lang="en-GB" sz="1400" dirty="0">
              <a:solidFill>
                <a:srgbClr val="FF0000"/>
              </a:solidFill>
            </a:endParaRPr>
          </a:p>
          <a:p>
            <a:pPr marL="349250" lvl="1" indent="0">
              <a:buNone/>
            </a:pP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128E80-9397-634F-AE0A-BE1768756F69}"/>
              </a:ext>
            </a:extLst>
          </p:cNvPr>
          <p:cNvSpPr txBox="1">
            <a:spLocks/>
          </p:cNvSpPr>
          <p:nvPr/>
        </p:nvSpPr>
        <p:spPr>
          <a:xfrm>
            <a:off x="173917" y="3449161"/>
            <a:ext cx="8970083" cy="499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rgbClr val="800000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rgbClr val="800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505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Can the X in the SM diagram be exchanged with a DS particle ALPs?</a:t>
            </a:r>
            <a:endParaRPr lang="en-GB" baseline="-25000" dirty="0"/>
          </a:p>
          <a:p>
            <a:pPr marL="0" indent="0">
              <a:buFont typeface="Wingdings 2" pitchFamily="18" charset="2"/>
              <a:buNone/>
            </a:pPr>
            <a:endParaRPr lang="en-GB" dirty="0"/>
          </a:p>
          <a:p>
            <a:pPr marL="0" indent="0">
              <a:buFont typeface="Wingdings 2" pitchFamily="18" charset="2"/>
              <a:buNone/>
            </a:pPr>
            <a:endParaRPr lang="en-GB" dirty="0"/>
          </a:p>
          <a:p>
            <a:pPr marL="0" indent="0">
              <a:buFont typeface="Wingdings 2" pitchFamily="18" charset="2"/>
              <a:buNone/>
            </a:pPr>
            <a:endParaRPr lang="en-GB" dirty="0"/>
          </a:p>
          <a:p>
            <a:pPr marL="349250" lvl="1" indent="0">
              <a:buFont typeface="Wingdings" charset="2"/>
              <a:buNone/>
            </a:pPr>
            <a:endParaRPr lang="en-GB" dirty="0"/>
          </a:p>
          <a:p>
            <a:pPr marL="349250" lvl="1" indent="0">
              <a:buFont typeface="Wingdings" charset="2"/>
              <a:buNone/>
            </a:pPr>
            <a:endParaRPr lang="en-GB" dirty="0"/>
          </a:p>
          <a:p>
            <a:pPr marL="349250" lvl="1" indent="0">
              <a:buFont typeface="Wingdings" charset="2"/>
              <a:buNone/>
            </a:pPr>
            <a:endParaRPr lang="en-GB" dirty="0"/>
          </a:p>
          <a:p>
            <a:pPr marL="349250" lvl="1" indent="0">
              <a:buFont typeface="Wingdings" charset="2"/>
              <a:buNone/>
            </a:pPr>
            <a:endParaRPr lang="en-GB" dirty="0"/>
          </a:p>
        </p:txBody>
      </p:sp>
      <p:pic>
        <p:nvPicPr>
          <p:cNvPr id="11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5DCB6542-26E3-D840-A3E9-CAF211D4C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7" t="13262"/>
          <a:stretch/>
        </p:blipFill>
        <p:spPr>
          <a:xfrm>
            <a:off x="3003032" y="3948224"/>
            <a:ext cx="2492893" cy="24703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6CDE03-4198-8542-A603-696F1065C78B}"/>
              </a:ext>
            </a:extLst>
          </p:cNvPr>
          <p:cNvSpPr txBox="1"/>
          <p:nvPr/>
        </p:nvSpPr>
        <p:spPr>
          <a:xfrm>
            <a:off x="5100445" y="470465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a?</a:t>
            </a:r>
          </a:p>
        </p:txBody>
      </p:sp>
    </p:spTree>
    <p:extLst>
      <p:ext uri="{BB962C8B-B14F-4D97-AF65-F5344CB8AC3E}">
        <p14:creationId xmlns:p14="http://schemas.microsoft.com/office/powerpoint/2010/main" val="320459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1754-5654-A149-A463-DD0BE022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A322E-F87C-094E-84FE-D62B9940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53290"/>
            <a:ext cx="9144000" cy="5197550"/>
          </a:xfrm>
        </p:spPr>
        <p:txBody>
          <a:bodyPr/>
          <a:lstStyle/>
          <a:p>
            <a:r>
              <a:rPr lang="en-GB" dirty="0"/>
              <a:t>PADME main goal in Run III is to test X17 vector hypothesis</a:t>
            </a:r>
          </a:p>
          <a:p>
            <a:pPr lvl="1"/>
            <a:r>
              <a:rPr lang="en-GB" dirty="0"/>
              <a:t> see L. </a:t>
            </a:r>
            <a:r>
              <a:rPr lang="en-GB" dirty="0" err="1"/>
              <a:t>Darme</a:t>
            </a:r>
            <a:r>
              <a:rPr lang="en-GB" dirty="0"/>
              <a:t>’ talk for details</a:t>
            </a:r>
          </a:p>
          <a:p>
            <a:r>
              <a:rPr lang="en-GB" dirty="0"/>
              <a:t>There are few more interesting dark sector observables</a:t>
            </a:r>
          </a:p>
          <a:p>
            <a:pPr lvl="1"/>
            <a:r>
              <a:rPr lang="en-GB" dirty="0"/>
              <a:t>ALPs with pure photon coupling</a:t>
            </a:r>
          </a:p>
          <a:p>
            <a:pPr lvl="1"/>
            <a:r>
              <a:rPr lang="en-GB" dirty="0"/>
              <a:t>ALPs with photon and electrons coupling</a:t>
            </a:r>
          </a:p>
          <a:p>
            <a:r>
              <a:rPr lang="en-GB" dirty="0"/>
              <a:t>We can also perform the best measurement of CS of different processes:</a:t>
            </a:r>
          </a:p>
          <a:p>
            <a:pPr lvl="1"/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r>
              <a:rPr lang="en-GB" dirty="0"/>
              <a:t> -&gt; </a:t>
            </a:r>
            <a:r>
              <a:rPr lang="en-GB" dirty="0">
                <a:latin typeface="Symbol" pitchFamily="2" charset="2"/>
              </a:rPr>
              <a:t>gg</a:t>
            </a:r>
            <a:r>
              <a:rPr lang="en-GB" dirty="0"/>
              <a:t> better luminosity measurement </a:t>
            </a:r>
            <a:r>
              <a:rPr lang="en-GB" dirty="0" err="1"/>
              <a:t>wrt</a:t>
            </a:r>
            <a:r>
              <a:rPr lang="en-GB" dirty="0"/>
              <a:t> Run II measurement </a:t>
            </a:r>
          </a:p>
          <a:p>
            <a:pPr lvl="1"/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 </a:t>
            </a:r>
            <a:r>
              <a:rPr lang="en-GB" dirty="0"/>
              <a:t>-&gt;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r>
              <a:rPr lang="en-GB" dirty="0"/>
              <a:t>  there is nothing below 1 GeV</a:t>
            </a:r>
          </a:p>
          <a:p>
            <a:pPr lvl="1"/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 </a:t>
            </a:r>
            <a:r>
              <a:rPr lang="en-GB" dirty="0"/>
              <a:t>-&gt;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r>
              <a:rPr lang="en-GB" dirty="0"/>
              <a:t> there is nothing at all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C7DF0-3774-4543-96D1-D877B99F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018E7-E79F-174B-B1EC-281CDF59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64EB-C6EB-7941-9BB1-8913560C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8824C-9FD9-604C-9CC1-74C96FE68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Vector and scalar cases for the X17 scenario</a:t>
            </a:r>
          </a:p>
          <a:p>
            <a:pPr lvl="1"/>
            <a:r>
              <a:rPr lang="en-GB" dirty="0"/>
              <a:t>Vector                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r>
              <a:rPr lang="en-GB" dirty="0"/>
              <a:t> </a:t>
            </a:r>
            <a:r>
              <a:rPr lang="en-GB" dirty="0">
                <a:latin typeface="Symbol" pitchFamily="2" charset="2"/>
              </a:rPr>
              <a:t>-&gt;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endParaRPr lang="en-GB" dirty="0">
              <a:latin typeface="Symbol" pitchFamily="2" charset="2"/>
            </a:endParaRPr>
          </a:p>
          <a:p>
            <a:pPr lvl="1"/>
            <a:r>
              <a:rPr lang="en-GB" dirty="0" err="1"/>
              <a:t>PseudoScalar</a:t>
            </a:r>
            <a:r>
              <a:rPr lang="en-GB" dirty="0"/>
              <a:t>    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r>
              <a:rPr lang="en-GB" dirty="0"/>
              <a:t> </a:t>
            </a:r>
            <a:r>
              <a:rPr lang="en-GB" dirty="0">
                <a:latin typeface="Symbol" pitchFamily="2" charset="2"/>
              </a:rPr>
              <a:t>-&gt;</a:t>
            </a:r>
            <a:r>
              <a:rPr lang="en-GB" dirty="0"/>
              <a:t> </a:t>
            </a:r>
            <a:r>
              <a:rPr lang="en-GB" dirty="0">
                <a:latin typeface="Symbol" pitchFamily="2" charset="2"/>
              </a:rPr>
              <a:t>gg</a:t>
            </a:r>
          </a:p>
          <a:p>
            <a:r>
              <a:rPr lang="en-GB" dirty="0"/>
              <a:t>Vector and scalar cases for &lt;17 MeV mass FIP particles.</a:t>
            </a:r>
          </a:p>
          <a:p>
            <a:pPr lvl="1"/>
            <a:r>
              <a:rPr lang="en-GB" dirty="0"/>
              <a:t>Can we use the total sample in a combined way?</a:t>
            </a:r>
          </a:p>
          <a:p>
            <a:pPr lvl="1"/>
            <a:r>
              <a:rPr lang="en-GB" dirty="0"/>
              <a:t>the case for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r>
              <a:rPr lang="en-GB" dirty="0"/>
              <a:t> </a:t>
            </a:r>
            <a:r>
              <a:rPr lang="en-GB" dirty="0">
                <a:latin typeface="Symbol" pitchFamily="2" charset="2"/>
              </a:rPr>
              <a:t>-&gt; </a:t>
            </a:r>
            <a:r>
              <a:rPr lang="en-GB" dirty="0" err="1">
                <a:latin typeface="Symbol" pitchFamily="2" charset="2"/>
              </a:rPr>
              <a:t>g</a:t>
            </a:r>
            <a:r>
              <a:rPr lang="en-GB" dirty="0" err="1"/>
              <a:t>V</a:t>
            </a:r>
            <a:r>
              <a:rPr lang="en-GB" dirty="0"/>
              <a:t>-&gt;</a:t>
            </a:r>
            <a:r>
              <a:rPr lang="en-GB" dirty="0" err="1">
                <a:latin typeface="Symbol" pitchFamily="2" charset="2"/>
              </a:rPr>
              <a:t>g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endParaRPr lang="en-GB" dirty="0"/>
          </a:p>
          <a:p>
            <a:pPr lvl="1"/>
            <a:r>
              <a:rPr lang="en-GB" dirty="0"/>
              <a:t>the case for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r>
              <a:rPr lang="en-GB" dirty="0"/>
              <a:t> </a:t>
            </a:r>
            <a:r>
              <a:rPr lang="en-GB" dirty="0">
                <a:latin typeface="Symbol" pitchFamily="2" charset="2"/>
              </a:rPr>
              <a:t>-&gt; </a:t>
            </a:r>
            <a:r>
              <a:rPr lang="en-GB" dirty="0" err="1">
                <a:latin typeface="Symbol" pitchFamily="2" charset="2"/>
              </a:rPr>
              <a:t>g</a:t>
            </a:r>
            <a:r>
              <a:rPr lang="en-GB" dirty="0" err="1"/>
              <a:t>S</a:t>
            </a:r>
            <a:r>
              <a:rPr lang="en-GB" dirty="0"/>
              <a:t>-&gt;</a:t>
            </a:r>
            <a:r>
              <a:rPr lang="en-GB" dirty="0" err="1">
                <a:latin typeface="Symbol" pitchFamily="2" charset="2"/>
              </a:rPr>
              <a:t>ggg</a:t>
            </a:r>
            <a:endParaRPr lang="en-GB" dirty="0">
              <a:latin typeface="Symbol" pitchFamily="2" charset="2"/>
            </a:endParaRPr>
          </a:p>
          <a:p>
            <a:r>
              <a:rPr lang="en-GB" dirty="0"/>
              <a:t>Multi lepton cases :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r>
              <a:rPr lang="en-GB" dirty="0"/>
              <a:t> </a:t>
            </a:r>
            <a:r>
              <a:rPr lang="en-GB" dirty="0">
                <a:latin typeface="Symbol" pitchFamily="2" charset="2"/>
              </a:rPr>
              <a:t>-&gt; 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 err="1">
                <a:latin typeface="Symbol" pitchFamily="2" charset="2"/>
              </a:rPr>
              <a:t>-</a:t>
            </a:r>
            <a:r>
              <a:rPr lang="en-GB" dirty="0" err="1"/>
              <a:t>e</a:t>
            </a:r>
            <a:r>
              <a:rPr lang="en-GB" baseline="30000" dirty="0" err="1"/>
              <a:t>+</a:t>
            </a:r>
            <a:r>
              <a:rPr lang="en-GB" dirty="0" err="1"/>
              <a:t>e</a:t>
            </a:r>
            <a:r>
              <a:rPr lang="en-GB" baseline="30000" dirty="0">
                <a:latin typeface="Symbol" pitchFamily="2" charset="2"/>
              </a:rPr>
              <a:t>-</a:t>
            </a:r>
            <a:endParaRPr lang="en-GB" dirty="0">
              <a:latin typeface="Symbol" pitchFamily="2" charset="2"/>
            </a:endParaRPr>
          </a:p>
          <a:p>
            <a:pPr lvl="1"/>
            <a:r>
              <a:rPr lang="en-GB" dirty="0"/>
              <a:t>Do we have big enough production rates?</a:t>
            </a:r>
          </a:p>
          <a:p>
            <a:pPr lvl="1"/>
            <a:r>
              <a:rPr lang="en-GB" dirty="0"/>
              <a:t>Do we have acceptance? what kind of DS intermediate states?</a:t>
            </a:r>
          </a:p>
          <a:p>
            <a:pPr lvl="1"/>
            <a:r>
              <a:rPr lang="en-GB" dirty="0"/>
              <a:t>Background free X</a:t>
            </a:r>
            <a:r>
              <a:rPr lang="en-GB" baseline="-25000" dirty="0"/>
              <a:t>17</a:t>
            </a:r>
            <a:r>
              <a:rPr lang="en-GB" dirty="0"/>
              <a:t> searches at sqrt(s)= 2*M</a:t>
            </a:r>
            <a:r>
              <a:rPr lang="en-GB" baseline="-25000" dirty="0"/>
              <a:t>X17</a:t>
            </a:r>
            <a:r>
              <a:rPr lang="en-GB" dirty="0"/>
              <a:t>?</a:t>
            </a:r>
            <a:endParaRPr lang="en-GB" baseline="-2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4A0CF-3208-A04F-8D0F-9EE96BA7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Illuminating Dark Matter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FEAF7-5535-BA43-8008-67126225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6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328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GB" dirty="0"/>
              <a:t>Dark sectors candidates at PADME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258" y="1421571"/>
            <a:ext cx="2618182" cy="2369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39" y="1383729"/>
            <a:ext cx="2618182" cy="2506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870512"/>
            <a:ext cx="2879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00000"/>
                </a:solidFill>
              </a:rPr>
              <a:t>Dark Photon A’</a:t>
            </a:r>
            <a:br>
              <a:rPr lang="en-GB" b="1" dirty="0">
                <a:solidFill>
                  <a:srgbClr val="800000"/>
                </a:solidFill>
              </a:rPr>
            </a:br>
            <a:r>
              <a:rPr lang="en-GB" sz="1200" b="1" dirty="0">
                <a:solidFill>
                  <a:srgbClr val="800000"/>
                </a:solidFill>
              </a:rPr>
              <a:t>arXiv:1608.08632v1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7474" y="870512"/>
            <a:ext cx="3225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00000"/>
                </a:solidFill>
              </a:rPr>
              <a:t>Axion Like Particles</a:t>
            </a:r>
            <a:br>
              <a:rPr lang="en-GB" b="1" dirty="0">
                <a:solidFill>
                  <a:srgbClr val="800000"/>
                </a:solidFill>
              </a:rPr>
            </a:br>
            <a:r>
              <a:rPr lang="en-GB" sz="1200" b="1" dirty="0">
                <a:solidFill>
                  <a:schemeClr val="accent2">
                    <a:lumMod val="75000"/>
                  </a:schemeClr>
                </a:solidFill>
              </a:rPr>
              <a:t>JHEP07(2018)092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8712" y="870512"/>
            <a:ext cx="2911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00000"/>
                </a:solidFill>
              </a:rPr>
              <a:t>BE anomaly- X boson </a:t>
            </a:r>
            <a:r>
              <a:rPr lang="en-GB" sz="1200" b="1" dirty="0">
                <a:solidFill>
                  <a:srgbClr val="800000"/>
                </a:solidFill>
              </a:rPr>
              <a:t>PHYS.REV.D 95, 035017 (2017)</a:t>
            </a:r>
          </a:p>
          <a:p>
            <a:pPr algn="ctr"/>
            <a:endParaRPr lang="en-GB" sz="1400" b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3858044"/>
            <a:ext cx="307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 err="1">
                <a:solidFill>
                  <a:srgbClr val="800000"/>
                </a:solidFill>
              </a:rPr>
              <a:t>+</a:t>
            </a:r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>
                <a:solidFill>
                  <a:srgbClr val="800000"/>
                </a:solidFill>
                <a:latin typeface="Symbol" charset="2"/>
                <a:cs typeface="Symbol" charset="2"/>
              </a:rPr>
              <a:t>-</a:t>
            </a:r>
            <a:r>
              <a:rPr lang="en-GB" b="1" dirty="0">
                <a:solidFill>
                  <a:srgbClr val="800000"/>
                </a:solidFill>
              </a:rPr>
              <a:t>→</a:t>
            </a:r>
            <a:r>
              <a:rPr lang="en-GB" b="1" dirty="0" err="1">
                <a:solidFill>
                  <a:srgbClr val="800000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GB" b="1" dirty="0" err="1">
                <a:solidFill>
                  <a:srgbClr val="800000"/>
                </a:solidFill>
                <a:cs typeface="Symbol" charset="2"/>
              </a:rPr>
              <a:t>A</a:t>
            </a:r>
            <a:r>
              <a:rPr lang="en-GB" b="1" dirty="0">
                <a:solidFill>
                  <a:srgbClr val="800000"/>
                </a:solidFill>
                <a:cs typeface="Symbol" charset="2"/>
              </a:rPr>
              <a:t>’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 err="1">
                <a:solidFill>
                  <a:srgbClr val="800000"/>
                </a:solidFill>
              </a:rPr>
              <a:t>+</a:t>
            </a:r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>
                <a:solidFill>
                  <a:srgbClr val="800000"/>
                </a:solidFill>
                <a:latin typeface="Symbol" charset="2"/>
                <a:cs typeface="Symbol" charset="2"/>
              </a:rPr>
              <a:t>-</a:t>
            </a:r>
            <a:r>
              <a:rPr lang="en-GB" b="1" dirty="0">
                <a:solidFill>
                  <a:srgbClr val="800000"/>
                </a:solidFill>
              </a:rPr>
              <a:t>→</a:t>
            </a:r>
            <a:r>
              <a:rPr lang="en-GB" b="1" dirty="0" err="1">
                <a:solidFill>
                  <a:srgbClr val="800000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GB" b="1" dirty="0" err="1">
                <a:solidFill>
                  <a:srgbClr val="800000"/>
                </a:solidFill>
                <a:ea typeface="Symbol" charset="2"/>
                <a:cs typeface="Symbol" charset="2"/>
              </a:rPr>
              <a:t>a</a:t>
            </a:r>
            <a:endParaRPr lang="en-GB" b="1" dirty="0">
              <a:solidFill>
                <a:srgbClr val="800000"/>
              </a:solidFill>
            </a:endParaRPr>
          </a:p>
          <a:p>
            <a:pPr algn="ctr"/>
            <a:r>
              <a:rPr lang="en-GB" b="1" dirty="0">
                <a:solidFill>
                  <a:srgbClr val="800000"/>
                </a:solidFill>
              </a:rPr>
              <a:t>Invisible decays: </a:t>
            </a:r>
            <a:endParaRPr lang="en-GB" b="1" dirty="0">
              <a:solidFill>
                <a:srgbClr val="800000"/>
              </a:solidFill>
              <a:cs typeface="Symbol" charset="2"/>
            </a:endParaRPr>
          </a:p>
          <a:p>
            <a:pPr algn="ctr"/>
            <a:r>
              <a:rPr lang="en-GB" b="1" dirty="0" err="1">
                <a:solidFill>
                  <a:srgbClr val="800000"/>
                </a:solidFill>
                <a:cs typeface="Symbol" charset="2"/>
              </a:rPr>
              <a:t>A’</a:t>
            </a:r>
            <a:r>
              <a:rPr lang="en-GB" b="1" dirty="0" err="1">
                <a:solidFill>
                  <a:srgbClr val="800000"/>
                </a:solidFill>
              </a:rPr>
              <a:t>→</a:t>
            </a:r>
            <a:r>
              <a:rPr lang="en-GB" b="1" dirty="0" err="1">
                <a:solidFill>
                  <a:srgbClr val="800000"/>
                </a:solidFill>
                <a:latin typeface="Symbol" charset="2"/>
                <a:cs typeface="Symbol" charset="2"/>
              </a:rPr>
              <a:t>cc</a:t>
            </a:r>
            <a:r>
              <a:rPr lang="en-GB" b="1" dirty="0">
                <a:solidFill>
                  <a:srgbClr val="800000"/>
                </a:solidFill>
                <a:latin typeface="Symbol" charset="2"/>
                <a:cs typeface="Symbol" charset="2"/>
              </a:rPr>
              <a:t>, </a:t>
            </a:r>
            <a:r>
              <a:rPr lang="en-GB" b="1" dirty="0" err="1">
                <a:solidFill>
                  <a:srgbClr val="800000"/>
                </a:solidFill>
                <a:cs typeface="Symbol" charset="2"/>
              </a:rPr>
              <a:t>a</a:t>
            </a:r>
            <a:r>
              <a:rPr lang="en-GB" b="1" dirty="0" err="1">
                <a:solidFill>
                  <a:srgbClr val="800000"/>
                </a:solidFill>
              </a:rPr>
              <a:t>→</a:t>
            </a:r>
            <a:r>
              <a:rPr lang="en-GB" b="1" dirty="0" err="1">
                <a:solidFill>
                  <a:srgbClr val="800000"/>
                </a:solidFill>
                <a:latin typeface="Symbol" charset="2"/>
                <a:cs typeface="Symbol" charset="2"/>
              </a:rPr>
              <a:t>cc</a:t>
            </a:r>
            <a:endParaRPr lang="en-GB" dirty="0">
              <a:solidFill>
                <a:srgbClr val="800000"/>
              </a:solidFill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9843" y="3858044"/>
            <a:ext cx="3181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 err="1">
                <a:solidFill>
                  <a:srgbClr val="800000"/>
                </a:solidFill>
              </a:rPr>
              <a:t>+</a:t>
            </a:r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>
                <a:solidFill>
                  <a:srgbClr val="800000"/>
                </a:solidFill>
                <a:latin typeface="Symbol" charset="2"/>
                <a:cs typeface="Symbol" charset="2"/>
              </a:rPr>
              <a:t>-</a:t>
            </a:r>
            <a:r>
              <a:rPr lang="en-GB" b="1" dirty="0">
                <a:solidFill>
                  <a:srgbClr val="800000"/>
                </a:solidFill>
              </a:rPr>
              <a:t>→</a:t>
            </a:r>
            <a:r>
              <a:rPr lang="en-GB" b="1" dirty="0" err="1">
                <a:solidFill>
                  <a:srgbClr val="800000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GB" b="1" dirty="0" err="1">
                <a:solidFill>
                  <a:srgbClr val="800000"/>
                </a:solidFill>
              </a:rPr>
              <a:t>A</a:t>
            </a:r>
            <a:r>
              <a:rPr lang="en-GB" b="1" dirty="0">
                <a:solidFill>
                  <a:srgbClr val="800000"/>
                </a:solidFill>
              </a:rPr>
              <a:t>’ </a:t>
            </a:r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 err="1">
                <a:solidFill>
                  <a:srgbClr val="800000"/>
                </a:solidFill>
              </a:rPr>
              <a:t>+</a:t>
            </a:r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>
                <a:solidFill>
                  <a:srgbClr val="800000"/>
                </a:solidFill>
                <a:latin typeface="Symbol" charset="2"/>
                <a:cs typeface="Symbol" charset="2"/>
              </a:rPr>
              <a:t>-</a:t>
            </a:r>
            <a:r>
              <a:rPr lang="en-GB" b="1" dirty="0">
                <a:solidFill>
                  <a:srgbClr val="800000"/>
                </a:solidFill>
              </a:rPr>
              <a:t>→</a:t>
            </a:r>
            <a:r>
              <a:rPr lang="en-GB" b="1" dirty="0" err="1">
                <a:solidFill>
                  <a:srgbClr val="800000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GB" b="1" dirty="0" err="1">
                <a:solidFill>
                  <a:srgbClr val="800000"/>
                </a:solidFill>
                <a:ea typeface="Symbol" charset="2"/>
                <a:cs typeface="Symbol" charset="2"/>
              </a:rPr>
              <a:t>a</a:t>
            </a:r>
            <a:r>
              <a:rPr lang="en-GB" b="1" baseline="30000" dirty="0">
                <a:solidFill>
                  <a:srgbClr val="800000"/>
                </a:solidFill>
                <a:latin typeface="Symbol" charset="2"/>
                <a:cs typeface="Symbol" charset="2"/>
              </a:rPr>
              <a:t> </a:t>
            </a:r>
            <a:br>
              <a:rPr lang="en-GB" b="1" baseline="30000" dirty="0">
                <a:solidFill>
                  <a:srgbClr val="800000"/>
                </a:solidFill>
                <a:latin typeface="Symbol" charset="2"/>
                <a:cs typeface="Symbol" charset="2"/>
              </a:rPr>
            </a:br>
            <a:r>
              <a:rPr lang="en-GB" b="1" dirty="0">
                <a:solidFill>
                  <a:srgbClr val="800000"/>
                </a:solidFill>
              </a:rPr>
              <a:t>ALPs final states:</a:t>
            </a:r>
            <a:br>
              <a:rPr lang="en-GB" b="1" dirty="0">
                <a:solidFill>
                  <a:srgbClr val="800000"/>
                </a:solidFill>
              </a:rPr>
            </a:b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dirty="0">
                <a:solidFill>
                  <a:srgbClr val="800000"/>
                </a:solidFill>
              </a:rPr>
              <a:t>a → </a:t>
            </a:r>
            <a:r>
              <a:rPr lang="en-GB" dirty="0">
                <a:solidFill>
                  <a:srgbClr val="800000"/>
                </a:solidFill>
                <a:latin typeface="Symbol" charset="2"/>
                <a:cs typeface="Symbol" charset="2"/>
              </a:rPr>
              <a:t>gg, </a:t>
            </a:r>
            <a:r>
              <a:rPr lang="en-GB" dirty="0" err="1">
                <a:solidFill>
                  <a:srgbClr val="800000"/>
                </a:solidFill>
                <a:cs typeface="Symbol" charset="2"/>
              </a:rPr>
              <a:t>ee</a:t>
            </a:r>
            <a:r>
              <a:rPr lang="en-GB" dirty="0">
                <a:solidFill>
                  <a:srgbClr val="800000"/>
                </a:solidFill>
                <a:cs typeface="Symbol" charset="2"/>
              </a:rPr>
              <a:t>, </a:t>
            </a:r>
            <a:r>
              <a:rPr lang="en-GB" dirty="0">
                <a:solidFill>
                  <a:srgbClr val="800000"/>
                </a:solidFill>
                <a:latin typeface="Symbol" charset="2"/>
                <a:cs typeface="Symbol" charset="2"/>
              </a:rPr>
              <a:t>cc</a:t>
            </a:r>
            <a:r>
              <a:rPr lang="en-GB" dirty="0">
                <a:solidFill>
                  <a:srgbClr val="800000"/>
                </a:solidFill>
                <a:cs typeface="Symbol" charset="2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6429" y="3858044"/>
            <a:ext cx="28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 err="1">
                <a:solidFill>
                  <a:srgbClr val="800000"/>
                </a:solidFill>
              </a:rPr>
              <a:t>+</a:t>
            </a:r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>
                <a:solidFill>
                  <a:srgbClr val="800000"/>
                </a:solidFill>
                <a:latin typeface="Symbol" charset="2"/>
                <a:cs typeface="Symbol" charset="2"/>
              </a:rPr>
              <a:t>-</a:t>
            </a:r>
            <a:r>
              <a:rPr lang="en-GB" b="1" dirty="0">
                <a:solidFill>
                  <a:srgbClr val="800000"/>
                </a:solidFill>
              </a:rPr>
              <a:t>→</a:t>
            </a:r>
            <a:r>
              <a:rPr lang="en-GB" b="1" dirty="0">
                <a:solidFill>
                  <a:srgbClr val="800000"/>
                </a:solidFill>
                <a:cs typeface="Symbol" charset="2"/>
              </a:rPr>
              <a:t>X</a:t>
            </a:r>
            <a:r>
              <a:rPr lang="en-GB" b="1" baseline="-25000" dirty="0">
                <a:solidFill>
                  <a:srgbClr val="800000"/>
                </a:solidFill>
                <a:cs typeface="Symbol" charset="2"/>
              </a:rPr>
              <a:t>17</a:t>
            </a:r>
            <a:r>
              <a:rPr lang="en-GB" b="1" dirty="0">
                <a:solidFill>
                  <a:srgbClr val="800000"/>
                </a:solidFill>
              </a:rPr>
              <a:t> →</a:t>
            </a:r>
            <a:r>
              <a:rPr lang="en-GB" b="1" baseline="-25000" dirty="0">
                <a:solidFill>
                  <a:srgbClr val="800000"/>
                </a:solidFill>
                <a:cs typeface="Symbol" charset="2"/>
              </a:rPr>
              <a:t> </a:t>
            </a:r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 err="1">
                <a:solidFill>
                  <a:srgbClr val="800000"/>
                </a:solidFill>
              </a:rPr>
              <a:t>+</a:t>
            </a:r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>
                <a:solidFill>
                  <a:srgbClr val="800000"/>
                </a:solidFill>
                <a:latin typeface="Symbol" charset="2"/>
                <a:cs typeface="Symbol" charset="2"/>
              </a:rPr>
              <a:t>-</a:t>
            </a:r>
            <a:r>
              <a:rPr lang="en-GB" b="1" dirty="0">
                <a:solidFill>
                  <a:srgbClr val="800000"/>
                </a:solidFill>
              </a:rPr>
              <a:t> </a:t>
            </a:r>
          </a:p>
          <a:p>
            <a:pPr algn="ctr"/>
            <a:r>
              <a:rPr lang="en-GB" b="1" dirty="0">
                <a:solidFill>
                  <a:srgbClr val="800000"/>
                </a:solidFill>
              </a:rPr>
              <a:t>Final state X</a:t>
            </a:r>
            <a:r>
              <a:rPr lang="en-GB" b="1" baseline="-25000" dirty="0">
                <a:solidFill>
                  <a:srgbClr val="800000"/>
                </a:solidFill>
              </a:rPr>
              <a:t>17</a:t>
            </a:r>
            <a:r>
              <a:rPr lang="en-GB" b="1" dirty="0">
                <a:solidFill>
                  <a:srgbClr val="800000"/>
                </a:solidFill>
              </a:rPr>
              <a:t>→</a:t>
            </a:r>
            <a:r>
              <a:rPr lang="en-GB" b="1" dirty="0">
                <a:solidFill>
                  <a:srgbClr val="800000"/>
                </a:solidFill>
                <a:cs typeface="Symbol" charset="2"/>
              </a:rPr>
              <a:t>ee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FAB6DB9-5B0C-3247-9208-BCFE67DD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6268" y="6597485"/>
            <a:ext cx="2895600" cy="365125"/>
          </a:xfrm>
        </p:spPr>
        <p:txBody>
          <a:bodyPr/>
          <a:lstStyle/>
          <a:p>
            <a:r>
              <a:rPr lang="it-IT" dirty="0"/>
              <a:t>Mauro Raggi, Sapienza </a:t>
            </a:r>
            <a:r>
              <a:rPr lang="it-IT" dirty="0" err="1"/>
              <a:t>Universita'</a:t>
            </a:r>
            <a:r>
              <a:rPr lang="it-IT" dirty="0"/>
              <a:t> di Roma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E9C91-A162-AD44-8685-385785D6A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341" y="1493451"/>
            <a:ext cx="3460584" cy="2254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84120E-2644-0D40-B851-50ED05CB7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74" y="4924542"/>
            <a:ext cx="2678545" cy="17202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C1CD6A-4842-C74A-A32D-B3C987CC45AF}"/>
              </a:ext>
            </a:extLst>
          </p:cNvPr>
          <p:cNvSpPr txBox="1"/>
          <p:nvPr/>
        </p:nvSpPr>
        <p:spPr>
          <a:xfrm>
            <a:off x="2921313" y="5227764"/>
            <a:ext cx="5063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00000"/>
                </a:solidFill>
              </a:rPr>
              <a:t>Dark </a:t>
            </a:r>
            <a:r>
              <a:rPr lang="en-GB" b="1" dirty="0" err="1">
                <a:solidFill>
                  <a:srgbClr val="800000"/>
                </a:solidFill>
              </a:rPr>
              <a:t>higgs</a:t>
            </a:r>
            <a:r>
              <a:rPr lang="en-GB" b="1" dirty="0">
                <a:solidFill>
                  <a:srgbClr val="800000"/>
                </a:solidFill>
              </a:rPr>
              <a:t>: </a:t>
            </a:r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 err="1">
                <a:solidFill>
                  <a:srgbClr val="800000"/>
                </a:solidFill>
              </a:rPr>
              <a:t>+</a:t>
            </a:r>
            <a:r>
              <a:rPr lang="en-GB" b="1" dirty="0" err="1">
                <a:solidFill>
                  <a:srgbClr val="800000"/>
                </a:solidFill>
              </a:rPr>
              <a:t>e</a:t>
            </a:r>
            <a:r>
              <a:rPr lang="en-GB" b="1" baseline="30000" dirty="0">
                <a:solidFill>
                  <a:srgbClr val="800000"/>
                </a:solidFill>
                <a:latin typeface="Symbol" charset="2"/>
                <a:cs typeface="Symbol" charset="2"/>
              </a:rPr>
              <a:t>-</a:t>
            </a:r>
            <a:r>
              <a:rPr lang="en-GB" b="1" dirty="0">
                <a:solidFill>
                  <a:srgbClr val="800000"/>
                </a:solidFill>
              </a:rPr>
              <a:t>→</a:t>
            </a:r>
            <a:r>
              <a:rPr lang="en-GB" b="1" dirty="0" err="1">
                <a:solidFill>
                  <a:srgbClr val="800000"/>
                </a:solidFill>
                <a:ea typeface="Symbol" charset="2"/>
                <a:cs typeface="Symbol" charset="2"/>
              </a:rPr>
              <a:t>h’</a:t>
            </a:r>
            <a:r>
              <a:rPr lang="en-GB" b="1" dirty="0" err="1">
                <a:solidFill>
                  <a:srgbClr val="800000"/>
                </a:solidFill>
                <a:cs typeface="Symbol" charset="2"/>
              </a:rPr>
              <a:t>A</a:t>
            </a:r>
            <a:r>
              <a:rPr lang="en-GB" b="1" dirty="0">
                <a:solidFill>
                  <a:srgbClr val="800000"/>
                </a:solidFill>
                <a:cs typeface="Symbol" charset="2"/>
              </a:rPr>
              <a:t>’</a:t>
            </a:r>
            <a:br>
              <a:rPr lang="en-GB" b="1" dirty="0">
                <a:solidFill>
                  <a:srgbClr val="800000"/>
                </a:solidFill>
              </a:rPr>
            </a:br>
            <a:r>
              <a:rPr lang="en-GB" b="1" dirty="0">
                <a:solidFill>
                  <a:srgbClr val="800000"/>
                </a:solidFill>
              </a:rPr>
              <a:t>dark </a:t>
            </a:r>
            <a:r>
              <a:rPr lang="en-GB" b="1" dirty="0" err="1">
                <a:solidFill>
                  <a:srgbClr val="800000"/>
                </a:solidFill>
              </a:rPr>
              <a:t>higgs</a:t>
            </a:r>
            <a:r>
              <a:rPr lang="en-GB" b="1" dirty="0">
                <a:solidFill>
                  <a:srgbClr val="800000"/>
                </a:solidFill>
              </a:rPr>
              <a:t> decay: </a:t>
            </a:r>
            <a:r>
              <a:rPr lang="en-GB" dirty="0" err="1">
                <a:solidFill>
                  <a:srgbClr val="800000"/>
                </a:solidFill>
              </a:rPr>
              <a:t>h’→A’A</a:t>
            </a:r>
            <a:r>
              <a:rPr lang="en-GB" dirty="0">
                <a:solidFill>
                  <a:srgbClr val="800000"/>
                </a:solidFill>
              </a:rPr>
              <a:t>’</a:t>
            </a:r>
            <a:r>
              <a:rPr lang="en-GB" dirty="0">
                <a:solidFill>
                  <a:srgbClr val="800000"/>
                </a:solidFill>
                <a:latin typeface="Symbol" charset="2"/>
                <a:cs typeface="Symbol" charset="2"/>
              </a:rPr>
              <a:t>, </a:t>
            </a:r>
            <a:r>
              <a:rPr lang="en-GB" dirty="0">
                <a:solidFill>
                  <a:srgbClr val="800000"/>
                </a:solidFill>
              </a:rPr>
              <a:t>A’→</a:t>
            </a:r>
            <a:r>
              <a:rPr lang="en-GB" dirty="0" err="1">
                <a:solidFill>
                  <a:srgbClr val="800000"/>
                </a:solidFill>
                <a:cs typeface="Symbol" charset="2"/>
              </a:rPr>
              <a:t>ee,</a:t>
            </a:r>
            <a:r>
              <a:rPr lang="en-GB" dirty="0" err="1">
                <a:solidFill>
                  <a:srgbClr val="800000"/>
                </a:solidFill>
                <a:latin typeface="Symbol" charset="2"/>
                <a:cs typeface="Symbol" charset="2"/>
              </a:rPr>
              <a:t>cc</a:t>
            </a:r>
            <a:endParaRPr lang="en-GB" dirty="0">
              <a:solidFill>
                <a:srgbClr val="800000"/>
              </a:solidFill>
              <a:latin typeface="Symbol" charset="2"/>
              <a:cs typeface="Symbol" charset="2"/>
            </a:endParaRPr>
          </a:p>
          <a:p>
            <a:pPr algn="ctr"/>
            <a:endParaRPr lang="en-GB" dirty="0">
              <a:solidFill>
                <a:srgbClr val="800000"/>
              </a:solidFill>
              <a:cs typeface="Symbol" charset="2"/>
            </a:endParaRPr>
          </a:p>
          <a:p>
            <a:pPr algn="ctr"/>
            <a:r>
              <a:rPr lang="en-GB" dirty="0">
                <a:solidFill>
                  <a:srgbClr val="800000"/>
                </a:solidFill>
                <a:cs typeface="Symbol" charset="2"/>
              </a:rPr>
              <a:t>Final State: </a:t>
            </a:r>
            <a:r>
              <a:rPr lang="en-GB" dirty="0">
                <a:solidFill>
                  <a:srgbClr val="800000"/>
                </a:solidFill>
              </a:rPr>
              <a:t>A’A’A’ → </a:t>
            </a:r>
            <a:r>
              <a:rPr lang="en-GB" dirty="0" err="1">
                <a:solidFill>
                  <a:srgbClr val="800000"/>
                </a:solidFill>
                <a:cs typeface="Symbol" charset="2"/>
              </a:rPr>
              <a:t>e</a:t>
            </a:r>
            <a:r>
              <a:rPr lang="en-GB" baseline="30000" dirty="0" err="1">
                <a:solidFill>
                  <a:srgbClr val="800000"/>
                </a:solidFill>
                <a:cs typeface="Symbol" charset="2"/>
              </a:rPr>
              <a:t>+</a:t>
            </a:r>
            <a:r>
              <a:rPr lang="en-GB" dirty="0" err="1">
                <a:solidFill>
                  <a:srgbClr val="800000"/>
                </a:solidFill>
                <a:cs typeface="Symbol" charset="2"/>
              </a:rPr>
              <a:t>e</a:t>
            </a:r>
            <a:r>
              <a:rPr lang="en-GB" baseline="30000" dirty="0">
                <a:solidFill>
                  <a:srgbClr val="800000"/>
                </a:solidFill>
                <a:latin typeface="Symbol" pitchFamily="2" charset="2"/>
                <a:cs typeface="Symbol" charset="2"/>
              </a:rPr>
              <a:t>-</a:t>
            </a:r>
            <a:r>
              <a:rPr lang="en-GB" dirty="0">
                <a:solidFill>
                  <a:srgbClr val="800000"/>
                </a:solidFill>
                <a:cs typeface="Symbol" charset="2"/>
              </a:rPr>
              <a:t> </a:t>
            </a:r>
            <a:r>
              <a:rPr lang="en-GB" dirty="0" err="1">
                <a:solidFill>
                  <a:srgbClr val="800000"/>
                </a:solidFill>
                <a:cs typeface="Symbol" charset="2"/>
              </a:rPr>
              <a:t>e</a:t>
            </a:r>
            <a:r>
              <a:rPr lang="en-GB" baseline="30000" dirty="0" err="1">
                <a:solidFill>
                  <a:srgbClr val="800000"/>
                </a:solidFill>
                <a:cs typeface="Symbol" charset="2"/>
              </a:rPr>
              <a:t>+</a:t>
            </a:r>
            <a:r>
              <a:rPr lang="en-GB" dirty="0" err="1">
                <a:solidFill>
                  <a:srgbClr val="800000"/>
                </a:solidFill>
                <a:cs typeface="Symbol" charset="2"/>
              </a:rPr>
              <a:t>e</a:t>
            </a:r>
            <a:r>
              <a:rPr lang="en-GB" baseline="30000" dirty="0">
                <a:solidFill>
                  <a:srgbClr val="800000"/>
                </a:solidFill>
                <a:latin typeface="Symbol" pitchFamily="2" charset="2"/>
                <a:cs typeface="Symbol" charset="2"/>
              </a:rPr>
              <a:t>-</a:t>
            </a:r>
            <a:r>
              <a:rPr lang="en-GB" dirty="0">
                <a:solidFill>
                  <a:srgbClr val="800000"/>
                </a:solidFill>
                <a:cs typeface="Symbol" charset="2"/>
              </a:rPr>
              <a:t> </a:t>
            </a:r>
            <a:r>
              <a:rPr lang="en-GB" dirty="0" err="1">
                <a:solidFill>
                  <a:srgbClr val="800000"/>
                </a:solidFill>
                <a:cs typeface="Symbol" charset="2"/>
              </a:rPr>
              <a:t>e</a:t>
            </a:r>
            <a:r>
              <a:rPr lang="en-GB" baseline="30000" dirty="0" err="1">
                <a:solidFill>
                  <a:srgbClr val="800000"/>
                </a:solidFill>
                <a:cs typeface="Symbol" charset="2"/>
              </a:rPr>
              <a:t>+</a:t>
            </a:r>
            <a:r>
              <a:rPr lang="en-GB" dirty="0" err="1">
                <a:solidFill>
                  <a:srgbClr val="800000"/>
                </a:solidFill>
                <a:cs typeface="Symbol" charset="2"/>
              </a:rPr>
              <a:t>e</a:t>
            </a:r>
            <a:r>
              <a:rPr lang="en-GB" baseline="30000" dirty="0">
                <a:solidFill>
                  <a:srgbClr val="800000"/>
                </a:solidFill>
                <a:latin typeface="Symbol" pitchFamily="2" charset="2"/>
                <a:cs typeface="Symbol" charset="2"/>
              </a:rPr>
              <a:t>-</a:t>
            </a:r>
            <a:r>
              <a:rPr lang="en-GB" dirty="0">
                <a:solidFill>
                  <a:srgbClr val="800000"/>
                </a:solidFill>
                <a:cs typeface="Symbol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68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E884-9A28-0545-B46B-DD8BD3EE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PADME total collected data sample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CFECCE-5B21-DD48-81B3-5C435EAB1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6"/>
          <a:stretch/>
        </p:blipFill>
        <p:spPr>
          <a:xfrm>
            <a:off x="10629" y="922976"/>
            <a:ext cx="5015494" cy="355102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77E4E-3DF9-A149-AEC5-4B2D10F8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68507-7384-8543-B491-8AE8D7F4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989A62-470E-6A41-9757-EFD17BD83CB0}"/>
              </a:ext>
            </a:extLst>
          </p:cNvPr>
          <p:cNvSpPr txBox="1">
            <a:spLocks/>
          </p:cNvSpPr>
          <p:nvPr/>
        </p:nvSpPr>
        <p:spPr>
          <a:xfrm>
            <a:off x="0" y="4605203"/>
            <a:ext cx="9144000" cy="1689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rgbClr val="800000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rgbClr val="800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505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Data collected at different energies from 260MeV to &gt;300</a:t>
            </a:r>
          </a:p>
          <a:p>
            <a:pPr lvl="1"/>
            <a:r>
              <a:rPr lang="en-GB" sz="1600" dirty="0"/>
              <a:t>gran total close to 5E11 POT</a:t>
            </a:r>
          </a:p>
          <a:p>
            <a:pPr lvl="1"/>
            <a:r>
              <a:rPr lang="en-GB" sz="1600" dirty="0"/>
              <a:t>can we use this as a single big sample in the associated production production?</a:t>
            </a:r>
          </a:p>
          <a:p>
            <a:r>
              <a:rPr lang="en-GB" sz="1800" dirty="0"/>
              <a:t>Some special runs at 400 MeV</a:t>
            </a:r>
          </a:p>
          <a:p>
            <a:pPr lvl="1"/>
            <a:r>
              <a:rPr lang="en-GB" dirty="0"/>
              <a:t>can be used for cross section measurements?</a:t>
            </a:r>
          </a:p>
        </p:txBody>
      </p:sp>
    </p:spTree>
    <p:extLst>
      <p:ext uri="{BB962C8B-B14F-4D97-AF65-F5344CB8AC3E}">
        <p14:creationId xmlns:p14="http://schemas.microsoft.com/office/powerpoint/2010/main" val="157226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41BF-E80B-FD49-997C-4A5BC4DC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Producing A’ with positrons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BDAE6-AAB8-4B4F-A2BE-80515EA0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93C99-33C6-074F-8D11-D86D5871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BA5A8-A49E-CF4B-8EB7-AEC3DF1F2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8" t="2612" r="6093"/>
          <a:stretch/>
        </p:blipFill>
        <p:spPr>
          <a:xfrm>
            <a:off x="6286500" y="1423432"/>
            <a:ext cx="2844800" cy="45617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60DD50-6065-9648-BEC4-8907D1FAD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326"/>
            <a:ext cx="6286500" cy="3685763"/>
          </a:xfrm>
        </p:spPr>
        <p:txBody>
          <a:bodyPr/>
          <a:lstStyle/>
          <a:p>
            <a:pPr marL="266700" indent="-266700"/>
            <a:r>
              <a:rPr lang="en-GB" sz="1800" dirty="0"/>
              <a:t>With e</a:t>
            </a:r>
            <a:r>
              <a:rPr lang="en-GB" sz="1800" baseline="30000" dirty="0">
                <a:latin typeface="Symbol" charset="2"/>
                <a:ea typeface="Symbol" charset="2"/>
                <a:cs typeface="Symbol" charset="2"/>
              </a:rPr>
              <a:t>+</a:t>
            </a:r>
            <a:r>
              <a:rPr lang="en-GB" sz="1800" dirty="0"/>
              <a:t> beams 3 production mechanisms allowed:</a:t>
            </a:r>
          </a:p>
          <a:p>
            <a:pPr marL="609600" lvl="1" indent="-342900">
              <a:buClr>
                <a:schemeClr val="accent2"/>
              </a:buClr>
              <a:buAutoNum type="alphaLcParenR"/>
            </a:pPr>
            <a:r>
              <a:rPr lang="en-GB" sz="1600" dirty="0">
                <a:solidFill>
                  <a:schemeClr val="accent2"/>
                </a:solidFill>
              </a:rPr>
              <a:t>A-</a:t>
            </a:r>
            <a:r>
              <a:rPr lang="en-GB" sz="1600" dirty="0" err="1">
                <a:solidFill>
                  <a:schemeClr val="accent2"/>
                </a:solidFill>
              </a:rPr>
              <a:t>strahlung</a:t>
            </a:r>
            <a:r>
              <a:rPr lang="en-GB" sz="1600" dirty="0">
                <a:solidFill>
                  <a:schemeClr val="tx1"/>
                </a:solidFill>
              </a:rPr>
              <a:t> same as electrons </a:t>
            </a:r>
            <a:r>
              <a:rPr lang="en-GB" sz="1800" dirty="0">
                <a:solidFill>
                  <a:schemeClr val="accent2"/>
                </a:solidFill>
              </a:rPr>
              <a:t>O(</a:t>
            </a:r>
            <a:r>
              <a:rPr lang="en-GB" sz="18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GB" baseline="300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3</a:t>
            </a:r>
            <a:r>
              <a:rPr lang="en-GB" sz="1800" dirty="0">
                <a:solidFill>
                  <a:schemeClr val="accent2"/>
                </a:solidFill>
              </a:rPr>
              <a:t>) 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</a:p>
          <a:p>
            <a:pPr marL="266700" lvl="1" indent="0">
              <a:buNone/>
            </a:pPr>
            <a:br>
              <a:rPr lang="en-GB" sz="1600" dirty="0"/>
            </a:br>
            <a:endParaRPr lang="en-GB" sz="1600" dirty="0"/>
          </a:p>
          <a:p>
            <a:pPr marL="266700" indent="-266700"/>
            <a:r>
              <a:rPr lang="en-GB" sz="1800" dirty="0"/>
              <a:t>Two additional production mechanisms in e</a:t>
            </a:r>
            <a:r>
              <a:rPr lang="en-GB" sz="1800" baseline="30000" dirty="0"/>
              <a:t>+</a:t>
            </a:r>
            <a:r>
              <a:rPr lang="en-GB" sz="1800" dirty="0"/>
              <a:t> beams</a:t>
            </a:r>
          </a:p>
          <a:p>
            <a:pPr marL="266700" lvl="1" indent="0">
              <a:buNone/>
            </a:pPr>
            <a:r>
              <a:rPr lang="en-GB" dirty="0">
                <a:solidFill>
                  <a:srgbClr val="800000"/>
                </a:solidFill>
              </a:rPr>
              <a:t>b) Associate</a:t>
            </a:r>
            <a:r>
              <a:rPr lang="en-GB" dirty="0">
                <a:solidFill>
                  <a:srgbClr val="800000"/>
                </a:solidFill>
                <a:latin typeface="Symbol" pitchFamily="2" charset="2"/>
              </a:rPr>
              <a:t> </a:t>
            </a:r>
            <a:r>
              <a:rPr lang="en-GB" dirty="0">
                <a:solidFill>
                  <a:srgbClr val="800000"/>
                </a:solidFill>
              </a:rPr>
              <a:t>annihilation production </a:t>
            </a:r>
            <a:r>
              <a:rPr lang="en-GB" dirty="0">
                <a:solidFill>
                  <a:schemeClr val="accent2"/>
                </a:solidFill>
              </a:rPr>
              <a:t>O(</a:t>
            </a:r>
            <a:r>
              <a:rPr lang="en-GB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GB" baseline="30000" dirty="0">
                <a:solidFill>
                  <a:schemeClr val="accent2"/>
                </a:solidFill>
              </a:rPr>
              <a:t>2</a:t>
            </a:r>
            <a:r>
              <a:rPr lang="en-GB" dirty="0">
                <a:solidFill>
                  <a:schemeClr val="accent2"/>
                </a:solidFill>
              </a:rPr>
              <a:t>)</a:t>
            </a:r>
          </a:p>
          <a:p>
            <a:pPr marL="266700" lvl="1" indent="0">
              <a:buNone/>
            </a:pPr>
            <a:br>
              <a:rPr lang="en-GB" dirty="0">
                <a:solidFill>
                  <a:schemeClr val="accent2"/>
                </a:solidFill>
              </a:rPr>
            </a:br>
            <a:br>
              <a:rPr lang="en-GB" dirty="0"/>
            </a:br>
            <a:endParaRPr lang="en-GB" dirty="0"/>
          </a:p>
          <a:p>
            <a:pPr marL="304800" lvl="1" indent="0">
              <a:buNone/>
            </a:pPr>
            <a:r>
              <a:rPr lang="en-GB" dirty="0">
                <a:solidFill>
                  <a:srgbClr val="800000"/>
                </a:solidFill>
              </a:rPr>
              <a:t>c) Resonant annihilation production </a:t>
            </a:r>
            <a:r>
              <a:rPr lang="en-GB" dirty="0">
                <a:solidFill>
                  <a:schemeClr val="accent2"/>
                </a:solidFill>
              </a:rPr>
              <a:t>O(</a:t>
            </a:r>
            <a:r>
              <a:rPr lang="en-GB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GB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E815E-3695-EA4B-A980-64C80F4B58FF}"/>
              </a:ext>
            </a:extLst>
          </p:cNvPr>
          <p:cNvSpPr txBox="1"/>
          <p:nvPr/>
        </p:nvSpPr>
        <p:spPr>
          <a:xfrm>
            <a:off x="6248399" y="939800"/>
            <a:ext cx="28956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00000"/>
                </a:solidFill>
              </a:rPr>
              <a:t>Positron beams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A9072-70CC-4949-B666-BA13FC935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5"/>
          <a:stretch/>
        </p:blipFill>
        <p:spPr>
          <a:xfrm>
            <a:off x="514834" y="3201238"/>
            <a:ext cx="4462728" cy="583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829E63-B0A8-594D-9577-2041C4DF3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58" y="5045945"/>
            <a:ext cx="1711413" cy="279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28A415-21FA-3B42-A9CC-8D4B751287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8" r="2088"/>
          <a:stretch/>
        </p:blipFill>
        <p:spPr>
          <a:xfrm>
            <a:off x="2186490" y="1592947"/>
            <a:ext cx="3304125" cy="8600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C6ADB-0841-5A44-90C7-5699C73BA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20" b="-1"/>
          <a:stretch/>
        </p:blipFill>
        <p:spPr>
          <a:xfrm>
            <a:off x="573387" y="4361873"/>
            <a:ext cx="3454068" cy="5709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22817A-D55C-F845-B854-F8CE75E600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541" y="5037752"/>
            <a:ext cx="1548465" cy="3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8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17F5-004F-B142-A677-A538E1C1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ALPs production at PADME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1DB99-5ADD-EB43-9C6B-EE402EE3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445D3-9A4E-4F47-8587-310EA13C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DB22AD-47B5-DA4D-B00A-A54CD4FC9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434" y="3172837"/>
            <a:ext cx="3280659" cy="923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accent2"/>
                </a:solidFill>
              </a:rPr>
              <a:t>ALPs production via</a:t>
            </a:r>
            <a:br>
              <a:rPr lang="en-GB" sz="1600" b="1" dirty="0">
                <a:solidFill>
                  <a:schemeClr val="accent2"/>
                </a:solidFill>
              </a:rPr>
            </a:br>
            <a:r>
              <a:rPr lang="en-GB" sz="1600" b="1" dirty="0">
                <a:solidFill>
                  <a:schemeClr val="accent2"/>
                </a:solidFill>
              </a:rPr>
              <a:t>ALPs-</a:t>
            </a:r>
            <a:r>
              <a:rPr lang="en-GB" sz="1600" b="1" dirty="0" err="1">
                <a:solidFill>
                  <a:schemeClr val="accent2"/>
                </a:solidFill>
              </a:rPr>
              <a:t>strahlung</a:t>
            </a:r>
            <a:br>
              <a:rPr lang="en-GB" sz="1600" b="1" dirty="0">
                <a:solidFill>
                  <a:schemeClr val="accent2"/>
                </a:solidFill>
              </a:rPr>
            </a:br>
            <a:endParaRPr lang="en-GB" sz="1600" b="1" dirty="0">
              <a:solidFill>
                <a:schemeClr val="accent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20DB41-864F-4E43-9923-FFCE7A66491E}"/>
              </a:ext>
            </a:extLst>
          </p:cNvPr>
          <p:cNvSpPr txBox="1">
            <a:spLocks/>
          </p:cNvSpPr>
          <p:nvPr/>
        </p:nvSpPr>
        <p:spPr>
          <a:xfrm>
            <a:off x="4825699" y="3259849"/>
            <a:ext cx="3280659" cy="87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accent2"/>
                </a:solidFill>
              </a:rPr>
              <a:t>ALPs production via </a:t>
            </a:r>
            <a:r>
              <a:rPr lang="en-GB" sz="1600" b="1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GB" sz="1600" b="1" dirty="0">
                <a:solidFill>
                  <a:schemeClr val="accent2"/>
                </a:solidFill>
              </a:rPr>
              <a:t> fusion</a:t>
            </a:r>
            <a:br>
              <a:rPr lang="en-GB" sz="1600" b="1" dirty="0">
                <a:solidFill>
                  <a:schemeClr val="accent2"/>
                </a:solidFill>
              </a:rPr>
            </a:br>
            <a:endParaRPr lang="en-GB" sz="1600" b="1" dirty="0">
              <a:solidFill>
                <a:schemeClr val="accent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37DAE8-6AA6-F648-B709-E7E9E0BCF106}"/>
              </a:ext>
            </a:extLst>
          </p:cNvPr>
          <p:cNvGrpSpPr/>
          <p:nvPr/>
        </p:nvGrpSpPr>
        <p:grpSpPr>
          <a:xfrm>
            <a:off x="1303978" y="1420627"/>
            <a:ext cx="2623787" cy="1853587"/>
            <a:chOff x="617268" y="1436023"/>
            <a:chExt cx="2623787" cy="185358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F2FF30-58B6-8847-9052-35E25FD79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97"/>
            <a:stretch/>
          </p:blipFill>
          <p:spPr>
            <a:xfrm>
              <a:off x="617268" y="1436023"/>
              <a:ext cx="2623787" cy="15085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A53B84-097E-9047-8F5E-E276361B8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68" y="2946109"/>
              <a:ext cx="2385425" cy="34350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FA66D9-4EE7-C743-8D4A-927B9F54B463}"/>
              </a:ext>
            </a:extLst>
          </p:cNvPr>
          <p:cNvGrpSpPr/>
          <p:nvPr/>
        </p:nvGrpSpPr>
        <p:grpSpPr>
          <a:xfrm>
            <a:off x="5035016" y="1405763"/>
            <a:ext cx="2468224" cy="1766458"/>
            <a:chOff x="5325438" y="1349299"/>
            <a:chExt cx="2468224" cy="19431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3A2CDC-C527-454A-A5AB-BF9192634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023" b="4146"/>
            <a:stretch/>
          </p:blipFill>
          <p:spPr>
            <a:xfrm>
              <a:off x="5325438" y="1349299"/>
              <a:ext cx="2468224" cy="15611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E97F8D-9F7B-8F47-98CB-C4A3A2B0E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1149" y="2941131"/>
              <a:ext cx="2064620" cy="35127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23538-BB5B-0740-AF7B-F3066C62F2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096"/>
          <a:stretch/>
        </p:blipFill>
        <p:spPr>
          <a:xfrm>
            <a:off x="747131" y="4707541"/>
            <a:ext cx="1714500" cy="1674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C06A5C-A366-754C-BB2B-3C646B1A06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22" t="9536" r="-4681" b="5769"/>
          <a:stretch/>
        </p:blipFill>
        <p:spPr>
          <a:xfrm>
            <a:off x="6507231" y="4924889"/>
            <a:ext cx="2408322" cy="14488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3832ED-A888-C646-A5DB-926DAA189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5" y="4902030"/>
            <a:ext cx="2450041" cy="14457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9F98D9-C246-8342-B25A-2DAB1367D8EE}"/>
              </a:ext>
            </a:extLst>
          </p:cNvPr>
          <p:cNvSpPr txBox="1"/>
          <p:nvPr/>
        </p:nvSpPr>
        <p:spPr>
          <a:xfrm>
            <a:off x="70316" y="922020"/>
            <a:ext cx="88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Coupling to photon only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3E2669-E90D-9242-8B89-B1FB41FA1D2B}"/>
              </a:ext>
            </a:extLst>
          </p:cNvPr>
          <p:cNvSpPr txBox="1"/>
          <p:nvPr/>
        </p:nvSpPr>
        <p:spPr>
          <a:xfrm>
            <a:off x="14668" y="4456708"/>
            <a:ext cx="88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Coupling to electron only</a:t>
            </a:r>
          </a:p>
        </p:txBody>
      </p:sp>
    </p:spTree>
    <p:extLst>
      <p:ext uri="{BB962C8B-B14F-4D97-AF65-F5344CB8AC3E}">
        <p14:creationId xmlns:p14="http://schemas.microsoft.com/office/powerpoint/2010/main" val="97712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4CBD-C440-1643-8FE1-DFD6624B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A’ </a:t>
            </a:r>
            <a:r>
              <a:rPr lang="it-IT" dirty="0" err="1"/>
              <a:t>visible</a:t>
            </a:r>
            <a:r>
              <a:rPr lang="it-IT" dirty="0"/>
              <a:t> </a:t>
            </a:r>
            <a:r>
              <a:rPr lang="it-IT" dirty="0" err="1"/>
              <a:t>decays</a:t>
            </a:r>
            <a:r>
              <a:rPr lang="it-IT" dirty="0"/>
              <a:t>: A’</a:t>
            </a:r>
            <a:r>
              <a:rPr lang="it-IT" dirty="0">
                <a:sym typeface="Wingdings" pitchFamily="2" charset="2"/>
              </a:rPr>
              <a:t>→</a:t>
            </a:r>
            <a:r>
              <a:rPr lang="it-IT" dirty="0" err="1"/>
              <a:t>e</a:t>
            </a:r>
            <a:r>
              <a:rPr lang="it-IT" baseline="30000" dirty="0" err="1"/>
              <a:t>+</a:t>
            </a:r>
            <a:r>
              <a:rPr lang="it-IT" dirty="0" err="1"/>
              <a:t>e</a:t>
            </a:r>
            <a:r>
              <a:rPr lang="it-IT" baseline="30000" dirty="0">
                <a:latin typeface="Symbol" pitchFamily="2" charset="2"/>
              </a:rPr>
              <a:t>-    </a:t>
            </a:r>
            <a:r>
              <a:rPr lang="it-IT" dirty="0" err="1"/>
              <a:t>a</a:t>
            </a:r>
            <a:r>
              <a:rPr lang="it-IT" dirty="0" err="1">
                <a:sym typeface="Wingdings" pitchFamily="2" charset="2"/>
              </a:rPr>
              <a:t>→</a:t>
            </a:r>
            <a:r>
              <a:rPr lang="it-IT" dirty="0" err="1"/>
              <a:t>e</a:t>
            </a:r>
            <a:r>
              <a:rPr lang="it-IT" baseline="30000" dirty="0" err="1"/>
              <a:t>+</a:t>
            </a:r>
            <a:r>
              <a:rPr lang="it-IT" dirty="0" err="1"/>
              <a:t>e</a:t>
            </a:r>
            <a:r>
              <a:rPr lang="it-IT" baseline="30000" dirty="0">
                <a:latin typeface="Symbol" pitchFamily="2" charset="2"/>
              </a:rPr>
              <a:t>-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2F6FB70-2ECE-3247-B352-FA19E0D36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634566"/>
              </p:ext>
            </p:extLst>
          </p:nvPr>
        </p:nvGraphicFramePr>
        <p:xfrm>
          <a:off x="0" y="2726458"/>
          <a:ext cx="9144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9284">
                  <a:extLst>
                    <a:ext uri="{9D8B030D-6E8A-4147-A177-3AD203B41FA5}">
                      <a16:colId xmlns:a16="http://schemas.microsoft.com/office/drawing/2014/main" val="2527993135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3298119751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996009995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3614894010"/>
                    </a:ext>
                  </a:extLst>
                </a:gridCol>
                <a:gridCol w="1233376">
                  <a:extLst>
                    <a:ext uri="{9D8B030D-6E8A-4147-A177-3AD203B41FA5}">
                      <a16:colId xmlns:a16="http://schemas.microsoft.com/office/drawing/2014/main" val="3781150791"/>
                    </a:ext>
                  </a:extLst>
                </a:gridCol>
                <a:gridCol w="1606314">
                  <a:extLst>
                    <a:ext uri="{9D8B030D-6E8A-4147-A177-3AD203B41FA5}">
                      <a16:colId xmlns:a16="http://schemas.microsoft.com/office/drawing/2014/main" val="173229104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val="1763130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Production </a:t>
                      </a:r>
                      <a:r>
                        <a:rPr lang="it-IT" sz="1600" dirty="0" err="1"/>
                        <a:t>process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Name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a</a:t>
                      </a:r>
                      <a:r>
                        <a:rPr lang="it-IT" sz="1600" baseline="30000" dirty="0" err="1"/>
                        <a:t>X</a:t>
                      </a:r>
                      <a:endParaRPr lang="it-IT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Fin.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Main</a:t>
                      </a:r>
                      <a:r>
                        <a:rPr lang="it-IT" sz="1600" dirty="0"/>
                        <a:t> 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Sens</a:t>
                      </a:r>
                      <a:r>
                        <a:rPr lang="it-IT" sz="1600" dirty="0"/>
                        <a:t>. Est.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81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1.e</a:t>
                      </a:r>
                      <a:r>
                        <a:rPr lang="it-IT" sz="1600" baseline="30000" dirty="0"/>
                        <a:t>+</a:t>
                      </a:r>
                      <a:r>
                        <a:rPr lang="it-IT" sz="1600" dirty="0"/>
                        <a:t>N</a:t>
                      </a:r>
                      <a:r>
                        <a:rPr lang="it-IT" sz="1600" dirty="0">
                          <a:sym typeface="Wingdings" pitchFamily="2" charset="2"/>
                        </a:rPr>
                        <a:t>→e</a:t>
                      </a:r>
                      <a:r>
                        <a:rPr lang="it-IT" sz="1600" baseline="30000" dirty="0">
                          <a:sym typeface="Wingdings" pitchFamily="2" charset="2"/>
                        </a:rPr>
                        <a:t>+</a:t>
                      </a:r>
                      <a:r>
                        <a:rPr lang="it-IT" sz="1600" dirty="0">
                          <a:sym typeface="Wingdings" pitchFamily="2" charset="2"/>
                        </a:rPr>
                        <a:t>NA’→e</a:t>
                      </a:r>
                      <a:r>
                        <a:rPr lang="it-IT" sz="1600" baseline="30000" dirty="0">
                          <a:sym typeface="Wingdings" pitchFamily="2" charset="2"/>
                        </a:rPr>
                        <a:t>+</a:t>
                      </a:r>
                      <a:r>
                        <a:rPr lang="it-IT" sz="1600" dirty="0">
                          <a:sym typeface="Wingdings" pitchFamily="2" charset="2"/>
                        </a:rPr>
                        <a:t>Ne</a:t>
                      </a:r>
                      <a:r>
                        <a:rPr lang="it-IT" sz="1600" baseline="30000" dirty="0">
                          <a:sym typeface="Wingdings" pitchFamily="2" charset="2"/>
                        </a:rPr>
                        <a:t>+</a:t>
                      </a:r>
                      <a:r>
                        <a:rPr lang="it-IT" sz="1600" dirty="0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>
                          <a:latin typeface="Symbol" pitchFamily="2" charset="2"/>
                          <a:sym typeface="Wingdings" pitchFamily="2" charset="2"/>
                        </a:rPr>
                        <a:t>-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A’-</a:t>
                      </a:r>
                      <a:r>
                        <a:rPr lang="it-IT" sz="1600" dirty="0" err="1"/>
                        <a:t>stra</a:t>
                      </a:r>
                      <a:r>
                        <a:rPr lang="it-IT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e</a:t>
                      </a:r>
                      <a:r>
                        <a:rPr lang="it-IT" sz="1600" baseline="30000" dirty="0" err="1"/>
                        <a:t>+</a:t>
                      </a:r>
                      <a:r>
                        <a:rPr lang="it-IT" sz="1600" dirty="0" err="1"/>
                        <a:t>e</a:t>
                      </a:r>
                      <a:r>
                        <a:rPr lang="it-IT" sz="1600" baseline="30000" dirty="0" err="1"/>
                        <a:t>+</a:t>
                      </a:r>
                      <a:r>
                        <a:rPr lang="it-IT" sz="1600" dirty="0" err="1"/>
                        <a:t>e</a:t>
                      </a:r>
                      <a:r>
                        <a:rPr lang="it-IT" sz="1600" baseline="30000" dirty="0"/>
                        <a:t>-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Ecal+ETag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PileUp+Trident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None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2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2.e</a:t>
                      </a:r>
                      <a:r>
                        <a:rPr lang="it-IT" sz="1600" baseline="30000" dirty="0"/>
                        <a:t>+</a:t>
                      </a:r>
                      <a:r>
                        <a:rPr lang="it-IT" sz="1600" dirty="0"/>
                        <a:t>e</a:t>
                      </a:r>
                      <a:r>
                        <a:rPr lang="it-IT" sz="1600" baseline="30000" dirty="0">
                          <a:latin typeface="Symbol" pitchFamily="2" charset="2"/>
                        </a:rPr>
                        <a:t>-</a:t>
                      </a:r>
                      <a:r>
                        <a:rPr lang="it-IT" sz="1600" dirty="0">
                          <a:sym typeface="Wingdings" pitchFamily="2" charset="2"/>
                        </a:rPr>
                        <a:t>→</a:t>
                      </a:r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g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A</a:t>
                      </a:r>
                      <a:r>
                        <a:rPr lang="it-IT" sz="1600" dirty="0">
                          <a:sym typeface="Wingdings" pitchFamily="2" charset="2"/>
                        </a:rPr>
                        <a:t>’→</a:t>
                      </a:r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g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 err="1">
                          <a:sym typeface="Wingdings" pitchFamily="2" charset="2"/>
                        </a:rPr>
                        <a:t>+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>
                          <a:latin typeface="Symbol" pitchFamily="2" charset="2"/>
                          <a:sym typeface="Wingdings" pitchFamily="2" charset="2"/>
                        </a:rPr>
                        <a:t>-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ass.an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g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 err="1">
                          <a:sym typeface="Wingdings" pitchFamily="2" charset="2"/>
                        </a:rPr>
                        <a:t>+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>
                          <a:sym typeface="Wingdings" pitchFamily="2" charset="2"/>
                        </a:rPr>
                        <a:t>-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Ecal+ETag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Rad-BhaBha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None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9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3.e</a:t>
                      </a:r>
                      <a:r>
                        <a:rPr lang="it-IT" sz="1600" baseline="30000" dirty="0"/>
                        <a:t>+</a:t>
                      </a:r>
                      <a:r>
                        <a:rPr lang="it-IT" sz="1600" dirty="0"/>
                        <a:t>e</a:t>
                      </a:r>
                      <a:r>
                        <a:rPr lang="it-IT" sz="1600" baseline="30000" dirty="0"/>
                        <a:t>-</a:t>
                      </a:r>
                      <a:r>
                        <a:rPr lang="it-IT" sz="1600" dirty="0">
                          <a:sym typeface="Wingdings" pitchFamily="2" charset="2"/>
                        </a:rPr>
                        <a:t>→A’→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 err="1">
                          <a:sym typeface="Wingdings" pitchFamily="2" charset="2"/>
                        </a:rPr>
                        <a:t>+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>
                          <a:sym typeface="Wingdings" pitchFamily="2" charset="2"/>
                        </a:rPr>
                        <a:t>-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Res.an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 err="1">
                          <a:sym typeface="Wingdings" pitchFamily="2" charset="2"/>
                        </a:rPr>
                        <a:t>+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>
                          <a:sym typeface="Wingdings" pitchFamily="2" charset="2"/>
                        </a:rPr>
                        <a:t>-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Ecal+ETag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BhaBha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X17</a:t>
                      </a:r>
                    </a:p>
                  </a:txBody>
                  <a:tcPr>
                    <a:solidFill>
                      <a:srgbClr val="33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7494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A1487-A39C-894C-B8A4-76D1761D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B9CF-52DD-274F-A72C-3C6A9B27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8C9371-EDD0-D747-BA6D-417A68821A0B}"/>
              </a:ext>
            </a:extLst>
          </p:cNvPr>
          <p:cNvSpPr>
            <a:spLocks noGrp="1"/>
          </p:cNvSpPr>
          <p:nvPr/>
        </p:nvSpPr>
        <p:spPr>
          <a:xfrm>
            <a:off x="294736" y="3200399"/>
            <a:ext cx="8554527" cy="282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rgbClr val="800000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rgbClr val="800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505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863C6-2412-3C4C-A6D3-FA4B46AC6A0B}"/>
              </a:ext>
            </a:extLst>
          </p:cNvPr>
          <p:cNvSpPr txBox="1"/>
          <p:nvPr/>
        </p:nvSpPr>
        <p:spPr>
          <a:xfrm>
            <a:off x="-1" y="4196822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b="1" dirty="0">
                <a:solidFill>
                  <a:srgbClr val="FFC000"/>
                </a:solidFill>
              </a:rPr>
              <a:t>A-</a:t>
            </a:r>
            <a:r>
              <a:rPr lang="en-GB" sz="1600" b="1" dirty="0" err="1">
                <a:solidFill>
                  <a:srgbClr val="FFC000"/>
                </a:solidFill>
              </a:rPr>
              <a:t>stra</a:t>
            </a:r>
            <a:r>
              <a:rPr lang="en-GB" sz="1600" b="1" dirty="0">
                <a:solidFill>
                  <a:srgbClr val="FFC000"/>
                </a:solidFill>
              </a:rPr>
              <a:t>.:</a:t>
            </a:r>
            <a:r>
              <a:rPr lang="en-GB" sz="1600" dirty="0">
                <a:solidFill>
                  <a:srgbClr val="FFC000"/>
                </a:solidFill>
              </a:rPr>
              <a:t> </a:t>
            </a:r>
            <a:r>
              <a:rPr lang="en-GB" sz="1600" dirty="0"/>
              <a:t>Production cross section high, but very high background from QED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Can measure </a:t>
            </a:r>
            <a:r>
              <a:rPr lang="en-GB" sz="1400" dirty="0" err="1"/>
              <a:t>e</a:t>
            </a:r>
            <a:r>
              <a:rPr lang="en-GB" sz="1400" baseline="30000" dirty="0" err="1"/>
              <a:t>+</a:t>
            </a:r>
            <a:r>
              <a:rPr lang="en-GB" sz="1400" dirty="0" err="1"/>
              <a:t>e</a:t>
            </a:r>
            <a:r>
              <a:rPr lang="en-GB" sz="1400" baseline="30000" dirty="0">
                <a:latin typeface="Symbol" pitchFamily="2" charset="2"/>
              </a:rPr>
              <a:t>-</a:t>
            </a:r>
            <a:r>
              <a:rPr lang="en-GB" sz="1400" dirty="0"/>
              <a:t> invariant mass distribution.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Need to study tagging efficiency at 3 clusters and combinatory BG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In principle masses up to &gt;100 MeV are accessible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 dirty="0">
                <a:solidFill>
                  <a:srgbClr val="FFC000"/>
                </a:solidFill>
              </a:rPr>
              <a:t>2</a:t>
            </a:r>
            <a:r>
              <a:rPr lang="en-GB" sz="1600" b="1" dirty="0">
                <a:solidFill>
                  <a:srgbClr val="FFC000"/>
                </a:solidFill>
                <a:latin typeface="Symbol" pitchFamily="2" charset="2"/>
              </a:rPr>
              <a:t>g</a:t>
            </a:r>
            <a:r>
              <a:rPr lang="en-GB" sz="1600" b="1" dirty="0">
                <a:solidFill>
                  <a:srgbClr val="FFC000"/>
                </a:solidFill>
              </a:rPr>
              <a:t>-annihilation:</a:t>
            </a:r>
            <a:r>
              <a:rPr lang="en-GB" sz="1600" b="1" dirty="0"/>
              <a:t> </a:t>
            </a:r>
            <a:r>
              <a:rPr lang="en-GB" sz="1600" dirty="0"/>
              <a:t>lower cross section but can use </a:t>
            </a:r>
            <a:r>
              <a:rPr lang="en-GB" sz="1600" dirty="0" err="1"/>
              <a:t>Ecal</a:t>
            </a:r>
            <a:r>
              <a:rPr lang="en-GB" sz="1600" dirty="0"/>
              <a:t> to measure A’ mass.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Strong BG suppression comparing missing mass of recoil </a:t>
            </a:r>
            <a:r>
              <a:rPr lang="en-GB" sz="1400" dirty="0">
                <a:latin typeface="Symbol" pitchFamily="2" charset="2"/>
              </a:rPr>
              <a:t>g</a:t>
            </a:r>
            <a:r>
              <a:rPr lang="en-GB" sz="1400" dirty="0"/>
              <a:t> and </a:t>
            </a:r>
            <a:r>
              <a:rPr lang="en-GB" sz="1400" dirty="0" err="1"/>
              <a:t>ee</a:t>
            </a:r>
            <a:r>
              <a:rPr lang="en-GB" sz="1400" dirty="0"/>
              <a:t> mass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Helps in rejecting radiative </a:t>
            </a:r>
            <a:r>
              <a:rPr lang="en-GB" sz="1400" dirty="0" err="1"/>
              <a:t>BhaBha</a:t>
            </a:r>
            <a:r>
              <a:rPr lang="en-GB" sz="1400" dirty="0"/>
              <a:t>, </a:t>
            </a:r>
            <a:r>
              <a:rPr lang="en-GB" sz="1400" dirty="0">
                <a:latin typeface="Symbol" pitchFamily="2" charset="2"/>
              </a:rPr>
              <a:t>g-</a:t>
            </a:r>
            <a:r>
              <a:rPr lang="en-GB" sz="1400" dirty="0"/>
              <a:t>conversion and trident BG.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Mass reach limited to </a:t>
            </a:r>
            <a:r>
              <a:rPr lang="en-GB" sz="1400" dirty="0">
                <a:solidFill>
                  <a:srgbClr val="FFC000"/>
                </a:solidFill>
              </a:rPr>
              <a:t>&lt;17 MeV in Run III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 dirty="0">
                <a:solidFill>
                  <a:srgbClr val="339900"/>
                </a:solidFill>
              </a:rPr>
              <a:t>Resonant Annihilation: </a:t>
            </a:r>
            <a:r>
              <a:rPr lang="en-GB" sz="1600" dirty="0"/>
              <a:t>golden mode for sqrt(s)=17 MeV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Sensitivity very good see L. </a:t>
            </a:r>
            <a:r>
              <a:rPr lang="en-GB" sz="1400" dirty="0" err="1"/>
              <a:t>Darme</a:t>
            </a:r>
            <a:r>
              <a:rPr lang="en-GB" sz="1400" dirty="0"/>
              <a:t>’ et al. </a:t>
            </a:r>
            <a:r>
              <a:rPr lang="en-GB" sz="1400" b="0" i="0" dirty="0">
                <a:solidFill>
                  <a:srgbClr val="555555"/>
                </a:solidFill>
                <a:effectLst/>
                <a:latin typeface="Proxima Nova"/>
                <a:hlinkClick r:id="rId2"/>
              </a:rPr>
              <a:t>Phys. Rev. D </a:t>
            </a:r>
            <a:r>
              <a:rPr lang="en-GB" sz="1400" b="1" i="0" dirty="0">
                <a:solidFill>
                  <a:srgbClr val="555555"/>
                </a:solidFill>
                <a:effectLst/>
                <a:latin typeface="Proxima Nova"/>
                <a:hlinkClick r:id="rId2"/>
              </a:rPr>
              <a:t>106</a:t>
            </a:r>
            <a:r>
              <a:rPr lang="en-GB" sz="1400" b="0" i="0" dirty="0">
                <a:solidFill>
                  <a:srgbClr val="555555"/>
                </a:solidFill>
                <a:effectLst/>
                <a:latin typeface="Proxima Nova"/>
                <a:hlinkClick r:id="rId2"/>
              </a:rPr>
              <a:t>, 115036</a:t>
            </a:r>
            <a:endParaRPr lang="en-GB" sz="1400" b="0" i="0" dirty="0">
              <a:solidFill>
                <a:srgbClr val="555555"/>
              </a:solidFill>
              <a:effectLst/>
              <a:latin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0264C-FA57-8545-AB54-9FF061833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186" y="923746"/>
            <a:ext cx="5080000" cy="17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4CBD-C440-1643-8FE1-DFD6624B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Invisible</a:t>
            </a:r>
            <a:r>
              <a:rPr lang="it-IT" dirty="0"/>
              <a:t> </a:t>
            </a:r>
            <a:r>
              <a:rPr lang="it-IT" dirty="0" err="1"/>
              <a:t>decays</a:t>
            </a:r>
            <a:r>
              <a:rPr lang="it-IT" dirty="0"/>
              <a:t>: </a:t>
            </a:r>
            <a:r>
              <a:rPr lang="it-IT" dirty="0" err="1"/>
              <a:t>A’</a:t>
            </a:r>
            <a:r>
              <a:rPr lang="it-IT" dirty="0" err="1">
                <a:sym typeface="Wingdings" pitchFamily="2" charset="2"/>
              </a:rPr>
              <a:t>→</a:t>
            </a:r>
            <a:r>
              <a:rPr lang="it-IT" dirty="0" err="1">
                <a:latin typeface="Symbol" pitchFamily="2" charset="2"/>
              </a:rPr>
              <a:t>cc</a:t>
            </a:r>
            <a:r>
              <a:rPr lang="it-IT" dirty="0"/>
              <a:t> </a:t>
            </a:r>
            <a:r>
              <a:rPr lang="it-IT" dirty="0" err="1"/>
              <a:t>a</a:t>
            </a:r>
            <a:r>
              <a:rPr lang="it-IT" dirty="0" err="1">
                <a:sym typeface="Wingdings" pitchFamily="2" charset="2"/>
              </a:rPr>
              <a:t>→</a:t>
            </a:r>
            <a:r>
              <a:rPr lang="it-IT" dirty="0" err="1">
                <a:latin typeface="Symbol" pitchFamily="2" charset="2"/>
              </a:rPr>
              <a:t>cc</a:t>
            </a:r>
            <a:endParaRPr lang="it-IT" baseline="30000" dirty="0">
              <a:latin typeface="Symbol" pitchFamily="2" charset="2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2F6FB70-2ECE-3247-B352-FA19E0D36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829566"/>
              </p:ext>
            </p:extLst>
          </p:nvPr>
        </p:nvGraphicFramePr>
        <p:xfrm>
          <a:off x="0" y="2715835"/>
          <a:ext cx="9144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0428">
                  <a:extLst>
                    <a:ext uri="{9D8B030D-6E8A-4147-A177-3AD203B41FA5}">
                      <a16:colId xmlns:a16="http://schemas.microsoft.com/office/drawing/2014/main" val="25279931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98119751"/>
                    </a:ext>
                  </a:extLst>
                </a:gridCol>
                <a:gridCol w="425302">
                  <a:extLst>
                    <a:ext uri="{9D8B030D-6E8A-4147-A177-3AD203B41FA5}">
                      <a16:colId xmlns:a16="http://schemas.microsoft.com/office/drawing/2014/main" val="2996009995"/>
                    </a:ext>
                  </a:extLst>
                </a:gridCol>
                <a:gridCol w="1095154">
                  <a:extLst>
                    <a:ext uri="{9D8B030D-6E8A-4147-A177-3AD203B41FA5}">
                      <a16:colId xmlns:a16="http://schemas.microsoft.com/office/drawing/2014/main" val="3614894010"/>
                    </a:ext>
                  </a:extLst>
                </a:gridCol>
                <a:gridCol w="1307804">
                  <a:extLst>
                    <a:ext uri="{9D8B030D-6E8A-4147-A177-3AD203B41FA5}">
                      <a16:colId xmlns:a16="http://schemas.microsoft.com/office/drawing/2014/main" val="3781150791"/>
                    </a:ext>
                  </a:extLst>
                </a:gridCol>
                <a:gridCol w="1701210">
                  <a:extLst>
                    <a:ext uri="{9D8B030D-6E8A-4147-A177-3AD203B41FA5}">
                      <a16:colId xmlns:a16="http://schemas.microsoft.com/office/drawing/2014/main" val="173229104"/>
                    </a:ext>
                  </a:extLst>
                </a:gridCol>
                <a:gridCol w="1339702">
                  <a:extLst>
                    <a:ext uri="{9D8B030D-6E8A-4147-A177-3AD203B41FA5}">
                      <a16:colId xmlns:a16="http://schemas.microsoft.com/office/drawing/2014/main" val="1763130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Production </a:t>
                      </a:r>
                      <a:r>
                        <a:rPr lang="it-IT" sz="1600" dirty="0" err="1"/>
                        <a:t>process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Name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Symbol" pitchFamily="2" charset="2"/>
                        </a:rPr>
                        <a:t>a</a:t>
                      </a:r>
                      <a:r>
                        <a:rPr lang="it-IT" sz="1600" baseline="30000" dirty="0" err="1"/>
                        <a:t>X</a:t>
                      </a:r>
                      <a:endParaRPr lang="it-IT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Fin.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Main</a:t>
                      </a:r>
                      <a:r>
                        <a:rPr lang="it-IT" sz="1600" dirty="0"/>
                        <a:t> 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Sensitivity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81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/>
                        <a:t>e</a:t>
                      </a:r>
                      <a:r>
                        <a:rPr lang="it-IT" sz="1600" baseline="30000" dirty="0" err="1"/>
                        <a:t>+</a:t>
                      </a:r>
                      <a:r>
                        <a:rPr lang="it-IT" sz="1600" dirty="0" err="1"/>
                        <a:t>N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→e</a:t>
                      </a:r>
                      <a:r>
                        <a:rPr lang="it-IT" sz="1600" baseline="30000" dirty="0" err="1">
                          <a:sym typeface="Wingdings" pitchFamily="2" charset="2"/>
                        </a:rPr>
                        <a:t>+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NA</a:t>
                      </a:r>
                      <a:r>
                        <a:rPr lang="it-IT" sz="1600" dirty="0">
                          <a:sym typeface="Wingdings" pitchFamily="2" charset="2"/>
                        </a:rPr>
                        <a:t>’→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 err="1">
                          <a:sym typeface="Wingdings" pitchFamily="2" charset="2"/>
                        </a:rPr>
                        <a:t>+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N</a:t>
                      </a:r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cc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A’-</a:t>
                      </a:r>
                      <a:r>
                        <a:rPr lang="it-IT" sz="1600" dirty="0" err="1"/>
                        <a:t>stra</a:t>
                      </a:r>
                      <a:r>
                        <a:rPr lang="it-IT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e</a:t>
                      </a:r>
                      <a:r>
                        <a:rPr lang="it-IT" sz="1600" baseline="30000" dirty="0"/>
                        <a:t>+</a:t>
                      </a:r>
                      <a:r>
                        <a:rPr lang="it-IT" sz="1600" baseline="0" dirty="0">
                          <a:latin typeface="Symbol" pitchFamily="2" charset="2"/>
                          <a:sym typeface="Wingdings" pitchFamily="2" charset="2"/>
                        </a:rPr>
                        <a:t>+</a:t>
                      </a:r>
                      <a:r>
                        <a:rPr lang="it-IT" sz="1600" baseline="0" dirty="0" err="1">
                          <a:latin typeface="+mn-lt"/>
                          <a:sym typeface="Wingdings" pitchFamily="2" charset="2"/>
                        </a:rPr>
                        <a:t>E</a:t>
                      </a:r>
                      <a:r>
                        <a:rPr lang="it-IT" sz="1600" baseline="-25000" dirty="0" err="1">
                          <a:latin typeface="+mn-lt"/>
                          <a:sym typeface="Wingdings" pitchFamily="2" charset="2"/>
                        </a:rPr>
                        <a:t>miss</a:t>
                      </a:r>
                      <a:endParaRPr lang="it-IT" sz="1600" baseline="-25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Veto+Ecal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Brem+missing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>
                          <a:latin typeface="Symbol" pitchFamily="2" charset="2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Need</a:t>
                      </a:r>
                      <a:r>
                        <a:rPr lang="it-IT" sz="1600" dirty="0"/>
                        <a:t> 1e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2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e</a:t>
                      </a:r>
                      <a:r>
                        <a:rPr lang="it-IT" sz="1600" baseline="30000" dirty="0" err="1"/>
                        <a:t>+</a:t>
                      </a:r>
                      <a:r>
                        <a:rPr lang="it-IT" sz="1600" dirty="0" err="1"/>
                        <a:t>e</a:t>
                      </a:r>
                      <a:r>
                        <a:rPr lang="it-IT" sz="1600" baseline="30000" dirty="0">
                          <a:latin typeface="Symbol" pitchFamily="2" charset="2"/>
                        </a:rPr>
                        <a:t>-</a:t>
                      </a:r>
                      <a:r>
                        <a:rPr lang="it-IT" sz="1600" dirty="0">
                          <a:sym typeface="Wingdings" pitchFamily="2" charset="2"/>
                        </a:rPr>
                        <a:t>→</a:t>
                      </a:r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g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A</a:t>
                      </a:r>
                      <a:r>
                        <a:rPr lang="it-IT" sz="1600" dirty="0">
                          <a:sym typeface="Wingdings" pitchFamily="2" charset="2"/>
                        </a:rPr>
                        <a:t>’→</a:t>
                      </a:r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gcc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</a:t>
                      </a:r>
                      <a:r>
                        <a:rPr lang="it-IT" sz="1600" dirty="0">
                          <a:latin typeface="Symbol" pitchFamily="2" charset="2"/>
                        </a:rPr>
                        <a:t>g</a:t>
                      </a:r>
                      <a:r>
                        <a:rPr lang="it-IT" sz="1600" dirty="0"/>
                        <a:t>-ann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g</a:t>
                      </a:r>
                      <a:r>
                        <a:rPr lang="it-IT" sz="1600" baseline="0" dirty="0" err="1">
                          <a:latin typeface="Symbol" pitchFamily="2" charset="2"/>
                          <a:sym typeface="Wingdings" pitchFamily="2" charset="2"/>
                        </a:rPr>
                        <a:t>+</a:t>
                      </a:r>
                      <a:r>
                        <a:rPr lang="it-IT" sz="1600" baseline="0" dirty="0" err="1">
                          <a:latin typeface="+mn-lt"/>
                          <a:sym typeface="Wingdings" pitchFamily="2" charset="2"/>
                        </a:rPr>
                        <a:t>E</a:t>
                      </a:r>
                      <a:r>
                        <a:rPr lang="it-IT" sz="1600" baseline="-25000" dirty="0" err="1">
                          <a:latin typeface="+mn-lt"/>
                          <a:sym typeface="Wingdings" pitchFamily="2" charset="2"/>
                        </a:rPr>
                        <a:t>miss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Veto+Ecal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Brem</a:t>
                      </a:r>
                      <a:r>
                        <a:rPr lang="it-IT" sz="1600" baseline="0" dirty="0">
                          <a:latin typeface="+mn-lt"/>
                        </a:rPr>
                        <a:t>, </a:t>
                      </a:r>
                      <a:r>
                        <a:rPr lang="it-IT" sz="1600" baseline="0" dirty="0" err="1">
                          <a:latin typeface="+mn-lt"/>
                        </a:rPr>
                        <a:t>ee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→</a:t>
                      </a:r>
                      <a:r>
                        <a:rPr lang="it-IT" sz="1600" baseline="0" dirty="0" err="1">
                          <a:latin typeface="Symbol" pitchFamily="2" charset="2"/>
                        </a:rPr>
                        <a:t>gg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2014</a:t>
                      </a:r>
                    </a:p>
                  </a:txBody>
                  <a:tcPr>
                    <a:solidFill>
                      <a:srgbClr val="33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9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e</a:t>
                      </a:r>
                      <a:r>
                        <a:rPr lang="it-IT" sz="1600" baseline="30000" dirty="0" err="1"/>
                        <a:t>+</a:t>
                      </a:r>
                      <a:r>
                        <a:rPr lang="it-IT" sz="1600" dirty="0" err="1"/>
                        <a:t>e</a:t>
                      </a:r>
                      <a:r>
                        <a:rPr lang="it-IT" sz="1600" baseline="30000" dirty="0">
                          <a:latin typeface="Symbol" pitchFamily="2" charset="2"/>
                        </a:rPr>
                        <a:t>-</a:t>
                      </a:r>
                      <a:r>
                        <a:rPr lang="it-IT" sz="1600" dirty="0">
                          <a:sym typeface="Wingdings" pitchFamily="2" charset="2"/>
                        </a:rPr>
                        <a:t>→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A’→</a:t>
                      </a:r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cc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Res.an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aseline="0" dirty="0" err="1">
                          <a:latin typeface="+mn-lt"/>
                          <a:sym typeface="Wingdings" pitchFamily="2" charset="2"/>
                        </a:rPr>
                        <a:t>Nothing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Veto+Ecal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Needs</a:t>
                      </a:r>
                      <a:r>
                        <a:rPr lang="it-IT" sz="1600" dirty="0"/>
                        <a:t> 1e</a:t>
                      </a:r>
                      <a:endParaRPr lang="it-IT" sz="1600" baseline="30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7494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A1487-A39C-894C-B8A4-76D1761D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B9CF-52DD-274F-A72C-3C6A9B27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624C4-0969-5647-AF75-29C5FFF82E49}"/>
              </a:ext>
            </a:extLst>
          </p:cNvPr>
          <p:cNvSpPr txBox="1"/>
          <p:nvPr/>
        </p:nvSpPr>
        <p:spPr>
          <a:xfrm>
            <a:off x="0" y="4199195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b="1" dirty="0">
                <a:solidFill>
                  <a:schemeClr val="accent2"/>
                </a:solidFill>
              </a:rPr>
              <a:t>A-</a:t>
            </a:r>
            <a:r>
              <a:rPr lang="en-GB" sz="1600" b="1" dirty="0" err="1">
                <a:solidFill>
                  <a:schemeClr val="accent2"/>
                </a:solidFill>
              </a:rPr>
              <a:t>stra</a:t>
            </a:r>
            <a:r>
              <a:rPr lang="en-GB" sz="1600" b="1" dirty="0">
                <a:solidFill>
                  <a:schemeClr val="accent2"/>
                </a:solidFill>
              </a:rPr>
              <a:t>.: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/>
              <a:t>impossible in the present configuration of the experiment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Single Positron rate in the experiment too high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May be interesting in single e</a:t>
            </a:r>
            <a:r>
              <a:rPr lang="en-GB" sz="1400" baseline="30000" dirty="0"/>
              <a:t>+</a:t>
            </a:r>
            <a:r>
              <a:rPr lang="en-GB" sz="1400" dirty="0"/>
              <a:t> mode but </a:t>
            </a:r>
            <a:r>
              <a:rPr lang="en-GB" sz="1400" dirty="0">
                <a:latin typeface="Symbol" pitchFamily="2" charset="2"/>
              </a:rPr>
              <a:t>e</a:t>
            </a:r>
            <a:r>
              <a:rPr lang="en-GB" sz="1400" baseline="30000" dirty="0"/>
              <a:t>2</a:t>
            </a:r>
            <a:r>
              <a:rPr lang="en-GB" sz="1400" dirty="0"/>
              <a:t> already covered by NA64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In principle masses up to &gt;100 MeV are accessible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 dirty="0">
                <a:solidFill>
                  <a:srgbClr val="339900"/>
                </a:solidFill>
              </a:rPr>
              <a:t>2</a:t>
            </a:r>
            <a:r>
              <a:rPr lang="en-GB" sz="1600" b="1" dirty="0">
                <a:solidFill>
                  <a:srgbClr val="339900"/>
                </a:solidFill>
                <a:latin typeface="Symbol" pitchFamily="2" charset="2"/>
              </a:rPr>
              <a:t>g</a:t>
            </a:r>
            <a:r>
              <a:rPr lang="en-GB" sz="1600" b="1" dirty="0">
                <a:solidFill>
                  <a:srgbClr val="339900"/>
                </a:solidFill>
              </a:rPr>
              <a:t>-annihilation</a:t>
            </a:r>
            <a:r>
              <a:rPr lang="en-GB" sz="1600" b="1" dirty="0">
                <a:solidFill>
                  <a:schemeClr val="accent2"/>
                </a:solidFill>
              </a:rPr>
              <a:t>:</a:t>
            </a:r>
            <a:r>
              <a:rPr lang="en-GB" sz="1600" b="1" dirty="0"/>
              <a:t> </a:t>
            </a:r>
            <a:r>
              <a:rPr lang="en-GB" sz="1600" dirty="0"/>
              <a:t>main goal of the experiment Run II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Bump hunt possible by computing missing mass to the recoil </a:t>
            </a:r>
            <a:r>
              <a:rPr lang="en-GB" sz="1400" dirty="0">
                <a:latin typeface="Symbol" pitchFamily="2" charset="2"/>
              </a:rPr>
              <a:t>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Background from </a:t>
            </a:r>
            <a:r>
              <a:rPr lang="en-GB" sz="1400" dirty="0" err="1"/>
              <a:t>Brems+missing</a:t>
            </a:r>
            <a:r>
              <a:rPr lang="en-GB" sz="1400" dirty="0"/>
              <a:t> e+ and </a:t>
            </a:r>
            <a:r>
              <a:rPr lang="en-GB" sz="1400" dirty="0" err="1"/>
              <a:t>ee</a:t>
            </a:r>
            <a:r>
              <a:rPr lang="it-IT" sz="1400" dirty="0">
                <a:sym typeface="Wingdings" pitchFamily="2" charset="2"/>
              </a:rPr>
              <a:t>→</a:t>
            </a:r>
            <a:r>
              <a:rPr lang="it-IT" sz="1400" dirty="0">
                <a:latin typeface="Symbol" pitchFamily="2" charset="2"/>
              </a:rPr>
              <a:t>gg(g)</a:t>
            </a:r>
            <a:r>
              <a:rPr lang="it-IT" sz="1400" dirty="0"/>
              <a:t> + </a:t>
            </a:r>
            <a:r>
              <a:rPr lang="it-IT" sz="1400" dirty="0" err="1"/>
              <a:t>missing</a:t>
            </a:r>
            <a:r>
              <a:rPr lang="it-IT" sz="1400" dirty="0"/>
              <a:t> </a:t>
            </a:r>
            <a:r>
              <a:rPr lang="it-IT" sz="1400" dirty="0">
                <a:latin typeface="Symbol" pitchFamily="2" charset="2"/>
              </a:rPr>
              <a:t>g</a:t>
            </a:r>
            <a:endParaRPr lang="en-GB" sz="1400" dirty="0">
              <a:latin typeface="Symbol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Mass reach limited to 17 MeV for Run III Statistics just 10 lower </a:t>
            </a:r>
            <a:r>
              <a:rPr lang="en-GB" sz="1400" dirty="0" err="1"/>
              <a:t>wrt</a:t>
            </a:r>
            <a:r>
              <a:rPr lang="en-GB" sz="1400" dirty="0"/>
              <a:t> Run II but much lower BG?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1" dirty="0">
                <a:solidFill>
                  <a:schemeClr val="accent2"/>
                </a:solidFill>
              </a:rPr>
              <a:t>Resonant Annihilation: </a:t>
            </a:r>
            <a:r>
              <a:rPr lang="en-GB" sz="1600" dirty="0"/>
              <a:t>very high cross section but a very narrow mass region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/>
              <a:t>Impossible except in single particle mode.</a:t>
            </a:r>
          </a:p>
        </p:txBody>
      </p:sp>
    </p:spTree>
    <p:extLst>
      <p:ext uri="{BB962C8B-B14F-4D97-AF65-F5344CB8AC3E}">
        <p14:creationId xmlns:p14="http://schemas.microsoft.com/office/powerpoint/2010/main" val="42283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E711-13E1-B44B-BD8B-6E5BDBFE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ALPs decays to photon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DBB8D-DDD1-ED49-B79A-2175A0F5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Mauro Raggi, Sapienza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560EB-C8F4-C945-8915-5F4E7D2F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22D0-52D5-3947-BD57-D269EA040B0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D852F45-1633-7C40-B98D-1E1EE40B9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194331"/>
              </p:ext>
            </p:extLst>
          </p:nvPr>
        </p:nvGraphicFramePr>
        <p:xfrm>
          <a:off x="0" y="3934118"/>
          <a:ext cx="9144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9284">
                  <a:extLst>
                    <a:ext uri="{9D8B030D-6E8A-4147-A177-3AD203B41FA5}">
                      <a16:colId xmlns:a16="http://schemas.microsoft.com/office/drawing/2014/main" val="2527993135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3298119751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996009995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3614894010"/>
                    </a:ext>
                  </a:extLst>
                </a:gridCol>
                <a:gridCol w="1233376">
                  <a:extLst>
                    <a:ext uri="{9D8B030D-6E8A-4147-A177-3AD203B41FA5}">
                      <a16:colId xmlns:a16="http://schemas.microsoft.com/office/drawing/2014/main" val="3781150791"/>
                    </a:ext>
                  </a:extLst>
                </a:gridCol>
                <a:gridCol w="1690577">
                  <a:extLst>
                    <a:ext uri="{9D8B030D-6E8A-4147-A177-3AD203B41FA5}">
                      <a16:colId xmlns:a16="http://schemas.microsoft.com/office/drawing/2014/main" val="173229104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1763130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err="1"/>
                        <a:t>Process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Name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a</a:t>
                      </a:r>
                      <a:r>
                        <a:rPr lang="it-IT" sz="1600" baseline="30000" dirty="0" err="1"/>
                        <a:t>X</a:t>
                      </a:r>
                      <a:endParaRPr lang="it-IT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Fin.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Main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backgr</a:t>
                      </a:r>
                      <a:r>
                        <a:rPr lang="it-IT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Sensitivity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81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1.e</a:t>
                      </a:r>
                      <a:r>
                        <a:rPr lang="it-IT" sz="1600" baseline="30000" dirty="0"/>
                        <a:t>+</a:t>
                      </a:r>
                      <a:r>
                        <a:rPr lang="it-IT" sz="1600" dirty="0"/>
                        <a:t>N</a:t>
                      </a:r>
                      <a:r>
                        <a:rPr lang="it-IT" sz="1600" dirty="0">
                          <a:sym typeface="Wingdings" pitchFamily="2" charset="2"/>
                        </a:rPr>
                        <a:t>→e</a:t>
                      </a:r>
                      <a:r>
                        <a:rPr lang="it-IT" sz="1600" baseline="30000" dirty="0">
                          <a:sym typeface="Wingdings" pitchFamily="2" charset="2"/>
                        </a:rPr>
                        <a:t>+</a:t>
                      </a:r>
                      <a:r>
                        <a:rPr lang="it-IT" sz="1600" dirty="0">
                          <a:sym typeface="Wingdings" pitchFamily="2" charset="2"/>
                        </a:rPr>
                        <a:t>Na→e</a:t>
                      </a:r>
                      <a:r>
                        <a:rPr lang="it-IT" sz="1600" baseline="30000" dirty="0">
                          <a:sym typeface="Wingdings" pitchFamily="2" charset="2"/>
                        </a:rPr>
                        <a:t>+</a:t>
                      </a:r>
                      <a:r>
                        <a:rPr lang="it-IT" sz="1600" dirty="0">
                          <a:sym typeface="Wingdings" pitchFamily="2" charset="2"/>
                        </a:rPr>
                        <a:t>N</a:t>
                      </a:r>
                      <a:r>
                        <a:rPr lang="it-IT" sz="1600" dirty="0">
                          <a:latin typeface="Symbol" pitchFamily="2" charset="2"/>
                          <a:sym typeface="Wingdings" pitchFamily="2" charset="2"/>
                        </a:rPr>
                        <a:t>gg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a-</a:t>
                      </a:r>
                      <a:r>
                        <a:rPr lang="it-IT" sz="1600" dirty="0" err="1"/>
                        <a:t>stra</a:t>
                      </a:r>
                      <a:r>
                        <a:rPr lang="it-IT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e</a:t>
                      </a:r>
                      <a:r>
                        <a:rPr lang="it-IT" sz="1600" baseline="30000" dirty="0" err="1"/>
                        <a:t>+</a:t>
                      </a:r>
                      <a:r>
                        <a:rPr lang="it-IT" sz="1600" dirty="0" err="1">
                          <a:latin typeface="Symbol" pitchFamily="2" charset="2"/>
                        </a:rPr>
                        <a:t>gg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Ecal+Veto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ee</a:t>
                      </a:r>
                      <a:r>
                        <a:rPr lang="it-IT" sz="1600" dirty="0"/>
                        <a:t>-&gt;2</a:t>
                      </a:r>
                      <a:r>
                        <a:rPr lang="it-IT" sz="1600" dirty="0">
                          <a:latin typeface="Symbol" pitchFamily="2" charset="2"/>
                        </a:rPr>
                        <a:t>g +</a:t>
                      </a:r>
                      <a:r>
                        <a:rPr lang="it-IT" sz="1600" dirty="0" err="1">
                          <a:latin typeface="+mn-lt"/>
                        </a:rPr>
                        <a:t>PileUp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2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2.e</a:t>
                      </a:r>
                      <a:r>
                        <a:rPr lang="it-IT" sz="1600" baseline="30000" dirty="0"/>
                        <a:t>+</a:t>
                      </a:r>
                      <a:r>
                        <a:rPr lang="it-IT" sz="1600" dirty="0"/>
                        <a:t>e</a:t>
                      </a:r>
                      <a:r>
                        <a:rPr lang="it-IT" sz="1600" baseline="30000" dirty="0">
                          <a:latin typeface="Symbol" pitchFamily="2" charset="2"/>
                        </a:rPr>
                        <a:t>-</a:t>
                      </a:r>
                      <a:r>
                        <a:rPr lang="it-IT" sz="1600" dirty="0">
                          <a:sym typeface="Wingdings" pitchFamily="2" charset="2"/>
                        </a:rPr>
                        <a:t>→</a:t>
                      </a:r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g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a→</a:t>
                      </a:r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ggg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</a:t>
                      </a:r>
                      <a:r>
                        <a:rPr lang="it-IT" sz="1600" dirty="0">
                          <a:latin typeface="Symbol" pitchFamily="2" charset="2"/>
                        </a:rPr>
                        <a:t>g</a:t>
                      </a:r>
                      <a:r>
                        <a:rPr lang="it-IT" sz="1600" dirty="0"/>
                        <a:t>-ann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ggg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Ecal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only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ee</a:t>
                      </a:r>
                      <a:r>
                        <a:rPr lang="it-IT" sz="1600" dirty="0"/>
                        <a:t>-&gt;3</a:t>
                      </a:r>
                      <a:r>
                        <a:rPr lang="it-IT" sz="1600" dirty="0">
                          <a:latin typeface="Symbol" pitchFamily="2" charset="2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9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3.e</a:t>
                      </a:r>
                      <a:r>
                        <a:rPr lang="it-IT" sz="1600" baseline="30000" dirty="0"/>
                        <a:t>+</a:t>
                      </a:r>
                      <a:r>
                        <a:rPr lang="it-IT" sz="1600" dirty="0"/>
                        <a:t>e</a:t>
                      </a:r>
                      <a:r>
                        <a:rPr lang="it-IT" sz="1600" baseline="30000" dirty="0"/>
                        <a:t>-</a:t>
                      </a:r>
                      <a:r>
                        <a:rPr lang="it-IT" sz="1600" dirty="0">
                          <a:sym typeface="Wingdings" pitchFamily="2" charset="2"/>
                        </a:rPr>
                        <a:t>→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a→</a:t>
                      </a:r>
                      <a:r>
                        <a:rPr lang="it-IT" sz="1600" dirty="0" err="1">
                          <a:latin typeface="Symbol" pitchFamily="2" charset="2"/>
                          <a:sym typeface="Wingdings" pitchFamily="2" charset="2"/>
                        </a:rPr>
                        <a:t>gg</a:t>
                      </a:r>
                      <a:endParaRPr lang="it-IT" sz="1600" baseline="30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Res.an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 err="1">
                          <a:sym typeface="Wingdings" pitchFamily="2" charset="2"/>
                        </a:rPr>
                        <a:t>+</a:t>
                      </a:r>
                      <a:r>
                        <a:rPr lang="it-IT" sz="1600" dirty="0" err="1">
                          <a:sym typeface="Wingdings" pitchFamily="2" charset="2"/>
                        </a:rPr>
                        <a:t>e</a:t>
                      </a:r>
                      <a:r>
                        <a:rPr lang="it-IT" sz="1600" baseline="30000" dirty="0">
                          <a:sym typeface="Wingdings" pitchFamily="2" charset="2"/>
                        </a:rPr>
                        <a:t>-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Ecal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ee</a:t>
                      </a:r>
                      <a:r>
                        <a:rPr lang="it-IT" sz="1600" dirty="0"/>
                        <a:t>-&gt;2</a:t>
                      </a:r>
                      <a:r>
                        <a:rPr lang="it-IT" sz="1600" dirty="0">
                          <a:latin typeface="Symbol" pitchFamily="2" charset="2"/>
                        </a:rPr>
                        <a:t>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X17</a:t>
                      </a:r>
                    </a:p>
                  </a:txBody>
                  <a:tcPr>
                    <a:solidFill>
                      <a:srgbClr val="33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7494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0B346A3-9994-1544-A403-9933A82BE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2" t="7606" r="46961" b="32354"/>
          <a:stretch/>
        </p:blipFill>
        <p:spPr>
          <a:xfrm>
            <a:off x="51961" y="986861"/>
            <a:ext cx="2791132" cy="24583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6B9A41-3A13-984A-AC92-611C786A7317}"/>
              </a:ext>
            </a:extLst>
          </p:cNvPr>
          <p:cNvSpPr/>
          <p:nvPr/>
        </p:nvSpPr>
        <p:spPr>
          <a:xfrm>
            <a:off x="2519400" y="2216028"/>
            <a:ext cx="16225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JHEP12(2017)094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C037C3E-A6F9-BA4F-BC2D-0E81696E6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5"/>
          <a:stretch/>
        </p:blipFill>
        <p:spPr>
          <a:xfrm>
            <a:off x="5539891" y="922976"/>
            <a:ext cx="3604109" cy="2217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E9888-1084-2449-92B4-792799AFD915}"/>
              </a:ext>
            </a:extLst>
          </p:cNvPr>
          <p:cNvSpPr txBox="1"/>
          <p:nvPr/>
        </p:nvSpPr>
        <p:spPr>
          <a:xfrm>
            <a:off x="2535865" y="1046477"/>
            <a:ext cx="27911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Revised constraints and Belle II sensitivity for visible and invisible axion-like particles</a:t>
            </a:r>
          </a:p>
          <a:p>
            <a:pPr algn="l"/>
            <a:r>
              <a:rPr lang="en-GB" sz="1400" b="0" i="0" dirty="0">
                <a:solidFill>
                  <a:srgbClr val="004B83"/>
                </a:solidFill>
                <a:effectLst/>
                <a:latin typeface="-apple-system"/>
                <a:hlinkClick r:id="rId4"/>
              </a:rPr>
              <a:t>J. Dolan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-apple-system"/>
              </a:rPr>
              <a:t>, </a:t>
            </a:r>
            <a:r>
              <a:rPr lang="en-GB" sz="1400" b="0" i="0" dirty="0">
                <a:solidFill>
                  <a:srgbClr val="004B83"/>
                </a:solidFill>
                <a:effectLst/>
                <a:latin typeface="-apple-system"/>
                <a:hlinkClick r:id="rId5"/>
              </a:rPr>
              <a:t>T. Ferber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-apple-system"/>
              </a:rPr>
              <a:t>, </a:t>
            </a:r>
            <a:r>
              <a:rPr lang="en-GB" sz="1400" b="0" i="0" dirty="0">
                <a:solidFill>
                  <a:srgbClr val="004B83"/>
                </a:solidFill>
                <a:effectLst/>
                <a:latin typeface="-apple-system"/>
                <a:hlinkClick r:id="rId6"/>
              </a:rPr>
              <a:t>C. Hearty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-apple-system"/>
              </a:rPr>
              <a:t>, </a:t>
            </a:r>
            <a:r>
              <a:rPr lang="en-GB" sz="1400" b="0" i="0" dirty="0">
                <a:solidFill>
                  <a:srgbClr val="0061A9"/>
                </a:solidFill>
                <a:effectLst/>
                <a:latin typeface="-apple-system"/>
                <a:hlinkClick r:id="rId7"/>
              </a:rPr>
              <a:t>F. Kahlhoefer</a:t>
            </a:r>
            <a:endParaRPr lang="en-GB" sz="14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412EB-7256-1340-8B69-79FAD84326A0}"/>
              </a:ext>
            </a:extLst>
          </p:cNvPr>
          <p:cNvSpPr txBox="1"/>
          <p:nvPr/>
        </p:nvSpPr>
        <p:spPr>
          <a:xfrm>
            <a:off x="5401428" y="3101236"/>
            <a:ext cx="37650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Exploring Dark Sector Portals with High Intensity Experiments </a:t>
            </a:r>
            <a:r>
              <a:rPr lang="en-GB" sz="1400" dirty="0">
                <a:solidFill>
                  <a:srgbClr val="929292"/>
                </a:solidFill>
                <a:effectLst/>
                <a:latin typeface="Times" pitchFamily="2" charset="0"/>
              </a:rPr>
              <a:t>arXiv:2207.06905v3</a:t>
            </a:r>
            <a:endParaRPr lang="en-GB" sz="1400" i="0" dirty="0">
              <a:solidFill>
                <a:srgbClr val="000000"/>
              </a:solidFill>
              <a:effectLst/>
              <a:latin typeface="Lucida Grande" panose="020B0600040502020204" pitchFamily="34" charset="0"/>
            </a:endParaRPr>
          </a:p>
          <a:p>
            <a:pPr algn="l"/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  <a:hlinkClick r:id="rId8"/>
              </a:rPr>
              <a:t>B. Batell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, 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  <a:hlinkClick r:id="rId9"/>
              </a:rPr>
              <a:t>N. Blinov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, 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  <a:hlinkClick r:id="rId10"/>
              </a:rPr>
              <a:t>C. Hearty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, 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Lucida Grande" panose="020B0600040502020204" pitchFamily="34" charset="0"/>
                <a:hlinkClick r:id="rId11"/>
              </a:rPr>
              <a:t>R. McGehee</a:t>
            </a:r>
            <a:endParaRPr lang="en-GB" sz="1400" b="0" i="0" dirty="0">
              <a:solidFill>
                <a:srgbClr val="000000"/>
              </a:solidFill>
              <a:effectLst/>
              <a:latin typeface="Lucida Grande" panose="020B06000405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4997B3-8176-6F40-8F81-FFCD7A636759}"/>
              </a:ext>
            </a:extLst>
          </p:cNvPr>
          <p:cNvSpPr/>
          <p:nvPr/>
        </p:nvSpPr>
        <p:spPr>
          <a:xfrm>
            <a:off x="6912685" y="958408"/>
            <a:ext cx="666800" cy="473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FF15D-7186-BD49-8989-DADEEE7C4611}"/>
              </a:ext>
            </a:extLst>
          </p:cNvPr>
          <p:cNvSpPr txBox="1"/>
          <p:nvPr/>
        </p:nvSpPr>
        <p:spPr>
          <a:xfrm>
            <a:off x="0" y="54328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accent2"/>
                </a:solidFill>
              </a:rPr>
              <a:t>e</a:t>
            </a:r>
            <a:r>
              <a:rPr lang="it-IT" sz="1600" b="1" baseline="30000" dirty="0" err="1">
                <a:solidFill>
                  <a:schemeClr val="accent2"/>
                </a:solidFill>
              </a:rPr>
              <a:t>+</a:t>
            </a:r>
            <a:r>
              <a:rPr lang="it-IT" sz="1600" b="1" dirty="0" err="1">
                <a:solidFill>
                  <a:schemeClr val="accent2"/>
                </a:solidFill>
              </a:rPr>
              <a:t>e</a:t>
            </a:r>
            <a:r>
              <a:rPr lang="it-IT" sz="1600" b="1" baseline="30000" dirty="0">
                <a:solidFill>
                  <a:schemeClr val="accent2"/>
                </a:solidFill>
                <a:latin typeface="Symbol" pitchFamily="2" charset="2"/>
              </a:rPr>
              <a:t>-</a:t>
            </a:r>
            <a:r>
              <a:rPr lang="it-IT" sz="1600" b="1" dirty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it-IT" sz="1600" b="1" dirty="0" err="1">
                <a:solidFill>
                  <a:schemeClr val="accent2"/>
                </a:solidFill>
                <a:latin typeface="Symbol" pitchFamily="2" charset="2"/>
                <a:sym typeface="Wingdings" pitchFamily="2" charset="2"/>
              </a:rPr>
              <a:t>g</a:t>
            </a:r>
            <a:r>
              <a:rPr lang="it-IT" sz="1600" b="1" dirty="0" err="1">
                <a:solidFill>
                  <a:schemeClr val="accent2"/>
                </a:solidFill>
                <a:sym typeface="Wingdings" pitchFamily="2" charset="2"/>
              </a:rPr>
              <a:t>a→</a:t>
            </a:r>
            <a:r>
              <a:rPr lang="it-IT" sz="1600" b="1" dirty="0" err="1">
                <a:solidFill>
                  <a:schemeClr val="accent2"/>
                </a:solidFill>
                <a:latin typeface="Symbol" pitchFamily="2" charset="2"/>
                <a:sym typeface="Wingdings" pitchFamily="2" charset="2"/>
              </a:rPr>
              <a:t>ggg</a:t>
            </a:r>
            <a:r>
              <a:rPr lang="en-GB" sz="1600" b="1" dirty="0">
                <a:solidFill>
                  <a:schemeClr val="accent2"/>
                </a:solidFill>
              </a:rPr>
              <a:t>: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/>
              <a:t>can we access the gap in the circle by using both Run II and Run III data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LEP exclusion revision is a the key issue to be addressed. 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D471B-2E55-1141-A372-AA2CFFF93C59}"/>
              </a:ext>
            </a:extLst>
          </p:cNvPr>
          <p:cNvSpPr txBox="1"/>
          <p:nvPr/>
        </p:nvSpPr>
        <p:spPr>
          <a:xfrm>
            <a:off x="1795588" y="13576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745A54-AC64-D148-A999-D60A3616BEB4}"/>
              </a:ext>
            </a:extLst>
          </p:cNvPr>
          <p:cNvSpPr txBox="1"/>
          <p:nvPr/>
        </p:nvSpPr>
        <p:spPr>
          <a:xfrm>
            <a:off x="8254274" y="160613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398194398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dme" id="{CEFD0EEE-7244-5C4A-B485-A27BA077568A}" vid="{6DF8D883-66D6-D543-8F51-3D44E8AF15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</Template>
  <TotalTime>3139</TotalTime>
  <Words>1431</Words>
  <Application>Microsoft Macintosh PowerPoint</Application>
  <PresentationFormat>On-screen Show (4:3)</PresentationFormat>
  <Paragraphs>234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-apple-system</vt:lpstr>
      <vt:lpstr>Arial</vt:lpstr>
      <vt:lpstr>Calibri</vt:lpstr>
      <vt:lpstr>Century Gothic</vt:lpstr>
      <vt:lpstr>Georgia</vt:lpstr>
      <vt:lpstr>Lucida Grande</vt:lpstr>
      <vt:lpstr>Proxima Nova</vt:lpstr>
      <vt:lpstr>Symbol</vt:lpstr>
      <vt:lpstr>Times</vt:lpstr>
      <vt:lpstr>Wingdings</vt:lpstr>
      <vt:lpstr>Wingdings 2</vt:lpstr>
      <vt:lpstr>Perception</vt:lpstr>
      <vt:lpstr>PowerPoint Presentation</vt:lpstr>
      <vt:lpstr>Outline</vt:lpstr>
      <vt:lpstr>Dark sectors candidates at PADME</vt:lpstr>
      <vt:lpstr>PADME total collected data sample</vt:lpstr>
      <vt:lpstr>Producing A’ with positrons</vt:lpstr>
      <vt:lpstr>ALPs production at PADME</vt:lpstr>
      <vt:lpstr>A’ visible decays: A’→e+e-    a→e+e-</vt:lpstr>
      <vt:lpstr>Invisible decays: A’→cc a→cc</vt:lpstr>
      <vt:lpstr>ALPs decays to photon</vt:lpstr>
      <vt:lpstr>Bhabha cross sections </vt:lpstr>
      <vt:lpstr>4 leptons cross section measurement</vt:lpstr>
      <vt:lpstr>Multi leptons dark modes?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Mauro Raggi</dc:creator>
  <cp:keywords/>
  <dc:description/>
  <cp:lastModifiedBy>Mauro Raggi</cp:lastModifiedBy>
  <cp:revision>39</cp:revision>
  <cp:lastPrinted>2017-05-28T08:46:57Z</cp:lastPrinted>
  <dcterms:created xsi:type="dcterms:W3CDTF">2023-01-17T15:40:34Z</dcterms:created>
  <dcterms:modified xsi:type="dcterms:W3CDTF">2023-01-20T11:17:34Z</dcterms:modified>
  <cp:category/>
</cp:coreProperties>
</file>