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37714-ECEA-4113-A090-903FFC566E95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B8014-07F6-4E8B-9B39-1FFA1FE7043B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067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AB8014-07F6-4E8B-9B39-1FFA1FE704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040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o 8"/>
          <p:cNvGrpSpPr>
            <a:grpSpLocks noChangeAspect="1"/>
          </p:cNvGrpSpPr>
          <p:nvPr/>
        </p:nvGrpSpPr>
        <p:grpSpPr>
          <a:xfrm>
            <a:off x="1289273" y="620688"/>
            <a:ext cx="9511249" cy="5976664"/>
            <a:chOff x="755576" y="548680"/>
            <a:chExt cx="7272808" cy="6093434"/>
          </a:xfrm>
        </p:grpSpPr>
        <p:pic>
          <p:nvPicPr>
            <p:cNvPr id="28674" name="Picture 2" descr="http://www.wallpaperfo.com/thumbnails/detail/20120501/star%20wars%20lego%20computers%20photography%20google%20saber%20laughing%20lightsaber%20dark%20vador%202103x1299%20wallp_www.wallpaperfo.com_25.jpg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 l="24319" t="15263" r="17629" b="5876"/>
            <a:stretch>
              <a:fillRect/>
            </a:stretch>
          </p:blipFill>
          <p:spPr bwMode="auto">
            <a:xfrm>
              <a:off x="755576" y="548680"/>
              <a:ext cx="7272808" cy="6093434"/>
            </a:xfrm>
            <a:prstGeom prst="rect">
              <a:avLst/>
            </a:prstGeom>
            <a:noFill/>
          </p:spPr>
        </p:pic>
        <p:sp>
          <p:nvSpPr>
            <p:cNvPr id="8" name="Rettangolo 7"/>
            <p:cNvSpPr/>
            <p:nvPr userDrawn="1"/>
          </p:nvSpPr>
          <p:spPr>
            <a:xfrm>
              <a:off x="755576" y="548680"/>
              <a:ext cx="2016224" cy="12241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19/1/2023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E. Leonardi - ASW 2023-01-19 - Run III Data Storage and Processing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4588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19/1/2023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E. Leonardi - ASW 2023-01-19 - Run III Data Storage and Processing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7451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19/1/2023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E. Leonardi - ASW 2023-01-19 - Run III Data Storage and Processing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4225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19/1/2023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E. Leonardi - ASW 2023-01-19 - Run III Data Storage and Processing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5288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19/1/2023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E. Leonardi - ASW 2023-01-19 - Run III Data Storage and Processing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4902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19/1/2023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E. Leonardi - ASW 2023-01-19 - Run III Data Storage and Processing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0230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19/1/2023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E. Leonardi - ASW 2023-01-19 - Run III Data Storage and Processing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3819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19/1/2023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E. Leonardi - ASW 2023-01-19 - Run III Data Storage and Processing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7412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19/1/2023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E. Leonardi - ASW 2023-01-19 - Run III Data Storage and Processing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3159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19/1/2023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E. Leonardi - ASW 2023-01-19 - Run III Data Storage and Processing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908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19/1/2023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E. Leonardi - ASW 2023-01-19 - Run III Data Storage and Processing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1399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13030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19/1/2023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269864" y="6356351"/>
            <a:ext cx="50776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E. Leonardi - ASW 2023-01-19 - Run III Data Storage and Processing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704671" y="6354010"/>
            <a:ext cx="12564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B811B-D4E3-4C3F-A146-FF3C7F08B2D0}" type="slidenum">
              <a:rPr lang="it-IT" smtClean="0"/>
              <a:t>‹N›</a:t>
            </a:fld>
            <a:endParaRPr lang="it-IT"/>
          </a:p>
        </p:txBody>
      </p:sp>
      <p:pic>
        <p:nvPicPr>
          <p:cNvPr id="9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233823" y="5998749"/>
            <a:ext cx="2944086" cy="859251"/>
          </a:xfrm>
          <a:prstGeom prst="rect">
            <a:avLst/>
          </a:prstGeom>
        </p:spPr>
      </p:pic>
      <p:pic>
        <p:nvPicPr>
          <p:cNvPr id="10" name="Picture 20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"/>
            <a:ext cx="1360683" cy="993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4729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solidFill>
            <a:schemeClr val="accent3">
              <a:lumMod val="20000"/>
              <a:lumOff val="80000"/>
              <a:alpha val="72000"/>
            </a:schemeClr>
          </a:solidFill>
        </p:spPr>
        <p:txBody>
          <a:bodyPr/>
          <a:lstStyle/>
          <a:p>
            <a:r>
              <a:rPr lang="en-US" b="1" dirty="0"/>
              <a:t>Run III Data Storage and Processing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4302306"/>
            <a:ext cx="9144000" cy="1655762"/>
          </a:xfrm>
          <a:solidFill>
            <a:schemeClr val="accent3">
              <a:lumMod val="20000"/>
              <a:lumOff val="80000"/>
              <a:alpha val="61000"/>
            </a:schemeClr>
          </a:solidFill>
        </p:spPr>
        <p:txBody>
          <a:bodyPr>
            <a:normAutofit lnSpcReduction="10000"/>
          </a:bodyPr>
          <a:lstStyle/>
          <a:p>
            <a:r>
              <a:rPr lang="it-IT" sz="3600" b="1" dirty="0">
                <a:solidFill>
                  <a:schemeClr val="tx1"/>
                </a:solidFill>
              </a:rPr>
              <a:t>Emanuele Leonardi</a:t>
            </a:r>
          </a:p>
          <a:p>
            <a:endParaRPr lang="it-IT" dirty="0">
              <a:solidFill>
                <a:schemeClr val="tx1"/>
              </a:solidFill>
            </a:endParaRPr>
          </a:p>
          <a:p>
            <a:r>
              <a:rPr lang="it-IT" sz="2800" dirty="0" err="1">
                <a:solidFill>
                  <a:schemeClr val="tx1"/>
                </a:solidFill>
              </a:rPr>
              <a:t>Run</a:t>
            </a:r>
            <a:r>
              <a:rPr lang="it-IT" sz="2800" dirty="0">
                <a:solidFill>
                  <a:schemeClr val="tx1"/>
                </a:solidFill>
              </a:rPr>
              <a:t> III Analysis </a:t>
            </a:r>
            <a:r>
              <a:rPr lang="it-IT" sz="2800" dirty="0" err="1">
                <a:solidFill>
                  <a:schemeClr val="tx1"/>
                </a:solidFill>
              </a:rPr>
              <a:t>Strategy</a:t>
            </a:r>
            <a:r>
              <a:rPr lang="it-IT" sz="2800" dirty="0">
                <a:solidFill>
                  <a:schemeClr val="tx1"/>
                </a:solidFill>
              </a:rPr>
              <a:t> Workshop - LNF </a:t>
            </a:r>
            <a:r>
              <a:rPr lang="it-IT" sz="2800" dirty="0" err="1">
                <a:solidFill>
                  <a:schemeClr val="tx1"/>
                </a:solidFill>
              </a:rPr>
              <a:t>January</a:t>
            </a:r>
            <a:r>
              <a:rPr lang="it-IT" sz="2800" dirty="0">
                <a:solidFill>
                  <a:schemeClr val="tx1"/>
                </a:solidFill>
              </a:rPr>
              <a:t> 19, 2023</a:t>
            </a:r>
          </a:p>
        </p:txBody>
      </p:sp>
    </p:spTree>
    <p:extLst>
      <p:ext uri="{BB962C8B-B14F-4D97-AF65-F5344CB8AC3E}">
        <p14:creationId xmlns:p14="http://schemas.microsoft.com/office/powerpoint/2010/main" val="706831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018F39-699A-4EB5-BC83-3B2733288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Run</a:t>
            </a:r>
            <a:r>
              <a:rPr lang="it-IT" dirty="0"/>
              <a:t> III Data Storage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E15DE4-476E-42D0-9C3F-8C4200EB4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Run 50161 (03/10) to run 50515 (21/12)</a:t>
            </a:r>
          </a:p>
          <a:p>
            <a:r>
              <a:rPr lang="en-US" dirty="0"/>
              <a:t>A total of 255M events (93 </a:t>
            </a:r>
            <a:r>
              <a:rPr lang="en-US" dirty="0" err="1"/>
              <a:t>TiB</a:t>
            </a:r>
            <a:r>
              <a:rPr lang="en-US" dirty="0"/>
              <a:t>) collected</a:t>
            </a:r>
          </a:p>
          <a:p>
            <a:r>
              <a:rPr lang="en-US" dirty="0"/>
              <a:t>248M events from DAQ runs (need some checks)</a:t>
            </a:r>
          </a:p>
          <a:p>
            <a:r>
              <a:rPr lang="en-US" dirty="0"/>
              <a:t>All data collected during Run III were copied to:</a:t>
            </a:r>
          </a:p>
          <a:p>
            <a:pPr lvl="1"/>
            <a:r>
              <a:rPr lang="en-US" dirty="0"/>
              <a:t>LNF Tier2 disk storage</a:t>
            </a:r>
          </a:p>
          <a:p>
            <a:pPr lvl="2"/>
            <a:r>
              <a:rPr lang="en-US" dirty="0"/>
              <a:t>Accessible via </a:t>
            </a:r>
            <a:r>
              <a:rPr lang="en-US" dirty="0" err="1"/>
              <a:t>xrootd</a:t>
            </a:r>
            <a:r>
              <a:rPr lang="en-US" dirty="0"/>
              <a:t>, usable for reconstruction and analysis</a:t>
            </a:r>
          </a:p>
          <a:p>
            <a:pPr lvl="1"/>
            <a:r>
              <a:rPr lang="en-US" dirty="0"/>
              <a:t>CNAF Tier0 tape library</a:t>
            </a:r>
          </a:p>
          <a:p>
            <a:pPr lvl="2"/>
            <a:r>
              <a:rPr lang="en-US" dirty="0"/>
              <a:t>Main long term storage, accessible via </a:t>
            </a:r>
            <a:r>
              <a:rPr lang="en-US" dirty="0" err="1"/>
              <a:t>StoRM</a:t>
            </a:r>
            <a:r>
              <a:rPr lang="en-US" dirty="0"/>
              <a:t> protocol</a:t>
            </a:r>
          </a:p>
          <a:p>
            <a:pPr lvl="1"/>
            <a:r>
              <a:rPr lang="en-US" dirty="0"/>
              <a:t>LNF KLOE tape library</a:t>
            </a:r>
          </a:p>
          <a:p>
            <a:pPr lvl="2"/>
            <a:r>
              <a:rPr lang="en-US" dirty="0"/>
              <a:t>Emergency backup, accessible (with some effort) via </a:t>
            </a:r>
            <a:r>
              <a:rPr lang="en-US" dirty="0" err="1"/>
              <a:t>scp</a:t>
            </a:r>
            <a:endParaRPr lang="en-US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ABED4BE-958D-4937-85E9-5D444FCBB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19/1/2023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BD0C968-6CC9-41CF-B8C1-6CCB9A3B0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E. Leonardi - ASW 2023-01-19 - Run III Data Storage and Processing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6F29CBF-E5C3-45A2-AA3F-E9EB6BA1B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2</a:t>
            </a:fld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DC98B8A-3F3B-4638-8A06-6EC7D1C4CE94}"/>
              </a:ext>
            </a:extLst>
          </p:cNvPr>
          <p:cNvSpPr txBox="1"/>
          <p:nvPr/>
        </p:nvSpPr>
        <p:spPr>
          <a:xfrm>
            <a:off x="9426804" y="3263017"/>
            <a:ext cx="2582944" cy="147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N.B. All data lost from December storage accident at LNF (12TB) were successfully recovered from CNAF</a:t>
            </a:r>
          </a:p>
        </p:txBody>
      </p:sp>
      <p:cxnSp>
        <p:nvCxnSpPr>
          <p:cNvPr id="9" name="Connettore 2 8">
            <a:extLst>
              <a:ext uri="{FF2B5EF4-FFF2-40B4-BE49-F238E27FC236}">
                <a16:creationId xmlns:a16="http://schemas.microsoft.com/office/drawing/2014/main" id="{C808A4E3-ABD5-4533-9C17-DCD7E1FEBF66}"/>
              </a:ext>
            </a:extLst>
          </p:cNvPr>
          <p:cNvCxnSpPr>
            <a:cxnSpLocks/>
            <a:stCxn id="7" idx="1"/>
          </p:cNvCxnSpPr>
          <p:nvPr/>
        </p:nvCxnSpPr>
        <p:spPr>
          <a:xfrm flipH="1" flipV="1">
            <a:off x="4572000" y="3863184"/>
            <a:ext cx="4854804" cy="138497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1388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FBC9D8-1EEF-4E46-83EB-FBA1E7FE7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Rawdata</a:t>
            </a:r>
            <a:r>
              <a:rPr lang="en-US" dirty="0"/>
              <a:t> Access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221BB31-AF21-4C48-AB6E-708F29167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data on the LNF Tier2 can be accessed directly from </a:t>
            </a:r>
            <a:r>
              <a:rPr lang="en-US" dirty="0" err="1"/>
              <a:t>PadmeReco</a:t>
            </a:r>
            <a:r>
              <a:rPr lang="en-US" dirty="0"/>
              <a:t> using the </a:t>
            </a:r>
            <a:r>
              <a:rPr lang="en-US" dirty="0" err="1"/>
              <a:t>xrootd</a:t>
            </a:r>
            <a:r>
              <a:rPr lang="en-US" dirty="0"/>
              <a:t> protocol with path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root://atlasse.lnf.infn.it//dpm/lnf.infn.it/home/vo.padme.org/daq/2022/rawdata/&lt;run_name&gt;/&lt;file_name&gt;</a:t>
            </a:r>
          </a:p>
          <a:p>
            <a:r>
              <a:rPr lang="en-US" dirty="0">
                <a:cs typeface="Courier New" panose="02070309020205020404" pitchFamily="49" charset="0"/>
              </a:rPr>
              <a:t>As an example: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&gt;./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PadmeReco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–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root://atlasse.lnf.infn.it//dpm/lnf.infn.it/home/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vo.padme.org/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daq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/2022/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rawdata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/run_0050489_20221213_114941/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run_0050489_20221213_114941_lvl1_04_019.root</a:t>
            </a:r>
          </a:p>
          <a:p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F37F6E-1B3E-459D-9BB2-209A3D942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19/1/2023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FF5EEE-7816-44E3-A1A0-112D6D9AB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E. Leonardi - ASW 2023-01-19 - Run III Data Storage and Processing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F80C0F-B6A3-47C2-8770-3F0413888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6743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018F39-699A-4EB5-BC83-3B2733288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about the runs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E15DE4-476E-42D0-9C3F-8C4200EB4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473" y="1172637"/>
            <a:ext cx="11873948" cy="4525963"/>
          </a:xfrm>
        </p:spPr>
        <p:txBody>
          <a:bodyPr/>
          <a:lstStyle/>
          <a:p>
            <a:r>
              <a:rPr lang="en-US" dirty="0"/>
              <a:t>Most information available from </a:t>
            </a:r>
            <a:r>
              <a:rPr lang="en-US" dirty="0" err="1"/>
              <a:t>PadmeRun</a:t>
            </a:r>
            <a:r>
              <a:rPr lang="en-US" dirty="0"/>
              <a:t> DB</a:t>
            </a:r>
          </a:p>
          <a:p>
            <a:pPr lvl="1"/>
            <a:r>
              <a:rPr lang="en-US" dirty="0"/>
              <a:t>Run type, energy, number of events,…</a:t>
            </a:r>
          </a:p>
          <a:p>
            <a:pPr lvl="1"/>
            <a:r>
              <a:rPr lang="en-US" dirty="0"/>
              <a:t>https://padmerun.lnf.infn.it/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ABED4BE-958D-4937-85E9-5D444FCBB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19/1/2023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BD0C968-6CC9-41CF-B8C1-6CCB9A3B0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E. Leonardi - ASW 2023-01-19 - Run III Data Storage and Processing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6F29CBF-E5C3-45A2-AA3F-E9EB6BA1B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4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B731C988-8DA8-431B-8F27-BD38D3884B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174" r="43000" b="39363"/>
          <a:stretch/>
        </p:blipFill>
        <p:spPr>
          <a:xfrm>
            <a:off x="155583" y="2830001"/>
            <a:ext cx="8131980" cy="3889134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323DF881-FF84-4A1A-A932-2AF4B4B017F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7216" r="65129" b="26461"/>
          <a:stretch/>
        </p:blipFill>
        <p:spPr>
          <a:xfrm>
            <a:off x="7778042" y="1772239"/>
            <a:ext cx="4251489" cy="3176834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</p:pic>
      <p:cxnSp>
        <p:nvCxnSpPr>
          <p:cNvPr id="10" name="Connettore 2 9">
            <a:extLst>
              <a:ext uri="{FF2B5EF4-FFF2-40B4-BE49-F238E27FC236}">
                <a16:creationId xmlns:a16="http://schemas.microsoft.com/office/drawing/2014/main" id="{62C0F678-0E3C-4CE7-8509-4B20BA34DF5B}"/>
              </a:ext>
            </a:extLst>
          </p:cNvPr>
          <p:cNvCxnSpPr/>
          <p:nvPr/>
        </p:nvCxnSpPr>
        <p:spPr>
          <a:xfrm flipV="1">
            <a:off x="1912667" y="3597593"/>
            <a:ext cx="5792004" cy="2102177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e 10">
            <a:extLst>
              <a:ext uri="{FF2B5EF4-FFF2-40B4-BE49-F238E27FC236}">
                <a16:creationId xmlns:a16="http://schemas.microsoft.com/office/drawing/2014/main" id="{320C027D-CE68-4BD8-B777-515AD6238DDD}"/>
              </a:ext>
            </a:extLst>
          </p:cNvPr>
          <p:cNvSpPr/>
          <p:nvPr/>
        </p:nvSpPr>
        <p:spPr>
          <a:xfrm>
            <a:off x="8917757" y="4722829"/>
            <a:ext cx="697584" cy="21681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46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182DEF-ACEE-4A34-B3D9-7454404CE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processing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CA67F6-5CCD-4722-95C0-96291F946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All Run III data were reconstructed on the grid using the </a:t>
            </a:r>
            <a:r>
              <a:rPr lang="en-US" dirty="0" err="1"/>
              <a:t>PadmeProdCondor</a:t>
            </a:r>
            <a:r>
              <a:rPr lang="en-US" dirty="0"/>
              <a:t> package and a  test version of </a:t>
            </a:r>
            <a:r>
              <a:rPr lang="en-US" dirty="0" err="1"/>
              <a:t>PadmeReco</a:t>
            </a:r>
            <a:r>
              <a:rPr lang="en-US" dirty="0"/>
              <a:t> named </a:t>
            </a:r>
            <a:r>
              <a:rPr lang="en-US" b="1" dirty="0">
                <a:solidFill>
                  <a:srgbClr val="C00000"/>
                </a:solidFill>
              </a:rPr>
              <a:t>test20221123</a:t>
            </a:r>
          </a:p>
          <a:p>
            <a:r>
              <a:rPr lang="en-US" dirty="0"/>
              <a:t>O(1 week) to reconstruct the full Run III dataset</a:t>
            </a:r>
          </a:p>
          <a:p>
            <a:pPr lvl="1"/>
            <a:r>
              <a:rPr lang="en-US" dirty="0"/>
              <a:t>0.2-0.3 core × s/</a:t>
            </a:r>
            <a:r>
              <a:rPr lang="en-US" dirty="0" err="1"/>
              <a:t>evt</a:t>
            </a:r>
            <a:r>
              <a:rPr lang="en-US" dirty="0"/>
              <a:t> → 600 </a:t>
            </a:r>
            <a:r>
              <a:rPr lang="en-US" dirty="0" err="1"/>
              <a:t>core×days</a:t>
            </a:r>
            <a:endParaRPr lang="en-US" dirty="0"/>
          </a:p>
          <a:p>
            <a:pPr lvl="1"/>
            <a:r>
              <a:rPr lang="en-US" dirty="0"/>
              <a:t>25,520 jobs of 10K events each</a:t>
            </a:r>
          </a:p>
          <a:p>
            <a:pPr lvl="1"/>
            <a:r>
              <a:rPr lang="en-US" dirty="0"/>
              <a:t>Up to 1000 jobs running in parallel</a:t>
            </a:r>
          </a:p>
          <a:p>
            <a:r>
              <a:rPr lang="en-US" dirty="0"/>
              <a:t>Grid jobs require someone constantly looking after them but the system works reasonably well</a:t>
            </a:r>
          </a:p>
          <a:p>
            <a:pPr lvl="1"/>
            <a:r>
              <a:rPr lang="en-US" dirty="0"/>
              <a:t>Jobs being HELD by the system needing human intervention for release</a:t>
            </a:r>
          </a:p>
          <a:p>
            <a:pPr lvl="1"/>
            <a:r>
              <a:rPr lang="en-US" dirty="0"/>
              <a:t>Proxy certificate expiring</a:t>
            </a:r>
          </a:p>
          <a:p>
            <a:pPr lvl="1"/>
            <a:r>
              <a:rPr lang="en-US" dirty="0"/>
              <a:t>1 job makes </a:t>
            </a:r>
            <a:r>
              <a:rPr lang="en-US" dirty="0" err="1"/>
              <a:t>PadmeReco</a:t>
            </a:r>
            <a:r>
              <a:rPr lang="en-US" dirty="0"/>
              <a:t> crash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A1A6150-2AF9-4EEA-8E9E-F5FF6B880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19/1/2023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80844F3-ADE1-4B43-A00E-083B60441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E. Leonardi - ASW 2023-01-19 - Run III Data Storage and Processing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60D905D-C640-40C5-8468-6AFEAEA6A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5</a:t>
            </a:fld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0183B5D0-24B9-4645-8465-5094CCEC5275}"/>
              </a:ext>
            </a:extLst>
          </p:cNvPr>
          <p:cNvSpPr/>
          <p:nvPr/>
        </p:nvSpPr>
        <p:spPr>
          <a:xfrm>
            <a:off x="6264056" y="5382705"/>
            <a:ext cx="2881230" cy="36419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Under investigation</a:t>
            </a:r>
          </a:p>
        </p:txBody>
      </p:sp>
    </p:spTree>
    <p:extLst>
      <p:ext uri="{BB962C8B-B14F-4D97-AF65-F5344CB8AC3E}">
        <p14:creationId xmlns:p14="http://schemas.microsoft.com/office/powerpoint/2010/main" val="643504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0FBC9D8-1EEF-4E46-83EB-FBA1E7FE7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Recodata</a:t>
            </a:r>
            <a:r>
              <a:rPr lang="en-US" dirty="0"/>
              <a:t> Access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221BB31-AF21-4C48-AB6E-708F29167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Aft>
                <a:spcPts val="1200"/>
              </a:spcAft>
            </a:pPr>
            <a:r>
              <a:rPr lang="en-US" dirty="0"/>
              <a:t>All data on the LNF Tier2 can be accessed directly from </a:t>
            </a:r>
            <a:r>
              <a:rPr lang="en-US" dirty="0" err="1"/>
              <a:t>UserAnalysis</a:t>
            </a:r>
            <a:r>
              <a:rPr lang="en-US" dirty="0"/>
              <a:t> using the </a:t>
            </a:r>
            <a:r>
              <a:rPr lang="en-US" dirty="0" err="1"/>
              <a:t>xrootd</a:t>
            </a:r>
            <a:r>
              <a:rPr lang="en-US" dirty="0"/>
              <a:t> protocol with path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root://atlasse.lnf.infn.it//dpm/lnf.infn.it/home/vo.padme.org/daq/2022/recodata/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&lt;prod_version&gt;/&lt;prod_name&gt;/&lt;file_name&gt;</a:t>
            </a:r>
            <a:endParaRPr lang="en-US" dirty="0"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cs typeface="Courier New" panose="02070309020205020404" pitchFamily="49" charset="0"/>
              </a:rPr>
              <a:t>&lt;</a:t>
            </a:r>
            <a:r>
              <a:rPr lang="en-US" sz="2400" b="1" dirty="0" err="1">
                <a:solidFill>
                  <a:srgbClr val="00B050"/>
                </a:solidFill>
                <a:cs typeface="Courier New" panose="02070309020205020404" pitchFamily="49" charset="0"/>
              </a:rPr>
              <a:t>prod_version</a:t>
            </a:r>
            <a:r>
              <a:rPr lang="en-US" sz="2400" b="1" dirty="0">
                <a:solidFill>
                  <a:srgbClr val="00B050"/>
                </a:solidFill>
                <a:cs typeface="Courier New" panose="02070309020205020404" pitchFamily="49" charset="0"/>
              </a:rPr>
              <a:t>&gt; </a:t>
            </a:r>
            <a:r>
              <a:rPr lang="en-US" sz="2400" dirty="0">
                <a:cs typeface="Courier New" panose="02070309020205020404" pitchFamily="49" charset="0"/>
              </a:rPr>
              <a:t>is the </a:t>
            </a:r>
            <a:r>
              <a:rPr lang="en-US" sz="2400" dirty="0" err="1">
                <a:cs typeface="Courier New" panose="02070309020205020404" pitchFamily="49" charset="0"/>
              </a:rPr>
              <a:t>PadmeReco</a:t>
            </a:r>
            <a:r>
              <a:rPr lang="en-US" sz="2400" dirty="0">
                <a:cs typeface="Courier New" panose="02070309020205020404" pitchFamily="49" charset="0"/>
              </a:rPr>
              <a:t> version used for reconstruction (here </a:t>
            </a:r>
            <a:r>
              <a:rPr lang="en-US" sz="2400" b="1" dirty="0">
                <a:solidFill>
                  <a:srgbClr val="C00000"/>
                </a:solidFill>
                <a:cs typeface="Courier New" panose="02070309020205020404" pitchFamily="49" charset="0"/>
              </a:rPr>
              <a:t>test20221123</a:t>
            </a:r>
            <a:r>
              <a:rPr lang="en-US" sz="2400" dirty="0"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solidFill>
                  <a:srgbClr val="00B050"/>
                </a:solidFill>
                <a:cs typeface="Courier New" panose="02070309020205020404" pitchFamily="49" charset="0"/>
              </a:rPr>
              <a:t>&lt;</a:t>
            </a:r>
            <a:r>
              <a:rPr lang="en-US" sz="2400" b="1" dirty="0" err="1">
                <a:solidFill>
                  <a:srgbClr val="00B050"/>
                </a:solidFill>
                <a:cs typeface="Courier New" panose="02070309020205020404" pitchFamily="49" charset="0"/>
              </a:rPr>
              <a:t>prod_name</a:t>
            </a:r>
            <a:r>
              <a:rPr lang="en-US" sz="2400" b="1" dirty="0">
                <a:solidFill>
                  <a:srgbClr val="00B050"/>
                </a:solidFill>
                <a:cs typeface="Courier New" panose="02070309020205020404" pitchFamily="49" charset="0"/>
              </a:rPr>
              <a:t>&gt; </a:t>
            </a:r>
            <a:r>
              <a:rPr lang="en-US" sz="2400" dirty="0">
                <a:cs typeface="Courier New" panose="02070309020205020404" pitchFamily="49" charset="0"/>
              </a:rPr>
              <a:t>is the name given to the production, usually </a:t>
            </a:r>
            <a:r>
              <a:rPr lang="en-US" sz="2400" b="1" dirty="0">
                <a:cs typeface="Courier New" panose="02070309020205020404" pitchFamily="49" charset="0"/>
              </a:rPr>
              <a:t>&lt;</a:t>
            </a:r>
            <a:r>
              <a:rPr lang="en-US" sz="2400" b="1" dirty="0" err="1">
                <a:cs typeface="Courier New" panose="02070309020205020404" pitchFamily="49" charset="0"/>
              </a:rPr>
              <a:t>run_name</a:t>
            </a:r>
            <a:r>
              <a:rPr lang="en-US" sz="2400" b="1" dirty="0">
                <a:cs typeface="Courier New" panose="02070309020205020404" pitchFamily="49" charset="0"/>
              </a:rPr>
              <a:t>&gt;_&lt;</a:t>
            </a:r>
            <a:r>
              <a:rPr lang="en-US" sz="2400" b="1" dirty="0" err="1">
                <a:cs typeface="Courier New" panose="02070309020205020404" pitchFamily="49" charset="0"/>
              </a:rPr>
              <a:t>prod_version</a:t>
            </a:r>
            <a:r>
              <a:rPr lang="en-US" sz="2400" b="1" dirty="0">
                <a:cs typeface="Courier New" panose="02070309020205020404" pitchFamily="49" charset="0"/>
              </a:rPr>
              <a:t>&gt;_&lt;tag&gt;</a:t>
            </a:r>
          </a:p>
          <a:p>
            <a:pPr lvl="1"/>
            <a:r>
              <a:rPr lang="en-US" sz="1600" dirty="0">
                <a:cs typeface="Courier New" panose="02070309020205020404" pitchFamily="49" charset="0"/>
              </a:rPr>
              <a:t>E.g. run_0050502_20221217_124443_test20221123_20221223</a:t>
            </a:r>
          </a:p>
          <a:p>
            <a:r>
              <a:rPr lang="en-US" sz="2400" b="1" dirty="0">
                <a:solidFill>
                  <a:srgbClr val="00B050"/>
                </a:solidFill>
                <a:cs typeface="Courier New" panose="02070309020205020404" pitchFamily="49" charset="0"/>
              </a:rPr>
              <a:t>&lt;</a:t>
            </a:r>
            <a:r>
              <a:rPr lang="en-US" sz="2400" b="1" dirty="0" err="1">
                <a:solidFill>
                  <a:srgbClr val="00B050"/>
                </a:solidFill>
                <a:cs typeface="Courier New" panose="02070309020205020404" pitchFamily="49" charset="0"/>
              </a:rPr>
              <a:t>file_name</a:t>
            </a:r>
            <a:r>
              <a:rPr lang="en-US" sz="2400" b="1" dirty="0">
                <a:solidFill>
                  <a:srgbClr val="00B050"/>
                </a:solidFill>
                <a:cs typeface="Courier New" panose="02070309020205020404" pitchFamily="49" charset="0"/>
              </a:rPr>
              <a:t>&gt;</a:t>
            </a:r>
            <a:r>
              <a:rPr lang="en-US" sz="2400" dirty="0">
                <a:solidFill>
                  <a:srgbClr val="00B050"/>
                </a:solidFill>
                <a:cs typeface="Courier New" panose="02070309020205020404" pitchFamily="49" charset="0"/>
              </a:rPr>
              <a:t> </a:t>
            </a:r>
            <a:r>
              <a:rPr lang="en-US" sz="2400" dirty="0">
                <a:cs typeface="Courier New" panose="02070309020205020404" pitchFamily="49" charset="0"/>
              </a:rPr>
              <a:t>is in the form </a:t>
            </a:r>
            <a:r>
              <a:rPr lang="en-US" sz="2400" b="1" dirty="0">
                <a:cs typeface="Courier New" panose="02070309020205020404" pitchFamily="49" charset="0"/>
              </a:rPr>
              <a:t>&lt;</a:t>
            </a:r>
            <a:r>
              <a:rPr lang="en-US" sz="2400" b="1" dirty="0" err="1">
                <a:cs typeface="Courier New" panose="02070309020205020404" pitchFamily="49" charset="0"/>
              </a:rPr>
              <a:t>prod_name</a:t>
            </a:r>
            <a:r>
              <a:rPr lang="en-US" sz="2400" b="1" dirty="0">
                <a:cs typeface="Courier New" panose="02070309020205020404" pitchFamily="49" charset="0"/>
              </a:rPr>
              <a:t>&gt;_&lt;</a:t>
            </a:r>
            <a:r>
              <a:rPr lang="en-US" sz="2400" b="1" dirty="0" err="1">
                <a:cs typeface="Courier New" panose="02070309020205020404" pitchFamily="49" charset="0"/>
              </a:rPr>
              <a:t>job_id</a:t>
            </a:r>
            <a:r>
              <a:rPr lang="en-US" sz="2400" b="1" dirty="0">
                <a:cs typeface="Courier New" panose="02070309020205020404" pitchFamily="49" charset="0"/>
              </a:rPr>
              <a:t>&gt;_</a:t>
            </a:r>
            <a:r>
              <a:rPr lang="en-US" sz="2400" b="1" dirty="0" err="1">
                <a:cs typeface="Courier New" panose="02070309020205020404" pitchFamily="49" charset="0"/>
              </a:rPr>
              <a:t>reco.root</a:t>
            </a:r>
            <a:endParaRPr lang="en-US" sz="2400" b="1" dirty="0">
              <a:cs typeface="Courier New" panose="02070309020205020404" pitchFamily="49" charset="0"/>
            </a:endParaRPr>
          </a:p>
          <a:p>
            <a:pPr lvl="1">
              <a:spcAft>
                <a:spcPts val="1200"/>
              </a:spcAft>
            </a:pPr>
            <a:r>
              <a:rPr lang="en-US" sz="1600" dirty="0">
                <a:cs typeface="Courier New" panose="02070309020205020404" pitchFamily="49" charset="0"/>
              </a:rPr>
              <a:t>E.g. run_0050502_20221217_124443_test20221123_20221223_job00270_reco.root</a:t>
            </a:r>
          </a:p>
          <a:p>
            <a:r>
              <a:rPr lang="en-US" dirty="0">
                <a:cs typeface="Courier New" panose="02070309020205020404" pitchFamily="49" charset="0"/>
              </a:rPr>
              <a:t>WARNING: in the </a:t>
            </a:r>
            <a:r>
              <a:rPr lang="en-US" dirty="0" err="1">
                <a:cs typeface="Courier New" panose="02070309020205020404" pitchFamily="49" charset="0"/>
              </a:rPr>
              <a:t>recodata</a:t>
            </a:r>
            <a:r>
              <a:rPr lang="en-US" dirty="0">
                <a:cs typeface="Courier New" panose="02070309020205020404" pitchFamily="49" charset="0"/>
              </a:rPr>
              <a:t> directory you will find many production directories with name </a:t>
            </a:r>
            <a:r>
              <a:rPr lang="en-US" dirty="0">
                <a:solidFill>
                  <a:srgbClr val="FF0000"/>
                </a:solidFill>
                <a:cs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rgbClr val="FF0000"/>
                </a:solidFill>
                <a:cs typeface="Courier New" panose="02070309020205020404" pitchFamily="49" charset="0"/>
              </a:rPr>
              <a:t>prod_name</a:t>
            </a:r>
            <a:r>
              <a:rPr lang="en-US" dirty="0">
                <a:solidFill>
                  <a:srgbClr val="FF0000"/>
                </a:solidFill>
                <a:cs typeface="Courier New" panose="02070309020205020404" pitchFamily="49" charset="0"/>
              </a:rPr>
              <a:t>&gt;_deleted_&lt;</a:t>
            </a:r>
            <a:r>
              <a:rPr lang="en-US" dirty="0" err="1">
                <a:solidFill>
                  <a:srgbClr val="FF0000"/>
                </a:solidFill>
                <a:cs typeface="Courier New" panose="02070309020205020404" pitchFamily="49" charset="0"/>
              </a:rPr>
              <a:t>nnn</a:t>
            </a:r>
            <a:r>
              <a:rPr lang="en-US" dirty="0">
                <a:solidFill>
                  <a:srgbClr val="FF0000"/>
                </a:solidFill>
                <a:cs typeface="Courier New" panose="02070309020205020404" pitchFamily="49" charset="0"/>
              </a:rPr>
              <a:t>&gt;</a:t>
            </a:r>
            <a:r>
              <a:rPr lang="en-US" dirty="0">
                <a:cs typeface="Courier New" panose="02070309020205020404" pitchFamily="49" charset="0"/>
              </a:rPr>
              <a:t>: these are failed production tests and must </a:t>
            </a:r>
            <a:r>
              <a:rPr lang="en-US" b="1" dirty="0">
                <a:solidFill>
                  <a:srgbClr val="FF0000"/>
                </a:solidFill>
                <a:cs typeface="Courier New" panose="02070309020205020404" pitchFamily="49" charset="0"/>
              </a:rPr>
              <a:t>NOT</a:t>
            </a:r>
            <a:r>
              <a:rPr lang="en-US" dirty="0">
                <a:cs typeface="Courier New" panose="02070309020205020404" pitchFamily="49" charset="0"/>
              </a:rPr>
              <a:t> be included in your analysis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F37F6E-1B3E-459D-9BB2-209A3D942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19/1/2023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FF5EEE-7816-44E3-A1A0-112D6D9AB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E. Leonardi - ASW 2023-01-19 - Run III Data Storage and Processing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7F80C0F-B6A3-47C2-8770-3F0413888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2039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88F4BF-9983-4EF5-8182-29E5AC23A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reprocessing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BC4BE0-583F-48DF-9518-39136AD03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Future data reprocessing for</a:t>
            </a:r>
          </a:p>
          <a:p>
            <a:pPr lvl="1"/>
            <a:r>
              <a:rPr lang="en-US" dirty="0"/>
              <a:t>Improved algorithms (</a:t>
            </a:r>
            <a:r>
              <a:rPr lang="en-US" dirty="0" err="1"/>
              <a:t>ETag</a:t>
            </a:r>
            <a:r>
              <a:rPr lang="en-US" dirty="0"/>
              <a:t>, </a:t>
            </a:r>
            <a:r>
              <a:rPr lang="en-US" dirty="0" err="1"/>
              <a:t>ECal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New </a:t>
            </a:r>
            <a:r>
              <a:rPr lang="en-US" dirty="0" err="1"/>
              <a:t>ECal</a:t>
            </a:r>
            <a:r>
              <a:rPr lang="en-US" dirty="0"/>
              <a:t> calibration constants</a:t>
            </a:r>
          </a:p>
          <a:p>
            <a:pPr lvl="1"/>
            <a:r>
              <a:rPr lang="en-US" dirty="0"/>
              <a:t>…</a:t>
            </a:r>
          </a:p>
          <a:p>
            <a:r>
              <a:rPr lang="en-US" dirty="0"/>
              <a:t>System setup: O(1 day)</a:t>
            </a:r>
          </a:p>
          <a:p>
            <a:pPr lvl="1"/>
            <a:r>
              <a:rPr lang="en-US" dirty="0"/>
              <a:t>Installation of new </a:t>
            </a:r>
            <a:r>
              <a:rPr lang="en-US" dirty="0" err="1"/>
              <a:t>PadmeReco</a:t>
            </a:r>
            <a:r>
              <a:rPr lang="en-US" dirty="0"/>
              <a:t> on </a:t>
            </a:r>
            <a:r>
              <a:rPr lang="en-US" dirty="0" err="1"/>
              <a:t>cvmfs</a:t>
            </a:r>
            <a:endParaRPr lang="en-US" dirty="0"/>
          </a:p>
          <a:p>
            <a:pPr lvl="1"/>
            <a:r>
              <a:rPr lang="en-US" dirty="0"/>
              <a:t>Production environment setup</a:t>
            </a:r>
          </a:p>
          <a:p>
            <a:r>
              <a:rPr lang="en-US" dirty="0"/>
              <a:t>Actual reprocessing</a:t>
            </a:r>
            <a:r>
              <a:rPr lang="en-US"/>
              <a:t>: O(1 week)</a:t>
            </a:r>
            <a:endParaRPr lang="en-US" dirty="0"/>
          </a:p>
          <a:p>
            <a:endParaRPr lang="en-US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0E5AB9C-4A3D-4753-8B4D-9A3D9038C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19/1/2023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582F837-2484-46DE-85E0-62AFDD6B4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E. Leonardi - ASW 2023-01-19 - Run III Data Storage and Processing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1893D2-4DB5-4985-896F-25D28AFEC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2762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7D479E-3A8F-4736-96F6-76C2B4AEE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DAQ system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B1E18C-BD11-4627-9088-92EA32138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server room is now equipped with a fully functional independent DAQ system</a:t>
            </a:r>
          </a:p>
          <a:p>
            <a:pPr lvl="1"/>
            <a:r>
              <a:rPr lang="en-US" dirty="0"/>
              <a:t>Installed on the good </a:t>
            </a:r>
            <a:r>
              <a:rPr lang="en-US" dirty="0" err="1"/>
              <a:t>ol</a:t>
            </a:r>
            <a:r>
              <a:rPr lang="en-US" dirty="0"/>
              <a:t>’ padmesrv2 server</a:t>
            </a:r>
          </a:p>
          <a:p>
            <a:pPr lvl="1"/>
            <a:r>
              <a:rPr lang="en-US" dirty="0"/>
              <a:t>Same </a:t>
            </a:r>
            <a:r>
              <a:rPr lang="en-US" dirty="0" err="1"/>
              <a:t>RunControl</a:t>
            </a:r>
            <a:r>
              <a:rPr lang="en-US" dirty="0"/>
              <a:t>-based interface as the main DAQ system</a:t>
            </a:r>
          </a:p>
          <a:p>
            <a:pPr lvl="1"/>
            <a:r>
              <a:rPr lang="en-US" dirty="0"/>
              <a:t>1.5TB of available local disk space</a:t>
            </a:r>
          </a:p>
          <a:p>
            <a:pPr lvl="1"/>
            <a:r>
              <a:rPr lang="en-US" dirty="0"/>
              <a:t>3 V1742 ADC boards</a:t>
            </a:r>
          </a:p>
          <a:p>
            <a:pPr lvl="1"/>
            <a:r>
              <a:rPr lang="en-US" dirty="0"/>
              <a:t>Local Trigger board and Trigger distribution system</a:t>
            </a:r>
          </a:p>
          <a:p>
            <a:pPr lvl="1"/>
            <a:r>
              <a:rPr lang="en-US" dirty="0"/>
              <a:t>Can run in parallel with the main PADME DAQ system</a:t>
            </a:r>
          </a:p>
          <a:p>
            <a:pPr lvl="2"/>
            <a:r>
              <a:rPr lang="en-US" dirty="0"/>
              <a:t>Test of &gt;1h with no destructive interaction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53F672D-3F9B-4544-A398-FF596E02A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19/1/2023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8E1CCDB-8F21-4C4C-9591-EE1327B59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E. Leonardi - ASW 2023-01-19 - Run III Data Storage and Processing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8BE680B-A243-4CDD-9C7A-E4BCE2A9C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B811B-D4E3-4C3F-A146-FF3C7F08B2D0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5984303"/>
      </p:ext>
    </p:extLst>
  </p:cSld>
  <p:clrMapOvr>
    <a:masterClrMapping/>
  </p:clrMapOvr>
</p:sld>
</file>

<file path=ppt/theme/theme1.xml><?xml version="1.0" encoding="utf-8"?>
<a:theme xmlns:a="http://schemas.openxmlformats.org/drawingml/2006/main" name="PADME Kick-off Meeting - Comput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9520</TotalTime>
  <Words>763</Words>
  <Application>Microsoft Office PowerPoint</Application>
  <PresentationFormat>Widescreen</PresentationFormat>
  <Paragraphs>88</Paragraphs>
  <Slides>8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Courier New</vt:lpstr>
      <vt:lpstr>PADME Kick-off Meeting - Computing</vt:lpstr>
      <vt:lpstr>Run III Data Storage and Processing</vt:lpstr>
      <vt:lpstr>Run III Data Storage</vt:lpstr>
      <vt:lpstr>Rawdata Access</vt:lpstr>
      <vt:lpstr>Information about the runs</vt:lpstr>
      <vt:lpstr>Data processing</vt:lpstr>
      <vt:lpstr>Recodata Access</vt:lpstr>
      <vt:lpstr>Data reprocessing</vt:lpstr>
      <vt:lpstr>New DAQ system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Target simulation</dc:title>
  <dc:creator>leonardi</dc:creator>
  <cp:lastModifiedBy>Emanuele Leonardi</cp:lastModifiedBy>
  <cp:revision>500</cp:revision>
  <dcterms:created xsi:type="dcterms:W3CDTF">2016-02-23T08:31:11Z</dcterms:created>
  <dcterms:modified xsi:type="dcterms:W3CDTF">2023-01-19T08:48:05Z</dcterms:modified>
</cp:coreProperties>
</file>