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1" r:id="rId1"/>
  </p:sldMasterIdLst>
  <p:sldIdLst>
    <p:sldId id="256" r:id="rId2"/>
    <p:sldId id="262" r:id="rId3"/>
    <p:sldId id="265" r:id="rId4"/>
    <p:sldId id="450" r:id="rId5"/>
    <p:sldId id="266" r:id="rId6"/>
    <p:sldId id="267" r:id="rId7"/>
    <p:sldId id="268" r:id="rId8"/>
    <p:sldId id="449" r:id="rId9"/>
    <p:sldId id="269" r:id="rId10"/>
    <p:sldId id="272" r:id="rId11"/>
    <p:sldId id="273" r:id="rId12"/>
    <p:sldId id="451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7FF"/>
    <a:srgbClr val="FFC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72"/>
  </p:normalViewPr>
  <p:slideViewPr>
    <p:cSldViewPr snapToGrid="0">
      <p:cViewPr>
        <p:scale>
          <a:sx n="89" d="100"/>
          <a:sy n="89" d="100"/>
        </p:scale>
        <p:origin x="232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F961A-2F54-0D7A-A14C-6C352B85C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8BDDD9-6700-57D2-8716-3B8D17DEF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35F2FF-3C0E-6D2B-F404-915D694A7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09160A-3DD6-561C-1FE5-CDDD80082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D425DD-C566-5A01-70A9-9FDDE7B4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710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BCD59C-7D2E-42F9-F74D-CA8708B93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B241DE-F478-3B70-7155-A047CA59F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1BB80A-22FA-A0AB-F934-CE18267EE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E927D3-59BF-873B-056C-2756DC274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5D5F0D-4617-9213-1BCA-77C7E947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A1CB6A2-7D18-BE8B-E663-5B3B987BE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49D32C5-6987-C40B-391E-E6FFA56C6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318684-81A4-BE8F-AF0B-3358BED8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739201-0710-4900-E945-A55CDA92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1AFB9B-A233-3CDD-AAAF-8256A8D3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1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A20742-D5E7-EECD-8D4E-C0F8BB6A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22DD7F-018A-123E-6F11-BB9BC1CD4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0AD583-70D7-87AB-6178-4CB3E6DFF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EEB90E-67ED-8201-2CEF-1511E38CB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2A1018-A390-7D6A-525C-D0D29E40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43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58FD26-4499-4A9B-8319-F0E429759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286E01-505F-B724-D2D6-D6EFBF331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80DA6F-5357-718D-A2E2-7BFA62D4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03C84B-A2B0-84E2-3F46-F518B795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3CEC25-C559-4C69-4185-18218EF52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9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B492F8-600C-6489-3FDC-2EC99D366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0CCC83-7D9F-F651-8DDA-4733EE102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2C9809-B39F-D14A-26AC-D5572ACEE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78184D-48A6-EA6B-D8FC-40F1BF7EE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347A34-9411-F629-0012-C31FB9EAB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BAD1BE-A88E-1101-62A3-73DC2E7B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14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05B3DA-9B53-A107-9768-DC93716B6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B388D7-5D3A-70BC-31F2-F143CEED4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CD44E2-4856-2823-3A9D-DEA8055CC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3203B84-F3F0-FC99-81AA-920AB819A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3B8F0AE-F83A-1717-C644-A14196BE2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3498254-4C3E-DF4B-D70D-620AB919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260A6A-7A47-DFA3-3185-05C76392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0F6659-5AEF-D2F7-2BA5-1D075E81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5C2C3-BD8B-7800-5960-9BCF62A8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D1DCE4A-6E8E-FE3C-4E40-DF02B3E79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CE862F-AF40-667D-3912-A5410D32D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EDD46A-07BA-4C01-2E2E-FD2301764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8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671FC77-7D0A-C7D4-70E6-6C8CBE7E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27701DF-1A31-305C-307B-404954BF9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1130E4-7751-44FC-3A64-3F9E3330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7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7E8ACC-F66D-C1BC-FC9D-9A255B23D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CF4320-0E1A-8E9A-56DE-6CAB8603F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676B58-876C-652C-FBE1-6EA7FAF20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F0DA7D-1BE8-3110-B4EC-D621D4238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7B6FB2-CB6E-BB08-C99F-4C959739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1ED28A7-45BA-D135-F3C9-609F23FD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6654E4-2F26-1137-DB4F-06EBD88A8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9A4EABC-65FB-70FC-42A2-9F2DC4CA9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5B26F8C-A494-FB62-2E2A-648ACEDE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476403-5D51-FF9B-6C2D-017E925BF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9A1E63-85C4-29DC-53C8-B22053C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5D219F-3D8C-E10C-11E6-C8E33FC0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0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1C7970-A87B-BBA1-042B-4D5F87636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0F816D-BCF1-D0A8-88CB-6A315F63F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C596D1-8645-4BB0-B16B-25D61511B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1/18/23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3000FC-0CA1-09EF-21D1-C0E62BFFB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2ABD01-8F92-879F-D4EE-001C9BCC4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33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73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80.png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8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61B837-3CCD-998D-E8F0-71063261E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990205"/>
            <a:ext cx="10518776" cy="1200329"/>
          </a:xfrm>
        </p:spPr>
        <p:txBody>
          <a:bodyPr wrap="square" anchor="b">
            <a:normAutofit/>
          </a:bodyPr>
          <a:lstStyle/>
          <a:p>
            <a:pPr algn="l"/>
            <a:r>
              <a:rPr lang="en-GB" sz="4000" b="1" i="0" u="none" strike="noStrike" dirty="0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PADME experiment geometry </a:t>
            </a:r>
            <a:br>
              <a:rPr lang="en-GB" sz="4000" b="1" i="0" u="none" strike="noStrike" dirty="0">
                <a:solidFill>
                  <a:schemeClr val="bg1"/>
                </a:solidFill>
                <a:effectLst/>
                <a:latin typeface="Roboto" panose="020F0502020204030204" pitchFamily="34" charset="0"/>
              </a:rPr>
            </a:br>
            <a:r>
              <a:rPr lang="en-GB" sz="4000" b="1" i="0" u="none" strike="noStrike" dirty="0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and beam characteristics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3281444-CECE-66FE-06D3-1F103D1FC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9" y="5551200"/>
            <a:ext cx="6583362" cy="1075952"/>
          </a:xfrm>
        </p:spPr>
        <p:txBody>
          <a:bodyPr anchor="t">
            <a:normAutofit/>
          </a:bodyPr>
          <a:lstStyle/>
          <a:p>
            <a:pPr algn="l"/>
            <a:r>
              <a:rPr lang="it-IT">
                <a:solidFill>
                  <a:schemeClr val="bg1"/>
                </a:solidFill>
              </a:rPr>
              <a:t>P. Valente – Run III Analysis Workshop</a:t>
            </a:r>
          </a:p>
          <a:p>
            <a:pPr algn="l"/>
            <a:r>
              <a:rPr lang="it-IT">
                <a:solidFill>
                  <a:schemeClr val="bg1"/>
                </a:solidFill>
              </a:rPr>
              <a:t>19/1/2023</a:t>
            </a:r>
          </a:p>
        </p:txBody>
      </p:sp>
      <p:pic>
        <p:nvPicPr>
          <p:cNvPr id="5" name="Immagine 4" descr="Immagine che contiene interni, ingombro, attrezzatura, disordinato&#10;&#10;Descrizione generata automaticamente">
            <a:extLst>
              <a:ext uri="{FF2B5EF4-FFF2-40B4-BE49-F238E27FC236}">
                <a16:creationId xmlns:a16="http://schemas.microsoft.com/office/drawing/2014/main" id="{BBFF6956-AB14-1418-351D-0312C7CDC0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6" b="13046"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32" name="Group 11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13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6836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3E9A24-D3A9-C6A9-42B5-FF92EBC8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539" y="150013"/>
            <a:ext cx="4333461" cy="469762"/>
          </a:xfrm>
        </p:spPr>
        <p:txBody>
          <a:bodyPr>
            <a:normAutofit fontScale="90000"/>
          </a:bodyPr>
          <a:lstStyle/>
          <a:p>
            <a:r>
              <a:rPr lang="it-IT" dirty="0"/>
              <a:t>No target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8953BB-2BD8-41CA-F7F0-587DD0E8E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70885" y="1770999"/>
            <a:ext cx="1811038" cy="115333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AD0188-3C28-E16E-3E36-C8F606B79C55}"/>
              </a:ext>
            </a:extLst>
          </p:cNvPr>
          <p:cNvSpPr txBox="1"/>
          <p:nvPr/>
        </p:nvSpPr>
        <p:spPr>
          <a:xfrm>
            <a:off x="6369937" y="1760980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293.7 MeV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F151418-C420-3D36-298F-E00617869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76450" y="3766881"/>
            <a:ext cx="1815666" cy="114683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1F98DB-035B-AB72-90DB-840B99A782F0}"/>
              </a:ext>
            </a:extLst>
          </p:cNvPr>
          <p:cNvSpPr txBox="1"/>
          <p:nvPr/>
        </p:nvSpPr>
        <p:spPr>
          <a:xfrm>
            <a:off x="6369937" y="3845372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296.7 MeV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4D1FFD-F1CF-4605-3F60-29BA607272B8}"/>
              </a:ext>
            </a:extLst>
          </p:cNvPr>
          <p:cNvSpPr txBox="1"/>
          <p:nvPr/>
        </p:nvSpPr>
        <p:spPr>
          <a:xfrm>
            <a:off x="6369935" y="2043120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50.4 mm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1D554FD-30BB-C866-6FD7-73E3BE1322EC}"/>
              </a:ext>
            </a:extLst>
          </p:cNvPr>
          <p:cNvSpPr txBox="1"/>
          <p:nvPr/>
        </p:nvSpPr>
        <p:spPr>
          <a:xfrm>
            <a:off x="6369935" y="4127512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13.8 mm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4997404-6509-2D89-7287-08885DD06447}"/>
                  </a:ext>
                </a:extLst>
              </p:cNvPr>
              <p:cNvSpPr txBox="1"/>
              <p:nvPr/>
            </p:nvSpPr>
            <p:spPr>
              <a:xfrm>
                <a:off x="7852036" y="4691586"/>
                <a:ext cx="3822200" cy="1015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3 MeV/296.7 MeV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=42°∙</m:t>
                    </m:r>
                    <m:f>
                      <m:fPr>
                        <m:ctrlPr>
                          <a:rPr lang="it-IT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den>
                    </m:f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7.33 </a:t>
                </a:r>
                <a:r>
                  <a:rPr lang="it-IT" dirty="0" err="1"/>
                  <a:t>mrad</a:t>
                </a:r>
                <a:r>
                  <a:rPr lang="it-IT" dirty="0"/>
                  <a:t> 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36.6 mm</a:t>
                </a: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4997404-6509-2D89-7287-08885DD06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036" y="4691586"/>
                <a:ext cx="3822200" cy="1015599"/>
              </a:xfrm>
              <a:prstGeom prst="rect">
                <a:avLst/>
              </a:prstGeom>
              <a:blipFill>
                <a:blip r:embed="rId4"/>
                <a:stretch>
                  <a:fillRect l="-1325" t="-2469" b="-86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 descr="Immagine che contiene testo, monitor, screenshot, microonde&#10;&#10;Descrizione generata automaticamente">
            <a:extLst>
              <a:ext uri="{FF2B5EF4-FFF2-40B4-BE49-F238E27FC236}">
                <a16:creationId xmlns:a16="http://schemas.microsoft.com/office/drawing/2014/main" id="{ED8DCD76-040E-D868-0148-42CAA3F3C4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02" b="20989"/>
          <a:stretch/>
        </p:blipFill>
        <p:spPr>
          <a:xfrm>
            <a:off x="1421735" y="3563245"/>
            <a:ext cx="4294158" cy="1435609"/>
          </a:xfrm>
          <a:prstGeom prst="rect">
            <a:avLst/>
          </a:prstGeom>
        </p:spPr>
      </p:pic>
      <p:pic>
        <p:nvPicPr>
          <p:cNvPr id="15" name="Immagine 14" descr="Immagine che contiene testo, monitor, elettronico, screenshot&#10;&#10;Descrizione generata automaticamente">
            <a:extLst>
              <a:ext uri="{FF2B5EF4-FFF2-40B4-BE49-F238E27FC236}">
                <a16:creationId xmlns:a16="http://schemas.microsoft.com/office/drawing/2014/main" id="{A3CA979B-FFE7-B74F-1B7C-A1F50D4690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26" b="20986"/>
          <a:stretch/>
        </p:blipFill>
        <p:spPr>
          <a:xfrm>
            <a:off x="1426418" y="1560096"/>
            <a:ext cx="4294158" cy="146029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D82C7BD-3BB4-66B0-1029-B5C9B23F4B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75" y="14930"/>
            <a:ext cx="5094355" cy="15284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0BFB5EF-8EBE-E3E3-46A1-BE79760F9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825" y="5084973"/>
            <a:ext cx="4963175" cy="15264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93B64D2C-E5FD-968A-3A39-9C0DF6897412}"/>
                  </a:ext>
                </a:extLst>
              </p:cNvPr>
              <p:cNvSpPr txBox="1"/>
              <p:nvPr/>
            </p:nvSpPr>
            <p:spPr>
              <a:xfrm>
                <a:off x="7852036" y="5848190"/>
                <a:ext cx="30245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distance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5 m</a:t>
                </a:r>
              </a:p>
              <a:p>
                <a:r>
                  <a:rPr lang="it-IT" dirty="0"/>
                  <a:t>(</a:t>
                </a:r>
                <a:r>
                  <a:rPr lang="it-IT" dirty="0" err="1"/>
                  <a:t>dipole</a:t>
                </a:r>
                <a:r>
                  <a:rPr lang="it-IT" dirty="0"/>
                  <a:t> 2-to-TimePix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4.85 m)</a:t>
                </a:r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93B64D2C-E5FD-968A-3A39-9C0DF6897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036" y="5848190"/>
                <a:ext cx="3024546" cy="646331"/>
              </a:xfrm>
              <a:prstGeom prst="rect">
                <a:avLst/>
              </a:prstGeom>
              <a:blipFill>
                <a:blip r:embed="rId9"/>
                <a:stretch>
                  <a:fillRect l="-1674" t="-3846" r="-837" b="-153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703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796ED5-8C0E-BBAD-0756-67C2CAE339E4}"/>
              </a:ext>
            </a:extLst>
          </p:cNvPr>
          <p:cNvSpPr txBox="1"/>
          <p:nvPr/>
        </p:nvSpPr>
        <p:spPr>
          <a:xfrm>
            <a:off x="2015736" y="4905905"/>
            <a:ext cx="191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280 MeV, </a:t>
            </a:r>
            <a:r>
              <a:rPr lang="it-IT" dirty="0">
                <a:solidFill>
                  <a:srgbClr val="FF0000"/>
                </a:solidFill>
              </a:rPr>
              <a:t>target in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653817-7140-33D9-953E-8FD60EEB3EE0}"/>
              </a:ext>
            </a:extLst>
          </p:cNvPr>
          <p:cNvSpPr txBox="1"/>
          <p:nvPr/>
        </p:nvSpPr>
        <p:spPr>
          <a:xfrm>
            <a:off x="7693046" y="4908102"/>
            <a:ext cx="205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280 MeV, </a:t>
            </a:r>
            <a:r>
              <a:rPr lang="it-IT" dirty="0">
                <a:solidFill>
                  <a:srgbClr val="FF0000"/>
                </a:solidFill>
              </a:rPr>
              <a:t>target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3A735CE-A40C-0C59-713A-8657CE0A2858}"/>
                  </a:ext>
                </a:extLst>
              </p:cNvPr>
              <p:cNvSpPr txBox="1"/>
              <p:nvPr/>
            </p:nvSpPr>
            <p:spPr>
              <a:xfrm>
                <a:off x="2148176" y="5225328"/>
                <a:ext cx="16400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=10.6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3A735CE-A40C-0C59-713A-8657CE0A2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176" y="5225328"/>
                <a:ext cx="1640064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A4DBDE7-E0A7-7CCB-C555-768829E3D6A1}"/>
                  </a:ext>
                </a:extLst>
              </p:cNvPr>
              <p:cNvSpPr txBox="1"/>
              <p:nvPr/>
            </p:nvSpPr>
            <p:spPr>
              <a:xfrm>
                <a:off x="7795734" y="5240257"/>
                <a:ext cx="15118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=6.3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A4DBDE7-E0A7-7CCB-C555-768829E3D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734" y="5240257"/>
                <a:ext cx="1511824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32F80A7-C606-414D-EDF5-20CE908D1DD4}"/>
                  </a:ext>
                </a:extLst>
              </p:cNvPr>
              <p:cNvSpPr txBox="1"/>
              <p:nvPr/>
            </p:nvSpPr>
            <p:spPr>
              <a:xfrm>
                <a:off x="4854278" y="5594660"/>
                <a:ext cx="16516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=8.5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32F80A7-C606-414D-EDF5-20CE908D1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278" y="5594660"/>
                <a:ext cx="1651671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3CBABB8-4AA0-6F49-B419-860F0350FD29}"/>
                  </a:ext>
                </a:extLst>
              </p:cNvPr>
              <p:cNvSpPr txBox="1"/>
              <p:nvPr/>
            </p:nvSpPr>
            <p:spPr>
              <a:xfrm>
                <a:off x="1516284" y="5993607"/>
                <a:ext cx="5745419" cy="485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14.1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280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it-IT" dirty="0"/>
                          <m:t>0.1/121.3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=1.45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mrad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mrad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=7.2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mm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3CBABB8-4AA0-6F49-B419-860F0350F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284" y="5993607"/>
                <a:ext cx="5745419" cy="485326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533C4E31-FB51-804D-BCF9-CEEB39966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359" y="898936"/>
            <a:ext cx="4582732" cy="404127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770B5B5-BCB6-5505-8D6C-EE1F45701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2488" y="916675"/>
            <a:ext cx="4568155" cy="40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48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magine">
            <a:extLst>
              <a:ext uri="{FF2B5EF4-FFF2-40B4-BE49-F238E27FC236}">
                <a16:creationId xmlns:a16="http://schemas.microsoft.com/office/drawing/2014/main" id="{7892A1FA-9F70-0F04-F9B0-31E860B0B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879" y="867236"/>
            <a:ext cx="3842648" cy="51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54EA7F-C29F-BFBF-6059-6BAAB26FFEA9}"/>
              </a:ext>
            </a:extLst>
          </p:cNvPr>
          <p:cNvSpPr txBox="1"/>
          <p:nvPr/>
        </p:nvSpPr>
        <p:spPr>
          <a:xfrm>
            <a:off x="709613" y="1114229"/>
            <a:ext cx="57721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accent1"/>
                </a:solidFill>
              </a:rPr>
              <a:t>Sorry:</a:t>
            </a:r>
          </a:p>
          <a:p>
            <a:r>
              <a:rPr lang="en-GB" sz="2400"/>
              <a:t>some useful information is surely still missing </a:t>
            </a:r>
          </a:p>
          <a:p>
            <a:r>
              <a:rPr lang="en-GB"/>
              <a:t>I will keep updating this presentation as much as I can</a:t>
            </a:r>
          </a:p>
          <a:p>
            <a:r>
              <a:rPr lang="en-GB" sz="3600"/>
              <a:t>Feel free to ask</a:t>
            </a:r>
          </a:p>
        </p:txBody>
      </p:sp>
    </p:spTree>
    <p:extLst>
      <p:ext uri="{BB962C8B-B14F-4D97-AF65-F5344CB8AC3E}">
        <p14:creationId xmlns:p14="http://schemas.microsoft.com/office/powerpoint/2010/main" val="1033470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67BA80-7899-0F97-C576-183048FF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2197"/>
          </a:xfrm>
        </p:spPr>
        <p:txBody>
          <a:bodyPr/>
          <a:lstStyle/>
          <a:p>
            <a:pPr algn="ctr"/>
            <a:r>
              <a:rPr lang="en-GB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BTF beam-line and PADME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785C085-6F1A-025C-9234-7C9A3EEB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46" y="1046120"/>
            <a:ext cx="6423471" cy="5259135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D738DC8-39BD-B5E6-6571-6260ADF53288}"/>
              </a:ext>
            </a:extLst>
          </p:cNvPr>
          <p:cNvSpPr txBox="1"/>
          <p:nvPr/>
        </p:nvSpPr>
        <p:spPr>
          <a:xfrm>
            <a:off x="7556061" y="6080232"/>
            <a:ext cx="529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/>
              <a:t> </a:t>
            </a:r>
          </a:p>
        </p:txBody>
      </p:sp>
      <p:cxnSp>
        <p:nvCxnSpPr>
          <p:cNvPr id="51" name="Connettore 1 50">
            <a:extLst>
              <a:ext uri="{FF2B5EF4-FFF2-40B4-BE49-F238E27FC236}">
                <a16:creationId xmlns:a16="http://schemas.microsoft.com/office/drawing/2014/main" id="{D0AE943B-EDB8-E304-7255-B8D56C96618A}"/>
              </a:ext>
            </a:extLst>
          </p:cNvPr>
          <p:cNvCxnSpPr>
            <a:cxnSpLocks/>
          </p:cNvCxnSpPr>
          <p:nvPr/>
        </p:nvCxnSpPr>
        <p:spPr>
          <a:xfrm flipH="1">
            <a:off x="6664074" y="3151793"/>
            <a:ext cx="360000" cy="36000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2F25A7F-816E-4A4B-41B8-BAF2F8B526ED}"/>
              </a:ext>
            </a:extLst>
          </p:cNvPr>
          <p:cNvSpPr txBox="1"/>
          <p:nvPr/>
        </p:nvSpPr>
        <p:spPr>
          <a:xfrm>
            <a:off x="1644828" y="6218731"/>
            <a:ext cx="143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FF0000"/>
                </a:solidFill>
              </a:rPr>
              <a:t>on + off, 49 pulses/s</a:t>
            </a:r>
          </a:p>
          <a:p>
            <a:r>
              <a:rPr lang="en-GB" sz="1200">
                <a:solidFill>
                  <a:schemeClr val="accent2"/>
                </a:solidFill>
              </a:rPr>
              <a:t>on + on, 1 pulse/s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2795E085-2573-1EC2-337E-9BF3F6CD02CA}"/>
                  </a:ext>
                </a:extLst>
              </p:cNvPr>
              <p:cNvSpPr txBox="1"/>
              <p:nvPr/>
            </p:nvSpPr>
            <p:spPr>
              <a:xfrm>
                <a:off x="4554670" y="5689183"/>
                <a:ext cx="10246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>
                    <a:solidFill>
                      <a:srgbClr val="7030A0"/>
                    </a:solidFill>
                  </a:rPr>
                  <a:t>45</a:t>
                </a:r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1200">
                    <a:solidFill>
                      <a:srgbClr val="7030A0"/>
                    </a:solidFill>
                  </a:rPr>
                  <a:t> dipole 1</a:t>
                </a:r>
                <a:r>
                  <a:rPr lang="en-GB" sz="1200" baseline="30000">
                    <a:solidFill>
                      <a:schemeClr val="accent1"/>
                    </a:solidFill>
                  </a:rPr>
                  <a:t>*</a:t>
                </a:r>
                <a:r>
                  <a:rPr lang="en-GB" sz="120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2795E085-2573-1EC2-337E-9BF3F6CD0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670" y="5689183"/>
                <a:ext cx="1024639" cy="276999"/>
              </a:xfrm>
              <a:prstGeom prst="rect">
                <a:avLst/>
              </a:prstGeom>
              <a:blipFill>
                <a:blip r:embed="rId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7D90E625-A780-1580-BFD2-9D18623E13E2}"/>
                  </a:ext>
                </a:extLst>
              </p:cNvPr>
              <p:cNvSpPr txBox="1"/>
              <p:nvPr/>
            </p:nvSpPr>
            <p:spPr>
              <a:xfrm>
                <a:off x="6804643" y="3412599"/>
                <a:ext cx="223631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rgbClr val="7030A0"/>
                    </a:solidFill>
                  </a:rPr>
                  <a:t>45</a:t>
                </a:r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1200" dirty="0">
                    <a:solidFill>
                      <a:srgbClr val="7030A0"/>
                    </a:solidFill>
                  </a:rPr>
                  <a:t> dipole 2 (steering), </a:t>
                </a:r>
                <a:r>
                  <a:rPr lang="en-GB" sz="1200" dirty="0">
                    <a:solidFill>
                      <a:srgbClr val="FF0000"/>
                    </a:solidFill>
                  </a:rPr>
                  <a:t>R=1.72 m</a:t>
                </a:r>
              </a:p>
            </p:txBody>
          </p:sp>
        </mc:Choice>
        <mc:Fallback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7D90E625-A780-1580-BFD2-9D18623E1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643" y="3412599"/>
                <a:ext cx="2236318" cy="276999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C20E8CA-7C89-315B-4C20-5E5F14CE43F0}"/>
              </a:ext>
            </a:extLst>
          </p:cNvPr>
          <p:cNvSpPr txBox="1"/>
          <p:nvPr/>
        </p:nvSpPr>
        <p:spPr>
          <a:xfrm rot="16200000">
            <a:off x="6931323" y="4158349"/>
            <a:ext cx="795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75000"/>
                  </a:schemeClr>
                </a:solidFill>
              </a:rPr>
              <a:t>BTF-1 hall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AC5192BE-C8F3-E9F6-9E48-8D48730A7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216" y="1707992"/>
            <a:ext cx="301625" cy="298450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948A798F-1F4B-E1FD-3A68-64FD75BB5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247" y="1805466"/>
            <a:ext cx="123483" cy="262569"/>
          </a:xfrm>
          <a:prstGeom prst="rect">
            <a:avLst/>
          </a:prstGeom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75C872B2-2464-1411-D284-702EE4907868}"/>
              </a:ext>
            </a:extLst>
          </p:cNvPr>
          <p:cNvGrpSpPr>
            <a:grpSpLocks noChangeAspect="1"/>
          </p:cNvGrpSpPr>
          <p:nvPr/>
        </p:nvGrpSpPr>
        <p:grpSpPr>
          <a:xfrm>
            <a:off x="266002" y="2623503"/>
            <a:ext cx="6551579" cy="3436458"/>
            <a:chOff x="-1135736" y="2053117"/>
            <a:chExt cx="8467787" cy="4441553"/>
          </a:xfrm>
        </p:grpSpPr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DD409F1E-6306-1E64-FE8A-2DCAB23B0A11}"/>
                </a:ext>
              </a:extLst>
            </p:cNvPr>
            <p:cNvSpPr txBox="1"/>
            <p:nvPr/>
          </p:nvSpPr>
          <p:spPr>
            <a:xfrm>
              <a:off x="6175889" y="2272990"/>
              <a:ext cx="988356" cy="47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</a:rPr>
                <a:t>Target</a:t>
              </a:r>
            </a:p>
          </p:txBody>
        </p: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D7C52352-D6F7-FE61-0C1E-6CF6AEAC07AC}"/>
                </a:ext>
              </a:extLst>
            </p:cNvPr>
            <p:cNvGrpSpPr/>
            <p:nvPr/>
          </p:nvGrpSpPr>
          <p:grpSpPr>
            <a:xfrm>
              <a:off x="-1135736" y="2053117"/>
              <a:ext cx="8467787" cy="4441553"/>
              <a:chOff x="1077044" y="2035983"/>
              <a:chExt cx="8467786" cy="4441553"/>
            </a:xfrm>
          </p:grpSpPr>
          <p:cxnSp>
            <p:nvCxnSpPr>
              <p:cNvPr id="54" name="Connettore 2 53">
                <a:extLst>
                  <a:ext uri="{FF2B5EF4-FFF2-40B4-BE49-F238E27FC236}">
                    <a16:creationId xmlns:a16="http://schemas.microsoft.com/office/drawing/2014/main" id="{7441F15A-E528-3F0A-B686-811FB58D03ED}"/>
                  </a:ext>
                </a:extLst>
              </p:cNvPr>
              <p:cNvCxnSpPr>
                <a:cxnSpLocks/>
                <a:endCxn id="55" idx="2"/>
              </p:cNvCxnSpPr>
              <p:nvPr/>
            </p:nvCxnSpPr>
            <p:spPr>
              <a:xfrm flipV="1">
                <a:off x="2662177" y="6156218"/>
                <a:ext cx="3508467" cy="15198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5" name="Arco 54">
                <a:extLst>
                  <a:ext uri="{FF2B5EF4-FFF2-40B4-BE49-F238E27FC236}">
                    <a16:creationId xmlns:a16="http://schemas.microsoft.com/office/drawing/2014/main" id="{9F00FA4F-002C-A701-A27B-0329F9211900}"/>
                  </a:ext>
                </a:extLst>
              </p:cNvPr>
              <p:cNvSpPr/>
              <p:nvPr/>
            </p:nvSpPr>
            <p:spPr>
              <a:xfrm rot="5195720">
                <a:off x="5508548" y="4906225"/>
                <a:ext cx="1249960" cy="1252232"/>
              </a:xfrm>
              <a:prstGeom prst="arc">
                <a:avLst>
                  <a:gd name="adj1" fmla="val 19013944"/>
                  <a:gd name="adj2" fmla="val 0"/>
                </a:avLst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6" name="Connettore 2 55">
                <a:extLst>
                  <a:ext uri="{FF2B5EF4-FFF2-40B4-BE49-F238E27FC236}">
                    <a16:creationId xmlns:a16="http://schemas.microsoft.com/office/drawing/2014/main" id="{8EEF2F3A-60F2-7E3C-B7D8-140A8A996275}"/>
                  </a:ext>
                </a:extLst>
              </p:cNvPr>
              <p:cNvCxnSpPr>
                <a:cxnSpLocks/>
                <a:stCxn id="55" idx="0"/>
              </p:cNvCxnSpPr>
              <p:nvPr/>
            </p:nvCxnSpPr>
            <p:spPr>
              <a:xfrm flipV="1">
                <a:off x="6587299" y="3176530"/>
                <a:ext cx="2760931" cy="278633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7" name="Rettangolo 56">
                <a:extLst>
                  <a:ext uri="{FF2B5EF4-FFF2-40B4-BE49-F238E27FC236}">
                    <a16:creationId xmlns:a16="http://schemas.microsoft.com/office/drawing/2014/main" id="{44AA93B9-1364-B539-7E96-25016CBEA405}"/>
                  </a:ext>
                </a:extLst>
              </p:cNvPr>
              <p:cNvSpPr/>
              <p:nvPr/>
            </p:nvSpPr>
            <p:spPr>
              <a:xfrm rot="2570871">
                <a:off x="6909843" y="5430932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Rettangolo 57">
                <a:extLst>
                  <a:ext uri="{FF2B5EF4-FFF2-40B4-BE49-F238E27FC236}">
                    <a16:creationId xmlns:a16="http://schemas.microsoft.com/office/drawing/2014/main" id="{BA9DF07C-A910-ECAE-0092-B8915EE88C68}"/>
                  </a:ext>
                </a:extLst>
              </p:cNvPr>
              <p:cNvSpPr/>
              <p:nvPr/>
            </p:nvSpPr>
            <p:spPr>
              <a:xfrm rot="2570871">
                <a:off x="7031486" y="5542526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E542C82D-7D5D-FDBB-1637-8B7CC2395BF6}"/>
                  </a:ext>
                </a:extLst>
              </p:cNvPr>
              <p:cNvSpPr/>
              <p:nvPr/>
            </p:nvSpPr>
            <p:spPr>
              <a:xfrm rot="5400000">
                <a:off x="5989508" y="6213986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ttangolo 59">
                <a:extLst>
                  <a:ext uri="{FF2B5EF4-FFF2-40B4-BE49-F238E27FC236}">
                    <a16:creationId xmlns:a16="http://schemas.microsoft.com/office/drawing/2014/main" id="{9DE8CD6F-0CE7-7078-256D-B9D41EDC4E1E}"/>
                  </a:ext>
                </a:extLst>
              </p:cNvPr>
              <p:cNvSpPr/>
              <p:nvPr/>
            </p:nvSpPr>
            <p:spPr>
              <a:xfrm rot="5400000">
                <a:off x="5989125" y="6047569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ttangolo 60">
                <a:extLst>
                  <a:ext uri="{FF2B5EF4-FFF2-40B4-BE49-F238E27FC236}">
                    <a16:creationId xmlns:a16="http://schemas.microsoft.com/office/drawing/2014/main" id="{A872A88E-F10D-66B3-36AD-F20FF199E293}"/>
                  </a:ext>
                </a:extLst>
              </p:cNvPr>
              <p:cNvSpPr/>
              <p:nvPr/>
            </p:nvSpPr>
            <p:spPr>
              <a:xfrm rot="2570871">
                <a:off x="9138869" y="3180230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ttangolo 61">
                <a:extLst>
                  <a:ext uri="{FF2B5EF4-FFF2-40B4-BE49-F238E27FC236}">
                    <a16:creationId xmlns:a16="http://schemas.microsoft.com/office/drawing/2014/main" id="{63A0DF84-3DE9-6CC2-B723-0BA6F2C74723}"/>
                  </a:ext>
                </a:extLst>
              </p:cNvPr>
              <p:cNvSpPr/>
              <p:nvPr/>
            </p:nvSpPr>
            <p:spPr>
              <a:xfrm rot="2570871">
                <a:off x="9264070" y="3295382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Arco 62">
                <a:extLst>
                  <a:ext uri="{FF2B5EF4-FFF2-40B4-BE49-F238E27FC236}">
                    <a16:creationId xmlns:a16="http://schemas.microsoft.com/office/drawing/2014/main" id="{D4CE72A8-5EA7-A5A1-2890-FEF3A292DD02}"/>
                  </a:ext>
                </a:extLst>
              </p:cNvPr>
              <p:cNvSpPr/>
              <p:nvPr/>
            </p:nvSpPr>
            <p:spPr>
              <a:xfrm rot="2690450">
                <a:off x="8198434" y="2035983"/>
                <a:ext cx="1346396" cy="1341800"/>
              </a:xfrm>
              <a:prstGeom prst="arc">
                <a:avLst>
                  <a:gd name="adj1" fmla="val 19013944"/>
                  <a:gd name="adj2" fmla="val 0"/>
                </a:avLst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40394B9C-B167-9C9C-503C-3EC38E9D798B}"/>
                  </a:ext>
                </a:extLst>
              </p:cNvPr>
              <p:cNvSpPr txBox="1"/>
              <p:nvPr/>
            </p:nvSpPr>
            <p:spPr>
              <a:xfrm>
                <a:off x="1077044" y="6119520"/>
                <a:ext cx="1557286" cy="358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/>
                  <a:t>Beam from linac</a:t>
                </a:r>
              </a:p>
            </p:txBody>
          </p:sp>
        </p:grp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C4ED734B-455F-6EA2-012F-348BF5F27FDA}"/>
              </a:ext>
            </a:extLst>
          </p:cNvPr>
          <p:cNvSpPr txBox="1"/>
          <p:nvPr/>
        </p:nvSpPr>
        <p:spPr>
          <a:xfrm>
            <a:off x="6456135" y="1834337"/>
            <a:ext cx="362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ECal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E3B01626-9F9F-EE57-009D-487A32541335}"/>
              </a:ext>
            </a:extLst>
          </p:cNvPr>
          <p:cNvSpPr txBox="1"/>
          <p:nvPr/>
        </p:nvSpPr>
        <p:spPr>
          <a:xfrm>
            <a:off x="6868885" y="1910537"/>
            <a:ext cx="3818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ETag</a:t>
            </a:r>
          </a:p>
        </p:txBody>
      </p:sp>
      <p:pic>
        <p:nvPicPr>
          <p:cNvPr id="70" name="Immagine 69">
            <a:extLst>
              <a:ext uri="{FF2B5EF4-FFF2-40B4-BE49-F238E27FC236}">
                <a16:creationId xmlns:a16="http://schemas.microsoft.com/office/drawing/2014/main" id="{1D86C355-CD5B-1786-A58F-FD131ED10C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5284" y="2982190"/>
            <a:ext cx="85725" cy="44450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157E8427-3987-48A3-C7C2-C568AD9E38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4918" t="-126658" r="-59084" b="8090"/>
          <a:stretch/>
        </p:blipFill>
        <p:spPr>
          <a:xfrm>
            <a:off x="6721497" y="1756073"/>
            <a:ext cx="217738" cy="971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3D528429-2D1A-59DB-2A3D-AB63C8A9FDDF}"/>
              </a:ext>
            </a:extLst>
          </p:cNvPr>
          <p:cNvSpPr txBox="1"/>
          <p:nvPr/>
        </p:nvSpPr>
        <p:spPr>
          <a:xfrm>
            <a:off x="6357710" y="1700987"/>
            <a:ext cx="5132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TimePix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26CA06DF-787E-CBDD-0F12-E39D0EC7E302}"/>
              </a:ext>
            </a:extLst>
          </p:cNvPr>
          <p:cNvSpPr txBox="1"/>
          <p:nvPr/>
        </p:nvSpPr>
        <p:spPr>
          <a:xfrm>
            <a:off x="6798955" y="1568184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Lead Glass </a:t>
            </a:r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E0000951-59C7-F1E5-0224-692B284B5528}"/>
              </a:ext>
            </a:extLst>
          </p:cNvPr>
          <p:cNvSpPr/>
          <p:nvPr/>
        </p:nvSpPr>
        <p:spPr>
          <a:xfrm>
            <a:off x="6811011" y="1617508"/>
            <a:ext cx="54000" cy="1043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C650BD63-89E3-39EE-301C-DF32BD33599F}"/>
              </a:ext>
            </a:extLst>
          </p:cNvPr>
          <p:cNvSpPr/>
          <p:nvPr/>
        </p:nvSpPr>
        <p:spPr>
          <a:xfrm>
            <a:off x="6826465" y="1579320"/>
            <a:ext cx="25807" cy="370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18E905FA-D9A7-55AC-28CD-789601E3D647}"/>
              </a:ext>
            </a:extLst>
          </p:cNvPr>
          <p:cNvSpPr txBox="1"/>
          <p:nvPr/>
        </p:nvSpPr>
        <p:spPr>
          <a:xfrm>
            <a:off x="5068598" y="5037283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7030A0"/>
                </a:solidFill>
              </a:rPr>
              <a:t>quadrupoles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A4B208E6-4E60-5C56-8554-7BF0AE96740C}"/>
              </a:ext>
            </a:extLst>
          </p:cNvPr>
          <p:cNvSpPr txBox="1"/>
          <p:nvPr/>
        </p:nvSpPr>
        <p:spPr>
          <a:xfrm>
            <a:off x="6410758" y="3743422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7030A0"/>
                </a:solidFill>
              </a:rPr>
              <a:t>quadrupoles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CasellaDiTesto 79">
                <a:extLst>
                  <a:ext uri="{FF2B5EF4-FFF2-40B4-BE49-F238E27FC236}">
                    <a16:creationId xmlns:a16="http://schemas.microsoft.com/office/drawing/2014/main" id="{DC91C5CC-A7B3-91EE-FDE7-195099D78770}"/>
                  </a:ext>
                </a:extLst>
              </p:cNvPr>
              <p:cNvSpPr txBox="1"/>
              <p:nvPr/>
            </p:nvSpPr>
            <p:spPr>
              <a:xfrm rot="16200000">
                <a:off x="1141955" y="5069399"/>
                <a:ext cx="131483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>
                    <a:solidFill>
                      <a:srgbClr val="7030A0"/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1400">
                    <a:solidFill>
                      <a:srgbClr val="7030A0"/>
                    </a:solidFill>
                  </a:rPr>
                  <a:t> dipole</a:t>
                </a:r>
                <a:endParaRPr lang="en-GB" sz="1400" baseline="3000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80" name="CasellaDiTesto 79">
                <a:extLst>
                  <a:ext uri="{FF2B5EF4-FFF2-40B4-BE49-F238E27FC236}">
                    <a16:creationId xmlns:a16="http://schemas.microsoft.com/office/drawing/2014/main" id="{DC91C5CC-A7B3-91EE-FDE7-195099D78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141955" y="5069399"/>
                <a:ext cx="1314833" cy="307777"/>
              </a:xfrm>
              <a:prstGeom prst="rect">
                <a:avLst/>
              </a:prstGeom>
              <a:blipFill>
                <a:blip r:embed="rId8"/>
                <a:stretch>
                  <a:fillRect l="-4000" r="-20000" b="-9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CasellaDiTesto 80">
                <a:extLst>
                  <a:ext uri="{FF2B5EF4-FFF2-40B4-BE49-F238E27FC236}">
                    <a16:creationId xmlns:a16="http://schemas.microsoft.com/office/drawing/2014/main" id="{FFE1A2A9-490F-2CD5-1090-E4E87D34D09B}"/>
                  </a:ext>
                </a:extLst>
              </p:cNvPr>
              <p:cNvSpPr txBox="1"/>
              <p:nvPr/>
            </p:nvSpPr>
            <p:spPr>
              <a:xfrm rot="16200000">
                <a:off x="1355315" y="5069399"/>
                <a:ext cx="131483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>
                    <a:solidFill>
                      <a:srgbClr val="7030A0"/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1400">
                    <a:solidFill>
                      <a:srgbClr val="7030A0"/>
                    </a:solidFill>
                  </a:rPr>
                  <a:t> dipole</a:t>
                </a:r>
                <a:endParaRPr lang="en-GB" sz="1400" baseline="3000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81" name="CasellaDiTesto 80">
                <a:extLst>
                  <a:ext uri="{FF2B5EF4-FFF2-40B4-BE49-F238E27FC236}">
                    <a16:creationId xmlns:a16="http://schemas.microsoft.com/office/drawing/2014/main" id="{FFE1A2A9-490F-2CD5-1090-E4E87D34D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355315" y="5069399"/>
                <a:ext cx="1314833" cy="307777"/>
              </a:xfrm>
              <a:prstGeom prst="rect">
                <a:avLst/>
              </a:prstGeom>
              <a:blipFill>
                <a:blip r:embed="rId9"/>
                <a:stretch>
                  <a:fillRect l="-4000" r="-20000" b="-9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93073C60-0AA2-9252-6BEF-B1670AEB3B49}"/>
                  </a:ext>
                </a:extLst>
              </p:cNvPr>
              <p:cNvSpPr txBox="1"/>
              <p:nvPr/>
            </p:nvSpPr>
            <p:spPr>
              <a:xfrm>
                <a:off x="3950600" y="6374503"/>
                <a:ext cx="18766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aseline="30000" dirty="0">
                    <a:solidFill>
                      <a:schemeClr val="accent1"/>
                    </a:solidFill>
                  </a:rPr>
                  <a:t>*</a:t>
                </a:r>
                <a:r>
                  <a:rPr lang="en-GB" sz="1200" dirty="0">
                    <a:solidFill>
                      <a:schemeClr val="accent1"/>
                    </a:solidFill>
                  </a:rPr>
                  <a:t>bending by 42</a:t>
                </a:r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</a:rPr>
                  <a:t>, R=1.84 m</a:t>
                </a:r>
                <a:r>
                  <a:rPr lang="en-GB" sz="1200" dirty="0">
                    <a:solidFill>
                      <a:schemeClr val="accent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93073C60-0AA2-9252-6BEF-B1670AEB3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600" y="6374503"/>
                <a:ext cx="1876668" cy="276999"/>
              </a:xfrm>
              <a:prstGeom prst="rect">
                <a:avLst/>
              </a:prstGeom>
              <a:blipFill>
                <a:blip r:embed="rId10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Connettore 2 83">
            <a:extLst>
              <a:ext uri="{FF2B5EF4-FFF2-40B4-BE49-F238E27FC236}">
                <a16:creationId xmlns:a16="http://schemas.microsoft.com/office/drawing/2014/main" id="{F18E5A62-949B-A69D-3A36-C02A182A0C05}"/>
              </a:ext>
            </a:extLst>
          </p:cNvPr>
          <p:cNvCxnSpPr/>
          <p:nvPr/>
        </p:nvCxnSpPr>
        <p:spPr>
          <a:xfrm flipV="1">
            <a:off x="2012731" y="5735887"/>
            <a:ext cx="1565494" cy="172874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3E9A96D4-06FB-6F9F-638F-369D0AD914F6}"/>
                  </a:ext>
                </a:extLst>
              </p:cNvPr>
              <p:cNvSpPr txBox="1"/>
              <p:nvPr/>
            </p:nvSpPr>
            <p:spPr>
              <a:xfrm rot="16200000">
                <a:off x="2727443" y="4316544"/>
                <a:ext cx="185995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>
                    <a:solidFill>
                      <a:schemeClr val="accent6"/>
                    </a:solidFill>
                  </a:rPr>
                  <a:t>60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1400">
                    <a:solidFill>
                      <a:schemeClr val="accent6"/>
                    </a:solidFill>
                  </a:rPr>
                  <a:t> dipole</a:t>
                </a:r>
              </a:p>
              <a:p>
                <a:r>
                  <a:rPr lang="en-GB" sz="1400">
                    <a:solidFill>
                      <a:schemeClr val="accent6"/>
                    </a:solidFill>
                  </a:rPr>
                  <a:t> linac spectrometer</a:t>
                </a:r>
                <a:endParaRPr lang="en-GB" sz="1400" baseline="3000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3E9A96D4-06FB-6F9F-638F-369D0AD91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727443" y="4316544"/>
                <a:ext cx="1859953" cy="523220"/>
              </a:xfrm>
              <a:prstGeom prst="rect">
                <a:avLst/>
              </a:prstGeom>
              <a:blipFill>
                <a:blip r:embed="rId11"/>
                <a:stretch>
                  <a:fillRect l="-2381" r="-11905" b="-13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633CEBF2-8C7D-431A-0A95-6A35133405A5}"/>
              </a:ext>
            </a:extLst>
          </p:cNvPr>
          <p:cNvSpPr txBox="1"/>
          <p:nvPr/>
        </p:nvSpPr>
        <p:spPr>
          <a:xfrm>
            <a:off x="4850849" y="5476278"/>
            <a:ext cx="875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collimators</a:t>
            </a:r>
          </a:p>
        </p:txBody>
      </p:sp>
      <p:pic>
        <p:nvPicPr>
          <p:cNvPr id="87" name="Immagine 86">
            <a:extLst>
              <a:ext uri="{FF2B5EF4-FFF2-40B4-BE49-F238E27FC236}">
                <a16:creationId xmlns:a16="http://schemas.microsoft.com/office/drawing/2014/main" id="{7B2CF68B-9017-2740-DC81-B12C0470F5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77817">
            <a:off x="3894325" y="5365715"/>
            <a:ext cx="138062" cy="71588"/>
          </a:xfrm>
          <a:prstGeom prst="rect">
            <a:avLst/>
          </a:prstGeom>
        </p:spPr>
      </p:pic>
      <p:cxnSp>
        <p:nvCxnSpPr>
          <p:cNvPr id="90" name="Connettore 2 89">
            <a:extLst>
              <a:ext uri="{FF2B5EF4-FFF2-40B4-BE49-F238E27FC236}">
                <a16:creationId xmlns:a16="http://schemas.microsoft.com/office/drawing/2014/main" id="{316D464F-A307-FEC6-F9E8-30F7C8184735}"/>
              </a:ext>
            </a:extLst>
          </p:cNvPr>
          <p:cNvCxnSpPr>
            <a:cxnSpLocks/>
          </p:cNvCxnSpPr>
          <p:nvPr/>
        </p:nvCxnSpPr>
        <p:spPr>
          <a:xfrm flipV="1">
            <a:off x="6816508" y="1732995"/>
            <a:ext cx="24176" cy="140400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2" name="Connettore 1 91">
            <a:extLst>
              <a:ext uri="{FF2B5EF4-FFF2-40B4-BE49-F238E27FC236}">
                <a16:creationId xmlns:a16="http://schemas.microsoft.com/office/drawing/2014/main" id="{B1721F55-EF54-3F8E-EE91-A5BC513A5BDC}"/>
              </a:ext>
            </a:extLst>
          </p:cNvPr>
          <p:cNvCxnSpPr>
            <a:cxnSpLocks/>
          </p:cNvCxnSpPr>
          <p:nvPr/>
        </p:nvCxnSpPr>
        <p:spPr>
          <a:xfrm flipH="1">
            <a:off x="3946683" y="5669331"/>
            <a:ext cx="579214" cy="579214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5" name="Immagine 94">
            <a:extLst>
              <a:ext uri="{FF2B5EF4-FFF2-40B4-BE49-F238E27FC236}">
                <a16:creationId xmlns:a16="http://schemas.microsoft.com/office/drawing/2014/main" id="{D58D59EA-C046-7515-4CA3-E79797096D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4918" t="-126658" r="-59084" b="8090"/>
          <a:stretch/>
        </p:blipFill>
        <p:spPr>
          <a:xfrm rot="2817941">
            <a:off x="6966867" y="3035003"/>
            <a:ext cx="217738" cy="971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346D7C23-9385-F749-8CE4-C5CB6F653B39}"/>
              </a:ext>
            </a:extLst>
          </p:cNvPr>
          <p:cNvSpPr txBox="1"/>
          <p:nvPr/>
        </p:nvSpPr>
        <p:spPr>
          <a:xfrm>
            <a:off x="7023822" y="3060786"/>
            <a:ext cx="410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6"/>
                </a:solidFill>
              </a:rPr>
              <a:t>FitPix</a:t>
            </a:r>
          </a:p>
        </p:txBody>
      </p:sp>
      <p:sp>
        <p:nvSpPr>
          <p:cNvPr id="98" name="Rettangolo 97">
            <a:extLst>
              <a:ext uri="{FF2B5EF4-FFF2-40B4-BE49-F238E27FC236}">
                <a16:creationId xmlns:a16="http://schemas.microsoft.com/office/drawing/2014/main" id="{3E0A2660-3824-FEC4-ADBC-F20C16CBC090}"/>
              </a:ext>
            </a:extLst>
          </p:cNvPr>
          <p:cNvSpPr/>
          <p:nvPr/>
        </p:nvSpPr>
        <p:spPr>
          <a:xfrm rot="2696996">
            <a:off x="7107361" y="2982821"/>
            <a:ext cx="54000" cy="1043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ttangolo 98">
            <a:extLst>
              <a:ext uri="{FF2B5EF4-FFF2-40B4-BE49-F238E27FC236}">
                <a16:creationId xmlns:a16="http://schemas.microsoft.com/office/drawing/2014/main" id="{9785F92C-EC99-B066-ADA5-5FBBF09A3256}"/>
              </a:ext>
            </a:extLst>
          </p:cNvPr>
          <p:cNvSpPr/>
          <p:nvPr/>
        </p:nvSpPr>
        <p:spPr>
          <a:xfrm rot="2696996">
            <a:off x="7170440" y="2966858"/>
            <a:ext cx="25807" cy="370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9066E774-608B-1403-278E-F4A872C760F9}"/>
              </a:ext>
            </a:extLst>
          </p:cNvPr>
          <p:cNvSpPr txBox="1"/>
          <p:nvPr/>
        </p:nvSpPr>
        <p:spPr>
          <a:xfrm>
            <a:off x="7127108" y="2936349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6"/>
                </a:solidFill>
              </a:rPr>
              <a:t>Lead Glass </a:t>
            </a:r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52BAAC30-AB58-7668-1609-207ED73FB2C6}"/>
              </a:ext>
            </a:extLst>
          </p:cNvPr>
          <p:cNvSpPr txBox="1"/>
          <p:nvPr/>
        </p:nvSpPr>
        <p:spPr>
          <a:xfrm>
            <a:off x="7666614" y="2873884"/>
            <a:ext cx="1838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BTF diagnostics </a:t>
            </a:r>
          </a:p>
        </p:txBody>
      </p: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22B98F36-9747-AABE-CB3E-90714535F6A4}"/>
              </a:ext>
            </a:extLst>
          </p:cNvPr>
          <p:cNvSpPr txBox="1"/>
          <p:nvPr/>
        </p:nvSpPr>
        <p:spPr>
          <a:xfrm>
            <a:off x="5983655" y="225191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solidFill>
                  <a:schemeClr val="tx1">
                    <a:lumMod val="50000"/>
                    <a:lumOff val="50000"/>
                  </a:schemeClr>
                </a:solidFill>
              </a:rPr>
              <a:t>Vacuum </a:t>
            </a:r>
          </a:p>
          <a:p>
            <a:r>
              <a:rPr lang="en-GB" sz="1000">
                <a:solidFill>
                  <a:schemeClr val="tx1">
                    <a:lumMod val="50000"/>
                    <a:lumOff val="50000"/>
                  </a:schemeClr>
                </a:solidFill>
              </a:rPr>
              <a:t>vessel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CasellaDiTesto 102">
                <a:extLst>
                  <a:ext uri="{FF2B5EF4-FFF2-40B4-BE49-F238E27FC236}">
                    <a16:creationId xmlns:a16="http://schemas.microsoft.com/office/drawing/2014/main" id="{9BFAC91B-0FD0-E109-D4A4-68C0B4F54EE7}"/>
                  </a:ext>
                </a:extLst>
              </p:cNvPr>
              <p:cNvSpPr txBox="1"/>
              <p:nvPr/>
            </p:nvSpPr>
            <p:spPr>
              <a:xfrm>
                <a:off x="7030242" y="2594621"/>
                <a:ext cx="207845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PADME dipole off (residual </a:t>
                </a:r>
                <a14:m>
                  <m:oMath xmlns:m="http://schemas.openxmlformats.org/officeDocument/2006/math">
                    <m:r>
                      <a:rPr lang="en-GB" sz="10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0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GB" sz="10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10G)</a:t>
                </a:r>
              </a:p>
            </p:txBody>
          </p:sp>
        </mc:Choice>
        <mc:Fallback>
          <p:sp>
            <p:nvSpPr>
              <p:cNvPr id="103" name="CasellaDiTesto 102">
                <a:extLst>
                  <a:ext uri="{FF2B5EF4-FFF2-40B4-BE49-F238E27FC236}">
                    <a16:creationId xmlns:a16="http://schemas.microsoft.com/office/drawing/2014/main" id="{9BFAC91B-0FD0-E109-D4A4-68C0B4F54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242" y="2594621"/>
                <a:ext cx="2078454" cy="246221"/>
              </a:xfrm>
              <a:prstGeom prst="rect">
                <a:avLst/>
              </a:prstGeom>
              <a:blipFill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D07D3C54-BB14-AB93-6413-8EF7ACD2102E}"/>
              </a:ext>
            </a:extLst>
          </p:cNvPr>
          <p:cNvSpPr txBox="1"/>
          <p:nvPr/>
        </p:nvSpPr>
        <p:spPr>
          <a:xfrm>
            <a:off x="5698487" y="5595430"/>
            <a:ext cx="2429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chemeClr val="bg1">
                    <a:lumMod val="50000"/>
                  </a:schemeClr>
                </a:solidFill>
              </a:rPr>
              <a:t>Momentum selection</a:t>
            </a:r>
          </a:p>
        </p:txBody>
      </p: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BA8DFAF6-48E2-5C85-6BDF-FCBDE1EEC210}"/>
              </a:ext>
            </a:extLst>
          </p:cNvPr>
          <p:cNvSpPr txBox="1"/>
          <p:nvPr/>
        </p:nvSpPr>
        <p:spPr>
          <a:xfrm>
            <a:off x="5800875" y="4503121"/>
            <a:ext cx="3290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chemeClr val="bg1">
                    <a:lumMod val="50000"/>
                  </a:schemeClr>
                </a:solidFill>
              </a:rPr>
              <a:t>Beam transport and focussing</a:t>
            </a: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4F9123DD-31CB-F586-A286-5FB5CB76C198}"/>
              </a:ext>
            </a:extLst>
          </p:cNvPr>
          <p:cNvSpPr txBox="1"/>
          <p:nvPr/>
        </p:nvSpPr>
        <p:spPr>
          <a:xfrm>
            <a:off x="7134603" y="1687004"/>
            <a:ext cx="1995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chemeClr val="bg1">
                    <a:lumMod val="50000"/>
                  </a:schemeClr>
                </a:solidFill>
              </a:rPr>
              <a:t>PADME detectors</a:t>
            </a:r>
          </a:p>
        </p:txBody>
      </p:sp>
    </p:spTree>
    <p:extLst>
      <p:ext uri="{BB962C8B-B14F-4D97-AF65-F5344CB8AC3E}">
        <p14:creationId xmlns:p14="http://schemas.microsoft.com/office/powerpoint/2010/main" val="370384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85C085-6F1A-025C-9234-7C9A3EEB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46" y="1046120"/>
            <a:ext cx="6423471" cy="5259135"/>
          </a:xfrm>
          <a:prstGeom prst="rect">
            <a:avLst/>
          </a:prstGeom>
        </p:spPr>
      </p:pic>
      <p:cxnSp>
        <p:nvCxnSpPr>
          <p:cNvPr id="51" name="Connettore 1 50">
            <a:extLst>
              <a:ext uri="{FF2B5EF4-FFF2-40B4-BE49-F238E27FC236}">
                <a16:creationId xmlns:a16="http://schemas.microsoft.com/office/drawing/2014/main" id="{D0AE943B-EDB8-E304-7255-B8D56C96618A}"/>
              </a:ext>
            </a:extLst>
          </p:cNvPr>
          <p:cNvCxnSpPr>
            <a:cxnSpLocks/>
          </p:cNvCxnSpPr>
          <p:nvPr/>
        </p:nvCxnSpPr>
        <p:spPr>
          <a:xfrm flipH="1">
            <a:off x="6664074" y="3151793"/>
            <a:ext cx="360000" cy="36000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C20E8CA-7C89-315B-4C20-5E5F14CE43F0}"/>
              </a:ext>
            </a:extLst>
          </p:cNvPr>
          <p:cNvSpPr txBox="1"/>
          <p:nvPr/>
        </p:nvSpPr>
        <p:spPr>
          <a:xfrm rot="16200000">
            <a:off x="6931323" y="4158349"/>
            <a:ext cx="795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BTF-1 hall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AC5192BE-C8F3-E9F6-9E48-8D48730A7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216" y="1707992"/>
            <a:ext cx="301625" cy="298450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948A798F-1F4B-E1FD-3A68-64FD75BB5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247" y="1805466"/>
            <a:ext cx="123483" cy="262569"/>
          </a:xfrm>
          <a:prstGeom prst="rect">
            <a:avLst/>
          </a:prstGeom>
        </p:spPr>
      </p:pic>
      <p:grpSp>
        <p:nvGrpSpPr>
          <p:cNvPr id="53" name="Gruppo 52">
            <a:extLst>
              <a:ext uri="{FF2B5EF4-FFF2-40B4-BE49-F238E27FC236}">
                <a16:creationId xmlns:a16="http://schemas.microsoft.com/office/drawing/2014/main" id="{D7C52352-D6F7-FE61-0C1E-6CF6AEAC07AC}"/>
              </a:ext>
            </a:extLst>
          </p:cNvPr>
          <p:cNvGrpSpPr/>
          <p:nvPr/>
        </p:nvGrpSpPr>
        <p:grpSpPr>
          <a:xfrm>
            <a:off x="1492429" y="2623503"/>
            <a:ext cx="5325152" cy="3305444"/>
            <a:chOff x="2662177" y="2035983"/>
            <a:chExt cx="6882653" cy="4272220"/>
          </a:xfrm>
        </p:grpSpPr>
        <p:cxnSp>
          <p:nvCxnSpPr>
            <p:cNvPr id="54" name="Connettore 2 53">
              <a:extLst>
                <a:ext uri="{FF2B5EF4-FFF2-40B4-BE49-F238E27FC236}">
                  <a16:creationId xmlns:a16="http://schemas.microsoft.com/office/drawing/2014/main" id="{7441F15A-E528-3F0A-B686-811FB58D03ED}"/>
                </a:ext>
              </a:extLst>
            </p:cNvPr>
            <p:cNvCxnSpPr>
              <a:cxnSpLocks/>
              <a:endCxn id="55" idx="2"/>
            </p:cNvCxnSpPr>
            <p:nvPr/>
          </p:nvCxnSpPr>
          <p:spPr>
            <a:xfrm flipV="1">
              <a:off x="2662177" y="6156218"/>
              <a:ext cx="3508467" cy="15198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Arco 54">
              <a:extLst>
                <a:ext uri="{FF2B5EF4-FFF2-40B4-BE49-F238E27FC236}">
                  <a16:creationId xmlns:a16="http://schemas.microsoft.com/office/drawing/2014/main" id="{9F00FA4F-002C-A701-A27B-0329F9211900}"/>
                </a:ext>
              </a:extLst>
            </p:cNvPr>
            <p:cNvSpPr/>
            <p:nvPr/>
          </p:nvSpPr>
          <p:spPr>
            <a:xfrm rot="5195720">
              <a:off x="5508548" y="4906225"/>
              <a:ext cx="1249960" cy="1252232"/>
            </a:xfrm>
            <a:prstGeom prst="arc">
              <a:avLst>
                <a:gd name="adj1" fmla="val 19013944"/>
                <a:gd name="adj2" fmla="val 0"/>
              </a:avLst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6" name="Connettore 2 55">
              <a:extLst>
                <a:ext uri="{FF2B5EF4-FFF2-40B4-BE49-F238E27FC236}">
                  <a16:creationId xmlns:a16="http://schemas.microsoft.com/office/drawing/2014/main" id="{8EEF2F3A-60F2-7E3C-B7D8-140A8A996275}"/>
                </a:ext>
              </a:extLst>
            </p:cNvPr>
            <p:cNvCxnSpPr>
              <a:cxnSpLocks/>
              <a:stCxn id="55" idx="0"/>
            </p:cNvCxnSpPr>
            <p:nvPr/>
          </p:nvCxnSpPr>
          <p:spPr>
            <a:xfrm flipV="1">
              <a:off x="6587299" y="3176530"/>
              <a:ext cx="2760931" cy="278633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44AA93B9-1364-B539-7E96-25016CBEA405}"/>
                </a:ext>
              </a:extLst>
            </p:cNvPr>
            <p:cNvSpPr/>
            <p:nvPr/>
          </p:nvSpPr>
          <p:spPr>
            <a:xfrm rot="2570871">
              <a:off x="6909843" y="5430932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BA9DF07C-A910-ECAE-0092-B8915EE88C68}"/>
                </a:ext>
              </a:extLst>
            </p:cNvPr>
            <p:cNvSpPr/>
            <p:nvPr/>
          </p:nvSpPr>
          <p:spPr>
            <a:xfrm rot="2570871">
              <a:off x="7031486" y="5542526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E542C82D-7D5D-FDBB-1637-8B7CC2395BF6}"/>
                </a:ext>
              </a:extLst>
            </p:cNvPr>
            <p:cNvSpPr/>
            <p:nvPr/>
          </p:nvSpPr>
          <p:spPr>
            <a:xfrm rot="5400000">
              <a:off x="5989508" y="6213986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9DE8CD6F-0CE7-7078-256D-B9D41EDC4E1E}"/>
                </a:ext>
              </a:extLst>
            </p:cNvPr>
            <p:cNvSpPr/>
            <p:nvPr/>
          </p:nvSpPr>
          <p:spPr>
            <a:xfrm rot="5400000">
              <a:off x="5989125" y="6047569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A872A88E-F10D-66B3-36AD-F20FF199E293}"/>
                </a:ext>
              </a:extLst>
            </p:cNvPr>
            <p:cNvSpPr/>
            <p:nvPr/>
          </p:nvSpPr>
          <p:spPr>
            <a:xfrm rot="2570871">
              <a:off x="9138869" y="3180230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63A0DF84-3DE9-6CC2-B723-0BA6F2C74723}"/>
                </a:ext>
              </a:extLst>
            </p:cNvPr>
            <p:cNvSpPr/>
            <p:nvPr/>
          </p:nvSpPr>
          <p:spPr>
            <a:xfrm rot="2570871">
              <a:off x="9264070" y="3295382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Arco 62">
              <a:extLst>
                <a:ext uri="{FF2B5EF4-FFF2-40B4-BE49-F238E27FC236}">
                  <a16:creationId xmlns:a16="http://schemas.microsoft.com/office/drawing/2014/main" id="{D4CE72A8-5EA7-A5A1-2890-FEF3A292DD02}"/>
                </a:ext>
              </a:extLst>
            </p:cNvPr>
            <p:cNvSpPr/>
            <p:nvPr/>
          </p:nvSpPr>
          <p:spPr>
            <a:xfrm rot="2690450">
              <a:off x="8198434" y="2035983"/>
              <a:ext cx="1346396" cy="1341800"/>
            </a:xfrm>
            <a:prstGeom prst="arc">
              <a:avLst>
                <a:gd name="adj1" fmla="val 19013944"/>
                <a:gd name="adj2" fmla="val 0"/>
              </a:avLst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70" name="Immagine 69">
            <a:extLst>
              <a:ext uri="{FF2B5EF4-FFF2-40B4-BE49-F238E27FC236}">
                <a16:creationId xmlns:a16="http://schemas.microsoft.com/office/drawing/2014/main" id="{1D86C355-CD5B-1786-A58F-FD131ED10C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5284" y="2982190"/>
            <a:ext cx="85725" cy="44450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157E8427-3987-48A3-C7C2-C568AD9E38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4918" t="-126658" r="-59084" b="8090"/>
          <a:stretch/>
        </p:blipFill>
        <p:spPr>
          <a:xfrm>
            <a:off x="6721497" y="1756073"/>
            <a:ext cx="217738" cy="971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5" name="Rettangolo 74">
            <a:extLst>
              <a:ext uri="{FF2B5EF4-FFF2-40B4-BE49-F238E27FC236}">
                <a16:creationId xmlns:a16="http://schemas.microsoft.com/office/drawing/2014/main" id="{E0000951-59C7-F1E5-0224-692B284B5528}"/>
              </a:ext>
            </a:extLst>
          </p:cNvPr>
          <p:cNvSpPr/>
          <p:nvPr/>
        </p:nvSpPr>
        <p:spPr>
          <a:xfrm>
            <a:off x="6811011" y="1617508"/>
            <a:ext cx="54000" cy="1043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0" name="Connettore 2 89">
            <a:extLst>
              <a:ext uri="{FF2B5EF4-FFF2-40B4-BE49-F238E27FC236}">
                <a16:creationId xmlns:a16="http://schemas.microsoft.com/office/drawing/2014/main" id="{316D464F-A307-FEC6-F9E8-30F7C8184735}"/>
              </a:ext>
            </a:extLst>
          </p:cNvPr>
          <p:cNvCxnSpPr>
            <a:cxnSpLocks/>
          </p:cNvCxnSpPr>
          <p:nvPr/>
        </p:nvCxnSpPr>
        <p:spPr>
          <a:xfrm flipV="1">
            <a:off x="6816508" y="1732995"/>
            <a:ext cx="24176" cy="140400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5" name="Immagine 94">
            <a:extLst>
              <a:ext uri="{FF2B5EF4-FFF2-40B4-BE49-F238E27FC236}">
                <a16:creationId xmlns:a16="http://schemas.microsoft.com/office/drawing/2014/main" id="{D58D59EA-C046-7515-4CA3-E79797096D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4918" t="-126658" r="-59084" b="8090"/>
          <a:stretch/>
        </p:blipFill>
        <p:spPr>
          <a:xfrm rot="2817941">
            <a:off x="6966867" y="3035003"/>
            <a:ext cx="217738" cy="971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346D7C23-9385-F749-8CE4-C5CB6F653B39}"/>
              </a:ext>
            </a:extLst>
          </p:cNvPr>
          <p:cNvSpPr txBox="1"/>
          <p:nvPr/>
        </p:nvSpPr>
        <p:spPr>
          <a:xfrm>
            <a:off x="7023822" y="3060786"/>
            <a:ext cx="410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solidFill>
                  <a:schemeClr val="accent6"/>
                </a:solidFill>
              </a:rPr>
              <a:t>FitPix</a:t>
            </a:r>
            <a:endParaRPr lang="it-IT" sz="800" dirty="0">
              <a:solidFill>
                <a:schemeClr val="accent6"/>
              </a:solidFill>
            </a:endParaRPr>
          </a:p>
        </p:txBody>
      </p:sp>
      <p:sp>
        <p:nvSpPr>
          <p:cNvPr id="98" name="Rettangolo 97">
            <a:extLst>
              <a:ext uri="{FF2B5EF4-FFF2-40B4-BE49-F238E27FC236}">
                <a16:creationId xmlns:a16="http://schemas.microsoft.com/office/drawing/2014/main" id="{3E0A2660-3824-FEC4-ADBC-F20C16CBC090}"/>
              </a:ext>
            </a:extLst>
          </p:cNvPr>
          <p:cNvSpPr/>
          <p:nvPr/>
        </p:nvSpPr>
        <p:spPr>
          <a:xfrm rot="2696996">
            <a:off x="7107361" y="2982821"/>
            <a:ext cx="54000" cy="1043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Rettangolo 98">
            <a:extLst>
              <a:ext uri="{FF2B5EF4-FFF2-40B4-BE49-F238E27FC236}">
                <a16:creationId xmlns:a16="http://schemas.microsoft.com/office/drawing/2014/main" id="{9785F92C-EC99-B066-ADA5-5FBBF09A3256}"/>
              </a:ext>
            </a:extLst>
          </p:cNvPr>
          <p:cNvSpPr/>
          <p:nvPr/>
        </p:nvSpPr>
        <p:spPr>
          <a:xfrm rot="2696996">
            <a:off x="7170440" y="2966858"/>
            <a:ext cx="25807" cy="370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9066E774-608B-1403-278E-F4A872C760F9}"/>
              </a:ext>
            </a:extLst>
          </p:cNvPr>
          <p:cNvSpPr txBox="1"/>
          <p:nvPr/>
        </p:nvSpPr>
        <p:spPr>
          <a:xfrm>
            <a:off x="7127108" y="2936349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solidFill>
                  <a:schemeClr val="accent6"/>
                </a:solidFill>
              </a:rPr>
              <a:t>Lead Glass 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3035A0EF-C80C-94D5-47D9-2B1F62266010}"/>
              </a:ext>
            </a:extLst>
          </p:cNvPr>
          <p:cNvCxnSpPr>
            <a:cxnSpLocks/>
          </p:cNvCxnSpPr>
          <p:nvPr/>
        </p:nvCxnSpPr>
        <p:spPr>
          <a:xfrm flipH="1" flipV="1">
            <a:off x="3071838" y="3760135"/>
            <a:ext cx="229415" cy="20902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B465BFB7-689D-B44F-3EF1-BAE0CB7D15AB}"/>
              </a:ext>
            </a:extLst>
          </p:cNvPr>
          <p:cNvCxnSpPr>
            <a:cxnSpLocks/>
          </p:cNvCxnSpPr>
          <p:nvPr/>
        </p:nvCxnSpPr>
        <p:spPr>
          <a:xfrm>
            <a:off x="7380245" y="3188268"/>
            <a:ext cx="1706605" cy="1550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4CA2710-0D7B-3E60-FAF3-A302EDE03D3C}"/>
                  </a:ext>
                </a:extLst>
              </p:cNvPr>
              <p:cNvSpPr txBox="1"/>
              <p:nvPr/>
            </p:nvSpPr>
            <p:spPr>
              <a:xfrm>
                <a:off x="9174270" y="4576981"/>
                <a:ext cx="274485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256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400" dirty="0"/>
                  <a:t>256 pixels, 55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400" dirty="0"/>
                  <a:t>55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1400" dirty="0"/>
                  <a:t>m</a:t>
                </a:r>
                <a:r>
                  <a:rPr lang="en-GB" sz="1400" baseline="30000" dirty="0"/>
                  <a:t>2</a:t>
                </a:r>
                <a:r>
                  <a:rPr lang="en-GB" sz="1400" dirty="0"/>
                  <a:t> each</a:t>
                </a:r>
              </a:p>
              <a:p>
                <a:r>
                  <a:rPr lang="en-GB" dirty="0"/>
                  <a:t>Typical spot: 1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1 mm</a:t>
                </a:r>
                <a:r>
                  <a:rPr lang="en-GB" baseline="30000" dirty="0"/>
                  <a:t>2</a:t>
                </a:r>
              </a:p>
              <a:p>
                <a:r>
                  <a:rPr lang="en-GB" sz="1200" dirty="0"/>
                  <a:t>(but not same focus as on PADME target)</a:t>
                </a:r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4CA2710-0D7B-3E60-FAF3-A302EDE03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4270" y="4576981"/>
                <a:ext cx="2744854" cy="769441"/>
              </a:xfrm>
              <a:prstGeom prst="rect">
                <a:avLst/>
              </a:prstGeom>
              <a:blipFill>
                <a:blip r:embed="rId6"/>
                <a:stretch>
                  <a:fillRect l="-1843" t="-1639"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magine 18">
            <a:extLst>
              <a:ext uri="{FF2B5EF4-FFF2-40B4-BE49-F238E27FC236}">
                <a16:creationId xmlns:a16="http://schemas.microsoft.com/office/drawing/2014/main" id="{26C6E020-BC6C-907B-254F-B552E7DC4F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02"/>
          <a:stretch/>
        </p:blipFill>
        <p:spPr>
          <a:xfrm>
            <a:off x="8414284" y="1445398"/>
            <a:ext cx="3793328" cy="1354581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DD7AAC09-4037-1F46-C18B-4AABBA3C5D09}"/>
              </a:ext>
            </a:extLst>
          </p:cNvPr>
          <p:cNvCxnSpPr>
            <a:cxnSpLocks/>
          </p:cNvCxnSpPr>
          <p:nvPr/>
        </p:nvCxnSpPr>
        <p:spPr>
          <a:xfrm flipV="1">
            <a:off x="7688616" y="2591880"/>
            <a:ext cx="673674" cy="43778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B47BCFC-D0F4-6A2C-731B-DE6272B9BED5}"/>
              </a:ext>
            </a:extLst>
          </p:cNvPr>
          <p:cNvSpPr txBox="1"/>
          <p:nvPr/>
        </p:nvSpPr>
        <p:spPr>
          <a:xfrm>
            <a:off x="1497360" y="3465493"/>
            <a:ext cx="170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 monitor</a:t>
            </a:r>
            <a:endParaRPr lang="en-GB" baseline="30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1DCFE1D-F1AE-1900-5D1D-8B73E2BA3D10}"/>
              </a:ext>
            </a:extLst>
          </p:cNvPr>
          <p:cNvSpPr txBox="1"/>
          <p:nvPr/>
        </p:nvSpPr>
        <p:spPr>
          <a:xfrm>
            <a:off x="7794260" y="2905511"/>
            <a:ext cx="1292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dipole 2 off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F442C905-E17E-CE1B-168D-44F14AA691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77817">
            <a:off x="3894325" y="5365715"/>
            <a:ext cx="138062" cy="7158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8FA530D-3F23-33C4-73DD-B259D1644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12136" r="48459" b="50000"/>
          <a:stretch/>
        </p:blipFill>
        <p:spPr bwMode="auto">
          <a:xfrm>
            <a:off x="1428837" y="2331235"/>
            <a:ext cx="2823585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DCDD3B1-ED3B-657E-163F-4DA32C4F8EA8}"/>
              </a:ext>
            </a:extLst>
          </p:cNvPr>
          <p:cNvSpPr txBox="1"/>
          <p:nvPr/>
        </p:nvSpPr>
        <p:spPr>
          <a:xfrm>
            <a:off x="2926414" y="2886104"/>
            <a:ext cx="4555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solidFill>
                  <a:schemeClr val="bg1">
                    <a:lumMod val="85000"/>
                  </a:schemeClr>
                </a:solidFill>
              </a:rPr>
              <a:t>200 ns</a:t>
            </a:r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57EC284E-DD14-EF52-374A-B24051C2B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19935" r="63956" b="40844"/>
          <a:stretch/>
        </p:blipFill>
        <p:spPr bwMode="auto">
          <a:xfrm>
            <a:off x="9107671" y="2975930"/>
            <a:ext cx="2512388" cy="160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B6F95356-258D-5408-886F-418B2C1B0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3" t="46438" r="43234" b="25543"/>
          <a:stretch/>
        </p:blipFill>
        <p:spPr bwMode="auto">
          <a:xfrm>
            <a:off x="10845800" y="3525923"/>
            <a:ext cx="1114426" cy="105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962ED625-955A-6BFE-7609-BF6DC86C18E0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0059" y="2978110"/>
            <a:ext cx="340166" cy="561600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4F3D6B53-B812-1478-9E83-1FB9908F4D4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66" t="7944" r="4340" b="2780"/>
          <a:stretch/>
        </p:blipFill>
        <p:spPr>
          <a:xfrm>
            <a:off x="3528461" y="385211"/>
            <a:ext cx="2270962" cy="99397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378A0173-3F03-8E40-FD18-2B662EEAF3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1890" y="385210"/>
            <a:ext cx="1692000" cy="99180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0" name="Rettangolo 49">
            <a:extLst>
              <a:ext uri="{FF2B5EF4-FFF2-40B4-BE49-F238E27FC236}">
                <a16:creationId xmlns:a16="http://schemas.microsoft.com/office/drawing/2014/main" id="{C77AA251-5116-E875-95BF-994521455172}"/>
              </a:ext>
            </a:extLst>
          </p:cNvPr>
          <p:cNvSpPr/>
          <p:nvPr/>
        </p:nvSpPr>
        <p:spPr>
          <a:xfrm>
            <a:off x="6825517" y="1580279"/>
            <a:ext cx="25807" cy="370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D6C8EF6D-C2AC-CAC1-EFB5-31ACE6A1E5F6}"/>
              </a:ext>
            </a:extLst>
          </p:cNvPr>
          <p:cNvSpPr txBox="1"/>
          <p:nvPr/>
        </p:nvSpPr>
        <p:spPr>
          <a:xfrm>
            <a:off x="6200553" y="18627"/>
            <a:ext cx="1266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dipole 2 on</a:t>
            </a:r>
          </a:p>
        </p:txBody>
      </p:sp>
      <p:sp>
        <p:nvSpPr>
          <p:cNvPr id="73" name="Freccia bidirezionale orizzontale 72">
            <a:extLst>
              <a:ext uri="{FF2B5EF4-FFF2-40B4-BE49-F238E27FC236}">
                <a16:creationId xmlns:a16="http://schemas.microsoft.com/office/drawing/2014/main" id="{9E935322-7FD3-A509-9CFE-413A8FB6F22D}"/>
              </a:ext>
            </a:extLst>
          </p:cNvPr>
          <p:cNvSpPr/>
          <p:nvPr/>
        </p:nvSpPr>
        <p:spPr>
          <a:xfrm>
            <a:off x="4861499" y="812740"/>
            <a:ext cx="389535" cy="79856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Freccia bidirezionale orizzontale 78">
            <a:extLst>
              <a:ext uri="{FF2B5EF4-FFF2-40B4-BE49-F238E27FC236}">
                <a16:creationId xmlns:a16="http://schemas.microsoft.com/office/drawing/2014/main" id="{C4AC5CED-7636-5F4A-F8A4-F87FFB742ACD}"/>
              </a:ext>
            </a:extLst>
          </p:cNvPr>
          <p:cNvSpPr/>
          <p:nvPr/>
        </p:nvSpPr>
        <p:spPr>
          <a:xfrm>
            <a:off x="2952100" y="3040475"/>
            <a:ext cx="389535" cy="7985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2B41533D-3E5A-2766-2A00-5D29022D9013}"/>
              </a:ext>
            </a:extLst>
          </p:cNvPr>
          <p:cNvSpPr txBox="1"/>
          <p:nvPr/>
        </p:nvSpPr>
        <p:spPr>
          <a:xfrm>
            <a:off x="4835087" y="669164"/>
            <a:ext cx="4555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solidFill>
                  <a:schemeClr val="bg1">
                    <a:lumMod val="65000"/>
                  </a:schemeClr>
                </a:solidFill>
              </a:rPr>
              <a:t>200 ns</a:t>
            </a:r>
          </a:p>
        </p:txBody>
      </p:sp>
      <p:cxnSp>
        <p:nvCxnSpPr>
          <p:cNvPr id="91" name="Connettore 1 90">
            <a:extLst>
              <a:ext uri="{FF2B5EF4-FFF2-40B4-BE49-F238E27FC236}">
                <a16:creationId xmlns:a16="http://schemas.microsoft.com/office/drawing/2014/main" id="{3217BBE8-9C4D-A1D0-88CB-763C3CE5067A}"/>
              </a:ext>
            </a:extLst>
          </p:cNvPr>
          <p:cNvCxnSpPr>
            <a:cxnSpLocks/>
          </p:cNvCxnSpPr>
          <p:nvPr/>
        </p:nvCxnSpPr>
        <p:spPr>
          <a:xfrm>
            <a:off x="6296723" y="1265287"/>
            <a:ext cx="449341" cy="399943"/>
          </a:xfrm>
          <a:prstGeom prst="line">
            <a:avLst/>
          </a:prstGeom>
          <a:ln>
            <a:solidFill>
              <a:srgbClr val="1707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4A9BC5F8-E50C-39DD-8244-8615AE84CC3C}"/>
              </a:ext>
            </a:extLst>
          </p:cNvPr>
          <p:cNvSpPr txBox="1"/>
          <p:nvPr/>
        </p:nvSpPr>
        <p:spPr>
          <a:xfrm>
            <a:off x="6798955" y="1568184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Lead Glass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1198602-B43D-0362-6F1C-17AF3395E0E9}"/>
                  </a:ext>
                </a:extLst>
              </p:cNvPr>
              <p:cNvSpPr txBox="1"/>
              <p:nvPr/>
            </p:nvSpPr>
            <p:spPr>
              <a:xfrm>
                <a:off x="7553722" y="377786"/>
                <a:ext cx="30460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Lead glass: 10.5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it-IT" dirty="0" smtClean="0"/>
                      <m:t>10.5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37 cm</a:t>
                </a:r>
                <a:r>
                  <a:rPr lang="it-IT" baseline="30000" dirty="0"/>
                  <a:t>3</a:t>
                </a:r>
              </a:p>
              <a:p>
                <a:r>
                  <a:rPr lang="it-IT" sz="1400" dirty="0"/>
                  <a:t>Single PMT, 1024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400" dirty="0"/>
                  <a:t>1 ns samples</a:t>
                </a:r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1198602-B43D-0362-6F1C-17AF3395E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3722" y="377786"/>
                <a:ext cx="3046027" cy="584775"/>
              </a:xfrm>
              <a:prstGeom prst="rect">
                <a:avLst/>
              </a:prstGeom>
              <a:blipFill>
                <a:blip r:embed="rId13"/>
                <a:stretch>
                  <a:fillRect l="-1660" t="-4255" b="-127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E8B3D6F1-E747-54EB-AEFB-8AC83B2EFC2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411" t="32802" r="25305" b="32274"/>
          <a:stretch/>
        </p:blipFill>
        <p:spPr>
          <a:xfrm>
            <a:off x="6158742" y="5403002"/>
            <a:ext cx="1308594" cy="705490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DB331BC2-8B59-9CF7-A98C-2DDA78E4FF76}"/>
              </a:ext>
            </a:extLst>
          </p:cNvPr>
          <p:cNvCxnSpPr>
            <a:cxnSpLocks/>
          </p:cNvCxnSpPr>
          <p:nvPr/>
        </p:nvCxnSpPr>
        <p:spPr>
          <a:xfrm>
            <a:off x="4423144" y="5709799"/>
            <a:ext cx="1672856" cy="8544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7512E5E-E873-9DA1-E106-370321C87452}"/>
              </a:ext>
            </a:extLst>
          </p:cNvPr>
          <p:cNvSpPr txBox="1"/>
          <p:nvPr/>
        </p:nvSpPr>
        <p:spPr>
          <a:xfrm>
            <a:off x="6066972" y="6138161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Hall probe inside dipole 1 gap</a:t>
            </a:r>
          </a:p>
          <a:p>
            <a:r>
              <a:rPr lang="en-US" sz="1000" dirty="0"/>
              <a:t>(stable within 0.2 G during each scan point)</a:t>
            </a:r>
            <a:endParaRPr lang="it-IT" sz="10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AD095E4-E7FC-AA9F-1BC5-F325DC2BE7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46697" y="81599"/>
            <a:ext cx="1600422" cy="10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5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7D9F587-EF1C-A5E0-D909-AAA544AEA726}"/>
                  </a:ext>
                </a:extLst>
              </p:cNvPr>
              <p:cNvSpPr txBox="1"/>
              <p:nvPr/>
            </p:nvSpPr>
            <p:spPr>
              <a:xfrm>
                <a:off x="279918" y="725689"/>
                <a:ext cx="834156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u="none" strike="noStrike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it-IT" sz="3200" b="0" i="0" u="none" strike="noStrike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[MeV</a:t>
                </a:r>
                <a14:m>
                  <m:oMath xmlns:m="http://schemas.openxmlformats.org/officeDocument/2006/math">
                    <m:r>
                      <a:rPr lang="it-IT" sz="3200" b="0" i="1" u="none" strike="noStrike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it-IT" sz="3200" b="0" i="1" u="none" strike="noStrike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</m:t>
                    </m:r>
                  </m:oMath>
                </a14:m>
                <a:r>
                  <a:rPr lang="it-IT" sz="3200" b="0" i="0" u="none" strike="noStrike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]=0.0551318</a:t>
                </a:r>
                <a14:m>
                  <m:oMath xmlns:m="http://schemas.openxmlformats.org/officeDocument/2006/math">
                    <m:r>
                      <a:rPr lang="it-IT" sz="3200" b="0" i="1" u="none" strike="noStrike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it-IT" sz="3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</m:oMath>
                </a14:m>
                <a:r>
                  <a:rPr lang="it-IT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[Gauss]</a:t>
                </a:r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7D9F587-EF1C-A5E0-D909-AAA544AEA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18" y="725689"/>
                <a:ext cx="8341567" cy="584775"/>
              </a:xfrm>
              <a:prstGeom prst="rect">
                <a:avLst/>
              </a:prstGeom>
              <a:blipFill>
                <a:blip r:embed="rId2"/>
                <a:stretch>
                  <a:fillRect l="-609" t="-14894" b="-319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82631FFA-D84D-AC5B-35A7-A725A4ABD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186" y="725689"/>
            <a:ext cx="4387317" cy="244677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76CB16E-8262-3C05-EE54-1A40241B8CA8}"/>
              </a:ext>
            </a:extLst>
          </p:cNvPr>
          <p:cNvSpPr txBox="1"/>
          <p:nvPr/>
        </p:nvSpPr>
        <p:spPr>
          <a:xfrm>
            <a:off x="7294426" y="3255729"/>
            <a:ext cx="4149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dirty="0">
                <a:effectLst/>
                <a:latin typeface="Times" pitchFamily="2" charset="0"/>
              </a:rPr>
              <a:t>G. Mazzitelli, M. A. </a:t>
            </a:r>
            <a:r>
              <a:rPr lang="it-IT" sz="1200" i="1" dirty="0" err="1">
                <a:effectLst/>
                <a:latin typeface="Times" pitchFamily="2" charset="0"/>
              </a:rPr>
              <a:t>Preger</a:t>
            </a:r>
            <a:r>
              <a:rPr lang="it-IT" sz="1200" i="1" dirty="0">
                <a:effectLst/>
                <a:latin typeface="Times" pitchFamily="2" charset="0"/>
              </a:rPr>
              <a:t>, C. </a:t>
            </a:r>
            <a:r>
              <a:rPr lang="it-IT" sz="1200" i="1" dirty="0" err="1">
                <a:effectLst/>
                <a:latin typeface="Times" pitchFamily="2" charset="0"/>
              </a:rPr>
              <a:t>Sanelli</a:t>
            </a:r>
            <a:r>
              <a:rPr lang="it-IT" sz="1200" i="1" dirty="0">
                <a:effectLst/>
                <a:latin typeface="Times" pitchFamily="2" charset="0"/>
              </a:rPr>
              <a:t>, </a:t>
            </a:r>
            <a:r>
              <a:rPr lang="it-IT" sz="1200" i="1" dirty="0" err="1">
                <a:effectLst/>
                <a:latin typeface="Times" pitchFamily="2" charset="0"/>
              </a:rPr>
              <a:t>F</a:t>
            </a:r>
            <a:r>
              <a:rPr lang="it-IT" sz="1200" i="1" dirty="0">
                <a:effectLst/>
                <a:latin typeface="Times" pitchFamily="2" charset="0"/>
              </a:rPr>
              <a:t>. </a:t>
            </a:r>
            <a:r>
              <a:rPr lang="it-IT" sz="1200" i="1" dirty="0" err="1">
                <a:effectLst/>
                <a:latin typeface="Times" pitchFamily="2" charset="0"/>
              </a:rPr>
              <a:t>Sgamma</a:t>
            </a:r>
            <a:r>
              <a:rPr lang="it-IT" sz="1200" i="1" dirty="0">
                <a:effectLst/>
                <a:latin typeface="Times" pitchFamily="2" charset="0"/>
              </a:rPr>
              <a:t>, P. Valente </a:t>
            </a:r>
          </a:p>
          <a:p>
            <a:r>
              <a:rPr lang="it-IT" sz="1200" i="1" dirty="0">
                <a:effectLst/>
                <a:latin typeface="Times" pitchFamily="2" charset="0"/>
              </a:rPr>
              <a:t>DAFNE technical note BTF-1 (2003) </a:t>
            </a:r>
            <a:endParaRPr lang="it-IT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B065164-D72D-A0D2-4809-7323C6CD34F4}"/>
                  </a:ext>
                </a:extLst>
              </p:cNvPr>
              <p:cNvSpPr txBox="1"/>
              <p:nvPr/>
            </p:nvSpPr>
            <p:spPr>
              <a:xfrm>
                <a:off x="10544983" y="639767"/>
                <a:ext cx="11745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aseline="30000" dirty="0">
                    <a:solidFill>
                      <a:schemeClr val="accent1"/>
                    </a:solidFill>
                  </a:rPr>
                  <a:t>*</a:t>
                </a:r>
                <a:r>
                  <a:rPr lang="en-GB" sz="1200" dirty="0">
                    <a:solidFill>
                      <a:schemeClr val="accent1"/>
                    </a:solidFill>
                  </a:rPr>
                  <a:t>bending by 42</a:t>
                </a:r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B065164-D72D-A0D2-4809-7323C6CD3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4983" y="639767"/>
                <a:ext cx="1174552" cy="276999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9531C56D-D70F-7E33-A59D-34F198EF1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304" y="4018393"/>
            <a:ext cx="4387317" cy="261417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C1D4541-20E6-96A7-61DD-1FA109B20BF6}"/>
              </a:ext>
            </a:extLst>
          </p:cNvPr>
          <p:cNvSpPr/>
          <p:nvPr/>
        </p:nvSpPr>
        <p:spPr>
          <a:xfrm>
            <a:off x="8202278" y="4182972"/>
            <a:ext cx="179379" cy="2191935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0D080EB-2D34-FF43-1DB2-7B221C80F4DE}"/>
                  </a:ext>
                </a:extLst>
              </p:cNvPr>
              <p:cNvSpPr txBox="1"/>
              <p:nvPr/>
            </p:nvSpPr>
            <p:spPr>
              <a:xfrm>
                <a:off x="279918" y="4368672"/>
                <a:ext cx="667138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3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</m:oMath>
                </a14:m>
                <a:r>
                  <a:rPr lang="it-IT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[Gauss] </a:t>
                </a:r>
                <a:r>
                  <a:rPr lang="it-IT" sz="3200" b="0" i="0" u="none" strike="noStrike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=27.16 + 28.446</a:t>
                </a:r>
                <a:r>
                  <a:rPr lang="it-IT" sz="3200" b="0" u="none" strike="noStrike" dirty="0">
                    <a:effectLst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3200" b="0" i="1" u="none" strike="noStrike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sz="3200" b="0" i="1" u="none" strike="noStrike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</m:oMath>
                </a14:m>
                <a:r>
                  <a:rPr lang="it-IT" sz="3200" b="0" i="0" u="none" strike="noStrike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[Ampere]</a:t>
                </a:r>
                <a:endParaRPr lang="en-US" sz="3200" b="0" i="1" u="none" strike="noStrike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0D080EB-2D34-FF43-1DB2-7B221C80F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18" y="4368672"/>
                <a:ext cx="6671386" cy="584775"/>
              </a:xfrm>
              <a:prstGeom prst="rect">
                <a:avLst/>
              </a:prstGeom>
              <a:blipFill>
                <a:blip r:embed="rId6"/>
                <a:stretch>
                  <a:fillRect l="-760" t="-14894" r="-190" b="-297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5720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85C085-6F1A-025C-9234-7C9A3EEB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46" y="1046120"/>
            <a:ext cx="6423471" cy="5259135"/>
          </a:xfrm>
          <a:prstGeom prst="rect">
            <a:avLst/>
          </a:prstGeom>
        </p:spPr>
      </p:pic>
      <p:cxnSp>
        <p:nvCxnSpPr>
          <p:cNvPr id="51" name="Connettore 1 50">
            <a:extLst>
              <a:ext uri="{FF2B5EF4-FFF2-40B4-BE49-F238E27FC236}">
                <a16:creationId xmlns:a16="http://schemas.microsoft.com/office/drawing/2014/main" id="{D0AE943B-EDB8-E304-7255-B8D56C96618A}"/>
              </a:ext>
            </a:extLst>
          </p:cNvPr>
          <p:cNvCxnSpPr>
            <a:cxnSpLocks/>
          </p:cNvCxnSpPr>
          <p:nvPr/>
        </p:nvCxnSpPr>
        <p:spPr>
          <a:xfrm flipH="1">
            <a:off x="6664074" y="3151793"/>
            <a:ext cx="360000" cy="36000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C20E8CA-7C89-315B-4C20-5E5F14CE43F0}"/>
              </a:ext>
            </a:extLst>
          </p:cNvPr>
          <p:cNvSpPr txBox="1"/>
          <p:nvPr/>
        </p:nvSpPr>
        <p:spPr>
          <a:xfrm rot="16200000">
            <a:off x="6931323" y="4158349"/>
            <a:ext cx="795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75000"/>
                  </a:schemeClr>
                </a:solidFill>
              </a:rPr>
              <a:t>BTF-1 hall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AC5192BE-C8F3-E9F6-9E48-8D48730A7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216" y="1707992"/>
            <a:ext cx="301625" cy="298450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948A798F-1F4B-E1FD-3A68-64FD75BB5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247" y="1805466"/>
            <a:ext cx="123483" cy="262569"/>
          </a:xfrm>
          <a:prstGeom prst="rect">
            <a:avLst/>
          </a:prstGeom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75C872B2-2464-1411-D284-702EE4907868}"/>
              </a:ext>
            </a:extLst>
          </p:cNvPr>
          <p:cNvGrpSpPr>
            <a:grpSpLocks noChangeAspect="1"/>
          </p:cNvGrpSpPr>
          <p:nvPr/>
        </p:nvGrpSpPr>
        <p:grpSpPr>
          <a:xfrm>
            <a:off x="1492429" y="2623503"/>
            <a:ext cx="5325152" cy="3305444"/>
            <a:chOff x="449397" y="2053117"/>
            <a:chExt cx="6882654" cy="4272220"/>
          </a:xfrm>
        </p:grpSpPr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DD409F1E-6306-1E64-FE8A-2DCAB23B0A11}"/>
                </a:ext>
              </a:extLst>
            </p:cNvPr>
            <p:cNvSpPr txBox="1"/>
            <p:nvPr/>
          </p:nvSpPr>
          <p:spPr>
            <a:xfrm>
              <a:off x="6175889" y="2272990"/>
              <a:ext cx="988356" cy="47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</a:rPr>
                <a:t>Target</a:t>
              </a:r>
            </a:p>
          </p:txBody>
        </p: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D7C52352-D6F7-FE61-0C1E-6CF6AEAC07AC}"/>
                </a:ext>
              </a:extLst>
            </p:cNvPr>
            <p:cNvGrpSpPr/>
            <p:nvPr/>
          </p:nvGrpSpPr>
          <p:grpSpPr>
            <a:xfrm>
              <a:off x="449397" y="2053117"/>
              <a:ext cx="6882654" cy="4272220"/>
              <a:chOff x="2662177" y="2035983"/>
              <a:chExt cx="6882653" cy="4272220"/>
            </a:xfrm>
          </p:grpSpPr>
          <p:cxnSp>
            <p:nvCxnSpPr>
              <p:cNvPr id="54" name="Connettore 2 53">
                <a:extLst>
                  <a:ext uri="{FF2B5EF4-FFF2-40B4-BE49-F238E27FC236}">
                    <a16:creationId xmlns:a16="http://schemas.microsoft.com/office/drawing/2014/main" id="{7441F15A-E528-3F0A-B686-811FB58D03ED}"/>
                  </a:ext>
                </a:extLst>
              </p:cNvPr>
              <p:cNvCxnSpPr>
                <a:cxnSpLocks/>
                <a:endCxn id="55" idx="2"/>
              </p:cNvCxnSpPr>
              <p:nvPr/>
            </p:nvCxnSpPr>
            <p:spPr>
              <a:xfrm flipV="1">
                <a:off x="2662177" y="6156218"/>
                <a:ext cx="3508467" cy="15198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5" name="Arco 54">
                <a:extLst>
                  <a:ext uri="{FF2B5EF4-FFF2-40B4-BE49-F238E27FC236}">
                    <a16:creationId xmlns:a16="http://schemas.microsoft.com/office/drawing/2014/main" id="{9F00FA4F-002C-A701-A27B-0329F9211900}"/>
                  </a:ext>
                </a:extLst>
              </p:cNvPr>
              <p:cNvSpPr/>
              <p:nvPr/>
            </p:nvSpPr>
            <p:spPr>
              <a:xfrm rot="5195720">
                <a:off x="5508548" y="4906225"/>
                <a:ext cx="1249960" cy="1252232"/>
              </a:xfrm>
              <a:prstGeom prst="arc">
                <a:avLst>
                  <a:gd name="adj1" fmla="val 19013944"/>
                  <a:gd name="adj2" fmla="val 0"/>
                </a:avLst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6" name="Connettore 2 55">
                <a:extLst>
                  <a:ext uri="{FF2B5EF4-FFF2-40B4-BE49-F238E27FC236}">
                    <a16:creationId xmlns:a16="http://schemas.microsoft.com/office/drawing/2014/main" id="{8EEF2F3A-60F2-7E3C-B7D8-140A8A996275}"/>
                  </a:ext>
                </a:extLst>
              </p:cNvPr>
              <p:cNvCxnSpPr>
                <a:cxnSpLocks/>
                <a:stCxn id="55" idx="0"/>
              </p:cNvCxnSpPr>
              <p:nvPr/>
            </p:nvCxnSpPr>
            <p:spPr>
              <a:xfrm flipV="1">
                <a:off x="6587299" y="3176530"/>
                <a:ext cx="2760931" cy="278633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7" name="Rettangolo 56">
                <a:extLst>
                  <a:ext uri="{FF2B5EF4-FFF2-40B4-BE49-F238E27FC236}">
                    <a16:creationId xmlns:a16="http://schemas.microsoft.com/office/drawing/2014/main" id="{44AA93B9-1364-B539-7E96-25016CBEA405}"/>
                  </a:ext>
                </a:extLst>
              </p:cNvPr>
              <p:cNvSpPr/>
              <p:nvPr/>
            </p:nvSpPr>
            <p:spPr>
              <a:xfrm rot="2570871">
                <a:off x="6909843" y="5430932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Rettangolo 57">
                <a:extLst>
                  <a:ext uri="{FF2B5EF4-FFF2-40B4-BE49-F238E27FC236}">
                    <a16:creationId xmlns:a16="http://schemas.microsoft.com/office/drawing/2014/main" id="{BA9DF07C-A910-ECAE-0092-B8915EE88C68}"/>
                  </a:ext>
                </a:extLst>
              </p:cNvPr>
              <p:cNvSpPr/>
              <p:nvPr/>
            </p:nvSpPr>
            <p:spPr>
              <a:xfrm rot="2570871">
                <a:off x="7031486" y="5542526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E542C82D-7D5D-FDBB-1637-8B7CC2395BF6}"/>
                  </a:ext>
                </a:extLst>
              </p:cNvPr>
              <p:cNvSpPr/>
              <p:nvPr/>
            </p:nvSpPr>
            <p:spPr>
              <a:xfrm rot="5400000">
                <a:off x="5989508" y="6213986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ttangolo 59">
                <a:extLst>
                  <a:ext uri="{FF2B5EF4-FFF2-40B4-BE49-F238E27FC236}">
                    <a16:creationId xmlns:a16="http://schemas.microsoft.com/office/drawing/2014/main" id="{9DE8CD6F-0CE7-7078-256D-B9D41EDC4E1E}"/>
                  </a:ext>
                </a:extLst>
              </p:cNvPr>
              <p:cNvSpPr/>
              <p:nvPr/>
            </p:nvSpPr>
            <p:spPr>
              <a:xfrm rot="5400000">
                <a:off x="5989125" y="6047569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ttangolo 60">
                <a:extLst>
                  <a:ext uri="{FF2B5EF4-FFF2-40B4-BE49-F238E27FC236}">
                    <a16:creationId xmlns:a16="http://schemas.microsoft.com/office/drawing/2014/main" id="{A872A88E-F10D-66B3-36AD-F20FF199E293}"/>
                  </a:ext>
                </a:extLst>
              </p:cNvPr>
              <p:cNvSpPr/>
              <p:nvPr/>
            </p:nvSpPr>
            <p:spPr>
              <a:xfrm rot="2570871">
                <a:off x="9138869" y="3180230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ttangolo 61">
                <a:extLst>
                  <a:ext uri="{FF2B5EF4-FFF2-40B4-BE49-F238E27FC236}">
                    <a16:creationId xmlns:a16="http://schemas.microsoft.com/office/drawing/2014/main" id="{63A0DF84-3DE9-6CC2-B723-0BA6F2C74723}"/>
                  </a:ext>
                </a:extLst>
              </p:cNvPr>
              <p:cNvSpPr/>
              <p:nvPr/>
            </p:nvSpPr>
            <p:spPr>
              <a:xfrm rot="2570871">
                <a:off x="9264070" y="3295382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Arco 62">
                <a:extLst>
                  <a:ext uri="{FF2B5EF4-FFF2-40B4-BE49-F238E27FC236}">
                    <a16:creationId xmlns:a16="http://schemas.microsoft.com/office/drawing/2014/main" id="{D4CE72A8-5EA7-A5A1-2890-FEF3A292DD02}"/>
                  </a:ext>
                </a:extLst>
              </p:cNvPr>
              <p:cNvSpPr/>
              <p:nvPr/>
            </p:nvSpPr>
            <p:spPr>
              <a:xfrm rot="2690450">
                <a:off x="8198434" y="2035983"/>
                <a:ext cx="1346396" cy="1341800"/>
              </a:xfrm>
              <a:prstGeom prst="arc">
                <a:avLst>
                  <a:gd name="adj1" fmla="val 19013944"/>
                  <a:gd name="adj2" fmla="val 0"/>
                </a:avLst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C4ED734B-455F-6EA2-012F-348BF5F27FDA}"/>
              </a:ext>
            </a:extLst>
          </p:cNvPr>
          <p:cNvSpPr txBox="1"/>
          <p:nvPr/>
        </p:nvSpPr>
        <p:spPr>
          <a:xfrm>
            <a:off x="6456135" y="1834337"/>
            <a:ext cx="362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ECal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E3B01626-9F9F-EE57-009D-487A32541335}"/>
              </a:ext>
            </a:extLst>
          </p:cNvPr>
          <p:cNvSpPr txBox="1"/>
          <p:nvPr/>
        </p:nvSpPr>
        <p:spPr>
          <a:xfrm>
            <a:off x="6868885" y="1910537"/>
            <a:ext cx="3818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ETag</a:t>
            </a:r>
          </a:p>
        </p:txBody>
      </p:sp>
      <p:pic>
        <p:nvPicPr>
          <p:cNvPr id="70" name="Immagine 69">
            <a:extLst>
              <a:ext uri="{FF2B5EF4-FFF2-40B4-BE49-F238E27FC236}">
                <a16:creationId xmlns:a16="http://schemas.microsoft.com/office/drawing/2014/main" id="{1D86C355-CD5B-1786-A58F-FD131ED10C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5284" y="2982190"/>
            <a:ext cx="85725" cy="44450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157E8427-3987-48A3-C7C2-C568AD9E38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4918" t="-126658" r="-59084" b="8090"/>
          <a:stretch/>
        </p:blipFill>
        <p:spPr>
          <a:xfrm>
            <a:off x="6721497" y="1756073"/>
            <a:ext cx="217738" cy="971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3D528429-2D1A-59DB-2A3D-AB63C8A9FDDF}"/>
              </a:ext>
            </a:extLst>
          </p:cNvPr>
          <p:cNvSpPr txBox="1"/>
          <p:nvPr/>
        </p:nvSpPr>
        <p:spPr>
          <a:xfrm>
            <a:off x="6357710" y="1700987"/>
            <a:ext cx="5132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TimePix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26CA06DF-787E-CBDD-0F12-E39D0EC7E302}"/>
              </a:ext>
            </a:extLst>
          </p:cNvPr>
          <p:cNvSpPr txBox="1"/>
          <p:nvPr/>
        </p:nvSpPr>
        <p:spPr>
          <a:xfrm>
            <a:off x="6798955" y="1568184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Lead Glass </a:t>
            </a:r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E0000951-59C7-F1E5-0224-692B284B5528}"/>
              </a:ext>
            </a:extLst>
          </p:cNvPr>
          <p:cNvSpPr/>
          <p:nvPr/>
        </p:nvSpPr>
        <p:spPr>
          <a:xfrm>
            <a:off x="6811011" y="1617508"/>
            <a:ext cx="54000" cy="1043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C650BD63-89E3-39EE-301C-DF32BD33599F}"/>
              </a:ext>
            </a:extLst>
          </p:cNvPr>
          <p:cNvSpPr/>
          <p:nvPr/>
        </p:nvSpPr>
        <p:spPr>
          <a:xfrm>
            <a:off x="6826465" y="1579320"/>
            <a:ext cx="25807" cy="370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4" name="Connettore 2 83">
            <a:extLst>
              <a:ext uri="{FF2B5EF4-FFF2-40B4-BE49-F238E27FC236}">
                <a16:creationId xmlns:a16="http://schemas.microsoft.com/office/drawing/2014/main" id="{F18E5A62-949B-A69D-3A36-C02A182A0C05}"/>
              </a:ext>
            </a:extLst>
          </p:cNvPr>
          <p:cNvCxnSpPr/>
          <p:nvPr/>
        </p:nvCxnSpPr>
        <p:spPr>
          <a:xfrm flipV="1">
            <a:off x="2012731" y="5735887"/>
            <a:ext cx="1565494" cy="172874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7" name="Immagine 86">
            <a:extLst>
              <a:ext uri="{FF2B5EF4-FFF2-40B4-BE49-F238E27FC236}">
                <a16:creationId xmlns:a16="http://schemas.microsoft.com/office/drawing/2014/main" id="{7B2CF68B-9017-2740-DC81-B12C0470F5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77817">
            <a:off x="3894325" y="5365715"/>
            <a:ext cx="138062" cy="71588"/>
          </a:xfrm>
          <a:prstGeom prst="rect">
            <a:avLst/>
          </a:prstGeom>
        </p:spPr>
      </p:pic>
      <p:cxnSp>
        <p:nvCxnSpPr>
          <p:cNvPr id="90" name="Connettore 2 89">
            <a:extLst>
              <a:ext uri="{FF2B5EF4-FFF2-40B4-BE49-F238E27FC236}">
                <a16:creationId xmlns:a16="http://schemas.microsoft.com/office/drawing/2014/main" id="{316D464F-A307-FEC6-F9E8-30F7C8184735}"/>
              </a:ext>
            </a:extLst>
          </p:cNvPr>
          <p:cNvCxnSpPr>
            <a:cxnSpLocks/>
          </p:cNvCxnSpPr>
          <p:nvPr/>
        </p:nvCxnSpPr>
        <p:spPr>
          <a:xfrm flipV="1">
            <a:off x="6816508" y="1732995"/>
            <a:ext cx="24176" cy="140400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2" name="Connettore 1 91">
            <a:extLst>
              <a:ext uri="{FF2B5EF4-FFF2-40B4-BE49-F238E27FC236}">
                <a16:creationId xmlns:a16="http://schemas.microsoft.com/office/drawing/2014/main" id="{B1721F55-EF54-3F8E-EE91-A5BC513A5BDC}"/>
              </a:ext>
            </a:extLst>
          </p:cNvPr>
          <p:cNvCxnSpPr>
            <a:cxnSpLocks/>
          </p:cNvCxnSpPr>
          <p:nvPr/>
        </p:nvCxnSpPr>
        <p:spPr>
          <a:xfrm flipH="1">
            <a:off x="3946683" y="5669331"/>
            <a:ext cx="579214" cy="579214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5" name="Immagine 94">
            <a:extLst>
              <a:ext uri="{FF2B5EF4-FFF2-40B4-BE49-F238E27FC236}">
                <a16:creationId xmlns:a16="http://schemas.microsoft.com/office/drawing/2014/main" id="{D58D59EA-C046-7515-4CA3-E79797096D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4918" t="-126658" r="-59084" b="8090"/>
          <a:stretch/>
        </p:blipFill>
        <p:spPr>
          <a:xfrm rot="2817941">
            <a:off x="6966867" y="3035003"/>
            <a:ext cx="217738" cy="971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8" name="Rettangolo 97">
            <a:extLst>
              <a:ext uri="{FF2B5EF4-FFF2-40B4-BE49-F238E27FC236}">
                <a16:creationId xmlns:a16="http://schemas.microsoft.com/office/drawing/2014/main" id="{3E0A2660-3824-FEC4-ADBC-F20C16CBC090}"/>
              </a:ext>
            </a:extLst>
          </p:cNvPr>
          <p:cNvSpPr/>
          <p:nvPr/>
        </p:nvSpPr>
        <p:spPr>
          <a:xfrm rot="2696996">
            <a:off x="7107361" y="2982821"/>
            <a:ext cx="54000" cy="1043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ttangolo 98">
            <a:extLst>
              <a:ext uri="{FF2B5EF4-FFF2-40B4-BE49-F238E27FC236}">
                <a16:creationId xmlns:a16="http://schemas.microsoft.com/office/drawing/2014/main" id="{9785F92C-EC99-B066-ADA5-5FBBF09A3256}"/>
              </a:ext>
            </a:extLst>
          </p:cNvPr>
          <p:cNvSpPr/>
          <p:nvPr/>
        </p:nvSpPr>
        <p:spPr>
          <a:xfrm rot="2696996">
            <a:off x="7170440" y="2966858"/>
            <a:ext cx="25807" cy="370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28960781-D8D9-F09B-4EA9-C533E942BA07}"/>
              </a:ext>
            </a:extLst>
          </p:cNvPr>
          <p:cNvGrpSpPr>
            <a:grpSpLocks noChangeAspect="1"/>
          </p:cNvGrpSpPr>
          <p:nvPr/>
        </p:nvGrpSpPr>
        <p:grpSpPr>
          <a:xfrm>
            <a:off x="7708747" y="120506"/>
            <a:ext cx="3871069" cy="2452018"/>
            <a:chOff x="7925222" y="157568"/>
            <a:chExt cx="3022572" cy="1914561"/>
          </a:xfrm>
        </p:grpSpPr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DED6D0E0-A7D7-6147-4DE7-5BDA06AD13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713815" y="368975"/>
              <a:ext cx="1052005" cy="629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13515F-6F1D-2480-839A-E6640F2A3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34" y="1127442"/>
              <a:ext cx="2489560" cy="944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636EA73-656A-A0AA-22C4-CC70E894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29392" y="302571"/>
              <a:ext cx="2198320" cy="778341"/>
            </a:xfrm>
            <a:prstGeom prst="rect">
              <a:avLst/>
            </a:prstGeom>
          </p:spPr>
        </p:pic>
      </p:grp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CCD39088-1F66-8201-2D94-5D9A44CFC142}"/>
              </a:ext>
            </a:extLst>
          </p:cNvPr>
          <p:cNvCxnSpPr>
            <a:cxnSpLocks/>
          </p:cNvCxnSpPr>
          <p:nvPr/>
        </p:nvCxnSpPr>
        <p:spPr>
          <a:xfrm flipV="1">
            <a:off x="6983841" y="1387771"/>
            <a:ext cx="1626751" cy="439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E055C7E-3774-B5B4-1A09-B1053A0A60AB}"/>
                  </a:ext>
                </a:extLst>
              </p:cNvPr>
              <p:cNvSpPr txBox="1"/>
              <p:nvPr/>
            </p:nvSpPr>
            <p:spPr>
              <a:xfrm>
                <a:off x="8670690" y="2562260"/>
                <a:ext cx="262982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6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400" dirty="0"/>
                  <a:t>2 array of TimePix3</a:t>
                </a:r>
              </a:p>
              <a:p>
                <a:r>
                  <a:rPr lang="en-GB" sz="1400" dirty="0"/>
                  <a:t>256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400" dirty="0"/>
                  <a:t>256 pixels, 55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400" dirty="0"/>
                  <a:t>55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1400" dirty="0"/>
                  <a:t>m</a:t>
                </a:r>
                <a:r>
                  <a:rPr lang="en-GB" sz="1400" baseline="30000" dirty="0"/>
                  <a:t>2</a:t>
                </a:r>
                <a:r>
                  <a:rPr lang="en-GB" sz="1400" dirty="0"/>
                  <a:t> each</a:t>
                </a:r>
              </a:p>
              <a:p>
                <a:r>
                  <a:rPr lang="en-GB" sz="1200" dirty="0"/>
                  <a:t>(but not integrated in the general DAQ)</a:t>
                </a:r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E055C7E-3774-B5B4-1A09-B1053A0A6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690" y="2562260"/>
                <a:ext cx="2629822" cy="707886"/>
              </a:xfrm>
              <a:prstGeom prst="rect">
                <a:avLst/>
              </a:prstGeom>
              <a:blipFill>
                <a:blip r:embed="rId9"/>
                <a:stretch>
                  <a:fillRect l="-481" t="-1754" b="-5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2EA1FCDF-22B9-1D73-F663-FC9EF5123181}"/>
              </a:ext>
            </a:extLst>
          </p:cNvPr>
          <p:cNvCxnSpPr>
            <a:cxnSpLocks/>
            <a:endCxn id="33" idx="3"/>
          </p:cNvCxnSpPr>
          <p:nvPr/>
        </p:nvCxnSpPr>
        <p:spPr>
          <a:xfrm>
            <a:off x="6902526" y="3011634"/>
            <a:ext cx="2002494" cy="1005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62714F2B-03AF-4367-033A-7ACC57C6A1BA}"/>
                  </a:ext>
                </a:extLst>
              </p:cNvPr>
              <p:cNvSpPr txBox="1"/>
              <p:nvPr/>
            </p:nvSpPr>
            <p:spPr>
              <a:xfrm>
                <a:off x="8735345" y="6152796"/>
                <a:ext cx="26206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/>
                  <a:t>CVD diamond, 100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1400" dirty="0"/>
                  <a:t>m thick </a:t>
                </a:r>
              </a:p>
              <a:p>
                <a:r>
                  <a:rPr lang="en-GB" sz="1400" dirty="0"/>
                  <a:t>15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1400" dirty="0"/>
                  <a:t>15 strips, 1 mm wide</a:t>
                </a:r>
              </a:p>
            </p:txBody>
          </p:sp>
        </mc:Choice>
        <mc:Fallback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62714F2B-03AF-4367-033A-7ACC57C6A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345" y="6152796"/>
                <a:ext cx="2620652" cy="523220"/>
              </a:xfrm>
              <a:prstGeom prst="rect">
                <a:avLst/>
              </a:prstGeom>
              <a:blipFill>
                <a:blip r:embed="rId10"/>
                <a:stretch>
                  <a:fillRect l="-481" t="-2381" b="-119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uppo 35">
            <a:extLst>
              <a:ext uri="{FF2B5EF4-FFF2-40B4-BE49-F238E27FC236}">
                <a16:creationId xmlns:a16="http://schemas.microsoft.com/office/drawing/2014/main" id="{3147D92B-2BC8-648F-9EF0-C4CF565904DA}"/>
              </a:ext>
            </a:extLst>
          </p:cNvPr>
          <p:cNvGrpSpPr>
            <a:grpSpLocks noChangeAspect="1"/>
          </p:cNvGrpSpPr>
          <p:nvPr/>
        </p:nvGrpSpPr>
        <p:grpSpPr>
          <a:xfrm>
            <a:off x="8556816" y="4017321"/>
            <a:ext cx="2341512" cy="2150750"/>
            <a:chOff x="9352936" y="3793426"/>
            <a:chExt cx="1759213" cy="1615890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FE7F1468-E06C-05FE-D9C9-0B68DAC3E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452" t="23650" r="80137" b="50832"/>
            <a:stretch/>
          </p:blipFill>
          <p:spPr>
            <a:xfrm>
              <a:off x="9752025" y="3808311"/>
              <a:ext cx="1360124" cy="1072840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9640B0DC-DCBF-EB7A-552E-A1560DFC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4950" r="49392"/>
            <a:stretch/>
          </p:blipFill>
          <p:spPr>
            <a:xfrm>
              <a:off x="9897805" y="4886096"/>
              <a:ext cx="941645" cy="523220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22880568-B3DE-92DA-FE44-AD0D071B2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9755" t="4950" r="1102"/>
            <a:stretch/>
          </p:blipFill>
          <p:spPr>
            <a:xfrm rot="16200000">
              <a:off x="9157346" y="3989016"/>
              <a:ext cx="914400" cy="523220"/>
            </a:xfrm>
            <a:prstGeom prst="rect">
              <a:avLst/>
            </a:prstGeom>
          </p:spPr>
        </p:pic>
      </p:grp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930204A-DAF1-0FFE-0134-2826B09B54A6}"/>
              </a:ext>
            </a:extLst>
          </p:cNvPr>
          <p:cNvSpPr txBox="1"/>
          <p:nvPr/>
        </p:nvSpPr>
        <p:spPr>
          <a:xfrm>
            <a:off x="8689220" y="3279865"/>
            <a:ext cx="21588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Helvetica" pitchFamily="2" charset="0"/>
              </a:rPr>
              <a:t>Target to:</a:t>
            </a:r>
          </a:p>
          <a:p>
            <a:pPr marL="285750" indent="-285750">
              <a:buFontTx/>
              <a:buChar char="-"/>
            </a:pPr>
            <a:r>
              <a:rPr lang="it-IT" sz="1400" dirty="0" err="1">
                <a:solidFill>
                  <a:srgbClr val="FF0000"/>
                </a:solidFill>
                <a:latin typeface="Helvetica" pitchFamily="2" charset="0"/>
              </a:rPr>
              <a:t>TimePix</a:t>
            </a:r>
            <a:r>
              <a:rPr lang="it-IT" sz="1400" dirty="0">
                <a:solidFill>
                  <a:srgbClr val="FF0000"/>
                </a:solidFill>
                <a:latin typeface="Helvetica" pitchFamily="2" charset="0"/>
              </a:rPr>
              <a:t> = 425 cm</a:t>
            </a:r>
          </a:p>
          <a:p>
            <a:pPr marL="285750" indent="-285750">
              <a:buFontTx/>
              <a:buChar char="-"/>
            </a:pPr>
            <a:r>
              <a:rPr lang="it-IT" sz="1400" dirty="0" err="1">
                <a:solidFill>
                  <a:srgbClr val="FF0000"/>
                </a:solidFill>
                <a:latin typeface="Helvetica" pitchFamily="2" charset="0"/>
              </a:rPr>
              <a:t>dipole</a:t>
            </a:r>
            <a:r>
              <a:rPr lang="it-IT" sz="1400" dirty="0">
                <a:solidFill>
                  <a:srgbClr val="FF0000"/>
                </a:solidFill>
                <a:latin typeface="Helvetica" pitchFamily="2" charset="0"/>
              </a:rPr>
              <a:t> 2 exit = 60 cm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D98D6AE1-68D5-7A42-F315-C46584ED43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7946" y="224514"/>
            <a:ext cx="4072935" cy="3833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Immagine 97">
            <a:extLst>
              <a:ext uri="{FF2B5EF4-FFF2-40B4-BE49-F238E27FC236}">
                <a16:creationId xmlns:a16="http://schemas.microsoft.com/office/drawing/2014/main" id="{D6F85933-2C64-159C-D9CB-2D171763C8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7696" y="4831177"/>
            <a:ext cx="1921884" cy="1779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1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85C085-6F1A-025C-9234-7C9A3EEB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46" y="1046120"/>
            <a:ext cx="6423471" cy="5259135"/>
          </a:xfrm>
          <a:prstGeom prst="rect">
            <a:avLst/>
          </a:prstGeom>
        </p:spPr>
      </p:pic>
      <p:cxnSp>
        <p:nvCxnSpPr>
          <p:cNvPr id="51" name="Connettore 1 50">
            <a:extLst>
              <a:ext uri="{FF2B5EF4-FFF2-40B4-BE49-F238E27FC236}">
                <a16:creationId xmlns:a16="http://schemas.microsoft.com/office/drawing/2014/main" id="{D0AE943B-EDB8-E304-7255-B8D56C96618A}"/>
              </a:ext>
            </a:extLst>
          </p:cNvPr>
          <p:cNvCxnSpPr>
            <a:cxnSpLocks/>
          </p:cNvCxnSpPr>
          <p:nvPr/>
        </p:nvCxnSpPr>
        <p:spPr>
          <a:xfrm flipH="1">
            <a:off x="6664074" y="3151793"/>
            <a:ext cx="360000" cy="36000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C20E8CA-7C89-315B-4C20-5E5F14CE43F0}"/>
              </a:ext>
            </a:extLst>
          </p:cNvPr>
          <p:cNvSpPr txBox="1"/>
          <p:nvPr/>
        </p:nvSpPr>
        <p:spPr>
          <a:xfrm rot="16200000">
            <a:off x="6931323" y="4158349"/>
            <a:ext cx="795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75000"/>
                  </a:schemeClr>
                </a:solidFill>
              </a:rPr>
              <a:t>BTF-1 hall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AC5192BE-C8F3-E9F6-9E48-8D48730A7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216" y="1707992"/>
            <a:ext cx="301625" cy="298450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948A798F-1F4B-E1FD-3A68-64FD75BB5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247" y="1805466"/>
            <a:ext cx="123483" cy="262569"/>
          </a:xfrm>
          <a:prstGeom prst="rect">
            <a:avLst/>
          </a:prstGeom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75C872B2-2464-1411-D284-702EE4907868}"/>
              </a:ext>
            </a:extLst>
          </p:cNvPr>
          <p:cNvGrpSpPr>
            <a:grpSpLocks noChangeAspect="1"/>
          </p:cNvGrpSpPr>
          <p:nvPr/>
        </p:nvGrpSpPr>
        <p:grpSpPr>
          <a:xfrm>
            <a:off x="1492429" y="2623503"/>
            <a:ext cx="5325152" cy="3305444"/>
            <a:chOff x="449397" y="2053117"/>
            <a:chExt cx="6882654" cy="4272220"/>
          </a:xfrm>
        </p:grpSpPr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DD409F1E-6306-1E64-FE8A-2DCAB23B0A11}"/>
                </a:ext>
              </a:extLst>
            </p:cNvPr>
            <p:cNvSpPr txBox="1"/>
            <p:nvPr/>
          </p:nvSpPr>
          <p:spPr>
            <a:xfrm>
              <a:off x="6175889" y="2272990"/>
              <a:ext cx="988356" cy="47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</a:rPr>
                <a:t>Target</a:t>
              </a:r>
            </a:p>
          </p:txBody>
        </p: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D7C52352-D6F7-FE61-0C1E-6CF6AEAC07AC}"/>
                </a:ext>
              </a:extLst>
            </p:cNvPr>
            <p:cNvGrpSpPr/>
            <p:nvPr/>
          </p:nvGrpSpPr>
          <p:grpSpPr>
            <a:xfrm>
              <a:off x="449397" y="2053117"/>
              <a:ext cx="6882654" cy="4272220"/>
              <a:chOff x="2662177" y="2035983"/>
              <a:chExt cx="6882653" cy="4272220"/>
            </a:xfrm>
          </p:grpSpPr>
          <p:cxnSp>
            <p:nvCxnSpPr>
              <p:cNvPr id="54" name="Connettore 2 53">
                <a:extLst>
                  <a:ext uri="{FF2B5EF4-FFF2-40B4-BE49-F238E27FC236}">
                    <a16:creationId xmlns:a16="http://schemas.microsoft.com/office/drawing/2014/main" id="{7441F15A-E528-3F0A-B686-811FB58D03ED}"/>
                  </a:ext>
                </a:extLst>
              </p:cNvPr>
              <p:cNvCxnSpPr>
                <a:cxnSpLocks/>
                <a:endCxn id="55" idx="2"/>
              </p:cNvCxnSpPr>
              <p:nvPr/>
            </p:nvCxnSpPr>
            <p:spPr>
              <a:xfrm flipV="1">
                <a:off x="2662177" y="6156218"/>
                <a:ext cx="3508467" cy="15198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5" name="Arco 54">
                <a:extLst>
                  <a:ext uri="{FF2B5EF4-FFF2-40B4-BE49-F238E27FC236}">
                    <a16:creationId xmlns:a16="http://schemas.microsoft.com/office/drawing/2014/main" id="{9F00FA4F-002C-A701-A27B-0329F9211900}"/>
                  </a:ext>
                </a:extLst>
              </p:cNvPr>
              <p:cNvSpPr/>
              <p:nvPr/>
            </p:nvSpPr>
            <p:spPr>
              <a:xfrm rot="5195720">
                <a:off x="5508548" y="4906225"/>
                <a:ext cx="1249960" cy="1252232"/>
              </a:xfrm>
              <a:prstGeom prst="arc">
                <a:avLst>
                  <a:gd name="adj1" fmla="val 19013944"/>
                  <a:gd name="adj2" fmla="val 0"/>
                </a:avLst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6" name="Connettore 2 55">
                <a:extLst>
                  <a:ext uri="{FF2B5EF4-FFF2-40B4-BE49-F238E27FC236}">
                    <a16:creationId xmlns:a16="http://schemas.microsoft.com/office/drawing/2014/main" id="{8EEF2F3A-60F2-7E3C-B7D8-140A8A996275}"/>
                  </a:ext>
                </a:extLst>
              </p:cNvPr>
              <p:cNvCxnSpPr>
                <a:cxnSpLocks/>
                <a:stCxn id="55" idx="0"/>
              </p:cNvCxnSpPr>
              <p:nvPr/>
            </p:nvCxnSpPr>
            <p:spPr>
              <a:xfrm flipV="1">
                <a:off x="6587299" y="3176530"/>
                <a:ext cx="2760931" cy="278633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7" name="Rettangolo 56">
                <a:extLst>
                  <a:ext uri="{FF2B5EF4-FFF2-40B4-BE49-F238E27FC236}">
                    <a16:creationId xmlns:a16="http://schemas.microsoft.com/office/drawing/2014/main" id="{44AA93B9-1364-B539-7E96-25016CBEA405}"/>
                  </a:ext>
                </a:extLst>
              </p:cNvPr>
              <p:cNvSpPr/>
              <p:nvPr/>
            </p:nvSpPr>
            <p:spPr>
              <a:xfrm rot="2570871">
                <a:off x="6909843" y="5430932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Rettangolo 57">
                <a:extLst>
                  <a:ext uri="{FF2B5EF4-FFF2-40B4-BE49-F238E27FC236}">
                    <a16:creationId xmlns:a16="http://schemas.microsoft.com/office/drawing/2014/main" id="{BA9DF07C-A910-ECAE-0092-B8915EE88C68}"/>
                  </a:ext>
                </a:extLst>
              </p:cNvPr>
              <p:cNvSpPr/>
              <p:nvPr/>
            </p:nvSpPr>
            <p:spPr>
              <a:xfrm rot="2570871">
                <a:off x="7031486" y="5542526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E542C82D-7D5D-FDBB-1637-8B7CC2395BF6}"/>
                  </a:ext>
                </a:extLst>
              </p:cNvPr>
              <p:cNvSpPr/>
              <p:nvPr/>
            </p:nvSpPr>
            <p:spPr>
              <a:xfrm rot="5400000">
                <a:off x="5989508" y="6213986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ttangolo 59">
                <a:extLst>
                  <a:ext uri="{FF2B5EF4-FFF2-40B4-BE49-F238E27FC236}">
                    <a16:creationId xmlns:a16="http://schemas.microsoft.com/office/drawing/2014/main" id="{9DE8CD6F-0CE7-7078-256D-B9D41EDC4E1E}"/>
                  </a:ext>
                </a:extLst>
              </p:cNvPr>
              <p:cNvSpPr/>
              <p:nvPr/>
            </p:nvSpPr>
            <p:spPr>
              <a:xfrm rot="5400000">
                <a:off x="5989125" y="6047569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ttangolo 60">
                <a:extLst>
                  <a:ext uri="{FF2B5EF4-FFF2-40B4-BE49-F238E27FC236}">
                    <a16:creationId xmlns:a16="http://schemas.microsoft.com/office/drawing/2014/main" id="{A872A88E-F10D-66B3-36AD-F20FF199E293}"/>
                  </a:ext>
                </a:extLst>
              </p:cNvPr>
              <p:cNvSpPr/>
              <p:nvPr/>
            </p:nvSpPr>
            <p:spPr>
              <a:xfrm rot="2570871">
                <a:off x="9138869" y="3180230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ttangolo 61">
                <a:extLst>
                  <a:ext uri="{FF2B5EF4-FFF2-40B4-BE49-F238E27FC236}">
                    <a16:creationId xmlns:a16="http://schemas.microsoft.com/office/drawing/2014/main" id="{63A0DF84-3DE9-6CC2-B723-0BA6F2C74723}"/>
                  </a:ext>
                </a:extLst>
              </p:cNvPr>
              <p:cNvSpPr/>
              <p:nvPr/>
            </p:nvSpPr>
            <p:spPr>
              <a:xfrm rot="2570871">
                <a:off x="9264070" y="3295382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Arco 62">
                <a:extLst>
                  <a:ext uri="{FF2B5EF4-FFF2-40B4-BE49-F238E27FC236}">
                    <a16:creationId xmlns:a16="http://schemas.microsoft.com/office/drawing/2014/main" id="{D4CE72A8-5EA7-A5A1-2890-FEF3A292DD02}"/>
                  </a:ext>
                </a:extLst>
              </p:cNvPr>
              <p:cNvSpPr/>
              <p:nvPr/>
            </p:nvSpPr>
            <p:spPr>
              <a:xfrm rot="2690450">
                <a:off x="8198434" y="2035983"/>
                <a:ext cx="1346396" cy="1341800"/>
              </a:xfrm>
              <a:prstGeom prst="arc">
                <a:avLst>
                  <a:gd name="adj1" fmla="val 19013944"/>
                  <a:gd name="adj2" fmla="val 0"/>
                </a:avLst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C4ED734B-455F-6EA2-012F-348BF5F27FDA}"/>
              </a:ext>
            </a:extLst>
          </p:cNvPr>
          <p:cNvSpPr txBox="1"/>
          <p:nvPr/>
        </p:nvSpPr>
        <p:spPr>
          <a:xfrm>
            <a:off x="6456135" y="1834337"/>
            <a:ext cx="362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ECal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E3B01626-9F9F-EE57-009D-487A32541335}"/>
              </a:ext>
            </a:extLst>
          </p:cNvPr>
          <p:cNvSpPr txBox="1"/>
          <p:nvPr/>
        </p:nvSpPr>
        <p:spPr>
          <a:xfrm>
            <a:off x="6868885" y="1910537"/>
            <a:ext cx="3818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ETag</a:t>
            </a:r>
          </a:p>
        </p:txBody>
      </p:sp>
      <p:pic>
        <p:nvPicPr>
          <p:cNvPr id="70" name="Immagine 69">
            <a:extLst>
              <a:ext uri="{FF2B5EF4-FFF2-40B4-BE49-F238E27FC236}">
                <a16:creationId xmlns:a16="http://schemas.microsoft.com/office/drawing/2014/main" id="{1D86C355-CD5B-1786-A58F-FD131ED10C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5284" y="2982190"/>
            <a:ext cx="85725" cy="44450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157E8427-3987-48A3-C7C2-C568AD9E38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4918" t="-126658" r="-59084" b="8090"/>
          <a:stretch/>
        </p:blipFill>
        <p:spPr>
          <a:xfrm>
            <a:off x="6721497" y="1756073"/>
            <a:ext cx="217738" cy="971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3D528429-2D1A-59DB-2A3D-AB63C8A9FDDF}"/>
              </a:ext>
            </a:extLst>
          </p:cNvPr>
          <p:cNvSpPr txBox="1"/>
          <p:nvPr/>
        </p:nvSpPr>
        <p:spPr>
          <a:xfrm>
            <a:off x="6357710" y="1700987"/>
            <a:ext cx="5132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TimePix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26CA06DF-787E-CBDD-0F12-E39D0EC7E302}"/>
              </a:ext>
            </a:extLst>
          </p:cNvPr>
          <p:cNvSpPr txBox="1"/>
          <p:nvPr/>
        </p:nvSpPr>
        <p:spPr>
          <a:xfrm>
            <a:off x="6798955" y="1568184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1"/>
                </a:solidFill>
              </a:rPr>
              <a:t>Lead Glass </a:t>
            </a:r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E0000951-59C7-F1E5-0224-692B284B5528}"/>
              </a:ext>
            </a:extLst>
          </p:cNvPr>
          <p:cNvSpPr/>
          <p:nvPr/>
        </p:nvSpPr>
        <p:spPr>
          <a:xfrm>
            <a:off x="6811011" y="1617508"/>
            <a:ext cx="54000" cy="1043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C650BD63-89E3-39EE-301C-DF32BD33599F}"/>
              </a:ext>
            </a:extLst>
          </p:cNvPr>
          <p:cNvSpPr/>
          <p:nvPr/>
        </p:nvSpPr>
        <p:spPr>
          <a:xfrm>
            <a:off x="6826465" y="1579320"/>
            <a:ext cx="25807" cy="370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4" name="Connettore 2 83">
            <a:extLst>
              <a:ext uri="{FF2B5EF4-FFF2-40B4-BE49-F238E27FC236}">
                <a16:creationId xmlns:a16="http://schemas.microsoft.com/office/drawing/2014/main" id="{F18E5A62-949B-A69D-3A36-C02A182A0C05}"/>
              </a:ext>
            </a:extLst>
          </p:cNvPr>
          <p:cNvCxnSpPr/>
          <p:nvPr/>
        </p:nvCxnSpPr>
        <p:spPr>
          <a:xfrm flipV="1">
            <a:off x="2012731" y="5735887"/>
            <a:ext cx="1565494" cy="172874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7" name="Immagine 86">
            <a:extLst>
              <a:ext uri="{FF2B5EF4-FFF2-40B4-BE49-F238E27FC236}">
                <a16:creationId xmlns:a16="http://schemas.microsoft.com/office/drawing/2014/main" id="{7B2CF68B-9017-2740-DC81-B12C0470F5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77817">
            <a:off x="3894325" y="5365715"/>
            <a:ext cx="138062" cy="71588"/>
          </a:xfrm>
          <a:prstGeom prst="rect">
            <a:avLst/>
          </a:prstGeom>
        </p:spPr>
      </p:pic>
      <p:cxnSp>
        <p:nvCxnSpPr>
          <p:cNvPr id="90" name="Connettore 2 89">
            <a:extLst>
              <a:ext uri="{FF2B5EF4-FFF2-40B4-BE49-F238E27FC236}">
                <a16:creationId xmlns:a16="http://schemas.microsoft.com/office/drawing/2014/main" id="{316D464F-A307-FEC6-F9E8-30F7C8184735}"/>
              </a:ext>
            </a:extLst>
          </p:cNvPr>
          <p:cNvCxnSpPr>
            <a:cxnSpLocks/>
          </p:cNvCxnSpPr>
          <p:nvPr/>
        </p:nvCxnSpPr>
        <p:spPr>
          <a:xfrm flipV="1">
            <a:off x="6816508" y="1732995"/>
            <a:ext cx="24176" cy="140400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2" name="Connettore 1 91">
            <a:extLst>
              <a:ext uri="{FF2B5EF4-FFF2-40B4-BE49-F238E27FC236}">
                <a16:creationId xmlns:a16="http://schemas.microsoft.com/office/drawing/2014/main" id="{B1721F55-EF54-3F8E-EE91-A5BC513A5BDC}"/>
              </a:ext>
            </a:extLst>
          </p:cNvPr>
          <p:cNvCxnSpPr>
            <a:cxnSpLocks/>
          </p:cNvCxnSpPr>
          <p:nvPr/>
        </p:nvCxnSpPr>
        <p:spPr>
          <a:xfrm flipH="1">
            <a:off x="3946683" y="5669331"/>
            <a:ext cx="579214" cy="579214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5" name="Immagine 94">
            <a:extLst>
              <a:ext uri="{FF2B5EF4-FFF2-40B4-BE49-F238E27FC236}">
                <a16:creationId xmlns:a16="http://schemas.microsoft.com/office/drawing/2014/main" id="{D58D59EA-C046-7515-4CA3-E79797096D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4918" t="-126658" r="-59084" b="8090"/>
          <a:stretch/>
        </p:blipFill>
        <p:spPr>
          <a:xfrm rot="2817941">
            <a:off x="6966867" y="3035003"/>
            <a:ext cx="217738" cy="971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8" name="Rettangolo 97">
            <a:extLst>
              <a:ext uri="{FF2B5EF4-FFF2-40B4-BE49-F238E27FC236}">
                <a16:creationId xmlns:a16="http://schemas.microsoft.com/office/drawing/2014/main" id="{3E0A2660-3824-FEC4-ADBC-F20C16CBC090}"/>
              </a:ext>
            </a:extLst>
          </p:cNvPr>
          <p:cNvSpPr/>
          <p:nvPr/>
        </p:nvSpPr>
        <p:spPr>
          <a:xfrm rot="2696996">
            <a:off x="7107361" y="2982821"/>
            <a:ext cx="54000" cy="1043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ttangolo 98">
            <a:extLst>
              <a:ext uri="{FF2B5EF4-FFF2-40B4-BE49-F238E27FC236}">
                <a16:creationId xmlns:a16="http://schemas.microsoft.com/office/drawing/2014/main" id="{9785F92C-EC99-B066-ADA5-5FBBF09A3256}"/>
              </a:ext>
            </a:extLst>
          </p:cNvPr>
          <p:cNvSpPr/>
          <p:nvPr/>
        </p:nvSpPr>
        <p:spPr>
          <a:xfrm rot="2696996">
            <a:off x="7170440" y="2966858"/>
            <a:ext cx="25807" cy="370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E055C7E-3774-B5B4-1A09-B1053A0A60AB}"/>
                  </a:ext>
                </a:extLst>
              </p:cNvPr>
              <p:cNvSpPr txBox="1"/>
              <p:nvPr/>
            </p:nvSpPr>
            <p:spPr>
              <a:xfrm>
                <a:off x="8053173" y="4833990"/>
                <a:ext cx="2634054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6 long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1400" dirty="0"/>
                  <a:t> 2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400" dirty="0"/>
                  <a:t>3 short + 6 long bars</a:t>
                </a:r>
              </a:p>
              <a:p>
                <a:r>
                  <a:rPr lang="en-GB" sz="1050" dirty="0"/>
                  <a:t>Readout by 4 </a:t>
                </a:r>
                <a:r>
                  <a:rPr lang="en-GB" sz="1050" dirty="0" err="1"/>
                  <a:t>SiPMs</a:t>
                </a:r>
                <a:r>
                  <a:rPr lang="en-GB" sz="1050" dirty="0"/>
                  <a:t> on left and right edges</a:t>
                </a:r>
              </a:p>
              <a:p>
                <a:r>
                  <a:rPr lang="en-GB" sz="1200" dirty="0"/>
                  <a:t>(double readout long bars only)</a:t>
                </a:r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E055C7E-3774-B5B4-1A09-B1053A0A6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3173" y="4833990"/>
                <a:ext cx="2634054" cy="661720"/>
              </a:xfrm>
              <a:prstGeom prst="rect">
                <a:avLst/>
              </a:prstGeom>
              <a:blipFill>
                <a:blip r:embed="rId6"/>
                <a:stretch>
                  <a:fillRect l="-962" t="-1887" b="-5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2EA1FCDF-22B9-1D73-F663-FC9EF5123181}"/>
              </a:ext>
            </a:extLst>
          </p:cNvPr>
          <p:cNvCxnSpPr>
            <a:cxnSpLocks/>
          </p:cNvCxnSpPr>
          <p:nvPr/>
        </p:nvCxnSpPr>
        <p:spPr>
          <a:xfrm>
            <a:off x="7190336" y="2047524"/>
            <a:ext cx="802739" cy="794862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7229D620-18A4-4E52-17A0-2673541FC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310" y="2894639"/>
            <a:ext cx="2210858" cy="1872000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F402F8DD-CA51-440F-895E-95DFE0B4DF9C}"/>
              </a:ext>
            </a:extLst>
          </p:cNvPr>
          <p:cNvCxnSpPr>
            <a:cxnSpLocks/>
          </p:cNvCxnSpPr>
          <p:nvPr/>
        </p:nvCxnSpPr>
        <p:spPr>
          <a:xfrm flipV="1">
            <a:off x="6970590" y="1725625"/>
            <a:ext cx="956360" cy="20405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7B1F1118-2EC9-3B64-CA91-3EBC1B41E4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10" t="2394" r="855" b="7827"/>
          <a:stretch/>
        </p:blipFill>
        <p:spPr>
          <a:xfrm>
            <a:off x="8073081" y="456507"/>
            <a:ext cx="2097128" cy="1944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677FE73-D067-B5EF-DFE6-C1D86C089494}"/>
                  </a:ext>
                </a:extLst>
              </p:cNvPr>
              <p:cNvSpPr txBox="1"/>
              <p:nvPr/>
            </p:nvSpPr>
            <p:spPr>
              <a:xfrm>
                <a:off x="7993075" y="14628"/>
                <a:ext cx="2841179" cy="46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626 BGO crystals, 21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400" dirty="0"/>
                  <a:t>21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400" dirty="0"/>
                  <a:t>230 mm</a:t>
                </a:r>
                <a:r>
                  <a:rPr lang="en-GB" sz="1400" baseline="30000" dirty="0"/>
                  <a:t>3</a:t>
                </a:r>
              </a:p>
              <a:p>
                <a:r>
                  <a:rPr lang="en-GB" sz="1050" dirty="0"/>
                  <a:t>Readout by 19 mm PMTs</a:t>
                </a:r>
                <a:endParaRPr lang="en-GB" sz="1200" dirty="0"/>
              </a:p>
            </p:txBody>
          </p:sp>
        </mc:Choice>
        <mc:Fallback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677FE73-D067-B5EF-DFE6-C1D86C089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075" y="14628"/>
                <a:ext cx="2841179" cy="469359"/>
              </a:xfrm>
              <a:prstGeom prst="rect">
                <a:avLst/>
              </a:prstGeom>
              <a:blipFill>
                <a:blip r:embed="rId9"/>
                <a:stretch>
                  <a:fillRect l="-893" b="-105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9771088-550F-E142-57F0-3DD20196F0B3}"/>
              </a:ext>
            </a:extLst>
          </p:cNvPr>
          <p:cNvSpPr txBox="1"/>
          <p:nvPr/>
        </p:nvSpPr>
        <p:spPr>
          <a:xfrm>
            <a:off x="8051902" y="5579759"/>
            <a:ext cx="26476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Helvetica" pitchFamily="2" charset="0"/>
              </a:rPr>
              <a:t>Target to:</a:t>
            </a:r>
          </a:p>
          <a:p>
            <a:pPr marL="285750" indent="-285750">
              <a:buFontTx/>
              <a:buChar char="-"/>
            </a:pPr>
            <a:r>
              <a:rPr lang="it-IT" sz="1400" dirty="0" err="1">
                <a:solidFill>
                  <a:srgbClr val="FF0000"/>
                </a:solidFill>
                <a:latin typeface="Helvetica" pitchFamily="2" charset="0"/>
              </a:rPr>
              <a:t>Etag</a:t>
            </a:r>
            <a:r>
              <a:rPr lang="it-IT" sz="1400" dirty="0">
                <a:solidFill>
                  <a:srgbClr val="FF0000"/>
                </a:solidFill>
                <a:latin typeface="Helvetica" pitchFamily="2" charset="0"/>
              </a:rPr>
              <a:t> = 360 cm</a:t>
            </a:r>
          </a:p>
          <a:p>
            <a:pPr marL="285750" indent="-285750">
              <a:buFontTx/>
              <a:buChar char="-"/>
            </a:pPr>
            <a:r>
              <a:rPr lang="it-IT" sz="1400" dirty="0" err="1">
                <a:solidFill>
                  <a:srgbClr val="FF0000"/>
                </a:solidFill>
                <a:latin typeface="Helvetica" pitchFamily="2" charset="0"/>
              </a:rPr>
              <a:t>ECal</a:t>
            </a:r>
            <a:r>
              <a:rPr lang="it-IT" sz="1400" dirty="0">
                <a:solidFill>
                  <a:srgbClr val="FF0000"/>
                </a:solidFill>
                <a:latin typeface="Helvetica" pitchFamily="2" charset="0"/>
              </a:rPr>
              <a:t> = 365 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50D5859-B82E-83A6-911E-0EE69AF3DFEA}"/>
                  </a:ext>
                </a:extLst>
              </p:cNvPr>
              <p:cNvSpPr txBox="1"/>
              <p:nvPr/>
            </p:nvSpPr>
            <p:spPr>
              <a:xfrm>
                <a:off x="10251935" y="483987"/>
                <a:ext cx="1849161" cy="974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Measures:</a:t>
                </a:r>
              </a:p>
              <a:p>
                <a:r>
                  <a:rPr lang="it-IT" sz="1100" dirty="0"/>
                  <a:t>Energy, time, position of </a:t>
                </a:r>
                <a14:m>
                  <m:oMath xmlns:m="http://schemas.openxmlformats.org/officeDocument/2006/math">
                    <m:r>
                      <a:rPr lang="it-IT" sz="1100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it-IT" sz="1100" dirty="0"/>
                  <a:t>/</a:t>
                </a:r>
                <a14:m>
                  <m:oMath xmlns:m="http://schemas.openxmlformats.org/officeDocument/2006/math">
                    <m:r>
                      <a:rPr lang="it-IT" sz="1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sz="1100" dirty="0"/>
                  <a:t> </a:t>
                </a:r>
              </a:p>
              <a:p>
                <a:pPr marL="171450" indent="-1714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it-IT" sz="1100" dirty="0"/>
                  <a:t>=2%</a:t>
                </a:r>
                <a14:m>
                  <m:oMath xmlns:m="http://schemas.openxmlformats.org/officeDocument/2006/math">
                    <m:r>
                      <a:rPr lang="en-US" sz="1100" dirty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it-IT" sz="11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100" b="0" i="0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sz="1100" b="0" i="0" dirty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sz="1100" b="0" i="0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rad>
                  </m:oMath>
                </a14:m>
                <a:endParaRPr lang="it-IT" sz="1100" dirty="0"/>
              </a:p>
              <a:p>
                <a:pPr marL="171450" indent="-1714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it-IT" sz="1100" dirty="0"/>
                  <a:t>=1-2 ns</a:t>
                </a:r>
              </a:p>
              <a:p>
                <a:pPr marL="171450" indent="-1714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𝐶𝑜𝐺</m:t>
                        </m:r>
                      </m:sub>
                    </m:sSub>
                  </m:oMath>
                </a14:m>
                <a:r>
                  <a:rPr lang="it-IT" sz="1100" dirty="0"/>
                  <a:t>= 7 mm (</a:t>
                </a:r>
                <a14:m>
                  <m:oMath xmlns:m="http://schemas.openxmlformats.org/officeDocument/2006/math">
                    <m:r>
                      <a:rPr lang="it-IT" sz="11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it-IT" sz="1100" dirty="0"/>
                  <a:t> and </a:t>
                </a:r>
                <a14:m>
                  <m:oMath xmlns:m="http://schemas.openxmlformats.org/officeDocument/2006/math">
                    <m:r>
                      <a:rPr lang="it-IT" sz="11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it-IT" sz="1100" dirty="0"/>
                  <a:t>)</a:t>
                </a:r>
              </a:p>
            </p:txBody>
          </p:sp>
        </mc:Choice>
        <mc:Fallback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50D5859-B82E-83A6-911E-0EE69AF3D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1935" y="483987"/>
                <a:ext cx="1849161" cy="974434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5C2FD968-1ADD-5290-9369-EE03C448D8A1}"/>
                  </a:ext>
                </a:extLst>
              </p:cNvPr>
              <p:cNvSpPr txBox="1"/>
              <p:nvPr/>
            </p:nvSpPr>
            <p:spPr>
              <a:xfrm>
                <a:off x="10251935" y="2903489"/>
                <a:ext cx="15384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/>
                  <a:t>Measures:</a:t>
                </a:r>
              </a:p>
              <a:p>
                <a:r>
                  <a:rPr lang="en-GB" sz="1100" dirty="0"/>
                  <a:t>Time, position of </a:t>
                </a:r>
                <a14:m>
                  <m:oMath xmlns:m="http://schemas.openxmlformats.org/officeDocument/2006/math">
                    <m:r>
                      <a:rPr lang="en-GB" sz="1100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GB" sz="1100" dirty="0"/>
              </a:p>
              <a:p>
                <a:pPr marL="171450" indent="-1714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1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sz="1100" b="0" i="0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GB" sz="1100" dirty="0"/>
                  <a:t>0.5 ns</a:t>
                </a:r>
              </a:p>
              <a:p>
                <a:pPr marL="171450" indent="-171450">
                  <a:buFont typeface="Wingdings" pitchFamily="2" charset="2"/>
                  <a:buChar char="§"/>
                </a:pPr>
                <a:r>
                  <a:rPr lang="en-GB" sz="1100" dirty="0"/>
                  <a:t>4 cm granularity in </a:t>
                </a:r>
                <a14:m>
                  <m:oMath xmlns:m="http://schemas.openxmlformats.org/officeDocument/2006/math">
                    <m:r>
                      <a:rPr lang="en-GB" sz="110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GB" sz="1100" dirty="0"/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5C2FD968-1ADD-5290-9369-EE03C448D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1935" y="2903489"/>
                <a:ext cx="1538434" cy="769441"/>
              </a:xfrm>
              <a:prstGeom prst="rect">
                <a:avLst/>
              </a:prstGeom>
              <a:blipFill>
                <a:blip r:embed="rId1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6">
            <a:extLst>
              <a:ext uri="{FF2B5EF4-FFF2-40B4-BE49-F238E27FC236}">
                <a16:creationId xmlns:a16="http://schemas.microsoft.com/office/drawing/2014/main" id="{51B45380-98CB-90A2-6AB5-598F9D2F466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13" y="260560"/>
            <a:ext cx="5423158" cy="2926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4009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B9CAE85-37E4-D6EA-D091-0B83FEBF2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7" y="-4885"/>
            <a:ext cx="5472000" cy="31317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7F43D7-59A9-8669-B38D-CDB51265932C}"/>
              </a:ext>
            </a:extLst>
          </p:cNvPr>
          <p:cNvSpPr txBox="1"/>
          <p:nvPr/>
        </p:nvSpPr>
        <p:spPr>
          <a:xfrm>
            <a:off x="5910944" y="104533"/>
            <a:ext cx="54093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With respect to Run II </a:t>
            </a:r>
            <a:r>
              <a:rPr lang="en-GB" dirty="0" err="1"/>
              <a:t>ECal</a:t>
            </a:r>
            <a:r>
              <a:rPr lang="en-GB" dirty="0"/>
              <a:t> moved away from target by </a:t>
            </a:r>
          </a:p>
          <a:p>
            <a:endParaRPr lang="en-GB" dirty="0"/>
          </a:p>
          <a:p>
            <a:r>
              <a:rPr lang="en-GB" dirty="0"/>
              <a:t>17.8 cm (straw man measurement)</a:t>
            </a:r>
          </a:p>
          <a:p>
            <a:endParaRPr lang="en-GB" dirty="0"/>
          </a:p>
          <a:p>
            <a:r>
              <a:rPr lang="en-GB" dirty="0"/>
              <a:t>176.9 mm/174.4 mm door/wall side (survey)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96B3ACB-ADC8-3BAA-E8CD-807720156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04" y="3526974"/>
            <a:ext cx="5171904" cy="32705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23C60BE-7886-9051-C8B8-2592095D0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944" y="2115994"/>
            <a:ext cx="6025243" cy="4648918"/>
          </a:xfrm>
          <a:prstGeom prst="rect">
            <a:avLst/>
          </a:prstGeom>
        </p:spPr>
      </p:pic>
      <p:sp>
        <p:nvSpPr>
          <p:cNvPr id="7" name="Freccia destra 6">
            <a:extLst>
              <a:ext uri="{FF2B5EF4-FFF2-40B4-BE49-F238E27FC236}">
                <a16:creationId xmlns:a16="http://schemas.microsoft.com/office/drawing/2014/main" id="{50667EE5-4C0B-EB60-06B2-DDF32C16B6CE}"/>
              </a:ext>
            </a:extLst>
          </p:cNvPr>
          <p:cNvSpPr/>
          <p:nvPr/>
        </p:nvSpPr>
        <p:spPr>
          <a:xfrm flipH="1">
            <a:off x="9787331" y="1587692"/>
            <a:ext cx="891554" cy="416312"/>
          </a:xfrm>
          <a:prstGeom prst="rightArrow">
            <a:avLst>
              <a:gd name="adj1" fmla="val 421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D545C2-7404-F155-1F19-702781534D84}"/>
              </a:ext>
            </a:extLst>
          </p:cNvPr>
          <p:cNvSpPr txBox="1"/>
          <p:nvPr/>
        </p:nvSpPr>
        <p:spPr>
          <a:xfrm>
            <a:off x="9944098" y="4343400"/>
            <a:ext cx="610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ETag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4197237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9E79738-E7EC-2117-6D5E-2B4F8B431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5" t="5317" b="5360"/>
          <a:stretch/>
        </p:blipFill>
        <p:spPr>
          <a:xfrm>
            <a:off x="13642" y="18000"/>
            <a:ext cx="9995897" cy="684000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6D8697A7-72B5-C42B-6386-1E14C5FA66E8}"/>
              </a:ext>
            </a:extLst>
          </p:cNvPr>
          <p:cNvGrpSpPr/>
          <p:nvPr/>
        </p:nvGrpSpPr>
        <p:grpSpPr>
          <a:xfrm>
            <a:off x="449397" y="897976"/>
            <a:ext cx="6908409" cy="5427361"/>
            <a:chOff x="2662177" y="880842"/>
            <a:chExt cx="6908409" cy="5427361"/>
          </a:xfrm>
        </p:grpSpPr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99E69F2-A478-1AE7-34F9-E6AEADE3B8A1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2662177" y="6156218"/>
              <a:ext cx="3508467" cy="15198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9BF9703D-EF11-5631-C9F3-A9C09A32698D}"/>
                </a:ext>
              </a:extLst>
            </p:cNvPr>
            <p:cNvSpPr/>
            <p:nvPr/>
          </p:nvSpPr>
          <p:spPr>
            <a:xfrm rot="5195720">
              <a:off x="5508548" y="4906225"/>
              <a:ext cx="1249960" cy="1252232"/>
            </a:xfrm>
            <a:prstGeom prst="arc">
              <a:avLst>
                <a:gd name="adj1" fmla="val 19013944"/>
                <a:gd name="adj2" fmla="val 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908531E1-A773-3644-379D-B1EBD6F829D0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6587299" y="3176530"/>
              <a:ext cx="2760931" cy="278633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Arco 13">
              <a:extLst>
                <a:ext uri="{FF2B5EF4-FFF2-40B4-BE49-F238E27FC236}">
                  <a16:creationId xmlns:a16="http://schemas.microsoft.com/office/drawing/2014/main" id="{CA2CDEF3-699E-A7A3-832E-45C12A3C005E}"/>
                </a:ext>
              </a:extLst>
            </p:cNvPr>
            <p:cNvSpPr/>
            <p:nvPr/>
          </p:nvSpPr>
          <p:spPr>
            <a:xfrm rot="2619804">
              <a:off x="8285129" y="2143485"/>
              <a:ext cx="1223996" cy="1219818"/>
            </a:xfrm>
            <a:prstGeom prst="arc">
              <a:avLst>
                <a:gd name="adj1" fmla="val 19013944"/>
                <a:gd name="adj2" fmla="val 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9749C029-A5B8-F237-79CE-E49CEDCCCA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02491" y="1002313"/>
              <a:ext cx="4232" cy="176075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885C1A73-B8B4-A50A-1A4B-31230A8BBA28}"/>
                </a:ext>
              </a:extLst>
            </p:cNvPr>
            <p:cNvSpPr/>
            <p:nvPr/>
          </p:nvSpPr>
          <p:spPr>
            <a:xfrm rot="2570871">
              <a:off x="6909843" y="5430932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97BB7D2-F1DC-561B-9AF9-121850694633}"/>
                </a:ext>
              </a:extLst>
            </p:cNvPr>
            <p:cNvSpPr/>
            <p:nvPr/>
          </p:nvSpPr>
          <p:spPr>
            <a:xfrm rot="2570871">
              <a:off x="7031486" y="5542526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93BAB3D6-DDC1-E9CE-99E2-CF6E7903AD3A}"/>
                </a:ext>
              </a:extLst>
            </p:cNvPr>
            <p:cNvSpPr/>
            <p:nvPr/>
          </p:nvSpPr>
          <p:spPr>
            <a:xfrm rot="5400000">
              <a:off x="5989508" y="6213986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1E223BF6-B3BE-9454-D34C-5C3CEA0FAD02}"/>
                </a:ext>
              </a:extLst>
            </p:cNvPr>
            <p:cNvSpPr/>
            <p:nvPr/>
          </p:nvSpPr>
          <p:spPr>
            <a:xfrm rot="5400000">
              <a:off x="5989125" y="6047569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04FCF2E7-7EE7-BBEE-D976-35A7CC3C1A5F}"/>
                </a:ext>
              </a:extLst>
            </p:cNvPr>
            <p:cNvSpPr/>
            <p:nvPr/>
          </p:nvSpPr>
          <p:spPr>
            <a:xfrm rot="2570871">
              <a:off x="9138869" y="3180230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AABFFC3C-260A-A55D-F679-EAD2408DE2C5}"/>
                </a:ext>
              </a:extLst>
            </p:cNvPr>
            <p:cNvSpPr/>
            <p:nvPr/>
          </p:nvSpPr>
          <p:spPr>
            <a:xfrm rot="2570871">
              <a:off x="9264070" y="3295382"/>
              <a:ext cx="110433" cy="652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Arco 21">
              <a:extLst>
                <a:ext uri="{FF2B5EF4-FFF2-40B4-BE49-F238E27FC236}">
                  <a16:creationId xmlns:a16="http://schemas.microsoft.com/office/drawing/2014/main" id="{E13F820D-0B22-1E40-4FD9-CF75E8629A7F}"/>
                </a:ext>
              </a:extLst>
            </p:cNvPr>
            <p:cNvSpPr/>
            <p:nvPr/>
          </p:nvSpPr>
          <p:spPr>
            <a:xfrm rot="2690450">
              <a:off x="8198434" y="2035983"/>
              <a:ext cx="1346396" cy="1341800"/>
            </a:xfrm>
            <a:prstGeom prst="arc">
              <a:avLst>
                <a:gd name="adj1" fmla="val 19013944"/>
                <a:gd name="adj2" fmla="val 0"/>
              </a:avLst>
            </a:prstGeom>
            <a:ln w="1905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1FD7C9E8-EB34-BC1D-9723-7EE1B56C1F70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9543444" y="995819"/>
              <a:ext cx="27142" cy="1731472"/>
            </a:xfrm>
            <a:prstGeom prst="straightConnector1">
              <a:avLst/>
            </a:prstGeom>
            <a:ln w="19050">
              <a:solidFill>
                <a:srgbClr val="7030A0"/>
              </a:solidFill>
              <a:prstDash val="sysDot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C90F934B-1A94-D1AB-4CC8-9AA8E37761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2177" y="6203990"/>
              <a:ext cx="3343207" cy="10100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9684F2FA-B386-177A-5191-34339091E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0612" y="6117232"/>
              <a:ext cx="3297947" cy="184557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303770E-1A24-D290-9994-81FCB01FCA40}"/>
                </a:ext>
              </a:extLst>
            </p:cNvPr>
            <p:cNvSpPr txBox="1"/>
            <p:nvPr/>
          </p:nvSpPr>
          <p:spPr>
            <a:xfrm>
              <a:off x="3421428" y="5646513"/>
              <a:ext cx="1403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Large spread </a:t>
              </a:r>
              <a:r>
                <a:rPr lang="it-IT" sz="1200" dirty="0" err="1"/>
                <a:t>beam</a:t>
              </a:r>
              <a:r>
                <a:rPr lang="it-IT" sz="1200" dirty="0"/>
                <a:t> </a:t>
              </a:r>
            </a:p>
            <a:p>
              <a:r>
                <a:rPr lang="it-IT" sz="1200" dirty="0"/>
                <a:t>from </a:t>
              </a:r>
              <a:r>
                <a:rPr lang="it-IT" sz="1200" dirty="0" err="1"/>
                <a:t>Linac</a:t>
              </a:r>
              <a:endParaRPr lang="it-IT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6508F0FB-2732-A915-C3B0-D1FA747BA7A4}"/>
                    </a:ext>
                  </a:extLst>
                </p:cNvPr>
                <p:cNvSpPr txBox="1"/>
                <p:nvPr/>
              </p:nvSpPr>
              <p:spPr>
                <a:xfrm>
                  <a:off x="6693175" y="5800401"/>
                  <a:ext cx="71878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it-IT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3C6AD167-1BD1-871B-CF43-3B8223AAA6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3175" y="5800401"/>
                  <a:ext cx="718787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6A054CFC-B790-F257-C471-52DEE716278E}"/>
                </a:ext>
              </a:extLst>
            </p:cNvPr>
            <p:cNvSpPr txBox="1"/>
            <p:nvPr/>
          </p:nvSpPr>
          <p:spPr>
            <a:xfrm>
              <a:off x="8794006" y="880842"/>
              <a:ext cx="6335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solidFill>
                    <a:schemeClr val="accent1"/>
                  </a:solidFill>
                </a:rPr>
                <a:t>TimePix</a:t>
              </a:r>
              <a:endParaRPr lang="it-IT" sz="105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9" name="Immagine 28">
            <a:extLst>
              <a:ext uri="{FF2B5EF4-FFF2-40B4-BE49-F238E27FC236}">
                <a16:creationId xmlns:a16="http://schemas.microsoft.com/office/drawing/2014/main" id="{9D49413A-680C-4A0E-53D5-6FFBBDD54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9045" y="5464342"/>
            <a:ext cx="431800" cy="142875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E36CB50-BC7B-8ED8-2811-F114932EB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4044" y="3007444"/>
            <a:ext cx="428625" cy="1301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E25A8F8A-5BBE-138C-6603-51F6C8E68923}"/>
                  </a:ext>
                </a:extLst>
              </p:cNvPr>
              <p:cNvSpPr txBox="1"/>
              <p:nvPr/>
            </p:nvSpPr>
            <p:spPr>
              <a:xfrm>
                <a:off x="7439007" y="2764755"/>
                <a:ext cx="4012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14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E25A8F8A-5BBE-138C-6603-51F6C8E68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007" y="2764755"/>
                <a:ext cx="401200" cy="307777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igura a mano libera 31">
            <a:extLst>
              <a:ext uri="{FF2B5EF4-FFF2-40B4-BE49-F238E27FC236}">
                <a16:creationId xmlns:a16="http://schemas.microsoft.com/office/drawing/2014/main" id="{85F74C51-2F15-7EE9-CCC0-8844A2441916}"/>
              </a:ext>
            </a:extLst>
          </p:cNvPr>
          <p:cNvSpPr/>
          <p:nvPr/>
        </p:nvSpPr>
        <p:spPr>
          <a:xfrm>
            <a:off x="7545421" y="1959803"/>
            <a:ext cx="593497" cy="866092"/>
          </a:xfrm>
          <a:custGeom>
            <a:avLst/>
            <a:gdLst>
              <a:gd name="connsiteX0" fmla="*/ 51758 w 593497"/>
              <a:gd name="connsiteY0" fmla="*/ 866092 h 866092"/>
              <a:gd name="connsiteX1" fmla="*/ 0 w 593497"/>
              <a:gd name="connsiteY1" fmla="*/ 828136 h 866092"/>
              <a:gd name="connsiteX2" fmla="*/ 89714 w 593497"/>
              <a:gd name="connsiteY2" fmla="*/ 503782 h 866092"/>
              <a:gd name="connsiteX3" fmla="*/ 169077 w 593497"/>
              <a:gd name="connsiteY3" fmla="*/ 331254 h 866092"/>
              <a:gd name="connsiteX4" fmla="*/ 134572 w 593497"/>
              <a:gd name="connsiteY4" fmla="*/ 220836 h 866092"/>
              <a:gd name="connsiteX5" fmla="*/ 131121 w 593497"/>
              <a:gd name="connsiteY5" fmla="*/ 0 h 866092"/>
              <a:gd name="connsiteX6" fmla="*/ 590047 w 593497"/>
              <a:gd name="connsiteY6" fmla="*/ 148374 h 866092"/>
              <a:gd name="connsiteX7" fmla="*/ 593497 w 593497"/>
              <a:gd name="connsiteY7" fmla="*/ 365760 h 866092"/>
              <a:gd name="connsiteX8" fmla="*/ 51758 w 593497"/>
              <a:gd name="connsiteY8" fmla="*/ 866092 h 86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3497" h="866092">
                <a:moveTo>
                  <a:pt x="51758" y="866092"/>
                </a:moveTo>
                <a:lnTo>
                  <a:pt x="0" y="828136"/>
                </a:lnTo>
                <a:lnTo>
                  <a:pt x="89714" y="503782"/>
                </a:lnTo>
                <a:lnTo>
                  <a:pt x="169077" y="331254"/>
                </a:lnTo>
                <a:lnTo>
                  <a:pt x="134572" y="220836"/>
                </a:lnTo>
                <a:cubicBezTo>
                  <a:pt x="133422" y="147224"/>
                  <a:pt x="132271" y="73612"/>
                  <a:pt x="131121" y="0"/>
                </a:cubicBezTo>
                <a:lnTo>
                  <a:pt x="590047" y="148374"/>
                </a:lnTo>
                <a:lnTo>
                  <a:pt x="593497" y="365760"/>
                </a:lnTo>
                <a:lnTo>
                  <a:pt x="51758" y="86609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8C7B9B45-4297-C2E8-C943-92C203C610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1323" y="2017504"/>
            <a:ext cx="235439" cy="32005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E27876C-C363-98E7-AC6D-8587E99C4A0F}"/>
              </a:ext>
            </a:extLst>
          </p:cNvPr>
          <p:cNvSpPr txBox="1"/>
          <p:nvPr/>
        </p:nvSpPr>
        <p:spPr>
          <a:xfrm>
            <a:off x="7454695" y="2435446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Target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F545B27F-78E2-C9A8-B310-3FE8BC649A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5608" y="5548480"/>
            <a:ext cx="460375" cy="15875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3421DB01-70FF-1CF1-36CE-C209B629B5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662" b="49583"/>
          <a:stretch/>
        </p:blipFill>
        <p:spPr>
          <a:xfrm rot="14947647" flipH="1">
            <a:off x="4899302" y="5630832"/>
            <a:ext cx="87255" cy="1008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F5F83042-CF45-0A81-1DD1-0F82E56E3971}"/>
                  </a:ext>
                </a:extLst>
              </p:cNvPr>
              <p:cNvSpPr txBox="1"/>
              <p:nvPr/>
            </p:nvSpPr>
            <p:spPr>
              <a:xfrm>
                <a:off x="7004755" y="788352"/>
                <a:ext cx="666259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it-IT" sz="900" dirty="0"/>
              </a:p>
            </p:txBody>
          </p:sp>
        </mc:Choice>
        <mc:Fallback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F5F83042-CF45-0A81-1DD1-0F82E56E3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755" y="788352"/>
                <a:ext cx="666259" cy="2308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31325E9F-A699-94EE-8B8B-B9C048DE860F}"/>
              </a:ext>
            </a:extLst>
          </p:cNvPr>
          <p:cNvCxnSpPr>
            <a:cxnSpLocks/>
          </p:cNvCxnSpPr>
          <p:nvPr/>
        </p:nvCxnSpPr>
        <p:spPr>
          <a:xfrm>
            <a:off x="7208158" y="1012466"/>
            <a:ext cx="24653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ADF1972-34D4-4F5B-BA94-A75A85A09278}"/>
                  </a:ext>
                </a:extLst>
              </p:cNvPr>
              <p:cNvSpPr txBox="1"/>
              <p:nvPr/>
            </p:nvSpPr>
            <p:spPr>
              <a:xfrm>
                <a:off x="6140185" y="4758777"/>
                <a:ext cx="5793313" cy="15128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endParaRPr lang="en-GB" sz="1400" dirty="0">
                  <a:cs typeface="Calibri" panose="020F0502020204030204" pitchFamily="34" charset="0"/>
                </a:endParaRPr>
              </a:p>
              <a:p>
                <a:endParaRPr lang="en-GB" sz="14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400" dirty="0">
                    <a:cs typeface="Calibri" panose="020F0502020204030204" pitchFamily="34" charset="0"/>
                  </a:rPr>
                  <a:t>Can also be computed from collimators’ gaps/distances </a:t>
                </a:r>
              </a:p>
              <a:p>
                <a:r>
                  <a:rPr lang="en-GB" sz="1400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[</a:t>
                </a:r>
                <a:r>
                  <a:rPr lang="it-IT" sz="1400" dirty="0" err="1">
                    <a:solidFill>
                      <a:srgbClr val="7030A0"/>
                    </a:solidFill>
                    <a:cs typeface="Calibri" panose="020F0502020204030204" pitchFamily="34" charset="0"/>
                  </a:rPr>
                  <a:t>Nucl</a:t>
                </a:r>
                <a:r>
                  <a:rPr lang="it-IT" sz="1400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. </a:t>
                </a:r>
                <a:r>
                  <a:rPr lang="it-IT" sz="1400" dirty="0" err="1">
                    <a:solidFill>
                      <a:srgbClr val="7030A0"/>
                    </a:solidFill>
                    <a:cs typeface="Calibri" panose="020F0502020204030204" pitchFamily="34" charset="0"/>
                  </a:rPr>
                  <a:t>Instrum</a:t>
                </a:r>
                <a:r>
                  <a:rPr lang="it-IT" sz="1400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. </a:t>
                </a:r>
                <a:r>
                  <a:rPr lang="it-IT" sz="1400" dirty="0" err="1">
                    <a:solidFill>
                      <a:srgbClr val="7030A0"/>
                    </a:solidFill>
                    <a:cs typeface="Calibri" panose="020F0502020204030204" pitchFamily="34" charset="0"/>
                  </a:rPr>
                  <a:t>Meth</a:t>
                </a:r>
                <a:r>
                  <a:rPr lang="it-IT" sz="1400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.</a:t>
                </a:r>
                <a:r>
                  <a:rPr lang="it-IT" sz="1400" i="1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it-IT" sz="1400" b="1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A515</a:t>
                </a:r>
                <a:r>
                  <a:rPr lang="it-IT" sz="1400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 (2003) 524</a:t>
                </a:r>
                <a:r>
                  <a:rPr lang="en-GB" sz="1400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]:</a:t>
                </a:r>
              </a:p>
              <a:p>
                <a:r>
                  <a:rPr lang="en-GB" sz="1400" dirty="0"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∆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den>
                        </m:f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e>
                    </m:rad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𝐻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≅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e>
                    </m:rad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endParaRPr lang="en-GB" sz="1400" dirty="0">
                  <a:solidFill>
                    <a:srgbClr val="7030A0"/>
                  </a:solidFill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400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W</a:t>
                </a:r>
                <a:r>
                  <a:rPr lang="en-GB" sz="1400" dirty="0">
                    <a:cs typeface="Calibri" panose="020F0502020204030204" pitchFamily="34" charset="0"/>
                  </a:rPr>
                  <a:t>ith H=h=2 mm we get </a:t>
                </a:r>
                <a:r>
                  <a:rPr lang="en-GB" sz="1400" b="1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0.22%</a:t>
                </a:r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ADF1972-34D4-4F5B-BA94-A75A85A09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185" y="4758777"/>
                <a:ext cx="5793313" cy="1512850"/>
              </a:xfrm>
              <a:prstGeom prst="rect">
                <a:avLst/>
              </a:prstGeom>
              <a:blipFill>
                <a:blip r:embed="rId14"/>
                <a:stretch>
                  <a:fillRect l="-438" b="-41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45E5342-C8B9-C487-3FD7-335D654B1B2C}"/>
                  </a:ext>
                </a:extLst>
              </p:cNvPr>
              <p:cNvSpPr txBox="1"/>
              <p:nvPr/>
            </p:nvSpPr>
            <p:spPr>
              <a:xfrm>
                <a:off x="8382455" y="249642"/>
                <a:ext cx="3727993" cy="4175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/>
                  <a:t>In a spectrometer line the horizontal position of a particle with momentum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(1+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400" dirty="0"/>
                  <a:t> with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400" dirty="0"/>
                  <a:t>, will be offset by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GB" sz="140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/>
                  <a:t>is the dispersion function;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1400" dirty="0"/>
                  <a:t> (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1400" dirty="0"/>
                  <a:t> is the arm length and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1400" dirty="0"/>
                  <a:t> the deflection angle)</a:t>
                </a:r>
              </a:p>
              <a:p>
                <a:endParaRPr lang="en-GB" sz="1400" dirty="0"/>
              </a:p>
              <a:p>
                <a:r>
                  <a:rPr lang="en-GB" sz="1400" dirty="0"/>
                  <a:t>T</a:t>
                </a:r>
                <a:r>
                  <a:rPr lang="en-GB" sz="1400" dirty="0">
                    <a:ea typeface="Cambria Math" panose="02040503050406030204" pitchFamily="18" charset="0"/>
                  </a:rPr>
                  <a:t>he beam spot size is given by: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𝜀𝛽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1400" dirty="0"/>
              </a:p>
              <a:p>
                <a:r>
                  <a:rPr lang="en-GB" sz="1400" dirty="0">
                    <a:ea typeface="Cambria Math" panose="02040503050406030204" pitchFamily="18" charset="0"/>
                  </a:rPr>
                  <a:t>If the geometric beam size in absence of dispersion can be neglected,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𝜀𝛽</m:t>
                        </m:r>
                      </m:e>
                    </m:rad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en-GB" sz="1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GB" sz="1400" dirty="0">
                    <a:ea typeface="Cambria Math" panose="02040503050406030204" pitchFamily="18" charset="0"/>
                  </a:rPr>
                  <a:t>, we can get the spread from: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GB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1/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  <a:p>
                <a:r>
                  <a:rPr lang="en-GB" sz="1400" dirty="0"/>
                  <a:t>From a </a:t>
                </a:r>
                <a:r>
                  <a:rPr lang="en-GB" sz="1400" b="1" dirty="0"/>
                  <a:t>no-target run </a:t>
                </a:r>
                <a:r>
                  <a:rPr lang="en-GB" sz="1400" dirty="0"/>
                  <a:t>(otherwise Coulomb scattering would be not negligible) we estimate: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GB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num>
                      <m:den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den>
                    </m:f>
                    <m:r>
                      <a:rPr lang="en-GB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0.24%</a:t>
                </a:r>
                <a:endParaRPr lang="en-GB" sz="1400" b="1" dirty="0"/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45E5342-C8B9-C487-3FD7-335D654B1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455" y="249642"/>
                <a:ext cx="3727993" cy="4175823"/>
              </a:xfrm>
              <a:prstGeom prst="rect">
                <a:avLst/>
              </a:prstGeom>
              <a:blipFill>
                <a:blip r:embed="rId15"/>
                <a:stretch>
                  <a:fillRect l="-680" t="-303" r="-13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Immagine 39">
            <a:extLst>
              <a:ext uri="{FF2B5EF4-FFF2-40B4-BE49-F238E27FC236}">
                <a16:creationId xmlns:a16="http://schemas.microsoft.com/office/drawing/2014/main" id="{8B8EB95E-9E35-79DB-6E63-B4BE2C32F6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89" y="31135"/>
            <a:ext cx="3844425" cy="46841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6F5995DF-89D8-52CE-0BD8-ED8B7C39718D}"/>
                  </a:ext>
                </a:extLst>
              </p:cNvPr>
              <p:cNvSpPr txBox="1"/>
              <p:nvPr/>
            </p:nvSpPr>
            <p:spPr>
              <a:xfrm>
                <a:off x="161932" y="2937303"/>
                <a:ext cx="3748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Dipole</a:t>
                </a:r>
                <a:r>
                  <a:rPr lang="it-IT" dirty="0"/>
                  <a:t> 1: 200.2 A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/>
                  <a:t> 200.7 A  and back</a:t>
                </a:r>
              </a:p>
            </p:txBody>
          </p:sp>
        </mc:Choice>
        <mc:Fallback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6F5995DF-89D8-52CE-0BD8-ED8B7C397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32" y="2937303"/>
                <a:ext cx="3748142" cy="369332"/>
              </a:xfrm>
              <a:prstGeom prst="rect">
                <a:avLst/>
              </a:prstGeom>
              <a:blipFill>
                <a:blip r:embed="rId17"/>
                <a:stretch>
                  <a:fillRect l="-1351" t="-10000" r="-676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608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170A6A1-EDFB-54C4-2482-C629FAE54810}"/>
                  </a:ext>
                </a:extLst>
              </p:cNvPr>
              <p:cNvSpPr txBox="1"/>
              <p:nvPr/>
            </p:nvSpPr>
            <p:spPr>
              <a:xfrm>
                <a:off x="6381164" y="838499"/>
                <a:ext cx="5281446" cy="1015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0.3 A/176.075 A=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1.7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/>
                  <a:t> 0.47 MeV/276.3 MeV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=42°∙</m:t>
                    </m:r>
                    <m:f>
                      <m:fPr>
                        <m:ctrlPr>
                          <a:rPr lang="it-IT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den>
                    </m:f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1.7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 1.25 mrad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 mm</a:t>
                </a:r>
                <a:endParaRPr lang="it-IT" dirty="0"/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170A6A1-EDFB-54C4-2482-C629FAE54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164" y="838499"/>
                <a:ext cx="5281446" cy="1015599"/>
              </a:xfrm>
              <a:prstGeom prst="rect">
                <a:avLst/>
              </a:prstGeom>
              <a:blipFill>
                <a:blip r:embed="rId2"/>
                <a:stretch>
                  <a:fillRect l="-959" t="-3750" b="-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2988CA3-4943-40E4-2940-597EFA0EBC08}"/>
                  </a:ext>
                </a:extLst>
              </p:cNvPr>
              <p:cNvSpPr txBox="1"/>
              <p:nvPr/>
            </p:nvSpPr>
            <p:spPr>
              <a:xfrm>
                <a:off x="6381164" y="2176717"/>
                <a:ext cx="27517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Distance</a:t>
                </a:r>
                <a:r>
                  <a:rPr lang="it-IT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0.8m</a:t>
                </a:r>
              </a:p>
              <a:p>
                <a:r>
                  <a:rPr lang="it-IT" dirty="0"/>
                  <a:t>(</a:t>
                </a:r>
                <a:r>
                  <a:rPr lang="it-IT" dirty="0" err="1"/>
                  <a:t>dipole</a:t>
                </a:r>
                <a:r>
                  <a:rPr lang="it-IT" dirty="0"/>
                  <a:t> 2-to-Target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0.6 m)</a:t>
                </a:r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2988CA3-4943-40E4-2940-597EFA0EB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164" y="2176717"/>
                <a:ext cx="2751779" cy="646331"/>
              </a:xfrm>
              <a:prstGeom prst="rect">
                <a:avLst/>
              </a:prstGeom>
              <a:blipFill>
                <a:blip r:embed="rId3"/>
                <a:stretch>
                  <a:fillRect l="-1835" t="-3846" r="-459" b="-153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magine 17">
            <a:extLst>
              <a:ext uri="{FF2B5EF4-FFF2-40B4-BE49-F238E27FC236}">
                <a16:creationId xmlns:a16="http://schemas.microsoft.com/office/drawing/2014/main" id="{73C1C5AC-1855-CE48-BCDA-E7C396407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09" b="53639"/>
          <a:stretch/>
        </p:blipFill>
        <p:spPr>
          <a:xfrm>
            <a:off x="256481" y="592133"/>
            <a:ext cx="5839519" cy="167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5D5912-504C-7D2B-628D-6BC235102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3894" r="46204" b="5205"/>
          <a:stretch/>
        </p:blipFill>
        <p:spPr bwMode="auto">
          <a:xfrm>
            <a:off x="1019929" y="2350771"/>
            <a:ext cx="4096027" cy="416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955DB3F-2367-36E4-A42F-27CE92453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9" t="28715" b="18370"/>
          <a:stretch/>
        </p:blipFill>
        <p:spPr bwMode="auto">
          <a:xfrm>
            <a:off x="5454037" y="3816430"/>
            <a:ext cx="3723661" cy="220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C47812-4F95-125A-1661-11341EC906DA}"/>
              </a:ext>
            </a:extLst>
          </p:cNvPr>
          <p:cNvSpPr txBox="1"/>
          <p:nvPr/>
        </p:nvSpPr>
        <p:spPr>
          <a:xfrm>
            <a:off x="8823887" y="5518455"/>
            <a:ext cx="273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</a:t>
            </a:r>
            <a:r>
              <a:rPr lang="it-IT" dirty="0"/>
              <a:t>: +1.7 MeV «</a:t>
            </a:r>
            <a:r>
              <a:rPr lang="it-IT" dirty="0" err="1"/>
              <a:t>linac</a:t>
            </a:r>
            <a:r>
              <a:rPr lang="it-IT" dirty="0"/>
              <a:t>» energy</a:t>
            </a:r>
          </a:p>
        </p:txBody>
      </p:sp>
      <p:sp>
        <p:nvSpPr>
          <p:cNvPr id="13" name="Freccia destra 12">
            <a:extLst>
              <a:ext uri="{FF2B5EF4-FFF2-40B4-BE49-F238E27FC236}">
                <a16:creationId xmlns:a16="http://schemas.microsoft.com/office/drawing/2014/main" id="{94D921D0-2B7F-225D-0496-556F1BC2829E}"/>
              </a:ext>
            </a:extLst>
          </p:cNvPr>
          <p:cNvSpPr/>
          <p:nvPr/>
        </p:nvSpPr>
        <p:spPr>
          <a:xfrm rot="5400000">
            <a:off x="7955057" y="4885575"/>
            <a:ext cx="1053756" cy="26130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08CA70A-6614-C577-762D-209590F8C836}"/>
              </a:ext>
            </a:extLst>
          </p:cNvPr>
          <p:cNvSpPr txBox="1"/>
          <p:nvPr/>
        </p:nvSpPr>
        <p:spPr>
          <a:xfrm>
            <a:off x="8611870" y="4819237"/>
            <a:ext cx="262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+0.5 MeV selected energy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7E18565-513B-64B2-60AC-608D922A21B8}"/>
              </a:ext>
            </a:extLst>
          </p:cNvPr>
          <p:cNvSpPr txBox="1"/>
          <p:nvPr/>
        </p:nvSpPr>
        <p:spPr>
          <a:xfrm>
            <a:off x="8240225" y="4120019"/>
            <a:ext cx="80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A, C, D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51FB799-69E9-4B97-B1AB-287D5F18CBB5}"/>
              </a:ext>
            </a:extLst>
          </p:cNvPr>
          <p:cNvSpPr txBox="1"/>
          <p:nvPr/>
        </p:nvSpPr>
        <p:spPr>
          <a:xfrm>
            <a:off x="8240225" y="5518455"/>
            <a:ext cx="52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B, E</a:t>
            </a:r>
          </a:p>
        </p:txBody>
      </p:sp>
    </p:spTree>
    <p:extLst>
      <p:ext uri="{BB962C8B-B14F-4D97-AF65-F5344CB8AC3E}">
        <p14:creationId xmlns:p14="http://schemas.microsoft.com/office/powerpoint/2010/main" val="20084505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 2013-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</TotalTime>
  <Words>802</Words>
  <Application>Microsoft Macintosh PowerPoint</Application>
  <PresentationFormat>Widescreen</PresentationFormat>
  <Paragraphs>148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Helvetica</vt:lpstr>
      <vt:lpstr>Roboto</vt:lpstr>
      <vt:lpstr>Times</vt:lpstr>
      <vt:lpstr>Wingdings</vt:lpstr>
      <vt:lpstr>Tema di Office 2013-2022</vt:lpstr>
      <vt:lpstr>PADME experiment geometry  and beam characteristics</vt:lpstr>
      <vt:lpstr>BTF beam-line and PADME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 target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PADME experiment geometry  and beam characteristics</dc:title>
  <dc:creator>Paolo Valente</dc:creator>
  <cp:lastModifiedBy>Paolo Valente</cp:lastModifiedBy>
  <cp:revision>21</cp:revision>
  <dcterms:created xsi:type="dcterms:W3CDTF">2023-01-18T18:23:32Z</dcterms:created>
  <dcterms:modified xsi:type="dcterms:W3CDTF">2023-01-19T09:27:59Z</dcterms:modified>
</cp:coreProperties>
</file>