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9" r:id="rId17"/>
    <p:sldId id="308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6381329"/>
            <a:ext cx="3694683" cy="34891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1365" y="2060849"/>
            <a:ext cx="10363200" cy="1470025"/>
          </a:xfrm>
        </p:spPr>
        <p:txBody>
          <a:bodyPr/>
          <a:lstStyle>
            <a:lvl1pPr algn="ctr">
              <a:defRPr sz="4400" baseline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3981450"/>
            <a:ext cx="8534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baseline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 dirty="0"/>
          </a:p>
        </p:txBody>
      </p:sp>
      <p:pic>
        <p:nvPicPr>
          <p:cNvPr id="7" name="Picture 15" descr="PPT3-10">
            <a:extLst>
              <a:ext uri="{FF2B5EF4-FFF2-40B4-BE49-F238E27FC236}">
                <a16:creationId xmlns:a16="http://schemas.microsoft.com/office/drawing/2014/main" id="{974260DA-5F71-4EC7-8A8C-EBBB6231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0">
            <a:extLst>
              <a:ext uri="{FF2B5EF4-FFF2-40B4-BE49-F238E27FC236}">
                <a16:creationId xmlns:a16="http://schemas.microsoft.com/office/drawing/2014/main" id="{12F15592-D559-47A3-8588-6D6717E5B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08275"/>
            <a:ext cx="1219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6F8788-05A4-EEE8-3C72-D2AEC3A3E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31880" y="1"/>
            <a:ext cx="960120" cy="8616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23B0E79-D658-D61F-487E-CA2984BE44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57" y="6111876"/>
            <a:ext cx="4065283" cy="54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70E17E-F57D-638B-CF0A-3D185FA8C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97" y="5365752"/>
            <a:ext cx="42730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50090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88400" y="476251"/>
            <a:ext cx="2794000" cy="56499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8" y="476251"/>
            <a:ext cx="8183033" cy="5649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356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8" y="476251"/>
            <a:ext cx="11180233" cy="5649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0501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8" y="476250"/>
            <a:ext cx="10494433" cy="431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3488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6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4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9693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1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1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1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1800"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28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99718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41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820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575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792" y="260648"/>
            <a:ext cx="931254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0" name="Line 104"/>
          <p:cNvSpPr>
            <a:spLocks noChangeShapeType="1"/>
          </p:cNvSpPr>
          <p:nvPr/>
        </p:nvSpPr>
        <p:spPr bwMode="auto">
          <a:xfrm>
            <a:off x="143339" y="908720"/>
            <a:ext cx="11905323" cy="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0EA1D9-8E3D-F31D-1039-D75AF50950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929"/>
          </a:xfrm>
          <a:prstGeom prst="flowChartPunchedCard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3F55F6-F4DF-F433-2846-C1873FF220C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31880" y="1"/>
            <a:ext cx="960120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imes New Roman" pitchFamily="18" charset="0"/>
          <a:ea typeface="黑体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imes New Roman" pitchFamily="18" charset="0"/>
          <a:ea typeface="黑体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imes New Roman" pitchFamily="18" charset="0"/>
          <a:ea typeface="黑体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imes New Roman" pitchFamily="18" charset="0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方正大黑简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方正大黑简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方正大黑简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mpact" pitchFamily="34" charset="0"/>
          <a:ea typeface="方正大黑简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34A246C-C917-B967-CB6F-463BC0DD1DF9}"/>
              </a:ext>
            </a:extLst>
          </p:cNvPr>
          <p:cNvSpPr/>
          <p:nvPr/>
        </p:nvSpPr>
        <p:spPr>
          <a:xfrm>
            <a:off x="1781519" y="1044505"/>
            <a:ext cx="8628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203200" dist="38100" dir="18900000" algn="bl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design of a dual-mode transverse deflecting structure</a:t>
            </a:r>
            <a:endParaRPr lang="zh-CN" altLang="zh-CN" sz="4000" b="1" dirty="0">
              <a:solidFill>
                <a:schemeClr val="bg1"/>
              </a:solidFill>
              <a:effectLst>
                <a:outerShdw blurRad="203200" dist="38100" dir="18900000" algn="bl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F2F64D-628B-44C9-9CA3-34F3F1416CF7}"/>
              </a:ext>
            </a:extLst>
          </p:cNvPr>
          <p:cNvSpPr txBox="1"/>
          <p:nvPr/>
        </p:nvSpPr>
        <p:spPr>
          <a:xfrm>
            <a:off x="2198077" y="3429000"/>
            <a:ext cx="8212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Hanyu Gong, SINAP/SSRF</a:t>
            </a:r>
          </a:p>
          <a:p>
            <a:pPr algn="r"/>
            <a:r>
              <a:rPr lang="en-US" altLang="zh-CN" dirty="0" err="1">
                <a:solidFill>
                  <a:schemeClr val="bg1"/>
                </a:solidFill>
              </a:rPr>
              <a:t>Wencheng</a:t>
            </a:r>
            <a:r>
              <a:rPr lang="en-US" altLang="zh-CN" dirty="0">
                <a:solidFill>
                  <a:schemeClr val="bg1"/>
                </a:solidFill>
              </a:rPr>
              <a:t> Fang, </a:t>
            </a:r>
            <a:r>
              <a:rPr lang="en-US" altLang="zh-CN" dirty="0" err="1">
                <a:solidFill>
                  <a:schemeClr val="bg1"/>
                </a:solidFill>
              </a:rPr>
              <a:t>Jianhao</a:t>
            </a:r>
            <a:r>
              <a:rPr lang="en-US" altLang="zh-CN" dirty="0">
                <a:solidFill>
                  <a:schemeClr val="bg1"/>
                </a:solidFill>
              </a:rPr>
              <a:t> Tan, Cheng Wang, </a:t>
            </a:r>
            <a:r>
              <a:rPr lang="en-US" altLang="zh-CN" dirty="0" err="1">
                <a:solidFill>
                  <a:schemeClr val="bg1"/>
                </a:solidFill>
              </a:rPr>
              <a:t>Zhentang</a:t>
            </a:r>
            <a:r>
              <a:rPr lang="en-US" altLang="zh-CN" dirty="0">
                <a:solidFill>
                  <a:schemeClr val="bg1"/>
                </a:solidFill>
              </a:rPr>
              <a:t> Zhao, SARI/SSRF</a:t>
            </a:r>
          </a:p>
          <a:p>
            <a:pPr algn="r"/>
            <a:endParaRPr lang="en-US" altLang="zh-CN" dirty="0">
              <a:solidFill>
                <a:schemeClr val="bg1"/>
              </a:solidFill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en-US" altLang="zh-CN" baseline="30000" dirty="0">
                <a:solidFill>
                  <a:schemeClr val="bg1"/>
                </a:solidFill>
              </a:rPr>
              <a:t>th</a:t>
            </a:r>
            <a:r>
              <a:rPr lang="en-US" altLang="zh-CN" dirty="0">
                <a:solidFill>
                  <a:schemeClr val="bg1"/>
                </a:solidFill>
              </a:rPr>
              <a:t> Workshop on Breakdown Science and High Gradient Technology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HG2023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17 Oct, 2023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002594-81B5-9198-5C44-02B1BDAE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2" y="3422094"/>
            <a:ext cx="5952000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4466CB-0052-9996-35F4-5A18E306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42" y="3429000"/>
            <a:ext cx="5647058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BF5396-8F7C-27BD-BDAD-95660CAE7B7F}"/>
              </a:ext>
            </a:extLst>
          </p:cNvPr>
          <p:cNvSpPr txBox="1"/>
          <p:nvPr/>
        </p:nvSpPr>
        <p:spPr>
          <a:xfrm>
            <a:off x="379103" y="1141927"/>
            <a:ext cx="10585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Have similar working frequency, group velocities and transverse shunt impedance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Normalized maximum modified Poynting vector is reduced.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Both have been separated from their perpendicular polarized modes</a:t>
            </a:r>
          </a:p>
        </p:txBody>
      </p:sp>
    </p:spTree>
    <p:extLst>
      <p:ext uri="{BB962C8B-B14F-4D97-AF65-F5344CB8AC3E}">
        <p14:creationId xmlns:p14="http://schemas.microsoft.com/office/powerpoint/2010/main" val="399859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11499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The structure is consistent with the regular cell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Two coupling ports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Part of the high-frequency signal will overflow from the low-frequency ports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320318-61C2-68EC-437D-B8D00E5E5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08" y="3729871"/>
            <a:ext cx="252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9F7506-0150-4032-2647-277067F8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92" y="3729871"/>
            <a:ext cx="3266541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CF8DD7-9B76-76D3-535F-F2915F840088}"/>
              </a:ext>
            </a:extLst>
          </p:cNvPr>
          <p:cNvSpPr txBox="1"/>
          <p:nvPr/>
        </p:nvSpPr>
        <p:spPr>
          <a:xfrm>
            <a:off x="266700" y="92866"/>
            <a:ext cx="538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Dual-frequency coupler</a:t>
            </a:r>
          </a:p>
        </p:txBody>
      </p:sp>
    </p:spTree>
    <p:extLst>
      <p:ext uri="{BB962C8B-B14F-4D97-AF65-F5344CB8AC3E}">
        <p14:creationId xmlns:p14="http://schemas.microsoft.com/office/powerpoint/2010/main" val="52268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50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High-frequency isolator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4" y="1141927"/>
            <a:ext cx="44553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Essentially a low-pass filter</a:t>
            </a:r>
          </a:p>
          <a:p>
            <a:pPr algn="just"/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Passband at 2856MHz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Stopband at 5712MHz.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BC3FBE-4F9F-59B1-C408-4DFD2462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03" y="3729871"/>
            <a:ext cx="3970225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FDD23F-4476-A858-BE02-FE2B0F88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3" y="1614098"/>
            <a:ext cx="6202800" cy="13024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62AA656-7D3D-5E2E-055A-70D5F34F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2" y="3729871"/>
            <a:ext cx="543242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950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Multiple-objective optimization for tuning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57168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The grid of the whole tube is huge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High time cost to establish network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Multiple-objective algorithm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Objective function f = S</a:t>
            </a:r>
            <a:r>
              <a:rPr lang="en-US" altLang="zh-CN" sz="2400" baseline="-25000" dirty="0">
                <a:ea typeface="宋体" panose="02010600030101010101" pitchFamily="2" charset="-122"/>
              </a:rPr>
              <a:t>11,1</a:t>
            </a:r>
            <a:r>
              <a:rPr lang="en-US" altLang="zh-CN" sz="2400" dirty="0"/>
              <a:t> + S</a:t>
            </a:r>
            <a:r>
              <a:rPr lang="en-US" altLang="zh-CN" sz="2400" baseline="-25000" dirty="0">
                <a:ea typeface="宋体" panose="02010600030101010101" pitchFamily="2" charset="-122"/>
              </a:rPr>
              <a:t>11,2</a:t>
            </a:r>
            <a:endParaRPr lang="en-US" altLang="zh-CN" sz="24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400" baseline="-25000" dirty="0">
              <a:ea typeface="宋体" panose="02010600030101010101" pitchFamily="2" charset="-122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f drops below 0.03 after 50 iterations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9575D5-0F50-94BE-E7C6-C02A111B2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08504"/>
            <a:ext cx="5716897" cy="2951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C3C539-8F00-48C1-A68E-DD790EC3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63" y="4059649"/>
            <a:ext cx="303717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0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Result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5716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Both modes are successfully excited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The high-frequency isolator provides good total reflection to the </a:t>
            </a:r>
            <a:r>
              <a:rPr lang="en-US" altLang="zh-CN" sz="2000" dirty="0">
                <a:effectLst/>
                <a:ea typeface="宋体" panose="02010600030101010101" pitchFamily="2" charset="-122"/>
              </a:rPr>
              <a:t>HEM</a:t>
            </a:r>
            <a:r>
              <a:rPr lang="en-US" altLang="zh-CN" sz="2000" baseline="-25000" dirty="0">
                <a:effectLst/>
                <a:ea typeface="宋体" panose="02010600030101010101" pitchFamily="2" charset="-122"/>
              </a:rPr>
              <a:t>12</a:t>
            </a:r>
            <a:r>
              <a:rPr lang="en-US" altLang="zh-CN" sz="2000" dirty="0"/>
              <a:t> mode.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Electric field maximum flatness is better than 99%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A8F3C6-6155-899A-B561-B39FC0F73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26" y="1377000"/>
            <a:ext cx="4743148" cy="4104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EA5693-C5CC-BD8C-24F2-26C42F04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0" y="3777082"/>
            <a:ext cx="5716800" cy="20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Prospect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11321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The deflecting voltage is more than 20 MV/m with 50 MW input power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The engineering design is completed and under fabrication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177817-C348-6DE1-C285-8D517FA2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3" y="3483448"/>
            <a:ext cx="8737200" cy="16189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2ADCC1-70B1-EE7D-2DE1-03FF1E64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97" y="2526922"/>
            <a:ext cx="2584800" cy="35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9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Plan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11321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High power test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Beam test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6D phase-space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76174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Summary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114337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628" indent="-565628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The dual-mode TDS can provide a variably polarized deflecting voltage more than 20 MV/m and switch the deflecting direction in less than 1 µs. </a:t>
            </a:r>
          </a:p>
          <a:p>
            <a:pPr marL="565628" indent="-565628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565628" indent="-565628" algn="just">
              <a:buFont typeface="Wingdings" panose="05000000000000000000" pitchFamily="2" charset="2"/>
              <a:buChar char="l"/>
            </a:pPr>
            <a:r>
              <a:rPr lang="en-US" altLang="zh-CN" sz="2400" dirty="0">
                <a:effectLst/>
                <a:ea typeface="宋体" panose="02010600030101010101" pitchFamily="2" charset="-122"/>
              </a:rPr>
              <a:t>The HEM</a:t>
            </a:r>
            <a:r>
              <a:rPr lang="en-US" altLang="zh-CN" sz="2400" baseline="-25000" dirty="0">
                <a:effectLst/>
                <a:ea typeface="宋体" panose="02010600030101010101" pitchFamily="2" charset="-122"/>
              </a:rPr>
              <a:t>12</a:t>
            </a:r>
            <a:r>
              <a:rPr lang="en-US" altLang="zh-CN" sz="2400" dirty="0"/>
              <a:t> mode is innovatively adopted as the deflecting mode.</a:t>
            </a:r>
          </a:p>
          <a:p>
            <a:pPr marL="565628" indent="-565628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565628" indent="-565628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A new type of inter-cavity coupling is adopted.</a:t>
            </a:r>
          </a:p>
          <a:p>
            <a:pPr marL="565628" indent="-565628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565628" indent="-565628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An isolator is added to avoid the overflow of high-frequency power.</a:t>
            </a:r>
          </a:p>
          <a:p>
            <a:pPr marL="565628" indent="-565628" algn="just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565628" indent="-565628" algn="just">
              <a:buFont typeface="Wingdings" panose="05000000000000000000" pitchFamily="2" charset="2"/>
              <a:buChar char="l"/>
            </a:pPr>
            <a:r>
              <a:rPr lang="en-US" altLang="zh-CN" sz="2400" dirty="0"/>
              <a:t>Neural network and multiple-objective algorithm are successfully used to improve the optimization speed and precision.</a:t>
            </a:r>
          </a:p>
        </p:txBody>
      </p:sp>
    </p:spTree>
    <p:extLst>
      <p:ext uri="{BB962C8B-B14F-4D97-AF65-F5344CB8AC3E}">
        <p14:creationId xmlns:p14="http://schemas.microsoft.com/office/powerpoint/2010/main" val="228090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5091CF0-7F9F-D96F-6ADC-EEEEFB16BF56}"/>
              </a:ext>
            </a:extLst>
          </p:cNvPr>
          <p:cNvSpPr txBox="1"/>
          <p:nvPr/>
        </p:nvSpPr>
        <p:spPr>
          <a:xfrm>
            <a:off x="2881312" y="2767280"/>
            <a:ext cx="642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/>
              <a:t>Thank you</a:t>
            </a:r>
            <a:r>
              <a:rPr lang="zh-CN" altLang="en-US" sz="8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328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169EF7-4455-81B0-1E25-8C4A3A609B81}"/>
              </a:ext>
            </a:extLst>
          </p:cNvPr>
          <p:cNvSpPr txBox="1"/>
          <p:nvPr/>
        </p:nvSpPr>
        <p:spPr>
          <a:xfrm>
            <a:off x="266700" y="114300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Outlines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C3633D-49C3-044C-0641-7FF0D1672580}"/>
              </a:ext>
            </a:extLst>
          </p:cNvPr>
          <p:cNvSpPr txBox="1"/>
          <p:nvPr/>
        </p:nvSpPr>
        <p:spPr>
          <a:xfrm>
            <a:off x="959769" y="1228397"/>
            <a:ext cx="10272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2800" dirty="0"/>
              <a:t>Introduction of the dual-mode TDS (transverse deflecting structure)</a:t>
            </a:r>
          </a:p>
          <a:p>
            <a:endParaRPr lang="en-US" altLang="zh-CN" sz="2800" dirty="0"/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2800" dirty="0"/>
              <a:t>Overall design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2800" dirty="0"/>
              <a:t>RF design and optimization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Regular cell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Dual-frequency coupler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CN" sz="2800" dirty="0"/>
              <a:t>High-frequency isolator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28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232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114300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13" name="Right Arrow 18">
            <a:extLst>
              <a:ext uri="{FF2B5EF4-FFF2-40B4-BE49-F238E27FC236}">
                <a16:creationId xmlns:a16="http://schemas.microsoft.com/office/drawing/2014/main" id="{2F2D9D86-A503-C67E-991F-202FE0EED7F6}"/>
              </a:ext>
            </a:extLst>
          </p:cNvPr>
          <p:cNvSpPr>
            <a:spLocks/>
          </p:cNvSpPr>
          <p:nvPr/>
        </p:nvSpPr>
        <p:spPr bwMode="auto">
          <a:xfrm>
            <a:off x="5683000" y="4418999"/>
            <a:ext cx="1080000" cy="540000"/>
          </a:xfrm>
          <a:prstGeom prst="rightArrow">
            <a:avLst/>
          </a:prstGeom>
          <a:solidFill>
            <a:srgbClr val="00B0F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5843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Variable polarization is the research frontier of next-generation TDS (transverse deflecting structure) 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CERN has proposed a variable-polarization TDS design to reconstruct the 3D charge distribution.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5C6927-749B-440E-715F-96C17E31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43" y="3428999"/>
            <a:ext cx="4077816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3C2951-7965-9DB7-EB1C-E61CD0EF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41" y="3428999"/>
            <a:ext cx="3298909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7EF363-F26F-42B7-3F87-5EF88B85F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50" y="1141927"/>
            <a:ext cx="3297600" cy="20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D314F73-985E-035D-21F3-BF824635FF96}"/>
              </a:ext>
            </a:extLst>
          </p:cNvPr>
          <p:cNvSpPr txBox="1"/>
          <p:nvPr/>
        </p:nvSpPr>
        <p:spPr>
          <a:xfrm>
            <a:off x="266700" y="114300"/>
            <a:ext cx="609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AE1776-A014-10DA-6F43-08B712B33ED5}"/>
              </a:ext>
            </a:extLst>
          </p:cNvPr>
          <p:cNvSpPr txBox="1"/>
          <p:nvPr/>
        </p:nvSpPr>
        <p:spPr>
          <a:xfrm>
            <a:off x="379103" y="1690062"/>
            <a:ext cx="5716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FLASH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The ultra-high dose rate radiotherapy that delivers all treatment doses of approximately 30 </a:t>
            </a:r>
            <a:r>
              <a:rPr lang="en-US" altLang="zh-CN" sz="2000" dirty="0" err="1"/>
              <a:t>Gy</a:t>
            </a:r>
            <a:r>
              <a:rPr lang="en-US" altLang="zh-CN" sz="2000" dirty="0"/>
              <a:t> in an ultra-short time (less than 100ms).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Can protect healthy tissues compared with the conventional irradiation of the same total dose.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Switching of the kick angle should be completed in less that 1 </a:t>
            </a:r>
            <a:r>
              <a:rPr lang="en-US" altLang="zh-CN" sz="2000" dirty="0" err="1"/>
              <a:t>ms.</a:t>
            </a:r>
            <a:endParaRPr lang="en-US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A0A201-067E-2349-ABF5-B41A0A89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50063"/>
            <a:ext cx="5848502" cy="25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91F3C2-88BA-8ADD-AA36-E81844DB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54" y="1330063"/>
            <a:ext cx="202279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2" y="1141927"/>
            <a:ext cx="11215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A new design for a variable polarization TDS was proposed at SSRF/SXFEL.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Two deflecting modes have mutually perpendicular polarized directions and operate in one TDS.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No mechanical motion and no magnetic field variation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The time scale for switching is about 100 ns to 1 µs.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B5666F-E94E-A40F-8508-35976BEC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2" y="3729871"/>
            <a:ext cx="3434431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0AD7EC-F950-5AF4-A365-C057C87A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66" y="3729871"/>
            <a:ext cx="2520000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DC182C-EA84-330A-4BD7-12D212C8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333" y="3729871"/>
            <a:ext cx="406933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Overall design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1148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Deflecting modes - </a:t>
            </a:r>
            <a:r>
              <a:rPr lang="en-US" altLang="zh-CN" sz="2000" dirty="0">
                <a:effectLst/>
                <a:ea typeface="宋体" panose="02010600030101010101" pitchFamily="2" charset="-122"/>
              </a:rPr>
              <a:t>HEM</a:t>
            </a:r>
            <a:r>
              <a:rPr lang="en-US" altLang="zh-CN" sz="2000" baseline="-25000" dirty="0">
                <a:effectLst/>
                <a:ea typeface="宋体" panose="02010600030101010101" pitchFamily="2" charset="-122"/>
              </a:rPr>
              <a:t>11</a:t>
            </a:r>
            <a:r>
              <a:rPr lang="en-US" altLang="zh-CN" sz="2000" dirty="0">
                <a:effectLst/>
                <a:ea typeface="宋体" panose="02010600030101010101" pitchFamily="2" charset="-122"/>
              </a:rPr>
              <a:t> and HEM</a:t>
            </a:r>
            <a:r>
              <a:rPr lang="en-US" altLang="zh-CN" sz="2000" baseline="-25000" dirty="0">
                <a:effectLst/>
                <a:ea typeface="宋体" panose="02010600030101010101" pitchFamily="2" charset="-122"/>
              </a:rPr>
              <a:t>12 </a:t>
            </a:r>
            <a:r>
              <a:rPr lang="en-US" altLang="zh-CN" sz="20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Travelling wave</a:t>
            </a:r>
          </a:p>
          <a:p>
            <a:pPr algn="just"/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The phases of the deflecting fields are synchronized with the bunch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Adjusting the magnitude and proportion of the deflecting voltage to kick the bunch to any required angle.</a:t>
            </a:r>
          </a:p>
        </p:txBody>
      </p:sp>
      <p:pic>
        <p:nvPicPr>
          <p:cNvPr id="9" name="图片 8" descr=" ">
            <a:extLst>
              <a:ext uri="{FF2B5EF4-FFF2-40B4-BE49-F238E27FC236}">
                <a16:creationId xmlns:a16="http://schemas.microsoft.com/office/drawing/2014/main" id="{0AAAE5B3-2E87-6F41-B34E-77AF0E06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29871"/>
            <a:ext cx="3303400" cy="2520000"/>
          </a:xfrm>
          <a:prstGeom prst="rect">
            <a:avLst/>
          </a:prstGeom>
        </p:spPr>
      </p:pic>
      <p:pic>
        <p:nvPicPr>
          <p:cNvPr id="10" name="图片 9" descr=" ">
            <a:extLst>
              <a:ext uri="{FF2B5EF4-FFF2-40B4-BE49-F238E27FC236}">
                <a16:creationId xmlns:a16="http://schemas.microsoft.com/office/drawing/2014/main" id="{C2DC9C57-5773-B944-6DA1-A2351B31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65" y="3729871"/>
            <a:ext cx="365633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7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Overall design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874728"/>
            <a:ext cx="5716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Two power sources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Independent ports on the couplers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High-frequency isolator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800" dirty="0"/>
              <a:t>Controlled by LLRF </a:t>
            </a:r>
            <a:r>
              <a:rPr lang="en-US" altLang="zh-CN" sz="2800" dirty="0" err="1"/>
              <a:t>ststem</a:t>
            </a:r>
            <a:endParaRPr lang="en-US" alt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79BC3C-8696-53CC-39B5-E15DF057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999"/>
            <a:ext cx="53947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Regular cell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26349" y="1997839"/>
            <a:ext cx="5769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Prototype - classical S-band LOLA structure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Elliptical cell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/>
              <a:t>An additional pair of side coupling holes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/>
                <a:ea typeface="宋体" panose="02010600030101010101" pitchFamily="2" charset="-122"/>
              </a:rPr>
              <a:t>HEM</a:t>
            </a:r>
            <a:r>
              <a:rPr lang="en-US" altLang="zh-CN" sz="2000" baseline="-25000" dirty="0">
                <a:effectLst/>
                <a:ea typeface="宋体" panose="02010600030101010101" pitchFamily="2" charset="-122"/>
              </a:rPr>
              <a:t>11</a:t>
            </a:r>
            <a:r>
              <a:rPr lang="en-US" altLang="zh-CN" sz="2000" dirty="0"/>
              <a:t> operates in the forward TW regime 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>
              <a:effectLst/>
              <a:ea typeface="宋体" panose="02010600030101010101" pitchFamily="2" charset="-122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/>
                <a:ea typeface="宋体" panose="02010600030101010101" pitchFamily="2" charset="-122"/>
              </a:rPr>
              <a:t>HEM</a:t>
            </a:r>
            <a:r>
              <a:rPr lang="en-US" altLang="zh-CN" sz="2000" baseline="-25000" dirty="0">
                <a:effectLst/>
                <a:ea typeface="宋体" panose="02010600030101010101" pitchFamily="2" charset="-122"/>
              </a:rPr>
              <a:t>12</a:t>
            </a:r>
            <a:r>
              <a:rPr lang="en-US" altLang="zh-CN" sz="2000" dirty="0"/>
              <a:t> operates in the backward TW regime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DF03FC-F288-FB21-FCE7-77ACD312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8161"/>
            <a:ext cx="5716369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2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B74DF9-7694-D06C-E3FD-3B5BC853A34D}"/>
              </a:ext>
            </a:extLst>
          </p:cNvPr>
          <p:cNvSpPr txBox="1"/>
          <p:nvPr/>
        </p:nvSpPr>
        <p:spPr>
          <a:xfrm>
            <a:off x="266700" y="9286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Optimization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B50D62-EF54-19F0-A982-3D10F2F5655F}"/>
              </a:ext>
            </a:extLst>
          </p:cNvPr>
          <p:cNvSpPr txBox="1"/>
          <p:nvPr/>
        </p:nvSpPr>
        <p:spPr>
          <a:xfrm>
            <a:off x="379103" y="1141927"/>
            <a:ext cx="7080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/>
              <a:t>Two modes are affected simultaneously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/>
              <a:t>Neural network algorithm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/>
              <a:t>Predict the geometric parameters according to the required specification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/>
              <a:t>A multi-step optimization is adopted to improve the optimization speed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57C649-0F56-2CFE-F884-D42FAE2A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3" y="1360955"/>
            <a:ext cx="4352400" cy="2068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B31B9D-4847-70E7-2882-3ABF61EF1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78" y="3648028"/>
            <a:ext cx="2055510" cy="2653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B98554-7E88-4F5C-FD43-796F5C8A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03" y="4393844"/>
            <a:ext cx="7080030" cy="11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5339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SINAP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AP灰">
      <a:majorFont>
        <a:latin typeface="Impact"/>
        <a:ea typeface="方正大黑简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285143D5-F06A-46F3-8439-8A5C33221668}" vid="{5F556EC1-257D-415F-842A-5E6B5E7CA7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7732</TotalTime>
  <Words>555</Words>
  <Application>Microsoft Office PowerPoint</Application>
  <PresentationFormat>宽屏</PresentationFormat>
  <Paragraphs>127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微软雅黑</vt:lpstr>
      <vt:lpstr>Arial</vt:lpstr>
      <vt:lpstr>Impact</vt:lpstr>
      <vt:lpstr>Times New Roman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Loo Bruno</dc:creator>
  <cp:lastModifiedBy>寒昱 龚</cp:lastModifiedBy>
  <cp:revision>138</cp:revision>
  <dcterms:created xsi:type="dcterms:W3CDTF">2022-07-11T03:48:38Z</dcterms:created>
  <dcterms:modified xsi:type="dcterms:W3CDTF">2023-10-15T16:48:04Z</dcterms:modified>
</cp:coreProperties>
</file>