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5" r:id="rId1"/>
    <p:sldMasterId id="2147483676" r:id="rId2"/>
  </p:sldMasterIdLst>
  <p:notesMasterIdLst>
    <p:notesMasterId r:id="rId33"/>
  </p:notesMasterIdLst>
  <p:sldIdLst>
    <p:sldId id="256" r:id="rId3"/>
    <p:sldId id="1535" r:id="rId4"/>
    <p:sldId id="1603" r:id="rId5"/>
    <p:sldId id="1605" r:id="rId6"/>
    <p:sldId id="1604" r:id="rId7"/>
    <p:sldId id="1612" r:id="rId8"/>
    <p:sldId id="1615" r:id="rId9"/>
    <p:sldId id="1614" r:id="rId10"/>
    <p:sldId id="1629" r:id="rId11"/>
    <p:sldId id="1617" r:id="rId12"/>
    <p:sldId id="1609" r:id="rId13"/>
    <p:sldId id="1623" r:id="rId14"/>
    <p:sldId id="1618" r:id="rId15"/>
    <p:sldId id="335" r:id="rId16"/>
    <p:sldId id="628" r:id="rId17"/>
    <p:sldId id="442" r:id="rId18"/>
    <p:sldId id="263" r:id="rId19"/>
    <p:sldId id="1633" r:id="rId20"/>
    <p:sldId id="1544" r:id="rId21"/>
    <p:sldId id="1610" r:id="rId22"/>
    <p:sldId id="1562" r:id="rId23"/>
    <p:sldId id="278" r:id="rId24"/>
    <p:sldId id="1462" r:id="rId25"/>
    <p:sldId id="280" r:id="rId26"/>
    <p:sldId id="1507" r:id="rId27"/>
    <p:sldId id="339" r:id="rId28"/>
    <p:sldId id="362" r:id="rId29"/>
    <p:sldId id="1498" r:id="rId30"/>
    <p:sldId id="1458" r:id="rId31"/>
    <p:sldId id="1412" r:id="rId3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71">
          <p15:clr>
            <a:srgbClr val="A4A3A4"/>
          </p15:clr>
        </p15:guide>
        <p15:guide id="2" orient="horz" pos="3092">
          <p15:clr>
            <a:srgbClr val="A4A3A4"/>
          </p15:clr>
        </p15:guide>
        <p15:guide id="3" orient="horz" pos="517">
          <p15:clr>
            <a:srgbClr val="A4A3A4"/>
          </p15:clr>
        </p15:guide>
        <p15:guide id="4" orient="horz" pos="895">
          <p15:clr>
            <a:srgbClr val="A4A3A4"/>
          </p15:clr>
        </p15:guide>
        <p15:guide id="5" orient="horz" pos="2387">
          <p15:clr>
            <a:srgbClr val="A4A3A4"/>
          </p15:clr>
        </p15:guide>
        <p15:guide id="6" pos="5565">
          <p15:clr>
            <a:srgbClr val="A4A3A4"/>
          </p15:clr>
        </p15:guide>
        <p15:guide id="7" pos="317">
          <p15:clr>
            <a:srgbClr val="A4A3A4"/>
          </p15:clr>
        </p15:guide>
        <p15:guide id="8" pos="15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trin Heitmann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CD202C"/>
    <a:srgbClr val="4472C4"/>
    <a:srgbClr val="4D008C"/>
    <a:srgbClr val="00304E"/>
    <a:srgbClr val="0082CA"/>
    <a:srgbClr val="8EC327"/>
    <a:srgbClr val="ECECEC"/>
    <a:srgbClr val="D9D9D9"/>
    <a:srgbClr val="7AB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6FF0DF-09EC-4F91-9C48-411F6F579262}" v="3" dt="2023-10-15T16:58:31.8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23" autoAdjust="0"/>
    <p:restoredTop sz="94651"/>
  </p:normalViewPr>
  <p:slideViewPr>
    <p:cSldViewPr snapToGrid="0">
      <p:cViewPr varScale="1">
        <p:scale>
          <a:sx n="133" d="100"/>
          <a:sy n="133" d="100"/>
        </p:scale>
        <p:origin x="504" y="126"/>
      </p:cViewPr>
      <p:guideLst>
        <p:guide orient="horz" pos="271"/>
        <p:guide orient="horz" pos="3092"/>
        <p:guide orient="horz" pos="517"/>
        <p:guide orient="horz" pos="895"/>
        <p:guide orient="horz" pos="2387"/>
        <p:guide pos="5565"/>
        <p:guide pos="317"/>
        <p:guide pos="15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6/11/relationships/changesInfo" Target="changesInfos/changesInfo1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Power" userId="8b64bbf9eb1ada61" providerId="LiveId" clId="{406FF0DF-09EC-4F91-9C48-411F6F579262}"/>
    <pc:docChg chg="undo custSel modSld">
      <pc:chgData name="John Power" userId="8b64bbf9eb1ada61" providerId="LiveId" clId="{406FF0DF-09EC-4F91-9C48-411F6F579262}" dt="2023-10-15T16:59:24.573" v="72" actId="478"/>
      <pc:docMkLst>
        <pc:docMk/>
      </pc:docMkLst>
      <pc:sldChg chg="addSp modSp mod">
        <pc:chgData name="John Power" userId="8b64bbf9eb1ada61" providerId="LiveId" clId="{406FF0DF-09EC-4F91-9C48-411F6F579262}" dt="2023-10-15T16:57:52.437" v="57" actId="1076"/>
        <pc:sldMkLst>
          <pc:docMk/>
          <pc:sldMk cId="1217139551" sldId="263"/>
        </pc:sldMkLst>
        <pc:spChg chg="mod">
          <ac:chgData name="John Power" userId="8b64bbf9eb1ada61" providerId="LiveId" clId="{406FF0DF-09EC-4F91-9C48-411F6F579262}" dt="2023-10-15T16:15:21.228" v="35" actId="1035"/>
          <ac:spMkLst>
            <pc:docMk/>
            <pc:sldMk cId="1217139551" sldId="263"/>
            <ac:spMk id="12" creationId="{91B70216-3868-ADA8-6B39-C6F5CA82E731}"/>
          </ac:spMkLst>
        </pc:spChg>
        <pc:picChg chg="add mod">
          <ac:chgData name="John Power" userId="8b64bbf9eb1ada61" providerId="LiveId" clId="{406FF0DF-09EC-4F91-9C48-411F6F579262}" dt="2023-10-15T16:57:52.437" v="57" actId="1076"/>
          <ac:picMkLst>
            <pc:docMk/>
            <pc:sldMk cId="1217139551" sldId="263"/>
            <ac:picMk id="19" creationId="{BF715E44-CE08-06AE-AD42-D691DC0BFB56}"/>
          </ac:picMkLst>
        </pc:picChg>
        <pc:picChg chg="add mod">
          <ac:chgData name="John Power" userId="8b64bbf9eb1ada61" providerId="LiveId" clId="{406FF0DF-09EC-4F91-9C48-411F6F579262}" dt="2023-10-15T16:57:52.437" v="57" actId="1076"/>
          <ac:picMkLst>
            <pc:docMk/>
            <pc:sldMk cId="1217139551" sldId="263"/>
            <ac:picMk id="20" creationId="{7F882010-4825-4B79-469D-F1B59CC5B79E}"/>
          </ac:picMkLst>
        </pc:picChg>
      </pc:sldChg>
      <pc:sldChg chg="modSp mod">
        <pc:chgData name="John Power" userId="8b64bbf9eb1ada61" providerId="LiveId" clId="{406FF0DF-09EC-4F91-9C48-411F6F579262}" dt="2023-10-15T16:15:10.703" v="27" actId="20577"/>
        <pc:sldMkLst>
          <pc:docMk/>
          <pc:sldMk cId="3468088043" sldId="442"/>
        </pc:sldMkLst>
        <pc:spChg chg="mod">
          <ac:chgData name="John Power" userId="8b64bbf9eb1ada61" providerId="LiveId" clId="{406FF0DF-09EC-4F91-9C48-411F6F579262}" dt="2023-10-15T16:15:10.703" v="27" actId="20577"/>
          <ac:spMkLst>
            <pc:docMk/>
            <pc:sldMk cId="3468088043" sldId="442"/>
            <ac:spMk id="9" creationId="{518F5B48-60F8-4A0B-8F75-4FE5DD8B8950}"/>
          </ac:spMkLst>
        </pc:spChg>
        <pc:spChg chg="mod">
          <ac:chgData name="John Power" userId="8b64bbf9eb1ada61" providerId="LiveId" clId="{406FF0DF-09EC-4F91-9C48-411F6F579262}" dt="2023-10-15T16:14:53.160" v="20" actId="1035"/>
          <ac:spMkLst>
            <pc:docMk/>
            <pc:sldMk cId="3468088043" sldId="442"/>
            <ac:spMk id="29" creationId="{447EEDE7-4D15-9B8B-C0BE-F8B27E842BA7}"/>
          </ac:spMkLst>
        </pc:spChg>
      </pc:sldChg>
      <pc:sldChg chg="modSp mod">
        <pc:chgData name="John Power" userId="8b64bbf9eb1ada61" providerId="LiveId" clId="{406FF0DF-09EC-4F91-9C48-411F6F579262}" dt="2023-10-15T16:14:19.105" v="7" actId="20577"/>
        <pc:sldMkLst>
          <pc:docMk/>
          <pc:sldMk cId="4158266309" sldId="628"/>
        </pc:sldMkLst>
        <pc:spChg chg="mod">
          <ac:chgData name="John Power" userId="8b64bbf9eb1ada61" providerId="LiveId" clId="{406FF0DF-09EC-4F91-9C48-411F6F579262}" dt="2023-10-15T16:14:09.235" v="3" actId="20577"/>
          <ac:spMkLst>
            <pc:docMk/>
            <pc:sldMk cId="4158266309" sldId="628"/>
            <ac:spMk id="20" creationId="{188F5E91-1D2F-B74B-8982-4C4371A87EA6}"/>
          </ac:spMkLst>
        </pc:spChg>
        <pc:spChg chg="mod">
          <ac:chgData name="John Power" userId="8b64bbf9eb1ada61" providerId="LiveId" clId="{406FF0DF-09EC-4F91-9C48-411F6F579262}" dt="2023-10-15T16:14:19.105" v="7" actId="20577"/>
          <ac:spMkLst>
            <pc:docMk/>
            <pc:sldMk cId="4158266309" sldId="628"/>
            <ac:spMk id="81" creationId="{CB34CDFB-EB1B-9E44-80BE-2ADB5F5FF761}"/>
          </ac:spMkLst>
        </pc:spChg>
      </pc:sldChg>
      <pc:sldChg chg="modSp mod">
        <pc:chgData name="John Power" userId="8b64bbf9eb1ada61" providerId="LiveId" clId="{406FF0DF-09EC-4F91-9C48-411F6F579262}" dt="2023-10-15T16:11:08.464" v="1" actId="1076"/>
        <pc:sldMkLst>
          <pc:docMk/>
          <pc:sldMk cId="3380575240" sldId="1458"/>
        </pc:sldMkLst>
        <pc:spChg chg="mod">
          <ac:chgData name="John Power" userId="8b64bbf9eb1ada61" providerId="LiveId" clId="{406FF0DF-09EC-4F91-9C48-411F6F579262}" dt="2023-10-15T16:11:08.464" v="1" actId="1076"/>
          <ac:spMkLst>
            <pc:docMk/>
            <pc:sldMk cId="3380575240" sldId="1458"/>
            <ac:spMk id="3" creationId="{02D29F0A-5776-0B4A-9E96-1AF779ADA10D}"/>
          </ac:spMkLst>
        </pc:spChg>
      </pc:sldChg>
      <pc:sldChg chg="modSp mod">
        <pc:chgData name="John Power" userId="8b64bbf9eb1ada61" providerId="LiveId" clId="{406FF0DF-09EC-4F91-9C48-411F6F579262}" dt="2023-10-15T16:53:46.530" v="38" actId="207"/>
        <pc:sldMkLst>
          <pc:docMk/>
          <pc:sldMk cId="2479435476" sldId="1605"/>
        </pc:sldMkLst>
        <pc:spChg chg="mod">
          <ac:chgData name="John Power" userId="8b64bbf9eb1ada61" providerId="LiveId" clId="{406FF0DF-09EC-4F91-9C48-411F6F579262}" dt="2023-10-15T16:53:46.530" v="38" actId="207"/>
          <ac:spMkLst>
            <pc:docMk/>
            <pc:sldMk cId="2479435476" sldId="1605"/>
            <ac:spMk id="24" creationId="{D8258501-FDDD-47B8-AE5D-126D856D95B9}"/>
          </ac:spMkLst>
        </pc:spChg>
        <pc:spChg chg="mod">
          <ac:chgData name="John Power" userId="8b64bbf9eb1ada61" providerId="LiveId" clId="{406FF0DF-09EC-4F91-9C48-411F6F579262}" dt="2023-10-15T16:53:43.495" v="37" actId="207"/>
          <ac:spMkLst>
            <pc:docMk/>
            <pc:sldMk cId="2479435476" sldId="1605"/>
            <ac:spMk id="77" creationId="{C792F01A-A8F4-94B4-6D8C-0472F5B8D214}"/>
          </ac:spMkLst>
        </pc:spChg>
      </pc:sldChg>
      <pc:sldChg chg="delSp mod">
        <pc:chgData name="John Power" userId="8b64bbf9eb1ada61" providerId="LiveId" clId="{406FF0DF-09EC-4F91-9C48-411F6F579262}" dt="2023-10-15T16:59:21.835" v="71" actId="478"/>
        <pc:sldMkLst>
          <pc:docMk/>
          <pc:sldMk cId="3850844566" sldId="1614"/>
        </pc:sldMkLst>
        <pc:picChg chg="del">
          <ac:chgData name="John Power" userId="8b64bbf9eb1ada61" providerId="LiveId" clId="{406FF0DF-09EC-4F91-9C48-411F6F579262}" dt="2023-10-15T16:59:21.835" v="71" actId="478"/>
          <ac:picMkLst>
            <pc:docMk/>
            <pc:sldMk cId="3850844566" sldId="1614"/>
            <ac:picMk id="17" creationId="{5E7919AE-8157-9DA7-4EB2-ECAAB3D51D94}"/>
          </ac:picMkLst>
        </pc:picChg>
      </pc:sldChg>
      <pc:sldChg chg="delSp mod">
        <pc:chgData name="John Power" userId="8b64bbf9eb1ada61" providerId="LiveId" clId="{406FF0DF-09EC-4F91-9C48-411F6F579262}" dt="2023-10-15T16:59:24.573" v="72" actId="478"/>
        <pc:sldMkLst>
          <pc:docMk/>
          <pc:sldMk cId="778643323" sldId="1615"/>
        </pc:sldMkLst>
        <pc:picChg chg="del">
          <ac:chgData name="John Power" userId="8b64bbf9eb1ada61" providerId="LiveId" clId="{406FF0DF-09EC-4F91-9C48-411F6F579262}" dt="2023-10-15T16:59:24.573" v="72" actId="478"/>
          <ac:picMkLst>
            <pc:docMk/>
            <pc:sldMk cId="778643323" sldId="1615"/>
            <ac:picMk id="17" creationId="{5E7919AE-8157-9DA7-4EB2-ECAAB3D51D94}"/>
          </ac:picMkLst>
        </pc:picChg>
      </pc:sldChg>
      <pc:sldChg chg="addSp modSp mod">
        <pc:chgData name="John Power" userId="8b64bbf9eb1ada61" providerId="LiveId" clId="{406FF0DF-09EC-4F91-9C48-411F6F579262}" dt="2023-10-15T16:58:57.451" v="69" actId="1035"/>
        <pc:sldMkLst>
          <pc:docMk/>
          <pc:sldMk cId="1239849523" sldId="1623"/>
        </pc:sldMkLst>
        <pc:spChg chg="mod">
          <ac:chgData name="John Power" userId="8b64bbf9eb1ada61" providerId="LiveId" clId="{406FF0DF-09EC-4F91-9C48-411F6F579262}" dt="2023-10-15T16:55:03.179" v="41" actId="207"/>
          <ac:spMkLst>
            <pc:docMk/>
            <pc:sldMk cId="1239849523" sldId="1623"/>
            <ac:spMk id="32" creationId="{FE6638F3-BE31-3C65-F081-98AE83959359}"/>
          </ac:spMkLst>
        </pc:spChg>
        <pc:spChg chg="mod">
          <ac:chgData name="John Power" userId="8b64bbf9eb1ada61" providerId="LiveId" clId="{406FF0DF-09EC-4F91-9C48-411F6F579262}" dt="2023-10-15T16:54:52.741" v="40" actId="207"/>
          <ac:spMkLst>
            <pc:docMk/>
            <pc:sldMk cId="1239849523" sldId="1623"/>
            <ac:spMk id="37" creationId="{F0CE0182-0F7C-19C1-642F-49A75F907594}"/>
          </ac:spMkLst>
        </pc:spChg>
        <pc:spChg chg="mod">
          <ac:chgData name="John Power" userId="8b64bbf9eb1ada61" providerId="LiveId" clId="{406FF0DF-09EC-4F91-9C48-411F6F579262}" dt="2023-10-15T16:55:29.809" v="54" actId="1076"/>
          <ac:spMkLst>
            <pc:docMk/>
            <pc:sldMk cId="1239849523" sldId="1623"/>
            <ac:spMk id="1033" creationId="{540418A9-57AC-2EC4-DBF9-CB2F7FF219B0}"/>
          </ac:spMkLst>
        </pc:spChg>
        <pc:picChg chg="add mod">
          <ac:chgData name="John Power" userId="8b64bbf9eb1ada61" providerId="LiveId" clId="{406FF0DF-09EC-4F91-9C48-411F6F579262}" dt="2023-10-15T16:58:57.451" v="69" actId="1035"/>
          <ac:picMkLst>
            <pc:docMk/>
            <pc:sldMk cId="1239849523" sldId="1623"/>
            <ac:picMk id="17" creationId="{80561A15-31FF-0FA3-1CCD-7356A8364A60}"/>
          </ac:picMkLst>
        </pc:picChg>
        <pc:picChg chg="add mod">
          <ac:chgData name="John Power" userId="8b64bbf9eb1ada61" providerId="LiveId" clId="{406FF0DF-09EC-4F91-9C48-411F6F579262}" dt="2023-10-15T16:58:57.451" v="69" actId="1035"/>
          <ac:picMkLst>
            <pc:docMk/>
            <pc:sldMk cId="1239849523" sldId="1623"/>
            <ac:picMk id="19" creationId="{0D5FCB22-263F-247B-6C18-74405BEC9E01}"/>
          </ac:picMkLst>
        </pc:picChg>
        <pc:picChg chg="add mod">
          <ac:chgData name="John Power" userId="8b64bbf9eb1ada61" providerId="LiveId" clId="{406FF0DF-09EC-4F91-9C48-411F6F579262}" dt="2023-10-15T16:58:57.451" v="69" actId="1035"/>
          <ac:picMkLst>
            <pc:docMk/>
            <pc:sldMk cId="1239849523" sldId="1623"/>
            <ac:picMk id="20" creationId="{515B2224-9060-5022-4A47-A88669FEF6C5}"/>
          </ac:picMkLst>
        </pc:picChg>
        <pc:cxnChg chg="mod">
          <ac:chgData name="John Power" userId="8b64bbf9eb1ada61" providerId="LiveId" clId="{406FF0DF-09EC-4F91-9C48-411F6F579262}" dt="2023-10-15T16:55:34.997" v="55" actId="14100"/>
          <ac:cxnSpMkLst>
            <pc:docMk/>
            <pc:sldMk cId="1239849523" sldId="1623"/>
            <ac:cxnSpMk id="14" creationId="{D0C20CAE-8F6C-504B-9209-EDC5EBD9631D}"/>
          </ac:cxnSpMkLst>
        </pc:cxnChg>
      </pc:sldChg>
      <pc:sldChg chg="delSp mod">
        <pc:chgData name="John Power" userId="8b64bbf9eb1ada61" providerId="LiveId" clId="{406FF0DF-09EC-4F91-9C48-411F6F579262}" dt="2023-10-15T16:59:15.029" v="70" actId="478"/>
        <pc:sldMkLst>
          <pc:docMk/>
          <pc:sldMk cId="1733103604" sldId="1629"/>
        </pc:sldMkLst>
        <pc:picChg chg="del">
          <ac:chgData name="John Power" userId="8b64bbf9eb1ada61" providerId="LiveId" clId="{406FF0DF-09EC-4F91-9C48-411F6F579262}" dt="2023-10-15T16:59:15.029" v="70" actId="478"/>
          <ac:picMkLst>
            <pc:docMk/>
            <pc:sldMk cId="1733103604" sldId="1629"/>
            <ac:picMk id="17" creationId="{5E7919AE-8157-9DA7-4EB2-ECAAB3D51D94}"/>
          </ac:picMkLst>
        </pc:picChg>
      </pc:sldChg>
      <pc:sldChg chg="modSp mod">
        <pc:chgData name="John Power" userId="8b64bbf9eb1ada61" providerId="LiveId" clId="{406FF0DF-09EC-4F91-9C48-411F6F579262}" dt="2023-10-15T16:15:47.602" v="36" actId="948"/>
        <pc:sldMkLst>
          <pc:docMk/>
          <pc:sldMk cId="3046128940" sldId="1633"/>
        </pc:sldMkLst>
        <pc:spChg chg="mod">
          <ac:chgData name="John Power" userId="8b64bbf9eb1ada61" providerId="LiveId" clId="{406FF0DF-09EC-4F91-9C48-411F6F579262}" dt="2023-10-15T16:15:47.602" v="36" actId="948"/>
          <ac:spMkLst>
            <pc:docMk/>
            <pc:sldMk cId="3046128940" sldId="1633"/>
            <ac:spMk id="3" creationId="{AF122388-9E40-8CFB-76D1-ACD2C3C877C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671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4611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exhaustive list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9836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X-band test has become a general capability of AWA  (work underway for 26 GHz to THz)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9994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6646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27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028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006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Shao’s PRL ref from 2015 that shows field emission depends on stored energy.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7557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Cover Option A" userDrawn="1">
  <p:cSld name="*Cover Option A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468796" y="574696"/>
            <a:ext cx="5685350" cy="304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800"/>
              <a:buNone/>
              <a:defRPr sz="18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" name="Google Shape;18;p2" descr="C:\Users\amiesen\Desktop\anlrgbpptlog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13209" y="4499793"/>
            <a:ext cx="1786846" cy="64370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"/>
          <p:cNvSpPr>
            <a:spLocks noGrp="1"/>
          </p:cNvSpPr>
          <p:nvPr>
            <p:ph type="pic" idx="2"/>
          </p:nvPr>
        </p:nvSpPr>
        <p:spPr>
          <a:xfrm>
            <a:off x="4863726" y="1266825"/>
            <a:ext cx="4280275" cy="2029968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1" y="1266825"/>
            <a:ext cx="4863724" cy="20299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57200" tIns="0" rIns="91425" bIns="0" anchor="ctr" anchorCtr="0">
            <a:norm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body" idx="3"/>
          </p:nvPr>
        </p:nvSpPr>
        <p:spPr>
          <a:xfrm>
            <a:off x="-1" y="1266825"/>
            <a:ext cx="239714" cy="20299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body" idx="4"/>
          </p:nvPr>
        </p:nvSpPr>
        <p:spPr>
          <a:xfrm>
            <a:off x="469901" y="3437210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body" idx="5"/>
          </p:nvPr>
        </p:nvSpPr>
        <p:spPr>
          <a:xfrm>
            <a:off x="469901" y="3720288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body" idx="6"/>
          </p:nvPr>
        </p:nvSpPr>
        <p:spPr>
          <a:xfrm>
            <a:off x="3417372" y="3437210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body" idx="7"/>
          </p:nvPr>
        </p:nvSpPr>
        <p:spPr>
          <a:xfrm>
            <a:off x="3417372" y="3720288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body" idx="8"/>
          </p:nvPr>
        </p:nvSpPr>
        <p:spPr>
          <a:xfrm>
            <a:off x="6360197" y="3437210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body" idx="9"/>
          </p:nvPr>
        </p:nvSpPr>
        <p:spPr>
          <a:xfrm>
            <a:off x="6360197" y="3720288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2"/>
          <p:cNvSpPr txBox="1"/>
          <p:nvPr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Suggested line of text (optional):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 START WITH YES.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" name="Google Shape;3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3121" y="4702076"/>
            <a:ext cx="2046368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Closing slide">
  <p:cSld name="*Closing slide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18" descr="C:\Users\amiesen\Desktop\anlrgbpptlog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9754" y="4562475"/>
            <a:ext cx="1540844" cy="55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8" descr="aerial view of Argonne with APS in front 5730-00068.jpg"/>
          <p:cNvPicPr preferRelativeResize="0"/>
          <p:nvPr/>
        </p:nvPicPr>
        <p:blipFill rotWithShape="1">
          <a:blip r:embed="rId3">
            <a:alphaModFix/>
          </a:blip>
          <a:srcRect t="10681" b="7135"/>
          <a:stretch/>
        </p:blipFill>
        <p:spPr>
          <a:xfrm>
            <a:off x="0" y="0"/>
            <a:ext cx="9144000" cy="4488688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8"/>
          <p:cNvSpPr txBox="1">
            <a:spLocks noGrp="1"/>
          </p:cNvSpPr>
          <p:nvPr>
            <p:ph type="body" idx="1"/>
          </p:nvPr>
        </p:nvSpPr>
        <p:spPr>
          <a:xfrm>
            <a:off x="0" y="-10684"/>
            <a:ext cx="9143999" cy="4499372"/>
          </a:xfrm>
          <a:prstGeom prst="rect">
            <a:avLst/>
          </a:prstGeom>
          <a:solidFill>
            <a:schemeClr val="accent2">
              <a:alpha val="89803"/>
            </a:schemeClr>
          </a:solidFill>
          <a:ln>
            <a:noFill/>
          </a:ln>
        </p:spPr>
        <p:txBody>
          <a:bodyPr spcFirstLastPara="1" wrap="square" lIns="457200" tIns="0" rIns="0" bIns="457200" anchor="ctr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1" cap="none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p18"/>
          <p:cNvSpPr txBox="1"/>
          <p:nvPr/>
        </p:nvSpPr>
        <p:spPr>
          <a:xfrm>
            <a:off x="-991004" y="-1815882"/>
            <a:ext cx="3782000" cy="1600438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Suggested closing statement (optional):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 START WITH YES.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AND END WITH THANK YOU.</a:t>
            </a:r>
            <a:endParaRPr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 YOU HAVE ANY BIG QUESTIONS?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" name="Google Shape;16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3121" y="4702076"/>
            <a:ext cx="2046368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Video">
  <p:cSld name="*Video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9"/>
          <p:cNvSpPr/>
          <p:nvPr/>
        </p:nvSpPr>
        <p:spPr>
          <a:xfrm>
            <a:off x="0" y="-5043"/>
            <a:ext cx="9144000" cy="5148543"/>
          </a:xfrm>
          <a:prstGeom prst="rect">
            <a:avLst/>
          </a:prstGeom>
          <a:solidFill>
            <a:srgbClr val="1C1C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19"/>
          <p:cNvSpPr txBox="1">
            <a:spLocks noGrp="1"/>
          </p:cNvSpPr>
          <p:nvPr>
            <p:ph type="title"/>
          </p:nvPr>
        </p:nvSpPr>
        <p:spPr>
          <a:xfrm>
            <a:off x="457201" y="386954"/>
            <a:ext cx="8372901" cy="60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Cover Option B">
  <p:cSld name="*Cover Option B">
    <p:bg>
      <p:bgPr>
        <a:solidFill>
          <a:schemeClr val="lt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1" descr="C:\Users\amiesen\Desktop\anlrgbpptlog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7976" y="4545002"/>
            <a:ext cx="1557337" cy="561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1" descr="aerial view of Argonne with APS in front 5730-00068.jpg"/>
          <p:cNvPicPr preferRelativeResize="0"/>
          <p:nvPr/>
        </p:nvPicPr>
        <p:blipFill rotWithShape="1">
          <a:blip r:embed="rId3">
            <a:alphaModFix/>
          </a:blip>
          <a:srcRect t="10681" b="7135"/>
          <a:stretch/>
        </p:blipFill>
        <p:spPr>
          <a:xfrm>
            <a:off x="0" y="-20265"/>
            <a:ext cx="9144000" cy="4508954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1"/>
          <p:cNvSpPr txBox="1">
            <a:spLocks noGrp="1"/>
          </p:cNvSpPr>
          <p:nvPr>
            <p:ph type="body" idx="1"/>
          </p:nvPr>
        </p:nvSpPr>
        <p:spPr>
          <a:xfrm>
            <a:off x="0" y="-20265"/>
            <a:ext cx="9144000" cy="4508954"/>
          </a:xfrm>
          <a:prstGeom prst="rect">
            <a:avLst/>
          </a:prstGeom>
          <a:solidFill>
            <a:schemeClr val="accent2">
              <a:alpha val="84705"/>
            </a:schemeClr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6" name="Google Shape;176;p21"/>
          <p:cNvSpPr>
            <a:spLocks noGrp="1"/>
          </p:cNvSpPr>
          <p:nvPr>
            <p:ph type="pic" idx="2"/>
          </p:nvPr>
        </p:nvSpPr>
        <p:spPr>
          <a:xfrm>
            <a:off x="4863726" y="1266825"/>
            <a:ext cx="4280275" cy="2029968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77" name="Google Shape;177;p21"/>
          <p:cNvSpPr txBox="1">
            <a:spLocks noGrp="1"/>
          </p:cNvSpPr>
          <p:nvPr>
            <p:ph type="title"/>
          </p:nvPr>
        </p:nvSpPr>
        <p:spPr>
          <a:xfrm>
            <a:off x="1" y="1266825"/>
            <a:ext cx="4863724" cy="20299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57200" tIns="0" rIns="91425" bIns="0" anchor="ctr" anchorCtr="0">
            <a:norm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1"/>
          <p:cNvSpPr txBox="1">
            <a:spLocks noGrp="1"/>
          </p:cNvSpPr>
          <p:nvPr>
            <p:ph type="body" idx="3"/>
          </p:nvPr>
        </p:nvSpPr>
        <p:spPr>
          <a:xfrm>
            <a:off x="1" y="153714"/>
            <a:ext cx="5851526" cy="969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0" rIns="274300" bIns="45700" anchor="ctr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cap="none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9" name="Google Shape;179;p21"/>
          <p:cNvSpPr txBox="1">
            <a:spLocks noGrp="1"/>
          </p:cNvSpPr>
          <p:nvPr>
            <p:ph type="body" idx="4"/>
          </p:nvPr>
        </p:nvSpPr>
        <p:spPr>
          <a:xfrm>
            <a:off x="469901" y="3437210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 cap="none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" name="Google Shape;180;p21"/>
          <p:cNvSpPr txBox="1">
            <a:spLocks noGrp="1"/>
          </p:cNvSpPr>
          <p:nvPr>
            <p:ph type="body" idx="5"/>
          </p:nvPr>
        </p:nvSpPr>
        <p:spPr>
          <a:xfrm>
            <a:off x="469901" y="3720288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1" name="Google Shape;181;p21"/>
          <p:cNvSpPr txBox="1">
            <a:spLocks noGrp="1"/>
          </p:cNvSpPr>
          <p:nvPr>
            <p:ph type="body" idx="6"/>
          </p:nvPr>
        </p:nvSpPr>
        <p:spPr>
          <a:xfrm>
            <a:off x="3417372" y="3437210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cap="none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2" name="Google Shape;182;p21"/>
          <p:cNvSpPr txBox="1">
            <a:spLocks noGrp="1"/>
          </p:cNvSpPr>
          <p:nvPr>
            <p:ph type="body" idx="7"/>
          </p:nvPr>
        </p:nvSpPr>
        <p:spPr>
          <a:xfrm>
            <a:off x="3417372" y="3720288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" name="Google Shape;183;p21"/>
          <p:cNvSpPr txBox="1">
            <a:spLocks noGrp="1"/>
          </p:cNvSpPr>
          <p:nvPr>
            <p:ph type="body" idx="8"/>
          </p:nvPr>
        </p:nvSpPr>
        <p:spPr>
          <a:xfrm>
            <a:off x="6360197" y="3437210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cap="none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" name="Google Shape;184;p21"/>
          <p:cNvSpPr txBox="1">
            <a:spLocks noGrp="1"/>
          </p:cNvSpPr>
          <p:nvPr>
            <p:ph type="body" idx="9"/>
          </p:nvPr>
        </p:nvSpPr>
        <p:spPr>
          <a:xfrm>
            <a:off x="6360197" y="3720288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5" name="Google Shape;185;p21"/>
          <p:cNvSpPr txBox="1">
            <a:spLocks noGrp="1"/>
          </p:cNvSpPr>
          <p:nvPr>
            <p:ph type="body" idx="13"/>
          </p:nvPr>
        </p:nvSpPr>
        <p:spPr>
          <a:xfrm>
            <a:off x="-1" y="1266825"/>
            <a:ext cx="239714" cy="20299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6" name="Google Shape;186;p21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3121" y="4702076"/>
            <a:ext cx="2046368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Cover Option C">
  <p:cSld name="*Cover Option C">
    <p:bg>
      <p:bgPr>
        <a:solidFill>
          <a:schemeClr val="lt1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2" descr="C:\Users\amiesen\Desktop\anlrgbpptlog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7976" y="82331"/>
            <a:ext cx="1557337" cy="56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2"/>
          <p:cNvSpPr txBox="1">
            <a:spLocks noGrp="1"/>
          </p:cNvSpPr>
          <p:nvPr>
            <p:ph type="body" idx="1"/>
          </p:nvPr>
        </p:nvSpPr>
        <p:spPr>
          <a:xfrm>
            <a:off x="469901" y="3709174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1" name="Google Shape;191;p22"/>
          <p:cNvSpPr txBox="1">
            <a:spLocks noGrp="1"/>
          </p:cNvSpPr>
          <p:nvPr>
            <p:ph type="body" idx="2"/>
          </p:nvPr>
        </p:nvSpPr>
        <p:spPr>
          <a:xfrm>
            <a:off x="469901" y="3992251"/>
            <a:ext cx="2692871" cy="56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2" name="Google Shape;192;p22"/>
          <p:cNvSpPr txBox="1">
            <a:spLocks noGrp="1"/>
          </p:cNvSpPr>
          <p:nvPr>
            <p:ph type="body" idx="3"/>
          </p:nvPr>
        </p:nvSpPr>
        <p:spPr>
          <a:xfrm>
            <a:off x="3417372" y="3709174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3" name="Google Shape;193;p22"/>
          <p:cNvSpPr txBox="1">
            <a:spLocks noGrp="1"/>
          </p:cNvSpPr>
          <p:nvPr>
            <p:ph type="body" idx="4"/>
          </p:nvPr>
        </p:nvSpPr>
        <p:spPr>
          <a:xfrm>
            <a:off x="3417372" y="3992251"/>
            <a:ext cx="2692871" cy="56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4" name="Google Shape;194;p22"/>
          <p:cNvSpPr>
            <a:spLocks noGrp="1"/>
          </p:cNvSpPr>
          <p:nvPr>
            <p:ph type="pic" idx="5"/>
          </p:nvPr>
        </p:nvSpPr>
        <p:spPr>
          <a:xfrm>
            <a:off x="218127" y="674681"/>
            <a:ext cx="8925874" cy="207115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95" name="Google Shape;195;p22"/>
          <p:cNvSpPr txBox="1">
            <a:spLocks noGrp="1"/>
          </p:cNvSpPr>
          <p:nvPr>
            <p:ph type="title"/>
          </p:nvPr>
        </p:nvSpPr>
        <p:spPr>
          <a:xfrm>
            <a:off x="469900" y="2794775"/>
            <a:ext cx="8452904" cy="64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b" anchorCtr="0">
            <a:norm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sz="2800">
                <a:solidFill>
                  <a:srgbClr val="23242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2"/>
          <p:cNvSpPr txBox="1">
            <a:spLocks noGrp="1"/>
          </p:cNvSpPr>
          <p:nvPr>
            <p:ph type="body" idx="6"/>
          </p:nvPr>
        </p:nvSpPr>
        <p:spPr>
          <a:xfrm>
            <a:off x="6360197" y="3709174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p22"/>
          <p:cNvSpPr txBox="1">
            <a:spLocks noGrp="1"/>
          </p:cNvSpPr>
          <p:nvPr>
            <p:ph type="body" idx="7"/>
          </p:nvPr>
        </p:nvSpPr>
        <p:spPr>
          <a:xfrm>
            <a:off x="6360197" y="3992251"/>
            <a:ext cx="2692871" cy="56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8" name="Google Shape;198;p22"/>
          <p:cNvSpPr txBox="1">
            <a:spLocks noGrp="1"/>
          </p:cNvSpPr>
          <p:nvPr>
            <p:ph type="body" idx="8"/>
          </p:nvPr>
        </p:nvSpPr>
        <p:spPr>
          <a:xfrm>
            <a:off x="469900" y="3441935"/>
            <a:ext cx="8484914" cy="248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>
                <a:solidFill>
                  <a:schemeClr val="accent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9" name="Google Shape;199;p22"/>
          <p:cNvSpPr txBox="1">
            <a:spLocks noGrp="1"/>
          </p:cNvSpPr>
          <p:nvPr>
            <p:ph type="body" idx="9"/>
          </p:nvPr>
        </p:nvSpPr>
        <p:spPr>
          <a:xfrm>
            <a:off x="2" y="674680"/>
            <a:ext cx="224589" cy="2071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0" name="Google Shape;200;p22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22"/>
          <p:cNvSpPr txBox="1">
            <a:spLocks noGrp="1"/>
          </p:cNvSpPr>
          <p:nvPr>
            <p:ph type="body" idx="13"/>
          </p:nvPr>
        </p:nvSpPr>
        <p:spPr>
          <a:xfrm>
            <a:off x="503238" y="300961"/>
            <a:ext cx="5984648" cy="331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 cap="none">
                <a:solidFill>
                  <a:schemeClr val="dk1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p22"/>
          <p:cNvSpPr txBox="1">
            <a:spLocks noGrp="1"/>
          </p:cNvSpPr>
          <p:nvPr>
            <p:ph type="body" idx="14"/>
          </p:nvPr>
        </p:nvSpPr>
        <p:spPr>
          <a:xfrm>
            <a:off x="6360197" y="4570711"/>
            <a:ext cx="2692872" cy="386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03" name="Google Shape;203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3121" y="4702076"/>
            <a:ext cx="2046368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Cover Option D">
  <p:cSld name="*Cover Option D">
    <p:bg>
      <p:bgPr>
        <a:solidFill>
          <a:schemeClr val="lt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3" descr="C:\Users\amiesen\Desktop\anlrgbpptlog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7976" y="170633"/>
            <a:ext cx="1557337" cy="561027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3"/>
          <p:cNvSpPr txBox="1">
            <a:spLocks noGrp="1"/>
          </p:cNvSpPr>
          <p:nvPr>
            <p:ph type="body" idx="1"/>
          </p:nvPr>
        </p:nvSpPr>
        <p:spPr>
          <a:xfrm>
            <a:off x="469901" y="3436223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body" idx="2"/>
          </p:nvPr>
        </p:nvSpPr>
        <p:spPr>
          <a:xfrm>
            <a:off x="469901" y="3719301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body" idx="3"/>
          </p:nvPr>
        </p:nvSpPr>
        <p:spPr>
          <a:xfrm>
            <a:off x="3417372" y="3436223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9" name="Google Shape;209;p23"/>
          <p:cNvSpPr txBox="1">
            <a:spLocks noGrp="1"/>
          </p:cNvSpPr>
          <p:nvPr>
            <p:ph type="body" idx="4"/>
          </p:nvPr>
        </p:nvSpPr>
        <p:spPr>
          <a:xfrm>
            <a:off x="3417372" y="3719301"/>
            <a:ext cx="2692871" cy="56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0" name="Google Shape;210;p23"/>
          <p:cNvSpPr>
            <a:spLocks noGrp="1"/>
          </p:cNvSpPr>
          <p:nvPr>
            <p:ph type="pic" idx="5"/>
          </p:nvPr>
        </p:nvSpPr>
        <p:spPr>
          <a:xfrm>
            <a:off x="218127" y="1261205"/>
            <a:ext cx="8925874" cy="207115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11" name="Google Shape;211;p23"/>
          <p:cNvSpPr txBox="1">
            <a:spLocks noGrp="1"/>
          </p:cNvSpPr>
          <p:nvPr>
            <p:ph type="title"/>
          </p:nvPr>
        </p:nvSpPr>
        <p:spPr>
          <a:xfrm>
            <a:off x="469901" y="82770"/>
            <a:ext cx="6776128" cy="839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b" anchorCtr="0">
            <a:norm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sz="2800">
                <a:solidFill>
                  <a:srgbClr val="23242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3"/>
          <p:cNvSpPr txBox="1">
            <a:spLocks noGrp="1"/>
          </p:cNvSpPr>
          <p:nvPr>
            <p:ph type="body" idx="6"/>
          </p:nvPr>
        </p:nvSpPr>
        <p:spPr>
          <a:xfrm>
            <a:off x="6360197" y="3436223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3" name="Google Shape;213;p23"/>
          <p:cNvSpPr txBox="1">
            <a:spLocks noGrp="1"/>
          </p:cNvSpPr>
          <p:nvPr>
            <p:ph type="body" idx="7"/>
          </p:nvPr>
        </p:nvSpPr>
        <p:spPr>
          <a:xfrm>
            <a:off x="6360197" y="3719301"/>
            <a:ext cx="2692871" cy="56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4" name="Google Shape;214;p23"/>
          <p:cNvSpPr txBox="1">
            <a:spLocks noGrp="1"/>
          </p:cNvSpPr>
          <p:nvPr>
            <p:ph type="body" idx="8"/>
          </p:nvPr>
        </p:nvSpPr>
        <p:spPr>
          <a:xfrm>
            <a:off x="469900" y="922195"/>
            <a:ext cx="8484914" cy="248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>
                <a:solidFill>
                  <a:schemeClr val="accent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5" name="Google Shape;215;p23"/>
          <p:cNvSpPr txBox="1">
            <a:spLocks noGrp="1"/>
          </p:cNvSpPr>
          <p:nvPr>
            <p:ph type="body" idx="9"/>
          </p:nvPr>
        </p:nvSpPr>
        <p:spPr>
          <a:xfrm>
            <a:off x="2" y="1261204"/>
            <a:ext cx="224589" cy="2071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6" name="Google Shape;216;p23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23"/>
          <p:cNvSpPr txBox="1">
            <a:spLocks noGrp="1"/>
          </p:cNvSpPr>
          <p:nvPr>
            <p:ph type="body" idx="13"/>
          </p:nvPr>
        </p:nvSpPr>
        <p:spPr>
          <a:xfrm>
            <a:off x="6360197" y="4570711"/>
            <a:ext cx="2692872" cy="386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18" name="Google Shape;21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3121" y="4702076"/>
            <a:ext cx="2046368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Pic - Full Frame">
  <p:cSld name="*Pic - Full Frame">
    <p:bg>
      <p:bgPr>
        <a:solidFill>
          <a:schemeClr val="lt1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4"/>
          <p:cNvSpPr>
            <a:spLocks noGrp="1"/>
          </p:cNvSpPr>
          <p:nvPr>
            <p:ph type="pic" idx="2"/>
          </p:nvPr>
        </p:nvSpPr>
        <p:spPr>
          <a:xfrm>
            <a:off x="218127" y="6978"/>
            <a:ext cx="8925873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21" name="Google Shape;221;p24"/>
          <p:cNvSpPr txBox="1">
            <a:spLocks noGrp="1"/>
          </p:cNvSpPr>
          <p:nvPr>
            <p:ph type="body" idx="1"/>
          </p:nvPr>
        </p:nvSpPr>
        <p:spPr>
          <a:xfrm>
            <a:off x="0" y="3581400"/>
            <a:ext cx="9144000" cy="1562100"/>
          </a:xfrm>
          <a:prstGeom prst="rect">
            <a:avLst/>
          </a:prstGeom>
          <a:solidFill>
            <a:schemeClr val="dk2">
              <a:alpha val="90980"/>
            </a:schemeClr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2" name="Google Shape;222;p24"/>
          <p:cNvSpPr txBox="1">
            <a:spLocks noGrp="1"/>
          </p:cNvSpPr>
          <p:nvPr>
            <p:ph type="title"/>
          </p:nvPr>
        </p:nvSpPr>
        <p:spPr>
          <a:xfrm>
            <a:off x="469901" y="3782231"/>
            <a:ext cx="8321040" cy="1030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24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4" name="Google Shape;224;p24"/>
          <p:cNvSpPr txBox="1">
            <a:spLocks noGrp="1"/>
          </p:cNvSpPr>
          <p:nvPr>
            <p:ph type="body" idx="3"/>
          </p:nvPr>
        </p:nvSpPr>
        <p:spPr>
          <a:xfrm>
            <a:off x="0" y="-2"/>
            <a:ext cx="228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p24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Pic - ONE Image">
  <p:cSld name="*Pic - ONE Image">
    <p:bg>
      <p:bgPr>
        <a:solidFill>
          <a:schemeClr val="lt1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5"/>
          <p:cNvSpPr txBox="1">
            <a:spLocks noGrp="1"/>
          </p:cNvSpPr>
          <p:nvPr>
            <p:ph type="body" idx="1"/>
          </p:nvPr>
        </p:nvSpPr>
        <p:spPr>
          <a:xfrm>
            <a:off x="0" y="2742091"/>
            <a:ext cx="9144000" cy="24014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8" name="Google Shape;228;p25"/>
          <p:cNvSpPr txBox="1">
            <a:spLocks noGrp="1"/>
          </p:cNvSpPr>
          <p:nvPr>
            <p:ph type="body" idx="2"/>
          </p:nvPr>
        </p:nvSpPr>
        <p:spPr>
          <a:xfrm>
            <a:off x="469900" y="3893639"/>
            <a:ext cx="8434552" cy="1359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810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>
                <a:solidFill>
                  <a:schemeClr val="lt1"/>
                </a:solidFill>
              </a:defRPr>
            </a:lvl1pPr>
            <a:lvl2pPr marL="914400" lvl="1" indent="-3810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>
                <a:solidFill>
                  <a:schemeClr val="lt1"/>
                </a:solidFill>
              </a:defRPr>
            </a:lvl2pPr>
            <a:lvl3pPr marL="1371600" lvl="2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3pPr>
            <a:lvl4pPr marL="1828800" lvl="3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>
                <a:solidFill>
                  <a:schemeClr val="lt1"/>
                </a:solidFill>
              </a:defRPr>
            </a:lvl4pPr>
            <a:lvl5pPr marL="2286000" lvl="4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25"/>
          <p:cNvSpPr>
            <a:spLocks noGrp="1"/>
          </p:cNvSpPr>
          <p:nvPr>
            <p:ph type="pic" idx="3"/>
          </p:nvPr>
        </p:nvSpPr>
        <p:spPr>
          <a:xfrm>
            <a:off x="218127" y="-1"/>
            <a:ext cx="8925873" cy="274201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30" name="Google Shape;230;p25"/>
          <p:cNvSpPr txBox="1">
            <a:spLocks noGrp="1"/>
          </p:cNvSpPr>
          <p:nvPr>
            <p:ph type="title"/>
          </p:nvPr>
        </p:nvSpPr>
        <p:spPr>
          <a:xfrm>
            <a:off x="469900" y="3265038"/>
            <a:ext cx="8674100" cy="590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25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2" name="Google Shape;232;p25"/>
          <p:cNvSpPr txBox="1">
            <a:spLocks noGrp="1"/>
          </p:cNvSpPr>
          <p:nvPr>
            <p:ph type="body" idx="4"/>
          </p:nvPr>
        </p:nvSpPr>
        <p:spPr>
          <a:xfrm>
            <a:off x="0" y="-2"/>
            <a:ext cx="228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3" name="Google Shape;233;p25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Pic - TWO images">
  <p:cSld name="*Pic - TWO images">
    <p:bg>
      <p:bgPr>
        <a:solidFill>
          <a:schemeClr val="lt1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6"/>
          <p:cNvSpPr txBox="1">
            <a:spLocks noGrp="1"/>
          </p:cNvSpPr>
          <p:nvPr>
            <p:ph type="body" idx="1"/>
          </p:nvPr>
        </p:nvSpPr>
        <p:spPr>
          <a:xfrm>
            <a:off x="0" y="2742091"/>
            <a:ext cx="9144000" cy="24014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6" name="Google Shape;236;p26"/>
          <p:cNvSpPr>
            <a:spLocks noGrp="1"/>
          </p:cNvSpPr>
          <p:nvPr>
            <p:ph type="pic" idx="2"/>
          </p:nvPr>
        </p:nvSpPr>
        <p:spPr>
          <a:xfrm>
            <a:off x="218127" y="0"/>
            <a:ext cx="4480560" cy="2747963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7" name="Google Shape;237;p26"/>
          <p:cNvSpPr>
            <a:spLocks noGrp="1"/>
          </p:cNvSpPr>
          <p:nvPr>
            <p:ph type="pic" idx="3"/>
          </p:nvPr>
        </p:nvSpPr>
        <p:spPr>
          <a:xfrm>
            <a:off x="4682525" y="0"/>
            <a:ext cx="4480560" cy="2747963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38" name="Google Shape;238;p26"/>
          <p:cNvSpPr txBox="1">
            <a:spLocks noGrp="1"/>
          </p:cNvSpPr>
          <p:nvPr>
            <p:ph type="title"/>
          </p:nvPr>
        </p:nvSpPr>
        <p:spPr>
          <a:xfrm>
            <a:off x="469900" y="3255513"/>
            <a:ext cx="8674100" cy="590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6"/>
          <p:cNvSpPr txBox="1">
            <a:spLocks noGrp="1"/>
          </p:cNvSpPr>
          <p:nvPr>
            <p:ph type="body" idx="4"/>
          </p:nvPr>
        </p:nvSpPr>
        <p:spPr>
          <a:xfrm>
            <a:off x="469900" y="3884114"/>
            <a:ext cx="8434552" cy="1359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810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>
                <a:solidFill>
                  <a:schemeClr val="lt1"/>
                </a:solidFill>
              </a:defRPr>
            </a:lvl1pPr>
            <a:lvl2pPr marL="914400" lvl="1" indent="-3810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>
                <a:solidFill>
                  <a:schemeClr val="lt1"/>
                </a:solidFill>
              </a:defRPr>
            </a:lvl2pPr>
            <a:lvl3pPr marL="1371600" lvl="2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3pPr>
            <a:lvl4pPr marL="1828800" lvl="3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>
                <a:solidFill>
                  <a:schemeClr val="lt1"/>
                </a:solidFill>
              </a:defRPr>
            </a:lvl4pPr>
            <a:lvl5pPr marL="2286000" lvl="4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0" name="Google Shape;240;p26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1" name="Google Shape;241;p26"/>
          <p:cNvSpPr txBox="1">
            <a:spLocks noGrp="1"/>
          </p:cNvSpPr>
          <p:nvPr>
            <p:ph type="body" idx="5"/>
          </p:nvPr>
        </p:nvSpPr>
        <p:spPr>
          <a:xfrm>
            <a:off x="0" y="-2"/>
            <a:ext cx="228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2" name="Google Shape;242;p26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Pic - THREE Images">
  <p:cSld name="*Pic - THREE Images">
    <p:bg>
      <p:bgPr>
        <a:solidFill>
          <a:schemeClr val="l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7"/>
          <p:cNvSpPr txBox="1">
            <a:spLocks noGrp="1"/>
          </p:cNvSpPr>
          <p:nvPr>
            <p:ph type="body" idx="1"/>
          </p:nvPr>
        </p:nvSpPr>
        <p:spPr>
          <a:xfrm>
            <a:off x="0" y="2742091"/>
            <a:ext cx="9144000" cy="24014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5" name="Google Shape;245;p27"/>
          <p:cNvSpPr>
            <a:spLocks noGrp="1"/>
          </p:cNvSpPr>
          <p:nvPr>
            <p:ph type="pic" idx="2"/>
          </p:nvPr>
        </p:nvSpPr>
        <p:spPr>
          <a:xfrm>
            <a:off x="218127" y="0"/>
            <a:ext cx="2990088" cy="275523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46" name="Google Shape;246;p27"/>
          <p:cNvSpPr>
            <a:spLocks noGrp="1"/>
          </p:cNvSpPr>
          <p:nvPr>
            <p:ph type="pic" idx="3"/>
          </p:nvPr>
        </p:nvSpPr>
        <p:spPr>
          <a:xfrm>
            <a:off x="3194237" y="0"/>
            <a:ext cx="2990088" cy="275523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27"/>
          <p:cNvSpPr>
            <a:spLocks noGrp="1"/>
          </p:cNvSpPr>
          <p:nvPr>
            <p:ph type="pic" idx="4"/>
          </p:nvPr>
        </p:nvSpPr>
        <p:spPr>
          <a:xfrm>
            <a:off x="6186112" y="0"/>
            <a:ext cx="2957888" cy="275523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48" name="Google Shape;248;p27"/>
          <p:cNvSpPr txBox="1">
            <a:spLocks noGrp="1"/>
          </p:cNvSpPr>
          <p:nvPr>
            <p:ph type="body" idx="5"/>
          </p:nvPr>
        </p:nvSpPr>
        <p:spPr>
          <a:xfrm>
            <a:off x="469900" y="3893639"/>
            <a:ext cx="8434552" cy="1359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810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>
                <a:solidFill>
                  <a:schemeClr val="lt1"/>
                </a:solidFill>
              </a:defRPr>
            </a:lvl1pPr>
            <a:lvl2pPr marL="914400" lvl="1" indent="-3810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>
                <a:solidFill>
                  <a:schemeClr val="lt1"/>
                </a:solidFill>
              </a:defRPr>
            </a:lvl2pPr>
            <a:lvl3pPr marL="1371600" lvl="2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3pPr>
            <a:lvl4pPr marL="1828800" lvl="3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>
                <a:solidFill>
                  <a:schemeClr val="lt1"/>
                </a:solidFill>
              </a:defRPr>
            </a:lvl4pPr>
            <a:lvl5pPr marL="2286000" lvl="4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9" name="Google Shape;249;p27"/>
          <p:cNvSpPr txBox="1">
            <a:spLocks noGrp="1"/>
          </p:cNvSpPr>
          <p:nvPr>
            <p:ph type="title"/>
          </p:nvPr>
        </p:nvSpPr>
        <p:spPr>
          <a:xfrm>
            <a:off x="469900" y="3265038"/>
            <a:ext cx="8674100" cy="590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27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1" name="Google Shape;251;p27"/>
          <p:cNvSpPr txBox="1">
            <a:spLocks noGrp="1"/>
          </p:cNvSpPr>
          <p:nvPr>
            <p:ph type="body" idx="6"/>
          </p:nvPr>
        </p:nvSpPr>
        <p:spPr>
          <a:xfrm>
            <a:off x="0" y="-2"/>
            <a:ext cx="228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2" name="Google Shape;252;p27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Pic - FOUR Images">
  <p:cSld name="*Pic - FOUR Images"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8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5" name="Google Shape;255;p28"/>
          <p:cNvSpPr>
            <a:spLocks noGrp="1"/>
          </p:cNvSpPr>
          <p:nvPr>
            <p:ph type="pic" idx="2"/>
          </p:nvPr>
        </p:nvSpPr>
        <p:spPr>
          <a:xfrm>
            <a:off x="218127" y="1240631"/>
            <a:ext cx="2240280" cy="167871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56" name="Google Shape;256;p28"/>
          <p:cNvSpPr>
            <a:spLocks noGrp="1"/>
          </p:cNvSpPr>
          <p:nvPr>
            <p:ph type="pic" idx="3"/>
          </p:nvPr>
        </p:nvSpPr>
        <p:spPr>
          <a:xfrm>
            <a:off x="2453235" y="1240631"/>
            <a:ext cx="2240280" cy="167871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57" name="Google Shape;257;p28"/>
          <p:cNvSpPr>
            <a:spLocks noGrp="1"/>
          </p:cNvSpPr>
          <p:nvPr>
            <p:ph type="pic" idx="4"/>
          </p:nvPr>
        </p:nvSpPr>
        <p:spPr>
          <a:xfrm>
            <a:off x="4688341" y="1240631"/>
            <a:ext cx="2240280" cy="167871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58" name="Google Shape;258;p28"/>
          <p:cNvSpPr>
            <a:spLocks noGrp="1"/>
          </p:cNvSpPr>
          <p:nvPr>
            <p:ph type="pic" idx="5"/>
          </p:nvPr>
        </p:nvSpPr>
        <p:spPr>
          <a:xfrm>
            <a:off x="6906022" y="1240631"/>
            <a:ext cx="2240280" cy="167871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59" name="Google Shape;259;p28"/>
          <p:cNvSpPr txBox="1">
            <a:spLocks noGrp="1"/>
          </p:cNvSpPr>
          <p:nvPr>
            <p:ph type="body" idx="6"/>
          </p:nvPr>
        </p:nvSpPr>
        <p:spPr>
          <a:xfrm>
            <a:off x="469900" y="3484064"/>
            <a:ext cx="8434552" cy="1359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810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>
                <a:solidFill>
                  <a:schemeClr val="lt1"/>
                </a:solidFill>
              </a:defRPr>
            </a:lvl1pPr>
            <a:lvl2pPr marL="914400" lvl="1" indent="-3810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>
                <a:solidFill>
                  <a:schemeClr val="lt1"/>
                </a:solidFill>
              </a:defRPr>
            </a:lvl2pPr>
            <a:lvl3pPr marL="1371600" lvl="2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3pPr>
            <a:lvl4pPr marL="1828800" lvl="3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>
                <a:solidFill>
                  <a:schemeClr val="lt1"/>
                </a:solidFill>
              </a:defRPr>
            </a:lvl4pPr>
            <a:lvl5pPr marL="2286000" lvl="4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0" name="Google Shape;260;p28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28"/>
          <p:cNvSpPr txBox="1">
            <a:spLocks noGrp="1"/>
          </p:cNvSpPr>
          <p:nvPr>
            <p:ph type="body" idx="7"/>
          </p:nvPr>
        </p:nvSpPr>
        <p:spPr>
          <a:xfrm>
            <a:off x="218128" y="2948823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2" name="Google Shape;262;p28"/>
          <p:cNvSpPr txBox="1">
            <a:spLocks noGrp="1"/>
          </p:cNvSpPr>
          <p:nvPr>
            <p:ph type="body" idx="8"/>
          </p:nvPr>
        </p:nvSpPr>
        <p:spPr>
          <a:xfrm>
            <a:off x="2442595" y="2948823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3" name="Google Shape;263;p28"/>
          <p:cNvSpPr txBox="1">
            <a:spLocks noGrp="1"/>
          </p:cNvSpPr>
          <p:nvPr>
            <p:ph type="body" idx="9"/>
          </p:nvPr>
        </p:nvSpPr>
        <p:spPr>
          <a:xfrm>
            <a:off x="4681064" y="2948823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4" name="Google Shape;264;p28"/>
          <p:cNvSpPr txBox="1">
            <a:spLocks noGrp="1"/>
          </p:cNvSpPr>
          <p:nvPr>
            <p:ph type="body" idx="13"/>
          </p:nvPr>
        </p:nvSpPr>
        <p:spPr>
          <a:xfrm>
            <a:off x="6905532" y="2948823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5" name="Google Shape;265;p28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6" name="Google Shape;266;p28"/>
          <p:cNvSpPr txBox="1">
            <a:spLocks noGrp="1"/>
          </p:cNvSpPr>
          <p:nvPr>
            <p:ph type="ftr" idx="11"/>
          </p:nvPr>
        </p:nvSpPr>
        <p:spPr>
          <a:xfrm>
            <a:off x="0" y="-1"/>
            <a:ext cx="2286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7" name="Google Shape;267;p28"/>
          <p:cNvSpPr txBox="1">
            <a:spLocks noGrp="1"/>
          </p:cNvSpPr>
          <p:nvPr>
            <p:ph type="body" idx="14"/>
          </p:nvPr>
        </p:nvSpPr>
        <p:spPr>
          <a:xfrm>
            <a:off x="0" y="-2"/>
            <a:ext cx="228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8" name="Google Shape;268;p28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WO IMAGES - Vertical">
  <p:cSld name="*TWO IMAGES - Vertical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1"/>
          </p:nvPr>
        </p:nvSpPr>
        <p:spPr>
          <a:xfrm>
            <a:off x="4503575" y="1417872"/>
            <a:ext cx="4319750" cy="154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8"/>
          <p:cNvSpPr>
            <a:spLocks noGrp="1"/>
          </p:cNvSpPr>
          <p:nvPr>
            <p:ph type="pic" idx="2"/>
          </p:nvPr>
        </p:nvSpPr>
        <p:spPr>
          <a:xfrm>
            <a:off x="495680" y="1417871"/>
            <a:ext cx="3729481" cy="156588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64" name="Google Shape;64;p8"/>
          <p:cNvSpPr>
            <a:spLocks noGrp="1"/>
          </p:cNvSpPr>
          <p:nvPr>
            <p:ph type="pic" idx="3"/>
          </p:nvPr>
        </p:nvSpPr>
        <p:spPr>
          <a:xfrm>
            <a:off x="495680" y="3203316"/>
            <a:ext cx="3729481" cy="156588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65" name="Google Shape;65;p8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body" idx="4"/>
          </p:nvPr>
        </p:nvSpPr>
        <p:spPr>
          <a:xfrm>
            <a:off x="457201" y="1019437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body" idx="5"/>
          </p:nvPr>
        </p:nvSpPr>
        <p:spPr>
          <a:xfrm>
            <a:off x="4503575" y="3193094"/>
            <a:ext cx="4319750" cy="154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8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itle Only_">
  <p:cSld name="*Title Only_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1"/>
          <p:cNvSpPr txBox="1">
            <a:spLocks noGrp="1"/>
          </p:cNvSpPr>
          <p:nvPr>
            <p:ph type="title"/>
          </p:nvPr>
        </p:nvSpPr>
        <p:spPr>
          <a:xfrm>
            <a:off x="457201" y="358573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body" idx="1"/>
          </p:nvPr>
        </p:nvSpPr>
        <p:spPr>
          <a:xfrm>
            <a:off x="457201" y="1019437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/>
          <p:nvPr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1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363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cap="none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2" y="1108553"/>
            <a:ext cx="8372901" cy="361687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2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67903"/>
            <a:ext cx="8372901" cy="62171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184E02-FB66-514F-AED2-31434781E75B}"/>
              </a:ext>
            </a:extLst>
          </p:cNvPr>
          <p:cNvSpPr txBox="1"/>
          <p:nvPr userDrawn="1"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3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60244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395284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61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25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0"/>
          <a:stretch/>
        </p:blipFill>
        <p:spPr>
          <a:xfrm>
            <a:off x="0" y="-10684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"/>
            <a:ext cx="9143999" cy="4488688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9" y="4535386"/>
            <a:ext cx="2242075" cy="5821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2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4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9"/>
          <a:stretch/>
        </p:blipFill>
        <p:spPr>
          <a:xfrm>
            <a:off x="0" y="-10684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" y="-10684"/>
            <a:ext cx="9143999" cy="4499371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9" y="4535386"/>
            <a:ext cx="2242075" cy="5821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2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6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9"/>
          <a:stretch/>
        </p:blipFill>
        <p:spPr>
          <a:xfrm>
            <a:off x="0" y="-10684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" y="-10684"/>
            <a:ext cx="9143999" cy="4499371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9" y="4535386"/>
            <a:ext cx="2242075" cy="5821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2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33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2AB12E-99C4-4099-949C-87EC785C43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0" cy="44780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F4CFF5-2A2E-8945-9027-39964E4B3E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8"/>
          <a:stretch/>
        </p:blipFill>
        <p:spPr>
          <a:xfrm>
            <a:off x="0" y="-10685"/>
            <a:ext cx="9144000" cy="449937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2"/>
            <a:ext cx="9143999" cy="4478002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2" y="4702076"/>
            <a:ext cx="2046368" cy="260262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0D23278-3667-1F4A-8304-61669185B1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9" y="4535386"/>
            <a:ext cx="2242075" cy="58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1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360245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2" y="1395284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19619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26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358574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48351" y="108417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9CDC428E-DBB5-1649-8291-2FA82A5C9E82}"/>
              </a:ext>
            </a:extLst>
          </p:cNvPr>
          <p:cNvGrpSpPr/>
          <p:nvPr/>
        </p:nvGrpSpPr>
        <p:grpSpPr>
          <a:xfrm>
            <a:off x="419100" y="1390650"/>
            <a:ext cx="8269876" cy="3314700"/>
            <a:chOff x="419099" y="1390650"/>
            <a:chExt cx="8269876" cy="33147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F1F8818-1FE6-2341-BE7A-993CECC5541D}"/>
                </a:ext>
              </a:extLst>
            </p:cNvPr>
            <p:cNvSpPr/>
            <p:nvPr userDrawn="1"/>
          </p:nvSpPr>
          <p:spPr>
            <a:xfrm>
              <a:off x="419100" y="1390650"/>
              <a:ext cx="4045324" cy="22290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SPONSOR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BB991B3-C8CA-5842-83B0-825B25C421FB}"/>
                </a:ext>
              </a:extLst>
            </p:cNvPr>
            <p:cNvSpPr/>
            <p:nvPr userDrawn="1"/>
          </p:nvSpPr>
          <p:spPr>
            <a:xfrm>
              <a:off x="4643651" y="1390650"/>
              <a:ext cx="4045324" cy="22290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FUNDING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CDC5DB-87A9-9449-8FD5-702421FEB657}"/>
                </a:ext>
              </a:extLst>
            </p:cNvPr>
            <p:cNvSpPr/>
            <p:nvPr userDrawn="1"/>
          </p:nvSpPr>
          <p:spPr>
            <a:xfrm>
              <a:off x="419099" y="1765436"/>
              <a:ext cx="3493227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/>
                <a:t>DESCRIPTION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Current projects exploring:</a:t>
              </a:r>
            </a:p>
            <a:p>
              <a:pPr marL="120647" indent="-120647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Identification and fingerprinting of electronic control units using ML/DL/AI</a:t>
              </a:r>
            </a:p>
            <a:p>
              <a:pPr marL="120647" indent="-120647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Creation of a vehicle simulation testbed </a:t>
              </a:r>
            </a:p>
            <a:p>
              <a:pPr marL="120647" indent="-120647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Creation of a automotive mobility testbed to safely test resilience measures such as sensor fusion</a:t>
              </a:r>
            </a:p>
            <a:p>
              <a:pPr marL="120647" indent="-120647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Threat modeling, </a:t>
              </a:r>
              <a:r>
                <a:rPr lang="en-US" sz="1200" dirty="0" err="1">
                  <a:solidFill>
                    <a:schemeClr val="tx1"/>
                  </a:solidFill>
                </a:rPr>
                <a:t>pentesting</a:t>
              </a:r>
              <a:r>
                <a:rPr lang="en-US" sz="1200" dirty="0">
                  <a:solidFill>
                    <a:schemeClr val="tx1"/>
                  </a:solidFill>
                </a:rPr>
                <a:t>, and risk analysis of vehicle to grid infrastructure (EVSE/</a:t>
              </a:r>
              <a:r>
                <a:rPr lang="en-US" sz="1200" dirty="0" err="1">
                  <a:solidFill>
                    <a:schemeClr val="tx1"/>
                  </a:solidFill>
                </a:rPr>
                <a:t>xFC</a:t>
              </a:r>
              <a:r>
                <a:rPr lang="en-US" sz="1200" dirty="0">
                  <a:solidFill>
                    <a:schemeClr val="tx1"/>
                  </a:solidFill>
                </a:rPr>
                <a:t>)</a:t>
              </a:r>
            </a:p>
            <a:p>
              <a:endParaRPr lang="en-US" sz="1200" b="1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433469-4EFE-E542-978B-1448E472CC26}"/>
                </a:ext>
              </a:extLst>
            </p:cNvPr>
            <p:cNvSpPr/>
            <p:nvPr userDrawn="1"/>
          </p:nvSpPr>
          <p:spPr>
            <a:xfrm>
              <a:off x="4054358" y="1765436"/>
              <a:ext cx="2185332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/>
                <a:t>RESULTS</a:t>
              </a:r>
            </a:p>
            <a:p>
              <a:pPr marL="114297" indent="-114297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Deliverables include simulation testbed software, physical testbed, industry papers, DOE white papers</a:t>
              </a:r>
            </a:p>
            <a:p>
              <a:pPr marL="114297" indent="-114297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Results will impact current charging infrastructure deployment and shape secure architectures and policy</a:t>
              </a:r>
            </a:p>
            <a:p>
              <a:endParaRPr lang="en-US" sz="1200" b="1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7654D32-AD25-E741-99D1-1FFB7CFA218F}"/>
                </a:ext>
              </a:extLst>
            </p:cNvPr>
            <p:cNvSpPr/>
            <p:nvPr userDrawn="1"/>
          </p:nvSpPr>
          <p:spPr>
            <a:xfrm>
              <a:off x="6392591" y="1765436"/>
              <a:ext cx="2296383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/>
                <a:t>CONTRIBUTION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Techniques and tools developed apply to heavy vehicles which impact critical infrastructure, military operations, and commerce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4C35AC7-582F-7D4E-ADFB-FDB003388826}"/>
                </a:ext>
              </a:extLst>
            </p:cNvPr>
            <p:cNvSpPr/>
            <p:nvPr userDrawn="1"/>
          </p:nvSpPr>
          <p:spPr>
            <a:xfrm>
              <a:off x="419100" y="4098842"/>
              <a:ext cx="4045324" cy="606508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ARGONNE CAPABILITIES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2101D9A-0D44-9848-B7BE-578BE7238C03}"/>
                </a:ext>
              </a:extLst>
            </p:cNvPr>
            <p:cNvSpPr/>
            <p:nvPr userDrawn="1"/>
          </p:nvSpPr>
          <p:spPr>
            <a:xfrm>
              <a:off x="4643651" y="4098842"/>
              <a:ext cx="4045324" cy="606508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FUTURE OUTLOOK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651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WO IMAGES - top horizontal">
  <p:cSld name="*TWO IMAGES - top horizontal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0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2" name="Google Shape;82;p10"/>
          <p:cNvSpPr txBox="1">
            <a:spLocks noGrp="1"/>
          </p:cNvSpPr>
          <p:nvPr>
            <p:ph type="body" idx="1"/>
          </p:nvPr>
        </p:nvSpPr>
        <p:spPr>
          <a:xfrm>
            <a:off x="457201" y="1019437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0"/>
          <p:cNvSpPr txBox="1">
            <a:spLocks noGrp="1"/>
          </p:cNvSpPr>
          <p:nvPr>
            <p:ph type="body" idx="2"/>
          </p:nvPr>
        </p:nvSpPr>
        <p:spPr>
          <a:xfrm>
            <a:off x="488732" y="3141637"/>
            <a:ext cx="4114800" cy="1596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0"/>
          <p:cNvSpPr txBox="1">
            <a:spLocks noGrp="1"/>
          </p:cNvSpPr>
          <p:nvPr>
            <p:ph type="body" idx="3"/>
          </p:nvPr>
        </p:nvSpPr>
        <p:spPr>
          <a:xfrm>
            <a:off x="4716216" y="3141637"/>
            <a:ext cx="4097585" cy="1596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0"/>
          <p:cNvSpPr>
            <a:spLocks noGrp="1"/>
          </p:cNvSpPr>
          <p:nvPr>
            <p:ph type="pic" idx="4"/>
          </p:nvPr>
        </p:nvSpPr>
        <p:spPr>
          <a:xfrm>
            <a:off x="495679" y="1417871"/>
            <a:ext cx="4023360" cy="17145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86" name="Google Shape;86;p10"/>
          <p:cNvSpPr>
            <a:spLocks noGrp="1"/>
          </p:cNvSpPr>
          <p:nvPr>
            <p:ph type="pic" idx="5"/>
          </p:nvPr>
        </p:nvSpPr>
        <p:spPr>
          <a:xfrm>
            <a:off x="4709050" y="1417871"/>
            <a:ext cx="4023360" cy="17145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87" name="Google Shape;87;p10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*Titl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358574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48351" y="108417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56A010B-81D1-D941-BDE7-50CB6BFE52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859176"/>
              </p:ext>
            </p:extLst>
          </p:nvPr>
        </p:nvGraphicFramePr>
        <p:xfrm>
          <a:off x="457201" y="1518245"/>
          <a:ext cx="8372900" cy="3204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3225">
                  <a:extLst>
                    <a:ext uri="{9D8B030D-6E8A-4147-A177-3AD203B41FA5}">
                      <a16:colId xmlns:a16="http://schemas.microsoft.com/office/drawing/2014/main" val="953177877"/>
                    </a:ext>
                  </a:extLst>
                </a:gridCol>
                <a:gridCol w="2093225">
                  <a:extLst>
                    <a:ext uri="{9D8B030D-6E8A-4147-A177-3AD203B41FA5}">
                      <a16:colId xmlns:a16="http://schemas.microsoft.com/office/drawing/2014/main" val="3184500041"/>
                    </a:ext>
                  </a:extLst>
                </a:gridCol>
                <a:gridCol w="2093225">
                  <a:extLst>
                    <a:ext uri="{9D8B030D-6E8A-4147-A177-3AD203B41FA5}">
                      <a16:colId xmlns:a16="http://schemas.microsoft.com/office/drawing/2014/main" val="3933062838"/>
                    </a:ext>
                  </a:extLst>
                </a:gridCol>
                <a:gridCol w="2093225">
                  <a:extLst>
                    <a:ext uri="{9D8B030D-6E8A-4147-A177-3AD203B41FA5}">
                      <a16:colId xmlns:a16="http://schemas.microsoft.com/office/drawing/2014/main" val="434370605"/>
                    </a:ext>
                  </a:extLst>
                </a:gridCol>
              </a:tblGrid>
              <a:tr h="1068121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385294"/>
                  </a:ext>
                </a:extLst>
              </a:tr>
              <a:tr h="106812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461716"/>
                  </a:ext>
                </a:extLst>
              </a:tr>
              <a:tr h="106812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438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36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20763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397182"/>
            <a:ext cx="4023360" cy="3317081"/>
          </a:xfrm>
        </p:spPr>
        <p:txBody>
          <a:bodyPr/>
          <a:lstStyle>
            <a:lvl1pPr>
              <a:defRPr sz="1800"/>
            </a:lvl1pPr>
            <a:lvl2pPr marL="457189" indent="-173034">
              <a:spcBef>
                <a:spcPts val="0"/>
              </a:spcBef>
              <a:defRPr sz="1800"/>
            </a:lvl2pPr>
            <a:lvl3pPr marL="627047" indent="-128585">
              <a:defRPr sz="1800"/>
            </a:lvl3pPr>
            <a:lvl4pPr marL="865166" indent="-171446">
              <a:defRPr sz="1800"/>
            </a:lvl4pPr>
            <a:lvl5pPr marL="1084236" indent="-171446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397182"/>
            <a:ext cx="4023360" cy="3317081"/>
          </a:xfrm>
        </p:spPr>
        <p:txBody>
          <a:bodyPr/>
          <a:lstStyle>
            <a:lvl1pPr>
              <a:defRPr sz="1800"/>
            </a:lvl1pPr>
            <a:lvl2pPr marL="457189" indent="-173034">
              <a:spcBef>
                <a:spcPts val="0"/>
              </a:spcBef>
              <a:defRPr sz="1800"/>
            </a:lvl2pPr>
            <a:lvl3pPr marL="627047" indent="-128585">
              <a:defRPr sz="1800"/>
            </a:lvl3pPr>
            <a:lvl4pPr marL="865166" indent="-171446">
              <a:defRPr sz="1800"/>
            </a:lvl4pPr>
            <a:lvl5pPr marL="1084236" indent="-171446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5215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189" indent="-173034">
              <a:defRPr sz="1800"/>
            </a:lvl2pPr>
            <a:lvl3pPr marL="627047" indent="-128585">
              <a:defRPr sz="1800"/>
            </a:lvl3pPr>
            <a:lvl4pPr marL="865166" indent="-171446">
              <a:defRPr sz="1800"/>
            </a:lvl4pPr>
            <a:lvl5pPr marL="1084236" indent="-171446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189" indent="-173034">
              <a:defRPr sz="1800"/>
            </a:lvl2pPr>
            <a:lvl3pPr marL="627047" indent="-128585">
              <a:defRPr sz="1800"/>
            </a:lvl3pPr>
            <a:lvl4pPr marL="865166" indent="-171446">
              <a:defRPr sz="1800"/>
            </a:lvl4pPr>
            <a:lvl5pPr marL="1084236" indent="-171446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406048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189" indent="-173034">
              <a:defRPr sz="1600"/>
            </a:lvl2pPr>
            <a:lvl3pPr marL="627047" indent="-128585">
              <a:defRPr sz="1400"/>
            </a:lvl3pPr>
            <a:lvl4pPr marL="865166" indent="-171446">
              <a:defRPr sz="1200"/>
            </a:lvl4pPr>
            <a:lvl5pPr marL="1084236" indent="-171446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19437"/>
            <a:ext cx="8372901" cy="374786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406048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189" indent="-173034">
              <a:defRPr sz="1600"/>
            </a:lvl2pPr>
            <a:lvl3pPr marL="627047" indent="-128585">
              <a:defRPr sz="1400"/>
            </a:lvl3pPr>
            <a:lvl4pPr marL="865166" indent="-171446">
              <a:defRPr sz="1200"/>
            </a:lvl4pPr>
            <a:lvl5pPr marL="1084236" indent="-171446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48109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6" y="1417873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189" indent="-173034">
              <a:spcBef>
                <a:spcPts val="0"/>
              </a:spcBef>
              <a:defRPr sz="1800"/>
            </a:lvl2pPr>
            <a:lvl3pPr marL="627047" indent="-128585">
              <a:spcBef>
                <a:spcPts val="0"/>
              </a:spcBef>
              <a:defRPr sz="1800"/>
            </a:lvl3pPr>
            <a:lvl4pPr marL="865166" indent="-171446">
              <a:spcBef>
                <a:spcPts val="0"/>
              </a:spcBef>
              <a:defRPr sz="1800"/>
            </a:lvl4pPr>
            <a:lvl5pPr marL="1084236" indent="-171446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81" y="1417872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81" y="3203317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6" y="3193095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189" indent="-173034">
              <a:spcBef>
                <a:spcPts val="0"/>
              </a:spcBef>
              <a:defRPr sz="1800"/>
            </a:lvl2pPr>
            <a:lvl3pPr marL="627047" indent="-128585">
              <a:spcBef>
                <a:spcPts val="0"/>
              </a:spcBef>
              <a:defRPr sz="1800"/>
            </a:lvl3pPr>
            <a:lvl4pPr marL="865166" indent="-171446">
              <a:spcBef>
                <a:spcPts val="0"/>
              </a:spcBef>
              <a:defRPr sz="1800"/>
            </a:lvl4pPr>
            <a:lvl5pPr marL="1084236" indent="-171446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08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451046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189" indent="-173034">
              <a:spcBef>
                <a:spcPts val="0"/>
              </a:spcBef>
              <a:defRPr sz="1800"/>
            </a:lvl2pPr>
            <a:lvl3pPr marL="627047" indent="-128585">
              <a:spcBef>
                <a:spcPts val="0"/>
              </a:spcBef>
              <a:defRPr sz="1800"/>
            </a:lvl3pPr>
            <a:lvl4pPr marL="865166" indent="-171446">
              <a:spcBef>
                <a:spcPts val="0"/>
              </a:spcBef>
              <a:defRPr sz="1600"/>
            </a:lvl4pPr>
            <a:lvl5pPr marL="1084236" indent="-171446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442712"/>
            <a:ext cx="2023746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6" y="2620207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2630977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189" indent="-173034">
              <a:spcBef>
                <a:spcPts val="0"/>
              </a:spcBef>
              <a:defRPr sz="1800"/>
            </a:lvl2pPr>
            <a:lvl3pPr marL="627047" indent="-128585">
              <a:spcBef>
                <a:spcPts val="0"/>
              </a:spcBef>
              <a:defRPr sz="1800"/>
            </a:lvl3pPr>
            <a:lvl4pPr marL="865166" indent="-171446">
              <a:spcBef>
                <a:spcPts val="0"/>
              </a:spcBef>
              <a:defRPr sz="1600"/>
            </a:lvl4pPr>
            <a:lvl5pPr marL="1084236" indent="-171446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5" y="380713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3794491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189" indent="-173034">
              <a:spcBef>
                <a:spcPts val="0"/>
              </a:spcBef>
              <a:defRPr sz="1800"/>
            </a:lvl2pPr>
            <a:lvl3pPr marL="627047" indent="-128585">
              <a:spcBef>
                <a:spcPts val="0"/>
              </a:spcBef>
              <a:defRPr sz="1800"/>
            </a:lvl3pPr>
            <a:lvl4pPr marL="865166" indent="-171446">
              <a:spcBef>
                <a:spcPts val="0"/>
              </a:spcBef>
              <a:defRPr sz="1600"/>
            </a:lvl4pPr>
            <a:lvl5pPr marL="1084236" indent="-171446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0520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141637"/>
            <a:ext cx="4114800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189" indent="-173034">
              <a:spcBef>
                <a:spcPts val="0"/>
              </a:spcBef>
              <a:defRPr sz="1800"/>
            </a:lvl2pPr>
            <a:lvl3pPr marL="627047" indent="-128585">
              <a:spcBef>
                <a:spcPts val="0"/>
              </a:spcBef>
              <a:defRPr sz="1800"/>
            </a:lvl3pPr>
            <a:lvl4pPr marL="865166" indent="-171446">
              <a:spcBef>
                <a:spcPts val="0"/>
              </a:spcBef>
              <a:defRPr sz="1800"/>
            </a:lvl4pPr>
            <a:lvl5pPr marL="1084236" indent="-171446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7" y="3141637"/>
            <a:ext cx="4097585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189" indent="-173034">
              <a:spcBef>
                <a:spcPts val="0"/>
              </a:spcBef>
              <a:defRPr sz="1800"/>
            </a:lvl2pPr>
            <a:lvl3pPr marL="627047" indent="-128585">
              <a:spcBef>
                <a:spcPts val="0"/>
              </a:spcBef>
              <a:defRPr sz="1800"/>
            </a:lvl3pPr>
            <a:lvl4pPr marL="865166" indent="-171446">
              <a:spcBef>
                <a:spcPts val="0"/>
              </a:spcBef>
              <a:defRPr sz="1800"/>
            </a:lvl4pPr>
            <a:lvl5pPr marL="1084236" indent="-171446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</p:spTree>
    <p:extLst>
      <p:ext uri="{BB962C8B-B14F-4D97-AF65-F5344CB8AC3E}">
        <p14:creationId xmlns:p14="http://schemas.microsoft.com/office/powerpoint/2010/main" val="89238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16890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08348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189" indent="-173034">
              <a:spcBef>
                <a:spcPts val="0"/>
              </a:spcBef>
              <a:defRPr sz="1800"/>
            </a:lvl2pPr>
            <a:lvl3pPr marL="627047" indent="-128585">
              <a:spcBef>
                <a:spcPts val="0"/>
              </a:spcBef>
              <a:defRPr sz="1800"/>
            </a:lvl3pPr>
            <a:lvl4pPr marL="865166" indent="-171446">
              <a:spcBef>
                <a:spcPts val="0"/>
              </a:spcBef>
              <a:defRPr sz="1800"/>
            </a:lvl4pPr>
            <a:lvl5pPr marL="1084236" indent="-171446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408348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189" indent="-173034">
              <a:spcBef>
                <a:spcPts val="0"/>
              </a:spcBef>
              <a:defRPr sz="1800"/>
            </a:lvl2pPr>
            <a:lvl3pPr marL="627047" indent="-128585">
              <a:spcBef>
                <a:spcPts val="0"/>
              </a:spcBef>
              <a:defRPr sz="1800"/>
            </a:lvl3pPr>
            <a:lvl4pPr marL="865166" indent="-171446">
              <a:spcBef>
                <a:spcPts val="0"/>
              </a:spcBef>
              <a:defRPr sz="1800"/>
            </a:lvl4pPr>
            <a:lvl5pPr marL="1084236" indent="-171446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7" y="4434669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91" y="4444194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717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4106865"/>
            <a:ext cx="4114800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189" indent="-173034">
              <a:spcBef>
                <a:spcPts val="0"/>
              </a:spcBef>
              <a:defRPr sz="1800"/>
            </a:lvl2pPr>
            <a:lvl3pPr marL="627047" indent="-128585">
              <a:spcBef>
                <a:spcPts val="0"/>
              </a:spcBef>
              <a:defRPr sz="1800"/>
            </a:lvl3pPr>
            <a:lvl4pPr marL="865166" indent="-171446">
              <a:spcBef>
                <a:spcPts val="0"/>
              </a:spcBef>
              <a:defRPr sz="1600"/>
            </a:lvl4pPr>
            <a:lvl5pPr marL="1084236" indent="-171446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7" y="4106865"/>
            <a:ext cx="4097585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189" indent="-173034">
              <a:spcBef>
                <a:spcPts val="0"/>
              </a:spcBef>
              <a:defRPr sz="1800"/>
            </a:lvl2pPr>
            <a:lvl3pPr marL="627047" indent="-128585">
              <a:spcBef>
                <a:spcPts val="0"/>
              </a:spcBef>
              <a:defRPr sz="1800"/>
            </a:lvl3pPr>
            <a:lvl4pPr marL="865166" indent="-171446">
              <a:spcBef>
                <a:spcPts val="0"/>
              </a:spcBef>
              <a:defRPr sz="1600"/>
            </a:lvl4pPr>
            <a:lvl5pPr marL="1084236" indent="-171446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13594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417047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4256435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416463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4255851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764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19437"/>
            <a:ext cx="8372901" cy="364070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189" indent="-173034">
              <a:spcBef>
                <a:spcPts val="0"/>
              </a:spcBef>
              <a:defRPr sz="1800"/>
            </a:lvl2pPr>
            <a:lvl3pPr marL="627047" indent="-128585">
              <a:spcBef>
                <a:spcPts val="0"/>
              </a:spcBef>
              <a:defRPr sz="1800"/>
            </a:lvl3pPr>
            <a:lvl4pPr marL="865166" indent="-171446">
              <a:defRPr sz="1200"/>
            </a:lvl4pPr>
            <a:lvl5pPr marL="1084236" indent="-171446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7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189" indent="-173034">
              <a:spcBef>
                <a:spcPts val="0"/>
              </a:spcBef>
              <a:defRPr sz="1800"/>
            </a:lvl2pPr>
            <a:lvl3pPr marL="627047" indent="-128585">
              <a:spcBef>
                <a:spcPts val="0"/>
              </a:spcBef>
              <a:defRPr sz="1800"/>
            </a:lvl3pPr>
            <a:lvl4pPr marL="865166" indent="-171446">
              <a:defRPr sz="1200"/>
            </a:lvl4pPr>
            <a:lvl5pPr marL="1084236" indent="-171446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415696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7" y="1415696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2856835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189" indent="-173034">
              <a:spcBef>
                <a:spcPts val="0"/>
              </a:spcBef>
              <a:defRPr sz="1800"/>
            </a:lvl2pPr>
            <a:lvl3pPr marL="627047" indent="-128585">
              <a:spcBef>
                <a:spcPts val="0"/>
              </a:spcBef>
              <a:defRPr sz="1800"/>
            </a:lvl3pPr>
            <a:lvl4pPr marL="865166" indent="-171446">
              <a:defRPr sz="1200"/>
            </a:lvl4pPr>
            <a:lvl5pPr marL="1084236" indent="-171446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417570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</p:spTree>
    <p:extLst>
      <p:ext uri="{BB962C8B-B14F-4D97-AF65-F5344CB8AC3E}">
        <p14:creationId xmlns:p14="http://schemas.microsoft.com/office/powerpoint/2010/main" val="418013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WO IMAGES - Bottom horizontal">
  <p:cSld name="*TWO IMAGES - Bottom horizontal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1" name="Google Shape;91;p11"/>
          <p:cNvSpPr txBox="1">
            <a:spLocks noGrp="1"/>
          </p:cNvSpPr>
          <p:nvPr>
            <p:ph type="body" idx="1"/>
          </p:nvPr>
        </p:nvSpPr>
        <p:spPr>
          <a:xfrm>
            <a:off x="457201" y="1016890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1"/>
          <p:cNvSpPr txBox="1">
            <a:spLocks noGrp="1"/>
          </p:cNvSpPr>
          <p:nvPr>
            <p:ph type="body" idx="2"/>
          </p:nvPr>
        </p:nvSpPr>
        <p:spPr>
          <a:xfrm>
            <a:off x="457200" y="1408347"/>
            <a:ext cx="4114800" cy="1287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1"/>
          <p:cNvSpPr txBox="1">
            <a:spLocks noGrp="1"/>
          </p:cNvSpPr>
          <p:nvPr>
            <p:ph type="body" idx="3"/>
          </p:nvPr>
        </p:nvSpPr>
        <p:spPr>
          <a:xfrm>
            <a:off x="4716215" y="1408347"/>
            <a:ext cx="4114800" cy="1287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11"/>
          <p:cNvSpPr>
            <a:spLocks noGrp="1"/>
          </p:cNvSpPr>
          <p:nvPr>
            <p:ph type="pic" idx="4"/>
          </p:nvPr>
        </p:nvSpPr>
        <p:spPr>
          <a:xfrm>
            <a:off x="464146" y="2711336"/>
            <a:ext cx="4023360" cy="17145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95" name="Google Shape;95;p11"/>
          <p:cNvSpPr>
            <a:spLocks noGrp="1"/>
          </p:cNvSpPr>
          <p:nvPr>
            <p:ph type="pic" idx="5"/>
          </p:nvPr>
        </p:nvSpPr>
        <p:spPr>
          <a:xfrm>
            <a:off x="4730864" y="2711336"/>
            <a:ext cx="4023360" cy="17145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96" name="Google Shape;96;p11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1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1"/>
          <p:cNvSpPr txBox="1">
            <a:spLocks noGrp="1"/>
          </p:cNvSpPr>
          <p:nvPr>
            <p:ph type="body" idx="6"/>
          </p:nvPr>
        </p:nvSpPr>
        <p:spPr>
          <a:xfrm>
            <a:off x="476266" y="4434669"/>
            <a:ext cx="3995723" cy="359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200"/>
              <a:buNone/>
              <a:defRPr sz="12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1"/>
          <p:cNvSpPr txBox="1">
            <a:spLocks noGrp="1"/>
          </p:cNvSpPr>
          <p:nvPr>
            <p:ph type="body" idx="7"/>
          </p:nvPr>
        </p:nvSpPr>
        <p:spPr>
          <a:xfrm>
            <a:off x="4750290" y="4444194"/>
            <a:ext cx="3995723" cy="359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200"/>
              <a:buNone/>
              <a:defRPr sz="12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1" y="3672521"/>
            <a:ext cx="8434552" cy="108633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189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9" y="3127172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6" y="3127172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5" y="3127172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3" y="3127172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1943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50230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19438"/>
            <a:ext cx="8372901" cy="20774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420814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2822384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420814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2822384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3097651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4502675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3097651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4505518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140897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2" y="1417579"/>
            <a:ext cx="8372901" cy="302239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43573" y="4457863"/>
            <a:ext cx="3711039" cy="240746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75003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042"/>
            <a:ext cx="9144000" cy="5148543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386955"/>
            <a:ext cx="8372901" cy="604513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240972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54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033A2C4E-B105-AD4E-8FDE-BD99A58863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8802" y="4453794"/>
            <a:ext cx="2592519" cy="673172"/>
          </a:xfrm>
          <a:prstGeom prst="rect">
            <a:avLst/>
          </a:prstGeom>
        </p:spPr>
      </p:pic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68796" y="574696"/>
            <a:ext cx="5685350" cy="304654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7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tx2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3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3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8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8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2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2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362DF68-E9A6-3A4D-8807-FED7088721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7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153715"/>
            <a:ext cx="5851526" cy="969169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 Day, 2021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3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3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8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8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tx2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pic>
        <p:nvPicPr>
          <p:cNvPr id="23" name="Picture 22" descr="A close up of a sign&#10;&#10;Description automatically generated">
            <a:extLst>
              <a:ext uri="{FF2B5EF4-FFF2-40B4-BE49-F238E27FC236}">
                <a16:creationId xmlns:a16="http://schemas.microsoft.com/office/drawing/2014/main" id="{3ED98465-142B-874D-9BEF-93A1086E76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9" y="4535386"/>
            <a:ext cx="2242075" cy="5821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1761542-C518-9E4E-BE7F-FE23A2605B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2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9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7E2FAC2F-5DA3-DF47-A636-2A95DC1252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8316" y="58558"/>
            <a:ext cx="2201070" cy="571529"/>
          </a:xfrm>
          <a:prstGeom prst="rect">
            <a:avLst/>
          </a:prstGeom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2" y="3709175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2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3" y="3709175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3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674682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2794775"/>
            <a:ext cx="8452904" cy="64716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8" y="3709175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8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3441936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674680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9" y="300962"/>
            <a:ext cx="5984648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27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2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0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F98DCACE-65A7-5044-AE4A-0380388C94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2888" y="139140"/>
            <a:ext cx="2201070" cy="571529"/>
          </a:xfrm>
          <a:prstGeom prst="rect">
            <a:avLst/>
          </a:prstGeom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2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2" y="3719301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3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3" y="3719302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261206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2" y="82770"/>
            <a:ext cx="6776128" cy="839426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8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8" y="3719302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922196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261204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6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2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25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8" y="6978"/>
            <a:ext cx="8925873" cy="51435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581400"/>
            <a:ext cx="9144000" cy="15621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3782231"/>
            <a:ext cx="8321040" cy="1030194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5659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WO LRG IMAGES - top horizontal">
  <p:cSld name="*TWO LRG IMAGES - top horizontal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2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2" name="Google Shape;102;p12"/>
          <p:cNvSpPr txBox="1">
            <a:spLocks noGrp="1"/>
          </p:cNvSpPr>
          <p:nvPr>
            <p:ph type="body" idx="1"/>
          </p:nvPr>
        </p:nvSpPr>
        <p:spPr>
          <a:xfrm>
            <a:off x="488732" y="4106864"/>
            <a:ext cx="4114800" cy="686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»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12"/>
          <p:cNvSpPr txBox="1">
            <a:spLocks noGrp="1"/>
          </p:cNvSpPr>
          <p:nvPr>
            <p:ph type="body" idx="2"/>
          </p:nvPr>
        </p:nvSpPr>
        <p:spPr>
          <a:xfrm>
            <a:off x="4716216" y="4106864"/>
            <a:ext cx="4097585" cy="686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»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12"/>
          <p:cNvSpPr>
            <a:spLocks noGrp="1"/>
          </p:cNvSpPr>
          <p:nvPr>
            <p:ph type="pic" idx="3"/>
          </p:nvPr>
        </p:nvSpPr>
        <p:spPr>
          <a:xfrm>
            <a:off x="495679" y="1420813"/>
            <a:ext cx="4023360" cy="268605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05" name="Google Shape;105;p12"/>
          <p:cNvSpPr>
            <a:spLocks noGrp="1"/>
          </p:cNvSpPr>
          <p:nvPr>
            <p:ph type="pic" idx="4"/>
          </p:nvPr>
        </p:nvSpPr>
        <p:spPr>
          <a:xfrm>
            <a:off x="4709050" y="1420813"/>
            <a:ext cx="4023360" cy="268605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06" name="Google Shape;106;p12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2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2"/>
          <p:cNvSpPr txBox="1">
            <a:spLocks noGrp="1"/>
          </p:cNvSpPr>
          <p:nvPr>
            <p:ph type="body" idx="5"/>
          </p:nvPr>
        </p:nvSpPr>
        <p:spPr>
          <a:xfrm>
            <a:off x="457201" y="1009912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2742092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1" y="3893640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8" y="-1"/>
            <a:ext cx="8925873" cy="2742010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9"/>
            <a:ext cx="8674100" cy="590324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5607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742092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"/>
            <a:ext cx="4480560" cy="2747963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1"/>
            <a:ext cx="4480560" cy="2747963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55513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1" y="3884115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6533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2742092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"/>
            <a:ext cx="29900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1"/>
            <a:ext cx="2990088" cy="275523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1"/>
            <a:ext cx="29578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1" y="3893640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9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3263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240632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240632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240632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240632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1" y="3484065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9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6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5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3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5457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cap="none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2" y="1108553"/>
            <a:ext cx="8372901" cy="361687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45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PICS/caption - TWO images">
  <p:cSld name="*PICS/caption - TWO images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>
            <a:spLocks noGrp="1"/>
          </p:cNvSpPr>
          <p:nvPr>
            <p:ph type="pic" idx="2"/>
          </p:nvPr>
        </p:nvSpPr>
        <p:spPr>
          <a:xfrm>
            <a:off x="676630" y="1417046"/>
            <a:ext cx="3790374" cy="280811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11" name="Google Shape;111;p13"/>
          <p:cNvSpPr txBox="1">
            <a:spLocks noGrp="1"/>
          </p:cNvSpPr>
          <p:nvPr>
            <p:ph type="body" idx="1"/>
          </p:nvPr>
        </p:nvSpPr>
        <p:spPr>
          <a:xfrm>
            <a:off x="676630" y="4256434"/>
            <a:ext cx="3840480" cy="43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sz="1200" b="0" cap="none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body" idx="3"/>
          </p:nvPr>
        </p:nvSpPr>
        <p:spPr>
          <a:xfrm>
            <a:off x="457201" y="1009912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13"/>
          <p:cNvSpPr>
            <a:spLocks noGrp="1"/>
          </p:cNvSpPr>
          <p:nvPr>
            <p:ph type="pic" idx="4"/>
          </p:nvPr>
        </p:nvSpPr>
        <p:spPr>
          <a:xfrm>
            <a:off x="4765130" y="1416462"/>
            <a:ext cx="3790374" cy="280811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16" name="Google Shape;116;p13"/>
          <p:cNvSpPr txBox="1">
            <a:spLocks noGrp="1"/>
          </p:cNvSpPr>
          <p:nvPr>
            <p:ph type="body" idx="5"/>
          </p:nvPr>
        </p:nvSpPr>
        <p:spPr>
          <a:xfrm>
            <a:off x="4765130" y="4255850"/>
            <a:ext cx="3840480" cy="43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sz="1200" b="0" cap="none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HREE IMAGES">
  <p:cSld name="*THREE IMAGES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4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0" name="Google Shape;120;p14"/>
          <p:cNvSpPr txBox="1">
            <a:spLocks noGrp="1"/>
          </p:cNvSpPr>
          <p:nvPr>
            <p:ph type="body" idx="1"/>
          </p:nvPr>
        </p:nvSpPr>
        <p:spPr>
          <a:xfrm>
            <a:off x="457201" y="1019437"/>
            <a:ext cx="8372901" cy="364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14"/>
          <p:cNvSpPr txBox="1">
            <a:spLocks noGrp="1"/>
          </p:cNvSpPr>
          <p:nvPr>
            <p:ph type="body" idx="2"/>
          </p:nvPr>
        </p:nvSpPr>
        <p:spPr>
          <a:xfrm>
            <a:off x="495879" y="2854960"/>
            <a:ext cx="2465584" cy="1609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04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»"/>
              <a:defRPr sz="12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14"/>
          <p:cNvSpPr txBox="1">
            <a:spLocks noGrp="1"/>
          </p:cNvSpPr>
          <p:nvPr>
            <p:ph type="body" idx="3"/>
          </p:nvPr>
        </p:nvSpPr>
        <p:spPr>
          <a:xfrm>
            <a:off x="3381086" y="2854960"/>
            <a:ext cx="2465584" cy="1609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04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»"/>
              <a:defRPr sz="12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14"/>
          <p:cNvSpPr>
            <a:spLocks noGrp="1"/>
          </p:cNvSpPr>
          <p:nvPr>
            <p:ph type="pic" idx="4"/>
          </p:nvPr>
        </p:nvSpPr>
        <p:spPr>
          <a:xfrm>
            <a:off x="503079" y="1415695"/>
            <a:ext cx="2361244" cy="1365433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24" name="Google Shape;124;p14"/>
          <p:cNvSpPr>
            <a:spLocks noGrp="1"/>
          </p:cNvSpPr>
          <p:nvPr>
            <p:ph type="pic" idx="5"/>
          </p:nvPr>
        </p:nvSpPr>
        <p:spPr>
          <a:xfrm>
            <a:off x="3388286" y="1415695"/>
            <a:ext cx="2361244" cy="1365433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25" name="Google Shape;125;p14"/>
          <p:cNvSpPr txBox="1">
            <a:spLocks noGrp="1"/>
          </p:cNvSpPr>
          <p:nvPr>
            <p:ph type="body" idx="6"/>
          </p:nvPr>
        </p:nvSpPr>
        <p:spPr>
          <a:xfrm>
            <a:off x="6261696" y="2856834"/>
            <a:ext cx="2465584" cy="1609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04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»"/>
              <a:defRPr sz="12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14"/>
          <p:cNvSpPr>
            <a:spLocks noGrp="1"/>
          </p:cNvSpPr>
          <p:nvPr>
            <p:ph type="pic" idx="7"/>
          </p:nvPr>
        </p:nvSpPr>
        <p:spPr>
          <a:xfrm>
            <a:off x="6268896" y="1417569"/>
            <a:ext cx="2361244" cy="1365433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27" name="Google Shape;127;p14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4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PICS/captions/bullets - FOUR Images">
  <p:cSld name="*PICS/captions/bullets - FOUR Images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5"/>
          <p:cNvSpPr>
            <a:spLocks noGrp="1"/>
          </p:cNvSpPr>
          <p:nvPr>
            <p:ph type="pic" idx="2"/>
          </p:nvPr>
        </p:nvSpPr>
        <p:spPr>
          <a:xfrm>
            <a:off x="218127" y="1418980"/>
            <a:ext cx="2240280" cy="167871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31" name="Google Shape;131;p15"/>
          <p:cNvSpPr>
            <a:spLocks noGrp="1"/>
          </p:cNvSpPr>
          <p:nvPr>
            <p:ph type="pic" idx="3"/>
          </p:nvPr>
        </p:nvSpPr>
        <p:spPr>
          <a:xfrm>
            <a:off x="2453235" y="1418980"/>
            <a:ext cx="2240280" cy="167871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32" name="Google Shape;132;p15"/>
          <p:cNvSpPr>
            <a:spLocks noGrp="1"/>
          </p:cNvSpPr>
          <p:nvPr>
            <p:ph type="pic" idx="4"/>
          </p:nvPr>
        </p:nvSpPr>
        <p:spPr>
          <a:xfrm>
            <a:off x="4688341" y="1418980"/>
            <a:ext cx="2240280" cy="167871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33" name="Google Shape;133;p15"/>
          <p:cNvSpPr>
            <a:spLocks noGrp="1"/>
          </p:cNvSpPr>
          <p:nvPr>
            <p:ph type="pic" idx="5"/>
          </p:nvPr>
        </p:nvSpPr>
        <p:spPr>
          <a:xfrm>
            <a:off x="6906022" y="1418980"/>
            <a:ext cx="2240280" cy="167871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34" name="Google Shape;134;p15"/>
          <p:cNvSpPr txBox="1">
            <a:spLocks noGrp="1"/>
          </p:cNvSpPr>
          <p:nvPr>
            <p:ph type="body" idx="1"/>
          </p:nvPr>
        </p:nvSpPr>
        <p:spPr>
          <a:xfrm>
            <a:off x="469900" y="3672521"/>
            <a:ext cx="8434552" cy="1086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5560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Char char="▪"/>
              <a:defRPr sz="2000">
                <a:solidFill>
                  <a:srgbClr val="000000"/>
                </a:solidFill>
              </a:defRPr>
            </a:lvl1pPr>
            <a:lvl2pPr marL="914400" lvl="1" indent="-3556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–"/>
              <a:defRPr sz="2000">
                <a:solidFill>
                  <a:srgbClr val="000000"/>
                </a:solidFill>
              </a:defRPr>
            </a:lvl2pPr>
            <a:lvl3pPr marL="1371600" lvl="2" indent="-3556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 sz="2000">
                <a:solidFill>
                  <a:srgbClr val="000000"/>
                </a:solidFill>
              </a:defRPr>
            </a:lvl3pPr>
            <a:lvl4pPr marL="1828800" lvl="3" indent="-3556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–"/>
              <a:defRPr sz="2000">
                <a:solidFill>
                  <a:srgbClr val="000000"/>
                </a:solidFill>
              </a:defRPr>
            </a:lvl4pPr>
            <a:lvl5pPr marL="2286000" lvl="4" indent="-3556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»"/>
              <a:defRPr sz="2000">
                <a:solidFill>
                  <a:srgbClr val="000000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15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sz="2800" b="1" i="0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5"/>
          <p:cNvSpPr txBox="1">
            <a:spLocks noGrp="1"/>
          </p:cNvSpPr>
          <p:nvPr>
            <p:ph type="body" idx="6"/>
          </p:nvPr>
        </p:nvSpPr>
        <p:spPr>
          <a:xfrm>
            <a:off x="218128" y="3127171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 b="0">
                <a:solidFill>
                  <a:srgbClr val="000000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15"/>
          <p:cNvSpPr txBox="1">
            <a:spLocks noGrp="1"/>
          </p:cNvSpPr>
          <p:nvPr>
            <p:ph type="body" idx="7"/>
          </p:nvPr>
        </p:nvSpPr>
        <p:spPr>
          <a:xfrm>
            <a:off x="2442595" y="3127171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 b="0">
                <a:solidFill>
                  <a:srgbClr val="000000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15"/>
          <p:cNvSpPr txBox="1">
            <a:spLocks noGrp="1"/>
          </p:cNvSpPr>
          <p:nvPr>
            <p:ph type="body" idx="8"/>
          </p:nvPr>
        </p:nvSpPr>
        <p:spPr>
          <a:xfrm>
            <a:off x="4681064" y="3127171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 b="0">
                <a:solidFill>
                  <a:srgbClr val="000000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15"/>
          <p:cNvSpPr txBox="1">
            <a:spLocks noGrp="1"/>
          </p:cNvSpPr>
          <p:nvPr>
            <p:ph type="body" idx="9"/>
          </p:nvPr>
        </p:nvSpPr>
        <p:spPr>
          <a:xfrm>
            <a:off x="6905532" y="3127171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 b="0">
                <a:solidFill>
                  <a:srgbClr val="000000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15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5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2" name="Google Shape;142;p15"/>
          <p:cNvSpPr txBox="1">
            <a:spLocks noGrp="1"/>
          </p:cNvSpPr>
          <p:nvPr>
            <p:ph type="body" idx="13"/>
          </p:nvPr>
        </p:nvSpPr>
        <p:spPr>
          <a:xfrm>
            <a:off x="457201" y="1019437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PICS/caption - FOUR images">
  <p:cSld name="*PICS/caption - FOUR image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6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6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6" name="Google Shape;146;p16"/>
          <p:cNvSpPr txBox="1">
            <a:spLocks noGrp="1"/>
          </p:cNvSpPr>
          <p:nvPr>
            <p:ph type="body" idx="1"/>
          </p:nvPr>
        </p:nvSpPr>
        <p:spPr>
          <a:xfrm>
            <a:off x="457201" y="1019437"/>
            <a:ext cx="8372901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16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6"/>
          <p:cNvSpPr>
            <a:spLocks noGrp="1"/>
          </p:cNvSpPr>
          <p:nvPr>
            <p:ph type="pic" idx="2"/>
          </p:nvPr>
        </p:nvSpPr>
        <p:spPr>
          <a:xfrm>
            <a:off x="487437" y="1420813"/>
            <a:ext cx="3790374" cy="138342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49" name="Google Shape;149;p16"/>
          <p:cNvSpPr txBox="1">
            <a:spLocks noGrp="1"/>
          </p:cNvSpPr>
          <p:nvPr>
            <p:ph type="body" idx="3"/>
          </p:nvPr>
        </p:nvSpPr>
        <p:spPr>
          <a:xfrm>
            <a:off x="487437" y="2822383"/>
            <a:ext cx="3840480" cy="276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sz="1200" b="0" cap="none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16"/>
          <p:cNvSpPr>
            <a:spLocks noGrp="1"/>
          </p:cNvSpPr>
          <p:nvPr>
            <p:ph type="pic" idx="4"/>
          </p:nvPr>
        </p:nvSpPr>
        <p:spPr>
          <a:xfrm>
            <a:off x="4912432" y="1420813"/>
            <a:ext cx="3790374" cy="138342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51" name="Google Shape;151;p16"/>
          <p:cNvSpPr txBox="1">
            <a:spLocks noGrp="1"/>
          </p:cNvSpPr>
          <p:nvPr>
            <p:ph type="body" idx="5"/>
          </p:nvPr>
        </p:nvSpPr>
        <p:spPr>
          <a:xfrm>
            <a:off x="4912432" y="2822383"/>
            <a:ext cx="3840480" cy="276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sz="1200" b="0" cap="none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16"/>
          <p:cNvSpPr>
            <a:spLocks noGrp="1"/>
          </p:cNvSpPr>
          <p:nvPr>
            <p:ph type="pic" idx="6"/>
          </p:nvPr>
        </p:nvSpPr>
        <p:spPr>
          <a:xfrm>
            <a:off x="487437" y="3097650"/>
            <a:ext cx="3790374" cy="138342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53" name="Google Shape;153;p16"/>
          <p:cNvSpPr txBox="1">
            <a:spLocks noGrp="1"/>
          </p:cNvSpPr>
          <p:nvPr>
            <p:ph type="body" idx="7"/>
          </p:nvPr>
        </p:nvSpPr>
        <p:spPr>
          <a:xfrm>
            <a:off x="487437" y="4502674"/>
            <a:ext cx="3840480" cy="276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sz="1200" b="0" cap="none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16"/>
          <p:cNvSpPr>
            <a:spLocks noGrp="1"/>
          </p:cNvSpPr>
          <p:nvPr>
            <p:ph type="pic" idx="8"/>
          </p:nvPr>
        </p:nvSpPr>
        <p:spPr>
          <a:xfrm>
            <a:off x="4912432" y="3097650"/>
            <a:ext cx="3790374" cy="138342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55" name="Google Shape;155;p16"/>
          <p:cNvSpPr txBox="1">
            <a:spLocks noGrp="1"/>
          </p:cNvSpPr>
          <p:nvPr>
            <p:ph type="body" idx="9"/>
          </p:nvPr>
        </p:nvSpPr>
        <p:spPr>
          <a:xfrm>
            <a:off x="4912432" y="4505517"/>
            <a:ext cx="3840480" cy="276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sz="1200" b="0" cap="none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34" Type="http://schemas.openxmlformats.org/officeDocument/2006/relationships/image" Target="../media/image6.png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image" Target="../media/image5.png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8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 descr="C:\Users\amiesen\Desktop\anlrgbpptlogo.png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8111490" y="4799992"/>
            <a:ext cx="775768" cy="2794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457201" y="1393826"/>
            <a:ext cx="8372901" cy="331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" name="Google Shape;14;p1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15;p1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457201" y="4827084"/>
            <a:ext cx="1418753" cy="18044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4" r:id="rId10"/>
    <p:sldLayoutId id="2147483665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750" r:id="rId20"/>
    <p:sldLayoutId id="2147483754" r:id="rId21"/>
    <p:sldLayoutId id="2147483755" r:id="rId22"/>
    <p:sldLayoutId id="2147483757" r:id="rId2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D251620B-FC18-4146-9BF7-244077EE7563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0665" y="4794648"/>
            <a:ext cx="1044942" cy="29833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358379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393827"/>
            <a:ext cx="8372901" cy="331708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2" y="4827085"/>
            <a:ext cx="1418753" cy="1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1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  <p:sldLayoutId id="2147483699" r:id="rId23"/>
    <p:sldLayoutId id="2147483700" r:id="rId24"/>
    <p:sldLayoutId id="2147483701" r:id="rId25"/>
    <p:sldLayoutId id="2147483702" r:id="rId26"/>
    <p:sldLayoutId id="2147483703" r:id="rId27"/>
    <p:sldLayoutId id="2147483704" r:id="rId28"/>
    <p:sldLayoutId id="2147483705" r:id="rId29"/>
    <p:sldLayoutId id="2147483706" r:id="rId30"/>
    <p:sldLayoutId id="2147483752" r:id="rId3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189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4" indent="-173034" algn="l" defTabSz="457189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687" indent="-236532" algn="l" defTabSz="457189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55" indent="-187320" algn="l" defTabSz="457189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11" indent="-171446" algn="l" defTabSz="457189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566" indent="-171446" algn="l" defTabSz="457189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752">
          <p15:clr>
            <a:srgbClr val="F26B43"/>
          </p15:clr>
        </p15:guide>
        <p15:guide id="4" pos="7424">
          <p15:clr>
            <a:srgbClr val="F26B43"/>
          </p15:clr>
        </p15:guide>
        <p15:guide id="5" orient="horz" pos="3952">
          <p15:clr>
            <a:srgbClr val="F26B43"/>
          </p15:clr>
        </p15:guide>
        <p15:guide id="6" orient="horz" pos="2293">
          <p15:clr>
            <a:srgbClr val="F26B43"/>
          </p15:clr>
        </p15:guide>
        <p15:guide id="7" orient="horz" pos="1168">
          <p15:clr>
            <a:srgbClr val="F26B43"/>
          </p15:clr>
        </p15:guide>
        <p15:guide id="8" orient="horz" pos="4240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4208">
          <p15:clr>
            <a:srgbClr val="F26B43"/>
          </p15:clr>
        </p15:guide>
        <p15:guide id="11" pos="3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5" Type="http://schemas.openxmlformats.org/officeDocument/2006/relationships/hyperlink" Target="https://www.anl.gov/awa" TargetMode="Externa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10" Type="http://schemas.openxmlformats.org/officeDocument/2006/relationships/image" Target="../media/image55.emf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png"/><Relationship Id="rId7" Type="http://schemas.openxmlformats.org/officeDocument/2006/relationships/image" Target="../media/image6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5.png"/><Relationship Id="rId11" Type="http://schemas.openxmlformats.org/officeDocument/2006/relationships/image" Target="../media/image45.png"/><Relationship Id="rId5" Type="http://schemas.openxmlformats.org/officeDocument/2006/relationships/image" Target="../media/image64.png"/><Relationship Id="rId10" Type="http://schemas.openxmlformats.org/officeDocument/2006/relationships/image" Target="../media/image44.png"/><Relationship Id="rId4" Type="http://schemas.openxmlformats.org/officeDocument/2006/relationships/image" Target="../media/image63.png"/><Relationship Id="rId9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0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hyperlink" Target="https://accelconf.web.cern.ch/ipac2021/papers/wepab163.pdf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00.pn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accelconf.web.cern.ch/ipac2021/papers/thpab331.pdf" TargetMode="External"/><Relationship Id="rId5" Type="http://schemas.openxmlformats.org/officeDocument/2006/relationships/hyperlink" Target="https://accelconf.web.cern.ch/ipac2019/papers/MOPRB069.pdf" TargetMode="External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wmf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29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5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l.gov/awa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16/j.nima.2018.02.085" TargetMode="Externa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6A64630F-F0C5-5FE7-AD33-E7923CF2EBB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Placeholder 1">
            <a:extLst>
              <a:ext uri="{FF2B5EF4-FFF2-40B4-BE49-F238E27FC236}">
                <a16:creationId xmlns:a16="http://schemas.microsoft.com/office/drawing/2014/main" id="{6C109FDF-DE5B-06D0-FC88-8DDA3B0F55F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" r="5"/>
          <a:stretch/>
        </p:blipFill>
        <p:spPr>
          <a:xfrm>
            <a:off x="4863727" y="1998347"/>
            <a:ext cx="4280275" cy="2029968"/>
          </a:xfrm>
        </p:spPr>
      </p:pic>
      <p:sp>
        <p:nvSpPr>
          <p:cNvPr id="274" name="Google Shape;274;p29"/>
          <p:cNvSpPr txBox="1">
            <a:spLocks noGrp="1"/>
          </p:cNvSpPr>
          <p:nvPr>
            <p:ph type="title"/>
          </p:nvPr>
        </p:nvSpPr>
        <p:spPr>
          <a:xfrm>
            <a:off x="2" y="1998347"/>
            <a:ext cx="4863724" cy="20299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57200" tIns="0" rIns="91425" bIns="0" anchor="ctr" anchorCtr="0">
            <a:norm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/>
              <a:t>Short-pulse RF research at the AWA facility</a:t>
            </a:r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21C7543D-DE01-02B5-AB28-FD11F855C0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1" y="1998347"/>
            <a:ext cx="239714" cy="2029968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E04FC0D-20E0-BC44-09D4-C6784BA0859A}"/>
              </a:ext>
            </a:extLst>
          </p:cNvPr>
          <p:cNvSpPr txBox="1">
            <a:spLocks/>
          </p:cNvSpPr>
          <p:nvPr/>
        </p:nvSpPr>
        <p:spPr>
          <a:xfrm>
            <a:off x="414060" y="4133617"/>
            <a:ext cx="1458350" cy="29527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/>
              <a:t>JOHN POWER</a:t>
            </a:r>
            <a:endParaRPr lang="en-US" b="1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7DF83EC9-232F-8FED-4024-0269AE921E0E}"/>
              </a:ext>
            </a:extLst>
          </p:cNvPr>
          <p:cNvSpPr txBox="1">
            <a:spLocks/>
          </p:cNvSpPr>
          <p:nvPr/>
        </p:nvSpPr>
        <p:spPr>
          <a:xfrm>
            <a:off x="2196238" y="4130904"/>
            <a:ext cx="4958418" cy="29527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dirty="0"/>
              <a:t>On behalf of the AWA facility at Argonne National Laboratory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7631F8E7-2288-7219-D807-02A944857A0F}"/>
              </a:ext>
            </a:extLst>
          </p:cNvPr>
          <p:cNvSpPr txBox="1">
            <a:spLocks/>
          </p:cNvSpPr>
          <p:nvPr/>
        </p:nvSpPr>
        <p:spPr>
          <a:xfrm>
            <a:off x="7478484" y="4137205"/>
            <a:ext cx="1344429" cy="28897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Oct 17, 2023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A218821-7D32-211B-6596-BBFD4BC97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" y="0"/>
            <a:ext cx="9144000" cy="199612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1F3E66A-F88B-02E2-7078-AAA9ECDFE96E}"/>
              </a:ext>
            </a:extLst>
          </p:cNvPr>
          <p:cNvSpPr txBox="1"/>
          <p:nvPr/>
        </p:nvSpPr>
        <p:spPr>
          <a:xfrm>
            <a:off x="2931900" y="4658036"/>
            <a:ext cx="2918072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5"/>
              </a:rPr>
              <a:t>https://www.anl.gov/awa</a:t>
            </a:r>
            <a:r>
              <a:rPr lang="en-US" sz="1600"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524C25-ECA9-EA90-1B96-1EF7C1F8AF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TBA: RF power generation: PETS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0F0D5E-5432-E69F-05BC-F9E911E7993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343400" y="4845866"/>
            <a:ext cx="457200" cy="138113"/>
          </a:xfrm>
        </p:spPr>
        <p:txBody>
          <a:bodyPr/>
          <a:lstStyle/>
          <a:p>
            <a:fld id="{AEFAAC5A-9C4F-4278-920D-DF2BAB595749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BE3B114-198A-14D4-DECC-FC914968B558}"/>
              </a:ext>
            </a:extLst>
          </p:cNvPr>
          <p:cNvGrpSpPr/>
          <p:nvPr/>
        </p:nvGrpSpPr>
        <p:grpSpPr>
          <a:xfrm>
            <a:off x="2275200" y="244800"/>
            <a:ext cx="4593600" cy="2390400"/>
            <a:chOff x="4500000" y="813600"/>
            <a:chExt cx="4593600" cy="23904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E3B8007-8BC6-F410-0E56-C9B84C911AA5}"/>
                </a:ext>
              </a:extLst>
            </p:cNvPr>
            <p:cNvSpPr/>
            <p:nvPr/>
          </p:nvSpPr>
          <p:spPr>
            <a:xfrm>
              <a:off x="4500000" y="813600"/>
              <a:ext cx="4593600" cy="2390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038B9B-1782-82F8-28F3-BD25694F70C5}"/>
                </a:ext>
              </a:extLst>
            </p:cNvPr>
            <p:cNvSpPr/>
            <p:nvPr/>
          </p:nvSpPr>
          <p:spPr>
            <a:xfrm>
              <a:off x="5478832" y="1507368"/>
              <a:ext cx="3543721" cy="11152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7" name="Group 56">
              <a:extLst>
                <a:ext uri="{FF2B5EF4-FFF2-40B4-BE49-F238E27FC236}">
                  <a16:creationId xmlns:a16="http://schemas.microsoft.com/office/drawing/2014/main" id="{64DE29AF-6D76-0F7C-3CB6-C2E6B14AAAD6}"/>
                </a:ext>
              </a:extLst>
            </p:cNvPr>
            <p:cNvGrpSpPr/>
            <p:nvPr/>
          </p:nvGrpSpPr>
          <p:grpSpPr>
            <a:xfrm>
              <a:off x="5555349" y="1541391"/>
              <a:ext cx="1979871" cy="1148332"/>
              <a:chOff x="1778000" y="1531938"/>
              <a:chExt cx="4984750" cy="2246280"/>
            </a:xfrm>
          </p:grpSpPr>
          <p:grpSp>
            <p:nvGrpSpPr>
              <p:cNvPr id="15" name="Group 3">
                <a:extLst>
                  <a:ext uri="{FF2B5EF4-FFF2-40B4-BE49-F238E27FC236}">
                    <a16:creationId xmlns:a16="http://schemas.microsoft.com/office/drawing/2014/main" id="{DBA2589E-3D56-B8DE-9F59-E005719B03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22563" y="1531938"/>
                <a:ext cx="4040187" cy="2036762"/>
                <a:chOff x="531" y="1709"/>
                <a:chExt cx="2585" cy="1707"/>
              </a:xfrm>
            </p:grpSpPr>
            <p:sp>
              <p:nvSpPr>
                <p:cNvPr id="20" name="Rectangle 4">
                  <a:extLst>
                    <a:ext uri="{FF2B5EF4-FFF2-40B4-BE49-F238E27FC236}">
                      <a16:creationId xmlns:a16="http://schemas.microsoft.com/office/drawing/2014/main" id="{BE5DFA72-1E72-BAF0-56DD-60CB1C8452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8" y="2107"/>
                  <a:ext cx="432" cy="10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Rectangle 5">
                  <a:extLst>
                    <a:ext uri="{FF2B5EF4-FFF2-40B4-BE49-F238E27FC236}">
                      <a16:creationId xmlns:a16="http://schemas.microsoft.com/office/drawing/2014/main" id="{63FD06A0-A47D-C2C7-4CF5-7F31B9B932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274"/>
                  <a:ext cx="1403" cy="35"/>
                </a:xfrm>
                <a:prstGeom prst="rect">
                  <a:avLst/>
                </a:pr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Rectangle 6">
                  <a:extLst>
                    <a:ext uri="{FF2B5EF4-FFF2-40B4-BE49-F238E27FC236}">
                      <a16:creationId xmlns:a16="http://schemas.microsoft.com/office/drawing/2014/main" id="{01DDBA0E-23CF-B1D5-A7CE-38FDBE9A7C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269"/>
                  <a:ext cx="1403" cy="35"/>
                </a:xfrm>
                <a:prstGeom prst="rect">
                  <a:avLst/>
                </a:prstGeom>
                <a:solidFill>
                  <a:srgbClr val="D8D0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" name="Rectangle 7">
                  <a:extLst>
                    <a:ext uri="{FF2B5EF4-FFF2-40B4-BE49-F238E27FC236}">
                      <a16:creationId xmlns:a16="http://schemas.microsoft.com/office/drawing/2014/main" id="{A49DE09A-BDBC-8AB0-7291-3B362B7993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266"/>
                  <a:ext cx="1403" cy="35"/>
                </a:xfrm>
                <a:prstGeom prst="rect">
                  <a:avLst/>
                </a:prstGeom>
                <a:solidFill>
                  <a:srgbClr val="D2C5C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" name="Rectangle 8">
                  <a:extLst>
                    <a:ext uri="{FF2B5EF4-FFF2-40B4-BE49-F238E27FC236}">
                      <a16:creationId xmlns:a16="http://schemas.microsoft.com/office/drawing/2014/main" id="{5170A514-2592-1E80-1021-9F36872255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262"/>
                  <a:ext cx="1403" cy="35"/>
                </a:xfrm>
                <a:prstGeom prst="rect">
                  <a:avLst/>
                </a:prstGeom>
                <a:solidFill>
                  <a:srgbClr val="C8B5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Rectangle 9">
                  <a:extLst>
                    <a:ext uri="{FF2B5EF4-FFF2-40B4-BE49-F238E27FC236}">
                      <a16:creationId xmlns:a16="http://schemas.microsoft.com/office/drawing/2014/main" id="{922F322B-84ED-1EE2-4BF3-28CDFA436B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258"/>
                  <a:ext cx="1403" cy="35"/>
                </a:xfrm>
                <a:prstGeom prst="rect">
                  <a:avLst/>
                </a:prstGeom>
                <a:solidFill>
                  <a:srgbClr val="BEA5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Rectangle 10">
                  <a:extLst>
                    <a:ext uri="{FF2B5EF4-FFF2-40B4-BE49-F238E27FC236}">
                      <a16:creationId xmlns:a16="http://schemas.microsoft.com/office/drawing/2014/main" id="{12A9CB68-8FD9-BB53-5859-DBAE29E11D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254"/>
                  <a:ext cx="1403" cy="35"/>
                </a:xfrm>
                <a:prstGeom prst="rect">
                  <a:avLst/>
                </a:prstGeom>
                <a:solidFill>
                  <a:srgbClr val="B495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Freeform 11">
                  <a:extLst>
                    <a:ext uri="{FF2B5EF4-FFF2-40B4-BE49-F238E27FC236}">
                      <a16:creationId xmlns:a16="http://schemas.microsoft.com/office/drawing/2014/main" id="{4FE2A87F-080B-65B3-FA6E-CC763BF583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4" y="3253"/>
                  <a:ext cx="1403" cy="35"/>
                </a:xfrm>
                <a:custGeom>
                  <a:avLst/>
                  <a:gdLst>
                    <a:gd name="T0" fmla="*/ 2 w 4902"/>
                    <a:gd name="T1" fmla="*/ 3 h 3"/>
                    <a:gd name="T2" fmla="*/ 4902 w 4902"/>
                    <a:gd name="T3" fmla="*/ 3 h 3"/>
                    <a:gd name="T4" fmla="*/ 4900 w 4902"/>
                    <a:gd name="T5" fmla="*/ 0 h 3"/>
                    <a:gd name="T6" fmla="*/ 0 w 4902"/>
                    <a:gd name="T7" fmla="*/ 0 h 3"/>
                    <a:gd name="T8" fmla="*/ 2 w 4902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02" h="3">
                      <a:moveTo>
                        <a:pt x="2" y="3"/>
                      </a:moveTo>
                      <a:lnTo>
                        <a:pt x="4902" y="3"/>
                      </a:lnTo>
                      <a:lnTo>
                        <a:pt x="4900" y="0"/>
                      </a:lnTo>
                      <a:lnTo>
                        <a:pt x="0" y="0"/>
                      </a:ln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B1909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Freeform 12">
                  <a:extLst>
                    <a:ext uri="{FF2B5EF4-FFF2-40B4-BE49-F238E27FC236}">
                      <a16:creationId xmlns:a16="http://schemas.microsoft.com/office/drawing/2014/main" id="{DD47A97D-5583-BA20-BB65-62D6803DD2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4" y="3251"/>
                  <a:ext cx="1403" cy="35"/>
                </a:xfrm>
                <a:custGeom>
                  <a:avLst/>
                  <a:gdLst>
                    <a:gd name="T0" fmla="*/ 0 w 4902"/>
                    <a:gd name="T1" fmla="*/ 3 h 3"/>
                    <a:gd name="T2" fmla="*/ 4900 w 4902"/>
                    <a:gd name="T3" fmla="*/ 3 h 3"/>
                    <a:gd name="T4" fmla="*/ 4902 w 4902"/>
                    <a:gd name="T5" fmla="*/ 0 h 3"/>
                    <a:gd name="T6" fmla="*/ 2 w 4902"/>
                    <a:gd name="T7" fmla="*/ 0 h 3"/>
                    <a:gd name="T8" fmla="*/ 0 w 4902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02" h="3">
                      <a:moveTo>
                        <a:pt x="0" y="3"/>
                      </a:moveTo>
                      <a:lnTo>
                        <a:pt x="4900" y="3"/>
                      </a:lnTo>
                      <a:lnTo>
                        <a:pt x="4902" y="0"/>
                      </a:lnTo>
                      <a:lnTo>
                        <a:pt x="2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AE8A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Rectangle 13">
                  <a:extLst>
                    <a:ext uri="{FF2B5EF4-FFF2-40B4-BE49-F238E27FC236}">
                      <a16:creationId xmlns:a16="http://schemas.microsoft.com/office/drawing/2014/main" id="{5CDC5BB9-881B-1DC0-C8C4-2547527987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249"/>
                  <a:ext cx="1403" cy="35"/>
                </a:xfrm>
                <a:prstGeom prst="rect">
                  <a:avLst/>
                </a:prstGeom>
                <a:solidFill>
                  <a:srgbClr val="AA85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Rectangle 14">
                  <a:extLst>
                    <a:ext uri="{FF2B5EF4-FFF2-40B4-BE49-F238E27FC236}">
                      <a16:creationId xmlns:a16="http://schemas.microsoft.com/office/drawing/2014/main" id="{6F0BB495-E3EA-8782-68E2-E206113A34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245"/>
                  <a:ext cx="1403" cy="35"/>
                </a:xfrm>
                <a:prstGeom prst="rect">
                  <a:avLst/>
                </a:prstGeom>
                <a:solidFill>
                  <a:srgbClr val="A075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Rectangle 15">
                  <a:extLst>
                    <a:ext uri="{FF2B5EF4-FFF2-40B4-BE49-F238E27FC236}">
                      <a16:creationId xmlns:a16="http://schemas.microsoft.com/office/drawing/2014/main" id="{9A38C24C-10C0-1023-FA58-347EFC0BE0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242"/>
                  <a:ext cx="1403" cy="35"/>
                </a:xfrm>
                <a:prstGeom prst="rect">
                  <a:avLst/>
                </a:prstGeom>
                <a:solidFill>
                  <a:srgbClr val="97656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Rectangle 16">
                  <a:extLst>
                    <a:ext uri="{FF2B5EF4-FFF2-40B4-BE49-F238E27FC236}">
                      <a16:creationId xmlns:a16="http://schemas.microsoft.com/office/drawing/2014/main" id="{CDD92547-025E-7C18-8E31-6420227056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238"/>
                  <a:ext cx="1403" cy="35"/>
                </a:xfrm>
                <a:prstGeom prst="rect">
                  <a:avLst/>
                </a:prstGeom>
                <a:solidFill>
                  <a:srgbClr val="905A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Rectangle 17">
                  <a:extLst>
                    <a:ext uri="{FF2B5EF4-FFF2-40B4-BE49-F238E27FC236}">
                      <a16:creationId xmlns:a16="http://schemas.microsoft.com/office/drawing/2014/main" id="{48DA26D6-4038-A216-8956-B3CC13540C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233"/>
                  <a:ext cx="1403" cy="35"/>
                </a:xfrm>
                <a:prstGeom prst="rect">
                  <a:avLst/>
                </a:prstGeom>
                <a:solidFill>
                  <a:srgbClr val="8345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" name="Rectangle 18">
                  <a:extLst>
                    <a:ext uri="{FF2B5EF4-FFF2-40B4-BE49-F238E27FC236}">
                      <a16:creationId xmlns:a16="http://schemas.microsoft.com/office/drawing/2014/main" id="{CE589DE2-0C98-255F-1F4C-5511C87466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278"/>
                  <a:ext cx="1403" cy="35"/>
                </a:xfrm>
                <a:prstGeom prst="rect">
                  <a:avLst/>
                </a:prstGeom>
                <a:solidFill>
                  <a:srgbClr val="DFDBD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Rectangle 19">
                  <a:extLst>
                    <a:ext uri="{FF2B5EF4-FFF2-40B4-BE49-F238E27FC236}">
                      <a16:creationId xmlns:a16="http://schemas.microsoft.com/office/drawing/2014/main" id="{562F9943-70EE-29F8-0EFC-9FF4F01549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282"/>
                  <a:ext cx="1403" cy="35"/>
                </a:xfrm>
                <a:prstGeom prst="rect">
                  <a:avLst/>
                </a:prstGeom>
                <a:solidFill>
                  <a:srgbClr val="D5CB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20">
                  <a:extLst>
                    <a:ext uri="{FF2B5EF4-FFF2-40B4-BE49-F238E27FC236}">
                      <a16:creationId xmlns:a16="http://schemas.microsoft.com/office/drawing/2014/main" id="{8163735E-6511-E3C5-D226-1BF059CC0E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286"/>
                  <a:ext cx="1403" cy="35"/>
                </a:xfrm>
                <a:prstGeom prst="rect">
                  <a:avLst/>
                </a:prstGeom>
                <a:solidFill>
                  <a:srgbClr val="CBBB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Rectangle 21">
                  <a:extLst>
                    <a:ext uri="{FF2B5EF4-FFF2-40B4-BE49-F238E27FC236}">
                      <a16:creationId xmlns:a16="http://schemas.microsoft.com/office/drawing/2014/main" id="{C6C0CDAE-C9CD-3D95-1D36-090B2F0C4F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289"/>
                  <a:ext cx="1403" cy="35"/>
                </a:xfrm>
                <a:prstGeom prst="rect">
                  <a:avLst/>
                </a:prstGeom>
                <a:solidFill>
                  <a:srgbClr val="C5B0B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Rectangle 22">
                  <a:extLst>
                    <a:ext uri="{FF2B5EF4-FFF2-40B4-BE49-F238E27FC236}">
                      <a16:creationId xmlns:a16="http://schemas.microsoft.com/office/drawing/2014/main" id="{48C4F363-E865-FA70-49B0-509BE69FFA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293"/>
                  <a:ext cx="1403" cy="35"/>
                </a:xfrm>
                <a:prstGeom prst="rect">
                  <a:avLst/>
                </a:prstGeom>
                <a:solidFill>
                  <a:srgbClr val="BB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" name="Freeform 23">
                  <a:extLst>
                    <a:ext uri="{FF2B5EF4-FFF2-40B4-BE49-F238E27FC236}">
                      <a16:creationId xmlns:a16="http://schemas.microsoft.com/office/drawing/2014/main" id="{5C1A9DD5-BE72-941E-F72C-87EEEA86E8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4" y="3297"/>
                  <a:ext cx="1403" cy="35"/>
                </a:xfrm>
                <a:custGeom>
                  <a:avLst/>
                  <a:gdLst>
                    <a:gd name="T0" fmla="*/ 2 w 4902"/>
                    <a:gd name="T1" fmla="*/ 0 h 3"/>
                    <a:gd name="T2" fmla="*/ 4902 w 4902"/>
                    <a:gd name="T3" fmla="*/ 0 h 3"/>
                    <a:gd name="T4" fmla="*/ 4900 w 4902"/>
                    <a:gd name="T5" fmla="*/ 3 h 3"/>
                    <a:gd name="T6" fmla="*/ 0 w 4902"/>
                    <a:gd name="T7" fmla="*/ 3 h 3"/>
                    <a:gd name="T8" fmla="*/ 2 w 490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02" h="3">
                      <a:moveTo>
                        <a:pt x="2" y="0"/>
                      </a:moveTo>
                      <a:lnTo>
                        <a:pt x="4902" y="0"/>
                      </a:lnTo>
                      <a:lnTo>
                        <a:pt x="4900" y="3"/>
                      </a:lnTo>
                      <a:lnTo>
                        <a:pt x="0" y="3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B1909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" name="Freeform 24">
                  <a:extLst>
                    <a:ext uri="{FF2B5EF4-FFF2-40B4-BE49-F238E27FC236}">
                      <a16:creationId xmlns:a16="http://schemas.microsoft.com/office/drawing/2014/main" id="{80C17D1D-B023-4EFC-996B-080B812D41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4" y="3299"/>
                  <a:ext cx="1403" cy="35"/>
                </a:xfrm>
                <a:custGeom>
                  <a:avLst/>
                  <a:gdLst>
                    <a:gd name="T0" fmla="*/ 0 w 4902"/>
                    <a:gd name="T1" fmla="*/ 0 h 4"/>
                    <a:gd name="T2" fmla="*/ 4900 w 4902"/>
                    <a:gd name="T3" fmla="*/ 0 h 4"/>
                    <a:gd name="T4" fmla="*/ 4902 w 4902"/>
                    <a:gd name="T5" fmla="*/ 4 h 4"/>
                    <a:gd name="T6" fmla="*/ 2 w 4902"/>
                    <a:gd name="T7" fmla="*/ 4 h 4"/>
                    <a:gd name="T8" fmla="*/ 0 w 4902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02" h="4">
                      <a:moveTo>
                        <a:pt x="0" y="0"/>
                      </a:moveTo>
                      <a:lnTo>
                        <a:pt x="4900" y="0"/>
                      </a:lnTo>
                      <a:lnTo>
                        <a:pt x="4902" y="4"/>
                      </a:lnTo>
                      <a:lnTo>
                        <a:pt x="2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E8A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" name="Rectangle 25">
                  <a:extLst>
                    <a:ext uri="{FF2B5EF4-FFF2-40B4-BE49-F238E27FC236}">
                      <a16:creationId xmlns:a16="http://schemas.microsoft.com/office/drawing/2014/main" id="{8BF8AC4C-822B-7454-7948-2B48EA4799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302"/>
                  <a:ext cx="1403" cy="35"/>
                </a:xfrm>
                <a:prstGeom prst="rect">
                  <a:avLst/>
                </a:prstGeom>
                <a:solidFill>
                  <a:srgbClr val="A7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" name="Rectangle 26">
                  <a:extLst>
                    <a:ext uri="{FF2B5EF4-FFF2-40B4-BE49-F238E27FC236}">
                      <a16:creationId xmlns:a16="http://schemas.microsoft.com/office/drawing/2014/main" id="{241EF38D-0AD6-4BB7-CA0B-9A19740A3D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306"/>
                  <a:ext cx="1403" cy="35"/>
                </a:xfrm>
                <a:prstGeom prst="rect">
                  <a:avLst/>
                </a:prstGeom>
                <a:solidFill>
                  <a:srgbClr val="9D70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27">
                  <a:extLst>
                    <a:ext uri="{FF2B5EF4-FFF2-40B4-BE49-F238E27FC236}">
                      <a16:creationId xmlns:a16="http://schemas.microsoft.com/office/drawing/2014/main" id="{44181C0E-6EE0-D8E8-7A03-38CBF80A24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310"/>
                  <a:ext cx="1403" cy="35"/>
                </a:xfrm>
                <a:prstGeom prst="rect">
                  <a:avLst/>
                </a:prstGeom>
                <a:solidFill>
                  <a:srgbClr val="9360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Rectangle 28">
                  <a:extLst>
                    <a:ext uri="{FF2B5EF4-FFF2-40B4-BE49-F238E27FC236}">
                      <a16:creationId xmlns:a16="http://schemas.microsoft.com/office/drawing/2014/main" id="{AF1AE4EA-7862-3742-B025-5F7FE992FE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322"/>
                  <a:ext cx="1387" cy="27"/>
                </a:xfrm>
                <a:prstGeom prst="rect">
                  <a:avLst/>
                </a:prstGeom>
                <a:solidFill>
                  <a:srgbClr val="89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Rectangle 29">
                  <a:extLst>
                    <a:ext uri="{FF2B5EF4-FFF2-40B4-BE49-F238E27FC236}">
                      <a16:creationId xmlns:a16="http://schemas.microsoft.com/office/drawing/2014/main" id="{F1EB98AF-3A8D-92D5-6F67-582A275FAA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326"/>
                  <a:ext cx="1411" cy="27"/>
                </a:xfrm>
                <a:prstGeom prst="rect">
                  <a:avLst/>
                </a:prstGeom>
                <a:solidFill>
                  <a:srgbClr val="8040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Rectangle 30">
                  <a:extLst>
                    <a:ext uri="{FF2B5EF4-FFF2-40B4-BE49-F238E27FC236}">
                      <a16:creationId xmlns:a16="http://schemas.microsoft.com/office/drawing/2014/main" id="{88051B01-3F44-FF37-CAED-CF026C0E6A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554" y="3293"/>
                  <a:ext cx="1419" cy="27"/>
                </a:xfrm>
                <a:prstGeom prst="rect">
                  <a:avLst/>
                </a:prstGeom>
                <a:solidFill>
                  <a:srgbClr val="8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Rectangle 31">
                  <a:extLst>
                    <a:ext uri="{FF2B5EF4-FFF2-40B4-BE49-F238E27FC236}">
                      <a16:creationId xmlns:a16="http://schemas.microsoft.com/office/drawing/2014/main" id="{04436F31-9F8C-7ECB-0F68-43ED99A90C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188"/>
                  <a:ext cx="1403" cy="36"/>
                </a:xfrm>
                <a:prstGeom prst="rect">
                  <a:avLst/>
                </a:prstGeom>
                <a:solidFill>
                  <a:srgbClr val="8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Freeform 32">
                  <a:extLst>
                    <a:ext uri="{FF2B5EF4-FFF2-40B4-BE49-F238E27FC236}">
                      <a16:creationId xmlns:a16="http://schemas.microsoft.com/office/drawing/2014/main" id="{C7E1C406-932F-5ABC-8696-D193543201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1" y="2016"/>
                  <a:ext cx="956" cy="1180"/>
                </a:xfrm>
                <a:custGeom>
                  <a:avLst/>
                  <a:gdLst>
                    <a:gd name="T0" fmla="*/ 0 w 3546"/>
                    <a:gd name="T1" fmla="*/ 2292 h 2410"/>
                    <a:gd name="T2" fmla="*/ 0 w 3546"/>
                    <a:gd name="T3" fmla="*/ 2410 h 2410"/>
                    <a:gd name="T4" fmla="*/ 3546 w 3546"/>
                    <a:gd name="T5" fmla="*/ 2410 h 2410"/>
                    <a:gd name="T6" fmla="*/ 3546 w 3546"/>
                    <a:gd name="T7" fmla="*/ 2292 h 2410"/>
                    <a:gd name="T8" fmla="*/ 3159 w 3546"/>
                    <a:gd name="T9" fmla="*/ 2292 h 2410"/>
                    <a:gd name="T10" fmla="*/ 3159 w 3546"/>
                    <a:gd name="T11" fmla="*/ 0 h 2410"/>
                    <a:gd name="T12" fmla="*/ 3095 w 3546"/>
                    <a:gd name="T13" fmla="*/ 0 h 2410"/>
                    <a:gd name="T14" fmla="*/ 3095 w 3546"/>
                    <a:gd name="T15" fmla="*/ 2292 h 2410"/>
                    <a:gd name="T16" fmla="*/ 0 w 3546"/>
                    <a:gd name="T17" fmla="*/ 2292 h 2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46" h="2410">
                      <a:moveTo>
                        <a:pt x="0" y="2292"/>
                      </a:moveTo>
                      <a:lnTo>
                        <a:pt x="0" y="2410"/>
                      </a:lnTo>
                      <a:lnTo>
                        <a:pt x="3546" y="2410"/>
                      </a:lnTo>
                      <a:lnTo>
                        <a:pt x="3546" y="2292"/>
                      </a:lnTo>
                      <a:lnTo>
                        <a:pt x="3159" y="2292"/>
                      </a:lnTo>
                      <a:lnTo>
                        <a:pt x="3159" y="0"/>
                      </a:lnTo>
                      <a:lnTo>
                        <a:pt x="3095" y="0"/>
                      </a:lnTo>
                      <a:lnTo>
                        <a:pt x="3095" y="2292"/>
                      </a:lnTo>
                      <a:lnTo>
                        <a:pt x="0" y="2292"/>
                      </a:lnTo>
                      <a:close/>
                    </a:path>
                  </a:pathLst>
                </a:custGeom>
                <a:solidFill>
                  <a:srgbClr val="FF8040"/>
                </a:solidFill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Rectangle 33">
                  <a:extLst>
                    <a:ext uri="{FF2B5EF4-FFF2-40B4-BE49-F238E27FC236}">
                      <a16:creationId xmlns:a16="http://schemas.microsoft.com/office/drawing/2014/main" id="{9EE06481-EAAB-A853-3BA7-ECFFA15579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7" y="3341"/>
                  <a:ext cx="1396" cy="75"/>
                </a:xfrm>
                <a:prstGeom prst="rect">
                  <a:avLst/>
                </a:prstGeom>
                <a:solidFill>
                  <a:srgbClr val="FF8040"/>
                </a:soli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Freeform 34">
                  <a:extLst>
                    <a:ext uri="{FF2B5EF4-FFF2-40B4-BE49-F238E27FC236}">
                      <a16:creationId xmlns:a16="http://schemas.microsoft.com/office/drawing/2014/main" id="{62340FD9-4DD3-04D5-F5A7-908A85FDB4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00" y="2008"/>
                  <a:ext cx="349" cy="1196"/>
                </a:xfrm>
                <a:custGeom>
                  <a:avLst/>
                  <a:gdLst>
                    <a:gd name="T0" fmla="*/ 387 w 1161"/>
                    <a:gd name="T1" fmla="*/ 0 h 2410"/>
                    <a:gd name="T2" fmla="*/ 387 w 1161"/>
                    <a:gd name="T3" fmla="*/ 2292 h 2410"/>
                    <a:gd name="T4" fmla="*/ 0 w 1161"/>
                    <a:gd name="T5" fmla="*/ 2292 h 2410"/>
                    <a:gd name="T6" fmla="*/ 0 w 1161"/>
                    <a:gd name="T7" fmla="*/ 2410 h 2410"/>
                    <a:gd name="T8" fmla="*/ 1161 w 1161"/>
                    <a:gd name="T9" fmla="*/ 2410 h 2410"/>
                    <a:gd name="T10" fmla="*/ 1161 w 1161"/>
                    <a:gd name="T11" fmla="*/ 2292 h 2410"/>
                    <a:gd name="T12" fmla="*/ 453 w 1161"/>
                    <a:gd name="T13" fmla="*/ 2292 h 2410"/>
                    <a:gd name="T14" fmla="*/ 453 w 1161"/>
                    <a:gd name="T15" fmla="*/ 0 h 2410"/>
                    <a:gd name="T16" fmla="*/ 387 w 1161"/>
                    <a:gd name="T17" fmla="*/ 0 h 2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61" h="2410">
                      <a:moveTo>
                        <a:pt x="387" y="0"/>
                      </a:moveTo>
                      <a:lnTo>
                        <a:pt x="387" y="2292"/>
                      </a:lnTo>
                      <a:lnTo>
                        <a:pt x="0" y="2292"/>
                      </a:lnTo>
                      <a:lnTo>
                        <a:pt x="0" y="2410"/>
                      </a:lnTo>
                      <a:lnTo>
                        <a:pt x="1161" y="2410"/>
                      </a:lnTo>
                      <a:lnTo>
                        <a:pt x="1161" y="2292"/>
                      </a:lnTo>
                      <a:lnTo>
                        <a:pt x="453" y="2292"/>
                      </a:lnTo>
                      <a:lnTo>
                        <a:pt x="453" y="0"/>
                      </a:lnTo>
                      <a:lnTo>
                        <a:pt x="387" y="0"/>
                      </a:lnTo>
                      <a:close/>
                    </a:path>
                  </a:pathLst>
                </a:custGeom>
                <a:solidFill>
                  <a:srgbClr val="FF8040"/>
                </a:solidFill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aphicFrame>
              <p:nvGraphicFramePr>
                <p:cNvPr id="51" name="Object 35">
                  <a:extLst>
                    <a:ext uri="{FF2B5EF4-FFF2-40B4-BE49-F238E27FC236}">
                      <a16:creationId xmlns:a16="http://schemas.microsoft.com/office/drawing/2014/main" id="{9769EFAE-989C-BE96-994E-88AEF40AB720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444" y="2121"/>
                <a:ext cx="234" cy="100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VISIO" r:id="rId2" imgW="749808" imgH="2020824" progId="Visio.Drawing.11">
                        <p:embed/>
                      </p:oleObj>
                    </mc:Choice>
                    <mc:Fallback>
                      <p:oleObj name="VISIO" r:id="rId2" imgW="749808" imgH="2020824" progId="Visio.Drawing.11">
                        <p:embed/>
                        <p:pic>
                          <p:nvPicPr>
                            <p:cNvPr id="51" name="Object 35">
                              <a:extLst>
                                <a:ext uri="{FF2B5EF4-FFF2-40B4-BE49-F238E27FC236}">
                                  <a16:creationId xmlns:a16="http://schemas.microsoft.com/office/drawing/2014/main" id="{9769EFAE-989C-BE96-994E-88AEF40AB720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444" y="2121"/>
                              <a:ext cx="234" cy="1007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52" name="Rectangle 36">
                  <a:extLst>
                    <a:ext uri="{FF2B5EF4-FFF2-40B4-BE49-F238E27FC236}">
                      <a16:creationId xmlns:a16="http://schemas.microsoft.com/office/drawing/2014/main" id="{2C6D1117-EEC3-D52C-A948-F9DF8A2CC0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93" y="1896"/>
                  <a:ext cx="1923" cy="37"/>
                </a:xfrm>
                <a:prstGeom prst="rect">
                  <a:avLst/>
                </a:prstGeom>
                <a:solidFill>
                  <a:srgbClr val="8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Rectangle 37">
                  <a:extLst>
                    <a:ext uri="{FF2B5EF4-FFF2-40B4-BE49-F238E27FC236}">
                      <a16:creationId xmlns:a16="http://schemas.microsoft.com/office/drawing/2014/main" id="{1A5CB135-C46A-24ED-DAAF-5114A7585E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93" y="1764"/>
                  <a:ext cx="1883" cy="67"/>
                </a:xfrm>
                <a:prstGeom prst="rect">
                  <a:avLst/>
                </a:prstGeom>
                <a:solidFill>
                  <a:srgbClr val="8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Rectangle 38">
                  <a:extLst>
                    <a:ext uri="{FF2B5EF4-FFF2-40B4-BE49-F238E27FC236}">
                      <a16:creationId xmlns:a16="http://schemas.microsoft.com/office/drawing/2014/main" id="{6758EB35-E885-89A2-9E1D-5DC296A23A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6" y="1709"/>
                  <a:ext cx="1890" cy="66"/>
                </a:xfrm>
                <a:prstGeom prst="rect">
                  <a:avLst/>
                </a:prstGeom>
                <a:solidFill>
                  <a:srgbClr val="FF8040"/>
                </a:soli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Rectangle 39">
                  <a:extLst>
                    <a:ext uri="{FF2B5EF4-FFF2-40B4-BE49-F238E27FC236}">
                      <a16:creationId xmlns:a16="http://schemas.microsoft.com/office/drawing/2014/main" id="{415ADA26-3790-2A5D-08FF-38F34331DB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96" y="1933"/>
                  <a:ext cx="1882" cy="66"/>
                </a:xfrm>
                <a:prstGeom prst="rect">
                  <a:avLst/>
                </a:prstGeom>
                <a:solidFill>
                  <a:srgbClr val="FF8040"/>
                </a:soli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Rectangle 40">
                  <a:extLst>
                    <a:ext uri="{FF2B5EF4-FFF2-40B4-BE49-F238E27FC236}">
                      <a16:creationId xmlns:a16="http://schemas.microsoft.com/office/drawing/2014/main" id="{3E3FE136-F294-820A-5533-03C5008213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84" y="1932"/>
                  <a:ext cx="136" cy="6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" name="Oval 42">
                <a:extLst>
                  <a:ext uri="{FF2B5EF4-FFF2-40B4-BE49-F238E27FC236}">
                    <a16:creationId xmlns:a16="http://schemas.microsoft.com/office/drawing/2014/main" id="{708E6CC4-D71E-D9BD-43B8-69D6935854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8000" y="3016282"/>
                <a:ext cx="654017" cy="761936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BF56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9900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aphicFrame>
            <p:nvGraphicFramePr>
              <p:cNvPr id="17" name="Object 43">
                <a:extLst>
                  <a:ext uri="{FF2B5EF4-FFF2-40B4-BE49-F238E27FC236}">
                    <a16:creationId xmlns:a16="http://schemas.microsoft.com/office/drawing/2014/main" id="{38515AD6-B01F-721C-3426-7E51B91DA330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</p:nvPr>
            </p:nvGraphicFramePr>
            <p:xfrm>
              <a:off x="1801813" y="3327400"/>
              <a:ext cx="4662487" cy="160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VISIO" r:id="rId4" imgW="4660245" imgH="159754" progId="Visio.Drawing.11">
                      <p:embed/>
                    </p:oleObj>
                  </mc:Choice>
                  <mc:Fallback>
                    <p:oleObj name="VISIO" r:id="rId4" imgW="4660245" imgH="159754" progId="Visio.Drawing.11">
                      <p:embed/>
                      <p:pic>
                        <p:nvPicPr>
                          <p:cNvPr id="17" name="Object 43">
                            <a:extLst>
                              <a:ext uri="{FF2B5EF4-FFF2-40B4-BE49-F238E27FC236}">
                                <a16:creationId xmlns:a16="http://schemas.microsoft.com/office/drawing/2014/main" id="{38515AD6-B01F-721C-3426-7E51B91DA330}"/>
                              </a:ext>
                            </a:extLst>
                          </p:cNvPr>
                          <p:cNvPicPr>
                            <a:picLocks noGrp="1"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01813" y="3327400"/>
                            <a:ext cx="4662487" cy="160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8" name="Oval 44">
                <a:extLst>
                  <a:ext uri="{FF2B5EF4-FFF2-40B4-BE49-F238E27FC236}">
                    <a16:creationId xmlns:a16="http://schemas.microsoft.com/office/drawing/2014/main" id="{73D489E0-B052-BCFA-BB31-72E3FEF3FA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8000" y="1625600"/>
                <a:ext cx="342900" cy="13970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Line 45">
                <a:extLst>
                  <a:ext uri="{FF2B5EF4-FFF2-40B4-BE49-F238E27FC236}">
                    <a16:creationId xmlns:a16="http://schemas.microsoft.com/office/drawing/2014/main" id="{2B227300-C5EB-21AB-7AD6-294DCE37AB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0900" y="1689100"/>
                <a:ext cx="317500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D448B64-57A6-793C-B77B-557A3805D743}"/>
                </a:ext>
              </a:extLst>
            </p:cNvPr>
            <p:cNvSpPr txBox="1"/>
            <p:nvPr/>
          </p:nvSpPr>
          <p:spPr>
            <a:xfrm rot="426133">
              <a:off x="4567588" y="2247858"/>
              <a:ext cx="9957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drive beam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AD58A16-6813-BA66-AEA4-E26AAEAAD003}"/>
                </a:ext>
              </a:extLst>
            </p:cNvPr>
            <p:cNvSpPr txBox="1"/>
            <p:nvPr/>
          </p:nvSpPr>
          <p:spPr>
            <a:xfrm rot="232635">
              <a:off x="5020813" y="1414914"/>
              <a:ext cx="9877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main beam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CD6C892-A5FB-86A7-DA3B-097B9BD00303}"/>
                </a:ext>
              </a:extLst>
            </p:cNvPr>
            <p:cNvSpPr/>
            <p:nvPr/>
          </p:nvSpPr>
          <p:spPr>
            <a:xfrm>
              <a:off x="5857872" y="1781382"/>
              <a:ext cx="1021556" cy="885825"/>
            </a:xfrm>
            <a:custGeom>
              <a:avLst/>
              <a:gdLst>
                <a:gd name="connsiteX0" fmla="*/ 666750 w 1362075"/>
                <a:gd name="connsiteY0" fmla="*/ 752475 h 1181100"/>
                <a:gd name="connsiteX1" fmla="*/ 0 w 1362075"/>
                <a:gd name="connsiteY1" fmla="*/ 752475 h 1181100"/>
                <a:gd name="connsiteX2" fmla="*/ 0 w 1362075"/>
                <a:gd name="connsiteY2" fmla="*/ 1181100 h 1181100"/>
                <a:gd name="connsiteX3" fmla="*/ 1362075 w 1362075"/>
                <a:gd name="connsiteY3" fmla="*/ 1181100 h 1181100"/>
                <a:gd name="connsiteX4" fmla="*/ 1362075 w 1362075"/>
                <a:gd name="connsiteY4" fmla="*/ 771525 h 1181100"/>
                <a:gd name="connsiteX5" fmla="*/ 1162050 w 1362075"/>
                <a:gd name="connsiteY5" fmla="*/ 771525 h 1181100"/>
                <a:gd name="connsiteX6" fmla="*/ 1162050 w 1362075"/>
                <a:gd name="connsiteY6" fmla="*/ 0 h 1181100"/>
                <a:gd name="connsiteX7" fmla="*/ 666750 w 1362075"/>
                <a:gd name="connsiteY7" fmla="*/ 0 h 1181100"/>
                <a:gd name="connsiteX8" fmla="*/ 666750 w 1362075"/>
                <a:gd name="connsiteY8" fmla="*/ 752475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2075" h="1181100">
                  <a:moveTo>
                    <a:pt x="666750" y="752475"/>
                  </a:moveTo>
                  <a:lnTo>
                    <a:pt x="0" y="752475"/>
                  </a:lnTo>
                  <a:lnTo>
                    <a:pt x="0" y="1181100"/>
                  </a:lnTo>
                  <a:lnTo>
                    <a:pt x="1362075" y="1181100"/>
                  </a:lnTo>
                  <a:lnTo>
                    <a:pt x="1362075" y="771525"/>
                  </a:lnTo>
                  <a:lnTo>
                    <a:pt x="1162050" y="771525"/>
                  </a:lnTo>
                  <a:lnTo>
                    <a:pt x="1162050" y="0"/>
                  </a:lnTo>
                  <a:lnTo>
                    <a:pt x="666750" y="0"/>
                  </a:lnTo>
                  <a:lnTo>
                    <a:pt x="666750" y="752475"/>
                  </a:lnTo>
                  <a:close/>
                </a:path>
              </a:pathLst>
            </a:custGeom>
            <a:noFill/>
            <a:ln w="1905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CC51373-A404-C49E-F493-606E2C34E9A3}"/>
                </a:ext>
              </a:extLst>
            </p:cNvPr>
            <p:cNvSpPr txBox="1"/>
            <p:nvPr/>
          </p:nvSpPr>
          <p:spPr>
            <a:xfrm>
              <a:off x="6846070" y="2622620"/>
              <a:ext cx="2156093" cy="461665"/>
            </a:xfrm>
            <a:prstGeom prst="rect">
              <a:avLst/>
            </a:prstGeom>
            <a:noFill/>
            <a:ln w="1905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609C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Power Extraction and Transfer Structure (PETS)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E1FE90F-17C2-0AAA-2C00-0A2E2FC73E71}"/>
                </a:ext>
              </a:extLst>
            </p:cNvPr>
            <p:cNvSpPr/>
            <p:nvPr/>
          </p:nvSpPr>
          <p:spPr>
            <a:xfrm>
              <a:off x="6300125" y="1501953"/>
              <a:ext cx="1286534" cy="24296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C7FFF2A-230E-51A9-26D7-E31F8E86CA2F}"/>
                </a:ext>
              </a:extLst>
            </p:cNvPr>
            <p:cNvSpPr txBox="1"/>
            <p:nvPr/>
          </p:nvSpPr>
          <p:spPr>
            <a:xfrm>
              <a:off x="7547388" y="1259783"/>
              <a:ext cx="1138096" cy="27699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609C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Accelerator</a:t>
              </a:r>
            </a:p>
          </p:txBody>
        </p:sp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49A5BE94-A29F-98FD-2B81-3CCE315AF3A5}"/>
                </a:ext>
              </a:extLst>
            </p:cNvPr>
            <p:cNvSpPr txBox="1">
              <a:spLocks/>
            </p:cNvSpPr>
            <p:nvPr/>
          </p:nvSpPr>
          <p:spPr>
            <a:xfrm>
              <a:off x="4638889" y="879505"/>
              <a:ext cx="3091847" cy="374786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60958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None/>
                <a:defRPr sz="2667" b="1" kern="1200" baseline="0">
                  <a:solidFill>
                    <a:srgbClr val="0065A2"/>
                  </a:solidFill>
                  <a:latin typeface="+mn-lt"/>
                  <a:ea typeface="+mn-ea"/>
                  <a:cs typeface="+mn-cs"/>
                </a:defRPr>
              </a:lvl1pPr>
              <a:lvl2pPr marL="694249" indent="-315376" algn="l" defTabSz="609585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–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071007" indent="-249760" algn="l" defTabSz="609585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449881" indent="-228594" algn="l" defTabSz="609585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–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828754" indent="-228594" algn="l" defTabSz="609585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958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Two Beam Acceleration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868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538BB-1043-B8C6-6AC9-3EFB54438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15675"/>
            <a:ext cx="8372901" cy="454684"/>
          </a:xfrm>
        </p:spPr>
        <p:txBody>
          <a:bodyPr/>
          <a:lstStyle/>
          <a:p>
            <a:r>
              <a:rPr lang="en-US" sz="2400" dirty="0"/>
              <a:t>short pulse rf generation</a:t>
            </a: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48B314D9-3552-44BB-37F2-50FF72BA11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2" y="482137"/>
            <a:ext cx="8372901" cy="374786"/>
          </a:xfrm>
        </p:spPr>
        <p:txBody>
          <a:bodyPr/>
          <a:lstStyle/>
          <a:p>
            <a:r>
              <a:rPr lang="en-US" dirty="0"/>
              <a:t>TBA drive beam PETS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BB5830-198A-9786-165E-C91F4595789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41C067-7DA9-F4F1-07C2-ED00669360A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7578" y="881074"/>
            <a:ext cx="8038422" cy="2867001"/>
          </a:xfrm>
          <a:prstGeom prst="rect">
            <a:avLst/>
          </a:prstGeom>
        </p:spPr>
      </p:pic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E63481A0-FB82-0E1C-98CD-EF83D2E15AEB}"/>
              </a:ext>
            </a:extLst>
          </p:cNvPr>
          <p:cNvSpPr/>
          <p:nvPr/>
        </p:nvSpPr>
        <p:spPr>
          <a:xfrm>
            <a:off x="5479425" y="876236"/>
            <a:ext cx="3075918" cy="1948510"/>
          </a:xfrm>
          <a:prstGeom prst="roundRect">
            <a:avLst>
              <a:gd name="adj" fmla="val 4561"/>
            </a:avLst>
          </a:prstGeom>
          <a:noFill/>
          <a:ln w="22225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4B0528-AC0C-DAAF-2920-C0582F488CFE}"/>
              </a:ext>
            </a:extLst>
          </p:cNvPr>
          <p:cNvSpPr txBox="1"/>
          <p:nvPr/>
        </p:nvSpPr>
        <p:spPr>
          <a:xfrm rot="20565407">
            <a:off x="5189981" y="1838301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36F0D9-BF3B-D209-D5EA-ADCC3082F43F}"/>
              </a:ext>
            </a:extLst>
          </p:cNvPr>
          <p:cNvSpPr txBox="1"/>
          <p:nvPr/>
        </p:nvSpPr>
        <p:spPr>
          <a:xfrm>
            <a:off x="5608036" y="716263"/>
            <a:ext cx="844735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500" b="1" dirty="0">
                <a:solidFill>
                  <a:schemeClr val="accent2"/>
                </a:solidFill>
              </a:rPr>
              <a:t>ZONE1</a:t>
            </a:r>
            <a:endParaRPr lang="en-US" sz="1200" b="1" dirty="0">
              <a:solidFill>
                <a:schemeClr val="accent2"/>
              </a:solidFill>
            </a:endParaRPr>
          </a:p>
        </p:txBody>
      </p:sp>
      <p:sp>
        <p:nvSpPr>
          <p:cNvPr id="10" name="Rounded Rectangle 22">
            <a:extLst>
              <a:ext uri="{FF2B5EF4-FFF2-40B4-BE49-F238E27FC236}">
                <a16:creationId xmlns:a16="http://schemas.microsoft.com/office/drawing/2014/main" id="{D72693E3-49C4-9CA7-28C5-365F09ACEC06}"/>
              </a:ext>
            </a:extLst>
          </p:cNvPr>
          <p:cNvSpPr/>
          <p:nvPr/>
        </p:nvSpPr>
        <p:spPr>
          <a:xfrm>
            <a:off x="1236181" y="2005114"/>
            <a:ext cx="2452921" cy="1849005"/>
          </a:xfrm>
          <a:prstGeom prst="roundRect">
            <a:avLst>
              <a:gd name="adj" fmla="val 4561"/>
            </a:avLst>
          </a:prstGeom>
          <a:noFill/>
          <a:ln w="22225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3DCC30-95F8-7AB4-3D62-98E236CC447B}"/>
              </a:ext>
            </a:extLst>
          </p:cNvPr>
          <p:cNvSpPr txBox="1"/>
          <p:nvPr/>
        </p:nvSpPr>
        <p:spPr>
          <a:xfrm>
            <a:off x="1343360" y="1843532"/>
            <a:ext cx="930403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accent6"/>
                </a:solidFill>
              </a:rPr>
              <a:t>ZONE3a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8126C7-7515-D636-37D2-E62F73BA8BF9}"/>
              </a:ext>
            </a:extLst>
          </p:cNvPr>
          <p:cNvSpPr txBox="1"/>
          <p:nvPr/>
        </p:nvSpPr>
        <p:spPr>
          <a:xfrm rot="20592371">
            <a:off x="362291" y="3252205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6759B3-4524-C23C-09C9-4070ED6468F0}"/>
              </a:ext>
            </a:extLst>
          </p:cNvPr>
          <p:cNvSpPr txBox="1"/>
          <p:nvPr/>
        </p:nvSpPr>
        <p:spPr>
          <a:xfrm rot="20584172">
            <a:off x="3590818" y="2580158"/>
            <a:ext cx="1875674" cy="184666"/>
          </a:xfrm>
          <a:prstGeom prst="rect">
            <a:avLst/>
          </a:prstGeom>
          <a:solidFill>
            <a:schemeClr val="bg1">
              <a:alpha val="78721"/>
            </a:schemeClr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magnets &amp; diagnostics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0EE10F9-3987-ED6C-A88B-CF2DDD832D87}"/>
              </a:ext>
            </a:extLst>
          </p:cNvPr>
          <p:cNvCxnSpPr>
            <a:cxnSpLocks/>
          </p:cNvCxnSpPr>
          <p:nvPr/>
        </p:nvCxnSpPr>
        <p:spPr>
          <a:xfrm flipH="1">
            <a:off x="1387758" y="1355075"/>
            <a:ext cx="5181505" cy="1564633"/>
          </a:xfrm>
          <a:prstGeom prst="straightConnector1">
            <a:avLst/>
          </a:prstGeom>
          <a:ln w="3175">
            <a:solidFill>
              <a:schemeClr val="accent6"/>
            </a:solidFill>
            <a:prstDash val="lg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A03EE06-95ED-D37B-8744-C53B3745C793}"/>
              </a:ext>
            </a:extLst>
          </p:cNvPr>
          <p:cNvSpPr txBox="1"/>
          <p:nvPr/>
        </p:nvSpPr>
        <p:spPr>
          <a:xfrm rot="20594940">
            <a:off x="3522938" y="1173332"/>
            <a:ext cx="1656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/>
                </a:solidFill>
              </a:rPr>
              <a:t>Drive bunch train</a:t>
            </a:r>
          </a:p>
          <a:p>
            <a:pPr algn="ctr"/>
            <a:r>
              <a:rPr lang="en-US" sz="1200" dirty="0">
                <a:solidFill>
                  <a:schemeClr val="accent6"/>
                </a:solidFill>
              </a:rPr>
              <a:t> </a:t>
            </a:r>
            <a:r>
              <a:rPr lang="en-US" dirty="0">
                <a:solidFill>
                  <a:schemeClr val="accent6"/>
                </a:solidFill>
              </a:rPr>
              <a:t>-</a:t>
            </a:r>
            <a:r>
              <a:rPr lang="en-US" sz="1200" dirty="0">
                <a:solidFill>
                  <a:schemeClr val="accent6"/>
                </a:solidFill>
              </a:rPr>
              <a:t>5 GW beam power</a:t>
            </a:r>
          </a:p>
          <a:p>
            <a:pPr algn="ctr"/>
            <a:r>
              <a:rPr lang="en-US" sz="1200" dirty="0">
                <a:solidFill>
                  <a:schemeClr val="accent6"/>
                </a:solidFill>
              </a:rPr>
              <a:t> -100A, 6 </a:t>
            </a:r>
            <a:r>
              <a:rPr lang="en-US" sz="1200" dirty="0" err="1">
                <a:solidFill>
                  <a:schemeClr val="accent6"/>
                </a:solidFill>
              </a:rPr>
              <a:t>nsec</a:t>
            </a:r>
            <a:endParaRPr lang="en-US" sz="1200" dirty="0">
              <a:solidFill>
                <a:schemeClr val="accent6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B20AC9-3C02-74B5-E34B-93F202880D75}"/>
              </a:ext>
            </a:extLst>
          </p:cNvPr>
          <p:cNvSpPr txBox="1"/>
          <p:nvPr/>
        </p:nvSpPr>
        <p:spPr>
          <a:xfrm>
            <a:off x="5511407" y="2855453"/>
            <a:ext cx="3075919" cy="55399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45720" tIns="0" rIns="4572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2"/>
                </a:solidFill>
              </a:rPr>
              <a:t>1.3 GHz Drive gun (Cs</a:t>
            </a:r>
            <a:r>
              <a:rPr lang="en-US" sz="1200" baseline="-25000" dirty="0">
                <a:solidFill>
                  <a:schemeClr val="accent2"/>
                </a:solidFill>
              </a:rPr>
              <a:t>2</a:t>
            </a:r>
            <a:r>
              <a:rPr lang="en-US" sz="1200" dirty="0">
                <a:solidFill>
                  <a:schemeClr val="accent2"/>
                </a:solidFill>
              </a:rPr>
              <a:t>Te photocathode)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2"/>
                </a:solidFill>
              </a:rPr>
              <a:t>High charge bunch train (up to 600 </a:t>
            </a:r>
            <a:r>
              <a:rPr lang="en-US" sz="1200" dirty="0" err="1">
                <a:solidFill>
                  <a:schemeClr val="accent2"/>
                </a:solidFill>
              </a:rPr>
              <a:t>nC</a:t>
            </a:r>
            <a:r>
              <a:rPr lang="en-US" sz="1200" dirty="0">
                <a:solidFill>
                  <a:schemeClr val="accent2"/>
                </a:solidFill>
              </a:rPr>
              <a:t>) 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2"/>
                </a:solidFill>
              </a:rPr>
              <a:t>Final beam energy: ~65 MeV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C4D3FB-6B57-B3F7-1156-ABDC1BCB6824}"/>
              </a:ext>
            </a:extLst>
          </p:cNvPr>
          <p:cNvSpPr txBox="1"/>
          <p:nvPr/>
        </p:nvSpPr>
        <p:spPr>
          <a:xfrm rot="20565407">
            <a:off x="3880201" y="1488267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</a:rPr>
              <a:t>……..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DA6E7AB-E502-C89D-2E3D-002B7F129FAC}"/>
              </a:ext>
            </a:extLst>
          </p:cNvPr>
          <p:cNvSpPr txBox="1"/>
          <p:nvPr/>
        </p:nvSpPr>
        <p:spPr>
          <a:xfrm>
            <a:off x="6365110" y="722277"/>
            <a:ext cx="1807340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(Drive RF photoinjector)</a:t>
            </a:r>
            <a:endParaRPr lang="en-US" sz="12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66667E0-7656-3CD3-619A-6A6D1B1BA7B7}"/>
              </a:ext>
            </a:extLst>
          </p:cNvPr>
          <p:cNvSpPr txBox="1"/>
          <p:nvPr/>
        </p:nvSpPr>
        <p:spPr>
          <a:xfrm>
            <a:off x="2207955" y="1851493"/>
            <a:ext cx="712321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</a:rPr>
              <a:t>(PETS)</a:t>
            </a:r>
            <a:endParaRPr lang="en-US" sz="1200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E88CEA2-6003-CD31-6157-69710036DADE}"/>
              </a:ext>
            </a:extLst>
          </p:cNvPr>
          <p:cNvCxnSpPr>
            <a:cxnSpLocks/>
          </p:cNvCxnSpPr>
          <p:nvPr/>
        </p:nvCxnSpPr>
        <p:spPr>
          <a:xfrm>
            <a:off x="3338235" y="2763334"/>
            <a:ext cx="833715" cy="646117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DECB1CC-60D0-BC92-12D4-230CFC878A7B}"/>
              </a:ext>
            </a:extLst>
          </p:cNvPr>
          <p:cNvSpPr txBox="1"/>
          <p:nvPr/>
        </p:nvSpPr>
        <p:spPr>
          <a:xfrm rot="2295289">
            <a:off x="3946885" y="3599031"/>
            <a:ext cx="14574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/>
                </a:solidFill>
              </a:rPr>
              <a:t>Short RF pul</a:t>
            </a:r>
            <a:r>
              <a:rPr lang="en-US" b="1" dirty="0">
                <a:solidFill>
                  <a:schemeClr val="accent6"/>
                </a:solidFill>
              </a:rPr>
              <a:t>se</a:t>
            </a:r>
          </a:p>
          <a:p>
            <a:pPr algn="ctr"/>
            <a:r>
              <a:rPr lang="en-US" sz="1400" b="1" dirty="0">
                <a:solidFill>
                  <a:schemeClr val="accent6"/>
                </a:solidFill>
              </a:rPr>
              <a:t>(2 Hz)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094B6C8-83C6-9D60-C520-A63015931A36}"/>
              </a:ext>
            </a:extLst>
          </p:cNvPr>
          <p:cNvSpPr txBox="1"/>
          <p:nvPr/>
        </p:nvSpPr>
        <p:spPr>
          <a:xfrm>
            <a:off x="5760646" y="3754969"/>
            <a:ext cx="290139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chemeClr val="accent6"/>
                </a:solidFill>
              </a:rPr>
              <a:t>disk-loaded waveguide: 400 MW</a:t>
            </a:r>
          </a:p>
          <a:p>
            <a:pPr marL="285750" lvl="1" indent="-285750"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chemeClr val="accent6"/>
                </a:solidFill>
              </a:rPr>
              <a:t>Metamaterial: 565 MW</a:t>
            </a:r>
          </a:p>
          <a:p>
            <a:pPr marL="285750" lvl="1" indent="-285750">
              <a:buFont typeface="Wingdings" panose="05000000000000000000" pitchFamily="2" charset="2"/>
              <a:buChar char="Ø"/>
            </a:pPr>
            <a:endParaRPr lang="en-US" sz="1200" dirty="0">
              <a:solidFill>
                <a:schemeClr val="accent6"/>
              </a:solidFill>
            </a:endParaRPr>
          </a:p>
          <a:p>
            <a:endParaRPr lang="en-US" sz="1400" b="1" dirty="0">
              <a:solidFill>
                <a:schemeClr val="accent6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chemeClr val="accent6"/>
                </a:solidFill>
              </a:rPr>
              <a:t>Dielectric PETS: 80 MW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9ED6614-1F90-2431-AE6C-44D808F4D5E4}"/>
              </a:ext>
            </a:extLst>
          </p:cNvPr>
          <p:cNvSpPr txBox="1"/>
          <p:nvPr/>
        </p:nvSpPr>
        <p:spPr>
          <a:xfrm>
            <a:off x="5603600" y="3538417"/>
            <a:ext cx="10646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CD202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11.7 GHz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2655952-1334-BDEB-099B-22A6F7CA80ED}"/>
              </a:ext>
            </a:extLst>
          </p:cNvPr>
          <p:cNvSpPr txBox="1"/>
          <p:nvPr/>
        </p:nvSpPr>
        <p:spPr>
          <a:xfrm>
            <a:off x="5603600" y="4274826"/>
            <a:ext cx="10646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CD202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26 GHz</a:t>
            </a:r>
          </a:p>
        </p:txBody>
      </p:sp>
      <p:sp>
        <p:nvSpPr>
          <p:cNvPr id="49" name="Left Brace 48">
            <a:extLst>
              <a:ext uri="{FF2B5EF4-FFF2-40B4-BE49-F238E27FC236}">
                <a16:creationId xmlns:a16="http://schemas.microsoft.com/office/drawing/2014/main" id="{C9A62268-41A9-9051-71C9-3C70AF0D1C94}"/>
              </a:ext>
            </a:extLst>
          </p:cNvPr>
          <p:cNvSpPr/>
          <p:nvPr/>
        </p:nvSpPr>
        <p:spPr>
          <a:xfrm>
            <a:off x="5279697" y="3490792"/>
            <a:ext cx="307910" cy="1310617"/>
          </a:xfrm>
          <a:prstGeom prst="leftBrace">
            <a:avLst>
              <a:gd name="adj1" fmla="val 8333"/>
              <a:gd name="adj2" fmla="val 50969"/>
            </a:avLst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A963012-74F9-EAD0-9155-978D6D93BF31}"/>
              </a:ext>
            </a:extLst>
          </p:cNvPr>
          <p:cNvCxnSpPr/>
          <p:nvPr/>
        </p:nvCxnSpPr>
        <p:spPr>
          <a:xfrm>
            <a:off x="2676525" y="2090136"/>
            <a:ext cx="783977" cy="557814"/>
          </a:xfrm>
          <a:prstGeom prst="straightConnector1">
            <a:avLst/>
          </a:prstGeom>
          <a:ln>
            <a:solidFill>
              <a:srgbClr val="FF0000"/>
            </a:solidFill>
            <a:prstDash val="lg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9BE19DB6-CFCE-E31F-A92E-C1DAA4A27873}"/>
              </a:ext>
            </a:extLst>
          </p:cNvPr>
          <p:cNvSpPr/>
          <p:nvPr/>
        </p:nvSpPr>
        <p:spPr>
          <a:xfrm>
            <a:off x="5587607" y="3490792"/>
            <a:ext cx="2901390" cy="1310617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Rectangle 1041">
            <a:extLst>
              <a:ext uri="{FF2B5EF4-FFF2-40B4-BE49-F238E27FC236}">
                <a16:creationId xmlns:a16="http://schemas.microsoft.com/office/drawing/2014/main" id="{3C61585A-CD22-9D37-7DB2-E17FB4B6CBA7}"/>
              </a:ext>
            </a:extLst>
          </p:cNvPr>
          <p:cNvSpPr/>
          <p:nvPr/>
        </p:nvSpPr>
        <p:spPr>
          <a:xfrm>
            <a:off x="254699" y="2278924"/>
            <a:ext cx="3949444" cy="2864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02C888F-4FEE-A214-06DE-9D2C550B675F}"/>
              </a:ext>
            </a:extLst>
          </p:cNvPr>
          <p:cNvCxnSpPr>
            <a:cxnSpLocks/>
            <a:endCxn id="1027" idx="3"/>
          </p:cNvCxnSpPr>
          <p:nvPr/>
        </p:nvCxnSpPr>
        <p:spPr>
          <a:xfrm flipH="1">
            <a:off x="3840405" y="2771478"/>
            <a:ext cx="2067863" cy="1740110"/>
          </a:xfrm>
          <a:prstGeom prst="straightConnector1">
            <a:avLst/>
          </a:prstGeom>
          <a:ln w="28575">
            <a:solidFill>
              <a:srgbClr val="7AB80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0211925F-D2CC-97A8-A070-902ADDD32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49" y="4454"/>
            <a:ext cx="8372901" cy="379282"/>
          </a:xfrm>
        </p:spPr>
        <p:txBody>
          <a:bodyPr/>
          <a:lstStyle/>
          <a:p>
            <a:r>
              <a:rPr lang="en-US" sz="2400" dirty="0"/>
              <a:t>PETS </a:t>
            </a:r>
            <a:r>
              <a:rPr lang="en-US" sz="2400" cap="none" dirty="0"/>
              <a:t>results at</a:t>
            </a:r>
            <a:r>
              <a:rPr lang="en-US" sz="2400" dirty="0"/>
              <a:t> AWA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E1882B-DEE2-FB26-1544-CB4061466EA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0C20CAE-8F6C-504B-9209-EDC5EBD9631D}"/>
              </a:ext>
            </a:extLst>
          </p:cNvPr>
          <p:cNvCxnSpPr>
            <a:cxnSpLocks/>
            <a:endCxn id="1033" idx="3"/>
          </p:cNvCxnSpPr>
          <p:nvPr/>
        </p:nvCxnSpPr>
        <p:spPr>
          <a:xfrm flipH="1">
            <a:off x="3961611" y="3800475"/>
            <a:ext cx="879457" cy="92404"/>
          </a:xfrm>
          <a:prstGeom prst="straightConnector1">
            <a:avLst/>
          </a:prstGeom>
          <a:ln w="28575">
            <a:solidFill>
              <a:srgbClr val="128BC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74E5832-7FBC-E2D8-F1AD-0B854B26CBE2}"/>
              </a:ext>
            </a:extLst>
          </p:cNvPr>
          <p:cNvCxnSpPr>
            <a:cxnSpLocks/>
            <a:endCxn id="1037" idx="0"/>
          </p:cNvCxnSpPr>
          <p:nvPr/>
        </p:nvCxnSpPr>
        <p:spPr>
          <a:xfrm flipH="1">
            <a:off x="3017853" y="2395360"/>
            <a:ext cx="439056" cy="9355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6CA637EA-FF65-2B38-C4B7-011EB9F7EB3A}"/>
              </a:ext>
            </a:extLst>
          </p:cNvPr>
          <p:cNvGrpSpPr/>
          <p:nvPr/>
        </p:nvGrpSpPr>
        <p:grpSpPr>
          <a:xfrm>
            <a:off x="5908268" y="512070"/>
            <a:ext cx="3134131" cy="2677656"/>
            <a:chOff x="5908268" y="512070"/>
            <a:chExt cx="3134131" cy="267765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0CE0182-0F7C-19C1-642F-49A75F907594}"/>
                </a:ext>
              </a:extLst>
            </p:cNvPr>
            <p:cNvSpPr txBox="1"/>
            <p:nvPr/>
          </p:nvSpPr>
          <p:spPr>
            <a:xfrm>
              <a:off x="5908268" y="512070"/>
              <a:ext cx="3134131" cy="2677656"/>
            </a:xfrm>
            <a:prstGeom prst="rect">
              <a:avLst/>
            </a:prstGeom>
            <a:noFill/>
            <a:ln w="28575">
              <a:solidFill>
                <a:srgbClr val="7AB80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200" b="0" i="0" u="none" strike="noStrike" baseline="0" dirty="0">
                  <a:solidFill>
                    <a:schemeClr val="accent1"/>
                  </a:solidFill>
                  <a:latin typeface="AdvOT483a8203"/>
                </a:rPr>
                <a:t>Dielectric X-band PETS (200 MW)</a:t>
              </a:r>
            </a:p>
            <a:p>
              <a:endParaRPr lang="en-US" sz="1200" dirty="0">
                <a:solidFill>
                  <a:schemeClr val="accent1"/>
                </a:solidFill>
                <a:latin typeface="AdvOT483a8203"/>
              </a:endParaRPr>
            </a:p>
            <a:p>
              <a:endParaRPr lang="en-US" sz="1200" b="0" i="0" u="none" strike="noStrike" baseline="0" dirty="0">
                <a:solidFill>
                  <a:schemeClr val="accent1"/>
                </a:solidFill>
                <a:latin typeface="AdvOT483a8203"/>
              </a:endParaRPr>
            </a:p>
            <a:p>
              <a:endParaRPr lang="en-US" sz="1200" dirty="0">
                <a:solidFill>
                  <a:schemeClr val="accent1"/>
                </a:solidFill>
                <a:latin typeface="AdvOT483a8203"/>
              </a:endParaRPr>
            </a:p>
            <a:p>
              <a:endParaRPr lang="en-US" sz="1200" b="0" i="0" u="none" strike="noStrike" baseline="0" dirty="0">
                <a:solidFill>
                  <a:schemeClr val="accent1"/>
                </a:solidFill>
                <a:latin typeface="AdvOT483a8203"/>
              </a:endParaRPr>
            </a:p>
            <a:p>
              <a:endParaRPr lang="en-US" sz="1200" dirty="0">
                <a:solidFill>
                  <a:schemeClr val="accent1"/>
                </a:solidFill>
                <a:latin typeface="AdvOT483a8203"/>
              </a:endParaRPr>
            </a:p>
            <a:p>
              <a:endParaRPr lang="en-US" sz="1200" b="0" i="0" u="none" strike="noStrike" baseline="0" dirty="0">
                <a:solidFill>
                  <a:schemeClr val="accent1"/>
                </a:solidFill>
                <a:latin typeface="AdvOT483a8203"/>
              </a:endParaRPr>
            </a:p>
            <a:p>
              <a:endParaRPr lang="en-US" sz="1200" dirty="0">
                <a:solidFill>
                  <a:schemeClr val="accent1"/>
                </a:solidFill>
                <a:latin typeface="AdvOT483a8203"/>
              </a:endParaRPr>
            </a:p>
            <a:p>
              <a:endParaRPr lang="en-US" sz="1200" b="0" i="0" u="none" strike="noStrike" baseline="0" dirty="0">
                <a:solidFill>
                  <a:schemeClr val="accent1"/>
                </a:solidFill>
                <a:latin typeface="AdvOT483a8203"/>
              </a:endParaRPr>
            </a:p>
            <a:p>
              <a:endParaRPr lang="en-US" sz="1200" b="0" i="0" u="none" strike="noStrike" baseline="0" dirty="0">
                <a:solidFill>
                  <a:schemeClr val="accent1"/>
                </a:solidFill>
                <a:latin typeface="AdvOT483a8203"/>
              </a:endParaRPr>
            </a:p>
            <a:p>
              <a:endParaRPr lang="en-US" sz="1200" dirty="0">
                <a:solidFill>
                  <a:schemeClr val="accent1"/>
                </a:solidFill>
                <a:latin typeface="AdvOT483a8203"/>
              </a:endParaRPr>
            </a:p>
            <a:p>
              <a:endParaRPr lang="en-US" sz="1200" b="0" i="0" u="none" strike="noStrike" baseline="0" dirty="0">
                <a:solidFill>
                  <a:schemeClr val="accent1"/>
                </a:solidFill>
                <a:latin typeface="AdvOT483a8203"/>
              </a:endParaRPr>
            </a:p>
            <a:p>
              <a:endParaRPr lang="en-US" sz="1200" b="0" i="0" u="none" strike="noStrike" baseline="0" dirty="0">
                <a:solidFill>
                  <a:schemeClr val="accent1"/>
                </a:solidFill>
                <a:latin typeface="AdvOT483a8203"/>
              </a:endParaRPr>
            </a:p>
            <a:p>
              <a:r>
                <a:rPr lang="en-US" sz="1200" b="0" i="0" u="none" strike="noStrike" baseline="0" dirty="0">
                  <a:solidFill>
                    <a:schemeClr val="accent1"/>
                  </a:solidFill>
                  <a:latin typeface="AdvOT483a8203"/>
                </a:rPr>
                <a:t>DOI: 10.1103/PhysRevAccelBeams.23.011301</a:t>
              </a:r>
              <a:endParaRPr lang="en-US" sz="1200" dirty="0">
                <a:solidFill>
                  <a:schemeClr val="accent1"/>
                </a:solidFill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82DADEF-B740-DF93-904A-46C61E895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29269" y="772508"/>
              <a:ext cx="2892007" cy="2132653"/>
            </a:xfrm>
            <a:prstGeom prst="rect">
              <a:avLst/>
            </a:prstGeom>
          </p:spPr>
        </p:pic>
      </p:grp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613E005-F89D-D778-B602-A8132D3D8FCC}"/>
              </a:ext>
            </a:extLst>
          </p:cNvPr>
          <p:cNvCxnSpPr>
            <a:cxnSpLocks/>
          </p:cNvCxnSpPr>
          <p:nvPr/>
        </p:nvCxnSpPr>
        <p:spPr>
          <a:xfrm flipV="1">
            <a:off x="923399" y="2395360"/>
            <a:ext cx="0" cy="2476917"/>
          </a:xfrm>
          <a:prstGeom prst="straightConnector1">
            <a:avLst/>
          </a:prstGeom>
          <a:ln w="28575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3AA0C363-8A2C-EE86-52E8-6E7A6A96E625}"/>
              </a:ext>
            </a:extLst>
          </p:cNvPr>
          <p:cNvCxnSpPr>
            <a:cxnSpLocks/>
          </p:cNvCxnSpPr>
          <p:nvPr/>
        </p:nvCxnSpPr>
        <p:spPr>
          <a:xfrm>
            <a:off x="915600" y="4862952"/>
            <a:ext cx="2614034" cy="0"/>
          </a:xfrm>
          <a:prstGeom prst="straightConnector1">
            <a:avLst/>
          </a:prstGeom>
          <a:ln w="28575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CBE5FE44-1DFA-28B5-7313-26C7A64F0195}"/>
              </a:ext>
            </a:extLst>
          </p:cNvPr>
          <p:cNvSpPr txBox="1"/>
          <p:nvPr/>
        </p:nvSpPr>
        <p:spPr>
          <a:xfrm>
            <a:off x="866264" y="4912421"/>
            <a:ext cx="2435615" cy="2034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2000       2005       2010       2015       2020       2025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85D27424-10AC-1AA0-CAC2-0C4392652407}"/>
              </a:ext>
            </a:extLst>
          </p:cNvPr>
          <p:cNvSpPr/>
          <p:nvPr/>
        </p:nvSpPr>
        <p:spPr>
          <a:xfrm>
            <a:off x="1042116" y="4763550"/>
            <a:ext cx="39131" cy="6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848F0C9-2F59-E1A8-AF3F-CC619FB24B82}"/>
              </a:ext>
            </a:extLst>
          </p:cNvPr>
          <p:cNvSpPr txBox="1"/>
          <p:nvPr/>
        </p:nvSpPr>
        <p:spPr>
          <a:xfrm>
            <a:off x="203899" y="2395360"/>
            <a:ext cx="678391" cy="2641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sz="900" dirty="0"/>
              <a:t>1000 MW</a:t>
            </a:r>
          </a:p>
          <a:p>
            <a:pPr>
              <a:spcBef>
                <a:spcPts val="800"/>
              </a:spcBef>
            </a:pPr>
            <a:r>
              <a:rPr lang="en-US" sz="900" dirty="0"/>
              <a:t>  900 MW</a:t>
            </a:r>
          </a:p>
          <a:p>
            <a:pPr>
              <a:spcBef>
                <a:spcPts val="800"/>
              </a:spcBef>
            </a:pPr>
            <a:r>
              <a:rPr lang="en-US" sz="900" dirty="0"/>
              <a:t>  800 MW</a:t>
            </a:r>
          </a:p>
          <a:p>
            <a:pPr>
              <a:spcBef>
                <a:spcPts val="800"/>
              </a:spcBef>
            </a:pPr>
            <a:r>
              <a:rPr lang="en-US" sz="900" dirty="0"/>
              <a:t>  700 MW</a:t>
            </a:r>
          </a:p>
          <a:p>
            <a:pPr>
              <a:spcBef>
                <a:spcPts val="800"/>
              </a:spcBef>
            </a:pPr>
            <a:r>
              <a:rPr lang="en-US" sz="900" dirty="0"/>
              <a:t>  600 MW</a:t>
            </a:r>
          </a:p>
          <a:p>
            <a:pPr>
              <a:spcBef>
                <a:spcPts val="800"/>
              </a:spcBef>
            </a:pPr>
            <a:r>
              <a:rPr lang="en-US" sz="900" dirty="0"/>
              <a:t>  500 MW</a:t>
            </a:r>
          </a:p>
          <a:p>
            <a:pPr>
              <a:spcBef>
                <a:spcPts val="800"/>
              </a:spcBef>
            </a:pPr>
            <a:r>
              <a:rPr lang="en-US" sz="900" dirty="0"/>
              <a:t>  400 MW</a:t>
            </a:r>
          </a:p>
          <a:p>
            <a:pPr>
              <a:spcBef>
                <a:spcPts val="800"/>
              </a:spcBef>
            </a:pPr>
            <a:r>
              <a:rPr lang="en-US" sz="900" dirty="0"/>
              <a:t>  300 MW</a:t>
            </a:r>
          </a:p>
          <a:p>
            <a:pPr>
              <a:spcBef>
                <a:spcPts val="800"/>
              </a:spcBef>
            </a:pPr>
            <a:r>
              <a:rPr lang="en-US" sz="900" dirty="0"/>
              <a:t>  200 MW</a:t>
            </a:r>
          </a:p>
          <a:p>
            <a:pPr>
              <a:spcBef>
                <a:spcPts val="800"/>
              </a:spcBef>
            </a:pPr>
            <a:r>
              <a:rPr lang="en-US" sz="900" dirty="0"/>
              <a:t>  100 MW</a:t>
            </a:r>
          </a:p>
          <a:p>
            <a:pPr>
              <a:spcBef>
                <a:spcPts val="800"/>
              </a:spcBef>
            </a:pPr>
            <a:r>
              <a:rPr lang="en-US" sz="900" dirty="0"/>
              <a:t>      0 MW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F81DA51-B7B6-E2DE-6C5C-E7EBDB7A8753}"/>
              </a:ext>
            </a:extLst>
          </p:cNvPr>
          <p:cNvSpPr txBox="1"/>
          <p:nvPr/>
        </p:nvSpPr>
        <p:spPr>
          <a:xfrm>
            <a:off x="900934" y="4368588"/>
            <a:ext cx="53732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accent1"/>
                </a:solidFill>
              </a:rPr>
              <a:t>C-band</a:t>
            </a:r>
          </a:p>
          <a:p>
            <a:r>
              <a:rPr lang="en-US" sz="700" dirty="0">
                <a:solidFill>
                  <a:schemeClr val="accent1"/>
                </a:solidFill>
              </a:rPr>
              <a:t>dielectric</a:t>
            </a:r>
          </a:p>
          <a:p>
            <a:r>
              <a:rPr lang="en-US" sz="700" dirty="0">
                <a:solidFill>
                  <a:schemeClr val="accent1"/>
                </a:solidFill>
              </a:rPr>
              <a:t>(2000)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C1E693CE-DA2C-E04A-989D-F3805D9EC339}"/>
              </a:ext>
            </a:extLst>
          </p:cNvPr>
          <p:cNvSpPr/>
          <p:nvPr/>
        </p:nvSpPr>
        <p:spPr>
          <a:xfrm>
            <a:off x="1720406" y="4669546"/>
            <a:ext cx="39131" cy="6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134D45FE-87AA-46FA-1540-8DE939B02AB3}"/>
              </a:ext>
            </a:extLst>
          </p:cNvPr>
          <p:cNvSpPr txBox="1"/>
          <p:nvPr/>
        </p:nvSpPr>
        <p:spPr>
          <a:xfrm>
            <a:off x="1503223" y="4268604"/>
            <a:ext cx="459902" cy="36612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700" dirty="0">
                <a:solidFill>
                  <a:schemeClr val="accent1"/>
                </a:solidFill>
              </a:rPr>
              <a:t>C-band</a:t>
            </a:r>
          </a:p>
          <a:p>
            <a:pPr algn="ctr"/>
            <a:r>
              <a:rPr lang="en-US" sz="700" dirty="0">
                <a:solidFill>
                  <a:schemeClr val="accent1"/>
                </a:solidFill>
              </a:rPr>
              <a:t>dielectric</a:t>
            </a:r>
          </a:p>
          <a:p>
            <a:pPr algn="ctr"/>
            <a:r>
              <a:rPr lang="en-US" sz="700" dirty="0">
                <a:solidFill>
                  <a:schemeClr val="accent1"/>
                </a:solidFill>
              </a:rPr>
              <a:t>(2008)</a:t>
            </a:r>
          </a:p>
        </p:txBody>
      </p:sp>
      <p:sp>
        <p:nvSpPr>
          <p:cNvPr id="1025" name="Oval 1024">
            <a:extLst>
              <a:ext uri="{FF2B5EF4-FFF2-40B4-BE49-F238E27FC236}">
                <a16:creationId xmlns:a16="http://schemas.microsoft.com/office/drawing/2014/main" id="{2FA1E03D-15EC-09C2-143B-C3F0A0EE9A89}"/>
              </a:ext>
            </a:extLst>
          </p:cNvPr>
          <p:cNvSpPr/>
          <p:nvPr/>
        </p:nvSpPr>
        <p:spPr>
          <a:xfrm>
            <a:off x="2662174" y="4470857"/>
            <a:ext cx="39131" cy="6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41F38208-332B-E75F-7416-772F2213926E}"/>
              </a:ext>
            </a:extLst>
          </p:cNvPr>
          <p:cNvSpPr txBox="1"/>
          <p:nvPr/>
        </p:nvSpPr>
        <p:spPr>
          <a:xfrm>
            <a:off x="2668421" y="4411560"/>
            <a:ext cx="1171984" cy="2000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accent1"/>
                </a:solidFill>
              </a:rPr>
              <a:t>X-band dielectric (2018)</a:t>
            </a:r>
          </a:p>
        </p:txBody>
      </p:sp>
      <p:sp>
        <p:nvSpPr>
          <p:cNvPr id="1029" name="Oval 1028">
            <a:extLst>
              <a:ext uri="{FF2B5EF4-FFF2-40B4-BE49-F238E27FC236}">
                <a16:creationId xmlns:a16="http://schemas.microsoft.com/office/drawing/2014/main" id="{1F6E70B3-A017-75EA-D1E4-DFF7BBC9FBE7}"/>
              </a:ext>
            </a:extLst>
          </p:cNvPr>
          <p:cNvSpPr/>
          <p:nvPr/>
        </p:nvSpPr>
        <p:spPr>
          <a:xfrm>
            <a:off x="2662174" y="4255990"/>
            <a:ext cx="39131" cy="63059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016A14F1-B536-9D72-4AAA-EAE41D608C56}"/>
              </a:ext>
            </a:extLst>
          </p:cNvPr>
          <p:cNvSpPr txBox="1"/>
          <p:nvPr/>
        </p:nvSpPr>
        <p:spPr>
          <a:xfrm>
            <a:off x="2668421" y="4196694"/>
            <a:ext cx="1120186" cy="1762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tx2"/>
                </a:solidFill>
              </a:rPr>
              <a:t>X-band metallic (2018)</a:t>
            </a:r>
          </a:p>
        </p:txBody>
      </p:sp>
      <p:sp>
        <p:nvSpPr>
          <p:cNvPr id="1031" name="Rectangle 1030">
            <a:extLst>
              <a:ext uri="{FF2B5EF4-FFF2-40B4-BE49-F238E27FC236}">
                <a16:creationId xmlns:a16="http://schemas.microsoft.com/office/drawing/2014/main" id="{6C1C3C73-1B8B-B127-CCD4-56740A7CA508}"/>
              </a:ext>
            </a:extLst>
          </p:cNvPr>
          <p:cNvSpPr/>
          <p:nvPr/>
        </p:nvSpPr>
        <p:spPr>
          <a:xfrm>
            <a:off x="1888657" y="3070466"/>
            <a:ext cx="602995" cy="1788377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32" name="Oval 1031">
            <a:extLst>
              <a:ext uri="{FF2B5EF4-FFF2-40B4-BE49-F238E27FC236}">
                <a16:creationId xmlns:a16="http://schemas.microsoft.com/office/drawing/2014/main" id="{746163A4-9F44-6E69-ABCC-8506D8F9198B}"/>
              </a:ext>
            </a:extLst>
          </p:cNvPr>
          <p:cNvSpPr/>
          <p:nvPr/>
        </p:nvSpPr>
        <p:spPr>
          <a:xfrm>
            <a:off x="2825224" y="3913547"/>
            <a:ext cx="39131" cy="63059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540418A9-57AC-2EC4-DBF9-CB2F7FF219B0}"/>
              </a:ext>
            </a:extLst>
          </p:cNvPr>
          <p:cNvSpPr txBox="1"/>
          <p:nvPr/>
        </p:nvSpPr>
        <p:spPr>
          <a:xfrm>
            <a:off x="2797132" y="3792851"/>
            <a:ext cx="1164479" cy="2000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tx2"/>
                </a:solidFill>
              </a:rPr>
              <a:t>X-band metallic (2020)</a:t>
            </a:r>
          </a:p>
        </p:txBody>
      </p:sp>
      <p:sp>
        <p:nvSpPr>
          <p:cNvPr id="1034" name="Oval 1033">
            <a:extLst>
              <a:ext uri="{FF2B5EF4-FFF2-40B4-BE49-F238E27FC236}">
                <a16:creationId xmlns:a16="http://schemas.microsoft.com/office/drawing/2014/main" id="{594BD9D9-346C-C0E1-8F28-832F45F2345B}"/>
              </a:ext>
            </a:extLst>
          </p:cNvPr>
          <p:cNvSpPr/>
          <p:nvPr/>
        </p:nvSpPr>
        <p:spPr>
          <a:xfrm>
            <a:off x="2740438" y="4014265"/>
            <a:ext cx="39131" cy="63059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197DFFA7-6616-CCA8-48BB-603E1476D6E7}"/>
              </a:ext>
            </a:extLst>
          </p:cNvPr>
          <p:cNvSpPr txBox="1"/>
          <p:nvPr/>
        </p:nvSpPr>
        <p:spPr>
          <a:xfrm>
            <a:off x="2746685" y="3954969"/>
            <a:ext cx="1120186" cy="2000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accent6"/>
                </a:solidFill>
              </a:rPr>
              <a:t>X-band MTM (2019)</a:t>
            </a:r>
          </a:p>
        </p:txBody>
      </p:sp>
      <p:sp>
        <p:nvSpPr>
          <p:cNvPr id="1036" name="Oval 1035">
            <a:extLst>
              <a:ext uri="{FF2B5EF4-FFF2-40B4-BE49-F238E27FC236}">
                <a16:creationId xmlns:a16="http://schemas.microsoft.com/office/drawing/2014/main" id="{0ADB30CA-6270-0250-521D-01305916D20B}"/>
              </a:ext>
            </a:extLst>
          </p:cNvPr>
          <p:cNvSpPr/>
          <p:nvPr/>
        </p:nvSpPr>
        <p:spPr>
          <a:xfrm>
            <a:off x="2916532" y="3503958"/>
            <a:ext cx="39131" cy="63059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37" name="TextBox 1036">
            <a:extLst>
              <a:ext uri="{FF2B5EF4-FFF2-40B4-BE49-F238E27FC236}">
                <a16:creationId xmlns:a16="http://schemas.microsoft.com/office/drawing/2014/main" id="{08BB18EB-C2C5-33BD-1B99-1517AFFAF924}"/>
              </a:ext>
            </a:extLst>
          </p:cNvPr>
          <p:cNvSpPr txBox="1"/>
          <p:nvPr/>
        </p:nvSpPr>
        <p:spPr>
          <a:xfrm>
            <a:off x="2519115" y="3330900"/>
            <a:ext cx="997475" cy="1762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accent6"/>
                </a:solidFill>
              </a:rPr>
              <a:t>X-band MTM (2021)</a:t>
            </a:r>
          </a:p>
        </p:txBody>
      </p:sp>
      <p:sp>
        <p:nvSpPr>
          <p:cNvPr id="1038" name="TextBox 1037">
            <a:extLst>
              <a:ext uri="{FF2B5EF4-FFF2-40B4-BE49-F238E27FC236}">
                <a16:creationId xmlns:a16="http://schemas.microsoft.com/office/drawing/2014/main" id="{CE0D5C40-8823-FD9F-B74E-5606F0B255EA}"/>
              </a:ext>
            </a:extLst>
          </p:cNvPr>
          <p:cNvSpPr txBox="1"/>
          <p:nvPr/>
        </p:nvSpPr>
        <p:spPr>
          <a:xfrm>
            <a:off x="1734082" y="2788327"/>
            <a:ext cx="892089" cy="2712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700" dirty="0"/>
              <a:t>AWA energy upgrade</a:t>
            </a:r>
          </a:p>
          <a:p>
            <a:pPr algn="ctr"/>
            <a:r>
              <a:rPr lang="en-US" sz="700" dirty="0"/>
              <a:t>15 MeV </a:t>
            </a:r>
            <a:r>
              <a:rPr lang="en-US" sz="700" dirty="0">
                <a:sym typeface="Wingdings" panose="05000000000000000000" pitchFamily="2" charset="2"/>
              </a:rPr>
              <a:t> 65 MeV</a:t>
            </a:r>
            <a:endParaRPr lang="en-US" sz="700" dirty="0"/>
          </a:p>
        </p:txBody>
      </p:sp>
      <p:sp>
        <p:nvSpPr>
          <p:cNvPr id="1039" name="TextBox 1038">
            <a:extLst>
              <a:ext uri="{FF2B5EF4-FFF2-40B4-BE49-F238E27FC236}">
                <a16:creationId xmlns:a16="http://schemas.microsoft.com/office/drawing/2014/main" id="{48B79336-C3B6-F099-2872-1D2466942A67}"/>
              </a:ext>
            </a:extLst>
          </p:cNvPr>
          <p:cNvSpPr txBox="1"/>
          <p:nvPr/>
        </p:nvSpPr>
        <p:spPr>
          <a:xfrm>
            <a:off x="1949712" y="4630261"/>
            <a:ext cx="973039" cy="17628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700" dirty="0">
                <a:solidFill>
                  <a:schemeClr val="accent1"/>
                </a:solidFill>
              </a:rPr>
              <a:t>K-band dielectric (2010)</a:t>
            </a:r>
          </a:p>
        </p:txBody>
      </p:sp>
      <p:sp>
        <p:nvSpPr>
          <p:cNvPr id="1040" name="Oval 1039">
            <a:extLst>
              <a:ext uri="{FF2B5EF4-FFF2-40B4-BE49-F238E27FC236}">
                <a16:creationId xmlns:a16="http://schemas.microsoft.com/office/drawing/2014/main" id="{799EE6F0-9D39-7AFE-B5C0-52B3E64CA564}"/>
              </a:ext>
            </a:extLst>
          </p:cNvPr>
          <p:cNvSpPr/>
          <p:nvPr/>
        </p:nvSpPr>
        <p:spPr>
          <a:xfrm>
            <a:off x="1909544" y="4696405"/>
            <a:ext cx="39131" cy="6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1041" name="Straight Connector 1040">
            <a:extLst>
              <a:ext uri="{FF2B5EF4-FFF2-40B4-BE49-F238E27FC236}">
                <a16:creationId xmlns:a16="http://schemas.microsoft.com/office/drawing/2014/main" id="{D3B82027-09C0-AEEE-3151-7AF0AA3C87D5}"/>
              </a:ext>
            </a:extLst>
          </p:cNvPr>
          <p:cNvCxnSpPr/>
          <p:nvPr/>
        </p:nvCxnSpPr>
        <p:spPr>
          <a:xfrm>
            <a:off x="923399" y="2532291"/>
            <a:ext cx="2606235" cy="0"/>
          </a:xfrm>
          <a:prstGeom prst="line">
            <a:avLst/>
          </a:prstGeom>
          <a:ln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FE1A480-B274-1A1C-0631-91997992A3A5}"/>
              </a:ext>
            </a:extLst>
          </p:cNvPr>
          <p:cNvGrpSpPr/>
          <p:nvPr/>
        </p:nvGrpSpPr>
        <p:grpSpPr>
          <a:xfrm>
            <a:off x="223369" y="524564"/>
            <a:ext cx="5607868" cy="1868402"/>
            <a:chOff x="223369" y="524564"/>
            <a:chExt cx="5607868" cy="1868402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089CBE84-1354-5373-3B8E-FEF5F382EC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219574" y="863881"/>
              <a:ext cx="1487434" cy="1008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CB27785-DB66-722A-B017-459C617B6536}"/>
                </a:ext>
              </a:extLst>
            </p:cNvPr>
            <p:cNvSpPr txBox="1"/>
            <p:nvPr/>
          </p:nvSpPr>
          <p:spPr>
            <a:xfrm>
              <a:off x="2181602" y="2115967"/>
              <a:ext cx="293332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J. Picard et al., PRAB 25, 051301 (2022) 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E6638F3-BE31-3C65-F081-98AE83959359}"/>
                </a:ext>
              </a:extLst>
            </p:cNvPr>
            <p:cNvSpPr txBox="1"/>
            <p:nvPr/>
          </p:nvSpPr>
          <p:spPr>
            <a:xfrm>
              <a:off x="273377" y="541818"/>
              <a:ext cx="2457777" cy="184666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 lIns="45720" tIns="0" rIns="45720" bIns="0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MTM X-band PETS (565 MW)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3201B83-18EC-11D2-A79B-7539A9820630}"/>
                </a:ext>
              </a:extLst>
            </p:cNvPr>
            <p:cNvSpPr/>
            <p:nvPr/>
          </p:nvSpPr>
          <p:spPr>
            <a:xfrm>
              <a:off x="254001" y="524564"/>
              <a:ext cx="5506243" cy="186041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E5DBAD8-B4D6-BA8F-B89D-31EBC6E62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07674" y="911089"/>
              <a:ext cx="2020357" cy="1015059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A6F8831-AC8B-7F98-4DAB-C8A0E0718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7549" y="818886"/>
              <a:ext cx="1480039" cy="114646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749F759-04F4-405C-63B0-67C705D0B9E9}"/>
                </a:ext>
              </a:extLst>
            </p:cNvPr>
            <p:cNvSpPr txBox="1"/>
            <p:nvPr/>
          </p:nvSpPr>
          <p:spPr>
            <a:xfrm>
              <a:off x="223369" y="1904919"/>
              <a:ext cx="5607868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/>
              <a:r>
                <a:rPr lang="en-US" sz="1050" dirty="0">
                  <a:solidFill>
                    <a:srgbClr val="FF0000"/>
                  </a:solidFill>
                </a:rPr>
                <a:t>Highest peak power as 565 MW from a train of eight bunches with a total charge of 355 </a:t>
              </a:r>
              <a:r>
                <a:rPr lang="en-US" sz="1050" dirty="0" err="1">
                  <a:solidFill>
                    <a:srgbClr val="FF0000"/>
                  </a:solidFill>
                </a:rPr>
                <a:t>nC</a:t>
              </a:r>
              <a:endParaRPr lang="en-US" sz="105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270B9D3-C257-DA0F-FF59-DACAD62BA249}"/>
              </a:ext>
            </a:extLst>
          </p:cNvPr>
          <p:cNvGrpSpPr/>
          <p:nvPr/>
        </p:nvGrpSpPr>
        <p:grpSpPr>
          <a:xfrm>
            <a:off x="4850438" y="3451327"/>
            <a:ext cx="4191961" cy="1664498"/>
            <a:chOff x="4850438" y="3451327"/>
            <a:chExt cx="4191961" cy="166449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B0F918E-5A8A-FDCD-1378-2EC819EA4F94}"/>
                </a:ext>
              </a:extLst>
            </p:cNvPr>
            <p:cNvSpPr/>
            <p:nvPr/>
          </p:nvSpPr>
          <p:spPr>
            <a:xfrm>
              <a:off x="4850438" y="3451327"/>
              <a:ext cx="4191961" cy="166449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128BC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357103E-297D-2CEF-64CB-597D1E472A84}"/>
                </a:ext>
              </a:extLst>
            </p:cNvPr>
            <p:cNvGrpSpPr/>
            <p:nvPr/>
          </p:nvGrpSpPr>
          <p:grpSpPr>
            <a:xfrm>
              <a:off x="4940295" y="3451327"/>
              <a:ext cx="2554905" cy="1198308"/>
              <a:chOff x="2696318" y="-415685"/>
              <a:chExt cx="2554905" cy="1198308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3D5325A-CCD3-316F-E5A1-C6FA45EFF278}"/>
                  </a:ext>
                </a:extLst>
              </p:cNvPr>
              <p:cNvSpPr txBox="1"/>
              <p:nvPr/>
            </p:nvSpPr>
            <p:spPr>
              <a:xfrm>
                <a:off x="2696318" y="-415685"/>
                <a:ext cx="2457777" cy="184666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</p:spPr>
            <p:txBody>
              <a:bodyPr wrap="square" lIns="45720" tIns="0" rIns="45720" bIns="0" rtlCol="0">
                <a:spAutoFit/>
              </a:bodyPr>
              <a:lstStyle/>
              <a:p>
                <a:r>
                  <a:rPr lang="en-US" sz="1200" dirty="0">
                    <a:solidFill>
                      <a:srgbClr val="128BCE"/>
                    </a:solidFill>
                  </a:rPr>
                  <a:t>Metallic X-band PETS (400 MW)</a:t>
                </a: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5543787-200E-F3CD-0255-CB86D3DDFB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02708" y="-185116"/>
                <a:ext cx="2548515" cy="967739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4EFDFB0-0C12-06D3-1EA2-BC2ED8CD1DF6}"/>
                </a:ext>
              </a:extLst>
            </p:cNvPr>
            <p:cNvSpPr txBox="1"/>
            <p:nvPr/>
          </p:nvSpPr>
          <p:spPr>
            <a:xfrm>
              <a:off x="4898219" y="4646838"/>
              <a:ext cx="3917382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128BC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J. Shao </a:t>
              </a:r>
              <a:r>
                <a:rPr lang="en-US" sz="1100" i="1" dirty="0">
                  <a:solidFill>
                    <a:srgbClr val="128BC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et. al</a:t>
              </a:r>
              <a:r>
                <a:rPr lang="en-US" sz="1100" dirty="0">
                  <a:solidFill>
                    <a:srgbClr val="128BC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., https://accelconf.web.cern.ch/ipac2019/papers/MOPRB069.pdf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A25A473-1419-5444-1CAF-8E7D490C5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15441" y="3580998"/>
              <a:ext cx="1481859" cy="1088548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0561A15-31FF-0FA3-1CCD-7356A8364A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6111" y="16510"/>
            <a:ext cx="943218" cy="428047"/>
          </a:xfrm>
          <a:prstGeom prst="rect">
            <a:avLst/>
          </a:prstGeom>
          <a:ln>
            <a:solidFill>
              <a:srgbClr val="CD1D1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5FCB22-263F-247B-6C18-74405BEC9E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64727" y="18299"/>
            <a:ext cx="956549" cy="4244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15B2224-9060-5022-4A47-A88669FEF6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63633" y="14816"/>
            <a:ext cx="1232666" cy="43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4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524C25-ECA9-EA90-1B96-1EF7C1F8AF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400" dirty="0"/>
              <a:t>TBA: high-gradient structures: accelerator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0F0D5E-5432-E69F-05BC-F9E911E7993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343400" y="4854575"/>
            <a:ext cx="457200" cy="138113"/>
          </a:xfrm>
        </p:spPr>
        <p:txBody>
          <a:bodyPr/>
          <a:lstStyle/>
          <a:p>
            <a:fld id="{AEFAAC5A-9C4F-4278-920D-DF2BAB595749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8911E4A-7A4A-2EDF-3747-CCC16AF86194}"/>
              </a:ext>
            </a:extLst>
          </p:cNvPr>
          <p:cNvGrpSpPr/>
          <p:nvPr/>
        </p:nvGrpSpPr>
        <p:grpSpPr>
          <a:xfrm>
            <a:off x="2275200" y="237600"/>
            <a:ext cx="4593600" cy="2390400"/>
            <a:chOff x="4500000" y="813600"/>
            <a:chExt cx="4593600" cy="23904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6D87EEE-0EA9-A311-A068-7A47BC00CC85}"/>
                </a:ext>
              </a:extLst>
            </p:cNvPr>
            <p:cNvSpPr/>
            <p:nvPr/>
          </p:nvSpPr>
          <p:spPr>
            <a:xfrm>
              <a:off x="4500000" y="813600"/>
              <a:ext cx="4593600" cy="2390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952AE45-297A-F94C-955B-2360E17DA317}"/>
                </a:ext>
              </a:extLst>
            </p:cNvPr>
            <p:cNvSpPr/>
            <p:nvPr/>
          </p:nvSpPr>
          <p:spPr>
            <a:xfrm>
              <a:off x="5478832" y="1507368"/>
              <a:ext cx="3543721" cy="11152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7" name="Group 56">
              <a:extLst>
                <a:ext uri="{FF2B5EF4-FFF2-40B4-BE49-F238E27FC236}">
                  <a16:creationId xmlns:a16="http://schemas.microsoft.com/office/drawing/2014/main" id="{5C2FA5AD-3CA5-DC2F-4161-DF0A4806D369}"/>
                </a:ext>
              </a:extLst>
            </p:cNvPr>
            <p:cNvGrpSpPr/>
            <p:nvPr/>
          </p:nvGrpSpPr>
          <p:grpSpPr>
            <a:xfrm>
              <a:off x="5555349" y="1541391"/>
              <a:ext cx="1979871" cy="1148332"/>
              <a:chOff x="1778000" y="1531938"/>
              <a:chExt cx="4984750" cy="2246280"/>
            </a:xfrm>
          </p:grpSpPr>
          <p:grpSp>
            <p:nvGrpSpPr>
              <p:cNvPr id="15" name="Group 3">
                <a:extLst>
                  <a:ext uri="{FF2B5EF4-FFF2-40B4-BE49-F238E27FC236}">
                    <a16:creationId xmlns:a16="http://schemas.microsoft.com/office/drawing/2014/main" id="{88B1EF18-93BD-2792-01F6-65BA93B5F3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22563" y="1531938"/>
                <a:ext cx="4040187" cy="2036762"/>
                <a:chOff x="531" y="1709"/>
                <a:chExt cx="2585" cy="1707"/>
              </a:xfrm>
            </p:grpSpPr>
            <p:sp>
              <p:nvSpPr>
                <p:cNvPr id="20" name="Rectangle 4">
                  <a:extLst>
                    <a:ext uri="{FF2B5EF4-FFF2-40B4-BE49-F238E27FC236}">
                      <a16:creationId xmlns:a16="http://schemas.microsoft.com/office/drawing/2014/main" id="{FF86AC31-A02A-FF16-C921-30B3B234B1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8" y="2107"/>
                  <a:ext cx="432" cy="10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Rectangle 5">
                  <a:extLst>
                    <a:ext uri="{FF2B5EF4-FFF2-40B4-BE49-F238E27FC236}">
                      <a16:creationId xmlns:a16="http://schemas.microsoft.com/office/drawing/2014/main" id="{5ABC3084-E558-70CD-485C-A9BD605D21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274"/>
                  <a:ext cx="1403" cy="35"/>
                </a:xfrm>
                <a:prstGeom prst="rect">
                  <a:avLst/>
                </a:pr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Rectangle 6">
                  <a:extLst>
                    <a:ext uri="{FF2B5EF4-FFF2-40B4-BE49-F238E27FC236}">
                      <a16:creationId xmlns:a16="http://schemas.microsoft.com/office/drawing/2014/main" id="{170D1A6E-3FD3-1AD4-7D3A-05F19C224D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269"/>
                  <a:ext cx="1403" cy="35"/>
                </a:xfrm>
                <a:prstGeom prst="rect">
                  <a:avLst/>
                </a:prstGeom>
                <a:solidFill>
                  <a:srgbClr val="D8D0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" name="Rectangle 7">
                  <a:extLst>
                    <a:ext uri="{FF2B5EF4-FFF2-40B4-BE49-F238E27FC236}">
                      <a16:creationId xmlns:a16="http://schemas.microsoft.com/office/drawing/2014/main" id="{443F2C60-44DF-B2B1-A9C7-36348B81A1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266"/>
                  <a:ext cx="1403" cy="35"/>
                </a:xfrm>
                <a:prstGeom prst="rect">
                  <a:avLst/>
                </a:prstGeom>
                <a:solidFill>
                  <a:srgbClr val="D2C5C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" name="Rectangle 8">
                  <a:extLst>
                    <a:ext uri="{FF2B5EF4-FFF2-40B4-BE49-F238E27FC236}">
                      <a16:creationId xmlns:a16="http://schemas.microsoft.com/office/drawing/2014/main" id="{FA60E4E4-5B14-B374-F0C7-B35D8DCA16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262"/>
                  <a:ext cx="1403" cy="35"/>
                </a:xfrm>
                <a:prstGeom prst="rect">
                  <a:avLst/>
                </a:prstGeom>
                <a:solidFill>
                  <a:srgbClr val="C8B5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Rectangle 9">
                  <a:extLst>
                    <a:ext uri="{FF2B5EF4-FFF2-40B4-BE49-F238E27FC236}">
                      <a16:creationId xmlns:a16="http://schemas.microsoft.com/office/drawing/2014/main" id="{C0C14AD6-658C-CA68-9004-DC3B9CB173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258"/>
                  <a:ext cx="1403" cy="35"/>
                </a:xfrm>
                <a:prstGeom prst="rect">
                  <a:avLst/>
                </a:prstGeom>
                <a:solidFill>
                  <a:srgbClr val="BEA5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Rectangle 10">
                  <a:extLst>
                    <a:ext uri="{FF2B5EF4-FFF2-40B4-BE49-F238E27FC236}">
                      <a16:creationId xmlns:a16="http://schemas.microsoft.com/office/drawing/2014/main" id="{939F9828-25FD-88E8-5FE2-61CF1E4714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254"/>
                  <a:ext cx="1403" cy="35"/>
                </a:xfrm>
                <a:prstGeom prst="rect">
                  <a:avLst/>
                </a:prstGeom>
                <a:solidFill>
                  <a:srgbClr val="B495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Freeform 11">
                  <a:extLst>
                    <a:ext uri="{FF2B5EF4-FFF2-40B4-BE49-F238E27FC236}">
                      <a16:creationId xmlns:a16="http://schemas.microsoft.com/office/drawing/2014/main" id="{6BBD84C9-0AF1-521E-14D4-270D2E97BC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4" y="3253"/>
                  <a:ext cx="1403" cy="35"/>
                </a:xfrm>
                <a:custGeom>
                  <a:avLst/>
                  <a:gdLst>
                    <a:gd name="T0" fmla="*/ 2 w 4902"/>
                    <a:gd name="T1" fmla="*/ 3 h 3"/>
                    <a:gd name="T2" fmla="*/ 4902 w 4902"/>
                    <a:gd name="T3" fmla="*/ 3 h 3"/>
                    <a:gd name="T4" fmla="*/ 4900 w 4902"/>
                    <a:gd name="T5" fmla="*/ 0 h 3"/>
                    <a:gd name="T6" fmla="*/ 0 w 4902"/>
                    <a:gd name="T7" fmla="*/ 0 h 3"/>
                    <a:gd name="T8" fmla="*/ 2 w 4902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02" h="3">
                      <a:moveTo>
                        <a:pt x="2" y="3"/>
                      </a:moveTo>
                      <a:lnTo>
                        <a:pt x="4902" y="3"/>
                      </a:lnTo>
                      <a:lnTo>
                        <a:pt x="4900" y="0"/>
                      </a:lnTo>
                      <a:lnTo>
                        <a:pt x="0" y="0"/>
                      </a:ln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B1909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Freeform 12">
                  <a:extLst>
                    <a:ext uri="{FF2B5EF4-FFF2-40B4-BE49-F238E27FC236}">
                      <a16:creationId xmlns:a16="http://schemas.microsoft.com/office/drawing/2014/main" id="{3CDCE909-D3C7-BAD9-2C38-BA5D6FA8AA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4" y="3251"/>
                  <a:ext cx="1403" cy="35"/>
                </a:xfrm>
                <a:custGeom>
                  <a:avLst/>
                  <a:gdLst>
                    <a:gd name="T0" fmla="*/ 0 w 4902"/>
                    <a:gd name="T1" fmla="*/ 3 h 3"/>
                    <a:gd name="T2" fmla="*/ 4900 w 4902"/>
                    <a:gd name="T3" fmla="*/ 3 h 3"/>
                    <a:gd name="T4" fmla="*/ 4902 w 4902"/>
                    <a:gd name="T5" fmla="*/ 0 h 3"/>
                    <a:gd name="T6" fmla="*/ 2 w 4902"/>
                    <a:gd name="T7" fmla="*/ 0 h 3"/>
                    <a:gd name="T8" fmla="*/ 0 w 4902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02" h="3">
                      <a:moveTo>
                        <a:pt x="0" y="3"/>
                      </a:moveTo>
                      <a:lnTo>
                        <a:pt x="4900" y="3"/>
                      </a:lnTo>
                      <a:lnTo>
                        <a:pt x="4902" y="0"/>
                      </a:lnTo>
                      <a:lnTo>
                        <a:pt x="2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AE8A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Rectangle 13">
                  <a:extLst>
                    <a:ext uri="{FF2B5EF4-FFF2-40B4-BE49-F238E27FC236}">
                      <a16:creationId xmlns:a16="http://schemas.microsoft.com/office/drawing/2014/main" id="{357DD2AA-DA25-56AF-AB86-3058063152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249"/>
                  <a:ext cx="1403" cy="35"/>
                </a:xfrm>
                <a:prstGeom prst="rect">
                  <a:avLst/>
                </a:prstGeom>
                <a:solidFill>
                  <a:srgbClr val="AA85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Rectangle 14">
                  <a:extLst>
                    <a:ext uri="{FF2B5EF4-FFF2-40B4-BE49-F238E27FC236}">
                      <a16:creationId xmlns:a16="http://schemas.microsoft.com/office/drawing/2014/main" id="{5EA955A3-A036-336F-960C-EBA4C62F83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245"/>
                  <a:ext cx="1403" cy="35"/>
                </a:xfrm>
                <a:prstGeom prst="rect">
                  <a:avLst/>
                </a:prstGeom>
                <a:solidFill>
                  <a:srgbClr val="A075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Rectangle 15">
                  <a:extLst>
                    <a:ext uri="{FF2B5EF4-FFF2-40B4-BE49-F238E27FC236}">
                      <a16:creationId xmlns:a16="http://schemas.microsoft.com/office/drawing/2014/main" id="{B0779B0D-D292-4514-A8E2-240DD40660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242"/>
                  <a:ext cx="1403" cy="35"/>
                </a:xfrm>
                <a:prstGeom prst="rect">
                  <a:avLst/>
                </a:prstGeom>
                <a:solidFill>
                  <a:srgbClr val="97656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Rectangle 16">
                  <a:extLst>
                    <a:ext uri="{FF2B5EF4-FFF2-40B4-BE49-F238E27FC236}">
                      <a16:creationId xmlns:a16="http://schemas.microsoft.com/office/drawing/2014/main" id="{26FACE39-279C-0A27-9DEF-9B7FEC2C37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238"/>
                  <a:ext cx="1403" cy="35"/>
                </a:xfrm>
                <a:prstGeom prst="rect">
                  <a:avLst/>
                </a:prstGeom>
                <a:solidFill>
                  <a:srgbClr val="905A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Rectangle 17">
                  <a:extLst>
                    <a:ext uri="{FF2B5EF4-FFF2-40B4-BE49-F238E27FC236}">
                      <a16:creationId xmlns:a16="http://schemas.microsoft.com/office/drawing/2014/main" id="{4B5F123D-358B-4134-7B3C-E38F7F0E7C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233"/>
                  <a:ext cx="1403" cy="35"/>
                </a:xfrm>
                <a:prstGeom prst="rect">
                  <a:avLst/>
                </a:prstGeom>
                <a:solidFill>
                  <a:srgbClr val="8345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" name="Rectangle 18">
                  <a:extLst>
                    <a:ext uri="{FF2B5EF4-FFF2-40B4-BE49-F238E27FC236}">
                      <a16:creationId xmlns:a16="http://schemas.microsoft.com/office/drawing/2014/main" id="{D7ED1C9E-B10A-C6FA-CC35-74E72E4556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278"/>
                  <a:ext cx="1403" cy="35"/>
                </a:xfrm>
                <a:prstGeom prst="rect">
                  <a:avLst/>
                </a:prstGeom>
                <a:solidFill>
                  <a:srgbClr val="DFDBD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Rectangle 19">
                  <a:extLst>
                    <a:ext uri="{FF2B5EF4-FFF2-40B4-BE49-F238E27FC236}">
                      <a16:creationId xmlns:a16="http://schemas.microsoft.com/office/drawing/2014/main" id="{17B43CC1-F727-59AA-7025-BABA06799C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282"/>
                  <a:ext cx="1403" cy="35"/>
                </a:xfrm>
                <a:prstGeom prst="rect">
                  <a:avLst/>
                </a:prstGeom>
                <a:solidFill>
                  <a:srgbClr val="D5CB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20">
                  <a:extLst>
                    <a:ext uri="{FF2B5EF4-FFF2-40B4-BE49-F238E27FC236}">
                      <a16:creationId xmlns:a16="http://schemas.microsoft.com/office/drawing/2014/main" id="{86894857-764A-2B39-95C4-87B5480830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286"/>
                  <a:ext cx="1403" cy="35"/>
                </a:xfrm>
                <a:prstGeom prst="rect">
                  <a:avLst/>
                </a:prstGeom>
                <a:solidFill>
                  <a:srgbClr val="CBBB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Rectangle 21">
                  <a:extLst>
                    <a:ext uri="{FF2B5EF4-FFF2-40B4-BE49-F238E27FC236}">
                      <a16:creationId xmlns:a16="http://schemas.microsoft.com/office/drawing/2014/main" id="{11F4280E-87AB-684B-44DA-85415980CC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289"/>
                  <a:ext cx="1403" cy="35"/>
                </a:xfrm>
                <a:prstGeom prst="rect">
                  <a:avLst/>
                </a:prstGeom>
                <a:solidFill>
                  <a:srgbClr val="C5B0B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Rectangle 22">
                  <a:extLst>
                    <a:ext uri="{FF2B5EF4-FFF2-40B4-BE49-F238E27FC236}">
                      <a16:creationId xmlns:a16="http://schemas.microsoft.com/office/drawing/2014/main" id="{639D1444-DA09-2DDF-1552-2580970421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293"/>
                  <a:ext cx="1403" cy="35"/>
                </a:xfrm>
                <a:prstGeom prst="rect">
                  <a:avLst/>
                </a:prstGeom>
                <a:solidFill>
                  <a:srgbClr val="BB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" name="Freeform 23">
                  <a:extLst>
                    <a:ext uri="{FF2B5EF4-FFF2-40B4-BE49-F238E27FC236}">
                      <a16:creationId xmlns:a16="http://schemas.microsoft.com/office/drawing/2014/main" id="{962DD233-3CE9-0AD2-7671-8E1A1EAB89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4" y="3297"/>
                  <a:ext cx="1403" cy="35"/>
                </a:xfrm>
                <a:custGeom>
                  <a:avLst/>
                  <a:gdLst>
                    <a:gd name="T0" fmla="*/ 2 w 4902"/>
                    <a:gd name="T1" fmla="*/ 0 h 3"/>
                    <a:gd name="T2" fmla="*/ 4902 w 4902"/>
                    <a:gd name="T3" fmla="*/ 0 h 3"/>
                    <a:gd name="T4" fmla="*/ 4900 w 4902"/>
                    <a:gd name="T5" fmla="*/ 3 h 3"/>
                    <a:gd name="T6" fmla="*/ 0 w 4902"/>
                    <a:gd name="T7" fmla="*/ 3 h 3"/>
                    <a:gd name="T8" fmla="*/ 2 w 490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02" h="3">
                      <a:moveTo>
                        <a:pt x="2" y="0"/>
                      </a:moveTo>
                      <a:lnTo>
                        <a:pt x="4902" y="0"/>
                      </a:lnTo>
                      <a:lnTo>
                        <a:pt x="4900" y="3"/>
                      </a:lnTo>
                      <a:lnTo>
                        <a:pt x="0" y="3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B1909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" name="Freeform 24">
                  <a:extLst>
                    <a:ext uri="{FF2B5EF4-FFF2-40B4-BE49-F238E27FC236}">
                      <a16:creationId xmlns:a16="http://schemas.microsoft.com/office/drawing/2014/main" id="{D803AE4B-39A3-7B3B-DF49-703DC0B3E3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4" y="3299"/>
                  <a:ext cx="1403" cy="35"/>
                </a:xfrm>
                <a:custGeom>
                  <a:avLst/>
                  <a:gdLst>
                    <a:gd name="T0" fmla="*/ 0 w 4902"/>
                    <a:gd name="T1" fmla="*/ 0 h 4"/>
                    <a:gd name="T2" fmla="*/ 4900 w 4902"/>
                    <a:gd name="T3" fmla="*/ 0 h 4"/>
                    <a:gd name="T4" fmla="*/ 4902 w 4902"/>
                    <a:gd name="T5" fmla="*/ 4 h 4"/>
                    <a:gd name="T6" fmla="*/ 2 w 4902"/>
                    <a:gd name="T7" fmla="*/ 4 h 4"/>
                    <a:gd name="T8" fmla="*/ 0 w 4902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02" h="4">
                      <a:moveTo>
                        <a:pt x="0" y="0"/>
                      </a:moveTo>
                      <a:lnTo>
                        <a:pt x="4900" y="0"/>
                      </a:lnTo>
                      <a:lnTo>
                        <a:pt x="4902" y="4"/>
                      </a:lnTo>
                      <a:lnTo>
                        <a:pt x="2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E8A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" name="Rectangle 25">
                  <a:extLst>
                    <a:ext uri="{FF2B5EF4-FFF2-40B4-BE49-F238E27FC236}">
                      <a16:creationId xmlns:a16="http://schemas.microsoft.com/office/drawing/2014/main" id="{CF1E9FDC-14A8-4D61-7AAF-B1605D73C9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302"/>
                  <a:ext cx="1403" cy="35"/>
                </a:xfrm>
                <a:prstGeom prst="rect">
                  <a:avLst/>
                </a:prstGeom>
                <a:solidFill>
                  <a:srgbClr val="A7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" name="Rectangle 26">
                  <a:extLst>
                    <a:ext uri="{FF2B5EF4-FFF2-40B4-BE49-F238E27FC236}">
                      <a16:creationId xmlns:a16="http://schemas.microsoft.com/office/drawing/2014/main" id="{12F01215-37BA-A4B5-CAC3-70C6D177C1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306"/>
                  <a:ext cx="1403" cy="35"/>
                </a:xfrm>
                <a:prstGeom prst="rect">
                  <a:avLst/>
                </a:prstGeom>
                <a:solidFill>
                  <a:srgbClr val="9D70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27">
                  <a:extLst>
                    <a:ext uri="{FF2B5EF4-FFF2-40B4-BE49-F238E27FC236}">
                      <a16:creationId xmlns:a16="http://schemas.microsoft.com/office/drawing/2014/main" id="{D16110E8-B55A-FE46-0A23-BC43C5B498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310"/>
                  <a:ext cx="1403" cy="35"/>
                </a:xfrm>
                <a:prstGeom prst="rect">
                  <a:avLst/>
                </a:prstGeom>
                <a:solidFill>
                  <a:srgbClr val="9360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Rectangle 28">
                  <a:extLst>
                    <a:ext uri="{FF2B5EF4-FFF2-40B4-BE49-F238E27FC236}">
                      <a16:creationId xmlns:a16="http://schemas.microsoft.com/office/drawing/2014/main" id="{349EF8F8-88FD-CDB4-8ADC-57816A1EF5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322"/>
                  <a:ext cx="1387" cy="27"/>
                </a:xfrm>
                <a:prstGeom prst="rect">
                  <a:avLst/>
                </a:prstGeom>
                <a:solidFill>
                  <a:srgbClr val="89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Rectangle 29">
                  <a:extLst>
                    <a:ext uri="{FF2B5EF4-FFF2-40B4-BE49-F238E27FC236}">
                      <a16:creationId xmlns:a16="http://schemas.microsoft.com/office/drawing/2014/main" id="{125E11C3-68E5-EDF7-AB8C-9A1A27294F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326"/>
                  <a:ext cx="1411" cy="27"/>
                </a:xfrm>
                <a:prstGeom prst="rect">
                  <a:avLst/>
                </a:prstGeom>
                <a:solidFill>
                  <a:srgbClr val="8040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Rectangle 30">
                  <a:extLst>
                    <a:ext uri="{FF2B5EF4-FFF2-40B4-BE49-F238E27FC236}">
                      <a16:creationId xmlns:a16="http://schemas.microsoft.com/office/drawing/2014/main" id="{B81BE94F-2C48-B2AF-509A-674086F12C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554" y="3293"/>
                  <a:ext cx="1419" cy="27"/>
                </a:xfrm>
                <a:prstGeom prst="rect">
                  <a:avLst/>
                </a:prstGeom>
                <a:solidFill>
                  <a:srgbClr val="8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Rectangle 31">
                  <a:extLst>
                    <a:ext uri="{FF2B5EF4-FFF2-40B4-BE49-F238E27FC236}">
                      <a16:creationId xmlns:a16="http://schemas.microsoft.com/office/drawing/2014/main" id="{3674F605-F428-D384-D6F6-DE963C5BFE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188"/>
                  <a:ext cx="1403" cy="36"/>
                </a:xfrm>
                <a:prstGeom prst="rect">
                  <a:avLst/>
                </a:prstGeom>
                <a:solidFill>
                  <a:srgbClr val="8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Freeform 32">
                  <a:extLst>
                    <a:ext uri="{FF2B5EF4-FFF2-40B4-BE49-F238E27FC236}">
                      <a16:creationId xmlns:a16="http://schemas.microsoft.com/office/drawing/2014/main" id="{821C96DF-0FC5-62DC-F8BB-B22EFCCAB5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1" y="2016"/>
                  <a:ext cx="956" cy="1180"/>
                </a:xfrm>
                <a:custGeom>
                  <a:avLst/>
                  <a:gdLst>
                    <a:gd name="T0" fmla="*/ 0 w 3546"/>
                    <a:gd name="T1" fmla="*/ 2292 h 2410"/>
                    <a:gd name="T2" fmla="*/ 0 w 3546"/>
                    <a:gd name="T3" fmla="*/ 2410 h 2410"/>
                    <a:gd name="T4" fmla="*/ 3546 w 3546"/>
                    <a:gd name="T5" fmla="*/ 2410 h 2410"/>
                    <a:gd name="T6" fmla="*/ 3546 w 3546"/>
                    <a:gd name="T7" fmla="*/ 2292 h 2410"/>
                    <a:gd name="T8" fmla="*/ 3159 w 3546"/>
                    <a:gd name="T9" fmla="*/ 2292 h 2410"/>
                    <a:gd name="T10" fmla="*/ 3159 w 3546"/>
                    <a:gd name="T11" fmla="*/ 0 h 2410"/>
                    <a:gd name="T12" fmla="*/ 3095 w 3546"/>
                    <a:gd name="T13" fmla="*/ 0 h 2410"/>
                    <a:gd name="T14" fmla="*/ 3095 w 3546"/>
                    <a:gd name="T15" fmla="*/ 2292 h 2410"/>
                    <a:gd name="T16" fmla="*/ 0 w 3546"/>
                    <a:gd name="T17" fmla="*/ 2292 h 2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46" h="2410">
                      <a:moveTo>
                        <a:pt x="0" y="2292"/>
                      </a:moveTo>
                      <a:lnTo>
                        <a:pt x="0" y="2410"/>
                      </a:lnTo>
                      <a:lnTo>
                        <a:pt x="3546" y="2410"/>
                      </a:lnTo>
                      <a:lnTo>
                        <a:pt x="3546" y="2292"/>
                      </a:lnTo>
                      <a:lnTo>
                        <a:pt x="3159" y="2292"/>
                      </a:lnTo>
                      <a:lnTo>
                        <a:pt x="3159" y="0"/>
                      </a:lnTo>
                      <a:lnTo>
                        <a:pt x="3095" y="0"/>
                      </a:lnTo>
                      <a:lnTo>
                        <a:pt x="3095" y="2292"/>
                      </a:lnTo>
                      <a:lnTo>
                        <a:pt x="0" y="2292"/>
                      </a:lnTo>
                      <a:close/>
                    </a:path>
                  </a:pathLst>
                </a:custGeom>
                <a:solidFill>
                  <a:srgbClr val="FF8040"/>
                </a:solidFill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Rectangle 33">
                  <a:extLst>
                    <a:ext uri="{FF2B5EF4-FFF2-40B4-BE49-F238E27FC236}">
                      <a16:creationId xmlns:a16="http://schemas.microsoft.com/office/drawing/2014/main" id="{E0FCEF80-070D-53F9-6D67-0873CDBFE0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7" y="3341"/>
                  <a:ext cx="1396" cy="75"/>
                </a:xfrm>
                <a:prstGeom prst="rect">
                  <a:avLst/>
                </a:prstGeom>
                <a:solidFill>
                  <a:srgbClr val="FF8040"/>
                </a:soli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Freeform 34">
                  <a:extLst>
                    <a:ext uri="{FF2B5EF4-FFF2-40B4-BE49-F238E27FC236}">
                      <a16:creationId xmlns:a16="http://schemas.microsoft.com/office/drawing/2014/main" id="{752C3779-AB5F-2285-A29F-3B58B12FAE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00" y="2008"/>
                  <a:ext cx="349" cy="1196"/>
                </a:xfrm>
                <a:custGeom>
                  <a:avLst/>
                  <a:gdLst>
                    <a:gd name="T0" fmla="*/ 387 w 1161"/>
                    <a:gd name="T1" fmla="*/ 0 h 2410"/>
                    <a:gd name="T2" fmla="*/ 387 w 1161"/>
                    <a:gd name="T3" fmla="*/ 2292 h 2410"/>
                    <a:gd name="T4" fmla="*/ 0 w 1161"/>
                    <a:gd name="T5" fmla="*/ 2292 h 2410"/>
                    <a:gd name="T6" fmla="*/ 0 w 1161"/>
                    <a:gd name="T7" fmla="*/ 2410 h 2410"/>
                    <a:gd name="T8" fmla="*/ 1161 w 1161"/>
                    <a:gd name="T9" fmla="*/ 2410 h 2410"/>
                    <a:gd name="T10" fmla="*/ 1161 w 1161"/>
                    <a:gd name="T11" fmla="*/ 2292 h 2410"/>
                    <a:gd name="T12" fmla="*/ 453 w 1161"/>
                    <a:gd name="T13" fmla="*/ 2292 h 2410"/>
                    <a:gd name="T14" fmla="*/ 453 w 1161"/>
                    <a:gd name="T15" fmla="*/ 0 h 2410"/>
                    <a:gd name="T16" fmla="*/ 387 w 1161"/>
                    <a:gd name="T17" fmla="*/ 0 h 2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61" h="2410">
                      <a:moveTo>
                        <a:pt x="387" y="0"/>
                      </a:moveTo>
                      <a:lnTo>
                        <a:pt x="387" y="2292"/>
                      </a:lnTo>
                      <a:lnTo>
                        <a:pt x="0" y="2292"/>
                      </a:lnTo>
                      <a:lnTo>
                        <a:pt x="0" y="2410"/>
                      </a:lnTo>
                      <a:lnTo>
                        <a:pt x="1161" y="2410"/>
                      </a:lnTo>
                      <a:lnTo>
                        <a:pt x="1161" y="2292"/>
                      </a:lnTo>
                      <a:lnTo>
                        <a:pt x="453" y="2292"/>
                      </a:lnTo>
                      <a:lnTo>
                        <a:pt x="453" y="0"/>
                      </a:lnTo>
                      <a:lnTo>
                        <a:pt x="387" y="0"/>
                      </a:lnTo>
                      <a:close/>
                    </a:path>
                  </a:pathLst>
                </a:custGeom>
                <a:solidFill>
                  <a:srgbClr val="FF8040"/>
                </a:solidFill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aphicFrame>
              <p:nvGraphicFramePr>
                <p:cNvPr id="51" name="Object 35">
                  <a:extLst>
                    <a:ext uri="{FF2B5EF4-FFF2-40B4-BE49-F238E27FC236}">
                      <a16:creationId xmlns:a16="http://schemas.microsoft.com/office/drawing/2014/main" id="{6B1DD0A1-70D2-003B-E084-546451F9EA0A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444" y="2121"/>
                <a:ext cx="234" cy="100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VISIO" r:id="rId2" imgW="749808" imgH="2020824" progId="Visio.Drawing.11">
                        <p:embed/>
                      </p:oleObj>
                    </mc:Choice>
                    <mc:Fallback>
                      <p:oleObj name="VISIO" r:id="rId2" imgW="749808" imgH="2020824" progId="Visio.Drawing.11">
                        <p:embed/>
                        <p:pic>
                          <p:nvPicPr>
                            <p:cNvPr id="51" name="Object 35">
                              <a:extLst>
                                <a:ext uri="{FF2B5EF4-FFF2-40B4-BE49-F238E27FC236}">
                                  <a16:creationId xmlns:a16="http://schemas.microsoft.com/office/drawing/2014/main" id="{6B1DD0A1-70D2-003B-E084-546451F9EA0A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444" y="2121"/>
                              <a:ext cx="234" cy="1007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52" name="Rectangle 36">
                  <a:extLst>
                    <a:ext uri="{FF2B5EF4-FFF2-40B4-BE49-F238E27FC236}">
                      <a16:creationId xmlns:a16="http://schemas.microsoft.com/office/drawing/2014/main" id="{8762A13F-C907-0EFA-C480-30A3705540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93" y="1896"/>
                  <a:ext cx="1923" cy="37"/>
                </a:xfrm>
                <a:prstGeom prst="rect">
                  <a:avLst/>
                </a:prstGeom>
                <a:solidFill>
                  <a:srgbClr val="8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Rectangle 37">
                  <a:extLst>
                    <a:ext uri="{FF2B5EF4-FFF2-40B4-BE49-F238E27FC236}">
                      <a16:creationId xmlns:a16="http://schemas.microsoft.com/office/drawing/2014/main" id="{B965CB68-EE12-085F-4227-FCD613B5A5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93" y="1764"/>
                  <a:ext cx="1883" cy="67"/>
                </a:xfrm>
                <a:prstGeom prst="rect">
                  <a:avLst/>
                </a:prstGeom>
                <a:solidFill>
                  <a:srgbClr val="8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Rectangle 38">
                  <a:extLst>
                    <a:ext uri="{FF2B5EF4-FFF2-40B4-BE49-F238E27FC236}">
                      <a16:creationId xmlns:a16="http://schemas.microsoft.com/office/drawing/2014/main" id="{761285A4-0273-539F-2802-5EDA79C803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6" y="1709"/>
                  <a:ext cx="1890" cy="66"/>
                </a:xfrm>
                <a:prstGeom prst="rect">
                  <a:avLst/>
                </a:prstGeom>
                <a:solidFill>
                  <a:srgbClr val="FF8040"/>
                </a:soli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Rectangle 39">
                  <a:extLst>
                    <a:ext uri="{FF2B5EF4-FFF2-40B4-BE49-F238E27FC236}">
                      <a16:creationId xmlns:a16="http://schemas.microsoft.com/office/drawing/2014/main" id="{C68FB750-BA78-348E-28E6-92EE8E57A8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96" y="1933"/>
                  <a:ext cx="1882" cy="66"/>
                </a:xfrm>
                <a:prstGeom prst="rect">
                  <a:avLst/>
                </a:prstGeom>
                <a:solidFill>
                  <a:srgbClr val="FF8040"/>
                </a:soli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Rectangle 40">
                  <a:extLst>
                    <a:ext uri="{FF2B5EF4-FFF2-40B4-BE49-F238E27FC236}">
                      <a16:creationId xmlns:a16="http://schemas.microsoft.com/office/drawing/2014/main" id="{C93EBA76-B976-D4F4-94D1-434920B15D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84" y="1932"/>
                  <a:ext cx="136" cy="6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" name="Oval 42">
                <a:extLst>
                  <a:ext uri="{FF2B5EF4-FFF2-40B4-BE49-F238E27FC236}">
                    <a16:creationId xmlns:a16="http://schemas.microsoft.com/office/drawing/2014/main" id="{71E76584-09B4-DEAB-D757-FB051936AA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8000" y="3016282"/>
                <a:ext cx="654017" cy="761936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BF56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9900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aphicFrame>
            <p:nvGraphicFramePr>
              <p:cNvPr id="17" name="Object 43">
                <a:extLst>
                  <a:ext uri="{FF2B5EF4-FFF2-40B4-BE49-F238E27FC236}">
                    <a16:creationId xmlns:a16="http://schemas.microsoft.com/office/drawing/2014/main" id="{AB9F2DBF-52D2-B372-B2A9-AD05F208822E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</p:nvPr>
            </p:nvGraphicFramePr>
            <p:xfrm>
              <a:off x="1801813" y="3327400"/>
              <a:ext cx="4662487" cy="160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VISIO" r:id="rId4" imgW="4660245" imgH="159754" progId="Visio.Drawing.11">
                      <p:embed/>
                    </p:oleObj>
                  </mc:Choice>
                  <mc:Fallback>
                    <p:oleObj name="VISIO" r:id="rId4" imgW="4660245" imgH="159754" progId="Visio.Drawing.11">
                      <p:embed/>
                      <p:pic>
                        <p:nvPicPr>
                          <p:cNvPr id="17" name="Object 43">
                            <a:extLst>
                              <a:ext uri="{FF2B5EF4-FFF2-40B4-BE49-F238E27FC236}">
                                <a16:creationId xmlns:a16="http://schemas.microsoft.com/office/drawing/2014/main" id="{AB9F2DBF-52D2-B372-B2A9-AD05F208822E}"/>
                              </a:ext>
                            </a:extLst>
                          </p:cNvPr>
                          <p:cNvPicPr>
                            <a:picLocks noGrp="1"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01813" y="3327400"/>
                            <a:ext cx="4662487" cy="160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8" name="Oval 44">
                <a:extLst>
                  <a:ext uri="{FF2B5EF4-FFF2-40B4-BE49-F238E27FC236}">
                    <a16:creationId xmlns:a16="http://schemas.microsoft.com/office/drawing/2014/main" id="{990AE506-980F-E45D-AD96-08589687AE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8000" y="1625600"/>
                <a:ext cx="342900" cy="13970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Line 45">
                <a:extLst>
                  <a:ext uri="{FF2B5EF4-FFF2-40B4-BE49-F238E27FC236}">
                    <a16:creationId xmlns:a16="http://schemas.microsoft.com/office/drawing/2014/main" id="{5A19888A-B13A-5B77-FD20-30167BD0CE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0900" y="1689100"/>
                <a:ext cx="317500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03106A3-E79A-6227-050F-EA399C35AB96}"/>
                </a:ext>
              </a:extLst>
            </p:cNvPr>
            <p:cNvSpPr txBox="1"/>
            <p:nvPr/>
          </p:nvSpPr>
          <p:spPr>
            <a:xfrm rot="426133">
              <a:off x="4567588" y="2247858"/>
              <a:ext cx="9957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drive beam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7F89D4B-5E89-7BF6-EBC4-3B579BA00D3C}"/>
                </a:ext>
              </a:extLst>
            </p:cNvPr>
            <p:cNvSpPr txBox="1"/>
            <p:nvPr/>
          </p:nvSpPr>
          <p:spPr>
            <a:xfrm rot="232635">
              <a:off x="5020813" y="1414914"/>
              <a:ext cx="9877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main beam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49806EA-FBAD-FA13-BCCA-964A9688E706}"/>
                </a:ext>
              </a:extLst>
            </p:cNvPr>
            <p:cNvSpPr/>
            <p:nvPr/>
          </p:nvSpPr>
          <p:spPr>
            <a:xfrm>
              <a:off x="5857872" y="1781382"/>
              <a:ext cx="1021556" cy="885825"/>
            </a:xfrm>
            <a:custGeom>
              <a:avLst/>
              <a:gdLst>
                <a:gd name="connsiteX0" fmla="*/ 666750 w 1362075"/>
                <a:gd name="connsiteY0" fmla="*/ 752475 h 1181100"/>
                <a:gd name="connsiteX1" fmla="*/ 0 w 1362075"/>
                <a:gd name="connsiteY1" fmla="*/ 752475 h 1181100"/>
                <a:gd name="connsiteX2" fmla="*/ 0 w 1362075"/>
                <a:gd name="connsiteY2" fmla="*/ 1181100 h 1181100"/>
                <a:gd name="connsiteX3" fmla="*/ 1362075 w 1362075"/>
                <a:gd name="connsiteY3" fmla="*/ 1181100 h 1181100"/>
                <a:gd name="connsiteX4" fmla="*/ 1362075 w 1362075"/>
                <a:gd name="connsiteY4" fmla="*/ 771525 h 1181100"/>
                <a:gd name="connsiteX5" fmla="*/ 1162050 w 1362075"/>
                <a:gd name="connsiteY5" fmla="*/ 771525 h 1181100"/>
                <a:gd name="connsiteX6" fmla="*/ 1162050 w 1362075"/>
                <a:gd name="connsiteY6" fmla="*/ 0 h 1181100"/>
                <a:gd name="connsiteX7" fmla="*/ 666750 w 1362075"/>
                <a:gd name="connsiteY7" fmla="*/ 0 h 1181100"/>
                <a:gd name="connsiteX8" fmla="*/ 666750 w 1362075"/>
                <a:gd name="connsiteY8" fmla="*/ 752475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2075" h="1181100">
                  <a:moveTo>
                    <a:pt x="666750" y="752475"/>
                  </a:moveTo>
                  <a:lnTo>
                    <a:pt x="0" y="752475"/>
                  </a:lnTo>
                  <a:lnTo>
                    <a:pt x="0" y="1181100"/>
                  </a:lnTo>
                  <a:lnTo>
                    <a:pt x="1362075" y="1181100"/>
                  </a:lnTo>
                  <a:lnTo>
                    <a:pt x="1362075" y="771525"/>
                  </a:lnTo>
                  <a:lnTo>
                    <a:pt x="1162050" y="771525"/>
                  </a:lnTo>
                  <a:lnTo>
                    <a:pt x="1162050" y="0"/>
                  </a:lnTo>
                  <a:lnTo>
                    <a:pt x="666750" y="0"/>
                  </a:lnTo>
                  <a:lnTo>
                    <a:pt x="666750" y="752475"/>
                  </a:lnTo>
                  <a:close/>
                </a:path>
              </a:pathLst>
            </a:custGeom>
            <a:noFill/>
            <a:ln w="1905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81ECE76-A065-BE1F-C9E4-9458F71EC042}"/>
                </a:ext>
              </a:extLst>
            </p:cNvPr>
            <p:cNvSpPr txBox="1"/>
            <p:nvPr/>
          </p:nvSpPr>
          <p:spPr>
            <a:xfrm>
              <a:off x="6846070" y="2622620"/>
              <a:ext cx="2156093" cy="461665"/>
            </a:xfrm>
            <a:prstGeom prst="rect">
              <a:avLst/>
            </a:prstGeom>
            <a:noFill/>
            <a:ln w="1905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609C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Power Extraction and Transfer Structure (PETS)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59B5536-F29B-F3C9-07C8-406F548D484C}"/>
                </a:ext>
              </a:extLst>
            </p:cNvPr>
            <p:cNvSpPr/>
            <p:nvPr/>
          </p:nvSpPr>
          <p:spPr>
            <a:xfrm>
              <a:off x="6300125" y="1501953"/>
              <a:ext cx="1286534" cy="24296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72AE922-5803-B73C-7D0E-C624F3F25062}"/>
                </a:ext>
              </a:extLst>
            </p:cNvPr>
            <p:cNvSpPr txBox="1"/>
            <p:nvPr/>
          </p:nvSpPr>
          <p:spPr>
            <a:xfrm>
              <a:off x="7547388" y="1259783"/>
              <a:ext cx="1138096" cy="27699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609C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Accelerator</a:t>
              </a:r>
            </a:p>
          </p:txBody>
        </p:sp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C2583006-EAB8-6C0E-3418-22EE7BDEF654}"/>
                </a:ext>
              </a:extLst>
            </p:cNvPr>
            <p:cNvSpPr txBox="1">
              <a:spLocks/>
            </p:cNvSpPr>
            <p:nvPr/>
          </p:nvSpPr>
          <p:spPr>
            <a:xfrm>
              <a:off x="4638889" y="879505"/>
              <a:ext cx="3091847" cy="374786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60958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None/>
                <a:defRPr sz="2667" b="1" kern="1200" baseline="0">
                  <a:solidFill>
                    <a:srgbClr val="0065A2"/>
                  </a:solidFill>
                  <a:latin typeface="+mn-lt"/>
                  <a:ea typeface="+mn-ea"/>
                  <a:cs typeface="+mn-cs"/>
                </a:defRPr>
              </a:lvl1pPr>
              <a:lvl2pPr marL="694249" indent="-315376" algn="l" defTabSz="609585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–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071007" indent="-249760" algn="l" defTabSz="609585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449881" indent="-228594" algn="l" defTabSz="609585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–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828754" indent="-228594" algn="l" defTabSz="609585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958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Two Beam Acceleration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762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EE8CE04-D4AB-F3B4-8D4E-D92A80BCA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03" y="753505"/>
            <a:ext cx="7964281" cy="32120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ED36A0-2222-9B52-297D-98D439FAA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64688"/>
            <a:ext cx="8372901" cy="417308"/>
          </a:xfrm>
        </p:spPr>
        <p:txBody>
          <a:bodyPr/>
          <a:lstStyle/>
          <a:p>
            <a:r>
              <a:rPr lang="en-US" sz="2400" dirty="0"/>
              <a:t>High gradient structure test stand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EDEE-F0F4-4549-485A-D9F38F971A3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343400" y="4863991"/>
            <a:ext cx="457200" cy="137160"/>
          </a:xfrm>
        </p:spPr>
        <p:txBody>
          <a:bodyPr/>
          <a:lstStyle/>
          <a:p>
            <a:fld id="{AEFAAC5A-9C4F-4278-920D-DF2BAB595749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F9437B-B8CB-A438-7222-A408C2914B26}"/>
              </a:ext>
            </a:extLst>
          </p:cNvPr>
          <p:cNvSpPr txBox="1"/>
          <p:nvPr/>
        </p:nvSpPr>
        <p:spPr>
          <a:xfrm>
            <a:off x="2638940" y="2628977"/>
            <a:ext cx="168075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eam on YAG1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CA7E4E-CCE3-DEFC-9486-C0AC76590CCC}"/>
              </a:ext>
            </a:extLst>
          </p:cNvPr>
          <p:cNvSpPr txBox="1"/>
          <p:nvPr/>
        </p:nvSpPr>
        <p:spPr>
          <a:xfrm rot="20565407">
            <a:off x="5473765" y="1606598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…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755F7E5-EB28-F69A-55F8-414ECA6EE0E4}"/>
              </a:ext>
            </a:extLst>
          </p:cNvPr>
          <p:cNvSpPr txBox="1"/>
          <p:nvPr/>
        </p:nvSpPr>
        <p:spPr>
          <a:xfrm rot="20592371">
            <a:off x="646075" y="3020502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…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1890422-0D22-1829-B3AC-820AA2FCF00F}"/>
              </a:ext>
            </a:extLst>
          </p:cNvPr>
          <p:cNvGrpSpPr/>
          <p:nvPr/>
        </p:nvGrpSpPr>
        <p:grpSpPr>
          <a:xfrm rot="20491570">
            <a:off x="5957871" y="2149614"/>
            <a:ext cx="2564414" cy="323165"/>
            <a:chOff x="5653487" y="908317"/>
            <a:chExt cx="2564414" cy="32316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B8A1F06-8893-0333-31A0-CEF3D2DC5D21}"/>
                </a:ext>
              </a:extLst>
            </p:cNvPr>
            <p:cNvSpPr txBox="1"/>
            <p:nvPr/>
          </p:nvSpPr>
          <p:spPr>
            <a:xfrm>
              <a:off x="5653487" y="908317"/>
              <a:ext cx="844735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500" b="1" dirty="0">
                  <a:solidFill>
                    <a:schemeClr val="accent2"/>
                  </a:solidFill>
                </a:rPr>
                <a:t>ZONE1</a:t>
              </a:r>
              <a:endParaRPr lang="en-US" sz="1200" b="1" dirty="0">
                <a:solidFill>
                  <a:schemeClr val="accent2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8D72D3-5FC8-E399-380A-9199A4A9B8F6}"/>
                </a:ext>
              </a:extLst>
            </p:cNvPr>
            <p:cNvSpPr txBox="1"/>
            <p:nvPr/>
          </p:nvSpPr>
          <p:spPr>
            <a:xfrm>
              <a:off x="6410561" y="931400"/>
              <a:ext cx="180734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(Drive RF photoinjector)</a:t>
              </a:r>
              <a:endParaRPr lang="en-US" sz="12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3C20A1-BD75-DE94-00CB-01F29D427A21}"/>
              </a:ext>
            </a:extLst>
          </p:cNvPr>
          <p:cNvGrpSpPr/>
          <p:nvPr/>
        </p:nvGrpSpPr>
        <p:grpSpPr>
          <a:xfrm rot="20617607">
            <a:off x="2219659" y="2120646"/>
            <a:ext cx="1576916" cy="323165"/>
            <a:chOff x="1343360" y="1843532"/>
            <a:chExt cx="1576916" cy="32316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EFED907-665D-C32F-5252-7A15A0F6A4A2}"/>
                </a:ext>
              </a:extLst>
            </p:cNvPr>
            <p:cNvSpPr txBox="1"/>
            <p:nvPr/>
          </p:nvSpPr>
          <p:spPr>
            <a:xfrm>
              <a:off x="1343360" y="1843532"/>
              <a:ext cx="930403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chemeClr val="accent6"/>
                  </a:solidFill>
                </a:rPr>
                <a:t>ZONE3a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A70C8D4-0BB9-576A-BB7D-5BDD90765EFC}"/>
                </a:ext>
              </a:extLst>
            </p:cNvPr>
            <p:cNvSpPr txBox="1"/>
            <p:nvPr/>
          </p:nvSpPr>
          <p:spPr>
            <a:xfrm>
              <a:off x="2207955" y="1866615"/>
              <a:ext cx="71232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accent6"/>
                  </a:solidFill>
                </a:rPr>
                <a:t>(PETS)</a:t>
              </a:r>
              <a:endParaRPr lang="en-US" sz="1200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D04B131-A4CF-9580-CEE3-750F01AEA3B8}"/>
              </a:ext>
            </a:extLst>
          </p:cNvPr>
          <p:cNvSpPr txBox="1"/>
          <p:nvPr/>
        </p:nvSpPr>
        <p:spPr>
          <a:xfrm>
            <a:off x="5665642" y="3446334"/>
            <a:ext cx="2589726" cy="553998"/>
          </a:xfrm>
          <a:prstGeom prst="rect">
            <a:avLst/>
          </a:prstGeom>
          <a:solidFill>
            <a:schemeClr val="bg1"/>
          </a:solidFill>
          <a:ln w="38100">
            <a:solidFill>
              <a:srgbClr val="0082CA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tx2"/>
                </a:solidFill>
              </a:rPr>
              <a:t>Example:</a:t>
            </a:r>
          </a:p>
          <a:p>
            <a:r>
              <a:rPr lang="en-US" sz="1500" b="1" dirty="0">
                <a:solidFill>
                  <a:schemeClr val="tx2"/>
                </a:solidFill>
              </a:rPr>
              <a:t>     X-band gun beamline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185932-5F1C-BFBB-CE81-C871110F3DC8}"/>
              </a:ext>
            </a:extLst>
          </p:cNvPr>
          <p:cNvSpPr txBox="1"/>
          <p:nvPr/>
        </p:nvSpPr>
        <p:spPr>
          <a:xfrm rot="20565885">
            <a:off x="2269911" y="3846404"/>
            <a:ext cx="2351306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high gradient test stand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94FE7A6-8B4F-DF97-7C0F-FEC993427E20}"/>
              </a:ext>
            </a:extLst>
          </p:cNvPr>
          <p:cNvSpPr/>
          <p:nvPr/>
        </p:nvSpPr>
        <p:spPr>
          <a:xfrm rot="20545550">
            <a:off x="1920606" y="2843312"/>
            <a:ext cx="2578518" cy="1038425"/>
          </a:xfrm>
          <a:prstGeom prst="roundRect">
            <a:avLst/>
          </a:prstGeom>
          <a:noFill/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8742F1-DA7D-F7C2-AB77-13DED11622FA}"/>
              </a:ext>
            </a:extLst>
          </p:cNvPr>
          <p:cNvSpPr/>
          <p:nvPr/>
        </p:nvSpPr>
        <p:spPr>
          <a:xfrm>
            <a:off x="4046220" y="3303084"/>
            <a:ext cx="1618550" cy="408386"/>
          </a:xfrm>
          <a:custGeom>
            <a:avLst/>
            <a:gdLst>
              <a:gd name="connsiteX0" fmla="*/ 0 w 1618550"/>
              <a:gd name="connsiteY0" fmla="*/ 0 h 408386"/>
              <a:gd name="connsiteX1" fmla="*/ 563880 w 1618550"/>
              <a:gd name="connsiteY1" fmla="*/ 335280 h 408386"/>
              <a:gd name="connsiteX2" fmla="*/ 1455420 w 1618550"/>
              <a:gd name="connsiteY2" fmla="*/ 403860 h 408386"/>
              <a:gd name="connsiteX3" fmla="*/ 1615440 w 1618550"/>
              <a:gd name="connsiteY3" fmla="*/ 396240 h 408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8550" h="408386">
                <a:moveTo>
                  <a:pt x="0" y="0"/>
                </a:moveTo>
                <a:cubicBezTo>
                  <a:pt x="160655" y="133985"/>
                  <a:pt x="321310" y="267970"/>
                  <a:pt x="563880" y="335280"/>
                </a:cubicBezTo>
                <a:cubicBezTo>
                  <a:pt x="806450" y="402590"/>
                  <a:pt x="1280160" y="393700"/>
                  <a:pt x="1455420" y="403860"/>
                </a:cubicBezTo>
                <a:cubicBezTo>
                  <a:pt x="1630680" y="414020"/>
                  <a:pt x="1623060" y="405130"/>
                  <a:pt x="1615440" y="396240"/>
                </a:cubicBezTo>
              </a:path>
            </a:pathLst>
          </a:custGeom>
          <a:noFill/>
          <a:ln w="38100">
            <a:solidFill>
              <a:srgbClr val="0082CA"/>
            </a:solidFill>
            <a:headEnd type="triangl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85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6858"/>
            <a:ext cx="8372901" cy="416477"/>
          </a:xfrm>
        </p:spPr>
        <p:txBody>
          <a:bodyPr/>
          <a:lstStyle/>
          <a:p>
            <a:pPr marL="257175" indent="-257175">
              <a:spcBef>
                <a:spcPct val="20000"/>
              </a:spcBef>
              <a:defRPr/>
            </a:pPr>
            <a:r>
              <a:rPr lang="en-US" sz="2400" dirty="0">
                <a:solidFill>
                  <a:srgbClr val="000000"/>
                </a:solidFill>
              </a:rPr>
              <a:t>HIGH GRADIENT ACCELERATING STRUCTURES</a:t>
            </a:r>
            <a:endParaRPr lang="en-US" sz="2400" u="sng" dirty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19" name="Picture 11" descr="DLA1">
            <a:extLst>
              <a:ext uri="{FF2B5EF4-FFF2-40B4-BE49-F238E27FC236}">
                <a16:creationId xmlns:a16="http://schemas.microsoft.com/office/drawing/2014/main" id="{96F35886-D2CD-44D4-C7DD-55299977B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9" y="3621146"/>
            <a:ext cx="1499153" cy="108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14">
            <a:extLst>
              <a:ext uri="{FF2B5EF4-FFF2-40B4-BE49-F238E27FC236}">
                <a16:creationId xmlns:a16="http://schemas.microsoft.com/office/drawing/2014/main" id="{188F5E91-1D2F-B74B-8982-4C4371A87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044" y="3338868"/>
            <a:ext cx="15691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8EC327"/>
                </a:solidFill>
                <a:latin typeface="Calibri" pitchFamily="34" charset="0"/>
              </a:rPr>
              <a:t>Dielectric Loaded Accelerator (DLA)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BE7625E-2A92-8EF3-ACC8-27C2259FB6AA}"/>
              </a:ext>
            </a:extLst>
          </p:cNvPr>
          <p:cNvCxnSpPr>
            <a:cxnSpLocks/>
            <a:stCxn id="27" idx="1"/>
            <a:endCxn id="47" idx="3"/>
          </p:cNvCxnSpPr>
          <p:nvPr/>
        </p:nvCxnSpPr>
        <p:spPr>
          <a:xfrm flipH="1" flipV="1">
            <a:off x="4040580" y="2190329"/>
            <a:ext cx="2256139" cy="1812442"/>
          </a:xfrm>
          <a:prstGeom prst="straightConnector1">
            <a:avLst/>
          </a:prstGeom>
          <a:ln>
            <a:solidFill>
              <a:srgbClr val="0082C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8029821-567C-8917-C423-BF845EE5A283}"/>
              </a:ext>
            </a:extLst>
          </p:cNvPr>
          <p:cNvCxnSpPr>
            <a:cxnSpLocks/>
          </p:cNvCxnSpPr>
          <p:nvPr/>
        </p:nvCxnSpPr>
        <p:spPr>
          <a:xfrm flipH="1" flipV="1">
            <a:off x="3554304" y="1526564"/>
            <a:ext cx="3660125" cy="807893"/>
          </a:xfrm>
          <a:prstGeom prst="straightConnector1">
            <a:avLst/>
          </a:prstGeom>
          <a:ln>
            <a:solidFill>
              <a:srgbClr val="0082C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E0A75D1-0C27-DCA7-8EA8-633B55C999CC}"/>
              </a:ext>
            </a:extLst>
          </p:cNvPr>
          <p:cNvGrpSpPr/>
          <p:nvPr/>
        </p:nvGrpSpPr>
        <p:grpSpPr>
          <a:xfrm>
            <a:off x="465934" y="552778"/>
            <a:ext cx="3574646" cy="2732211"/>
            <a:chOff x="4626108" y="1335216"/>
            <a:chExt cx="4176437" cy="3100635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E8BE124B-35AF-429D-C960-694C607148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7820" y="1348546"/>
              <a:ext cx="0" cy="2810916"/>
            </a:xfrm>
            <a:prstGeom prst="straightConnector1">
              <a:avLst/>
            </a:prstGeom>
            <a:ln w="28575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1BC362C3-E4FB-213D-8FB2-90E0F4D767C2}"/>
                </a:ext>
              </a:extLst>
            </p:cNvPr>
            <p:cNvCxnSpPr>
              <a:cxnSpLocks/>
            </p:cNvCxnSpPr>
            <p:nvPr/>
          </p:nvCxnSpPr>
          <p:spPr>
            <a:xfrm>
              <a:off x="5408708" y="4148879"/>
              <a:ext cx="3054107" cy="0"/>
            </a:xfrm>
            <a:prstGeom prst="straightConnector1">
              <a:avLst/>
            </a:prstGeom>
            <a:ln w="28575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6F56F1F-E7CB-7A4F-24E0-29C93219E75C}"/>
                </a:ext>
              </a:extLst>
            </p:cNvPr>
            <p:cNvSpPr txBox="1"/>
            <p:nvPr/>
          </p:nvSpPr>
          <p:spPr>
            <a:xfrm>
              <a:off x="5351066" y="4205019"/>
              <a:ext cx="284565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2000       2005       2010       2015       2020       2025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5216391-80B8-10BA-F191-5B0F876E6DAF}"/>
                </a:ext>
              </a:extLst>
            </p:cNvPr>
            <p:cNvSpPr/>
            <p:nvPr/>
          </p:nvSpPr>
          <p:spPr>
            <a:xfrm>
              <a:off x="5556523" y="4029724"/>
              <a:ext cx="45719" cy="715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851CDE6-C1B2-736B-E59F-61DF9383868D}"/>
                </a:ext>
              </a:extLst>
            </p:cNvPr>
            <p:cNvSpPr txBox="1"/>
            <p:nvPr/>
          </p:nvSpPr>
          <p:spPr>
            <a:xfrm>
              <a:off x="4626108" y="1360058"/>
              <a:ext cx="710451" cy="25699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900" dirty="0"/>
                <a:t>400 MV/m</a:t>
              </a:r>
            </a:p>
            <a:p>
              <a:pPr>
                <a:spcBef>
                  <a:spcPts val="1200"/>
                </a:spcBef>
              </a:pPr>
              <a:r>
                <a:rPr lang="en-US" sz="900" dirty="0"/>
                <a:t>350 MV/m</a:t>
              </a:r>
            </a:p>
            <a:p>
              <a:pPr>
                <a:spcBef>
                  <a:spcPts val="1200"/>
                </a:spcBef>
              </a:pPr>
              <a:r>
                <a:rPr lang="en-US" sz="900" dirty="0"/>
                <a:t>300 MV/m</a:t>
              </a:r>
            </a:p>
            <a:p>
              <a:pPr>
                <a:spcBef>
                  <a:spcPts val="1200"/>
                </a:spcBef>
              </a:pPr>
              <a:r>
                <a:rPr lang="en-US" sz="900" dirty="0"/>
                <a:t>250 MV/m</a:t>
              </a:r>
            </a:p>
            <a:p>
              <a:pPr>
                <a:spcBef>
                  <a:spcPts val="1200"/>
                </a:spcBef>
              </a:pPr>
              <a:r>
                <a:rPr lang="en-US" sz="900" dirty="0"/>
                <a:t>200 MV/m</a:t>
              </a:r>
            </a:p>
            <a:p>
              <a:pPr>
                <a:spcBef>
                  <a:spcPts val="1200"/>
                </a:spcBef>
              </a:pPr>
              <a:r>
                <a:rPr lang="en-US" sz="900" dirty="0"/>
                <a:t>150 MV/m</a:t>
              </a:r>
            </a:p>
            <a:p>
              <a:pPr>
                <a:spcBef>
                  <a:spcPts val="1200"/>
                </a:spcBef>
              </a:pPr>
              <a:r>
                <a:rPr lang="en-US" sz="900" dirty="0"/>
                <a:t>100 MV/m</a:t>
              </a:r>
            </a:p>
            <a:p>
              <a:pPr>
                <a:spcBef>
                  <a:spcPts val="1200"/>
                </a:spcBef>
              </a:pPr>
              <a:r>
                <a:rPr lang="en-US" sz="900" dirty="0"/>
                <a:t>  50 MV/m</a:t>
              </a:r>
            </a:p>
            <a:p>
              <a:pPr>
                <a:spcBef>
                  <a:spcPts val="1200"/>
                </a:spcBef>
              </a:pPr>
              <a:r>
                <a:rPr lang="en-US" sz="900" dirty="0"/>
                <a:t>    0 MV/m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91E20F5-C7E0-6CAF-F33A-BCDBE33D406A}"/>
                </a:ext>
              </a:extLst>
            </p:cNvPr>
            <p:cNvSpPr txBox="1"/>
            <p:nvPr/>
          </p:nvSpPr>
          <p:spPr>
            <a:xfrm>
              <a:off x="5378257" y="3596307"/>
              <a:ext cx="6767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solidFill>
                    <a:schemeClr val="accent1"/>
                  </a:solidFill>
                </a:rPr>
                <a:t>C-band TBA</a:t>
              </a:r>
            </a:p>
            <a:p>
              <a:r>
                <a:rPr lang="en-US" sz="700" dirty="0">
                  <a:solidFill>
                    <a:schemeClr val="accent1"/>
                  </a:solidFill>
                </a:rPr>
                <a:t>DLA (2000)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4A349E8-2A8B-F89A-566D-15FC7279044D}"/>
                </a:ext>
              </a:extLst>
            </p:cNvPr>
            <p:cNvSpPr/>
            <p:nvPr/>
          </p:nvSpPr>
          <p:spPr>
            <a:xfrm>
              <a:off x="6396633" y="3603004"/>
              <a:ext cx="45719" cy="7156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B0B6DF1-2911-F77A-246E-FF99F915FE4F}"/>
                </a:ext>
              </a:extLst>
            </p:cNvPr>
            <p:cNvSpPr/>
            <p:nvPr/>
          </p:nvSpPr>
          <p:spPr>
            <a:xfrm>
              <a:off x="7449318" y="3932512"/>
              <a:ext cx="45719" cy="715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79E7787-9554-4C9F-2C49-384826C75D4E}"/>
                </a:ext>
              </a:extLst>
            </p:cNvPr>
            <p:cNvSpPr txBox="1"/>
            <p:nvPr/>
          </p:nvSpPr>
          <p:spPr>
            <a:xfrm>
              <a:off x="7479339" y="3788099"/>
              <a:ext cx="94701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accent1"/>
                  </a:solidFill>
                </a:rPr>
                <a:t>K-band TBA DLA (2018)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8646524-FD71-E73F-9351-198D4C757D04}"/>
                </a:ext>
              </a:extLst>
            </p:cNvPr>
            <p:cNvSpPr/>
            <p:nvPr/>
          </p:nvSpPr>
          <p:spPr>
            <a:xfrm>
              <a:off x="7477186" y="3154027"/>
              <a:ext cx="45719" cy="7156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00C45D8-F81D-F7D0-CB59-21D17F056297}"/>
                </a:ext>
              </a:extLst>
            </p:cNvPr>
            <p:cNvSpPr txBox="1"/>
            <p:nvPr/>
          </p:nvSpPr>
          <p:spPr>
            <a:xfrm>
              <a:off x="7493775" y="3093554"/>
              <a:ext cx="1308770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tx2"/>
                  </a:solidFill>
                </a:rPr>
                <a:t>X-band metallic (2018)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4213D6B-6F2D-024D-2E5F-59326A6F963C}"/>
                </a:ext>
              </a:extLst>
            </p:cNvPr>
            <p:cNvSpPr/>
            <p:nvPr/>
          </p:nvSpPr>
          <p:spPr>
            <a:xfrm>
              <a:off x="6545580" y="2114686"/>
              <a:ext cx="704509" cy="2029530"/>
            </a:xfrm>
            <a:prstGeom prst="rect">
              <a:avLst/>
            </a:prstGeom>
            <a:solidFill>
              <a:srgbClr val="D9D9D9">
                <a:alpha val="50196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338A84F4-AA07-191D-67DD-9B38300AA7E9}"/>
                </a:ext>
              </a:extLst>
            </p:cNvPr>
            <p:cNvSpPr/>
            <p:nvPr/>
          </p:nvSpPr>
          <p:spPr>
            <a:xfrm>
              <a:off x="7819836" y="2440312"/>
              <a:ext cx="45719" cy="7156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AE8C107-AB90-9968-3C93-66E3DBE5B432}"/>
                </a:ext>
              </a:extLst>
            </p:cNvPr>
            <p:cNvSpPr txBox="1"/>
            <p:nvPr/>
          </p:nvSpPr>
          <p:spPr>
            <a:xfrm>
              <a:off x="7259407" y="2240158"/>
              <a:ext cx="1392060" cy="2270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tx2"/>
                  </a:solidFill>
                </a:rPr>
                <a:t>X-band metallic (2021)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5110406B-888A-CDE3-3CC7-F78C29361AC9}"/>
                </a:ext>
              </a:extLst>
            </p:cNvPr>
            <p:cNvSpPr/>
            <p:nvPr/>
          </p:nvSpPr>
          <p:spPr>
            <a:xfrm>
              <a:off x="8096371" y="2931752"/>
              <a:ext cx="45719" cy="7156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501FCA1-1F7F-C501-37FB-C415EB6C9BEF}"/>
                </a:ext>
              </a:extLst>
            </p:cNvPr>
            <p:cNvSpPr txBox="1"/>
            <p:nvPr/>
          </p:nvSpPr>
          <p:spPr>
            <a:xfrm>
              <a:off x="6364982" y="1794502"/>
              <a:ext cx="1042273" cy="307777"/>
            </a:xfrm>
            <a:prstGeom prst="rect">
              <a:avLst/>
            </a:prstGeom>
            <a:solidFill>
              <a:srgbClr val="ECECEC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00" dirty="0"/>
                <a:t>AWA energy upgrade</a:t>
              </a:r>
            </a:p>
            <a:p>
              <a:pPr algn="ctr"/>
              <a:r>
                <a:rPr lang="en-US" sz="700" dirty="0"/>
                <a:t>15 MeV </a:t>
              </a:r>
              <a:r>
                <a:rPr lang="en-US" sz="700" dirty="0">
                  <a:sym typeface="Wingdings" panose="05000000000000000000" pitchFamily="2" charset="2"/>
                </a:rPr>
                <a:t> 65 MeV</a:t>
              </a:r>
              <a:endParaRPr lang="en-US" sz="700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CB33AFF-3934-0D6B-F544-FD07AA19C8F1}"/>
                </a:ext>
              </a:extLst>
            </p:cNvPr>
            <p:cNvSpPr txBox="1"/>
            <p:nvPr/>
          </p:nvSpPr>
          <p:spPr>
            <a:xfrm>
              <a:off x="7388404" y="3359044"/>
              <a:ext cx="1170513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00" dirty="0">
                  <a:solidFill>
                    <a:schemeClr val="accent1"/>
                  </a:solidFill>
                </a:rPr>
                <a:t>X-band TBA DDA (2022)</a:t>
              </a: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A912247-775C-8F75-BCE9-76443BD53E8C}"/>
                </a:ext>
              </a:extLst>
            </p:cNvPr>
            <p:cNvSpPr/>
            <p:nvPr/>
          </p:nvSpPr>
          <p:spPr>
            <a:xfrm>
              <a:off x="7957854" y="3567538"/>
              <a:ext cx="45719" cy="715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698B87F-F60A-53CB-7AC4-D0241D9AEC41}"/>
                </a:ext>
              </a:extLst>
            </p:cNvPr>
            <p:cNvSpPr/>
            <p:nvPr/>
          </p:nvSpPr>
          <p:spPr>
            <a:xfrm>
              <a:off x="8149860" y="1546302"/>
              <a:ext cx="45719" cy="71562"/>
            </a:xfrm>
            <a:prstGeom prst="ellipse">
              <a:avLst/>
            </a:prstGeom>
            <a:solidFill>
              <a:srgbClr val="4D008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accent3"/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179D54C-C8D1-3420-E2D7-422E837F69DF}"/>
                </a:ext>
              </a:extLst>
            </p:cNvPr>
            <p:cNvSpPr txBox="1"/>
            <p:nvPr/>
          </p:nvSpPr>
          <p:spPr>
            <a:xfrm>
              <a:off x="7378891" y="1335216"/>
              <a:ext cx="1392058" cy="2270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>
                  <a:solidFill>
                    <a:schemeClr val="accent3"/>
                  </a:solidFill>
                </a:rPr>
                <a:t>X-band PC Gun (2021)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E5A36C4-2DA1-01BE-B42B-AE70CE5D0C93}"/>
                </a:ext>
              </a:extLst>
            </p:cNvPr>
            <p:cNvSpPr txBox="1"/>
            <p:nvPr/>
          </p:nvSpPr>
          <p:spPr>
            <a:xfrm>
              <a:off x="6442352" y="3116936"/>
              <a:ext cx="856158" cy="4715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700" dirty="0">
                  <a:solidFill>
                    <a:schemeClr val="tx2"/>
                  </a:solidFill>
                </a:rPr>
                <a:t>W-band CWA metallic (2015)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E51F539A-A985-9FB6-24EC-3E080FE55FAE}"/>
                </a:ext>
              </a:extLst>
            </p:cNvPr>
            <p:cNvSpPr/>
            <p:nvPr/>
          </p:nvSpPr>
          <p:spPr>
            <a:xfrm>
              <a:off x="7125811" y="3549929"/>
              <a:ext cx="45719" cy="7156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82F7CEE1-1752-C93D-A801-0F19A9FFFF61}"/>
                </a:ext>
              </a:extLst>
            </p:cNvPr>
            <p:cNvSpPr/>
            <p:nvPr/>
          </p:nvSpPr>
          <p:spPr>
            <a:xfrm>
              <a:off x="6285213" y="3507437"/>
              <a:ext cx="45719" cy="715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C1C2D1A-C265-C28A-3B2B-674A1BE97981}"/>
                </a:ext>
              </a:extLst>
            </p:cNvPr>
            <p:cNvSpPr txBox="1"/>
            <p:nvPr/>
          </p:nvSpPr>
          <p:spPr>
            <a:xfrm>
              <a:off x="5670439" y="3200108"/>
              <a:ext cx="9705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accent1"/>
                  </a:solidFill>
                </a:rPr>
                <a:t>C-band TBA</a:t>
              </a:r>
            </a:p>
            <a:p>
              <a:r>
                <a:rPr lang="en-US" sz="700" dirty="0">
                  <a:solidFill>
                    <a:schemeClr val="accent1"/>
                  </a:solidFill>
                </a:rPr>
                <a:t>DLA (2008)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CBFFA7B-B3D5-A4D8-DB79-6A06BF327C1A}"/>
                </a:ext>
              </a:extLst>
            </p:cNvPr>
            <p:cNvSpPr txBox="1"/>
            <p:nvPr/>
          </p:nvSpPr>
          <p:spPr>
            <a:xfrm>
              <a:off x="6095313" y="3625085"/>
              <a:ext cx="80556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>
                  <a:solidFill>
                    <a:schemeClr val="accent4"/>
                  </a:solidFill>
                </a:rPr>
                <a:t>C-band CWA</a:t>
              </a:r>
            </a:p>
            <a:p>
              <a:pPr algn="ctr"/>
              <a:r>
                <a:rPr lang="en-US" sz="700" dirty="0">
                  <a:solidFill>
                    <a:schemeClr val="accent4"/>
                  </a:solidFill>
                </a:rPr>
                <a:t>PBG (2009)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9DA3539-353F-2C8C-6275-E03477B295DC}"/>
                </a:ext>
              </a:extLst>
            </p:cNvPr>
            <p:cNvSpPr txBox="1"/>
            <p:nvPr/>
          </p:nvSpPr>
          <p:spPr>
            <a:xfrm>
              <a:off x="7625612" y="2726331"/>
              <a:ext cx="1161280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accent6"/>
                  </a:solidFill>
                </a:rPr>
                <a:t>X-band MTM (2023)</a:t>
              </a:r>
            </a:p>
          </p:txBody>
        </p:sp>
      </p:grp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2E2E0BC5-3581-6D53-7681-0D9CE4162F0D}"/>
              </a:ext>
            </a:extLst>
          </p:cNvPr>
          <p:cNvCxnSpPr>
            <a:cxnSpLocks/>
          </p:cNvCxnSpPr>
          <p:nvPr/>
        </p:nvCxnSpPr>
        <p:spPr>
          <a:xfrm flipH="1" flipV="1">
            <a:off x="3718590" y="2545201"/>
            <a:ext cx="527837" cy="6380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AC3A6A3-2212-9AD7-CF26-EE781A865608}"/>
              </a:ext>
            </a:extLst>
          </p:cNvPr>
          <p:cNvGrpSpPr/>
          <p:nvPr/>
        </p:nvGrpSpPr>
        <p:grpSpPr>
          <a:xfrm>
            <a:off x="2605450" y="3164599"/>
            <a:ext cx="3123152" cy="1622533"/>
            <a:chOff x="2605450" y="3164599"/>
            <a:chExt cx="3123152" cy="1622533"/>
          </a:xfrm>
        </p:grpSpPr>
        <p:pic>
          <p:nvPicPr>
            <p:cNvPr id="34" name="Google Shape;369;p5">
              <a:extLst>
                <a:ext uri="{FF2B5EF4-FFF2-40B4-BE49-F238E27FC236}">
                  <a16:creationId xmlns:a16="http://schemas.microsoft.com/office/drawing/2014/main" id="{0FD66F4D-7E6F-BC43-95AA-E6890EAC52F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>
              <a:off x="4038103" y="3164599"/>
              <a:ext cx="1380285" cy="11730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Picture 34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2E167E20-DBA5-D65A-C72E-9C669CF9E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7659" y="3558646"/>
              <a:ext cx="1414464" cy="1143418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26D82BA-5797-4635-DB36-D165E164F0BA}"/>
                </a:ext>
              </a:extLst>
            </p:cNvPr>
            <p:cNvSpPr txBox="1"/>
            <p:nvPr/>
          </p:nvSpPr>
          <p:spPr>
            <a:xfrm>
              <a:off x="2605450" y="4325467"/>
              <a:ext cx="312315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 dirty="0">
                  <a:solidFill>
                    <a:srgbClr val="8EC327"/>
                  </a:solidFill>
                  <a:latin typeface="Calibri" pitchFamily="34" charset="0"/>
                </a:rPr>
                <a:t>Single-cell Dielectric</a:t>
              </a:r>
            </a:p>
            <a:p>
              <a:pPr algn="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 dirty="0">
                  <a:solidFill>
                    <a:srgbClr val="8EC327"/>
                  </a:solidFill>
                  <a:latin typeface="Calibri" pitchFamily="34" charset="0"/>
                </a:rPr>
                <a:t>Disk Accelerator (DDA)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116BBB7-6843-C5B1-4D0F-8F226FC8137D}"/>
              </a:ext>
            </a:extLst>
          </p:cNvPr>
          <p:cNvGrpSpPr/>
          <p:nvPr/>
        </p:nvGrpSpPr>
        <p:grpSpPr>
          <a:xfrm>
            <a:off x="6221955" y="3410630"/>
            <a:ext cx="2204077" cy="1455812"/>
            <a:chOff x="6221955" y="3410630"/>
            <a:chExt cx="2204077" cy="1455812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706DFD4-790E-24A9-5A00-0B520AA97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96719" y="3410630"/>
              <a:ext cx="2054548" cy="1184281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6326A84-A01C-D8A7-3CA6-07BDBA3D1D78}"/>
                </a:ext>
              </a:extLst>
            </p:cNvPr>
            <p:cNvSpPr txBox="1"/>
            <p:nvPr/>
          </p:nvSpPr>
          <p:spPr>
            <a:xfrm>
              <a:off x="6221955" y="4589443"/>
              <a:ext cx="220407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 dirty="0">
                  <a:solidFill>
                    <a:schemeClr val="tx2"/>
                  </a:solidFill>
                  <a:latin typeface="Calibri" pitchFamily="34" charset="0"/>
                </a:rPr>
                <a:t>3-cell Disk Loaded Waveguide</a:t>
              </a:r>
            </a:p>
          </p:txBody>
        </p:sp>
      </p:grp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957C0FB7-C48A-4AF5-E2A4-71FD4ABDE9B1}"/>
              </a:ext>
            </a:extLst>
          </p:cNvPr>
          <p:cNvCxnSpPr>
            <a:cxnSpLocks/>
          </p:cNvCxnSpPr>
          <p:nvPr/>
        </p:nvCxnSpPr>
        <p:spPr>
          <a:xfrm flipH="1" flipV="1">
            <a:off x="3615719" y="801841"/>
            <a:ext cx="2414258" cy="240898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7560E06-2215-BD5F-A4F5-1E026FC0BAC2}"/>
              </a:ext>
            </a:extLst>
          </p:cNvPr>
          <p:cNvGrpSpPr/>
          <p:nvPr/>
        </p:nvGrpSpPr>
        <p:grpSpPr>
          <a:xfrm>
            <a:off x="6059005" y="210859"/>
            <a:ext cx="2966141" cy="1658013"/>
            <a:chOff x="6059005" y="210859"/>
            <a:chExt cx="2966141" cy="1658013"/>
          </a:xfrm>
        </p:grpSpPr>
        <p:pic>
          <p:nvPicPr>
            <p:cNvPr id="75" name="Рисунок 1">
              <a:extLst>
                <a:ext uri="{FF2B5EF4-FFF2-40B4-BE49-F238E27FC236}">
                  <a16:creationId xmlns:a16="http://schemas.microsoft.com/office/drawing/2014/main" id="{1FFB13D4-AB00-8341-26B3-76C5C3E723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858"/>
            <a:stretch/>
          </p:blipFill>
          <p:spPr>
            <a:xfrm flipH="1">
              <a:off x="6059005" y="434993"/>
              <a:ext cx="1892331" cy="1149516"/>
            </a:xfrm>
            <a:prstGeom prst="rect">
              <a:avLst/>
            </a:prstGeom>
            <a:ln>
              <a:solidFill>
                <a:srgbClr val="CD202C"/>
              </a:solidFill>
            </a:ln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5E4D0825-4879-28CE-E533-385192D4A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22308" y="210859"/>
              <a:ext cx="1102838" cy="1381078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CB34CDFB-EB1B-9E44-80BE-2ADB5F5FF761}"/>
                </a:ext>
              </a:extLst>
            </p:cNvPr>
            <p:cNvSpPr txBox="1"/>
            <p:nvPr/>
          </p:nvSpPr>
          <p:spPr>
            <a:xfrm>
              <a:off x="6412451" y="1591873"/>
              <a:ext cx="241425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 dirty="0">
                  <a:solidFill>
                    <a:schemeClr val="accent3"/>
                  </a:solidFill>
                  <a:latin typeface="Calibri" pitchFamily="34" charset="0"/>
                </a:rPr>
                <a:t>1.5 cell X-band Photocathode Gun</a:t>
              </a:r>
            </a:p>
          </p:txBody>
        </p:sp>
      </p:grp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C083E3D0-1728-9513-3016-EF26049B969C}"/>
              </a:ext>
            </a:extLst>
          </p:cNvPr>
          <p:cNvCxnSpPr>
            <a:cxnSpLocks/>
          </p:cNvCxnSpPr>
          <p:nvPr/>
        </p:nvCxnSpPr>
        <p:spPr>
          <a:xfrm flipV="1">
            <a:off x="1526895" y="2498420"/>
            <a:ext cx="255028" cy="8786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28821573-0767-2D3C-8967-306245A572DC}"/>
              </a:ext>
            </a:extLst>
          </p:cNvPr>
          <p:cNvCxnSpPr>
            <a:cxnSpLocks/>
          </p:cNvCxnSpPr>
          <p:nvPr/>
        </p:nvCxnSpPr>
        <p:spPr>
          <a:xfrm flipH="1" flipV="1">
            <a:off x="3929063" y="1954882"/>
            <a:ext cx="1424498" cy="381248"/>
          </a:xfrm>
          <a:prstGeom prst="straightConnector1">
            <a:avLst/>
          </a:prstGeom>
          <a:ln>
            <a:solidFill>
              <a:srgbClr val="CD202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0F44F9C-5DEC-345D-DC7D-24C5C90C6F6F}"/>
              </a:ext>
            </a:extLst>
          </p:cNvPr>
          <p:cNvGrpSpPr/>
          <p:nvPr/>
        </p:nvGrpSpPr>
        <p:grpSpPr>
          <a:xfrm>
            <a:off x="6720234" y="2097840"/>
            <a:ext cx="2422082" cy="1160051"/>
            <a:chOff x="6720234" y="2097840"/>
            <a:chExt cx="2422082" cy="1160051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AA90955E-FC96-98B9-02A1-C262F55FFD1E}"/>
                </a:ext>
              </a:extLst>
            </p:cNvPr>
            <p:cNvSpPr txBox="1"/>
            <p:nvPr/>
          </p:nvSpPr>
          <p:spPr>
            <a:xfrm>
              <a:off x="6720234" y="2980892"/>
              <a:ext cx="242208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 dirty="0">
                  <a:solidFill>
                    <a:schemeClr val="tx2"/>
                  </a:solidFill>
                  <a:latin typeface="Calibri" pitchFamily="34" charset="0"/>
                </a:rPr>
                <a:t>Single-cell Disk Loaded Waveguide</a:t>
              </a:r>
            </a:p>
          </p:txBody>
        </p:sp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E21EFBCE-866A-BDF5-3C27-D2EDDC2E3E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08056" y="2097840"/>
              <a:ext cx="1846439" cy="884129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138F154-3296-284D-6C92-2B9587B32921}"/>
              </a:ext>
            </a:extLst>
          </p:cNvPr>
          <p:cNvGrpSpPr/>
          <p:nvPr/>
        </p:nvGrpSpPr>
        <p:grpSpPr>
          <a:xfrm>
            <a:off x="5094645" y="2003373"/>
            <a:ext cx="1833859" cy="1130378"/>
            <a:chOff x="5094645" y="2003373"/>
            <a:chExt cx="1833859" cy="113037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D94990D-6DC5-043C-9B3D-EE709BC7BAA6}"/>
                </a:ext>
              </a:extLst>
            </p:cNvPr>
            <p:cNvSpPr txBox="1"/>
            <p:nvPr/>
          </p:nvSpPr>
          <p:spPr>
            <a:xfrm>
              <a:off x="5094645" y="2856752"/>
              <a:ext cx="183385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CD202C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Metamaterial Accelerator</a:t>
              </a:r>
            </a:p>
          </p:txBody>
        </p:sp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09800247-8773-6718-3C6D-3957678FAA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836"/>
            <a:stretch/>
          </p:blipFill>
          <p:spPr>
            <a:xfrm>
              <a:off x="5248447" y="2003373"/>
              <a:ext cx="1526255" cy="853507"/>
            </a:xfrm>
            <a:prstGeom prst="rect">
              <a:avLst/>
            </a:prstGeom>
            <a:ln>
              <a:solidFill>
                <a:srgbClr val="CD202C"/>
              </a:solidFill>
            </a:ln>
          </p:spPr>
        </p:pic>
      </p:grp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3AD9F1CD-3565-8723-12AB-8CB849A4C4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343400" y="4855282"/>
            <a:ext cx="457200" cy="137160"/>
          </a:xfrm>
        </p:spPr>
        <p:txBody>
          <a:bodyPr/>
          <a:lstStyle/>
          <a:p>
            <a:fld id="{AEFAAC5A-9C4F-4278-920D-DF2BAB595749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6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518F5B48-60F8-4A0B-8F75-4FE5DD8B8950}"/>
              </a:ext>
            </a:extLst>
          </p:cNvPr>
          <p:cNvSpPr txBox="1">
            <a:spLocks/>
          </p:cNvSpPr>
          <p:nvPr/>
        </p:nvSpPr>
        <p:spPr>
          <a:xfrm>
            <a:off x="4219575" y="4855282"/>
            <a:ext cx="581025" cy="1371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EFAAC5A-9C4F-4278-920D-DF2BAB595749}" type="slidenum">
              <a:rPr lang="en-US" sz="1050" smtClean="0">
                <a:solidFill>
                  <a:srgbClr val="000000"/>
                </a:solidFill>
              </a:rPr>
              <a:pPr algn="ctr"/>
              <a:t>16</a:t>
            </a:fld>
            <a:endParaRPr lang="en-US" sz="1050" dirty="0">
              <a:solidFill>
                <a:srgbClr val="000000"/>
              </a:solidFill>
            </a:endParaRPr>
          </a:p>
          <a:p>
            <a:pPr algn="ctr"/>
            <a:endParaRPr lang="en-US" sz="1500" dirty="0">
              <a:solidFill>
                <a:srgbClr val="000000"/>
              </a:solidFill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883032D-CDEE-41FF-A9F9-46456AEC0C22}"/>
              </a:ext>
            </a:extLst>
          </p:cNvPr>
          <p:cNvSpPr txBox="1">
            <a:spLocks/>
          </p:cNvSpPr>
          <p:nvPr/>
        </p:nvSpPr>
        <p:spPr>
          <a:xfrm>
            <a:off x="91558" y="20638"/>
            <a:ext cx="5944911" cy="40005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marL="257175" indent="-257175">
              <a:spcBef>
                <a:spcPts val="225"/>
              </a:spcBef>
              <a:defRPr/>
            </a:pPr>
            <a:r>
              <a:rPr lang="en-US" sz="2400" b="1" dirty="0">
                <a:solidFill>
                  <a:srgbClr val="FF0000"/>
                </a:solidFill>
              </a:rPr>
              <a:t>100 MV/m Dielectric Disk Accelerator</a:t>
            </a:r>
            <a:endParaRPr lang="en-US" sz="2100" dirty="0">
              <a:solidFill>
                <a:srgbClr val="FF0000"/>
              </a:solidFill>
            </a:endParaRPr>
          </a:p>
        </p:txBody>
      </p:sp>
      <p:pic>
        <p:nvPicPr>
          <p:cNvPr id="17" name="Picture 44">
            <a:extLst>
              <a:ext uri="{FF2B5EF4-FFF2-40B4-BE49-F238E27FC236}">
                <a16:creationId xmlns:a16="http://schemas.microsoft.com/office/drawing/2014/main" id="{60EE8F40-7A91-4512-92A3-7693218339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747" y="16679"/>
            <a:ext cx="1247775" cy="494008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</p:pic>
      <p:pic>
        <p:nvPicPr>
          <p:cNvPr id="21" name="Google Shape;456;p8">
            <a:extLst>
              <a:ext uri="{FF2B5EF4-FFF2-40B4-BE49-F238E27FC236}">
                <a16:creationId xmlns:a16="http://schemas.microsoft.com/office/drawing/2014/main" id="{7910F4AC-BC4F-4570-131C-F6E88DF7067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42002" y="55600"/>
            <a:ext cx="1433212" cy="38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7ED56FB-7083-567B-8FF5-AC57A66513E6}"/>
              </a:ext>
            </a:extLst>
          </p:cNvPr>
          <p:cNvSpPr txBox="1"/>
          <p:nvPr/>
        </p:nvSpPr>
        <p:spPr>
          <a:xfrm>
            <a:off x="91558" y="4543938"/>
            <a:ext cx="2971803" cy="3231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See poster: Sarah Weatherly  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8B85C059-1655-A89D-3179-56E850BF3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8211" y="721410"/>
            <a:ext cx="2290699" cy="124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Google Shape;106;p3">
            <a:extLst>
              <a:ext uri="{FF2B5EF4-FFF2-40B4-BE49-F238E27FC236}">
                <a16:creationId xmlns:a16="http://schemas.microsoft.com/office/drawing/2014/main" id="{CEF86722-7F6D-4C36-CD07-A589C74A36E2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0295" y="689980"/>
            <a:ext cx="1933315" cy="1302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469;g13f8faa73a9_0_297">
            <a:extLst>
              <a:ext uri="{FF2B5EF4-FFF2-40B4-BE49-F238E27FC236}">
                <a16:creationId xmlns:a16="http://schemas.microsoft.com/office/drawing/2014/main" id="{7642426B-B945-C521-1859-B2C1207D499F}"/>
              </a:ext>
            </a:extLst>
          </p:cNvPr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748"/>
          <a:stretch/>
        </p:blipFill>
        <p:spPr>
          <a:xfrm>
            <a:off x="4670137" y="2082157"/>
            <a:ext cx="4152510" cy="1114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 descr="Diagram&#10;&#10;Description automatically generated">
            <a:extLst>
              <a:ext uri="{FF2B5EF4-FFF2-40B4-BE49-F238E27FC236}">
                <a16:creationId xmlns:a16="http://schemas.microsoft.com/office/drawing/2014/main" id="{73CEBE5E-8448-714A-B2DF-EBFC528D641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377" y="2188947"/>
            <a:ext cx="2118752" cy="2147272"/>
          </a:xfrm>
          <a:prstGeom prst="rect">
            <a:avLst/>
          </a:prstGeom>
        </p:spPr>
      </p:pic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447EEDE7-4D15-9B8B-C0BE-F8B27E842BA7}"/>
              </a:ext>
            </a:extLst>
          </p:cNvPr>
          <p:cNvSpPr txBox="1">
            <a:spLocks/>
          </p:cNvSpPr>
          <p:nvPr/>
        </p:nvSpPr>
        <p:spPr>
          <a:xfrm>
            <a:off x="3262421" y="3233716"/>
            <a:ext cx="5716116" cy="1496959"/>
          </a:xfrm>
          <a:prstGeom prst="rect">
            <a:avLst/>
          </a:prstGeom>
        </p:spPr>
        <p:txBody>
          <a:bodyPr/>
          <a:lstStyle>
            <a:lvl1pPr marL="173034" indent="-173034" algn="l" defTabSz="457189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687" indent="-236532" algn="l" defTabSz="457189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55" indent="-187320" algn="l" defTabSz="457189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11" indent="-171446" algn="l" defTabSz="457189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566" indent="-171446" algn="l" defTabSz="457189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b="1" i="0" u="none" strike="noStrike" baseline="0" dirty="0">
                <a:solidFill>
                  <a:schemeClr val="accent6"/>
                </a:solidFill>
                <a:latin typeface="+mn-lt"/>
              </a:rPr>
              <a:t>High-power test results </a:t>
            </a:r>
            <a:r>
              <a:rPr lang="en-US" i="0" u="none" strike="noStrike" baseline="0" dirty="0">
                <a:solidFill>
                  <a:schemeClr val="accent6"/>
                </a:solidFill>
                <a:latin typeface="+mn-lt"/>
              </a:rPr>
              <a:t>(Summer 2023)</a:t>
            </a:r>
          </a:p>
          <a:p>
            <a:pPr algn="l"/>
            <a:r>
              <a:rPr lang="en-US" sz="1600" b="0" i="0" u="none" strike="noStrike" baseline="0" dirty="0">
                <a:solidFill>
                  <a:schemeClr val="accent6"/>
                </a:solidFill>
                <a:latin typeface="+mn-lt"/>
              </a:rPr>
              <a:t>AWA drive gun arcing limited run to 293 </a:t>
            </a:r>
            <a:r>
              <a:rPr lang="en-US" sz="1600" b="0" i="0" u="none" strike="noStrike" baseline="0" dirty="0" err="1">
                <a:solidFill>
                  <a:schemeClr val="accent6"/>
                </a:solidFill>
                <a:latin typeface="+mn-lt"/>
              </a:rPr>
              <a:t>nC</a:t>
            </a:r>
            <a:endParaRPr lang="en-US" sz="1600" b="0" i="0" u="none" strike="noStrike" baseline="0" dirty="0">
              <a:solidFill>
                <a:schemeClr val="accent6"/>
              </a:solidFill>
              <a:latin typeface="+mn-lt"/>
            </a:endParaRPr>
          </a:p>
          <a:p>
            <a:pPr algn="l"/>
            <a:r>
              <a:rPr lang="en-US" sz="1600" b="0" i="0" u="none" strike="noStrike" baseline="0" dirty="0">
                <a:solidFill>
                  <a:schemeClr val="accent6"/>
                </a:solidFill>
                <a:latin typeface="+mn-lt"/>
              </a:rPr>
              <a:t>PETS = 222 MW</a:t>
            </a:r>
          </a:p>
          <a:p>
            <a:pPr algn="l"/>
            <a:r>
              <a:rPr lang="en-US" sz="1600" dirty="0">
                <a:solidFill>
                  <a:schemeClr val="accent6"/>
                </a:solidFill>
              </a:rPr>
              <a:t>Gradient </a:t>
            </a:r>
            <a:r>
              <a:rPr lang="en-US" sz="1600" b="0" i="0" u="none" strike="noStrike" baseline="0" dirty="0">
                <a:solidFill>
                  <a:schemeClr val="accent6"/>
                </a:solidFill>
                <a:latin typeface="+mn-lt"/>
              </a:rPr>
              <a:t>~78 MV/m (no arcing, no </a:t>
            </a:r>
            <a:r>
              <a:rPr lang="en-US" sz="1600" b="0" i="0" u="none" strike="noStrike" baseline="0" dirty="0" err="1">
                <a:solidFill>
                  <a:schemeClr val="accent6"/>
                </a:solidFill>
                <a:latin typeface="+mn-lt"/>
              </a:rPr>
              <a:t>multipactor</a:t>
            </a:r>
            <a:r>
              <a:rPr lang="en-US" sz="1600" b="0" i="0" u="none" strike="noStrike" baseline="0" dirty="0">
                <a:solidFill>
                  <a:schemeClr val="accent6"/>
                </a:solidFill>
                <a:latin typeface="+mn-lt"/>
              </a:rPr>
              <a:t>)</a:t>
            </a:r>
          </a:p>
          <a:p>
            <a:pPr algn="l"/>
            <a:r>
              <a:rPr lang="en-US" sz="1600" dirty="0">
                <a:solidFill>
                  <a:schemeClr val="accent6"/>
                </a:solidFill>
              </a:rPr>
              <a:t>Drive Gun working now, will continue testing in November</a:t>
            </a:r>
            <a:endParaRPr lang="en-US" sz="1600" b="0" i="0" u="none" strike="noStrike" baseline="0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4BA00B6E-A523-EB23-29C4-2CE21B3A6DE4}"/>
              </a:ext>
            </a:extLst>
          </p:cNvPr>
          <p:cNvSpPr txBox="1">
            <a:spLocks/>
          </p:cNvSpPr>
          <p:nvPr/>
        </p:nvSpPr>
        <p:spPr>
          <a:xfrm>
            <a:off x="183226" y="562136"/>
            <a:ext cx="5499416" cy="1496959"/>
          </a:xfrm>
          <a:prstGeom prst="rect">
            <a:avLst/>
          </a:prstGeom>
        </p:spPr>
        <p:txBody>
          <a:bodyPr/>
          <a:lstStyle>
            <a:lvl1pPr marL="173034" indent="-173034" algn="l" defTabSz="457189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687" indent="-236532" algn="l" defTabSz="457189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55" indent="-187320" algn="l" defTabSz="457189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11" indent="-171446" algn="l" defTabSz="457189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566" indent="-171446" algn="l" defTabSz="457189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b="1" i="0" u="none" strike="noStrike" baseline="0" dirty="0">
                <a:solidFill>
                  <a:schemeClr val="accent6"/>
                </a:solidFill>
                <a:latin typeface="+mn-lt"/>
              </a:rPr>
              <a:t>Next step: Multicell DDA</a:t>
            </a:r>
          </a:p>
          <a:p>
            <a:pPr algn="l"/>
            <a:r>
              <a:rPr lang="en-US" sz="1600" b="0" i="0" u="none" strike="noStrike" baseline="0" dirty="0">
                <a:solidFill>
                  <a:schemeClr val="accent6"/>
                </a:solidFill>
                <a:latin typeface="+mn-lt"/>
              </a:rPr>
              <a:t>Special attention to triple junction design</a:t>
            </a:r>
          </a:p>
          <a:p>
            <a:pPr algn="l"/>
            <a:r>
              <a:rPr lang="en-US" sz="1600" b="0" i="0" u="none" strike="noStrike" baseline="0" dirty="0">
                <a:solidFill>
                  <a:schemeClr val="accent6"/>
                </a:solidFill>
                <a:latin typeface="+mn-lt"/>
              </a:rPr>
              <a:t>Clamped structure, like single cell.</a:t>
            </a:r>
          </a:p>
          <a:p>
            <a:pPr algn="l"/>
            <a:r>
              <a:rPr lang="en-US" sz="1600" b="0" i="0" u="none" strike="noStrike" baseline="0" dirty="0">
                <a:solidFill>
                  <a:schemeClr val="accent6"/>
                </a:solidFill>
                <a:latin typeface="+mn-lt"/>
              </a:rPr>
              <a:t>RF design and fabrication are completed</a:t>
            </a:r>
          </a:p>
        </p:txBody>
      </p:sp>
    </p:spTree>
    <p:extLst>
      <p:ext uri="{BB962C8B-B14F-4D97-AF65-F5344CB8AC3E}">
        <p14:creationId xmlns:p14="http://schemas.microsoft.com/office/powerpoint/2010/main" val="346808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347" y="3892"/>
            <a:ext cx="8372901" cy="640080"/>
          </a:xfrm>
        </p:spPr>
        <p:txBody>
          <a:bodyPr/>
          <a:lstStyle/>
          <a:p>
            <a:r>
              <a:rPr lang="en-US" dirty="0"/>
              <a:t>Initial rf conditioning of </a:t>
            </a:r>
            <a:r>
              <a:rPr lang="en-US" dirty="0" err="1"/>
              <a:t>Xgun</a:t>
            </a:r>
            <a:r>
              <a:rPr lang="en-US" dirty="0"/>
              <a:t>*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4343400" y="4855282"/>
            <a:ext cx="457200" cy="137160"/>
          </a:xfrm>
        </p:spPr>
        <p:txBody>
          <a:bodyPr/>
          <a:lstStyle/>
          <a:p>
            <a:fld id="{AEFAAC5A-9C4F-4278-920D-DF2BAB595749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28EBE92-4076-2B45-6DCE-B5389AC99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751" y="3231825"/>
            <a:ext cx="1584960" cy="118872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8D93439-72A9-6220-8E29-A828A7214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04" y="3231117"/>
            <a:ext cx="1584960" cy="118872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718B458-A124-E3DF-0AF8-388B3AB26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4266" y="3231117"/>
            <a:ext cx="1584960" cy="118872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8AD93330-B8B5-82FC-A0DD-6E2EB8091C1A}"/>
              </a:ext>
            </a:extLst>
          </p:cNvPr>
          <p:cNvSpPr txBox="1"/>
          <p:nvPr/>
        </p:nvSpPr>
        <p:spPr>
          <a:xfrm>
            <a:off x="604993" y="3243761"/>
            <a:ext cx="566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quick ramp-up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4002857-2975-E2C0-D4D0-A8821B53F2FC}"/>
              </a:ext>
            </a:extLst>
          </p:cNvPr>
          <p:cNvSpPr txBox="1"/>
          <p:nvPr/>
        </p:nvSpPr>
        <p:spPr>
          <a:xfrm>
            <a:off x="2239962" y="3243761"/>
            <a:ext cx="56677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dark current loading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0E44515-B9EC-6ED0-870B-BEE44ABDA7CC}"/>
              </a:ext>
            </a:extLst>
          </p:cNvPr>
          <p:cNvSpPr txBox="1"/>
          <p:nvPr/>
        </p:nvSpPr>
        <p:spPr>
          <a:xfrm>
            <a:off x="3886334" y="3261687"/>
            <a:ext cx="660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conditioning &amp; dark current reduction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0739D2-F5A4-931E-3A24-B6F0DBCAE19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392718" y="814891"/>
            <a:ext cx="4828033" cy="2194560"/>
          </a:xfrm>
          <a:prstGeom prst="rect">
            <a:avLst/>
          </a:prstGeom>
        </p:spPr>
      </p:pic>
      <p:pic>
        <p:nvPicPr>
          <p:cNvPr id="6" name="Content Placeholder 10">
            <a:extLst>
              <a:ext uri="{FF2B5EF4-FFF2-40B4-BE49-F238E27FC236}">
                <a16:creationId xmlns:a16="http://schemas.microsoft.com/office/drawing/2014/main" id="{E7BEF78B-7BC3-5DE6-B3FC-F1FCA259F6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810" t="-4249" r="1977" b="20430"/>
          <a:stretch/>
        </p:blipFill>
        <p:spPr>
          <a:xfrm>
            <a:off x="5507112" y="629041"/>
            <a:ext cx="3047338" cy="21945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8B38B1-536F-F60C-90D7-9D97BAF8DF04}"/>
              </a:ext>
            </a:extLst>
          </p:cNvPr>
          <p:cNvSpPr txBox="1"/>
          <p:nvPr/>
        </p:nvSpPr>
        <p:spPr>
          <a:xfrm>
            <a:off x="5472783" y="708239"/>
            <a:ext cx="1420262" cy="40011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300" dirty="0">
                <a:solidFill>
                  <a:schemeClr val="accent6"/>
                </a:solidFill>
              </a:rPr>
              <a:t> </a:t>
            </a:r>
            <a:r>
              <a:rPr lang="en-US" sz="1300" dirty="0" err="1">
                <a:solidFill>
                  <a:schemeClr val="accent6"/>
                </a:solidFill>
              </a:rPr>
              <a:t>Xgun</a:t>
            </a:r>
            <a:r>
              <a:rPr lang="en-US" sz="1300" dirty="0">
                <a:solidFill>
                  <a:schemeClr val="accent6"/>
                </a:solidFill>
              </a:rPr>
              <a:t> conditioning </a:t>
            </a:r>
          </a:p>
          <a:p>
            <a:pPr algn="r"/>
            <a:r>
              <a:rPr lang="en-US" sz="1300" dirty="0">
                <a:solidFill>
                  <a:schemeClr val="accent6"/>
                </a:solidFill>
              </a:rPr>
              <a:t>test stand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160938-366C-7141-5E35-8A1F6E9C0FE8}"/>
              </a:ext>
            </a:extLst>
          </p:cNvPr>
          <p:cNvSpPr txBox="1"/>
          <p:nvPr/>
        </p:nvSpPr>
        <p:spPr>
          <a:xfrm rot="3069603">
            <a:off x="6042171" y="1987427"/>
            <a:ext cx="281487" cy="16927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lIns="45720" tIns="0" rIns="45720" bIns="0" rtlCol="0">
            <a:spAutoFit/>
          </a:bodyPr>
          <a:lstStyle/>
          <a:p>
            <a:r>
              <a:rPr lang="en-US" sz="1100" dirty="0">
                <a:solidFill>
                  <a:schemeClr val="accent6"/>
                </a:solidFill>
              </a:rPr>
              <a:t>RF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96F754-968E-BC15-6965-6A857254FA6B}"/>
              </a:ext>
            </a:extLst>
          </p:cNvPr>
          <p:cNvSpPr txBox="1"/>
          <p:nvPr/>
        </p:nvSpPr>
        <p:spPr>
          <a:xfrm>
            <a:off x="6340386" y="2628244"/>
            <a:ext cx="422552" cy="16927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lIns="45720" tIns="0" rIns="45720" bIns="0" rtlCol="0">
            <a:spAutoFit/>
          </a:bodyPr>
          <a:lstStyle/>
          <a:p>
            <a:r>
              <a:rPr lang="en-US" sz="1100" dirty="0">
                <a:solidFill>
                  <a:schemeClr val="accent6"/>
                </a:solidFill>
              </a:rPr>
              <a:t>Xgun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A99EF9B-85F8-2285-5BB8-1D78ADB021AE}"/>
              </a:ext>
            </a:extLst>
          </p:cNvPr>
          <p:cNvCxnSpPr>
            <a:cxnSpLocks/>
          </p:cNvCxnSpPr>
          <p:nvPr/>
        </p:nvCxnSpPr>
        <p:spPr>
          <a:xfrm>
            <a:off x="6225153" y="1879319"/>
            <a:ext cx="223908" cy="285437"/>
          </a:xfrm>
          <a:prstGeom prst="straightConnector1">
            <a:avLst/>
          </a:prstGeom>
          <a:ln>
            <a:solidFill>
              <a:srgbClr val="FF0000"/>
            </a:solidFill>
            <a:tailEnd type="triangle" w="med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B15AAEC-D9F7-B191-C464-AB1087727EDE}"/>
              </a:ext>
            </a:extLst>
          </p:cNvPr>
          <p:cNvSpPr txBox="1"/>
          <p:nvPr/>
        </p:nvSpPr>
        <p:spPr>
          <a:xfrm>
            <a:off x="7227164" y="1413507"/>
            <a:ext cx="886384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45720" tIns="0" rIns="45720" bIns="0" rtlCol="0">
            <a:spAutoFit/>
          </a:bodyPr>
          <a:lstStyle/>
          <a:p>
            <a:pPr algn="ctr"/>
            <a:r>
              <a:rPr lang="en-US" sz="1100" dirty="0">
                <a:solidFill>
                  <a:schemeClr val="accent6"/>
                </a:solidFill>
              </a:rPr>
              <a:t>Faraday cup &amp; YAG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B70216-3868-ADA8-6B39-C6F5CA82E731}"/>
              </a:ext>
            </a:extLst>
          </p:cNvPr>
          <p:cNvSpPr txBox="1"/>
          <p:nvPr/>
        </p:nvSpPr>
        <p:spPr>
          <a:xfrm>
            <a:off x="392718" y="4469198"/>
            <a:ext cx="462142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W.H.Tan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et. al., 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Phys. Rev. Accel. Beams 25, 083402, August 2022 (2022)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128AF35-78C8-6AC2-956E-B0D71045D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7113" y="2895027"/>
            <a:ext cx="3491744" cy="1682431"/>
          </a:xfrm>
          <a:noFill/>
        </p:spPr>
        <p:txBody>
          <a:bodyPr/>
          <a:lstStyle/>
          <a:p>
            <a:r>
              <a:rPr lang="en-US" sz="165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Gun performance</a:t>
            </a:r>
          </a:p>
          <a:p>
            <a:pPr lvl="1"/>
            <a:r>
              <a:rPr lang="en-US" sz="1500" dirty="0"/>
              <a:t>387 MV/m </a:t>
            </a:r>
            <a:r>
              <a:rPr lang="en-US" sz="15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on the photocathode</a:t>
            </a:r>
          </a:p>
          <a:p>
            <a:pPr lvl="1"/>
            <a:r>
              <a:rPr lang="en-US" sz="1500" dirty="0"/>
              <a:t>BDR ~4e-6</a:t>
            </a:r>
            <a:r>
              <a:rPr lang="en-US" sz="15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(estimated)</a:t>
            </a:r>
          </a:p>
          <a:p>
            <a:pPr lvl="1"/>
            <a:r>
              <a:rPr lang="en-US" sz="1500" dirty="0"/>
              <a:t>Ultra low dark current </a:t>
            </a:r>
            <a:r>
              <a:rPr lang="en-US" sz="15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(&lt;1pC per RF pulse)**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D1FC159-E002-4317-7472-E9E547486136}"/>
              </a:ext>
            </a:extLst>
          </p:cNvPr>
          <p:cNvGrpSpPr/>
          <p:nvPr/>
        </p:nvGrpSpPr>
        <p:grpSpPr>
          <a:xfrm>
            <a:off x="8025946" y="73470"/>
            <a:ext cx="987253" cy="1265645"/>
            <a:chOff x="9902349" y="1442557"/>
            <a:chExt cx="1708571" cy="219036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9C0E574-33E6-BF46-A141-9BDD849F8F9C}"/>
                </a:ext>
              </a:extLst>
            </p:cNvPr>
            <p:cNvGrpSpPr/>
            <p:nvPr/>
          </p:nvGrpSpPr>
          <p:grpSpPr>
            <a:xfrm>
              <a:off x="9902349" y="1506865"/>
              <a:ext cx="1705443" cy="2126056"/>
              <a:chOff x="5272020" y="349258"/>
              <a:chExt cx="1462783" cy="1823553"/>
            </a:xfrm>
          </p:grpSpPr>
          <p:pic>
            <p:nvPicPr>
              <p:cNvPr id="17" name="Picture 16" descr="A screenshot of a computer&#10;&#10;Description automatically generated with medium confidence">
                <a:extLst>
                  <a:ext uri="{FF2B5EF4-FFF2-40B4-BE49-F238E27FC236}">
                    <a16:creationId xmlns:a16="http://schemas.microsoft.com/office/drawing/2014/main" id="{BA884F9E-9740-22CB-FD62-7AAFC805DE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272020" y="349258"/>
                <a:ext cx="1462783" cy="1823553"/>
              </a:xfrm>
              <a:prstGeom prst="rect">
                <a:avLst/>
              </a:prstGeom>
            </p:spPr>
          </p:pic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3F26971C-B1D3-DBF5-B55E-7017D59C5832}"/>
                  </a:ext>
                </a:extLst>
              </p:cNvPr>
              <p:cNvSpPr/>
              <p:nvPr/>
            </p:nvSpPr>
            <p:spPr>
              <a:xfrm>
                <a:off x="5476318" y="646332"/>
                <a:ext cx="1079931" cy="1340265"/>
              </a:xfrm>
              <a:prstGeom prst="ellipse">
                <a:avLst/>
              </a:prstGeom>
              <a:noFill/>
              <a:ln w="19050">
                <a:solidFill>
                  <a:srgbClr val="92D050"/>
                </a:solidFill>
                <a:prstDash val="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en-US" sz="140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C6BD346-A53B-07D3-19A2-087BF99368D0}"/>
                </a:ext>
              </a:extLst>
            </p:cNvPr>
            <p:cNvSpPr txBox="1"/>
            <p:nvPr/>
          </p:nvSpPr>
          <p:spPr>
            <a:xfrm>
              <a:off x="9962617" y="1442557"/>
              <a:ext cx="1648303" cy="8788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350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First beam</a:t>
              </a:r>
              <a:endParaRPr lang="en-US" sz="1350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ED027AB-F8BB-FCF2-B29E-9F15B06C4B04}"/>
              </a:ext>
            </a:extLst>
          </p:cNvPr>
          <p:cNvSpPr txBox="1"/>
          <p:nvPr/>
        </p:nvSpPr>
        <p:spPr>
          <a:xfrm>
            <a:off x="5591228" y="4117903"/>
            <a:ext cx="307246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**J. Shao et. al., 10.1103/PhysRevLett.115.264802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F715E44-CE08-06AE-AD42-D691DC0BFB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3471" y="4514459"/>
            <a:ext cx="1021682" cy="463655"/>
          </a:xfrm>
          <a:prstGeom prst="rect">
            <a:avLst/>
          </a:prstGeom>
          <a:ln>
            <a:solidFill>
              <a:srgbClr val="CD1D1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F882010-4825-4B79-469D-F1B59CC5B7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62087" y="4514459"/>
            <a:ext cx="1036122" cy="4597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713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AF122388-9E40-8CFB-76D1-ACD2C3C877CC}"/>
              </a:ext>
            </a:extLst>
          </p:cNvPr>
          <p:cNvSpPr txBox="1">
            <a:spLocks/>
          </p:cNvSpPr>
          <p:nvPr/>
        </p:nvSpPr>
        <p:spPr>
          <a:xfrm>
            <a:off x="457202" y="23836"/>
            <a:ext cx="8372901" cy="4561308"/>
          </a:xfrm>
          <a:prstGeom prst="rect">
            <a:avLst/>
          </a:prstGeom>
        </p:spPr>
        <p:txBody>
          <a:bodyPr/>
          <a:lstStyle>
            <a:lvl1pPr marL="173034" indent="-173034" algn="l" defTabSz="457189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687" indent="-236532" algn="l" defTabSz="457189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55" indent="-187320" algn="l" defTabSz="457189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11" indent="-171446" algn="l" defTabSz="457189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566" indent="-171446" algn="l" defTabSz="457189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en-US" sz="2000" b="1" dirty="0">
                <a:solidFill>
                  <a:srgbClr val="FFFF00"/>
                </a:solidFill>
              </a:rPr>
              <a:t>SHORT-PULSE REGIME</a:t>
            </a:r>
          </a:p>
          <a:p>
            <a:pPr marL="257175" indent="-257175"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X-band RF test stand (500 MW, 2 Hz)</a:t>
            </a:r>
          </a:p>
          <a:p>
            <a:pPr marL="257175" lvl="1" indent="-2571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RF power generation</a:t>
            </a:r>
          </a:p>
          <a:p>
            <a:pPr marL="714364" lvl="2" indent="-2571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565 MW metamaterial PETS</a:t>
            </a:r>
          </a:p>
          <a:p>
            <a:pPr marL="714364" lvl="2" indent="-2571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400 MW metallic PETS</a:t>
            </a:r>
          </a:p>
          <a:p>
            <a:pPr marL="714364" lvl="2" indent="-2571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200 MW dielectric PETS</a:t>
            </a:r>
          </a:p>
          <a:p>
            <a:pPr marL="257175" lvl="1" indent="-257175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</a:rPr>
              <a:t>High-gradient structures</a:t>
            </a:r>
          </a:p>
          <a:p>
            <a:pPr marL="714364" lvl="2" indent="-2571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300 MV/m X-band TW accelerating metallic accelerator</a:t>
            </a:r>
          </a:p>
          <a:p>
            <a:pPr marL="714364" lvl="2" indent="-2571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400 MV/m X-band photocathode gun</a:t>
            </a:r>
          </a:p>
          <a:p>
            <a:pPr marL="714364" lvl="2" indent="-2571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100 MV/m X-band TW dielectric disk accelerator</a:t>
            </a:r>
          </a:p>
          <a:p>
            <a:pPr marL="714364" lvl="2" indent="-2571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100 MV/m X-band transverse deflector</a:t>
            </a:r>
          </a:p>
          <a:p>
            <a:pPr marL="714364" marR="0" lvl="3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Discovery of BIAR regime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(see HG2022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Jiahang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Shao)</a:t>
            </a:r>
            <a:endParaRPr lang="en-US" sz="1400" dirty="0">
              <a:solidFill>
                <a:schemeClr val="bg1"/>
              </a:solidFill>
            </a:endParaRPr>
          </a:p>
          <a:p>
            <a:pPr marL="257175" indent="-2571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Next Steps</a:t>
            </a:r>
          </a:p>
          <a:p>
            <a:pPr marL="714364" lvl="1" indent="-2571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Test </a:t>
            </a:r>
            <a:r>
              <a:rPr lang="en-US" sz="1400" dirty="0" err="1">
                <a:solidFill>
                  <a:schemeClr val="bg1"/>
                </a:solidFill>
              </a:rPr>
              <a:t>Xgun</a:t>
            </a:r>
            <a:r>
              <a:rPr lang="en-US" sz="1400" dirty="0">
                <a:solidFill>
                  <a:schemeClr val="bg1"/>
                </a:solidFill>
              </a:rPr>
              <a:t> V1 to higher gradients … once </a:t>
            </a:r>
            <a:r>
              <a:rPr lang="en-US" sz="1400" dirty="0" err="1">
                <a:solidFill>
                  <a:schemeClr val="bg1"/>
                </a:solidFill>
              </a:rPr>
              <a:t>Xgun</a:t>
            </a:r>
            <a:r>
              <a:rPr lang="en-US" sz="1400" dirty="0">
                <a:solidFill>
                  <a:schemeClr val="bg1"/>
                </a:solidFill>
              </a:rPr>
              <a:t> V2 is working</a:t>
            </a:r>
          </a:p>
          <a:p>
            <a:pPr marL="714364" lvl="1" indent="-2571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Generate higher-charge drive dunch trains</a:t>
            </a:r>
          </a:p>
          <a:p>
            <a:pPr marL="714364" lvl="1" indent="-2571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Demonstrators</a:t>
            </a:r>
          </a:p>
          <a:p>
            <a:pPr marL="996932" lvl="2" indent="-2571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100 MeV high-brightness </a:t>
            </a:r>
            <a:r>
              <a:rPr lang="en-US" sz="1200" dirty="0" err="1">
                <a:solidFill>
                  <a:schemeClr val="bg1"/>
                </a:solidFill>
              </a:rPr>
              <a:t>Xgun</a:t>
            </a:r>
            <a:r>
              <a:rPr lang="en-US" sz="1200" dirty="0">
                <a:solidFill>
                  <a:schemeClr val="bg1"/>
                </a:solidFill>
              </a:rPr>
              <a:t> photoinjector beamline</a:t>
            </a:r>
          </a:p>
          <a:p>
            <a:pPr marL="996932" lvl="2" indent="-2571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500 MeV demonstrator</a:t>
            </a:r>
          </a:p>
          <a:p>
            <a:pPr marL="714364" lvl="1" indent="-2571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Upgrade AWA drive beam energy from 65 MeV to ~130 MeV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8C6FAD6-0D64-96E6-402F-44E4EF975810}"/>
              </a:ext>
            </a:extLst>
          </p:cNvPr>
          <p:cNvSpPr txBox="1">
            <a:spLocks/>
          </p:cNvSpPr>
          <p:nvPr/>
        </p:nvSpPr>
        <p:spPr>
          <a:xfrm>
            <a:off x="6535973" y="1085269"/>
            <a:ext cx="3051552" cy="640080"/>
          </a:xfrm>
          <a:prstGeom prst="rect">
            <a:avLst/>
          </a:prstGeom>
        </p:spPr>
        <p:txBody>
          <a:bodyPr/>
          <a:lstStyle>
            <a:lvl1pPr algn="l" defTabSz="457189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US" dirty="0">
                <a:solidFill>
                  <a:schemeClr val="bg1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04612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" y="0"/>
            <a:ext cx="9143999" cy="451974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200" dirty="0"/>
              <a:t>Big Thanks to our team!</a:t>
            </a:r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08FAD526-A86F-1983-1E92-53318415B8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0067118"/>
              </p:ext>
            </p:extLst>
          </p:nvPr>
        </p:nvGraphicFramePr>
        <p:xfrm>
          <a:off x="309172" y="941070"/>
          <a:ext cx="8524068" cy="30169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31037">
                  <a:extLst>
                    <a:ext uri="{9D8B030D-6E8A-4147-A177-3AD203B41FA5}">
                      <a16:colId xmlns:a16="http://schemas.microsoft.com/office/drawing/2014/main" val="2745715020"/>
                    </a:ext>
                  </a:extLst>
                </a:gridCol>
                <a:gridCol w="4293031">
                  <a:extLst>
                    <a:ext uri="{9D8B030D-6E8A-4147-A177-3AD203B41FA5}">
                      <a16:colId xmlns:a16="http://schemas.microsoft.com/office/drawing/2014/main" val="599002690"/>
                    </a:ext>
                  </a:extLst>
                </a:gridCol>
              </a:tblGrid>
              <a:tr h="3016976">
                <a:tc>
                  <a:txBody>
                    <a:bodyPr/>
                    <a:lstStyle/>
                    <a:p>
                      <a:pPr rtl="0"/>
                      <a:r>
                        <a:rPr lang="en-US" sz="1400" b="1" i="0" u="none" strike="noStrike" kern="1200" baseline="0" dirty="0">
                          <a:solidFill>
                            <a:srgbClr val="FFFFFF"/>
                          </a:solidFill>
                          <a:latin typeface="+mn-lt"/>
                        </a:rPr>
                        <a:t>Gongxiaohui Chen (AWA)</a:t>
                      </a:r>
                    </a:p>
                    <a:p>
                      <a:pPr rtl="0"/>
                      <a:r>
                        <a:rPr lang="en-US" sz="1400" b="1" i="0" u="none" strike="noStrike" kern="1200" baseline="0" dirty="0">
                          <a:solidFill>
                            <a:srgbClr val="FFFFFF"/>
                          </a:solidFill>
                          <a:latin typeface="+mn-lt"/>
                        </a:rPr>
                        <a:t>Scott Doran (AWA)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baseline="0" dirty="0">
                          <a:solidFill>
                            <a:srgbClr val="FFFFFF"/>
                          </a:solidFill>
                          <a:latin typeface="+mn-lt"/>
                        </a:rPr>
                        <a:t>Alex </a:t>
                      </a:r>
                      <a:r>
                        <a:rPr lang="en-US" sz="1400" b="1" i="0" u="none" strike="noStrike" kern="1200" baseline="0" dirty="0" err="1">
                          <a:solidFill>
                            <a:srgbClr val="FFFFFF"/>
                          </a:solidFill>
                          <a:latin typeface="+mn-lt"/>
                        </a:rPr>
                        <a:t>Ody</a:t>
                      </a:r>
                      <a:r>
                        <a:rPr lang="en-US" sz="1400" b="1" i="0" u="none" strike="noStrike" kern="1200" baseline="0" dirty="0">
                          <a:solidFill>
                            <a:srgbClr val="FFFFFF"/>
                          </a:solidFill>
                          <a:latin typeface="+mn-lt"/>
                        </a:rPr>
                        <a:t> (AWA)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baseline="0" dirty="0">
                          <a:solidFill>
                            <a:srgbClr val="FFFFFF"/>
                          </a:solidFill>
                          <a:latin typeface="+mn-lt"/>
                        </a:rPr>
                        <a:t>Wanming Liu (AWA)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baseline="0" dirty="0">
                          <a:solidFill>
                            <a:srgbClr val="FFFFFF"/>
                          </a:solidFill>
                          <a:latin typeface="+mn-lt"/>
                        </a:rPr>
                        <a:t>John Power (AWA)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baseline="0" dirty="0">
                          <a:solidFill>
                            <a:srgbClr val="FFFFFF"/>
                          </a:solidFill>
                          <a:latin typeface="+mn-lt"/>
                        </a:rPr>
                        <a:t>Charles Whiteford (AWA)</a:t>
                      </a:r>
                      <a:br>
                        <a:rPr lang="en-US" sz="1400" b="1" i="0" u="none" strike="noStrike" kern="1200" baseline="0" dirty="0">
                          <a:solidFill>
                            <a:srgbClr val="FFFFFF"/>
                          </a:solidFill>
                          <a:latin typeface="+mn-lt"/>
                        </a:rPr>
                      </a:br>
                      <a:r>
                        <a:rPr lang="en-US" sz="1400" b="1" i="0" u="none" strike="noStrike" kern="1200" baseline="0" dirty="0">
                          <a:solidFill>
                            <a:srgbClr val="FFFFFF"/>
                          </a:solidFill>
                          <a:latin typeface="+mn-lt"/>
                        </a:rPr>
                        <a:t>Eric Wisniewski (AWA)</a:t>
                      </a:r>
                    </a:p>
                    <a:p>
                      <a:pPr rtl="0"/>
                      <a:r>
                        <a:rPr lang="en-US" sz="1400" b="1" i="0" u="none" strike="noStrike" kern="1200" baseline="0" dirty="0" err="1">
                          <a:solidFill>
                            <a:srgbClr val="FFFFFF"/>
                          </a:solidFill>
                          <a:latin typeface="+mn-lt"/>
                        </a:rPr>
                        <a:t>Gwanghui</a:t>
                      </a:r>
                      <a:r>
                        <a:rPr lang="en-US" sz="1400" b="1" i="0" u="none" strike="noStrike" kern="1200" baseline="0" dirty="0">
                          <a:solidFill>
                            <a:srgbClr val="FFFFFF"/>
                          </a:solidFill>
                          <a:latin typeface="+mn-lt"/>
                        </a:rPr>
                        <a:t> Ha (was at AWA, now at NIU)</a:t>
                      </a:r>
                    </a:p>
                    <a:p>
                      <a:pPr rtl="0"/>
                      <a:r>
                        <a:rPr lang="en-US" sz="1400" b="1" i="0" u="none" strike="noStrike" kern="1200" baseline="0" dirty="0" err="1">
                          <a:solidFill>
                            <a:srgbClr val="FFFFFF"/>
                          </a:solidFill>
                          <a:latin typeface="+mn-lt"/>
                        </a:rPr>
                        <a:t>Jiahang</a:t>
                      </a:r>
                      <a:r>
                        <a:rPr lang="en-US" sz="1400" b="1" i="0" u="none" strike="noStrike" kern="1200" baseline="0" dirty="0">
                          <a:solidFill>
                            <a:srgbClr val="FFFFFF"/>
                          </a:solidFill>
                          <a:latin typeface="+mn-lt"/>
                        </a:rPr>
                        <a:t> Shao (was at AWA, now at IASF)</a:t>
                      </a:r>
                    </a:p>
                    <a:p>
                      <a:pPr rtl="0"/>
                      <a:r>
                        <a:rPr lang="en-US" sz="1400" b="1" i="0" u="none" strike="noStrike" kern="1200" baseline="0" dirty="0">
                          <a:solidFill>
                            <a:srgbClr val="FFFFFF"/>
                          </a:solidFill>
                          <a:latin typeface="+mn-lt"/>
                        </a:rPr>
                        <a:t>Maomao Peng (was at AWA)</a:t>
                      </a:r>
                    </a:p>
                    <a:p>
                      <a:endParaRPr lang="en-US" sz="1400" dirty="0">
                        <a:latin typeface="+mn-lt"/>
                      </a:endParaRPr>
                    </a:p>
                    <a:p>
                      <a:endParaRPr lang="en-US" sz="1400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US" sz="1400" b="1" i="0" u="none" strike="noStrike" kern="1200" baseline="0" dirty="0" err="1">
                          <a:solidFill>
                            <a:srgbClr val="FFFFFF"/>
                          </a:solidFill>
                          <a:latin typeface="+mn-lt"/>
                        </a:rPr>
                        <a:t>Chunguang</a:t>
                      </a:r>
                      <a:r>
                        <a:rPr lang="en-US" sz="1400" b="1" i="0" u="none" strike="noStrike" kern="1200" baseline="0" dirty="0">
                          <a:solidFill>
                            <a:srgbClr val="FFFFFF"/>
                          </a:solidFill>
                          <a:latin typeface="+mn-lt"/>
                        </a:rPr>
                        <a:t> Jing (Euclid </a:t>
                      </a:r>
                      <a:r>
                        <a:rPr lang="en-US" sz="1400" b="1" i="0" u="none" strike="noStrike" kern="1200" baseline="0" dirty="0" err="1">
                          <a:solidFill>
                            <a:srgbClr val="FFFFFF"/>
                          </a:solidFill>
                          <a:latin typeface="+mn-lt"/>
                        </a:rPr>
                        <a:t>Techlabs</a:t>
                      </a:r>
                      <a:r>
                        <a:rPr lang="en-US" sz="1400" b="1" i="0" u="none" strike="noStrike" kern="1200" baseline="0" dirty="0">
                          <a:solidFill>
                            <a:srgbClr val="FFFFFF"/>
                          </a:solidFill>
                          <a:latin typeface="+mn-lt"/>
                        </a:rPr>
                        <a:t> / AWA)</a:t>
                      </a:r>
                    </a:p>
                    <a:p>
                      <a:pPr rtl="0"/>
                      <a:r>
                        <a:rPr lang="en-US" sz="1400" b="1" i="0" u="none" strike="noStrike" kern="1200" baseline="0" dirty="0">
                          <a:solidFill>
                            <a:srgbClr val="FFFFFF"/>
                          </a:solidFill>
                          <a:latin typeface="+mn-lt"/>
                        </a:rPr>
                        <a:t>Ernie Knight (Euclid </a:t>
                      </a:r>
                      <a:r>
                        <a:rPr lang="en-US" sz="1400" b="1" i="0" u="none" strike="noStrike" kern="1200" baseline="0" dirty="0" err="1">
                          <a:solidFill>
                            <a:srgbClr val="FFFFFF"/>
                          </a:solidFill>
                          <a:latin typeface="+mn-lt"/>
                        </a:rPr>
                        <a:t>Techlabs</a:t>
                      </a:r>
                      <a:r>
                        <a:rPr lang="en-US" sz="1400" b="1" i="0" u="none" strike="noStrike" kern="1200" baseline="0" dirty="0">
                          <a:solidFill>
                            <a:srgbClr val="FFFFFF"/>
                          </a:solidFill>
                          <a:latin typeface="+mn-lt"/>
                        </a:rPr>
                        <a:t>)</a:t>
                      </a:r>
                    </a:p>
                    <a:p>
                      <a:pPr rtl="0"/>
                      <a:r>
                        <a:rPr lang="en-US" sz="1400" b="1" i="0" u="none" strike="noStrike" kern="1200" baseline="0" dirty="0">
                          <a:solidFill>
                            <a:srgbClr val="FFFFFF"/>
                          </a:solidFill>
                          <a:latin typeface="+mn-lt"/>
                        </a:rPr>
                        <a:t>Sergey </a:t>
                      </a:r>
                      <a:r>
                        <a:rPr lang="en-US" sz="1400" b="1" i="0" u="none" strike="noStrike" kern="1200" baseline="0" dirty="0" err="1">
                          <a:solidFill>
                            <a:srgbClr val="FFFFFF"/>
                          </a:solidFill>
                          <a:latin typeface="+mn-lt"/>
                        </a:rPr>
                        <a:t>Kuzikov</a:t>
                      </a:r>
                      <a:r>
                        <a:rPr lang="en-US" sz="1400" b="1" i="0" u="none" strike="noStrike" kern="1200" baseline="0" dirty="0">
                          <a:solidFill>
                            <a:srgbClr val="FFFFFF"/>
                          </a:solidFill>
                          <a:latin typeface="+mn-lt"/>
                        </a:rPr>
                        <a:t> (Euclid </a:t>
                      </a:r>
                      <a:r>
                        <a:rPr lang="en-US" sz="1400" b="1" i="0" u="none" strike="noStrike" kern="1200" baseline="0" dirty="0" err="1">
                          <a:solidFill>
                            <a:srgbClr val="FFFFFF"/>
                          </a:solidFill>
                          <a:latin typeface="+mn-lt"/>
                        </a:rPr>
                        <a:t>Techlabs</a:t>
                      </a:r>
                      <a:r>
                        <a:rPr lang="en-US" sz="1400" b="1" i="0" u="none" strike="noStrike" kern="1200" baseline="0" dirty="0">
                          <a:solidFill>
                            <a:srgbClr val="FFFFFF"/>
                          </a:solidFill>
                          <a:latin typeface="+mn-lt"/>
                        </a:rPr>
                        <a:t>)</a:t>
                      </a:r>
                    </a:p>
                    <a:p>
                      <a:pPr rtl="0"/>
                      <a:r>
                        <a:rPr lang="en-US" sz="1400" b="1" i="0" u="none" strike="noStrike" kern="1200" baseline="0" dirty="0">
                          <a:solidFill>
                            <a:srgbClr val="FFFFFF"/>
                          </a:solidFill>
                          <a:latin typeface="+mn-lt"/>
                        </a:rPr>
                        <a:t>Ben </a:t>
                      </a:r>
                      <a:r>
                        <a:rPr lang="en-US" sz="1400" b="1" i="0" u="none" strike="noStrike" kern="1200" baseline="0" dirty="0" err="1">
                          <a:solidFill>
                            <a:srgbClr val="FFFFFF"/>
                          </a:solidFill>
                          <a:latin typeface="+mn-lt"/>
                        </a:rPr>
                        <a:t>Freemire</a:t>
                      </a:r>
                      <a:r>
                        <a:rPr lang="en-US" sz="1400" b="1" i="0" u="none" strike="noStrike" kern="1200" baseline="0" dirty="0">
                          <a:solidFill>
                            <a:srgbClr val="FFFFFF"/>
                          </a:solidFill>
                          <a:latin typeface="+mn-lt"/>
                        </a:rPr>
                        <a:t> (Euclid </a:t>
                      </a:r>
                      <a:r>
                        <a:rPr lang="en-US" sz="1400" b="1" i="0" u="none" strike="noStrike" kern="1200" baseline="0" dirty="0" err="1">
                          <a:solidFill>
                            <a:srgbClr val="FFFFFF"/>
                          </a:solidFill>
                          <a:latin typeface="+mn-lt"/>
                        </a:rPr>
                        <a:t>Techlabs</a:t>
                      </a:r>
                      <a:r>
                        <a:rPr lang="en-US" sz="1400" b="1" i="0" u="none" strike="noStrike" kern="1200" baseline="0" dirty="0">
                          <a:solidFill>
                            <a:srgbClr val="FFFFFF"/>
                          </a:solidFill>
                          <a:latin typeface="+mn-lt"/>
                        </a:rPr>
                        <a:t>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baseline="0" dirty="0">
                          <a:solidFill>
                            <a:srgbClr val="FFFFFF"/>
                          </a:solidFill>
                          <a:latin typeface="+mn-lt"/>
                        </a:rPr>
                        <a:t>Sergey Antipov (Euclid </a:t>
                      </a:r>
                      <a:r>
                        <a:rPr lang="en-US" sz="1400" b="1" i="0" u="none" strike="noStrike" kern="1200" baseline="0" dirty="0" err="1">
                          <a:solidFill>
                            <a:srgbClr val="FFFFFF"/>
                          </a:solidFill>
                          <a:latin typeface="+mn-lt"/>
                        </a:rPr>
                        <a:t>Techlabs</a:t>
                      </a:r>
                      <a:r>
                        <a:rPr lang="en-US" sz="1400" b="1" i="0" u="none" strike="noStrike" kern="1200" baseline="0" dirty="0">
                          <a:solidFill>
                            <a:srgbClr val="FFFFFF"/>
                          </a:solidFill>
                          <a:latin typeface="+mn-lt"/>
                        </a:rPr>
                        <a:t>, now at PALM Scientific)</a:t>
                      </a:r>
                    </a:p>
                    <a:p>
                      <a:pPr rtl="0"/>
                      <a:endParaRPr lang="en-US" sz="1400" b="1" i="0" u="none" strike="noStrike" kern="1200" baseline="0" dirty="0">
                        <a:solidFill>
                          <a:srgbClr val="FFFFFF"/>
                        </a:solidFill>
                        <a:latin typeface="+mn-lt"/>
                      </a:endParaRPr>
                    </a:p>
                    <a:p>
                      <a:pPr rtl="0"/>
                      <a:r>
                        <a:rPr lang="en-US" sz="1400" b="1" i="0" u="none" strike="noStrike" kern="1200" baseline="0" dirty="0" err="1">
                          <a:solidFill>
                            <a:srgbClr val="FFFFFF"/>
                          </a:solidFill>
                          <a:latin typeface="+mn-lt"/>
                        </a:rPr>
                        <a:t>Xueying</a:t>
                      </a:r>
                      <a:r>
                        <a:rPr lang="en-US" sz="1400" b="1" i="0" u="none" strike="noStrike" kern="1200" baseline="0" dirty="0">
                          <a:solidFill>
                            <a:srgbClr val="FFFFFF"/>
                          </a:solidFill>
                          <a:latin typeface="+mn-lt"/>
                        </a:rPr>
                        <a:t> Lu (NIU / AWA)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baseline="0" dirty="0">
                          <a:solidFill>
                            <a:srgbClr val="FFFFFF"/>
                          </a:solidFill>
                          <a:latin typeface="+mn-lt"/>
                        </a:rPr>
                        <a:t>Philippe Piot (NIU / AWA)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baseline="0" dirty="0">
                          <a:solidFill>
                            <a:srgbClr val="FFFFFF"/>
                          </a:solidFill>
                          <a:latin typeface="+mn-lt"/>
                        </a:rPr>
                        <a:t>Emily Frame (NIU)</a:t>
                      </a:r>
                    </a:p>
                    <a:p>
                      <a:pPr rtl="0"/>
                      <a:r>
                        <a:rPr lang="en-US" sz="1400" b="1" i="0" u="none" strike="noStrike" kern="1200" baseline="0" dirty="0">
                          <a:solidFill>
                            <a:srgbClr val="FFFFFF"/>
                          </a:solidFill>
                          <a:latin typeface="+mn-lt"/>
                        </a:rPr>
                        <a:t>Wei Hou Tan (NIU, now at SLAC)</a:t>
                      </a:r>
                    </a:p>
                    <a:p>
                      <a:pPr rtl="0"/>
                      <a:r>
                        <a:rPr lang="en-US" sz="1400" b="1" i="0" u="none" strike="noStrike" kern="1200" baseline="0" dirty="0">
                          <a:solidFill>
                            <a:srgbClr val="FFFFFF"/>
                          </a:solidFill>
                          <a:latin typeface="+mn-lt"/>
                        </a:rPr>
                        <a:t>Sarah Weatherly (IIT)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335224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EF4CED0-7386-5008-EEED-41E4ECA5E720}"/>
              </a:ext>
            </a:extLst>
          </p:cNvPr>
          <p:cNvSpPr txBox="1"/>
          <p:nvPr/>
        </p:nvSpPr>
        <p:spPr>
          <a:xfrm>
            <a:off x="309172" y="4054231"/>
            <a:ext cx="71693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 also thank funding agencies: DoE HEP and SBIR programs and ANL LDRD.</a:t>
            </a:r>
          </a:p>
        </p:txBody>
      </p:sp>
    </p:spTree>
    <p:extLst>
      <p:ext uri="{BB962C8B-B14F-4D97-AF65-F5344CB8AC3E}">
        <p14:creationId xmlns:p14="http://schemas.microsoft.com/office/powerpoint/2010/main" val="43548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61899-C89C-724A-A275-746CE2C88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768" y="40017"/>
            <a:ext cx="8675906" cy="667362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sz="2400" dirty="0"/>
              <a:t>Next-Generation Accelerator technology</a:t>
            </a:r>
            <a:br>
              <a:rPr lang="en-US" sz="2400" dirty="0"/>
            </a:br>
            <a:r>
              <a:rPr lang="en-US" sz="2400" cap="none" dirty="0"/>
              <a:t>at the </a:t>
            </a:r>
            <a:r>
              <a:rPr lang="en-US" sz="2400" dirty="0"/>
              <a:t>AWA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7618B9-7080-944D-B4A7-CF8919F3F5B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914378">
              <a:buClr>
                <a:srgbClr val="000000"/>
              </a:buClr>
              <a:defRPr/>
            </a:pPr>
            <a:fld id="{00000000-1234-1234-1234-123412341234}" type="slidenum">
              <a:rPr lang="en-US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378">
                <a:buClr>
                  <a:srgbClr val="000000"/>
                </a:buClr>
                <a:defRPr/>
              </a:pPr>
              <a:t>2</a:t>
            </a:fld>
            <a:endParaRPr lang="en-US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D04B3BA9-88D2-A8BF-CE00-056FC1743F1E}"/>
              </a:ext>
            </a:extLst>
          </p:cNvPr>
          <p:cNvSpPr/>
          <p:nvPr/>
        </p:nvSpPr>
        <p:spPr>
          <a:xfrm>
            <a:off x="806117" y="671104"/>
            <a:ext cx="4198652" cy="4007564"/>
          </a:xfrm>
          <a:prstGeom prst="ellipse">
            <a:avLst/>
          </a:prstGeom>
          <a:solidFill>
            <a:schemeClr val="tx2"/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A2EB9D2-46D7-DE66-6264-9E1D402EC6C2}"/>
              </a:ext>
            </a:extLst>
          </p:cNvPr>
          <p:cNvSpPr/>
          <p:nvPr/>
        </p:nvSpPr>
        <p:spPr>
          <a:xfrm>
            <a:off x="1240145" y="1814400"/>
            <a:ext cx="339665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BASIC RESEARCH</a:t>
            </a:r>
            <a:endParaRPr lang="en-US" dirty="0">
              <a:solidFill>
                <a:schemeClr val="bg1"/>
              </a:solidFill>
            </a:endParaRPr>
          </a:p>
          <a:p>
            <a:pPr lvl="0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             ….. on 3 THEMES (next slide)</a:t>
            </a:r>
          </a:p>
          <a:p>
            <a:pPr lvl="0">
              <a:buClr>
                <a:schemeClr val="bg1"/>
              </a:buClr>
            </a:pPr>
            <a:endParaRPr lang="en-US" dirty="0">
              <a:solidFill>
                <a:schemeClr val="bg1"/>
              </a:solidFill>
            </a:endParaRPr>
          </a:p>
          <a:p>
            <a:pPr marL="171450" lvl="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171450" lvl="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DEVELOPING APPLICATIONS</a:t>
            </a:r>
            <a:endParaRPr lang="en-US" dirty="0">
              <a:solidFill>
                <a:schemeClr val="bg1"/>
              </a:solidFill>
            </a:endParaRPr>
          </a:p>
          <a:p>
            <a:pPr marL="460375" lvl="0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….. NEAR-TERM &amp; MID-TERM as stepping-stones towards a LONG-TERM e+/e- LC.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534BA661-40C6-404E-88AB-4D67579FC7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7262">
            <a:off x="5215323" y="1965046"/>
            <a:ext cx="2610699" cy="1471882"/>
          </a:xfrm>
          <a:prstGeom prst="rect">
            <a:avLst/>
          </a:prstGeom>
          <a:solidFill>
            <a:schemeClr val="tx2"/>
          </a:solidFill>
          <a:ln>
            <a:solidFill>
              <a:schemeClr val="bg2"/>
            </a:solidFill>
          </a:ln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16E88BD7-17DD-EBDC-E7BB-E3FA9CDD17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44818">
            <a:off x="5617758" y="3285085"/>
            <a:ext cx="2714337" cy="1379718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76" name="Title 1">
            <a:extLst>
              <a:ext uri="{FF2B5EF4-FFF2-40B4-BE49-F238E27FC236}">
                <a16:creationId xmlns:a16="http://schemas.microsoft.com/office/drawing/2014/main" id="{A935E52E-24E3-77C2-3608-AB4211C1439A}"/>
              </a:ext>
            </a:extLst>
          </p:cNvPr>
          <p:cNvSpPr txBox="1">
            <a:spLocks/>
          </p:cNvSpPr>
          <p:nvPr/>
        </p:nvSpPr>
        <p:spPr>
          <a:xfrm>
            <a:off x="3822913" y="466554"/>
            <a:ext cx="4377596" cy="1714171"/>
          </a:xfrm>
          <a:prstGeom prst="rect">
            <a:avLst/>
          </a:prstGeom>
        </p:spPr>
        <p:txBody>
          <a:bodyPr vert="horz" lIns="308610" tIns="0" rIns="61722" bIns="0" rtlCol="0" anchor="ctr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15" cap="none" dirty="0">
                <a:solidFill>
                  <a:schemeClr val="accent1"/>
                </a:solidFill>
                <a:cs typeface="Arial"/>
              </a:rPr>
              <a:t>enabling</a:t>
            </a:r>
            <a:br>
              <a:rPr lang="en-US" sz="1215" dirty="0">
                <a:cs typeface="Arial"/>
              </a:rPr>
            </a:br>
            <a:r>
              <a:rPr lang="en-US" sz="1215" dirty="0">
                <a:cs typeface="Arial"/>
              </a:rPr>
              <a:t>     GV/</a:t>
            </a:r>
            <a:r>
              <a:rPr lang="en-US" sz="1215" cap="none" dirty="0">
                <a:cs typeface="Arial"/>
              </a:rPr>
              <a:t>m</a:t>
            </a:r>
            <a:r>
              <a:rPr lang="en-US" sz="1215" dirty="0">
                <a:cs typeface="Arial"/>
              </a:rPr>
              <a:t> STRUCTURE WAKEFIELD acceleration </a:t>
            </a:r>
            <a:br>
              <a:rPr lang="en-US" sz="1215" dirty="0">
                <a:cs typeface="Arial"/>
              </a:rPr>
            </a:br>
            <a:r>
              <a:rPr lang="en-US" sz="1215" dirty="0">
                <a:cs typeface="Arial"/>
              </a:rPr>
              <a:t>           </a:t>
            </a:r>
            <a:r>
              <a:rPr lang="en-US" sz="1215" cap="none" dirty="0">
                <a:solidFill>
                  <a:schemeClr val="accent1"/>
                </a:solidFill>
                <a:cs typeface="Arial"/>
              </a:rPr>
              <a:t>to produce</a:t>
            </a:r>
            <a:br>
              <a:rPr lang="en-US" sz="1215" dirty="0">
                <a:solidFill>
                  <a:schemeClr val="accent1"/>
                </a:solidFill>
                <a:cs typeface="Arial"/>
              </a:rPr>
            </a:br>
            <a:r>
              <a:rPr lang="en-US" sz="1215" dirty="0">
                <a:cs typeface="Arial"/>
              </a:rPr>
              <a:t>               bright G</a:t>
            </a:r>
            <a:r>
              <a:rPr lang="en-US" sz="1215" cap="none" dirty="0">
                <a:cs typeface="Arial"/>
              </a:rPr>
              <a:t>e</a:t>
            </a:r>
            <a:r>
              <a:rPr lang="en-US" sz="1215" dirty="0">
                <a:cs typeface="Arial"/>
              </a:rPr>
              <a:t>V-</a:t>
            </a:r>
            <a:r>
              <a:rPr lang="en-US" sz="1215" cap="none" dirty="0">
                <a:cs typeface="Arial"/>
              </a:rPr>
              <a:t>class</a:t>
            </a:r>
            <a:r>
              <a:rPr lang="en-US" sz="1215" dirty="0">
                <a:cs typeface="Arial"/>
              </a:rPr>
              <a:t> electron beams</a:t>
            </a:r>
            <a:br>
              <a:rPr lang="en-US" sz="1215" dirty="0">
                <a:cs typeface="Arial"/>
              </a:rPr>
            </a:br>
            <a:r>
              <a:rPr lang="en-US" sz="1215" dirty="0">
                <a:cs typeface="Arial"/>
              </a:rPr>
              <a:t>                  </a:t>
            </a:r>
            <a:r>
              <a:rPr lang="en-US" sz="1215" cap="none" dirty="0">
                <a:solidFill>
                  <a:schemeClr val="accent1"/>
                </a:solidFill>
                <a:cs typeface="Arial"/>
              </a:rPr>
              <a:t>at the</a:t>
            </a:r>
            <a:r>
              <a:rPr lang="en-US" sz="1215" dirty="0">
                <a:cs typeface="Arial"/>
              </a:rPr>
              <a:t> </a:t>
            </a:r>
            <a:br>
              <a:rPr lang="en-US" sz="1215" dirty="0">
                <a:cs typeface="Arial"/>
              </a:rPr>
            </a:br>
            <a:r>
              <a:rPr lang="en-US" sz="1215" dirty="0">
                <a:cs typeface="Arial"/>
              </a:rPr>
              <a:t>                    Argonne Wakefield accelerator  </a:t>
            </a:r>
            <a:br>
              <a:rPr lang="en-US" sz="1215" dirty="0">
                <a:cs typeface="Arial"/>
              </a:rPr>
            </a:br>
            <a:endParaRPr lang="en-US" sz="1215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178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444FFB-50BF-04F8-5F17-8905B8DDE4A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CDE6532-5D87-6B3B-0BFE-38DF8A2EF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7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E6611D-4323-16BE-B625-76AD8BB500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extras</a:t>
            </a:r>
          </a:p>
        </p:txBody>
      </p:sp>
    </p:spTree>
    <p:extLst>
      <p:ext uri="{BB962C8B-B14F-4D97-AF65-F5344CB8AC3E}">
        <p14:creationId xmlns:p14="http://schemas.microsoft.com/office/powerpoint/2010/main" val="329873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20"/>
            <a:ext cx="6837112" cy="378552"/>
          </a:xfrm>
        </p:spPr>
        <p:txBody>
          <a:bodyPr vert="horz" lIns="0" tIns="0" rIns="0" bIns="0" rtlCol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100" dirty="0">
                <a:solidFill>
                  <a:schemeClr val="tx1"/>
                </a:solidFill>
              </a:rPr>
              <a:t>Short-pulse high-power test at AWA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1A6751-3EF1-2AE9-2D41-8BFFBF7E2DC1}"/>
              </a:ext>
            </a:extLst>
          </p:cNvPr>
          <p:cNvSpPr/>
          <p:nvPr/>
        </p:nvSpPr>
        <p:spPr bwMode="auto">
          <a:xfrm>
            <a:off x="457200" y="864227"/>
            <a:ext cx="4114800" cy="3844933"/>
          </a:xfrm>
          <a:prstGeom prst="rect">
            <a:avLst/>
          </a:prstGeom>
          <a:noFill/>
          <a:ln w="19050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609C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72CB2E-8D02-3F23-8190-B6D5E9DA3246}"/>
              </a:ext>
            </a:extLst>
          </p:cNvPr>
          <p:cNvSpPr/>
          <p:nvPr/>
        </p:nvSpPr>
        <p:spPr bwMode="auto">
          <a:xfrm>
            <a:off x="4785360" y="864227"/>
            <a:ext cx="4114800" cy="3844933"/>
          </a:xfrm>
          <a:prstGeom prst="rect">
            <a:avLst/>
          </a:prstGeom>
          <a:noFill/>
          <a:ln w="19050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609C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2D8BFA0-DCF7-ED76-ED11-E45A3124C8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5360" y="716482"/>
            <a:ext cx="1844040" cy="295489"/>
          </a:xfrm>
          <a:solidFill>
            <a:schemeClr val="bg1"/>
          </a:solidFill>
        </p:spPr>
        <p:txBody>
          <a:bodyPr/>
          <a:lstStyle/>
          <a:p>
            <a:r>
              <a:rPr lang="en-US" sz="1800" dirty="0"/>
              <a:t>BD type I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343D0AC-C4A6-7D9B-43C4-811DDCABE172}"/>
              </a:ext>
            </a:extLst>
          </p:cNvPr>
          <p:cNvSpPr txBox="1">
            <a:spLocks/>
          </p:cNvSpPr>
          <p:nvPr/>
        </p:nvSpPr>
        <p:spPr>
          <a:xfrm>
            <a:off x="4892780" y="717958"/>
            <a:ext cx="1841821" cy="295489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20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BD type II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29719E-70A9-C4AD-E2FC-C58DFA5367D8}"/>
              </a:ext>
            </a:extLst>
          </p:cNvPr>
          <p:cNvSpPr txBox="1"/>
          <p:nvPr/>
        </p:nvSpPr>
        <p:spPr>
          <a:xfrm>
            <a:off x="537949" y="1005814"/>
            <a:ext cx="403405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- Distorted main pulse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- Disappeared after conditioning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- Likely to be caused by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</a:rPr>
              <a:t>multipacting</a:t>
            </a: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B0B2E05F-704A-FA19-D1F8-260DBB82F3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949" y="1898366"/>
            <a:ext cx="3938400" cy="2627917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CC8977E8-F381-4443-677A-E0D3D4C87524}"/>
              </a:ext>
            </a:extLst>
          </p:cNvPr>
          <p:cNvSpPr txBox="1"/>
          <p:nvPr/>
        </p:nvSpPr>
        <p:spPr>
          <a:xfrm>
            <a:off x="1748608" y="2111192"/>
            <a:ext cx="801823" cy="24622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000" dirty="0"/>
              <a:t>Main pulse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ED56A29-C424-A827-994D-846F504B49D2}"/>
              </a:ext>
            </a:extLst>
          </p:cNvPr>
          <p:cNvSpPr txBox="1"/>
          <p:nvPr/>
        </p:nvSpPr>
        <p:spPr>
          <a:xfrm>
            <a:off x="2607251" y="2359478"/>
            <a:ext cx="1143569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000" dirty="0"/>
              <a:t>Secondary pulse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57A7E12A-BAA3-189A-3B24-94E33F01FFE5}"/>
              </a:ext>
            </a:extLst>
          </p:cNvPr>
          <p:cNvCxnSpPr>
            <a:cxnSpLocks/>
            <a:stCxn id="70" idx="2"/>
          </p:cNvCxnSpPr>
          <p:nvPr/>
        </p:nvCxnSpPr>
        <p:spPr>
          <a:xfrm flipH="1">
            <a:off x="1848710" y="2357413"/>
            <a:ext cx="300810" cy="125176"/>
          </a:xfrm>
          <a:prstGeom prst="straightConnector1">
            <a:avLst/>
          </a:prstGeom>
          <a:ln w="127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3AC4F719-78AA-804C-2C57-5D68057C16FA}"/>
              </a:ext>
            </a:extLst>
          </p:cNvPr>
          <p:cNvCxnSpPr>
            <a:cxnSpLocks/>
            <a:stCxn id="71" idx="2"/>
          </p:cNvCxnSpPr>
          <p:nvPr/>
        </p:nvCxnSpPr>
        <p:spPr>
          <a:xfrm flipH="1">
            <a:off x="3008062" y="2605699"/>
            <a:ext cx="170974" cy="68069"/>
          </a:xfrm>
          <a:prstGeom prst="straightConnector1">
            <a:avLst/>
          </a:prstGeom>
          <a:ln w="127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2C0C3F1E-7C5E-E2C6-FD96-621FB0A28DD2}"/>
              </a:ext>
            </a:extLst>
          </p:cNvPr>
          <p:cNvSpPr txBox="1"/>
          <p:nvPr/>
        </p:nvSpPr>
        <p:spPr>
          <a:xfrm>
            <a:off x="2700308" y="1830834"/>
            <a:ext cx="2000452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90000"/>
              </a:lnSpc>
            </a:pPr>
            <a:r>
              <a:rPr lang="en-US" sz="800" dirty="0">
                <a:solidFill>
                  <a:schemeClr val="accent2"/>
                </a:solidFill>
              </a:rPr>
              <a:t>H. Xu et al., PRAB 22, 021002 (2019)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0B11767-2421-1A18-ADDA-962AFE3D8F15}"/>
              </a:ext>
            </a:extLst>
          </p:cNvPr>
          <p:cNvSpPr txBox="1"/>
          <p:nvPr/>
        </p:nvSpPr>
        <p:spPr>
          <a:xfrm>
            <a:off x="4866109" y="1005814"/>
            <a:ext cx="4114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- Blocked secondary pulse and normal main pulse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- Probability decreases after conditioning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- Likely to be caused by RF breakdown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C552F5A3-0750-A052-4CC8-3DBB0CB2E4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7160" y="1898366"/>
            <a:ext cx="3938400" cy="2627917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F23A0758-8A2D-3D5F-5D5A-7F3CB4C4FA5E}"/>
              </a:ext>
            </a:extLst>
          </p:cNvPr>
          <p:cNvSpPr txBox="1"/>
          <p:nvPr/>
        </p:nvSpPr>
        <p:spPr>
          <a:xfrm>
            <a:off x="6034858" y="2134464"/>
            <a:ext cx="801823" cy="24622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000" dirty="0"/>
              <a:t>Main pulse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DA18E68-09A8-D917-872E-A83A880C2C66}"/>
              </a:ext>
            </a:extLst>
          </p:cNvPr>
          <p:cNvSpPr txBox="1"/>
          <p:nvPr/>
        </p:nvSpPr>
        <p:spPr>
          <a:xfrm>
            <a:off x="6893501" y="2420850"/>
            <a:ext cx="1143569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000" dirty="0"/>
              <a:t>Secondary pulse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F51ACD00-2BA2-3B99-EC75-77ADA35AB473}"/>
              </a:ext>
            </a:extLst>
          </p:cNvPr>
          <p:cNvCxnSpPr>
            <a:cxnSpLocks/>
            <a:stCxn id="94" idx="2"/>
          </p:cNvCxnSpPr>
          <p:nvPr/>
        </p:nvCxnSpPr>
        <p:spPr>
          <a:xfrm flipH="1">
            <a:off x="6134960" y="2380685"/>
            <a:ext cx="300810" cy="125176"/>
          </a:xfrm>
          <a:prstGeom prst="straightConnector1">
            <a:avLst/>
          </a:prstGeom>
          <a:ln w="127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D12DE80E-974A-55DF-19BC-F26AE84E19F2}"/>
              </a:ext>
            </a:extLst>
          </p:cNvPr>
          <p:cNvCxnSpPr>
            <a:cxnSpLocks/>
            <a:stCxn id="95" idx="2"/>
          </p:cNvCxnSpPr>
          <p:nvPr/>
        </p:nvCxnSpPr>
        <p:spPr>
          <a:xfrm flipH="1">
            <a:off x="7294312" y="2667071"/>
            <a:ext cx="170974" cy="68069"/>
          </a:xfrm>
          <a:prstGeom prst="straightConnector1">
            <a:avLst/>
          </a:prstGeom>
          <a:ln w="127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BCA224-DF0E-FC41-9754-F2BD673E57D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22</a:t>
            </a:fld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5CBC989-3F82-23AF-C6C9-A7F2D90DCEE7}"/>
              </a:ext>
            </a:extLst>
          </p:cNvPr>
          <p:cNvGrpSpPr/>
          <p:nvPr/>
        </p:nvGrpSpPr>
        <p:grpSpPr>
          <a:xfrm>
            <a:off x="3870365" y="1172122"/>
            <a:ext cx="444058" cy="347500"/>
            <a:chOff x="3870365" y="1172122"/>
            <a:chExt cx="444058" cy="3475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D5F9AFA-73C6-0320-76B3-246D9CFBEA14}"/>
                </a:ext>
              </a:extLst>
            </p:cNvPr>
            <p:cNvCxnSpPr/>
            <p:nvPr/>
          </p:nvCxnSpPr>
          <p:spPr>
            <a:xfrm>
              <a:off x="3870365" y="1176669"/>
              <a:ext cx="300445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2894867-FB2F-76AA-8961-B021F3A81505}"/>
                </a:ext>
              </a:extLst>
            </p:cNvPr>
            <p:cNvCxnSpPr>
              <a:cxnSpLocks/>
            </p:cNvCxnSpPr>
            <p:nvPr/>
          </p:nvCxnSpPr>
          <p:spPr>
            <a:xfrm>
              <a:off x="4170810" y="1176669"/>
              <a:ext cx="2773" cy="281952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E1DC6A8C-94A1-9DDB-D417-F6B78FB5483E}"/>
                </a:ext>
              </a:extLst>
            </p:cNvPr>
            <p:cNvSpPr/>
            <p:nvPr/>
          </p:nvSpPr>
          <p:spPr>
            <a:xfrm rot="10800000">
              <a:off x="4180114" y="1377505"/>
              <a:ext cx="134309" cy="142117"/>
            </a:xfrm>
            <a:prstGeom prst="arc">
              <a:avLst>
                <a:gd name="adj1" fmla="val 16260441"/>
                <a:gd name="adj2" fmla="val 0"/>
              </a:avLst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0737A5B7-8006-7FA3-61BA-DCEAEBBBE129}"/>
                </a:ext>
              </a:extLst>
            </p:cNvPr>
            <p:cNvSpPr/>
            <p:nvPr/>
          </p:nvSpPr>
          <p:spPr>
            <a:xfrm rot="10800000" flipH="1">
              <a:off x="4177341" y="1377505"/>
              <a:ext cx="134309" cy="142117"/>
            </a:xfrm>
            <a:prstGeom prst="arc">
              <a:avLst>
                <a:gd name="adj1" fmla="val 16260441"/>
                <a:gd name="adj2" fmla="val 0"/>
              </a:avLst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B0239DD-7BFD-80D8-E8CD-3B6F5D6A22EC}"/>
                </a:ext>
              </a:extLst>
            </p:cNvPr>
            <p:cNvSpPr/>
            <p:nvPr/>
          </p:nvSpPr>
          <p:spPr>
            <a:xfrm>
              <a:off x="4009052" y="1186236"/>
              <a:ext cx="152021" cy="113334"/>
            </a:xfrm>
            <a:custGeom>
              <a:avLst/>
              <a:gdLst>
                <a:gd name="connsiteX0" fmla="*/ 5201 w 152021"/>
                <a:gd name="connsiteY0" fmla="*/ 0 h 113334"/>
                <a:gd name="connsiteX1" fmla="*/ 50 w 152021"/>
                <a:gd name="connsiteY1" fmla="*/ 33485 h 113334"/>
                <a:gd name="connsiteX2" fmla="*/ 5201 w 152021"/>
                <a:gd name="connsiteY2" fmla="*/ 43788 h 113334"/>
                <a:gd name="connsiteX3" fmla="*/ 25807 w 152021"/>
                <a:gd name="connsiteY3" fmla="*/ 64394 h 113334"/>
                <a:gd name="connsiteX4" fmla="*/ 41262 w 152021"/>
                <a:gd name="connsiteY4" fmla="*/ 79849 h 113334"/>
                <a:gd name="connsiteX5" fmla="*/ 48989 w 152021"/>
                <a:gd name="connsiteY5" fmla="*/ 87576 h 113334"/>
                <a:gd name="connsiteX6" fmla="*/ 77323 w 152021"/>
                <a:gd name="connsiteY6" fmla="*/ 97879 h 113334"/>
                <a:gd name="connsiteX7" fmla="*/ 108232 w 152021"/>
                <a:gd name="connsiteY7" fmla="*/ 105607 h 113334"/>
                <a:gd name="connsiteX8" fmla="*/ 115960 w 152021"/>
                <a:gd name="connsiteY8" fmla="*/ 108182 h 113334"/>
                <a:gd name="connsiteX9" fmla="*/ 152020 w 152021"/>
                <a:gd name="connsiteY9" fmla="*/ 113334 h 11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021" h="113334">
                  <a:moveTo>
                    <a:pt x="5201" y="0"/>
                  </a:moveTo>
                  <a:cubicBezTo>
                    <a:pt x="3588" y="8066"/>
                    <a:pt x="-501" y="26877"/>
                    <a:pt x="50" y="33485"/>
                  </a:cubicBezTo>
                  <a:cubicBezTo>
                    <a:pt x="369" y="37311"/>
                    <a:pt x="3071" y="40593"/>
                    <a:pt x="5201" y="43788"/>
                  </a:cubicBezTo>
                  <a:cubicBezTo>
                    <a:pt x="21104" y="67644"/>
                    <a:pt x="8827" y="47415"/>
                    <a:pt x="25807" y="64394"/>
                  </a:cubicBezTo>
                  <a:cubicBezTo>
                    <a:pt x="70245" y="108830"/>
                    <a:pt x="4831" y="49488"/>
                    <a:pt x="41262" y="79849"/>
                  </a:cubicBezTo>
                  <a:cubicBezTo>
                    <a:pt x="44060" y="82181"/>
                    <a:pt x="45731" y="85947"/>
                    <a:pt x="48989" y="87576"/>
                  </a:cubicBezTo>
                  <a:cubicBezTo>
                    <a:pt x="57978" y="92070"/>
                    <a:pt x="67709" y="94953"/>
                    <a:pt x="77323" y="97879"/>
                  </a:cubicBezTo>
                  <a:cubicBezTo>
                    <a:pt x="87483" y="100971"/>
                    <a:pt x="97970" y="102871"/>
                    <a:pt x="108232" y="105607"/>
                  </a:cubicBezTo>
                  <a:cubicBezTo>
                    <a:pt x="110856" y="106307"/>
                    <a:pt x="113263" y="107865"/>
                    <a:pt x="115960" y="108182"/>
                  </a:cubicBezTo>
                  <a:cubicBezTo>
                    <a:pt x="152876" y="112525"/>
                    <a:pt x="152020" y="98586"/>
                    <a:pt x="152020" y="113334"/>
                  </a:cubicBezTo>
                </a:path>
              </a:pathLst>
            </a:custGeom>
            <a:noFill/>
            <a:ln>
              <a:headEnd type="stealth"/>
              <a:tailEnd type="stealt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43771F5-B583-FD79-806A-7CF2EF5DC462}"/>
                </a:ext>
              </a:extLst>
            </p:cNvPr>
            <p:cNvCxnSpPr>
              <a:cxnSpLocks/>
            </p:cNvCxnSpPr>
            <p:nvPr/>
          </p:nvCxnSpPr>
          <p:spPr>
            <a:xfrm>
              <a:off x="3871970" y="1173142"/>
              <a:ext cx="2773" cy="281952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A9E9B05-4E88-5456-A796-0D028D23D33A}"/>
                </a:ext>
              </a:extLst>
            </p:cNvPr>
            <p:cNvCxnSpPr>
              <a:cxnSpLocks/>
            </p:cNvCxnSpPr>
            <p:nvPr/>
          </p:nvCxnSpPr>
          <p:spPr>
            <a:xfrm>
              <a:off x="4309539" y="1172122"/>
              <a:ext cx="2773" cy="281952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C619443-84A4-85E6-AA3D-27BC924E6468}"/>
              </a:ext>
            </a:extLst>
          </p:cNvPr>
          <p:cNvGrpSpPr/>
          <p:nvPr/>
        </p:nvGrpSpPr>
        <p:grpSpPr>
          <a:xfrm>
            <a:off x="8394015" y="1405064"/>
            <a:ext cx="437527" cy="408345"/>
            <a:chOff x="8394015" y="1405064"/>
            <a:chExt cx="437527" cy="408345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ADC2036-F770-35CA-67A0-81DB0B9A39DB}"/>
                </a:ext>
              </a:extLst>
            </p:cNvPr>
            <p:cNvCxnSpPr/>
            <p:nvPr/>
          </p:nvCxnSpPr>
          <p:spPr>
            <a:xfrm>
              <a:off x="8394015" y="1409611"/>
              <a:ext cx="300445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CEEF4B2-5ABE-CD03-BB3B-B845E0211607}"/>
                </a:ext>
              </a:extLst>
            </p:cNvPr>
            <p:cNvCxnSpPr>
              <a:cxnSpLocks/>
            </p:cNvCxnSpPr>
            <p:nvPr/>
          </p:nvCxnSpPr>
          <p:spPr>
            <a:xfrm>
              <a:off x="8694460" y="1409611"/>
              <a:ext cx="2773" cy="281952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2D58E5DE-F68F-082E-A3B0-6752BFA9B45B}"/>
                </a:ext>
              </a:extLst>
            </p:cNvPr>
            <p:cNvSpPr/>
            <p:nvPr/>
          </p:nvSpPr>
          <p:spPr>
            <a:xfrm rot="10800000">
              <a:off x="8697233" y="1610447"/>
              <a:ext cx="134309" cy="142117"/>
            </a:xfrm>
            <a:prstGeom prst="arc">
              <a:avLst>
                <a:gd name="adj1" fmla="val 16260441"/>
                <a:gd name="adj2" fmla="val 0"/>
              </a:avLst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33B2C72B-6952-8DAF-88F6-78EAD224A2E6}"/>
                </a:ext>
              </a:extLst>
            </p:cNvPr>
            <p:cNvSpPr/>
            <p:nvPr/>
          </p:nvSpPr>
          <p:spPr>
            <a:xfrm rot="10800000" flipH="1">
              <a:off x="8694460" y="1610447"/>
              <a:ext cx="134309" cy="142117"/>
            </a:xfrm>
            <a:prstGeom prst="arc">
              <a:avLst>
                <a:gd name="adj1" fmla="val 16260441"/>
                <a:gd name="adj2" fmla="val 0"/>
              </a:avLst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C9E40CF-071E-20B5-00FB-6EC06C4D498D}"/>
                </a:ext>
              </a:extLst>
            </p:cNvPr>
            <p:cNvCxnSpPr>
              <a:cxnSpLocks/>
            </p:cNvCxnSpPr>
            <p:nvPr/>
          </p:nvCxnSpPr>
          <p:spPr>
            <a:xfrm>
              <a:off x="8395620" y="1406084"/>
              <a:ext cx="2773" cy="281952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46230DA-BC0E-63A8-3BFE-79EBA3B508CC}"/>
                </a:ext>
              </a:extLst>
            </p:cNvPr>
            <p:cNvCxnSpPr>
              <a:cxnSpLocks/>
            </p:cNvCxnSpPr>
            <p:nvPr/>
          </p:nvCxnSpPr>
          <p:spPr>
            <a:xfrm>
              <a:off x="8828165" y="1405064"/>
              <a:ext cx="2773" cy="281952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467E282-B810-E980-776A-CEB1C18211DE}"/>
                </a:ext>
              </a:extLst>
            </p:cNvPr>
            <p:cNvCxnSpPr>
              <a:cxnSpLocks/>
              <a:endCxn id="27" idx="2"/>
            </p:cNvCxnSpPr>
            <p:nvPr/>
          </p:nvCxnSpPr>
          <p:spPr>
            <a:xfrm flipV="1">
              <a:off x="8584449" y="1681505"/>
              <a:ext cx="112784" cy="131904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6069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20"/>
            <a:ext cx="7530737" cy="369884"/>
          </a:xfrm>
        </p:spPr>
        <p:txBody>
          <a:bodyPr vert="horz" lIns="0" tIns="0" rIns="0" bIns="0" rtlCol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100" dirty="0">
                <a:solidFill>
                  <a:schemeClr val="tx1"/>
                </a:solidFill>
              </a:rPr>
              <a:t>Results discussion (I)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1A6751-3EF1-2AE9-2D41-8BFFBF7E2DC1}"/>
              </a:ext>
            </a:extLst>
          </p:cNvPr>
          <p:cNvSpPr/>
          <p:nvPr/>
        </p:nvSpPr>
        <p:spPr bwMode="auto">
          <a:xfrm>
            <a:off x="457200" y="864227"/>
            <a:ext cx="8442960" cy="3844933"/>
          </a:xfrm>
          <a:prstGeom prst="rect">
            <a:avLst/>
          </a:prstGeom>
          <a:noFill/>
          <a:ln w="19050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609C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2D8BFA0-DCF7-ED76-ED11-E45A3124C8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5359" y="716482"/>
            <a:ext cx="4825791" cy="295489"/>
          </a:xfrm>
          <a:solidFill>
            <a:schemeClr val="bg1"/>
          </a:solidFill>
        </p:spPr>
        <p:txBody>
          <a:bodyPr/>
          <a:lstStyle/>
          <a:p>
            <a:r>
              <a:rPr lang="en-US" sz="1800" dirty="0"/>
              <a:t>Comparison of short and long pulse results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BA5EF0D-183F-8880-4149-2B7DA15659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716" y="918505"/>
            <a:ext cx="3938400" cy="3938400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1A92378-E6C2-D630-D2E5-E1954D2E870F}"/>
              </a:ext>
            </a:extLst>
          </p:cNvPr>
          <p:cNvCxnSpPr>
            <a:cxnSpLocks/>
          </p:cNvCxnSpPr>
          <p:nvPr/>
        </p:nvCxnSpPr>
        <p:spPr>
          <a:xfrm>
            <a:off x="1877267" y="1528105"/>
            <a:ext cx="752669" cy="0"/>
          </a:xfrm>
          <a:prstGeom prst="straightConnector1">
            <a:avLst/>
          </a:prstGeom>
          <a:ln w="127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85B1352-5665-8CA7-E6E5-2D1B991F9F1F}"/>
                  </a:ext>
                </a:extLst>
              </p:cNvPr>
              <p:cNvSpPr txBox="1"/>
              <p:nvPr/>
            </p:nvSpPr>
            <p:spPr>
              <a:xfrm>
                <a:off x="2629936" y="1544910"/>
                <a:ext cx="598305" cy="2923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000" i="1">
                              <a:solidFill>
                                <a:srgbClr val="47484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000" i="1">
                              <a:solidFill>
                                <a:srgbClr val="47484A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en-US" sz="1000" i="1">
                                  <a:solidFill>
                                    <a:srgbClr val="47484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000" i="1">
                                  <a:solidFill>
                                    <a:srgbClr val="47484A"/>
                                  </a:solidFill>
                                  <a:latin typeface="Cambria Math" panose="02040503050406030204" pitchFamily="18" charset="0"/>
                                </a:rPr>
                                <m:t>54 </m:t>
                              </m:r>
                              <m:r>
                                <a:rPr lang="en-US" sz="1000" i="1">
                                  <a:solidFill>
                                    <a:srgbClr val="47484A"/>
                                  </a:solidFill>
                                  <a:latin typeface="Cambria Math" panose="02040503050406030204" pitchFamily="18" charset="0"/>
                                </a:rPr>
                                <m:t>𝑛𝑠</m:t>
                              </m:r>
                            </m:num>
                            <m:den>
                              <m:r>
                                <a:rPr lang="en-US" sz="1000" i="1">
                                  <a:solidFill>
                                    <a:srgbClr val="47484A"/>
                                  </a:solidFill>
                                  <a:latin typeface="Cambria Math" panose="02040503050406030204" pitchFamily="18" charset="0"/>
                                </a:rPr>
                                <m:t>6 </m:t>
                              </m:r>
                              <m:r>
                                <a:rPr lang="en-US" sz="1000" i="1">
                                  <a:solidFill>
                                    <a:srgbClr val="47484A"/>
                                  </a:solidFill>
                                  <a:latin typeface="Cambria Math" panose="02040503050406030204" pitchFamily="18" charset="0"/>
                                </a:rPr>
                                <m:t>𝑛𝑠</m:t>
                              </m:r>
                            </m:den>
                          </m:f>
                          <m:r>
                            <a:rPr lang="en-US" sz="1000" i="1">
                              <a:solidFill>
                                <a:srgbClr val="47484A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1000" i="1">
                              <a:solidFill>
                                <a:srgbClr val="47484A"/>
                              </a:solidFill>
                              <a:latin typeface="Cambria Math" panose="02040503050406030204" pitchFamily="18" charset="0"/>
                            </a:rPr>
                            <m:t>1/6</m:t>
                          </m:r>
                        </m:sup>
                      </m:sSup>
                    </m:oMath>
                  </m:oMathPara>
                </a14:m>
                <a:endParaRPr lang="en-US" sz="1000" i="1" dirty="0">
                  <a:solidFill>
                    <a:srgbClr val="47484A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85B1352-5665-8CA7-E6E5-2D1B991F9F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936" y="1544910"/>
                <a:ext cx="598305" cy="292324"/>
              </a:xfrm>
              <a:prstGeom prst="rect">
                <a:avLst/>
              </a:prstGeom>
              <a:blipFill>
                <a:blip r:embed="rId3"/>
                <a:stretch>
                  <a:fillRect l="-7071" t="-4167" r="-1010" b="-14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EE3FA3D-ECF2-41E1-BE67-01824E525B5A}"/>
                  </a:ext>
                </a:extLst>
              </p:cNvPr>
              <p:cNvSpPr txBox="1"/>
              <p:nvPr/>
            </p:nvSpPr>
            <p:spPr>
              <a:xfrm rot="19590446">
                <a:off x="1183359" y="2591880"/>
                <a:ext cx="1045479" cy="246221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Fit to BDR</a:t>
                </a:r>
                <a14:m>
                  <m:oMath xmlns:m="http://schemas.openxmlformats.org/officeDocument/2006/math">
                    <m:r>
                      <a:rPr lang="en-US" sz="1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sz="1000" dirty="0"/>
                  <a:t>E</a:t>
                </a:r>
                <a:r>
                  <a:rPr lang="en-US" sz="1000" baseline="30000" dirty="0"/>
                  <a:t>30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EE3FA3D-ECF2-41E1-BE67-01824E525B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590446">
                <a:off x="1183359" y="2591880"/>
                <a:ext cx="1045479" cy="246221"/>
              </a:xfrm>
              <a:prstGeom prst="rect">
                <a:avLst/>
              </a:prstGeom>
              <a:blipFill>
                <a:blip r:embed="rId4"/>
                <a:stretch>
                  <a:fillRect b="-15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651B8E5B-1482-30B7-A126-BBF5D5BB5702}"/>
              </a:ext>
            </a:extLst>
          </p:cNvPr>
          <p:cNvSpPr txBox="1"/>
          <p:nvPr/>
        </p:nvSpPr>
        <p:spPr>
          <a:xfrm>
            <a:off x="4588432" y="1159716"/>
            <a:ext cx="413364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Accelerating gradient of the normal cell and the input matching cell reaches </a:t>
            </a:r>
            <a:r>
              <a:rPr lang="en-US" sz="1400" dirty="0">
                <a:solidFill>
                  <a:srgbClr val="FF0000"/>
                </a:solidFill>
              </a:rPr>
              <a:t>270 MV/m 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and </a:t>
            </a:r>
            <a:r>
              <a:rPr lang="en-US" sz="1400" dirty="0">
                <a:solidFill>
                  <a:srgbClr val="FF0000"/>
                </a:solidFill>
              </a:rPr>
              <a:t>310 MV/m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Surface field of the input matching cell reaches </a:t>
            </a:r>
            <a:r>
              <a:rPr lang="en-US" sz="1400" dirty="0">
                <a:solidFill>
                  <a:srgbClr val="FF0000"/>
                </a:solidFill>
              </a:rPr>
              <a:t>500 MV/m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Gradient improved at least twofold using short pulse (limited conditioning period, only secondary pulse taken into consideration)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BDR vs. pulse length doesn’t follow the empirical scaling law in short-pulse regime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3531772-D3E7-5480-A103-37147E497128}"/>
              </a:ext>
            </a:extLst>
          </p:cNvPr>
          <p:cNvSpPr txBox="1"/>
          <p:nvPr/>
        </p:nvSpPr>
        <p:spPr>
          <a:xfrm>
            <a:off x="4588432" y="3971496"/>
            <a:ext cx="4133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400" dirty="0">
                <a:solidFill>
                  <a:srgbClr val="FF0000"/>
                </a:solidFill>
              </a:rPr>
              <a:t>New physics of RF breakdown in short-pulse regime</a:t>
            </a:r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CB8B7C88-D2B3-26C1-1C58-C2666A1E82EC}"/>
              </a:ext>
            </a:extLst>
          </p:cNvPr>
          <p:cNvSpPr/>
          <p:nvPr/>
        </p:nvSpPr>
        <p:spPr>
          <a:xfrm rot="5400000">
            <a:off x="6713636" y="3742622"/>
            <a:ext cx="130003" cy="180000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83F108-07BF-02B4-61A3-0707E6783C5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28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71A6751-3EF1-2AE9-2D41-8BFFBF7E2DC1}"/>
              </a:ext>
            </a:extLst>
          </p:cNvPr>
          <p:cNvSpPr/>
          <p:nvPr/>
        </p:nvSpPr>
        <p:spPr bwMode="auto">
          <a:xfrm>
            <a:off x="457200" y="864227"/>
            <a:ext cx="8442960" cy="3844933"/>
          </a:xfrm>
          <a:prstGeom prst="rect">
            <a:avLst/>
          </a:prstGeom>
          <a:noFill/>
          <a:ln w="19050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609C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2D8BFA0-DCF7-ED76-ED11-E45A3124C8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5359" y="716482"/>
            <a:ext cx="5651291" cy="295489"/>
          </a:xfrm>
          <a:solidFill>
            <a:schemeClr val="bg1"/>
          </a:solidFill>
        </p:spPr>
        <p:txBody>
          <a:bodyPr/>
          <a:lstStyle/>
          <a:p>
            <a:r>
              <a:rPr lang="en-US" sz="1800" dirty="0"/>
              <a:t>Breakdown Insensitive Acceleration Regime (BIAR)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A484615-DE9C-78AE-F2A2-2498FB4E872B}"/>
              </a:ext>
            </a:extLst>
          </p:cNvPr>
          <p:cNvGrpSpPr/>
          <p:nvPr/>
        </p:nvGrpSpPr>
        <p:grpSpPr>
          <a:xfrm>
            <a:off x="1905830" y="3830956"/>
            <a:ext cx="1218379" cy="203816"/>
            <a:chOff x="1632048" y="3973546"/>
            <a:chExt cx="1218379" cy="203816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A0271F6-7143-DF24-C005-6A4C857C96F7}"/>
                </a:ext>
              </a:extLst>
            </p:cNvPr>
            <p:cNvCxnSpPr>
              <a:cxnSpLocks/>
            </p:cNvCxnSpPr>
            <p:nvPr/>
          </p:nvCxnSpPr>
          <p:spPr>
            <a:xfrm>
              <a:off x="2685039" y="4173029"/>
              <a:ext cx="165388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06A38A8-80D5-28BE-008F-B6BE15D7BE40}"/>
                </a:ext>
              </a:extLst>
            </p:cNvPr>
            <p:cNvCxnSpPr>
              <a:cxnSpLocks/>
            </p:cNvCxnSpPr>
            <p:nvPr/>
          </p:nvCxnSpPr>
          <p:spPr>
            <a:xfrm>
              <a:off x="2388014" y="3978438"/>
              <a:ext cx="297025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AB93412-AAD2-D551-7300-525CB18E2A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1330" y="3978437"/>
              <a:ext cx="0" cy="19800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A50BACF-EA25-4642-2179-243A4BD89E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85039" y="3973546"/>
              <a:ext cx="0" cy="199483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A06872A-8B51-5140-1BC9-002AFF3F0996}"/>
                </a:ext>
              </a:extLst>
            </p:cNvPr>
            <p:cNvCxnSpPr>
              <a:cxnSpLocks/>
            </p:cNvCxnSpPr>
            <p:nvPr/>
          </p:nvCxnSpPr>
          <p:spPr>
            <a:xfrm>
              <a:off x="2093362" y="4173029"/>
              <a:ext cx="294652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D47E164-5EE4-FE8D-6605-B20772B4715E}"/>
                </a:ext>
              </a:extLst>
            </p:cNvPr>
            <p:cNvCxnSpPr>
              <a:cxnSpLocks/>
            </p:cNvCxnSpPr>
            <p:nvPr/>
          </p:nvCxnSpPr>
          <p:spPr>
            <a:xfrm>
              <a:off x="1797436" y="4079522"/>
              <a:ext cx="297025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B906B2C-FDC1-0C31-D5A1-F02B9B7C6F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97436" y="4077075"/>
              <a:ext cx="0" cy="99774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DF49B0F-3D6D-798B-DFDD-BFACC96AED0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93362" y="4076562"/>
              <a:ext cx="0" cy="10080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8FEBD6C-08DC-1BEF-7D9B-845BB2419A37}"/>
                </a:ext>
              </a:extLst>
            </p:cNvPr>
            <p:cNvCxnSpPr>
              <a:cxnSpLocks/>
            </p:cNvCxnSpPr>
            <p:nvPr/>
          </p:nvCxnSpPr>
          <p:spPr>
            <a:xfrm>
              <a:off x="1632048" y="4173029"/>
              <a:ext cx="165388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C69BA5A-CDB7-C402-A941-B58E917B5B0F}"/>
              </a:ext>
            </a:extLst>
          </p:cNvPr>
          <p:cNvGrpSpPr/>
          <p:nvPr/>
        </p:nvGrpSpPr>
        <p:grpSpPr>
          <a:xfrm>
            <a:off x="915765" y="1350208"/>
            <a:ext cx="3025762" cy="525040"/>
            <a:chOff x="7038906" y="1999167"/>
            <a:chExt cx="3025762" cy="525040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27F8EAF-D889-7770-4EE4-EBCD4B23F4F8}"/>
                </a:ext>
              </a:extLst>
            </p:cNvPr>
            <p:cNvCxnSpPr>
              <a:cxnSpLocks/>
            </p:cNvCxnSpPr>
            <p:nvPr/>
          </p:nvCxnSpPr>
          <p:spPr>
            <a:xfrm>
              <a:off x="7038906" y="2013455"/>
              <a:ext cx="416544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9284EDF-4149-7E9A-870E-F0B902B11813}"/>
                </a:ext>
              </a:extLst>
            </p:cNvPr>
            <p:cNvCxnSpPr>
              <a:cxnSpLocks/>
            </p:cNvCxnSpPr>
            <p:nvPr/>
          </p:nvCxnSpPr>
          <p:spPr>
            <a:xfrm>
              <a:off x="7634336" y="2013455"/>
              <a:ext cx="417600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5100D18-EAF1-EC0C-7B54-D38192AD653F}"/>
                </a:ext>
              </a:extLst>
            </p:cNvPr>
            <p:cNvCxnSpPr/>
            <p:nvPr/>
          </p:nvCxnSpPr>
          <p:spPr>
            <a:xfrm>
              <a:off x="7455450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7EF0CE3-E1F7-F3B8-45FD-0B64757FE34C}"/>
                </a:ext>
              </a:extLst>
            </p:cNvPr>
            <p:cNvCxnSpPr>
              <a:cxnSpLocks/>
            </p:cNvCxnSpPr>
            <p:nvPr/>
          </p:nvCxnSpPr>
          <p:spPr>
            <a:xfrm>
              <a:off x="7634336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D5C14C11-CA26-367B-854E-A52491D30F61}"/>
                </a:ext>
              </a:extLst>
            </p:cNvPr>
            <p:cNvSpPr/>
            <p:nvPr/>
          </p:nvSpPr>
          <p:spPr>
            <a:xfrm rot="8100000">
              <a:off x="7455301" y="2344207"/>
              <a:ext cx="180000" cy="180000"/>
            </a:xfrm>
            <a:prstGeom prst="arc">
              <a:avLst>
                <a:gd name="adj1" fmla="val 13576212"/>
                <a:gd name="adj2" fmla="val 2532929"/>
              </a:avLst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08C5605-EA3E-EAF6-6A90-E3B530790723}"/>
                </a:ext>
              </a:extLst>
            </p:cNvPr>
            <p:cNvCxnSpPr>
              <a:cxnSpLocks/>
            </p:cNvCxnSpPr>
            <p:nvPr/>
          </p:nvCxnSpPr>
          <p:spPr>
            <a:xfrm>
              <a:off x="8039112" y="2013455"/>
              <a:ext cx="416544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7015AA7-B0BC-C030-9B3D-0760557C8CC4}"/>
                </a:ext>
              </a:extLst>
            </p:cNvPr>
            <p:cNvCxnSpPr>
              <a:cxnSpLocks/>
            </p:cNvCxnSpPr>
            <p:nvPr/>
          </p:nvCxnSpPr>
          <p:spPr>
            <a:xfrm>
              <a:off x="8634542" y="2013455"/>
              <a:ext cx="417600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AE81B36-21E0-6E78-A426-3C621864A715}"/>
                </a:ext>
              </a:extLst>
            </p:cNvPr>
            <p:cNvCxnSpPr/>
            <p:nvPr/>
          </p:nvCxnSpPr>
          <p:spPr>
            <a:xfrm>
              <a:off x="8455656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FDCA150-6BAA-744E-F048-7C5D7EF753A3}"/>
                </a:ext>
              </a:extLst>
            </p:cNvPr>
            <p:cNvCxnSpPr>
              <a:cxnSpLocks/>
            </p:cNvCxnSpPr>
            <p:nvPr/>
          </p:nvCxnSpPr>
          <p:spPr>
            <a:xfrm>
              <a:off x="8634542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E2D672BA-9377-EC80-A969-4A4E325FC632}"/>
                </a:ext>
              </a:extLst>
            </p:cNvPr>
            <p:cNvSpPr/>
            <p:nvPr/>
          </p:nvSpPr>
          <p:spPr>
            <a:xfrm rot="8100000">
              <a:off x="8455507" y="2344207"/>
              <a:ext cx="180000" cy="180000"/>
            </a:xfrm>
            <a:prstGeom prst="arc">
              <a:avLst>
                <a:gd name="adj1" fmla="val 13576212"/>
                <a:gd name="adj2" fmla="val 2532929"/>
              </a:avLst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5872077-1F12-5287-1A24-4902E4FAEDAD}"/>
                </a:ext>
              </a:extLst>
            </p:cNvPr>
            <p:cNvCxnSpPr>
              <a:cxnSpLocks/>
            </p:cNvCxnSpPr>
            <p:nvPr/>
          </p:nvCxnSpPr>
          <p:spPr>
            <a:xfrm>
              <a:off x="9051638" y="2013455"/>
              <a:ext cx="416544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C526D82-C138-F8CB-9470-1D8E2A62C22D}"/>
                </a:ext>
              </a:extLst>
            </p:cNvPr>
            <p:cNvCxnSpPr>
              <a:cxnSpLocks/>
            </p:cNvCxnSpPr>
            <p:nvPr/>
          </p:nvCxnSpPr>
          <p:spPr>
            <a:xfrm>
              <a:off x="9647068" y="2013455"/>
              <a:ext cx="417600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16D8F4D-0E6D-013B-F844-367333A36F4A}"/>
                </a:ext>
              </a:extLst>
            </p:cNvPr>
            <p:cNvCxnSpPr/>
            <p:nvPr/>
          </p:nvCxnSpPr>
          <p:spPr>
            <a:xfrm>
              <a:off x="9468182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EFB8EE4-8F8F-725C-0373-CE945AD16268}"/>
                </a:ext>
              </a:extLst>
            </p:cNvPr>
            <p:cNvCxnSpPr>
              <a:cxnSpLocks/>
            </p:cNvCxnSpPr>
            <p:nvPr/>
          </p:nvCxnSpPr>
          <p:spPr>
            <a:xfrm>
              <a:off x="9647068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Arc 43">
              <a:extLst>
                <a:ext uri="{FF2B5EF4-FFF2-40B4-BE49-F238E27FC236}">
                  <a16:creationId xmlns:a16="http://schemas.microsoft.com/office/drawing/2014/main" id="{FA1200DE-98C7-544E-AFA2-097E7F6E9BAB}"/>
                </a:ext>
              </a:extLst>
            </p:cNvPr>
            <p:cNvSpPr/>
            <p:nvPr/>
          </p:nvSpPr>
          <p:spPr>
            <a:xfrm rot="8100000">
              <a:off x="9468033" y="2344207"/>
              <a:ext cx="180000" cy="180000"/>
            </a:xfrm>
            <a:prstGeom prst="arc">
              <a:avLst>
                <a:gd name="adj1" fmla="val 13576212"/>
                <a:gd name="adj2" fmla="val 2532929"/>
              </a:avLst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0C020A4-C5C5-D007-8CAD-A85D5214301E}"/>
              </a:ext>
            </a:extLst>
          </p:cNvPr>
          <p:cNvGrpSpPr/>
          <p:nvPr/>
        </p:nvGrpSpPr>
        <p:grpSpPr>
          <a:xfrm flipV="1">
            <a:off x="909485" y="2155199"/>
            <a:ext cx="3025762" cy="525040"/>
            <a:chOff x="7038906" y="1999167"/>
            <a:chExt cx="3025762" cy="525040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93D4BD5-7E48-9F62-EEA4-61095AD1BB85}"/>
                </a:ext>
              </a:extLst>
            </p:cNvPr>
            <p:cNvCxnSpPr>
              <a:cxnSpLocks/>
            </p:cNvCxnSpPr>
            <p:nvPr/>
          </p:nvCxnSpPr>
          <p:spPr>
            <a:xfrm>
              <a:off x="7038906" y="2013455"/>
              <a:ext cx="416544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08DA5C6-5AC5-8D4A-7B8B-D7996B6B58D2}"/>
                </a:ext>
              </a:extLst>
            </p:cNvPr>
            <p:cNvCxnSpPr>
              <a:cxnSpLocks/>
            </p:cNvCxnSpPr>
            <p:nvPr/>
          </p:nvCxnSpPr>
          <p:spPr>
            <a:xfrm>
              <a:off x="7634336" y="2013455"/>
              <a:ext cx="417600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EFA02D2-ADC4-5A3D-F201-3B13B18DBCF9}"/>
                </a:ext>
              </a:extLst>
            </p:cNvPr>
            <p:cNvCxnSpPr/>
            <p:nvPr/>
          </p:nvCxnSpPr>
          <p:spPr>
            <a:xfrm>
              <a:off x="7455450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B2EB668-F943-C183-18BB-CFD72F6B1752}"/>
                </a:ext>
              </a:extLst>
            </p:cNvPr>
            <p:cNvCxnSpPr>
              <a:cxnSpLocks/>
            </p:cNvCxnSpPr>
            <p:nvPr/>
          </p:nvCxnSpPr>
          <p:spPr>
            <a:xfrm>
              <a:off x="7634336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29D9DF62-A263-A30F-1631-C522BEA12104}"/>
                </a:ext>
              </a:extLst>
            </p:cNvPr>
            <p:cNvSpPr/>
            <p:nvPr/>
          </p:nvSpPr>
          <p:spPr>
            <a:xfrm rot="8100000">
              <a:off x="7455301" y="2344207"/>
              <a:ext cx="180000" cy="180000"/>
            </a:xfrm>
            <a:prstGeom prst="arc">
              <a:avLst>
                <a:gd name="adj1" fmla="val 13576212"/>
                <a:gd name="adj2" fmla="val 2532929"/>
              </a:avLst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A9A93B9-199C-FCA1-35AC-3E1AA32939E6}"/>
                </a:ext>
              </a:extLst>
            </p:cNvPr>
            <p:cNvCxnSpPr>
              <a:cxnSpLocks/>
            </p:cNvCxnSpPr>
            <p:nvPr/>
          </p:nvCxnSpPr>
          <p:spPr>
            <a:xfrm>
              <a:off x="8039112" y="2013455"/>
              <a:ext cx="416544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D02B465-36A8-B58C-D363-05C769AE935C}"/>
                </a:ext>
              </a:extLst>
            </p:cNvPr>
            <p:cNvCxnSpPr>
              <a:cxnSpLocks/>
            </p:cNvCxnSpPr>
            <p:nvPr/>
          </p:nvCxnSpPr>
          <p:spPr>
            <a:xfrm>
              <a:off x="8634542" y="2013455"/>
              <a:ext cx="417600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2484133-59D6-36D1-91D4-BFD18E87C63D}"/>
                </a:ext>
              </a:extLst>
            </p:cNvPr>
            <p:cNvCxnSpPr/>
            <p:nvPr/>
          </p:nvCxnSpPr>
          <p:spPr>
            <a:xfrm>
              <a:off x="8455656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2E0FB65-594F-F04E-379F-CA14C425A952}"/>
                </a:ext>
              </a:extLst>
            </p:cNvPr>
            <p:cNvCxnSpPr>
              <a:cxnSpLocks/>
            </p:cNvCxnSpPr>
            <p:nvPr/>
          </p:nvCxnSpPr>
          <p:spPr>
            <a:xfrm>
              <a:off x="8634542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Arc 54">
              <a:extLst>
                <a:ext uri="{FF2B5EF4-FFF2-40B4-BE49-F238E27FC236}">
                  <a16:creationId xmlns:a16="http://schemas.microsoft.com/office/drawing/2014/main" id="{6F409743-9E79-AFFC-0997-FE85C99DED41}"/>
                </a:ext>
              </a:extLst>
            </p:cNvPr>
            <p:cNvSpPr/>
            <p:nvPr/>
          </p:nvSpPr>
          <p:spPr>
            <a:xfrm rot="8100000">
              <a:off x="8455507" y="2344207"/>
              <a:ext cx="180000" cy="180000"/>
            </a:xfrm>
            <a:prstGeom prst="arc">
              <a:avLst>
                <a:gd name="adj1" fmla="val 13576212"/>
                <a:gd name="adj2" fmla="val 2532929"/>
              </a:avLst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F848392-A624-C714-F18F-D7D8D81D5766}"/>
                </a:ext>
              </a:extLst>
            </p:cNvPr>
            <p:cNvCxnSpPr>
              <a:cxnSpLocks/>
            </p:cNvCxnSpPr>
            <p:nvPr/>
          </p:nvCxnSpPr>
          <p:spPr>
            <a:xfrm>
              <a:off x="9051638" y="2013455"/>
              <a:ext cx="416544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DBE9AC6-B24C-4B21-9491-A26C0BF87A72}"/>
                </a:ext>
              </a:extLst>
            </p:cNvPr>
            <p:cNvCxnSpPr>
              <a:cxnSpLocks/>
            </p:cNvCxnSpPr>
            <p:nvPr/>
          </p:nvCxnSpPr>
          <p:spPr>
            <a:xfrm>
              <a:off x="9647068" y="2013455"/>
              <a:ext cx="417600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8106182-1F85-B463-36FB-807154C6CD95}"/>
                </a:ext>
              </a:extLst>
            </p:cNvPr>
            <p:cNvCxnSpPr/>
            <p:nvPr/>
          </p:nvCxnSpPr>
          <p:spPr>
            <a:xfrm>
              <a:off x="9468182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53A841C-61BA-10C5-DE30-C6C37F66F2AA}"/>
                </a:ext>
              </a:extLst>
            </p:cNvPr>
            <p:cNvCxnSpPr>
              <a:cxnSpLocks/>
            </p:cNvCxnSpPr>
            <p:nvPr/>
          </p:nvCxnSpPr>
          <p:spPr>
            <a:xfrm>
              <a:off x="9647068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ECBB2816-4512-7999-0FBC-10CB591762A8}"/>
                </a:ext>
              </a:extLst>
            </p:cNvPr>
            <p:cNvSpPr/>
            <p:nvPr/>
          </p:nvSpPr>
          <p:spPr>
            <a:xfrm rot="8100000">
              <a:off x="9468033" y="2344207"/>
              <a:ext cx="180000" cy="180000"/>
            </a:xfrm>
            <a:prstGeom prst="arc">
              <a:avLst>
                <a:gd name="adj1" fmla="val 13576212"/>
                <a:gd name="adj2" fmla="val 2532929"/>
              </a:avLst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61" name="Explosion: 8 Points 60">
            <a:extLst>
              <a:ext uri="{FF2B5EF4-FFF2-40B4-BE49-F238E27FC236}">
                <a16:creationId xmlns:a16="http://schemas.microsoft.com/office/drawing/2014/main" id="{BB424645-586E-15EE-0099-922E24A701E9}"/>
              </a:ext>
            </a:extLst>
          </p:cNvPr>
          <p:cNvSpPr/>
          <p:nvPr/>
        </p:nvSpPr>
        <p:spPr>
          <a:xfrm>
            <a:off x="2287534" y="1664498"/>
            <a:ext cx="298579" cy="289249"/>
          </a:xfrm>
          <a:prstGeom prst="irregularSeal1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0ECDF26-2786-DD52-37A3-B206C937FF13}"/>
              </a:ext>
            </a:extLst>
          </p:cNvPr>
          <p:cNvSpPr txBox="1"/>
          <p:nvPr/>
        </p:nvSpPr>
        <p:spPr>
          <a:xfrm>
            <a:off x="1294880" y="1097983"/>
            <a:ext cx="23391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RF causes BD and plasma generation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68855F7-C859-C4AC-4BC2-B6F0C19523FF}"/>
              </a:ext>
            </a:extLst>
          </p:cNvPr>
          <p:cNvSpPr txBox="1"/>
          <p:nvPr/>
        </p:nvSpPr>
        <p:spPr>
          <a:xfrm>
            <a:off x="660154" y="1915702"/>
            <a:ext cx="6960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RF pulse</a:t>
            </a:r>
            <a:endParaRPr lang="en-US" sz="1000" dirty="0"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5CBFDE27-0EFF-01FF-C883-155406D2100A}"/>
              </a:ext>
            </a:extLst>
          </p:cNvPr>
          <p:cNvSpPr/>
          <p:nvPr/>
        </p:nvSpPr>
        <p:spPr>
          <a:xfrm>
            <a:off x="2393987" y="1778095"/>
            <a:ext cx="53324" cy="59866"/>
          </a:xfrm>
          <a:prstGeom prst="ellipse">
            <a:avLst/>
          </a:prstGeom>
          <a:solidFill>
            <a:srgbClr val="BC8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0DE8C7B2-A10C-E972-DF83-D72F926CDF5B}"/>
              </a:ext>
            </a:extLst>
          </p:cNvPr>
          <p:cNvCxnSpPr>
            <a:cxnSpLocks/>
          </p:cNvCxnSpPr>
          <p:nvPr/>
        </p:nvCxnSpPr>
        <p:spPr>
          <a:xfrm>
            <a:off x="2680959" y="2056661"/>
            <a:ext cx="297025" cy="0"/>
          </a:xfrm>
          <a:prstGeom prst="straightConnector1">
            <a:avLst/>
          </a:prstGeom>
          <a:ln w="190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1A4D3385-8C56-59BA-2EFA-57EE0B699191}"/>
              </a:ext>
            </a:extLst>
          </p:cNvPr>
          <p:cNvSpPr txBox="1"/>
          <p:nvPr/>
        </p:nvSpPr>
        <p:spPr>
          <a:xfrm>
            <a:off x="2196314" y="967319"/>
            <a:ext cx="4395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0 ns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FF194E1-293D-7A79-F510-51EC889EC7B8}"/>
              </a:ext>
            </a:extLst>
          </p:cNvPr>
          <p:cNvGrpSpPr/>
          <p:nvPr/>
        </p:nvGrpSpPr>
        <p:grpSpPr>
          <a:xfrm>
            <a:off x="909485" y="3242848"/>
            <a:ext cx="3025762" cy="525040"/>
            <a:chOff x="7038906" y="1999167"/>
            <a:chExt cx="3025762" cy="525040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B6AD59D-314A-7972-FC32-0B5E995C6CA0}"/>
                </a:ext>
              </a:extLst>
            </p:cNvPr>
            <p:cNvCxnSpPr>
              <a:cxnSpLocks/>
            </p:cNvCxnSpPr>
            <p:nvPr/>
          </p:nvCxnSpPr>
          <p:spPr>
            <a:xfrm>
              <a:off x="7038906" y="2013455"/>
              <a:ext cx="416544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1D67D3E-2FCF-313A-9D69-561BB403D5EC}"/>
                </a:ext>
              </a:extLst>
            </p:cNvPr>
            <p:cNvCxnSpPr>
              <a:cxnSpLocks/>
            </p:cNvCxnSpPr>
            <p:nvPr/>
          </p:nvCxnSpPr>
          <p:spPr>
            <a:xfrm>
              <a:off x="7634336" y="2013455"/>
              <a:ext cx="417600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C0C66C1-C619-54ED-0A05-8071A1CF42E5}"/>
                </a:ext>
              </a:extLst>
            </p:cNvPr>
            <p:cNvCxnSpPr/>
            <p:nvPr/>
          </p:nvCxnSpPr>
          <p:spPr>
            <a:xfrm>
              <a:off x="7455450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36EB063C-99CC-FF51-3BE0-FB5E2B49E832}"/>
                </a:ext>
              </a:extLst>
            </p:cNvPr>
            <p:cNvCxnSpPr>
              <a:cxnSpLocks/>
            </p:cNvCxnSpPr>
            <p:nvPr/>
          </p:nvCxnSpPr>
          <p:spPr>
            <a:xfrm>
              <a:off x="7634336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Arc 71">
              <a:extLst>
                <a:ext uri="{FF2B5EF4-FFF2-40B4-BE49-F238E27FC236}">
                  <a16:creationId xmlns:a16="http://schemas.microsoft.com/office/drawing/2014/main" id="{8A3A23EF-F618-99FF-7ACD-651AA88962F7}"/>
                </a:ext>
              </a:extLst>
            </p:cNvPr>
            <p:cNvSpPr/>
            <p:nvPr/>
          </p:nvSpPr>
          <p:spPr>
            <a:xfrm rot="8100000">
              <a:off x="7455301" y="2344207"/>
              <a:ext cx="180000" cy="180000"/>
            </a:xfrm>
            <a:prstGeom prst="arc">
              <a:avLst>
                <a:gd name="adj1" fmla="val 13576212"/>
                <a:gd name="adj2" fmla="val 2532929"/>
              </a:avLst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F52C593-1AEC-EAA3-9477-36DE261DBE47}"/>
                </a:ext>
              </a:extLst>
            </p:cNvPr>
            <p:cNvCxnSpPr>
              <a:cxnSpLocks/>
            </p:cNvCxnSpPr>
            <p:nvPr/>
          </p:nvCxnSpPr>
          <p:spPr>
            <a:xfrm>
              <a:off x="8039112" y="2013455"/>
              <a:ext cx="416544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EBE3AC-8B0C-9C6C-A719-19BCA8871300}"/>
                </a:ext>
              </a:extLst>
            </p:cNvPr>
            <p:cNvCxnSpPr>
              <a:cxnSpLocks/>
            </p:cNvCxnSpPr>
            <p:nvPr/>
          </p:nvCxnSpPr>
          <p:spPr>
            <a:xfrm>
              <a:off x="8634542" y="2013455"/>
              <a:ext cx="417600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EFDC1BA6-2A3A-172A-9EDA-E8070B8B7058}"/>
                </a:ext>
              </a:extLst>
            </p:cNvPr>
            <p:cNvCxnSpPr/>
            <p:nvPr/>
          </p:nvCxnSpPr>
          <p:spPr>
            <a:xfrm>
              <a:off x="8455656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B4B3B6C0-CDDB-F4A5-99EF-6461F672E208}"/>
                </a:ext>
              </a:extLst>
            </p:cNvPr>
            <p:cNvCxnSpPr>
              <a:cxnSpLocks/>
            </p:cNvCxnSpPr>
            <p:nvPr/>
          </p:nvCxnSpPr>
          <p:spPr>
            <a:xfrm>
              <a:off x="8634542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Arc 76">
              <a:extLst>
                <a:ext uri="{FF2B5EF4-FFF2-40B4-BE49-F238E27FC236}">
                  <a16:creationId xmlns:a16="http://schemas.microsoft.com/office/drawing/2014/main" id="{B2586AEE-57DB-5E02-77C2-CD3D7960625B}"/>
                </a:ext>
              </a:extLst>
            </p:cNvPr>
            <p:cNvSpPr/>
            <p:nvPr/>
          </p:nvSpPr>
          <p:spPr>
            <a:xfrm rot="8100000">
              <a:off x="8455507" y="2344207"/>
              <a:ext cx="180000" cy="180000"/>
            </a:xfrm>
            <a:prstGeom prst="arc">
              <a:avLst>
                <a:gd name="adj1" fmla="val 13576212"/>
                <a:gd name="adj2" fmla="val 2532929"/>
              </a:avLst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A7D062E-268F-C3ED-8EAE-01D471BD0E33}"/>
                </a:ext>
              </a:extLst>
            </p:cNvPr>
            <p:cNvCxnSpPr>
              <a:cxnSpLocks/>
            </p:cNvCxnSpPr>
            <p:nvPr/>
          </p:nvCxnSpPr>
          <p:spPr>
            <a:xfrm>
              <a:off x="9051638" y="2013455"/>
              <a:ext cx="416544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11489DC-4052-7573-8344-8F265ACF552C}"/>
                </a:ext>
              </a:extLst>
            </p:cNvPr>
            <p:cNvCxnSpPr>
              <a:cxnSpLocks/>
            </p:cNvCxnSpPr>
            <p:nvPr/>
          </p:nvCxnSpPr>
          <p:spPr>
            <a:xfrm>
              <a:off x="9647068" y="2013455"/>
              <a:ext cx="417600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EAC46855-E7C9-4792-1004-611810D2104A}"/>
                </a:ext>
              </a:extLst>
            </p:cNvPr>
            <p:cNvCxnSpPr/>
            <p:nvPr/>
          </p:nvCxnSpPr>
          <p:spPr>
            <a:xfrm>
              <a:off x="9468182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2E234579-38DD-27FB-D5C3-C84542193995}"/>
                </a:ext>
              </a:extLst>
            </p:cNvPr>
            <p:cNvCxnSpPr>
              <a:cxnSpLocks/>
            </p:cNvCxnSpPr>
            <p:nvPr/>
          </p:nvCxnSpPr>
          <p:spPr>
            <a:xfrm>
              <a:off x="9647068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Arc 81">
              <a:extLst>
                <a:ext uri="{FF2B5EF4-FFF2-40B4-BE49-F238E27FC236}">
                  <a16:creationId xmlns:a16="http://schemas.microsoft.com/office/drawing/2014/main" id="{ABDDDEE5-9BE6-49DF-ED8A-BC80A18615B0}"/>
                </a:ext>
              </a:extLst>
            </p:cNvPr>
            <p:cNvSpPr/>
            <p:nvPr/>
          </p:nvSpPr>
          <p:spPr>
            <a:xfrm rot="8100000">
              <a:off x="9468033" y="2344207"/>
              <a:ext cx="180000" cy="180000"/>
            </a:xfrm>
            <a:prstGeom prst="arc">
              <a:avLst>
                <a:gd name="adj1" fmla="val 13576212"/>
                <a:gd name="adj2" fmla="val 2532929"/>
              </a:avLst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770ADAE1-BAE2-471B-A10A-6B8B364BF947}"/>
              </a:ext>
            </a:extLst>
          </p:cNvPr>
          <p:cNvGrpSpPr/>
          <p:nvPr/>
        </p:nvGrpSpPr>
        <p:grpSpPr>
          <a:xfrm flipV="1">
            <a:off x="903205" y="4047839"/>
            <a:ext cx="3025762" cy="525040"/>
            <a:chOff x="7038906" y="1999167"/>
            <a:chExt cx="3025762" cy="525040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30DE9BB8-7686-881A-3F9B-6DB77CFD7045}"/>
                </a:ext>
              </a:extLst>
            </p:cNvPr>
            <p:cNvCxnSpPr>
              <a:cxnSpLocks/>
            </p:cNvCxnSpPr>
            <p:nvPr/>
          </p:nvCxnSpPr>
          <p:spPr>
            <a:xfrm>
              <a:off x="7038906" y="2013455"/>
              <a:ext cx="416544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5B5EB6C8-3537-6DFF-AC6E-C9CB6F8B6D61}"/>
                </a:ext>
              </a:extLst>
            </p:cNvPr>
            <p:cNvCxnSpPr>
              <a:cxnSpLocks/>
            </p:cNvCxnSpPr>
            <p:nvPr/>
          </p:nvCxnSpPr>
          <p:spPr>
            <a:xfrm>
              <a:off x="7634336" y="2013455"/>
              <a:ext cx="417600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91BAE0AE-1934-A40F-1EF3-D0BA43461A0C}"/>
                </a:ext>
              </a:extLst>
            </p:cNvPr>
            <p:cNvCxnSpPr/>
            <p:nvPr/>
          </p:nvCxnSpPr>
          <p:spPr>
            <a:xfrm>
              <a:off x="7455450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7486B6F7-FFA8-C1D3-A555-34A50BF2C6C9}"/>
                </a:ext>
              </a:extLst>
            </p:cNvPr>
            <p:cNvCxnSpPr>
              <a:cxnSpLocks/>
            </p:cNvCxnSpPr>
            <p:nvPr/>
          </p:nvCxnSpPr>
          <p:spPr>
            <a:xfrm>
              <a:off x="7634336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Arc 87">
              <a:extLst>
                <a:ext uri="{FF2B5EF4-FFF2-40B4-BE49-F238E27FC236}">
                  <a16:creationId xmlns:a16="http://schemas.microsoft.com/office/drawing/2014/main" id="{895444CA-9D74-A8E2-9709-6F730997E19C}"/>
                </a:ext>
              </a:extLst>
            </p:cNvPr>
            <p:cNvSpPr/>
            <p:nvPr/>
          </p:nvSpPr>
          <p:spPr>
            <a:xfrm rot="8100000">
              <a:off x="7455301" y="2344207"/>
              <a:ext cx="180000" cy="180000"/>
            </a:xfrm>
            <a:prstGeom prst="arc">
              <a:avLst>
                <a:gd name="adj1" fmla="val 13576212"/>
                <a:gd name="adj2" fmla="val 2532929"/>
              </a:avLst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D113C325-D9ED-EAF2-35A0-2720F97B0A9F}"/>
                </a:ext>
              </a:extLst>
            </p:cNvPr>
            <p:cNvCxnSpPr>
              <a:cxnSpLocks/>
            </p:cNvCxnSpPr>
            <p:nvPr/>
          </p:nvCxnSpPr>
          <p:spPr>
            <a:xfrm>
              <a:off x="8039112" y="2013455"/>
              <a:ext cx="416544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C684081-737C-2889-9108-732B51748A29}"/>
                </a:ext>
              </a:extLst>
            </p:cNvPr>
            <p:cNvCxnSpPr>
              <a:cxnSpLocks/>
            </p:cNvCxnSpPr>
            <p:nvPr/>
          </p:nvCxnSpPr>
          <p:spPr>
            <a:xfrm>
              <a:off x="8634542" y="2013455"/>
              <a:ext cx="417600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DE81CEE-047F-7787-D14C-9FA54C707B9F}"/>
                </a:ext>
              </a:extLst>
            </p:cNvPr>
            <p:cNvCxnSpPr/>
            <p:nvPr/>
          </p:nvCxnSpPr>
          <p:spPr>
            <a:xfrm>
              <a:off x="8455656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B766C63-ED82-7A6C-7237-9CA836CD0691}"/>
                </a:ext>
              </a:extLst>
            </p:cNvPr>
            <p:cNvCxnSpPr>
              <a:cxnSpLocks/>
            </p:cNvCxnSpPr>
            <p:nvPr/>
          </p:nvCxnSpPr>
          <p:spPr>
            <a:xfrm>
              <a:off x="8634542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>
              <a:extLst>
                <a:ext uri="{FF2B5EF4-FFF2-40B4-BE49-F238E27FC236}">
                  <a16:creationId xmlns:a16="http://schemas.microsoft.com/office/drawing/2014/main" id="{F37F10AC-7A06-E173-A31B-EB8CDC909139}"/>
                </a:ext>
              </a:extLst>
            </p:cNvPr>
            <p:cNvSpPr/>
            <p:nvPr/>
          </p:nvSpPr>
          <p:spPr>
            <a:xfrm rot="8100000">
              <a:off x="8455507" y="2344207"/>
              <a:ext cx="180000" cy="180000"/>
            </a:xfrm>
            <a:prstGeom prst="arc">
              <a:avLst>
                <a:gd name="adj1" fmla="val 13576212"/>
                <a:gd name="adj2" fmla="val 2532929"/>
              </a:avLst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5038F9A-4E71-B2B8-A95D-9E2CEEE36F41}"/>
                </a:ext>
              </a:extLst>
            </p:cNvPr>
            <p:cNvCxnSpPr>
              <a:cxnSpLocks/>
            </p:cNvCxnSpPr>
            <p:nvPr/>
          </p:nvCxnSpPr>
          <p:spPr>
            <a:xfrm>
              <a:off x="9051638" y="2013455"/>
              <a:ext cx="416544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6743F93B-7F76-BF1A-51A2-E8536DBDB1FE}"/>
                </a:ext>
              </a:extLst>
            </p:cNvPr>
            <p:cNvCxnSpPr>
              <a:cxnSpLocks/>
            </p:cNvCxnSpPr>
            <p:nvPr/>
          </p:nvCxnSpPr>
          <p:spPr>
            <a:xfrm>
              <a:off x="9647068" y="2013455"/>
              <a:ext cx="417600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5E2FF11A-5CEE-20BA-C526-C712999B8CBD}"/>
                </a:ext>
              </a:extLst>
            </p:cNvPr>
            <p:cNvCxnSpPr/>
            <p:nvPr/>
          </p:nvCxnSpPr>
          <p:spPr>
            <a:xfrm>
              <a:off x="9468182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85A183F3-C38E-F724-1D91-EC5DA5B33B77}"/>
                </a:ext>
              </a:extLst>
            </p:cNvPr>
            <p:cNvCxnSpPr>
              <a:cxnSpLocks/>
            </p:cNvCxnSpPr>
            <p:nvPr/>
          </p:nvCxnSpPr>
          <p:spPr>
            <a:xfrm>
              <a:off x="9647068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Arc 97">
              <a:extLst>
                <a:ext uri="{FF2B5EF4-FFF2-40B4-BE49-F238E27FC236}">
                  <a16:creationId xmlns:a16="http://schemas.microsoft.com/office/drawing/2014/main" id="{2A7B2528-F672-C16F-1072-57FA39CA2111}"/>
                </a:ext>
              </a:extLst>
            </p:cNvPr>
            <p:cNvSpPr/>
            <p:nvPr/>
          </p:nvSpPr>
          <p:spPr>
            <a:xfrm rot="8100000">
              <a:off x="9468033" y="2344207"/>
              <a:ext cx="180000" cy="180000"/>
            </a:xfrm>
            <a:prstGeom prst="arc">
              <a:avLst>
                <a:gd name="adj1" fmla="val 13576212"/>
                <a:gd name="adj2" fmla="val 2532929"/>
              </a:avLst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51287408-F381-738B-988C-106CD7201558}"/>
              </a:ext>
            </a:extLst>
          </p:cNvPr>
          <p:cNvSpPr txBox="1"/>
          <p:nvPr/>
        </p:nvSpPr>
        <p:spPr>
          <a:xfrm>
            <a:off x="1060449" y="2994052"/>
            <a:ext cx="2711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Plasma expansion to block RF transmission</a:t>
            </a: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36ECC655-FC4A-A9B9-A20A-7DB0965A04E0}"/>
              </a:ext>
            </a:extLst>
          </p:cNvPr>
          <p:cNvSpPr/>
          <p:nvPr/>
        </p:nvSpPr>
        <p:spPr>
          <a:xfrm>
            <a:off x="2306568" y="3780823"/>
            <a:ext cx="206283" cy="267836"/>
          </a:xfrm>
          <a:prstGeom prst="ellipse">
            <a:avLst/>
          </a:prstGeom>
          <a:solidFill>
            <a:srgbClr val="BC8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6FB9D8DC-79CF-5D58-FF77-09D8D9883CB6}"/>
              </a:ext>
            </a:extLst>
          </p:cNvPr>
          <p:cNvCxnSpPr>
            <a:cxnSpLocks/>
          </p:cNvCxnSpPr>
          <p:nvPr/>
        </p:nvCxnSpPr>
        <p:spPr>
          <a:xfrm>
            <a:off x="3332481" y="3966500"/>
            <a:ext cx="297025" cy="0"/>
          </a:xfrm>
          <a:prstGeom prst="straightConnector1">
            <a:avLst/>
          </a:prstGeom>
          <a:ln w="190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3CE90B16-2A14-3F94-F094-26E64339F0D0}"/>
              </a:ext>
            </a:extLst>
          </p:cNvPr>
          <p:cNvSpPr txBox="1"/>
          <p:nvPr/>
        </p:nvSpPr>
        <p:spPr>
          <a:xfrm>
            <a:off x="1892597" y="2849000"/>
            <a:ext cx="10342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after ~10 ns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60784CE3-6C77-03F9-9EAA-BDBADFFF92E9}"/>
              </a:ext>
            </a:extLst>
          </p:cNvPr>
          <p:cNvGrpSpPr/>
          <p:nvPr/>
        </p:nvGrpSpPr>
        <p:grpSpPr>
          <a:xfrm>
            <a:off x="1387149" y="1920792"/>
            <a:ext cx="1218379" cy="203816"/>
            <a:chOff x="1632048" y="3973546"/>
            <a:chExt cx="1218379" cy="203816"/>
          </a:xfrm>
        </p:grpSpPr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8C5FE3B4-4D1A-A9D6-4000-774EB065B90A}"/>
                </a:ext>
              </a:extLst>
            </p:cNvPr>
            <p:cNvCxnSpPr>
              <a:cxnSpLocks/>
            </p:cNvCxnSpPr>
            <p:nvPr/>
          </p:nvCxnSpPr>
          <p:spPr>
            <a:xfrm>
              <a:off x="2685039" y="4173029"/>
              <a:ext cx="165388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80A8BC27-5AD5-3773-4C94-25A186847F8E}"/>
                </a:ext>
              </a:extLst>
            </p:cNvPr>
            <p:cNvCxnSpPr>
              <a:cxnSpLocks/>
            </p:cNvCxnSpPr>
            <p:nvPr/>
          </p:nvCxnSpPr>
          <p:spPr>
            <a:xfrm>
              <a:off x="2388014" y="3978438"/>
              <a:ext cx="297025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FB4EA61F-B533-F364-725B-1BF50BA7CF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1330" y="3978437"/>
              <a:ext cx="0" cy="19800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2C133468-6EB3-15F6-5BD7-B55495F6B7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85039" y="3973546"/>
              <a:ext cx="0" cy="199483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CA5AE865-BAE6-65CE-E4E4-CFEA3CCB8DFF}"/>
                </a:ext>
              </a:extLst>
            </p:cNvPr>
            <p:cNvCxnSpPr>
              <a:cxnSpLocks/>
            </p:cNvCxnSpPr>
            <p:nvPr/>
          </p:nvCxnSpPr>
          <p:spPr>
            <a:xfrm>
              <a:off x="2093362" y="4173029"/>
              <a:ext cx="294652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987D3557-2A30-5060-00E7-E1764CD58564}"/>
                </a:ext>
              </a:extLst>
            </p:cNvPr>
            <p:cNvCxnSpPr>
              <a:cxnSpLocks/>
            </p:cNvCxnSpPr>
            <p:nvPr/>
          </p:nvCxnSpPr>
          <p:spPr>
            <a:xfrm>
              <a:off x="1797436" y="4079522"/>
              <a:ext cx="297025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0E296338-111F-1FE8-6C9D-EE24E3F9BF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97436" y="4077075"/>
              <a:ext cx="0" cy="99774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C72B9FF2-E11D-8A42-EF1D-21FBF0EBA4C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93362" y="4076562"/>
              <a:ext cx="0" cy="10080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A901AAAF-E3EA-110F-8287-3E481FDC41AE}"/>
                </a:ext>
              </a:extLst>
            </p:cNvPr>
            <p:cNvCxnSpPr>
              <a:cxnSpLocks/>
            </p:cNvCxnSpPr>
            <p:nvPr/>
          </p:nvCxnSpPr>
          <p:spPr>
            <a:xfrm>
              <a:off x="1632048" y="4173029"/>
              <a:ext cx="165388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1B125AE3-D90E-B980-04B8-B95CE8095F1A}"/>
              </a:ext>
            </a:extLst>
          </p:cNvPr>
          <p:cNvSpPr txBox="1"/>
          <p:nvPr/>
        </p:nvSpPr>
        <p:spPr>
          <a:xfrm>
            <a:off x="4632099" y="3035448"/>
            <a:ext cx="11533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ANL: </a:t>
            </a:r>
            <a:r>
              <a:rPr lang="el-GR" sz="1000" dirty="0"/>
              <a:t>ϕ10-20 μ</a:t>
            </a:r>
            <a:r>
              <a:rPr lang="en-US" sz="1000" dirty="0"/>
              <a:t>m 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FA6B541-C6AA-E5C2-AD5D-335B8F351F7A}"/>
              </a:ext>
            </a:extLst>
          </p:cNvPr>
          <p:cNvSpPr txBox="1"/>
          <p:nvPr/>
        </p:nvSpPr>
        <p:spPr>
          <a:xfrm>
            <a:off x="6331731" y="3035596"/>
            <a:ext cx="24136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Tsinghua: </a:t>
            </a:r>
            <a:r>
              <a:rPr lang="el-GR" sz="1000" dirty="0"/>
              <a:t>ϕ</a:t>
            </a:r>
            <a:r>
              <a:rPr lang="en-US" sz="1000" dirty="0"/>
              <a:t>3</a:t>
            </a:r>
            <a:r>
              <a:rPr lang="el-GR" sz="1000" dirty="0"/>
              <a:t>0-</a:t>
            </a:r>
            <a:r>
              <a:rPr lang="en-US" sz="1000" dirty="0"/>
              <a:t>10</a:t>
            </a:r>
            <a:r>
              <a:rPr lang="el-GR" sz="1000" dirty="0"/>
              <a:t>0 μ</a:t>
            </a:r>
            <a:r>
              <a:rPr lang="en-US" sz="1000" dirty="0"/>
              <a:t>m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F1DC7E8C-31C3-6E8D-15E6-097A9DB70FDA}"/>
              </a:ext>
            </a:extLst>
          </p:cNvPr>
          <p:cNvSpPr txBox="1"/>
          <p:nvPr/>
        </p:nvSpPr>
        <p:spPr>
          <a:xfrm>
            <a:off x="4180328" y="3497821"/>
            <a:ext cx="4611752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400" dirty="0">
                <a:solidFill>
                  <a:srgbClr val="FF0000"/>
                </a:solidFill>
              </a:rPr>
              <a:t>Transmitted RF pulse and accelerated beam </a:t>
            </a:r>
            <a:r>
              <a:rPr lang="en-US" altLang="zh-CN" sz="1400" dirty="0">
                <a:solidFill>
                  <a:srgbClr val="FF0000"/>
                </a:solidFill>
              </a:rPr>
              <a:t>not </a:t>
            </a:r>
            <a:r>
              <a:rPr lang="en-US" sz="1400" dirty="0">
                <a:solidFill>
                  <a:srgbClr val="FF0000"/>
                </a:solidFill>
              </a:rPr>
              <a:t>influenced by RF breakdown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400" dirty="0">
                <a:solidFill>
                  <a:srgbClr val="FF0000"/>
                </a:solidFill>
              </a:rPr>
              <a:t>Reduced structure damage due to limited energy available for breakdown avalanche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7E7C91E-49FD-7158-EC4E-35D15295B1D8}"/>
              </a:ext>
            </a:extLst>
          </p:cNvPr>
          <p:cNvSpPr txBox="1">
            <a:spLocks/>
          </p:cNvSpPr>
          <p:nvPr/>
        </p:nvSpPr>
        <p:spPr>
          <a:xfrm>
            <a:off x="457200" y="12420"/>
            <a:ext cx="7530737" cy="36988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100" dirty="0">
                <a:solidFill>
                  <a:schemeClr val="tx1"/>
                </a:solidFill>
              </a:rPr>
              <a:t>Results discussion (II)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B69224-BADD-83A7-2E81-09B766F2315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3" name="图片 6">
            <a:extLst>
              <a:ext uri="{FF2B5EF4-FFF2-40B4-BE49-F238E27FC236}">
                <a16:creationId xmlns:a16="http://schemas.microsoft.com/office/drawing/2014/main" id="{F21C7BCF-84EA-3AC5-CBE3-9618E503E8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962" y="1258292"/>
            <a:ext cx="2336696" cy="1752522"/>
          </a:xfrm>
          <a:prstGeom prst="rect">
            <a:avLst/>
          </a:prstGeom>
        </p:spPr>
      </p:pic>
      <p:pic>
        <p:nvPicPr>
          <p:cNvPr id="4" name="Picture 3" descr="A close-up of the moon&#10;&#10;Description automatically generated with medium confidence">
            <a:extLst>
              <a:ext uri="{FF2B5EF4-FFF2-40B4-BE49-F238E27FC236}">
                <a16:creationId xmlns:a16="http://schemas.microsoft.com/office/drawing/2014/main" id="{5A3DF09F-C6E5-861A-4ADE-ADCB00F2FF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235" y="1258293"/>
            <a:ext cx="1577497" cy="176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42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112F7EDE-1431-EE63-A172-D9ED76DB0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395" y="3343294"/>
            <a:ext cx="1869156" cy="1486020"/>
          </a:xfrm>
          <a:prstGeom prst="rect">
            <a:avLst/>
          </a:prstGeom>
        </p:spPr>
      </p:pic>
      <p:pic>
        <p:nvPicPr>
          <p:cNvPr id="15" name="Рисунок 1">
            <a:extLst>
              <a:ext uri="{FF2B5EF4-FFF2-40B4-BE49-F238E27FC236}">
                <a16:creationId xmlns:a16="http://schemas.microsoft.com/office/drawing/2014/main" id="{C8351273-9871-1E5A-1CAA-08292570AE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80949"/>
          <a:stretch/>
        </p:blipFill>
        <p:spPr>
          <a:xfrm>
            <a:off x="738432" y="2547945"/>
            <a:ext cx="588378" cy="1522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17DBCC-8F94-9452-7197-33B10FB20C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146"/>
          <a:stretch/>
        </p:blipFill>
        <p:spPr>
          <a:xfrm>
            <a:off x="4907683" y="21107"/>
            <a:ext cx="4205433" cy="268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C9616B-E8EF-F6B8-757B-F591FE082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9525"/>
            <a:ext cx="8372901" cy="446354"/>
          </a:xfrm>
        </p:spPr>
        <p:txBody>
          <a:bodyPr/>
          <a:lstStyle/>
          <a:p>
            <a:r>
              <a:rPr lang="en-US" dirty="0" err="1">
                <a:solidFill>
                  <a:srgbClr val="000000"/>
                </a:solidFill>
              </a:rPr>
              <a:t>X</a:t>
            </a:r>
            <a:r>
              <a:rPr lang="en-US" cap="none" dirty="0" err="1">
                <a:solidFill>
                  <a:srgbClr val="000000"/>
                </a:solidFill>
              </a:rPr>
              <a:t>gun</a:t>
            </a:r>
            <a:r>
              <a:rPr lang="en-US" cap="none" dirty="0">
                <a:solidFill>
                  <a:srgbClr val="000000"/>
                </a:solidFill>
              </a:rPr>
              <a:t>: </a:t>
            </a:r>
            <a:r>
              <a:rPr lang="en-US" dirty="0">
                <a:solidFill>
                  <a:srgbClr val="000000"/>
                </a:solidFill>
              </a:rPr>
              <a:t>1.5 </a:t>
            </a:r>
            <a:r>
              <a:rPr lang="en-US" cap="none" dirty="0">
                <a:solidFill>
                  <a:srgbClr val="000000"/>
                </a:solidFill>
              </a:rPr>
              <a:t>cell</a:t>
            </a:r>
            <a:r>
              <a:rPr lang="en-US" dirty="0">
                <a:solidFill>
                  <a:srgbClr val="000000"/>
                </a:solidFill>
              </a:rPr>
              <a:t> RF</a:t>
            </a:r>
            <a:r>
              <a:rPr lang="en-US" cap="none" dirty="0">
                <a:solidFill>
                  <a:srgbClr val="000000"/>
                </a:solidFill>
              </a:rPr>
              <a:t> photocathode gun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F4EB6-A301-F0DB-9D00-826E5E8F0C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1" y="483131"/>
            <a:ext cx="8372901" cy="374786"/>
          </a:xfrm>
        </p:spPr>
        <p:txBody>
          <a:bodyPr/>
          <a:lstStyle/>
          <a:p>
            <a:r>
              <a:rPr lang="en-US" dirty="0"/>
              <a:t>RF Design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A7280CF-D822-37D9-29FE-9B5EB8768B3A}"/>
              </a:ext>
            </a:extLst>
          </p:cNvPr>
          <p:cNvCxnSpPr>
            <a:cxnSpLocks/>
          </p:cNvCxnSpPr>
          <p:nvPr/>
        </p:nvCxnSpPr>
        <p:spPr>
          <a:xfrm>
            <a:off x="7141462" y="398755"/>
            <a:ext cx="27432" cy="356616"/>
          </a:xfrm>
          <a:prstGeom prst="straightConnector1">
            <a:avLst/>
          </a:prstGeom>
          <a:ln w="22225">
            <a:solidFill>
              <a:schemeClr val="accent6">
                <a:lumMod val="20000"/>
                <a:lumOff val="80000"/>
              </a:schemeClr>
            </a:solidFill>
            <a:tailEnd type="triangle" w="med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D727762-8E36-33EC-DA5E-7D3D692A75CD}"/>
              </a:ext>
            </a:extLst>
          </p:cNvPr>
          <p:cNvSpPr txBox="1"/>
          <p:nvPr/>
        </p:nvSpPr>
        <p:spPr>
          <a:xfrm>
            <a:off x="6777364" y="364721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RF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75D1B8C-BD56-219B-A2E2-C4B9B20E0681}"/>
              </a:ext>
            </a:extLst>
          </p:cNvPr>
          <p:cNvCxnSpPr>
            <a:cxnSpLocks/>
          </p:cNvCxnSpPr>
          <p:nvPr/>
        </p:nvCxnSpPr>
        <p:spPr>
          <a:xfrm>
            <a:off x="6303265" y="1493266"/>
            <a:ext cx="582444" cy="0"/>
          </a:xfrm>
          <a:prstGeom prst="straightConnector1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  <a:tailEnd type="triangle" w="med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F669307-BA4A-2CD0-F390-F395AFDD0CD9}"/>
              </a:ext>
            </a:extLst>
          </p:cNvPr>
          <p:cNvSpPr txBox="1"/>
          <p:nvPr/>
        </p:nvSpPr>
        <p:spPr>
          <a:xfrm>
            <a:off x="6493472" y="1551708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beam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EBA5AE-F103-C8A6-44E8-EDB577B1E513}"/>
              </a:ext>
            </a:extLst>
          </p:cNvPr>
          <p:cNvSpPr txBox="1"/>
          <p:nvPr/>
        </p:nvSpPr>
        <p:spPr>
          <a:xfrm>
            <a:off x="8167736" y="862460"/>
            <a:ext cx="9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>
                <a:solidFill>
                  <a:schemeClr val="tx2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COAXIAL RF-INPUT COUPLER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5299A6-8195-72E1-7BAE-7412774B87A2}"/>
              </a:ext>
            </a:extLst>
          </p:cNvPr>
          <p:cNvSpPr txBox="1"/>
          <p:nvPr/>
        </p:nvSpPr>
        <p:spPr>
          <a:xfrm>
            <a:off x="5514107" y="2278201"/>
            <a:ext cx="810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>
                <a:solidFill>
                  <a:schemeClr val="tx2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1.5-CELL</a:t>
            </a:r>
          </a:p>
          <a:p>
            <a:pPr algn="ctr"/>
            <a:r>
              <a:rPr lang="en-US" sz="800" i="1" dirty="0">
                <a:solidFill>
                  <a:schemeClr val="tx2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XGUN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C1DD15-A307-B546-2635-C1052987FA1B}"/>
              </a:ext>
            </a:extLst>
          </p:cNvPr>
          <p:cNvSpPr txBox="1"/>
          <p:nvPr/>
        </p:nvSpPr>
        <p:spPr>
          <a:xfrm>
            <a:off x="5127651" y="692329"/>
            <a:ext cx="8100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>
                <a:solidFill>
                  <a:schemeClr val="tx2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IRIS DISK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211442F-83D8-DF29-DCFC-A4B67FAE268F}"/>
                  </a:ext>
                </a:extLst>
              </p:cNvPr>
              <p:cNvSpPr txBox="1"/>
              <p:nvPr/>
            </p:nvSpPr>
            <p:spPr>
              <a:xfrm>
                <a:off x="5630595" y="3949775"/>
                <a:ext cx="87525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>
                    <a:solidFill>
                      <a:schemeClr val="tx2">
                        <a:lumMod val="50000"/>
                      </a:schemeClr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Overcoupled </a:t>
                </a:r>
                <a14:m>
                  <m:oMath xmlns:m="http://schemas.openxmlformats.org/officeDocument/2006/math">
                    <m:r>
                      <a:rPr lang="en-US" sz="100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𝜋</m:t>
                    </m:r>
                  </m:oMath>
                </a14:m>
                <a:r>
                  <a:rPr lang="en-US" sz="1000" i="1" dirty="0">
                    <a:solidFill>
                      <a:schemeClr val="tx2">
                        <a:lumMod val="50000"/>
                      </a:schemeClr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-mode</a:t>
                </a:r>
                <a:r>
                  <a:rPr lang="el-GR" sz="1000" i="1" dirty="0">
                    <a:solidFill>
                      <a:schemeClr val="tx2">
                        <a:lumMod val="50000"/>
                      </a:schemeClr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en-US" sz="1000" i="1" dirty="0">
                    <a:solidFill>
                      <a:schemeClr val="tx2">
                        <a:lumMod val="50000"/>
                      </a:schemeClr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      @11.7</a:t>
                </a:r>
                <a:r>
                  <a:rPr lang="el-GR" sz="1000" i="1" dirty="0">
                    <a:solidFill>
                      <a:schemeClr val="tx2">
                        <a:lumMod val="50000"/>
                      </a:schemeClr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en-US" sz="1000" i="1" dirty="0">
                    <a:solidFill>
                      <a:schemeClr val="tx2">
                        <a:lumMod val="50000"/>
                      </a:schemeClr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GHz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211442F-83D8-DF29-DCFC-A4B67FAE26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0595" y="3949775"/>
                <a:ext cx="875250" cy="553998"/>
              </a:xfrm>
              <a:prstGeom prst="rect">
                <a:avLst/>
              </a:prstGeom>
              <a:blipFill>
                <a:blip r:embed="rId6"/>
                <a:stretch>
                  <a:fillRect b="-3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FD0E15B-46D7-BB9C-F1BA-3F30A676E8CB}"/>
              </a:ext>
            </a:extLst>
          </p:cNvPr>
          <p:cNvCxnSpPr>
            <a:cxnSpLocks/>
          </p:cNvCxnSpPr>
          <p:nvPr/>
        </p:nvCxnSpPr>
        <p:spPr>
          <a:xfrm flipV="1">
            <a:off x="6126864" y="3871079"/>
            <a:ext cx="167306" cy="136348"/>
          </a:xfrm>
          <a:prstGeom prst="straightConnector1">
            <a:avLst/>
          </a:prstGeom>
          <a:ln w="12700">
            <a:solidFill>
              <a:schemeClr val="tx2">
                <a:lumMod val="50000"/>
              </a:schemeClr>
            </a:solidFill>
            <a:tailEnd type="triangle" w="sm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56602A0-9362-6522-2DA1-B271CC7E7E49}"/>
              </a:ext>
            </a:extLst>
          </p:cNvPr>
          <p:cNvCxnSpPr>
            <a:cxnSpLocks/>
          </p:cNvCxnSpPr>
          <p:nvPr/>
        </p:nvCxnSpPr>
        <p:spPr>
          <a:xfrm>
            <a:off x="2835233" y="3029371"/>
            <a:ext cx="0" cy="217798"/>
          </a:xfrm>
          <a:prstGeom prst="straightConnector1">
            <a:avLst/>
          </a:prstGeom>
          <a:ln w="22225">
            <a:solidFill>
              <a:schemeClr val="bg1"/>
            </a:solidFill>
            <a:tailEnd type="triangle" w="med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036A770-A84B-74CB-3A39-AED592267CFA}"/>
              </a:ext>
            </a:extLst>
          </p:cNvPr>
          <p:cNvSpPr txBox="1"/>
          <p:nvPr/>
        </p:nvSpPr>
        <p:spPr>
          <a:xfrm>
            <a:off x="2640308" y="2798529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RF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7C7152-6BED-2562-3CA4-B9A3BACE68C5}"/>
              </a:ext>
            </a:extLst>
          </p:cNvPr>
          <p:cNvSpPr txBox="1"/>
          <p:nvPr/>
        </p:nvSpPr>
        <p:spPr>
          <a:xfrm>
            <a:off x="274545" y="4253761"/>
            <a:ext cx="3800278" cy="553998"/>
          </a:xfrm>
          <a:prstGeom prst="rect">
            <a:avLst/>
          </a:prstGeom>
          <a:noFill/>
          <a:ln>
            <a:solidFill>
              <a:srgbClr val="111111"/>
            </a:solidFill>
          </a:ln>
        </p:spPr>
        <p:txBody>
          <a:bodyPr wrap="square">
            <a:spAutoFit/>
          </a:bodyPr>
          <a:lstStyle/>
          <a:p>
            <a:r>
              <a:rPr lang="en-US" sz="1000" b="1" dirty="0"/>
              <a:t>S. Kuzikov et al., (IPAC21)</a:t>
            </a:r>
          </a:p>
          <a:p>
            <a:r>
              <a:rPr lang="en-US" sz="1000" dirty="0"/>
              <a:t>An X-band Ultra-high Gradient Photoinjector</a:t>
            </a:r>
          </a:p>
          <a:p>
            <a:r>
              <a:rPr lang="en-US" sz="1000" dirty="0">
                <a:hlinkClick r:id="rId7"/>
              </a:rPr>
              <a:t>https://accelconf.web.cern.ch/ipac2021/papers/wepab163.pdf</a:t>
            </a:r>
            <a:r>
              <a:rPr lang="en-US" sz="1000" dirty="0"/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2C166FF-92EE-90DE-5E99-7B1243169E98}"/>
              </a:ext>
            </a:extLst>
          </p:cNvPr>
          <p:cNvSpPr txBox="1"/>
          <p:nvPr/>
        </p:nvSpPr>
        <p:spPr>
          <a:xfrm>
            <a:off x="5305552" y="2876306"/>
            <a:ext cx="166013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S11 simulation (CST)</a:t>
            </a:r>
          </a:p>
          <a:p>
            <a:r>
              <a:rPr lang="en-US" sz="1050" dirty="0"/>
              <a:t>S11 measurement (N.A.)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3691349-F83D-0982-C8D6-5BB4F294D676}"/>
              </a:ext>
            </a:extLst>
          </p:cNvPr>
          <p:cNvCxnSpPr/>
          <p:nvPr/>
        </p:nvCxnSpPr>
        <p:spPr>
          <a:xfrm>
            <a:off x="6886086" y="3186459"/>
            <a:ext cx="367410" cy="0"/>
          </a:xfrm>
          <a:prstGeom prst="line">
            <a:avLst/>
          </a:prstGeom>
          <a:ln>
            <a:solidFill>
              <a:srgbClr val="EE202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3FB2A86-2966-C6A0-BB6B-A27FB367985C}"/>
              </a:ext>
            </a:extLst>
          </p:cNvPr>
          <p:cNvCxnSpPr/>
          <p:nvPr/>
        </p:nvCxnSpPr>
        <p:spPr>
          <a:xfrm>
            <a:off x="6886086" y="3030981"/>
            <a:ext cx="367410" cy="0"/>
          </a:xfrm>
          <a:prstGeom prst="line">
            <a:avLst/>
          </a:prstGeom>
          <a:ln>
            <a:solidFill>
              <a:srgbClr val="3152A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30835BFA-B89C-5DFF-93F9-A6C9D4A182FD}"/>
              </a:ext>
            </a:extLst>
          </p:cNvPr>
          <p:cNvSpPr/>
          <p:nvPr/>
        </p:nvSpPr>
        <p:spPr>
          <a:xfrm>
            <a:off x="5360720" y="2886978"/>
            <a:ext cx="2084468" cy="1954969"/>
          </a:xfrm>
          <a:prstGeom prst="rect">
            <a:avLst/>
          </a:prstGeom>
          <a:noFill/>
          <a:ln>
            <a:solidFill>
              <a:srgbClr val="3152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Рисунок 1">
            <a:extLst>
              <a:ext uri="{FF2B5EF4-FFF2-40B4-BE49-F238E27FC236}">
                <a16:creationId xmlns:a16="http://schemas.microsoft.com/office/drawing/2014/main" id="{DDB99AEE-24C7-1C9D-FEA2-747C29CFE4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858"/>
          <a:stretch/>
        </p:blipFill>
        <p:spPr>
          <a:xfrm flipH="1">
            <a:off x="1380235" y="2897766"/>
            <a:ext cx="1892331" cy="114951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F55A23A-4ADC-DE3E-0BBB-6A4E4DE68626}"/>
              </a:ext>
            </a:extLst>
          </p:cNvPr>
          <p:cNvSpPr txBox="1"/>
          <p:nvPr/>
        </p:nvSpPr>
        <p:spPr>
          <a:xfrm>
            <a:off x="7856422" y="1885613"/>
            <a:ext cx="1272136" cy="738664"/>
          </a:xfrm>
          <a:prstGeom prst="rect">
            <a:avLst/>
          </a:prstGeom>
          <a:noFill/>
          <a:ln w="12700">
            <a:solidFill>
              <a:srgbClr val="7AB8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111111"/>
                </a:solidFill>
              </a:rPr>
              <a:t>Cathode is the Cu backwall 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A1719D7-2042-AA38-AAA9-907762B0EFB6}"/>
              </a:ext>
            </a:extLst>
          </p:cNvPr>
          <p:cNvCxnSpPr/>
          <p:nvPr/>
        </p:nvCxnSpPr>
        <p:spPr>
          <a:xfrm flipH="1" flipV="1">
            <a:off x="6210517" y="1607595"/>
            <a:ext cx="1630463" cy="670606"/>
          </a:xfrm>
          <a:prstGeom prst="straightConnector1">
            <a:avLst/>
          </a:prstGeom>
          <a:ln w="190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99F5AC28-D28B-0197-14ED-196C5A25F106}"/>
              </a:ext>
            </a:extLst>
          </p:cNvPr>
          <p:cNvGraphicFramePr>
            <a:graphicFrameLocks noGrp="1"/>
          </p:cNvGraphicFramePr>
          <p:nvPr/>
        </p:nvGraphicFramePr>
        <p:xfrm>
          <a:off x="785362" y="989522"/>
          <a:ext cx="3254375" cy="1505204"/>
        </p:xfrm>
        <a:graphic>
          <a:graphicData uri="http://schemas.openxmlformats.org/drawingml/2006/table">
            <a:tbl>
              <a:tblPr firstRow="1" firstCol="1" bandRow="1"/>
              <a:tblGrid>
                <a:gridCol w="1196975">
                  <a:extLst>
                    <a:ext uri="{9D8B030D-6E8A-4147-A177-3AD203B41FA5}">
                      <a16:colId xmlns:a16="http://schemas.microsoft.com/office/drawing/2014/main" val="2811540848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13924165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Parameter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Value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51684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Frequency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11.7 GHz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17143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Symbol" panose="05050102010706020507" pitchFamily="18" charset="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16193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t_fill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5.4 nsec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70530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RF pulse length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9ns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 ns rise, 3 ns flat, 3 ns, fall)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0051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Power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73878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Cathode Field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5590059"/>
                  </a:ext>
                </a:extLst>
              </a:tr>
            </a:tbl>
          </a:graphicData>
        </a:graphic>
      </p:graphicFrame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759DBA6E-0322-BE31-5119-40E3E9A01559}"/>
              </a:ext>
            </a:extLst>
          </p:cNvPr>
          <p:cNvSpPr txBox="1">
            <a:spLocks/>
          </p:cNvSpPr>
          <p:nvPr/>
        </p:nvSpPr>
        <p:spPr>
          <a:xfrm>
            <a:off x="4410436" y="4760588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FAAC5A-9C4F-4278-920D-DF2BAB595749}" type="slidenum">
              <a:rPr lang="en-US" smtClean="0">
                <a:solidFill>
                  <a:srgbClr val="111111"/>
                </a:solidFill>
              </a:rPr>
              <a:pPr/>
              <a:t>25</a:t>
            </a:fld>
            <a:r>
              <a:rPr lang="en-US">
                <a:solidFill>
                  <a:srgbClr val="111111"/>
                </a:solidFill>
              </a:rPr>
              <a:t>/36</a:t>
            </a:r>
            <a:endParaRPr lang="en-US" dirty="0">
              <a:solidFill>
                <a:srgbClr val="1111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0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33C151-E20D-95AC-E24C-EA9372BF2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774" y="544735"/>
            <a:ext cx="7009988" cy="39730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91C1FE7-9A88-5C73-692F-B294958C4FA5}"/>
              </a:ext>
            </a:extLst>
          </p:cNvPr>
          <p:cNvSpPr txBox="1"/>
          <p:nvPr/>
        </p:nvSpPr>
        <p:spPr>
          <a:xfrm rot="21191178">
            <a:off x="7124134" y="913853"/>
            <a:ext cx="1514810" cy="27699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lIns="45720" tIns="0" rIns="45720" bIns="0" rtlCol="0">
            <a:spAutoFit/>
          </a:bodyPr>
          <a:lstStyle/>
          <a:p>
            <a:pPr algn="ctr"/>
            <a:r>
              <a:rPr lang="en-US" sz="1300" dirty="0">
                <a:solidFill>
                  <a:schemeClr val="accent1"/>
                </a:solidFill>
              </a:rPr>
              <a:t>drive bunch train</a:t>
            </a:r>
          </a:p>
          <a:p>
            <a:pPr algn="ctr"/>
            <a:endParaRPr lang="en-US" sz="500" dirty="0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ED36A0-2222-9B52-297D-98D439FAA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82880"/>
            <a:ext cx="8372901" cy="868680"/>
          </a:xfrm>
        </p:spPr>
        <p:txBody>
          <a:bodyPr/>
          <a:lstStyle/>
          <a:p>
            <a:r>
              <a:rPr lang="en-US" dirty="0" err="1"/>
              <a:t>Xgun</a:t>
            </a:r>
            <a:r>
              <a:rPr lang="en-US" dirty="0"/>
              <a:t> beamline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EDEE-F0F4-4549-485A-D9F38F971A3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26</a:t>
            </a:fld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3B239C9-EE06-EA4F-FC39-D7A1C2A97338}"/>
              </a:ext>
            </a:extLst>
          </p:cNvPr>
          <p:cNvCxnSpPr>
            <a:cxnSpLocks/>
          </p:cNvCxnSpPr>
          <p:nvPr/>
        </p:nvCxnSpPr>
        <p:spPr>
          <a:xfrm flipH="1">
            <a:off x="7090713" y="885575"/>
            <a:ext cx="750049" cy="120461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B1B626E-612B-C912-FC62-81EC7C28F222}"/>
              </a:ext>
            </a:extLst>
          </p:cNvPr>
          <p:cNvSpPr txBox="1"/>
          <p:nvPr/>
        </p:nvSpPr>
        <p:spPr>
          <a:xfrm>
            <a:off x="3574467" y="710765"/>
            <a:ext cx="494687" cy="18466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accent6"/>
            </a:solidFill>
          </a:ln>
        </p:spPr>
        <p:txBody>
          <a:bodyPr wrap="none" lIns="45720" tIns="0" rIns="45720" bIns="0" rtlCol="0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</a:rPr>
              <a:t>PETS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D86690-CB4B-EA08-E088-EC5D40165C14}"/>
              </a:ext>
            </a:extLst>
          </p:cNvPr>
          <p:cNvSpPr txBox="1"/>
          <p:nvPr/>
        </p:nvSpPr>
        <p:spPr>
          <a:xfrm>
            <a:off x="7644451" y="1213223"/>
            <a:ext cx="930704" cy="16927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lIns="45720" tIns="0" rIns="45720" bIns="0" rtlCol="0">
            <a:spAutoFit/>
          </a:bodyPr>
          <a:lstStyle/>
          <a:p>
            <a:pPr algn="ctr"/>
            <a:r>
              <a:rPr lang="en-US" sz="1100" dirty="0">
                <a:solidFill>
                  <a:schemeClr val="accent2"/>
                </a:solidFill>
              </a:rPr>
              <a:t>power splitter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B49197-CADD-F608-CEEB-EC76575CE235}"/>
              </a:ext>
            </a:extLst>
          </p:cNvPr>
          <p:cNvSpPr txBox="1"/>
          <p:nvPr/>
        </p:nvSpPr>
        <p:spPr>
          <a:xfrm>
            <a:off x="8572774" y="3924302"/>
            <a:ext cx="422552" cy="16927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2"/>
            </a:solidFill>
          </a:ln>
        </p:spPr>
        <p:txBody>
          <a:bodyPr wrap="none" lIns="45720" tIns="0" rIns="45720" bIns="0" rtlCol="0">
            <a:spAutoFit/>
          </a:bodyPr>
          <a:lstStyle/>
          <a:p>
            <a:pPr algn="ctr"/>
            <a:r>
              <a:rPr lang="en-US" sz="1100" dirty="0">
                <a:solidFill>
                  <a:schemeClr val="accent2"/>
                </a:solidFill>
              </a:rPr>
              <a:t>Xgun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E87AEA1-FBB8-224A-61A5-3086DC9D034F}"/>
              </a:ext>
            </a:extLst>
          </p:cNvPr>
          <p:cNvSpPr txBox="1"/>
          <p:nvPr/>
        </p:nvSpPr>
        <p:spPr>
          <a:xfrm rot="20669056">
            <a:off x="2740858" y="4403185"/>
            <a:ext cx="982406" cy="200055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 lIns="45720" tIns="0" rIns="45720" bIns="0" rtlCol="0">
            <a:spAutoFit/>
          </a:bodyPr>
          <a:lstStyle/>
          <a:p>
            <a:pPr algn="ctr"/>
            <a:r>
              <a:rPr lang="en-US" sz="1300" dirty="0">
                <a:solidFill>
                  <a:schemeClr val="bg2"/>
                </a:solidFill>
              </a:rPr>
              <a:t>Xgun beam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3174494-BF00-2938-AC2C-2F7BAC92401E}"/>
              </a:ext>
            </a:extLst>
          </p:cNvPr>
          <p:cNvCxnSpPr>
            <a:cxnSpLocks/>
          </p:cNvCxnSpPr>
          <p:nvPr/>
        </p:nvCxnSpPr>
        <p:spPr>
          <a:xfrm>
            <a:off x="5446491" y="2522227"/>
            <a:ext cx="0" cy="242070"/>
          </a:xfrm>
          <a:prstGeom prst="straightConnector1">
            <a:avLst/>
          </a:prstGeom>
          <a:ln w="6350">
            <a:solidFill>
              <a:schemeClr val="accent2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6DCA87BA-F5ED-A10E-6D5C-A00CA37BD57C}"/>
              </a:ext>
            </a:extLst>
          </p:cNvPr>
          <p:cNvSpPr txBox="1"/>
          <p:nvPr/>
        </p:nvSpPr>
        <p:spPr>
          <a:xfrm>
            <a:off x="5136630" y="2168114"/>
            <a:ext cx="619721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lIns="45720" tIns="0" rIns="45720" bIns="0" rtlCol="0">
            <a:spAutoFit/>
          </a:bodyPr>
          <a:lstStyle/>
          <a:p>
            <a:pPr algn="ctr"/>
            <a:r>
              <a:rPr lang="en-US" sz="1100" dirty="0">
                <a:solidFill>
                  <a:schemeClr val="accent2"/>
                </a:solidFill>
              </a:rPr>
              <a:t>imaging</a:t>
            </a:r>
          </a:p>
          <a:p>
            <a:pPr algn="ctr"/>
            <a:r>
              <a:rPr lang="en-US" sz="1100" dirty="0">
                <a:solidFill>
                  <a:schemeClr val="accent2"/>
                </a:solidFill>
              </a:rPr>
              <a:t>solenoid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5A293E3-95E4-9D6A-1BD1-A800FDD0429A}"/>
              </a:ext>
            </a:extLst>
          </p:cNvPr>
          <p:cNvSpPr txBox="1"/>
          <p:nvPr/>
        </p:nvSpPr>
        <p:spPr>
          <a:xfrm>
            <a:off x="3732121" y="3765774"/>
            <a:ext cx="319959" cy="16927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lIns="45720" tIns="0" rIns="45720" bIns="0" rtlCol="0">
            <a:spAutoFit/>
          </a:bodyPr>
          <a:lstStyle/>
          <a:p>
            <a:pPr algn="ctr"/>
            <a:r>
              <a:rPr lang="en-US" sz="1100" dirty="0">
                <a:solidFill>
                  <a:schemeClr val="accent2"/>
                </a:solidFill>
              </a:rPr>
              <a:t>ICT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16F9A7B-5B1C-4A97-28C6-874C04C1DF87}"/>
              </a:ext>
            </a:extLst>
          </p:cNvPr>
          <p:cNvCxnSpPr>
            <a:cxnSpLocks/>
            <a:stCxn id="25" idx="1"/>
          </p:cNvCxnSpPr>
          <p:nvPr/>
        </p:nvCxnSpPr>
        <p:spPr>
          <a:xfrm flipH="1">
            <a:off x="7085882" y="1297862"/>
            <a:ext cx="558569" cy="183074"/>
          </a:xfrm>
          <a:prstGeom prst="straightConnector1">
            <a:avLst/>
          </a:prstGeom>
          <a:ln w="6350">
            <a:solidFill>
              <a:schemeClr val="accent2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B386CBD-FB05-4B97-8AB4-B0E64AC324EC}"/>
              </a:ext>
            </a:extLst>
          </p:cNvPr>
          <p:cNvCxnSpPr>
            <a:cxnSpLocks/>
          </p:cNvCxnSpPr>
          <p:nvPr/>
        </p:nvCxnSpPr>
        <p:spPr>
          <a:xfrm flipV="1">
            <a:off x="3892101" y="3509449"/>
            <a:ext cx="0" cy="266779"/>
          </a:xfrm>
          <a:prstGeom prst="straightConnector1">
            <a:avLst/>
          </a:prstGeom>
          <a:ln w="6350">
            <a:solidFill>
              <a:schemeClr val="accent2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3BD8C4CC-B0A6-B1F1-524B-79F43A59E33F}"/>
              </a:ext>
            </a:extLst>
          </p:cNvPr>
          <p:cNvSpPr txBox="1"/>
          <p:nvPr/>
        </p:nvSpPr>
        <p:spPr>
          <a:xfrm>
            <a:off x="2013804" y="2464817"/>
            <a:ext cx="975588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lIns="45720" tIns="0" rIns="45720" bIns="0" rtlCol="0">
            <a:spAutoFit/>
          </a:bodyPr>
          <a:lstStyle/>
          <a:p>
            <a:pPr algn="ctr"/>
            <a:r>
              <a:rPr lang="en-US" sz="1100" dirty="0">
                <a:solidFill>
                  <a:schemeClr val="accent2"/>
                </a:solidFill>
              </a:rPr>
              <a:t>spectrometer </a:t>
            </a:r>
          </a:p>
          <a:p>
            <a:pPr algn="ctr"/>
            <a:r>
              <a:rPr lang="en-US" sz="1100" dirty="0">
                <a:solidFill>
                  <a:schemeClr val="accent2"/>
                </a:solidFill>
              </a:rPr>
              <a:t>dipole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60C1364C-0089-8CAE-7566-40FD4024F5C1}"/>
              </a:ext>
            </a:extLst>
          </p:cNvPr>
          <p:cNvCxnSpPr>
            <a:cxnSpLocks/>
          </p:cNvCxnSpPr>
          <p:nvPr/>
        </p:nvCxnSpPr>
        <p:spPr>
          <a:xfrm>
            <a:off x="2508068" y="2811545"/>
            <a:ext cx="0" cy="164053"/>
          </a:xfrm>
          <a:prstGeom prst="straightConnector1">
            <a:avLst/>
          </a:prstGeom>
          <a:ln w="6350">
            <a:solidFill>
              <a:schemeClr val="accent2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0FFD9D4-7574-BB63-75A2-73EEEF420C1B}"/>
              </a:ext>
            </a:extLst>
          </p:cNvPr>
          <p:cNvCxnSpPr>
            <a:cxnSpLocks/>
          </p:cNvCxnSpPr>
          <p:nvPr/>
        </p:nvCxnSpPr>
        <p:spPr>
          <a:xfrm>
            <a:off x="4406240" y="2370532"/>
            <a:ext cx="163265" cy="370211"/>
          </a:xfrm>
          <a:prstGeom prst="straightConnector1">
            <a:avLst/>
          </a:prstGeom>
          <a:ln w="6350">
            <a:solidFill>
              <a:schemeClr val="accent2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EB7E9002-3572-C783-2B4D-F1F7694E1CFE}"/>
              </a:ext>
            </a:extLst>
          </p:cNvPr>
          <p:cNvSpPr txBox="1"/>
          <p:nvPr/>
        </p:nvSpPr>
        <p:spPr>
          <a:xfrm>
            <a:off x="4036113" y="1968800"/>
            <a:ext cx="781624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lIns="45720" tIns="0" rIns="45720" bIns="0" rtlCol="0">
            <a:spAutoFit/>
          </a:bodyPr>
          <a:lstStyle/>
          <a:p>
            <a:pPr algn="ctr"/>
            <a:r>
              <a:rPr lang="en-US" sz="1100" dirty="0">
                <a:solidFill>
                  <a:schemeClr val="accent2"/>
                </a:solidFill>
              </a:rPr>
              <a:t>YAG &amp; </a:t>
            </a:r>
          </a:p>
          <a:p>
            <a:pPr algn="ctr"/>
            <a:r>
              <a:rPr lang="en-US" sz="1100" dirty="0">
                <a:solidFill>
                  <a:schemeClr val="accent2"/>
                </a:solidFill>
              </a:rPr>
              <a:t>Pepper pot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F9470B9B-2229-C6BE-A678-0DC359032908}"/>
              </a:ext>
            </a:extLst>
          </p:cNvPr>
          <p:cNvCxnSpPr>
            <a:cxnSpLocks/>
          </p:cNvCxnSpPr>
          <p:nvPr/>
        </p:nvCxnSpPr>
        <p:spPr>
          <a:xfrm>
            <a:off x="5446490" y="740277"/>
            <a:ext cx="610238" cy="382079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9D1B395-7E8E-64D1-49A2-3FB2CF3EA38B}"/>
              </a:ext>
            </a:extLst>
          </p:cNvPr>
          <p:cNvCxnSpPr>
            <a:cxnSpLocks/>
          </p:cNvCxnSpPr>
          <p:nvPr/>
        </p:nvCxnSpPr>
        <p:spPr>
          <a:xfrm>
            <a:off x="4106250" y="2753572"/>
            <a:ext cx="0" cy="170586"/>
          </a:xfrm>
          <a:prstGeom prst="straightConnector1">
            <a:avLst/>
          </a:prstGeom>
          <a:ln w="6350">
            <a:solidFill>
              <a:schemeClr val="accent2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CFB79B89-6650-F320-E1EF-398CCF8DE725}"/>
              </a:ext>
            </a:extLst>
          </p:cNvPr>
          <p:cNvSpPr txBox="1"/>
          <p:nvPr/>
        </p:nvSpPr>
        <p:spPr>
          <a:xfrm>
            <a:off x="3902989" y="2573560"/>
            <a:ext cx="406522" cy="16927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lIns="45720" tIns="0" rIns="45720" bIns="0" rtlCol="0">
            <a:spAutoFit/>
          </a:bodyPr>
          <a:lstStyle/>
          <a:p>
            <a:pPr algn="ctr"/>
            <a:r>
              <a:rPr lang="en-US" sz="1100" dirty="0">
                <a:solidFill>
                  <a:schemeClr val="accent2"/>
                </a:solidFill>
              </a:rPr>
              <a:t>quad</a:t>
            </a: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5E3088FB-0421-DBA7-6C29-547E880D3A19}"/>
              </a:ext>
            </a:extLst>
          </p:cNvPr>
          <p:cNvCxnSpPr>
            <a:cxnSpLocks/>
          </p:cNvCxnSpPr>
          <p:nvPr/>
        </p:nvCxnSpPr>
        <p:spPr>
          <a:xfrm flipV="1">
            <a:off x="5874840" y="2966207"/>
            <a:ext cx="0" cy="247185"/>
          </a:xfrm>
          <a:prstGeom prst="straightConnector1">
            <a:avLst/>
          </a:prstGeom>
          <a:ln w="6350">
            <a:solidFill>
              <a:schemeClr val="accent2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BA966782-5761-8D2F-FF82-B7011AC2199C}"/>
              </a:ext>
            </a:extLst>
          </p:cNvPr>
          <p:cNvSpPr txBox="1"/>
          <p:nvPr/>
        </p:nvSpPr>
        <p:spPr>
          <a:xfrm>
            <a:off x="5635061" y="3223985"/>
            <a:ext cx="398506" cy="16927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lIns="45720" tIns="0" rIns="45720" bIns="0" rtlCol="0">
            <a:spAutoFit/>
          </a:bodyPr>
          <a:lstStyle/>
          <a:p>
            <a:pPr algn="ctr"/>
            <a:r>
              <a:rPr lang="en-US" sz="1100" dirty="0">
                <a:solidFill>
                  <a:schemeClr val="accent2"/>
                </a:solidFill>
              </a:rPr>
              <a:t>BPM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806FAA7-F5E5-F786-BDDE-5118AC6F3158}"/>
              </a:ext>
            </a:extLst>
          </p:cNvPr>
          <p:cNvSpPr txBox="1"/>
          <p:nvPr/>
        </p:nvSpPr>
        <p:spPr>
          <a:xfrm>
            <a:off x="6222233" y="3610224"/>
            <a:ext cx="1241686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lIns="45720" tIns="0" rIns="45720" bIns="0" rtlCol="0">
            <a:spAutoFit/>
          </a:bodyPr>
          <a:lstStyle/>
          <a:p>
            <a:pPr algn="ctr"/>
            <a:r>
              <a:rPr lang="en-US" sz="1100" dirty="0">
                <a:solidFill>
                  <a:schemeClr val="accent4">
                    <a:lumMod val="75000"/>
                  </a:schemeClr>
                </a:solidFill>
              </a:rPr>
              <a:t>laser injects from </a:t>
            </a:r>
          </a:p>
          <a:p>
            <a:pPr algn="ctr"/>
            <a:r>
              <a:rPr lang="en-US" sz="1100" dirty="0">
                <a:solidFill>
                  <a:schemeClr val="accent4">
                    <a:lumMod val="75000"/>
                  </a:schemeClr>
                </a:solidFill>
              </a:rPr>
              <a:t>the 1</a:t>
            </a:r>
            <a:r>
              <a:rPr lang="en-US" sz="1100" baseline="30000" dirty="0">
                <a:solidFill>
                  <a:schemeClr val="accent4">
                    <a:lumMod val="75000"/>
                  </a:schemeClr>
                </a:solidFill>
              </a:rPr>
              <a:t>st</a:t>
            </a:r>
            <a:r>
              <a:rPr lang="en-US" sz="1100" dirty="0">
                <a:solidFill>
                  <a:schemeClr val="accent4">
                    <a:lumMod val="75000"/>
                  </a:schemeClr>
                </a:solidFill>
              </a:rPr>
              <a:t> viewport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428553AD-1A5D-7E02-83DA-0A3EB46DE176}"/>
              </a:ext>
            </a:extLst>
          </p:cNvPr>
          <p:cNvSpPr txBox="1"/>
          <p:nvPr/>
        </p:nvSpPr>
        <p:spPr>
          <a:xfrm>
            <a:off x="6577876" y="3134738"/>
            <a:ext cx="986774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45720" tIns="0" rIns="45720" bIns="0" rtlCol="0">
            <a:spAutoFit/>
          </a:bodyPr>
          <a:lstStyle/>
          <a:p>
            <a:pPr algn="ctr"/>
            <a:r>
              <a:rPr lang="en-US" sz="1100" dirty="0">
                <a:solidFill>
                  <a:schemeClr val="accent2"/>
                </a:solidFill>
              </a:rPr>
              <a:t>main solenoid</a:t>
            </a:r>
          </a:p>
          <a:p>
            <a:pPr algn="ctr"/>
            <a:r>
              <a:rPr lang="en-US" sz="1100" dirty="0">
                <a:solidFill>
                  <a:schemeClr val="accent2"/>
                </a:solidFill>
              </a:rPr>
              <a:t>(w/ iron plate)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47F15080-3205-C1E1-84A1-264AB30B2551}"/>
              </a:ext>
            </a:extLst>
          </p:cNvPr>
          <p:cNvSpPr txBox="1"/>
          <p:nvPr/>
        </p:nvSpPr>
        <p:spPr>
          <a:xfrm>
            <a:off x="703886" y="2492763"/>
            <a:ext cx="1038105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45720" tIns="0" rIns="45720" bIns="0" rtlCol="0">
            <a:spAutoFit/>
          </a:bodyPr>
          <a:lstStyle/>
          <a:p>
            <a:pPr algn="ctr"/>
            <a:r>
              <a:rPr lang="en-US" sz="1100" dirty="0">
                <a:solidFill>
                  <a:schemeClr val="accent2"/>
                </a:solidFill>
              </a:rPr>
              <a:t>YAG</a:t>
            </a:r>
          </a:p>
          <a:p>
            <a:pPr algn="ctr"/>
            <a:r>
              <a:rPr lang="en-US" sz="1100" dirty="0">
                <a:solidFill>
                  <a:schemeClr val="accent2"/>
                </a:solidFill>
              </a:rPr>
              <a:t>(energy meas.)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C1ACBB7-951A-1FB6-DB26-55E442FC0481}"/>
              </a:ext>
            </a:extLst>
          </p:cNvPr>
          <p:cNvCxnSpPr>
            <a:cxnSpLocks/>
          </p:cNvCxnSpPr>
          <p:nvPr/>
        </p:nvCxnSpPr>
        <p:spPr>
          <a:xfrm>
            <a:off x="7248998" y="1848756"/>
            <a:ext cx="436365" cy="216193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7AF2937-66C4-C8B9-C9F9-0466EF6C3532}"/>
              </a:ext>
            </a:extLst>
          </p:cNvPr>
          <p:cNvSpPr txBox="1"/>
          <p:nvPr/>
        </p:nvSpPr>
        <p:spPr>
          <a:xfrm rot="1432360">
            <a:off x="7243028" y="1724209"/>
            <a:ext cx="490378" cy="20005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lIns="45720" tIns="0" rIns="45720" bIns="0" rtlCol="0">
            <a:spAutoFit/>
          </a:bodyPr>
          <a:lstStyle/>
          <a:p>
            <a:pPr algn="ctr"/>
            <a:r>
              <a:rPr lang="en-US" sz="1300" dirty="0">
                <a:solidFill>
                  <a:schemeClr val="accent6"/>
                </a:solidFill>
              </a:rPr>
              <a:t>RF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F1FD11-C9C8-29D9-321C-107435C6B38E}"/>
              </a:ext>
            </a:extLst>
          </p:cNvPr>
          <p:cNvSpPr txBox="1"/>
          <p:nvPr/>
        </p:nvSpPr>
        <p:spPr>
          <a:xfrm>
            <a:off x="6845524" y="2308296"/>
            <a:ext cx="490378" cy="20005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lIns="45720" tIns="0" rIns="45720" bIns="0" rtlCol="0">
            <a:spAutoFit/>
          </a:bodyPr>
          <a:lstStyle/>
          <a:p>
            <a:pPr algn="ctr"/>
            <a:r>
              <a:rPr lang="en-US" sz="1300" dirty="0">
                <a:solidFill>
                  <a:schemeClr val="accent6"/>
                </a:solidFill>
              </a:rPr>
              <a:t>RF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1093DEB-6F2A-8A47-4815-D4119DD5551A}"/>
              </a:ext>
            </a:extLst>
          </p:cNvPr>
          <p:cNvCxnSpPr>
            <a:cxnSpLocks/>
          </p:cNvCxnSpPr>
          <p:nvPr/>
        </p:nvCxnSpPr>
        <p:spPr>
          <a:xfrm>
            <a:off x="6926630" y="2280007"/>
            <a:ext cx="0" cy="315013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02232E8-B069-AA52-3C67-130CA070795D}"/>
              </a:ext>
            </a:extLst>
          </p:cNvPr>
          <p:cNvCxnSpPr>
            <a:cxnSpLocks/>
          </p:cNvCxnSpPr>
          <p:nvPr/>
        </p:nvCxnSpPr>
        <p:spPr>
          <a:xfrm flipH="1" flipV="1">
            <a:off x="6304973" y="2811686"/>
            <a:ext cx="229361" cy="624369"/>
          </a:xfrm>
          <a:prstGeom prst="straightConnector1">
            <a:avLst/>
          </a:prstGeom>
          <a:ln w="6350">
            <a:solidFill>
              <a:schemeClr val="accent4">
                <a:lumMod val="75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A31CB5C-87D8-B0A4-7948-30820BAC5000}"/>
              </a:ext>
            </a:extLst>
          </p:cNvPr>
          <p:cNvCxnSpPr>
            <a:cxnSpLocks/>
          </p:cNvCxnSpPr>
          <p:nvPr/>
        </p:nvCxnSpPr>
        <p:spPr>
          <a:xfrm flipH="1" flipV="1">
            <a:off x="6896591" y="2659467"/>
            <a:ext cx="1793673" cy="1220003"/>
          </a:xfrm>
          <a:prstGeom prst="straightConnector1">
            <a:avLst/>
          </a:prstGeom>
          <a:ln w="6350">
            <a:solidFill>
              <a:schemeClr val="accent2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B379157-0C06-AFFB-A0A5-0A51376B508B}"/>
              </a:ext>
            </a:extLst>
          </p:cNvPr>
          <p:cNvCxnSpPr>
            <a:cxnSpLocks/>
          </p:cNvCxnSpPr>
          <p:nvPr/>
        </p:nvCxnSpPr>
        <p:spPr>
          <a:xfrm flipH="1">
            <a:off x="5306886" y="1268281"/>
            <a:ext cx="387100" cy="69893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5C2D1A49-40FD-8D8D-C6EF-11F297B3F4DB}"/>
              </a:ext>
            </a:extLst>
          </p:cNvPr>
          <p:cNvCxnSpPr>
            <a:cxnSpLocks/>
          </p:cNvCxnSpPr>
          <p:nvPr/>
        </p:nvCxnSpPr>
        <p:spPr>
          <a:xfrm>
            <a:off x="1490268" y="2876942"/>
            <a:ext cx="3819" cy="256192"/>
          </a:xfrm>
          <a:prstGeom prst="straightConnector1">
            <a:avLst/>
          </a:prstGeom>
          <a:ln w="6350">
            <a:solidFill>
              <a:schemeClr val="accent2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27CB904-7CF6-B9A0-B9B5-5D318EFB37BE}"/>
              </a:ext>
            </a:extLst>
          </p:cNvPr>
          <p:cNvCxnSpPr>
            <a:cxnSpLocks/>
          </p:cNvCxnSpPr>
          <p:nvPr/>
        </p:nvCxnSpPr>
        <p:spPr>
          <a:xfrm flipH="1">
            <a:off x="2809317" y="4275432"/>
            <a:ext cx="709883" cy="196096"/>
          </a:xfrm>
          <a:prstGeom prst="straightConnector1">
            <a:avLst/>
          </a:prstGeom>
          <a:ln w="19050">
            <a:solidFill>
              <a:schemeClr val="bg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A2B34C80-CD55-851F-63B9-596B6B52ABA5}"/>
              </a:ext>
            </a:extLst>
          </p:cNvPr>
          <p:cNvSpPr txBox="1"/>
          <p:nvPr/>
        </p:nvSpPr>
        <p:spPr>
          <a:xfrm>
            <a:off x="7786314" y="2337391"/>
            <a:ext cx="483467" cy="16927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lIns="45720" tIns="0" rIns="45720" bIns="0" rtlCol="0">
            <a:spAutoFit/>
          </a:bodyPr>
          <a:lstStyle/>
          <a:p>
            <a:pPr algn="ctr"/>
            <a:r>
              <a:rPr lang="en-US" sz="1100" dirty="0">
                <a:solidFill>
                  <a:schemeClr val="accent2"/>
                </a:solidFill>
              </a:rPr>
              <a:t>rf load</a:t>
            </a: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E8615A01-ACF5-DF12-890D-958778008ABF}"/>
              </a:ext>
            </a:extLst>
          </p:cNvPr>
          <p:cNvCxnSpPr>
            <a:cxnSpLocks/>
            <a:stCxn id="104" idx="1"/>
          </p:cNvCxnSpPr>
          <p:nvPr/>
        </p:nvCxnSpPr>
        <p:spPr>
          <a:xfrm flipH="1" flipV="1">
            <a:off x="7632071" y="2370532"/>
            <a:ext cx="154243" cy="51498"/>
          </a:xfrm>
          <a:prstGeom prst="straightConnector1">
            <a:avLst/>
          </a:prstGeom>
          <a:ln w="6350">
            <a:solidFill>
              <a:schemeClr val="accent2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 Placeholder 3">
            <a:extLst>
              <a:ext uri="{FF2B5EF4-FFF2-40B4-BE49-F238E27FC236}">
                <a16:creationId xmlns:a16="http://schemas.microsoft.com/office/drawing/2014/main" id="{B953D2E7-6E9C-DFAB-957E-7A94D5A0AD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199" y="681097"/>
            <a:ext cx="8372901" cy="374786"/>
          </a:xfrm>
        </p:spPr>
        <p:txBody>
          <a:bodyPr/>
          <a:lstStyle/>
          <a:p>
            <a:r>
              <a:rPr lang="en-US" dirty="0"/>
              <a:t>current configuration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3F0A8A44-A5C0-2779-DEB0-E6FB9FB6B7DB}"/>
              </a:ext>
            </a:extLst>
          </p:cNvPr>
          <p:cNvCxnSpPr>
            <a:cxnSpLocks/>
          </p:cNvCxnSpPr>
          <p:nvPr/>
        </p:nvCxnSpPr>
        <p:spPr>
          <a:xfrm flipH="1" flipV="1">
            <a:off x="6834531" y="2947057"/>
            <a:ext cx="92099" cy="176813"/>
          </a:xfrm>
          <a:prstGeom prst="straightConnector1">
            <a:avLst/>
          </a:prstGeom>
          <a:ln w="6350">
            <a:solidFill>
              <a:schemeClr val="accent2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4" name="Picture 123">
            <a:extLst>
              <a:ext uri="{FF2B5EF4-FFF2-40B4-BE49-F238E27FC236}">
                <a16:creationId xmlns:a16="http://schemas.microsoft.com/office/drawing/2014/main" id="{01D2F799-9DB8-D993-397F-27FDBEFF1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16928" y="1266455"/>
            <a:ext cx="2539493" cy="1121061"/>
          </a:xfrm>
          <a:prstGeom prst="rect">
            <a:avLst/>
          </a:prstGeom>
        </p:spPr>
      </p:pic>
      <p:sp>
        <p:nvSpPr>
          <p:cNvPr id="125" name="TextBox 124">
            <a:extLst>
              <a:ext uri="{FF2B5EF4-FFF2-40B4-BE49-F238E27FC236}">
                <a16:creationId xmlns:a16="http://schemas.microsoft.com/office/drawing/2014/main" id="{79557BA8-3A8C-5B09-3102-CDDD0CCFD23D}"/>
              </a:ext>
            </a:extLst>
          </p:cNvPr>
          <p:cNvSpPr txBox="1"/>
          <p:nvPr/>
        </p:nvSpPr>
        <p:spPr>
          <a:xfrm>
            <a:off x="1048106" y="1347119"/>
            <a:ext cx="847974" cy="16927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100" dirty="0">
                <a:solidFill>
                  <a:schemeClr val="accent6"/>
                </a:solidFill>
              </a:rPr>
              <a:t>spectrometer</a:t>
            </a:r>
            <a:endParaRPr lang="en-US" sz="1100" baseline="30000" dirty="0">
              <a:solidFill>
                <a:schemeClr val="accent6"/>
              </a:solidFill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1FEA221A-71DC-846C-C8E3-5616BCF2692F}"/>
              </a:ext>
            </a:extLst>
          </p:cNvPr>
          <p:cNvSpPr txBox="1"/>
          <p:nvPr/>
        </p:nvSpPr>
        <p:spPr>
          <a:xfrm>
            <a:off x="2859864" y="1391325"/>
            <a:ext cx="339380" cy="16927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100" dirty="0">
                <a:solidFill>
                  <a:schemeClr val="accent6"/>
                </a:solidFill>
              </a:rPr>
              <a:t>quad</a:t>
            </a:r>
            <a:endParaRPr lang="en-US" sz="1100" baseline="30000" dirty="0">
              <a:solidFill>
                <a:schemeClr val="accent6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9E791B-0107-EAE6-51D7-423B234F74AE}"/>
              </a:ext>
            </a:extLst>
          </p:cNvPr>
          <p:cNvSpPr txBox="1"/>
          <p:nvPr/>
        </p:nvSpPr>
        <p:spPr>
          <a:xfrm>
            <a:off x="3572077" y="64184"/>
            <a:ext cx="5509102" cy="507831"/>
          </a:xfrm>
          <a:prstGeom prst="rect">
            <a:avLst/>
          </a:prstGeom>
          <a:solidFill>
            <a:schemeClr val="bg1"/>
          </a:solidFill>
          <a:ln>
            <a:solidFill>
              <a:srgbClr val="EE2025"/>
            </a:solidFill>
          </a:ln>
        </p:spPr>
        <p:txBody>
          <a:bodyPr wrap="square">
            <a:spAutoFit/>
          </a:bodyPr>
          <a:lstStyle/>
          <a:p>
            <a:r>
              <a:rPr lang="en-US" sz="900" b="1" dirty="0">
                <a:solidFill>
                  <a:srgbClr val="FF0000"/>
                </a:solidFill>
              </a:rPr>
              <a:t>[1] M. Peng, et al., (IPAC 19)  </a:t>
            </a:r>
          </a:p>
          <a:p>
            <a:r>
              <a:rPr lang="en-US" sz="900" dirty="0">
                <a:solidFill>
                  <a:srgbClr val="000000"/>
                </a:solidFill>
                <a:cs typeface="Calibri" panose="020F0502020204030204" pitchFamily="34" charset="0"/>
              </a:rPr>
              <a:t>Generation of high power short rf pulses using an X-band metallic power extractor driven by high charge multi-bunch train. </a:t>
            </a:r>
            <a:r>
              <a:rPr lang="en-US" sz="900" dirty="0">
                <a:solidFill>
                  <a:srgbClr val="000000"/>
                </a:solidFill>
                <a:cs typeface="Calibri" panose="020F0502020204030204" pitchFamily="34" charset="0"/>
                <a:hlinkClick r:id="rId5"/>
              </a:rPr>
              <a:t>https://accelconf.web.cern.ch/ipac2019/papers/MOPRB069.pdf</a:t>
            </a:r>
            <a:r>
              <a:rPr lang="en-US" sz="9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786992-556F-6E3B-508D-3A69710CB73B}"/>
              </a:ext>
            </a:extLst>
          </p:cNvPr>
          <p:cNvSpPr txBox="1"/>
          <p:nvPr/>
        </p:nvSpPr>
        <p:spPr>
          <a:xfrm>
            <a:off x="5455296" y="4092659"/>
            <a:ext cx="3536304" cy="646331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sz="900" b="1" dirty="0">
                <a:solidFill>
                  <a:srgbClr val="0070C0"/>
                </a:solidFill>
              </a:rPr>
              <a:t>[2] J. Shao, et al., (IPAC 21)  </a:t>
            </a:r>
          </a:p>
          <a:p>
            <a:r>
              <a:rPr lang="en-US" sz="900" dirty="0"/>
              <a:t>High-power test of a highly over-coupled X-band rf Gun driven by short rf pulses</a:t>
            </a:r>
          </a:p>
          <a:p>
            <a:r>
              <a:rPr lang="en-US" sz="900" dirty="0">
                <a:hlinkClick r:id="rId6"/>
              </a:rPr>
              <a:t>https://accelconf.web.cern.ch/ipac2021/papers/thpab331.pdf</a:t>
            </a:r>
            <a:r>
              <a:rPr lang="en-US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996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11799"/>
            <a:ext cx="8372901" cy="621711"/>
          </a:xfrm>
        </p:spPr>
        <p:txBody>
          <a:bodyPr/>
          <a:lstStyle/>
          <a:p>
            <a:r>
              <a:rPr lang="en-US" dirty="0"/>
              <a:t>Metamaterial accelerator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3" y="1023401"/>
            <a:ext cx="5823780" cy="3702028"/>
          </a:xfrm>
        </p:spPr>
        <p:txBody>
          <a:bodyPr/>
          <a:lstStyle/>
          <a:p>
            <a:r>
              <a:rPr lang="en-US" dirty="0"/>
              <a:t>Efficient structure design to explore gradient limitation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190 MV/m peak gradient from 115 MW input RF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11.7 GHz structure optimized for 6 ns FWHM RF pulses extracted from the drive beam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Breakdown Insensitive Accelerating Regime (BIAR)</a:t>
            </a:r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9836" r="5321"/>
          <a:stretch/>
        </p:blipFill>
        <p:spPr>
          <a:xfrm>
            <a:off x="6428650" y="1023401"/>
            <a:ext cx="2715350" cy="1613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221" y="2910291"/>
            <a:ext cx="3203921" cy="18761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2" y="2910291"/>
            <a:ext cx="3283962" cy="187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1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FCB61E5-F396-AF2E-278B-A4D7BE14D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9525"/>
            <a:ext cx="8372901" cy="421379"/>
          </a:xfrm>
        </p:spPr>
        <p:txBody>
          <a:bodyPr/>
          <a:lstStyle/>
          <a:p>
            <a:r>
              <a:rPr lang="en-US" altLang="zh-CN" sz="2160" cap="none" dirty="0"/>
              <a:t>The Argonne Wakefield Accelerator</a:t>
            </a:r>
            <a:endParaRPr lang="en-US" sz="2160" cap="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74ED91-B79E-54D5-60C8-DCAC0450AD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2" y="525308"/>
            <a:ext cx="3254098" cy="374786"/>
          </a:xfrm>
        </p:spPr>
        <p:txBody>
          <a:bodyPr/>
          <a:lstStyle/>
          <a:p>
            <a:r>
              <a:rPr lang="en-US" dirty="0"/>
              <a:t>T</a:t>
            </a:r>
            <a:r>
              <a:rPr lang="en-US" sz="2000" dirty="0"/>
              <a:t>he AWA Bunker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A56C48-44CF-1A9F-5876-436DC0B0C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502" y="3753500"/>
            <a:ext cx="4035233" cy="50934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F421E2-9688-7F77-B604-6C9CC2AED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426" y="929319"/>
            <a:ext cx="7593806" cy="2332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ADCFF3-A343-511A-A0DD-DE53820E32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312" y="3143900"/>
            <a:ext cx="7806033" cy="80714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A9E193A-6225-02D8-FF0D-67E23BDA00F6}"/>
              </a:ext>
            </a:extLst>
          </p:cNvPr>
          <p:cNvSpPr/>
          <p:nvPr/>
        </p:nvSpPr>
        <p:spPr>
          <a:xfrm>
            <a:off x="1287608" y="4323032"/>
            <a:ext cx="617220" cy="134853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" dirty="0"/>
              <a:t>Witness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0D4EEE-88B0-5021-4825-C1BE5CB8F6FA}"/>
              </a:ext>
            </a:extLst>
          </p:cNvPr>
          <p:cNvSpPr/>
          <p:nvPr/>
        </p:nvSpPr>
        <p:spPr>
          <a:xfrm>
            <a:off x="6793992" y="3258864"/>
            <a:ext cx="617220" cy="134853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" dirty="0"/>
              <a:t>Drive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6297458-E1AA-E393-060E-B684287ECB56}"/>
              </a:ext>
            </a:extLst>
          </p:cNvPr>
          <p:cNvCxnSpPr>
            <a:stCxn id="11" idx="1"/>
          </p:cNvCxnSpPr>
          <p:nvPr/>
        </p:nvCxnSpPr>
        <p:spPr>
          <a:xfrm flipH="1" flipV="1">
            <a:off x="6169990" y="3326290"/>
            <a:ext cx="62400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5A58B00-3605-F2FC-8E56-68D67880FB59}"/>
              </a:ext>
            </a:extLst>
          </p:cNvPr>
          <p:cNvCxnSpPr/>
          <p:nvPr/>
        </p:nvCxnSpPr>
        <p:spPr>
          <a:xfrm flipV="1">
            <a:off x="1904828" y="4390457"/>
            <a:ext cx="61722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C9B23AE-9B9D-BAC0-EE0C-F3066E5FBED2}"/>
              </a:ext>
            </a:extLst>
          </p:cNvPr>
          <p:cNvSpPr/>
          <p:nvPr/>
        </p:nvSpPr>
        <p:spPr>
          <a:xfrm>
            <a:off x="6259068" y="4133430"/>
            <a:ext cx="1675714" cy="4614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AWA Vacuum and Experimental Zones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3AA1A61-566A-7DF1-BA1E-D715671ABE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5846" y="3128834"/>
            <a:ext cx="689631" cy="26005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A330F6E-ABCA-671B-E2E1-90DA9561D265}"/>
              </a:ext>
            </a:extLst>
          </p:cNvPr>
          <p:cNvSpPr/>
          <p:nvPr/>
        </p:nvSpPr>
        <p:spPr>
          <a:xfrm>
            <a:off x="4942722" y="2984978"/>
            <a:ext cx="415876" cy="134853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" dirty="0"/>
              <a:t>ACT</a:t>
            </a:r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10A9F45C-8264-A206-5527-3D9A7E9FB679}"/>
              </a:ext>
            </a:extLst>
          </p:cNvPr>
          <p:cNvSpPr/>
          <p:nvPr/>
        </p:nvSpPr>
        <p:spPr>
          <a:xfrm rot="14901655">
            <a:off x="1484288" y="1952721"/>
            <a:ext cx="1870629" cy="2037150"/>
          </a:xfrm>
          <a:prstGeom prst="arc">
            <a:avLst/>
          </a:prstGeom>
          <a:ln w="38100"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996FF2-00A1-F3F8-D7E1-E3F06C241955}"/>
              </a:ext>
            </a:extLst>
          </p:cNvPr>
          <p:cNvSpPr txBox="1"/>
          <p:nvPr/>
        </p:nvSpPr>
        <p:spPr>
          <a:xfrm>
            <a:off x="1705334" y="2562456"/>
            <a:ext cx="237347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>
                <a:solidFill>
                  <a:srgbClr val="00B050"/>
                </a:solidFill>
              </a:rPr>
              <a:t>EXPERIMENTAL AREA</a:t>
            </a: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F2734741-D783-8DE3-BD75-38F4304E13DB}"/>
              </a:ext>
            </a:extLst>
          </p:cNvPr>
          <p:cNvSpPr/>
          <p:nvPr/>
        </p:nvSpPr>
        <p:spPr>
          <a:xfrm rot="14901655">
            <a:off x="4094850" y="2443187"/>
            <a:ext cx="1088372" cy="1011435"/>
          </a:xfrm>
          <a:prstGeom prst="arc">
            <a:avLst>
              <a:gd name="adj1" fmla="val 15518468"/>
              <a:gd name="adj2" fmla="val 21505508"/>
            </a:avLst>
          </a:prstGeom>
          <a:ln w="38100"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B23B72-6F1F-D2DE-5B34-A574A50F4F67}"/>
              </a:ext>
            </a:extLst>
          </p:cNvPr>
          <p:cNvSpPr txBox="1"/>
          <p:nvPr/>
        </p:nvSpPr>
        <p:spPr>
          <a:xfrm>
            <a:off x="5858488" y="520150"/>
            <a:ext cx="3105448" cy="5286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192882" indent="-192882">
              <a:buFont typeface="Arial" panose="020B0604020202020204" pitchFamily="34" charset="0"/>
              <a:buChar char="•"/>
            </a:pPr>
            <a:r>
              <a:rPr lang="en-US" sz="945" dirty="0"/>
              <a:t>Zones 2-5 are experimental areas</a:t>
            </a:r>
          </a:p>
          <a:p>
            <a:pPr marL="192882" indent="-192882">
              <a:buFont typeface="Arial" panose="020B0604020202020204" pitchFamily="34" charset="0"/>
              <a:buChar char="•"/>
            </a:pPr>
            <a:r>
              <a:rPr lang="en-US" sz="945" dirty="0"/>
              <a:t>Zones 2, 4, and 5 have ~ 1 m experimental area</a:t>
            </a:r>
          </a:p>
          <a:p>
            <a:pPr marL="192882" indent="-192882">
              <a:buFont typeface="Arial" panose="020B0604020202020204" pitchFamily="34" charset="0"/>
              <a:buChar char="•"/>
            </a:pPr>
            <a:r>
              <a:rPr lang="en-US" sz="945" dirty="0"/>
              <a:t>Zones 3A &amp; 3B are fully re-configurable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13E0D7-B22D-8ADD-236E-50DDE1CBB99D}"/>
              </a:ext>
            </a:extLst>
          </p:cNvPr>
          <p:cNvSpPr txBox="1"/>
          <p:nvPr/>
        </p:nvSpPr>
        <p:spPr>
          <a:xfrm>
            <a:off x="6756179" y="181970"/>
            <a:ext cx="1310067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5 Zones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6075E8D6-6FD4-B760-BE69-3F53CDA89933}"/>
              </a:ext>
            </a:extLst>
          </p:cNvPr>
          <p:cNvSpPr txBox="1">
            <a:spLocks/>
          </p:cNvSpPr>
          <p:nvPr/>
        </p:nvSpPr>
        <p:spPr>
          <a:xfrm>
            <a:off x="4410436" y="4760588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FAAC5A-9C4F-4278-920D-DF2BAB595749}" type="slidenum">
              <a:rPr lang="en-US" smtClean="0">
                <a:solidFill>
                  <a:srgbClr val="111111"/>
                </a:solidFill>
              </a:rPr>
              <a:pPr/>
              <a:t>28</a:t>
            </a:fld>
            <a:r>
              <a:rPr lang="en-US">
                <a:solidFill>
                  <a:srgbClr val="111111"/>
                </a:solidFill>
              </a:rPr>
              <a:t>/36</a:t>
            </a:r>
            <a:endParaRPr lang="en-US" dirty="0">
              <a:solidFill>
                <a:srgbClr val="1111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3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446" y="78774"/>
            <a:ext cx="8366760" cy="308765"/>
          </a:xfrm>
        </p:spPr>
        <p:txBody>
          <a:bodyPr/>
          <a:lstStyle/>
          <a:p>
            <a:r>
              <a:rPr lang="en-US" sz="2000" dirty="0"/>
              <a:t>XFEL in </a:t>
            </a:r>
            <a:r>
              <a:rPr lang="en-US" sz="2000" dirty="0" err="1"/>
              <a:t>biar</a:t>
            </a:r>
            <a:r>
              <a:rPr lang="en-US" sz="2000" dirty="0"/>
              <a:t>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743F7C9-AA83-4CC7-8603-C7232626E00E}"/>
              </a:ext>
            </a:extLst>
          </p:cNvPr>
          <p:cNvSpPr txBox="1"/>
          <p:nvPr/>
        </p:nvSpPr>
        <p:spPr>
          <a:xfrm>
            <a:off x="591946" y="2504278"/>
            <a:ext cx="2281883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TBA---9GeV Compact FEL in BIAR regime </a:t>
            </a:r>
          </a:p>
        </p:txBody>
      </p:sp>
      <p:pic>
        <p:nvPicPr>
          <p:cNvPr id="381" name="Picture 380">
            <a:extLst>
              <a:ext uri="{FF2B5EF4-FFF2-40B4-BE49-F238E27FC236}">
                <a16:creationId xmlns:a16="http://schemas.microsoft.com/office/drawing/2014/main" id="{F975357E-7DB8-43E0-93C6-21A4C53418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6227" y="2234092"/>
            <a:ext cx="5500378" cy="1572097"/>
          </a:xfrm>
          <a:prstGeom prst="rect">
            <a:avLst/>
          </a:prstGeom>
        </p:spPr>
      </p:pic>
      <p:pic>
        <p:nvPicPr>
          <p:cNvPr id="382" name="图片 73">
            <a:extLst>
              <a:ext uri="{FF2B5EF4-FFF2-40B4-BE49-F238E27FC236}">
                <a16:creationId xmlns:a16="http://schemas.microsoft.com/office/drawing/2014/main" id="{8659F917-391A-4CFE-84C3-72B3D606BD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2300" y="3471422"/>
            <a:ext cx="1487050" cy="522297"/>
          </a:xfrm>
          <a:prstGeom prst="rect">
            <a:avLst/>
          </a:prstGeom>
        </p:spPr>
      </p:pic>
      <p:sp>
        <p:nvSpPr>
          <p:cNvPr id="385" name="TextBox 384">
            <a:extLst>
              <a:ext uri="{FF2B5EF4-FFF2-40B4-BE49-F238E27FC236}">
                <a16:creationId xmlns:a16="http://schemas.microsoft.com/office/drawing/2014/main" id="{16DBB2DD-E3FE-48AE-A2A6-3393B15492CC}"/>
              </a:ext>
            </a:extLst>
          </p:cNvPr>
          <p:cNvSpPr txBox="1"/>
          <p:nvPr/>
        </p:nvSpPr>
        <p:spPr>
          <a:xfrm>
            <a:off x="2826713" y="3926770"/>
            <a:ext cx="1783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Fast filled accelerator</a:t>
            </a:r>
          </a:p>
        </p:txBody>
      </p:sp>
      <p:sp>
        <p:nvSpPr>
          <p:cNvPr id="387" name="TextBox 386">
            <a:extLst>
              <a:ext uri="{FF2B5EF4-FFF2-40B4-BE49-F238E27FC236}">
                <a16:creationId xmlns:a16="http://schemas.microsoft.com/office/drawing/2014/main" id="{97417EB3-04A2-4297-BBD2-D148AE8CB1A4}"/>
              </a:ext>
            </a:extLst>
          </p:cNvPr>
          <p:cNvSpPr txBox="1"/>
          <p:nvPr/>
        </p:nvSpPr>
        <p:spPr>
          <a:xfrm>
            <a:off x="2599509" y="4105316"/>
            <a:ext cx="296188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800" b="0" i="0" dirty="0" err="1">
                <a:solidFill>
                  <a:srgbClr val="555555"/>
                </a:solidFill>
                <a:effectLst/>
                <a:latin typeface="Proxima Nova"/>
              </a:rPr>
              <a:t>Yuliang</a:t>
            </a:r>
            <a:r>
              <a:rPr lang="en-US" sz="800" b="0" i="0" dirty="0">
                <a:solidFill>
                  <a:srgbClr val="555555"/>
                </a:solidFill>
                <a:effectLst/>
                <a:latin typeface="Proxima Nova"/>
              </a:rPr>
              <a:t> Jiang, et al, PRAB </a:t>
            </a:r>
            <a:r>
              <a:rPr lang="en-US" sz="800" b="1" i="0" dirty="0">
                <a:solidFill>
                  <a:srgbClr val="555555"/>
                </a:solidFill>
                <a:effectLst/>
                <a:latin typeface="Proxima Nova"/>
              </a:rPr>
              <a:t>24</a:t>
            </a:r>
            <a:r>
              <a:rPr lang="en-US" sz="800" b="0" i="0" dirty="0">
                <a:solidFill>
                  <a:srgbClr val="555555"/>
                </a:solidFill>
                <a:effectLst/>
                <a:latin typeface="Proxima Nova"/>
              </a:rPr>
              <a:t>, 112002 (2021)</a:t>
            </a:r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02D29F0A-5776-0B4A-9E96-1AF779ADA1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5523" y="686301"/>
            <a:ext cx="4624488" cy="132011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b="0" dirty="0">
                <a:solidFill>
                  <a:srgbClr val="000000"/>
                </a:solidFill>
              </a:rPr>
              <a:t>Advantages: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000000"/>
                </a:solidFill>
              </a:rPr>
              <a:t>Short pulses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000000"/>
                </a:solidFill>
              </a:rPr>
              <a:t>Drive beam can generate RF at multiple frequencies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000000"/>
                </a:solidFill>
              </a:rPr>
              <a:t>Automatically </a:t>
            </a:r>
            <a:r>
              <a:rPr lang="en-US" sz="1400" b="0" dirty="0" err="1">
                <a:solidFill>
                  <a:srgbClr val="000000"/>
                </a:solidFill>
              </a:rPr>
              <a:t>sync’ed</a:t>
            </a:r>
            <a:endParaRPr lang="en-US" sz="1400" b="0" dirty="0">
              <a:solidFill>
                <a:srgbClr val="000000"/>
              </a:solidFill>
            </a:endParaRPr>
          </a:p>
        </p:txBody>
      </p:sp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0560F8B6-2A94-CF85-7C12-F98B2A3999CC}"/>
              </a:ext>
            </a:extLst>
          </p:cNvPr>
          <p:cNvSpPr txBox="1">
            <a:spLocks/>
          </p:cNvSpPr>
          <p:nvPr/>
        </p:nvSpPr>
        <p:spPr>
          <a:xfrm>
            <a:off x="5332456" y="756482"/>
            <a:ext cx="3093087" cy="11599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20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b="0" dirty="0">
                <a:solidFill>
                  <a:srgbClr val="000000"/>
                </a:solidFill>
              </a:rPr>
              <a:t>Challenges: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000000"/>
                </a:solidFill>
              </a:rPr>
              <a:t>Still in research phase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000000"/>
                </a:solidFill>
              </a:rPr>
              <a:t>Kickers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000000"/>
                </a:solidFill>
              </a:rPr>
              <a:t>Waveguides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8E8C20-6B4E-5EEA-1698-070FE937C96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57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AC9A7-569D-0EA7-DCA4-380CB39E1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770"/>
            <a:ext cx="8372901" cy="428417"/>
          </a:xfrm>
        </p:spPr>
        <p:txBody>
          <a:bodyPr/>
          <a:lstStyle/>
          <a:p>
            <a:r>
              <a:rPr lang="en-US" sz="2400" dirty="0"/>
              <a:t>AWA Research themes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901AF7-C26C-296F-64E2-F787071FC3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0002" y="409633"/>
            <a:ext cx="8372901" cy="374786"/>
          </a:xfrm>
        </p:spPr>
        <p:txBody>
          <a:bodyPr/>
          <a:lstStyle/>
          <a:p>
            <a:r>
              <a:rPr lang="en-US" dirty="0"/>
              <a:t>Timeless research themes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76EEB7-D01D-0283-09A1-15BF083CF6D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6" name="Right Arrow 2">
            <a:extLst>
              <a:ext uri="{FF2B5EF4-FFF2-40B4-BE49-F238E27FC236}">
                <a16:creationId xmlns:a16="http://schemas.microsoft.com/office/drawing/2014/main" id="{2C306348-4B47-0E6B-A978-F604E078E5BC}"/>
              </a:ext>
            </a:extLst>
          </p:cNvPr>
          <p:cNvSpPr/>
          <p:nvPr/>
        </p:nvSpPr>
        <p:spPr>
          <a:xfrm>
            <a:off x="476819" y="1386040"/>
            <a:ext cx="7025234" cy="194273"/>
          </a:xfrm>
          <a:prstGeom prst="rightArrow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15"/>
          </a:p>
        </p:txBody>
      </p:sp>
      <p:sp>
        <p:nvSpPr>
          <p:cNvPr id="67" name="Rounded Rectangle 28">
            <a:extLst>
              <a:ext uri="{FF2B5EF4-FFF2-40B4-BE49-F238E27FC236}">
                <a16:creationId xmlns:a16="http://schemas.microsoft.com/office/drawing/2014/main" id="{BA51B825-C8AF-51D5-5D48-8DED96B0F038}"/>
              </a:ext>
            </a:extLst>
          </p:cNvPr>
          <p:cNvSpPr/>
          <p:nvPr/>
        </p:nvSpPr>
        <p:spPr>
          <a:xfrm>
            <a:off x="360753" y="1243990"/>
            <a:ext cx="1989046" cy="478373"/>
          </a:xfrm>
          <a:prstGeom prst="roundRect">
            <a:avLst>
              <a:gd name="adj" fmla="val 0"/>
            </a:avLst>
          </a:prstGeom>
          <a:solidFill>
            <a:srgbClr val="CD202C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40" b="1" dirty="0">
                <a:solidFill>
                  <a:schemeClr val="bg1"/>
                </a:solidFill>
              </a:rPr>
              <a:t>Beam Production</a:t>
            </a:r>
          </a:p>
        </p:txBody>
      </p:sp>
      <p:sp>
        <p:nvSpPr>
          <p:cNvPr id="68" name="5-Point Star 29">
            <a:extLst>
              <a:ext uri="{FF2B5EF4-FFF2-40B4-BE49-F238E27FC236}">
                <a16:creationId xmlns:a16="http://schemas.microsoft.com/office/drawing/2014/main" id="{5B829D5B-BB41-F7E4-EFAD-215002110552}"/>
              </a:ext>
            </a:extLst>
          </p:cNvPr>
          <p:cNvSpPr/>
          <p:nvPr/>
        </p:nvSpPr>
        <p:spPr>
          <a:xfrm>
            <a:off x="7720225" y="902501"/>
            <a:ext cx="741747" cy="967075"/>
          </a:xfrm>
          <a:prstGeom prst="star5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15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BD0272B-D63B-3F6D-986C-58960AE6E4CA}"/>
              </a:ext>
            </a:extLst>
          </p:cNvPr>
          <p:cNvSpPr txBox="1"/>
          <p:nvPr/>
        </p:nvSpPr>
        <p:spPr>
          <a:xfrm>
            <a:off x="7352030" y="549423"/>
            <a:ext cx="15728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APPLICATION</a:t>
            </a:r>
          </a:p>
        </p:txBody>
      </p:sp>
      <p:sp>
        <p:nvSpPr>
          <p:cNvPr id="70" name="Rounded Rectangle 27">
            <a:extLst>
              <a:ext uri="{FF2B5EF4-FFF2-40B4-BE49-F238E27FC236}">
                <a16:creationId xmlns:a16="http://schemas.microsoft.com/office/drawing/2014/main" id="{EAEF281B-5B81-911E-E679-427EA96713A3}"/>
              </a:ext>
            </a:extLst>
          </p:cNvPr>
          <p:cNvSpPr/>
          <p:nvPr/>
        </p:nvSpPr>
        <p:spPr>
          <a:xfrm>
            <a:off x="2711586" y="1243990"/>
            <a:ext cx="1989046" cy="478373"/>
          </a:xfrm>
          <a:prstGeom prst="roundRect">
            <a:avLst>
              <a:gd name="adj" fmla="val 0"/>
            </a:avLst>
          </a:prstGeom>
          <a:solidFill>
            <a:srgbClr val="4D008C"/>
          </a:solidFill>
          <a:ln>
            <a:solidFill>
              <a:srgbClr val="4D008C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40" b="1" dirty="0">
                <a:solidFill>
                  <a:schemeClr val="bg1"/>
                </a:solidFill>
              </a:rPr>
              <a:t>Beam Manipulation</a:t>
            </a:r>
          </a:p>
        </p:txBody>
      </p:sp>
      <p:grpSp>
        <p:nvGrpSpPr>
          <p:cNvPr id="71" name="그룹 27">
            <a:extLst>
              <a:ext uri="{FF2B5EF4-FFF2-40B4-BE49-F238E27FC236}">
                <a16:creationId xmlns:a16="http://schemas.microsoft.com/office/drawing/2014/main" id="{A2B6FA81-928A-4593-351B-2B5D16EFA049}"/>
              </a:ext>
            </a:extLst>
          </p:cNvPr>
          <p:cNvGrpSpPr/>
          <p:nvPr/>
        </p:nvGrpSpPr>
        <p:grpSpPr>
          <a:xfrm>
            <a:off x="2575931" y="2930634"/>
            <a:ext cx="2250384" cy="363053"/>
            <a:chOff x="548640" y="640080"/>
            <a:chExt cx="5855382" cy="672477"/>
          </a:xfrm>
        </p:grpSpPr>
        <p:cxnSp>
          <p:nvCxnSpPr>
            <p:cNvPr id="72" name="직선 연결선 29">
              <a:extLst>
                <a:ext uri="{FF2B5EF4-FFF2-40B4-BE49-F238E27FC236}">
                  <a16:creationId xmlns:a16="http://schemas.microsoft.com/office/drawing/2014/main" id="{023B6B70-34B4-4CBF-A112-9A7D3DE32037}"/>
                </a:ext>
              </a:extLst>
            </p:cNvPr>
            <p:cNvCxnSpPr/>
            <p:nvPr/>
          </p:nvCxnSpPr>
          <p:spPr>
            <a:xfrm>
              <a:off x="5936628" y="1193183"/>
              <a:ext cx="467394" cy="0"/>
            </a:xfrm>
            <a:prstGeom prst="line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직선 연결선 30">
              <a:extLst>
                <a:ext uri="{FF2B5EF4-FFF2-40B4-BE49-F238E27FC236}">
                  <a16:creationId xmlns:a16="http://schemas.microsoft.com/office/drawing/2014/main" id="{EE210C6C-0F00-2694-B574-4215923FB9DA}"/>
                </a:ext>
              </a:extLst>
            </p:cNvPr>
            <p:cNvCxnSpPr/>
            <p:nvPr/>
          </p:nvCxnSpPr>
          <p:spPr>
            <a:xfrm>
              <a:off x="1986991" y="970301"/>
              <a:ext cx="696960" cy="0"/>
            </a:xfrm>
            <a:prstGeom prst="line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직선 연결선 32">
              <a:extLst>
                <a:ext uri="{FF2B5EF4-FFF2-40B4-BE49-F238E27FC236}">
                  <a16:creationId xmlns:a16="http://schemas.microsoft.com/office/drawing/2014/main" id="{50C0B918-3FD3-8455-0CAC-4B2BDEEC70A7}"/>
                </a:ext>
              </a:extLst>
            </p:cNvPr>
            <p:cNvCxnSpPr/>
            <p:nvPr/>
          </p:nvCxnSpPr>
          <p:spPr>
            <a:xfrm>
              <a:off x="4878079" y="968012"/>
              <a:ext cx="740520" cy="0"/>
            </a:xfrm>
            <a:prstGeom prst="line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직선 연결선 33">
              <a:extLst>
                <a:ext uri="{FF2B5EF4-FFF2-40B4-BE49-F238E27FC236}">
                  <a16:creationId xmlns:a16="http://schemas.microsoft.com/office/drawing/2014/main" id="{7E9448B8-86A3-14B9-0583-65AA22C368D6}"/>
                </a:ext>
              </a:extLst>
            </p:cNvPr>
            <p:cNvCxnSpPr/>
            <p:nvPr/>
          </p:nvCxnSpPr>
          <p:spPr>
            <a:xfrm>
              <a:off x="2979637" y="747590"/>
              <a:ext cx="1524001" cy="9636"/>
            </a:xfrm>
            <a:prstGeom prst="line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직선 연결선 34">
              <a:extLst>
                <a:ext uri="{FF2B5EF4-FFF2-40B4-BE49-F238E27FC236}">
                  <a16:creationId xmlns:a16="http://schemas.microsoft.com/office/drawing/2014/main" id="{7469B1D4-A71A-DACC-9306-3FF7B0915C24}"/>
                </a:ext>
              </a:extLst>
            </p:cNvPr>
            <p:cNvCxnSpPr/>
            <p:nvPr/>
          </p:nvCxnSpPr>
          <p:spPr>
            <a:xfrm>
              <a:off x="548640" y="1191919"/>
              <a:ext cx="1001880" cy="0"/>
            </a:xfrm>
            <a:prstGeom prst="line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그룹 35">
              <a:extLst>
                <a:ext uri="{FF2B5EF4-FFF2-40B4-BE49-F238E27FC236}">
                  <a16:creationId xmlns:a16="http://schemas.microsoft.com/office/drawing/2014/main" id="{F91A67EB-D180-8E92-B091-5EC985066FB9}"/>
                </a:ext>
              </a:extLst>
            </p:cNvPr>
            <p:cNvGrpSpPr/>
            <p:nvPr/>
          </p:nvGrpSpPr>
          <p:grpSpPr>
            <a:xfrm>
              <a:off x="5138035" y="867179"/>
              <a:ext cx="229994" cy="217800"/>
              <a:chOff x="7390135" y="1764615"/>
              <a:chExt cx="190078" cy="210696"/>
            </a:xfrm>
          </p:grpSpPr>
          <p:sp>
            <p:nvSpPr>
              <p:cNvPr id="108" name="직사각형 89">
                <a:extLst>
                  <a:ext uri="{FF2B5EF4-FFF2-40B4-BE49-F238E27FC236}">
                    <a16:creationId xmlns:a16="http://schemas.microsoft.com/office/drawing/2014/main" id="{F4E7AAED-270E-2D00-4D4D-4F105BC378D2}"/>
                  </a:ext>
                </a:extLst>
              </p:cNvPr>
              <p:cNvSpPr/>
              <p:nvPr/>
            </p:nvSpPr>
            <p:spPr>
              <a:xfrm>
                <a:off x="7390135" y="1764616"/>
                <a:ext cx="63085" cy="21069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740664"/>
                <a:endParaRPr lang="ko-KR" altLang="en-US" sz="1458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9" name="직사각형 90">
                <a:extLst>
                  <a:ext uri="{FF2B5EF4-FFF2-40B4-BE49-F238E27FC236}">
                    <a16:creationId xmlns:a16="http://schemas.microsoft.com/office/drawing/2014/main" id="{B11332DC-1162-3B4E-C302-5F8D0EB542D4}"/>
                  </a:ext>
                </a:extLst>
              </p:cNvPr>
              <p:cNvSpPr/>
              <p:nvPr/>
            </p:nvSpPr>
            <p:spPr>
              <a:xfrm>
                <a:off x="7457865" y="1764615"/>
                <a:ext cx="63085" cy="21069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740664"/>
                <a:endParaRPr lang="ko-KR" altLang="en-US" sz="1458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0" name="직사각형 91">
                <a:extLst>
                  <a:ext uri="{FF2B5EF4-FFF2-40B4-BE49-F238E27FC236}">
                    <a16:creationId xmlns:a16="http://schemas.microsoft.com/office/drawing/2014/main" id="{B649E2F1-A6B0-D97F-2AE3-A34965AC453D}"/>
                  </a:ext>
                </a:extLst>
              </p:cNvPr>
              <p:cNvSpPr/>
              <p:nvPr/>
            </p:nvSpPr>
            <p:spPr>
              <a:xfrm>
                <a:off x="7517128" y="1764615"/>
                <a:ext cx="63085" cy="21069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740664"/>
                <a:endParaRPr lang="ko-KR" altLang="en-US" sz="1458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78" name="그룹 36">
              <a:extLst>
                <a:ext uri="{FF2B5EF4-FFF2-40B4-BE49-F238E27FC236}">
                  <a16:creationId xmlns:a16="http://schemas.microsoft.com/office/drawing/2014/main" id="{1F624B65-F124-8449-9DCC-AFB52BA6C50E}"/>
                </a:ext>
              </a:extLst>
            </p:cNvPr>
            <p:cNvGrpSpPr/>
            <p:nvPr/>
          </p:nvGrpSpPr>
          <p:grpSpPr>
            <a:xfrm>
              <a:off x="5507833" y="859108"/>
              <a:ext cx="554515" cy="434634"/>
              <a:chOff x="6234094" y="1368229"/>
              <a:chExt cx="458277" cy="359202"/>
            </a:xfrm>
          </p:grpSpPr>
          <p:cxnSp>
            <p:nvCxnSpPr>
              <p:cNvPr id="105" name="직선 연결선 86">
                <a:extLst>
                  <a:ext uri="{FF2B5EF4-FFF2-40B4-BE49-F238E27FC236}">
                    <a16:creationId xmlns:a16="http://schemas.microsoft.com/office/drawing/2014/main" id="{07D705B6-9565-0FB6-779B-BD16CB5B7597}"/>
                  </a:ext>
                </a:extLst>
              </p:cNvPr>
              <p:cNvCxnSpPr/>
              <p:nvPr/>
            </p:nvCxnSpPr>
            <p:spPr>
              <a:xfrm>
                <a:off x="6283516" y="1450835"/>
                <a:ext cx="304955" cy="179366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직사각형 87">
                <a:extLst>
                  <a:ext uri="{FF2B5EF4-FFF2-40B4-BE49-F238E27FC236}">
                    <a16:creationId xmlns:a16="http://schemas.microsoft.com/office/drawing/2014/main" id="{3911158C-CF23-7788-6A5F-08F7B64C8DE6}"/>
                  </a:ext>
                </a:extLst>
              </p:cNvPr>
              <p:cNvSpPr/>
              <p:nvPr/>
            </p:nvSpPr>
            <p:spPr>
              <a:xfrm>
                <a:off x="6542769" y="1547431"/>
                <a:ext cx="149602" cy="180000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740664"/>
                <a:endParaRPr lang="ko-KR" altLang="en-US" sz="1458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7" name="직사각형 88">
                <a:extLst>
                  <a:ext uri="{FF2B5EF4-FFF2-40B4-BE49-F238E27FC236}">
                    <a16:creationId xmlns:a16="http://schemas.microsoft.com/office/drawing/2014/main" id="{09E138B0-4D2A-C85C-7C75-BC4FE32F06CF}"/>
                  </a:ext>
                </a:extLst>
              </p:cNvPr>
              <p:cNvSpPr/>
              <p:nvPr/>
            </p:nvSpPr>
            <p:spPr>
              <a:xfrm>
                <a:off x="6234094" y="1368229"/>
                <a:ext cx="149602" cy="180000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740664"/>
                <a:endParaRPr lang="ko-KR" altLang="en-US" sz="1458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79" name="그룹 37">
              <a:extLst>
                <a:ext uri="{FF2B5EF4-FFF2-40B4-BE49-F238E27FC236}">
                  <a16:creationId xmlns:a16="http://schemas.microsoft.com/office/drawing/2014/main" id="{BCA4B3E6-4B19-0704-B44A-DC51FD8A28C7}"/>
                </a:ext>
              </a:extLst>
            </p:cNvPr>
            <p:cNvGrpSpPr/>
            <p:nvPr/>
          </p:nvGrpSpPr>
          <p:grpSpPr>
            <a:xfrm>
              <a:off x="4456950" y="648147"/>
              <a:ext cx="554514" cy="434635"/>
              <a:chOff x="4649467" y="1187211"/>
              <a:chExt cx="458277" cy="359202"/>
            </a:xfrm>
          </p:grpSpPr>
          <p:cxnSp>
            <p:nvCxnSpPr>
              <p:cNvPr id="102" name="직선 연결선 83">
                <a:extLst>
                  <a:ext uri="{FF2B5EF4-FFF2-40B4-BE49-F238E27FC236}">
                    <a16:creationId xmlns:a16="http://schemas.microsoft.com/office/drawing/2014/main" id="{DA0BC942-5E8A-E0D2-36C9-E1AC06675150}"/>
                  </a:ext>
                </a:extLst>
              </p:cNvPr>
              <p:cNvCxnSpPr/>
              <p:nvPr/>
            </p:nvCxnSpPr>
            <p:spPr>
              <a:xfrm>
                <a:off x="4717046" y="1279415"/>
                <a:ext cx="315263" cy="189193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직사각형 84">
                <a:extLst>
                  <a:ext uri="{FF2B5EF4-FFF2-40B4-BE49-F238E27FC236}">
                    <a16:creationId xmlns:a16="http://schemas.microsoft.com/office/drawing/2014/main" id="{73515385-C072-9223-8DA9-B588BA83E45A}"/>
                  </a:ext>
                </a:extLst>
              </p:cNvPr>
              <p:cNvSpPr/>
              <p:nvPr/>
            </p:nvSpPr>
            <p:spPr>
              <a:xfrm>
                <a:off x="4958142" y="1366413"/>
                <a:ext cx="149602" cy="180000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740664"/>
                <a:endParaRPr lang="ko-KR" altLang="en-US" sz="1458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" name="직사각형 85">
                <a:extLst>
                  <a:ext uri="{FF2B5EF4-FFF2-40B4-BE49-F238E27FC236}">
                    <a16:creationId xmlns:a16="http://schemas.microsoft.com/office/drawing/2014/main" id="{8905CB40-DBDF-1365-DED6-DF0D726B1622}"/>
                  </a:ext>
                </a:extLst>
              </p:cNvPr>
              <p:cNvSpPr/>
              <p:nvPr/>
            </p:nvSpPr>
            <p:spPr>
              <a:xfrm>
                <a:off x="4649467" y="1187211"/>
                <a:ext cx="149602" cy="180000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740664"/>
                <a:endParaRPr lang="ko-KR" altLang="en-US" sz="1458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80" name="그룹 38">
              <a:extLst>
                <a:ext uri="{FF2B5EF4-FFF2-40B4-BE49-F238E27FC236}">
                  <a16:creationId xmlns:a16="http://schemas.microsoft.com/office/drawing/2014/main" id="{C60FEA26-C99C-CEBD-B5BA-FCB68BB2F711}"/>
                </a:ext>
              </a:extLst>
            </p:cNvPr>
            <p:cNvGrpSpPr/>
            <p:nvPr/>
          </p:nvGrpSpPr>
          <p:grpSpPr>
            <a:xfrm>
              <a:off x="2559846" y="652289"/>
              <a:ext cx="554515" cy="435599"/>
              <a:chOff x="2680647" y="1184229"/>
              <a:chExt cx="458277" cy="360000"/>
            </a:xfrm>
          </p:grpSpPr>
          <p:cxnSp>
            <p:nvCxnSpPr>
              <p:cNvPr id="99" name="직선 연결선 80">
                <a:extLst>
                  <a:ext uri="{FF2B5EF4-FFF2-40B4-BE49-F238E27FC236}">
                    <a16:creationId xmlns:a16="http://schemas.microsoft.com/office/drawing/2014/main" id="{6E2A109B-9FC6-87F5-9B4A-01BDECB5A58F}"/>
                  </a:ext>
                </a:extLst>
              </p:cNvPr>
              <p:cNvCxnSpPr/>
              <p:nvPr/>
            </p:nvCxnSpPr>
            <p:spPr>
              <a:xfrm flipV="1">
                <a:off x="2765950" y="1262987"/>
                <a:ext cx="306916" cy="202483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직사각형 81">
                <a:extLst>
                  <a:ext uri="{FF2B5EF4-FFF2-40B4-BE49-F238E27FC236}">
                    <a16:creationId xmlns:a16="http://schemas.microsoft.com/office/drawing/2014/main" id="{BFE4DC10-3D18-3F96-686A-C7608EE1310E}"/>
                  </a:ext>
                </a:extLst>
              </p:cNvPr>
              <p:cNvSpPr/>
              <p:nvPr/>
            </p:nvSpPr>
            <p:spPr>
              <a:xfrm>
                <a:off x="2989322" y="1184229"/>
                <a:ext cx="149602" cy="180000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740664"/>
                <a:endParaRPr lang="ko-KR" altLang="en-US" sz="1458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1" name="직사각형 82">
                <a:extLst>
                  <a:ext uri="{FF2B5EF4-FFF2-40B4-BE49-F238E27FC236}">
                    <a16:creationId xmlns:a16="http://schemas.microsoft.com/office/drawing/2014/main" id="{900A628B-919C-D8EC-3D53-50ABAF71905A}"/>
                  </a:ext>
                </a:extLst>
              </p:cNvPr>
              <p:cNvSpPr/>
              <p:nvPr/>
            </p:nvSpPr>
            <p:spPr>
              <a:xfrm>
                <a:off x="2680647" y="1364229"/>
                <a:ext cx="149602" cy="180000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740664"/>
                <a:endParaRPr lang="ko-KR" altLang="en-US" sz="1458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81" name="그룹 39">
              <a:extLst>
                <a:ext uri="{FF2B5EF4-FFF2-40B4-BE49-F238E27FC236}">
                  <a16:creationId xmlns:a16="http://schemas.microsoft.com/office/drawing/2014/main" id="{4FEFCFE1-5A1A-2DFB-8D2D-32F60FE7A0B4}"/>
                </a:ext>
              </a:extLst>
            </p:cNvPr>
            <p:cNvGrpSpPr/>
            <p:nvPr/>
          </p:nvGrpSpPr>
          <p:grpSpPr>
            <a:xfrm>
              <a:off x="1502852" y="870093"/>
              <a:ext cx="554515" cy="435600"/>
              <a:chOff x="1154365" y="1364229"/>
              <a:chExt cx="458277" cy="360000"/>
            </a:xfrm>
          </p:grpSpPr>
          <p:cxnSp>
            <p:nvCxnSpPr>
              <p:cNvPr id="96" name="직선 연결선 77">
                <a:extLst>
                  <a:ext uri="{FF2B5EF4-FFF2-40B4-BE49-F238E27FC236}">
                    <a16:creationId xmlns:a16="http://schemas.microsoft.com/office/drawing/2014/main" id="{7C9C3957-C542-109B-8E9E-69AFF79CFAD0}"/>
                  </a:ext>
                </a:extLst>
              </p:cNvPr>
              <p:cNvCxnSpPr/>
              <p:nvPr/>
            </p:nvCxnSpPr>
            <p:spPr>
              <a:xfrm flipV="1">
                <a:off x="1249847" y="1414211"/>
                <a:ext cx="300146" cy="207053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직사각형 78">
                <a:extLst>
                  <a:ext uri="{FF2B5EF4-FFF2-40B4-BE49-F238E27FC236}">
                    <a16:creationId xmlns:a16="http://schemas.microsoft.com/office/drawing/2014/main" id="{17C07C76-F451-D6DB-0EF0-E674267DD0A1}"/>
                  </a:ext>
                </a:extLst>
              </p:cNvPr>
              <p:cNvSpPr/>
              <p:nvPr/>
            </p:nvSpPr>
            <p:spPr>
              <a:xfrm>
                <a:off x="1463040" y="1364229"/>
                <a:ext cx="149602" cy="180000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740664"/>
                <a:endParaRPr lang="ko-KR" altLang="en-US" sz="1458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8" name="직사각형 79">
                <a:extLst>
                  <a:ext uri="{FF2B5EF4-FFF2-40B4-BE49-F238E27FC236}">
                    <a16:creationId xmlns:a16="http://schemas.microsoft.com/office/drawing/2014/main" id="{EDBA0B6E-F71D-2D11-23D9-4CB65B943612}"/>
                  </a:ext>
                </a:extLst>
              </p:cNvPr>
              <p:cNvSpPr/>
              <p:nvPr/>
            </p:nvSpPr>
            <p:spPr>
              <a:xfrm>
                <a:off x="1154365" y="1544229"/>
                <a:ext cx="149602" cy="180000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740664"/>
                <a:endParaRPr lang="ko-KR" altLang="en-US" sz="1458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82" name="그룹 40">
              <a:extLst>
                <a:ext uri="{FF2B5EF4-FFF2-40B4-BE49-F238E27FC236}">
                  <a16:creationId xmlns:a16="http://schemas.microsoft.com/office/drawing/2014/main" id="{47723BE4-B659-6D5B-79FD-045677B7DA61}"/>
                </a:ext>
              </a:extLst>
            </p:cNvPr>
            <p:cNvGrpSpPr/>
            <p:nvPr/>
          </p:nvGrpSpPr>
          <p:grpSpPr>
            <a:xfrm>
              <a:off x="2187410" y="873967"/>
              <a:ext cx="229994" cy="217800"/>
              <a:chOff x="7390135" y="1764615"/>
              <a:chExt cx="190078" cy="210696"/>
            </a:xfrm>
          </p:grpSpPr>
          <p:sp>
            <p:nvSpPr>
              <p:cNvPr id="93" name="직사각형 74">
                <a:extLst>
                  <a:ext uri="{FF2B5EF4-FFF2-40B4-BE49-F238E27FC236}">
                    <a16:creationId xmlns:a16="http://schemas.microsoft.com/office/drawing/2014/main" id="{5A9D83A1-0114-1EA3-6832-24EE1539FA5D}"/>
                  </a:ext>
                </a:extLst>
              </p:cNvPr>
              <p:cNvSpPr/>
              <p:nvPr/>
            </p:nvSpPr>
            <p:spPr>
              <a:xfrm>
                <a:off x="7390135" y="1764616"/>
                <a:ext cx="63085" cy="21069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740664"/>
                <a:endParaRPr lang="ko-KR" altLang="en-US" sz="1458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4" name="직사각형 75">
                <a:extLst>
                  <a:ext uri="{FF2B5EF4-FFF2-40B4-BE49-F238E27FC236}">
                    <a16:creationId xmlns:a16="http://schemas.microsoft.com/office/drawing/2014/main" id="{D51D6F90-86A6-838B-F32A-FFF2CF4F3E16}"/>
                  </a:ext>
                </a:extLst>
              </p:cNvPr>
              <p:cNvSpPr/>
              <p:nvPr/>
            </p:nvSpPr>
            <p:spPr>
              <a:xfrm>
                <a:off x="7457865" y="1764615"/>
                <a:ext cx="63085" cy="21069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740664"/>
                <a:endParaRPr lang="ko-KR" altLang="en-US" sz="1458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5" name="직사각형 76">
                <a:extLst>
                  <a:ext uri="{FF2B5EF4-FFF2-40B4-BE49-F238E27FC236}">
                    <a16:creationId xmlns:a16="http://schemas.microsoft.com/office/drawing/2014/main" id="{040A709E-F26C-EC9B-4346-5C52A7BB0133}"/>
                  </a:ext>
                </a:extLst>
              </p:cNvPr>
              <p:cNvSpPr/>
              <p:nvPr/>
            </p:nvSpPr>
            <p:spPr>
              <a:xfrm>
                <a:off x="7517128" y="1764615"/>
                <a:ext cx="63085" cy="21069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740664"/>
                <a:endParaRPr lang="ko-KR" altLang="en-US" sz="1458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83" name="그룹 42">
              <a:extLst>
                <a:ext uri="{FF2B5EF4-FFF2-40B4-BE49-F238E27FC236}">
                  <a16:creationId xmlns:a16="http://schemas.microsoft.com/office/drawing/2014/main" id="{AFB89040-082F-AEFD-C073-617257605BD8}"/>
                </a:ext>
              </a:extLst>
            </p:cNvPr>
            <p:cNvGrpSpPr/>
            <p:nvPr/>
          </p:nvGrpSpPr>
          <p:grpSpPr>
            <a:xfrm>
              <a:off x="935892" y="1086661"/>
              <a:ext cx="471134" cy="225896"/>
              <a:chOff x="715753" y="1543211"/>
              <a:chExt cx="389365" cy="186691"/>
            </a:xfrm>
          </p:grpSpPr>
          <p:sp>
            <p:nvSpPr>
              <p:cNvPr id="89" name="다이아몬드 70">
                <a:extLst>
                  <a:ext uri="{FF2B5EF4-FFF2-40B4-BE49-F238E27FC236}">
                    <a16:creationId xmlns:a16="http://schemas.microsoft.com/office/drawing/2014/main" id="{2657379D-A1B5-DADE-3DDD-CBF6C57B5DD3}"/>
                  </a:ext>
                </a:extLst>
              </p:cNvPr>
              <p:cNvSpPr/>
              <p:nvPr/>
            </p:nvSpPr>
            <p:spPr>
              <a:xfrm>
                <a:off x="715753" y="1544103"/>
                <a:ext cx="83631" cy="181018"/>
              </a:xfrm>
              <a:prstGeom prst="diamond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740664"/>
                <a:endParaRPr lang="ko-KR" altLang="en-US" sz="1458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0" name="다이아몬드 71">
                <a:extLst>
                  <a:ext uri="{FF2B5EF4-FFF2-40B4-BE49-F238E27FC236}">
                    <a16:creationId xmlns:a16="http://schemas.microsoft.com/office/drawing/2014/main" id="{136575D1-1573-77D6-C1BF-99E2EB311BAF}"/>
                  </a:ext>
                </a:extLst>
              </p:cNvPr>
              <p:cNvSpPr/>
              <p:nvPr/>
            </p:nvSpPr>
            <p:spPr>
              <a:xfrm>
                <a:off x="1021487" y="1543211"/>
                <a:ext cx="83631" cy="181018"/>
              </a:xfrm>
              <a:prstGeom prst="diamond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740664"/>
                <a:endParaRPr lang="ko-KR" altLang="en-US" sz="1458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1" name="다이아몬드 72">
                <a:extLst>
                  <a:ext uri="{FF2B5EF4-FFF2-40B4-BE49-F238E27FC236}">
                    <a16:creationId xmlns:a16="http://schemas.microsoft.com/office/drawing/2014/main" id="{AB13280F-0076-6DC2-BF84-52E92455B57F}"/>
                  </a:ext>
                </a:extLst>
              </p:cNvPr>
              <p:cNvSpPr/>
              <p:nvPr/>
            </p:nvSpPr>
            <p:spPr>
              <a:xfrm>
                <a:off x="816407" y="1543211"/>
                <a:ext cx="83631" cy="181018"/>
              </a:xfrm>
              <a:prstGeom prst="diamond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740664"/>
                <a:endParaRPr lang="ko-KR" altLang="en-US" sz="1458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2" name="다이아몬드 73">
                <a:extLst>
                  <a:ext uri="{FF2B5EF4-FFF2-40B4-BE49-F238E27FC236}">
                    <a16:creationId xmlns:a16="http://schemas.microsoft.com/office/drawing/2014/main" id="{ED73712F-9EB1-D3B8-41B3-71FE47FC720F}"/>
                  </a:ext>
                </a:extLst>
              </p:cNvPr>
              <p:cNvSpPr/>
              <p:nvPr/>
            </p:nvSpPr>
            <p:spPr>
              <a:xfrm>
                <a:off x="919500" y="1548884"/>
                <a:ext cx="83631" cy="181018"/>
              </a:xfrm>
              <a:prstGeom prst="diamond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740664"/>
                <a:endParaRPr lang="ko-KR" altLang="en-US" sz="1458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84" name="그룹 43">
              <a:extLst>
                <a:ext uri="{FF2B5EF4-FFF2-40B4-BE49-F238E27FC236}">
                  <a16:creationId xmlns:a16="http://schemas.microsoft.com/office/drawing/2014/main" id="{6694021A-6E87-4332-C177-EB8327077A85}"/>
                </a:ext>
              </a:extLst>
            </p:cNvPr>
            <p:cNvGrpSpPr/>
            <p:nvPr/>
          </p:nvGrpSpPr>
          <p:grpSpPr>
            <a:xfrm>
              <a:off x="3387531" y="640080"/>
              <a:ext cx="885822" cy="227099"/>
              <a:chOff x="3824084" y="1191562"/>
              <a:chExt cx="732085" cy="187685"/>
            </a:xfrm>
          </p:grpSpPr>
          <p:sp>
            <p:nvSpPr>
              <p:cNvPr id="85" name="다이아몬드 65">
                <a:extLst>
                  <a:ext uri="{FF2B5EF4-FFF2-40B4-BE49-F238E27FC236}">
                    <a16:creationId xmlns:a16="http://schemas.microsoft.com/office/drawing/2014/main" id="{10983DF4-8D22-FB5A-5811-17FB4A96A083}"/>
                  </a:ext>
                </a:extLst>
              </p:cNvPr>
              <p:cNvSpPr/>
              <p:nvPr/>
            </p:nvSpPr>
            <p:spPr>
              <a:xfrm>
                <a:off x="3824084" y="1192994"/>
                <a:ext cx="83631" cy="181018"/>
              </a:xfrm>
              <a:prstGeom prst="diamond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740664"/>
                <a:endParaRPr lang="ko-KR" altLang="en-US" sz="1458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6" name="다이아몬드 66">
                <a:extLst>
                  <a:ext uri="{FF2B5EF4-FFF2-40B4-BE49-F238E27FC236}">
                    <a16:creationId xmlns:a16="http://schemas.microsoft.com/office/drawing/2014/main" id="{60E5BD66-2BAF-1F81-843F-983994C7436E}"/>
                  </a:ext>
                </a:extLst>
              </p:cNvPr>
              <p:cNvSpPr/>
              <p:nvPr/>
            </p:nvSpPr>
            <p:spPr>
              <a:xfrm>
                <a:off x="4252516" y="1191562"/>
                <a:ext cx="83631" cy="181018"/>
              </a:xfrm>
              <a:prstGeom prst="diamond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740664"/>
                <a:endParaRPr lang="ko-KR" altLang="en-US" sz="1458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7" name="다이아몬드 67">
                <a:extLst>
                  <a:ext uri="{FF2B5EF4-FFF2-40B4-BE49-F238E27FC236}">
                    <a16:creationId xmlns:a16="http://schemas.microsoft.com/office/drawing/2014/main" id="{315B3B46-22DE-C0BF-7DBD-ADA25412A9BD}"/>
                  </a:ext>
                </a:extLst>
              </p:cNvPr>
              <p:cNvSpPr/>
              <p:nvPr/>
            </p:nvSpPr>
            <p:spPr>
              <a:xfrm>
                <a:off x="4472538" y="1198229"/>
                <a:ext cx="83631" cy="181018"/>
              </a:xfrm>
              <a:prstGeom prst="diamond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740664"/>
                <a:endParaRPr lang="ko-KR" altLang="en-US" sz="1458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8" name="다이아몬드 69">
                <a:extLst>
                  <a:ext uri="{FF2B5EF4-FFF2-40B4-BE49-F238E27FC236}">
                    <a16:creationId xmlns:a16="http://schemas.microsoft.com/office/drawing/2014/main" id="{AABB0D34-EBB9-7B6B-BAFB-B073A87DC61F}"/>
                  </a:ext>
                </a:extLst>
              </p:cNvPr>
              <p:cNvSpPr/>
              <p:nvPr/>
            </p:nvSpPr>
            <p:spPr>
              <a:xfrm>
                <a:off x="4035746" y="1191562"/>
                <a:ext cx="83631" cy="181018"/>
              </a:xfrm>
              <a:prstGeom prst="diamond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740664"/>
                <a:endParaRPr lang="ko-KR" altLang="en-US" sz="1458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2DAD8B77-1C4D-7017-B76B-0A31B1695A53}"/>
              </a:ext>
            </a:extLst>
          </p:cNvPr>
          <p:cNvSpPr txBox="1"/>
          <p:nvPr/>
        </p:nvSpPr>
        <p:spPr>
          <a:xfrm>
            <a:off x="2429821" y="3432148"/>
            <a:ext cx="2629027" cy="46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75" indent="-142875">
              <a:buFont typeface="Arial" panose="020B0604020202020204" pitchFamily="34" charset="0"/>
              <a:buChar char="•"/>
            </a:pPr>
            <a:r>
              <a:rPr lang="en-US" sz="1215" dirty="0">
                <a:solidFill>
                  <a:srgbClr val="3333FF"/>
                </a:solidFill>
              </a:rPr>
              <a:t>Beam manipulation and control. 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en-US" sz="1215" dirty="0">
                <a:solidFill>
                  <a:srgbClr val="3333FF"/>
                </a:solidFill>
              </a:rPr>
              <a:t>Beam Diagnostics.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2252E41D-31F8-2B7F-8689-8B42435BC28C}"/>
              </a:ext>
            </a:extLst>
          </p:cNvPr>
          <p:cNvSpPr txBox="1"/>
          <p:nvPr/>
        </p:nvSpPr>
        <p:spPr>
          <a:xfrm>
            <a:off x="2473001" y="2558136"/>
            <a:ext cx="27045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</a:rPr>
              <a:t>e.g. Double Emittance Exchange</a:t>
            </a:r>
          </a:p>
        </p:txBody>
      </p:sp>
      <p:sp>
        <p:nvSpPr>
          <p:cNvPr id="113" name="Rounded Rectangle 26">
            <a:extLst>
              <a:ext uri="{FF2B5EF4-FFF2-40B4-BE49-F238E27FC236}">
                <a16:creationId xmlns:a16="http://schemas.microsoft.com/office/drawing/2014/main" id="{72256A65-04D2-BC22-0788-9EA644EBA29C}"/>
              </a:ext>
            </a:extLst>
          </p:cNvPr>
          <p:cNvSpPr/>
          <p:nvPr/>
        </p:nvSpPr>
        <p:spPr>
          <a:xfrm>
            <a:off x="4983836" y="1232532"/>
            <a:ext cx="2203171" cy="478373"/>
          </a:xfrm>
          <a:prstGeom prst="roundRect">
            <a:avLst>
              <a:gd name="adj" fmla="val 0"/>
            </a:avLst>
          </a:prstGeom>
          <a:solidFill>
            <a:srgbClr val="7AB8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40" b="1" dirty="0">
                <a:solidFill>
                  <a:schemeClr val="bg1"/>
                </a:solidFill>
              </a:rPr>
              <a:t>Advanced Acceleration</a:t>
            </a:r>
          </a:p>
        </p:txBody>
      </p:sp>
      <p:pic>
        <p:nvPicPr>
          <p:cNvPr id="114" name="Picture 8" descr="Image result for wakefield acceleration">
            <a:extLst>
              <a:ext uri="{FF2B5EF4-FFF2-40B4-BE49-F238E27FC236}">
                <a16:creationId xmlns:a16="http://schemas.microsoft.com/office/drawing/2014/main" id="{0B365565-79AA-7981-393F-793A50709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237" y="2158103"/>
            <a:ext cx="1928813" cy="163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EC20EF9A-5323-87E9-8CC6-E1B121DD3B9F}"/>
              </a:ext>
            </a:extLst>
          </p:cNvPr>
          <p:cNvSpPr txBox="1"/>
          <p:nvPr/>
        </p:nvSpPr>
        <p:spPr>
          <a:xfrm>
            <a:off x="4960762" y="3939783"/>
            <a:ext cx="2759463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1450">
              <a:buFont typeface="Arial" panose="020B0604020202020204" pitchFamily="34" charset="0"/>
              <a:buChar char="•"/>
            </a:pPr>
            <a:r>
              <a:rPr lang="en-US" sz="1215" dirty="0">
                <a:solidFill>
                  <a:srgbClr val="3333FF"/>
                </a:solidFill>
              </a:rPr>
              <a:t>Structure Wakefield Acceleration</a:t>
            </a:r>
          </a:p>
          <a:p>
            <a:pPr marL="177800" lvl="4" indent="-171450">
              <a:buFont typeface="Arial" panose="020B0604020202020204" pitchFamily="34" charset="0"/>
              <a:buChar char="•"/>
            </a:pPr>
            <a:r>
              <a:rPr lang="en-US" sz="1215" dirty="0">
                <a:solidFill>
                  <a:srgbClr val="3333FF"/>
                </a:solidFill>
              </a:rPr>
              <a:t>    Two beam acceleration</a:t>
            </a:r>
          </a:p>
          <a:p>
            <a:pPr marL="177800" lvl="4" indent="-171450">
              <a:buFont typeface="Arial" panose="020B0604020202020204" pitchFamily="34" charset="0"/>
              <a:buChar char="•"/>
            </a:pPr>
            <a:r>
              <a:rPr lang="en-US" sz="1215" dirty="0">
                <a:solidFill>
                  <a:srgbClr val="3333FF"/>
                </a:solidFill>
              </a:rPr>
              <a:t>    Collinear </a:t>
            </a:r>
            <a:r>
              <a:rPr lang="en-US" sz="1215" dirty="0" err="1">
                <a:solidFill>
                  <a:srgbClr val="3333FF"/>
                </a:solidFill>
              </a:rPr>
              <a:t>wakefield</a:t>
            </a:r>
            <a:r>
              <a:rPr lang="en-US" sz="1215" dirty="0">
                <a:solidFill>
                  <a:srgbClr val="3333FF"/>
                </a:solidFill>
              </a:rPr>
              <a:t> acceleration</a:t>
            </a:r>
          </a:p>
          <a:p>
            <a:pPr marL="177800" indent="-171450">
              <a:buFont typeface="Arial" panose="020B0604020202020204" pitchFamily="34" charset="0"/>
              <a:buChar char="•"/>
            </a:pPr>
            <a:r>
              <a:rPr lang="en-US" sz="1215" dirty="0">
                <a:solidFill>
                  <a:srgbClr val="3333FF"/>
                </a:solidFill>
              </a:rPr>
              <a:t>Plasma Wakefield Acceleration</a:t>
            </a:r>
          </a:p>
        </p:txBody>
      </p: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EA312666-E367-027B-C42A-290C533273D5}"/>
              </a:ext>
            </a:extLst>
          </p:cNvPr>
          <p:cNvCxnSpPr>
            <a:cxnSpLocks/>
          </p:cNvCxnSpPr>
          <p:nvPr/>
        </p:nvCxnSpPr>
        <p:spPr>
          <a:xfrm>
            <a:off x="4783814" y="3209024"/>
            <a:ext cx="497520" cy="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0EE7F66B-C298-5C4F-5A84-6A9A30004B99}"/>
              </a:ext>
            </a:extLst>
          </p:cNvPr>
          <p:cNvSpPr txBox="1"/>
          <p:nvPr/>
        </p:nvSpPr>
        <p:spPr>
          <a:xfrm>
            <a:off x="5745814" y="1912338"/>
            <a:ext cx="10118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</a:rPr>
              <a:t>e.g. SWFA</a:t>
            </a:r>
            <a:endParaRPr lang="en-US" sz="1350" dirty="0"/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257B3D91-561B-0C19-95FA-5DDDAB62D390}"/>
              </a:ext>
            </a:extLst>
          </p:cNvPr>
          <p:cNvGrpSpPr/>
          <p:nvPr/>
        </p:nvGrpSpPr>
        <p:grpSpPr>
          <a:xfrm>
            <a:off x="231474" y="2238582"/>
            <a:ext cx="2384361" cy="2232026"/>
            <a:chOff x="271382" y="2935417"/>
            <a:chExt cx="3532387" cy="3306704"/>
          </a:xfrm>
        </p:grpSpPr>
        <p:pic>
          <p:nvPicPr>
            <p:cNvPr id="119" name="Picture 4" descr="Image result for electron photoinjector">
              <a:extLst>
                <a:ext uri="{FF2B5EF4-FFF2-40B4-BE49-F238E27FC236}">
                  <a16:creationId xmlns:a16="http://schemas.microsoft.com/office/drawing/2014/main" id="{5B95DA74-5B3C-274D-967A-8B89CF049D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382" y="2941173"/>
              <a:ext cx="3008730" cy="2256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161EAA5F-401E-072A-E473-11D27F9E9083}"/>
                </a:ext>
              </a:extLst>
            </p:cNvPr>
            <p:cNvSpPr txBox="1"/>
            <p:nvPr/>
          </p:nvSpPr>
          <p:spPr>
            <a:xfrm>
              <a:off x="282998" y="5274334"/>
              <a:ext cx="3465300" cy="967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2875" indent="-142875">
                <a:buFont typeface="Arial" panose="020B0604020202020204" pitchFamily="34" charset="0"/>
                <a:buChar char="•"/>
              </a:pPr>
              <a:r>
                <a:rPr lang="en-US" sz="1215" dirty="0">
                  <a:solidFill>
                    <a:srgbClr val="3333FF"/>
                  </a:solidFill>
                </a:rPr>
                <a:t>High-brightness sources</a:t>
              </a:r>
            </a:p>
            <a:p>
              <a:pPr marL="142875" indent="-142875">
                <a:buFont typeface="Arial" panose="020B0604020202020204" pitchFamily="34" charset="0"/>
                <a:buChar char="•"/>
              </a:pPr>
              <a:r>
                <a:rPr lang="en-US" sz="1215" dirty="0">
                  <a:solidFill>
                    <a:srgbClr val="3333FF"/>
                  </a:solidFill>
                </a:rPr>
                <a:t>High-charge sources </a:t>
              </a:r>
            </a:p>
            <a:p>
              <a:pPr marL="142875" indent="-142875">
                <a:buFont typeface="Arial" panose="020B0604020202020204" pitchFamily="34" charset="0"/>
                <a:buChar char="•"/>
              </a:pPr>
              <a:r>
                <a:rPr lang="en-US" sz="1215" dirty="0">
                  <a:solidFill>
                    <a:srgbClr val="3333FF"/>
                  </a:solidFill>
                </a:rPr>
                <a:t>Novel cathodes</a:t>
              </a:r>
            </a:p>
          </p:txBody>
        </p: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F120368D-BA7C-819F-6BCA-F9DAD37D392F}"/>
                </a:ext>
              </a:extLst>
            </p:cNvPr>
            <p:cNvCxnSpPr/>
            <p:nvPr/>
          </p:nvCxnSpPr>
          <p:spPr>
            <a:xfrm>
              <a:off x="673894" y="4364831"/>
              <a:ext cx="3129875" cy="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2405FC03-03AA-5B7A-0958-8C5C05C120A3}"/>
                </a:ext>
              </a:extLst>
            </p:cNvPr>
            <p:cNvSpPr txBox="1"/>
            <p:nvPr/>
          </p:nvSpPr>
          <p:spPr>
            <a:xfrm>
              <a:off x="576290" y="2935417"/>
              <a:ext cx="2703820" cy="4445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solidFill>
                    <a:srgbClr val="000000"/>
                  </a:solidFill>
                </a:rPr>
                <a:t>e.g. RF Photoinjector</a:t>
              </a:r>
            </a:p>
          </p:txBody>
        </p:sp>
      </p:grp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B384A82A-1A2C-5DF5-4C06-DC30C96A073D}"/>
              </a:ext>
            </a:extLst>
          </p:cNvPr>
          <p:cNvCxnSpPr>
            <a:cxnSpLocks/>
          </p:cNvCxnSpPr>
          <p:nvPr/>
        </p:nvCxnSpPr>
        <p:spPr>
          <a:xfrm>
            <a:off x="7055185" y="3220582"/>
            <a:ext cx="255729" cy="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A18EA0C6-99ED-CB8B-9FD3-4439A97B07A4}"/>
              </a:ext>
            </a:extLst>
          </p:cNvPr>
          <p:cNvSpPr txBox="1"/>
          <p:nvPr/>
        </p:nvSpPr>
        <p:spPr>
          <a:xfrm>
            <a:off x="5547943" y="929082"/>
            <a:ext cx="108395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b="1" dirty="0"/>
              <a:t>THEME 3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4AF27F7F-E8B5-193B-4E24-7C3885B94331}"/>
              </a:ext>
            </a:extLst>
          </p:cNvPr>
          <p:cNvSpPr txBox="1"/>
          <p:nvPr/>
        </p:nvSpPr>
        <p:spPr>
          <a:xfrm>
            <a:off x="814101" y="940540"/>
            <a:ext cx="108395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b="1" dirty="0"/>
              <a:t>THEME 1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CF03FB52-0A2B-19B8-ADAD-9919335C539D}"/>
              </a:ext>
            </a:extLst>
          </p:cNvPr>
          <p:cNvSpPr txBox="1"/>
          <p:nvPr/>
        </p:nvSpPr>
        <p:spPr>
          <a:xfrm>
            <a:off x="3145575" y="940540"/>
            <a:ext cx="108395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b="1" dirty="0"/>
              <a:t>THEME 2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FAB09E62-C6F0-36FC-EE8B-F30B6CDAC01A}"/>
              </a:ext>
            </a:extLst>
          </p:cNvPr>
          <p:cNvSpPr txBox="1"/>
          <p:nvPr/>
        </p:nvSpPr>
        <p:spPr>
          <a:xfrm>
            <a:off x="7134150" y="1986572"/>
            <a:ext cx="1939518" cy="1214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75" indent="-142875">
              <a:buFont typeface="Arial" panose="020B0604020202020204" pitchFamily="34" charset="0"/>
              <a:buChar char="•"/>
            </a:pPr>
            <a:r>
              <a:rPr lang="en-US" sz="1215" dirty="0">
                <a:solidFill>
                  <a:srgbClr val="3333FF"/>
                </a:solidFill>
              </a:rPr>
              <a:t>10 </a:t>
            </a:r>
            <a:r>
              <a:rPr lang="en-US" sz="1215" dirty="0" err="1">
                <a:solidFill>
                  <a:srgbClr val="3333FF"/>
                </a:solidFill>
              </a:rPr>
              <a:t>TeV</a:t>
            </a:r>
            <a:r>
              <a:rPr lang="en-US" sz="1215" dirty="0">
                <a:solidFill>
                  <a:srgbClr val="3333FF"/>
                </a:solidFill>
              </a:rPr>
              <a:t> Linear Collider </a:t>
            </a:r>
          </a:p>
          <a:p>
            <a:pPr marL="142875" lvl="1" indent="-142875">
              <a:buFont typeface="Arial" panose="020B0604020202020204" pitchFamily="34" charset="0"/>
              <a:buChar char="•"/>
            </a:pPr>
            <a:r>
              <a:rPr lang="en-US" sz="1215" dirty="0">
                <a:solidFill>
                  <a:srgbClr val="3333FF"/>
                </a:solidFill>
              </a:rPr>
              <a:t>10 GeV Compact XFEL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en-US" sz="1215" dirty="0">
                <a:solidFill>
                  <a:srgbClr val="3333FF"/>
                </a:solidFill>
              </a:rPr>
              <a:t>10 MeV UED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endParaRPr lang="en-US" sz="1215" dirty="0">
              <a:solidFill>
                <a:srgbClr val="3333FF"/>
              </a:solidFill>
            </a:endParaRPr>
          </a:p>
          <a:p>
            <a:pPr marL="142875" indent="-142875">
              <a:buFont typeface="Arial" panose="020B0604020202020204" pitchFamily="34" charset="0"/>
              <a:buChar char="•"/>
            </a:pPr>
            <a:endParaRPr lang="en-US" sz="1215" dirty="0">
              <a:solidFill>
                <a:srgbClr val="3333FF"/>
              </a:solidFill>
            </a:endParaRP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en-US" sz="1215" dirty="0">
                <a:solidFill>
                  <a:srgbClr val="3333FF"/>
                </a:solidFill>
              </a:rPr>
              <a:t>not exhaustive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67CEAF86-8A3C-9014-7DC2-9B2A78B7A118}"/>
              </a:ext>
            </a:extLst>
          </p:cNvPr>
          <p:cNvSpPr/>
          <p:nvPr/>
        </p:nvSpPr>
        <p:spPr>
          <a:xfrm>
            <a:off x="7840113" y="2612968"/>
            <a:ext cx="45719" cy="4571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C3CD622A-B98C-58C9-7B97-3ACAD7E07CE2}"/>
              </a:ext>
            </a:extLst>
          </p:cNvPr>
          <p:cNvSpPr/>
          <p:nvPr/>
        </p:nvSpPr>
        <p:spPr>
          <a:xfrm>
            <a:off x="7840113" y="2765368"/>
            <a:ext cx="45719" cy="4571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BC1989FE-A291-443D-2BF6-A5DA2126BF4D}"/>
              </a:ext>
            </a:extLst>
          </p:cNvPr>
          <p:cNvSpPr/>
          <p:nvPr/>
        </p:nvSpPr>
        <p:spPr>
          <a:xfrm>
            <a:off x="7840113" y="2917768"/>
            <a:ext cx="45719" cy="4571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03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7EB8CEA-EA84-4DF1-BC90-A8BE4478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113" y="47294"/>
            <a:ext cx="4050149" cy="308813"/>
          </a:xfrm>
        </p:spPr>
        <p:txBody>
          <a:bodyPr/>
          <a:lstStyle/>
          <a:p>
            <a:r>
              <a:rPr lang="en-US" sz="2000" dirty="0"/>
              <a:t>WHY AAC?   …   Why SWFA?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92553" y="780448"/>
            <a:ext cx="7196089" cy="2793286"/>
          </a:xfrm>
        </p:spPr>
        <p:txBody>
          <a:bodyPr vert="horz" lIns="0" tIns="0" rIns="0" bIns="45720" rtlCol="0" anchor="t">
            <a:noAutofit/>
          </a:bodyPr>
          <a:lstStyle/>
          <a:p>
            <a:pPr marL="0" indent="0">
              <a:buNone/>
            </a:pPr>
            <a:r>
              <a:rPr lang="en-US" b="1" dirty="0"/>
              <a:t>AAC technology is versatile</a:t>
            </a:r>
          </a:p>
          <a:p>
            <a:pPr marL="228600"/>
            <a:r>
              <a:rPr lang="en-US" sz="1600" dirty="0"/>
              <a:t>Long-term</a:t>
            </a:r>
          </a:p>
          <a:p>
            <a:pPr lvl="1"/>
            <a:r>
              <a:rPr lang="en-US" sz="1600" dirty="0"/>
              <a:t>1-10 </a:t>
            </a:r>
            <a:r>
              <a:rPr lang="en-US" sz="1600" dirty="0" err="1"/>
              <a:t>TeV</a:t>
            </a:r>
            <a:r>
              <a:rPr lang="en-US" sz="1600" dirty="0"/>
              <a:t> </a:t>
            </a:r>
            <a:r>
              <a:rPr lang="en-US" sz="1600" dirty="0" err="1"/>
              <a:t>e+e</a:t>
            </a:r>
            <a:r>
              <a:rPr lang="en-US" sz="1600" dirty="0"/>
              <a:t>- linear collider </a:t>
            </a:r>
          </a:p>
          <a:p>
            <a:pPr lvl="1" indent="-236220"/>
            <a:r>
              <a:rPr lang="en-US" sz="1600" dirty="0"/>
              <a:t>Higg’s Factory</a:t>
            </a:r>
            <a:endParaRPr lang="en-US" sz="1600" dirty="0">
              <a:cs typeface="Arial"/>
            </a:endParaRPr>
          </a:p>
          <a:p>
            <a:pPr marL="228600"/>
            <a:r>
              <a:rPr lang="en-US" sz="1600" dirty="0"/>
              <a:t>Mid-term</a:t>
            </a:r>
          </a:p>
          <a:p>
            <a:pPr lvl="1"/>
            <a:r>
              <a:rPr lang="en-US" sz="1600" dirty="0"/>
              <a:t>XFEL light sources</a:t>
            </a:r>
          </a:p>
          <a:p>
            <a:pPr lvl="1"/>
            <a:r>
              <a:rPr lang="en-US" sz="1600" dirty="0"/>
              <a:t>Inverse Compton sources</a:t>
            </a:r>
          </a:p>
          <a:p>
            <a:pPr marL="228600"/>
            <a:r>
              <a:rPr lang="en-US" sz="1600" dirty="0"/>
              <a:t>Near-term</a:t>
            </a:r>
          </a:p>
          <a:p>
            <a:pPr lvl="1" indent="-236220"/>
            <a:r>
              <a:rPr lang="en-US" sz="1600" dirty="0"/>
              <a:t>Compact accelerators for societal applications or Stewardship (E.g. Industrial, Security, Medical applications.)</a:t>
            </a:r>
            <a:endParaRPr lang="en-US" dirty="0">
              <a:cs typeface="Arial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3DAAAE-C2C5-4FD3-8AAF-610A94C1F6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1113" y="420746"/>
            <a:ext cx="4207959" cy="294496"/>
          </a:xfrm>
        </p:spPr>
        <p:txBody>
          <a:bodyPr/>
          <a:lstStyle/>
          <a:p>
            <a:r>
              <a:rPr lang="en-US" sz="1800" dirty="0"/>
              <a:t>AAC Roadmap: PWFA, LWFA, SWFA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E8D895-6EB8-4760-A581-81B1B942720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01113" y="4855282"/>
            <a:ext cx="457200" cy="137160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>
          <a:xfrm>
            <a:off x="4451262" y="4855282"/>
            <a:ext cx="173888" cy="163425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FAAC5A-9C4F-4278-920D-DF2BAB595749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Right Arrow 2"/>
          <p:cNvSpPr/>
          <p:nvPr/>
        </p:nvSpPr>
        <p:spPr>
          <a:xfrm rot="20436845">
            <a:off x="3607340" y="1176022"/>
            <a:ext cx="1083000" cy="231537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/>
          <p:cNvSpPr/>
          <p:nvPr/>
        </p:nvSpPr>
        <p:spPr>
          <a:xfrm rot="21251230">
            <a:off x="3348598" y="2144870"/>
            <a:ext cx="1085278" cy="231537"/>
          </a:xfrm>
          <a:prstGeom prst="rightArrow">
            <a:avLst/>
          </a:prstGeom>
          <a:solidFill>
            <a:srgbClr val="4748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ontent Placeholder 1"/>
          <p:cNvSpPr txBox="1">
            <a:spLocks/>
          </p:cNvSpPr>
          <p:nvPr/>
        </p:nvSpPr>
        <p:spPr>
          <a:xfrm>
            <a:off x="401113" y="3572350"/>
            <a:ext cx="8618718" cy="1199884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b="1" dirty="0"/>
              <a:t>SWFA</a:t>
            </a:r>
          </a:p>
          <a:p>
            <a:pPr marL="631825" lvl="1"/>
            <a:r>
              <a:rPr lang="en-US" sz="1600" dirty="0"/>
              <a:t>Positron acceleration</a:t>
            </a:r>
          </a:p>
          <a:p>
            <a:pPr marL="631825" lvl="1"/>
            <a:r>
              <a:rPr lang="en-US" sz="1600" dirty="0"/>
              <a:t>Takes advantage of much existing technology from today’s accelerators</a:t>
            </a:r>
          </a:p>
          <a:p>
            <a:pPr marL="631825" lvl="1"/>
            <a:r>
              <a:rPr lang="en-US" sz="1600" dirty="0"/>
              <a:t>Recent progress (few MV/m </a:t>
            </a:r>
            <a:r>
              <a:rPr lang="en-US" sz="1600" dirty="0">
                <a:sym typeface="Wingdings" panose="05000000000000000000" pitchFamily="2" charset="2"/>
              </a:rPr>
              <a:t> </a:t>
            </a:r>
            <a:r>
              <a:rPr lang="en-US" sz="1600" dirty="0"/>
              <a:t>300 MV/m at X-band, exploring GV/m …)</a:t>
            </a:r>
          </a:p>
          <a:p>
            <a:endParaRPr lang="en-US" dirty="0"/>
          </a:p>
        </p:txBody>
      </p:sp>
      <p:sp>
        <p:nvSpPr>
          <p:cNvPr id="38" name="Down Arrow 37"/>
          <p:cNvSpPr/>
          <p:nvPr/>
        </p:nvSpPr>
        <p:spPr>
          <a:xfrm>
            <a:off x="208256" y="1213078"/>
            <a:ext cx="332764" cy="2094002"/>
          </a:xfrm>
          <a:prstGeom prst="downArrow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/>
          <p:cNvGrpSpPr/>
          <p:nvPr/>
        </p:nvGrpSpPr>
        <p:grpSpPr>
          <a:xfrm>
            <a:off x="4689082" y="-48495"/>
            <a:ext cx="4378375" cy="1629231"/>
            <a:chOff x="4689082" y="-48495"/>
            <a:chExt cx="4378375" cy="1629231"/>
          </a:xfrm>
        </p:grpSpPr>
        <p:grpSp>
          <p:nvGrpSpPr>
            <p:cNvPr id="9" name="Group 8"/>
            <p:cNvGrpSpPr/>
            <p:nvPr/>
          </p:nvGrpSpPr>
          <p:grpSpPr>
            <a:xfrm>
              <a:off x="4800600" y="-48495"/>
              <a:ext cx="4219231" cy="1564083"/>
              <a:chOff x="1228727" y="1890269"/>
              <a:chExt cx="6696693" cy="2482489"/>
            </a:xfrm>
          </p:grpSpPr>
          <p:pic>
            <p:nvPicPr>
              <p:cNvPr id="10" name="Picture 9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6524230" y="2840655"/>
                <a:ext cx="1263140" cy="1464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805362" y="2840655"/>
                <a:ext cx="1263140" cy="1464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051265" y="2840655"/>
                <a:ext cx="1263140" cy="1464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332396" y="2840655"/>
                <a:ext cx="1263140" cy="1464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Text Box 277"/>
              <p:cNvSpPr txBox="1">
                <a:spLocks noChangeArrowheads="1"/>
              </p:cNvSpPr>
              <p:nvPr/>
            </p:nvSpPr>
            <p:spPr bwMode="auto">
              <a:xfrm>
                <a:off x="4396135" y="2852664"/>
                <a:ext cx="360465" cy="302316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lIns="68552" tIns="34276" rIns="68552" bIns="34276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788" dirty="0">
                    <a:latin typeface="Calibri" pitchFamily="34" charset="0"/>
                    <a:ea typeface="宋体" charset="-122"/>
                  </a:rPr>
                  <a:t>IP</a:t>
                </a:r>
              </a:p>
            </p:txBody>
          </p:sp>
          <p:sp>
            <p:nvSpPr>
              <p:cNvPr id="15" name="Line 233"/>
              <p:cNvSpPr>
                <a:spLocks noChangeShapeType="1"/>
              </p:cNvSpPr>
              <p:nvPr/>
            </p:nvSpPr>
            <p:spPr bwMode="auto">
              <a:xfrm>
                <a:off x="2638989" y="4025132"/>
                <a:ext cx="365863" cy="0"/>
              </a:xfrm>
              <a:prstGeom prst="line">
                <a:avLst/>
              </a:prstGeom>
              <a:noFill/>
              <a:ln w="152400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 sz="788"/>
              </a:p>
            </p:txBody>
          </p:sp>
          <p:sp>
            <p:nvSpPr>
              <p:cNvPr id="16" name="Rectangle 455"/>
              <p:cNvSpPr>
                <a:spLocks noChangeArrowheads="1"/>
              </p:cNvSpPr>
              <p:nvPr/>
            </p:nvSpPr>
            <p:spPr bwMode="auto">
              <a:xfrm>
                <a:off x="4488423" y="2298298"/>
                <a:ext cx="98501" cy="24344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788"/>
              </a:p>
            </p:txBody>
          </p:sp>
          <p:sp>
            <p:nvSpPr>
              <p:cNvPr id="17" name="Arc 456"/>
              <p:cNvSpPr>
                <a:spLocks/>
              </p:cNvSpPr>
              <p:nvPr/>
            </p:nvSpPr>
            <p:spPr bwMode="auto">
              <a:xfrm flipH="1" flipV="1">
                <a:off x="1228727" y="2736631"/>
                <a:ext cx="136495" cy="262436"/>
              </a:xfrm>
              <a:custGeom>
                <a:avLst/>
                <a:gdLst>
                  <a:gd name="T0" fmla="*/ 0 w 27983"/>
                  <a:gd name="T1" fmla="*/ 34062658 h 43200"/>
                  <a:gd name="T2" fmla="*/ 69426722 w 27983"/>
                  <a:gd name="T3" fmla="*/ 1522670912 h 43200"/>
                  <a:gd name="T4" fmla="*/ 93650480 w 27983"/>
                  <a:gd name="T5" fmla="*/ 762448236 h 43200"/>
                  <a:gd name="T6" fmla="*/ 0 60000 65536"/>
                  <a:gd name="T7" fmla="*/ 0 60000 65536"/>
                  <a:gd name="T8" fmla="*/ 0 60000 65536"/>
                  <a:gd name="T9" fmla="*/ 0 w 27983"/>
                  <a:gd name="T10" fmla="*/ 0 h 43200"/>
                  <a:gd name="T11" fmla="*/ 27983 w 27983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7983" h="43200" fill="none" extrusionOk="0">
                    <a:moveTo>
                      <a:pt x="-1" y="964"/>
                    </a:moveTo>
                    <a:cubicBezTo>
                      <a:pt x="2067" y="325"/>
                      <a:pt x="4218" y="-1"/>
                      <a:pt x="6383" y="0"/>
                    </a:cubicBezTo>
                    <a:cubicBezTo>
                      <a:pt x="18312" y="0"/>
                      <a:pt x="27983" y="9670"/>
                      <a:pt x="27983" y="21600"/>
                    </a:cubicBezTo>
                    <a:cubicBezTo>
                      <a:pt x="27983" y="33529"/>
                      <a:pt x="18312" y="43200"/>
                      <a:pt x="6383" y="43200"/>
                    </a:cubicBezTo>
                    <a:cubicBezTo>
                      <a:pt x="5832" y="43200"/>
                      <a:pt x="5281" y="43178"/>
                      <a:pt x="4732" y="43136"/>
                    </a:cubicBezTo>
                  </a:path>
                  <a:path w="27983" h="43200" stroke="0" extrusionOk="0">
                    <a:moveTo>
                      <a:pt x="-1" y="964"/>
                    </a:moveTo>
                    <a:cubicBezTo>
                      <a:pt x="2067" y="325"/>
                      <a:pt x="4218" y="-1"/>
                      <a:pt x="6383" y="0"/>
                    </a:cubicBezTo>
                    <a:cubicBezTo>
                      <a:pt x="18312" y="0"/>
                      <a:pt x="27983" y="9670"/>
                      <a:pt x="27983" y="21600"/>
                    </a:cubicBezTo>
                    <a:cubicBezTo>
                      <a:pt x="27983" y="33529"/>
                      <a:pt x="18312" y="43200"/>
                      <a:pt x="6383" y="43200"/>
                    </a:cubicBezTo>
                    <a:cubicBezTo>
                      <a:pt x="5832" y="43200"/>
                      <a:pt x="5281" y="43178"/>
                      <a:pt x="4732" y="43136"/>
                    </a:cubicBezTo>
                    <a:lnTo>
                      <a:pt x="6383" y="2160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788"/>
              </a:p>
            </p:txBody>
          </p:sp>
          <p:sp>
            <p:nvSpPr>
              <p:cNvPr id="18" name="Line 457"/>
              <p:cNvSpPr>
                <a:spLocks noChangeShapeType="1"/>
              </p:cNvSpPr>
              <p:nvPr/>
            </p:nvSpPr>
            <p:spPr bwMode="auto">
              <a:xfrm flipV="1">
                <a:off x="1356779" y="2996252"/>
                <a:ext cx="3120386" cy="14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788"/>
              </a:p>
            </p:txBody>
          </p:sp>
          <p:sp>
            <p:nvSpPr>
              <p:cNvPr id="19" name="Line 458"/>
              <p:cNvSpPr>
                <a:spLocks noChangeShapeType="1"/>
              </p:cNvSpPr>
              <p:nvPr/>
            </p:nvSpPr>
            <p:spPr bwMode="auto">
              <a:xfrm flipV="1">
                <a:off x="1346224" y="2738037"/>
                <a:ext cx="3120386" cy="14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US" sz="788"/>
              </a:p>
            </p:txBody>
          </p:sp>
          <p:sp>
            <p:nvSpPr>
              <p:cNvPr id="20" name="Arc 459"/>
              <p:cNvSpPr>
                <a:spLocks/>
              </p:cNvSpPr>
              <p:nvPr/>
            </p:nvSpPr>
            <p:spPr bwMode="auto">
              <a:xfrm flipV="1">
                <a:off x="4454650" y="2545255"/>
                <a:ext cx="81616" cy="191375"/>
              </a:xfrm>
              <a:custGeom>
                <a:avLst/>
                <a:gdLst>
                  <a:gd name="T0" fmla="*/ 0 w 21600"/>
                  <a:gd name="T1" fmla="*/ 0 h 21600"/>
                  <a:gd name="T2" fmla="*/ 114110450 w 21600"/>
                  <a:gd name="T3" fmla="*/ 2147483647 h 21600"/>
                  <a:gd name="T4" fmla="*/ 0 w 21600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788"/>
              </a:p>
            </p:txBody>
          </p:sp>
          <p:sp>
            <p:nvSpPr>
              <p:cNvPr id="21" name="Arc 460"/>
              <p:cNvSpPr>
                <a:spLocks/>
              </p:cNvSpPr>
              <p:nvPr/>
            </p:nvSpPr>
            <p:spPr bwMode="auto">
              <a:xfrm>
                <a:off x="4372331" y="2168136"/>
                <a:ext cx="156899" cy="125942"/>
              </a:xfrm>
              <a:custGeom>
                <a:avLst/>
                <a:gdLst>
                  <a:gd name="T0" fmla="*/ 0 w 21600"/>
                  <a:gd name="T1" fmla="*/ 0 h 21600"/>
                  <a:gd name="T2" fmla="*/ 1558530917 w 21600"/>
                  <a:gd name="T3" fmla="*/ 647006712 h 21600"/>
                  <a:gd name="T4" fmla="*/ 0 w 21600"/>
                  <a:gd name="T5" fmla="*/ 647006712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788"/>
              </a:p>
            </p:txBody>
          </p:sp>
          <p:sp>
            <p:nvSpPr>
              <p:cNvPr id="22" name="Line 584"/>
              <p:cNvSpPr>
                <a:spLocks noChangeShapeType="1"/>
              </p:cNvSpPr>
              <p:nvPr/>
            </p:nvSpPr>
            <p:spPr bwMode="auto">
              <a:xfrm flipH="1">
                <a:off x="6113003" y="4025836"/>
                <a:ext cx="365863" cy="0"/>
              </a:xfrm>
              <a:prstGeom prst="line">
                <a:avLst/>
              </a:prstGeom>
              <a:noFill/>
              <a:ln w="152400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 sz="788"/>
              </a:p>
            </p:txBody>
          </p:sp>
          <p:sp>
            <p:nvSpPr>
              <p:cNvPr id="23" name="Arc 746"/>
              <p:cNvSpPr>
                <a:spLocks/>
              </p:cNvSpPr>
              <p:nvPr/>
            </p:nvSpPr>
            <p:spPr bwMode="auto">
              <a:xfrm flipV="1">
                <a:off x="7788925" y="2737333"/>
                <a:ext cx="136495" cy="262436"/>
              </a:xfrm>
              <a:custGeom>
                <a:avLst/>
                <a:gdLst>
                  <a:gd name="T0" fmla="*/ 0 w 27983"/>
                  <a:gd name="T1" fmla="*/ 34062545 h 43200"/>
                  <a:gd name="T2" fmla="*/ 69426722 w 27983"/>
                  <a:gd name="T3" fmla="*/ 1522660445 h 43200"/>
                  <a:gd name="T4" fmla="*/ 93650480 w 27983"/>
                  <a:gd name="T5" fmla="*/ 762444317 h 43200"/>
                  <a:gd name="T6" fmla="*/ 0 60000 65536"/>
                  <a:gd name="T7" fmla="*/ 0 60000 65536"/>
                  <a:gd name="T8" fmla="*/ 0 60000 65536"/>
                  <a:gd name="T9" fmla="*/ 0 w 27983"/>
                  <a:gd name="T10" fmla="*/ 0 h 43200"/>
                  <a:gd name="T11" fmla="*/ 27983 w 27983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7983" h="43200" fill="none" extrusionOk="0">
                    <a:moveTo>
                      <a:pt x="-1" y="964"/>
                    </a:moveTo>
                    <a:cubicBezTo>
                      <a:pt x="2067" y="325"/>
                      <a:pt x="4218" y="-1"/>
                      <a:pt x="6383" y="0"/>
                    </a:cubicBezTo>
                    <a:cubicBezTo>
                      <a:pt x="18312" y="0"/>
                      <a:pt x="27983" y="9670"/>
                      <a:pt x="27983" y="21600"/>
                    </a:cubicBezTo>
                    <a:cubicBezTo>
                      <a:pt x="27983" y="33529"/>
                      <a:pt x="18312" y="43200"/>
                      <a:pt x="6383" y="43200"/>
                    </a:cubicBezTo>
                    <a:cubicBezTo>
                      <a:pt x="5832" y="43200"/>
                      <a:pt x="5281" y="43178"/>
                      <a:pt x="4732" y="43136"/>
                    </a:cubicBezTo>
                  </a:path>
                  <a:path w="27983" h="43200" stroke="0" extrusionOk="0">
                    <a:moveTo>
                      <a:pt x="-1" y="964"/>
                    </a:moveTo>
                    <a:cubicBezTo>
                      <a:pt x="2067" y="325"/>
                      <a:pt x="4218" y="-1"/>
                      <a:pt x="6383" y="0"/>
                    </a:cubicBezTo>
                    <a:cubicBezTo>
                      <a:pt x="18312" y="0"/>
                      <a:pt x="27983" y="9670"/>
                      <a:pt x="27983" y="21600"/>
                    </a:cubicBezTo>
                    <a:cubicBezTo>
                      <a:pt x="27983" y="33529"/>
                      <a:pt x="18312" y="43200"/>
                      <a:pt x="6383" y="43200"/>
                    </a:cubicBezTo>
                    <a:cubicBezTo>
                      <a:pt x="5832" y="43200"/>
                      <a:pt x="5281" y="43178"/>
                      <a:pt x="4732" y="43136"/>
                    </a:cubicBezTo>
                    <a:lnTo>
                      <a:pt x="6383" y="2160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788"/>
              </a:p>
            </p:txBody>
          </p:sp>
          <p:sp>
            <p:nvSpPr>
              <p:cNvPr id="24" name="Line 747"/>
              <p:cNvSpPr>
                <a:spLocks noChangeShapeType="1"/>
              </p:cNvSpPr>
              <p:nvPr/>
            </p:nvSpPr>
            <p:spPr bwMode="auto">
              <a:xfrm flipH="1" flipV="1">
                <a:off x="4676981" y="2996955"/>
                <a:ext cx="3120386" cy="14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788"/>
              </a:p>
            </p:txBody>
          </p:sp>
          <p:sp>
            <p:nvSpPr>
              <p:cNvPr id="25" name="Line 748"/>
              <p:cNvSpPr>
                <a:spLocks noChangeShapeType="1"/>
              </p:cNvSpPr>
              <p:nvPr/>
            </p:nvSpPr>
            <p:spPr bwMode="auto">
              <a:xfrm flipH="1" flipV="1">
                <a:off x="4621399" y="2738038"/>
                <a:ext cx="3186523" cy="211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US" sz="788"/>
              </a:p>
            </p:txBody>
          </p:sp>
          <p:sp>
            <p:nvSpPr>
              <p:cNvPr id="26" name="Arc 749"/>
              <p:cNvSpPr>
                <a:spLocks/>
              </p:cNvSpPr>
              <p:nvPr/>
            </p:nvSpPr>
            <p:spPr bwMode="auto">
              <a:xfrm flipH="1" flipV="1">
                <a:off x="4539080" y="2545960"/>
                <a:ext cx="81616" cy="191375"/>
              </a:xfrm>
              <a:custGeom>
                <a:avLst/>
                <a:gdLst>
                  <a:gd name="T0" fmla="*/ 0 w 21600"/>
                  <a:gd name="T1" fmla="*/ 0 h 21600"/>
                  <a:gd name="T2" fmla="*/ 114110450 w 21600"/>
                  <a:gd name="T3" fmla="*/ 2147483647 h 21600"/>
                  <a:gd name="T4" fmla="*/ 0 w 21600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788"/>
              </a:p>
            </p:txBody>
          </p:sp>
          <p:sp>
            <p:nvSpPr>
              <p:cNvPr id="27" name="Arc 750"/>
              <p:cNvSpPr>
                <a:spLocks/>
              </p:cNvSpPr>
              <p:nvPr/>
            </p:nvSpPr>
            <p:spPr bwMode="auto">
              <a:xfrm flipH="1">
                <a:off x="4534858" y="2168841"/>
                <a:ext cx="156899" cy="125941"/>
              </a:xfrm>
              <a:custGeom>
                <a:avLst/>
                <a:gdLst>
                  <a:gd name="T0" fmla="*/ 0 w 21600"/>
                  <a:gd name="T1" fmla="*/ 0 h 21600"/>
                  <a:gd name="T2" fmla="*/ 1558512879 w 21600"/>
                  <a:gd name="T3" fmla="*/ 646997699 h 21600"/>
                  <a:gd name="T4" fmla="*/ 0 w 21600"/>
                  <a:gd name="T5" fmla="*/ 646997699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788"/>
              </a:p>
            </p:txBody>
          </p:sp>
          <p:sp>
            <p:nvSpPr>
              <p:cNvPr id="28" name="Text Box 752"/>
              <p:cNvSpPr txBox="1">
                <a:spLocks noChangeArrowheads="1"/>
              </p:cNvSpPr>
              <p:nvPr/>
            </p:nvSpPr>
            <p:spPr bwMode="auto">
              <a:xfrm>
                <a:off x="4230432" y="1896402"/>
                <a:ext cx="414061" cy="3541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68570" tIns="34285" rIns="68570" bIns="34285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1000" dirty="0">
                    <a:latin typeface="Calibri" pitchFamily="34" charset="0"/>
                    <a:ea typeface="宋体" charset="-122"/>
                  </a:rPr>
                  <a:t>e</a:t>
                </a:r>
                <a:r>
                  <a:rPr lang="en-US" altLang="zh-CN" sz="1100" baseline="30000" dirty="0">
                    <a:latin typeface="Calibri" pitchFamily="34" charset="0"/>
                    <a:ea typeface="宋体" charset="-122"/>
                  </a:rPr>
                  <a:t>-</a:t>
                </a:r>
                <a:r>
                  <a:rPr lang="en-US" altLang="zh-CN" sz="1000" dirty="0">
                    <a:latin typeface="Calibri" pitchFamily="34" charset="0"/>
                    <a:ea typeface="宋体" charset="-122"/>
                  </a:rPr>
                  <a:t> </a:t>
                </a:r>
              </a:p>
            </p:txBody>
          </p:sp>
          <p:sp>
            <p:nvSpPr>
              <p:cNvPr id="29" name="Text Box 753"/>
              <p:cNvSpPr txBox="1">
                <a:spLocks noChangeArrowheads="1"/>
              </p:cNvSpPr>
              <p:nvPr/>
            </p:nvSpPr>
            <p:spPr bwMode="auto">
              <a:xfrm>
                <a:off x="4534544" y="1890269"/>
                <a:ext cx="399600" cy="2385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68570" tIns="34285" rIns="68570" bIns="34285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1000" dirty="0">
                    <a:latin typeface="Calibri" pitchFamily="34" charset="0"/>
                    <a:ea typeface="宋体" charset="-122"/>
                  </a:rPr>
                  <a:t>e</a:t>
                </a:r>
                <a:r>
                  <a:rPr lang="en-US" altLang="zh-CN" sz="1100" baseline="30000" dirty="0">
                    <a:latin typeface="Calibri" pitchFamily="34" charset="0"/>
                    <a:ea typeface="宋体" charset="-122"/>
                  </a:rPr>
                  <a:t>+</a:t>
                </a:r>
                <a:endParaRPr lang="en-US" altLang="zh-CN" sz="1000" dirty="0">
                  <a:latin typeface="Calibri" pitchFamily="34" charset="0"/>
                  <a:ea typeface="宋体" charset="-122"/>
                </a:endParaRPr>
              </a:p>
            </p:txBody>
          </p:sp>
          <p:sp>
            <p:nvSpPr>
              <p:cNvPr id="30" name="Text Box 806"/>
              <p:cNvSpPr txBox="1">
                <a:spLocks noChangeArrowheads="1"/>
              </p:cNvSpPr>
              <p:nvPr/>
            </p:nvSpPr>
            <p:spPr bwMode="auto">
              <a:xfrm>
                <a:off x="4249370" y="3251608"/>
                <a:ext cx="702067" cy="3663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900" dirty="0">
                    <a:latin typeface="Calibri" pitchFamily="34" charset="0"/>
                    <a:ea typeface="宋体" charset="-122"/>
                  </a:rPr>
                  <a:t>3TeV</a:t>
                </a:r>
              </a:p>
            </p:txBody>
          </p:sp>
          <p:sp>
            <p:nvSpPr>
              <p:cNvPr id="31" name="TextBox 653"/>
              <p:cNvSpPr txBox="1">
                <a:spLocks noChangeArrowheads="1"/>
              </p:cNvSpPr>
              <p:nvPr/>
            </p:nvSpPr>
            <p:spPr bwMode="auto">
              <a:xfrm>
                <a:off x="1976291" y="4168810"/>
                <a:ext cx="355174" cy="196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675" dirty="0">
                    <a:latin typeface="Cambria" pitchFamily="18" charset="0"/>
                  </a:rPr>
                  <a:t>1</a:t>
                </a:r>
              </a:p>
            </p:txBody>
          </p:sp>
          <p:sp>
            <p:nvSpPr>
              <p:cNvPr id="32" name="TextBox 654"/>
              <p:cNvSpPr txBox="1">
                <a:spLocks noChangeArrowheads="1"/>
              </p:cNvSpPr>
              <p:nvPr/>
            </p:nvSpPr>
            <p:spPr bwMode="auto">
              <a:xfrm>
                <a:off x="3719327" y="4169514"/>
                <a:ext cx="290699" cy="196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675" dirty="0">
                    <a:latin typeface="Cambria" pitchFamily="18" charset="0"/>
                  </a:rPr>
                  <a:t>10</a:t>
                </a:r>
              </a:p>
            </p:txBody>
          </p:sp>
          <p:sp>
            <p:nvSpPr>
              <p:cNvPr id="33" name="TextBox 655"/>
              <p:cNvSpPr txBox="1">
                <a:spLocks noChangeArrowheads="1"/>
              </p:cNvSpPr>
              <p:nvPr/>
            </p:nvSpPr>
            <p:spPr bwMode="auto">
              <a:xfrm>
                <a:off x="7169439" y="4169514"/>
                <a:ext cx="172378" cy="196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675" dirty="0">
                    <a:latin typeface="Cambria" pitchFamily="18" charset="0"/>
                  </a:rPr>
                  <a:t>1</a:t>
                </a:r>
              </a:p>
            </p:txBody>
          </p:sp>
          <p:sp>
            <p:nvSpPr>
              <p:cNvPr id="34" name="TextBox 656"/>
              <p:cNvSpPr txBox="1">
                <a:spLocks noChangeArrowheads="1"/>
              </p:cNvSpPr>
              <p:nvPr/>
            </p:nvSpPr>
            <p:spPr bwMode="auto">
              <a:xfrm>
                <a:off x="5457352" y="4176550"/>
                <a:ext cx="325535" cy="196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675" dirty="0">
                    <a:latin typeface="Cambria" pitchFamily="18" charset="0"/>
                  </a:rPr>
                  <a:t>10</a:t>
                </a:r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4745693" y="0"/>
              <a:ext cx="4321764" cy="1580736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689082" y="21557"/>
              <a:ext cx="210147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chemeClr val="accent6"/>
                  </a:solidFill>
                  <a:cs typeface="Times New Roman" pitchFamily="18" charset="0"/>
                </a:rPr>
                <a:t>SWFA 3 </a:t>
              </a:r>
              <a:r>
                <a:rPr lang="en-US" sz="1200" b="1" dirty="0" err="1">
                  <a:solidFill>
                    <a:schemeClr val="accent6"/>
                  </a:solidFill>
                  <a:cs typeface="Times New Roman" pitchFamily="18" charset="0"/>
                </a:rPr>
                <a:t>TeV</a:t>
              </a:r>
              <a:r>
                <a:rPr lang="en-US" sz="1200" b="1" dirty="0">
                  <a:solidFill>
                    <a:schemeClr val="accent6"/>
                  </a:solidFill>
                  <a:cs typeface="Times New Roman" pitchFamily="18" charset="0"/>
                </a:rPr>
                <a:t> linear collider </a:t>
              </a:r>
              <a:endParaRPr lang="en-US" sz="1200" b="1" dirty="0">
                <a:solidFill>
                  <a:schemeClr val="accent6"/>
                </a:solidFill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4749767" y="0"/>
              <a:ext cx="1973021" cy="278295"/>
            </a:xfrm>
            <a:custGeom>
              <a:avLst/>
              <a:gdLst>
                <a:gd name="connsiteX0" fmla="*/ 0 w 2107095"/>
                <a:gd name="connsiteY0" fmla="*/ 0 h 278295"/>
                <a:gd name="connsiteX1" fmla="*/ 0 w 2107095"/>
                <a:gd name="connsiteY1" fmla="*/ 278295 h 278295"/>
                <a:gd name="connsiteX2" fmla="*/ 2107095 w 2107095"/>
                <a:gd name="connsiteY2" fmla="*/ 278295 h 278295"/>
                <a:gd name="connsiteX3" fmla="*/ 2107095 w 2107095"/>
                <a:gd name="connsiteY3" fmla="*/ 0 h 278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7095" h="278295">
                  <a:moveTo>
                    <a:pt x="0" y="0"/>
                  </a:moveTo>
                  <a:lnTo>
                    <a:pt x="0" y="278295"/>
                  </a:lnTo>
                  <a:lnTo>
                    <a:pt x="2107095" y="278295"/>
                  </a:lnTo>
                  <a:lnTo>
                    <a:pt x="2107095" y="0"/>
                  </a:lnTo>
                </a:path>
              </a:pathLst>
            </a:custGeom>
            <a:noFill/>
            <a:ln w="28575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555976" y="1334276"/>
            <a:ext cx="3726014" cy="1541163"/>
            <a:chOff x="4380716" y="1334276"/>
            <a:chExt cx="3726014" cy="1541163"/>
          </a:xfrm>
        </p:grpSpPr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7397" y="1344616"/>
              <a:ext cx="3719333" cy="1530823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2" name="Freeform 41"/>
            <p:cNvSpPr/>
            <p:nvPr/>
          </p:nvSpPr>
          <p:spPr>
            <a:xfrm>
              <a:off x="4381098" y="1334276"/>
              <a:ext cx="1010761" cy="278295"/>
            </a:xfrm>
            <a:custGeom>
              <a:avLst/>
              <a:gdLst>
                <a:gd name="connsiteX0" fmla="*/ 0 w 2107095"/>
                <a:gd name="connsiteY0" fmla="*/ 0 h 278295"/>
                <a:gd name="connsiteX1" fmla="*/ 0 w 2107095"/>
                <a:gd name="connsiteY1" fmla="*/ 278295 h 278295"/>
                <a:gd name="connsiteX2" fmla="*/ 2107095 w 2107095"/>
                <a:gd name="connsiteY2" fmla="*/ 278295 h 278295"/>
                <a:gd name="connsiteX3" fmla="*/ 2107095 w 2107095"/>
                <a:gd name="connsiteY3" fmla="*/ 0 h 278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7095" h="278295">
                  <a:moveTo>
                    <a:pt x="0" y="0"/>
                  </a:moveTo>
                  <a:lnTo>
                    <a:pt x="0" y="278295"/>
                  </a:lnTo>
                  <a:lnTo>
                    <a:pt x="2107095" y="278295"/>
                  </a:lnTo>
                  <a:lnTo>
                    <a:pt x="2107095" y="0"/>
                  </a:lnTo>
                </a:path>
              </a:pathLst>
            </a:custGeom>
            <a:noFill/>
            <a:ln w="28575">
              <a:solidFill>
                <a:srgbClr val="47484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380716" y="1345059"/>
              <a:ext cx="105365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47484A"/>
                  </a:solidFill>
                  <a:cs typeface="Times New Roman" pitchFamily="18" charset="0"/>
                </a:rPr>
                <a:t>SWFA XFEL</a:t>
              </a:r>
              <a:endParaRPr lang="en-US" sz="1200" b="1" dirty="0">
                <a:solidFill>
                  <a:srgbClr val="47484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8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41A87-7528-F10A-4792-8E84A747C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49" y="15888"/>
            <a:ext cx="8355251" cy="374787"/>
          </a:xfrm>
        </p:spPr>
        <p:txBody>
          <a:bodyPr/>
          <a:lstStyle/>
          <a:p>
            <a:r>
              <a:rPr lang="en-US" sz="2400" cap="none" dirty="0">
                <a:solidFill>
                  <a:srgbClr val="000000"/>
                </a:solidFill>
              </a:rPr>
              <a:t>e-beam Driven Structure Wakefield Acceleration (SFWA)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64BB41-1324-0AEF-9161-1053324C1DE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EFAAC5A-9C4F-4278-920D-DF2BAB595749}" type="slidenum">
              <a: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2F04939-CCBB-47B0-148D-3578B7C64C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6892" y="650832"/>
            <a:ext cx="3992879" cy="374786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Collinear Wakefield Acceleration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2C4F46-71BE-18C6-C2A7-86AB3A1BC7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0" t="26000" r="46000" b="65644"/>
          <a:stretch/>
        </p:blipFill>
        <p:spPr>
          <a:xfrm>
            <a:off x="518983" y="1654327"/>
            <a:ext cx="2316072" cy="6403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F45173-A783-40FE-6367-CA57E659AD88}"/>
              </a:ext>
            </a:extLst>
          </p:cNvPr>
          <p:cNvSpPr txBox="1"/>
          <p:nvPr/>
        </p:nvSpPr>
        <p:spPr>
          <a:xfrm>
            <a:off x="3620937" y="2173225"/>
            <a:ext cx="6148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DB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BF1B99-0F4E-23C4-0D4C-058E780E8BB1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2195726" y="1993228"/>
            <a:ext cx="1425211" cy="330038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EECFE52-42BB-D554-8B97-FE55AF7B76B0}"/>
              </a:ext>
            </a:extLst>
          </p:cNvPr>
          <p:cNvSpPr txBox="1"/>
          <p:nvPr/>
        </p:nvSpPr>
        <p:spPr>
          <a:xfrm>
            <a:off x="3876941" y="1328827"/>
            <a:ext cx="53657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MB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AEEE39C-75FD-4D9C-1978-21C8651EED1A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1863414" y="1478868"/>
            <a:ext cx="2013527" cy="404935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C2C4AC1-E409-0AAD-CB63-E55F5CC08D61}"/>
              </a:ext>
            </a:extLst>
          </p:cNvPr>
          <p:cNvSpPr txBox="1"/>
          <p:nvPr/>
        </p:nvSpPr>
        <p:spPr>
          <a:xfrm>
            <a:off x="1128337" y="3004864"/>
            <a:ext cx="14701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50" b="1" i="1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PWFA-like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EB157E-7D0B-DF46-DC20-DC3B51126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903212" y="2274609"/>
            <a:ext cx="1693738" cy="37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85FE854-E11C-E2AA-9DAB-19BD81449E5F}"/>
              </a:ext>
            </a:extLst>
          </p:cNvPr>
          <p:cNvSpPr txBox="1"/>
          <p:nvPr/>
        </p:nvSpPr>
        <p:spPr>
          <a:xfrm>
            <a:off x="518983" y="3707048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A. 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Zholents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, et al, </a:t>
            </a:r>
            <a:r>
              <a:rPr kumimoji="0" lang="en-US" sz="9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NIMA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 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829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, 190-193 (2016)​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A. 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Zholents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, et al, </a:t>
            </a:r>
            <a:r>
              <a:rPr kumimoji="0" lang="en-US" sz="9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Proceedings of IPAC2018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​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6CC5C7-393E-958F-2457-48D923EE7A00}"/>
              </a:ext>
            </a:extLst>
          </p:cNvPr>
          <p:cNvSpPr txBox="1"/>
          <p:nvPr/>
        </p:nvSpPr>
        <p:spPr>
          <a:xfrm rot="20933665">
            <a:off x="2966005" y="1286757"/>
            <a:ext cx="987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main beam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EFFF46-FE60-4F9D-CA49-41FAA9812A57}"/>
              </a:ext>
            </a:extLst>
          </p:cNvPr>
          <p:cNvSpPr txBox="1"/>
          <p:nvPr/>
        </p:nvSpPr>
        <p:spPr>
          <a:xfrm rot="839148">
            <a:off x="2766371" y="1963699"/>
            <a:ext cx="995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drive beam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E2CD83A-F75B-64BD-136B-7F285C62B587}"/>
              </a:ext>
            </a:extLst>
          </p:cNvPr>
          <p:cNvGrpSpPr/>
          <p:nvPr/>
        </p:nvGrpSpPr>
        <p:grpSpPr>
          <a:xfrm>
            <a:off x="4235777" y="496105"/>
            <a:ext cx="4857823" cy="4248695"/>
            <a:chOff x="4235777" y="496105"/>
            <a:chExt cx="4857823" cy="424869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A3AD0D1-DA8B-B7EB-D6C1-40C5B9B625BE}"/>
                </a:ext>
              </a:extLst>
            </p:cNvPr>
            <p:cNvSpPr/>
            <p:nvPr/>
          </p:nvSpPr>
          <p:spPr>
            <a:xfrm>
              <a:off x="4395710" y="496105"/>
              <a:ext cx="4697890" cy="4248695"/>
            </a:xfrm>
            <a:prstGeom prst="rect">
              <a:avLst/>
            </a:prstGeom>
            <a:noFill/>
            <a:ln w="762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89E052D-1D1F-29F1-3006-CBBC3E07C914}"/>
                </a:ext>
              </a:extLst>
            </p:cNvPr>
            <p:cNvGrpSpPr/>
            <p:nvPr/>
          </p:nvGrpSpPr>
          <p:grpSpPr>
            <a:xfrm>
              <a:off x="4235777" y="1259783"/>
              <a:ext cx="4786776" cy="3210249"/>
              <a:chOff x="5781057" y="1238109"/>
              <a:chExt cx="6382368" cy="4280332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3FF9A397-6231-C4B2-3B1A-79BEBCFB568C}"/>
                  </a:ext>
                </a:extLst>
              </p:cNvPr>
              <p:cNvCxnSpPr>
                <a:cxnSpLocks/>
                <a:stCxn id="37" idx="1"/>
                <a:endCxn id="11" idx="3"/>
              </p:cNvCxnSpPr>
              <p:nvPr/>
            </p:nvCxnSpPr>
            <p:spPr>
              <a:xfrm flipH="1" flipV="1">
                <a:off x="5781057" y="2665687"/>
                <a:ext cx="1772040" cy="226367"/>
              </a:xfrm>
              <a:prstGeom prst="lin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258501-FDDD-47B8-AE5D-126D856D95B9}"/>
                  </a:ext>
                </a:extLst>
              </p:cNvPr>
              <p:cNvSpPr txBox="1"/>
              <p:nvPr/>
            </p:nvSpPr>
            <p:spPr>
              <a:xfrm>
                <a:off x="7981727" y="4126880"/>
                <a:ext cx="2267173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350" b="1" i="1" u="none" strike="noStrike" kern="0" cap="none" spc="0" normalizeH="0" baseline="0" noProof="0" dirty="0">
                    <a:ln>
                      <a:noFill/>
                    </a:ln>
                    <a:solidFill>
                      <a:schemeClr val="accent3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Klystron-like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9EF8A64-C140-B865-A5B2-73E768455E5D}"/>
                  </a:ext>
                </a:extLst>
              </p:cNvPr>
              <p:cNvSpPr txBox="1"/>
              <p:nvPr/>
            </p:nvSpPr>
            <p:spPr>
              <a:xfrm>
                <a:off x="6849001" y="5025998"/>
                <a:ext cx="4717531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CLIC CDR​: https://project-clic-cdr.web.cern.ch/CDR_Volume1.pdf​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W. </a:t>
                </a:r>
                <a:r>
                  <a:rPr kumimoji="0" lang="en-US" sz="900" b="0" i="0" u="none" strike="noStrike" kern="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Gai</a:t>
                </a: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, C. Jing, J.G. Power, </a:t>
                </a:r>
                <a:r>
                  <a:rPr kumimoji="0" lang="en-US" sz="900" b="0" i="1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JPP</a:t>
                </a: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 </a:t>
                </a:r>
                <a:r>
                  <a:rPr kumimoji="0" lang="en-US" sz="9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78</a:t>
                </a: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, 339-345 (2012)​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FC31E31-6ED0-DC06-28FA-5505FB947923}"/>
                  </a:ext>
                </a:extLst>
              </p:cNvPr>
              <p:cNvSpPr/>
              <p:nvPr/>
            </p:nvSpPr>
            <p:spPr>
              <a:xfrm>
                <a:off x="7438464" y="1568222"/>
                <a:ext cx="4724961" cy="14870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grpSp>
            <p:nvGrpSpPr>
              <p:cNvPr id="27" name="Group 56">
                <a:extLst>
                  <a:ext uri="{FF2B5EF4-FFF2-40B4-BE49-F238E27FC236}">
                    <a16:creationId xmlns:a16="http://schemas.microsoft.com/office/drawing/2014/main" id="{530125AA-1471-C204-278F-59E91AED6A0A}"/>
                  </a:ext>
                </a:extLst>
              </p:cNvPr>
              <p:cNvGrpSpPr/>
              <p:nvPr/>
            </p:nvGrpSpPr>
            <p:grpSpPr>
              <a:xfrm>
                <a:off x="7540486" y="1613587"/>
                <a:ext cx="2639828" cy="1531110"/>
                <a:chOff x="1778000" y="1531938"/>
                <a:chExt cx="4984750" cy="2246280"/>
              </a:xfrm>
            </p:grpSpPr>
            <p:grpSp>
              <p:nvGrpSpPr>
                <p:cNvPr id="35" name="Group 3">
                  <a:extLst>
                    <a:ext uri="{FF2B5EF4-FFF2-40B4-BE49-F238E27FC236}">
                      <a16:creationId xmlns:a16="http://schemas.microsoft.com/office/drawing/2014/main" id="{26F0A627-DB74-48AE-EA8C-2417E8EB6B7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722563" y="1531938"/>
                  <a:ext cx="4040187" cy="2036762"/>
                  <a:chOff x="531" y="1709"/>
                  <a:chExt cx="2585" cy="1707"/>
                </a:xfrm>
              </p:grpSpPr>
              <p:sp>
                <p:nvSpPr>
                  <p:cNvPr id="40" name="Rectangle 4">
                    <a:extLst>
                      <a:ext uri="{FF2B5EF4-FFF2-40B4-BE49-F238E27FC236}">
                        <a16:creationId xmlns:a16="http://schemas.microsoft.com/office/drawing/2014/main" id="{B63052C6-A64A-7B49-0ADE-237849FFDA8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48" y="2107"/>
                    <a:ext cx="432" cy="105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" name="Rectangle 5">
                    <a:extLst>
                      <a:ext uri="{FF2B5EF4-FFF2-40B4-BE49-F238E27FC236}">
                        <a16:creationId xmlns:a16="http://schemas.microsoft.com/office/drawing/2014/main" id="{91D35FB4-B8B0-7ED1-52EF-94D3C961CDB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54" y="3274"/>
                    <a:ext cx="1403" cy="35"/>
                  </a:xfrm>
                  <a:prstGeom prst="rect">
                    <a:avLst/>
                  </a:prstGeom>
                  <a:solidFill>
                    <a:srgbClr val="E6E6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" name="Rectangle 6">
                    <a:extLst>
                      <a:ext uri="{FF2B5EF4-FFF2-40B4-BE49-F238E27FC236}">
                        <a16:creationId xmlns:a16="http://schemas.microsoft.com/office/drawing/2014/main" id="{4D787146-EB67-6E6F-9C2D-70DF64F64E7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54" y="3269"/>
                    <a:ext cx="1403" cy="35"/>
                  </a:xfrm>
                  <a:prstGeom prst="rect">
                    <a:avLst/>
                  </a:prstGeom>
                  <a:solidFill>
                    <a:srgbClr val="D8D0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" name="Rectangle 7">
                    <a:extLst>
                      <a:ext uri="{FF2B5EF4-FFF2-40B4-BE49-F238E27FC236}">
                        <a16:creationId xmlns:a16="http://schemas.microsoft.com/office/drawing/2014/main" id="{26C221BE-006A-8065-B269-27C20B2B847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54" y="3266"/>
                    <a:ext cx="1403" cy="35"/>
                  </a:xfrm>
                  <a:prstGeom prst="rect">
                    <a:avLst/>
                  </a:prstGeom>
                  <a:solidFill>
                    <a:srgbClr val="D2C5C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" name="Rectangle 8">
                    <a:extLst>
                      <a:ext uri="{FF2B5EF4-FFF2-40B4-BE49-F238E27FC236}">
                        <a16:creationId xmlns:a16="http://schemas.microsoft.com/office/drawing/2014/main" id="{CEC0197C-EC0A-5336-66CF-56EEE3A4D59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54" y="3262"/>
                    <a:ext cx="1403" cy="35"/>
                  </a:xfrm>
                  <a:prstGeom prst="rect">
                    <a:avLst/>
                  </a:prstGeom>
                  <a:solidFill>
                    <a:srgbClr val="C8B5B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" name="Rectangle 9">
                    <a:extLst>
                      <a:ext uri="{FF2B5EF4-FFF2-40B4-BE49-F238E27FC236}">
                        <a16:creationId xmlns:a16="http://schemas.microsoft.com/office/drawing/2014/main" id="{E65B4247-7F72-095F-D81B-A75AF15199C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54" y="3258"/>
                    <a:ext cx="1403" cy="35"/>
                  </a:xfrm>
                  <a:prstGeom prst="rect">
                    <a:avLst/>
                  </a:prstGeom>
                  <a:solidFill>
                    <a:srgbClr val="BEA5A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" name="Rectangle 10">
                    <a:extLst>
                      <a:ext uri="{FF2B5EF4-FFF2-40B4-BE49-F238E27FC236}">
                        <a16:creationId xmlns:a16="http://schemas.microsoft.com/office/drawing/2014/main" id="{AE1767C2-3641-0025-E4B0-2B8322BB7C5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54" y="3254"/>
                    <a:ext cx="1403" cy="35"/>
                  </a:xfrm>
                  <a:prstGeom prst="rect">
                    <a:avLst/>
                  </a:prstGeom>
                  <a:solidFill>
                    <a:srgbClr val="B4959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" name="Freeform 11">
                    <a:extLst>
                      <a:ext uri="{FF2B5EF4-FFF2-40B4-BE49-F238E27FC236}">
                        <a16:creationId xmlns:a16="http://schemas.microsoft.com/office/drawing/2014/main" id="{28EFB16F-8584-286C-058E-F457FB6728A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4" y="3253"/>
                    <a:ext cx="1403" cy="35"/>
                  </a:xfrm>
                  <a:custGeom>
                    <a:avLst/>
                    <a:gdLst>
                      <a:gd name="T0" fmla="*/ 2 w 4902"/>
                      <a:gd name="T1" fmla="*/ 3 h 3"/>
                      <a:gd name="T2" fmla="*/ 4902 w 4902"/>
                      <a:gd name="T3" fmla="*/ 3 h 3"/>
                      <a:gd name="T4" fmla="*/ 4900 w 4902"/>
                      <a:gd name="T5" fmla="*/ 0 h 3"/>
                      <a:gd name="T6" fmla="*/ 0 w 4902"/>
                      <a:gd name="T7" fmla="*/ 0 h 3"/>
                      <a:gd name="T8" fmla="*/ 2 w 4902"/>
                      <a:gd name="T9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02" h="3">
                        <a:moveTo>
                          <a:pt x="2" y="3"/>
                        </a:moveTo>
                        <a:lnTo>
                          <a:pt x="4902" y="3"/>
                        </a:lnTo>
                        <a:lnTo>
                          <a:pt x="4900" y="0"/>
                        </a:lnTo>
                        <a:lnTo>
                          <a:pt x="0" y="0"/>
                        </a:lnTo>
                        <a:lnTo>
                          <a:pt x="2" y="3"/>
                        </a:lnTo>
                        <a:close/>
                      </a:path>
                    </a:pathLst>
                  </a:custGeom>
                  <a:solidFill>
                    <a:srgbClr val="B1909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" name="Freeform 12">
                    <a:extLst>
                      <a:ext uri="{FF2B5EF4-FFF2-40B4-BE49-F238E27FC236}">
                        <a16:creationId xmlns:a16="http://schemas.microsoft.com/office/drawing/2014/main" id="{0D44CB3A-4C75-B0BF-61C3-30AF3E6F0D1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4" y="3251"/>
                    <a:ext cx="1403" cy="35"/>
                  </a:xfrm>
                  <a:custGeom>
                    <a:avLst/>
                    <a:gdLst>
                      <a:gd name="T0" fmla="*/ 0 w 4902"/>
                      <a:gd name="T1" fmla="*/ 3 h 3"/>
                      <a:gd name="T2" fmla="*/ 4900 w 4902"/>
                      <a:gd name="T3" fmla="*/ 3 h 3"/>
                      <a:gd name="T4" fmla="*/ 4902 w 4902"/>
                      <a:gd name="T5" fmla="*/ 0 h 3"/>
                      <a:gd name="T6" fmla="*/ 2 w 4902"/>
                      <a:gd name="T7" fmla="*/ 0 h 3"/>
                      <a:gd name="T8" fmla="*/ 0 w 4902"/>
                      <a:gd name="T9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02" h="3">
                        <a:moveTo>
                          <a:pt x="0" y="3"/>
                        </a:moveTo>
                        <a:lnTo>
                          <a:pt x="4900" y="3"/>
                        </a:lnTo>
                        <a:lnTo>
                          <a:pt x="4902" y="0"/>
                        </a:lnTo>
                        <a:lnTo>
                          <a:pt x="2" y="0"/>
                        </a:lnTo>
                        <a:lnTo>
                          <a:pt x="0" y="3"/>
                        </a:lnTo>
                        <a:close/>
                      </a:path>
                    </a:pathLst>
                  </a:custGeom>
                  <a:solidFill>
                    <a:srgbClr val="AE8A8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" name="Rectangle 13">
                    <a:extLst>
                      <a:ext uri="{FF2B5EF4-FFF2-40B4-BE49-F238E27FC236}">
                        <a16:creationId xmlns:a16="http://schemas.microsoft.com/office/drawing/2014/main" id="{26A3B52A-3F13-6902-650B-4DEC281BEF5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54" y="3249"/>
                    <a:ext cx="1403" cy="35"/>
                  </a:xfrm>
                  <a:prstGeom prst="rect">
                    <a:avLst/>
                  </a:prstGeom>
                  <a:solidFill>
                    <a:srgbClr val="AA858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" name="Rectangle 14">
                    <a:extLst>
                      <a:ext uri="{FF2B5EF4-FFF2-40B4-BE49-F238E27FC236}">
                        <a16:creationId xmlns:a16="http://schemas.microsoft.com/office/drawing/2014/main" id="{CE58B743-19E7-3FD2-A7AA-BEBE304DF59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54" y="3245"/>
                    <a:ext cx="1403" cy="35"/>
                  </a:xfrm>
                  <a:prstGeom prst="rect">
                    <a:avLst/>
                  </a:prstGeom>
                  <a:solidFill>
                    <a:srgbClr val="A0757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" name="Rectangle 15">
                    <a:extLst>
                      <a:ext uri="{FF2B5EF4-FFF2-40B4-BE49-F238E27FC236}">
                        <a16:creationId xmlns:a16="http://schemas.microsoft.com/office/drawing/2014/main" id="{F82B057D-B2CE-C9AA-AC9D-E91AFD1236A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54" y="3242"/>
                    <a:ext cx="1403" cy="35"/>
                  </a:xfrm>
                  <a:prstGeom prst="rect">
                    <a:avLst/>
                  </a:prstGeom>
                  <a:solidFill>
                    <a:srgbClr val="97656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" name="Rectangle 16">
                    <a:extLst>
                      <a:ext uri="{FF2B5EF4-FFF2-40B4-BE49-F238E27FC236}">
                        <a16:creationId xmlns:a16="http://schemas.microsoft.com/office/drawing/2014/main" id="{45D08B9E-8FFC-9D0B-C8E8-69B3CB41074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54" y="3238"/>
                    <a:ext cx="1403" cy="35"/>
                  </a:xfrm>
                  <a:prstGeom prst="rect">
                    <a:avLst/>
                  </a:prstGeom>
                  <a:solidFill>
                    <a:srgbClr val="905A5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" name="Rectangle 17">
                    <a:extLst>
                      <a:ext uri="{FF2B5EF4-FFF2-40B4-BE49-F238E27FC236}">
                        <a16:creationId xmlns:a16="http://schemas.microsoft.com/office/drawing/2014/main" id="{504D500C-A67B-2327-2836-010BEBB6285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54" y="3233"/>
                    <a:ext cx="1403" cy="35"/>
                  </a:xfrm>
                  <a:prstGeom prst="rect">
                    <a:avLst/>
                  </a:prstGeom>
                  <a:solidFill>
                    <a:srgbClr val="83454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" name="Rectangle 18">
                    <a:extLst>
                      <a:ext uri="{FF2B5EF4-FFF2-40B4-BE49-F238E27FC236}">
                        <a16:creationId xmlns:a16="http://schemas.microsoft.com/office/drawing/2014/main" id="{DD170D95-86CE-C501-ED2B-1B84965D04A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54" y="3278"/>
                    <a:ext cx="1403" cy="35"/>
                  </a:xfrm>
                  <a:prstGeom prst="rect">
                    <a:avLst/>
                  </a:prstGeom>
                  <a:solidFill>
                    <a:srgbClr val="DFDBD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" name="Rectangle 19">
                    <a:extLst>
                      <a:ext uri="{FF2B5EF4-FFF2-40B4-BE49-F238E27FC236}">
                        <a16:creationId xmlns:a16="http://schemas.microsoft.com/office/drawing/2014/main" id="{608ECE20-EF24-B1E1-F0D0-F7555AD6374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54" y="3282"/>
                    <a:ext cx="1403" cy="35"/>
                  </a:xfrm>
                  <a:prstGeom prst="rect">
                    <a:avLst/>
                  </a:prstGeom>
                  <a:solidFill>
                    <a:srgbClr val="D5CB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" name="Rectangle 20">
                    <a:extLst>
                      <a:ext uri="{FF2B5EF4-FFF2-40B4-BE49-F238E27FC236}">
                        <a16:creationId xmlns:a16="http://schemas.microsoft.com/office/drawing/2014/main" id="{5C1DDE4B-948D-47AF-1FD7-AD18314BBE1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54" y="3286"/>
                    <a:ext cx="1403" cy="35"/>
                  </a:xfrm>
                  <a:prstGeom prst="rect">
                    <a:avLst/>
                  </a:prstGeom>
                  <a:solidFill>
                    <a:srgbClr val="CBBBB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" name="Rectangle 21">
                    <a:extLst>
                      <a:ext uri="{FF2B5EF4-FFF2-40B4-BE49-F238E27FC236}">
                        <a16:creationId xmlns:a16="http://schemas.microsoft.com/office/drawing/2014/main" id="{B50090BE-3576-353D-A564-6A96C3172F8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54" y="3289"/>
                    <a:ext cx="1403" cy="35"/>
                  </a:xfrm>
                  <a:prstGeom prst="rect">
                    <a:avLst/>
                  </a:prstGeom>
                  <a:solidFill>
                    <a:srgbClr val="C5B0B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" name="Rectangle 22">
                    <a:extLst>
                      <a:ext uri="{FF2B5EF4-FFF2-40B4-BE49-F238E27FC236}">
                        <a16:creationId xmlns:a16="http://schemas.microsoft.com/office/drawing/2014/main" id="{0FB6FC04-7788-8674-0D53-75258C3057F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54" y="3293"/>
                    <a:ext cx="1403" cy="35"/>
                  </a:xfrm>
                  <a:prstGeom prst="rect">
                    <a:avLst/>
                  </a:prstGeom>
                  <a:solidFill>
                    <a:srgbClr val="BBA0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" name="Freeform 23">
                    <a:extLst>
                      <a:ext uri="{FF2B5EF4-FFF2-40B4-BE49-F238E27FC236}">
                        <a16:creationId xmlns:a16="http://schemas.microsoft.com/office/drawing/2014/main" id="{39DE7B91-A397-D912-0963-BAD600B6466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4" y="3297"/>
                    <a:ext cx="1403" cy="35"/>
                  </a:xfrm>
                  <a:custGeom>
                    <a:avLst/>
                    <a:gdLst>
                      <a:gd name="T0" fmla="*/ 2 w 4902"/>
                      <a:gd name="T1" fmla="*/ 0 h 3"/>
                      <a:gd name="T2" fmla="*/ 4902 w 4902"/>
                      <a:gd name="T3" fmla="*/ 0 h 3"/>
                      <a:gd name="T4" fmla="*/ 4900 w 4902"/>
                      <a:gd name="T5" fmla="*/ 3 h 3"/>
                      <a:gd name="T6" fmla="*/ 0 w 4902"/>
                      <a:gd name="T7" fmla="*/ 3 h 3"/>
                      <a:gd name="T8" fmla="*/ 2 w 4902"/>
                      <a:gd name="T9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02" h="3">
                        <a:moveTo>
                          <a:pt x="2" y="0"/>
                        </a:moveTo>
                        <a:lnTo>
                          <a:pt x="4902" y="0"/>
                        </a:lnTo>
                        <a:lnTo>
                          <a:pt x="4900" y="3"/>
                        </a:lnTo>
                        <a:lnTo>
                          <a:pt x="0" y="3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solidFill>
                    <a:srgbClr val="B1909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" name="Freeform 24">
                    <a:extLst>
                      <a:ext uri="{FF2B5EF4-FFF2-40B4-BE49-F238E27FC236}">
                        <a16:creationId xmlns:a16="http://schemas.microsoft.com/office/drawing/2014/main" id="{E8F198F5-0930-914D-6116-51567DD3E6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4" y="3299"/>
                    <a:ext cx="1403" cy="35"/>
                  </a:xfrm>
                  <a:custGeom>
                    <a:avLst/>
                    <a:gdLst>
                      <a:gd name="T0" fmla="*/ 0 w 4902"/>
                      <a:gd name="T1" fmla="*/ 0 h 4"/>
                      <a:gd name="T2" fmla="*/ 4900 w 4902"/>
                      <a:gd name="T3" fmla="*/ 0 h 4"/>
                      <a:gd name="T4" fmla="*/ 4902 w 4902"/>
                      <a:gd name="T5" fmla="*/ 4 h 4"/>
                      <a:gd name="T6" fmla="*/ 2 w 4902"/>
                      <a:gd name="T7" fmla="*/ 4 h 4"/>
                      <a:gd name="T8" fmla="*/ 0 w 4902"/>
                      <a:gd name="T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02" h="4">
                        <a:moveTo>
                          <a:pt x="0" y="0"/>
                        </a:moveTo>
                        <a:lnTo>
                          <a:pt x="4900" y="0"/>
                        </a:lnTo>
                        <a:lnTo>
                          <a:pt x="4902" y="4"/>
                        </a:lnTo>
                        <a:lnTo>
                          <a:pt x="2" y="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E8A8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" name="Rectangle 25">
                    <a:extLst>
                      <a:ext uri="{FF2B5EF4-FFF2-40B4-BE49-F238E27FC236}">
                        <a16:creationId xmlns:a16="http://schemas.microsoft.com/office/drawing/2014/main" id="{F4010FB0-9486-1E80-0E67-1D1BE107BDF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54" y="3302"/>
                    <a:ext cx="1403" cy="35"/>
                  </a:xfrm>
                  <a:prstGeom prst="rect">
                    <a:avLst/>
                  </a:prstGeom>
                  <a:solidFill>
                    <a:srgbClr val="A7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" name="Rectangle 26">
                    <a:extLst>
                      <a:ext uri="{FF2B5EF4-FFF2-40B4-BE49-F238E27FC236}">
                        <a16:creationId xmlns:a16="http://schemas.microsoft.com/office/drawing/2014/main" id="{189E57A0-7F13-7B9A-DA9D-92A802456C1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54" y="3306"/>
                    <a:ext cx="1403" cy="35"/>
                  </a:xfrm>
                  <a:prstGeom prst="rect">
                    <a:avLst/>
                  </a:prstGeom>
                  <a:solidFill>
                    <a:srgbClr val="9D70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" name="Rectangle 27">
                    <a:extLst>
                      <a:ext uri="{FF2B5EF4-FFF2-40B4-BE49-F238E27FC236}">
                        <a16:creationId xmlns:a16="http://schemas.microsoft.com/office/drawing/2014/main" id="{A72AC312-0F5B-4B7C-D01F-8A33EE743E5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54" y="3310"/>
                    <a:ext cx="1403" cy="35"/>
                  </a:xfrm>
                  <a:prstGeom prst="rect">
                    <a:avLst/>
                  </a:prstGeom>
                  <a:solidFill>
                    <a:srgbClr val="93606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" name="Rectangle 28">
                    <a:extLst>
                      <a:ext uri="{FF2B5EF4-FFF2-40B4-BE49-F238E27FC236}">
                        <a16:creationId xmlns:a16="http://schemas.microsoft.com/office/drawing/2014/main" id="{93764D19-1D9A-B9DE-C172-6E00DE8EF04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54" y="3322"/>
                    <a:ext cx="1387" cy="27"/>
                  </a:xfrm>
                  <a:prstGeom prst="rect">
                    <a:avLst/>
                  </a:prstGeom>
                  <a:solidFill>
                    <a:srgbClr val="89505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5" name="Rectangle 29">
                    <a:extLst>
                      <a:ext uri="{FF2B5EF4-FFF2-40B4-BE49-F238E27FC236}">
                        <a16:creationId xmlns:a16="http://schemas.microsoft.com/office/drawing/2014/main" id="{A2FB461D-C1DF-7739-DFD9-766E7EC72FC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54" y="3326"/>
                    <a:ext cx="1411" cy="27"/>
                  </a:xfrm>
                  <a:prstGeom prst="rect">
                    <a:avLst/>
                  </a:prstGeom>
                  <a:solidFill>
                    <a:srgbClr val="8040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6" name="Rectangle 30">
                    <a:extLst>
                      <a:ext uri="{FF2B5EF4-FFF2-40B4-BE49-F238E27FC236}">
                        <a16:creationId xmlns:a16="http://schemas.microsoft.com/office/drawing/2014/main" id="{A2063E81-0203-D265-EE3F-255C313C40C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554" y="3293"/>
                    <a:ext cx="1419" cy="27"/>
                  </a:xfrm>
                  <a:prstGeom prst="rect">
                    <a:avLst/>
                  </a:prstGeom>
                  <a:solidFill>
                    <a:srgbClr val="8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" name="Rectangle 31">
                    <a:extLst>
                      <a:ext uri="{FF2B5EF4-FFF2-40B4-BE49-F238E27FC236}">
                        <a16:creationId xmlns:a16="http://schemas.microsoft.com/office/drawing/2014/main" id="{121F056D-D72F-2921-BC41-0D149D0C381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54" y="3188"/>
                    <a:ext cx="1403" cy="36"/>
                  </a:xfrm>
                  <a:prstGeom prst="rect">
                    <a:avLst/>
                  </a:prstGeom>
                  <a:solidFill>
                    <a:srgbClr val="8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" name="Freeform 32">
                    <a:extLst>
                      <a:ext uri="{FF2B5EF4-FFF2-40B4-BE49-F238E27FC236}">
                        <a16:creationId xmlns:a16="http://schemas.microsoft.com/office/drawing/2014/main" id="{988F7F93-F4E9-FF5B-0595-4DA810530D5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1" y="2016"/>
                    <a:ext cx="956" cy="1180"/>
                  </a:xfrm>
                  <a:custGeom>
                    <a:avLst/>
                    <a:gdLst>
                      <a:gd name="T0" fmla="*/ 0 w 3546"/>
                      <a:gd name="T1" fmla="*/ 2292 h 2410"/>
                      <a:gd name="T2" fmla="*/ 0 w 3546"/>
                      <a:gd name="T3" fmla="*/ 2410 h 2410"/>
                      <a:gd name="T4" fmla="*/ 3546 w 3546"/>
                      <a:gd name="T5" fmla="*/ 2410 h 2410"/>
                      <a:gd name="T6" fmla="*/ 3546 w 3546"/>
                      <a:gd name="T7" fmla="*/ 2292 h 2410"/>
                      <a:gd name="T8" fmla="*/ 3159 w 3546"/>
                      <a:gd name="T9" fmla="*/ 2292 h 2410"/>
                      <a:gd name="T10" fmla="*/ 3159 w 3546"/>
                      <a:gd name="T11" fmla="*/ 0 h 2410"/>
                      <a:gd name="T12" fmla="*/ 3095 w 3546"/>
                      <a:gd name="T13" fmla="*/ 0 h 2410"/>
                      <a:gd name="T14" fmla="*/ 3095 w 3546"/>
                      <a:gd name="T15" fmla="*/ 2292 h 2410"/>
                      <a:gd name="T16" fmla="*/ 0 w 3546"/>
                      <a:gd name="T17" fmla="*/ 2292 h 24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546" h="2410">
                        <a:moveTo>
                          <a:pt x="0" y="2292"/>
                        </a:moveTo>
                        <a:lnTo>
                          <a:pt x="0" y="2410"/>
                        </a:lnTo>
                        <a:lnTo>
                          <a:pt x="3546" y="2410"/>
                        </a:lnTo>
                        <a:lnTo>
                          <a:pt x="3546" y="2292"/>
                        </a:lnTo>
                        <a:lnTo>
                          <a:pt x="3159" y="2292"/>
                        </a:lnTo>
                        <a:lnTo>
                          <a:pt x="3159" y="0"/>
                        </a:lnTo>
                        <a:lnTo>
                          <a:pt x="3095" y="0"/>
                        </a:lnTo>
                        <a:lnTo>
                          <a:pt x="3095" y="2292"/>
                        </a:lnTo>
                        <a:lnTo>
                          <a:pt x="0" y="2292"/>
                        </a:lnTo>
                        <a:close/>
                      </a:path>
                    </a:pathLst>
                  </a:custGeom>
                  <a:solidFill>
                    <a:srgbClr val="FF8040"/>
                  </a:solidFill>
                  <a:ln w="793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" name="Rectangle 33">
                    <a:extLst>
                      <a:ext uri="{FF2B5EF4-FFF2-40B4-BE49-F238E27FC236}">
                        <a16:creationId xmlns:a16="http://schemas.microsoft.com/office/drawing/2014/main" id="{E088B924-02A7-B082-9A3F-B39C6D34B5D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47" y="3341"/>
                    <a:ext cx="1396" cy="75"/>
                  </a:xfrm>
                  <a:prstGeom prst="rect">
                    <a:avLst/>
                  </a:prstGeom>
                  <a:solidFill>
                    <a:srgbClr val="FF8040"/>
                  </a:solidFill>
                  <a:ln w="31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0" name="Freeform 34">
                    <a:extLst>
                      <a:ext uri="{FF2B5EF4-FFF2-40B4-BE49-F238E27FC236}">
                        <a16:creationId xmlns:a16="http://schemas.microsoft.com/office/drawing/2014/main" id="{70A2456B-65A0-17CF-AF92-525629AC751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600" y="2008"/>
                    <a:ext cx="349" cy="1196"/>
                  </a:xfrm>
                  <a:custGeom>
                    <a:avLst/>
                    <a:gdLst>
                      <a:gd name="T0" fmla="*/ 387 w 1161"/>
                      <a:gd name="T1" fmla="*/ 0 h 2410"/>
                      <a:gd name="T2" fmla="*/ 387 w 1161"/>
                      <a:gd name="T3" fmla="*/ 2292 h 2410"/>
                      <a:gd name="T4" fmla="*/ 0 w 1161"/>
                      <a:gd name="T5" fmla="*/ 2292 h 2410"/>
                      <a:gd name="T6" fmla="*/ 0 w 1161"/>
                      <a:gd name="T7" fmla="*/ 2410 h 2410"/>
                      <a:gd name="T8" fmla="*/ 1161 w 1161"/>
                      <a:gd name="T9" fmla="*/ 2410 h 2410"/>
                      <a:gd name="T10" fmla="*/ 1161 w 1161"/>
                      <a:gd name="T11" fmla="*/ 2292 h 2410"/>
                      <a:gd name="T12" fmla="*/ 453 w 1161"/>
                      <a:gd name="T13" fmla="*/ 2292 h 2410"/>
                      <a:gd name="T14" fmla="*/ 453 w 1161"/>
                      <a:gd name="T15" fmla="*/ 0 h 2410"/>
                      <a:gd name="T16" fmla="*/ 387 w 1161"/>
                      <a:gd name="T17" fmla="*/ 0 h 24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61" h="2410">
                        <a:moveTo>
                          <a:pt x="387" y="0"/>
                        </a:moveTo>
                        <a:lnTo>
                          <a:pt x="387" y="2292"/>
                        </a:lnTo>
                        <a:lnTo>
                          <a:pt x="0" y="2292"/>
                        </a:lnTo>
                        <a:lnTo>
                          <a:pt x="0" y="2410"/>
                        </a:lnTo>
                        <a:lnTo>
                          <a:pt x="1161" y="2410"/>
                        </a:lnTo>
                        <a:lnTo>
                          <a:pt x="1161" y="2292"/>
                        </a:lnTo>
                        <a:lnTo>
                          <a:pt x="453" y="2292"/>
                        </a:lnTo>
                        <a:lnTo>
                          <a:pt x="453" y="0"/>
                        </a:lnTo>
                        <a:lnTo>
                          <a:pt x="387" y="0"/>
                        </a:lnTo>
                        <a:close/>
                      </a:path>
                    </a:pathLst>
                  </a:custGeom>
                  <a:solidFill>
                    <a:srgbClr val="FF8040"/>
                  </a:solidFill>
                  <a:ln w="793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graphicFrame>
                <p:nvGraphicFramePr>
                  <p:cNvPr id="71" name="Object 35">
                    <a:extLst>
                      <a:ext uri="{FF2B5EF4-FFF2-40B4-BE49-F238E27FC236}">
                        <a16:creationId xmlns:a16="http://schemas.microsoft.com/office/drawing/2014/main" id="{B0068CBF-24D5-B56B-4454-65BA5BC0602E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1444" y="2121"/>
                  <a:ext cx="234" cy="1007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VISIO" r:id="rId4" imgW="749808" imgH="2020824" progId="Visio.Drawing.11">
                          <p:embed/>
                        </p:oleObj>
                      </mc:Choice>
                      <mc:Fallback>
                        <p:oleObj name="VISIO" r:id="rId4" imgW="749808" imgH="2020824" progId="Visio.Drawing.11">
                          <p:embed/>
                          <p:pic>
                            <p:nvPicPr>
                              <p:cNvPr id="71" name="Object 35">
                                <a:extLst>
                                  <a:ext uri="{FF2B5EF4-FFF2-40B4-BE49-F238E27FC236}">
                                    <a16:creationId xmlns:a16="http://schemas.microsoft.com/office/drawing/2014/main" id="{B0068CBF-24D5-B56B-4454-65BA5BC0602E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5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1444" y="2121"/>
                                <a:ext cx="234" cy="1007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72" name="Rectangle 36">
                    <a:extLst>
                      <a:ext uri="{FF2B5EF4-FFF2-40B4-BE49-F238E27FC236}">
                        <a16:creationId xmlns:a16="http://schemas.microsoft.com/office/drawing/2014/main" id="{B2CD2BBC-9472-D5AF-4EE6-9969E714159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93" y="1896"/>
                    <a:ext cx="1923" cy="37"/>
                  </a:xfrm>
                  <a:prstGeom prst="rect">
                    <a:avLst/>
                  </a:prstGeom>
                  <a:solidFill>
                    <a:srgbClr val="8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3" name="Rectangle 37">
                    <a:extLst>
                      <a:ext uri="{FF2B5EF4-FFF2-40B4-BE49-F238E27FC236}">
                        <a16:creationId xmlns:a16="http://schemas.microsoft.com/office/drawing/2014/main" id="{DD680A04-C413-2BD2-406E-9899A9CC412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93" y="1764"/>
                    <a:ext cx="1883" cy="67"/>
                  </a:xfrm>
                  <a:prstGeom prst="rect">
                    <a:avLst/>
                  </a:prstGeom>
                  <a:solidFill>
                    <a:srgbClr val="8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" name="Rectangle 38">
                    <a:extLst>
                      <a:ext uri="{FF2B5EF4-FFF2-40B4-BE49-F238E27FC236}">
                        <a16:creationId xmlns:a16="http://schemas.microsoft.com/office/drawing/2014/main" id="{0B5795DE-63BE-A7E4-8363-3AC27C2E4D9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86" y="1709"/>
                    <a:ext cx="1890" cy="66"/>
                  </a:xfrm>
                  <a:prstGeom prst="rect">
                    <a:avLst/>
                  </a:prstGeom>
                  <a:solidFill>
                    <a:srgbClr val="FF8040"/>
                  </a:solidFill>
                  <a:ln w="31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" name="Rectangle 39">
                    <a:extLst>
                      <a:ext uri="{FF2B5EF4-FFF2-40B4-BE49-F238E27FC236}">
                        <a16:creationId xmlns:a16="http://schemas.microsoft.com/office/drawing/2014/main" id="{AF2B8ECE-14D2-A40D-4F11-1DAFC114235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96" y="1933"/>
                    <a:ext cx="1882" cy="66"/>
                  </a:xfrm>
                  <a:prstGeom prst="rect">
                    <a:avLst/>
                  </a:prstGeom>
                  <a:solidFill>
                    <a:srgbClr val="FF8040"/>
                  </a:solidFill>
                  <a:ln w="31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" name="Rectangle 40">
                    <a:extLst>
                      <a:ext uri="{FF2B5EF4-FFF2-40B4-BE49-F238E27FC236}">
                        <a16:creationId xmlns:a16="http://schemas.microsoft.com/office/drawing/2014/main" id="{103813C4-0197-CB43-703B-6EE5F61CCFA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84" y="1932"/>
                    <a:ext cx="136" cy="6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6" name="Oval 42">
                  <a:extLst>
                    <a:ext uri="{FF2B5EF4-FFF2-40B4-BE49-F238E27FC236}">
                      <a16:creationId xmlns:a16="http://schemas.microsoft.com/office/drawing/2014/main" id="{570AAD2C-B86F-A412-A26E-32B0F4EDCC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78000" y="3016282"/>
                  <a:ext cx="654017" cy="761936"/>
                </a:xfrm>
                <a:prstGeom prst="ellips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BF56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99003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aphicFrame>
              <p:nvGraphicFramePr>
                <p:cNvPr id="37" name="Object 43">
                  <a:extLst>
                    <a:ext uri="{FF2B5EF4-FFF2-40B4-BE49-F238E27FC236}">
                      <a16:creationId xmlns:a16="http://schemas.microsoft.com/office/drawing/2014/main" id="{70F9C4F6-B174-6130-6AE1-6FB9159FD8AF}"/>
                    </a:ext>
                  </a:extLst>
                </p:cNvPr>
                <p:cNvGraphicFramePr>
                  <a:graphicFrameLocks noGrp="1" noChangeAspect="1"/>
                </p:cNvGraphicFramePr>
                <p:nvPr>
                  <p:ph idx="1"/>
                </p:nvPr>
              </p:nvGraphicFramePr>
              <p:xfrm>
                <a:off x="1801813" y="3327400"/>
                <a:ext cx="4662487" cy="16033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VISIO" r:id="rId6" imgW="4660245" imgH="159754" progId="Visio.Drawing.11">
                        <p:embed/>
                      </p:oleObj>
                    </mc:Choice>
                    <mc:Fallback>
                      <p:oleObj name="VISIO" r:id="rId6" imgW="4660245" imgH="159754" progId="Visio.Drawing.11">
                        <p:embed/>
                        <p:pic>
                          <p:nvPicPr>
                            <p:cNvPr id="37" name="Object 43">
                              <a:extLst>
                                <a:ext uri="{FF2B5EF4-FFF2-40B4-BE49-F238E27FC236}">
                                  <a16:creationId xmlns:a16="http://schemas.microsoft.com/office/drawing/2014/main" id="{70F9C4F6-B174-6130-6AE1-6FB9159FD8AF}"/>
                                </a:ext>
                              </a:extLst>
                            </p:cNvPr>
                            <p:cNvPicPr>
                              <a:picLocks noGrp="1"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01813" y="3327400"/>
                              <a:ext cx="4662487" cy="16033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38" name="Oval 44">
                  <a:extLst>
                    <a:ext uri="{FF2B5EF4-FFF2-40B4-BE49-F238E27FC236}">
                      <a16:creationId xmlns:a16="http://schemas.microsoft.com/office/drawing/2014/main" id="{C72A77B1-A71B-3A60-EEEF-AC66EBFCEC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48000" y="1625600"/>
                  <a:ext cx="342900" cy="1397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" name="Line 45">
                  <a:extLst>
                    <a:ext uri="{FF2B5EF4-FFF2-40B4-BE49-F238E27FC236}">
                      <a16:creationId xmlns:a16="http://schemas.microsoft.com/office/drawing/2014/main" id="{58E3A1A8-4344-CF16-3D7E-B32FB462B2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90900" y="1689100"/>
                  <a:ext cx="317500" cy="15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00CA252-D9B5-1F99-DD0C-1CD85C0D13E1}"/>
                  </a:ext>
                </a:extLst>
              </p:cNvPr>
              <p:cNvSpPr txBox="1"/>
              <p:nvPr/>
            </p:nvSpPr>
            <p:spPr>
              <a:xfrm rot="426133">
                <a:off x="6108746" y="2439572"/>
                <a:ext cx="13277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drive beam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3F5203A-8555-2AAA-EEC1-739A7B283DA6}"/>
                  </a:ext>
                </a:extLst>
              </p:cNvPr>
              <p:cNvSpPr txBox="1"/>
              <p:nvPr/>
            </p:nvSpPr>
            <p:spPr>
              <a:xfrm rot="232635">
                <a:off x="6069146" y="1251968"/>
                <a:ext cx="13170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main beam</a:t>
                </a:r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9A63A33E-25C2-073C-07A6-C5CCD4698F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84685" y="1559022"/>
                <a:ext cx="2166575" cy="201241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DEAEF75-1930-505C-D21B-3D002F673587}"/>
                  </a:ext>
                </a:extLst>
              </p:cNvPr>
              <p:cNvSpPr/>
              <p:nvPr/>
            </p:nvSpPr>
            <p:spPr>
              <a:xfrm>
                <a:off x="7943850" y="1933575"/>
                <a:ext cx="1362075" cy="1181100"/>
              </a:xfrm>
              <a:custGeom>
                <a:avLst/>
                <a:gdLst>
                  <a:gd name="connsiteX0" fmla="*/ 666750 w 1362075"/>
                  <a:gd name="connsiteY0" fmla="*/ 752475 h 1181100"/>
                  <a:gd name="connsiteX1" fmla="*/ 0 w 1362075"/>
                  <a:gd name="connsiteY1" fmla="*/ 752475 h 1181100"/>
                  <a:gd name="connsiteX2" fmla="*/ 0 w 1362075"/>
                  <a:gd name="connsiteY2" fmla="*/ 1181100 h 1181100"/>
                  <a:gd name="connsiteX3" fmla="*/ 1362075 w 1362075"/>
                  <a:gd name="connsiteY3" fmla="*/ 1181100 h 1181100"/>
                  <a:gd name="connsiteX4" fmla="*/ 1362075 w 1362075"/>
                  <a:gd name="connsiteY4" fmla="*/ 771525 h 1181100"/>
                  <a:gd name="connsiteX5" fmla="*/ 1162050 w 1362075"/>
                  <a:gd name="connsiteY5" fmla="*/ 771525 h 1181100"/>
                  <a:gd name="connsiteX6" fmla="*/ 1162050 w 1362075"/>
                  <a:gd name="connsiteY6" fmla="*/ 0 h 1181100"/>
                  <a:gd name="connsiteX7" fmla="*/ 666750 w 1362075"/>
                  <a:gd name="connsiteY7" fmla="*/ 0 h 1181100"/>
                  <a:gd name="connsiteX8" fmla="*/ 666750 w 1362075"/>
                  <a:gd name="connsiteY8" fmla="*/ 752475 h 118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62075" h="1181100">
                    <a:moveTo>
                      <a:pt x="666750" y="752475"/>
                    </a:moveTo>
                    <a:lnTo>
                      <a:pt x="0" y="752475"/>
                    </a:lnTo>
                    <a:lnTo>
                      <a:pt x="0" y="1181100"/>
                    </a:lnTo>
                    <a:lnTo>
                      <a:pt x="1362075" y="1181100"/>
                    </a:lnTo>
                    <a:lnTo>
                      <a:pt x="1362075" y="771525"/>
                    </a:lnTo>
                    <a:lnTo>
                      <a:pt x="1162050" y="771525"/>
                    </a:lnTo>
                    <a:lnTo>
                      <a:pt x="1162050" y="0"/>
                    </a:lnTo>
                    <a:lnTo>
                      <a:pt x="666750" y="0"/>
                    </a:lnTo>
                    <a:lnTo>
                      <a:pt x="666750" y="752475"/>
                    </a:lnTo>
                    <a:close/>
                  </a:path>
                </a:pathLst>
              </a:custGeom>
              <a:noFill/>
              <a:ln w="19050">
                <a:solidFill>
                  <a:srgbClr val="00B0F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2425FE5-5806-DD6F-0A19-8AE34D84FBFB}"/>
                  </a:ext>
                </a:extLst>
              </p:cNvPr>
              <p:cNvSpPr txBox="1"/>
              <p:nvPr/>
            </p:nvSpPr>
            <p:spPr>
              <a:xfrm>
                <a:off x="9261448" y="3055226"/>
                <a:ext cx="2874791" cy="615553"/>
              </a:xfrm>
              <a:prstGeom prst="rect">
                <a:avLst/>
              </a:prstGeom>
              <a:noFill/>
              <a:ln w="19050">
                <a:solidFill>
                  <a:srgbClr val="00B0F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609C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Power Extraction and Transfer Structure (PETS)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DD37E29-D68A-86E7-9E05-654995765CCE}"/>
                  </a:ext>
                </a:extLst>
              </p:cNvPr>
              <p:cNvSpPr/>
              <p:nvPr/>
            </p:nvSpPr>
            <p:spPr>
              <a:xfrm>
                <a:off x="8533521" y="1561003"/>
                <a:ext cx="1715379" cy="323956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11C65C6-D261-9C62-00E6-E460B87C6839}"/>
                  </a:ext>
                </a:extLst>
              </p:cNvPr>
              <p:cNvSpPr txBox="1"/>
              <p:nvPr/>
            </p:nvSpPr>
            <p:spPr>
              <a:xfrm>
                <a:off x="10196538" y="1238109"/>
                <a:ext cx="1517461" cy="36933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609C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Accelerator</a:t>
                </a:r>
              </a:p>
            </p:txBody>
          </p:sp>
        </p:grpSp>
      </p:grpSp>
      <p:sp>
        <p:nvSpPr>
          <p:cNvPr id="77" name="Text Placeholder 4">
            <a:extLst>
              <a:ext uri="{FF2B5EF4-FFF2-40B4-BE49-F238E27FC236}">
                <a16:creationId xmlns:a16="http://schemas.microsoft.com/office/drawing/2014/main" id="{C792F01A-A8F4-94B4-6D8C-0472F5B8D214}"/>
              </a:ext>
            </a:extLst>
          </p:cNvPr>
          <p:cNvSpPr txBox="1">
            <a:spLocks/>
          </p:cNvSpPr>
          <p:nvPr/>
        </p:nvSpPr>
        <p:spPr>
          <a:xfrm>
            <a:off x="5325429" y="645229"/>
            <a:ext cx="3091847" cy="3747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0958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2667" b="1" kern="1200" baseline="0">
                <a:solidFill>
                  <a:srgbClr val="0065A2"/>
                </a:solidFill>
                <a:latin typeface="+mn-lt"/>
                <a:ea typeface="+mn-ea"/>
                <a:cs typeface="+mn-cs"/>
              </a:defRPr>
            </a:lvl1pPr>
            <a:lvl2pPr marL="694249" indent="-315376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1007" indent="-249760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49881" indent="-228594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754" indent="-228594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Two Beam Acceleration </a:t>
            </a:r>
          </a:p>
        </p:txBody>
      </p:sp>
    </p:spTree>
    <p:extLst>
      <p:ext uri="{BB962C8B-B14F-4D97-AF65-F5344CB8AC3E}">
        <p14:creationId xmlns:p14="http://schemas.microsoft.com/office/powerpoint/2010/main" val="247943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6BF27-E59E-6083-8966-094F704F5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44" y="56429"/>
            <a:ext cx="8559759" cy="477577"/>
          </a:xfrm>
        </p:spPr>
        <p:txBody>
          <a:bodyPr/>
          <a:lstStyle/>
          <a:p>
            <a:r>
              <a:rPr lang="en-US" altLang="zh-CN" sz="2400" cap="none" dirty="0"/>
              <a:t>The Argonne Wakefield Accelerator (AWA)</a:t>
            </a:r>
            <a:r>
              <a:rPr lang="en-US" sz="2400" cap="none" dirty="0"/>
              <a:t> Facility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5E6BA6-CA8D-FDC0-0936-6C56B09AAD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2" y="616492"/>
            <a:ext cx="8372901" cy="374786"/>
          </a:xfrm>
        </p:spPr>
        <p:txBody>
          <a:bodyPr/>
          <a:lstStyle/>
          <a:p>
            <a:r>
              <a:rPr lang="en-US" u="sng" dirty="0"/>
              <a:t>Beam Test Facility </a:t>
            </a:r>
            <a:r>
              <a:rPr lang="en-US" dirty="0"/>
              <a:t>to enable novel acceleration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E60CD-AD73-6400-56C2-6928C2A1C3F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14DC8DA-747A-02A7-2A05-9EC9BEA431C5}"/>
              </a:ext>
            </a:extLst>
          </p:cNvPr>
          <p:cNvGrpSpPr/>
          <p:nvPr/>
        </p:nvGrpSpPr>
        <p:grpSpPr>
          <a:xfrm>
            <a:off x="799471" y="2023089"/>
            <a:ext cx="7767534" cy="1698501"/>
            <a:chOff x="396790" y="1689234"/>
            <a:chExt cx="8630593" cy="1887223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BD5C9CB4-21EE-C822-E039-1091691F58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790" y="1689234"/>
              <a:ext cx="8630593" cy="1887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196BDE-088C-7BAA-5EFD-BC78D6692F6C}"/>
                </a:ext>
              </a:extLst>
            </p:cNvPr>
            <p:cNvSpPr/>
            <p:nvPr/>
          </p:nvSpPr>
          <p:spPr>
            <a:xfrm>
              <a:off x="485848" y="1716056"/>
              <a:ext cx="619052" cy="4235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sp>
        <p:nvSpPr>
          <p:cNvPr id="8" name="Parallelogram 7">
            <a:extLst>
              <a:ext uri="{FF2B5EF4-FFF2-40B4-BE49-F238E27FC236}">
                <a16:creationId xmlns:a16="http://schemas.microsoft.com/office/drawing/2014/main" id="{8D6E5938-7D0F-819B-CECA-AFE96D134AEE}"/>
              </a:ext>
            </a:extLst>
          </p:cNvPr>
          <p:cNvSpPr/>
          <p:nvPr/>
        </p:nvSpPr>
        <p:spPr>
          <a:xfrm flipV="1">
            <a:off x="5977801" y="1994868"/>
            <a:ext cx="659049" cy="398255"/>
          </a:xfrm>
          <a:prstGeom prst="parallelogram">
            <a:avLst>
              <a:gd name="adj" fmla="val 21113"/>
            </a:avLst>
          </a:prstGeom>
          <a:noFill/>
          <a:ln w="28575">
            <a:solidFill>
              <a:srgbClr val="CD202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2F6D9598-8D85-64C7-A2C1-F436FC5E454B}"/>
              </a:ext>
            </a:extLst>
          </p:cNvPr>
          <p:cNvSpPr/>
          <p:nvPr/>
        </p:nvSpPr>
        <p:spPr>
          <a:xfrm flipV="1">
            <a:off x="1120170" y="3348391"/>
            <a:ext cx="1206853" cy="381182"/>
          </a:xfrm>
          <a:prstGeom prst="parallelogram">
            <a:avLst>
              <a:gd name="adj" fmla="val 14655"/>
            </a:avLst>
          </a:prstGeom>
          <a:noFill/>
          <a:ln w="28575">
            <a:solidFill>
              <a:srgbClr val="4D008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BE197A-E8FC-2F97-EB9C-AB38A1E5827D}"/>
              </a:ext>
            </a:extLst>
          </p:cNvPr>
          <p:cNvSpPr txBox="1"/>
          <p:nvPr/>
        </p:nvSpPr>
        <p:spPr>
          <a:xfrm>
            <a:off x="478539" y="1638766"/>
            <a:ext cx="2770457" cy="7119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2296" tIns="41148" rIns="82296" bIns="4114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405"/>
              </a:spcBef>
            </a:pPr>
            <a:r>
              <a:rPr lang="en-US" sz="1260" b="1" dirty="0">
                <a:solidFill>
                  <a:schemeClr val="tx2"/>
                </a:solidFill>
                <a:ea typeface="+mn-lt"/>
                <a:cs typeface="+mn-lt"/>
              </a:rPr>
              <a:t>Drive RF Photoinjector (65 MeV)</a:t>
            </a:r>
            <a:endParaRPr lang="en-US" sz="1260" dirty="0">
              <a:solidFill>
                <a:schemeClr val="tx2"/>
              </a:solidFill>
              <a:ea typeface="+mn-lt"/>
              <a:cs typeface="+mn-lt"/>
            </a:endParaRPr>
          </a:p>
          <a:p>
            <a:pPr marL="314322" lvl="1" indent="-212882">
              <a:spcBef>
                <a:spcPts val="405"/>
              </a:spcBef>
              <a:buFont typeface="Arial"/>
              <a:buChar char="•"/>
            </a:pPr>
            <a:r>
              <a:rPr lang="en-US" sz="1080" dirty="0">
                <a:solidFill>
                  <a:schemeClr val="tx2"/>
                </a:solidFill>
                <a:ea typeface="+mn-lt"/>
                <a:cs typeface="+mn-lt"/>
              </a:rPr>
              <a:t>single bunch: </a:t>
            </a:r>
            <a:r>
              <a:rPr lang="en-US" sz="1080" u="sng" dirty="0">
                <a:solidFill>
                  <a:schemeClr val="tx2"/>
                </a:solidFill>
                <a:ea typeface="+mn-lt"/>
                <a:cs typeface="+mn-lt"/>
              </a:rPr>
              <a:t>100nC</a:t>
            </a:r>
          </a:p>
          <a:p>
            <a:pPr marL="314322" lvl="1" indent="-212882">
              <a:spcBef>
                <a:spcPts val="405"/>
              </a:spcBef>
              <a:buFont typeface="Arial"/>
              <a:buChar char="•"/>
            </a:pPr>
            <a:r>
              <a:rPr lang="en-US" sz="1080" dirty="0">
                <a:solidFill>
                  <a:schemeClr val="tx2"/>
                </a:solidFill>
                <a:ea typeface="+mn-lt"/>
                <a:cs typeface="+mn-lt"/>
              </a:rPr>
              <a:t>bunch train: </a:t>
            </a:r>
            <a:r>
              <a:rPr lang="en-US" sz="1080" u="sng" dirty="0">
                <a:solidFill>
                  <a:schemeClr val="tx2"/>
                </a:solidFill>
                <a:ea typeface="+mn-lt"/>
                <a:cs typeface="+mn-lt"/>
              </a:rPr>
              <a:t>600 </a:t>
            </a:r>
            <a:r>
              <a:rPr lang="en-US" sz="1080" u="sng" dirty="0" err="1">
                <a:solidFill>
                  <a:schemeClr val="tx2"/>
                </a:solidFill>
                <a:ea typeface="+mn-lt"/>
                <a:cs typeface="+mn-lt"/>
              </a:rPr>
              <a:t>nC</a:t>
            </a:r>
            <a:endParaRPr lang="en-US" sz="1080" u="sng" dirty="0">
              <a:solidFill>
                <a:schemeClr val="tx2"/>
              </a:solidFill>
              <a:ea typeface="+mn-lt"/>
              <a:cs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F35960-7C77-F579-D396-A357A517EDEA}"/>
              </a:ext>
            </a:extLst>
          </p:cNvPr>
          <p:cNvSpPr txBox="1"/>
          <p:nvPr/>
        </p:nvSpPr>
        <p:spPr>
          <a:xfrm>
            <a:off x="780291" y="3808419"/>
            <a:ext cx="4005903" cy="7119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2296" tIns="41148" rIns="82296" bIns="4114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405"/>
              </a:spcBef>
            </a:pPr>
            <a:r>
              <a:rPr lang="en-US" sz="1260" b="1" dirty="0">
                <a:solidFill>
                  <a:schemeClr val="accent3"/>
                </a:solidFill>
                <a:ea typeface="+mn-lt"/>
                <a:cs typeface="+mn-lt"/>
              </a:rPr>
              <a:t>Argonne Cathode Test Stand (2-4 MeV)</a:t>
            </a:r>
            <a:endParaRPr lang="en-US" sz="1260" dirty="0">
              <a:solidFill>
                <a:schemeClr val="accent3"/>
              </a:solidFill>
              <a:ea typeface="+mn-lt"/>
              <a:cs typeface="+mn-lt"/>
            </a:endParaRPr>
          </a:p>
          <a:p>
            <a:pPr marL="314322" indent="-212882">
              <a:spcBef>
                <a:spcPts val="405"/>
              </a:spcBef>
              <a:buFont typeface="Arial"/>
              <a:buChar char="•"/>
            </a:pPr>
            <a:r>
              <a:rPr lang="en-US" sz="1080" dirty="0">
                <a:solidFill>
                  <a:schemeClr val="accent3"/>
                </a:solidFill>
                <a:ea typeface="+mn-lt"/>
                <a:cs typeface="+mn-lt"/>
              </a:rPr>
              <a:t>Cathode research and diagnostics</a:t>
            </a:r>
          </a:p>
          <a:p>
            <a:pPr marL="314322" indent="-212882">
              <a:spcBef>
                <a:spcPts val="405"/>
              </a:spcBef>
              <a:buFont typeface="Arial"/>
              <a:buChar char="•"/>
            </a:pPr>
            <a:r>
              <a:rPr lang="en-US" sz="1080" dirty="0">
                <a:solidFill>
                  <a:schemeClr val="accent3"/>
                </a:solidFill>
                <a:ea typeface="+mn-lt"/>
                <a:cs typeface="+mn-lt"/>
              </a:rPr>
              <a:t>Physics of high-gradient breakdown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FD90BC-CB4E-7062-E5DB-ADB7A60C7EA6}"/>
              </a:ext>
            </a:extLst>
          </p:cNvPr>
          <p:cNvSpPr txBox="1"/>
          <p:nvPr/>
        </p:nvSpPr>
        <p:spPr>
          <a:xfrm>
            <a:off x="4885860" y="1188280"/>
            <a:ext cx="3223743" cy="7119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2296" tIns="41148" rIns="82296" bIns="4114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405"/>
              </a:spcBef>
            </a:pPr>
            <a:r>
              <a:rPr lang="en-US" sz="1260" b="1" dirty="0">
                <a:solidFill>
                  <a:schemeClr val="accent6"/>
                </a:solidFill>
                <a:ea typeface="+mn-lt"/>
                <a:cs typeface="+mn-lt"/>
              </a:rPr>
              <a:t>Witness RF photoinjector (15 MeV)</a:t>
            </a:r>
            <a:endParaRPr lang="en-US" sz="1260" dirty="0">
              <a:solidFill>
                <a:schemeClr val="accent6"/>
              </a:solidFill>
              <a:ea typeface="+mn-lt"/>
              <a:cs typeface="+mn-lt"/>
            </a:endParaRPr>
          </a:p>
          <a:p>
            <a:pPr marL="314322" indent="-212882">
              <a:spcBef>
                <a:spcPts val="405"/>
              </a:spcBef>
              <a:buFont typeface="Arial"/>
              <a:buChar char="•"/>
            </a:pPr>
            <a:r>
              <a:rPr lang="en-US" sz="1080" dirty="0">
                <a:solidFill>
                  <a:schemeClr val="accent6"/>
                </a:solidFill>
                <a:ea typeface="+mn-lt"/>
                <a:cs typeface="+mn-lt"/>
              </a:rPr>
              <a:t>Provides two-beam capability</a:t>
            </a:r>
          </a:p>
          <a:p>
            <a:pPr marL="314322" indent="-212882">
              <a:spcBef>
                <a:spcPts val="405"/>
              </a:spcBef>
              <a:buFont typeface="Arial"/>
              <a:buChar char="•"/>
            </a:pPr>
            <a:r>
              <a:rPr lang="en-US" sz="1080" dirty="0">
                <a:solidFill>
                  <a:schemeClr val="accent6"/>
                </a:solidFill>
                <a:ea typeface="+mn-lt"/>
                <a:cs typeface="+mn-lt"/>
              </a:rPr>
              <a:t>Bright beams for low-energy experiments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E94888-DA22-B496-294D-27EB1EBE21CC}"/>
              </a:ext>
            </a:extLst>
          </p:cNvPr>
          <p:cNvSpPr txBox="1"/>
          <p:nvPr/>
        </p:nvSpPr>
        <p:spPr>
          <a:xfrm>
            <a:off x="4542893" y="3641470"/>
            <a:ext cx="2570165" cy="7119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2296" tIns="41148" rIns="82296" bIns="4114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405"/>
              </a:spcBef>
            </a:pPr>
            <a:r>
              <a:rPr lang="en-US" sz="1260" b="1" dirty="0">
                <a:solidFill>
                  <a:srgbClr val="FF6632"/>
                </a:solidFill>
                <a:ea typeface="+mn-lt"/>
                <a:cs typeface="+mn-lt"/>
              </a:rPr>
              <a:t>Experimental Switchyard </a:t>
            </a:r>
            <a:endParaRPr lang="en-US" sz="1260" dirty="0">
              <a:solidFill>
                <a:srgbClr val="FF6632"/>
              </a:solidFill>
              <a:ea typeface="+mn-lt"/>
              <a:cs typeface="+mn-lt"/>
            </a:endParaRPr>
          </a:p>
          <a:p>
            <a:pPr indent="-212882">
              <a:spcBef>
                <a:spcPts val="405"/>
              </a:spcBef>
              <a:buFont typeface="Arial"/>
              <a:buChar char="•"/>
            </a:pPr>
            <a:r>
              <a:rPr lang="en-US" sz="1080" dirty="0">
                <a:solidFill>
                  <a:srgbClr val="FF6632"/>
                </a:solidFill>
                <a:ea typeface="+mn-lt"/>
                <a:cs typeface="+mn-lt"/>
              </a:rPr>
              <a:t>Highly reconfigurable </a:t>
            </a:r>
          </a:p>
          <a:p>
            <a:pPr indent="-212882">
              <a:spcBef>
                <a:spcPts val="405"/>
              </a:spcBef>
              <a:buFont typeface="Arial"/>
              <a:buChar char="•"/>
            </a:pPr>
            <a:r>
              <a:rPr lang="en-US" sz="1080" dirty="0">
                <a:solidFill>
                  <a:srgbClr val="FF6632"/>
                </a:solidFill>
                <a:ea typeface="+mn-lt"/>
                <a:cs typeface="+mn-lt"/>
              </a:rPr>
              <a:t>6D phase space manipulation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1FE67AB-278E-2AEF-0270-CE0A1A3607D4}"/>
              </a:ext>
            </a:extLst>
          </p:cNvPr>
          <p:cNvSpPr/>
          <p:nvPr/>
        </p:nvSpPr>
        <p:spPr>
          <a:xfrm>
            <a:off x="2432037" y="2020110"/>
            <a:ext cx="4862840" cy="1577340"/>
          </a:xfrm>
          <a:custGeom>
            <a:avLst/>
            <a:gdLst>
              <a:gd name="connsiteX0" fmla="*/ 0 w 5334000"/>
              <a:gd name="connsiteY0" fmla="*/ 0 h 1752600"/>
              <a:gd name="connsiteX1" fmla="*/ 247650 w 5334000"/>
              <a:gd name="connsiteY1" fmla="*/ 1752600 h 1752600"/>
              <a:gd name="connsiteX2" fmla="*/ 5334000 w 5334000"/>
              <a:gd name="connsiteY2" fmla="*/ 1752600 h 1752600"/>
              <a:gd name="connsiteX3" fmla="*/ 5157787 w 5334000"/>
              <a:gd name="connsiteY3" fmla="*/ 595313 h 1752600"/>
              <a:gd name="connsiteX4" fmla="*/ 3890962 w 5334000"/>
              <a:gd name="connsiteY4" fmla="*/ 595313 h 1752600"/>
              <a:gd name="connsiteX5" fmla="*/ 3762375 w 5334000"/>
              <a:gd name="connsiteY5" fmla="*/ 0 h 1752600"/>
              <a:gd name="connsiteX6" fmla="*/ 0 w 5334000"/>
              <a:gd name="connsiteY6" fmla="*/ 0 h 1752600"/>
              <a:gd name="connsiteX0" fmla="*/ 0 w 5403156"/>
              <a:gd name="connsiteY0" fmla="*/ 0 h 1752600"/>
              <a:gd name="connsiteX1" fmla="*/ 247650 w 5403156"/>
              <a:gd name="connsiteY1" fmla="*/ 1752600 h 1752600"/>
              <a:gd name="connsiteX2" fmla="*/ 5403156 w 5403156"/>
              <a:gd name="connsiteY2" fmla="*/ 1752600 h 1752600"/>
              <a:gd name="connsiteX3" fmla="*/ 5157787 w 5403156"/>
              <a:gd name="connsiteY3" fmla="*/ 595313 h 1752600"/>
              <a:gd name="connsiteX4" fmla="*/ 3890962 w 5403156"/>
              <a:gd name="connsiteY4" fmla="*/ 595313 h 1752600"/>
              <a:gd name="connsiteX5" fmla="*/ 3762375 w 5403156"/>
              <a:gd name="connsiteY5" fmla="*/ 0 h 1752600"/>
              <a:gd name="connsiteX6" fmla="*/ 0 w 5403156"/>
              <a:gd name="connsiteY6" fmla="*/ 0 h 1752600"/>
              <a:gd name="connsiteX0" fmla="*/ 0 w 5403156"/>
              <a:gd name="connsiteY0" fmla="*/ 0 h 1752600"/>
              <a:gd name="connsiteX1" fmla="*/ 247650 w 5403156"/>
              <a:gd name="connsiteY1" fmla="*/ 1752600 h 1752600"/>
              <a:gd name="connsiteX2" fmla="*/ 5403156 w 5403156"/>
              <a:gd name="connsiteY2" fmla="*/ 1752600 h 1752600"/>
              <a:gd name="connsiteX3" fmla="*/ 5110162 w 5403156"/>
              <a:gd name="connsiteY3" fmla="*/ 592138 h 1752600"/>
              <a:gd name="connsiteX4" fmla="*/ 3890962 w 5403156"/>
              <a:gd name="connsiteY4" fmla="*/ 595313 h 1752600"/>
              <a:gd name="connsiteX5" fmla="*/ 3762375 w 5403156"/>
              <a:gd name="connsiteY5" fmla="*/ 0 h 1752600"/>
              <a:gd name="connsiteX6" fmla="*/ 0 w 5403156"/>
              <a:gd name="connsiteY6" fmla="*/ 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03156" h="1752600">
                <a:moveTo>
                  <a:pt x="0" y="0"/>
                </a:moveTo>
                <a:lnTo>
                  <a:pt x="247650" y="1752600"/>
                </a:lnTo>
                <a:lnTo>
                  <a:pt x="5403156" y="1752600"/>
                </a:lnTo>
                <a:lnTo>
                  <a:pt x="5110162" y="592138"/>
                </a:lnTo>
                <a:lnTo>
                  <a:pt x="3890962" y="595313"/>
                </a:lnTo>
                <a:lnTo>
                  <a:pt x="3762375" y="0"/>
                </a:lnTo>
                <a:lnTo>
                  <a:pt x="0" y="0"/>
                </a:lnTo>
                <a:close/>
              </a:path>
            </a:pathLst>
          </a:custGeom>
          <a:noFill/>
          <a:ln w="28575">
            <a:solidFill>
              <a:srgbClr val="FF663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C776E18F-FD04-DCA6-7B90-0AC5363060E4}"/>
              </a:ext>
            </a:extLst>
          </p:cNvPr>
          <p:cNvSpPr/>
          <p:nvPr/>
        </p:nvSpPr>
        <p:spPr>
          <a:xfrm flipV="1">
            <a:off x="766575" y="2656284"/>
            <a:ext cx="1719469" cy="461965"/>
          </a:xfrm>
          <a:prstGeom prst="parallelogram">
            <a:avLst>
              <a:gd name="adj" fmla="val 14655"/>
            </a:avLst>
          </a:prstGeom>
          <a:noFill/>
          <a:ln w="28575">
            <a:solidFill>
              <a:srgbClr val="0082C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5647013F-CDB8-0E76-B7A9-EBEE46B1023D}"/>
              </a:ext>
            </a:extLst>
          </p:cNvPr>
          <p:cNvSpPr/>
          <p:nvPr/>
        </p:nvSpPr>
        <p:spPr>
          <a:xfrm>
            <a:off x="780291" y="2478193"/>
            <a:ext cx="1546732" cy="113259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FAC11D-0031-54D1-3254-676B1275F6DA}"/>
              </a:ext>
            </a:extLst>
          </p:cNvPr>
          <p:cNvSpPr txBox="1"/>
          <p:nvPr/>
        </p:nvSpPr>
        <p:spPr>
          <a:xfrm>
            <a:off x="6882577" y="3840681"/>
            <a:ext cx="2063184" cy="9294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2296" tIns="41148" rIns="82296" bIns="4114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405"/>
              </a:spcBef>
            </a:pPr>
            <a:r>
              <a:rPr lang="en-US" sz="1200" b="1" dirty="0">
                <a:solidFill>
                  <a:srgbClr val="000000"/>
                </a:solidFill>
                <a:ea typeface="+mn-lt"/>
                <a:cs typeface="+mn-lt"/>
              </a:rPr>
              <a:t>Laser</a:t>
            </a:r>
          </a:p>
          <a:p>
            <a:pPr marL="314322" indent="-212882">
              <a:spcBef>
                <a:spcPts val="405"/>
              </a:spcBef>
              <a:buFont typeface="Arial"/>
              <a:buChar char="•"/>
            </a:pPr>
            <a:r>
              <a:rPr lang="pt-BR" sz="1050" dirty="0">
                <a:solidFill>
                  <a:srgbClr val="000000"/>
                </a:solidFill>
                <a:ea typeface="+mn-lt"/>
                <a:cs typeface="+mn-lt"/>
              </a:rPr>
              <a:t>100 mJ (IR), 10 mJ (UV),</a:t>
            </a:r>
          </a:p>
          <a:p>
            <a:pPr marL="314322" indent="-212882">
              <a:spcBef>
                <a:spcPts val="405"/>
              </a:spcBef>
              <a:buFont typeface="Arial"/>
              <a:buChar char="•"/>
            </a:pPr>
            <a:r>
              <a:rPr lang="pt-BR" sz="1050" dirty="0">
                <a:solidFill>
                  <a:srgbClr val="000000"/>
                </a:solidFill>
                <a:ea typeface="+mn-lt"/>
                <a:cs typeface="+mn-lt"/>
              </a:rPr>
              <a:t>300 fs – 6 ps (UV)</a:t>
            </a:r>
          </a:p>
          <a:p>
            <a:pPr marL="314322" indent="-212882">
              <a:spcBef>
                <a:spcPts val="405"/>
              </a:spcBef>
              <a:buFont typeface="Arial"/>
              <a:buChar char="•"/>
            </a:pPr>
            <a:r>
              <a:rPr lang="pt-BR" sz="1050" dirty="0">
                <a:solidFill>
                  <a:srgbClr val="000000"/>
                </a:solidFill>
                <a:ea typeface="+mn-lt"/>
                <a:cs typeface="+mn-lt"/>
              </a:rPr>
              <a:t>temporal shaping</a:t>
            </a:r>
            <a:endParaRPr lang="en-US" sz="1050" dirty="0">
              <a:solidFill>
                <a:srgbClr val="000000"/>
              </a:solidFill>
              <a:ea typeface="+mn-lt"/>
              <a:cs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D127C5-32FF-3EC4-3150-5D1FF755B329}"/>
              </a:ext>
            </a:extLst>
          </p:cNvPr>
          <p:cNvSpPr txBox="1"/>
          <p:nvPr/>
        </p:nvSpPr>
        <p:spPr>
          <a:xfrm>
            <a:off x="6882576" y="639567"/>
            <a:ext cx="2223063" cy="307777"/>
          </a:xfrm>
          <a:prstGeom prst="rect">
            <a:avLst/>
          </a:prstGeom>
          <a:noFill/>
          <a:ln>
            <a:solidFill>
              <a:srgbClr val="11111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US" dirty="0">
                <a:hlinkClick r:id="rId3"/>
              </a:rPr>
              <a:t>https://www.anl.gov/awa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433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524C25-ECA9-EA90-1B96-1EF7C1F8AF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0F0D5E-5432-E69F-05BC-F9E911E7993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343400" y="4854575"/>
            <a:ext cx="457200" cy="138113"/>
          </a:xfrm>
        </p:spPr>
        <p:txBody>
          <a:bodyPr/>
          <a:lstStyle/>
          <a:p>
            <a:fld id="{AEFAAC5A-9C4F-4278-920D-DF2BAB595749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26" name="Picture 2" descr="Winding Road on a White Isolated Background.... - Stock Illustration  [74501042] - PIXTA">
            <a:extLst>
              <a:ext uri="{FF2B5EF4-FFF2-40B4-BE49-F238E27FC236}">
                <a16:creationId xmlns:a16="http://schemas.microsoft.com/office/drawing/2014/main" id="{1ED0B6B4-73D3-6F1C-C052-8759B7757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096" y="-1"/>
            <a:ext cx="5673903" cy="448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5AED92-77F7-3B65-B443-460710AECB4B}"/>
              </a:ext>
            </a:extLst>
          </p:cNvPr>
          <p:cNvSpPr txBox="1"/>
          <p:nvPr/>
        </p:nvSpPr>
        <p:spPr>
          <a:xfrm>
            <a:off x="488140" y="1536457"/>
            <a:ext cx="24938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none" dirty="0">
                <a:solidFill>
                  <a:schemeClr val="bg1"/>
                </a:solidFill>
              </a:rPr>
              <a:t>The </a:t>
            </a:r>
            <a:r>
              <a:rPr lang="en-US" sz="2400" b="1" dirty="0">
                <a:solidFill>
                  <a:schemeClr val="bg1"/>
                </a:solidFill>
              </a:rPr>
              <a:t>l</a:t>
            </a:r>
            <a:r>
              <a:rPr lang="en-US" sz="2400" b="1" cap="none" dirty="0">
                <a:solidFill>
                  <a:schemeClr val="bg1"/>
                </a:solidFill>
              </a:rPr>
              <a:t>ong and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w</a:t>
            </a:r>
            <a:r>
              <a:rPr lang="en-US" sz="2400" b="1" cap="none" dirty="0">
                <a:solidFill>
                  <a:schemeClr val="bg1"/>
                </a:solidFill>
              </a:rPr>
              <a:t>inding </a:t>
            </a:r>
            <a:r>
              <a:rPr lang="en-US" sz="2400" b="1" dirty="0">
                <a:solidFill>
                  <a:schemeClr val="bg1"/>
                </a:solidFill>
              </a:rPr>
              <a:t>r</a:t>
            </a:r>
            <a:r>
              <a:rPr lang="en-US" sz="2400" b="1" cap="none" dirty="0">
                <a:solidFill>
                  <a:schemeClr val="bg1"/>
                </a:solidFill>
              </a:rPr>
              <a:t>oad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t</a:t>
            </a:r>
            <a:r>
              <a:rPr lang="en-US" sz="2400" b="1" cap="none" dirty="0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n-US" sz="2400" b="1" cap="none" dirty="0">
                <a:solidFill>
                  <a:schemeClr val="bg1"/>
                </a:solidFill>
              </a:rPr>
              <a:t>High-Gradient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276636-36A2-340D-99B8-44FC34ECEC9D}"/>
              </a:ext>
            </a:extLst>
          </p:cNvPr>
          <p:cNvSpPr txBox="1"/>
          <p:nvPr/>
        </p:nvSpPr>
        <p:spPr>
          <a:xfrm>
            <a:off x="3659571" y="1798067"/>
            <a:ext cx="912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Kilpatrick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(1970s)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AD132B-A991-A1F4-C713-41ED10DB402F}"/>
              </a:ext>
            </a:extLst>
          </p:cNvPr>
          <p:cNvSpPr txBox="1"/>
          <p:nvPr/>
        </p:nvSpPr>
        <p:spPr>
          <a:xfrm>
            <a:off x="7310243" y="2417861"/>
            <a:ext cx="1220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Juwen</a:t>
            </a:r>
            <a:r>
              <a:rPr lang="en-US" dirty="0">
                <a:solidFill>
                  <a:srgbClr val="FF0000"/>
                </a:solidFill>
              </a:rPr>
              <a:t> Wang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(1980s)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62CB162-9E3A-B5ED-7693-E4B034654E42}"/>
                  </a:ext>
                </a:extLst>
              </p:cNvPr>
              <p:cNvSpPr txBox="1"/>
              <p:nvPr/>
            </p:nvSpPr>
            <p:spPr>
              <a:xfrm>
                <a:off x="4351721" y="654813"/>
                <a:ext cx="1309205" cy="3157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𝑩𝑫𝑹</m:t>
                      </m:r>
                      <m:r>
                        <a:rPr kumimoji="0" lang="en-US" sz="14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∝</m:t>
                      </m:r>
                      <m:sSup>
                        <m:sSupPr>
                          <m:ctrlPr>
                            <a:rPr kumimoji="0" lang="en-US" sz="14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14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𝑬</m:t>
                          </m:r>
                        </m:e>
                        <m:sup>
                          <m:r>
                            <a:rPr kumimoji="0" lang="en-US" sz="14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𝟑𝟎</m:t>
                          </m:r>
                        </m:sup>
                      </m:sSup>
                      <m:sSup>
                        <m:sSupPr>
                          <m:ctrlPr>
                            <a:rPr kumimoji="0" lang="en-US" sz="14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14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𝝉</m:t>
                          </m:r>
                        </m:e>
                        <m:sup>
                          <m:r>
                            <a:rPr kumimoji="0" lang="en-US" sz="1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𝟓</m:t>
                          </m:r>
                        </m:sup>
                      </m:sSup>
                    </m:oMath>
                  </m:oMathPara>
                </a14:m>
                <a:endPara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62CB162-9E3A-B5ED-7693-E4B034654E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1721" y="654813"/>
                <a:ext cx="1309205" cy="3157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6876842-95B2-F922-077E-DF5B0C181825}"/>
              </a:ext>
            </a:extLst>
          </p:cNvPr>
          <p:cNvSpPr txBox="1"/>
          <p:nvPr/>
        </p:nvSpPr>
        <p:spPr>
          <a:xfrm>
            <a:off x="6773578" y="747949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??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424E6D-9B75-3953-3810-AF2F949A91DB}"/>
              </a:ext>
            </a:extLst>
          </p:cNvPr>
          <p:cNvSpPr txBox="1"/>
          <p:nvPr/>
        </p:nvSpPr>
        <p:spPr>
          <a:xfrm>
            <a:off x="8144154" y="112949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??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158947-0264-9F02-5B44-DFDD1EA50E88}"/>
              </a:ext>
            </a:extLst>
          </p:cNvPr>
          <p:cNvSpPr/>
          <p:nvPr/>
        </p:nvSpPr>
        <p:spPr>
          <a:xfrm>
            <a:off x="6718300" y="4267200"/>
            <a:ext cx="2311400" cy="368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8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41A87-7528-F10A-4792-8E84A747C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49" y="151058"/>
            <a:ext cx="7426229" cy="374787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Limits to high gradient operation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64BB41-1324-0AEF-9161-1053324C1DE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EFAAC5A-9C4F-4278-920D-DF2BAB595749}" type="slidenum">
              <a: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FDF13AA-8FD0-480E-15D1-4599BC316552}"/>
              </a:ext>
            </a:extLst>
          </p:cNvPr>
          <p:cNvSpPr txBox="1"/>
          <p:nvPr/>
        </p:nvSpPr>
        <p:spPr>
          <a:xfrm>
            <a:off x="1357935" y="3238048"/>
            <a:ext cx="6428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486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RF Breakdown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7AB8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 main problem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7AB800">
                  <a:lumMod val="40000"/>
                  <a:lumOff val="6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80486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Field emission/dark current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7AB8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(unwanted beam loading and ionizing radiation can blind beam diagnostics, etc.)</a:t>
            </a:r>
          </a:p>
          <a:p>
            <a:pPr marL="80486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Excessive conditioning 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27BEF6-DD7C-3CB8-6764-6034526017A5}"/>
              </a:ext>
            </a:extLst>
          </p:cNvPr>
          <p:cNvSpPr txBox="1"/>
          <p:nvPr/>
        </p:nvSpPr>
        <p:spPr>
          <a:xfrm>
            <a:off x="385549" y="696427"/>
            <a:ext cx="7014711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Structure (most studied):</a:t>
            </a:r>
          </a:p>
          <a:p>
            <a:pPr marL="2857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X-band,</a:t>
            </a:r>
            <a:r>
              <a: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NCRF, 100&lt;</a:t>
            </a:r>
            <a:r>
              <a:rPr lang="en-US" sz="16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pulse length</a:t>
            </a:r>
            <a:r>
              <a: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&lt;1000 ns, OFE</a:t>
            </a:r>
            <a:r>
              <a:rPr lang="en-US" sz="1600" i="0" u="none" strike="noStrike" baseline="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Copper</a:t>
            </a:r>
            <a:r>
              <a:rPr lang="en-US" sz="15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BDR = 1e−6 m</a:t>
            </a:r>
            <a:r>
              <a:rPr lang="en-US" sz="1500" baseline="30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-1</a:t>
            </a:r>
            <a:r>
              <a:rPr lang="en-US" sz="15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</a:p>
          <a:p>
            <a:pPr marL="114300">
              <a:buClr>
                <a:schemeClr val="bg1"/>
              </a:buClr>
            </a:pPr>
            <a:endParaRPr lang="en-US" sz="15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sz="1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RF Breakdown guidelines</a:t>
            </a:r>
          </a:p>
          <a:p>
            <a:pPr marL="2857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5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E</a:t>
            </a:r>
            <a:r>
              <a:rPr lang="en-US" sz="1500" baseline="-250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surf</a:t>
            </a:r>
            <a:r>
              <a:rPr lang="en-US" sz="15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&lt; 250 MV/m,</a:t>
            </a:r>
          </a:p>
          <a:p>
            <a:pPr marL="2857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</a:t>
            </a:r>
            <a:r>
              <a:rPr lang="en-US" sz="1500" i="0" u="none" strike="noStrike" baseline="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ulse heating: </a:t>
            </a:r>
            <a:r>
              <a:rPr lang="en-US" sz="1500" i="0" u="none" strike="noStrike" baseline="0" dirty="0">
                <a:solidFill>
                  <a:schemeClr val="accent4">
                    <a:lumMod val="60000"/>
                    <a:lumOff val="40000"/>
                  </a:schemeClr>
                </a:solidFill>
                <a:latin typeface="Symbol" panose="05050102010706020507" pitchFamily="18" charset="2"/>
              </a:rPr>
              <a:t>D</a:t>
            </a:r>
            <a:r>
              <a:rPr lang="en-US" sz="1500" i="0" u="none" strike="noStrike" baseline="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 &lt; 50 </a:t>
            </a:r>
            <a:r>
              <a:rPr lang="en-US" sz="1500" i="0" u="none" strike="noStrike" baseline="30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0</a:t>
            </a:r>
            <a:r>
              <a:rPr lang="en-US" sz="1500" i="0" u="none" strike="noStrike" baseline="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C,</a:t>
            </a:r>
          </a:p>
          <a:p>
            <a:pPr marL="2857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Power: abs(</a:t>
            </a:r>
            <a:r>
              <a:rPr lang="en-US" sz="1500" i="0" u="none" strike="noStrike" baseline="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Sc) &lt; 5 MW/mm</a:t>
            </a:r>
            <a:r>
              <a:rPr lang="en-US" sz="1500" i="0" u="none" strike="noStrike" baseline="30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</a:t>
            </a:r>
          </a:p>
          <a:p>
            <a:pPr marL="2857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500" i="0" u="none" strike="noStrike" baseline="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Stored Energy: U &lt; 1 J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435C9E-673D-1351-6B64-16E6C30CB5F7}"/>
              </a:ext>
            </a:extLst>
          </p:cNvPr>
          <p:cNvSpPr txBox="1"/>
          <p:nvPr/>
        </p:nvSpPr>
        <p:spPr>
          <a:xfrm>
            <a:off x="3892904" y="1765684"/>
            <a:ext cx="5040134" cy="57708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Simakov, </a:t>
            </a:r>
            <a:r>
              <a:rPr lang="en-US" sz="105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Dolgashev</a:t>
            </a:r>
            <a:r>
              <a:rPr lang="en-US" sz="105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Tantawi, </a:t>
            </a:r>
            <a:r>
              <a:rPr lang="en-US" sz="105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“Advances in high gradient normal conducting accelerator structures, NIMA, Volume 907, 2018, </a:t>
            </a:r>
            <a:r>
              <a:rPr lang="en-US" sz="1050" dirty="0">
                <a:solidFill>
                  <a:schemeClr val="accent4">
                    <a:lumMod val="60000"/>
                    <a:lumOff val="4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https://doi.org/10.1016/j.nima.2018.02.085</a:t>
            </a:r>
            <a:r>
              <a:rPr lang="en-US" sz="105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64A334A-9CBC-BE8E-F59B-64475F28DC5B}"/>
              </a:ext>
            </a:extLst>
          </p:cNvPr>
          <p:cNvSpPr/>
          <p:nvPr/>
        </p:nvSpPr>
        <p:spPr>
          <a:xfrm>
            <a:off x="1471613" y="3089275"/>
            <a:ext cx="6314452" cy="1371600"/>
          </a:xfrm>
          <a:prstGeom prst="roundRect">
            <a:avLst/>
          </a:prstGeom>
          <a:noFill/>
          <a:ln w="76200"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64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41A87-7528-F10A-4792-8E84A747C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49" y="151058"/>
            <a:ext cx="7426229" cy="374787"/>
          </a:xfrm>
        </p:spPr>
        <p:txBody>
          <a:bodyPr/>
          <a:lstStyle/>
          <a:p>
            <a:pPr>
              <a:buClrTx/>
              <a:buFontTx/>
            </a:pPr>
            <a:r>
              <a:rPr lang="en-US" sz="2400" dirty="0">
                <a:solidFill>
                  <a:schemeClr val="bg1"/>
                </a:solidFill>
              </a:rPr>
              <a:t>3 promising paths to higher gradients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64BB41-1324-0AEF-9161-1053324C1DE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EFAAC5A-9C4F-4278-920D-DF2BAB595749}" type="slidenum">
              <a: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1" name="Picture 80" descr="Chart&#10;&#10;Description automatically generated">
            <a:extLst>
              <a:ext uri="{FF2B5EF4-FFF2-40B4-BE49-F238E27FC236}">
                <a16:creationId xmlns:a16="http://schemas.microsoft.com/office/drawing/2014/main" id="{7E2BFA53-479A-9462-7C3A-920F24E5C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68" y="760323"/>
            <a:ext cx="3553606" cy="1170291"/>
          </a:xfrm>
          <a:prstGeom prst="rect">
            <a:avLst/>
          </a:prstGeom>
        </p:spPr>
      </p:pic>
      <p:pic>
        <p:nvPicPr>
          <p:cNvPr id="82" name="Picture 81" descr="Chart, line chart&#10;&#10;Description automatically generated">
            <a:extLst>
              <a:ext uri="{FF2B5EF4-FFF2-40B4-BE49-F238E27FC236}">
                <a16:creationId xmlns:a16="http://schemas.microsoft.com/office/drawing/2014/main" id="{42798C32-8912-B5E7-0375-581AB45CA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473" y="2087168"/>
            <a:ext cx="2012505" cy="1329887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BB4D1118-62CB-EBB9-D6E3-A34F2C884B93}"/>
              </a:ext>
            </a:extLst>
          </p:cNvPr>
          <p:cNvSpPr txBox="1"/>
          <p:nvPr/>
        </p:nvSpPr>
        <p:spPr>
          <a:xfrm>
            <a:off x="1095547" y="2015548"/>
            <a:ext cx="28772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baseline="0" dirty="0">
                <a:solidFill>
                  <a:schemeClr val="bg1"/>
                </a:solidFill>
              </a:rPr>
              <a:t>Material: </a:t>
            </a:r>
            <a:r>
              <a:rPr lang="en-US" sz="1400" b="1" dirty="0">
                <a:solidFill>
                  <a:schemeClr val="bg1"/>
                </a:solidFill>
              </a:rPr>
              <a:t>Hard</a:t>
            </a:r>
            <a:r>
              <a:rPr lang="en-US" sz="1400" dirty="0">
                <a:solidFill>
                  <a:schemeClr val="bg1"/>
                </a:solidFill>
              </a:rPr>
              <a:t> bi-metallic alloy (SLAC: </a:t>
            </a:r>
            <a:r>
              <a:rPr lang="en-US" sz="1400" dirty="0" err="1">
                <a:solidFill>
                  <a:schemeClr val="bg1"/>
                </a:solidFill>
              </a:rPr>
              <a:t>Cu:Ag</a:t>
            </a:r>
            <a:r>
              <a:rPr lang="en-US" sz="1400" dirty="0">
                <a:solidFill>
                  <a:schemeClr val="bg1"/>
                </a:solidFill>
              </a:rPr>
              <a:t> 0.8% Ag) </a:t>
            </a:r>
            <a:endParaRPr lang="en-US" sz="1400" b="0" i="0" u="none" strike="noStrike" baseline="0" dirty="0">
              <a:solidFill>
                <a:schemeClr val="bg1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368B895-0711-9CE6-859C-1E4FAA766C09}"/>
              </a:ext>
            </a:extLst>
          </p:cNvPr>
          <p:cNvSpPr txBox="1"/>
          <p:nvPr/>
        </p:nvSpPr>
        <p:spPr>
          <a:xfrm>
            <a:off x="4487619" y="3459173"/>
            <a:ext cx="28772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Temperature: </a:t>
            </a:r>
            <a:r>
              <a:rPr lang="en-US" sz="1400" b="1" dirty="0">
                <a:solidFill>
                  <a:schemeClr val="bg1"/>
                </a:solidFill>
              </a:rPr>
              <a:t>cryogenic</a:t>
            </a:r>
            <a:r>
              <a:rPr lang="en-US" sz="1400" dirty="0">
                <a:solidFill>
                  <a:schemeClr val="bg1"/>
                </a:solidFill>
              </a:rPr>
              <a:t> temp  (SLAC/UCLA/LANL: cold copper)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04918F71-37D2-12F4-C29C-28CC50B9A6F8}"/>
              </a:ext>
            </a:extLst>
          </p:cNvPr>
          <p:cNvSpPr/>
          <p:nvPr/>
        </p:nvSpPr>
        <p:spPr>
          <a:xfrm>
            <a:off x="642727" y="2059372"/>
            <a:ext cx="428727" cy="435571"/>
          </a:xfrm>
          <a:prstGeom prst="ellipse">
            <a:avLst/>
          </a:prstGeom>
          <a:solidFill>
            <a:srgbClr val="FEF4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08EF26CD-76DB-D5BD-5411-C2782A2E7B68}"/>
              </a:ext>
            </a:extLst>
          </p:cNvPr>
          <p:cNvSpPr/>
          <p:nvPr/>
        </p:nvSpPr>
        <p:spPr>
          <a:xfrm>
            <a:off x="4028413" y="3491937"/>
            <a:ext cx="428727" cy="435571"/>
          </a:xfrm>
          <a:prstGeom prst="ellipse">
            <a:avLst/>
          </a:prstGeom>
          <a:solidFill>
            <a:srgbClr val="FEF4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EEB3A7CE-E405-06FC-D2A5-F613927E2B27}"/>
              </a:ext>
            </a:extLst>
          </p:cNvPr>
          <p:cNvSpPr/>
          <p:nvPr/>
        </p:nvSpPr>
        <p:spPr>
          <a:xfrm>
            <a:off x="6128900" y="4255403"/>
            <a:ext cx="428727" cy="435571"/>
          </a:xfrm>
          <a:prstGeom prst="ellipse">
            <a:avLst/>
          </a:prstGeom>
          <a:solidFill>
            <a:srgbClr val="FEF4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596D22E-6017-0D22-5299-DD79487811B7}"/>
              </a:ext>
            </a:extLst>
          </p:cNvPr>
          <p:cNvSpPr txBox="1"/>
          <p:nvPr/>
        </p:nvSpPr>
        <p:spPr>
          <a:xfrm>
            <a:off x="6613111" y="4205393"/>
            <a:ext cx="19736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Short RF pulse</a:t>
            </a:r>
          </a:p>
          <a:p>
            <a:r>
              <a:rPr lang="en-US" dirty="0">
                <a:solidFill>
                  <a:schemeClr val="bg1"/>
                </a:solidFill>
              </a:rPr>
              <a:t>(ANL/Tsinghua/PSI)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84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41A87-7528-F10A-4792-8E84A747C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775" y="122483"/>
            <a:ext cx="6945003" cy="374787"/>
          </a:xfrm>
        </p:spPr>
        <p:txBody>
          <a:bodyPr/>
          <a:lstStyle/>
          <a:p>
            <a:pPr>
              <a:buClrTx/>
              <a:buFontTx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The Short Pulse RF Advantage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64BB41-1324-0AEF-9161-1053324C1DE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EFAAC5A-9C4F-4278-920D-DF2BAB595749}" type="slidenum">
              <a: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4B7707F-810B-670F-62E2-55BA64C25123}"/>
              </a:ext>
            </a:extLst>
          </p:cNvPr>
          <p:cNvSpPr/>
          <p:nvPr/>
        </p:nvSpPr>
        <p:spPr>
          <a:xfrm>
            <a:off x="323844" y="104860"/>
            <a:ext cx="428727" cy="435571"/>
          </a:xfrm>
          <a:prstGeom prst="ellipse">
            <a:avLst/>
          </a:prstGeom>
          <a:solidFill>
            <a:srgbClr val="FEF4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0AAF0C3-BA1B-8695-5F7D-BCBE913B772C}"/>
                  </a:ext>
                </a:extLst>
              </p:cNvPr>
              <p:cNvSpPr txBox="1"/>
              <p:nvPr/>
            </p:nvSpPr>
            <p:spPr>
              <a:xfrm>
                <a:off x="5969652" y="334605"/>
                <a:ext cx="1791131" cy="411651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4472C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𝑩𝑫𝑹</m:t>
                      </m:r>
                      <m:r>
                        <a:rPr kumimoji="0" lang="en-US" sz="20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4472C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∝</m:t>
                      </m:r>
                      <m:sSup>
                        <m:sSupPr>
                          <m:ctrlPr>
                            <a:rPr kumimoji="0" lang="en-US" sz="20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𝑬</m:t>
                          </m:r>
                        </m:e>
                        <m:sup>
                          <m:r>
                            <a:rPr kumimoji="0" lang="en-US" sz="20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𝟑𝟎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𝝉</m:t>
                          </m:r>
                        </m:e>
                        <m:sup>
                          <m:r>
                            <a:rPr kumimoji="0" lang="en-US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𝟓</m:t>
                          </m:r>
                        </m:sup>
                      </m:sSup>
                    </m:oMath>
                  </m:oMathPara>
                </a14:m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0AAF0C3-BA1B-8695-5F7D-BCBE913B77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9652" y="334605"/>
                <a:ext cx="1791131" cy="4116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row: Right 9">
            <a:extLst>
              <a:ext uri="{FF2B5EF4-FFF2-40B4-BE49-F238E27FC236}">
                <a16:creationId xmlns:a16="http://schemas.microsoft.com/office/drawing/2014/main" id="{FFADC1CD-970B-D470-3E57-965C22D31E6A}"/>
              </a:ext>
            </a:extLst>
          </p:cNvPr>
          <p:cNvSpPr/>
          <p:nvPr/>
        </p:nvSpPr>
        <p:spPr>
          <a:xfrm rot="19367069">
            <a:off x="5408813" y="990754"/>
            <a:ext cx="1071506" cy="140993"/>
          </a:xfrm>
          <a:prstGeom prst="rightArrow">
            <a:avLst/>
          </a:prstGeom>
          <a:solidFill>
            <a:srgbClr val="4472C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2BC572-FB6A-637F-598E-5CCF17078022}"/>
              </a:ext>
            </a:extLst>
          </p:cNvPr>
          <p:cNvSpPr/>
          <p:nvPr/>
        </p:nvSpPr>
        <p:spPr>
          <a:xfrm>
            <a:off x="6487296" y="763025"/>
            <a:ext cx="23294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3e−7/m, 100 MV/m, 200ns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BD456C-38A1-48FE-67A0-57C49FB0A5E8}"/>
              </a:ext>
            </a:extLst>
          </p:cNvPr>
          <p:cNvSpPr/>
          <p:nvPr/>
        </p:nvSpPr>
        <p:spPr>
          <a:xfrm rot="19345056">
            <a:off x="5459421" y="1073508"/>
            <a:ext cx="11378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Scaling Law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4552F51-CDA6-D0B1-B8BE-5FFF41242D3B}"/>
                  </a:ext>
                </a:extLst>
              </p:cNvPr>
              <p:cNvSpPr/>
              <p:nvPr/>
            </p:nvSpPr>
            <p:spPr>
              <a:xfrm rot="16200000">
                <a:off x="5598143" y="1727972"/>
                <a:ext cx="960074" cy="4812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35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4472C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𝑬</m:t>
                      </m:r>
                      <m:r>
                        <a:rPr kumimoji="0" lang="en-US" sz="135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4472C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 (</m:t>
                      </m:r>
                      <m:f>
                        <m:fPr>
                          <m:ctrlPr>
                            <a:rPr kumimoji="0" lang="en-US" sz="135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135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𝑴𝑽</m:t>
                          </m:r>
                        </m:num>
                        <m:den>
                          <m:r>
                            <a:rPr kumimoji="0" lang="en-US" sz="135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𝒎</m:t>
                          </m:r>
                        </m:den>
                      </m:f>
                      <m:r>
                        <a:rPr kumimoji="0" lang="en-US" sz="135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4472C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)</m:t>
                      </m:r>
                    </m:oMath>
                  </m:oMathPara>
                </a14:m>
                <a:endPara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4552F51-CDA6-D0B1-B8BE-5FFF41242D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598143" y="1727972"/>
                <a:ext cx="960074" cy="4812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D742095B-2FF4-7B9A-3A32-C678EC27AD83}"/>
              </a:ext>
            </a:extLst>
          </p:cNvPr>
          <p:cNvSpPr txBox="1"/>
          <p:nvPr/>
        </p:nvSpPr>
        <p:spPr>
          <a:xfrm>
            <a:off x="4361710" y="4503073"/>
            <a:ext cx="4741045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H. H. Braun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et al., “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High-power testing of 30 </a:t>
            </a:r>
            <a:r>
              <a:rPr lang="en-US" sz="800" i="1" dirty="0">
                <a:solidFill>
                  <a:srgbClr val="FFFFFF"/>
                </a:solidFill>
              </a:rPr>
              <a:t>GH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z accelerating Structures at CTF II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”, CLIC Note 475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W. Wuensch, 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et al., “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 demonstration of high-gradient acceleration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”, PAC’03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8E81D3-3B77-2F04-6FBC-E1146A8E8D93}"/>
              </a:ext>
            </a:extLst>
          </p:cNvPr>
          <p:cNvSpPr txBox="1"/>
          <p:nvPr/>
        </p:nvSpPr>
        <p:spPr>
          <a:xfrm>
            <a:off x="543725" y="2933708"/>
            <a:ext cx="38179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Short pulse &lt; 100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nsec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PSI: 90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nsec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TW gun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Tsinghua: Short ~50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nsec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AWA/Euclid/NIU: Ultrashort  ~10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nsec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B43869-1221-4FBF-80CA-CC6C276C4860}"/>
              </a:ext>
            </a:extLst>
          </p:cNvPr>
          <p:cNvSpPr txBox="1"/>
          <p:nvPr/>
        </p:nvSpPr>
        <p:spPr>
          <a:xfrm>
            <a:off x="255920" y="3953407"/>
            <a:ext cx="38179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New physics?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Empirical scaling law, underlying mechanism may change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Challenges: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Challenges to operate in the short-pulse regime: broadband couplers, efficiency, stability, etc.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0449B6F-64A5-F378-CCB9-0EBD398445BD}"/>
              </a:ext>
            </a:extLst>
          </p:cNvPr>
          <p:cNvSpPr/>
          <p:nvPr/>
        </p:nvSpPr>
        <p:spPr>
          <a:xfrm>
            <a:off x="3180581" y="516211"/>
            <a:ext cx="27058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A.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Grudiev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S.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Calatroni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and W. Wuensch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Phys. Rev. ST Accel. Beams 12,102001 (2009)</a:t>
            </a:r>
          </a:p>
        </p:txBody>
      </p:sp>
      <p:pic>
        <p:nvPicPr>
          <p:cNvPr id="28" name="Picture 2" descr="Figure 1">
            <a:extLst>
              <a:ext uri="{FF2B5EF4-FFF2-40B4-BE49-F238E27FC236}">
                <a16:creationId xmlns:a16="http://schemas.microsoft.com/office/drawing/2014/main" id="{1086DF34-D5F8-097F-A3A3-FC1A95B02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228" y="916914"/>
            <a:ext cx="2058774" cy="197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51930AA-CEA8-B648-5AE0-4A95DCAED1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286" y="1009148"/>
            <a:ext cx="2414813" cy="184947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B41FFAFB-4032-375E-EE99-E392BE13D69D}"/>
              </a:ext>
            </a:extLst>
          </p:cNvPr>
          <p:cNvSpPr/>
          <p:nvPr/>
        </p:nvSpPr>
        <p:spPr>
          <a:xfrm>
            <a:off x="222318" y="608827"/>
            <a:ext cx="29582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S.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Doebert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et al.,PAC’05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25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https://accelconf.web.cern.ch/p05/PAPERS/ROAC004.PDF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6090A5E-8836-D8FE-55A1-862DCE50B132}"/>
              </a:ext>
            </a:extLst>
          </p:cNvPr>
          <p:cNvSpPr txBox="1"/>
          <p:nvPr/>
        </p:nvSpPr>
        <p:spPr>
          <a:xfrm>
            <a:off x="3735979" y="3087595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7AB80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klystron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64FC058-180C-CFEF-7BE0-66138A57FF48}"/>
              </a:ext>
            </a:extLst>
          </p:cNvPr>
          <p:cNvCxnSpPr>
            <a:cxnSpLocks/>
          </p:cNvCxnSpPr>
          <p:nvPr/>
        </p:nvCxnSpPr>
        <p:spPr>
          <a:xfrm flipH="1">
            <a:off x="2626443" y="3251353"/>
            <a:ext cx="1099689" cy="542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915D3B1-F1A3-ECE7-9638-763B1DC23EE2}"/>
              </a:ext>
            </a:extLst>
          </p:cNvPr>
          <p:cNvCxnSpPr>
            <a:cxnSpLocks/>
            <a:stCxn id="32" idx="1"/>
          </p:cNvCxnSpPr>
          <p:nvPr/>
        </p:nvCxnSpPr>
        <p:spPr>
          <a:xfrm flipH="1">
            <a:off x="2971800" y="3241484"/>
            <a:ext cx="764179" cy="2637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B4BC37BB-F552-74CF-6607-BE5F2D332489}"/>
              </a:ext>
            </a:extLst>
          </p:cNvPr>
          <p:cNvSpPr txBox="1"/>
          <p:nvPr/>
        </p:nvSpPr>
        <p:spPr>
          <a:xfrm>
            <a:off x="4419179" y="3460964"/>
            <a:ext cx="53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7AB80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TBA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C2DDCF9-86E8-3B36-F3FD-6808A30ED911}"/>
              </a:ext>
            </a:extLst>
          </p:cNvPr>
          <p:cNvCxnSpPr>
            <a:cxnSpLocks/>
            <a:stCxn id="39" idx="1"/>
          </p:cNvCxnSpPr>
          <p:nvPr/>
        </p:nvCxnSpPr>
        <p:spPr>
          <a:xfrm flipH="1">
            <a:off x="3938588" y="3614853"/>
            <a:ext cx="480591" cy="1255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8258557-A3FC-9794-6340-F71DA342AE41}"/>
              </a:ext>
            </a:extLst>
          </p:cNvPr>
          <p:cNvGrpSpPr/>
          <p:nvPr/>
        </p:nvGrpSpPr>
        <p:grpSpPr>
          <a:xfrm>
            <a:off x="6343362" y="1070802"/>
            <a:ext cx="2741067" cy="1665083"/>
            <a:chOff x="6243844" y="2145529"/>
            <a:chExt cx="2741067" cy="166508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095C3AD-0BDA-3459-BC82-4EA331A7D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43844" y="2213683"/>
              <a:ext cx="2655647" cy="159692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615AD8C-0EC7-0E19-27DE-F13D3B5F51C9}"/>
                </a:ext>
              </a:extLst>
            </p:cNvPr>
            <p:cNvSpPr txBox="1"/>
            <p:nvPr/>
          </p:nvSpPr>
          <p:spPr>
            <a:xfrm>
              <a:off x="8530941" y="2208921"/>
              <a:ext cx="4539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Arial"/>
                  <a:cs typeface="Arial"/>
                  <a:sym typeface="Wingdings" panose="05000000000000000000" pitchFamily="2" charset="2"/>
                </a:rPr>
                <a:t>1 </a:t>
              </a:r>
              <a:r>
                <a:rPr kumimoji="0" lang="en-US" sz="11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Symbol" panose="05050102010706020507" pitchFamily="18" charset="2"/>
                  <a:cs typeface="Arial"/>
                  <a:sym typeface="Wingdings" panose="05000000000000000000" pitchFamily="2" charset="2"/>
                </a:rPr>
                <a:t>m</a:t>
              </a:r>
              <a:r>
                <a:rPr kumimoji="0" lang="en-US" sz="11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Arial"/>
                  <a:cs typeface="Arial"/>
                  <a:sym typeface="Wingdings" panose="05000000000000000000" pitchFamily="2" charset="2"/>
                </a:rPr>
                <a:t>s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8B5DC62-4F83-ABEF-3AD2-A6B46F9D95CD}"/>
                </a:ext>
              </a:extLst>
            </p:cNvPr>
            <p:cNvSpPr txBox="1"/>
            <p:nvPr/>
          </p:nvSpPr>
          <p:spPr>
            <a:xfrm>
              <a:off x="6543639" y="2213683"/>
              <a:ext cx="57099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0.1 </a:t>
              </a:r>
              <a:r>
                <a:rPr kumimoji="0" lang="en-US" sz="11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Symbol" panose="05050102010706020507" pitchFamily="18" charset="2"/>
                  <a:cs typeface="Arial"/>
                  <a:sym typeface="Arial"/>
                </a:rPr>
                <a:t>m</a:t>
              </a:r>
              <a:r>
                <a:rPr kumimoji="0" lang="en-US" sz="11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0715278-B1D2-4058-58EF-DEFA6E129CE3}"/>
                </a:ext>
              </a:extLst>
            </p:cNvPr>
            <p:cNvCxnSpPr>
              <a:cxnSpLocks/>
            </p:cNvCxnSpPr>
            <p:nvPr/>
          </p:nvCxnSpPr>
          <p:spPr>
            <a:xfrm>
              <a:off x="6483243" y="3184790"/>
              <a:ext cx="282457" cy="0"/>
            </a:xfrm>
            <a:prstGeom prst="straightConnector1">
              <a:avLst/>
            </a:prstGeom>
            <a:ln w="38100" cap="flat">
              <a:solidFill>
                <a:srgbClr val="FFFF00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D581FEAE-0E4E-EB48-DC97-D51F1BCBBD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90594" y="2145529"/>
              <a:ext cx="421997" cy="975466"/>
            </a:xfrm>
            <a:prstGeom prst="straightConnector1">
              <a:avLst/>
            </a:prstGeom>
            <a:ln w="12700">
              <a:solidFill>
                <a:schemeClr val="accent4">
                  <a:lumMod val="40000"/>
                  <a:lumOff val="6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43F76C2-77D7-7E1D-AE0A-F58106D79AE3}"/>
                </a:ext>
              </a:extLst>
            </p:cNvPr>
            <p:cNvCxnSpPr>
              <a:cxnSpLocks/>
            </p:cNvCxnSpPr>
            <p:nvPr/>
          </p:nvCxnSpPr>
          <p:spPr>
            <a:xfrm>
              <a:off x="6765700" y="2422790"/>
              <a:ext cx="0" cy="1130064"/>
            </a:xfrm>
            <a:prstGeom prst="lin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04A986B-5D49-99E3-7B4D-226200C18C78}"/>
                </a:ext>
              </a:extLst>
            </p:cNvPr>
            <p:cNvCxnSpPr>
              <a:cxnSpLocks/>
            </p:cNvCxnSpPr>
            <p:nvPr/>
          </p:nvCxnSpPr>
          <p:spPr>
            <a:xfrm>
              <a:off x="8711344" y="2422790"/>
              <a:ext cx="0" cy="762000"/>
            </a:xfrm>
            <a:prstGeom prst="lin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ADD948A5-78F4-6FCE-6943-C316D132CFE9}"/>
                </a:ext>
              </a:extLst>
            </p:cNvPr>
            <p:cNvCxnSpPr/>
            <p:nvPr/>
          </p:nvCxnSpPr>
          <p:spPr>
            <a:xfrm>
              <a:off x="6795609" y="2591305"/>
              <a:ext cx="1878807" cy="0"/>
            </a:xfrm>
            <a:prstGeom prst="straightConnector1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176B605-0E17-9EE9-B5B5-7FB879AC8355}"/>
                </a:ext>
              </a:extLst>
            </p:cNvPr>
            <p:cNvSpPr txBox="1"/>
            <p:nvPr/>
          </p:nvSpPr>
          <p:spPr>
            <a:xfrm>
              <a:off x="7412591" y="2585129"/>
              <a:ext cx="129875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long pulse regime</a:t>
              </a: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47220200-7AC3-07CE-9894-8716767E42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8927" y="2907425"/>
            <a:ext cx="1971001" cy="1540413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3E9D6DDD-E445-A4C6-1ECE-723C88A5A9FE}"/>
              </a:ext>
            </a:extLst>
          </p:cNvPr>
          <p:cNvSpPr txBox="1"/>
          <p:nvPr/>
        </p:nvSpPr>
        <p:spPr>
          <a:xfrm>
            <a:off x="6078180" y="3134768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CLIC 2003</a:t>
            </a:r>
          </a:p>
        </p:txBody>
      </p:sp>
    </p:spTree>
    <p:extLst>
      <p:ext uri="{BB962C8B-B14F-4D97-AF65-F5344CB8AC3E}">
        <p14:creationId xmlns:p14="http://schemas.microsoft.com/office/powerpoint/2010/main" val="173310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16977731-C412-3943-B741-04857B423370}" vid="{1CB93506-B23E-0946-9F6E-16BB195DC34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9978</TotalTime>
  <Words>2477</Words>
  <Application>Microsoft Office PowerPoint</Application>
  <PresentationFormat>On-screen Show (16:9)</PresentationFormat>
  <Paragraphs>529</Paragraphs>
  <Slides>30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AdvOT483a8203</vt:lpstr>
      <vt:lpstr>Arial</vt:lpstr>
      <vt:lpstr>Arial Narrow</vt:lpstr>
      <vt:lpstr>Calibri</vt:lpstr>
      <vt:lpstr>Cambria</vt:lpstr>
      <vt:lpstr>Cambria Math</vt:lpstr>
      <vt:lpstr>Noto Sans Symbols</vt:lpstr>
      <vt:lpstr>Proxima Nova</vt:lpstr>
      <vt:lpstr>Symbol</vt:lpstr>
      <vt:lpstr>Wingdings</vt:lpstr>
      <vt:lpstr>presentation_16x9</vt:lpstr>
      <vt:lpstr>1_presentation_16x9</vt:lpstr>
      <vt:lpstr>VISIO</vt:lpstr>
      <vt:lpstr>Short-pulse RF research at the AWA facility</vt:lpstr>
      <vt:lpstr>Next-Generation Accelerator technology at the AWA</vt:lpstr>
      <vt:lpstr>AWA Research themes</vt:lpstr>
      <vt:lpstr>e-beam Driven Structure Wakefield Acceleration (SFWA)</vt:lpstr>
      <vt:lpstr>The Argonne Wakefield Accelerator (AWA) Facility</vt:lpstr>
      <vt:lpstr>PowerPoint Presentation</vt:lpstr>
      <vt:lpstr>Limits to high gradient operation</vt:lpstr>
      <vt:lpstr>3 promising paths to higher gradients</vt:lpstr>
      <vt:lpstr>The Short Pulse RF Advantage</vt:lpstr>
      <vt:lpstr>PowerPoint Presentation</vt:lpstr>
      <vt:lpstr>short pulse rf generation</vt:lpstr>
      <vt:lpstr>PETS results at AWA</vt:lpstr>
      <vt:lpstr>PowerPoint Presentation</vt:lpstr>
      <vt:lpstr>High gradient structure test stand</vt:lpstr>
      <vt:lpstr>HIGH GRADIENT ACCELERATING STRUCTURES</vt:lpstr>
      <vt:lpstr>PowerPoint Presentation</vt:lpstr>
      <vt:lpstr>Initial rf conditioning of Xgun*</vt:lpstr>
      <vt:lpstr>PowerPoint Presentation</vt:lpstr>
      <vt:lpstr>PowerPoint Presentation</vt:lpstr>
      <vt:lpstr>PowerPoint Presentation</vt:lpstr>
      <vt:lpstr>PowerPoint Presentation</vt:lpstr>
      <vt:lpstr>Short-pulse high-power test at AWA</vt:lpstr>
      <vt:lpstr>Results discussion (I)</vt:lpstr>
      <vt:lpstr>PowerPoint Presentation</vt:lpstr>
      <vt:lpstr>Xgun: 1.5 cell RF photocathode gun</vt:lpstr>
      <vt:lpstr>Xgun beamline</vt:lpstr>
      <vt:lpstr>Metamaterial accelerator</vt:lpstr>
      <vt:lpstr>The Argonne Wakefield Accelerator</vt:lpstr>
      <vt:lpstr>XFEL in biar?</vt:lpstr>
      <vt:lpstr>WHY AAC?   …   Why SWFA?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ARGONNE HEP DIVISION BUDGET BRIEFING AUGUST 2022</dc:title>
  <cp:lastModifiedBy>John Power</cp:lastModifiedBy>
  <cp:revision>180</cp:revision>
  <dcterms:modified xsi:type="dcterms:W3CDTF">2023-10-15T16:59:33Z</dcterms:modified>
</cp:coreProperties>
</file>