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1_E4904677.xml" ContentType="application/vnd.ms-powerpoint.comments+xml"/>
  <Override PartName="/ppt/comments/modernComment_1AE_C5AD6EA1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4"/>
  </p:notesMasterIdLst>
  <p:handoutMasterIdLst>
    <p:handoutMasterId r:id="rId25"/>
  </p:handoutMasterIdLst>
  <p:sldIdLst>
    <p:sldId id="330" r:id="rId2"/>
    <p:sldId id="366" r:id="rId3"/>
    <p:sldId id="501" r:id="rId4"/>
    <p:sldId id="378" r:id="rId5"/>
    <p:sldId id="459" r:id="rId6"/>
    <p:sldId id="502" r:id="rId7"/>
    <p:sldId id="476" r:id="rId8"/>
    <p:sldId id="495" r:id="rId9"/>
    <p:sldId id="496" r:id="rId10"/>
    <p:sldId id="500" r:id="rId11"/>
    <p:sldId id="466" r:id="rId12"/>
    <p:sldId id="507" r:id="rId13"/>
    <p:sldId id="356" r:id="rId14"/>
    <p:sldId id="406" r:id="rId15"/>
    <p:sldId id="407" r:id="rId16"/>
    <p:sldId id="497" r:id="rId17"/>
    <p:sldId id="515" r:id="rId18"/>
    <p:sldId id="529" r:id="rId19"/>
    <p:sldId id="537" r:id="rId20"/>
    <p:sldId id="541" r:id="rId21"/>
    <p:sldId id="540" r:id="rId22"/>
    <p:sldId id="539" r:id="rId23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D00"/>
    <a:srgbClr val="FFFFFF"/>
    <a:srgbClr val="EF5B00"/>
    <a:srgbClr val="FACA00"/>
    <a:srgbClr val="010000"/>
    <a:srgbClr val="808080"/>
    <a:srgbClr val="000000"/>
    <a:srgbClr val="FDCA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3" autoAdjust="0"/>
    <p:restoredTop sz="97274" autoAdjust="0"/>
  </p:normalViewPr>
  <p:slideViewPr>
    <p:cSldViewPr snapToObjects="1">
      <p:cViewPr>
        <p:scale>
          <a:sx n="147" d="100"/>
          <a:sy n="147" d="100"/>
        </p:scale>
        <p:origin x="402" y="114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3996" y="108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modernComment_101_E49046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1641EC-290E-4170-AEA6-1D68321E8DE8}" authorId="{AB656169-470A-6362-8C73-75A5F68243CA}" created="2023-09-03T15:11:28.942">
    <pc:sldMkLst xmlns:pc="http://schemas.microsoft.com/office/powerpoint/2013/main/command">
      <pc:docMk/>
      <pc:sldMk cId="3834660471" sldId="257"/>
    </pc:sldMkLst>
    <p188:txBody>
      <a:bodyPr/>
      <a:lstStyle/>
      <a:p>
        <a:r>
          <a:rPr lang="it-CH"/>
          <a:t>Cambia gli assi per avere la polarizzazione generale sulla y e i giorni sull'asse x</a:t>
        </a:r>
      </a:p>
    </p188:txBody>
  </p188:cm>
</p188:cmLst>
</file>

<file path=ppt/comments/modernComment_1AE_C5AD6E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3AF571-2397-4980-B1FA-74BD102F69D2}" authorId="{AB656169-470A-6362-8C73-75A5F68243CA}" created="2023-09-03T15:11:28.942">
    <pc:sldMkLst xmlns:pc="http://schemas.microsoft.com/office/powerpoint/2013/main/command">
      <pc:docMk/>
      <pc:sldMk cId="3834660471" sldId="257"/>
    </pc:sldMkLst>
    <p188:txBody>
      <a:bodyPr/>
      <a:lstStyle/>
      <a:p>
        <a:r>
          <a:rPr lang="it-CH"/>
          <a:t>Cambia gli assi per avere la polarizzazione generale sulla y e i giorni sull'asse x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Here there is the outline of my talk. </a:t>
            </a:r>
          </a:p>
          <a:p>
            <a:r>
              <a:rPr lang="en-US" noProof="0" dirty="0"/>
              <a:t>I start to introduce the TDS as diagnostic tools and I will give you some motivations for high-resolution time-resolved diagnostic.</a:t>
            </a:r>
          </a:p>
          <a:p>
            <a:r>
              <a:rPr lang="en-US" noProof="0" dirty="0"/>
              <a:t>Then I will talk about the collaboration that led to the realization and experimental verification of the possibility of having a variable polarization deflector.</a:t>
            </a:r>
          </a:p>
          <a:p>
            <a:r>
              <a:rPr lang="en-US" noProof="0" dirty="0"/>
              <a:t>Most important part the implementation of the TDS in ATHOS beam line</a:t>
            </a:r>
          </a:p>
          <a:p>
            <a:r>
              <a:rPr lang="en-US" noProof="0" dirty="0"/>
              <a:t>And then a summary with some conclusions.</a:t>
            </a:r>
          </a:p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700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DDA268-D141-4143-A3C4-15AFDD32B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341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03A2D76-6D49-7940-A8E8-34DFBF1E7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0428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36360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29947D-340A-2C5A-0E5B-ADF3D4B340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89345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4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CC4204-0565-6FD7-466E-250FB4AF3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1377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625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smtClean="0"/>
              <a:t>Insert the title of your </a:t>
            </a:r>
            <a:br>
              <a:rPr lang="en-GB" noProof="0" dirty="0" smtClean="0"/>
            </a:br>
            <a:r>
              <a:rPr lang="en-GB" noProof="0" dirty="0" smtClean="0"/>
              <a:t>presentation here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 smtClean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 smtClean="0"/>
              <a:t>Insert the occasion and date of your presentation here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34805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09CD-136A-4BCD-AD4A-7130D03AE92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2F52-3833-4232-AAEB-1D8ADF9E8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6" y="764861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1"/>
            <a:ext cx="6708025" cy="381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8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88" indent="-177788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8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144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  <a:endParaRPr lang="de-DE" dirty="0" smtClean="0"/>
          </a:p>
          <a:p>
            <a:pPr lvl="2"/>
            <a:r>
              <a:rPr lang="en-GB" noProof="0" dirty="0" smtClean="0"/>
              <a:t>Third level</a:t>
            </a:r>
            <a:endParaRPr lang="de-DE" dirty="0" smtClean="0"/>
          </a:p>
          <a:p>
            <a:pPr lvl="3"/>
            <a:r>
              <a:rPr lang="en-GB" noProof="0" dirty="0" smtClean="0"/>
              <a:t>Fourth level</a:t>
            </a:r>
            <a:endParaRPr lang="de-DE" dirty="0" smtClean="0"/>
          </a:p>
          <a:p>
            <a:pPr lvl="4"/>
            <a:r>
              <a:rPr lang="en-GB" noProof="0" dirty="0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4606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>
                <a:effectLst/>
              </a:rPr>
              <a:t>Enter </a:t>
            </a:r>
            <a:r>
              <a:rPr lang="de-CH" dirty="0" err="1" smtClean="0">
                <a:effectLst/>
              </a:rPr>
              <a:t>slide</a:t>
            </a:r>
            <a:r>
              <a:rPr lang="de-CH" dirty="0" smtClean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  <p:sldLayoutId id="2147483991" r:id="rId10"/>
    <p:sldLayoutId id="2147483995" r:id="rId11"/>
    <p:sldLayoutId id="2147483996" r:id="rId12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microsoft.com/office/2018/10/relationships/comments" Target="../comments/modernComment_101_E490467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microsoft.com/office/2018/10/relationships/comments" Target="../comments/modernComment_1AE_C5AD6EA1.xml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gi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Studies and commissioning results of the </a:t>
            </a:r>
            <a:r>
              <a:rPr lang="en-US" b="1" dirty="0" err="1"/>
              <a:t>PolariX</a:t>
            </a:r>
            <a:r>
              <a:rPr lang="en-US" b="1" dirty="0"/>
              <a:t> TDS system at </a:t>
            </a:r>
            <a:r>
              <a:rPr lang="en-US" b="1" dirty="0" err="1"/>
              <a:t>SwissFEL</a:t>
            </a:r>
            <a:r>
              <a:rPr lang="en-US" b="1" dirty="0"/>
              <a:t> </a:t>
            </a:r>
            <a:br>
              <a:rPr lang="en-US" b="1" dirty="0"/>
            </a:b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noProof="0" dirty="0" smtClean="0"/>
              <a:t>Fabio Marcellini on behalf of the </a:t>
            </a:r>
            <a:r>
              <a:rPr lang="en-GB" noProof="0" dirty="0" err="1" smtClean="0"/>
              <a:t>PolariX</a:t>
            </a:r>
            <a:r>
              <a:rPr lang="en-GB" noProof="0" dirty="0" smtClean="0"/>
              <a:t> team::  Paul Scherrer Institute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15th Workshop on Breakdown Science and High Gradient Technology (HG2023)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FE2123-4DFA-D62F-EDE6-17955CCCD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97" y="2750797"/>
            <a:ext cx="6947123" cy="18798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113644-C357-0162-B404-B5A234C8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RF setup and commissioning with beam </a:t>
            </a:r>
            <a:r>
              <a:rPr lang="en-CH" dirty="0" smtClean="0"/>
              <a:t>1/</a:t>
            </a:r>
            <a:r>
              <a:rPr lang="de-CH" dirty="0" smtClean="0"/>
              <a:t>3</a:t>
            </a:r>
            <a:endParaRPr lang="en-CH" dirty="0"/>
          </a:p>
        </p:txBody>
      </p:sp>
      <p:sp>
        <p:nvSpPr>
          <p:cNvPr id="7" name="Rectangle 6"/>
          <p:cNvSpPr/>
          <p:nvPr/>
        </p:nvSpPr>
        <p:spPr>
          <a:xfrm>
            <a:off x="827584" y="801694"/>
            <a:ext cx="772632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dirty="0" err="1" smtClean="0">
                <a:latin typeface="+mn-lt"/>
              </a:rPr>
              <a:t>When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the</a:t>
            </a:r>
            <a:r>
              <a:rPr lang="de-CH" sz="1400" dirty="0" smtClean="0">
                <a:latin typeface="+mn-lt"/>
              </a:rPr>
              <a:t> TDS </a:t>
            </a:r>
            <a:r>
              <a:rPr lang="de-CH" sz="1400" dirty="0" err="1" smtClean="0">
                <a:latin typeface="+mn-lt"/>
              </a:rPr>
              <a:t>system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commissioning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started</a:t>
            </a:r>
            <a:r>
              <a:rPr lang="de-CH" sz="1400" dirty="0" smtClean="0">
                <a:latin typeface="+mn-lt"/>
              </a:rPr>
              <a:t>, </a:t>
            </a:r>
            <a:r>
              <a:rPr lang="de-CH" sz="1400" dirty="0" err="1" smtClean="0">
                <a:latin typeface="+mn-lt"/>
              </a:rPr>
              <a:t>we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observed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the</a:t>
            </a:r>
            <a:r>
              <a:rPr lang="de-CH" sz="1400" dirty="0" smtClean="0">
                <a:latin typeface="+mn-lt"/>
              </a:rPr>
              <a:t> beam </a:t>
            </a:r>
            <a:r>
              <a:rPr lang="de-CH" sz="1400" dirty="0" err="1" smtClean="0">
                <a:latin typeface="+mn-lt"/>
              </a:rPr>
              <a:t>kicked</a:t>
            </a:r>
            <a:r>
              <a:rPr lang="de-CH" sz="1400" dirty="0" smtClean="0">
                <a:latin typeface="+mn-lt"/>
              </a:rPr>
              <a:t> in </a:t>
            </a:r>
            <a:r>
              <a:rPr lang="de-CH" sz="1400" dirty="0" err="1">
                <a:latin typeface="+mn-lt"/>
              </a:rPr>
              <a:t>the</a:t>
            </a:r>
            <a:r>
              <a:rPr lang="de-CH" sz="1400" dirty="0">
                <a:latin typeface="+mn-lt"/>
              </a:rPr>
              <a:t> plane orthogonal </a:t>
            </a:r>
            <a:r>
              <a:rPr lang="de-CH" sz="1400" dirty="0" err="1">
                <a:latin typeface="+mn-lt"/>
              </a:rPr>
              <a:t>to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the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streaking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smtClean="0">
                <a:latin typeface="+mn-lt"/>
              </a:rPr>
              <a:t>plane.</a:t>
            </a:r>
          </a:p>
          <a:p>
            <a:r>
              <a:rPr lang="de-CH" sz="1400" dirty="0" err="1" smtClean="0">
                <a:latin typeface="+mn-lt"/>
              </a:rPr>
              <a:t>Possible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sources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of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 err="1" smtClean="0">
                <a:latin typeface="+mn-lt"/>
              </a:rPr>
              <a:t>the</a:t>
            </a:r>
            <a:r>
              <a:rPr lang="de-CH" sz="1400" dirty="0" smtClean="0">
                <a:latin typeface="+mn-lt"/>
              </a:rPr>
              <a:t> kick </a:t>
            </a:r>
            <a:r>
              <a:rPr lang="de-CH" sz="1400" dirty="0" err="1" smtClean="0">
                <a:latin typeface="+mn-lt"/>
              </a:rPr>
              <a:t>are</a:t>
            </a:r>
            <a:r>
              <a:rPr lang="de-CH" sz="1400" dirty="0" smtClean="0">
                <a:latin typeface="+mn-lt"/>
              </a:rPr>
              <a:t> TDS </a:t>
            </a:r>
            <a:r>
              <a:rPr lang="de-CH" sz="1400" dirty="0" err="1" smtClean="0">
                <a:latin typeface="+mn-lt"/>
              </a:rPr>
              <a:t>input</a:t>
            </a:r>
            <a:r>
              <a:rPr lang="de-CH" sz="1400" dirty="0" smtClean="0">
                <a:latin typeface="+mn-lt"/>
              </a:rPr>
              <a:t> </a:t>
            </a:r>
            <a:r>
              <a:rPr lang="de-CH" sz="1400" dirty="0">
                <a:latin typeface="+mn-lt"/>
              </a:rPr>
              <a:t>power </a:t>
            </a:r>
            <a:r>
              <a:rPr lang="de-CH" sz="1400" dirty="0" err="1">
                <a:latin typeface="+mn-lt"/>
              </a:rPr>
              <a:t>unbalance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or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misaligned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phases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of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the</a:t>
            </a:r>
            <a:r>
              <a:rPr lang="de-CH" sz="1400" dirty="0">
                <a:latin typeface="+mn-lt"/>
              </a:rPr>
              <a:t> 3 </a:t>
            </a:r>
            <a:r>
              <a:rPr lang="de-CH" sz="1400" dirty="0" err="1">
                <a:latin typeface="+mn-lt"/>
              </a:rPr>
              <a:t>phase</a:t>
            </a:r>
            <a:r>
              <a:rPr lang="de-CH" sz="1400" dirty="0">
                <a:latin typeface="+mn-lt"/>
              </a:rPr>
              <a:t> </a:t>
            </a:r>
            <a:r>
              <a:rPr lang="de-CH" sz="1400" dirty="0" err="1">
                <a:latin typeface="+mn-lt"/>
              </a:rPr>
              <a:t>shifters</a:t>
            </a:r>
            <a:r>
              <a:rPr lang="de-CH" sz="1400" dirty="0">
                <a:latin typeface="+mn-lt"/>
              </a:rPr>
              <a:t>.</a:t>
            </a:r>
            <a:endParaRPr lang="en-US" sz="14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B523C1-EA08-9E94-9439-45F570B25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010195"/>
            <a:ext cx="4041141" cy="662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C91821-56A3-776F-4193-D8CEE6701ABD}"/>
              </a:ext>
            </a:extLst>
          </p:cNvPr>
          <p:cNvSpPr txBox="1"/>
          <p:nvPr/>
        </p:nvSpPr>
        <p:spPr>
          <a:xfrm>
            <a:off x="899592" y="1760424"/>
            <a:ext cx="7200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Deflecting field is the sum of two rotating modes, one clockwise and the other counter clockwise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4425" y="213972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TDS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=L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=R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φ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L1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l-GR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φ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L2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φ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R1</a:t>
            </a:r>
            <a:r>
              <a:rPr lang="de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l-GR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φ</a:t>
            </a:r>
            <a:r>
              <a:rPr lang="de-CH" sz="1400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R2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endParaRPr lang="en-US" sz="1400" dirty="0" err="1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3" y="2551718"/>
            <a:ext cx="2880319" cy="11269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Three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BPMs 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after 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TDS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and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before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spectrometer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,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to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measure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beam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position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after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interaction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with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TDS.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All </a:t>
            </a:r>
            <a:r>
              <a:rPr lang="de-CH" sz="1400" dirty="0" err="1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quads</a:t>
            </a:r>
            <a:r>
              <a:rPr lang="de-CH" sz="1400" dirty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and</a:t>
            </a:r>
            <a:r>
              <a:rPr lang="de-CH" sz="1400" dirty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correctors</a:t>
            </a:r>
            <a:r>
              <a:rPr lang="de-CH" sz="1400" dirty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downstream</a:t>
            </a:r>
            <a:r>
              <a:rPr lang="de-CH" sz="1400" dirty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400" dirty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TDS </a:t>
            </a:r>
            <a:r>
              <a:rPr lang="de-CH" sz="1400" dirty="0" err="1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switched</a:t>
            </a:r>
            <a:r>
              <a:rPr lang="de-CH" sz="1400" dirty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400" dirty="0" smtClean="0">
                <a:solidFill>
                  <a:srgbClr val="EABD00"/>
                </a:solidFill>
                <a:latin typeface="Lato" panose="020F0502020204030203"/>
                <a:cs typeface="Calibri Light" panose="020F0302020204030204" pitchFamily="34" charset="0"/>
              </a:rPr>
              <a:t>off.</a:t>
            </a:r>
            <a:endParaRPr lang="en-US" sz="1400" dirty="0" err="1" smtClean="0">
              <a:solidFill>
                <a:srgbClr val="EABD00"/>
              </a:solidFill>
              <a:latin typeface="Lato" panose="020F0502020204030203"/>
              <a:cs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254" y="4606554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Ideally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TDS input amplitudes are </a:t>
            </a:r>
            <a:r>
              <a:rPr lang="es-ES" sz="1400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balanced</a:t>
            </a:r>
            <a:r>
              <a:rPr lang="es-ES" sz="14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(L=R) 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and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polarization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plane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depends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on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difference</a:t>
            </a:r>
            <a:r>
              <a:rPr lang="es-ES" sz="14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between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es-ES" sz="14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input </a:t>
            </a:r>
            <a:r>
              <a:rPr lang="es-ES" sz="1400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phases</a:t>
            </a:r>
            <a:r>
              <a:rPr lang="es-ES" sz="14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 (</a:t>
            </a:r>
            <a:r>
              <a:rPr lang="es-ES" sz="1400" i="1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s-ES" sz="1400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L+</a:t>
            </a:r>
            <a:r>
              <a:rPr lang="es-ES" sz="1400" i="1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s-ES" sz="1400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PS-</a:t>
            </a:r>
            <a:r>
              <a:rPr lang="es-ES" sz="1400" i="1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s-ES" sz="1400" dirty="0" err="1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R</a:t>
            </a:r>
            <a:r>
              <a:rPr lang="es-ES" sz="1400" dirty="0" smtClean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).</a:t>
            </a:r>
            <a:endParaRPr lang="es-ES" sz="140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635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3644-C357-0162-B404-B5A234C8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RF setup and commissioning with beam </a:t>
            </a:r>
            <a:r>
              <a:rPr lang="de-CH" dirty="0" smtClean="0"/>
              <a:t>2</a:t>
            </a:r>
            <a:r>
              <a:rPr lang="en-CH" dirty="0" smtClean="0"/>
              <a:t>/</a:t>
            </a:r>
            <a:r>
              <a:rPr lang="de-CH" dirty="0" smtClean="0"/>
              <a:t>3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F45F3-6BCC-34F6-F2DF-F28F48C9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15" name="Rectangle 14"/>
          <p:cNvSpPr/>
          <p:nvPr/>
        </p:nvSpPr>
        <p:spPr>
          <a:xfrm>
            <a:off x="789327" y="761064"/>
            <a:ext cx="770485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dirty="0" err="1">
                <a:latin typeface="+mn-lt"/>
                <a:cs typeface="Calibri Light" panose="020F0302020204030204" pitchFamily="34" charset="0"/>
              </a:rPr>
              <a:t>Positions</a:t>
            </a:r>
            <a:r>
              <a:rPr lang="de-CH" sz="1400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+mn-lt"/>
                <a:cs typeface="Calibri Light" panose="020F0302020204030204" pitchFamily="34" charset="0"/>
              </a:rPr>
              <a:t>measured</a:t>
            </a:r>
            <a:r>
              <a:rPr lang="de-CH" sz="1400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+mn-lt"/>
                <a:cs typeface="Calibri Light" panose="020F0302020204030204" pitchFamily="34" charset="0"/>
              </a:rPr>
              <a:t>with</a:t>
            </a:r>
            <a:r>
              <a:rPr lang="de-CH" sz="1400" dirty="0">
                <a:latin typeface="+mn-lt"/>
                <a:cs typeface="Calibri Light" panose="020F0302020204030204" pitchFamily="34" charset="0"/>
              </a:rPr>
              <a:t> BPMs </a:t>
            </a:r>
            <a:r>
              <a:rPr lang="de-CH" sz="1400" dirty="0" err="1">
                <a:latin typeface="+mn-lt"/>
                <a:cs typeface="Calibri Light" panose="020F0302020204030204" pitchFamily="34" charset="0"/>
              </a:rPr>
              <a:t>are</a:t>
            </a:r>
            <a:r>
              <a:rPr lang="de-CH" sz="1400" dirty="0">
                <a:latin typeface="+mn-lt"/>
                <a:cs typeface="Calibri Light" panose="020F0302020204030204" pitchFamily="34" charset="0"/>
              </a:rPr>
              <a:t> proportional </a:t>
            </a:r>
            <a:r>
              <a:rPr lang="de-CH" sz="1400" dirty="0" err="1">
                <a:latin typeface="+mn-lt"/>
                <a:cs typeface="Calibri Light" panose="020F0302020204030204" pitchFamily="34" charset="0"/>
              </a:rPr>
              <a:t>to</a:t>
            </a:r>
            <a:r>
              <a:rPr lang="de-CH" sz="1400" dirty="0">
                <a:latin typeface="+mn-lt"/>
                <a:cs typeface="Calibri Light" panose="020F0302020204030204" pitchFamily="34" charset="0"/>
              </a:rPr>
              <a:t>: </a:t>
            </a:r>
            <a:endParaRPr lang="en-US" sz="1400" dirty="0">
              <a:latin typeface="+mn-lt"/>
              <a:cs typeface="Calibri Light" panose="020F0302020204030204" pitchFamily="34" charset="0"/>
            </a:endParaRPr>
          </a:p>
          <a:p>
            <a:r>
              <a:rPr lang="en-US" sz="1400" i="1" dirty="0" err="1" smtClean="0">
                <a:latin typeface="+mn-lt"/>
                <a:cs typeface="Calibri Light" panose="020F0302020204030204" pitchFamily="34" charset="0"/>
              </a:rPr>
              <a:t>V</a:t>
            </a:r>
            <a:r>
              <a:rPr lang="en-US" sz="1050" i="1" dirty="0" err="1" smtClean="0">
                <a:latin typeface="+mn-lt"/>
                <a:cs typeface="Calibri Light" panose="020F0302020204030204" pitchFamily="34" charset="0"/>
              </a:rPr>
              <a:t>x</a:t>
            </a:r>
            <a:r>
              <a:rPr lang="en-US" sz="1050" i="1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=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1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cos(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R1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) −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1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cos(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PS1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L1</a:t>
            </a:r>
            <a:r>
              <a:rPr lang="en-US" sz="1400" i="1" dirty="0" smtClean="0">
                <a:latin typeface="+mn-lt"/>
                <a:cs typeface="Calibri Light" panose="020F0302020204030204" pitchFamily="34" charset="0"/>
              </a:rPr>
              <a:t>)+</a:t>
            </a:r>
            <a:r>
              <a:rPr lang="en-US" sz="14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</a:t>
            </a:r>
            <a:r>
              <a:rPr lang="en-US" sz="105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2</a:t>
            </a:r>
            <a:r>
              <a:rPr lang="en-US" sz="1050" i="1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cos(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PS3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R2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) +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2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cos(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PS3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PS2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L2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)</a:t>
            </a:r>
          </a:p>
          <a:p>
            <a:r>
              <a:rPr lang="en-US" sz="1400" i="1" dirty="0" err="1">
                <a:latin typeface="+mn-lt"/>
                <a:cs typeface="Calibri Light" panose="020F0302020204030204" pitchFamily="34" charset="0"/>
              </a:rPr>
              <a:t>V</a:t>
            </a:r>
            <a:r>
              <a:rPr lang="en-US" sz="1050" i="1" dirty="0" err="1">
                <a:latin typeface="+mn-lt"/>
                <a:cs typeface="Calibri Light" panose="020F0302020204030204" pitchFamily="34" charset="0"/>
              </a:rPr>
              <a:t>y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=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1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sin(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R1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) −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1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sin(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PS1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L1</a:t>
            </a:r>
            <a:r>
              <a:rPr lang="en-US" sz="1400" i="1" dirty="0" smtClean="0">
                <a:latin typeface="+mn-lt"/>
                <a:cs typeface="Calibri Light" panose="020F0302020204030204" pitchFamily="34" charset="0"/>
              </a:rPr>
              <a:t>)+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2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sin(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PS3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R2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) + </a:t>
            </a:r>
            <a:r>
              <a:rPr lang="en-US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2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sin(</a:t>
            </a:r>
            <a:r>
              <a:rPr lang="el-GR" sz="1400" i="1" dirty="0" smtClean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 smtClean="0">
                <a:latin typeface="+mn-lt"/>
                <a:cs typeface="Calibri Light" panose="020F0302020204030204" pitchFamily="34" charset="0"/>
              </a:rPr>
              <a:t>RF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PS3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latin typeface="+mn-lt"/>
                <a:cs typeface="Calibri Light" panose="020F0302020204030204" pitchFamily="34" charset="0"/>
              </a:rPr>
              <a:t>PS2 </a:t>
            </a:r>
            <a:r>
              <a:rPr lang="en-US" sz="1400" i="1" dirty="0">
                <a:latin typeface="+mn-lt"/>
                <a:cs typeface="Calibri Light" panose="020F0302020204030204" pitchFamily="34" charset="0"/>
              </a:rPr>
              <a:t>+ </a:t>
            </a:r>
            <a:r>
              <a:rPr lang="el-GR" sz="1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φ</a:t>
            </a:r>
            <a:r>
              <a:rPr lang="en-US" sz="105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L2</a:t>
            </a:r>
            <a:r>
              <a:rPr lang="en-US" sz="1400" i="1" dirty="0" smtClean="0">
                <a:latin typeface="+mn-lt"/>
                <a:cs typeface="Calibri Light" panose="020F0302020204030204" pitchFamily="34" charset="0"/>
              </a:rPr>
              <a:t>)</a:t>
            </a:r>
          </a:p>
          <a:p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The </a:t>
            </a:r>
            <a:r>
              <a:rPr lang="de-CH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8 </a:t>
            </a:r>
            <a:r>
              <a:rPr lang="de-CH" sz="14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unknowns</a:t>
            </a:r>
            <a:r>
              <a:rPr lang="de-CH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can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be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found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from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at least 8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independent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equations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, i.e.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from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8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measured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beam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position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obtained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varying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phases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of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PS1, PS2 </a:t>
            </a:r>
            <a:r>
              <a:rPr lang="de-CH" sz="1400" dirty="0" err="1" smtClean="0">
                <a:latin typeface="+mn-lt"/>
                <a:cs typeface="Calibri Light" panose="020F0302020204030204" pitchFamily="34" charset="0"/>
              </a:rPr>
              <a:t>or</a:t>
            </a:r>
            <a:r>
              <a:rPr lang="de-CH" sz="1400" dirty="0" smtClean="0">
                <a:latin typeface="+mn-lt"/>
                <a:cs typeface="Calibri Light" panose="020F0302020204030204" pitchFamily="34" charset="0"/>
              </a:rPr>
              <a:t> PS3.</a:t>
            </a:r>
            <a:endParaRPr lang="de-CH" sz="1400" dirty="0">
              <a:latin typeface="+mn-lt"/>
              <a:cs typeface="Calibri Light" panose="020F0302020204030204" pitchFamily="34" charset="0"/>
            </a:endParaRPr>
          </a:p>
          <a:p>
            <a:endParaRPr lang="en-US" sz="1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683568" y="1006082"/>
            <a:ext cx="8101669" cy="3509963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de-CH" sz="14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de-CH" sz="1400" dirty="0" smtClean="0">
              <a:cs typeface="Arial" panose="020B0604020202020204" pitchFamily="34" charset="0"/>
            </a:endParaRPr>
          </a:p>
          <a:p>
            <a:endParaRPr lang="de-CH" sz="1400" dirty="0" smtClean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3701" y="2435304"/>
            <a:ext cx="3096344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Example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Beam centroid positions (X and Y) as a function of the global RF phase for 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different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phases of PS3. Red diamonds are the measurement data, blue line is the result of the fitting obtained with 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analytical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expression. </a:t>
            </a:r>
            <a:endParaRPr lang="en-US" sz="1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nknowns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estimated by applying a least-squares 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algorithm to fit experimental data.</a:t>
            </a:r>
            <a:endParaRPr lang="en-US" sz="1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30" y="2435031"/>
            <a:ext cx="4563455" cy="24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491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113644-C357-0162-B404-B5A234C8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RF setup and commissioning with beam </a:t>
            </a:r>
            <a:r>
              <a:rPr lang="de-CH" dirty="0" smtClean="0"/>
              <a:t>3</a:t>
            </a:r>
            <a:r>
              <a:rPr lang="en-CH" dirty="0" smtClean="0"/>
              <a:t>/</a:t>
            </a:r>
            <a:r>
              <a:rPr lang="de-CH" dirty="0" smtClean="0"/>
              <a:t>3</a:t>
            </a:r>
            <a:endParaRPr lang="en-CH" dirty="0"/>
          </a:p>
        </p:txBody>
      </p:sp>
      <p:sp>
        <p:nvSpPr>
          <p:cNvPr id="5" name="Rectangle 4"/>
          <p:cNvSpPr/>
          <p:nvPr/>
        </p:nvSpPr>
        <p:spPr>
          <a:xfrm>
            <a:off x="971600" y="799143"/>
            <a:ext cx="723471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As a result of the fit, the estimated amplitude imbalances between the two branches of the input couplers were found to be 0.18 dB and 0.22 dB in TDS1 and TDS2, respectively. </a:t>
            </a:r>
            <a:endParaRPr lang="en-US" sz="1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set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3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shifter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phases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giving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beam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deflection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one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plane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only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could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be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calculated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analytical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model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1400" b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1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pplying </a:t>
            </a:r>
            <a:r>
              <a:rPr lang="en-US" sz="1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calculated set of PSs phases, the orthogonal kick was almost completely </a:t>
            </a:r>
            <a:r>
              <a:rPr lang="en-US" sz="1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canceled.</a:t>
            </a:r>
            <a:endParaRPr lang="en-US" sz="14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28168"/>
            <a:ext cx="6591747" cy="22027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9367" y="4230951"/>
            <a:ext cx="680700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Blue </a:t>
            </a:r>
            <a:r>
              <a:rPr lang="en-US" sz="1400" dirty="0">
                <a:latin typeface="+mn-lt"/>
              </a:rPr>
              <a:t>diamonds: bunch centroids (X and Y) as a function of global RF phase for two different PS </a:t>
            </a:r>
            <a:r>
              <a:rPr lang="en-US" sz="1400" dirty="0" smtClean="0">
                <a:latin typeface="+mn-lt"/>
              </a:rPr>
              <a:t>settings before and after kick suppression. 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+mn-lt"/>
              </a:rPr>
              <a:t>Red </a:t>
            </a:r>
            <a:r>
              <a:rPr lang="en-US" sz="1400" dirty="0">
                <a:latin typeface="+mn-lt"/>
              </a:rPr>
              <a:t>line: ellipse fitting using </a:t>
            </a:r>
            <a:r>
              <a:rPr lang="en-US" sz="1400" dirty="0">
                <a:latin typeface="Calibri"/>
              </a:rPr>
              <a:t>analytical </a:t>
            </a:r>
            <a:r>
              <a:rPr lang="en-US" sz="1400" dirty="0" smtClean="0">
                <a:latin typeface="Calibri"/>
              </a:rPr>
              <a:t>expression</a:t>
            </a:r>
            <a:r>
              <a:rPr lang="en-US" sz="1400" dirty="0" smtClean="0">
                <a:latin typeface="+mn-lt"/>
              </a:rPr>
              <a:t>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21477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7849B52B-CF34-F27D-13D1-5E0DFACC7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9" t="3370" r="7421" b="6285"/>
          <a:stretch/>
        </p:blipFill>
        <p:spPr>
          <a:xfrm>
            <a:off x="5292080" y="731170"/>
            <a:ext cx="3600400" cy="43620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592" y="3075806"/>
            <a:ext cx="403579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Images </a:t>
            </a:r>
            <a:r>
              <a:rPr lang="en-US" sz="1400" dirty="0">
                <a:latin typeface="+mn-lt"/>
              </a:rPr>
              <a:t>on screen </a:t>
            </a:r>
            <a:r>
              <a:rPr lang="en-US" sz="1400" dirty="0" smtClean="0">
                <a:latin typeface="+mn-lt"/>
              </a:rPr>
              <a:t>S1, just upstream the spectrometer, showing 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that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sz="1400" dirty="0">
                <a:solidFill>
                  <a:srgbClr val="0070C0"/>
                </a:solidFill>
                <a:latin typeface="Calibri"/>
              </a:rPr>
              <a:t>streaking is actually performed on the different </a:t>
            </a:r>
            <a:r>
              <a:rPr lang="en-US" sz="1400" dirty="0" smtClean="0">
                <a:solidFill>
                  <a:srgbClr val="0070C0"/>
                </a:solidFill>
                <a:latin typeface="Calibri"/>
              </a:rPr>
              <a:t>polarization planes.</a:t>
            </a:r>
            <a:endParaRPr lang="en-US" sz="1400" dirty="0" smtClean="0">
              <a:solidFill>
                <a:srgbClr val="0070C0"/>
              </a:solidFill>
              <a:latin typeface="+mn-lt"/>
            </a:endParaRPr>
          </a:p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Polarization angles in black: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deflecting voltage 85 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MV Polarization angles in red: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72.8 MV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System not yet fully conditioned, need to reduce klystron output power for some polarization angles.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40265" y="1491630"/>
            <a:ext cx="3741426" cy="1306860"/>
            <a:chOff x="971600" y="3065090"/>
            <a:chExt cx="3741426" cy="13068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FE2123-4DFA-D62F-EDE6-17955CCCD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33"/>
            <a:stretch/>
          </p:blipFill>
          <p:spPr>
            <a:xfrm>
              <a:off x="971600" y="3065090"/>
              <a:ext cx="3741426" cy="130686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3779912" y="3795886"/>
              <a:ext cx="144016" cy="504056"/>
            </a:xfrm>
            <a:prstGeom prst="ellips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42471C-74A3-31AE-70A0-703AB7E85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Variable polarization – first measurements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411760" y="2643758"/>
            <a:ext cx="1436817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EF5B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715507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346139" y="5001099"/>
            <a:ext cx="575743" cy="114539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277814" y="771550"/>
            <a:ext cx="6238402" cy="1902348"/>
            <a:chOff x="1115616" y="55481"/>
            <a:chExt cx="6768752" cy="222520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93F995-A8FA-91C5-A255-C2448ECD6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55481"/>
              <a:ext cx="6768752" cy="222520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2006996" y="213057"/>
              <a:ext cx="2795101" cy="1825898"/>
              <a:chOff x="2006996" y="213057"/>
              <a:chExt cx="2795101" cy="182589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579ABAA-B352-A92C-3D87-BB6A4A765EFF}"/>
                  </a:ext>
                </a:extLst>
              </p:cNvPr>
              <p:cNvSpPr/>
              <p:nvPr/>
            </p:nvSpPr>
            <p:spPr bwMode="auto">
              <a:xfrm>
                <a:off x="4586073" y="223419"/>
                <a:ext cx="216024" cy="181553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21176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32A6C15-A68D-75D4-76FF-F6627C180EC2}"/>
                  </a:ext>
                </a:extLst>
              </p:cNvPr>
              <p:cNvSpPr/>
              <p:nvPr/>
            </p:nvSpPr>
            <p:spPr bwMode="auto">
              <a:xfrm>
                <a:off x="4164167" y="213057"/>
                <a:ext cx="407833" cy="1825896"/>
              </a:xfrm>
              <a:prstGeom prst="rect">
                <a:avLst/>
              </a:prstGeom>
              <a:solidFill>
                <a:srgbClr val="FFFF00">
                  <a:alpha val="2117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12C2234-47AE-F30D-4344-F91AE26CB554}"/>
                  </a:ext>
                </a:extLst>
              </p:cNvPr>
              <p:cNvSpPr/>
              <p:nvPr/>
            </p:nvSpPr>
            <p:spPr bwMode="auto">
              <a:xfrm>
                <a:off x="3203847" y="213059"/>
                <a:ext cx="811777" cy="180378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21176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560FAE2-8A4E-836D-E877-BE9222BC2411}"/>
                  </a:ext>
                </a:extLst>
              </p:cNvPr>
              <p:cNvSpPr/>
              <p:nvPr/>
            </p:nvSpPr>
            <p:spPr bwMode="auto">
              <a:xfrm>
                <a:off x="2729494" y="213059"/>
                <a:ext cx="474353" cy="182522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21176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 dirty="0">
                  <a:latin typeface="Times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F3C7D85-4C69-32C6-CED7-56BD032949FC}"/>
                  </a:ext>
                </a:extLst>
              </p:cNvPr>
              <p:cNvSpPr/>
              <p:nvPr/>
            </p:nvSpPr>
            <p:spPr bwMode="auto">
              <a:xfrm>
                <a:off x="2006996" y="213059"/>
                <a:ext cx="714850" cy="1825223"/>
              </a:xfrm>
              <a:prstGeom prst="rect">
                <a:avLst/>
              </a:prstGeom>
              <a:solidFill>
                <a:srgbClr val="FDCA00">
                  <a:alpha val="2117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 dirty="0">
                  <a:latin typeface="Times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81221" y="2654507"/>
            <a:ext cx="7486761" cy="2247245"/>
            <a:chOff x="273662" y="2299768"/>
            <a:chExt cx="8566881" cy="3032499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63522" y="2327221"/>
              <a:ext cx="1703926" cy="2558265"/>
            </a:xfrm>
            <a:prstGeom prst="rect">
              <a:avLst/>
            </a:prstGeom>
            <a:solidFill>
              <a:srgbClr val="FDCA00">
                <a:alpha val="2117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61870" y="2330769"/>
              <a:ext cx="1668843" cy="2554717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21176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730713" y="2335729"/>
              <a:ext cx="1657061" cy="254512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1176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383478" y="2330769"/>
              <a:ext cx="1696879" cy="2554717"/>
            </a:xfrm>
            <a:prstGeom prst="rect">
              <a:avLst/>
            </a:prstGeom>
            <a:solidFill>
              <a:srgbClr val="FFFF00">
                <a:alpha val="2117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092280" y="2326376"/>
              <a:ext cx="1663180" cy="2542428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1176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502" y="2457223"/>
              <a:ext cx="1715492" cy="11436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6066" y="2450320"/>
              <a:ext cx="1725846" cy="1150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7214" y="2439620"/>
              <a:ext cx="1723025" cy="114868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3478" y="2454879"/>
              <a:ext cx="1718810" cy="114587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3009" y="2468693"/>
              <a:ext cx="1737534" cy="11583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3662" y="3686336"/>
              <a:ext cx="1754946" cy="116996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97697" y="3686338"/>
              <a:ext cx="1754946" cy="1169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85281" y="3710842"/>
              <a:ext cx="1703151" cy="113543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59602" y="3716255"/>
              <a:ext cx="1708590" cy="113906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95868" y="3707796"/>
              <a:ext cx="1759592" cy="117306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3893855" y="2299768"/>
              <a:ext cx="637854" cy="2250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11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49272" y="2439485"/>
              <a:ext cx="1409294" cy="24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11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67833B4-81A9-AD6B-3B9A-A968A13EA96D}"/>
                </a:ext>
              </a:extLst>
            </p:cNvPr>
            <p:cNvSpPr txBox="1"/>
            <p:nvPr/>
          </p:nvSpPr>
          <p:spPr>
            <a:xfrm>
              <a:off x="2555776" y="5173134"/>
              <a:ext cx="3650444" cy="1591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400" i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Courtesy of </a:t>
              </a:r>
              <a:r>
                <a:rPr lang="en-GB" sz="14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Thomas </a:t>
              </a:r>
              <a:r>
                <a:rPr lang="en-GB" sz="1400" i="1" noProof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Geoffrey </a:t>
              </a:r>
              <a:r>
                <a:rPr lang="en-GB" sz="14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Lucas</a:t>
              </a:r>
              <a:endParaRPr lang="en-GB" sz="1400" i="1" noProof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18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12609" y="4835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042471C-74A3-31AE-70A0-703AB7E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CH" dirty="0" err="1" smtClean="0"/>
              <a:t>Conditioning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breakdown </a:t>
            </a:r>
            <a:r>
              <a:rPr lang="de-CH" dirty="0" err="1" smtClean="0"/>
              <a:t>analysis</a:t>
            </a:r>
            <a:r>
              <a:rPr lang="de-CH" dirty="0" smtClean="0"/>
              <a:t/>
            </a:r>
            <a:br>
              <a:rPr lang="de-CH" dirty="0" smtClean="0"/>
            </a:br>
            <a:endParaRPr lang="en-CH" dirty="0"/>
          </a:p>
        </p:txBody>
      </p:sp>
      <p:sp>
        <p:nvSpPr>
          <p:cNvPr id="8" name="TextBox 7"/>
          <p:cNvSpPr txBox="1"/>
          <p:nvPr/>
        </p:nvSpPr>
        <p:spPr>
          <a:xfrm>
            <a:off x="6454825" y="947593"/>
            <a:ext cx="233041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first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systematic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conditioning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performed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July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’23.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Target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klystron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output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power: 34MW</a:t>
            </a:r>
            <a:endParaRPr lang="en-US" dirty="0" err="1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1"/>
      </p:ext>
    </p:extLst>
  </p:cSld>
  <p:clrMapOvr>
    <a:masterClrMapping/>
  </p:clrMapOvr>
  <p:transition spd="med"/>
  <p:extLst mod="1">
    <p:ext uri="{6950BFC3-D8DA-4A85-94F7-54DA5524770B}">
      <p188:commentRel xmlns="" xmlns:p188="http://schemas.microsoft.com/office/powerpoint/2018/8/main" r:id="rId14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33428" y="851472"/>
            <a:ext cx="5760640" cy="1731139"/>
            <a:chOff x="1115616" y="61463"/>
            <a:chExt cx="6768752" cy="222520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93F995-A8FA-91C5-A255-C2448ECD6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5616" y="61463"/>
              <a:ext cx="6768752" cy="2225202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B0DD4C5-655B-3BE9-54FD-E05D18CC7237}"/>
                </a:ext>
              </a:extLst>
            </p:cNvPr>
            <p:cNvSpPr/>
            <p:nvPr/>
          </p:nvSpPr>
          <p:spPr bwMode="auto">
            <a:xfrm>
              <a:off x="6084167" y="213059"/>
              <a:ext cx="238811" cy="1825894"/>
            </a:xfrm>
            <a:prstGeom prst="rect">
              <a:avLst/>
            </a:prstGeom>
            <a:solidFill>
              <a:srgbClr val="7030A0">
                <a:alpha val="2117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 dirty="0">
                <a:latin typeface="Times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870574-0295-CBDE-92BB-62FC18BB12B7}"/>
                </a:ext>
              </a:extLst>
            </p:cNvPr>
            <p:cNvSpPr/>
            <p:nvPr/>
          </p:nvSpPr>
          <p:spPr bwMode="auto">
            <a:xfrm>
              <a:off x="5652120" y="213059"/>
              <a:ext cx="432048" cy="1825894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21176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 dirty="0">
                <a:latin typeface="Times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128C927-4C09-6FE0-C820-7E5553CFD395}"/>
                </a:ext>
              </a:extLst>
            </p:cNvPr>
            <p:cNvSpPr/>
            <p:nvPr/>
          </p:nvSpPr>
          <p:spPr bwMode="auto">
            <a:xfrm>
              <a:off x="4788024" y="213059"/>
              <a:ext cx="545698" cy="1825894"/>
            </a:xfrm>
            <a:prstGeom prst="rect">
              <a:avLst/>
            </a:prstGeom>
            <a:solidFill>
              <a:srgbClr val="0070C0">
                <a:alpha val="2117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EEFB1F6-5274-F200-A1E2-0C1641628DEC}"/>
                </a:ext>
              </a:extLst>
            </p:cNvPr>
            <p:cNvSpPr/>
            <p:nvPr/>
          </p:nvSpPr>
          <p:spPr bwMode="auto">
            <a:xfrm>
              <a:off x="5330758" y="212386"/>
              <a:ext cx="321362" cy="1825896"/>
            </a:xfrm>
            <a:prstGeom prst="rect">
              <a:avLst/>
            </a:prstGeom>
            <a:solidFill>
              <a:srgbClr val="FF0000">
                <a:alpha val="2117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39444" y="2669330"/>
            <a:ext cx="5321589" cy="2160240"/>
            <a:chOff x="1409005" y="2368990"/>
            <a:chExt cx="6324344" cy="25790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CFDE36-E0C8-98F2-BF45-D6956CB955B8}"/>
                </a:ext>
              </a:extLst>
            </p:cNvPr>
            <p:cNvGrpSpPr/>
            <p:nvPr/>
          </p:nvGrpSpPr>
          <p:grpSpPr>
            <a:xfrm>
              <a:off x="1438796" y="2368990"/>
              <a:ext cx="6294553" cy="2579024"/>
              <a:chOff x="856013" y="2384974"/>
              <a:chExt cx="5141858" cy="2487093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09D707A-3A53-4663-FBCA-2DD44D47641D}"/>
                  </a:ext>
                </a:extLst>
              </p:cNvPr>
              <p:cNvSpPr/>
              <p:nvPr/>
            </p:nvSpPr>
            <p:spPr bwMode="auto">
              <a:xfrm>
                <a:off x="2161815" y="2384975"/>
                <a:ext cx="1262798" cy="2487091"/>
              </a:xfrm>
              <a:prstGeom prst="rect">
                <a:avLst/>
              </a:prstGeom>
              <a:solidFill>
                <a:srgbClr val="FF0000">
                  <a:alpha val="2117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DB24B90-A7A6-0C96-8488-08E346160546}"/>
                  </a:ext>
                </a:extLst>
              </p:cNvPr>
              <p:cNvSpPr/>
              <p:nvPr/>
            </p:nvSpPr>
            <p:spPr bwMode="auto">
              <a:xfrm>
                <a:off x="3422187" y="2384974"/>
                <a:ext cx="1239555" cy="248709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  <a:alpha val="21176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44E636-CB40-AF48-954C-CE6852066308}"/>
                  </a:ext>
                </a:extLst>
              </p:cNvPr>
              <p:cNvSpPr/>
              <p:nvPr/>
            </p:nvSpPr>
            <p:spPr bwMode="auto">
              <a:xfrm>
                <a:off x="4661743" y="2384974"/>
                <a:ext cx="1336128" cy="2487093"/>
              </a:xfrm>
              <a:prstGeom prst="rect">
                <a:avLst/>
              </a:prstGeom>
              <a:solidFill>
                <a:srgbClr val="7030A0">
                  <a:alpha val="2117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893C52-BA3B-E779-2AB6-6647AB02025E}"/>
                  </a:ext>
                </a:extLst>
              </p:cNvPr>
              <p:cNvSpPr/>
              <p:nvPr/>
            </p:nvSpPr>
            <p:spPr bwMode="auto">
              <a:xfrm>
                <a:off x="856013" y="2384975"/>
                <a:ext cx="1305804" cy="2487091"/>
              </a:xfrm>
              <a:prstGeom prst="rect">
                <a:avLst/>
              </a:prstGeom>
              <a:solidFill>
                <a:srgbClr val="0070C0">
                  <a:alpha val="2117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1E83AD-2ABE-70FD-FB96-257D82800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329" y="2574638"/>
              <a:ext cx="1658116" cy="11054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240ECE-243F-CCAD-BFAC-7687CD8F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9005" y="3706218"/>
              <a:ext cx="1658121" cy="11054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808A54-4ED0-DA1A-D8E9-0A127D99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1588" y="2606448"/>
              <a:ext cx="1644635" cy="10964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906387-EF79-724D-573F-4FA6ACD04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8164" y="3716257"/>
              <a:ext cx="1692352" cy="11282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003193-20D3-C766-3EA3-942B61F53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4893" y="3709564"/>
              <a:ext cx="1692353" cy="11282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A35080-B513-9F9E-BF8B-BF9FBC9BE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9168" y="2580801"/>
              <a:ext cx="1648078" cy="10987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CA1CB14-165E-19D6-A2DE-9398D9FF6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3447" y="2606448"/>
              <a:ext cx="1639675" cy="10931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C4BBC3-DFF0-5DCC-38C3-84DB463A1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45048" y="3731375"/>
              <a:ext cx="1644635" cy="1096423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D5464-AC59-EBE4-9B52-1BB201F528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06312" y="4948014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186AA4-8F9B-8E30-1A46-60B53BB45879}"/>
              </a:ext>
            </a:extLst>
          </p:cNvPr>
          <p:cNvSpPr txBox="1"/>
          <p:nvPr/>
        </p:nvSpPr>
        <p:spPr>
          <a:xfrm>
            <a:off x="2555776" y="4938178"/>
            <a:ext cx="2844463" cy="1424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C7E78-29CC-6996-A636-87C14D347996}"/>
              </a:ext>
            </a:extLst>
          </p:cNvPr>
          <p:cNvSpPr txBox="1"/>
          <p:nvPr/>
        </p:nvSpPr>
        <p:spPr>
          <a:xfrm>
            <a:off x="2708176" y="5090578"/>
            <a:ext cx="2844463" cy="1424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400" i="1" noProof="0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7833B4-81A9-AD6B-3B9A-A968A13EA96D}"/>
              </a:ext>
            </a:extLst>
          </p:cNvPr>
          <p:cNvSpPr txBox="1"/>
          <p:nvPr/>
        </p:nvSpPr>
        <p:spPr>
          <a:xfrm>
            <a:off x="3113748" y="4895742"/>
            <a:ext cx="3190193" cy="1179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Courtesy of </a:t>
            </a:r>
            <a:r>
              <a:rPr lang="en-GB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Thomas </a:t>
            </a:r>
            <a:r>
              <a:rPr lang="en-GB" sz="1400" i="1" noProof="0" dirty="0">
                <a:latin typeface="Calibri Light" panose="020F0302020204030204" pitchFamily="34" charset="0"/>
                <a:cs typeface="Calibri Light" panose="020F0302020204030204" pitchFamily="34" charset="0"/>
              </a:rPr>
              <a:t>Geoffrey </a:t>
            </a:r>
            <a:r>
              <a:rPr lang="en-GB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Lucas</a:t>
            </a:r>
            <a:endParaRPr lang="en-GB" sz="1400" i="1" noProof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042471C-74A3-31AE-70A0-703AB7E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635" y="229729"/>
            <a:ext cx="6708025" cy="381375"/>
          </a:xfrm>
        </p:spPr>
        <p:txBody>
          <a:bodyPr/>
          <a:lstStyle/>
          <a:p>
            <a:r>
              <a:rPr lang="de-CH" dirty="0" err="1" smtClean="0"/>
              <a:t>Conditioning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breakdown </a:t>
            </a:r>
            <a:r>
              <a:rPr lang="de-CH" dirty="0" err="1" smtClean="0"/>
              <a:t>analysis</a:t>
            </a:r>
            <a:r>
              <a:rPr lang="de-CH" dirty="0" smtClean="0"/>
              <a:t/>
            </a:r>
            <a:br>
              <a:rPr lang="de-CH" dirty="0" smtClean="0"/>
            </a:b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67850604"/>
      </p:ext>
    </p:extLst>
  </p:cSld>
  <p:clrMapOvr>
    <a:masterClrMapping/>
  </p:clrMapOvr>
  <p:transition spd="med"/>
  <p:extLst mod="1">
    <p:ext uri="{6950BFC3-D8DA-4A85-94F7-54DA5524770B}">
      <p188:commentRel xmlns="" xmlns:p188="http://schemas.microsoft.com/office/powerpoint/2018/8/main" r:id="rId11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and optimization of the TDS efficiency as a function of the RF pulse shape.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26698" y="1275606"/>
            <a:ext cx="7742237" cy="3509963"/>
          </a:xfrm>
        </p:spPr>
        <p:txBody>
          <a:bodyPr/>
          <a:lstStyle/>
          <a:p>
            <a:pPr marL="0" indent="0">
              <a:buNone/>
            </a:pPr>
            <a:r>
              <a:rPr lang="de-CH" sz="1600" dirty="0" smtClean="0">
                <a:solidFill>
                  <a:srgbClr val="0070C0"/>
                </a:solidFill>
              </a:rPr>
              <a:t>Short </a:t>
            </a:r>
            <a:r>
              <a:rPr lang="de-CH" sz="1600" dirty="0" err="1" smtClean="0">
                <a:solidFill>
                  <a:srgbClr val="0070C0"/>
                </a:solidFill>
              </a:rPr>
              <a:t>summary</a:t>
            </a:r>
            <a:r>
              <a:rPr lang="de-CH" sz="1600" dirty="0" smtClean="0">
                <a:solidFill>
                  <a:srgbClr val="0070C0"/>
                </a:solidFill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</a:rPr>
              <a:t>of</a:t>
            </a:r>
            <a:r>
              <a:rPr lang="de-CH" sz="1600" dirty="0" smtClean="0">
                <a:solidFill>
                  <a:srgbClr val="0070C0"/>
                </a:solidFill>
              </a:rPr>
              <a:t> a </a:t>
            </a:r>
            <a:r>
              <a:rPr lang="de-CH" sz="1600" dirty="0" err="1" smtClean="0">
                <a:solidFill>
                  <a:srgbClr val="0070C0"/>
                </a:solidFill>
              </a:rPr>
              <a:t>recent</a:t>
            </a:r>
            <a:r>
              <a:rPr lang="de-CH" sz="1600" dirty="0" smtClean="0">
                <a:solidFill>
                  <a:srgbClr val="0070C0"/>
                </a:solidFill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</a:rPr>
              <a:t>summer</a:t>
            </a:r>
            <a:r>
              <a:rPr lang="de-CH" sz="1600" dirty="0" smtClean="0">
                <a:solidFill>
                  <a:srgbClr val="0070C0"/>
                </a:solidFill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</a:rPr>
              <a:t>student</a:t>
            </a:r>
            <a:r>
              <a:rPr lang="de-CH" sz="1600" dirty="0" smtClean="0">
                <a:solidFill>
                  <a:srgbClr val="0070C0"/>
                </a:solidFill>
              </a:rPr>
              <a:t> (Riccardo Sansone) </a:t>
            </a:r>
            <a:r>
              <a:rPr lang="de-CH" sz="1600" dirty="0" err="1" smtClean="0">
                <a:solidFill>
                  <a:srgbClr val="0070C0"/>
                </a:solidFill>
              </a:rPr>
              <a:t>work</a:t>
            </a:r>
            <a:r>
              <a:rPr lang="de-CH" sz="1600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de-CH" sz="700" dirty="0" smtClean="0"/>
          </a:p>
          <a:p>
            <a:pPr marL="361932" lvl="2" indent="0">
              <a:buNone/>
            </a:pPr>
            <a:r>
              <a:rPr lang="de-CH" sz="1600" dirty="0" err="1" smtClean="0"/>
              <a:t>Structure</a:t>
            </a:r>
            <a:r>
              <a:rPr lang="de-CH" sz="1600" dirty="0" smtClean="0"/>
              <a:t> </a:t>
            </a:r>
            <a:r>
              <a:rPr lang="de-CH" sz="1600" dirty="0" err="1" smtClean="0"/>
              <a:t>filling</a:t>
            </a:r>
            <a:r>
              <a:rPr lang="de-CH" sz="1600" dirty="0" smtClean="0"/>
              <a:t> time: 130 </a:t>
            </a:r>
            <a:r>
              <a:rPr lang="de-CH" sz="1600" dirty="0" err="1" smtClean="0"/>
              <a:t>ns</a:t>
            </a:r>
            <a:endParaRPr lang="de-CH" sz="1600" dirty="0" smtClean="0"/>
          </a:p>
          <a:p>
            <a:pPr marL="361932" lvl="2" indent="0">
              <a:buNone/>
            </a:pPr>
            <a:r>
              <a:rPr lang="de-CH" sz="1600" dirty="0" smtClean="0"/>
              <a:t>Maximum RF pulse </a:t>
            </a:r>
            <a:r>
              <a:rPr lang="de-CH" sz="1600" dirty="0" err="1" smtClean="0"/>
              <a:t>length</a:t>
            </a:r>
            <a:r>
              <a:rPr lang="de-CH" sz="1600" dirty="0" smtClean="0"/>
              <a:t>: 1.2 </a:t>
            </a:r>
            <a:r>
              <a:rPr lang="de-CH" sz="1600" dirty="0" err="1" smtClean="0"/>
              <a:t>us</a:t>
            </a:r>
            <a:endParaRPr lang="de-CH" sz="1600" dirty="0" smtClean="0"/>
          </a:p>
          <a:p>
            <a:endParaRPr lang="de-CH" sz="1800" dirty="0" smtClean="0"/>
          </a:p>
          <a:p>
            <a:endParaRPr lang="de-CH" sz="1800" dirty="0" smtClean="0"/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55" y="2143776"/>
            <a:ext cx="2847841" cy="2159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736" y="2139702"/>
            <a:ext cx="2909619" cy="2182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4440" y="434414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Ideal vs.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actual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measured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through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directional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coupler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klystron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output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) RF pulse.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consistent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comparison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both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cases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pulse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energy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is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normalized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1.2 J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873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Ideal pulse – flat in </a:t>
            </a:r>
            <a:r>
              <a:rPr lang="de-CH" dirty="0" err="1" smtClean="0"/>
              <a:t>amplitude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620" y="1403804"/>
            <a:ext cx="2440030" cy="1866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99" y="1400891"/>
            <a:ext cx="2465235" cy="18697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5936" y="1881873"/>
            <a:ext cx="1584176" cy="82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800" dirty="0" smtClean="0">
                <a:solidFill>
                  <a:srgbClr val="000000"/>
                </a:solidFill>
                <a:latin typeface="+mn-lt"/>
              </a:rPr>
              <a:t>β</a:t>
            </a:r>
            <a:r>
              <a:rPr lang="en-US" sz="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800" dirty="0">
                <a:solidFill>
                  <a:srgbClr val="000000"/>
                </a:solidFill>
                <a:latin typeface="+mn-lt"/>
              </a:rPr>
              <a:t>= 7.0714;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+mn-lt"/>
              </a:rPr>
              <a:t>Q</a:t>
            </a:r>
            <a:r>
              <a:rPr lang="en-US" sz="800" baseline="-25000" dirty="0" smtClean="0">
                <a:solidFill>
                  <a:srgbClr val="000000"/>
                </a:solidFill>
                <a:latin typeface="+mn-lt"/>
              </a:rPr>
              <a:t>L</a:t>
            </a:r>
            <a:r>
              <a:rPr lang="en-US" sz="800" dirty="0" smtClean="0">
                <a:solidFill>
                  <a:srgbClr val="000000"/>
                </a:solidFill>
                <a:latin typeface="+mn-lt"/>
              </a:rPr>
              <a:t>=18378; </a:t>
            </a:r>
            <a:endParaRPr lang="en-US" sz="800" dirty="0">
              <a:solidFill>
                <a:srgbClr val="000000"/>
              </a:solidFill>
              <a:latin typeface="+mn-lt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+mn-lt"/>
              </a:rPr>
              <a:t>f</a:t>
            </a:r>
            <a:r>
              <a:rPr lang="en-US" sz="800" baseline="-25000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sz="800" dirty="0" smtClean="0">
                <a:solidFill>
                  <a:srgbClr val="000000"/>
                </a:solidFill>
                <a:latin typeface="+mn-lt"/>
              </a:rPr>
              <a:t>=11.995158GHz;</a:t>
            </a:r>
            <a:endParaRPr lang="en-US" sz="800" dirty="0">
              <a:solidFill>
                <a:srgbClr val="000000"/>
              </a:solidFill>
              <a:latin typeface="+mn-lt"/>
            </a:endParaRPr>
          </a:p>
          <a:p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650" y="1419564"/>
            <a:ext cx="2531750" cy="18492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7664" y="12081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Klystron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output</a:t>
            </a: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120359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BOC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frequency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response</a:t>
            </a: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120815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BOC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output</a:t>
            </a: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352955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Waveguide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attenuation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not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considered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operating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inversion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time at 1.05us 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compressed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pulse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length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is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150 </a:t>
            </a:r>
            <a:r>
              <a:rPr lang="de-CH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ns</a:t>
            </a:r>
            <a:r>
              <a:rPr lang="de-CH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.</a:t>
            </a:r>
            <a:endParaRPr lang="de-CH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Deflecting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voltage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(V</a:t>
            </a:r>
            <a:r>
              <a:rPr lang="de-CH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Ʇ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produced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compressed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pulse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propagating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along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TDS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12.4MV.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Without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compression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</a:t>
            </a:r>
            <a:r>
              <a:rPr lang="de-CH" baseline="-25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Ʇ 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 6MV.</a:t>
            </a:r>
          </a:p>
        </p:txBody>
      </p:sp>
    </p:spTree>
    <p:extLst>
      <p:ext uri="{BB962C8B-B14F-4D97-AF65-F5344CB8AC3E}">
        <p14:creationId xmlns:p14="http://schemas.microsoft.com/office/powerpoint/2010/main" val="213155193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Actual</a:t>
            </a:r>
            <a:r>
              <a:rPr lang="de-CH" dirty="0" smtClean="0"/>
              <a:t> pulse </a:t>
            </a:r>
            <a:r>
              <a:rPr lang="de-CH" dirty="0" err="1" smtClean="0"/>
              <a:t>shape</a:t>
            </a:r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953480"/>
            <a:ext cx="5255928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eaLnBrk="1" hangingPunct="1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Same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calculations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real pulse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shape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gives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de-CH" sz="1400" baseline="-25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Ʇ </a:t>
            </a:r>
            <a:r>
              <a:rPr lang="de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 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10.3 MV (-17%).</a:t>
            </a:r>
          </a:p>
          <a:p>
            <a:pPr marL="171450" indent="-171450" eaLnBrk="1" hangingPunct="1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ideal pulse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could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have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same </a:t>
            </a:r>
            <a:r>
              <a:rPr lang="de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de-CH" sz="1400" baseline="-25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Ʇ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30%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less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power.</a:t>
            </a:r>
          </a:p>
          <a:p>
            <a:pPr marL="171450" indent="-171450" eaLnBrk="1" hangingPunct="1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4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onsidering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actual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pulse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amplitude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ideally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flat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vice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versa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ideal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amplitude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actual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found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amplitude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have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similar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weigth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lowering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efficiency</a:t>
            </a:r>
            <a:r>
              <a:rPr lang="de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1400" dirty="0" err="1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9542"/>
            <a:ext cx="2702779" cy="2030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3327834"/>
            <a:ext cx="2310061" cy="792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eaLnBrk="1" hangingPunct="1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First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try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modulate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LLRF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signal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get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flatter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RF pulse.</a:t>
            </a:r>
          </a:p>
          <a:p>
            <a:pPr marL="171450" indent="-171450" eaLnBrk="1" hangingPunct="1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de-CH" sz="1400" baseline="-25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Ʇ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increases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8% (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calculated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not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yet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measured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CH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beam).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652120" y="3073110"/>
            <a:ext cx="3054989" cy="2018920"/>
            <a:chOff x="5440132" y="3429334"/>
            <a:chExt cx="2440201" cy="16511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0132" y="3429334"/>
              <a:ext cx="2440201" cy="165115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6084168" y="3452731"/>
              <a:ext cx="1080120" cy="12713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55776" y="3054295"/>
            <a:ext cx="2964838" cy="2037735"/>
            <a:chOff x="5436096" y="3075806"/>
            <a:chExt cx="2381711" cy="17862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6096" y="3075806"/>
              <a:ext cx="2381711" cy="178628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>
              <a:off x="5940152" y="3075806"/>
              <a:ext cx="1368152" cy="11167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9517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Actual</a:t>
            </a:r>
            <a:r>
              <a:rPr lang="de-CH" dirty="0" smtClean="0"/>
              <a:t> pulse, different </a:t>
            </a:r>
            <a:r>
              <a:rPr lang="de-CH" dirty="0" err="1" smtClean="0"/>
              <a:t>phase</a:t>
            </a:r>
            <a:r>
              <a:rPr lang="de-CH" dirty="0" smtClean="0"/>
              <a:t> </a:t>
            </a:r>
            <a:r>
              <a:rPr lang="de-CH" dirty="0" err="1" smtClean="0"/>
              <a:t>inversion</a:t>
            </a:r>
            <a:r>
              <a:rPr lang="de-CH" dirty="0" smtClean="0"/>
              <a:t>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391980" y="987574"/>
            <a:ext cx="4212468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Due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slope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RF pulse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seems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beneficial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bringing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forward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inversion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time.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Without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applying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any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flattening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pulse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means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LLRF,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simply</a:t>
            </a:r>
            <a:r>
              <a:rPr lang="de-CH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moving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inversion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time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deflecting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voltage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increased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7% </a:t>
            </a:r>
            <a:r>
              <a:rPr lang="de-CH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de-CH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7" y="2620150"/>
            <a:ext cx="3468973" cy="2399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49" y="771550"/>
            <a:ext cx="2882988" cy="2069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909862"/>
            <a:ext cx="2896429" cy="21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724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ea typeface="Verdana" charset="0"/>
                <a:cs typeface="Verdana" charset="0"/>
              </a:rPr>
              <a:t>Outline</a:t>
            </a:r>
            <a:r>
              <a:rPr lang="de-CH" b="1" dirty="0">
                <a:ea typeface="Verdana" charset="0"/>
                <a:cs typeface="Verdana" charset="0"/>
              </a:rPr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FA7C02BA-9907-914F-8AE4-2CF6069CE400}"/>
              </a:ext>
            </a:extLst>
          </p:cNvPr>
          <p:cNvSpPr txBox="1">
            <a:spLocks/>
          </p:cNvSpPr>
          <p:nvPr/>
        </p:nvSpPr>
        <p:spPr>
          <a:xfrm>
            <a:off x="899592" y="1059582"/>
            <a:ext cx="6984776" cy="316835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000" indent="-252000">
              <a:lnSpc>
                <a:spcPct val="100000"/>
              </a:lnSpc>
              <a:spcAft>
                <a:spcPts val="1800"/>
              </a:spcAft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PolariX</a:t>
            </a:r>
            <a:r>
              <a:rPr lang="en-GB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TDS collaboration: novel concept based on variable streaking plane </a:t>
            </a:r>
            <a:endParaRPr lang="en-GB" sz="1400" dirty="0" smtClean="0">
              <a:solidFill>
                <a:srgbClr val="0070C0"/>
              </a:solidFill>
              <a:latin typeface="Calibri Light" panose="020F0302020204030204" pitchFamily="34" charset="0"/>
              <a:ea typeface="Verdana" charset="0"/>
              <a:cs typeface="Calibri Light" panose="020F0302020204030204" pitchFamily="34" charset="0"/>
            </a:endParaRPr>
          </a:p>
          <a:p>
            <a:pPr marL="180000" indent="-252000">
              <a:lnSpc>
                <a:spcPct val="100000"/>
              </a:lnSpc>
              <a:spcAft>
                <a:spcPts val="1800"/>
              </a:spcAft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PolariX</a:t>
            </a:r>
            <a:r>
              <a:rPr lang="en-GB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en-GB" sz="1600" dirty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TDS at PSI: System description and component </a:t>
            </a:r>
            <a:r>
              <a:rPr lang="en-GB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characterization</a:t>
            </a:r>
          </a:p>
          <a:p>
            <a:pPr marL="180000" indent="-252000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Operation experience:</a:t>
            </a:r>
          </a:p>
          <a:p>
            <a:pPr marL="540000" lvl="1" indent="-252000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CH" sz="16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RF </a:t>
            </a:r>
            <a:r>
              <a:rPr lang="en-CH" sz="1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setup and commissioning with </a:t>
            </a:r>
            <a:r>
              <a:rPr lang="en-CH" sz="16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beam</a:t>
            </a:r>
            <a:endParaRPr lang="de-CH" sz="1600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40000" lvl="1" indent="-252000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Suppression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the kick </a:t>
            </a:r>
            <a:r>
              <a:rPr lang="en-GB" sz="1600" dirty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in the plane orthogonal to the streaking </a:t>
            </a:r>
            <a:r>
              <a:rPr lang="en-GB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plane</a:t>
            </a:r>
            <a:endParaRPr lang="de-CH" sz="1600" dirty="0" smtClean="0">
              <a:solidFill>
                <a:srgbClr val="0070C0"/>
              </a:solidFill>
            </a:endParaRPr>
          </a:p>
          <a:p>
            <a:pPr marL="540000" lvl="1" indent="-252000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First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measurements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of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streaked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beam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with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variable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polarization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.</a:t>
            </a:r>
          </a:p>
          <a:p>
            <a:pPr marL="540000" lvl="1" indent="-252000">
              <a:lnSpc>
                <a:spcPct val="100000"/>
              </a:lnSpc>
              <a:spcAft>
                <a:spcPts val="1800"/>
              </a:spcAft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Conditioning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and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breakdown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analysis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.</a:t>
            </a:r>
          </a:p>
          <a:p>
            <a:pPr marL="180000" indent="-252000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Analysis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and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optimization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of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the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TDS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efficiency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as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a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function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of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the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 RF pulse </a:t>
            </a:r>
            <a:r>
              <a:rPr lang="de-CH" sz="1600" dirty="0" err="1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shape</a:t>
            </a:r>
            <a:r>
              <a:rPr lang="de-CH" sz="16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rPr>
              <a:t>.</a:t>
            </a:r>
            <a:endParaRPr lang="en-GB" sz="1600" dirty="0">
              <a:solidFill>
                <a:srgbClr val="0070C0"/>
              </a:solidFill>
              <a:latin typeface="Calibri Light" panose="020F0302020204030204" pitchFamily="34" charset="0"/>
              <a:ea typeface="Verdana" charset="0"/>
              <a:cs typeface="Calibri Light" panose="020F0302020204030204" pitchFamily="34" charset="0"/>
            </a:endParaRPr>
          </a:p>
          <a:p>
            <a:pPr marL="177800" indent="-168275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.PingFang SC Regular"/>
              <a:buChar char="－"/>
            </a:pPr>
            <a:endParaRPr lang="en-GB" sz="1600" dirty="0">
              <a:solidFill>
                <a:srgbClr val="0070C0"/>
              </a:solidFill>
              <a:latin typeface="Calibri Light" panose="020F0302020204030204" pitchFamily="34" charset="0"/>
              <a:ea typeface="Verdana" charset="0"/>
              <a:cs typeface="Calibri Light" panose="020F0302020204030204" pitchFamily="34" charset="0"/>
            </a:endParaRPr>
          </a:p>
          <a:p>
            <a:pPr marL="473065" lvl="1" indent="-285750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endParaRPr lang="en-GB" sz="1600" dirty="0" smtClean="0">
              <a:solidFill>
                <a:srgbClr val="0070C0"/>
              </a:solidFill>
              <a:latin typeface="Calibri Light" panose="020F0302020204030204" pitchFamily="34" charset="0"/>
              <a:ea typeface="Verdana" charset="0"/>
              <a:cs typeface="Calibri Light" panose="020F0302020204030204" pitchFamily="34" charset="0"/>
            </a:endParaRPr>
          </a:p>
          <a:p>
            <a:pPr marL="473065" lvl="1" indent="-285750">
              <a:lnSpc>
                <a:spcPct val="100000"/>
              </a:lnSpc>
              <a:spcAft>
                <a:spcPts val="900"/>
              </a:spcAft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endParaRPr lang="en-GB" sz="1600" dirty="0">
              <a:solidFill>
                <a:srgbClr val="0070C0"/>
              </a:solidFill>
              <a:latin typeface="Calibri Light" panose="020F0302020204030204" pitchFamily="34" charset="0"/>
              <a:ea typeface="Verdana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2BE27-4B06-5F4D-AE59-3EA5C4A62B85}"/>
              </a:ext>
            </a:extLst>
          </p:cNvPr>
          <p:cNvSpPr txBox="1"/>
          <p:nvPr/>
        </p:nvSpPr>
        <p:spPr>
          <a:xfrm>
            <a:off x="4218915" y="4114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350" kern="1000" spc="23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7064477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A339-9A53-E702-863C-8483F08A5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Calibration, resolution and bunch length</a:t>
            </a:r>
            <a:br>
              <a:rPr lang="en-GB" dirty="0"/>
            </a:b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728B1-96C0-A520-031B-2AAEB9A7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7F8BDBD-1234-32BF-6298-9BDE628FF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658" y="699543"/>
            <a:ext cx="5141969" cy="201622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F5600AB-7947-F8CF-5BC4-B7CD4696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8961"/>
            <a:ext cx="3950095" cy="20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4AEE69-DDA9-F611-5091-DD49A2A526E3}"/>
              </a:ext>
            </a:extLst>
          </p:cNvPr>
          <p:cNvSpPr txBox="1"/>
          <p:nvPr/>
        </p:nvSpPr>
        <p:spPr>
          <a:xfrm>
            <a:off x="0" y="655809"/>
            <a:ext cx="3960440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System Font Regular"/>
              <a:buChar char="–"/>
            </a:pP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absolute calibration factor C between the transverse coordinate on a screen and the time coordinates within the electron bunch is obtained by measuring the dependence of the transverse position of the centroid of the streaked beam on the RF phase</a:t>
            </a:r>
          </a:p>
          <a:p>
            <a:pPr marL="171450" indent="-171450">
              <a:buFont typeface="System Font Regular"/>
              <a:buChar char="–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ime coordinates are obtained by dividing the transverse coordinates on the screen by the calibration</a:t>
            </a:r>
          </a:p>
          <a:p>
            <a:pPr marL="171450" indent="-171450">
              <a:buFont typeface="System Font Regular"/>
              <a:buChar char="–"/>
            </a:pPr>
            <a:r>
              <a:rPr lang="en-GB" sz="12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Bunch length is simply obtained as the streaked beam size divided by the calibration factor C</a:t>
            </a:r>
          </a:p>
          <a:p>
            <a:pPr marL="171450" indent="-171450">
              <a:buFont typeface="System Font Regular"/>
              <a:buChar char="–"/>
            </a:pPr>
            <a:r>
              <a:rPr lang="en-GB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Resolution R= </a:t>
            </a:r>
            <a:r>
              <a:rPr lang="en-GB" sz="1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en-GB" sz="1200" baseline="-250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en-GB" sz="1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/C &lt; 1fs</a:t>
            </a:r>
            <a:endParaRPr lang="en-GB" sz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47BC5D-7D2B-DF62-F312-4748D76650EF}"/>
              </a:ext>
            </a:extLst>
          </p:cNvPr>
          <p:cNvSpPr txBox="1"/>
          <p:nvPr/>
        </p:nvSpPr>
        <p:spPr>
          <a:xfrm>
            <a:off x="4644008" y="2762513"/>
            <a:ext cx="3240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Deflecting voltage 85 MV, s</a:t>
            </a:r>
            <a:r>
              <a:rPr lang="en-GB" sz="1200" baseline="-250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en-GB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= </a:t>
            </a:r>
            <a:r>
              <a:rPr lang="el-GR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47.7 ± 0.6 μ</a:t>
            </a:r>
            <a:r>
              <a:rPr lang="en-GB" sz="12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 </a:t>
            </a:r>
            <a:endParaRPr lang="en-GB" sz="1200" dirty="0">
              <a:solidFill>
                <a:schemeClr val="accent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E5E0EA-CA49-70C5-F69C-35D7E7A5BC0F}"/>
              </a:ext>
            </a:extLst>
          </p:cNvPr>
          <p:cNvSpPr txBox="1"/>
          <p:nvPr/>
        </p:nvSpPr>
        <p:spPr>
          <a:xfrm>
            <a:off x="4332025" y="1791735"/>
            <a:ext cx="11338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latin typeface="Symbol" pitchFamily="2" charset="2"/>
                <a:cs typeface="Calibri Light" panose="020F0302020204030204" pitchFamily="34" charset="0"/>
              </a:rPr>
              <a:t>s</a:t>
            </a:r>
            <a:r>
              <a:rPr lang="en-GB" sz="10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GB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l-GR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47.7 ± 0.6 μ</a:t>
            </a:r>
            <a:r>
              <a:rPr lang="en-GB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m </a:t>
            </a:r>
            <a:endParaRPr lang="en-CH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833B4-81A9-AD6B-3B9A-A968A13EA96D}"/>
              </a:ext>
            </a:extLst>
          </p:cNvPr>
          <p:cNvSpPr txBox="1"/>
          <p:nvPr/>
        </p:nvSpPr>
        <p:spPr>
          <a:xfrm>
            <a:off x="5148064" y="4683441"/>
            <a:ext cx="3190193" cy="1179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Courtesy of </a:t>
            </a:r>
            <a:r>
              <a:rPr lang="en-GB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Paolo </a:t>
            </a:r>
            <a:r>
              <a:rPr lang="en-GB" sz="14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Craievich</a:t>
            </a:r>
            <a:endParaRPr lang="en-GB" sz="1400" i="1" noProof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822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3001" y="1006082"/>
            <a:ext cx="6841367" cy="322185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TDS-based diagnostics systems are essential tools for the commissioning and </a:t>
            </a:r>
            <a:r>
              <a:rPr lang="en-US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optimisation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en-US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linac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-based </a:t>
            </a:r>
            <a:r>
              <a:rPr lang="en-US" sz="1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FELs. Temporal 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resolution below 1 fs </a:t>
            </a:r>
            <a:r>
              <a:rPr lang="en-US" sz="1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already obtained. Goal: &lt;0.5 fs at different streaking planes. </a:t>
            </a:r>
          </a:p>
          <a:p>
            <a:pPr>
              <a:spcBef>
                <a:spcPts val="1200"/>
              </a:spcBef>
            </a:pPr>
            <a:r>
              <a:rPr lang="en-US" sz="12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TDS with variable polarization allows reconstruction of full 5-D phase space (already performed at FLASH Forward).</a:t>
            </a:r>
            <a:endParaRPr lang="en-US" sz="1200" dirty="0" smtClean="0">
              <a:latin typeface="Lato" panose="020F0502020204030203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1200"/>
              </a:spcBef>
            </a:pP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For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X-band TDS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system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in Athos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many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high power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components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have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been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produced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in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house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at PSI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and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they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are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working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reliably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Unexpected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kick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of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beam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has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been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observed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during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first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phase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of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system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commisioning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Unbalanced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amplitudes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of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TDS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inputs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have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been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identified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as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cause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of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kick.</a:t>
            </a:r>
          </a:p>
          <a:p>
            <a:pPr>
              <a:spcBef>
                <a:spcPts val="1200"/>
              </a:spcBef>
            </a:pP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A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solution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to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suppress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kick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has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been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found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and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successfully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implemented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The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consequences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of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a not flat RF pulse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and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some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ideas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to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optimize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the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system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efficiency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(</a:t>
            </a:r>
            <a:r>
              <a:rPr lang="de-CH" sz="1200" dirty="0">
                <a:solidFill>
                  <a:srgbClr val="000000"/>
                </a:solidFill>
                <a:latin typeface="Lato" panose="020F0502020204030203"/>
                <a:cs typeface="Calibri Light" panose="020F0302020204030204" pitchFamily="34" charset="0"/>
              </a:rPr>
              <a:t>V</a:t>
            </a:r>
            <a:r>
              <a:rPr lang="de-CH" sz="1200" baseline="-25000" dirty="0">
                <a:solidFill>
                  <a:srgbClr val="000000"/>
                </a:solidFill>
                <a:latin typeface="Lato" panose="020F0502020204030203"/>
                <a:cs typeface="Calibri Light" panose="020F0302020204030204" pitchFamily="34" charset="0"/>
              </a:rPr>
              <a:t>Ʇ </a:t>
            </a:r>
            <a:r>
              <a:rPr lang="de-CH" sz="1200" dirty="0" smtClean="0">
                <a:solidFill>
                  <a:srgbClr val="000000"/>
                </a:solidFill>
                <a:latin typeface="Lato" panose="020F0502020204030203"/>
                <a:cs typeface="Calibri Light" panose="020F0302020204030204" pitchFamily="34" charset="0"/>
              </a:rPr>
              <a:t>/ </a:t>
            </a:r>
            <a:r>
              <a:rPr lang="de-CH" sz="1200" dirty="0" err="1" smtClean="0">
                <a:solidFill>
                  <a:srgbClr val="000000"/>
                </a:solidFill>
                <a:latin typeface="Lato" panose="020F0502020204030203"/>
                <a:cs typeface="Calibri Light" panose="020F0302020204030204" pitchFamily="34" charset="0"/>
              </a:rPr>
              <a:t>P</a:t>
            </a:r>
            <a:r>
              <a:rPr lang="de-CH" sz="1200" baseline="-25000" dirty="0" err="1" smtClean="0">
                <a:solidFill>
                  <a:srgbClr val="000000"/>
                </a:solidFill>
                <a:latin typeface="Lato" panose="020F0502020204030203"/>
                <a:cs typeface="Calibri Light" panose="020F0302020204030204" pitchFamily="34" charset="0"/>
              </a:rPr>
              <a:t>klystron</a:t>
            </a:r>
            <a:r>
              <a:rPr lang="de-CH" sz="1200" dirty="0" smtClean="0">
                <a:solidFill>
                  <a:srgbClr val="000000"/>
                </a:solidFill>
                <a:latin typeface="Lato" panose="020F0502020204030203"/>
                <a:cs typeface="Calibri Light" panose="020F0302020204030204" pitchFamily="34" charset="0"/>
              </a:rPr>
              <a:t>)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have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been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recently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 </a:t>
            </a:r>
            <a:r>
              <a:rPr lang="de-CH" sz="1200" dirty="0" err="1" smtClean="0">
                <a:latin typeface="Lato" panose="020F0502020204030203"/>
                <a:cs typeface="Calibri Light" panose="020F0302020204030204" pitchFamily="34" charset="0"/>
              </a:rPr>
              <a:t>studied</a:t>
            </a:r>
            <a:r>
              <a:rPr lang="de-CH" sz="1200" dirty="0" smtClean="0">
                <a:latin typeface="Lato" panose="020F0502020204030203"/>
                <a:cs typeface="Calibri Light" panose="020F0302020204030204" pitchFamily="34" charset="0"/>
              </a:rPr>
              <a:t>.   </a:t>
            </a:r>
            <a:endParaRPr lang="en-US" sz="1100" dirty="0">
              <a:latin typeface="Lato" panose="020F050202020403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1183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Wir schaffen Wissen – heute für morgen</a:t>
            </a:r>
            <a:endParaRPr lang="de-CH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err="1" smtClean="0"/>
              <a:t>Many</a:t>
            </a:r>
            <a:r>
              <a:rPr lang="de-CH" dirty="0" smtClean="0"/>
              <a:t> </a:t>
            </a:r>
            <a:r>
              <a:rPr lang="de-CH" dirty="0" err="1" smtClean="0"/>
              <a:t>thanks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your</a:t>
            </a:r>
            <a:r>
              <a:rPr lang="de-CH" dirty="0" smtClean="0"/>
              <a:t> </a:t>
            </a:r>
            <a:r>
              <a:rPr lang="de-CH" dirty="0" err="1" smtClean="0"/>
              <a:t>attention</a:t>
            </a:r>
            <a:r>
              <a:rPr lang="de-CH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92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The </a:t>
            </a:r>
            <a:r>
              <a:rPr lang="de-CH" dirty="0" err="1" smtClean="0"/>
              <a:t>PolariX</a:t>
            </a:r>
            <a:r>
              <a:rPr lang="de-CH" dirty="0" smtClean="0"/>
              <a:t> TDS </a:t>
            </a:r>
            <a:r>
              <a:rPr lang="de-CH" dirty="0" err="1" smtClean="0"/>
              <a:t>has</a:t>
            </a:r>
            <a:r>
              <a:rPr lang="de-CH" dirty="0" smtClean="0"/>
              <a:t> </a:t>
            </a:r>
            <a:r>
              <a:rPr lang="de-CH" dirty="0" err="1" smtClean="0"/>
              <a:t>been</a:t>
            </a:r>
            <a:r>
              <a:rPr lang="de-CH" dirty="0" smtClean="0"/>
              <a:t> </a:t>
            </a:r>
            <a:r>
              <a:rPr lang="de-CH" dirty="0" err="1" smtClean="0"/>
              <a:t>developed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framework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a </a:t>
            </a:r>
            <a:r>
              <a:rPr lang="de-CH" dirty="0" err="1" smtClean="0"/>
              <a:t>collaboration</a:t>
            </a:r>
            <a:r>
              <a:rPr lang="de-CH" dirty="0" smtClean="0"/>
              <a:t> </a:t>
            </a:r>
            <a:r>
              <a:rPr lang="de-CH" dirty="0" err="1" smtClean="0"/>
              <a:t>among</a:t>
            </a:r>
            <a:r>
              <a:rPr lang="de-CH" dirty="0" smtClean="0"/>
              <a:t> CERN, DESY </a:t>
            </a:r>
            <a:r>
              <a:rPr lang="de-CH" dirty="0" err="1" smtClean="0"/>
              <a:t>and</a:t>
            </a:r>
            <a:r>
              <a:rPr lang="de-CH" dirty="0" smtClean="0"/>
              <a:t> PSI.</a:t>
            </a:r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r>
              <a:rPr lang="de-CH" dirty="0" smtClean="0"/>
              <a:t>As a </a:t>
            </a:r>
            <a:r>
              <a:rPr lang="de-CH" dirty="0" err="1" smtClean="0"/>
              <a:t>result</a:t>
            </a:r>
            <a:r>
              <a:rPr lang="de-CH" dirty="0" smtClean="0"/>
              <a:t>, 7 TDS </a:t>
            </a:r>
            <a:r>
              <a:rPr lang="de-CH" dirty="0" err="1" smtClean="0"/>
              <a:t>have</a:t>
            </a:r>
            <a:r>
              <a:rPr lang="de-CH" dirty="0" smtClean="0"/>
              <a:t> </a:t>
            </a:r>
            <a:r>
              <a:rPr lang="de-CH" dirty="0" err="1" smtClean="0"/>
              <a:t>been</a:t>
            </a:r>
            <a:r>
              <a:rPr lang="de-CH" dirty="0" smtClean="0"/>
              <a:t> </a:t>
            </a:r>
            <a:r>
              <a:rPr lang="de-CH" dirty="0" err="1" smtClean="0"/>
              <a:t>produced</a:t>
            </a:r>
            <a:r>
              <a:rPr lang="de-CH" dirty="0" smtClean="0"/>
              <a:t>:</a:t>
            </a:r>
          </a:p>
          <a:p>
            <a:endParaRPr lang="de-CH" dirty="0" smtClean="0"/>
          </a:p>
          <a:p>
            <a:pPr lvl="1">
              <a:spcAft>
                <a:spcPts val="1200"/>
              </a:spcAft>
            </a:pPr>
            <a:r>
              <a:rPr lang="de-CH" dirty="0" smtClean="0"/>
              <a:t>1 TDS in </a:t>
            </a:r>
            <a:r>
              <a:rPr lang="de-CH" dirty="0" err="1" smtClean="0"/>
              <a:t>FLASHForward</a:t>
            </a:r>
            <a:endParaRPr lang="de-CH" dirty="0"/>
          </a:p>
          <a:p>
            <a:pPr lvl="1">
              <a:spcAft>
                <a:spcPts val="1200"/>
              </a:spcAft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2x TDSs installed in FLASH II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2x TDS installed in SINBAD-ARES (DESY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2x TDSs installed in </a:t>
            </a:r>
            <a:r>
              <a:rPr lang="en-US" sz="1800" dirty="0" smtClean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Athos, </a:t>
            </a:r>
            <a:r>
              <a:rPr lang="en-US" sz="1800" dirty="0" smtClean="0"/>
              <a:t>the </a:t>
            </a:r>
            <a:r>
              <a:rPr lang="en-US" sz="1800" dirty="0"/>
              <a:t>Soft X-rays beamline in </a:t>
            </a:r>
            <a:r>
              <a:rPr lang="en-US" sz="1800" dirty="0" err="1" smtClean="0"/>
              <a:t>SwissFEL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anose="05000000000000000000" pitchFamily="2" charset="2"/>
            </a:endParaRP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DESY-CERN-PSI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16090707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48D0-33ED-0C47-A09C-BACFD7CA9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Credits and contributions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E7BD9D-81DA-9442-98D8-7C1B0B8B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8A4557D1-6910-4B4B-93ED-C75AF91C0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1474" y="3513894"/>
            <a:ext cx="755201" cy="75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mbarbara\Desktop\CERN-logo.jpg">
            <a:extLst>
              <a:ext uri="{FF2B5EF4-FFF2-40B4-BE49-F238E27FC236}">
                <a16:creationId xmlns:a16="http://schemas.microsoft.com/office/drawing/2014/main" id="{8382E87B-F246-4C4B-8BAC-30638575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13" y="2181661"/>
            <a:ext cx="582770" cy="5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32FFC7-A2CD-A44C-BFAB-8EECB42F0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428" y="937539"/>
            <a:ext cx="1279591" cy="5452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37F7C6-C2D0-E6EB-BC12-83548FFF89C2}"/>
              </a:ext>
            </a:extLst>
          </p:cNvPr>
          <p:cNvSpPr txBox="1"/>
          <p:nvPr/>
        </p:nvSpPr>
        <p:spPr>
          <a:xfrm>
            <a:off x="683568" y="874405"/>
            <a:ext cx="73615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 Craievich, J. Alex, H.-H. Braun, R. </a:t>
            </a:r>
            <a:r>
              <a:rPr lang="en-GB" sz="2000" dirty="0" err="1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Ganter</a:t>
            </a:r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Z. </a:t>
            </a:r>
            <a:r>
              <a:rPr lang="en-GB" sz="2000" dirty="0" err="1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Geng</a:t>
            </a:r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R. </a:t>
            </a:r>
            <a:r>
              <a:rPr lang="en-GB" sz="2000" dirty="0" err="1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Kalt</a:t>
            </a:r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T. </a:t>
            </a:r>
            <a:r>
              <a:rPr lang="en-GB" sz="2000" dirty="0" err="1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Kleeb</a:t>
            </a:r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T. G. Lucas, F. Marcellini, R. Menzel, M. Pedrozzi, E. Prat, S. Reiche, K. </a:t>
            </a:r>
            <a:r>
              <a:rPr lang="en-GB" sz="2000" dirty="0" err="1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Rolli</a:t>
            </a:r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R. </a:t>
            </a:r>
            <a:r>
              <a:rPr lang="en-GB" sz="2000" dirty="0" err="1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Sieber</a:t>
            </a:r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W. Tron, R. </a:t>
            </a:r>
            <a:r>
              <a:rPr lang="en-GB" sz="2000" dirty="0" err="1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Zennaro</a:t>
            </a:r>
            <a:r>
              <a:rPr lang="en-GB" sz="2000" dirty="0">
                <a:solidFill>
                  <a:srgbClr val="211E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sz="20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Grudiev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GB" sz="2000" dirty="0">
                <a:solidFill>
                  <a:srgbClr val="2D2D9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W. L. Millar,</a:t>
            </a:r>
            <a:r>
              <a:rPr lang="en-GB" sz="2000" dirty="0">
                <a:solidFill>
                  <a:srgbClr val="2D2D9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N. Catalan-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Lasheras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G. McMonagle, S. Pitman, V. del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Pozo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Romano, K. T.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Szypula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and W.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Wuensch</a:t>
            </a:r>
            <a:endParaRPr lang="en-GB" sz="2000" dirty="0">
              <a:solidFill>
                <a:srgbClr val="211E1E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B. Marchetti,</a:t>
            </a:r>
            <a:r>
              <a:rPr lang="en-GB" sz="2000" dirty="0">
                <a:solidFill>
                  <a:srgbClr val="2D2D9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Assmann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F. Christie, B. Conrad, R. D’Arcy, M.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Foese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P. Gonzalez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Caminal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M. Hoffmann, M.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Huening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R. Jonas, O. Krebs, S. Lederer, D. Marx,</a:t>
            </a:r>
            <a:r>
              <a:rPr lang="en-GB" sz="2000" dirty="0">
                <a:solidFill>
                  <a:srgbClr val="2D2D9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J.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Osterhoff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M.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Reukauff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H.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Schlarb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S. Schreiber, G. Tews, M. Vogt, A. de Z. Wagner, and S. </a:t>
            </a:r>
            <a:r>
              <a:rPr lang="en-GB" sz="2000" dirty="0" err="1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Wesch</a:t>
            </a:r>
            <a:r>
              <a:rPr lang="en-GB" sz="2000" dirty="0">
                <a:solidFill>
                  <a:srgbClr val="211E1E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sz="20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462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AA32D-E0CF-1C4F-A358-37679B8072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A89A0A1-2961-244C-B795-29573ACF8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2" y="1457822"/>
            <a:ext cx="2232248" cy="1856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9104B-4C2E-7B4F-8743-38DAD0B720EE}"/>
              </a:ext>
            </a:extLst>
          </p:cNvPr>
          <p:cNvSpPr txBox="1"/>
          <p:nvPr/>
        </p:nvSpPr>
        <p:spPr>
          <a:xfrm>
            <a:off x="4517705" y="723934"/>
            <a:ext cx="486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Calibri Light" panose="020F0302020204030204" pitchFamily="34" charset="0"/>
              </a:rPr>
              <a:t>Key Technology:</a:t>
            </a:r>
          </a:p>
          <a:p>
            <a:r>
              <a:rPr lang="en-GB" dirty="0" smtClean="0">
                <a:latin typeface="+mn-lt"/>
                <a:cs typeface="Calibri Light" panose="020F0302020204030204" pitchFamily="34" charset="0"/>
              </a:rPr>
              <a:t>PSI high-precision </a:t>
            </a:r>
            <a:r>
              <a:rPr lang="en-GB" dirty="0">
                <a:latin typeface="+mn-lt"/>
                <a:cs typeface="Calibri Light" panose="020F0302020204030204" pitchFamily="34" charset="0"/>
              </a:rPr>
              <a:t>tuning-free assembly </a:t>
            </a:r>
            <a:r>
              <a:rPr lang="en-GB" dirty="0" smtClean="0">
                <a:latin typeface="+mn-lt"/>
                <a:cs typeface="Calibri Light" panose="020F0302020204030204" pitchFamily="34" charset="0"/>
              </a:rPr>
              <a:t>procedure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56FAE-E9B8-F444-AF9B-F956DD5B1531}"/>
              </a:ext>
            </a:extLst>
          </p:cNvPr>
          <p:cNvSpPr txBox="1"/>
          <p:nvPr/>
        </p:nvSpPr>
        <p:spPr>
          <a:xfrm>
            <a:off x="107504" y="4272378"/>
            <a:ext cx="3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References: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Grudiev, CLIC-Note-1067, 2016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P. Craievich et al., Phys. Rev. Accel. Beams, 2020</a:t>
            </a:r>
          </a:p>
          <a:p>
            <a:pPr>
              <a:spcBef>
                <a:spcPts val="0"/>
              </a:spcBef>
            </a:pP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B. Marchetti et al., Sci. Rep.,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A25587-D6F3-9342-8C87-74BF8C4E7614}"/>
              </a:ext>
            </a:extLst>
          </p:cNvPr>
          <p:cNvSpPr/>
          <p:nvPr/>
        </p:nvSpPr>
        <p:spPr>
          <a:xfrm>
            <a:off x="683568" y="723934"/>
            <a:ext cx="374441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dirty="0" smtClean="0">
                <a:latin typeface="+mn-lt"/>
              </a:rPr>
              <a:t>Key </a:t>
            </a:r>
            <a:r>
              <a:rPr lang="de-CH" dirty="0" err="1" smtClean="0">
                <a:latin typeface="+mn-lt"/>
              </a:rPr>
              <a:t>Component</a:t>
            </a:r>
            <a:endParaRPr lang="de-CH" dirty="0" smtClean="0">
              <a:latin typeface="+mn-lt"/>
            </a:endParaRPr>
          </a:p>
          <a:p>
            <a:r>
              <a:rPr lang="de-CH" dirty="0" smtClean="0">
                <a:latin typeface="+mn-lt"/>
              </a:rPr>
              <a:t>E- </a:t>
            </a:r>
            <a:r>
              <a:rPr lang="de-CH" dirty="0" err="1" smtClean="0">
                <a:latin typeface="+mn-lt"/>
              </a:rPr>
              <a:t>Rotator</a:t>
            </a:r>
            <a:r>
              <a:rPr lang="de-CH" dirty="0" smtClean="0">
                <a:latin typeface="+mn-lt"/>
              </a:rPr>
              <a:t>: E-plane TE11 </a:t>
            </a:r>
            <a:r>
              <a:rPr lang="de-CH" dirty="0" err="1">
                <a:latin typeface="+mn-lt"/>
              </a:rPr>
              <a:t>rotating</a:t>
            </a:r>
            <a:r>
              <a:rPr lang="de-CH" dirty="0">
                <a:latin typeface="+mn-lt"/>
              </a:rPr>
              <a:t> </a:t>
            </a:r>
            <a:r>
              <a:rPr lang="de-CH" dirty="0" err="1">
                <a:latin typeface="+mn-lt"/>
              </a:rPr>
              <a:t>mode</a:t>
            </a:r>
            <a:r>
              <a:rPr lang="de-CH" dirty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launcher</a:t>
            </a:r>
            <a:endParaRPr lang="en-US" dirty="0">
              <a:solidFill>
                <a:schemeClr val="accent2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AF2A7-6B8E-DD47-91F9-62C563DC8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171" y="3417181"/>
            <a:ext cx="3141665" cy="1685953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A447962E-CC7D-564E-B895-0250AC85951E}"/>
              </a:ext>
            </a:extLst>
          </p:cNvPr>
          <p:cNvSpPr txBox="1">
            <a:spLocks/>
          </p:cNvSpPr>
          <p:nvPr/>
        </p:nvSpPr>
        <p:spPr bwMode="auto">
          <a:xfrm>
            <a:off x="1907704" y="192347"/>
            <a:ext cx="7128792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/>
              <a:t>Novel Concept with Variable Polarization – X band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C3B2077-5BA8-3E5A-5FB5-06D30D2F8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68" y="1556745"/>
            <a:ext cx="3348372" cy="16585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88482" y="3696860"/>
            <a:ext cx="23645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n-lt"/>
                <a:cs typeface="Calibri Light" panose="020F0302020204030204" pitchFamily="34" charset="0"/>
              </a:rPr>
              <a:t>Polarization of deflecting field in the structure	 depends on the relative phase difference at the two TDS input ports.</a:t>
            </a:r>
            <a:endParaRPr lang="en-GB" dirty="0"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090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C6AAE9-AF98-7246-2FE3-0E03CCDC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399" y="748588"/>
            <a:ext cx="2821994" cy="21164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51520" y="699542"/>
            <a:ext cx="5044222" cy="16533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PolariX</a:t>
            </a:r>
            <a:r>
              <a:rPr lang="de-CH" dirty="0" smtClean="0"/>
              <a:t> in ATHOS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13" name="Rectangle 12"/>
          <p:cNvSpPr/>
          <p:nvPr/>
        </p:nvSpPr>
        <p:spPr>
          <a:xfrm>
            <a:off x="5278398" y="339502"/>
            <a:ext cx="2821994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FDCA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+mn-lt"/>
              </a:rPr>
              <a:t>PolariX</a:t>
            </a:r>
            <a:r>
              <a:rPr lang="en-US" dirty="0">
                <a:latin typeface="+mn-lt"/>
              </a:rPr>
              <a:t> TDS placed </a:t>
            </a:r>
            <a:r>
              <a:rPr lang="en-US" dirty="0" smtClean="0">
                <a:latin typeface="+mn-lt"/>
              </a:rPr>
              <a:t>downstream </a:t>
            </a:r>
            <a:r>
              <a:rPr lang="en-US" dirty="0">
                <a:latin typeface="+mn-lt"/>
              </a:rPr>
              <a:t>the </a:t>
            </a:r>
            <a:r>
              <a:rPr lang="en-US" dirty="0" smtClean="0">
                <a:latin typeface="+mn-lt"/>
              </a:rPr>
              <a:t>ATHOS </a:t>
            </a:r>
            <a:r>
              <a:rPr lang="en-US" dirty="0" err="1" smtClean="0">
                <a:latin typeface="+mn-lt"/>
              </a:rPr>
              <a:t>undulators</a:t>
            </a:r>
            <a:endParaRPr lang="en-US" dirty="0"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5AE347-D2A2-9C91-02A6-F939C2D725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34" r="13997" b="6711"/>
          <a:stretch/>
        </p:blipFill>
        <p:spPr>
          <a:xfrm>
            <a:off x="5260019" y="2593085"/>
            <a:ext cx="2840373" cy="253552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 bwMode="auto">
          <a:xfrm>
            <a:off x="3887924" y="1031909"/>
            <a:ext cx="72008" cy="144016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3959932" y="915566"/>
            <a:ext cx="1318466" cy="1163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CA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B53271F-B9FE-9C40-8F76-38FDACA4D92A}"/>
              </a:ext>
            </a:extLst>
          </p:cNvPr>
          <p:cNvSpPr/>
          <p:nvPr/>
        </p:nvSpPr>
        <p:spPr>
          <a:xfrm>
            <a:off x="193298" y="2348489"/>
            <a:ext cx="504659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PSI HV modulator: </a:t>
            </a:r>
            <a:r>
              <a:rPr lang="en-GB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 and built in-house (400 kV, </a:t>
            </a:r>
            <a:r>
              <a:rPr lang="en-GB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us</a:t>
            </a:r>
            <a:r>
              <a:rPr lang="en-GB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endParaRPr lang="en-GB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39" lvl="1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.PingFang SC Regular"/>
              <a:buChar char="－"/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based </a:t>
            </a: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the </a:t>
            </a:r>
            <a:r>
              <a:rPr lang="en-GB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1 and 2 design (</a:t>
            </a:r>
            <a:r>
              <a:rPr lang="en-GB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Ampegon</a:t>
            </a: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742939" lvl="1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.PingFang SC Regular"/>
              <a:buChar char="－"/>
            </a:pP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Investment for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future </a:t>
            </a: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renewal of the injector modulators (S-band and X-band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GB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Klystron: CPI VKK-8311 </a:t>
            </a:r>
            <a:r>
              <a:rPr lang="en-GB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 MW </a:t>
            </a:r>
            <a:r>
              <a:rPr lang="en-GB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X-band.</a:t>
            </a:r>
            <a:endParaRPr lang="en-GB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Waveguide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RF components including the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XBOC,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phase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shifters and directional couplers designed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and built at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PSI. </a:t>
            </a:r>
          </a:p>
          <a:p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Two TDSs (120 cells version) built at PSI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GB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364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827584" y="1034066"/>
            <a:ext cx="2088232" cy="34098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4426389"/>
            <a:ext cx="621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Average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advance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measured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at different </a:t>
            </a:r>
            <a:r>
              <a:rPr lang="de-CH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polarization</a:t>
            </a: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de-CH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Peak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peak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adv. 0.03°.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very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good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rotational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symmetry</a:t>
            </a:r>
            <a:r>
              <a:rPr lang="de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64" b="47269"/>
          <a:stretch/>
        </p:blipFill>
        <p:spPr>
          <a:xfrm>
            <a:off x="3512485" y="858347"/>
            <a:ext cx="3285204" cy="1254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8066" t="52828"/>
          <a:stretch/>
        </p:blipFill>
        <p:spPr>
          <a:xfrm>
            <a:off x="6797689" y="954840"/>
            <a:ext cx="2011402" cy="11848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6359" y="2075007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On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axis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bead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pulling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hase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difference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between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input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ports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0°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46518" y="2280528"/>
            <a:ext cx="5734523" cy="2142779"/>
            <a:chOff x="-274234" y="2886098"/>
            <a:chExt cx="7831616" cy="293088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b="33826"/>
            <a:stretch/>
          </p:blipFill>
          <p:spPr>
            <a:xfrm>
              <a:off x="-274234" y="2886098"/>
              <a:ext cx="7831616" cy="293088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323528" y="5445224"/>
              <a:ext cx="288032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de-CH">
                <a:latin typeface="Times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93622" y="3200969"/>
            <a:ext cx="5210826" cy="16286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advance</a:t>
            </a:r>
            <a:r>
              <a:rPr lang="de-CH" sz="1400" kern="1000" spc="23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de-CH" sz="1400" kern="1000" spc="23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de-CH" sz="1400" kern="1000" spc="23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difference</a:t>
            </a:r>
            <a:r>
              <a:rPr lang="de-CH" sz="1400" kern="1000" spc="23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between</a:t>
            </a:r>
            <a:r>
              <a:rPr lang="de-CH" sz="1400" kern="1000" spc="23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input</a:t>
            </a:r>
            <a:r>
              <a:rPr lang="de-CH" sz="1400" kern="1000" spc="23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ports</a:t>
            </a:r>
            <a:r>
              <a:rPr lang="de-CH" sz="1400" kern="1000" spc="23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0</a:t>
            </a:r>
            <a:r>
              <a:rPr lang="de-CH" sz="1400" kern="1000" spc="23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°</a:t>
            </a:r>
            <a:endParaRPr lang="de-CH" sz="1400" kern="1000" spc="23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2680418" y="249492"/>
            <a:ext cx="5346594" cy="381375"/>
          </a:xfrm>
        </p:spPr>
        <p:txBody>
          <a:bodyPr/>
          <a:lstStyle/>
          <a:p>
            <a:r>
              <a:rPr lang="de-CH" dirty="0" smtClean="0"/>
              <a:t>TDS RF </a:t>
            </a:r>
            <a:r>
              <a:rPr lang="de-CH" dirty="0" err="1" smtClean="0"/>
              <a:t>measurements</a:t>
            </a:r>
            <a:endParaRPr lang="de-CH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5105" t="1712" r="40" b="-1712"/>
          <a:stretch/>
        </p:blipFill>
        <p:spPr>
          <a:xfrm>
            <a:off x="709621" y="2470298"/>
            <a:ext cx="2137334" cy="14613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3001" t="5278" r="2834" b="-5278"/>
          <a:stretch/>
        </p:blipFill>
        <p:spPr>
          <a:xfrm>
            <a:off x="683568" y="1103507"/>
            <a:ext cx="2093311" cy="14417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4379" y="3938077"/>
            <a:ext cx="1845164" cy="794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Insertion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return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loss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measured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CH" sz="1400" kern="1000" spc="23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different </a:t>
            </a:r>
            <a:r>
              <a:rPr lang="de-CH" sz="1400" kern="1000" spc="23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polarizations</a:t>
            </a:r>
            <a:endParaRPr lang="de-CH" sz="1400" kern="1000" spc="23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0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X-band </a:t>
            </a:r>
            <a:r>
              <a:rPr lang="de-CH" dirty="0" err="1" smtClean="0"/>
              <a:t>phase</a:t>
            </a:r>
            <a:r>
              <a:rPr lang="de-CH" dirty="0" smtClean="0"/>
              <a:t> </a:t>
            </a:r>
            <a:r>
              <a:rPr lang="de-CH" dirty="0" err="1" smtClean="0"/>
              <a:t>shifter</a:t>
            </a:r>
            <a:r>
              <a:rPr lang="de-CH" dirty="0" smtClean="0"/>
              <a:t> </a:t>
            </a:r>
            <a:r>
              <a:rPr lang="de-CH" dirty="0" err="1" smtClean="0"/>
              <a:t>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37" y="832658"/>
            <a:ext cx="2567342" cy="2763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521" y="699542"/>
            <a:ext cx="2928307" cy="2127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941" y="3049559"/>
            <a:ext cx="2607436" cy="1923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3086192"/>
            <a:ext cx="2606040" cy="188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54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Other X-band </a:t>
            </a:r>
            <a:r>
              <a:rPr lang="de-CH" dirty="0" err="1" smtClean="0"/>
              <a:t>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2" y="723564"/>
            <a:ext cx="3849312" cy="2886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688642"/>
            <a:ext cx="3295610" cy="2471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102"/>
          <a:stretch/>
        </p:blipFill>
        <p:spPr>
          <a:xfrm>
            <a:off x="251520" y="3710208"/>
            <a:ext cx="5024002" cy="1181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50008" y="177424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Directional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couplers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2459" y="3782216"/>
            <a:ext cx="184624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3-dB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splitters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8036" y="368771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Loads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965" y="771551"/>
            <a:ext cx="2515796" cy="1924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36983" y="149163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BOC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5920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PSI_PowerPoint-Master_16-9_e</Template>
  <TotalTime>0</TotalTime>
  <Words>1853</Words>
  <Application>Microsoft Office PowerPoint</Application>
  <PresentationFormat>On-screen Show (16:9)</PresentationFormat>
  <Paragraphs>161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ＭＳ Ｐゴシック</vt:lpstr>
      <vt:lpstr>.PingFang SC Regular</vt:lpstr>
      <vt:lpstr>Arial</vt:lpstr>
      <vt:lpstr>Arial Narrow</vt:lpstr>
      <vt:lpstr>Calibri</vt:lpstr>
      <vt:lpstr>Calibri Light</vt:lpstr>
      <vt:lpstr>Courier New</vt:lpstr>
      <vt:lpstr>Franklin Gothic Book</vt:lpstr>
      <vt:lpstr>Georgia</vt:lpstr>
      <vt:lpstr>Lato</vt:lpstr>
      <vt:lpstr>Rockwell</vt:lpstr>
      <vt:lpstr>Symbol</vt:lpstr>
      <vt:lpstr>System Font Regular</vt:lpstr>
      <vt:lpstr>Times</vt:lpstr>
      <vt:lpstr>Verdana</vt:lpstr>
      <vt:lpstr>Wingdings</vt:lpstr>
      <vt:lpstr>ヒラギノ角ゴ Pro W3</vt:lpstr>
      <vt:lpstr>PSI-Powerpoint-Master Calibri V2</vt:lpstr>
      <vt:lpstr>Studies and commissioning results of the PolariX TDS system at SwissFEL  </vt:lpstr>
      <vt:lpstr>Outline </vt:lpstr>
      <vt:lpstr>DESY-CERN-PSI Collaboration </vt:lpstr>
      <vt:lpstr>Credits and contributions</vt:lpstr>
      <vt:lpstr>PowerPoint Presentation</vt:lpstr>
      <vt:lpstr>PolariX in ATHOS </vt:lpstr>
      <vt:lpstr>TDS RF measurements</vt:lpstr>
      <vt:lpstr>X-band phase shifter measurements</vt:lpstr>
      <vt:lpstr>Other X-band components</vt:lpstr>
      <vt:lpstr>RF setup and commissioning with beam 1/3</vt:lpstr>
      <vt:lpstr>RF setup and commissioning with beam 2/3</vt:lpstr>
      <vt:lpstr>RF setup and commissioning with beam 3/3</vt:lpstr>
      <vt:lpstr>Variable polarization – first measurements</vt:lpstr>
      <vt:lpstr>Conditioning and breakdown analysis </vt:lpstr>
      <vt:lpstr>Conditioning and breakdown analysis </vt:lpstr>
      <vt:lpstr>Analysis and optimization of the TDS efficiency as a function of the RF pulse shape. </vt:lpstr>
      <vt:lpstr>Ideal pulse – flat in amplitude and phase</vt:lpstr>
      <vt:lpstr>Actual pulse shape </vt:lpstr>
      <vt:lpstr>Actual pulse, different phase inversion time</vt:lpstr>
      <vt:lpstr>Calibration, resolution and bunch length </vt:lpstr>
      <vt:lpstr>Conclusions</vt:lpstr>
      <vt:lpstr>Wir schaffen Wissen – heute für morgen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Marcellini Fabio</dc:creator>
  <cp:lastModifiedBy>Marcellini Fabio</cp:lastModifiedBy>
  <cp:revision>130</cp:revision>
  <cp:lastPrinted>2015-09-30T13:23:15Z</cp:lastPrinted>
  <dcterms:created xsi:type="dcterms:W3CDTF">2023-09-27T12:53:40Z</dcterms:created>
  <dcterms:modified xsi:type="dcterms:W3CDTF">2023-10-16T10:57:46Z</dcterms:modified>
</cp:coreProperties>
</file>