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8" r:id="rId4"/>
    <p:sldId id="267" r:id="rId5"/>
    <p:sldId id="264" r:id="rId6"/>
    <p:sldId id="269" r:id="rId7"/>
    <p:sldId id="270" r:id="rId8"/>
    <p:sldId id="261"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3AD2"/>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88" autoAdjust="0"/>
    <p:restoredTop sz="94660"/>
  </p:normalViewPr>
  <p:slideViewPr>
    <p:cSldViewPr snapToGrid="0">
      <p:cViewPr varScale="1">
        <p:scale>
          <a:sx n="82" d="100"/>
          <a:sy n="82"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urtg\Desktop\RF%20source%20questionairre\RF%20Source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urtg\Desktop\RF%20source%20questionairre\RF%20Sources%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burtg\Desktop\RF%20source%20questionairre\RF%20Sources%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urtg\Desktop\RF%20source%20questionairre\RF%20Sources%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urtg\Desktop\RF%20source%20questionairre\RF%20Source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a:t>CW Sources in development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11"/>
            <c:spPr>
              <a:solidFill>
                <a:schemeClr val="accent1"/>
              </a:solidFill>
              <a:ln w="9525">
                <a:solidFill>
                  <a:schemeClr val="accent1"/>
                </a:solidFill>
              </a:ln>
              <a:effectLst/>
            </c:spPr>
          </c:marker>
          <c:xVal>
            <c:numRef>
              <c:f>Development!$A$3:$A$7</c:f>
              <c:numCache>
                <c:formatCode>General</c:formatCode>
                <c:ptCount val="5"/>
                <c:pt idx="0">
                  <c:v>0.08</c:v>
                </c:pt>
                <c:pt idx="1">
                  <c:v>0.35199999999999998</c:v>
                </c:pt>
                <c:pt idx="2">
                  <c:v>200</c:v>
                </c:pt>
                <c:pt idx="3">
                  <c:v>0.40799999999999997</c:v>
                </c:pt>
                <c:pt idx="4">
                  <c:v>0.40799999999999997</c:v>
                </c:pt>
              </c:numCache>
            </c:numRef>
          </c:xVal>
          <c:yVal>
            <c:numRef>
              <c:f>Development!$B$3:$B$7</c:f>
              <c:numCache>
                <c:formatCode>General</c:formatCode>
                <c:ptCount val="5"/>
                <c:pt idx="0">
                  <c:v>0.2</c:v>
                </c:pt>
                <c:pt idx="1">
                  <c:v>0.14199999999999999</c:v>
                </c:pt>
                <c:pt idx="2">
                  <c:v>2</c:v>
                </c:pt>
                <c:pt idx="3">
                  <c:v>0.35</c:v>
                </c:pt>
                <c:pt idx="4">
                  <c:v>1.2</c:v>
                </c:pt>
              </c:numCache>
            </c:numRef>
          </c:yVal>
          <c:smooth val="0"/>
          <c:extLst>
            <c:ext xmlns:c16="http://schemas.microsoft.com/office/drawing/2014/chart" uri="{C3380CC4-5D6E-409C-BE32-E72D297353CC}">
              <c16:uniqueId val="{00000000-9998-4005-A547-DDE6F910541C}"/>
            </c:ext>
          </c:extLst>
        </c:ser>
        <c:dLbls>
          <c:showLegendKey val="0"/>
          <c:showVal val="0"/>
          <c:showCatName val="0"/>
          <c:showSerName val="0"/>
          <c:showPercent val="0"/>
          <c:showBubbleSize val="0"/>
        </c:dLbls>
        <c:axId val="39674831"/>
        <c:axId val="39677231"/>
      </c:scatterChart>
      <c:valAx>
        <c:axId val="39674831"/>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Frequencies (GHz)</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677231"/>
        <c:crosses val="autoZero"/>
        <c:crossBetween val="midCat"/>
      </c:valAx>
      <c:valAx>
        <c:axId val="39677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Power (MW)</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6748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a:t>Pulsed Sources in development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37659113836528"/>
          <c:y val="0.21907981318425676"/>
          <c:w val="0.77794981656333007"/>
          <c:h val="0.48850689092288219"/>
        </c:manualLayout>
      </c:layout>
      <c:scatterChart>
        <c:scatterStyle val="lineMarker"/>
        <c:varyColors val="0"/>
        <c:ser>
          <c:idx val="0"/>
          <c:order val="0"/>
          <c:spPr>
            <a:ln w="19050" cap="rnd">
              <a:noFill/>
              <a:round/>
            </a:ln>
            <a:effectLst/>
          </c:spPr>
          <c:marker>
            <c:symbol val="circle"/>
            <c:size val="10"/>
            <c:spPr>
              <a:solidFill>
                <a:schemeClr val="accent1"/>
              </a:solidFill>
              <a:ln w="9525">
                <a:solidFill>
                  <a:schemeClr val="accent1"/>
                </a:solidFill>
              </a:ln>
              <a:effectLst/>
            </c:spPr>
          </c:marker>
          <c:xVal>
            <c:numRef>
              <c:f>Development!$A$8:$A$19</c:f>
              <c:numCache>
                <c:formatCode>General</c:formatCode>
                <c:ptCount val="12"/>
                <c:pt idx="0">
                  <c:v>11.997999999999999</c:v>
                </c:pt>
                <c:pt idx="1">
                  <c:v>3</c:v>
                </c:pt>
                <c:pt idx="2">
                  <c:v>36</c:v>
                </c:pt>
                <c:pt idx="3">
                  <c:v>12</c:v>
                </c:pt>
                <c:pt idx="4">
                  <c:v>12</c:v>
                </c:pt>
                <c:pt idx="5">
                  <c:v>5.7119999999999997</c:v>
                </c:pt>
                <c:pt idx="6">
                  <c:v>0.35299999999999998</c:v>
                </c:pt>
                <c:pt idx="7">
                  <c:v>0.35299999999999998</c:v>
                </c:pt>
                <c:pt idx="8">
                  <c:v>12</c:v>
                </c:pt>
                <c:pt idx="9">
                  <c:v>12</c:v>
                </c:pt>
                <c:pt idx="10">
                  <c:v>12</c:v>
                </c:pt>
                <c:pt idx="11">
                  <c:v>12</c:v>
                </c:pt>
              </c:numCache>
            </c:numRef>
          </c:xVal>
          <c:yVal>
            <c:numRef>
              <c:f>Development!$B$8:$B$19</c:f>
              <c:numCache>
                <c:formatCode>General</c:formatCode>
                <c:ptCount val="12"/>
                <c:pt idx="0">
                  <c:v>25</c:v>
                </c:pt>
                <c:pt idx="2">
                  <c:v>5</c:v>
                </c:pt>
                <c:pt idx="3">
                  <c:v>50</c:v>
                </c:pt>
                <c:pt idx="4">
                  <c:v>25</c:v>
                </c:pt>
                <c:pt idx="5">
                  <c:v>20</c:v>
                </c:pt>
                <c:pt idx="6">
                  <c:v>0.5</c:v>
                </c:pt>
                <c:pt idx="7">
                  <c:v>0.4</c:v>
                </c:pt>
                <c:pt idx="8">
                  <c:v>10</c:v>
                </c:pt>
                <c:pt idx="9">
                  <c:v>10</c:v>
                </c:pt>
                <c:pt idx="10">
                  <c:v>50</c:v>
                </c:pt>
                <c:pt idx="11">
                  <c:v>50</c:v>
                </c:pt>
              </c:numCache>
            </c:numRef>
          </c:yVal>
          <c:smooth val="0"/>
          <c:extLst>
            <c:ext xmlns:c16="http://schemas.microsoft.com/office/drawing/2014/chart" uri="{C3380CC4-5D6E-409C-BE32-E72D297353CC}">
              <c16:uniqueId val="{00000000-D634-4079-9182-B923B3C27297}"/>
            </c:ext>
          </c:extLst>
        </c:ser>
        <c:dLbls>
          <c:showLegendKey val="0"/>
          <c:showVal val="0"/>
          <c:showCatName val="0"/>
          <c:showSerName val="0"/>
          <c:showPercent val="0"/>
          <c:showBubbleSize val="0"/>
        </c:dLbls>
        <c:axId val="39674831"/>
        <c:axId val="39677231"/>
      </c:scatterChart>
      <c:valAx>
        <c:axId val="3967483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Frequencies (GHz)</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677231"/>
        <c:crosses val="autoZero"/>
        <c:crossBetween val="midCat"/>
      </c:valAx>
      <c:valAx>
        <c:axId val="39677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a:t>Power (MW)</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67483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pieChart>
        <c:varyColors val="1"/>
        <c:ser>
          <c:idx val="1"/>
          <c:order val="0"/>
          <c:tx>
            <c:strRef>
              <c:f>Development!$B$44</c:f>
              <c:strCache>
                <c:ptCount val="1"/>
                <c:pt idx="0">
                  <c:v>RF source development staff</c:v>
                </c:pt>
              </c:strCache>
            </c:strRef>
          </c:tx>
          <c:cat>
            <c:strRef>
              <c:f>Development!$A$45:$A$47</c:f>
              <c:strCache>
                <c:ptCount val="3"/>
                <c:pt idx="0">
                  <c:v>Yes</c:v>
                </c:pt>
                <c:pt idx="1">
                  <c:v>No</c:v>
                </c:pt>
                <c:pt idx="2">
                  <c:v>Maybe</c:v>
                </c:pt>
              </c:strCache>
            </c:strRef>
          </c:cat>
          <c:val>
            <c:numRef>
              <c:f>Development!$B$45:$B$47</c:f>
              <c:numCache>
                <c:formatCode>General</c:formatCode>
                <c:ptCount val="3"/>
                <c:pt idx="0">
                  <c:v>5</c:v>
                </c:pt>
                <c:pt idx="1">
                  <c:v>5</c:v>
                </c:pt>
                <c:pt idx="2">
                  <c:v>2</c:v>
                </c:pt>
              </c:numCache>
            </c:numRef>
          </c:val>
          <c:extLst>
            <c:ext xmlns:c16="http://schemas.microsoft.com/office/drawing/2014/chart" uri="{C3380CC4-5D6E-409C-BE32-E72D297353CC}">
              <c16:uniqueId val="{00000000-1419-4C89-8854-97E12865B825}"/>
            </c:ext>
          </c:extLst>
        </c:ser>
        <c:ser>
          <c:idx val="0"/>
          <c:order val="1"/>
          <c:tx>
            <c:strRef>
              <c:f>Development!$B$44</c:f>
              <c:strCache>
                <c:ptCount val="1"/>
                <c:pt idx="0">
                  <c:v>RF source development staff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419-4C89-8854-97E12865B8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1419-4C89-8854-97E12865B8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1419-4C89-8854-97E12865B825}"/>
              </c:ext>
            </c:extLst>
          </c:dPt>
          <c:cat>
            <c:strRef>
              <c:f>Development!$A$45:$A$47</c:f>
              <c:strCache>
                <c:ptCount val="3"/>
                <c:pt idx="0">
                  <c:v>Yes</c:v>
                </c:pt>
                <c:pt idx="1">
                  <c:v>No</c:v>
                </c:pt>
                <c:pt idx="2">
                  <c:v>Maybe</c:v>
                </c:pt>
              </c:strCache>
            </c:strRef>
          </c:cat>
          <c:val>
            <c:numRef>
              <c:f>Development!$B$45:$B$47</c:f>
              <c:numCache>
                <c:formatCode>General</c:formatCode>
                <c:ptCount val="3"/>
                <c:pt idx="0">
                  <c:v>5</c:v>
                </c:pt>
                <c:pt idx="1">
                  <c:v>5</c:v>
                </c:pt>
                <c:pt idx="2">
                  <c:v>2</c:v>
                </c:pt>
              </c:numCache>
            </c:numRef>
          </c:val>
          <c:extLst>
            <c:ext xmlns:c16="http://schemas.microsoft.com/office/drawing/2014/chart" uri="{C3380CC4-5D6E-409C-BE32-E72D297353CC}">
              <c16:uniqueId val="{00000007-1419-4C89-8854-97E12865B825}"/>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pieChart>
        <c:varyColors val="1"/>
        <c:ser>
          <c:idx val="2"/>
          <c:order val="0"/>
          <c:tx>
            <c:strRef>
              <c:f>Development!$C$44</c:f>
              <c:strCache>
                <c:ptCount val="1"/>
                <c:pt idx="0">
                  <c:v>Interested in high efficiency source development</c:v>
                </c:pt>
              </c:strCache>
            </c:strRef>
          </c:tx>
          <c:cat>
            <c:strRef>
              <c:f>Development!$A$45:$A$47</c:f>
              <c:strCache>
                <c:ptCount val="3"/>
                <c:pt idx="0">
                  <c:v>Yes</c:v>
                </c:pt>
                <c:pt idx="1">
                  <c:v>No</c:v>
                </c:pt>
                <c:pt idx="2">
                  <c:v>Maybe</c:v>
                </c:pt>
              </c:strCache>
            </c:strRef>
          </c:cat>
          <c:val>
            <c:numRef>
              <c:f>Development!$C$45:$C$47</c:f>
              <c:numCache>
                <c:formatCode>General</c:formatCode>
                <c:ptCount val="3"/>
                <c:pt idx="0">
                  <c:v>10</c:v>
                </c:pt>
                <c:pt idx="1">
                  <c:v>1</c:v>
                </c:pt>
                <c:pt idx="2">
                  <c:v>1</c:v>
                </c:pt>
              </c:numCache>
            </c:numRef>
          </c:val>
          <c:extLst>
            <c:ext xmlns:c16="http://schemas.microsoft.com/office/drawing/2014/chart" uri="{C3380CC4-5D6E-409C-BE32-E72D297353CC}">
              <c16:uniqueId val="{00000000-05BD-4F14-9B51-BC503BD1E8E1}"/>
            </c:ext>
          </c:extLst>
        </c:ser>
        <c:ser>
          <c:idx val="3"/>
          <c:order val="1"/>
          <c:tx>
            <c:strRef>
              <c:f>Development!$B$44</c:f>
              <c:strCache>
                <c:ptCount val="1"/>
                <c:pt idx="0">
                  <c:v>RF source development staff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05BD-4F14-9B51-BC503BD1E8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05BD-4F14-9B51-BC503BD1E8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05BD-4F14-9B51-BC503BD1E8E1}"/>
              </c:ext>
            </c:extLst>
          </c:dPt>
          <c:cat>
            <c:strRef>
              <c:f>Development!$A$45:$A$47</c:f>
              <c:strCache>
                <c:ptCount val="3"/>
                <c:pt idx="0">
                  <c:v>Yes</c:v>
                </c:pt>
                <c:pt idx="1">
                  <c:v>No</c:v>
                </c:pt>
                <c:pt idx="2">
                  <c:v>Maybe</c:v>
                </c:pt>
              </c:strCache>
            </c:strRef>
          </c:cat>
          <c:val>
            <c:numRef>
              <c:f>Development!$B$45:$B$47</c:f>
              <c:numCache>
                <c:formatCode>General</c:formatCode>
                <c:ptCount val="3"/>
                <c:pt idx="0">
                  <c:v>5</c:v>
                </c:pt>
                <c:pt idx="1">
                  <c:v>5</c:v>
                </c:pt>
                <c:pt idx="2">
                  <c:v>2</c:v>
                </c:pt>
              </c:numCache>
            </c:numRef>
          </c:val>
          <c:extLst>
            <c:ext xmlns:c16="http://schemas.microsoft.com/office/drawing/2014/chart" uri="{C3380CC4-5D6E-409C-BE32-E72D297353CC}">
              <c16:uniqueId val="{00000007-05BD-4F14-9B51-BC503BD1E8E1}"/>
            </c:ext>
          </c:extLst>
        </c:ser>
        <c:ser>
          <c:idx val="1"/>
          <c:order val="2"/>
          <c:tx>
            <c:strRef>
              <c:f>Development!$B$44</c:f>
              <c:strCache>
                <c:ptCount val="1"/>
                <c:pt idx="0">
                  <c:v>RF source development staff</c:v>
                </c:pt>
              </c:strCache>
            </c:strRef>
          </c:tx>
          <c:cat>
            <c:strRef>
              <c:f>Development!$A$45:$A$47</c:f>
              <c:strCache>
                <c:ptCount val="3"/>
                <c:pt idx="0">
                  <c:v>Yes</c:v>
                </c:pt>
                <c:pt idx="1">
                  <c:v>No</c:v>
                </c:pt>
                <c:pt idx="2">
                  <c:v>Maybe</c:v>
                </c:pt>
              </c:strCache>
            </c:strRef>
          </c:cat>
          <c:val>
            <c:numRef>
              <c:f>Development!$B$45:$B$47</c:f>
              <c:numCache>
                <c:formatCode>General</c:formatCode>
                <c:ptCount val="3"/>
                <c:pt idx="0">
                  <c:v>5</c:v>
                </c:pt>
                <c:pt idx="1">
                  <c:v>5</c:v>
                </c:pt>
                <c:pt idx="2">
                  <c:v>2</c:v>
                </c:pt>
              </c:numCache>
            </c:numRef>
          </c:val>
          <c:extLst>
            <c:ext xmlns:c16="http://schemas.microsoft.com/office/drawing/2014/chart" uri="{C3380CC4-5D6E-409C-BE32-E72D297353CC}">
              <c16:uniqueId val="{00000008-05BD-4F14-9B51-BC503BD1E8E1}"/>
            </c:ext>
          </c:extLst>
        </c:ser>
        <c:ser>
          <c:idx val="0"/>
          <c:order val="3"/>
          <c:tx>
            <c:strRef>
              <c:f>Development!$B$44</c:f>
              <c:strCache>
                <c:ptCount val="1"/>
                <c:pt idx="0">
                  <c:v>RF source development staff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05BD-4F14-9B51-BC503BD1E8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05BD-4F14-9B51-BC503BD1E8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05BD-4F14-9B51-BC503BD1E8E1}"/>
              </c:ext>
            </c:extLst>
          </c:dPt>
          <c:cat>
            <c:strRef>
              <c:f>Development!$A$45:$A$47</c:f>
              <c:strCache>
                <c:ptCount val="3"/>
                <c:pt idx="0">
                  <c:v>Yes</c:v>
                </c:pt>
                <c:pt idx="1">
                  <c:v>No</c:v>
                </c:pt>
                <c:pt idx="2">
                  <c:v>Maybe</c:v>
                </c:pt>
              </c:strCache>
            </c:strRef>
          </c:cat>
          <c:val>
            <c:numRef>
              <c:f>Development!$B$45:$B$47</c:f>
              <c:numCache>
                <c:formatCode>General</c:formatCode>
                <c:ptCount val="3"/>
                <c:pt idx="0">
                  <c:v>5</c:v>
                </c:pt>
                <c:pt idx="1">
                  <c:v>5</c:v>
                </c:pt>
                <c:pt idx="2">
                  <c:v>2</c:v>
                </c:pt>
              </c:numCache>
            </c:numRef>
          </c:val>
          <c:extLst>
            <c:ext xmlns:c16="http://schemas.microsoft.com/office/drawing/2014/chart" uri="{C3380CC4-5D6E-409C-BE32-E72D297353CC}">
              <c16:uniqueId val="{0000000F-05BD-4F14-9B51-BC503BD1E8E1}"/>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pieChart>
        <c:varyColors val="1"/>
        <c:ser>
          <c:idx val="1"/>
          <c:order val="0"/>
          <c:tx>
            <c:strRef>
              <c:f>Development!$D$44</c:f>
              <c:strCache>
                <c:ptCount val="1"/>
                <c:pt idx="0">
                  <c:v>Participate in funding development</c:v>
                </c:pt>
              </c:strCache>
            </c:strRef>
          </c:tx>
          <c:cat>
            <c:strRef>
              <c:f>Development!$A$45:$A$47</c:f>
              <c:strCache>
                <c:ptCount val="3"/>
                <c:pt idx="0">
                  <c:v>Yes</c:v>
                </c:pt>
                <c:pt idx="1">
                  <c:v>No</c:v>
                </c:pt>
                <c:pt idx="2">
                  <c:v>Maybe</c:v>
                </c:pt>
              </c:strCache>
            </c:strRef>
          </c:cat>
          <c:val>
            <c:numRef>
              <c:f>Development!$D$45:$D$47</c:f>
              <c:numCache>
                <c:formatCode>General</c:formatCode>
                <c:ptCount val="3"/>
                <c:pt idx="0">
                  <c:v>2</c:v>
                </c:pt>
                <c:pt idx="1">
                  <c:v>2</c:v>
                </c:pt>
                <c:pt idx="2">
                  <c:v>8</c:v>
                </c:pt>
              </c:numCache>
            </c:numRef>
          </c:val>
          <c:extLst>
            <c:ext xmlns:c16="http://schemas.microsoft.com/office/drawing/2014/chart" uri="{C3380CC4-5D6E-409C-BE32-E72D297353CC}">
              <c16:uniqueId val="{00000000-90EB-4EC9-8057-4E41CB93F4F6}"/>
            </c:ext>
          </c:extLst>
        </c:ser>
        <c:ser>
          <c:idx val="0"/>
          <c:order val="1"/>
          <c:tx>
            <c:strRef>
              <c:f>Development!$B$44</c:f>
              <c:strCache>
                <c:ptCount val="1"/>
                <c:pt idx="0">
                  <c:v>RF source development staff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0EB-4EC9-8057-4E41CB93F4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90EB-4EC9-8057-4E41CB93F4F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90EB-4EC9-8057-4E41CB93F4F6}"/>
              </c:ext>
            </c:extLst>
          </c:dPt>
          <c:cat>
            <c:strRef>
              <c:f>Development!$A$45:$A$47</c:f>
              <c:strCache>
                <c:ptCount val="3"/>
                <c:pt idx="0">
                  <c:v>Yes</c:v>
                </c:pt>
                <c:pt idx="1">
                  <c:v>No</c:v>
                </c:pt>
                <c:pt idx="2">
                  <c:v>Maybe</c:v>
                </c:pt>
              </c:strCache>
            </c:strRef>
          </c:cat>
          <c:val>
            <c:numRef>
              <c:f>Development!$B$45:$B$47</c:f>
              <c:numCache>
                <c:formatCode>General</c:formatCode>
                <c:ptCount val="3"/>
                <c:pt idx="0">
                  <c:v>5</c:v>
                </c:pt>
                <c:pt idx="1">
                  <c:v>5</c:v>
                </c:pt>
                <c:pt idx="2">
                  <c:v>2</c:v>
                </c:pt>
              </c:numCache>
            </c:numRef>
          </c:val>
          <c:extLst>
            <c:ext xmlns:c16="http://schemas.microsoft.com/office/drawing/2014/chart" uri="{C3380CC4-5D6E-409C-BE32-E72D297353CC}">
              <c16:uniqueId val="{00000007-90EB-4EC9-8057-4E41CB93F4F6}"/>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5F5C1-6EC5-448D-AA8E-4EBA33BAE8AD}"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08FD0-F42F-4E03-B9C1-AC647A250F34}" type="slidenum">
              <a:rPr lang="en-GB" smtClean="0"/>
              <a:t>‹#›</a:t>
            </a:fld>
            <a:endParaRPr lang="en-GB"/>
          </a:p>
        </p:txBody>
      </p:sp>
    </p:spTree>
    <p:extLst>
      <p:ext uri="{BB962C8B-B14F-4D97-AF65-F5344CB8AC3E}">
        <p14:creationId xmlns:p14="http://schemas.microsoft.com/office/powerpoint/2010/main" val="4232736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1E01E8-B0B7-4E2C-98ED-69704C5B44C9}"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117050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1E01E8-B0B7-4E2C-98ED-69704C5B44C9}"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368109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1E01E8-B0B7-4E2C-98ED-69704C5B44C9}"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175016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80656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1E01E8-B0B7-4E2C-98ED-69704C5B44C9}"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53768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1E01E8-B0B7-4E2C-98ED-69704C5B44C9}"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162534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1E01E8-B0B7-4E2C-98ED-69704C5B44C9}"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18289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1E01E8-B0B7-4E2C-98ED-69704C5B44C9}"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361643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1E01E8-B0B7-4E2C-98ED-69704C5B44C9}"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14599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01E8-B0B7-4E2C-98ED-69704C5B44C9}"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371788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1E01E8-B0B7-4E2C-98ED-69704C5B44C9}"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156641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1E01E8-B0B7-4E2C-98ED-69704C5B44C9}"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6953C1-711B-4913-8807-40E29626BB31}" type="slidenum">
              <a:rPr lang="en-GB" smtClean="0"/>
              <a:t>‹#›</a:t>
            </a:fld>
            <a:endParaRPr lang="en-GB"/>
          </a:p>
        </p:txBody>
      </p:sp>
    </p:spTree>
    <p:extLst>
      <p:ext uri="{BB962C8B-B14F-4D97-AF65-F5344CB8AC3E}">
        <p14:creationId xmlns:p14="http://schemas.microsoft.com/office/powerpoint/2010/main" val="276235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01E8-B0B7-4E2C-98ED-69704C5B44C9}" type="datetimeFigureOut">
              <a:rPr lang="en-GB" smtClean="0"/>
              <a:t>16/10/2023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953C1-711B-4913-8807-40E29626BB31}" type="slidenum">
              <a:rPr lang="en-GB" smtClean="0"/>
              <a:t>‹#›</a:t>
            </a:fld>
            <a:endParaRPr lang="en-GB"/>
          </a:p>
        </p:txBody>
      </p:sp>
    </p:spTree>
    <p:extLst>
      <p:ext uri="{BB962C8B-B14F-4D97-AF65-F5344CB8AC3E}">
        <p14:creationId xmlns:p14="http://schemas.microsoft.com/office/powerpoint/2010/main" val="301488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1648" y="2940782"/>
            <a:ext cx="8251939" cy="2062103"/>
          </a:xfrm>
          <a:prstGeom prst="rect">
            <a:avLst/>
          </a:prstGeom>
          <a:noFill/>
        </p:spPr>
        <p:txBody>
          <a:bodyPr wrap="none" rtlCol="0">
            <a:spAutoFit/>
          </a:bodyPr>
          <a:lstStyle/>
          <a:p>
            <a:pPr algn="r"/>
            <a:r>
              <a:rPr lang="en-US" sz="3600" dirty="0"/>
              <a:t>European strategy for particle physics</a:t>
            </a:r>
          </a:p>
          <a:p>
            <a:pPr algn="r"/>
            <a:r>
              <a:rPr lang="en-US" sz="3600" dirty="0"/>
              <a:t>WG5. RF sources and efficiency</a:t>
            </a:r>
          </a:p>
          <a:p>
            <a:pPr algn="r"/>
            <a:r>
              <a:rPr lang="en-US" sz="2800" dirty="0"/>
              <a:t>I. Syratchev (CERN), G. Burt (ULAN) and M. Jensen (ESS)</a:t>
            </a:r>
          </a:p>
          <a:p>
            <a:pPr algn="r"/>
            <a:r>
              <a:rPr lang="en-US" sz="2800" dirty="0"/>
              <a:t>20.10.2023</a:t>
            </a:r>
            <a:endParaRPr lang="en-GB" sz="2800" dirty="0"/>
          </a:p>
        </p:txBody>
      </p:sp>
      <p:pic>
        <p:nvPicPr>
          <p:cNvPr id="3" name="Picture 2">
            <a:extLst>
              <a:ext uri="{FF2B5EF4-FFF2-40B4-BE49-F238E27FC236}">
                <a16:creationId xmlns:a16="http://schemas.microsoft.com/office/drawing/2014/main" id="{ED72A819-D5F7-1149-107A-979718E2B0C4}"/>
              </a:ext>
            </a:extLst>
          </p:cNvPr>
          <p:cNvPicPr>
            <a:picLocks noChangeAspect="1"/>
          </p:cNvPicPr>
          <p:nvPr/>
        </p:nvPicPr>
        <p:blipFill>
          <a:blip r:embed="rId2"/>
          <a:stretch>
            <a:fillRect/>
          </a:stretch>
        </p:blipFill>
        <p:spPr>
          <a:xfrm>
            <a:off x="87821" y="110871"/>
            <a:ext cx="7981866" cy="2280533"/>
          </a:xfrm>
          <a:prstGeom prst="rect">
            <a:avLst/>
          </a:prstGeom>
        </p:spPr>
      </p:pic>
    </p:spTree>
    <p:extLst>
      <p:ext uri="{BB962C8B-B14F-4D97-AF65-F5344CB8AC3E}">
        <p14:creationId xmlns:p14="http://schemas.microsoft.com/office/powerpoint/2010/main" val="308576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4545-1D75-1BAE-5753-BF05DBC052E0}"/>
              </a:ext>
            </a:extLst>
          </p:cNvPr>
          <p:cNvSpPr>
            <a:spLocks noGrp="1"/>
          </p:cNvSpPr>
          <p:nvPr>
            <p:ph type="title"/>
          </p:nvPr>
        </p:nvSpPr>
        <p:spPr>
          <a:xfrm>
            <a:off x="1807464" y="106870"/>
            <a:ext cx="8936736" cy="1325563"/>
          </a:xfrm>
        </p:spPr>
        <p:txBody>
          <a:bodyPr/>
          <a:lstStyle/>
          <a:p>
            <a:r>
              <a:rPr lang="en-US" dirty="0"/>
              <a:t>Conclusions</a:t>
            </a:r>
            <a:endParaRPr lang="en-GB" dirty="0"/>
          </a:p>
        </p:txBody>
      </p:sp>
      <p:sp>
        <p:nvSpPr>
          <p:cNvPr id="3" name="Content Placeholder 2">
            <a:extLst>
              <a:ext uri="{FF2B5EF4-FFF2-40B4-BE49-F238E27FC236}">
                <a16:creationId xmlns:a16="http://schemas.microsoft.com/office/drawing/2014/main" id="{724E622F-24EA-1193-A516-6F78327C06D1}"/>
              </a:ext>
            </a:extLst>
          </p:cNvPr>
          <p:cNvSpPr>
            <a:spLocks noGrp="1"/>
          </p:cNvSpPr>
          <p:nvPr>
            <p:ph idx="1"/>
          </p:nvPr>
        </p:nvSpPr>
        <p:spPr>
          <a:xfrm>
            <a:off x="554736" y="1240408"/>
            <a:ext cx="10829544" cy="5215255"/>
          </a:xfrm>
        </p:spPr>
        <p:txBody>
          <a:bodyPr>
            <a:noAutofit/>
          </a:bodyPr>
          <a:lstStyle/>
          <a:p>
            <a:pPr>
              <a:buFont typeface="Wingdings" panose="05000000000000000000" pitchFamily="2" charset="2"/>
              <a:buChar char="§"/>
            </a:pPr>
            <a:r>
              <a:rPr lang="en-US" sz="2400" dirty="0"/>
              <a:t>The survey focused on current install base, and future requirements but also asked about development.</a:t>
            </a:r>
          </a:p>
          <a:p>
            <a:pPr>
              <a:buFont typeface="Wingdings" panose="05000000000000000000" pitchFamily="2" charset="2"/>
              <a:buChar char="§"/>
            </a:pPr>
            <a:r>
              <a:rPr lang="en-US" sz="2400" dirty="0"/>
              <a:t>While sustainability is a future HEP driver, most user facilities are more focused on performance of existing machines and their beam lines upgrades. Would buy higher efficiency sources if available, but not actively developing them.</a:t>
            </a:r>
          </a:p>
          <a:p>
            <a:pPr>
              <a:buFont typeface="Wingdings" panose="05000000000000000000" pitchFamily="2" charset="2"/>
              <a:buChar char="§"/>
            </a:pPr>
            <a:r>
              <a:rPr lang="en-US" sz="2400" dirty="0"/>
              <a:t>Many labs report a desire to swap out tubes for SSPA but the requirements are currently beyond state of the art in power/frequency. Often the drivers are instability, long lead times and increasing cost for tube manufacturers and not particular SSPA advantage.</a:t>
            </a:r>
          </a:p>
          <a:p>
            <a:pPr lvl="0">
              <a:buFont typeface="Wingdings" panose="05000000000000000000" pitchFamily="2" charset="2"/>
              <a:buChar char="§"/>
            </a:pPr>
            <a:r>
              <a:rPr lang="en-GB" sz="2400" dirty="0">
                <a:effectLst/>
                <a:latin typeface="Calibri" panose="020F0502020204030204" pitchFamily="34" charset="0"/>
                <a:ea typeface="Times New Roman" panose="02020603050405020304" pitchFamily="18" charset="0"/>
              </a:rPr>
              <a:t>There’s a strong need to bring labs and industry closer together in this field, which is happening albeit on a relatively small scale in terms of number of R&amp;D organisations involved. CERN is leading in number of areas for HL-LHC, FCC and CLIC klystrons.</a:t>
            </a:r>
          </a:p>
        </p:txBody>
      </p:sp>
    </p:spTree>
    <p:extLst>
      <p:ext uri="{BB962C8B-B14F-4D97-AF65-F5344CB8AC3E}">
        <p14:creationId xmlns:p14="http://schemas.microsoft.com/office/powerpoint/2010/main" val="379955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4894" y="170329"/>
            <a:ext cx="4645502" cy="707886"/>
          </a:xfrm>
          <a:prstGeom prst="rect">
            <a:avLst/>
          </a:prstGeom>
          <a:noFill/>
        </p:spPr>
        <p:txBody>
          <a:bodyPr wrap="none" rtlCol="0">
            <a:spAutoFit/>
          </a:bodyPr>
          <a:lstStyle/>
          <a:p>
            <a:r>
              <a:rPr lang="en-US" sz="4000" dirty="0"/>
              <a:t>WG5 roles/objectives</a:t>
            </a:r>
            <a:endParaRPr lang="en-GB" sz="4000" dirty="0"/>
          </a:p>
        </p:txBody>
      </p:sp>
      <p:sp>
        <p:nvSpPr>
          <p:cNvPr id="3" name="TextBox 2"/>
          <p:cNvSpPr txBox="1"/>
          <p:nvPr/>
        </p:nvSpPr>
        <p:spPr>
          <a:xfrm>
            <a:off x="646535" y="1493879"/>
            <a:ext cx="10542493" cy="3908762"/>
          </a:xfrm>
          <a:prstGeom prst="rect">
            <a:avLst/>
          </a:prstGeom>
          <a:noFill/>
        </p:spPr>
        <p:txBody>
          <a:bodyPr wrap="square" rtlCol="0">
            <a:spAutoFit/>
          </a:bodyPr>
          <a:lstStyle/>
          <a:p>
            <a:pPr marL="342900" indent="-342900">
              <a:buFont typeface="Arial" panose="020B0604020202020204" pitchFamily="34" charset="0"/>
              <a:buChar char="•"/>
            </a:pPr>
            <a:r>
              <a:rPr lang="en-US" sz="2800" dirty="0"/>
              <a:t>To promote development/prototyping of the high efficiency RF power sources for the future </a:t>
            </a:r>
            <a:r>
              <a:rPr lang="en-US" sz="2800" b="1" dirty="0"/>
              <a:t>large-scale particle accelerators in Europe</a:t>
            </a:r>
            <a:r>
              <a:rPr lang="en-US" sz="2800" dirty="0"/>
              <a:t>. </a:t>
            </a:r>
            <a:r>
              <a:rPr lang="en-US" sz="2800" b="1" dirty="0"/>
              <a:t>HL-LHC</a:t>
            </a:r>
            <a:r>
              <a:rPr lang="en-US" sz="2800" dirty="0"/>
              <a:t> and </a:t>
            </a:r>
            <a:r>
              <a:rPr lang="en-US" sz="2800" b="1" dirty="0"/>
              <a:t>FCC</a:t>
            </a:r>
            <a:r>
              <a:rPr lang="en-US" sz="2800" b="1" baseline="-25000" dirty="0"/>
              <a:t>ee</a:t>
            </a:r>
            <a:r>
              <a:rPr lang="en-US" sz="2800" dirty="0"/>
              <a:t> is a primarily objective.</a:t>
            </a:r>
          </a:p>
          <a:p>
            <a:pPr marL="342900" indent="-342900">
              <a:buFont typeface="Arial" panose="020B0604020202020204" pitchFamily="34" charset="0"/>
              <a:buChar char="•"/>
            </a:pPr>
            <a:r>
              <a:rPr lang="en-US" sz="2800" dirty="0"/>
              <a:t>To support accelerators user community </a:t>
            </a:r>
            <a:r>
              <a:rPr lang="en-US" sz="2800" b="1" dirty="0"/>
              <a:t>needs for high efficiency RF sources </a:t>
            </a:r>
            <a:r>
              <a:rPr lang="en-US" sz="2800" dirty="0"/>
              <a:t>as a synergy with HEP, </a:t>
            </a:r>
            <a:r>
              <a:rPr lang="en-US" sz="2400" i="1" dirty="0"/>
              <a:t>or as a specialized activity(</a:t>
            </a:r>
            <a:r>
              <a:rPr lang="en-US" sz="2400" i="1" dirty="0" err="1"/>
              <a:t>ies</a:t>
            </a:r>
            <a:r>
              <a:rPr lang="en-US" sz="2400" i="1" dirty="0"/>
              <a:t>) targeted for the novel/customized efficient devices development.</a:t>
            </a:r>
          </a:p>
          <a:p>
            <a:pPr marL="342900" indent="-342900">
              <a:buFont typeface="Arial" panose="020B0604020202020204" pitchFamily="34" charset="0"/>
              <a:buChar char="•"/>
            </a:pPr>
            <a:r>
              <a:rPr lang="en-US" sz="2800" dirty="0"/>
              <a:t>To </a:t>
            </a:r>
            <a:r>
              <a:rPr lang="en-US" sz="2800" b="1" dirty="0"/>
              <a:t>intensify collaboration with industry and</a:t>
            </a:r>
            <a:r>
              <a:rPr lang="en-US" sz="2800" dirty="0"/>
              <a:t> ensure the long-term industrial support for decades to come. </a:t>
            </a:r>
            <a:r>
              <a:rPr lang="en-US" sz="2400" i="1" dirty="0"/>
              <a:t>For example, by providing attractive HE solution with added market value</a:t>
            </a:r>
            <a:r>
              <a:rPr lang="en-US" sz="2800" dirty="0"/>
              <a:t>.</a:t>
            </a:r>
            <a:endParaRPr lang="en-GB" sz="2800" dirty="0"/>
          </a:p>
        </p:txBody>
      </p:sp>
    </p:spTree>
    <p:extLst>
      <p:ext uri="{BB962C8B-B14F-4D97-AF65-F5344CB8AC3E}">
        <p14:creationId xmlns:p14="http://schemas.microsoft.com/office/powerpoint/2010/main" val="210692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17178" y="1106251"/>
            <a:ext cx="2698376" cy="389068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41295" y="1258651"/>
            <a:ext cx="2277290" cy="369332"/>
          </a:xfrm>
          <a:prstGeom prst="rect">
            <a:avLst/>
          </a:prstGeom>
          <a:noFill/>
        </p:spPr>
        <p:txBody>
          <a:bodyPr wrap="none" rtlCol="0">
            <a:spAutoFit/>
          </a:bodyPr>
          <a:lstStyle/>
          <a:p>
            <a:r>
              <a:rPr lang="en-US" dirty="0">
                <a:solidFill>
                  <a:schemeClr val="accent5">
                    <a:lumMod val="75000"/>
                  </a:schemeClr>
                </a:solidFill>
              </a:rPr>
              <a:t>UHF/L-band </a:t>
            </a:r>
            <a:r>
              <a:rPr lang="en-US" sz="1400" dirty="0">
                <a:solidFill>
                  <a:schemeClr val="accent5">
                    <a:lumMod val="75000"/>
                  </a:schemeClr>
                </a:solidFill>
              </a:rPr>
              <a:t>(0.3-1.3GHz)</a:t>
            </a:r>
            <a:endParaRPr lang="en-GB" sz="1400" dirty="0">
              <a:solidFill>
                <a:schemeClr val="accent5">
                  <a:lumMod val="75000"/>
                </a:schemeClr>
              </a:solidFill>
            </a:endParaRPr>
          </a:p>
        </p:txBody>
      </p:sp>
      <p:sp>
        <p:nvSpPr>
          <p:cNvPr id="4" name="Rounded Rectangle 3"/>
          <p:cNvSpPr/>
          <p:nvPr/>
        </p:nvSpPr>
        <p:spPr>
          <a:xfrm>
            <a:off x="3415554" y="1166318"/>
            <a:ext cx="2653552" cy="18825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63158" y="1173378"/>
            <a:ext cx="1386918" cy="369332"/>
          </a:xfrm>
          <a:prstGeom prst="rect">
            <a:avLst/>
          </a:prstGeom>
          <a:noFill/>
        </p:spPr>
        <p:txBody>
          <a:bodyPr wrap="none" rtlCol="0">
            <a:spAutoFit/>
          </a:bodyPr>
          <a:lstStyle/>
          <a:p>
            <a:r>
              <a:rPr lang="en-US" dirty="0">
                <a:solidFill>
                  <a:schemeClr val="accent6">
                    <a:lumMod val="75000"/>
                  </a:schemeClr>
                </a:solidFill>
              </a:rPr>
              <a:t>S-band </a:t>
            </a:r>
            <a:r>
              <a:rPr lang="en-US" sz="1400" dirty="0">
                <a:solidFill>
                  <a:schemeClr val="accent6">
                    <a:lumMod val="75000"/>
                  </a:schemeClr>
                </a:solidFill>
              </a:rPr>
              <a:t>(3GHz)</a:t>
            </a:r>
            <a:endParaRPr lang="en-GB" sz="1400" dirty="0">
              <a:solidFill>
                <a:schemeClr val="accent6">
                  <a:lumMod val="75000"/>
                </a:schemeClr>
              </a:solidFill>
            </a:endParaRPr>
          </a:p>
        </p:txBody>
      </p:sp>
      <p:sp>
        <p:nvSpPr>
          <p:cNvPr id="6" name="Rounded Rectangle 5"/>
          <p:cNvSpPr/>
          <p:nvPr/>
        </p:nvSpPr>
        <p:spPr>
          <a:xfrm>
            <a:off x="3415554" y="3051592"/>
            <a:ext cx="2653552" cy="73510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670799" y="3073653"/>
            <a:ext cx="1404552" cy="369332"/>
          </a:xfrm>
          <a:prstGeom prst="rect">
            <a:avLst/>
          </a:prstGeom>
          <a:noFill/>
        </p:spPr>
        <p:txBody>
          <a:bodyPr wrap="none" rtlCol="0">
            <a:spAutoFit/>
          </a:bodyPr>
          <a:lstStyle/>
          <a:p>
            <a:r>
              <a:rPr lang="en-US" dirty="0">
                <a:solidFill>
                  <a:schemeClr val="accent2">
                    <a:lumMod val="75000"/>
                  </a:schemeClr>
                </a:solidFill>
              </a:rPr>
              <a:t>C-band </a:t>
            </a:r>
            <a:r>
              <a:rPr lang="en-US" sz="1400" dirty="0">
                <a:solidFill>
                  <a:schemeClr val="accent2">
                    <a:lumMod val="75000"/>
                  </a:schemeClr>
                </a:solidFill>
              </a:rPr>
              <a:t>(6GHz)</a:t>
            </a:r>
            <a:endParaRPr lang="en-GB" sz="1400" dirty="0">
              <a:solidFill>
                <a:schemeClr val="accent2">
                  <a:lumMod val="75000"/>
                </a:schemeClr>
              </a:solidFill>
            </a:endParaRPr>
          </a:p>
        </p:txBody>
      </p:sp>
      <p:sp>
        <p:nvSpPr>
          <p:cNvPr id="8" name="Rounded Rectangle 7"/>
          <p:cNvSpPr/>
          <p:nvPr/>
        </p:nvSpPr>
        <p:spPr>
          <a:xfrm>
            <a:off x="3406588" y="3789384"/>
            <a:ext cx="2662518" cy="152239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344961" y="3851100"/>
            <a:ext cx="851515" cy="584775"/>
          </a:xfrm>
          <a:prstGeom prst="rect">
            <a:avLst/>
          </a:prstGeom>
          <a:noFill/>
        </p:spPr>
        <p:txBody>
          <a:bodyPr wrap="none" rtlCol="0">
            <a:spAutoFit/>
          </a:bodyPr>
          <a:lstStyle/>
          <a:p>
            <a:r>
              <a:rPr lang="en-US" dirty="0">
                <a:solidFill>
                  <a:schemeClr val="accent4">
                    <a:lumMod val="75000"/>
                  </a:schemeClr>
                </a:solidFill>
              </a:rPr>
              <a:t>X-band</a:t>
            </a:r>
          </a:p>
          <a:p>
            <a:r>
              <a:rPr lang="en-US" sz="1400" dirty="0">
                <a:solidFill>
                  <a:schemeClr val="accent4">
                    <a:lumMod val="75000"/>
                  </a:schemeClr>
                </a:solidFill>
              </a:rPr>
              <a:t>(12 GHz)</a:t>
            </a:r>
            <a:endParaRPr lang="en-GB" sz="1400" dirty="0">
              <a:solidFill>
                <a:schemeClr val="accent4">
                  <a:lumMod val="75000"/>
                </a:schemeClr>
              </a:solidFill>
            </a:endParaRPr>
          </a:p>
        </p:txBody>
      </p:sp>
      <p:sp>
        <p:nvSpPr>
          <p:cNvPr id="12" name="TextBox 11"/>
          <p:cNvSpPr txBox="1"/>
          <p:nvPr/>
        </p:nvSpPr>
        <p:spPr>
          <a:xfrm>
            <a:off x="808304" y="2697559"/>
            <a:ext cx="1993046" cy="2154436"/>
          </a:xfrm>
          <a:prstGeom prst="rect">
            <a:avLst/>
          </a:prstGeom>
          <a:noFill/>
          <a:ln>
            <a:solidFill>
              <a:srgbClr val="FF0000"/>
            </a:solidFill>
          </a:ln>
        </p:spPr>
        <p:txBody>
          <a:bodyPr wrap="none" rtlCol="0">
            <a:spAutoFit/>
          </a:bodyPr>
          <a:lstStyle/>
          <a:p>
            <a:r>
              <a:rPr lang="en-US" b="1" dirty="0"/>
              <a:t>Large scale Particle</a:t>
            </a:r>
          </a:p>
          <a:p>
            <a:r>
              <a:rPr lang="en-US" b="1" dirty="0"/>
              <a:t>Accelerators</a:t>
            </a:r>
            <a:r>
              <a:rPr lang="en-US" dirty="0"/>
              <a:t>:</a:t>
            </a:r>
          </a:p>
          <a:p>
            <a:r>
              <a:rPr lang="en-US" sz="1400" dirty="0">
                <a:solidFill>
                  <a:schemeClr val="bg1"/>
                </a:solidFill>
              </a:rPr>
              <a:t>LHC</a:t>
            </a:r>
          </a:p>
          <a:p>
            <a:r>
              <a:rPr lang="en-US" sz="1400" dirty="0">
                <a:solidFill>
                  <a:schemeClr val="bg1"/>
                </a:solidFill>
              </a:rPr>
              <a:t>ILC</a:t>
            </a:r>
          </a:p>
          <a:p>
            <a:r>
              <a:rPr lang="en-US" sz="1400" dirty="0"/>
              <a:t>CLIC</a:t>
            </a:r>
          </a:p>
          <a:p>
            <a:r>
              <a:rPr lang="en-US" sz="1400" dirty="0">
                <a:solidFill>
                  <a:schemeClr val="bg1"/>
                </a:solidFill>
              </a:rPr>
              <a:t>FCC</a:t>
            </a:r>
          </a:p>
          <a:p>
            <a:r>
              <a:rPr lang="en-US" sz="1400" dirty="0">
                <a:solidFill>
                  <a:schemeClr val="bg1"/>
                </a:solidFill>
              </a:rPr>
              <a:t>Muon_C</a:t>
            </a:r>
          </a:p>
          <a:p>
            <a:r>
              <a:rPr lang="en-US" sz="1400" dirty="0">
                <a:solidFill>
                  <a:schemeClr val="bg1"/>
                </a:solidFill>
              </a:rPr>
              <a:t>CEPC</a:t>
            </a:r>
          </a:p>
          <a:p>
            <a:r>
              <a:rPr lang="en-US" sz="1400" dirty="0"/>
              <a:t>HALHF</a:t>
            </a:r>
            <a:endParaRPr lang="en-GB" sz="1400" dirty="0"/>
          </a:p>
        </p:txBody>
      </p:sp>
      <p:sp>
        <p:nvSpPr>
          <p:cNvPr id="13" name="TextBox 12"/>
          <p:cNvSpPr txBox="1"/>
          <p:nvPr/>
        </p:nvSpPr>
        <p:spPr>
          <a:xfrm>
            <a:off x="2926541" y="2081352"/>
            <a:ext cx="1630575" cy="1231106"/>
          </a:xfrm>
          <a:prstGeom prst="rect">
            <a:avLst/>
          </a:prstGeom>
          <a:noFill/>
          <a:ln>
            <a:solidFill>
              <a:srgbClr val="7030A0"/>
            </a:solidFill>
          </a:ln>
        </p:spPr>
        <p:txBody>
          <a:bodyPr wrap="none" rtlCol="0">
            <a:spAutoFit/>
          </a:bodyPr>
          <a:lstStyle/>
          <a:p>
            <a:r>
              <a:rPr lang="en-US" dirty="0"/>
              <a:t>User facilities:</a:t>
            </a:r>
          </a:p>
          <a:p>
            <a:pPr algn="r"/>
            <a:r>
              <a:rPr lang="en-US" sz="1400" dirty="0"/>
              <a:t>Spallation sources</a:t>
            </a:r>
          </a:p>
          <a:p>
            <a:pPr algn="r"/>
            <a:r>
              <a:rPr lang="en-US" sz="1400" dirty="0"/>
              <a:t>Storage rings&amp;</a:t>
            </a:r>
          </a:p>
          <a:p>
            <a:pPr algn="r"/>
            <a:r>
              <a:rPr lang="en-US" sz="1400" dirty="0"/>
              <a:t>Light sources</a:t>
            </a:r>
          </a:p>
          <a:p>
            <a:pPr algn="r"/>
            <a:r>
              <a:rPr lang="en-US" sz="1400" dirty="0"/>
              <a:t>X-FEL</a:t>
            </a:r>
          </a:p>
        </p:txBody>
      </p:sp>
      <p:sp>
        <p:nvSpPr>
          <p:cNvPr id="14" name="TextBox 13"/>
          <p:cNvSpPr txBox="1"/>
          <p:nvPr/>
        </p:nvSpPr>
        <p:spPr>
          <a:xfrm>
            <a:off x="4696354" y="1700354"/>
            <a:ext cx="994375" cy="369332"/>
          </a:xfrm>
          <a:prstGeom prst="rect">
            <a:avLst/>
          </a:prstGeom>
          <a:noFill/>
          <a:ln>
            <a:solidFill>
              <a:srgbClr val="0070C0"/>
            </a:solidFill>
          </a:ln>
        </p:spPr>
        <p:txBody>
          <a:bodyPr wrap="none" rtlCol="0">
            <a:spAutoFit/>
          </a:bodyPr>
          <a:lstStyle/>
          <a:p>
            <a:r>
              <a:rPr lang="en-US" dirty="0"/>
              <a:t>Injectors</a:t>
            </a:r>
            <a:endParaRPr lang="en-GB" dirty="0"/>
          </a:p>
        </p:txBody>
      </p:sp>
      <p:sp>
        <p:nvSpPr>
          <p:cNvPr id="15" name="TextBox 14"/>
          <p:cNvSpPr txBox="1"/>
          <p:nvPr/>
        </p:nvSpPr>
        <p:spPr>
          <a:xfrm>
            <a:off x="4087735" y="4194678"/>
            <a:ext cx="1905009" cy="1015663"/>
          </a:xfrm>
          <a:prstGeom prst="rect">
            <a:avLst/>
          </a:prstGeom>
          <a:noFill/>
          <a:ln>
            <a:solidFill>
              <a:srgbClr val="00B050"/>
            </a:solidFill>
          </a:ln>
        </p:spPr>
        <p:txBody>
          <a:bodyPr wrap="none" rtlCol="0">
            <a:spAutoFit/>
          </a:bodyPr>
          <a:lstStyle/>
          <a:p>
            <a:r>
              <a:rPr lang="en-US" dirty="0"/>
              <a:t>Compact facilities:</a:t>
            </a:r>
          </a:p>
          <a:p>
            <a:pPr algn="r"/>
            <a:r>
              <a:rPr lang="en-US" sz="1400" dirty="0"/>
              <a:t>Medical</a:t>
            </a:r>
          </a:p>
          <a:p>
            <a:pPr algn="r"/>
            <a:r>
              <a:rPr lang="en-US" sz="1400" dirty="0"/>
              <a:t>Technological</a:t>
            </a:r>
          </a:p>
          <a:p>
            <a:pPr algn="r"/>
            <a:r>
              <a:rPr lang="en-US" sz="1400" dirty="0"/>
              <a:t>Industrial</a:t>
            </a:r>
            <a:endParaRPr lang="en-GB" sz="1400" dirty="0"/>
          </a:p>
        </p:txBody>
      </p:sp>
      <p:sp>
        <p:nvSpPr>
          <p:cNvPr id="16" name="TextBox 15"/>
          <p:cNvSpPr txBox="1"/>
          <p:nvPr/>
        </p:nvSpPr>
        <p:spPr>
          <a:xfrm>
            <a:off x="679031" y="5157159"/>
            <a:ext cx="2774670" cy="646331"/>
          </a:xfrm>
          <a:prstGeom prst="rect">
            <a:avLst/>
          </a:prstGeom>
          <a:noFill/>
        </p:spPr>
        <p:txBody>
          <a:bodyPr wrap="none" rtlCol="0">
            <a:spAutoFit/>
          </a:bodyPr>
          <a:lstStyle/>
          <a:p>
            <a:pPr algn="ctr"/>
            <a:r>
              <a:rPr lang="en-US" dirty="0">
                <a:solidFill>
                  <a:schemeClr val="accent5">
                    <a:lumMod val="75000"/>
                  </a:schemeClr>
                </a:solidFill>
              </a:rPr>
              <a:t>CW, Pulsed.</a:t>
            </a:r>
          </a:p>
          <a:p>
            <a:r>
              <a:rPr lang="en-US" dirty="0">
                <a:solidFill>
                  <a:schemeClr val="accent5">
                    <a:lumMod val="75000"/>
                  </a:schemeClr>
                </a:solidFill>
              </a:rPr>
              <a:t>Klystron, IOT, tetrode, SSPA.</a:t>
            </a:r>
            <a:endParaRPr lang="en-GB" dirty="0">
              <a:solidFill>
                <a:schemeClr val="accent5">
                  <a:lumMod val="75000"/>
                </a:schemeClr>
              </a:solidFill>
            </a:endParaRPr>
          </a:p>
        </p:txBody>
      </p:sp>
      <p:sp>
        <p:nvSpPr>
          <p:cNvPr id="17" name="TextBox 16"/>
          <p:cNvSpPr txBox="1"/>
          <p:nvPr/>
        </p:nvSpPr>
        <p:spPr>
          <a:xfrm>
            <a:off x="4236940" y="5252164"/>
            <a:ext cx="1001813" cy="646331"/>
          </a:xfrm>
          <a:prstGeom prst="rect">
            <a:avLst/>
          </a:prstGeom>
          <a:noFill/>
        </p:spPr>
        <p:txBody>
          <a:bodyPr wrap="none" rtlCol="0">
            <a:spAutoFit/>
          </a:bodyPr>
          <a:lstStyle/>
          <a:p>
            <a:r>
              <a:rPr lang="en-US" dirty="0">
                <a:solidFill>
                  <a:schemeClr val="accent6">
                    <a:lumMod val="75000"/>
                  </a:schemeClr>
                </a:solidFill>
              </a:rPr>
              <a:t>Pulsed.</a:t>
            </a:r>
          </a:p>
          <a:p>
            <a:r>
              <a:rPr lang="en-US" dirty="0">
                <a:solidFill>
                  <a:schemeClr val="accent6">
                    <a:lumMod val="75000"/>
                  </a:schemeClr>
                </a:solidFill>
              </a:rPr>
              <a:t>Klystron.</a:t>
            </a:r>
            <a:endParaRPr lang="en-GB" dirty="0">
              <a:solidFill>
                <a:schemeClr val="accent6">
                  <a:lumMod val="75000"/>
                </a:schemeClr>
              </a:solidFill>
            </a:endParaRPr>
          </a:p>
        </p:txBody>
      </p:sp>
      <p:sp>
        <p:nvSpPr>
          <p:cNvPr id="18" name="TextBox 17"/>
          <p:cNvSpPr txBox="1"/>
          <p:nvPr/>
        </p:nvSpPr>
        <p:spPr>
          <a:xfrm>
            <a:off x="2274253" y="164450"/>
            <a:ext cx="8396529" cy="646331"/>
          </a:xfrm>
          <a:prstGeom prst="rect">
            <a:avLst/>
          </a:prstGeom>
          <a:noFill/>
        </p:spPr>
        <p:txBody>
          <a:bodyPr wrap="none" rtlCol="0">
            <a:spAutoFit/>
          </a:bodyPr>
          <a:lstStyle/>
          <a:p>
            <a:r>
              <a:rPr lang="en-US" sz="3600" dirty="0"/>
              <a:t>RF power sources for particle accelerators </a:t>
            </a:r>
            <a:endParaRPr lang="en-GB" sz="3600" dirty="0"/>
          </a:p>
        </p:txBody>
      </p:sp>
      <p:sp>
        <p:nvSpPr>
          <p:cNvPr id="20" name="TextBox 19"/>
          <p:cNvSpPr txBox="1"/>
          <p:nvPr/>
        </p:nvSpPr>
        <p:spPr>
          <a:xfrm>
            <a:off x="6358243" y="1095765"/>
            <a:ext cx="5334835" cy="304698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Large scale particle accelerators </a:t>
            </a:r>
            <a:r>
              <a:rPr lang="en-US" sz="2400" dirty="0"/>
              <a:t>can be operated with vast diversity of RF power sources. </a:t>
            </a:r>
          </a:p>
          <a:p>
            <a:pPr marL="285750" indent="-285750">
              <a:buFont typeface="Arial" panose="020B0604020202020204" pitchFamily="34" charset="0"/>
              <a:buChar char="•"/>
            </a:pPr>
            <a:r>
              <a:rPr lang="en-US" sz="2400" dirty="0"/>
              <a:t>The actual choice of the RF source type will be driven by practical consideration : tunnel integration, spatial and peak power density, cost/W and efficiency.</a:t>
            </a:r>
            <a:endParaRPr lang="en-GB" sz="2400" dirty="0"/>
          </a:p>
        </p:txBody>
      </p:sp>
      <p:sp>
        <p:nvSpPr>
          <p:cNvPr id="21" name="Rounded Rectangle 20"/>
          <p:cNvSpPr/>
          <p:nvPr/>
        </p:nvSpPr>
        <p:spPr>
          <a:xfrm>
            <a:off x="6210692" y="4632723"/>
            <a:ext cx="3030070" cy="1048871"/>
          </a:xfrm>
          <a:prstGeom prst="roundRect">
            <a:avLst/>
          </a:prstGeom>
          <a:solidFill>
            <a:srgbClr val="F63AD2">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232443" y="4636343"/>
            <a:ext cx="1883208" cy="369332"/>
          </a:xfrm>
          <a:prstGeom prst="rect">
            <a:avLst/>
          </a:prstGeom>
          <a:noFill/>
        </p:spPr>
        <p:txBody>
          <a:bodyPr wrap="none" rtlCol="0">
            <a:spAutoFit/>
          </a:bodyPr>
          <a:lstStyle/>
          <a:p>
            <a:r>
              <a:rPr lang="en-US" dirty="0">
                <a:solidFill>
                  <a:srgbClr val="7030A0"/>
                </a:solidFill>
              </a:rPr>
              <a:t>Ka-band (30GHz+)</a:t>
            </a:r>
            <a:endParaRPr lang="en-GB" dirty="0">
              <a:solidFill>
                <a:srgbClr val="7030A0"/>
              </a:solidFill>
            </a:endParaRPr>
          </a:p>
        </p:txBody>
      </p:sp>
      <p:sp>
        <p:nvSpPr>
          <p:cNvPr id="24" name="TextBox 23"/>
          <p:cNvSpPr txBox="1"/>
          <p:nvPr/>
        </p:nvSpPr>
        <p:spPr>
          <a:xfrm>
            <a:off x="7615999" y="5071141"/>
            <a:ext cx="1969898" cy="523220"/>
          </a:xfrm>
          <a:prstGeom prst="rect">
            <a:avLst/>
          </a:prstGeom>
          <a:noFill/>
          <a:ln>
            <a:solidFill>
              <a:srgbClr val="7030A0"/>
            </a:solidFill>
          </a:ln>
        </p:spPr>
        <p:txBody>
          <a:bodyPr wrap="none" rtlCol="0">
            <a:spAutoFit/>
          </a:bodyPr>
          <a:lstStyle/>
          <a:p>
            <a:pPr algn="r"/>
            <a:r>
              <a:rPr lang="en-US" sz="1400" dirty="0"/>
              <a:t>Exotic concepts</a:t>
            </a:r>
          </a:p>
          <a:p>
            <a:pPr algn="r"/>
            <a:r>
              <a:rPr lang="en-US" sz="1400" dirty="0"/>
              <a:t>Very high gradient linacs</a:t>
            </a:r>
            <a:endParaRPr lang="en-GB" sz="1400" dirty="0"/>
          </a:p>
        </p:txBody>
      </p:sp>
      <p:sp>
        <p:nvSpPr>
          <p:cNvPr id="25" name="TextBox 24"/>
          <p:cNvSpPr txBox="1"/>
          <p:nvPr/>
        </p:nvSpPr>
        <p:spPr>
          <a:xfrm>
            <a:off x="6563710" y="5711168"/>
            <a:ext cx="2324034" cy="646331"/>
          </a:xfrm>
          <a:prstGeom prst="rect">
            <a:avLst/>
          </a:prstGeom>
          <a:noFill/>
        </p:spPr>
        <p:txBody>
          <a:bodyPr wrap="none" rtlCol="0">
            <a:spAutoFit/>
          </a:bodyPr>
          <a:lstStyle/>
          <a:p>
            <a:pPr algn="ctr"/>
            <a:r>
              <a:rPr lang="en-US" dirty="0">
                <a:solidFill>
                  <a:srgbClr val="7030A0"/>
                </a:solidFill>
              </a:rPr>
              <a:t>CW, Pulsed.</a:t>
            </a:r>
          </a:p>
          <a:p>
            <a:r>
              <a:rPr lang="en-US" dirty="0">
                <a:solidFill>
                  <a:srgbClr val="7030A0"/>
                </a:solidFill>
              </a:rPr>
              <a:t>Klystron, Gyro-devices.</a:t>
            </a:r>
            <a:endParaRPr lang="en-GB" dirty="0">
              <a:solidFill>
                <a:srgbClr val="7030A0"/>
              </a:solidFill>
            </a:endParaRPr>
          </a:p>
        </p:txBody>
      </p:sp>
      <p:sp>
        <p:nvSpPr>
          <p:cNvPr id="10" name="TextBox 9"/>
          <p:cNvSpPr txBox="1"/>
          <p:nvPr/>
        </p:nvSpPr>
        <p:spPr>
          <a:xfrm>
            <a:off x="4167693" y="3856043"/>
            <a:ext cx="1825051" cy="307777"/>
          </a:xfrm>
          <a:prstGeom prst="rect">
            <a:avLst/>
          </a:prstGeom>
          <a:noFill/>
          <a:ln>
            <a:solidFill>
              <a:schemeClr val="accent5"/>
            </a:solidFill>
          </a:ln>
        </p:spPr>
        <p:txBody>
          <a:bodyPr wrap="none" rtlCol="0">
            <a:spAutoFit/>
          </a:bodyPr>
          <a:lstStyle/>
          <a:p>
            <a:r>
              <a:rPr lang="en-US" sz="1400" dirty="0"/>
              <a:t>Beam instrumentation</a:t>
            </a:r>
            <a:endParaRPr lang="en-GB" sz="1400" dirty="0"/>
          </a:p>
        </p:txBody>
      </p:sp>
      <p:sp>
        <p:nvSpPr>
          <p:cNvPr id="19" name="TextBox 18">
            <a:extLst>
              <a:ext uri="{FF2B5EF4-FFF2-40B4-BE49-F238E27FC236}">
                <a16:creationId xmlns:a16="http://schemas.microsoft.com/office/drawing/2014/main" id="{68EA242A-2673-3967-52C8-6AB06782D5D3}"/>
              </a:ext>
            </a:extLst>
          </p:cNvPr>
          <p:cNvSpPr txBox="1"/>
          <p:nvPr/>
        </p:nvSpPr>
        <p:spPr>
          <a:xfrm>
            <a:off x="2133890" y="4548620"/>
            <a:ext cx="710451" cy="307777"/>
          </a:xfrm>
          <a:prstGeom prst="rect">
            <a:avLst/>
          </a:prstGeom>
          <a:noFill/>
        </p:spPr>
        <p:txBody>
          <a:bodyPr wrap="none" rtlCol="0">
            <a:spAutoFit/>
          </a:bodyPr>
          <a:lstStyle/>
          <a:p>
            <a:r>
              <a:rPr lang="en-US" sz="1400" dirty="0">
                <a:solidFill>
                  <a:schemeClr val="bg1"/>
                </a:solidFill>
              </a:rPr>
              <a:t>(</a:t>
            </a:r>
            <a:r>
              <a:rPr lang="en-US" sz="1400" baseline="30000" dirty="0">
                <a:solidFill>
                  <a:schemeClr val="bg1"/>
                </a:solidFill>
              </a:rPr>
              <a:t>*</a:t>
            </a:r>
            <a:r>
              <a:rPr lang="en-US" sz="1400" dirty="0">
                <a:solidFill>
                  <a:schemeClr val="bg1"/>
                </a:solidFill>
              </a:rPr>
              <a:t>SCRF)</a:t>
            </a:r>
            <a:endParaRPr lang="en-GB" sz="1400" dirty="0">
              <a:solidFill>
                <a:schemeClr val="bg1"/>
              </a:solidFill>
            </a:endParaRPr>
          </a:p>
        </p:txBody>
      </p:sp>
      <p:sp>
        <p:nvSpPr>
          <p:cNvPr id="23" name="TextBox 22">
            <a:extLst>
              <a:ext uri="{FF2B5EF4-FFF2-40B4-BE49-F238E27FC236}">
                <a16:creationId xmlns:a16="http://schemas.microsoft.com/office/drawing/2014/main" id="{023290D4-9CA3-90EC-9823-BAE852E2669A}"/>
              </a:ext>
            </a:extLst>
          </p:cNvPr>
          <p:cNvSpPr txBox="1"/>
          <p:nvPr/>
        </p:nvSpPr>
        <p:spPr>
          <a:xfrm>
            <a:off x="3579540" y="3395599"/>
            <a:ext cx="689612" cy="307777"/>
          </a:xfrm>
          <a:prstGeom prst="rect">
            <a:avLst/>
          </a:prstGeom>
          <a:noFill/>
          <a:ln>
            <a:solidFill>
              <a:srgbClr val="FF0000"/>
            </a:solidFill>
          </a:ln>
        </p:spPr>
        <p:txBody>
          <a:bodyPr wrap="none" rtlCol="0">
            <a:spAutoFit/>
          </a:bodyPr>
          <a:lstStyle/>
          <a:p>
            <a:r>
              <a:rPr lang="en-US" sz="1400" dirty="0"/>
              <a:t>C-cube</a:t>
            </a:r>
            <a:endParaRPr lang="en-GB" sz="1400" dirty="0"/>
          </a:p>
        </p:txBody>
      </p:sp>
    </p:spTree>
    <p:extLst>
      <p:ext uri="{BB962C8B-B14F-4D97-AF65-F5344CB8AC3E}">
        <p14:creationId xmlns:p14="http://schemas.microsoft.com/office/powerpoint/2010/main" val="217472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888" y="198270"/>
            <a:ext cx="1028772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The klystron is a key element of almost all particle accelerators.</a:t>
            </a:r>
          </a:p>
        </p:txBody>
      </p:sp>
      <p:grpSp>
        <p:nvGrpSpPr>
          <p:cNvPr id="29" name="Group 28"/>
          <p:cNvGrpSpPr/>
          <p:nvPr/>
        </p:nvGrpSpPr>
        <p:grpSpPr>
          <a:xfrm>
            <a:off x="75161" y="1103374"/>
            <a:ext cx="4505086" cy="5250334"/>
            <a:chOff x="3191114" y="1208202"/>
            <a:chExt cx="4505086" cy="5250334"/>
          </a:xfrm>
        </p:grpSpPr>
        <p:grpSp>
          <p:nvGrpSpPr>
            <p:cNvPr id="30" name="Group 29"/>
            <p:cNvGrpSpPr/>
            <p:nvPr/>
          </p:nvGrpSpPr>
          <p:grpSpPr>
            <a:xfrm>
              <a:off x="3191114" y="1208202"/>
              <a:ext cx="4505086" cy="5250334"/>
              <a:chOff x="3191114" y="1181308"/>
              <a:chExt cx="4505086" cy="5250334"/>
            </a:xfrm>
          </p:grpSpPr>
          <p:pic>
            <p:nvPicPr>
              <p:cNvPr id="38" name="Picture 37"/>
              <p:cNvPicPr>
                <a:picLocks noChangeAspect="1"/>
              </p:cNvPicPr>
              <p:nvPr/>
            </p:nvPicPr>
            <p:blipFill rotWithShape="1">
              <a:blip r:embed="rId2"/>
              <a:srcRect r="23965"/>
              <a:stretch/>
            </p:blipFill>
            <p:spPr>
              <a:xfrm>
                <a:off x="3191114" y="1440109"/>
                <a:ext cx="4505086" cy="4978541"/>
              </a:xfrm>
              <a:prstGeom prst="rect">
                <a:avLst/>
              </a:prstGeom>
            </p:spPr>
          </p:pic>
          <p:sp>
            <p:nvSpPr>
              <p:cNvPr id="39" name="Freeform 38"/>
              <p:cNvSpPr/>
              <p:nvPr/>
            </p:nvSpPr>
            <p:spPr>
              <a:xfrm>
                <a:off x="4476750" y="1800225"/>
                <a:ext cx="1743075" cy="2028825"/>
              </a:xfrm>
              <a:custGeom>
                <a:avLst/>
                <a:gdLst>
                  <a:gd name="connsiteX0" fmla="*/ 0 w 1743075"/>
                  <a:gd name="connsiteY0" fmla="*/ 2019300 h 2028825"/>
                  <a:gd name="connsiteX1" fmla="*/ 752475 w 1743075"/>
                  <a:gd name="connsiteY1" fmla="*/ 857250 h 2028825"/>
                  <a:gd name="connsiteX2" fmla="*/ 1733550 w 1743075"/>
                  <a:gd name="connsiteY2" fmla="*/ 0 h 2028825"/>
                  <a:gd name="connsiteX3" fmla="*/ 1743075 w 1743075"/>
                  <a:gd name="connsiteY3" fmla="*/ 2028825 h 2028825"/>
                  <a:gd name="connsiteX4" fmla="*/ 0 w 1743075"/>
                  <a:gd name="connsiteY4" fmla="*/ 2019300 h 20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075" h="2028825">
                    <a:moveTo>
                      <a:pt x="0" y="2019300"/>
                    </a:moveTo>
                    <a:lnTo>
                      <a:pt x="752475" y="857250"/>
                    </a:lnTo>
                    <a:lnTo>
                      <a:pt x="1733550" y="0"/>
                    </a:lnTo>
                    <a:lnTo>
                      <a:pt x="1743075" y="2028825"/>
                    </a:lnTo>
                    <a:lnTo>
                      <a:pt x="0" y="2019300"/>
                    </a:lnTo>
                    <a:close/>
                  </a:path>
                </a:pathLst>
              </a:custGeom>
              <a:solidFill>
                <a:srgbClr val="FBE5D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p:cNvSpPr/>
              <p:nvPr/>
            </p:nvSpPr>
            <p:spPr>
              <a:xfrm>
                <a:off x="4471508" y="3814543"/>
                <a:ext cx="767406" cy="2207180"/>
              </a:xfrm>
              <a:prstGeom prst="rect">
                <a:avLst/>
              </a:prstGeom>
              <a:solidFill>
                <a:srgbClr val="FBE5D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p:txBody>
          </p:sp>
          <p:sp>
            <p:nvSpPr>
              <p:cNvPr id="41" name="Rectangle 40"/>
              <p:cNvSpPr/>
              <p:nvPr/>
            </p:nvSpPr>
            <p:spPr>
              <a:xfrm>
                <a:off x="5228166" y="3814543"/>
                <a:ext cx="998417" cy="2198905"/>
              </a:xfrm>
              <a:prstGeom prst="rect">
                <a:avLst/>
              </a:prstGeom>
              <a:solidFill>
                <a:srgbClr val="FBE5D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p:txBody>
          </p:sp>
          <p:sp>
            <p:nvSpPr>
              <p:cNvPr id="42" name="Rectangle 41"/>
              <p:cNvSpPr/>
              <p:nvPr/>
            </p:nvSpPr>
            <p:spPr>
              <a:xfrm>
                <a:off x="6228866" y="1782309"/>
                <a:ext cx="1455472" cy="4231139"/>
              </a:xfrm>
              <a:prstGeom prst="rect">
                <a:avLst/>
              </a:prstGeom>
              <a:solidFill>
                <a:srgbClr val="FBE5D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p>
            </p:txBody>
          </p:sp>
          <p:cxnSp>
            <p:nvCxnSpPr>
              <p:cNvPr id="43" name="Straight Connector 42"/>
              <p:cNvCxnSpPr/>
              <p:nvPr/>
            </p:nvCxnSpPr>
            <p:spPr>
              <a:xfrm>
                <a:off x="7696200" y="1651000"/>
                <a:ext cx="0" cy="436244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594361" y="3869985"/>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45" name="Rectangle 44"/>
              <p:cNvSpPr/>
              <p:nvPr/>
            </p:nvSpPr>
            <p:spPr>
              <a:xfrm>
                <a:off x="4705083" y="5243094"/>
                <a:ext cx="126000" cy="12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46" name="Oval 45"/>
              <p:cNvSpPr/>
              <p:nvPr/>
            </p:nvSpPr>
            <p:spPr>
              <a:xfrm>
                <a:off x="5104519" y="4216127"/>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47" name="Oval 46"/>
              <p:cNvSpPr/>
              <p:nvPr/>
            </p:nvSpPr>
            <p:spPr>
              <a:xfrm>
                <a:off x="5380657" y="2630169"/>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48" name="Oval 47"/>
              <p:cNvSpPr/>
              <p:nvPr/>
            </p:nvSpPr>
            <p:spPr>
              <a:xfrm>
                <a:off x="5531556" y="3056416"/>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49" name="Oval 48"/>
              <p:cNvSpPr/>
              <p:nvPr/>
            </p:nvSpPr>
            <p:spPr>
              <a:xfrm>
                <a:off x="6155091" y="1757610"/>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50" name="Oval 49"/>
              <p:cNvSpPr/>
              <p:nvPr/>
            </p:nvSpPr>
            <p:spPr>
              <a:xfrm>
                <a:off x="6155091" y="1909139"/>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51" name="Oval 50"/>
              <p:cNvSpPr/>
              <p:nvPr/>
            </p:nvSpPr>
            <p:spPr>
              <a:xfrm>
                <a:off x="6664953" y="2139486"/>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52" name="Oval 51"/>
              <p:cNvSpPr/>
              <p:nvPr/>
            </p:nvSpPr>
            <p:spPr>
              <a:xfrm>
                <a:off x="7198485" y="2047076"/>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53" name="TextBox 52"/>
              <p:cNvSpPr txBox="1"/>
              <p:nvPr/>
            </p:nvSpPr>
            <p:spPr>
              <a:xfrm>
                <a:off x="4345428" y="3908187"/>
                <a:ext cx="388248" cy="246221"/>
              </a:xfrm>
              <a:prstGeom prst="rect">
                <a:avLst/>
              </a:prstGeom>
              <a:noFill/>
            </p:spPr>
            <p:txBody>
              <a:bodyPr wrap="none" rtlCol="0">
                <a:spAutoFit/>
              </a:bodyPr>
              <a:lstStyle/>
              <a:p>
                <a:r>
                  <a:rPr lang="en-GB" sz="1000" b="1" dirty="0"/>
                  <a:t>LHC</a:t>
                </a:r>
              </a:p>
            </p:txBody>
          </p:sp>
          <p:sp>
            <p:nvSpPr>
              <p:cNvPr id="54" name="TextBox 53"/>
              <p:cNvSpPr txBox="1"/>
              <p:nvPr/>
            </p:nvSpPr>
            <p:spPr>
              <a:xfrm>
                <a:off x="4578218" y="5047210"/>
                <a:ext cx="388248" cy="246221"/>
              </a:xfrm>
              <a:prstGeom prst="rect">
                <a:avLst/>
              </a:prstGeom>
              <a:noFill/>
            </p:spPr>
            <p:txBody>
              <a:bodyPr wrap="none" rtlCol="0">
                <a:spAutoFit/>
              </a:bodyPr>
              <a:lstStyle/>
              <a:p>
                <a:r>
                  <a:rPr lang="en-GB" sz="1000" b="1" dirty="0"/>
                  <a:t>LHC</a:t>
                </a:r>
              </a:p>
            </p:txBody>
          </p:sp>
          <p:sp>
            <p:nvSpPr>
              <p:cNvPr id="55" name="TextBox 54"/>
              <p:cNvSpPr txBox="1"/>
              <p:nvPr/>
            </p:nvSpPr>
            <p:spPr>
              <a:xfrm>
                <a:off x="4514134" y="4094239"/>
                <a:ext cx="473928" cy="246221"/>
              </a:xfrm>
              <a:prstGeom prst="rect">
                <a:avLst/>
              </a:prstGeom>
              <a:noFill/>
            </p:spPr>
            <p:txBody>
              <a:bodyPr wrap="square" rtlCol="0">
                <a:spAutoFit/>
              </a:bodyPr>
              <a:lstStyle/>
              <a:p>
                <a:r>
                  <a:rPr lang="en-GB" sz="1000" b="1" dirty="0"/>
                  <a:t>FCC</a:t>
                </a:r>
                <a:r>
                  <a:rPr lang="en-GB" sz="1000" b="1" baseline="-25000" dirty="0"/>
                  <a:t>ee</a:t>
                </a:r>
                <a:endParaRPr lang="en-GB" sz="1000" b="1" dirty="0"/>
              </a:p>
            </p:txBody>
          </p:sp>
          <p:sp>
            <p:nvSpPr>
              <p:cNvPr id="56" name="TextBox 55"/>
              <p:cNvSpPr txBox="1"/>
              <p:nvPr/>
            </p:nvSpPr>
            <p:spPr>
              <a:xfrm>
                <a:off x="5435775" y="2581306"/>
                <a:ext cx="407484" cy="246221"/>
              </a:xfrm>
              <a:prstGeom prst="rect">
                <a:avLst/>
              </a:prstGeom>
              <a:noFill/>
            </p:spPr>
            <p:txBody>
              <a:bodyPr wrap="none" rtlCol="0">
                <a:spAutoFit/>
              </a:bodyPr>
              <a:lstStyle/>
              <a:p>
                <a:r>
                  <a:rPr lang="en-GB" sz="1000" b="1" dirty="0"/>
                  <a:t>CLIC</a:t>
                </a:r>
              </a:p>
            </p:txBody>
          </p:sp>
          <p:sp>
            <p:nvSpPr>
              <p:cNvPr id="57" name="TextBox 56"/>
              <p:cNvSpPr txBox="1"/>
              <p:nvPr/>
            </p:nvSpPr>
            <p:spPr>
              <a:xfrm>
                <a:off x="5478269" y="3119416"/>
                <a:ext cx="455574" cy="400110"/>
              </a:xfrm>
              <a:prstGeom prst="rect">
                <a:avLst/>
              </a:prstGeom>
              <a:noFill/>
            </p:spPr>
            <p:txBody>
              <a:bodyPr wrap="none" rtlCol="0">
                <a:spAutoFit/>
              </a:bodyPr>
              <a:lstStyle/>
              <a:p>
                <a:r>
                  <a:rPr lang="en-GB" sz="1000" b="1" dirty="0"/>
                  <a:t>ILC</a:t>
                </a:r>
              </a:p>
              <a:p>
                <a:r>
                  <a:rPr lang="en-GB" sz="1000" b="1" dirty="0"/>
                  <a:t>DESY</a:t>
                </a:r>
              </a:p>
            </p:txBody>
          </p:sp>
          <p:sp>
            <p:nvSpPr>
              <p:cNvPr id="58" name="TextBox 57"/>
              <p:cNvSpPr txBox="1"/>
              <p:nvPr/>
            </p:nvSpPr>
            <p:spPr>
              <a:xfrm>
                <a:off x="6568908" y="2228790"/>
                <a:ext cx="521297" cy="400110"/>
              </a:xfrm>
              <a:prstGeom prst="rect">
                <a:avLst/>
              </a:prstGeom>
              <a:noFill/>
            </p:spPr>
            <p:txBody>
              <a:bodyPr wrap="none" rtlCol="0">
                <a:spAutoFit/>
              </a:bodyPr>
              <a:lstStyle/>
              <a:p>
                <a:r>
                  <a:rPr lang="en-GB" sz="1000" b="1" dirty="0"/>
                  <a:t>PSI</a:t>
                </a:r>
              </a:p>
              <a:p>
                <a:r>
                  <a:rPr lang="en-GB" sz="1000" b="1" dirty="0"/>
                  <a:t>SACLA</a:t>
                </a:r>
              </a:p>
            </p:txBody>
          </p:sp>
          <p:sp>
            <p:nvSpPr>
              <p:cNvPr id="59" name="TextBox 58"/>
              <p:cNvSpPr txBox="1"/>
              <p:nvPr/>
            </p:nvSpPr>
            <p:spPr>
              <a:xfrm>
                <a:off x="6229655" y="1836812"/>
                <a:ext cx="441146" cy="246221"/>
              </a:xfrm>
              <a:prstGeom prst="rect">
                <a:avLst/>
              </a:prstGeom>
              <a:noFill/>
            </p:spPr>
            <p:txBody>
              <a:bodyPr wrap="none" rtlCol="0">
                <a:spAutoFit/>
              </a:bodyPr>
              <a:lstStyle/>
              <a:p>
                <a:r>
                  <a:rPr lang="en-GB" sz="1000" b="1" dirty="0"/>
                  <a:t>SLAC</a:t>
                </a:r>
              </a:p>
            </p:txBody>
          </p:sp>
          <p:sp>
            <p:nvSpPr>
              <p:cNvPr id="60" name="TextBox 59"/>
              <p:cNvSpPr txBox="1"/>
              <p:nvPr/>
            </p:nvSpPr>
            <p:spPr>
              <a:xfrm>
                <a:off x="7024656" y="2139269"/>
                <a:ext cx="498855" cy="246221"/>
              </a:xfrm>
              <a:prstGeom prst="rect">
                <a:avLst/>
              </a:prstGeom>
              <a:noFill/>
            </p:spPr>
            <p:txBody>
              <a:bodyPr wrap="none" rtlCol="0">
                <a:spAutoFit/>
              </a:bodyPr>
              <a:lstStyle/>
              <a:p>
                <a:r>
                  <a:rPr lang="en-GB" sz="1000" b="1" dirty="0"/>
                  <a:t>CLIC’k</a:t>
                </a:r>
              </a:p>
            </p:txBody>
          </p:sp>
          <p:sp>
            <p:nvSpPr>
              <p:cNvPr id="61" name="TextBox 60"/>
              <p:cNvSpPr txBox="1"/>
              <p:nvPr/>
            </p:nvSpPr>
            <p:spPr>
              <a:xfrm>
                <a:off x="4229883" y="4284290"/>
                <a:ext cx="609462" cy="246221"/>
              </a:xfrm>
              <a:prstGeom prst="rect">
                <a:avLst/>
              </a:prstGeom>
              <a:noFill/>
            </p:spPr>
            <p:txBody>
              <a:bodyPr wrap="none" rtlCol="0">
                <a:spAutoFit/>
              </a:bodyPr>
              <a:lstStyle/>
              <a:p>
                <a:r>
                  <a:rPr lang="en-GB" sz="1000" b="1" dirty="0"/>
                  <a:t>SLAC-BF</a:t>
                </a:r>
              </a:p>
            </p:txBody>
          </p:sp>
          <p:sp>
            <p:nvSpPr>
              <p:cNvPr id="62" name="Rectangle 61"/>
              <p:cNvSpPr/>
              <p:nvPr/>
            </p:nvSpPr>
            <p:spPr>
              <a:xfrm>
                <a:off x="4765555" y="4353798"/>
                <a:ext cx="126000" cy="12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63" name="Rectangle 62"/>
              <p:cNvSpPr/>
              <p:nvPr/>
            </p:nvSpPr>
            <p:spPr>
              <a:xfrm>
                <a:off x="4998228" y="4657384"/>
                <a:ext cx="126000" cy="126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64" name="Rectangle 63"/>
              <p:cNvSpPr/>
              <p:nvPr/>
            </p:nvSpPr>
            <p:spPr>
              <a:xfrm>
                <a:off x="4817944" y="4273644"/>
                <a:ext cx="126000" cy="126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65" name="TextBox 64"/>
              <p:cNvSpPr txBox="1"/>
              <p:nvPr/>
            </p:nvSpPr>
            <p:spPr>
              <a:xfrm>
                <a:off x="6146195" y="3291656"/>
                <a:ext cx="978153" cy="215444"/>
              </a:xfrm>
              <a:prstGeom prst="rect">
                <a:avLst/>
              </a:prstGeom>
              <a:noFill/>
            </p:spPr>
            <p:txBody>
              <a:bodyPr wrap="none" rtlCol="0">
                <a:spAutoFit/>
              </a:bodyPr>
              <a:lstStyle/>
              <a:p>
                <a:r>
                  <a:rPr lang="en-GB" sz="800" b="1" dirty="0"/>
                  <a:t>Industrial/Medical</a:t>
                </a:r>
              </a:p>
            </p:txBody>
          </p:sp>
          <p:sp>
            <p:nvSpPr>
              <p:cNvPr id="67" name="TextBox 66"/>
              <p:cNvSpPr txBox="1"/>
              <p:nvPr/>
            </p:nvSpPr>
            <p:spPr>
              <a:xfrm>
                <a:off x="6229654" y="1713701"/>
                <a:ext cx="385042" cy="246221"/>
              </a:xfrm>
              <a:prstGeom prst="rect">
                <a:avLst/>
              </a:prstGeom>
              <a:noFill/>
            </p:spPr>
            <p:txBody>
              <a:bodyPr wrap="none" rtlCol="0">
                <a:spAutoFit/>
              </a:bodyPr>
              <a:lstStyle/>
              <a:p>
                <a:r>
                  <a:rPr lang="en-GB" sz="1000" b="1" dirty="0"/>
                  <a:t>PAL</a:t>
                </a:r>
              </a:p>
            </p:txBody>
          </p:sp>
          <p:sp>
            <p:nvSpPr>
              <p:cNvPr id="68" name="Oval 67"/>
              <p:cNvSpPr/>
              <p:nvPr/>
            </p:nvSpPr>
            <p:spPr>
              <a:xfrm>
                <a:off x="6173000" y="2217673"/>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69" name="TextBox 68"/>
              <p:cNvSpPr txBox="1"/>
              <p:nvPr/>
            </p:nvSpPr>
            <p:spPr>
              <a:xfrm>
                <a:off x="6004543" y="2275882"/>
                <a:ext cx="644728" cy="400110"/>
              </a:xfrm>
              <a:prstGeom prst="rect">
                <a:avLst/>
              </a:prstGeom>
              <a:noFill/>
            </p:spPr>
            <p:txBody>
              <a:bodyPr wrap="none" rtlCol="0">
                <a:spAutoFit/>
              </a:bodyPr>
              <a:lstStyle/>
              <a:p>
                <a:r>
                  <a:rPr lang="en-GB" sz="1000" b="1" dirty="0"/>
                  <a:t>e-rings</a:t>
                </a:r>
              </a:p>
              <a:p>
                <a:r>
                  <a:rPr lang="en-GB" sz="1000" b="1" dirty="0"/>
                  <a:t>injectors</a:t>
                </a:r>
              </a:p>
            </p:txBody>
          </p:sp>
          <p:sp>
            <p:nvSpPr>
              <p:cNvPr id="70" name="Rectangle 69"/>
              <p:cNvSpPr/>
              <p:nvPr/>
            </p:nvSpPr>
            <p:spPr>
              <a:xfrm>
                <a:off x="3764567" y="5468291"/>
                <a:ext cx="1449559" cy="523395"/>
              </a:xfrm>
              <a:prstGeom prst="rect">
                <a:avLst/>
              </a:prstGeom>
              <a:solidFill>
                <a:srgbClr val="5B9BD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1" name="TextBox 70"/>
              <p:cNvSpPr txBox="1"/>
              <p:nvPr/>
            </p:nvSpPr>
            <p:spPr>
              <a:xfrm>
                <a:off x="4333322" y="5542200"/>
                <a:ext cx="694422" cy="369332"/>
              </a:xfrm>
              <a:prstGeom prst="rect">
                <a:avLst/>
              </a:prstGeom>
              <a:noFill/>
            </p:spPr>
            <p:txBody>
              <a:bodyPr wrap="none" rtlCol="0">
                <a:spAutoFit/>
              </a:bodyPr>
              <a:lstStyle/>
              <a:p>
                <a:pPr algn="ctr"/>
                <a:r>
                  <a:rPr lang="en-GB" sz="1000" b="1" dirty="0">
                    <a:solidFill>
                      <a:schemeClr val="accent5">
                        <a:lumMod val="75000"/>
                      </a:schemeClr>
                    </a:solidFill>
                  </a:rPr>
                  <a:t>IOT</a:t>
                </a:r>
              </a:p>
              <a:p>
                <a:pPr algn="r"/>
                <a:r>
                  <a:rPr lang="en-GB" sz="800" b="1" dirty="0">
                    <a:solidFill>
                      <a:schemeClr val="accent5">
                        <a:lumMod val="75000"/>
                      </a:schemeClr>
                    </a:solidFill>
                  </a:rPr>
                  <a:t>single beam</a:t>
                </a:r>
              </a:p>
            </p:txBody>
          </p:sp>
          <p:sp>
            <p:nvSpPr>
              <p:cNvPr id="72" name="Rectangle 71"/>
              <p:cNvSpPr/>
              <p:nvPr/>
            </p:nvSpPr>
            <p:spPr>
              <a:xfrm>
                <a:off x="3764567" y="5413552"/>
                <a:ext cx="572764" cy="578134"/>
              </a:xfrm>
              <a:prstGeom prst="rect">
                <a:avLst/>
              </a:prstGeom>
              <a:solidFill>
                <a:srgbClr val="A9D18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3" name="TextBox 72"/>
              <p:cNvSpPr txBox="1"/>
              <p:nvPr/>
            </p:nvSpPr>
            <p:spPr>
              <a:xfrm>
                <a:off x="3802181" y="5531715"/>
                <a:ext cx="566429" cy="400110"/>
              </a:xfrm>
              <a:prstGeom prst="rect">
                <a:avLst/>
              </a:prstGeom>
              <a:noFill/>
            </p:spPr>
            <p:txBody>
              <a:bodyPr wrap="square" rtlCol="0">
                <a:spAutoFit/>
              </a:bodyPr>
              <a:lstStyle/>
              <a:p>
                <a:pPr algn="ctr"/>
                <a:r>
                  <a:rPr lang="en-GB" sz="1000" b="1" dirty="0">
                    <a:solidFill>
                      <a:schemeClr val="accent6">
                        <a:lumMod val="75000"/>
                      </a:schemeClr>
                    </a:solidFill>
                  </a:rPr>
                  <a:t>SSPA tower</a:t>
                </a:r>
              </a:p>
            </p:txBody>
          </p:sp>
          <p:sp>
            <p:nvSpPr>
              <p:cNvPr id="74" name="Rectangle 73"/>
              <p:cNvSpPr/>
              <p:nvPr/>
            </p:nvSpPr>
            <p:spPr>
              <a:xfrm>
                <a:off x="5710872" y="3773896"/>
                <a:ext cx="1329980" cy="926378"/>
              </a:xfrm>
              <a:prstGeom prst="rect">
                <a:avLst/>
              </a:prstGeom>
              <a:solidFill>
                <a:srgbClr val="FFE6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5" name="TextBox 74"/>
              <p:cNvSpPr txBox="1"/>
              <p:nvPr/>
            </p:nvSpPr>
            <p:spPr>
              <a:xfrm>
                <a:off x="5982760" y="3998796"/>
                <a:ext cx="899926" cy="400110"/>
              </a:xfrm>
              <a:prstGeom prst="rect">
                <a:avLst/>
              </a:prstGeom>
              <a:noFill/>
            </p:spPr>
            <p:txBody>
              <a:bodyPr wrap="none" rtlCol="0">
                <a:spAutoFit/>
              </a:bodyPr>
              <a:lstStyle/>
              <a:p>
                <a:r>
                  <a:rPr lang="en-GB" sz="1200" b="1" dirty="0">
                    <a:solidFill>
                      <a:schemeClr val="accent4">
                        <a:lumMod val="50000"/>
                      </a:schemeClr>
                    </a:solidFill>
                  </a:rPr>
                  <a:t>Magnetron</a:t>
                </a:r>
              </a:p>
              <a:p>
                <a:pPr algn="ctr"/>
                <a:r>
                  <a:rPr lang="en-GB" sz="800" b="1" dirty="0">
                    <a:solidFill>
                      <a:schemeClr val="accent4">
                        <a:lumMod val="50000"/>
                      </a:schemeClr>
                    </a:solidFill>
                  </a:rPr>
                  <a:t>(oscillator)</a:t>
                </a:r>
              </a:p>
            </p:txBody>
          </p:sp>
          <p:sp>
            <p:nvSpPr>
              <p:cNvPr id="76" name="TextBox 75"/>
              <p:cNvSpPr txBox="1"/>
              <p:nvPr/>
            </p:nvSpPr>
            <p:spPr>
              <a:xfrm>
                <a:off x="4926670" y="6062310"/>
                <a:ext cx="1681614" cy="369332"/>
              </a:xfrm>
              <a:prstGeom prst="rect">
                <a:avLst/>
              </a:prstGeom>
              <a:noFill/>
            </p:spPr>
            <p:txBody>
              <a:bodyPr wrap="none" rtlCol="0">
                <a:spAutoFit/>
              </a:bodyPr>
              <a:lstStyle/>
              <a:p>
                <a:r>
                  <a:rPr lang="en-GB" b="1" dirty="0"/>
                  <a:t>Frequency, GHz</a:t>
                </a:r>
              </a:p>
            </p:txBody>
          </p:sp>
          <p:sp>
            <p:nvSpPr>
              <p:cNvPr id="77" name="TextBox 76"/>
              <p:cNvSpPr txBox="1"/>
              <p:nvPr/>
            </p:nvSpPr>
            <p:spPr>
              <a:xfrm rot="16200000">
                <a:off x="2509277" y="3647558"/>
                <a:ext cx="1817677" cy="369332"/>
              </a:xfrm>
              <a:prstGeom prst="rect">
                <a:avLst/>
              </a:prstGeom>
              <a:noFill/>
            </p:spPr>
            <p:txBody>
              <a:bodyPr wrap="none" rtlCol="0">
                <a:spAutoFit/>
              </a:bodyPr>
              <a:lstStyle/>
              <a:p>
                <a:r>
                  <a:rPr lang="en-GB" b="1" dirty="0"/>
                  <a:t>Peak power, MW</a:t>
                </a:r>
              </a:p>
            </p:txBody>
          </p:sp>
          <p:sp>
            <p:nvSpPr>
              <p:cNvPr id="78" name="TextBox 77"/>
              <p:cNvSpPr txBox="1"/>
              <p:nvPr/>
            </p:nvSpPr>
            <p:spPr>
              <a:xfrm>
                <a:off x="3672678" y="1196284"/>
                <a:ext cx="1676677" cy="461665"/>
              </a:xfrm>
              <a:prstGeom prst="rect">
                <a:avLst/>
              </a:prstGeom>
              <a:noFill/>
            </p:spPr>
            <p:txBody>
              <a:bodyPr wrap="none" rtlCol="0">
                <a:spAutoFit/>
              </a:bodyPr>
              <a:lstStyle/>
              <a:p>
                <a:pPr algn="ctr"/>
                <a:r>
                  <a:rPr lang="en-GB" sz="1200" b="1" dirty="0">
                    <a:solidFill>
                      <a:srgbClr val="7030A0"/>
                    </a:solidFill>
                  </a:rPr>
                  <a:t>electron &amp; proton rings</a:t>
                </a:r>
              </a:p>
              <a:p>
                <a:pPr algn="ctr"/>
                <a:r>
                  <a:rPr lang="en-GB" sz="1200" b="1" dirty="0">
                    <a:solidFill>
                      <a:srgbClr val="7030A0"/>
                    </a:solidFill>
                  </a:rPr>
                  <a:t>SC e/p Linacs</a:t>
                </a:r>
              </a:p>
            </p:txBody>
          </p:sp>
          <p:sp>
            <p:nvSpPr>
              <p:cNvPr id="79" name="TextBox 78"/>
              <p:cNvSpPr txBox="1"/>
              <p:nvPr/>
            </p:nvSpPr>
            <p:spPr>
              <a:xfrm>
                <a:off x="5692911" y="1181308"/>
                <a:ext cx="1136593" cy="276999"/>
              </a:xfrm>
              <a:prstGeom prst="rect">
                <a:avLst/>
              </a:prstGeom>
              <a:noFill/>
            </p:spPr>
            <p:txBody>
              <a:bodyPr wrap="none" rtlCol="0">
                <a:spAutoFit/>
              </a:bodyPr>
              <a:lstStyle/>
              <a:p>
                <a:pPr algn="ctr"/>
                <a:r>
                  <a:rPr lang="en-GB" sz="1200" b="1" dirty="0">
                    <a:solidFill>
                      <a:srgbClr val="3333FF"/>
                    </a:solidFill>
                  </a:rPr>
                  <a:t>electron Linacs</a:t>
                </a:r>
              </a:p>
            </p:txBody>
          </p:sp>
          <p:sp>
            <p:nvSpPr>
              <p:cNvPr id="80" name="TextBox 79"/>
              <p:cNvSpPr txBox="1"/>
              <p:nvPr/>
            </p:nvSpPr>
            <p:spPr>
              <a:xfrm>
                <a:off x="5223338" y="1408236"/>
                <a:ext cx="1055032" cy="276999"/>
              </a:xfrm>
              <a:prstGeom prst="rect">
                <a:avLst/>
              </a:prstGeom>
              <a:noFill/>
            </p:spPr>
            <p:txBody>
              <a:bodyPr wrap="none" rtlCol="0">
                <a:spAutoFit/>
              </a:bodyPr>
              <a:lstStyle/>
              <a:p>
                <a:r>
                  <a:rPr lang="en-GB" sz="1200" b="1" dirty="0">
                    <a:solidFill>
                      <a:srgbClr val="3333FF"/>
                    </a:solidFill>
                  </a:rPr>
                  <a:t>high intensity</a:t>
                </a:r>
              </a:p>
            </p:txBody>
          </p:sp>
          <p:sp>
            <p:nvSpPr>
              <p:cNvPr id="81" name="TextBox 80"/>
              <p:cNvSpPr txBox="1"/>
              <p:nvPr/>
            </p:nvSpPr>
            <p:spPr>
              <a:xfrm>
                <a:off x="6296019" y="1382880"/>
                <a:ext cx="1032655" cy="276999"/>
              </a:xfrm>
              <a:prstGeom prst="rect">
                <a:avLst/>
              </a:prstGeom>
              <a:noFill/>
            </p:spPr>
            <p:txBody>
              <a:bodyPr wrap="none" rtlCol="0">
                <a:spAutoFit/>
              </a:bodyPr>
              <a:lstStyle/>
              <a:p>
                <a:r>
                  <a:rPr lang="en-GB" sz="1200" b="1" dirty="0">
                    <a:solidFill>
                      <a:srgbClr val="3333FF"/>
                    </a:solidFill>
                  </a:rPr>
                  <a:t>high gradient</a:t>
                </a:r>
              </a:p>
            </p:txBody>
          </p:sp>
          <p:grpSp>
            <p:nvGrpSpPr>
              <p:cNvPr id="82" name="Group 81"/>
              <p:cNvGrpSpPr/>
              <p:nvPr/>
            </p:nvGrpSpPr>
            <p:grpSpPr>
              <a:xfrm>
                <a:off x="6135996" y="5293431"/>
                <a:ext cx="1345961" cy="646331"/>
                <a:chOff x="3783689" y="1692583"/>
                <a:chExt cx="1345961" cy="646331"/>
              </a:xfrm>
            </p:grpSpPr>
            <p:sp>
              <p:nvSpPr>
                <p:cNvPr id="94" name="TextBox 93"/>
                <p:cNvSpPr txBox="1"/>
                <p:nvPr/>
              </p:nvSpPr>
              <p:spPr>
                <a:xfrm>
                  <a:off x="3783689" y="1692583"/>
                  <a:ext cx="1307409" cy="646331"/>
                </a:xfrm>
                <a:prstGeom prst="rect">
                  <a:avLst/>
                </a:prstGeom>
                <a:noFill/>
              </p:spPr>
              <p:txBody>
                <a:bodyPr wrap="none" rtlCol="0">
                  <a:spAutoFit/>
                </a:bodyPr>
                <a:lstStyle/>
                <a:p>
                  <a:r>
                    <a:rPr lang="en-GB" sz="1200" b="1" dirty="0">
                      <a:solidFill>
                        <a:schemeClr val="accent2">
                          <a:lumMod val="75000"/>
                        </a:schemeClr>
                      </a:solidFill>
                    </a:rPr>
                    <a:t>Klystrons</a:t>
                  </a:r>
                </a:p>
                <a:p>
                  <a:r>
                    <a:rPr lang="en-GB" sz="1200" b="1" dirty="0">
                      <a:solidFill>
                        <a:schemeClr val="accent2">
                          <a:lumMod val="75000"/>
                        </a:schemeClr>
                      </a:solidFill>
                    </a:rPr>
                    <a:t>Pulsed</a:t>
                  </a:r>
                </a:p>
                <a:p>
                  <a:r>
                    <a:rPr lang="en-GB" sz="1200" b="1" dirty="0">
                      <a:solidFill>
                        <a:schemeClr val="accent2">
                          <a:lumMod val="75000"/>
                        </a:schemeClr>
                      </a:solidFill>
                    </a:rPr>
                    <a:t>Continuous Wave</a:t>
                  </a:r>
                </a:p>
              </p:txBody>
            </p:sp>
            <p:sp>
              <p:nvSpPr>
                <p:cNvPr id="95" name="Oval 94"/>
                <p:cNvSpPr/>
                <p:nvPr/>
              </p:nvSpPr>
              <p:spPr>
                <a:xfrm>
                  <a:off x="4359870" y="1960209"/>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96" name="Rectangle 95"/>
                <p:cNvSpPr/>
                <p:nvPr/>
              </p:nvSpPr>
              <p:spPr>
                <a:xfrm>
                  <a:off x="5003650" y="2139486"/>
                  <a:ext cx="126000" cy="12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grpSp>
          <p:sp>
            <p:nvSpPr>
              <p:cNvPr id="83" name="TextBox 82"/>
              <p:cNvSpPr txBox="1"/>
              <p:nvPr/>
            </p:nvSpPr>
            <p:spPr>
              <a:xfrm>
                <a:off x="5343391" y="2790697"/>
                <a:ext cx="439544" cy="246221"/>
              </a:xfrm>
              <a:prstGeom prst="rect">
                <a:avLst/>
              </a:prstGeom>
              <a:noFill/>
            </p:spPr>
            <p:txBody>
              <a:bodyPr wrap="none" rtlCol="0">
                <a:spAutoFit/>
              </a:bodyPr>
              <a:lstStyle/>
              <a:p>
                <a:r>
                  <a:rPr lang="en-GB" sz="1000" b="1" dirty="0">
                    <a:solidFill>
                      <a:schemeClr val="accent2">
                        <a:lumMod val="75000"/>
                      </a:schemeClr>
                    </a:solidFill>
                  </a:rPr>
                  <a:t>MBK</a:t>
                </a:r>
              </a:p>
            </p:txBody>
          </p:sp>
          <p:cxnSp>
            <p:nvCxnSpPr>
              <p:cNvPr id="84" name="Straight Connector 83"/>
              <p:cNvCxnSpPr/>
              <p:nvPr/>
            </p:nvCxnSpPr>
            <p:spPr>
              <a:xfrm>
                <a:off x="5540597" y="2960925"/>
                <a:ext cx="45317" cy="135749"/>
              </a:xfrm>
              <a:prstGeom prst="line">
                <a:avLst/>
              </a:prstGeom>
              <a:ln>
                <a:solidFill>
                  <a:srgbClr val="F4B18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461645" y="2756605"/>
                <a:ext cx="33248" cy="101514"/>
              </a:xfrm>
              <a:prstGeom prst="line">
                <a:avLst/>
              </a:prstGeom>
              <a:ln>
                <a:solidFill>
                  <a:srgbClr val="F4B183"/>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5204279" y="3293075"/>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87" name="TextBox 86"/>
              <p:cNvSpPr txBox="1"/>
              <p:nvPr/>
            </p:nvSpPr>
            <p:spPr>
              <a:xfrm>
                <a:off x="4795949" y="3255532"/>
                <a:ext cx="460382" cy="246221"/>
              </a:xfrm>
              <a:prstGeom prst="rect">
                <a:avLst/>
              </a:prstGeom>
              <a:noFill/>
            </p:spPr>
            <p:txBody>
              <a:bodyPr wrap="none" rtlCol="0">
                <a:spAutoFit/>
              </a:bodyPr>
              <a:lstStyle/>
              <a:p>
                <a:r>
                  <a:rPr lang="en-GB" sz="1000" b="1" dirty="0"/>
                  <a:t>FNAL</a:t>
                </a:r>
              </a:p>
            </p:txBody>
          </p:sp>
          <p:sp>
            <p:nvSpPr>
              <p:cNvPr id="88" name="Freeform 87"/>
              <p:cNvSpPr/>
              <p:nvPr/>
            </p:nvSpPr>
            <p:spPr>
              <a:xfrm>
                <a:off x="3750501" y="4919485"/>
                <a:ext cx="1098430" cy="552091"/>
              </a:xfrm>
              <a:custGeom>
                <a:avLst/>
                <a:gdLst>
                  <a:gd name="connsiteX0" fmla="*/ 5751 w 1098430"/>
                  <a:gd name="connsiteY0" fmla="*/ 0 h 552091"/>
                  <a:gd name="connsiteX1" fmla="*/ 454325 w 1098430"/>
                  <a:gd name="connsiteY1" fmla="*/ 0 h 552091"/>
                  <a:gd name="connsiteX2" fmla="*/ 1098430 w 1098430"/>
                  <a:gd name="connsiteY2" fmla="*/ 546340 h 552091"/>
                  <a:gd name="connsiteX3" fmla="*/ 0 w 1098430"/>
                  <a:gd name="connsiteY3" fmla="*/ 552091 h 552091"/>
                  <a:gd name="connsiteX4" fmla="*/ 5751 w 1098430"/>
                  <a:gd name="connsiteY4" fmla="*/ 0 h 552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30" h="552091">
                    <a:moveTo>
                      <a:pt x="5751" y="0"/>
                    </a:moveTo>
                    <a:lnTo>
                      <a:pt x="454325" y="0"/>
                    </a:lnTo>
                    <a:lnTo>
                      <a:pt x="1098430" y="546340"/>
                    </a:lnTo>
                    <a:lnTo>
                      <a:pt x="0" y="552091"/>
                    </a:lnTo>
                    <a:lnTo>
                      <a:pt x="5751" y="0"/>
                    </a:lnTo>
                    <a:close/>
                  </a:path>
                </a:pathLst>
              </a:custGeom>
              <a:solidFill>
                <a:srgbClr val="D0CE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89" name="TextBox 88"/>
              <p:cNvSpPr txBox="1"/>
              <p:nvPr/>
            </p:nvSpPr>
            <p:spPr>
              <a:xfrm>
                <a:off x="3808506" y="5070418"/>
                <a:ext cx="673454" cy="276999"/>
              </a:xfrm>
              <a:prstGeom prst="rect">
                <a:avLst/>
              </a:prstGeom>
              <a:noFill/>
            </p:spPr>
            <p:txBody>
              <a:bodyPr wrap="none" rtlCol="0">
                <a:spAutoFit/>
              </a:bodyPr>
              <a:lstStyle/>
              <a:p>
                <a:r>
                  <a:rPr lang="en-GB" sz="1200" b="1" dirty="0">
                    <a:solidFill>
                      <a:schemeClr val="tx2">
                        <a:lumMod val="60000"/>
                        <a:lumOff val="40000"/>
                      </a:schemeClr>
                    </a:solidFill>
                  </a:rPr>
                  <a:t>Tetrode</a:t>
                </a:r>
              </a:p>
            </p:txBody>
          </p:sp>
          <p:sp>
            <p:nvSpPr>
              <p:cNvPr id="90" name="Rectangle 89"/>
              <p:cNvSpPr/>
              <p:nvPr/>
            </p:nvSpPr>
            <p:spPr>
              <a:xfrm>
                <a:off x="4888084" y="4378966"/>
                <a:ext cx="126000" cy="12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91" name="TextBox 90"/>
              <p:cNvSpPr txBox="1"/>
              <p:nvPr/>
            </p:nvSpPr>
            <p:spPr>
              <a:xfrm>
                <a:off x="4709471" y="4444122"/>
                <a:ext cx="388248" cy="246221"/>
              </a:xfrm>
              <a:prstGeom prst="rect">
                <a:avLst/>
              </a:prstGeom>
              <a:noFill/>
            </p:spPr>
            <p:txBody>
              <a:bodyPr wrap="none" rtlCol="0">
                <a:spAutoFit/>
              </a:bodyPr>
              <a:lstStyle/>
              <a:p>
                <a:r>
                  <a:rPr lang="en-GB" sz="1000" b="1" dirty="0"/>
                  <a:t>KEK</a:t>
                </a:r>
              </a:p>
            </p:txBody>
          </p:sp>
          <p:sp>
            <p:nvSpPr>
              <p:cNvPr id="92" name="Oval 91"/>
              <p:cNvSpPr/>
              <p:nvPr/>
            </p:nvSpPr>
            <p:spPr>
              <a:xfrm>
                <a:off x="7202394" y="1836811"/>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93" name="TextBox 92"/>
              <p:cNvSpPr txBox="1"/>
              <p:nvPr/>
            </p:nvSpPr>
            <p:spPr>
              <a:xfrm>
                <a:off x="7267244" y="1780593"/>
                <a:ext cx="391454" cy="246221"/>
              </a:xfrm>
              <a:prstGeom prst="rect">
                <a:avLst/>
              </a:prstGeom>
              <a:noFill/>
            </p:spPr>
            <p:txBody>
              <a:bodyPr wrap="none" rtlCol="0">
                <a:spAutoFit/>
              </a:bodyPr>
              <a:lstStyle/>
              <a:p>
                <a:r>
                  <a:rPr lang="en-GB" sz="1000" b="1" dirty="0"/>
                  <a:t>NLC</a:t>
                </a:r>
              </a:p>
            </p:txBody>
          </p:sp>
          <p:sp>
            <p:nvSpPr>
              <p:cNvPr id="66" name="Rounded Rectangle 65"/>
              <p:cNvSpPr/>
              <p:nvPr/>
            </p:nvSpPr>
            <p:spPr>
              <a:xfrm>
                <a:off x="6155091" y="3263729"/>
                <a:ext cx="885761" cy="298110"/>
              </a:xfrm>
              <a:prstGeom prst="roundRect">
                <a:avLst/>
              </a:prstGeom>
              <a:solidFill>
                <a:srgbClr val="F4B1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sp>
          <p:nvSpPr>
            <p:cNvPr id="31" name="Oval 30"/>
            <p:cNvSpPr/>
            <p:nvPr/>
          </p:nvSpPr>
          <p:spPr>
            <a:xfrm>
              <a:off x="5323473" y="3828445"/>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sp>
          <p:nvSpPr>
            <p:cNvPr id="32" name="TextBox 31"/>
            <p:cNvSpPr txBox="1"/>
            <p:nvPr/>
          </p:nvSpPr>
          <p:spPr>
            <a:xfrm>
              <a:off x="4738918" y="3684065"/>
              <a:ext cx="550151" cy="246221"/>
            </a:xfrm>
            <a:prstGeom prst="rect">
              <a:avLst/>
            </a:prstGeom>
            <a:noFill/>
          </p:spPr>
          <p:txBody>
            <a:bodyPr wrap="none" rtlCol="0">
              <a:spAutoFit/>
            </a:bodyPr>
            <a:lstStyle/>
            <a:p>
              <a:r>
                <a:rPr lang="en-GB" sz="1000" b="1" dirty="0"/>
                <a:t>J-PARC</a:t>
              </a:r>
            </a:p>
          </p:txBody>
        </p:sp>
        <p:sp>
          <p:nvSpPr>
            <p:cNvPr id="33" name="TextBox 32"/>
            <p:cNvSpPr txBox="1"/>
            <p:nvPr/>
          </p:nvSpPr>
          <p:spPr>
            <a:xfrm>
              <a:off x="4966466" y="4056523"/>
              <a:ext cx="365806" cy="246221"/>
            </a:xfrm>
            <a:prstGeom prst="rect">
              <a:avLst/>
            </a:prstGeom>
            <a:noFill/>
          </p:spPr>
          <p:txBody>
            <a:bodyPr wrap="none" rtlCol="0">
              <a:spAutoFit/>
            </a:bodyPr>
            <a:lstStyle/>
            <a:p>
              <a:r>
                <a:rPr lang="en-GB" sz="1000" b="1" dirty="0"/>
                <a:t>ESS</a:t>
              </a:r>
            </a:p>
          </p:txBody>
        </p:sp>
        <p:sp>
          <p:nvSpPr>
            <p:cNvPr id="34" name="TextBox 33"/>
            <p:cNvSpPr txBox="1"/>
            <p:nvPr/>
          </p:nvSpPr>
          <p:spPr>
            <a:xfrm>
              <a:off x="5074720" y="4624862"/>
              <a:ext cx="450764" cy="246221"/>
            </a:xfrm>
            <a:prstGeom prst="rect">
              <a:avLst/>
            </a:prstGeom>
            <a:noFill/>
          </p:spPr>
          <p:txBody>
            <a:bodyPr wrap="none" rtlCol="0">
              <a:spAutoFit/>
            </a:bodyPr>
            <a:lstStyle/>
            <a:p>
              <a:r>
                <a:rPr lang="en-GB" sz="1000" b="1" dirty="0"/>
                <a:t>CEPC</a:t>
              </a:r>
            </a:p>
          </p:txBody>
        </p:sp>
        <p:sp>
          <p:nvSpPr>
            <p:cNvPr id="35" name="Oval 34"/>
            <p:cNvSpPr/>
            <p:nvPr/>
          </p:nvSpPr>
          <p:spPr>
            <a:xfrm>
              <a:off x="4545336" y="3815257"/>
              <a:ext cx="126000" cy="126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p>
          </p:txBody>
        </p:sp>
        <p:cxnSp>
          <p:nvCxnSpPr>
            <p:cNvPr id="36" name="Straight Connector 35"/>
            <p:cNvCxnSpPr/>
            <p:nvPr/>
          </p:nvCxnSpPr>
          <p:spPr>
            <a:xfrm flipV="1">
              <a:off x="4651944" y="3807530"/>
              <a:ext cx="129071" cy="46832"/>
            </a:xfrm>
            <a:prstGeom prst="line">
              <a:avLst/>
            </a:prstGeom>
            <a:ln>
              <a:solidFill>
                <a:srgbClr val="F4B18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30519" y="3816405"/>
              <a:ext cx="126230" cy="47187"/>
            </a:xfrm>
            <a:prstGeom prst="line">
              <a:avLst/>
            </a:prstGeom>
            <a:ln>
              <a:solidFill>
                <a:srgbClr val="F4B183"/>
              </a:solidFill>
            </a:ln>
          </p:spPr>
          <p:style>
            <a:lnRef idx="1">
              <a:schemeClr val="accent1"/>
            </a:lnRef>
            <a:fillRef idx="0">
              <a:schemeClr val="accent1"/>
            </a:fillRef>
            <a:effectRef idx="0">
              <a:schemeClr val="accent1"/>
            </a:effectRef>
            <a:fontRef idx="minor">
              <a:schemeClr val="tx1"/>
            </a:fontRef>
          </p:style>
        </p:cxnSp>
      </p:grpSp>
      <p:sp>
        <p:nvSpPr>
          <p:cNvPr id="15" name="Isosceles Triangle 14"/>
          <p:cNvSpPr/>
          <p:nvPr/>
        </p:nvSpPr>
        <p:spPr>
          <a:xfrm>
            <a:off x="2303891" y="2585529"/>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Isosceles Triangle 96"/>
          <p:cNvSpPr/>
          <p:nvPr/>
        </p:nvSpPr>
        <p:spPr>
          <a:xfrm>
            <a:off x="2452069" y="2997678"/>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Isosceles Triangle 97"/>
          <p:cNvSpPr/>
          <p:nvPr/>
        </p:nvSpPr>
        <p:spPr>
          <a:xfrm>
            <a:off x="4122109" y="1984166"/>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Isosceles Triangle 98"/>
          <p:cNvSpPr/>
          <p:nvPr/>
        </p:nvSpPr>
        <p:spPr>
          <a:xfrm>
            <a:off x="1624076" y="5187802"/>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Isosceles Triangle 99"/>
          <p:cNvSpPr/>
          <p:nvPr/>
        </p:nvSpPr>
        <p:spPr>
          <a:xfrm>
            <a:off x="1751808" y="4213281"/>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100"/>
          <p:cNvSpPr/>
          <p:nvPr/>
        </p:nvSpPr>
        <p:spPr>
          <a:xfrm>
            <a:off x="4108141" y="2970944"/>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Isosceles Triangle 101"/>
          <p:cNvSpPr/>
          <p:nvPr/>
        </p:nvSpPr>
        <p:spPr>
          <a:xfrm>
            <a:off x="4378185" y="5109642"/>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723654" y="5000335"/>
            <a:ext cx="1732590" cy="307777"/>
          </a:xfrm>
          <a:prstGeom prst="rect">
            <a:avLst/>
          </a:prstGeom>
          <a:noFill/>
        </p:spPr>
        <p:txBody>
          <a:bodyPr wrap="none" rtlCol="0">
            <a:spAutoFit/>
          </a:bodyPr>
          <a:lstStyle/>
          <a:p>
            <a:r>
              <a:rPr lang="en-US" sz="1400" b="1" dirty="0">
                <a:solidFill>
                  <a:schemeClr val="accent6">
                    <a:lumMod val="75000"/>
                  </a:schemeClr>
                </a:solidFill>
              </a:rPr>
              <a:t>HE klystrons at CERN</a:t>
            </a:r>
            <a:endParaRPr lang="en-GB" sz="1400" b="1" dirty="0">
              <a:solidFill>
                <a:schemeClr val="accent6">
                  <a:lumMod val="75000"/>
                </a:schemeClr>
              </a:solidFill>
            </a:endParaRPr>
          </a:p>
        </p:txBody>
      </p:sp>
      <p:sp>
        <p:nvSpPr>
          <p:cNvPr id="25" name="TextBox 24"/>
          <p:cNvSpPr txBox="1"/>
          <p:nvPr/>
        </p:nvSpPr>
        <p:spPr>
          <a:xfrm>
            <a:off x="3612000" y="2762407"/>
            <a:ext cx="1072730" cy="400110"/>
          </a:xfrm>
          <a:prstGeom prst="rect">
            <a:avLst/>
          </a:prstGeom>
          <a:noFill/>
        </p:spPr>
        <p:txBody>
          <a:bodyPr wrap="none" rtlCol="0">
            <a:spAutoFit/>
          </a:bodyPr>
          <a:lstStyle/>
          <a:p>
            <a:r>
              <a:rPr lang="en-US" sz="1000" dirty="0"/>
              <a:t>Beam diagnostic,</a:t>
            </a:r>
          </a:p>
          <a:p>
            <a:r>
              <a:rPr lang="en-US" sz="1000" dirty="0"/>
              <a:t>X-FEL</a:t>
            </a:r>
            <a:endParaRPr lang="en-GB" sz="1000" dirty="0"/>
          </a:p>
        </p:txBody>
      </p:sp>
      <p:pic>
        <p:nvPicPr>
          <p:cNvPr id="26" name="Picture 25"/>
          <p:cNvPicPr>
            <a:picLocks noChangeAspect="1"/>
          </p:cNvPicPr>
          <p:nvPr/>
        </p:nvPicPr>
        <p:blipFill rotWithShape="1">
          <a:blip r:embed="rId3"/>
          <a:srcRect l="2206"/>
          <a:stretch/>
        </p:blipFill>
        <p:spPr>
          <a:xfrm>
            <a:off x="4663737" y="1548124"/>
            <a:ext cx="7299233" cy="4897943"/>
          </a:xfrm>
          <a:prstGeom prst="rect">
            <a:avLst/>
          </a:prstGeom>
        </p:spPr>
      </p:pic>
      <p:sp>
        <p:nvSpPr>
          <p:cNvPr id="27" name="TextBox 26"/>
          <p:cNvSpPr txBox="1"/>
          <p:nvPr/>
        </p:nvSpPr>
        <p:spPr>
          <a:xfrm>
            <a:off x="5318650" y="662223"/>
            <a:ext cx="6855162" cy="1015663"/>
          </a:xfrm>
          <a:prstGeom prst="rect">
            <a:avLst/>
          </a:prstGeom>
          <a:noFill/>
        </p:spPr>
        <p:txBody>
          <a:bodyPr wrap="square" rtlCol="0">
            <a:spAutoFit/>
          </a:bodyPr>
          <a:lstStyle/>
          <a:p>
            <a:r>
              <a:rPr lang="en-US" b="1" dirty="0"/>
              <a:t>High Efficiency klystrons project at </a:t>
            </a:r>
            <a:r>
              <a:rPr lang="en-US" sz="2400" b="1" dirty="0"/>
              <a:t>CERN&amp;ULAN</a:t>
            </a:r>
            <a:r>
              <a:rPr lang="en-US" b="1" dirty="0"/>
              <a:t> is targeted to improve efficiency and performance of these devices for various applications</a:t>
            </a:r>
            <a:r>
              <a:rPr lang="en-US" dirty="0"/>
              <a:t>.</a:t>
            </a:r>
            <a:endParaRPr lang="en-GB" dirty="0"/>
          </a:p>
        </p:txBody>
      </p:sp>
      <p:sp>
        <p:nvSpPr>
          <p:cNvPr id="28" name="Oval 27"/>
          <p:cNvSpPr/>
          <p:nvPr/>
        </p:nvSpPr>
        <p:spPr>
          <a:xfrm>
            <a:off x="7557868" y="3142820"/>
            <a:ext cx="179294" cy="17862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10163989" y="5285660"/>
            <a:ext cx="179294" cy="17862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10343283" y="5228160"/>
            <a:ext cx="1151021" cy="307777"/>
          </a:xfrm>
          <a:prstGeom prst="rect">
            <a:avLst/>
          </a:prstGeom>
          <a:noFill/>
        </p:spPr>
        <p:txBody>
          <a:bodyPr wrap="none" rtlCol="0">
            <a:spAutoFit/>
          </a:bodyPr>
          <a:lstStyle/>
          <a:p>
            <a:r>
              <a:rPr lang="en-US" sz="1400" dirty="0">
                <a:solidFill>
                  <a:schemeClr val="accent4">
                    <a:lumMod val="75000"/>
                  </a:schemeClr>
                </a:solidFill>
              </a:rPr>
              <a:t>In fabrication</a:t>
            </a:r>
            <a:endParaRPr lang="en-GB" sz="1400" dirty="0">
              <a:solidFill>
                <a:schemeClr val="accent4">
                  <a:lumMod val="75000"/>
                </a:schemeClr>
              </a:solidFill>
            </a:endParaRPr>
          </a:p>
        </p:txBody>
      </p:sp>
      <p:sp>
        <p:nvSpPr>
          <p:cNvPr id="106" name="Isosceles Triangle 105"/>
          <p:cNvSpPr/>
          <p:nvPr/>
        </p:nvSpPr>
        <p:spPr>
          <a:xfrm>
            <a:off x="4096095" y="2456095"/>
            <a:ext cx="99978" cy="8542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132000" y="2359909"/>
            <a:ext cx="500458" cy="276999"/>
          </a:xfrm>
          <a:prstGeom prst="rect">
            <a:avLst/>
          </a:prstGeom>
          <a:noFill/>
        </p:spPr>
        <p:txBody>
          <a:bodyPr wrap="none" rtlCol="0">
            <a:spAutoFit/>
          </a:bodyPr>
          <a:lstStyle/>
          <a:p>
            <a:r>
              <a:rPr lang="en-US" sz="1200" dirty="0"/>
              <a:t>DEFT</a:t>
            </a:r>
            <a:endParaRPr lang="en-GB" sz="1200" dirty="0"/>
          </a:p>
        </p:txBody>
      </p:sp>
      <p:sp>
        <p:nvSpPr>
          <p:cNvPr id="3" name="TextBox 2">
            <a:extLst>
              <a:ext uri="{FF2B5EF4-FFF2-40B4-BE49-F238E27FC236}">
                <a16:creationId xmlns:a16="http://schemas.microsoft.com/office/drawing/2014/main" id="{E12F7632-5475-9D1B-EEDE-EE6266159600}"/>
              </a:ext>
            </a:extLst>
          </p:cNvPr>
          <p:cNvSpPr txBox="1"/>
          <p:nvPr/>
        </p:nvSpPr>
        <p:spPr>
          <a:xfrm rot="535865">
            <a:off x="9358953" y="2913768"/>
            <a:ext cx="1189365" cy="307777"/>
          </a:xfrm>
          <a:prstGeom prst="rect">
            <a:avLst/>
          </a:prstGeom>
          <a:noFill/>
        </p:spPr>
        <p:txBody>
          <a:bodyPr wrap="none" rtlCol="0">
            <a:spAutoFit/>
          </a:bodyPr>
          <a:lstStyle/>
          <a:p>
            <a:r>
              <a:rPr lang="en-US" sz="1400" dirty="0">
                <a:solidFill>
                  <a:srgbClr val="F63AD2"/>
                </a:solidFill>
              </a:rPr>
              <a:t>Ultimate limit</a:t>
            </a:r>
            <a:endParaRPr lang="en-GB" sz="1400" dirty="0">
              <a:solidFill>
                <a:srgbClr val="F63AD2"/>
              </a:solidFill>
            </a:endParaRPr>
          </a:p>
        </p:txBody>
      </p:sp>
      <p:sp>
        <p:nvSpPr>
          <p:cNvPr id="6" name="TextBox 5">
            <a:extLst>
              <a:ext uri="{FF2B5EF4-FFF2-40B4-BE49-F238E27FC236}">
                <a16:creationId xmlns:a16="http://schemas.microsoft.com/office/drawing/2014/main" id="{E9CA0E81-3F84-CBF2-904C-F1BC002C5C1C}"/>
              </a:ext>
            </a:extLst>
          </p:cNvPr>
          <p:cNvSpPr txBox="1"/>
          <p:nvPr/>
        </p:nvSpPr>
        <p:spPr>
          <a:xfrm>
            <a:off x="1494263" y="2287058"/>
            <a:ext cx="628698" cy="246221"/>
          </a:xfrm>
          <a:prstGeom prst="rect">
            <a:avLst/>
          </a:prstGeom>
          <a:noFill/>
        </p:spPr>
        <p:txBody>
          <a:bodyPr wrap="none" rtlCol="0">
            <a:spAutoFit/>
          </a:bodyPr>
          <a:lstStyle/>
          <a:p>
            <a:r>
              <a:rPr lang="en-US" sz="1000" dirty="0"/>
              <a:t>Muon_C</a:t>
            </a:r>
            <a:endParaRPr lang="en-GB" sz="1000" dirty="0"/>
          </a:p>
        </p:txBody>
      </p:sp>
      <p:sp>
        <p:nvSpPr>
          <p:cNvPr id="7" name="Oval 6">
            <a:extLst>
              <a:ext uri="{FF2B5EF4-FFF2-40B4-BE49-F238E27FC236}">
                <a16:creationId xmlns:a16="http://schemas.microsoft.com/office/drawing/2014/main" id="{1ED7DDA2-AD2D-3A24-2F71-AFD0A502A2E1}"/>
              </a:ext>
            </a:extLst>
          </p:cNvPr>
          <p:cNvSpPr/>
          <p:nvPr/>
        </p:nvSpPr>
        <p:spPr>
          <a:xfrm>
            <a:off x="1988566" y="2467625"/>
            <a:ext cx="90000" cy="9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3DDFB81-DA42-79E9-3D5E-902012A8E01F}"/>
              </a:ext>
            </a:extLst>
          </p:cNvPr>
          <p:cNvSpPr/>
          <p:nvPr/>
        </p:nvSpPr>
        <p:spPr>
          <a:xfrm>
            <a:off x="1498874" y="2465445"/>
            <a:ext cx="90000" cy="9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F718568D-873E-A1A2-B78F-CA3D75A3E05C}"/>
              </a:ext>
            </a:extLst>
          </p:cNvPr>
          <p:cNvSpPr/>
          <p:nvPr/>
        </p:nvSpPr>
        <p:spPr>
          <a:xfrm>
            <a:off x="3581906" y="1850226"/>
            <a:ext cx="90000" cy="9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C603547-F598-1726-4210-F7E8F1835C2D}"/>
              </a:ext>
            </a:extLst>
          </p:cNvPr>
          <p:cNvSpPr txBox="1"/>
          <p:nvPr/>
        </p:nvSpPr>
        <p:spPr>
          <a:xfrm>
            <a:off x="3399235" y="1643087"/>
            <a:ext cx="545342" cy="246221"/>
          </a:xfrm>
          <a:prstGeom prst="rect">
            <a:avLst/>
          </a:prstGeom>
          <a:noFill/>
        </p:spPr>
        <p:txBody>
          <a:bodyPr wrap="none" rtlCol="0">
            <a:spAutoFit/>
          </a:bodyPr>
          <a:lstStyle/>
          <a:p>
            <a:r>
              <a:rPr lang="en-GB" sz="1000" b="1" dirty="0"/>
              <a:t>C-cube</a:t>
            </a:r>
          </a:p>
        </p:txBody>
      </p:sp>
      <p:sp>
        <p:nvSpPr>
          <p:cNvPr id="9" name="Rectangle: Rounded Corners 8">
            <a:extLst>
              <a:ext uri="{FF2B5EF4-FFF2-40B4-BE49-F238E27FC236}">
                <a16:creationId xmlns:a16="http://schemas.microsoft.com/office/drawing/2014/main" id="{B3557F13-ACDC-A6BF-97F8-F294DB1AD6A9}"/>
              </a:ext>
            </a:extLst>
          </p:cNvPr>
          <p:cNvSpPr/>
          <p:nvPr/>
        </p:nvSpPr>
        <p:spPr>
          <a:xfrm>
            <a:off x="1183763" y="2265739"/>
            <a:ext cx="1548785" cy="3094581"/>
          </a:xfrm>
          <a:prstGeom prst="round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0FADB90-53AF-977C-B60F-A96D9FFF4F04}"/>
              </a:ext>
            </a:extLst>
          </p:cNvPr>
          <p:cNvSpPr txBox="1"/>
          <p:nvPr/>
        </p:nvSpPr>
        <p:spPr>
          <a:xfrm>
            <a:off x="1672674" y="1991577"/>
            <a:ext cx="482824" cy="307777"/>
          </a:xfrm>
          <a:prstGeom prst="rect">
            <a:avLst/>
          </a:prstGeom>
          <a:noFill/>
        </p:spPr>
        <p:txBody>
          <a:bodyPr wrap="none" rtlCol="0">
            <a:spAutoFit/>
          </a:bodyPr>
          <a:lstStyle/>
          <a:p>
            <a:r>
              <a:rPr lang="en-US" sz="1400" b="1" dirty="0">
                <a:solidFill>
                  <a:schemeClr val="accent1">
                    <a:lumMod val="75000"/>
                  </a:schemeClr>
                </a:solidFill>
              </a:rPr>
              <a:t>HEP</a:t>
            </a:r>
            <a:endParaRPr lang="en-GB" sz="1400" b="1" dirty="0">
              <a:solidFill>
                <a:schemeClr val="accent1">
                  <a:lumMod val="75000"/>
                </a:schemeClr>
              </a:solidFill>
            </a:endParaRPr>
          </a:p>
        </p:txBody>
      </p:sp>
      <p:sp>
        <p:nvSpPr>
          <p:cNvPr id="11" name="Oval 10">
            <a:extLst>
              <a:ext uri="{FF2B5EF4-FFF2-40B4-BE49-F238E27FC236}">
                <a16:creationId xmlns:a16="http://schemas.microsoft.com/office/drawing/2014/main" id="{1C76979C-7228-4103-5BCB-1C3ADB3059C9}"/>
              </a:ext>
            </a:extLst>
          </p:cNvPr>
          <p:cNvSpPr/>
          <p:nvPr/>
        </p:nvSpPr>
        <p:spPr>
          <a:xfrm>
            <a:off x="7714720" y="3367159"/>
            <a:ext cx="179294" cy="178624"/>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939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F003BC-34B1-DF47-0A8A-37B6EC6169C1}"/>
              </a:ext>
            </a:extLst>
          </p:cNvPr>
          <p:cNvPicPr>
            <a:picLocks noChangeAspect="1"/>
          </p:cNvPicPr>
          <p:nvPr/>
        </p:nvPicPr>
        <p:blipFill>
          <a:blip r:embed="rId2"/>
          <a:stretch>
            <a:fillRect/>
          </a:stretch>
        </p:blipFill>
        <p:spPr>
          <a:xfrm>
            <a:off x="1503038" y="4686903"/>
            <a:ext cx="4592962" cy="2091799"/>
          </a:xfrm>
          <a:prstGeom prst="rect">
            <a:avLst/>
          </a:prstGeom>
        </p:spPr>
      </p:pic>
      <p:sp>
        <p:nvSpPr>
          <p:cNvPr id="10" name="TextBox 9">
            <a:extLst>
              <a:ext uri="{FF2B5EF4-FFF2-40B4-BE49-F238E27FC236}">
                <a16:creationId xmlns:a16="http://schemas.microsoft.com/office/drawing/2014/main" id="{6995FDB3-5B48-4B58-C356-B5F43346709A}"/>
              </a:ext>
            </a:extLst>
          </p:cNvPr>
          <p:cNvSpPr txBox="1"/>
          <p:nvPr/>
        </p:nvSpPr>
        <p:spPr>
          <a:xfrm>
            <a:off x="3252734" y="89718"/>
            <a:ext cx="7517635" cy="3898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1219169" hangingPunct="0"/>
            <a:r>
              <a:rPr lang="en-US" sz="2200" dirty="0">
                <a:solidFill>
                  <a:srgbClr val="5E5E5E"/>
                </a:solidFill>
                <a:sym typeface="Helvetica Neue"/>
              </a:rPr>
              <a:t>400 MHz HE Two-Stages MBK for FCC</a:t>
            </a:r>
            <a:r>
              <a:rPr lang="en-US" sz="2200" baseline="-25000" dirty="0">
                <a:solidFill>
                  <a:srgbClr val="5E5E5E"/>
                </a:solidFill>
                <a:sym typeface="Helvetica Neue"/>
              </a:rPr>
              <a:t>ee</a:t>
            </a:r>
            <a:r>
              <a:rPr lang="en-US" sz="2200" dirty="0">
                <a:solidFill>
                  <a:srgbClr val="5E5E5E"/>
                </a:solidFill>
                <a:sym typeface="Helvetica Neue"/>
              </a:rPr>
              <a:t>. Performance summary. </a:t>
            </a:r>
            <a:endParaRPr lang="en-GB" sz="2200" dirty="0">
              <a:solidFill>
                <a:srgbClr val="5E5E5E"/>
              </a:solidFill>
              <a:sym typeface="Helvetica Neue"/>
            </a:endParaRPr>
          </a:p>
        </p:txBody>
      </p:sp>
      <p:sp>
        <p:nvSpPr>
          <p:cNvPr id="23" name="TextBox 22">
            <a:extLst>
              <a:ext uri="{FF2B5EF4-FFF2-40B4-BE49-F238E27FC236}">
                <a16:creationId xmlns:a16="http://schemas.microsoft.com/office/drawing/2014/main" id="{A64DC0B5-4C55-E365-F7B1-0FA3A7F9B44A}"/>
              </a:ext>
            </a:extLst>
          </p:cNvPr>
          <p:cNvSpPr txBox="1"/>
          <p:nvPr/>
        </p:nvSpPr>
        <p:spPr>
          <a:xfrm>
            <a:off x="7151410" y="1282166"/>
            <a:ext cx="4773871" cy="19902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just" defTabSz="1219169" hangingPunct="0"/>
            <a:r>
              <a:rPr lang="en-US" dirty="0">
                <a:solidFill>
                  <a:srgbClr val="5E5E5E"/>
                </a:solidFill>
                <a:sym typeface="Helvetica Neue"/>
              </a:rPr>
              <a:t>Featured:</a:t>
            </a:r>
          </a:p>
          <a:p>
            <a:pPr marL="285750" indent="-285750" algn="just" defTabSz="1219169" hangingPunct="0">
              <a:buFont typeface="Wingdings" panose="05000000000000000000" pitchFamily="2" charset="2"/>
              <a:buChar char="§"/>
            </a:pPr>
            <a:r>
              <a:rPr lang="en-US" b="1" dirty="0">
                <a:solidFill>
                  <a:srgbClr val="5E5E5E"/>
                </a:solidFill>
                <a:sym typeface="Helvetica Neue"/>
              </a:rPr>
              <a:t>Very efficient</a:t>
            </a:r>
            <a:r>
              <a:rPr lang="en-US" dirty="0">
                <a:solidFill>
                  <a:srgbClr val="5E5E5E"/>
                </a:solidFill>
                <a:sym typeface="Helvetica Neue"/>
              </a:rPr>
              <a:t>. 86% @ Z,W,H and 83% @ ttbar2.</a:t>
            </a:r>
          </a:p>
          <a:p>
            <a:pPr marL="285750" indent="-285750" algn="just" defTabSz="1219169" hangingPunct="0">
              <a:buFont typeface="Wingdings" panose="05000000000000000000" pitchFamily="2" charset="2"/>
              <a:buChar char="§"/>
            </a:pPr>
            <a:r>
              <a:rPr lang="en-US" b="1" dirty="0"/>
              <a:t>Compact</a:t>
            </a:r>
            <a:r>
              <a:rPr lang="en-US" dirty="0"/>
              <a:t>. Total length &lt;3m.</a:t>
            </a:r>
          </a:p>
          <a:p>
            <a:pPr marL="285750" indent="-285750" algn="just" defTabSz="1219169" hangingPunct="0">
              <a:buFont typeface="Wingdings" panose="05000000000000000000" pitchFamily="2" charset="2"/>
              <a:buChar char="§"/>
            </a:pPr>
            <a:r>
              <a:rPr lang="en-US" b="1" dirty="0"/>
              <a:t>Low Voltage</a:t>
            </a:r>
            <a:r>
              <a:rPr lang="en-US" dirty="0"/>
              <a:t>. Up to 64kV @ 1 MW.</a:t>
            </a:r>
          </a:p>
          <a:p>
            <a:pPr marL="285750" indent="-285750" algn="just" defTabSz="1219169" hangingPunct="0">
              <a:buFont typeface="Wingdings" panose="05000000000000000000" pitchFamily="2" charset="2"/>
              <a:buChar char="§"/>
            </a:pPr>
            <a:r>
              <a:rPr lang="en-US" b="1" dirty="0">
                <a:solidFill>
                  <a:srgbClr val="5E5E5E"/>
                </a:solidFill>
                <a:sym typeface="Helvetica Neue"/>
              </a:rPr>
              <a:t>High RF power gain</a:t>
            </a:r>
            <a:r>
              <a:rPr lang="en-US" dirty="0">
                <a:solidFill>
                  <a:srgbClr val="5E5E5E"/>
                </a:solidFill>
                <a:sym typeface="Helvetica Neue"/>
              </a:rPr>
              <a:t>. 43dB @ 1MW.</a:t>
            </a:r>
          </a:p>
          <a:p>
            <a:pPr marL="285750" indent="-285750" algn="just" defTabSz="1219169" hangingPunct="0">
              <a:buFont typeface="Wingdings" panose="05000000000000000000" pitchFamily="2" charset="2"/>
              <a:buChar char="§"/>
            </a:pPr>
            <a:r>
              <a:rPr lang="en-US" b="1" dirty="0"/>
              <a:t>Broadband</a:t>
            </a:r>
            <a:r>
              <a:rPr lang="en-US" dirty="0"/>
              <a:t>. 3.5 MHz @ -1dB.</a:t>
            </a:r>
          </a:p>
          <a:p>
            <a:pPr marL="285750" indent="-285750" algn="just" defTabSz="1219169" hangingPunct="0">
              <a:buFont typeface="Wingdings" panose="05000000000000000000" pitchFamily="2" charset="2"/>
              <a:buChar char="§"/>
            </a:pPr>
            <a:r>
              <a:rPr lang="en-US" b="1" dirty="0">
                <a:solidFill>
                  <a:srgbClr val="5E5E5E"/>
                </a:solidFill>
                <a:sym typeface="Helvetica Neue"/>
              </a:rPr>
              <a:t>Robust</a:t>
            </a:r>
            <a:r>
              <a:rPr lang="en-US" dirty="0">
                <a:solidFill>
                  <a:srgbClr val="5E5E5E"/>
                </a:solidFill>
                <a:sym typeface="Helvetica Neue"/>
              </a:rPr>
              <a:t>. </a:t>
            </a:r>
            <a:r>
              <a:rPr lang="en-US" dirty="0"/>
              <a:t>Can handle mismatch up to -15dB.</a:t>
            </a:r>
            <a:endParaRPr lang="en-GB" dirty="0">
              <a:solidFill>
                <a:srgbClr val="5E5E5E"/>
              </a:solidFill>
              <a:sym typeface="Helvetica Neue"/>
            </a:endParaRPr>
          </a:p>
        </p:txBody>
      </p:sp>
      <p:sp>
        <p:nvSpPr>
          <p:cNvPr id="24" name="TextBox 23">
            <a:extLst>
              <a:ext uri="{FF2B5EF4-FFF2-40B4-BE49-F238E27FC236}">
                <a16:creationId xmlns:a16="http://schemas.microsoft.com/office/drawing/2014/main" id="{FE3C5ED4-6FD4-4E58-CEF3-A2A4EB6AE3CC}"/>
              </a:ext>
            </a:extLst>
          </p:cNvPr>
          <p:cNvSpPr txBox="1"/>
          <p:nvPr/>
        </p:nvSpPr>
        <p:spPr>
          <a:xfrm>
            <a:off x="7586421" y="3931069"/>
            <a:ext cx="3858429" cy="2267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285750" indent="-285750" defTabSz="1219169" hangingPunct="0">
              <a:buFont typeface="Wingdings" panose="05000000000000000000" pitchFamily="2" charset="2"/>
              <a:buChar char="ü"/>
            </a:pPr>
            <a:r>
              <a:rPr lang="en-US" dirty="0">
                <a:solidFill>
                  <a:schemeClr val="accent6">
                    <a:lumMod val="75000"/>
                  </a:schemeClr>
                </a:solidFill>
                <a:sym typeface="Helvetica Neue"/>
              </a:rPr>
              <a:t>RF circuit</a:t>
            </a:r>
          </a:p>
          <a:p>
            <a:pPr marL="285750" indent="-285750" defTabSz="1219169" hangingPunct="0">
              <a:buFont typeface="Wingdings" panose="05000000000000000000" pitchFamily="2" charset="2"/>
              <a:buChar char="ü"/>
            </a:pPr>
            <a:r>
              <a:rPr lang="en-US" dirty="0">
                <a:solidFill>
                  <a:schemeClr val="accent6">
                    <a:lumMod val="75000"/>
                  </a:schemeClr>
                </a:solidFill>
              </a:rPr>
              <a:t>Collector</a:t>
            </a:r>
          </a:p>
          <a:p>
            <a:pPr marL="285750" indent="-285750" defTabSz="1219169" hangingPunct="0">
              <a:buFont typeface="Wingdings" panose="05000000000000000000" pitchFamily="2" charset="2"/>
              <a:buChar char="ü"/>
            </a:pPr>
            <a:r>
              <a:rPr lang="en-US" dirty="0">
                <a:solidFill>
                  <a:schemeClr val="accent6">
                    <a:lumMod val="75000"/>
                  </a:schemeClr>
                </a:solidFill>
                <a:sym typeface="Helvetica Neue"/>
              </a:rPr>
              <a:t>Cathode</a:t>
            </a:r>
          </a:p>
          <a:p>
            <a:pPr marL="285750" indent="-285750" defTabSz="1219169" hangingPunct="0">
              <a:buFont typeface="Wingdings" panose="05000000000000000000" pitchFamily="2" charset="2"/>
              <a:buChar char="ü"/>
            </a:pPr>
            <a:r>
              <a:rPr lang="en-US" dirty="0">
                <a:solidFill>
                  <a:schemeClr val="accent6">
                    <a:lumMod val="75000"/>
                  </a:schemeClr>
                </a:solidFill>
              </a:rPr>
              <a:t>Solenoid</a:t>
            </a:r>
          </a:p>
          <a:p>
            <a:pPr marL="285750" indent="-285750" defTabSz="1219169" hangingPunct="0">
              <a:buFont typeface="Wingdings" panose="05000000000000000000" pitchFamily="2" charset="2"/>
              <a:buChar char="ü"/>
            </a:pPr>
            <a:r>
              <a:rPr lang="en-US" dirty="0">
                <a:solidFill>
                  <a:schemeClr val="accent6">
                    <a:lumMod val="75000"/>
                  </a:schemeClr>
                </a:solidFill>
              </a:rPr>
              <a:t>Special High Voltage isolated RF feedthrough (prototype).</a:t>
            </a:r>
          </a:p>
          <a:p>
            <a:pPr marL="285750" indent="-285750" defTabSz="1219169" hangingPunct="0">
              <a:buFont typeface="Wingdings" panose="05000000000000000000" pitchFamily="2" charset="2"/>
              <a:buChar char="q"/>
            </a:pPr>
            <a:r>
              <a:rPr lang="en-US" dirty="0">
                <a:solidFill>
                  <a:schemeClr val="accent4">
                    <a:lumMod val="50000"/>
                  </a:schemeClr>
                </a:solidFill>
                <a:sym typeface="Helvetica Neue"/>
              </a:rPr>
              <a:t>Integration</a:t>
            </a:r>
          </a:p>
          <a:p>
            <a:pPr marL="285750" indent="-285750" defTabSz="1219169" hangingPunct="0">
              <a:buFont typeface="Wingdings" panose="05000000000000000000" pitchFamily="2" charset="2"/>
              <a:buChar char="q"/>
            </a:pPr>
            <a:r>
              <a:rPr lang="en-US" dirty="0">
                <a:solidFill>
                  <a:schemeClr val="accent4">
                    <a:lumMod val="50000"/>
                  </a:schemeClr>
                </a:solidFill>
              </a:rPr>
              <a:t>Thermal/mechanical analysis</a:t>
            </a:r>
            <a:endParaRPr lang="en-GB" dirty="0">
              <a:solidFill>
                <a:schemeClr val="accent4">
                  <a:lumMod val="50000"/>
                </a:schemeClr>
              </a:solidFill>
              <a:sym typeface="Helvetica Neue"/>
            </a:endParaRPr>
          </a:p>
        </p:txBody>
      </p:sp>
      <p:sp>
        <p:nvSpPr>
          <p:cNvPr id="25" name="TextBox 24">
            <a:extLst>
              <a:ext uri="{FF2B5EF4-FFF2-40B4-BE49-F238E27FC236}">
                <a16:creationId xmlns:a16="http://schemas.microsoft.com/office/drawing/2014/main" id="{E9C39EAB-01D8-DE1D-842D-367A059A694B}"/>
              </a:ext>
            </a:extLst>
          </p:cNvPr>
          <p:cNvSpPr txBox="1"/>
          <p:nvPr/>
        </p:nvSpPr>
        <p:spPr>
          <a:xfrm>
            <a:off x="7586421" y="3571996"/>
            <a:ext cx="2440092"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1219169" hangingPunct="0"/>
            <a:r>
              <a:rPr lang="en-US" sz="2000" dirty="0">
                <a:solidFill>
                  <a:srgbClr val="5E5E5E"/>
                </a:solidFill>
                <a:sym typeface="Helvetica Neue"/>
              </a:rPr>
              <a:t>Project status @ CERN </a:t>
            </a:r>
            <a:endParaRPr lang="en-GB" sz="2000" dirty="0">
              <a:solidFill>
                <a:srgbClr val="5E5E5E"/>
              </a:solidFill>
              <a:sym typeface="Helvetica Neue"/>
            </a:endParaRPr>
          </a:p>
        </p:txBody>
      </p:sp>
      <p:sp>
        <p:nvSpPr>
          <p:cNvPr id="14" name="TextBox 13">
            <a:extLst>
              <a:ext uri="{FF2B5EF4-FFF2-40B4-BE49-F238E27FC236}">
                <a16:creationId xmlns:a16="http://schemas.microsoft.com/office/drawing/2014/main" id="{7C1E3667-1432-EA60-E82F-35B1A568DF24}"/>
              </a:ext>
            </a:extLst>
          </p:cNvPr>
          <p:cNvSpPr txBox="1"/>
          <p:nvPr/>
        </p:nvSpPr>
        <p:spPr>
          <a:xfrm>
            <a:off x="1606814" y="519157"/>
            <a:ext cx="3912866" cy="235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1219169" hangingPunct="0"/>
            <a:r>
              <a:rPr lang="en-US" sz="1200" dirty="0">
                <a:solidFill>
                  <a:srgbClr val="5E5E5E"/>
                </a:solidFill>
                <a:sym typeface="Helvetica Neue"/>
              </a:rPr>
              <a:t>Efficiency vs. saturated RF power at different klystron voltages</a:t>
            </a:r>
            <a:endParaRPr lang="en-GB" sz="1200" dirty="0">
              <a:solidFill>
                <a:srgbClr val="5E5E5E"/>
              </a:solidFill>
              <a:sym typeface="Helvetica Neue"/>
            </a:endParaRPr>
          </a:p>
        </p:txBody>
      </p:sp>
      <p:pic>
        <p:nvPicPr>
          <p:cNvPr id="36" name="Picture 35">
            <a:extLst>
              <a:ext uri="{FF2B5EF4-FFF2-40B4-BE49-F238E27FC236}">
                <a16:creationId xmlns:a16="http://schemas.microsoft.com/office/drawing/2014/main" id="{C535A016-6231-7CCE-4629-5935CC08A806}"/>
              </a:ext>
            </a:extLst>
          </p:cNvPr>
          <p:cNvPicPr>
            <a:picLocks noChangeAspect="1"/>
          </p:cNvPicPr>
          <p:nvPr/>
        </p:nvPicPr>
        <p:blipFill>
          <a:blip r:embed="rId3"/>
          <a:stretch>
            <a:fillRect/>
          </a:stretch>
        </p:blipFill>
        <p:spPr>
          <a:xfrm>
            <a:off x="522751" y="755118"/>
            <a:ext cx="6669027" cy="4143479"/>
          </a:xfrm>
          <a:prstGeom prst="rect">
            <a:avLst/>
          </a:prstGeom>
        </p:spPr>
      </p:pic>
      <p:pic>
        <p:nvPicPr>
          <p:cNvPr id="3" name="Picture 2">
            <a:extLst>
              <a:ext uri="{FF2B5EF4-FFF2-40B4-BE49-F238E27FC236}">
                <a16:creationId xmlns:a16="http://schemas.microsoft.com/office/drawing/2014/main" id="{A8EB3E6A-A776-09A1-17B3-7CADEA046E5A}"/>
              </a:ext>
            </a:extLst>
          </p:cNvPr>
          <p:cNvPicPr>
            <a:picLocks noChangeAspect="1"/>
          </p:cNvPicPr>
          <p:nvPr/>
        </p:nvPicPr>
        <p:blipFill>
          <a:blip r:embed="rId4"/>
          <a:stretch>
            <a:fillRect/>
          </a:stretch>
        </p:blipFill>
        <p:spPr>
          <a:xfrm>
            <a:off x="10952498" y="104885"/>
            <a:ext cx="984703" cy="49399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8775-D466-1A26-B4A0-12CD08B0A039}"/>
              </a:ext>
            </a:extLst>
          </p:cNvPr>
          <p:cNvSpPr>
            <a:spLocks noGrp="1"/>
          </p:cNvSpPr>
          <p:nvPr>
            <p:ph type="ctrTitle"/>
          </p:nvPr>
        </p:nvSpPr>
        <p:spPr>
          <a:xfrm>
            <a:off x="1813771" y="568998"/>
            <a:ext cx="9144000" cy="1775532"/>
          </a:xfrm>
        </p:spPr>
        <p:txBody>
          <a:bodyPr/>
          <a:lstStyle/>
          <a:p>
            <a:r>
              <a:rPr lang="en-US" dirty="0">
                <a:latin typeface="+mn-lt"/>
              </a:rPr>
              <a:t>Data from the RF source questionnaire </a:t>
            </a:r>
            <a:r>
              <a:rPr lang="en-US" sz="4400" dirty="0">
                <a:latin typeface="+mn-lt"/>
              </a:rPr>
              <a:t>(Spring 2023)</a:t>
            </a:r>
            <a:endParaRPr lang="en-GB" sz="4400" dirty="0">
              <a:latin typeface="+mn-lt"/>
            </a:endParaRPr>
          </a:p>
        </p:txBody>
      </p:sp>
      <p:pic>
        <p:nvPicPr>
          <p:cNvPr id="7" name="Picture 6">
            <a:extLst>
              <a:ext uri="{FF2B5EF4-FFF2-40B4-BE49-F238E27FC236}">
                <a16:creationId xmlns:a16="http://schemas.microsoft.com/office/drawing/2014/main" id="{21EE434A-DBF5-4140-7E30-7018C67796CB}"/>
              </a:ext>
            </a:extLst>
          </p:cNvPr>
          <p:cNvPicPr>
            <a:picLocks noChangeAspect="1"/>
          </p:cNvPicPr>
          <p:nvPr/>
        </p:nvPicPr>
        <p:blipFill>
          <a:blip r:embed="rId2"/>
          <a:stretch>
            <a:fillRect/>
          </a:stretch>
        </p:blipFill>
        <p:spPr>
          <a:xfrm>
            <a:off x="2092871" y="2582086"/>
            <a:ext cx="7981295" cy="3871396"/>
          </a:xfrm>
          <a:prstGeom prst="rect">
            <a:avLst/>
          </a:prstGeom>
        </p:spPr>
      </p:pic>
    </p:spTree>
    <p:extLst>
      <p:ext uri="{BB962C8B-B14F-4D97-AF65-F5344CB8AC3E}">
        <p14:creationId xmlns:p14="http://schemas.microsoft.com/office/powerpoint/2010/main" val="319223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C846-27CB-F2EC-4E6F-B5190BA87CD4}"/>
              </a:ext>
            </a:extLst>
          </p:cNvPr>
          <p:cNvSpPr>
            <a:spLocks noGrp="1"/>
          </p:cNvSpPr>
          <p:nvPr>
            <p:ph type="title"/>
          </p:nvPr>
        </p:nvSpPr>
        <p:spPr/>
        <p:txBody>
          <a:bodyPr/>
          <a:lstStyle/>
          <a:p>
            <a:r>
              <a:rPr lang="en-US" dirty="0"/>
              <a:t>Questionnaire</a:t>
            </a:r>
            <a:endParaRPr lang="en-GB" dirty="0"/>
          </a:p>
        </p:txBody>
      </p:sp>
      <p:sp>
        <p:nvSpPr>
          <p:cNvPr id="3" name="Content Placeholder 2">
            <a:extLst>
              <a:ext uri="{FF2B5EF4-FFF2-40B4-BE49-F238E27FC236}">
                <a16:creationId xmlns:a16="http://schemas.microsoft.com/office/drawing/2014/main" id="{564161AD-8E18-B165-4C59-071D618681B4}"/>
              </a:ext>
            </a:extLst>
          </p:cNvPr>
          <p:cNvSpPr>
            <a:spLocks noGrp="1"/>
          </p:cNvSpPr>
          <p:nvPr>
            <p:ph idx="1"/>
          </p:nvPr>
        </p:nvSpPr>
        <p:spPr>
          <a:xfrm>
            <a:off x="542597" y="2842501"/>
            <a:ext cx="10515600" cy="4351338"/>
          </a:xfrm>
        </p:spPr>
        <p:txBody>
          <a:bodyPr/>
          <a:lstStyle/>
          <a:p>
            <a:pPr>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Do you plan to continue operation of your facilities with your existing RF power sources (YES/NO)?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If yes, do you have, or expect to have any potential problems with device delivery from qualified vendors in the case similar devices are required to be ordered?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If no, what would be the reason (e.g. replacing klystrons by SSPA or wise versa)?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Are you interested in the development of the new High Efficiency (HE) RF power sources that could replace your exiting devices, or can be adopted for extended demands of your accelerators (YES/NO)?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If yes: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Do you have any expertise in RF power sources development on site (YES/NO)?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Would you be interested in the development of HE RF power sources in collaboration with other Labs and industry (YES/NO)?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Would you be willing to participate in the funding of such developments in collaboration with other Labs (YES/NO)?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D51C9524-DE29-1AF1-0EE7-720B751B8661}"/>
              </a:ext>
            </a:extLst>
          </p:cNvPr>
          <p:cNvPicPr>
            <a:picLocks noChangeAspect="1"/>
          </p:cNvPicPr>
          <p:nvPr/>
        </p:nvPicPr>
        <p:blipFill rotWithShape="1">
          <a:blip r:embed="rId2"/>
          <a:srcRect l="30231" t="37902" r="31148" b="42199"/>
          <a:stretch/>
        </p:blipFill>
        <p:spPr>
          <a:xfrm>
            <a:off x="4234170" y="169381"/>
            <a:ext cx="7601178" cy="2447695"/>
          </a:xfrm>
          <a:prstGeom prst="rect">
            <a:avLst/>
          </a:prstGeom>
        </p:spPr>
      </p:pic>
    </p:spTree>
    <p:extLst>
      <p:ext uri="{BB962C8B-B14F-4D97-AF65-F5344CB8AC3E}">
        <p14:creationId xmlns:p14="http://schemas.microsoft.com/office/powerpoint/2010/main" val="4235765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4D17-CB92-240E-B118-B79451FFFA99}"/>
              </a:ext>
            </a:extLst>
          </p:cNvPr>
          <p:cNvSpPr>
            <a:spLocks noGrp="1"/>
          </p:cNvSpPr>
          <p:nvPr>
            <p:ph type="title"/>
          </p:nvPr>
        </p:nvSpPr>
        <p:spPr/>
        <p:txBody>
          <a:bodyPr/>
          <a:lstStyle/>
          <a:p>
            <a:r>
              <a:rPr lang="en-US" dirty="0"/>
              <a:t>Sources Development</a:t>
            </a:r>
            <a:endParaRPr lang="en-GB" dirty="0"/>
          </a:p>
        </p:txBody>
      </p:sp>
      <p:sp>
        <p:nvSpPr>
          <p:cNvPr id="3" name="Content Placeholder 2">
            <a:extLst>
              <a:ext uri="{FF2B5EF4-FFF2-40B4-BE49-F238E27FC236}">
                <a16:creationId xmlns:a16="http://schemas.microsoft.com/office/drawing/2014/main" id="{593A0C31-45A4-418E-D4FF-ECEA4DA143AC}"/>
              </a:ext>
            </a:extLst>
          </p:cNvPr>
          <p:cNvSpPr>
            <a:spLocks noGrp="1"/>
          </p:cNvSpPr>
          <p:nvPr>
            <p:ph idx="1"/>
          </p:nvPr>
        </p:nvSpPr>
        <p:spPr>
          <a:xfrm>
            <a:off x="340490" y="1690688"/>
            <a:ext cx="5404836" cy="4351338"/>
          </a:xfrm>
        </p:spPr>
        <p:txBody>
          <a:bodyPr>
            <a:normAutofit fontScale="92500" lnSpcReduction="10000"/>
          </a:bodyPr>
          <a:lstStyle/>
          <a:p>
            <a:r>
              <a:rPr lang="en-US" dirty="0"/>
              <a:t>Future accelerators will require new RF source development, but industry is unlikely to lead the R&amp;D.</a:t>
            </a:r>
          </a:p>
          <a:p>
            <a:r>
              <a:rPr lang="en-US" dirty="0"/>
              <a:t>Development of new tubes is happening at a limited number of Labs, but it is sufficiently covering current HEP request.</a:t>
            </a:r>
          </a:p>
          <a:p>
            <a:r>
              <a:rPr lang="en-US" dirty="0"/>
              <a:t>Lab’s new development implementation in industry is challenging (time and cost) due to limited number of vendors and their capacities. </a:t>
            </a:r>
          </a:p>
        </p:txBody>
      </p:sp>
      <p:graphicFrame>
        <p:nvGraphicFramePr>
          <p:cNvPr id="4" name="Chart 3">
            <a:extLst>
              <a:ext uri="{FF2B5EF4-FFF2-40B4-BE49-F238E27FC236}">
                <a16:creationId xmlns:a16="http://schemas.microsoft.com/office/drawing/2014/main" id="{B2026799-62E4-5E50-B6D2-E7C6F3C097AA}"/>
              </a:ext>
            </a:extLst>
          </p:cNvPr>
          <p:cNvGraphicFramePr>
            <a:graphicFrameLocks/>
          </p:cNvGraphicFramePr>
          <p:nvPr/>
        </p:nvGraphicFramePr>
        <p:xfrm>
          <a:off x="6131581" y="277674"/>
          <a:ext cx="5404836" cy="3399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E8BC00F-E5E6-A3DB-036F-BC0A8355C2B5}"/>
              </a:ext>
            </a:extLst>
          </p:cNvPr>
          <p:cNvGraphicFramePr>
            <a:graphicFrameLocks/>
          </p:cNvGraphicFramePr>
          <p:nvPr/>
        </p:nvGraphicFramePr>
        <p:xfrm>
          <a:off x="5745326" y="3594538"/>
          <a:ext cx="5538844" cy="3149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473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EE3E-F4FE-4476-7AA7-8909B47EE3CE}"/>
              </a:ext>
            </a:extLst>
          </p:cNvPr>
          <p:cNvSpPr>
            <a:spLocks noGrp="1"/>
          </p:cNvSpPr>
          <p:nvPr>
            <p:ph type="title"/>
          </p:nvPr>
        </p:nvSpPr>
        <p:spPr/>
        <p:txBody>
          <a:bodyPr/>
          <a:lstStyle/>
          <a:p>
            <a:r>
              <a:rPr lang="en-US" dirty="0"/>
              <a:t>Capabilities and development</a:t>
            </a:r>
            <a:endParaRPr lang="en-GB" dirty="0"/>
          </a:p>
        </p:txBody>
      </p:sp>
      <p:sp>
        <p:nvSpPr>
          <p:cNvPr id="3" name="Content Placeholder 2">
            <a:extLst>
              <a:ext uri="{FF2B5EF4-FFF2-40B4-BE49-F238E27FC236}">
                <a16:creationId xmlns:a16="http://schemas.microsoft.com/office/drawing/2014/main" id="{DF4A0146-3A35-065B-F03E-C297992BCDA7}"/>
              </a:ext>
            </a:extLst>
          </p:cNvPr>
          <p:cNvSpPr>
            <a:spLocks noGrp="1"/>
          </p:cNvSpPr>
          <p:nvPr>
            <p:ph idx="1"/>
          </p:nvPr>
        </p:nvSpPr>
        <p:spPr>
          <a:xfrm>
            <a:off x="838200" y="1825625"/>
            <a:ext cx="10515600" cy="1789113"/>
          </a:xfrm>
        </p:spPr>
        <p:txBody>
          <a:bodyPr>
            <a:normAutofit lnSpcReduction="10000"/>
          </a:bodyPr>
          <a:lstStyle/>
          <a:p>
            <a:r>
              <a:rPr lang="en-US" dirty="0"/>
              <a:t>Split 50-50 on who has RF source staff in house, most have either SSPA or tube expertise not both</a:t>
            </a:r>
          </a:p>
          <a:p>
            <a:r>
              <a:rPr lang="en-US" dirty="0"/>
              <a:t>Most are interested in high efficiency development</a:t>
            </a:r>
          </a:p>
          <a:p>
            <a:r>
              <a:rPr lang="en-US" dirty="0"/>
              <a:t>Funding situation is complex with most stating grants needed</a:t>
            </a:r>
            <a:endParaRPr lang="en-GB" dirty="0"/>
          </a:p>
        </p:txBody>
      </p:sp>
      <p:graphicFrame>
        <p:nvGraphicFramePr>
          <p:cNvPr id="4" name="Chart 3">
            <a:extLst>
              <a:ext uri="{FF2B5EF4-FFF2-40B4-BE49-F238E27FC236}">
                <a16:creationId xmlns:a16="http://schemas.microsoft.com/office/drawing/2014/main" id="{0CC070D9-F1FB-670E-BA13-CDA4E9D181B9}"/>
              </a:ext>
            </a:extLst>
          </p:cNvPr>
          <p:cNvGraphicFramePr>
            <a:graphicFrameLocks/>
          </p:cNvGraphicFramePr>
          <p:nvPr/>
        </p:nvGraphicFramePr>
        <p:xfrm>
          <a:off x="-613468" y="386438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23AB921-471C-49A9-A4AC-DFB33FE2121A}"/>
              </a:ext>
            </a:extLst>
          </p:cNvPr>
          <p:cNvGraphicFramePr>
            <a:graphicFrameLocks/>
          </p:cNvGraphicFramePr>
          <p:nvPr/>
        </p:nvGraphicFramePr>
        <p:xfrm>
          <a:off x="3021446" y="3614738"/>
          <a:ext cx="4906448" cy="2992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3507272-8093-4248-BC83-3CDCB7AA7EBC}"/>
              </a:ext>
            </a:extLst>
          </p:cNvPr>
          <p:cNvGraphicFramePr>
            <a:graphicFrameLocks/>
          </p:cNvGraphicFramePr>
          <p:nvPr/>
        </p:nvGraphicFramePr>
        <p:xfrm>
          <a:off x="7433628" y="3864384"/>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118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35996</TotalTime>
  <Words>975</Words>
  <Application>Microsoft Office PowerPoint</Application>
  <PresentationFormat>Widescreen</PresentationFormat>
  <Paragraphs>145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Data from the RF source questionnaire (Spring 2023)</vt:lpstr>
      <vt:lpstr>Questionnaire</vt:lpstr>
      <vt:lpstr>Sources Development</vt:lpstr>
      <vt:lpstr>Capabilities and development</vt:lpstr>
      <vt:lpstr>Conclusions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 Syratchev</dc:creator>
  <cp:lastModifiedBy>Igor Syratchev</cp:lastModifiedBy>
  <cp:revision>63</cp:revision>
  <cp:lastPrinted>2023-05-31T11:24:05Z</cp:lastPrinted>
  <dcterms:created xsi:type="dcterms:W3CDTF">2023-05-22T12:58:43Z</dcterms:created>
  <dcterms:modified xsi:type="dcterms:W3CDTF">2023-10-16T10:47:13Z</dcterms:modified>
</cp:coreProperties>
</file>