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35"/>
  </p:notesMasterIdLst>
  <p:handoutMasterIdLst>
    <p:handoutMasterId r:id="rId36"/>
  </p:handoutMasterIdLst>
  <p:sldIdLst>
    <p:sldId id="270" r:id="rId2"/>
    <p:sldId id="258" r:id="rId3"/>
    <p:sldId id="280" r:id="rId4"/>
    <p:sldId id="310" r:id="rId5"/>
    <p:sldId id="275" r:id="rId6"/>
    <p:sldId id="276" r:id="rId7"/>
    <p:sldId id="278" r:id="rId8"/>
    <p:sldId id="279" r:id="rId9"/>
    <p:sldId id="282" r:id="rId10"/>
    <p:sldId id="281" r:id="rId11"/>
    <p:sldId id="291" r:id="rId12"/>
    <p:sldId id="326" r:id="rId13"/>
    <p:sldId id="296" r:id="rId14"/>
    <p:sldId id="300" r:id="rId15"/>
    <p:sldId id="295" r:id="rId16"/>
    <p:sldId id="297" r:id="rId17"/>
    <p:sldId id="298" r:id="rId18"/>
    <p:sldId id="299" r:id="rId19"/>
    <p:sldId id="301" r:id="rId20"/>
    <p:sldId id="302" r:id="rId21"/>
    <p:sldId id="304" r:id="rId22"/>
    <p:sldId id="305" r:id="rId23"/>
    <p:sldId id="308" r:id="rId24"/>
    <p:sldId id="324" r:id="rId25"/>
    <p:sldId id="325" r:id="rId26"/>
    <p:sldId id="312" r:id="rId27"/>
    <p:sldId id="313" r:id="rId28"/>
    <p:sldId id="314" r:id="rId29"/>
    <p:sldId id="315" r:id="rId30"/>
    <p:sldId id="318" r:id="rId31"/>
    <p:sldId id="319" r:id="rId32"/>
    <p:sldId id="309" r:id="rId33"/>
    <p:sldId id="26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o Qiang" initials="GQ" lastIdx="1" clrIdx="0">
    <p:extLst>
      <p:ext uri="{19B8F6BF-5375-455C-9EA6-DF929625EA0E}">
        <p15:presenceInfo xmlns:p15="http://schemas.microsoft.com/office/powerpoint/2012/main" userId="831c2e5cafeb6d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49F"/>
    <a:srgbClr val="5C307D"/>
    <a:srgbClr val="FFFFFF"/>
    <a:srgbClr val="F6F4F7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86" autoAdjust="0"/>
    <p:restoredTop sz="75707" autoAdjust="0"/>
  </p:normalViewPr>
  <p:slideViewPr>
    <p:cSldViewPr snapToGrid="0" snapToObjects="1">
      <p:cViewPr varScale="1">
        <p:scale>
          <a:sx n="74" d="100"/>
          <a:sy n="74" d="100"/>
        </p:scale>
        <p:origin x="56" y="108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576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426B59-0DF8-4298-8BBC-736F11582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ED6B7-FE25-423F-9F4E-55B169A1A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CC591-B000-4183-B75D-5B69FB38A96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B96A9-E9DD-4C5A-82D4-DC527716AC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E2A3A-6E5E-4181-B538-E8A7024BC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2A0C7-0DE8-4DDE-B538-FB3392D3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5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266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859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058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5945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1470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579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882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266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761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1918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081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285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579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0434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7650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1990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498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76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733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3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89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30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008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Let’s go to the overview of accelerator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272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065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 userDrawn="1"/>
        </p:nvGrpSpPr>
        <p:grpSpPr>
          <a:xfrm>
            <a:off x="599228" y="1736376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1071531" cy="867934"/>
            </a:xfrm>
            <a:prstGeom prst="halfFrame">
              <a:avLst>
                <a:gd name="adj1" fmla="val 23474"/>
                <a:gd name="adj2" fmla="val 234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9708443" y="3658705"/>
              <a:ext cx="1884329" cy="166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94A483F-9AA2-A24C-BA23-AD5256267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087" y="408389"/>
            <a:ext cx="3387789" cy="1072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FE9298-60C2-9548-BC1E-E8694904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4"/>
            <a:ext cx="10265664" cy="1356406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60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B6C974-93C8-E54E-BB6E-3C1FE452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D234-0D1D-4932-A4FE-51864CF355D5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14F29B-65DE-874C-8CAC-555B12D9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4AD2F4-C9C1-DF44-9EAC-2625A390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4" name="图片 12">
            <a:extLst>
              <a:ext uri="{FF2B5EF4-FFF2-40B4-BE49-F238E27FC236}">
                <a16:creationId xmlns:a16="http://schemas.microsoft.com/office/drawing/2014/main" id="{E48E3783-64E7-48EB-807F-1DFBD96457B9}"/>
              </a:ext>
            </a:extLst>
          </p:cNvPr>
          <p:cNvPicPr/>
          <p:nvPr userDrawn="1"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067" y="6026909"/>
            <a:ext cx="5600700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7" y="4962423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3C09-8ADF-4BD8-B1D0-16CC6BDB998E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34F0-51B1-4B1E-AF73-4168E652B132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1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32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5" y="675732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AE5D-A921-4500-B15D-1B730A4104F8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6" y="2118171"/>
            <a:ext cx="10178927" cy="3602477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6246" y="6486556"/>
            <a:ext cx="2844799" cy="365125"/>
          </a:xfrm>
        </p:spPr>
        <p:txBody>
          <a:bodyPr/>
          <a:lstStyle/>
          <a:p>
            <a:fld id="{A6E6C4E7-18EB-44AE-B711-3E3915F2193D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2177" y="6482230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8591" y="6486556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4" y="490444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41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F32880-473D-074E-B873-310394DC145B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067" y="6026909"/>
            <a:ext cx="5600700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0840DB-BDFB-4C8F-989D-76F020F0F2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169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502"/>
            <a:ext cx="10521387" cy="36783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5476" y="6497206"/>
            <a:ext cx="2523280" cy="365125"/>
          </a:xfrm>
        </p:spPr>
        <p:txBody>
          <a:bodyPr/>
          <a:lstStyle/>
          <a:p>
            <a:fld id="{96C1134C-B9B4-4C8F-BDE9-FA69F5143A50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5311" y="6492880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427" y="6497206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6" y="2118171"/>
            <a:ext cx="10178927" cy="3602477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6246" y="6486556"/>
            <a:ext cx="2844799" cy="365125"/>
          </a:xfrm>
        </p:spPr>
        <p:txBody>
          <a:bodyPr/>
          <a:lstStyle/>
          <a:p>
            <a:fld id="{A6E6C4E7-18EB-44AE-B711-3E3915F2193D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2177" y="6482230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8591" y="6486556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4" y="490444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41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F32880-473D-074E-B873-310394DC145B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067" y="6026909"/>
            <a:ext cx="5600700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8" y="1736376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B3AEDE27-05BC-DA44-AA23-81C548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9"/>
            <a:ext cx="10265664" cy="13768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35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9"/>
            <a:ext cx="2523280" cy="365125"/>
          </a:xfrm>
        </p:spPr>
        <p:txBody>
          <a:bodyPr/>
          <a:lstStyle/>
          <a:p>
            <a:fld id="{B48B5CDD-032B-481A-902B-1B4502BB6150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9" y="5593003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7" y="5597329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550395-E882-3647-B449-C8E87F86C53D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067" y="6026909"/>
            <a:ext cx="5600700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8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3545" y="6484762"/>
            <a:ext cx="2523280" cy="365125"/>
          </a:xfrm>
        </p:spPr>
        <p:txBody>
          <a:bodyPr/>
          <a:lstStyle/>
          <a:p>
            <a:fld id="{BABA7FA3-16EA-44AD-A768-445E20006D7B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379" y="6480436"/>
            <a:ext cx="65855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1497" y="6484762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900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60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41" y="2250900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60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7089071-C437-48EE-9CE6-535F2F9F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5476" y="6465590"/>
            <a:ext cx="2523280" cy="365125"/>
          </a:xfrm>
        </p:spPr>
        <p:txBody>
          <a:bodyPr/>
          <a:lstStyle/>
          <a:p>
            <a:fld id="{6F99E433-BDBD-478D-A58F-1759D13C1E0C}" type="datetime1">
              <a:rPr kumimoji="1" lang="zh-CN" altLang="en-US" smtClean="0"/>
              <a:t>2023/10/17</a:t>
            </a:fld>
            <a:endParaRPr kumimoji="1"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87599E-80BE-4F09-8A43-24F9BCDD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5311" y="6461264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85E12D-A866-48B7-A570-D7E93C22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3427" y="6465590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919" y="6486562"/>
            <a:ext cx="2523280" cy="365125"/>
          </a:xfrm>
        </p:spPr>
        <p:txBody>
          <a:bodyPr/>
          <a:lstStyle/>
          <a:p>
            <a:fld id="{BAE5943B-8719-41B6-A45D-7969F58CF56D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6751" y="6482236"/>
            <a:ext cx="65855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870" y="6486562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6A76-6162-471E-B4D9-128C20046484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20" y="4914814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4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5C307D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4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5C307D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3545" y="6060176"/>
            <a:ext cx="2523280" cy="365125"/>
          </a:xfrm>
        </p:spPr>
        <p:txBody>
          <a:bodyPr/>
          <a:lstStyle>
            <a:lvl1pPr>
              <a:defRPr>
                <a:solidFill>
                  <a:srgbClr val="5C307D"/>
                </a:solidFill>
              </a:defRPr>
            </a:lvl1pPr>
          </a:lstStyle>
          <a:p>
            <a:fld id="{7D6BFEA4-22EE-47F3-9783-2084546F7E6E}" type="datetime1">
              <a:rPr kumimoji="1" lang="zh-CN" altLang="en-US" smtClean="0"/>
              <a:t>2023/10/17</a:t>
            </a:fld>
            <a:endParaRPr kumimoji="1"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379" y="6055850"/>
            <a:ext cx="6585500" cy="365125"/>
          </a:xfrm>
        </p:spPr>
        <p:txBody>
          <a:bodyPr/>
          <a:lstStyle>
            <a:lvl1pPr>
              <a:defRPr>
                <a:solidFill>
                  <a:srgbClr val="5C307D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1497" y="6060176"/>
            <a:ext cx="1203271" cy="365125"/>
          </a:xfrm>
        </p:spPr>
        <p:txBody>
          <a:bodyPr/>
          <a:lstStyle>
            <a:lvl1pPr>
              <a:defRPr>
                <a:solidFill>
                  <a:srgbClr val="5C307D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7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9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9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F99E433-BDBD-478D-A58F-1759D13C1E0C}" type="datetime1">
              <a:rPr kumimoji="1" lang="zh-CN" altLang="en-US" smtClean="0"/>
              <a:t>2023/10/17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9" y="5593003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7" y="5597329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281EDAD2-3671-BF43-AEFB-C5625113F562}"/>
              </a:ext>
            </a:extLst>
          </p:cNvPr>
          <p:cNvSpPr/>
          <p:nvPr userDrawn="1"/>
        </p:nvSpPr>
        <p:spPr>
          <a:xfrm>
            <a:off x="586673" y="651024"/>
            <a:ext cx="80595" cy="900000"/>
          </a:xfrm>
          <a:prstGeom prst="roundRect">
            <a:avLst>
              <a:gd name="adj" fmla="val 0"/>
            </a:avLst>
          </a:prstGeom>
          <a:solidFill>
            <a:srgbClr val="5C3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88" r:id="rId13"/>
    <p:sldLayoutId id="2147483889" r:id="rId1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rgbClr val="5C307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F005E0-9377-9044-8967-57A41606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057" y="2095196"/>
            <a:ext cx="10265664" cy="1356406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cap="none" dirty="0" smtClean="0"/>
              <a:t>Progress of the VIGAS Project in </a:t>
            </a:r>
            <a:r>
              <a:rPr kumimoji="1" lang="en-US" altLang="zh-CN" sz="4000" cap="none" dirty="0"/>
              <a:t>Tsinghua </a:t>
            </a:r>
            <a:r>
              <a:rPr kumimoji="1" lang="en-US" altLang="zh-CN" sz="4000" cap="none" dirty="0" smtClean="0"/>
              <a:t>University</a:t>
            </a:r>
            <a:r>
              <a:rPr kumimoji="1" lang="en-US" altLang="zh-CN" cap="none" dirty="0" smtClean="0"/>
              <a:t/>
            </a:r>
            <a:br>
              <a:rPr kumimoji="1" lang="en-US" altLang="zh-CN" cap="none" dirty="0" smtClean="0"/>
            </a:br>
            <a:r>
              <a:rPr kumimoji="1" lang="en-US" altLang="zh-CN" sz="1800" cap="none" dirty="0" smtClean="0"/>
              <a:t> </a:t>
            </a:r>
            <a:r>
              <a:rPr kumimoji="1" lang="zh-CN" altLang="en-US" cap="none" dirty="0"/>
              <a:t/>
            </a:r>
            <a:br>
              <a:rPr kumimoji="1" lang="zh-CN" altLang="en-US" cap="none" dirty="0"/>
            </a:br>
            <a:r>
              <a:rPr kumimoji="1" lang="en-US" altLang="zh-CN" sz="3100" cap="none" dirty="0" smtClean="0"/>
              <a:t>VIGAS: </a:t>
            </a:r>
            <a:r>
              <a:rPr lang="en-US" altLang="zh-CN" sz="2700" b="1" u="sng" cap="none" dirty="0" smtClean="0"/>
              <a:t>V</a:t>
            </a:r>
            <a:r>
              <a:rPr lang="en-US" altLang="zh-CN" sz="2700" cap="none" dirty="0" smtClean="0"/>
              <a:t>ery compact </a:t>
            </a:r>
            <a:r>
              <a:rPr lang="en-US" altLang="zh-CN" sz="2700" b="1" u="sng" cap="none" dirty="0" smtClean="0">
                <a:solidFill>
                  <a:srgbClr val="FF0000"/>
                </a:solidFill>
              </a:rPr>
              <a:t>I</a:t>
            </a:r>
            <a:r>
              <a:rPr lang="en-US" altLang="zh-CN" sz="2700" cap="none" dirty="0" smtClean="0">
                <a:solidFill>
                  <a:srgbClr val="FF0000"/>
                </a:solidFill>
              </a:rPr>
              <a:t>nverse-</a:t>
            </a:r>
            <a:r>
              <a:rPr lang="en-US" altLang="zh-CN" sz="2700" cap="none" dirty="0" err="1" smtClean="0">
                <a:solidFill>
                  <a:srgbClr val="FF0000"/>
                </a:solidFill>
              </a:rPr>
              <a:t>compton</a:t>
            </a:r>
            <a:r>
              <a:rPr lang="en-US" altLang="zh-CN" sz="2700" cap="none" dirty="0" smtClean="0">
                <a:solidFill>
                  <a:srgbClr val="FF0000"/>
                </a:solidFill>
              </a:rPr>
              <a:t>-scattering</a:t>
            </a:r>
            <a:r>
              <a:rPr lang="en-US" altLang="zh-CN" sz="2700" cap="none" dirty="0" smtClean="0"/>
              <a:t> </a:t>
            </a:r>
            <a:r>
              <a:rPr lang="en-US" altLang="zh-CN" sz="2700" b="1" u="sng" cap="none" dirty="0" err="1" smtClean="0"/>
              <a:t>GA</a:t>
            </a:r>
            <a:r>
              <a:rPr lang="en-US" altLang="zh-CN" sz="2700" cap="none" dirty="0" err="1" smtClean="0"/>
              <a:t>mma</a:t>
            </a:r>
            <a:r>
              <a:rPr lang="en-US" altLang="zh-CN" sz="2700" cap="none" dirty="0" smtClean="0"/>
              <a:t>-ray </a:t>
            </a:r>
            <a:r>
              <a:rPr lang="en-US" altLang="zh-CN" sz="2700" b="1" u="sng" cap="none" dirty="0" smtClean="0"/>
              <a:t>S</a:t>
            </a:r>
            <a:r>
              <a:rPr lang="en-US" altLang="zh-CN" sz="2700" cap="none" dirty="0" smtClean="0"/>
              <a:t>ource</a:t>
            </a:r>
            <a:endParaRPr kumimoji="1" lang="zh-CN" altLang="en-US" sz="3100" cap="none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56EDC8-6865-C043-9F52-A5101097F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cap="none" dirty="0" smtClean="0"/>
              <a:t>Jiaru Shi</a:t>
            </a:r>
          </a:p>
          <a:p>
            <a:r>
              <a:rPr kumimoji="1" lang="en-US" altLang="zh-CN" cap="none" dirty="0" smtClean="0"/>
              <a:t>on behalf of  VIGAS </a:t>
            </a:r>
            <a:r>
              <a:rPr kumimoji="1" lang="en-US" altLang="zh-CN" cap="none" dirty="0"/>
              <a:t>team</a:t>
            </a:r>
            <a:r>
              <a:rPr kumimoji="1" lang="en-US" altLang="zh-CN" cap="none" dirty="0" smtClean="0"/>
              <a:t> in THU</a:t>
            </a:r>
          </a:p>
          <a:p>
            <a:r>
              <a:rPr kumimoji="1" lang="en-US" altLang="zh-CN" dirty="0" smtClean="0"/>
              <a:t>2023.10.18</a:t>
            </a:r>
            <a:endParaRPr kumimoji="1"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3FB03-77AA-4E12-BB5D-CEA43379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F072F0-EB9E-4C61-97A4-7F4F520CD3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905" y="504329"/>
            <a:ext cx="1161901" cy="870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6837" y="369116"/>
            <a:ext cx="914400" cy="1258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9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773E4-0896-4E63-825C-43B06E81C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39523"/>
            <a:ext cx="9144000" cy="42957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C4C11-99B7-4F24-9012-19E296F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6158" y="6535300"/>
            <a:ext cx="902453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E4196-C3DD-4991-8593-E0D3F5E4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accelerator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37EB1-AA85-4B55-ADB1-B9A11204555E}"/>
              </a:ext>
            </a:extLst>
          </p:cNvPr>
          <p:cNvSpPr/>
          <p:nvPr/>
        </p:nvSpPr>
        <p:spPr>
          <a:xfrm>
            <a:off x="1561253" y="1710272"/>
            <a:ext cx="2358768" cy="382992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D56C3-31C6-4706-BD35-1D1B0E3327A8}"/>
              </a:ext>
            </a:extLst>
          </p:cNvPr>
          <p:cNvSpPr/>
          <p:nvPr/>
        </p:nvSpPr>
        <p:spPr>
          <a:xfrm>
            <a:off x="3920021" y="1710272"/>
            <a:ext cx="4671952" cy="382992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98662-FA70-485C-AAAF-3D628AB1E481}"/>
              </a:ext>
            </a:extLst>
          </p:cNvPr>
          <p:cNvSpPr txBox="1"/>
          <p:nvPr/>
        </p:nvSpPr>
        <p:spPr>
          <a:xfrm>
            <a:off x="1744138" y="180819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band injector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BFB77-ACEB-4317-A88E-714B6BEDE603}"/>
              </a:ext>
            </a:extLst>
          </p:cNvPr>
          <p:cNvSpPr txBox="1"/>
          <p:nvPr/>
        </p:nvSpPr>
        <p:spPr>
          <a:xfrm>
            <a:off x="3957274" y="17759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band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48A3C-3F86-42A9-9F8D-E7CEF5C2840B}"/>
              </a:ext>
            </a:extLst>
          </p:cNvPr>
          <p:cNvSpPr/>
          <p:nvPr/>
        </p:nvSpPr>
        <p:spPr>
          <a:xfrm>
            <a:off x="8590053" y="1715162"/>
            <a:ext cx="2040694" cy="382992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48260D-EA18-41F6-BF63-9BAB75BEB7D8}"/>
              </a:ext>
            </a:extLst>
          </p:cNvPr>
          <p:cNvSpPr txBox="1"/>
          <p:nvPr/>
        </p:nvSpPr>
        <p:spPr>
          <a:xfrm>
            <a:off x="8838149" y="1894076"/>
            <a:ext cx="148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and diagnostics</a:t>
            </a:r>
          </a:p>
        </p:txBody>
      </p:sp>
    </p:spTree>
    <p:extLst>
      <p:ext uri="{BB962C8B-B14F-4D97-AF65-F5344CB8AC3E}">
        <p14:creationId xmlns:p14="http://schemas.microsoft.com/office/powerpoint/2010/main" val="417254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86" y="1105752"/>
            <a:ext cx="10041623" cy="50339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D42FE-9B34-478D-B55E-D6F04509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15A25-A6AF-4742-A34C-9BBF1F3B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8" y="-82473"/>
            <a:ext cx="10521388" cy="1015200"/>
          </a:xfrm>
        </p:spPr>
        <p:txBody>
          <a:bodyPr/>
          <a:lstStyle/>
          <a:p>
            <a:r>
              <a:rPr lang="en-US" dirty="0"/>
              <a:t>Overview of accelerator system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2412D0-B973-4107-8F85-42CF56048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641" y="3932088"/>
            <a:ext cx="4231818" cy="26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3CB86-EA51-4C44-BF96-AE81F510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1791"/>
          </a:xfrm>
        </p:spPr>
        <p:txBody>
          <a:bodyPr>
            <a:normAutofit/>
          </a:bodyPr>
          <a:lstStyle/>
          <a:p>
            <a:r>
              <a:rPr lang="en-US" dirty="0"/>
              <a:t>Beam dynamics and photon generation simulation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59A819-10E2-4C21-AED7-9F7B3289D0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82353" y="1127013"/>
            <a:ext cx="538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S-band injector and X-band main </a:t>
            </a:r>
            <a:r>
              <a:rPr lang="en-US" sz="2000" dirty="0" err="1"/>
              <a:t>linac</a:t>
            </a:r>
            <a:endParaRPr lang="en-US" sz="2000" dirty="0"/>
          </a:p>
          <a:p>
            <a:pPr lvl="1"/>
            <a:r>
              <a:rPr lang="en-US" sz="1600" dirty="0"/>
              <a:t>S-band RF </a:t>
            </a:r>
            <a:r>
              <a:rPr lang="en-US" sz="1600" dirty="0" err="1"/>
              <a:t>buncher</a:t>
            </a:r>
            <a:endParaRPr lang="en-US" sz="1600" dirty="0"/>
          </a:p>
          <a:p>
            <a:pPr lvl="1"/>
            <a:r>
              <a:rPr lang="en-US" sz="1600" dirty="0"/>
              <a:t>50-350MeV beam</a:t>
            </a:r>
          </a:p>
          <a:p>
            <a:pPr lvl="1"/>
            <a:r>
              <a:rPr lang="en-US" sz="1800" dirty="0"/>
              <a:t>0.6mm*</a:t>
            </a:r>
            <a:r>
              <a:rPr lang="en-US" sz="1800" dirty="0" err="1"/>
              <a:t>mrad</a:t>
            </a:r>
            <a:endParaRPr lang="en-US" sz="1800" dirty="0"/>
          </a:p>
          <a:p>
            <a:pPr lvl="1"/>
            <a:r>
              <a:rPr lang="en-US" sz="1800" dirty="0"/>
              <a:t> &lt; 2ps, </a:t>
            </a:r>
            <a:r>
              <a:rPr lang="en-US" altLang="zh-CN" sz="1800" dirty="0"/>
              <a:t>E spread &lt;0.3%</a:t>
            </a:r>
          </a:p>
          <a:p>
            <a:pPr lvl="1"/>
            <a:r>
              <a:rPr lang="en-US" sz="1800" dirty="0"/>
              <a:t>Size &lt;20um </a:t>
            </a:r>
          </a:p>
          <a:p>
            <a:pPr lvl="1"/>
            <a:r>
              <a:rPr lang="en-US" sz="1800" dirty="0"/>
              <a:t>Transverse jitter &lt;3um</a:t>
            </a:r>
          </a:p>
          <a:p>
            <a:pPr lvl="1"/>
            <a:r>
              <a:rPr lang="en-US" sz="1800" dirty="0"/>
              <a:t>Rep. 10 Hz</a:t>
            </a:r>
          </a:p>
          <a:p>
            <a:r>
              <a:rPr lang="en-US" sz="2200" dirty="0"/>
              <a:t>In simulation (CAIN)</a:t>
            </a:r>
          </a:p>
          <a:p>
            <a:pPr lvl="1"/>
            <a:r>
              <a:rPr lang="en-US" altLang="zh-CN" sz="1600" dirty="0"/>
              <a:t>Photons at </a:t>
            </a:r>
            <a:r>
              <a:rPr lang="en-US" sz="1600" dirty="0"/>
              <a:t>200pC, 10Hz</a:t>
            </a:r>
          </a:p>
          <a:p>
            <a:pPr lvl="1"/>
            <a:r>
              <a:rPr lang="en-US" altLang="zh-CN" sz="1600" dirty="0"/>
              <a:t>2</a:t>
            </a:r>
            <a:r>
              <a:rPr lang="en-US" sz="1600" dirty="0"/>
              <a:t>e9@800nm photons/s</a:t>
            </a:r>
          </a:p>
          <a:p>
            <a:pPr lvl="1"/>
            <a:r>
              <a:rPr lang="en-US" sz="1600" dirty="0"/>
              <a:t>5e8@400nm photons/s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For 1.5% bandwidth fact of 1/100</a:t>
            </a:r>
          </a:p>
          <a:p>
            <a:pPr lvl="1"/>
            <a:endParaRPr lang="en-US" sz="18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166C04-A105-4F72-A679-CA269F74F467}"/>
              </a:ext>
            </a:extLst>
          </p:cNvPr>
          <p:cNvGrpSpPr/>
          <p:nvPr/>
        </p:nvGrpSpPr>
        <p:grpSpPr>
          <a:xfrm>
            <a:off x="4145640" y="1677814"/>
            <a:ext cx="5191130" cy="4107624"/>
            <a:chOff x="4002337" y="1643452"/>
            <a:chExt cx="5191130" cy="4107624"/>
          </a:xfrm>
        </p:grpSpPr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E27EACE1-AB22-46B4-84E1-030ADC3B7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707" y="1643452"/>
              <a:ext cx="2651760" cy="1988820"/>
            </a:xfrm>
            <a:prstGeom prst="rect">
              <a:avLst/>
            </a:prstGeom>
          </p:spPr>
        </p:pic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2A4D246C-F13C-41B2-988E-EDA2544D9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4828" y="3697264"/>
              <a:ext cx="2651760" cy="1988820"/>
            </a:xfrm>
            <a:prstGeom prst="rect">
              <a:avLst/>
            </a:prstGeom>
          </p:spPr>
        </p:pic>
        <p:pic>
          <p:nvPicPr>
            <p:cNvPr id="7" name="Picture 25">
              <a:extLst>
                <a:ext uri="{FF2B5EF4-FFF2-40B4-BE49-F238E27FC236}">
                  <a16:creationId xmlns:a16="http://schemas.microsoft.com/office/drawing/2014/main" id="{876C15F8-FD19-45F8-A3B7-DC217B76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3721" y="3762256"/>
              <a:ext cx="2651760" cy="1988820"/>
            </a:xfrm>
            <a:prstGeom prst="rect">
              <a:avLst/>
            </a:prstGeom>
          </p:spPr>
        </p:pic>
        <p:pic>
          <p:nvPicPr>
            <p:cNvPr id="8" name="Content Placeholder 8">
              <a:extLst>
                <a:ext uri="{FF2B5EF4-FFF2-40B4-BE49-F238E27FC236}">
                  <a16:creationId xmlns:a16="http://schemas.microsoft.com/office/drawing/2014/main" id="{943054DF-5BA0-45A4-961A-DAED5CC53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2337" y="1669955"/>
              <a:ext cx="2667740" cy="2000806"/>
            </a:xfrm>
            <a:prstGeom prst="rect">
              <a:avLst/>
            </a:prstGeom>
          </p:spPr>
        </p:pic>
      </p:grpSp>
      <p:pic>
        <p:nvPicPr>
          <p:cNvPr id="4097" name="图片 2">
            <a:extLst>
              <a:ext uri="{FF2B5EF4-FFF2-40B4-BE49-F238E27FC236}">
                <a16:creationId xmlns:a16="http://schemas.microsoft.com/office/drawing/2014/main" id="{D826470C-7153-439D-8BCE-4CC839E4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421" y="1581460"/>
            <a:ext cx="3078163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AEBB95C-D9CA-4402-A10E-A94AEBC624AD}"/>
              </a:ext>
            </a:extLst>
          </p:cNvPr>
          <p:cNvSpPr/>
          <p:nvPr/>
        </p:nvSpPr>
        <p:spPr>
          <a:xfrm>
            <a:off x="9107998" y="4126986"/>
            <a:ext cx="2991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Gamma Spectrum </a:t>
            </a:r>
            <a:r>
              <a:rPr lang="en-US" altLang="zh-CN" dirty="0" err="1"/>
              <a:t>v.s</a:t>
            </a:r>
            <a:r>
              <a:rPr lang="en-US" altLang="zh-CN" dirty="0"/>
              <a:t>. c angle</a:t>
            </a:r>
          </a:p>
          <a:p>
            <a:r>
              <a:rPr lang="en-US" altLang="zh-CN" dirty="0"/>
              <a:t>Case:360</a:t>
            </a:r>
            <a:r>
              <a:rPr lang="en-US" dirty="0"/>
              <a:t>MeV-200pC-800nm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6CFD97-E730-430E-BCE1-2700DAABEAC7}"/>
              </a:ext>
            </a:extLst>
          </p:cNvPr>
          <p:cNvSpPr txBox="1"/>
          <p:nvPr/>
        </p:nvSpPr>
        <p:spPr>
          <a:xfrm>
            <a:off x="5947683" y="5939395"/>
            <a:ext cx="26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parameters in simul.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F2AE45-FB9C-426F-9C55-BD0D2F423E45}"/>
              </a:ext>
            </a:extLst>
          </p:cNvPr>
          <p:cNvSpPr/>
          <p:nvPr/>
        </p:nvSpPr>
        <p:spPr>
          <a:xfrm>
            <a:off x="5809739" y="1212128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S-band RF </a:t>
            </a:r>
            <a:r>
              <a:rPr lang="en-US" dirty="0" err="1"/>
              <a:t>buncher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71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C6E83-A2F7-48FE-AE12-7CDBC3272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 band injector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A1D629-A5A3-4F40-99CC-BFDFDA42A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B2975-58A4-4547-A01B-7ED4AA22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003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4B2B3-5AB0-4BF9-9294-09DB7C3C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6752" y="6486562"/>
            <a:ext cx="1687250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1000" smtClean="0"/>
              <a:t>14</a:t>
            </a:fld>
            <a:endParaRPr kumimoji="1" lang="zh-CN" altLang="en-US" sz="1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C8436B-9CC4-4B26-B935-A3CB63C2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BAND WAVEGUIDE 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14CFF8-CE55-4669-8F1B-59A515DDEC56}"/>
              </a:ext>
            </a:extLst>
          </p:cNvPr>
          <p:cNvGrpSpPr/>
          <p:nvPr/>
        </p:nvGrpSpPr>
        <p:grpSpPr>
          <a:xfrm>
            <a:off x="835307" y="1433973"/>
            <a:ext cx="5598099" cy="5029200"/>
            <a:chOff x="53230" y="1755422"/>
            <a:chExt cx="5598099" cy="5029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FEC7B4-54DF-42EE-92EE-B970B8ECE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0" y="1755422"/>
              <a:ext cx="5598099" cy="50292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73EF3D1-00C5-4426-A968-79DC03518D26}"/>
                </a:ext>
              </a:extLst>
            </p:cNvPr>
            <p:cNvCxnSpPr/>
            <p:nvPr/>
          </p:nvCxnSpPr>
          <p:spPr>
            <a:xfrm>
              <a:off x="3540244" y="2669852"/>
              <a:ext cx="850832" cy="112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651EB6-36E5-486D-9A6B-957DABDCF425}"/>
                </a:ext>
              </a:extLst>
            </p:cNvPr>
            <p:cNvSpPr txBox="1"/>
            <p:nvPr/>
          </p:nvSpPr>
          <p:spPr>
            <a:xfrm>
              <a:off x="4391076" y="2597653"/>
              <a:ext cx="1082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circulator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6C4C6B0-C7B7-4E72-B2F5-CC47F7BF9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544" y="2709785"/>
              <a:ext cx="1213211" cy="72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104058-7376-407A-BC43-5EC48D319AAB}"/>
                </a:ext>
              </a:extLst>
            </p:cNvPr>
            <p:cNvSpPr txBox="1"/>
            <p:nvPr/>
          </p:nvSpPr>
          <p:spPr>
            <a:xfrm>
              <a:off x="295899" y="2386619"/>
              <a:ext cx="1000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Power splitter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9C4EDB-890C-4C57-8D6C-5F998B929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409" y="4062044"/>
              <a:ext cx="685924" cy="529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8384C4-2C2C-43D0-9700-EA9C9B145FD3}"/>
                </a:ext>
              </a:extLst>
            </p:cNvPr>
            <p:cNvSpPr txBox="1"/>
            <p:nvPr/>
          </p:nvSpPr>
          <p:spPr>
            <a:xfrm>
              <a:off x="195594" y="4572143"/>
              <a:ext cx="1160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Power attenuator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97E4B28-EB11-41FA-B9A1-BF7BAE294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110" y="3329981"/>
              <a:ext cx="1215550" cy="5715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E99E24-AF9E-42B3-95A2-575E2D933BEE}"/>
                </a:ext>
              </a:extLst>
            </p:cNvPr>
            <p:cNvSpPr txBox="1"/>
            <p:nvPr/>
          </p:nvSpPr>
          <p:spPr>
            <a:xfrm>
              <a:off x="3928831" y="3149160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shifter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10D61B-FAD9-4405-BB62-3DEA17B26E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8494" y="5504231"/>
              <a:ext cx="395842" cy="5445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19A58-ED47-421E-B653-562438A39819}"/>
                </a:ext>
              </a:extLst>
            </p:cNvPr>
            <p:cNvSpPr txBox="1"/>
            <p:nvPr/>
          </p:nvSpPr>
          <p:spPr>
            <a:xfrm>
              <a:off x="350407" y="6048732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photoinjector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1E00FD-398F-4CE1-9FE4-408B74CB0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2717" y="5622402"/>
              <a:ext cx="299706" cy="5445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4B557A-EA75-4E07-BDE8-AAD68B74E585}"/>
                </a:ext>
              </a:extLst>
            </p:cNvPr>
            <p:cNvSpPr txBox="1"/>
            <p:nvPr/>
          </p:nvSpPr>
          <p:spPr>
            <a:xfrm>
              <a:off x="2100626" y="6129035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buncher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1D2B42E-79C9-493A-B22C-09C2C26271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4332" y="4728475"/>
              <a:ext cx="97944" cy="694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83C6A4-827A-4849-8081-527F794BA62E}"/>
                </a:ext>
              </a:extLst>
            </p:cNvPr>
            <p:cNvSpPr txBox="1"/>
            <p:nvPr/>
          </p:nvSpPr>
          <p:spPr>
            <a:xfrm>
              <a:off x="4457920" y="4359143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acc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96C341-ACDB-44D1-877E-B4B9010E01E3}"/>
              </a:ext>
            </a:extLst>
          </p:cNvPr>
          <p:cNvSpPr txBox="1"/>
          <p:nvPr/>
        </p:nvSpPr>
        <p:spPr>
          <a:xfrm>
            <a:off x="6676074" y="1176329"/>
            <a:ext cx="5127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 MW power from Canon E3730A feeds for photoinjector and S acc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5d</a:t>
            </a:r>
            <a:r>
              <a:rPr lang="en-US" altLang="zh-CN" sz="2000" dirty="0"/>
              <a:t>B power splitter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Phase shifter for S acc phase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7.5 MW power from Canon E3772A feeds for buncher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RF loss due to waveguides and components:</a:t>
            </a:r>
          </a:p>
          <a:p>
            <a:endParaRPr lang="en-US" sz="2000" dirty="0"/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E69A4F82-AE0E-411F-A738-E0FD562E3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88608"/>
              </p:ext>
            </p:extLst>
          </p:nvPr>
        </p:nvGraphicFramePr>
        <p:xfrm>
          <a:off x="6814517" y="4162732"/>
          <a:ext cx="470087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8">
                  <a:extLst>
                    <a:ext uri="{9D8B030D-6E8A-4147-A177-3AD203B41FA5}">
                      <a16:colId xmlns:a16="http://schemas.microsoft.com/office/drawing/2014/main" val="4110610915"/>
                    </a:ext>
                  </a:extLst>
                </a:gridCol>
                <a:gridCol w="1634537">
                  <a:extLst>
                    <a:ext uri="{9D8B030D-6E8A-4147-A177-3AD203B41FA5}">
                      <a16:colId xmlns:a16="http://schemas.microsoft.com/office/drawing/2014/main" val="1135631255"/>
                    </a:ext>
                  </a:extLst>
                </a:gridCol>
                <a:gridCol w="1203096">
                  <a:extLst>
                    <a:ext uri="{9D8B030D-6E8A-4147-A177-3AD203B41FA5}">
                      <a16:colId xmlns:a16="http://schemas.microsoft.com/office/drawing/2014/main" val="261009086"/>
                    </a:ext>
                  </a:extLst>
                </a:gridCol>
              </a:tblGrid>
              <a:tr h="392008"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Transmitted power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Needed power</a:t>
                      </a:r>
                    </a:p>
                    <a:p>
                      <a:r>
                        <a:rPr lang="en-US" sz="2000" b="0" dirty="0"/>
                        <a:t>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0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Photoinjector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0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 acc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3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buncher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1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4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3DF7C-2712-459C-BE00-A2CEFA0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3F5848-7152-427B-89CA-7CC00060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band photoinjector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19C1A-2A86-44A9-944B-BF3C37005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466" y="1687647"/>
            <a:ext cx="2197249" cy="3065756"/>
          </a:xfrm>
          <a:prstGeom prst="rect">
            <a:avLst/>
          </a:prstGeom>
        </p:spPr>
      </p:pic>
      <p:graphicFrame>
        <p:nvGraphicFramePr>
          <p:cNvPr id="5" name="表格 13">
            <a:extLst>
              <a:ext uri="{FF2B5EF4-FFF2-40B4-BE49-F238E27FC236}">
                <a16:creationId xmlns:a16="http://schemas.microsoft.com/office/drawing/2014/main" id="{2D8964CA-6E38-4F4D-9481-1E57D3A80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74956"/>
              </p:ext>
            </p:extLst>
          </p:nvPr>
        </p:nvGraphicFramePr>
        <p:xfrm>
          <a:off x="5706483" y="1494736"/>
          <a:ext cx="491066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043">
                  <a:extLst>
                    <a:ext uri="{9D8B030D-6E8A-4147-A177-3AD203B41FA5}">
                      <a16:colId xmlns:a16="http://schemas.microsoft.com/office/drawing/2014/main" val="1580833885"/>
                    </a:ext>
                  </a:extLst>
                </a:gridCol>
                <a:gridCol w="1117316">
                  <a:extLst>
                    <a:ext uri="{9D8B030D-6E8A-4147-A177-3AD203B41FA5}">
                      <a16:colId xmlns:a16="http://schemas.microsoft.com/office/drawing/2014/main" val="2462642560"/>
                    </a:ext>
                  </a:extLst>
                </a:gridCol>
                <a:gridCol w="1349307">
                  <a:extLst>
                    <a:ext uri="{9D8B030D-6E8A-4147-A177-3AD203B41FA5}">
                      <a16:colId xmlns:a16="http://schemas.microsoft.com/office/drawing/2014/main" val="2590822122"/>
                    </a:ext>
                  </a:extLst>
                </a:gridCol>
              </a:tblGrid>
              <a:tr h="334333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Parameters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Value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Unit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13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PI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mode frequency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2856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MHz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27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Q</a:t>
                      </a:r>
                      <a:r>
                        <a:rPr lang="en-US" altLang="zh-CN" sz="2000" baseline="-25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0</a:t>
                      </a:r>
                      <a:endParaRPr lang="zh-CN" altLang="en-US" sz="2000" baseline="-25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14000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4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Coupling coefficient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1-1.3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4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Working field strength</a:t>
                      </a:r>
                      <a:endParaRPr lang="zh-CN" altLang="en-US" sz="2000" baseline="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100-120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MV/m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2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Emitting charge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&gt;200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pC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1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Cathode material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Copper</a:t>
                      </a:r>
                      <a:r>
                        <a:rPr lang="zh-CN" altLang="en-US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Quantum efficiency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4x10</a:t>
                      </a:r>
                      <a:r>
                        <a:rPr lang="en-US" altLang="zh-CN" sz="2000" baseline="30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-5</a:t>
                      </a:r>
                      <a:endParaRPr lang="zh-CN" altLang="en-US" sz="2000" baseline="30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Emittance</a:t>
                      </a:r>
                      <a:endParaRPr lang="zh-CN" altLang="en-US" sz="2000" baseline="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&lt;0.6</a:t>
                      </a:r>
                      <a:endParaRPr lang="zh-CN" altLang="en-US" sz="2000" baseline="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9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Relative quadrupole field strength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&lt;2×10</a:t>
                      </a:r>
                      <a:r>
                        <a:rPr lang="en-US" altLang="zh-CN" sz="2000" baseline="30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-4</a:t>
                      </a:r>
                      <a:endParaRPr lang="zh-CN" altLang="en-US" sz="2000" baseline="30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9517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C9B8D2B-3943-49DA-A2EE-C59648911F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548" y="5132996"/>
            <a:ext cx="3699083" cy="1275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6F58C-8765-4A38-8BE8-147949AF0943}"/>
              </a:ext>
            </a:extLst>
          </p:cNvPr>
          <p:cNvSpPr txBox="1"/>
          <p:nvPr/>
        </p:nvSpPr>
        <p:spPr>
          <a:xfrm>
            <a:off x="2029505" y="6550228"/>
            <a:ext cx="5257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Zheng,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Lianmin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et al.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NIMA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834 (2016): 98-107.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839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BAA49F-479E-4EAD-8321-E5C5A94C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31135-859E-49E5-81B7-81CEAB88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band buncher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6CE96-FD43-4827-9E4F-B050BE3E0F7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80" y="1428046"/>
            <a:ext cx="3141285" cy="2800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表格 13">
            <a:extLst>
              <a:ext uri="{FF2B5EF4-FFF2-40B4-BE49-F238E27FC236}">
                <a16:creationId xmlns:a16="http://schemas.microsoft.com/office/drawing/2014/main" id="{8CE95309-6C26-46DE-BB76-BAB69495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47791"/>
              </p:ext>
            </p:extLst>
          </p:nvPr>
        </p:nvGraphicFramePr>
        <p:xfrm>
          <a:off x="4707194" y="1184038"/>
          <a:ext cx="702900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640">
                  <a:extLst>
                    <a:ext uri="{9D8B030D-6E8A-4147-A177-3AD203B41FA5}">
                      <a16:colId xmlns:a16="http://schemas.microsoft.com/office/drawing/2014/main" val="1580833885"/>
                    </a:ext>
                  </a:extLst>
                </a:gridCol>
                <a:gridCol w="1528973">
                  <a:extLst>
                    <a:ext uri="{9D8B030D-6E8A-4147-A177-3AD203B41FA5}">
                      <a16:colId xmlns:a16="http://schemas.microsoft.com/office/drawing/2014/main" val="2462642560"/>
                    </a:ext>
                  </a:extLst>
                </a:gridCol>
                <a:gridCol w="1519391">
                  <a:extLst>
                    <a:ext uri="{9D8B030D-6E8A-4147-A177-3AD203B41FA5}">
                      <a16:colId xmlns:a16="http://schemas.microsoft.com/office/drawing/2014/main" val="2590822122"/>
                    </a:ext>
                  </a:extLst>
                </a:gridCol>
              </a:tblGrid>
              <a:tr h="334333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Parameters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Value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Unit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13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PI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mode frequency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2.856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GHz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27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Q</a:t>
                      </a:r>
                      <a:r>
                        <a:rPr lang="en-US" altLang="zh-CN" sz="2000" baseline="-25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0</a:t>
                      </a:r>
                      <a:endParaRPr lang="zh-CN" altLang="en-US" sz="2000" baseline="-25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17000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4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Coupling coefficient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1.2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4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Shunt impedance</a:t>
                      </a:r>
                      <a:endParaRPr lang="zh-CN" altLang="en-US" sz="2000" baseline="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50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MΩ/m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2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Working field strength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23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MV/m</a:t>
                      </a:r>
                      <a:endParaRPr lang="zh-CN" altLang="en-US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0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Relative quadrupole field strength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aseline="0" dirty="0">
                          <a:latin typeface="+mn-lt"/>
                          <a:ea typeface="微软雅黑" panose="020B0503020204020204" pitchFamily="34" charset="-122"/>
                          <a:cs typeface="Heiti SC Light"/>
                        </a:rPr>
                        <a:t>&lt;5e-4</a:t>
                      </a:r>
                      <a:endParaRPr lang="zh-CN" altLang="en-US" sz="2000" baseline="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000" dirty="0">
                        <a:latin typeface="+mn-lt"/>
                        <a:ea typeface="微软雅黑" panose="020B0503020204020204" pitchFamily="34" charset="-122"/>
                        <a:cs typeface="Heiti SC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951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25FBBF-1BEB-4E64-8BF9-F5C1060B69E8}"/>
              </a:ext>
            </a:extLst>
          </p:cNvPr>
          <p:cNvSpPr txBox="1"/>
          <p:nvPr/>
        </p:nvSpPr>
        <p:spPr>
          <a:xfrm>
            <a:off x="985685" y="405397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field along axis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26D637-5216-4B98-88FB-D519C07F93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4" y="4434803"/>
            <a:ext cx="4708305" cy="17572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F7A9F5-88E6-4B7E-99B5-523578294C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46997" y="3023478"/>
            <a:ext cx="1899881" cy="43302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28F6D3-D90F-43C4-AE58-2159D937F5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132" y="4468664"/>
            <a:ext cx="2052429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0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EFD14-8064-4CC7-BEEA-429544B1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546F4-4D55-4553-A88B-D19C6224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BAND acc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B5356C-BD55-4240-8176-86E2B5D20BE8}"/>
                  </a:ext>
                </a:extLst>
              </p:cNvPr>
              <p:cNvSpPr txBox="1"/>
              <p:nvPr/>
            </p:nvSpPr>
            <p:spPr>
              <a:xfrm>
                <a:off x="1101370" y="1646926"/>
                <a:ext cx="1356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iti SC Light"/>
                      </a:rPr>
                      <m:t>3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iti SC Light"/>
                      </a:rPr>
                      <m:t>𝜋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iti SC Light"/>
                      </a:rPr>
                      <m:t>/4</m:t>
                    </m:r>
                  </m:oMath>
                </a14:m>
                <a:r>
                  <a:rPr lang="en-US" dirty="0" smtClean="0"/>
                  <a:t> mode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B5356C-BD55-4240-8176-86E2B5D2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70" y="1646926"/>
                <a:ext cx="1356590" cy="369332"/>
              </a:xfrm>
              <a:prstGeom prst="rect">
                <a:avLst/>
              </a:prstGeom>
              <a:blipFill>
                <a:blip r:embed="rId3"/>
                <a:stretch>
                  <a:fillRect t="-8197" r="-270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EDAB6DD-F354-440E-8D3D-0ABDE6D9437D}"/>
              </a:ext>
            </a:extLst>
          </p:cNvPr>
          <p:cNvGrpSpPr/>
          <p:nvPr/>
        </p:nvGrpSpPr>
        <p:grpSpPr>
          <a:xfrm>
            <a:off x="302004" y="2362927"/>
            <a:ext cx="4988504" cy="3832039"/>
            <a:chOff x="107245" y="2448895"/>
            <a:chExt cx="4740410" cy="36414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D042AE-D5D0-4B0E-B7E3-E85E9A6F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45" y="2448895"/>
              <a:ext cx="4740410" cy="364146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7A6A3A-A3C5-422A-8593-2875DA9542EC}"/>
                </a:ext>
              </a:extLst>
            </p:cNvPr>
            <p:cNvSpPr/>
            <p:nvPr/>
          </p:nvSpPr>
          <p:spPr>
            <a:xfrm>
              <a:off x="412045" y="4030133"/>
              <a:ext cx="3821288" cy="389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9C76F9-7317-49BD-A645-6B3D53A0C2BF}"/>
                </a:ext>
              </a:extLst>
            </p:cNvPr>
            <p:cNvSpPr/>
            <p:nvPr/>
          </p:nvSpPr>
          <p:spPr>
            <a:xfrm>
              <a:off x="1765789" y="2682523"/>
              <a:ext cx="204122" cy="246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4C8CF-36BA-465B-9FCD-1918CDFCAC1F}"/>
                </a:ext>
              </a:extLst>
            </p:cNvPr>
            <p:cNvSpPr/>
            <p:nvPr/>
          </p:nvSpPr>
          <p:spPr>
            <a:xfrm>
              <a:off x="207923" y="4611176"/>
              <a:ext cx="204122" cy="246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CCD26F-17CD-45D3-A0FB-3ECE43C12D5D}"/>
                </a:ext>
              </a:extLst>
            </p:cNvPr>
            <p:cNvSpPr/>
            <p:nvPr/>
          </p:nvSpPr>
          <p:spPr>
            <a:xfrm>
              <a:off x="3148678" y="4560376"/>
              <a:ext cx="204122" cy="246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3">
                <a:extLst>
                  <a:ext uri="{FF2B5EF4-FFF2-40B4-BE49-F238E27FC236}">
                    <a16:creationId xmlns:a16="http://schemas.microsoft.com/office/drawing/2014/main" id="{61DA4204-A158-4B74-B2FA-746C7A5DC6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442519"/>
                  </p:ext>
                </p:extLst>
              </p:nvPr>
            </p:nvGraphicFramePr>
            <p:xfrm>
              <a:off x="5949457" y="942246"/>
              <a:ext cx="5083320" cy="525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853">
                      <a:extLst>
                        <a:ext uri="{9D8B030D-6E8A-4147-A177-3AD203B41FA5}">
                          <a16:colId xmlns:a16="http://schemas.microsoft.com/office/drawing/2014/main" val="1580833885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462642560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2590822122"/>
                        </a:ext>
                      </a:extLst>
                    </a:gridCol>
                  </a:tblGrid>
                  <a:tr h="334333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Parameters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New Design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3-m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32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Frequency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2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Phase advance</a:t>
                          </a:r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3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𝜋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18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2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𝜋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6447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Length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1.535 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3.048 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241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Cell number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39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86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227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Iris radius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10.22-8.13 mm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13.11-9.55 mm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07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Iris thickness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5.7 mm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5.8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92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Iris elliptical ratio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1.8 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1.3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1800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Filling time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1050 ns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830 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047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Group velocity</a:t>
                          </a:r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0.72%-0.30%</a:t>
                          </a:r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2.04%-0.65%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5799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Shunt impedance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66-72 MΩ/m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53-60 MΩ/m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932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Average Gradient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25.8 MV/m@ 21MW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14.5 MV/m@ 30MW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934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3">
                <a:extLst>
                  <a:ext uri="{FF2B5EF4-FFF2-40B4-BE49-F238E27FC236}">
                    <a16:creationId xmlns:a16="http://schemas.microsoft.com/office/drawing/2014/main" id="{61DA4204-A158-4B74-B2FA-746C7A5DC6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442519"/>
                  </p:ext>
                </p:extLst>
              </p:nvPr>
            </p:nvGraphicFramePr>
            <p:xfrm>
              <a:off x="5949457" y="942246"/>
              <a:ext cx="5083320" cy="525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853">
                      <a:extLst>
                        <a:ext uri="{9D8B030D-6E8A-4147-A177-3AD203B41FA5}">
                          <a16:colId xmlns:a16="http://schemas.microsoft.com/office/drawing/2014/main" val="1580833885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462642560"/>
                        </a:ext>
                      </a:extLst>
                    </a:gridCol>
                    <a:gridCol w="1727200">
                      <a:extLst>
                        <a:ext uri="{9D8B030D-6E8A-4147-A177-3AD203B41FA5}">
                          <a16:colId xmlns:a16="http://schemas.microsoft.com/office/drawing/2014/main" val="259082212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Parameters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New Design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3-m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32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Frequency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2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Phase advance</a:t>
                          </a:r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6441" t="-206557" r="-102847" b="-11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4366" t="-206557" r="-1761" b="-11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6447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Length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1.535 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3.048 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241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Cell number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39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86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227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Iris radius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10.22-8.13 mm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13.11-9.55 mm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07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Iris thickness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5.7 mm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5.8 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928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Iris elliptical ratio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1.8 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1.3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1800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Filling time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1050 ns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830 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047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Group velocity</a:t>
                          </a:r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0.72%-0.30%</a:t>
                          </a:r>
                          <a:endParaRPr lang="zh-CN" altLang="en-US" sz="1800" kern="1200" dirty="0">
                            <a:solidFill>
                              <a:srgbClr val="FF0000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rgbClr val="FF0000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2.04%-0.65%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5799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Shunt impedance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66-72 MΩ/m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53-60 MΩ/m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9321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Average Gradient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25.8 MV/m@ 21MW</a:t>
                          </a:r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189" rtl="0" eaLnBrk="1" latinLnBrk="0" hangingPunct="1"/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14.5 MV/m@ 30MW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93497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ECE89EF-330E-4318-BF7A-FF0935851BFC}"/>
              </a:ext>
            </a:extLst>
          </p:cNvPr>
          <p:cNvSpPr txBox="1"/>
          <p:nvPr/>
        </p:nvSpPr>
        <p:spPr>
          <a:xfrm>
            <a:off x="1594822" y="6550340"/>
            <a:ext cx="3390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*Lin,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Xiancai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NST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468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EFD14-8064-4CC7-BEEA-429544B1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546F4-4D55-4553-A88B-D19C6224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BAND acc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E89EF-330E-4318-BF7A-FF0935851BFC}"/>
              </a:ext>
            </a:extLst>
          </p:cNvPr>
          <p:cNvSpPr txBox="1"/>
          <p:nvPr/>
        </p:nvSpPr>
        <p:spPr>
          <a:xfrm>
            <a:off x="616530" y="6293485"/>
            <a:ext cx="3390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*Lin,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Xiancai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NST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ACDDDE-8D0F-40E4-8E53-D454E4117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23" y="1763297"/>
            <a:ext cx="3218056" cy="961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8C24D-309A-4C9C-B0FF-C97726E211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1" y="2803071"/>
            <a:ext cx="4950052" cy="30337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1B3902-93F0-4129-BD1C-C566507665AC}"/>
              </a:ext>
            </a:extLst>
          </p:cNvPr>
          <p:cNvSpPr txBox="1"/>
          <p:nvPr/>
        </p:nvSpPr>
        <p:spPr>
          <a:xfrm>
            <a:off x="1865146" y="1311792"/>
            <a:ext cx="259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High power </a:t>
            </a:r>
            <a:r>
              <a:rPr lang="en-US" altLang="zh-CN" sz="2400" dirty="0" smtClean="0"/>
              <a:t>tested</a:t>
            </a: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C11815-B5A4-4504-879A-2A3004037C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546" y="76165"/>
            <a:ext cx="6258725" cy="3163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13">
                <a:extLst>
                  <a:ext uri="{FF2B5EF4-FFF2-40B4-BE49-F238E27FC236}">
                    <a16:creationId xmlns:a16="http://schemas.microsoft.com/office/drawing/2014/main" id="{E598037A-A843-4A9F-A701-796E4093C1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5058488"/>
                  </p:ext>
                </p:extLst>
              </p:nvPr>
            </p:nvGraphicFramePr>
            <p:xfrm>
              <a:off x="6492548" y="4850484"/>
              <a:ext cx="5470612" cy="1818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081">
                      <a:extLst>
                        <a:ext uri="{9D8B030D-6E8A-4147-A177-3AD203B41FA5}">
                          <a16:colId xmlns:a16="http://schemas.microsoft.com/office/drawing/2014/main" val="1580833885"/>
                        </a:ext>
                      </a:extLst>
                    </a:gridCol>
                    <a:gridCol w="1664694">
                      <a:extLst>
                        <a:ext uri="{9D8B030D-6E8A-4147-A177-3AD203B41FA5}">
                          <a16:colId xmlns:a16="http://schemas.microsoft.com/office/drawing/2014/main" val="2462642560"/>
                        </a:ext>
                      </a:extLst>
                    </a:gridCol>
                    <a:gridCol w="1799837">
                      <a:extLst>
                        <a:ext uri="{9D8B030D-6E8A-4147-A177-3AD203B41FA5}">
                          <a16:colId xmlns:a16="http://schemas.microsoft.com/office/drawing/2014/main" val="2590822122"/>
                        </a:ext>
                      </a:extLst>
                    </a:gridCol>
                  </a:tblGrid>
                  <a:tr h="334333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Parameters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Measurement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Simulation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32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Frequency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2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Phase advance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119.97°</m:t>
                                </m:r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Heiti SC Light"/>
                                  </a:rPr>
                                  <m:t>120°</m:t>
                                </m:r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6447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Gradient </a:t>
                          </a:r>
                          <a:r>
                            <a:rPr lang="en-US" altLang="zh-CN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@20.7MW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24.2 MV/m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18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25.7 MV/m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241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Filling time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1090 ns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1050 ns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07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13">
                <a:extLst>
                  <a:ext uri="{FF2B5EF4-FFF2-40B4-BE49-F238E27FC236}">
                    <a16:creationId xmlns:a16="http://schemas.microsoft.com/office/drawing/2014/main" id="{E598037A-A843-4A9F-A701-796E4093C1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5058488"/>
                  </p:ext>
                </p:extLst>
              </p:nvPr>
            </p:nvGraphicFramePr>
            <p:xfrm>
              <a:off x="6492548" y="4850484"/>
              <a:ext cx="5470612" cy="1818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081">
                      <a:extLst>
                        <a:ext uri="{9D8B030D-6E8A-4147-A177-3AD203B41FA5}">
                          <a16:colId xmlns:a16="http://schemas.microsoft.com/office/drawing/2014/main" val="1580833885"/>
                        </a:ext>
                      </a:extLst>
                    </a:gridCol>
                    <a:gridCol w="1664694">
                      <a:extLst>
                        <a:ext uri="{9D8B030D-6E8A-4147-A177-3AD203B41FA5}">
                          <a16:colId xmlns:a16="http://schemas.microsoft.com/office/drawing/2014/main" val="2462642560"/>
                        </a:ext>
                      </a:extLst>
                    </a:gridCol>
                    <a:gridCol w="1799837">
                      <a:extLst>
                        <a:ext uri="{9D8B030D-6E8A-4147-A177-3AD203B41FA5}">
                          <a16:colId xmlns:a16="http://schemas.microsoft.com/office/drawing/2014/main" val="259082212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Parameters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Measurement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Simulation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32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Frequency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2.856 GHz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27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Phase advance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20438" t="-190323" r="-109124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04746" t="-190323" r="-1356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6447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Gradient </a:t>
                          </a:r>
                          <a:r>
                            <a:rPr lang="en-US" altLang="zh-CN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@20.7MW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24.2 MV/m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18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25.7 MV/m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241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Filling time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1090 ns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189" rtl="0" eaLnBrk="1" latinLnBrk="0" hangingPunct="1"/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Heiti SC Light"/>
                            </a:rPr>
                            <a:t>1050 ns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微软雅黑" panose="020B0503020204020204" pitchFamily="34" charset="-122"/>
                            <a:cs typeface="Heiti SC Ligh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079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AB2B18-1568-47DE-AFE0-3710850F7A10}"/>
              </a:ext>
            </a:extLst>
          </p:cNvPr>
          <p:cNvSpPr txBox="1"/>
          <p:nvPr/>
        </p:nvSpPr>
        <p:spPr>
          <a:xfrm>
            <a:off x="8711753" y="3974678"/>
            <a:ext cx="237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120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million pulses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FD0C0-F051-44AB-80E1-0A0864274C9C}"/>
              </a:ext>
            </a:extLst>
          </p:cNvPr>
          <p:cNvSpPr txBox="1"/>
          <p:nvPr/>
        </p:nvSpPr>
        <p:spPr>
          <a:xfrm>
            <a:off x="8672078" y="3572321"/>
            <a:ext cx="2232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Conditioning: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690DFC-17A8-4B2E-812B-4DA92AC5CF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07" y="2987596"/>
            <a:ext cx="2929868" cy="21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537629-71AE-405C-995B-B72728E52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 BAND LINAC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952583-8ED1-4AB9-BE2B-099889248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9327B-5A9E-451A-BBF5-E57FADFD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9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178" y="1598055"/>
            <a:ext cx="8070088" cy="3602477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Introduction</a:t>
            </a:r>
          </a:p>
          <a:p>
            <a:r>
              <a:rPr kumimoji="1" lang="en-US" altLang="zh-CN" sz="2800" dirty="0"/>
              <a:t>Overview of </a:t>
            </a:r>
            <a:r>
              <a:rPr kumimoji="1" lang="en-US" altLang="zh-CN" sz="2800" dirty="0" smtClean="0"/>
              <a:t>VIGAS Accelerator </a:t>
            </a:r>
            <a:r>
              <a:rPr kumimoji="1" lang="en-US" altLang="zh-CN" sz="2800" dirty="0"/>
              <a:t>System</a:t>
            </a:r>
          </a:p>
          <a:p>
            <a:r>
              <a:rPr kumimoji="1" lang="en-US" altLang="zh-CN" sz="2800" dirty="0" smtClean="0"/>
              <a:t>Development and Prototyping of Key components</a:t>
            </a:r>
          </a:p>
          <a:p>
            <a:r>
              <a:rPr kumimoji="1" lang="en-US" altLang="zh-CN" sz="2800" dirty="0" smtClean="0"/>
              <a:t>Progress of the project</a:t>
            </a:r>
            <a:endParaRPr kumimoji="1" lang="en-US" altLang="zh-CN" sz="2800" dirty="0"/>
          </a:p>
          <a:p>
            <a:r>
              <a:rPr kumimoji="1" lang="en-US" altLang="zh-CN" sz="2800" dirty="0"/>
              <a:t>Summary</a:t>
            </a:r>
            <a:endParaRPr kumimoji="1" lang="zh-CN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F322F-64A9-44CA-8A58-9274852E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923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B46D9-2679-4B30-A5CB-CD052B67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F1BAE-B24F-4166-A943-FB6FCCAD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band module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2EC560-BDFF-413F-B4C9-253AD2FE9594}"/>
              </a:ext>
            </a:extLst>
          </p:cNvPr>
          <p:cNvSpPr txBox="1"/>
          <p:nvPr/>
        </p:nvSpPr>
        <p:spPr>
          <a:xfrm>
            <a:off x="6340814" y="396435"/>
            <a:ext cx="5502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klystron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50 MW, 1.5us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O</a:t>
            </a:r>
            <a:r>
              <a:rPr lang="en-US" sz="2400" dirty="0"/>
              <a:t>ne pulse compressor (SLED I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X band high gradient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gradient &gt;= 80 MV/m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gain per structure &gt; 50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Filling time &lt; 150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rf</a:t>
            </a:r>
            <a:r>
              <a:rPr lang="en-US" sz="2400" dirty="0" smtClean="0"/>
              <a:t> loss from </a:t>
            </a:r>
            <a:r>
              <a:rPr lang="en-US" sz="2400" dirty="0"/>
              <a:t>klystron to </a:t>
            </a:r>
            <a:r>
              <a:rPr lang="en-US" sz="2400" dirty="0" err="1"/>
              <a:t>Xacc</a:t>
            </a:r>
            <a:r>
              <a:rPr lang="en-US" sz="2400" dirty="0"/>
              <a:t> </a:t>
            </a:r>
            <a:r>
              <a:rPr lang="en-US" altLang="zh-CN" sz="2400" dirty="0" smtClean="0"/>
              <a:t>~</a:t>
            </a:r>
            <a:r>
              <a:rPr lang="en-US" sz="2400" dirty="0" smtClean="0"/>
              <a:t> </a:t>
            </a:r>
            <a:r>
              <a:rPr lang="en-US" sz="2400" dirty="0"/>
              <a:t>0.9dB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91 MW at </a:t>
            </a:r>
            <a:r>
              <a:rPr lang="en-US" sz="2400" dirty="0" err="1" smtClean="0"/>
              <a:t>Xacc</a:t>
            </a:r>
            <a:r>
              <a:rPr lang="en-US" sz="2400" dirty="0" smtClean="0"/>
              <a:t> w/ PC gain </a:t>
            </a:r>
            <a:r>
              <a:rPr lang="en-US" sz="2400" dirty="0"/>
              <a:t>factor as 4.5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4B5A76-D0B9-43EF-945D-C48AB999057D}"/>
              </a:ext>
            </a:extLst>
          </p:cNvPr>
          <p:cNvGrpSpPr/>
          <p:nvPr/>
        </p:nvGrpSpPr>
        <p:grpSpPr>
          <a:xfrm>
            <a:off x="993720" y="1419748"/>
            <a:ext cx="4942775" cy="5249376"/>
            <a:chOff x="-44472" y="1608624"/>
            <a:chExt cx="4942775" cy="524937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BD1DACA-128E-4FB1-AF97-A1D02A9D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08624"/>
              <a:ext cx="4898303" cy="5249376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245F3B9-834E-4223-A565-365BD0F2A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0324" y="2829585"/>
              <a:ext cx="274490" cy="359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ED56B8-8FC5-40F6-AA4D-DCFCE3277DE0}"/>
                </a:ext>
              </a:extLst>
            </p:cNvPr>
            <p:cNvSpPr txBox="1"/>
            <p:nvPr/>
          </p:nvSpPr>
          <p:spPr>
            <a:xfrm>
              <a:off x="2682617" y="2857754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shifter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E99E99-833F-4E67-862B-8DA4B0118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617" y="3209745"/>
              <a:ext cx="314569" cy="180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33D3D8-C0A2-46A0-A0E0-F2AA692786DA}"/>
                </a:ext>
              </a:extLst>
            </p:cNvPr>
            <p:cNvSpPr txBox="1"/>
            <p:nvPr/>
          </p:nvSpPr>
          <p:spPr>
            <a:xfrm>
              <a:off x="1069347" y="2455533"/>
              <a:ext cx="1843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Pulse compressor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ED21DD5-09B6-424F-A531-F1100D3902B1}"/>
                </a:ext>
              </a:extLst>
            </p:cNvPr>
            <p:cNvCxnSpPr>
              <a:cxnSpLocks/>
            </p:cNvCxnSpPr>
            <p:nvPr/>
          </p:nvCxnSpPr>
          <p:spPr>
            <a:xfrm>
              <a:off x="1280324" y="4420912"/>
              <a:ext cx="326983" cy="236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69973C-ED97-4F26-9A71-631C6EECEA9F}"/>
                </a:ext>
              </a:extLst>
            </p:cNvPr>
            <p:cNvSpPr txBox="1"/>
            <p:nvPr/>
          </p:nvSpPr>
          <p:spPr>
            <a:xfrm>
              <a:off x="1443816" y="4591038"/>
              <a:ext cx="1238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RF window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B7DFC60-9666-46A3-8033-848C1EF5F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7068" y="3606770"/>
              <a:ext cx="143774" cy="324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90FEAD-F010-40D0-8AD6-F713844027E1}"/>
                </a:ext>
              </a:extLst>
            </p:cNvPr>
            <p:cNvSpPr txBox="1"/>
            <p:nvPr/>
          </p:nvSpPr>
          <p:spPr>
            <a:xfrm>
              <a:off x="1369869" y="3887742"/>
              <a:ext cx="119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3dB hybrid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55F0AF5-B454-40E2-AA18-85E178178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0324" y="5581584"/>
              <a:ext cx="326983" cy="39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2AFCBE-BF1A-49D4-BAF1-A0C43DC15F79}"/>
                </a:ext>
              </a:extLst>
            </p:cNvPr>
            <p:cNvSpPr txBox="1"/>
            <p:nvPr/>
          </p:nvSpPr>
          <p:spPr>
            <a:xfrm>
              <a:off x="-44472" y="5927512"/>
              <a:ext cx="244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band high gradient </a:t>
              </a:r>
            </a:p>
            <a:p>
              <a:r>
                <a:rPr lang="en-US" dirty="0"/>
                <a:t>structure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F48309-B61A-497B-BB90-1420C5E66253}"/>
                </a:ext>
              </a:extLst>
            </p:cNvPr>
            <p:cNvSpPr txBox="1"/>
            <p:nvPr/>
          </p:nvSpPr>
          <p:spPr>
            <a:xfrm>
              <a:off x="2947914" y="619995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Rf load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E6978BA-04BD-41F0-B104-488E518E3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721" y="1905453"/>
              <a:ext cx="451412" cy="49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930431-E5E5-45E7-B15E-30245922A2DD}"/>
                </a:ext>
              </a:extLst>
            </p:cNvPr>
            <p:cNvSpPr txBox="1"/>
            <p:nvPr/>
          </p:nvSpPr>
          <p:spPr>
            <a:xfrm>
              <a:off x="935040" y="1663613"/>
              <a:ext cx="1704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 converter</a:t>
              </a:r>
            </a:p>
          </p:txBody>
        </p:sp>
      </p:grp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64115"/>
              </p:ext>
            </p:extLst>
          </p:nvPr>
        </p:nvGraphicFramePr>
        <p:xfrm>
          <a:off x="6518815" y="3970285"/>
          <a:ext cx="5009325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90015">
                  <a:extLst>
                    <a:ext uri="{9D8B030D-6E8A-4147-A177-3AD203B41FA5}">
                      <a16:colId xmlns:a16="http://schemas.microsoft.com/office/drawing/2014/main" val="492226134"/>
                    </a:ext>
                  </a:extLst>
                </a:gridCol>
                <a:gridCol w="983412">
                  <a:extLst>
                    <a:ext uri="{9D8B030D-6E8A-4147-A177-3AD203B41FA5}">
                      <a16:colId xmlns:a16="http://schemas.microsoft.com/office/drawing/2014/main" val="335612620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345068812"/>
                    </a:ext>
                  </a:extLst>
                </a:gridCol>
                <a:gridCol w="805506">
                  <a:extLst>
                    <a:ext uri="{9D8B030D-6E8A-4147-A177-3AD203B41FA5}">
                      <a16:colId xmlns:a16="http://schemas.microsoft.com/office/drawing/2014/main" val="2295898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XT72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P.C.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3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mode </a:t>
                      </a:r>
                      <a:r>
                        <a:rPr lang="en-US" altLang="zh-CN" dirty="0" err="1" smtClean="0"/>
                        <a:t>convrt</a:t>
                      </a:r>
                      <a:r>
                        <a:rPr lang="en-US" altLang="zh-CN" dirty="0" smtClean="0"/>
                        <a:t>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phase</a:t>
                      </a:r>
                      <a:r>
                        <a:rPr lang="en-US" altLang="zh-CN" b="0" baseline="0" dirty="0" smtClean="0"/>
                        <a:t> shifter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3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90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circ.  </a:t>
                      </a:r>
                      <a:r>
                        <a:rPr lang="en-US" altLang="zh-CN" b="0" dirty="0" err="1" smtClean="0"/>
                        <a:t>wg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D.C.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24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5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RF window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pump. port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21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46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E-bend (90)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20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RF load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9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7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H-bend (U+90)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24+6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baseline="0" dirty="0" smtClean="0"/>
                        <a:t>straight </a:t>
                      </a:r>
                      <a:r>
                        <a:rPr lang="en-US" altLang="zh-CN" b="0" baseline="0" dirty="0" err="1" smtClean="0"/>
                        <a:t>wg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30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28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H-T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12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3dB hybrid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3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26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9DAAE-CAFD-46A2-9040-E0077979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BC4AE-61F1-4A8A-9C0D-B250427B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band hg structure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8650CFA-3F9C-486D-96DF-D898F711BABE}"/>
              </a:ext>
            </a:extLst>
          </p:cNvPr>
          <p:cNvSpPr txBox="1">
            <a:spLocks/>
          </p:cNvSpPr>
          <p:nvPr/>
        </p:nvSpPr>
        <p:spPr>
          <a:xfrm>
            <a:off x="469782" y="1608629"/>
            <a:ext cx="10981189" cy="1963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The output pulse of a SLED-type pulse compressor decreases over time, which makes the field seen by the electron higher at the end of the linac when operating.</a:t>
            </a:r>
          </a:p>
          <a:p>
            <a:r>
              <a:rPr lang="en-US" altLang="zh-CN" sz="2000" dirty="0"/>
              <a:t>This effect was alleviated in a constant-impedance (CI) structure due to the power loss along the linac.</a:t>
            </a:r>
          </a:p>
          <a:p>
            <a:r>
              <a:rPr lang="en-US" altLang="zh-CN" sz="2000" dirty="0"/>
              <a:t>As a result, the CI structure has similar effective shunt impedance with the CG (constant-gradient) structure when operating with a pulse compressor. </a:t>
            </a:r>
          </a:p>
          <a:p>
            <a:r>
              <a:rPr lang="en-US" altLang="zh-CN" sz="2000" dirty="0"/>
              <a:t>Considering the cost, CI structure was adopted at the beginning.</a:t>
            </a:r>
            <a:endParaRPr lang="zh-CN" altLang="en-US" sz="2000" dirty="0"/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750833DE-7C5C-4044-8653-B8DEC3690DA5}"/>
              </a:ext>
            </a:extLst>
          </p:cNvPr>
          <p:cNvSpPr txBox="1"/>
          <p:nvPr/>
        </p:nvSpPr>
        <p:spPr>
          <a:xfrm>
            <a:off x="1592016" y="6586141"/>
            <a:ext cx="9716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[1]Liu, J., et al., </a:t>
            </a:r>
            <a:r>
              <a:rPr lang="en-US" altLang="zh-CN" sz="1100" u="sng" dirty="0"/>
              <a:t>NUCL SCI TECH </a:t>
            </a:r>
            <a:r>
              <a:rPr lang="en-US" altLang="zh-CN" sz="1100" b="1" u="sng" dirty="0"/>
              <a:t>31</a:t>
            </a:r>
            <a:r>
              <a:rPr lang="en-US" altLang="zh-CN" sz="1100" u="sng" dirty="0"/>
              <a:t>(11): 1-11.   [2] Lin, </a:t>
            </a:r>
            <a:r>
              <a:rPr lang="en-US" altLang="zh-CN" sz="1100" u="sng" dirty="0" err="1"/>
              <a:t>Xiancai</a:t>
            </a:r>
            <a:r>
              <a:rPr lang="en-US" altLang="zh-CN" sz="1100" u="sng" dirty="0"/>
              <a:t>, </a:t>
            </a:r>
            <a:r>
              <a:rPr lang="en-US" altLang="zh-CN" sz="1100" u="sng" dirty="0" smtClean="0"/>
              <a:t>NST</a:t>
            </a:r>
            <a:endParaRPr lang="zh-CN" altLang="en-US" sz="1100" dirty="0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ECF500D9-48E1-4231-8164-3A2B75A73EB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34" y="4050774"/>
            <a:ext cx="2921384" cy="2242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E7A88-4FA9-4A2A-812B-B5CE62ADE7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988" y="3962144"/>
            <a:ext cx="3683983" cy="237781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DCD8A08D-8B3E-430D-9578-F1B8E5290D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82" y="3990168"/>
            <a:ext cx="3294242" cy="2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B4EA5-E657-4F78-841E-5FE1616C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2F235-104C-421E-8116-4A759E52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7" y="23105"/>
            <a:ext cx="10521388" cy="1015200"/>
          </a:xfrm>
        </p:spPr>
        <p:txBody>
          <a:bodyPr/>
          <a:lstStyle/>
          <a:p>
            <a:r>
              <a:rPr lang="en-US" dirty="0"/>
              <a:t>X band hg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59C17-B949-4450-944E-2BE94E8F149D}"/>
              </a:ext>
            </a:extLst>
          </p:cNvPr>
          <p:cNvSpPr txBox="1"/>
          <p:nvPr/>
        </p:nvSpPr>
        <p:spPr>
          <a:xfrm>
            <a:off x="604008" y="857985"/>
            <a:ext cx="6555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power </a:t>
            </a:r>
            <a:r>
              <a:rPr lang="en-US" sz="2400" dirty="0" smtClean="0"/>
              <a:t>test </a:t>
            </a:r>
            <a:r>
              <a:rPr lang="en-US" sz="2400" dirty="0"/>
              <a:t>with pulse compressor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17 </a:t>
            </a:r>
            <a:r>
              <a:rPr lang="en-US" altLang="zh-CN" sz="2400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pules </a:t>
            </a:r>
            <a:r>
              <a:rPr lang="en-US" sz="2400" dirty="0" smtClean="0"/>
              <a:t>conditioning </a:t>
            </a:r>
            <a:r>
              <a:rPr lang="en-US" altLang="zh-CN" sz="2400" dirty="0" smtClean="0"/>
              <a:t>+</a:t>
            </a:r>
            <a:r>
              <a:rPr lang="en-US" sz="2400" dirty="0" smtClean="0"/>
              <a:t>2</a:t>
            </a:r>
            <a:r>
              <a:rPr lang="en-US" altLang="zh-CN" sz="2400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pulses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Maximum gradient:  ~</a:t>
            </a:r>
            <a:r>
              <a:rPr lang="zh-CN" altLang="en-US" sz="2400" dirty="0"/>
              <a:t> </a:t>
            </a:r>
            <a:r>
              <a:rPr lang="en-US" altLang="zh-CN" sz="2400" dirty="0"/>
              <a:t>80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MV/m @</a:t>
            </a:r>
            <a:r>
              <a:rPr lang="en-US" sz="2400" dirty="0" smtClean="0"/>
              <a:t>80 </a:t>
            </a:r>
            <a:r>
              <a:rPr lang="en-US" sz="2400" dirty="0"/>
              <a:t>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</a:t>
            </a:r>
            <a:r>
              <a:rPr lang="en-US" sz="2400" dirty="0" smtClean="0"/>
              <a:t> </a:t>
            </a:r>
            <a:r>
              <a:rPr lang="en-US" sz="2400" dirty="0"/>
              <a:t>breakdown number: </a:t>
            </a:r>
            <a:r>
              <a:rPr lang="en-US" sz="2400" dirty="0" smtClean="0"/>
              <a:t>8.4×10</a:t>
            </a:r>
            <a:r>
              <a:rPr lang="en-US" sz="2400" baseline="30000" dirty="0" smtClean="0"/>
              <a:t>3,</a:t>
            </a:r>
            <a:r>
              <a:rPr lang="en-US" sz="2400" dirty="0" smtClean="0"/>
              <a:t>, BDR~E^</a:t>
            </a:r>
            <a:r>
              <a:rPr lang="en-US" altLang="zh-CN" sz="2400" dirty="0" smtClean="0"/>
              <a:t>30 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B</a:t>
            </a:r>
            <a:r>
              <a:rPr lang="en-US" altLang="zh-CN" sz="2400" dirty="0" smtClean="0"/>
              <a:t>reakdown location strongly correlated </a:t>
            </a:r>
            <a:r>
              <a:rPr lang="en-US" altLang="zh-CN" sz="2400" dirty="0"/>
              <a:t>to field in the structure 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 </a:t>
            </a:r>
            <a:r>
              <a:rPr lang="en-US" altLang="zh-CN" sz="2400" dirty="0"/>
              <a:t>the 1</a:t>
            </a:r>
            <a:r>
              <a:rPr lang="en-US" altLang="zh-CN" sz="2400" baseline="30000" dirty="0"/>
              <a:t>st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cell, </a:t>
            </a:r>
            <a:r>
              <a:rPr lang="en-US" altLang="zh-CN" sz="2400" dirty="0" err="1" smtClean="0"/>
              <a:t>Esurf</a:t>
            </a:r>
            <a:r>
              <a:rPr lang="en-US" altLang="zh-CN" sz="2400" dirty="0" smtClean="0"/>
              <a:t> ~220MV/m Sc~5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aseline="30000" dirty="0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C320CE4B-F08D-45E3-945B-B9CFC70413D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23" y="304436"/>
            <a:ext cx="4844314" cy="3276482"/>
          </a:xfrm>
          <a:prstGeom prst="rect">
            <a:avLst/>
          </a:prstGeom>
        </p:spPr>
      </p:pic>
      <p:pic>
        <p:nvPicPr>
          <p:cNvPr id="7" name="内容占位符 8">
            <a:extLst>
              <a:ext uri="{FF2B5EF4-FFF2-40B4-BE49-F238E27FC236}">
                <a16:creationId xmlns:a16="http://schemas.microsoft.com/office/drawing/2014/main" id="{16E176CE-9B67-4505-A395-6B94FC28BEA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33" y="3625516"/>
            <a:ext cx="3764991" cy="2984188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75FA054E-87EE-4C9B-BFC2-889E5732BFA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441" y="3625515"/>
            <a:ext cx="4503460" cy="2939592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1DBB89EE-B609-42C4-A40A-47BF7918676A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562" y="3894687"/>
            <a:ext cx="3843019" cy="26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53C95-26C7-4772-A92B-69706018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138E0-2561-4B2B-B8AA-A178595F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7" y="85824"/>
            <a:ext cx="10521388" cy="1015200"/>
          </a:xfrm>
        </p:spPr>
        <p:txBody>
          <a:bodyPr/>
          <a:lstStyle/>
          <a:p>
            <a:r>
              <a:rPr lang="en-US" dirty="0"/>
              <a:t>X band HG structure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8FBC837-A9A0-4307-A4D3-F3CB786A564B}"/>
              </a:ext>
            </a:extLst>
          </p:cNvPr>
          <p:cNvSpPr txBox="1">
            <a:spLocks/>
          </p:cNvSpPr>
          <p:nvPr/>
        </p:nvSpPr>
        <p:spPr>
          <a:xfrm>
            <a:off x="835307" y="896831"/>
            <a:ext cx="6063388" cy="13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We switch </a:t>
            </a:r>
            <a:r>
              <a:rPr lang="en-US" altLang="zh-CN" dirty="0"/>
              <a:t>to CG scheme with maximum surface field  20% lower than CI</a:t>
            </a:r>
          </a:p>
          <a:p>
            <a:endParaRPr lang="en-US" altLang="zh-CN" dirty="0"/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57CCD876-0289-499A-91F6-E1B90420B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004080"/>
              </p:ext>
            </p:extLst>
          </p:nvPr>
        </p:nvGraphicFramePr>
        <p:xfrm>
          <a:off x="613768" y="2340994"/>
          <a:ext cx="5845756" cy="3527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664">
                  <a:extLst>
                    <a:ext uri="{9D8B030D-6E8A-4147-A177-3AD203B41FA5}">
                      <a16:colId xmlns:a16="http://schemas.microsoft.com/office/drawing/2014/main" val="3707902538"/>
                    </a:ext>
                  </a:extLst>
                </a:gridCol>
                <a:gridCol w="806767">
                  <a:extLst>
                    <a:ext uri="{9D8B030D-6E8A-4147-A177-3AD203B41FA5}">
                      <a16:colId xmlns:a16="http://schemas.microsoft.com/office/drawing/2014/main" val="1134082861"/>
                    </a:ext>
                  </a:extLst>
                </a:gridCol>
                <a:gridCol w="1749325">
                  <a:extLst>
                    <a:ext uri="{9D8B030D-6E8A-4147-A177-3AD203B41FA5}">
                      <a16:colId xmlns:a16="http://schemas.microsoft.com/office/drawing/2014/main" val="2201535569"/>
                    </a:ext>
                  </a:extLst>
                </a:gridCol>
              </a:tblGrid>
              <a:tr h="53815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 Parameters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CI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altLang="zh-CN" sz="1800" kern="100" dirty="0">
                          <a:effectLst/>
                        </a:rPr>
                        <a:t>CG</a:t>
                      </a:r>
                      <a:endParaRPr lang="zh-CN" alt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251002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Iris aperture a [mm]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3.5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3.92 ~ 3.12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1256152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Iris thickness d [mm]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1.8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1.8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6994869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Shunt imp. R [MΩ/m]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101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93 ~ 109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665008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Group velocity v</a:t>
                      </a:r>
                      <a:r>
                        <a:rPr lang="en-US" sz="1800" kern="100" baseline="-25000" dirty="0">
                          <a:effectLst/>
                        </a:rPr>
                        <a:t>g</a:t>
                      </a:r>
                      <a:r>
                        <a:rPr lang="en-US" sz="1800" kern="100" dirty="0">
                          <a:effectLst/>
                        </a:rPr>
                        <a:t>/c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2.20%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3.22% ~ 1.46%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695912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Quality factor Q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6990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7020 ~6970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9074531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Filling time </a:t>
                      </a:r>
                      <a:r>
                        <a:rPr lang="en-US" sz="1800" kern="100" dirty="0" err="1">
                          <a:effectLst/>
                        </a:rPr>
                        <a:t>T</a:t>
                      </a:r>
                      <a:r>
                        <a:rPr lang="en-US" sz="1800" kern="100" baseline="-25000" dirty="0" err="1">
                          <a:effectLst/>
                        </a:rPr>
                        <a:t>f</a:t>
                      </a:r>
                      <a:r>
                        <a:rPr lang="en-US" sz="1800" kern="100" dirty="0">
                          <a:effectLst/>
                        </a:rPr>
                        <a:t> [ns]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95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97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6429652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E</a:t>
                      </a:r>
                      <a:r>
                        <a:rPr lang="en-US" sz="1800" kern="100" baseline="-25000" dirty="0">
                          <a:effectLst/>
                        </a:rPr>
                        <a:t>s</a:t>
                      </a:r>
                      <a:r>
                        <a:rPr lang="en-US" sz="1800" kern="100" dirty="0">
                          <a:effectLst/>
                        </a:rPr>
                        <a:t> [MV/m]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224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185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918348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S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r>
                        <a:rPr lang="en-US" sz="1800" kern="100" dirty="0">
                          <a:effectLst/>
                        </a:rPr>
                        <a:t> [MW/mm</a:t>
                      </a:r>
                      <a:r>
                        <a:rPr lang="en-US" sz="1800" kern="100" baseline="30000" dirty="0">
                          <a:effectLst/>
                        </a:rPr>
                        <a:t>2</a:t>
                      </a:r>
                      <a:r>
                        <a:rPr lang="en-US" sz="1800" kern="100" dirty="0">
                          <a:effectLst/>
                        </a:rPr>
                        <a:t>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5.65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4.50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965540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β of pulse compressor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3.5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3.5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081597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 smtClean="0">
                          <a:effectLst/>
                        </a:rPr>
                        <a:t>P</a:t>
                      </a:r>
                      <a:r>
                        <a:rPr lang="en-US" altLang="zh-CN" sz="1800" kern="100" dirty="0" smtClean="0">
                          <a:effectLst/>
                        </a:rPr>
                        <a:t>in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@80MV/m with pc [MW]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81.3</a:t>
                      </a:r>
                      <a:endParaRPr lang="zh-CN" altLang="en-US" sz="18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80.1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239100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276829B-115A-47A3-A953-0ED8B498F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872" y="2585189"/>
            <a:ext cx="4378269" cy="3283701"/>
          </a:xfrm>
          <a:prstGeom prst="rect">
            <a:avLst/>
          </a:prstGeom>
        </p:spPr>
      </p:pic>
      <p:pic>
        <p:nvPicPr>
          <p:cNvPr id="18" name="内容占位符 7">
            <a:extLst>
              <a:ext uri="{FF2B5EF4-FFF2-40B4-BE49-F238E27FC236}">
                <a16:creationId xmlns:a16="http://schemas.microsoft.com/office/drawing/2014/main" id="{A4DF9B13-9FA9-4075-9EF5-B649F05CF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950" y="394994"/>
            <a:ext cx="3456890" cy="18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950" y="4428783"/>
            <a:ext cx="6451950" cy="1952615"/>
          </a:xfrm>
        </p:spPr>
      </p:pic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412043" y="1844780"/>
            <a:ext cx="5422392" cy="1242113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COST: CG 20% higher than </a:t>
            </a:r>
            <a:r>
              <a:rPr lang="en-US" altLang="zh-CN" sz="2400" dirty="0" smtClean="0"/>
              <a:t>CI</a:t>
            </a:r>
          </a:p>
          <a:p>
            <a:r>
              <a:rPr lang="en-US" altLang="zh-CN" sz="2400" dirty="0" smtClean="0"/>
              <a:t>(XT72#1): Tuning completed</a:t>
            </a:r>
          </a:p>
          <a:p>
            <a:r>
              <a:rPr lang="en-US" altLang="zh-CN" sz="2400" dirty="0" smtClean="0"/>
              <a:t>High power test from Oct. 20</a:t>
            </a:r>
          </a:p>
          <a:p>
            <a:r>
              <a:rPr lang="en-US" altLang="zh-CN" sz="2400" dirty="0"/>
              <a:t>XT72 #1&amp;#2 will be ready for installation by end of 2023</a:t>
            </a:r>
            <a:r>
              <a:rPr lang="en-US" altLang="zh-CN" sz="2400" dirty="0" smtClean="0"/>
              <a:t>. </a:t>
            </a:r>
            <a:endParaRPr lang="en-US" altLang="zh-CN" sz="2400" dirty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32138E0-2561-4B2B-B8AA-A178595F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band HG structure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504" y="121640"/>
            <a:ext cx="2276739" cy="40518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71" y="365115"/>
            <a:ext cx="3668785" cy="2751589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5DCFC6E5-510F-4725-B5E3-8A74C9F318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51" y="4558583"/>
            <a:ext cx="1681882" cy="1505435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E3C30C5F-973D-4B49-9D4E-B866948CC3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669" y="4558583"/>
            <a:ext cx="2808223" cy="15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9B4E56B-7918-4D20-93F8-8497919C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87" y="337529"/>
            <a:ext cx="5951561" cy="755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X-band Pulse Compressor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DDF66F46-19C7-4291-91D4-61B0A49426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784" y="3789204"/>
            <a:ext cx="3640325" cy="2730242"/>
          </a:xfrm>
          <a:prstGeom prst="rect">
            <a:avLst/>
          </a:prstGeom>
        </p:spPr>
      </p:pic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8C4E8A8E-8AB3-4510-9090-998993BAB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27" y="3492610"/>
            <a:ext cx="3640325" cy="2729203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2C5212-6070-4F99-9343-8BEFA552222E}"/>
              </a:ext>
            </a:extLst>
          </p:cNvPr>
          <p:cNvSpPr txBox="1"/>
          <p:nvPr/>
        </p:nvSpPr>
        <p:spPr>
          <a:xfrm>
            <a:off x="8481270" y="6388413"/>
            <a:ext cx="287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 power tested with cc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BEDEA80-5120-4967-A363-BF2EA19B1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675" y="990701"/>
            <a:ext cx="3640325" cy="272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内容占位符 5">
                <a:extLst>
                  <a:ext uri="{FF2B5EF4-FFF2-40B4-BE49-F238E27FC236}">
                    <a16:creationId xmlns:a16="http://schemas.microsoft.com/office/drawing/2014/main" id="{B038B9B8-D246-4510-AB7B-CBD181843D5D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71946" y="1093345"/>
              <a:ext cx="5181600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36320">
                      <a:extLst>
                        <a:ext uri="{9D8B030D-6E8A-4147-A177-3AD203B41FA5}">
                          <a16:colId xmlns:a16="http://schemas.microsoft.com/office/drawing/2014/main" val="824596041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3356045592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901220701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2067388336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220619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0031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Design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11.4240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9.2e4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2.63e4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141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Measure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11.4213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9.19e4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2.51e4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5625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Mode 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11.4213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9.25e4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2.52e4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4731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Mode 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11.4213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9.05e4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2.46e4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4476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内容占位符 5">
                <a:extLst>
                  <a:ext uri="{FF2B5EF4-FFF2-40B4-BE49-F238E27FC236}">
                    <a16:creationId xmlns:a16="http://schemas.microsoft.com/office/drawing/2014/main" id="{B038B9B8-D246-4510-AB7B-CBD181843D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3817324"/>
                  </p:ext>
                </p:extLst>
              </p:nvPr>
            </p:nvGraphicFramePr>
            <p:xfrm>
              <a:off x="6171946" y="1093345"/>
              <a:ext cx="5181600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36320">
                      <a:extLst>
                        <a:ext uri="{9D8B030D-6E8A-4147-A177-3AD203B41FA5}">
                          <a16:colId xmlns:a16="http://schemas.microsoft.com/office/drawing/2014/main" val="824596041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3356045592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901220701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2067388336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220619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00588" t="-1639" r="-30294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99415" t="-1639" r="-20117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301176" t="-1639" r="-10235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401176" t="-1639" r="-235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0031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Design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11.4240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9.2e4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2.63e4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141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Measure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11.4213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9.19e4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2.51e4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5625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Mode 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11.4213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9.25e4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2.52e4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4731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Mode 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11.4213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9.05e4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2.46e4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44764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4D91753C-86C7-44D8-9ECD-37993CC42819}"/>
              </a:ext>
            </a:extLst>
          </p:cNvPr>
          <p:cNvSpPr txBox="1"/>
          <p:nvPr/>
        </p:nvSpPr>
        <p:spPr>
          <a:xfrm>
            <a:off x="6096000" y="2991646"/>
            <a:ext cx="555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*</a:t>
            </a:r>
            <a:r>
              <a:rPr lang="en-US" altLang="zh-CN" sz="1600" dirty="0"/>
              <a:t>Modes 1 and 2 are parameters of two polarization modes reconstructed from measured </a:t>
            </a:r>
            <a:r>
              <a:rPr lang="en-US" altLang="zh-CN" sz="1600" dirty="0" smtClean="0"/>
              <a:t>S-parameters (</a:t>
            </a:r>
            <a:r>
              <a:rPr lang="en-US" altLang="zh-CN" sz="1600" dirty="0" smtClean="0">
                <a:solidFill>
                  <a:schemeClr val="dk1"/>
                </a:solidFill>
                <a:ea typeface="微软雅黑" panose="020B0503020204020204" pitchFamily="34" charset="-122"/>
                <a:cs typeface="Heiti SC Light"/>
              </a:rPr>
              <a:t>TE</a:t>
            </a:r>
            <a:r>
              <a:rPr lang="en-US" altLang="zh-CN" sz="1600" baseline="-25000" dirty="0" smtClean="0">
                <a:solidFill>
                  <a:schemeClr val="dk1"/>
                </a:solidFill>
                <a:ea typeface="微软雅黑" panose="020B0503020204020204" pitchFamily="34" charset="-122"/>
                <a:cs typeface="Heiti SC Light"/>
              </a:rPr>
              <a:t>114</a:t>
            </a:r>
            <a:r>
              <a:rPr lang="en-US" altLang="zh-CN" sz="1600" dirty="0" smtClean="0">
                <a:solidFill>
                  <a:schemeClr val="dk1"/>
                </a:solidFill>
                <a:ea typeface="微软雅黑" panose="020B0503020204020204" pitchFamily="34" charset="-122"/>
                <a:cs typeface="Heiti SC Light"/>
              </a:rPr>
              <a:t>)</a:t>
            </a:r>
            <a:endParaRPr lang="en-US" altLang="zh-CN" sz="1600" dirty="0">
              <a:solidFill>
                <a:schemeClr val="dk1"/>
              </a:solidFill>
              <a:ea typeface="微软雅黑" panose="020B0503020204020204" pitchFamily="34" charset="-122"/>
              <a:cs typeface="Heiti SC Light"/>
            </a:endParaRPr>
          </a:p>
          <a:p>
            <a:endParaRPr lang="zh-CN" altLang="en-US" sz="16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56" y="3546767"/>
            <a:ext cx="3598877" cy="2841646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1D28CE6D-7DD3-436A-998F-A0EFF1219F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15" y="990701"/>
            <a:ext cx="2173165" cy="2400570"/>
          </a:xfrm>
          <a:prstGeom prst="rect">
            <a:avLst/>
          </a:prstGeom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6297EFEA-67E9-4505-B83C-906A7C468371}"/>
              </a:ext>
            </a:extLst>
          </p:cNvPr>
          <p:cNvSpPr txBox="1"/>
          <p:nvPr/>
        </p:nvSpPr>
        <p:spPr>
          <a:xfrm>
            <a:off x="94820" y="6508263"/>
            <a:ext cx="6360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REF</a:t>
            </a:r>
            <a:r>
              <a:rPr lang="zh-CN" altLang="en-US" sz="1400" dirty="0" smtClean="0"/>
              <a:t>：</a:t>
            </a:r>
            <a:r>
              <a:rPr lang="en-US" sz="1400" dirty="0" smtClean="0"/>
              <a:t>Matthew </a:t>
            </a:r>
            <a:r>
              <a:rPr lang="en-US" sz="1400" dirty="0" err="1"/>
              <a:t>Franzi</a:t>
            </a:r>
            <a:r>
              <a:rPr lang="en-US" sz="1400" dirty="0"/>
              <a:t> et al. Phys. Rev. Accel. Beams 19, 062002 (2016)</a:t>
            </a:r>
          </a:p>
        </p:txBody>
      </p:sp>
    </p:spTree>
    <p:extLst>
      <p:ext uri="{BB962C8B-B14F-4D97-AF65-F5344CB8AC3E}">
        <p14:creationId xmlns:p14="http://schemas.microsoft.com/office/powerpoint/2010/main" val="2499082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643" y="279580"/>
            <a:ext cx="5951561" cy="755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X-band Phase Shifter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4393" y="3846457"/>
            <a:ext cx="5682901" cy="2316438"/>
            <a:chOff x="224019" y="3422525"/>
            <a:chExt cx="5682901" cy="231643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019" y="3473462"/>
              <a:ext cx="2741815" cy="2160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249" y="3422525"/>
              <a:ext cx="2879671" cy="2160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108288" y="5400409"/>
              <a:ext cx="2046073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VNA measurement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02318" y="3293520"/>
            <a:ext cx="3999004" cy="2899118"/>
            <a:chOff x="8409622" y="3473462"/>
            <a:chExt cx="3484965" cy="24658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4916" y="3473462"/>
              <a:ext cx="2879671" cy="21600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409622" y="5600762"/>
              <a:ext cx="1786451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High power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93" y="1396534"/>
            <a:ext cx="2463350" cy="216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738650" y="647983"/>
            <a:ext cx="53537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Adjust phase between AS in module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RF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phase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v.s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position of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piston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/mm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S11 &lt; -25dB, S21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 -0.1dB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High-power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tested to &gt;85MW @150ns pulse width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44" y="3143956"/>
            <a:ext cx="2602848" cy="25010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241" y="1209041"/>
            <a:ext cx="3682303" cy="24020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3464" y="6473071"/>
            <a:ext cx="11258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REF: </a:t>
            </a:r>
            <a:r>
              <a:rPr lang="zh-CN" altLang="en-US" sz="1600" dirty="0" smtClean="0"/>
              <a:t>Kamil </a:t>
            </a:r>
            <a:r>
              <a:rPr lang="zh-CN" altLang="en-US" sz="1600" dirty="0"/>
              <a:t>Szypula et al., </a:t>
            </a:r>
            <a:r>
              <a:rPr lang="zh-CN" altLang="en-US" sz="1600" dirty="0" smtClean="0"/>
              <a:t>Status </a:t>
            </a:r>
            <a:r>
              <a:rPr lang="zh-CN" altLang="en-US" sz="1600" dirty="0"/>
              <a:t>of prototype X-band RF </a:t>
            </a:r>
            <a:r>
              <a:rPr lang="zh-CN" altLang="en-US" sz="1600" dirty="0" smtClean="0"/>
              <a:t>components</a:t>
            </a:r>
            <a:r>
              <a:rPr lang="en-US" altLang="zh-CN" sz="1600" dirty="0" smtClean="0"/>
              <a:t>, HG2019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23735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370" y="247561"/>
            <a:ext cx="2710746" cy="18505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592" y="155668"/>
            <a:ext cx="6596740" cy="10629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X-band Mode Converter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90193" y="3786365"/>
            <a:ext cx="3549535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two converter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directly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S11 ~ -32dB, S21 ~-0.12dB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two converter and one circular waveguide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S11 ~ -30dB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S21 ~ -0.16dB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16813814744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24" y="2132988"/>
            <a:ext cx="287517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6813814744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24" y="4517935"/>
            <a:ext cx="287517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7" descr="S_para_2convertor_S11_Un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196" y="2132988"/>
            <a:ext cx="288485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_para_2convertor_S21_Un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053" y="2202805"/>
            <a:ext cx="28751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 descr="D:\测试\20230413convertor\S_para_2convertor1column_S11_Uni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469" y="4448118"/>
            <a:ext cx="2832583" cy="21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5895634" y="4483027"/>
            <a:ext cx="2880000" cy="2160000"/>
            <a:chOff x="0" y="0"/>
            <a:chExt cx="2520000" cy="189021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20000" cy="189021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282" y="581341"/>
              <a:ext cx="1440000" cy="1080123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8998606" y="1741140"/>
            <a:ext cx="2915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[1] S </a:t>
            </a:r>
            <a:r>
              <a:rPr lang="en-US" altLang="zh-CN" dirty="0" err="1" smtClean="0"/>
              <a:t>Kazakov</a:t>
            </a:r>
            <a:r>
              <a:rPr lang="en-US" altLang="zh-CN" dirty="0" smtClean="0"/>
              <a:t> </a:t>
            </a:r>
            <a:r>
              <a:rPr lang="en-US" altLang="zh-CN" dirty="0"/>
              <a:t>et al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smtClean="0"/>
              <a:t>Courtesy:  V. </a:t>
            </a:r>
            <a:r>
              <a:rPr lang="en-US" altLang="zh-CN" dirty="0" err="1" smtClean="0"/>
              <a:t>Dolgashev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38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415" y="293428"/>
            <a:ext cx="5951561" cy="755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X-band RF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77733" y="2549574"/>
            <a:ext cx="4722827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High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Power Test Results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Input power 60 MW, maximum electric field simulated at 40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MV/m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RF breakdown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rate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during test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3e-4</a:t>
            </a:r>
          </a:p>
        </p:txBody>
      </p:sp>
      <p:pic>
        <p:nvPicPr>
          <p:cNvPr id="17" name="内容占位符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43" y="926412"/>
            <a:ext cx="3834783" cy="2880000"/>
          </a:xfrm>
          <a:prstGeom prst="rect">
            <a:avLst/>
          </a:prstGeom>
        </p:spPr>
      </p:pic>
      <p:pic>
        <p:nvPicPr>
          <p:cNvPr id="31" name="内容占位符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80" y="3922257"/>
            <a:ext cx="3841464" cy="28800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166826" y="1049244"/>
            <a:ext cx="390408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Low Power Test Results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below -20dB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2" y="926412"/>
            <a:ext cx="2094475" cy="2903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2" y="3922257"/>
            <a:ext cx="3498081" cy="2831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26" y="3900467"/>
            <a:ext cx="3660312" cy="29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" y="1268216"/>
            <a:ext cx="2397206" cy="177289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6D69970A-BE22-4DA2-A4F7-CD1C58A2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869" y="378013"/>
            <a:ext cx="3059063" cy="7558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X-band 3dB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Hybrid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B884261-1E2F-4A44-8D2A-BE77F95B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12" y="3384003"/>
            <a:ext cx="28759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BE839B1-7DC5-4A98-AD5D-3B455C90D92E}"/>
              </a:ext>
            </a:extLst>
          </p:cNvPr>
          <p:cNvSpPr txBox="1">
            <a:spLocks/>
          </p:cNvSpPr>
          <p:nvPr/>
        </p:nvSpPr>
        <p:spPr>
          <a:xfrm>
            <a:off x="6649343" y="378013"/>
            <a:ext cx="4166119" cy="75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X-band Directional Coupler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0B065-EBF4-4761-961B-39545334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240" y="3511855"/>
            <a:ext cx="3333188" cy="25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FD7063D-9E9E-4139-96E3-F214214FEFF6}"/>
              </a:ext>
            </a:extLst>
          </p:cNvPr>
          <p:cNvSpPr/>
          <p:nvPr/>
        </p:nvSpPr>
        <p:spPr>
          <a:xfrm>
            <a:off x="3618431" y="3787885"/>
            <a:ext cx="239417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S11s &lt; -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30dB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S21s = -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3dB.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F389663-C735-4BEB-BD36-F22E1A5553A6}"/>
              </a:ext>
            </a:extLst>
          </p:cNvPr>
          <p:cNvSpPr/>
          <p:nvPr/>
        </p:nvSpPr>
        <p:spPr>
          <a:xfrm>
            <a:off x="9112428" y="3737101"/>
            <a:ext cx="36801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coupling ~ -61.5dB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direction: &gt;30dB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D9A14ED-CDF8-4B36-B7E1-1EFD6CCAC3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665" y="1313811"/>
            <a:ext cx="2655593" cy="1991695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6489077" y="1353023"/>
            <a:ext cx="2758066" cy="1703155"/>
            <a:chOff x="5843752" y="1287126"/>
            <a:chExt cx="3225323" cy="199169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D8CA913-C686-43A5-BEB7-F125BC1B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752" y="1287126"/>
              <a:ext cx="3225323" cy="1991695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301A4453-2089-4C10-8B24-3F8A85ED6BFE}"/>
                </a:ext>
              </a:extLst>
            </p:cNvPr>
            <p:cNvSpPr txBox="1"/>
            <p:nvPr/>
          </p:nvSpPr>
          <p:spPr>
            <a:xfrm>
              <a:off x="6313234" y="2428163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</a:t>
              </a:r>
              <a:endParaRPr lang="zh-CN" altLang="en-US" sz="10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86B95AE-EF87-4420-929E-184C90593B33}"/>
                </a:ext>
              </a:extLst>
            </p:cNvPr>
            <p:cNvSpPr txBox="1"/>
            <p:nvPr/>
          </p:nvSpPr>
          <p:spPr>
            <a:xfrm>
              <a:off x="8174879" y="2599098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2</a:t>
              </a:r>
              <a:endParaRPr lang="zh-CN" altLang="en-US" sz="10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2C14967-2D10-4FCB-927B-3E000BE6FF88}"/>
                </a:ext>
              </a:extLst>
            </p:cNvPr>
            <p:cNvSpPr txBox="1"/>
            <p:nvPr/>
          </p:nvSpPr>
          <p:spPr>
            <a:xfrm>
              <a:off x="8393377" y="1820002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3</a:t>
              </a:r>
              <a:endParaRPr lang="zh-CN" altLang="en-US" sz="10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002906-3DA6-4CE0-A4A7-C95A6126D110}"/>
                </a:ext>
              </a:extLst>
            </p:cNvPr>
            <p:cNvSpPr txBox="1"/>
            <p:nvPr/>
          </p:nvSpPr>
          <p:spPr>
            <a:xfrm>
              <a:off x="6313234" y="1684137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4</a:t>
              </a:r>
              <a:endParaRPr lang="zh-CN" altLang="en-US" sz="1000" dirty="0"/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527901" y="1263259"/>
            <a:ext cx="2880000" cy="1862918"/>
            <a:chOff x="442415" y="4306566"/>
            <a:chExt cx="3226676" cy="208716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31AAD96-E580-46F2-A7A0-355714442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415" y="4306566"/>
              <a:ext cx="3226676" cy="2087164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F0EB5FD-BBDF-450E-B8E7-72C3F90FDEB0}"/>
                </a:ext>
              </a:extLst>
            </p:cNvPr>
            <p:cNvSpPr txBox="1"/>
            <p:nvPr/>
          </p:nvSpPr>
          <p:spPr>
            <a:xfrm>
              <a:off x="1627964" y="4562897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1</a:t>
              </a:r>
              <a:endParaRPr lang="zh-CN" altLang="en-US" sz="10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AB34CF2-4905-48B4-B858-B16C092117DC}"/>
                </a:ext>
              </a:extLst>
            </p:cNvPr>
            <p:cNvSpPr txBox="1"/>
            <p:nvPr/>
          </p:nvSpPr>
          <p:spPr>
            <a:xfrm>
              <a:off x="2162121" y="4562896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2</a:t>
              </a:r>
              <a:endParaRPr lang="zh-CN" altLang="en-US" sz="10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09C2CA5-656E-4A9F-A7CC-5FFA1FE02412}"/>
                </a:ext>
              </a:extLst>
            </p:cNvPr>
            <p:cNvSpPr txBox="1"/>
            <p:nvPr/>
          </p:nvSpPr>
          <p:spPr>
            <a:xfrm>
              <a:off x="1627964" y="5822716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3</a:t>
              </a:r>
              <a:endParaRPr lang="zh-CN" altLang="en-US" sz="10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A93ECA6-1232-42A9-B82D-46D4E20CA67D}"/>
                </a:ext>
              </a:extLst>
            </p:cNvPr>
            <p:cNvSpPr txBox="1"/>
            <p:nvPr/>
          </p:nvSpPr>
          <p:spPr>
            <a:xfrm>
              <a:off x="2262985" y="5822716"/>
              <a:ext cx="228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4</a:t>
              </a:r>
              <a:endParaRPr lang="zh-CN" altLang="en-US" sz="10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9323035" y="4938137"/>
            <a:ext cx="2552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Courtesy:  Igor </a:t>
            </a:r>
            <a:r>
              <a:rPr lang="en-US" altLang="zh-CN" dirty="0" err="1"/>
              <a:t>Syratchev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051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61B17-CCDF-4636-AB1A-914295931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C5C0A-8606-4F84-9DBF-964E6436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0089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58" y="1608624"/>
            <a:ext cx="2018208" cy="269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5C9C5AB-256C-4438-B66D-82A0BF5640FA}"/>
              </a:ext>
            </a:extLst>
          </p:cNvPr>
          <p:cNvSpPr txBox="1">
            <a:spLocks/>
          </p:cNvSpPr>
          <p:nvPr/>
        </p:nvSpPr>
        <p:spPr>
          <a:xfrm>
            <a:off x="833377" y="1493240"/>
            <a:ext cx="3905845" cy="436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Clean room on campus for module installation</a:t>
            </a:r>
          </a:p>
          <a:p>
            <a:r>
              <a:rPr lang="en-US" altLang="zh-CN" sz="2400" dirty="0"/>
              <a:t>Module install, and Vacuum SEALED, Pumped</a:t>
            </a:r>
          </a:p>
          <a:p>
            <a:r>
              <a:rPr lang="en-US" sz="2400" dirty="0" smtClean="0"/>
              <a:t>Between modules: valves, and bellows</a:t>
            </a:r>
          </a:p>
          <a:p>
            <a:r>
              <a:rPr lang="en-US" sz="2400" dirty="0" smtClean="0"/>
              <a:t>RF windows</a:t>
            </a:r>
            <a:endParaRPr lang="en-US" sz="24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730" y="3871934"/>
            <a:ext cx="3547519" cy="226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659" y="593424"/>
            <a:ext cx="3491862" cy="2613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421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33" y="1556376"/>
            <a:ext cx="4833398" cy="2229405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31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676" y="1556376"/>
            <a:ext cx="3764674" cy="220999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5C9C5AB-256C-4438-B66D-82A0BF5640FA}"/>
              </a:ext>
            </a:extLst>
          </p:cNvPr>
          <p:cNvSpPr txBox="1">
            <a:spLocks/>
          </p:cNvSpPr>
          <p:nvPr/>
        </p:nvSpPr>
        <p:spPr>
          <a:xfrm>
            <a:off x="283883" y="3785781"/>
            <a:ext cx="8142843" cy="1739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Coming Soon…</a:t>
            </a:r>
          </a:p>
          <a:p>
            <a:pPr lvl="1"/>
            <a:r>
              <a:rPr lang="en-US" sz="2600" dirty="0" smtClean="0"/>
              <a:t>Modules move in as sealed.</a:t>
            </a:r>
          </a:p>
          <a:p>
            <a:pPr lvl="1"/>
            <a:r>
              <a:rPr lang="en-US" sz="2600" dirty="0" smtClean="0"/>
              <a:t>Alignment of the beam line.</a:t>
            </a:r>
          </a:p>
          <a:p>
            <a:pPr lvl="1"/>
            <a:r>
              <a:rPr lang="en-US" sz="2600" dirty="0" smtClean="0"/>
              <a:t>Klystrons install (Canon S OK, </a:t>
            </a:r>
            <a:r>
              <a:rPr lang="en-US" altLang="zh-CN" sz="2600" dirty="0"/>
              <a:t>CPI X Feb/24 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Waveguide connection and cabling…</a:t>
            </a:r>
          </a:p>
          <a:p>
            <a:endParaRPr 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4355305" y="690636"/>
            <a:ext cx="5048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Bunker is under construction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2412D0-B973-4107-8F85-42CF56048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704" y="4094100"/>
            <a:ext cx="3714233" cy="23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5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C9C5AB-256C-4438-B66D-82A0BF56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1257713"/>
            <a:ext cx="11209098" cy="541992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/>
              <a:t>VIGAS as a compact ICS source, total length ~13.5m, up to </a:t>
            </a:r>
            <a:r>
              <a:rPr lang="en-US" altLang="zh-CN" sz="2800" dirty="0" smtClean="0"/>
              <a:t>350MeV beam energy, </a:t>
            </a:r>
            <a:r>
              <a:rPr lang="en-US" sz="2800" dirty="0" smtClean="0"/>
              <a:t>4.8MeV photon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Accelerator </a:t>
            </a:r>
            <a:r>
              <a:rPr lang="en-US" altLang="zh-CN" sz="2800" dirty="0" smtClean="0"/>
              <a:t>D</a:t>
            </a:r>
            <a:r>
              <a:rPr lang="en-US" sz="2800" dirty="0" smtClean="0"/>
              <a:t>esign </a:t>
            </a:r>
            <a:r>
              <a:rPr lang="en-US" sz="2800" dirty="0" smtClean="0">
                <a:solidFill>
                  <a:srgbClr val="00B050"/>
                </a:solidFill>
              </a:rPr>
              <a:t>finalized</a:t>
            </a:r>
            <a:endParaRPr lang="en-US" sz="2800" dirty="0">
              <a:solidFill>
                <a:srgbClr val="00B05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/>
              <a:t>RF </a:t>
            </a:r>
            <a:r>
              <a:rPr lang="en-US" sz="2400" dirty="0"/>
              <a:t>components, </a:t>
            </a:r>
            <a:r>
              <a:rPr lang="en-US" sz="2400" dirty="0" smtClean="0"/>
              <a:t>Pulse compressor, magnets, pipes, </a:t>
            </a:r>
            <a:r>
              <a:rPr lang="en-US" sz="2400" dirty="0" err="1" smtClean="0"/>
              <a:t>Sband</a:t>
            </a:r>
            <a:r>
              <a:rPr lang="en-US" sz="2400" dirty="0" smtClean="0"/>
              <a:t> structure</a:t>
            </a:r>
            <a:r>
              <a:rPr lang="en-US" altLang="zh-CN" sz="2400" dirty="0" smtClean="0"/>
              <a:t>s…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READY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X-band HG structure</a:t>
            </a:r>
            <a:r>
              <a:rPr lang="en-US" sz="2400" dirty="0" smtClean="0"/>
              <a:t>: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CI prototype (</a:t>
            </a:r>
            <a:r>
              <a:rPr lang="en-US" altLang="zh-CN" sz="2000" dirty="0" smtClean="0"/>
              <a:t>XC72)</a:t>
            </a:r>
            <a:r>
              <a:rPr lang="en-US" sz="2000" dirty="0" smtClean="0"/>
              <a:t> tested at 80MV/m</a:t>
            </a:r>
          </a:p>
          <a:p>
            <a:pPr lvl="1">
              <a:spcAft>
                <a:spcPts val="0"/>
              </a:spcAft>
            </a:pPr>
            <a:r>
              <a:rPr lang="en-US" sz="2200" dirty="0" smtClean="0"/>
              <a:t>CG testing soon (XT72#1) 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Module installation started.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Bunker ready in November.</a:t>
            </a:r>
            <a:endParaRPr lang="en-US" sz="2800" dirty="0"/>
          </a:p>
          <a:p>
            <a:pPr>
              <a:spcAft>
                <a:spcPts val="0"/>
              </a:spcAft>
            </a:pPr>
            <a:r>
              <a:rPr lang="en-US" sz="2800" dirty="0"/>
              <a:t>Hope to start </a:t>
            </a:r>
            <a:r>
              <a:rPr lang="en-US" sz="2800" dirty="0" smtClean="0"/>
              <a:t>commissioning </a:t>
            </a:r>
            <a:r>
              <a:rPr lang="en-US" altLang="zh-CN" sz="2800" dirty="0" smtClean="0"/>
              <a:t>in </a:t>
            </a:r>
            <a:r>
              <a:rPr lang="en-US" altLang="zh-CN" sz="2800" dirty="0"/>
              <a:t>the first quarter of 2024</a:t>
            </a:r>
            <a:endParaRPr lang="en-US" sz="2800" dirty="0"/>
          </a:p>
          <a:p>
            <a:pPr>
              <a:spcAft>
                <a:spcPts val="0"/>
              </a:spcAft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5AE6A3-57F0-4A67-AD43-1ED37CB6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7" y="593424"/>
            <a:ext cx="10521388" cy="47959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A50BB-C91F-423C-A401-D8EEAC6E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26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Thanks for your attention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86DF19-DC1B-514A-8C02-64E0ECCD2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56802-94AE-417B-802F-702F0B37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330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4BB6D-BAA8-407C-8C45-991422D8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61141B-2A75-4A96-A41B-57009A90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Introduction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3515E-06DA-4B4E-A328-DE194601BD78}"/>
              </a:ext>
            </a:extLst>
          </p:cNvPr>
          <p:cNvSpPr txBox="1"/>
          <p:nvPr/>
        </p:nvSpPr>
        <p:spPr>
          <a:xfrm>
            <a:off x="3989221" y="916358"/>
            <a:ext cx="693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VIGAS: </a:t>
            </a:r>
            <a:r>
              <a:rPr lang="en-US" b="1" u="sng" dirty="0"/>
              <a:t>V</a:t>
            </a:r>
            <a:r>
              <a:rPr lang="en-US" dirty="0"/>
              <a:t>ery compact </a:t>
            </a:r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nverse-Compton-scattering</a:t>
            </a:r>
            <a:r>
              <a:rPr lang="en-US" dirty="0"/>
              <a:t> </a:t>
            </a:r>
            <a:r>
              <a:rPr lang="en-US" b="1" u="sng" dirty="0" err="1"/>
              <a:t>GA</a:t>
            </a:r>
            <a:r>
              <a:rPr lang="en-US" dirty="0" err="1"/>
              <a:t>mma</a:t>
            </a:r>
            <a:r>
              <a:rPr lang="en-US" dirty="0"/>
              <a:t>-ray </a:t>
            </a:r>
            <a:r>
              <a:rPr lang="en-US" b="1" u="sng" dirty="0"/>
              <a:t>S</a:t>
            </a:r>
            <a:r>
              <a:rPr lang="en-US" dirty="0"/>
              <a:t>ource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D66916-DC14-46AD-AC98-FEF9478C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574" y="1630559"/>
            <a:ext cx="4007884" cy="299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BF69A-5905-4FE7-87EE-EBEBEDB3B2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836" y="1777420"/>
            <a:ext cx="4672847" cy="3141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8637FD-AE60-4540-A5E2-98794243A248}"/>
              </a:ext>
            </a:extLst>
          </p:cNvPr>
          <p:cNvSpPr txBox="1"/>
          <p:nvPr/>
        </p:nvSpPr>
        <p:spPr>
          <a:xfrm>
            <a:off x="7264109" y="5448647"/>
            <a:ext cx="311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peak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Gamma-ray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Affordable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4548B-8F30-4468-B465-DB0264EF9055}"/>
              </a:ext>
            </a:extLst>
          </p:cNvPr>
          <p:cNvSpPr txBox="1"/>
          <p:nvPr/>
        </p:nvSpPr>
        <p:spPr>
          <a:xfrm>
            <a:off x="2679199" y="4882818"/>
            <a:ext cx="2043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Characteristics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417E1-4319-4DDC-B5C3-E2C2162E287F}"/>
              </a:ext>
            </a:extLst>
          </p:cNvPr>
          <p:cNvSpPr txBox="1"/>
          <p:nvPr/>
        </p:nvSpPr>
        <p:spPr>
          <a:xfrm>
            <a:off x="7468858" y="5064710"/>
            <a:ext cx="2043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Advantages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EEAC3-DB38-4771-897E-1159C4D2267F}"/>
              </a:ext>
            </a:extLst>
          </p:cNvPr>
          <p:cNvSpPr txBox="1"/>
          <p:nvPr/>
        </p:nvSpPr>
        <p:spPr>
          <a:xfrm>
            <a:off x="1814667" y="5193493"/>
            <a:ext cx="4116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Quasi-monochromatic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Continuously adjustable X-ray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Small source size ~10um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Controllable polarization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Ultra-short pulse length (</a:t>
            </a:r>
            <a:r>
              <a:rPr lang="en-US" altLang="zh-CN" dirty="0" err="1"/>
              <a:t>fs~ps</a:t>
            </a:r>
            <a:r>
              <a:rPr lang="en-US" altLang="zh-CN" dirty="0"/>
              <a:t>)</a:t>
            </a:r>
            <a:endParaRPr lang="en-US" dirty="0"/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E653F-8296-449D-ADE9-7135D33B24FD}"/>
              </a:ext>
            </a:extLst>
          </p:cNvPr>
          <p:cNvCxnSpPr/>
          <p:nvPr/>
        </p:nvCxnSpPr>
        <p:spPr>
          <a:xfrm>
            <a:off x="6198635" y="1298184"/>
            <a:ext cx="262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157BA7-7681-4338-99F1-76AE392BA650}"/>
              </a:ext>
            </a:extLst>
          </p:cNvPr>
          <p:cNvSpPr txBox="1"/>
          <p:nvPr/>
        </p:nvSpPr>
        <p:spPr>
          <a:xfrm>
            <a:off x="7457863" y="136421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ICS</a:t>
            </a:r>
          </a:p>
        </p:txBody>
      </p:sp>
    </p:spTree>
    <p:extLst>
      <p:ext uri="{BB962C8B-B14F-4D97-AF65-F5344CB8AC3E}">
        <p14:creationId xmlns:p14="http://schemas.microsoft.com/office/powerpoint/2010/main" val="42295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7D4AD-9700-410E-AD2C-BA26DB87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3F4C6-DE0A-4FD4-B409-4F51F8F9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CE215-301A-4438-B002-491622B8D972}"/>
              </a:ext>
            </a:extLst>
          </p:cNvPr>
          <p:cNvSpPr txBox="1"/>
          <p:nvPr/>
        </p:nvSpPr>
        <p:spPr>
          <a:xfrm>
            <a:off x="1574801" y="1823915"/>
            <a:ext cx="909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Goals of VIGAS project: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Gamma-ray energy: </a:t>
            </a:r>
            <a:r>
              <a:rPr lang="en-US" sz="2400" dirty="0">
                <a:solidFill>
                  <a:srgbClr val="FF0000"/>
                </a:solidFill>
              </a:rPr>
              <a:t>0.2~4.8 MeV </a:t>
            </a:r>
            <a:r>
              <a:rPr lang="en-US" sz="2400" dirty="0"/>
              <a:t>continuously adjustable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Gamma-ray energy spectrum bandwidth(rms):  </a:t>
            </a:r>
            <a:r>
              <a:rPr lang="en-US" sz="2400" dirty="0">
                <a:solidFill>
                  <a:srgbClr val="FF0000"/>
                </a:solidFill>
              </a:rPr>
              <a:t>&lt;1.5% </a:t>
            </a:r>
            <a:r>
              <a:rPr lang="en-US" sz="2400" dirty="0"/>
              <a:t>(w/ collimator)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Photon production (photon/s):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&gt;4</a:t>
            </a:r>
            <a:r>
              <a:rPr lang="en-US" altLang="zh-CN" sz="2400" dirty="0">
                <a:solidFill>
                  <a:srgbClr val="FF0000"/>
                </a:solidFill>
              </a:rPr>
              <a:t>×10</a:t>
            </a:r>
            <a:r>
              <a:rPr lang="en-US" altLang="zh-CN" sz="2400" baseline="30000" dirty="0">
                <a:solidFill>
                  <a:srgbClr val="FF0000"/>
                </a:solidFill>
              </a:rPr>
              <a:t>8 </a:t>
            </a:r>
            <a:r>
              <a:rPr lang="en-US" altLang="zh-CN" sz="2400" dirty="0">
                <a:solidFill>
                  <a:srgbClr val="FF0000"/>
                </a:solidFill>
              </a:rPr>
              <a:t>@0.2~2.4 MeV;  &gt;1×10</a:t>
            </a:r>
            <a:r>
              <a:rPr lang="en-US" altLang="zh-CN" sz="2400" baseline="30000" dirty="0">
                <a:solidFill>
                  <a:srgbClr val="FF0000"/>
                </a:solidFill>
              </a:rPr>
              <a:t>8 </a:t>
            </a:r>
            <a:r>
              <a:rPr lang="en-US" altLang="zh-CN" sz="2400" dirty="0">
                <a:solidFill>
                  <a:srgbClr val="FF0000"/>
                </a:solidFill>
              </a:rPr>
              <a:t>@2.4~4.8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Photon production in 1.5% bandwidth (photon/s):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&gt;4</a:t>
            </a:r>
            <a:r>
              <a:rPr lang="en-US" altLang="zh-CN" sz="2400" dirty="0">
                <a:solidFill>
                  <a:srgbClr val="FF0000"/>
                </a:solidFill>
              </a:rPr>
              <a:t>×10</a:t>
            </a:r>
            <a:r>
              <a:rPr lang="en-US" altLang="zh-CN" sz="2400" baseline="30000" dirty="0">
                <a:solidFill>
                  <a:srgbClr val="FF0000"/>
                </a:solidFill>
              </a:rPr>
              <a:t>6 </a:t>
            </a:r>
            <a:r>
              <a:rPr lang="en-US" altLang="zh-CN" sz="2400" dirty="0">
                <a:solidFill>
                  <a:srgbClr val="FF0000"/>
                </a:solidFill>
              </a:rPr>
              <a:t>@0.2~2.4 MeV;  &gt;1×10</a:t>
            </a:r>
            <a:r>
              <a:rPr lang="en-US" altLang="zh-CN" sz="2400" baseline="30000" dirty="0">
                <a:solidFill>
                  <a:srgbClr val="FF0000"/>
                </a:solidFill>
              </a:rPr>
              <a:t>6 </a:t>
            </a:r>
            <a:r>
              <a:rPr lang="en-US" altLang="zh-CN" sz="2400" dirty="0">
                <a:solidFill>
                  <a:srgbClr val="FF0000"/>
                </a:solidFill>
              </a:rPr>
              <a:t>@2.4~4.8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Polarity: adjustable from </a:t>
            </a:r>
            <a:r>
              <a:rPr lang="en-US" sz="2400" dirty="0">
                <a:solidFill>
                  <a:srgbClr val="FF0000"/>
                </a:solidFill>
              </a:rPr>
              <a:t>linear to circular</a:t>
            </a:r>
          </a:p>
        </p:txBody>
      </p:sp>
    </p:spTree>
    <p:extLst>
      <p:ext uri="{BB962C8B-B14F-4D97-AF65-F5344CB8AC3E}">
        <p14:creationId xmlns:p14="http://schemas.microsoft.com/office/powerpoint/2010/main" val="315484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BDD3E-0004-4543-B341-E93434AC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099C5-3635-4002-A96C-55C95001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65CAD-7F3B-4B24-B1BE-1AF6EA77BD3E}"/>
              </a:ext>
            </a:extLst>
          </p:cNvPr>
          <p:cNvSpPr txBox="1"/>
          <p:nvPr/>
        </p:nvSpPr>
        <p:spPr>
          <a:xfrm>
            <a:off x="1157682" y="1311728"/>
            <a:ext cx="8766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Gamma-ray energy: </a:t>
            </a:r>
            <a:r>
              <a:rPr lang="en-US" sz="2400" dirty="0">
                <a:solidFill>
                  <a:srgbClr val="FF0000"/>
                </a:solidFill>
              </a:rPr>
              <a:t>0.2~4.8 MeV </a:t>
            </a:r>
            <a:r>
              <a:rPr lang="en-US" sz="2400" dirty="0"/>
              <a:t>continuously adjustable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357260-062A-4F98-AFB1-D80497F26943}"/>
                  </a:ext>
                </a:extLst>
              </p:cNvPr>
              <p:cNvSpPr txBox="1"/>
              <p:nvPr/>
            </p:nvSpPr>
            <p:spPr>
              <a:xfrm>
                <a:off x="1152127" y="2337014"/>
                <a:ext cx="3059107" cy="1104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357260-062A-4F98-AFB1-D80497F26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27" y="2337014"/>
                <a:ext cx="3059107" cy="1104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A750C4-E22D-4321-840B-BA9B7A02AAA5}"/>
              </a:ext>
            </a:extLst>
          </p:cNvPr>
          <p:cNvSpPr txBox="1"/>
          <p:nvPr/>
        </p:nvSpPr>
        <p:spPr>
          <a:xfrm>
            <a:off x="1449943" y="1875349"/>
            <a:ext cx="783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Collision angle between electron bunch and laser: </a:t>
            </a:r>
            <a:r>
              <a:rPr lang="en-US" sz="2400" dirty="0">
                <a:solidFill>
                  <a:srgbClr val="FF0000"/>
                </a:solidFill>
              </a:rPr>
              <a:t>180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F156D7-3EED-4090-8FDF-96BEC4007359}"/>
                  </a:ext>
                </a:extLst>
              </p:cNvPr>
              <p:cNvSpPr txBox="1"/>
              <p:nvPr/>
            </p:nvSpPr>
            <p:spPr>
              <a:xfrm>
                <a:off x="843601" y="3410847"/>
                <a:ext cx="4244945" cy="196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sz="2400" dirty="0"/>
                  <a:t> : Gamma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400" dirty="0"/>
                  <a:t> : Laser energy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/>
                  <a:t>   : Electron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 : Normalized vector potential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dirty="0"/>
                  <a:t>   : Observation angle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F156D7-3EED-4090-8FDF-96BEC4007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01" y="3410847"/>
                <a:ext cx="4244945" cy="1968488"/>
              </a:xfrm>
              <a:prstGeom prst="rect">
                <a:avLst/>
              </a:prstGeom>
              <a:blipFill>
                <a:blip r:embed="rId4"/>
                <a:stretch>
                  <a:fillRect l="-287" t="-2484" r="-129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9E0B426-8199-4122-8EE5-79A86B3DBF5A}"/>
              </a:ext>
            </a:extLst>
          </p:cNvPr>
          <p:cNvSpPr txBox="1"/>
          <p:nvPr/>
        </p:nvSpPr>
        <p:spPr>
          <a:xfrm>
            <a:off x="1104791" y="5324969"/>
            <a:ext cx="2479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Laser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800 nm: 1.54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400 nm: 3.08 eV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D82444-FB7F-462E-BD38-5CB62EB56F28}"/>
              </a:ext>
            </a:extLst>
          </p:cNvPr>
          <p:cNvSpPr txBox="1"/>
          <p:nvPr/>
        </p:nvSpPr>
        <p:spPr>
          <a:xfrm>
            <a:off x="5298637" y="2545547"/>
            <a:ext cx="6893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 keV gamma-ray @800nm &amp; 92MeV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2.4 MeV gamma-ray @800nm &amp; 320MeV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4.8 MeV gamma-ray @400nm &amp; 320MeV electron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368D69-5C3F-49CA-9165-6F96694E0155}"/>
              </a:ext>
            </a:extLst>
          </p:cNvPr>
          <p:cNvSpPr txBox="1"/>
          <p:nvPr/>
        </p:nvSpPr>
        <p:spPr>
          <a:xfrm>
            <a:off x="5541165" y="5002437"/>
            <a:ext cx="498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Electron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Maximum &gt; 320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Minimum &lt; 92 MeV</a:t>
            </a:r>
          </a:p>
        </p:txBody>
      </p:sp>
    </p:spTree>
    <p:extLst>
      <p:ext uri="{BB962C8B-B14F-4D97-AF65-F5344CB8AC3E}">
        <p14:creationId xmlns:p14="http://schemas.microsoft.com/office/powerpoint/2010/main" val="362405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E1669-23B2-4CDC-9243-EC99F099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48221-C825-46F9-84BB-D24D87FD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B199F1-F717-4DB1-9DFB-812FA05D7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7769"/>
              </p:ext>
            </p:extLst>
          </p:nvPr>
        </p:nvGraphicFramePr>
        <p:xfrm>
          <a:off x="1558656" y="2217672"/>
          <a:ext cx="747628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143">
                  <a:extLst>
                    <a:ext uri="{9D8B030D-6E8A-4147-A177-3AD203B41FA5}">
                      <a16:colId xmlns:a16="http://schemas.microsoft.com/office/drawing/2014/main" val="1340594445"/>
                    </a:ext>
                  </a:extLst>
                </a:gridCol>
                <a:gridCol w="3738143">
                  <a:extLst>
                    <a:ext uri="{9D8B030D-6E8A-4147-A177-3AD203B41FA5}">
                      <a16:colId xmlns:a16="http://schemas.microsoft.com/office/drawing/2014/main" val="3662928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7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Electron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50-350 MeV tunable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8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&gt;= 200 </a:t>
                      </a:r>
                      <a:r>
                        <a:rPr lang="en-US" sz="2400" dirty="0" err="1"/>
                        <a:t>pC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1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Normalized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&lt; 0.6 mm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mrad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6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RMS bunch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2 </a:t>
                      </a:r>
                      <a:r>
                        <a:rPr lang="en-US" sz="2400" dirty="0" err="1"/>
                        <a:t>ps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89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RMS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0.3 %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59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RMS beam size at interaction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20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59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68CBFE-2879-4BFE-97F0-D5E57F2707D0}"/>
              </a:ext>
            </a:extLst>
          </p:cNvPr>
          <p:cNvSpPr txBox="1"/>
          <p:nvPr/>
        </p:nvSpPr>
        <p:spPr>
          <a:xfrm>
            <a:off x="1408677" y="1493292"/>
            <a:ext cx="8780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Design parameters of accelerator system for VIGAS</a:t>
            </a:r>
          </a:p>
        </p:txBody>
      </p:sp>
    </p:spTree>
    <p:extLst>
      <p:ext uri="{BB962C8B-B14F-4D97-AF65-F5344CB8AC3E}">
        <p14:creationId xmlns:p14="http://schemas.microsoft.com/office/powerpoint/2010/main" val="170898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CDB48156-BE1F-492A-BB12-CD084E8030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15" y="3920271"/>
            <a:ext cx="5117651" cy="2585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645FA4-6465-44A6-8F91-77A7D5F00D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07" y="2785599"/>
            <a:ext cx="4175923" cy="36667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E2693-1E3D-45F5-8A3E-B11762CB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458" y="6201337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2E464-3F18-429E-80D0-949A06CF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56BCF-62B4-415E-8571-77FF241CC6CB}"/>
              </a:ext>
            </a:extLst>
          </p:cNvPr>
          <p:cNvSpPr txBox="1"/>
          <p:nvPr/>
        </p:nvSpPr>
        <p:spPr>
          <a:xfrm>
            <a:off x="4139624" y="860243"/>
            <a:ext cx="66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VIGAS: 5-year project funded by NSFC, led by Prof. Tang </a:t>
            </a:r>
            <a:r>
              <a:rPr lang="en-US" dirty="0" err="1"/>
              <a:t>Chuanxiang</a:t>
            </a:r>
            <a:r>
              <a:rPr lang="en-US" dirty="0"/>
              <a:t>.</a:t>
            </a: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E7B8C6A7-3B55-4F14-90DB-E375AF5EF8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529" y="1341987"/>
            <a:ext cx="3516347" cy="2637260"/>
          </a:xfrm>
          <a:prstGeom prst="rect">
            <a:avLst/>
          </a:prstGeom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C29207B4-27DB-41E8-997C-FE67E65A8B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64" y="1341987"/>
            <a:ext cx="3514113" cy="2635585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E885580-BA90-4645-A58F-0890E3C891DD}"/>
              </a:ext>
            </a:extLst>
          </p:cNvPr>
          <p:cNvSpPr/>
          <p:nvPr/>
        </p:nvSpPr>
        <p:spPr>
          <a:xfrm>
            <a:off x="1594178" y="3160441"/>
            <a:ext cx="166255" cy="1662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ACA5B6B-B753-413A-861A-4CBE7E7222B6}"/>
              </a:ext>
            </a:extLst>
          </p:cNvPr>
          <p:cNvSpPr/>
          <p:nvPr/>
        </p:nvSpPr>
        <p:spPr>
          <a:xfrm>
            <a:off x="1995960" y="4535831"/>
            <a:ext cx="166255" cy="16625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81997C-9617-49A7-A5F7-4EDAC70D5361}"/>
              </a:ext>
            </a:extLst>
          </p:cNvPr>
          <p:cNvCxnSpPr>
            <a:cxnSpLocks/>
            <a:stCxn id="12" idx="2"/>
          </p:cNvCxnSpPr>
          <p:nvPr/>
        </p:nvCxnSpPr>
        <p:spPr>
          <a:xfrm flipV="1">
            <a:off x="1625925" y="2671457"/>
            <a:ext cx="2283020" cy="65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3CD454-7BB3-4B58-8FAA-2B9A95ACA531}"/>
                  </a:ext>
                </a:extLst>
              </p:cNvPr>
              <p:cNvSpPr txBox="1"/>
              <p:nvPr/>
            </p:nvSpPr>
            <p:spPr>
              <a:xfrm>
                <a:off x="763398" y="1519971"/>
                <a:ext cx="34312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Building area ~ 48,000m</a:t>
                </a:r>
                <a:r>
                  <a:rPr lang="en-US" sz="2000" baseline="30000" dirty="0"/>
                  <a:t>2</a:t>
                </a:r>
              </a:p>
              <a:p>
                <a:r>
                  <a:rPr lang="en-US" altLang="zh-CN" sz="2000" dirty="0"/>
                  <a:t>Bunker for VIGAS accelerator:</a:t>
                </a:r>
              </a:p>
              <a:p>
                <a:r>
                  <a:rPr lang="en-US" sz="2000" dirty="0"/>
                  <a:t>21m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10 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3CD454-7BB3-4B58-8FAA-2B9A95AC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8" y="1519971"/>
                <a:ext cx="3431226" cy="1015663"/>
              </a:xfrm>
              <a:prstGeom prst="rect">
                <a:avLst/>
              </a:prstGeom>
              <a:blipFill>
                <a:blip r:embed="rId7"/>
                <a:stretch>
                  <a:fillRect l="-1776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04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AE1302-57C8-4929-8C8F-D588AA551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accelerator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B0A438-FD61-4C16-839A-9E241D2FD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E1212C-376D-4799-9FDE-E7EF75A2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2825377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扁平-4:3">
  <a:themeElements>
    <a:clrScheme name="自定义 6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5B2F7C"/>
      </a:accent1>
      <a:accent2>
        <a:srgbClr val="5C2F7D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21802</TotalTime>
  <Words>1570</Words>
  <Application>Microsoft Office PowerPoint</Application>
  <PresentationFormat>宽屏</PresentationFormat>
  <Paragraphs>479</Paragraphs>
  <Slides>33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Heiti SC Light</vt:lpstr>
      <vt:lpstr>等线</vt:lpstr>
      <vt:lpstr>华文中宋</vt:lpstr>
      <vt:lpstr>宋体</vt:lpstr>
      <vt:lpstr>微软雅黑</vt:lpstr>
      <vt:lpstr>Arial</vt:lpstr>
      <vt:lpstr>Calibri</vt:lpstr>
      <vt:lpstr>Cambria Math</vt:lpstr>
      <vt:lpstr>Gill Sans MT</vt:lpstr>
      <vt:lpstr>Times New Roman</vt:lpstr>
      <vt:lpstr>Wingdings 2</vt:lpstr>
      <vt:lpstr>清华简约主题-扁平-4:3</vt:lpstr>
      <vt:lpstr>Progress of the VIGAS Project in Tsinghua University   VIGAS: Very compact Inverse-compton-scattering GAmma-ray Source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Overview of accelerator system</vt:lpstr>
      <vt:lpstr>Overview of accelerator system</vt:lpstr>
      <vt:lpstr>Overview of accelerator system</vt:lpstr>
      <vt:lpstr>Beam dynamics and photon generation simulation</vt:lpstr>
      <vt:lpstr>S band injector</vt:lpstr>
      <vt:lpstr>S BAND WAVEGUIDE SYSTEM</vt:lpstr>
      <vt:lpstr>S band photoinjector</vt:lpstr>
      <vt:lpstr>S band buncher</vt:lpstr>
      <vt:lpstr>S BAND acc</vt:lpstr>
      <vt:lpstr>S BAND acc</vt:lpstr>
      <vt:lpstr>X BAND LINAC</vt:lpstr>
      <vt:lpstr>X band module</vt:lpstr>
      <vt:lpstr>X band hg structure</vt:lpstr>
      <vt:lpstr>X band hg structure</vt:lpstr>
      <vt:lpstr>X band HG structure</vt:lpstr>
      <vt:lpstr>X band HG structure</vt:lpstr>
      <vt:lpstr>X-band Pulse Compressor</vt:lpstr>
      <vt:lpstr>X-band Phase Shifter</vt:lpstr>
      <vt:lpstr>X-band Mode Converter</vt:lpstr>
      <vt:lpstr>X-band RF Window</vt:lpstr>
      <vt:lpstr>X-band 3dB Hybrid</vt:lpstr>
      <vt:lpstr>Progress </vt:lpstr>
      <vt:lpstr>Progress </vt:lpstr>
      <vt:lpstr>Summary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Jiaru Shi</cp:lastModifiedBy>
  <cp:revision>2812</cp:revision>
  <cp:lastPrinted>2020-04-04T02:50:47Z</cp:lastPrinted>
  <dcterms:created xsi:type="dcterms:W3CDTF">2020-01-04T07:43:38Z</dcterms:created>
  <dcterms:modified xsi:type="dcterms:W3CDTF">2023-10-17T20:05:19Z</dcterms:modified>
</cp:coreProperties>
</file>