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7"/>
  </p:notesMasterIdLst>
  <p:sldIdLst>
    <p:sldId id="256" r:id="rId2"/>
    <p:sldId id="1472" r:id="rId3"/>
    <p:sldId id="312" r:id="rId4"/>
    <p:sldId id="1478" r:id="rId5"/>
    <p:sldId id="318" r:id="rId6"/>
    <p:sldId id="1445" r:id="rId7"/>
    <p:sldId id="292" r:id="rId8"/>
    <p:sldId id="271" r:id="rId9"/>
    <p:sldId id="293" r:id="rId10"/>
    <p:sldId id="1480" r:id="rId11"/>
    <p:sldId id="1462" r:id="rId12"/>
    <p:sldId id="1470" r:id="rId13"/>
    <p:sldId id="376" r:id="rId14"/>
    <p:sldId id="1461" r:id="rId15"/>
    <p:sldId id="321" r:id="rId16"/>
    <p:sldId id="1475" r:id="rId17"/>
    <p:sldId id="287" r:id="rId18"/>
    <p:sldId id="297" r:id="rId19"/>
    <p:sldId id="261" r:id="rId20"/>
    <p:sldId id="311" r:id="rId21"/>
    <p:sldId id="325" r:id="rId22"/>
    <p:sldId id="331" r:id="rId23"/>
    <p:sldId id="294" r:id="rId24"/>
    <p:sldId id="1451" r:id="rId25"/>
    <p:sldId id="1481" r:id="rId26"/>
    <p:sldId id="1482" r:id="rId27"/>
    <p:sldId id="1473" r:id="rId28"/>
    <p:sldId id="1467" r:id="rId29"/>
    <p:sldId id="1479" r:id="rId30"/>
    <p:sldId id="289" r:id="rId31"/>
    <p:sldId id="1474" r:id="rId32"/>
    <p:sldId id="1476" r:id="rId33"/>
    <p:sldId id="299" r:id="rId34"/>
    <p:sldId id="1477" r:id="rId35"/>
    <p:sldId id="145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amp;MOTIVATION" id="{5F33FC2D-63AF-41C7-976D-FB97D3525486}">
          <p14:sldIdLst>
            <p14:sldId id="256"/>
            <p14:sldId id="1472"/>
            <p14:sldId id="312"/>
            <p14:sldId id="1478"/>
            <p14:sldId id="318"/>
          </p14:sldIdLst>
        </p14:section>
        <p14:section name="MODELING &amp; VALIDATING" id="{2449EC68-9BB4-4EDF-BBE5-89A005CF7926}">
          <p14:sldIdLst>
            <p14:sldId id="1445"/>
            <p14:sldId id="292"/>
            <p14:sldId id="271"/>
            <p14:sldId id="293"/>
          </p14:sldIdLst>
        </p14:section>
        <p14:section name="APPLICATIONS" id="{260C1A44-4737-4ADF-9121-32E31EBE6C4E}">
          <p14:sldIdLst>
            <p14:sldId id="1480"/>
            <p14:sldId id="1462"/>
            <p14:sldId id="1470"/>
            <p14:sldId id="376"/>
            <p14:sldId id="1461"/>
            <p14:sldId id="321"/>
            <p14:sldId id="1475"/>
            <p14:sldId id="287"/>
          </p14:sldIdLst>
        </p14:section>
        <p14:section name="SPARE SLIDES" id="{8BE46040-6B4C-4A41-A88A-94D7017B00CB}">
          <p14:sldIdLst>
            <p14:sldId id="297"/>
            <p14:sldId id="261"/>
            <p14:sldId id="311"/>
            <p14:sldId id="325"/>
            <p14:sldId id="331"/>
            <p14:sldId id="294"/>
            <p14:sldId id="1451"/>
            <p14:sldId id="1481"/>
            <p14:sldId id="1482"/>
          </p14:sldIdLst>
        </p14:section>
        <p14:section name="RECYCLE" id="{9918425B-691C-4DD9-B991-8A367E334018}">
          <p14:sldIdLst>
            <p14:sldId id="1473"/>
            <p14:sldId id="1467"/>
            <p14:sldId id="1479"/>
            <p14:sldId id="289"/>
            <p14:sldId id="1474"/>
            <p14:sldId id="1476"/>
            <p14:sldId id="299"/>
            <p14:sldId id="1477"/>
            <p14:sldId id="14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B4B"/>
    <a:srgbClr val="F5B60F"/>
    <a:srgbClr val="CD990F"/>
    <a:srgbClr val="C18B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57143" autoAdjust="0"/>
  </p:normalViewPr>
  <p:slideViewPr>
    <p:cSldViewPr snapToGrid="0" snapToObjects="1">
      <p:cViewPr varScale="1">
        <p:scale>
          <a:sx n="66" d="100"/>
          <a:sy n="66" d="100"/>
        </p:scale>
        <p:origin x="636" y="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97616-ECBD-CB4F-A207-8F29E7150674}"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686A9-6F14-8749-8EDD-000CD18B3D6C}" type="slidenum">
              <a:rPr lang="en-US" smtClean="0"/>
              <a:t>‹N›</a:t>
            </a:fld>
            <a:endParaRPr lang="en-US"/>
          </a:p>
        </p:txBody>
      </p:sp>
    </p:spTree>
    <p:extLst>
      <p:ext uri="{BB962C8B-B14F-4D97-AF65-F5344CB8AC3E}">
        <p14:creationId xmlns:p14="http://schemas.microsoft.com/office/powerpoint/2010/main" val="24019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Thank you for the introduction and for the opportunity of giving this talk here</a:t>
            </a:r>
          </a:p>
          <a:p>
            <a:r>
              <a:rPr lang="en-US" dirty="0"/>
              <a:t>Hi everyone I am Fabio Bosco from UCLA and today I am going to present my work on F</a:t>
            </a:r>
          </a:p>
        </p:txBody>
      </p:sp>
      <p:sp>
        <p:nvSpPr>
          <p:cNvPr id="4" name="Segnaposto numero diapositiva 3"/>
          <p:cNvSpPr>
            <a:spLocks noGrp="1"/>
          </p:cNvSpPr>
          <p:nvPr>
            <p:ph type="sldNum" sz="quarter" idx="5"/>
          </p:nvPr>
        </p:nvSpPr>
        <p:spPr/>
        <p:txBody>
          <a:bodyPr/>
          <a:lstStyle/>
          <a:p>
            <a:fld id="{25C686A9-6F14-8749-8EDD-000CD18B3D6C}" type="slidenum">
              <a:rPr lang="en-US" smtClean="0"/>
              <a:t>1</a:t>
            </a:fld>
            <a:endParaRPr lang="en-US"/>
          </a:p>
        </p:txBody>
      </p:sp>
    </p:spTree>
    <p:extLst>
      <p:ext uri="{BB962C8B-B14F-4D97-AF65-F5344CB8AC3E}">
        <p14:creationId xmlns:p14="http://schemas.microsoft.com/office/powerpoint/2010/main" val="1046051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We</a:t>
            </a:r>
            <a:r>
              <a:rPr lang="it-IT" dirty="0"/>
              <a:t> can </a:t>
            </a:r>
            <a:r>
              <a:rPr lang="it-IT" dirty="0" err="1"/>
              <a:t>move</a:t>
            </a:r>
            <a:r>
              <a:rPr lang="it-IT" dirty="0"/>
              <a:t> </a:t>
            </a:r>
            <a:r>
              <a:rPr lang="it-IT" dirty="0" err="1"/>
              <a:t>now</a:t>
            </a:r>
            <a:r>
              <a:rPr lang="it-IT" dirty="0"/>
              <a:t> to </a:t>
            </a:r>
            <a:r>
              <a:rPr lang="it-IT" dirty="0" err="1"/>
              <a:t>three</a:t>
            </a:r>
            <a:r>
              <a:rPr lang="it-IT" dirty="0"/>
              <a:t> </a:t>
            </a:r>
            <a:r>
              <a:rPr lang="it-IT" dirty="0" err="1"/>
              <a:t>examples</a:t>
            </a:r>
            <a:r>
              <a:rPr lang="it-IT" dirty="0"/>
              <a:t> </a:t>
            </a:r>
            <a:r>
              <a:rPr lang="it-IT" dirty="0" err="1"/>
              <a:t>where</a:t>
            </a:r>
            <a:r>
              <a:rPr lang="it-IT" dirty="0"/>
              <a:t> </a:t>
            </a:r>
            <a:r>
              <a:rPr lang="it-IT" dirty="0" err="1"/>
              <a:t>we</a:t>
            </a:r>
            <a:r>
              <a:rPr lang="it-IT" dirty="0"/>
              <a:t> </a:t>
            </a:r>
            <a:r>
              <a:rPr lang="it-IT" dirty="0" err="1"/>
              <a:t>used</a:t>
            </a:r>
            <a:r>
              <a:rPr lang="it-IT" dirty="0"/>
              <a:t> MILES in </a:t>
            </a:r>
            <a:r>
              <a:rPr lang="it-IT" dirty="0" err="1"/>
              <a:t>applications</a:t>
            </a:r>
            <a:endParaRPr lang="en-US" dirty="0"/>
          </a:p>
        </p:txBody>
      </p:sp>
      <p:sp>
        <p:nvSpPr>
          <p:cNvPr id="4" name="Segnaposto numero diapositiva 3"/>
          <p:cNvSpPr>
            <a:spLocks noGrp="1"/>
          </p:cNvSpPr>
          <p:nvPr>
            <p:ph type="sldNum" sz="quarter" idx="5"/>
          </p:nvPr>
        </p:nvSpPr>
        <p:spPr/>
        <p:txBody>
          <a:bodyPr/>
          <a:lstStyle/>
          <a:p>
            <a:fld id="{25C686A9-6F14-8749-8EDD-000CD18B3D6C}" type="slidenum">
              <a:rPr lang="en-US" smtClean="0"/>
              <a:t>10</a:t>
            </a:fld>
            <a:endParaRPr lang="en-US"/>
          </a:p>
        </p:txBody>
      </p:sp>
    </p:spTree>
    <p:extLst>
      <p:ext uri="{BB962C8B-B14F-4D97-AF65-F5344CB8AC3E}">
        <p14:creationId xmlns:p14="http://schemas.microsoft.com/office/powerpoint/2010/main" val="4376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dirty="0"/>
              <a:t>The first </a:t>
            </a:r>
            <a:r>
              <a:rPr lang="it-IT" dirty="0" err="1"/>
              <a:t>example</a:t>
            </a:r>
            <a:r>
              <a:rPr lang="it-IT" dirty="0"/>
              <a:t> </a:t>
            </a:r>
            <a:r>
              <a:rPr lang="it-IT" dirty="0" err="1"/>
              <a:t>is</a:t>
            </a:r>
            <a:r>
              <a:rPr lang="it-IT" dirty="0"/>
              <a:t> </a:t>
            </a:r>
            <a:r>
              <a:rPr lang="it-IT" dirty="0" err="1"/>
              <a:t>based</a:t>
            </a:r>
            <a:r>
              <a:rPr lang="it-IT" dirty="0"/>
              <a:t> on the UCXFEL machine and takes </a:t>
            </a:r>
            <a:r>
              <a:rPr lang="it-IT" dirty="0" err="1"/>
              <a:t>into</a:t>
            </a:r>
            <a:r>
              <a:rPr lang="it-IT" dirty="0"/>
              <a:t> account the injection of the </a:t>
            </a:r>
            <a:r>
              <a:rPr lang="it-IT" dirty="0" err="1"/>
              <a:t>beam</a:t>
            </a:r>
            <a:r>
              <a:rPr lang="it-IT" dirty="0"/>
              <a:t> </a:t>
            </a:r>
            <a:r>
              <a:rPr lang="it-IT" dirty="0" err="1"/>
              <a:t>into</a:t>
            </a:r>
            <a:r>
              <a:rPr lang="it-IT" dirty="0"/>
              <a:t> a booster linac in the </a:t>
            </a:r>
            <a:r>
              <a:rPr lang="it-IT" dirty="0" err="1"/>
              <a:t>well-known</a:t>
            </a:r>
            <a:r>
              <a:rPr lang="it-IT" dirty="0"/>
              <a:t> split </a:t>
            </a:r>
            <a:r>
              <a:rPr lang="it-IT" dirty="0" err="1"/>
              <a:t>photoinjector</a:t>
            </a:r>
            <a:r>
              <a:rPr lang="it-IT" dirty="0"/>
              <a:t> </a:t>
            </a:r>
            <a:r>
              <a:rPr lang="it-IT" dirty="0" err="1"/>
              <a:t>configuration</a:t>
            </a:r>
            <a:endParaRPr lang="it-IT" dirty="0"/>
          </a:p>
          <a:p>
            <a:pPr marL="171450" indent="-171450">
              <a:buFont typeface="Arial" panose="020B0604020202020204" pitchFamily="34" charset="0"/>
              <a:buChar char="•"/>
            </a:pPr>
            <a:r>
              <a:rPr lang="it-IT" dirty="0" err="1"/>
              <a:t>This</a:t>
            </a:r>
            <a:r>
              <a:rPr lang="it-IT" dirty="0"/>
              <a:t> </a:t>
            </a:r>
            <a:r>
              <a:rPr lang="it-IT" dirty="0" err="1"/>
              <a:t>problem</a:t>
            </a:r>
            <a:r>
              <a:rPr lang="it-IT" dirty="0"/>
              <a:t> </a:t>
            </a:r>
            <a:r>
              <a:rPr lang="it-IT" dirty="0" err="1"/>
              <a:t>has</a:t>
            </a:r>
            <a:r>
              <a:rPr lang="it-IT" dirty="0"/>
              <a:t> a </a:t>
            </a:r>
            <a:r>
              <a:rPr lang="it-IT" dirty="0" err="1"/>
              <a:t>well-established</a:t>
            </a:r>
            <a:r>
              <a:rPr lang="it-IT" dirty="0"/>
              <a:t> injection </a:t>
            </a:r>
            <a:r>
              <a:rPr lang="it-IT" dirty="0" err="1"/>
              <a:t>condition</a:t>
            </a:r>
            <a:r>
              <a:rPr lang="it-IT" dirty="0"/>
              <a:t> </a:t>
            </a:r>
            <a:r>
              <a:rPr lang="it-IT" dirty="0" err="1"/>
              <a:t>where</a:t>
            </a:r>
            <a:r>
              <a:rPr lang="it-IT" dirty="0"/>
              <a:t> the </a:t>
            </a:r>
            <a:r>
              <a:rPr lang="it-IT" dirty="0" err="1"/>
              <a:t>beam</a:t>
            </a:r>
            <a:r>
              <a:rPr lang="it-IT" dirty="0"/>
              <a:t> and linac </a:t>
            </a:r>
            <a:r>
              <a:rPr lang="it-IT" dirty="0" err="1"/>
              <a:t>parameters</a:t>
            </a:r>
            <a:r>
              <a:rPr lang="it-IT" dirty="0"/>
              <a:t> are </a:t>
            </a:r>
            <a:r>
              <a:rPr lang="it-IT" dirty="0" err="1"/>
              <a:t>properly</a:t>
            </a:r>
            <a:r>
              <a:rPr lang="it-IT" dirty="0"/>
              <a:t> </a:t>
            </a:r>
            <a:r>
              <a:rPr lang="it-IT" dirty="0" err="1"/>
              <a:t>matched</a:t>
            </a:r>
            <a:r>
              <a:rPr lang="it-IT" dirty="0"/>
              <a:t> to </a:t>
            </a:r>
            <a:r>
              <a:rPr lang="it-IT" dirty="0" err="1"/>
              <a:t>obtain</a:t>
            </a:r>
            <a:r>
              <a:rPr lang="it-IT" dirty="0"/>
              <a:t> </a:t>
            </a:r>
            <a:r>
              <a:rPr lang="it-IT" dirty="0" err="1"/>
              <a:t>gentle</a:t>
            </a:r>
            <a:r>
              <a:rPr lang="it-IT" dirty="0"/>
              <a:t> </a:t>
            </a:r>
            <a:r>
              <a:rPr lang="it-IT" dirty="0" err="1"/>
              <a:t>focusing</a:t>
            </a:r>
            <a:r>
              <a:rPr lang="it-IT" dirty="0"/>
              <a:t> </a:t>
            </a:r>
            <a:r>
              <a:rPr lang="it-IT" dirty="0" err="1"/>
              <a:t>properties</a:t>
            </a:r>
            <a:endParaRPr lang="it-IT" dirty="0"/>
          </a:p>
          <a:p>
            <a:pPr marL="171450" indent="-171450">
              <a:buFont typeface="Arial" panose="020B0604020202020204" pitchFamily="34" charset="0"/>
              <a:buChar char="•"/>
            </a:pPr>
            <a:r>
              <a:rPr lang="it-IT" dirty="0" err="1"/>
              <a:t>Based</a:t>
            </a:r>
            <a:r>
              <a:rPr lang="it-IT" dirty="0"/>
              <a:t> on </a:t>
            </a:r>
            <a:r>
              <a:rPr lang="it-IT" dirty="0" err="1"/>
              <a:t>this</a:t>
            </a:r>
            <a:r>
              <a:rPr lang="it-IT" dirty="0"/>
              <a:t> </a:t>
            </a:r>
            <a:r>
              <a:rPr lang="it-IT" dirty="0" err="1"/>
              <a:t>starting</a:t>
            </a:r>
            <a:r>
              <a:rPr lang="it-IT" dirty="0"/>
              <a:t> point </a:t>
            </a:r>
            <a:r>
              <a:rPr lang="it-IT" dirty="0" err="1"/>
              <a:t>we</a:t>
            </a:r>
            <a:r>
              <a:rPr lang="it-IT" dirty="0"/>
              <a:t> </a:t>
            </a:r>
            <a:r>
              <a:rPr lang="it-IT" dirty="0" err="1"/>
              <a:t>performed</a:t>
            </a:r>
            <a:r>
              <a:rPr lang="it-IT" dirty="0"/>
              <a:t> </a:t>
            </a:r>
            <a:r>
              <a:rPr lang="it-IT" dirty="0" err="1"/>
              <a:t>several</a:t>
            </a:r>
            <a:r>
              <a:rPr lang="it-IT" dirty="0"/>
              <a:t> </a:t>
            </a:r>
            <a:r>
              <a:rPr lang="it-IT" dirty="0" err="1"/>
              <a:t>simulations</a:t>
            </a:r>
            <a:r>
              <a:rPr lang="it-IT" dirty="0"/>
              <a:t> with MILES </a:t>
            </a:r>
            <a:r>
              <a:rPr lang="it-IT" dirty="0" err="1"/>
              <a:t>changing</a:t>
            </a:r>
            <a:r>
              <a:rPr lang="it-IT" dirty="0"/>
              <a:t> the injection </a:t>
            </a:r>
            <a:r>
              <a:rPr lang="it-IT" dirty="0" err="1"/>
              <a:t>distance</a:t>
            </a:r>
            <a:r>
              <a:rPr lang="it-IT" dirty="0"/>
              <a:t> and </a:t>
            </a:r>
            <a:r>
              <a:rPr lang="it-IT" dirty="0" err="1"/>
              <a:t>adjusting</a:t>
            </a:r>
            <a:r>
              <a:rPr lang="it-IT" dirty="0"/>
              <a:t> the </a:t>
            </a:r>
            <a:r>
              <a:rPr lang="it-IT" dirty="0" err="1"/>
              <a:t>accelerating</a:t>
            </a:r>
            <a:r>
              <a:rPr lang="it-IT" dirty="0"/>
              <a:t> </a:t>
            </a:r>
            <a:r>
              <a:rPr lang="it-IT" dirty="0" err="1"/>
              <a:t>gradinet</a:t>
            </a:r>
            <a:r>
              <a:rPr lang="it-IT" dirty="0"/>
              <a:t> in the linac to estimate the </a:t>
            </a:r>
            <a:r>
              <a:rPr lang="it-IT" dirty="0" err="1"/>
              <a:t>configuration</a:t>
            </a:r>
            <a:r>
              <a:rPr lang="it-IT" dirty="0"/>
              <a:t> </a:t>
            </a:r>
            <a:r>
              <a:rPr lang="it-IT" dirty="0" err="1"/>
              <a:t>that</a:t>
            </a:r>
            <a:r>
              <a:rPr lang="it-IT" dirty="0"/>
              <a:t> </a:t>
            </a:r>
            <a:r>
              <a:rPr lang="it-IT" dirty="0" err="1"/>
              <a:t>minimizes</a:t>
            </a:r>
            <a:r>
              <a:rPr lang="it-IT" dirty="0"/>
              <a:t> the </a:t>
            </a:r>
            <a:r>
              <a:rPr lang="it-IT" dirty="0" err="1"/>
              <a:t>final</a:t>
            </a:r>
            <a:r>
              <a:rPr lang="it-IT" dirty="0"/>
              <a:t> </a:t>
            </a:r>
            <a:r>
              <a:rPr lang="it-IT" dirty="0" err="1"/>
              <a:t>emittance</a:t>
            </a:r>
            <a:endParaRPr lang="it-IT" dirty="0"/>
          </a:p>
          <a:p>
            <a:pPr marL="171450" indent="-171450">
              <a:buFont typeface="Arial" panose="020B0604020202020204" pitchFamily="34" charset="0"/>
              <a:buChar char="•"/>
            </a:pPr>
            <a:r>
              <a:rPr lang="it-IT" dirty="0"/>
              <a:t>For </a:t>
            </a:r>
            <a:r>
              <a:rPr lang="it-IT" dirty="0" err="1"/>
              <a:t>instance</a:t>
            </a:r>
            <a:r>
              <a:rPr lang="it-IT" dirty="0"/>
              <a:t> in </a:t>
            </a:r>
            <a:r>
              <a:rPr lang="it-IT" dirty="0" err="1"/>
              <a:t>our</a:t>
            </a:r>
            <a:r>
              <a:rPr lang="it-IT" dirty="0"/>
              <a:t> case </a:t>
            </a:r>
            <a:r>
              <a:rPr lang="it-IT" dirty="0" err="1"/>
              <a:t>we</a:t>
            </a:r>
            <a:r>
              <a:rPr lang="it-IT" dirty="0"/>
              <a:t> </a:t>
            </a:r>
            <a:r>
              <a:rPr lang="it-IT" dirty="0" err="1"/>
              <a:t>noticed</a:t>
            </a:r>
            <a:r>
              <a:rPr lang="it-IT" dirty="0"/>
              <a:t> </a:t>
            </a:r>
            <a:r>
              <a:rPr lang="it-IT" dirty="0" err="1"/>
              <a:t>that</a:t>
            </a:r>
            <a:r>
              <a:rPr lang="it-IT" dirty="0"/>
              <a:t> </a:t>
            </a:r>
            <a:r>
              <a:rPr lang="it-IT" dirty="0" err="1"/>
              <a:t>injecting</a:t>
            </a:r>
            <a:r>
              <a:rPr lang="it-IT" dirty="0"/>
              <a:t> a </a:t>
            </a:r>
            <a:r>
              <a:rPr lang="it-IT" dirty="0" err="1"/>
              <a:t>few</a:t>
            </a:r>
            <a:r>
              <a:rPr lang="it-IT" dirty="0"/>
              <a:t> </a:t>
            </a:r>
            <a:r>
              <a:rPr lang="it-IT" dirty="0" err="1"/>
              <a:t>centimeters</a:t>
            </a:r>
            <a:r>
              <a:rPr lang="it-IT" dirty="0"/>
              <a:t> after the </a:t>
            </a:r>
            <a:r>
              <a:rPr lang="it-IT" dirty="0" err="1"/>
              <a:t>beam</a:t>
            </a:r>
            <a:r>
              <a:rPr lang="it-IT" dirty="0"/>
              <a:t> </a:t>
            </a:r>
            <a:r>
              <a:rPr lang="it-IT" dirty="0" err="1"/>
              <a:t>waist</a:t>
            </a:r>
            <a:r>
              <a:rPr lang="it-IT" dirty="0"/>
              <a:t> </a:t>
            </a:r>
            <a:r>
              <a:rPr lang="it-IT" dirty="0" err="1"/>
              <a:t>results</a:t>
            </a:r>
            <a:r>
              <a:rPr lang="it-IT" dirty="0"/>
              <a:t> in a more </a:t>
            </a:r>
            <a:r>
              <a:rPr lang="it-IT" dirty="0" err="1"/>
              <a:t>effective</a:t>
            </a:r>
            <a:r>
              <a:rPr lang="it-IT" dirty="0"/>
              <a:t> </a:t>
            </a:r>
            <a:r>
              <a:rPr lang="it-IT" dirty="0" err="1"/>
              <a:t>compensation</a:t>
            </a:r>
            <a:r>
              <a:rPr lang="it-IT" dirty="0"/>
              <a:t> of the </a:t>
            </a:r>
            <a:r>
              <a:rPr lang="it-IT" dirty="0" err="1"/>
              <a:t>emittance</a:t>
            </a:r>
            <a:r>
              <a:rPr lang="it-IT" dirty="0"/>
              <a:t> </a:t>
            </a:r>
            <a:r>
              <a:rPr lang="it-IT" dirty="0" err="1"/>
              <a:t>at</a:t>
            </a:r>
            <a:r>
              <a:rPr lang="it-IT" dirty="0"/>
              <a:t> the </a:t>
            </a:r>
            <a:r>
              <a:rPr lang="it-IT" dirty="0" err="1"/>
              <a:t>expense</a:t>
            </a:r>
            <a:r>
              <a:rPr lang="it-IT" dirty="0"/>
              <a:t> of a </a:t>
            </a:r>
            <a:r>
              <a:rPr lang="it-IT" dirty="0" err="1"/>
              <a:t>slightly</a:t>
            </a:r>
            <a:r>
              <a:rPr lang="it-IT" dirty="0"/>
              <a:t> </a:t>
            </a:r>
            <a:r>
              <a:rPr lang="it-IT" dirty="0" err="1"/>
              <a:t>larger</a:t>
            </a:r>
            <a:r>
              <a:rPr lang="it-IT" dirty="0"/>
              <a:t> </a:t>
            </a:r>
            <a:r>
              <a:rPr lang="it-IT" dirty="0" err="1"/>
              <a:t>spotsize</a:t>
            </a:r>
            <a:endParaRPr lang="it-IT" dirty="0"/>
          </a:p>
        </p:txBody>
      </p:sp>
      <p:sp>
        <p:nvSpPr>
          <p:cNvPr id="4" name="Segnaposto numero diapositiva 3"/>
          <p:cNvSpPr>
            <a:spLocks noGrp="1"/>
          </p:cNvSpPr>
          <p:nvPr>
            <p:ph type="sldNum" sz="quarter" idx="5"/>
          </p:nvPr>
        </p:nvSpPr>
        <p:spPr/>
        <p:txBody>
          <a:bodyPr/>
          <a:lstStyle/>
          <a:p>
            <a:fld id="{25C686A9-6F14-8749-8EDD-000CD18B3D6C}" type="slidenum">
              <a:rPr lang="en-US" smtClean="0"/>
              <a:t>11</a:t>
            </a:fld>
            <a:endParaRPr lang="en-US"/>
          </a:p>
        </p:txBody>
      </p:sp>
    </p:spTree>
    <p:extLst>
      <p:ext uri="{BB962C8B-B14F-4D97-AF65-F5344CB8AC3E}">
        <p14:creationId xmlns:p14="http://schemas.microsoft.com/office/powerpoint/2010/main" val="69531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In this second example we consider the same machine configuration with an additional linac section but we assume that the first section is 100 um off axis</a:t>
            </a:r>
          </a:p>
          <a:p>
            <a:pPr marL="171450" indent="-171450">
              <a:buFont typeface="Arial" panose="020B0604020202020204" pitchFamily="34" charset="0"/>
              <a:buChar char="•"/>
            </a:pPr>
            <a:r>
              <a:rPr lang="en-US" dirty="0"/>
              <a:t>In this case the beam will propagate off-axis exciting dipole SRWF that, by deflecting each slice differently, increase the projected rms emittance</a:t>
            </a:r>
          </a:p>
          <a:p>
            <a:pPr marL="171450" indent="-171450">
              <a:buFont typeface="Arial" panose="020B0604020202020204" pitchFamily="34" charset="0"/>
              <a:buChar char="•"/>
            </a:pPr>
            <a:r>
              <a:rPr lang="en-US" dirty="0"/>
              <a:t>A possible correction technique for this problem is to introduce two steering magnets upstream each linac section so that we can control the offset and the angle every time the beam enters a new section</a:t>
            </a:r>
          </a:p>
          <a:p>
            <a:pPr marL="171450" indent="-171450">
              <a:buFont typeface="Arial" panose="020B0604020202020204" pitchFamily="34" charset="0"/>
              <a:buChar char="•"/>
            </a:pPr>
            <a:r>
              <a:rPr lang="en-US" dirty="0"/>
              <a:t>This procedure forces the beam to travel always on axis regardless of the misalignments so that dipole wakes are not excited and the emittance can be preserved</a:t>
            </a:r>
          </a:p>
        </p:txBody>
      </p:sp>
      <p:sp>
        <p:nvSpPr>
          <p:cNvPr id="4" name="Segnaposto numero diapositiva 3"/>
          <p:cNvSpPr>
            <a:spLocks noGrp="1"/>
          </p:cNvSpPr>
          <p:nvPr>
            <p:ph type="sldNum" sz="quarter" idx="5"/>
          </p:nvPr>
        </p:nvSpPr>
        <p:spPr/>
        <p:txBody>
          <a:bodyPr/>
          <a:lstStyle/>
          <a:p>
            <a:fld id="{27482D25-418A-4973-86BC-2CAE8DCC28B5}" type="slidenum">
              <a:rPr lang="en-US" smtClean="0"/>
              <a:t>12</a:t>
            </a:fld>
            <a:endParaRPr lang="en-US"/>
          </a:p>
        </p:txBody>
      </p:sp>
    </p:spTree>
    <p:extLst>
      <p:ext uri="{BB962C8B-B14F-4D97-AF65-F5344CB8AC3E}">
        <p14:creationId xmlns:p14="http://schemas.microsoft.com/office/powerpoint/2010/main" val="422754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final example takes into account the 250 GeV CM working point of the C3 linear collider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relevant parameters for our purposes can be read from this column: I will be considering 133 bunches of 1 </a:t>
            </a:r>
            <a:r>
              <a:rPr lang="en-US" baseline="0" dirty="0" err="1"/>
              <a:t>nC</a:t>
            </a:r>
            <a:r>
              <a:rPr lang="en-US" baseline="0" dirty="0"/>
              <a:t> each and 5 ns  spacing accelerated at 70 MeV/m up to the target energy of 125 MeV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egnaposto numero diapositiva 3"/>
          <p:cNvSpPr>
            <a:spLocks noGrp="1"/>
          </p:cNvSpPr>
          <p:nvPr>
            <p:ph type="sldNum" sz="quarter" idx="5"/>
          </p:nvPr>
        </p:nvSpPr>
        <p:spPr/>
        <p:txBody>
          <a:bodyPr/>
          <a:lstStyle/>
          <a:p>
            <a:fld id="{61562055-0420-42F1-8323-0EA143501382}" type="slidenum">
              <a:rPr lang="en-US" smtClean="0"/>
              <a:t>13</a:t>
            </a:fld>
            <a:endParaRPr lang="en-US"/>
          </a:p>
        </p:txBody>
      </p:sp>
    </p:spTree>
    <p:extLst>
      <p:ext uri="{BB962C8B-B14F-4D97-AF65-F5344CB8AC3E}">
        <p14:creationId xmlns:p14="http://schemas.microsoft.com/office/powerpoint/2010/main" val="2265755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Here we investigate the consequences of an injection error of 100 um</a:t>
            </a:r>
          </a:p>
          <a:p>
            <a:pPr marL="171450" indent="-171450">
              <a:buFont typeface="Arial" panose="020B0604020202020204" pitchFamily="34" charset="0"/>
              <a:buChar char="•"/>
            </a:pPr>
            <a:r>
              <a:rPr lang="en-US" dirty="0"/>
              <a:t>In absence of mitigation, the excitation of dipole HOMs induces large amplitude transverse beam oscillations here represented by the orange curve for each of the 133 bunches in the rf macro pulse at the end of the linac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How to mitigate this effect? The motion becomes highly unstable when the ratio of the HOM frequency and the bunch repetition rate is close to an integer as the mode and the pulsed beam fulfill a resonant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small changes in the </a:t>
            </a:r>
            <a:r>
              <a:rPr lang="en-US" baseline="0" dirty="0"/>
              <a:t>nominal geometry of the accelerating section are applied, modes will appear with slightly different frequencies in subsequent linac structures and such fluctuations break the coherent interplay of the pulsed beam with the mode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concept is known as frequency spread and if applied to the previous case allows cancellation of BBU effects: all the bunches simply follow the evolution of the one in front</a:t>
            </a:r>
          </a:p>
          <a:p>
            <a:pPr marL="171450" indent="-171450">
              <a:buFont typeface="Arial" panose="020B0604020202020204" pitchFamily="34" charset="0"/>
              <a:buChar char="•"/>
            </a:pPr>
            <a:endParaRPr lang="en-US" dirty="0"/>
          </a:p>
        </p:txBody>
      </p:sp>
      <p:sp>
        <p:nvSpPr>
          <p:cNvPr id="4" name="Segnaposto numero diapositiva 3"/>
          <p:cNvSpPr>
            <a:spLocks noGrp="1"/>
          </p:cNvSpPr>
          <p:nvPr>
            <p:ph type="sldNum" sz="quarter" idx="5"/>
          </p:nvPr>
        </p:nvSpPr>
        <p:spPr/>
        <p:txBody>
          <a:bodyPr/>
          <a:lstStyle/>
          <a:p>
            <a:fld id="{61562055-0420-42F1-8323-0EA143501382}" type="slidenum">
              <a:rPr lang="en-US" smtClean="0"/>
              <a:t>14</a:t>
            </a:fld>
            <a:endParaRPr lang="en-US"/>
          </a:p>
        </p:txBody>
      </p:sp>
    </p:spTree>
    <p:extLst>
      <p:ext uri="{BB962C8B-B14F-4D97-AF65-F5344CB8AC3E}">
        <p14:creationId xmlns:p14="http://schemas.microsoft.com/office/powerpoint/2010/main" val="198678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dirty="0" err="1"/>
              <a:t>Before</a:t>
            </a:r>
            <a:r>
              <a:rPr lang="it-IT" dirty="0"/>
              <a:t> </a:t>
            </a:r>
            <a:r>
              <a:rPr lang="it-IT" dirty="0" err="1"/>
              <a:t>concluding</a:t>
            </a:r>
            <a:r>
              <a:rPr lang="it-IT" dirty="0"/>
              <a:t> </a:t>
            </a:r>
            <a:r>
              <a:rPr lang="it-IT" dirty="0" err="1"/>
              <a:t>let</a:t>
            </a:r>
            <a:r>
              <a:rPr lang="it-IT" dirty="0"/>
              <a:t> me show a short list of </a:t>
            </a:r>
            <a:r>
              <a:rPr lang="it-IT" dirty="0" err="1"/>
              <a:t>additional</a:t>
            </a:r>
            <a:r>
              <a:rPr lang="it-IT" dirty="0"/>
              <a:t> </a:t>
            </a:r>
            <a:r>
              <a:rPr lang="it-IT" dirty="0" err="1"/>
              <a:t>problems</a:t>
            </a:r>
            <a:r>
              <a:rPr lang="it-IT" dirty="0"/>
              <a:t> </a:t>
            </a:r>
            <a:r>
              <a:rPr lang="it-IT" dirty="0" err="1"/>
              <a:t>that</a:t>
            </a:r>
            <a:r>
              <a:rPr lang="it-IT" dirty="0"/>
              <a:t> </a:t>
            </a:r>
            <a:r>
              <a:rPr lang="it-IT" dirty="0" err="1"/>
              <a:t>we</a:t>
            </a:r>
            <a:r>
              <a:rPr lang="it-IT" dirty="0"/>
              <a:t> </a:t>
            </a:r>
            <a:r>
              <a:rPr lang="it-IT" dirty="0" err="1"/>
              <a:t>have</a:t>
            </a:r>
            <a:r>
              <a:rPr lang="it-IT" dirty="0"/>
              <a:t> </a:t>
            </a:r>
            <a:r>
              <a:rPr lang="it-IT" dirty="0" err="1"/>
              <a:t>investigated</a:t>
            </a:r>
            <a:r>
              <a:rPr lang="it-IT" dirty="0"/>
              <a:t> or </a:t>
            </a:r>
            <a:r>
              <a:rPr lang="it-IT" dirty="0" err="1"/>
              <a:t>that</a:t>
            </a:r>
            <a:r>
              <a:rPr lang="it-IT" dirty="0"/>
              <a:t> </a:t>
            </a:r>
            <a:r>
              <a:rPr lang="it-IT" dirty="0" err="1"/>
              <a:t>we</a:t>
            </a:r>
            <a:r>
              <a:rPr lang="it-IT" dirty="0"/>
              <a:t> are </a:t>
            </a:r>
            <a:r>
              <a:rPr lang="it-IT" dirty="0" err="1"/>
              <a:t>currently</a:t>
            </a:r>
            <a:r>
              <a:rPr lang="it-IT" dirty="0"/>
              <a:t> </a:t>
            </a:r>
            <a:r>
              <a:rPr lang="it-IT" dirty="0" err="1"/>
              <a:t>approaching</a:t>
            </a:r>
            <a:r>
              <a:rPr lang="it-IT" dirty="0"/>
              <a:t> with MILES</a:t>
            </a:r>
          </a:p>
          <a:p>
            <a:pPr marL="171450" indent="-171450">
              <a:buFont typeface="Arial" panose="020B0604020202020204" pitchFamily="34" charset="0"/>
              <a:buChar char="•"/>
            </a:pPr>
            <a:r>
              <a:rPr lang="it-IT" dirty="0"/>
              <a:t>One </a:t>
            </a:r>
            <a:r>
              <a:rPr lang="it-IT" dirty="0" err="1"/>
              <a:t>is</a:t>
            </a:r>
            <a:r>
              <a:rPr lang="it-IT" dirty="0"/>
              <a:t> the </a:t>
            </a:r>
            <a:r>
              <a:rPr lang="it-IT" dirty="0" err="1"/>
              <a:t>possibility</a:t>
            </a:r>
            <a:r>
              <a:rPr lang="it-IT" dirty="0"/>
              <a:t> of </a:t>
            </a:r>
            <a:r>
              <a:rPr lang="it-IT" dirty="0" err="1"/>
              <a:t>performing</a:t>
            </a:r>
            <a:r>
              <a:rPr lang="it-IT" dirty="0"/>
              <a:t> multi-</a:t>
            </a:r>
            <a:r>
              <a:rPr lang="it-IT" dirty="0" err="1"/>
              <a:t>bunch</a:t>
            </a:r>
            <a:r>
              <a:rPr lang="it-IT" dirty="0"/>
              <a:t> </a:t>
            </a:r>
            <a:r>
              <a:rPr lang="it-IT" dirty="0" err="1"/>
              <a:t>simulation</a:t>
            </a:r>
            <a:r>
              <a:rPr lang="it-IT" dirty="0"/>
              <a:t> </a:t>
            </a:r>
            <a:r>
              <a:rPr lang="it-IT" dirty="0" err="1"/>
              <a:t>where</a:t>
            </a:r>
            <a:r>
              <a:rPr lang="it-IT" dirty="0"/>
              <a:t> </a:t>
            </a:r>
            <a:r>
              <a:rPr lang="it-IT" dirty="0" err="1"/>
              <a:t>we</a:t>
            </a:r>
            <a:r>
              <a:rPr lang="it-IT" dirty="0"/>
              <a:t> take </a:t>
            </a:r>
            <a:r>
              <a:rPr lang="it-IT" dirty="0" err="1"/>
              <a:t>also</a:t>
            </a:r>
            <a:r>
              <a:rPr lang="it-IT" dirty="0"/>
              <a:t> the intra-</a:t>
            </a:r>
            <a:r>
              <a:rPr lang="it-IT" dirty="0" err="1"/>
              <a:t>beam</a:t>
            </a:r>
            <a:r>
              <a:rPr lang="it-IT" dirty="0"/>
              <a:t> </a:t>
            </a:r>
            <a:r>
              <a:rPr lang="it-IT" dirty="0" err="1"/>
              <a:t>effects</a:t>
            </a:r>
            <a:r>
              <a:rPr lang="it-IT" dirty="0"/>
              <a:t> </a:t>
            </a:r>
            <a:r>
              <a:rPr lang="it-IT" dirty="0" err="1"/>
              <a:t>into</a:t>
            </a:r>
            <a:r>
              <a:rPr lang="it-IT" dirty="0"/>
              <a:t> account and </a:t>
            </a:r>
            <a:r>
              <a:rPr lang="it-IT" dirty="0" err="1"/>
              <a:t>observe</a:t>
            </a:r>
            <a:r>
              <a:rPr lang="it-IT" dirty="0"/>
              <a:t> the </a:t>
            </a:r>
            <a:r>
              <a:rPr lang="it-IT" dirty="0" err="1"/>
              <a:t>interplay</a:t>
            </a:r>
            <a:r>
              <a:rPr lang="it-IT" dirty="0"/>
              <a:t> of long-range and short range </a:t>
            </a:r>
            <a:r>
              <a:rPr lang="it-IT" dirty="0" err="1"/>
              <a:t>effects</a:t>
            </a:r>
            <a:endParaRPr lang="it-IT" dirty="0"/>
          </a:p>
          <a:p>
            <a:pPr marL="171450" indent="-171450">
              <a:buFont typeface="Arial" panose="020B0604020202020204" pitchFamily="34" charset="0"/>
              <a:buChar char="•"/>
            </a:pPr>
            <a:r>
              <a:rPr lang="it-IT" dirty="0"/>
              <a:t>The </a:t>
            </a:r>
            <a:r>
              <a:rPr lang="it-IT" dirty="0" err="1"/>
              <a:t>acceleration</a:t>
            </a:r>
            <a:r>
              <a:rPr lang="it-IT" dirty="0"/>
              <a:t> of multi-</a:t>
            </a:r>
            <a:r>
              <a:rPr lang="it-IT" dirty="0" err="1"/>
              <a:t>pulse</a:t>
            </a:r>
            <a:r>
              <a:rPr lang="it-IT" dirty="0"/>
              <a:t> driver </a:t>
            </a:r>
            <a:r>
              <a:rPr lang="it-IT" dirty="0" err="1"/>
              <a:t>comb</a:t>
            </a:r>
            <a:r>
              <a:rPr lang="it-IT" dirty="0"/>
              <a:t> </a:t>
            </a:r>
            <a:r>
              <a:rPr lang="it-IT" dirty="0" err="1"/>
              <a:t>beams</a:t>
            </a:r>
            <a:r>
              <a:rPr lang="it-IT" dirty="0"/>
              <a:t> in </a:t>
            </a:r>
            <a:r>
              <a:rPr lang="it-IT" dirty="0" err="1"/>
              <a:t>injector</a:t>
            </a:r>
            <a:r>
              <a:rPr lang="it-IT" dirty="0"/>
              <a:t> </a:t>
            </a:r>
            <a:r>
              <a:rPr lang="it-IT" dirty="0" err="1"/>
              <a:t>schemes</a:t>
            </a:r>
            <a:r>
              <a:rPr lang="it-IT" dirty="0"/>
              <a:t> for plasma PWFA</a:t>
            </a:r>
          </a:p>
          <a:p>
            <a:pPr marL="171450" indent="-171450">
              <a:buFont typeface="Arial" panose="020B0604020202020204" pitchFamily="34" charset="0"/>
              <a:buChar char="•"/>
            </a:pPr>
            <a:r>
              <a:rPr lang="it-IT" dirty="0"/>
              <a:t>And the use of </a:t>
            </a:r>
            <a:r>
              <a:rPr lang="it-IT" dirty="0" err="1"/>
              <a:t>alternating</a:t>
            </a:r>
            <a:r>
              <a:rPr lang="it-IT" dirty="0"/>
              <a:t> </a:t>
            </a:r>
            <a:r>
              <a:rPr lang="it-IT" dirty="0" err="1"/>
              <a:t>gradinet</a:t>
            </a:r>
            <a:r>
              <a:rPr lang="it-IT" dirty="0"/>
              <a:t> in </a:t>
            </a:r>
            <a:r>
              <a:rPr lang="it-IT" dirty="0" err="1"/>
              <a:t>rectangular</a:t>
            </a:r>
            <a:r>
              <a:rPr lang="it-IT" dirty="0"/>
              <a:t> </a:t>
            </a:r>
            <a:r>
              <a:rPr lang="it-IT" dirty="0" err="1"/>
              <a:t>dielectric</a:t>
            </a:r>
            <a:r>
              <a:rPr lang="it-IT" dirty="0"/>
              <a:t> </a:t>
            </a:r>
            <a:r>
              <a:rPr lang="it-IT" dirty="0" err="1"/>
              <a:t>slabs</a:t>
            </a:r>
            <a:r>
              <a:rPr lang="it-IT" dirty="0"/>
              <a:t> to introduce BNS damping for the </a:t>
            </a:r>
            <a:r>
              <a:rPr lang="it-IT" dirty="0" err="1"/>
              <a:t>suppression</a:t>
            </a:r>
            <a:r>
              <a:rPr lang="it-IT" dirty="0"/>
              <a:t> of single </a:t>
            </a:r>
            <a:r>
              <a:rPr lang="it-IT" dirty="0" err="1"/>
              <a:t>bunch</a:t>
            </a:r>
            <a:r>
              <a:rPr lang="it-IT" dirty="0"/>
              <a:t> BBU</a:t>
            </a:r>
          </a:p>
          <a:p>
            <a:pPr marL="0" indent="0">
              <a:buFont typeface="Arial" panose="020B0604020202020204" pitchFamily="34" charset="0"/>
              <a:buNone/>
            </a:pPr>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15</a:t>
            </a:fld>
            <a:endParaRPr lang="en-US"/>
          </a:p>
        </p:txBody>
      </p:sp>
    </p:spTree>
    <p:extLst>
      <p:ext uri="{BB962C8B-B14F-4D97-AF65-F5344CB8AC3E}">
        <p14:creationId xmlns:p14="http://schemas.microsoft.com/office/powerpoint/2010/main" val="3809801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Let</a:t>
            </a:r>
            <a:r>
              <a:rPr lang="it-IT" dirty="0"/>
              <a:t> </a:t>
            </a:r>
            <a:r>
              <a:rPr lang="it-IT" dirty="0" err="1"/>
              <a:t>us</a:t>
            </a:r>
            <a:r>
              <a:rPr lang="it-IT" dirty="0"/>
              <a:t> </a:t>
            </a:r>
            <a:r>
              <a:rPr lang="it-IT" dirty="0" err="1"/>
              <a:t>wrap</a:t>
            </a:r>
            <a:r>
              <a:rPr lang="it-IT" dirty="0"/>
              <a:t> up</a:t>
            </a:r>
          </a:p>
          <a:p>
            <a:pPr marL="171450" indent="-171450">
              <a:buFont typeface="Arial" panose="020B0604020202020204" pitchFamily="34" charset="0"/>
              <a:buChar char="•"/>
            </a:pPr>
            <a:r>
              <a:rPr lang="it-IT" dirty="0"/>
              <a:t>High </a:t>
            </a:r>
            <a:r>
              <a:rPr lang="it-IT" dirty="0" err="1"/>
              <a:t>gradient</a:t>
            </a:r>
            <a:r>
              <a:rPr lang="it-IT" dirty="0"/>
              <a:t> </a:t>
            </a:r>
            <a:r>
              <a:rPr lang="it-IT" dirty="0" err="1"/>
              <a:t>structures</a:t>
            </a:r>
            <a:r>
              <a:rPr lang="it-IT" dirty="0"/>
              <a:t> are </a:t>
            </a:r>
            <a:r>
              <a:rPr lang="it-IT" dirty="0" err="1"/>
              <a:t>fundamental</a:t>
            </a:r>
            <a:r>
              <a:rPr lang="it-IT" dirty="0"/>
              <a:t> in </a:t>
            </a:r>
            <a:r>
              <a:rPr lang="it-IT" dirty="0" err="1"/>
              <a:t>advanced</a:t>
            </a:r>
            <a:r>
              <a:rPr lang="it-IT" dirty="0"/>
              <a:t> </a:t>
            </a:r>
            <a:r>
              <a:rPr lang="it-IT" dirty="0" err="1"/>
              <a:t>accelerator</a:t>
            </a:r>
            <a:r>
              <a:rPr lang="it-IT" dirty="0"/>
              <a:t> </a:t>
            </a:r>
            <a:r>
              <a:rPr lang="it-IT" dirty="0" err="1"/>
              <a:t>applications</a:t>
            </a:r>
            <a:r>
              <a:rPr lang="it-IT" dirty="0"/>
              <a:t> </a:t>
            </a:r>
            <a:r>
              <a:rPr lang="it-IT" dirty="0" err="1"/>
              <a:t>but</a:t>
            </a:r>
            <a:r>
              <a:rPr lang="it-IT" dirty="0"/>
              <a:t> </a:t>
            </a:r>
            <a:r>
              <a:rPr lang="it-IT" dirty="0" err="1"/>
              <a:t>they</a:t>
            </a:r>
            <a:r>
              <a:rPr lang="it-IT" dirty="0"/>
              <a:t> </a:t>
            </a:r>
            <a:r>
              <a:rPr lang="it-IT" dirty="0" err="1"/>
              <a:t>also</a:t>
            </a:r>
            <a:r>
              <a:rPr lang="it-IT" dirty="0"/>
              <a:t> introduce </a:t>
            </a:r>
            <a:r>
              <a:rPr lang="it-IT" dirty="0" err="1"/>
              <a:t>beam</a:t>
            </a:r>
            <a:r>
              <a:rPr lang="it-IT" dirty="0"/>
              <a:t> dynamics challenges</a:t>
            </a:r>
          </a:p>
          <a:p>
            <a:pPr marL="171450" indent="-171450">
              <a:buFont typeface="Arial" panose="020B0604020202020204" pitchFamily="34" charset="0"/>
              <a:buChar char="•"/>
            </a:pPr>
            <a:r>
              <a:rPr lang="it-IT" dirty="0" err="1"/>
              <a:t>Especially</a:t>
            </a:r>
            <a:r>
              <a:rPr lang="it-IT" dirty="0"/>
              <a:t> </a:t>
            </a:r>
            <a:r>
              <a:rPr lang="it-IT" dirty="0" err="1"/>
              <a:t>associated</a:t>
            </a:r>
            <a:r>
              <a:rPr lang="it-IT" dirty="0"/>
              <a:t> with the strong self </a:t>
            </a:r>
            <a:r>
              <a:rPr lang="it-IT" dirty="0" err="1"/>
              <a:t>induced</a:t>
            </a:r>
            <a:r>
              <a:rPr lang="it-IT" dirty="0"/>
              <a:t> EM fields </a:t>
            </a:r>
            <a:r>
              <a:rPr lang="it-IT" dirty="0" err="1"/>
              <a:t>expected</a:t>
            </a:r>
            <a:r>
              <a:rPr lang="it-IT" dirty="0"/>
              <a:t> in high </a:t>
            </a:r>
            <a:r>
              <a:rPr lang="it-IT" dirty="0" err="1"/>
              <a:t>brightness</a:t>
            </a:r>
            <a:r>
              <a:rPr lang="it-IT" dirty="0"/>
              <a:t> </a:t>
            </a:r>
            <a:r>
              <a:rPr lang="it-IT" dirty="0" err="1"/>
              <a:t>beams</a:t>
            </a:r>
            <a:endParaRPr lang="it-IT" dirty="0"/>
          </a:p>
          <a:p>
            <a:pPr marL="171450" indent="-171450">
              <a:buFont typeface="Arial" panose="020B0604020202020204" pitchFamily="34" charset="0"/>
              <a:buChar char="•"/>
            </a:pPr>
            <a:r>
              <a:rPr lang="it-IT" dirty="0"/>
              <a:t>In </a:t>
            </a:r>
            <a:r>
              <a:rPr lang="it-IT" dirty="0" err="1"/>
              <a:t>this</a:t>
            </a:r>
            <a:r>
              <a:rPr lang="it-IT" dirty="0"/>
              <a:t> framework </a:t>
            </a:r>
            <a:r>
              <a:rPr lang="it-IT" dirty="0" err="1"/>
              <a:t>it</a:t>
            </a:r>
            <a:r>
              <a:rPr lang="it-IT" dirty="0"/>
              <a:t> </a:t>
            </a:r>
            <a:r>
              <a:rPr lang="it-IT" dirty="0" err="1"/>
              <a:t>is</a:t>
            </a:r>
            <a:r>
              <a:rPr lang="it-IT" dirty="0"/>
              <a:t> </a:t>
            </a:r>
            <a:r>
              <a:rPr lang="it-IT" dirty="0" err="1"/>
              <a:t>useful</a:t>
            </a:r>
            <a:r>
              <a:rPr lang="it-IT" dirty="0"/>
              <a:t> to </a:t>
            </a:r>
            <a:r>
              <a:rPr lang="it-IT" dirty="0" err="1"/>
              <a:t>have</a:t>
            </a:r>
            <a:r>
              <a:rPr lang="it-IT" dirty="0"/>
              <a:t> </a:t>
            </a:r>
            <a:r>
              <a:rPr lang="it-IT" dirty="0" err="1"/>
              <a:t>available</a:t>
            </a:r>
            <a:r>
              <a:rPr lang="it-IT" dirty="0"/>
              <a:t> a tool for a time-</a:t>
            </a:r>
            <a:r>
              <a:rPr lang="it-IT" dirty="0" err="1"/>
              <a:t>efficient</a:t>
            </a:r>
            <a:r>
              <a:rPr lang="it-IT" dirty="0"/>
              <a:t> </a:t>
            </a:r>
            <a:r>
              <a:rPr lang="it-IT" dirty="0" err="1"/>
              <a:t>evaluation</a:t>
            </a:r>
            <a:r>
              <a:rPr lang="it-IT" dirty="0"/>
              <a:t> of the machine under design </a:t>
            </a:r>
            <a:r>
              <a:rPr lang="it-IT" dirty="0" err="1"/>
              <a:t>that</a:t>
            </a:r>
            <a:r>
              <a:rPr lang="it-IT" dirty="0"/>
              <a:t> </a:t>
            </a:r>
            <a:r>
              <a:rPr lang="it-IT" dirty="0" err="1"/>
              <a:t>we</a:t>
            </a:r>
            <a:r>
              <a:rPr lang="it-IT" dirty="0"/>
              <a:t> are </a:t>
            </a:r>
            <a:r>
              <a:rPr lang="it-IT" dirty="0" err="1"/>
              <a:t>using</a:t>
            </a:r>
            <a:r>
              <a:rPr lang="it-IT" dirty="0"/>
              <a:t> </a:t>
            </a:r>
            <a:r>
              <a:rPr lang="it-IT" dirty="0" err="1"/>
              <a:t>intensively</a:t>
            </a:r>
            <a:r>
              <a:rPr lang="it-IT" dirty="0"/>
              <a:t> for diverse </a:t>
            </a:r>
            <a:r>
              <a:rPr lang="it-IT" dirty="0" err="1"/>
              <a:t>applications</a:t>
            </a:r>
            <a:endParaRPr lang="en-US" dirty="0"/>
          </a:p>
        </p:txBody>
      </p:sp>
      <p:sp>
        <p:nvSpPr>
          <p:cNvPr id="4" name="Segnaposto numero diapositiva 3"/>
          <p:cNvSpPr>
            <a:spLocks noGrp="1"/>
          </p:cNvSpPr>
          <p:nvPr>
            <p:ph type="sldNum" sz="quarter" idx="5"/>
          </p:nvPr>
        </p:nvSpPr>
        <p:spPr/>
        <p:txBody>
          <a:bodyPr/>
          <a:lstStyle/>
          <a:p>
            <a:fld id="{25C686A9-6F14-8749-8EDD-000CD18B3D6C}" type="slidenum">
              <a:rPr lang="en-US" smtClean="0"/>
              <a:t>16</a:t>
            </a:fld>
            <a:endParaRPr lang="en-US"/>
          </a:p>
        </p:txBody>
      </p:sp>
    </p:spTree>
    <p:extLst>
      <p:ext uri="{BB962C8B-B14F-4D97-AF65-F5344CB8AC3E}">
        <p14:creationId xmlns:p14="http://schemas.microsoft.com/office/powerpoint/2010/main" val="2318077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want to thank my supervisors prof. MM and LP but also I want to acknowledge all the people with whom</a:t>
            </a:r>
            <a:r>
              <a:rPr lang="en-US" baseline="0" dirty="0"/>
              <a:t> I had positive scientific discussions during daily work, meetings and workshops</a:t>
            </a:r>
            <a:endParaRPr lang="en-US" dirty="0"/>
          </a:p>
          <a:p>
            <a:pPr marL="0" indent="0">
              <a:buFont typeface="Arial" panose="020B0604020202020204" pitchFamily="34" charset="0"/>
              <a:buNone/>
            </a:pPr>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17</a:t>
            </a:fld>
            <a:endParaRPr lang="en-US"/>
          </a:p>
        </p:txBody>
      </p:sp>
    </p:spTree>
    <p:extLst>
      <p:ext uri="{BB962C8B-B14F-4D97-AF65-F5344CB8AC3E}">
        <p14:creationId xmlns:p14="http://schemas.microsoft.com/office/powerpoint/2010/main" val="2388660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Writing a new tracking code requires a careful validation process and, accordingly, MILES has been continuously submitted to benchmark tests in comparison with pre-existent codes and models from theory</a:t>
            </a:r>
          </a:p>
          <a:p>
            <a:pPr marL="171450" indent="-171450">
              <a:buFont typeface="Arial" panose="020B0604020202020204" pitchFamily="34" charset="0"/>
              <a:buChar char="•"/>
            </a:pPr>
            <a:r>
              <a:rPr lang="en-US" dirty="0"/>
              <a:t>As a demonstration, here I want to show the benchmark test for the space charge forces</a:t>
            </a:r>
          </a:p>
          <a:p>
            <a:pPr marL="171450" indent="-171450">
              <a:buFont typeface="Arial" panose="020B0604020202020204" pitchFamily="34" charset="0"/>
              <a:buChar char="•"/>
            </a:pPr>
            <a:r>
              <a:rPr lang="en-US" dirty="0"/>
              <a:t>As I mentioned, we apply the model for uniform ellipsoidal charge distributions for which the electrostatic field is known in the literature</a:t>
            </a:r>
          </a:p>
          <a:p>
            <a:pPr marL="171450" indent="-171450">
              <a:buFont typeface="Arial" panose="020B0604020202020204" pitchFamily="34" charset="0"/>
              <a:buChar char="•"/>
            </a:pPr>
            <a:r>
              <a:rPr lang="en-US" dirty="0"/>
              <a:t>Specifically, this equations hold for the beam reference frame, where particles are almost at rest, but can be extended to the laboratory frame by applying a Lorentz transformation</a:t>
            </a:r>
          </a:p>
        </p:txBody>
      </p:sp>
      <p:sp>
        <p:nvSpPr>
          <p:cNvPr id="4" name="Segnaposto numero diapositiva 3"/>
          <p:cNvSpPr>
            <a:spLocks noGrp="1"/>
          </p:cNvSpPr>
          <p:nvPr>
            <p:ph type="sldNum" sz="quarter" idx="5"/>
          </p:nvPr>
        </p:nvSpPr>
        <p:spPr/>
        <p:txBody>
          <a:bodyPr/>
          <a:lstStyle/>
          <a:p>
            <a:fld id="{8FCB4A4F-09BE-491F-B171-900CF43823E8}" type="slidenum">
              <a:rPr lang="en-US" smtClean="0"/>
              <a:t>18</a:t>
            </a:fld>
            <a:endParaRPr lang="en-US"/>
          </a:p>
        </p:txBody>
      </p:sp>
    </p:spTree>
    <p:extLst>
      <p:ext uri="{BB962C8B-B14F-4D97-AF65-F5344CB8AC3E}">
        <p14:creationId xmlns:p14="http://schemas.microsoft.com/office/powerpoint/2010/main" val="4228569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 us look at an example: we consider the beam produced by the hybrid photo-injector and let it propagate in a long drift where it is exclusively subjected to space charge forces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rms beam moments calculated using the software GPT are shown with solid lines for both the transverse and longitudinal plane. The corresponding quantities calculated with our ellipsoidal model are represented by dashed lines showing a very good agreement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similar analysis is shown for the transverse beam envelope in a 2m long linac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analysis shows that for the low energy regime nearby the injection it is crucial to include the effects of space charge forces: if they are not included the focusing is too strong and there is a significant deviation from the expected behavior</a:t>
            </a:r>
          </a:p>
        </p:txBody>
      </p:sp>
      <p:sp>
        <p:nvSpPr>
          <p:cNvPr id="4" name="Segnaposto numero diapositiva 3"/>
          <p:cNvSpPr>
            <a:spLocks noGrp="1"/>
          </p:cNvSpPr>
          <p:nvPr>
            <p:ph type="sldNum" sz="quarter" idx="5"/>
          </p:nvPr>
        </p:nvSpPr>
        <p:spPr/>
        <p:txBody>
          <a:bodyPr/>
          <a:lstStyle/>
          <a:p>
            <a:fld id="{8FCB4A4F-09BE-491F-B171-900CF43823E8}" type="slidenum">
              <a:rPr lang="en-US" smtClean="0"/>
              <a:t>19</a:t>
            </a:fld>
            <a:endParaRPr lang="en-US"/>
          </a:p>
        </p:txBody>
      </p:sp>
    </p:spTree>
    <p:extLst>
      <p:ext uri="{BB962C8B-B14F-4D97-AF65-F5344CB8AC3E}">
        <p14:creationId xmlns:p14="http://schemas.microsoft.com/office/powerpoint/2010/main" val="395542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r>
              <a:rPr lang="it-IT" dirty="0"/>
              <a:t>Here </a:t>
            </a:r>
            <a:r>
              <a:rPr lang="it-IT" dirty="0" err="1"/>
              <a:t>is</a:t>
            </a:r>
            <a:r>
              <a:rPr lang="it-IT" dirty="0"/>
              <a:t> the </a:t>
            </a:r>
            <a:r>
              <a:rPr lang="it-IT" dirty="0" err="1"/>
              <a:t>outline</a:t>
            </a:r>
            <a:r>
              <a:rPr lang="it-IT" dirty="0"/>
              <a:t> for </a:t>
            </a:r>
            <a:r>
              <a:rPr lang="it-IT" dirty="0" err="1"/>
              <a:t>my</a:t>
            </a:r>
            <a:r>
              <a:rPr lang="it-IT" dirty="0"/>
              <a:t> </a:t>
            </a:r>
            <a:r>
              <a:rPr lang="it-IT" dirty="0" err="1"/>
              <a:t>presentation</a:t>
            </a:r>
            <a:endParaRPr lang="it-IT" dirty="0"/>
          </a:p>
          <a:p>
            <a:pPr marL="171450" indent="-171450">
              <a:buFont typeface="Arial" panose="020B0604020202020204" pitchFamily="34" charset="0"/>
              <a:buChar char="•"/>
            </a:pPr>
            <a:r>
              <a:rPr lang="it-IT" dirty="0"/>
              <a:t>I </a:t>
            </a:r>
            <a:r>
              <a:rPr lang="it-IT" dirty="0" err="1"/>
              <a:t>will</a:t>
            </a:r>
            <a:r>
              <a:rPr lang="it-IT" dirty="0"/>
              <a:t> start by </a:t>
            </a:r>
            <a:r>
              <a:rPr lang="it-IT" dirty="0" err="1"/>
              <a:t>discussing</a:t>
            </a:r>
            <a:r>
              <a:rPr lang="it-IT" dirty="0"/>
              <a:t> the framework and </a:t>
            </a:r>
            <a:r>
              <a:rPr lang="it-IT" dirty="0" err="1"/>
              <a:t>motivation</a:t>
            </a:r>
            <a:r>
              <a:rPr lang="it-IT" dirty="0"/>
              <a:t> </a:t>
            </a:r>
            <a:r>
              <a:rPr lang="it-IT" dirty="0" err="1"/>
              <a:t>behind</a:t>
            </a:r>
            <a:r>
              <a:rPr lang="it-IT" dirty="0"/>
              <a:t> </a:t>
            </a:r>
            <a:r>
              <a:rPr lang="it-IT" dirty="0" err="1"/>
              <a:t>this</a:t>
            </a:r>
            <a:r>
              <a:rPr lang="it-IT" dirty="0"/>
              <a:t> work with special </a:t>
            </a:r>
            <a:r>
              <a:rPr lang="it-IT" dirty="0" err="1"/>
              <a:t>emphasis</a:t>
            </a:r>
            <a:r>
              <a:rPr lang="it-IT" dirty="0"/>
              <a:t> on the challenges </a:t>
            </a:r>
            <a:r>
              <a:rPr lang="it-IT" dirty="0" err="1"/>
              <a:t>expected</a:t>
            </a:r>
            <a:r>
              <a:rPr lang="it-IT" dirty="0"/>
              <a:t> on the </a:t>
            </a:r>
            <a:r>
              <a:rPr lang="it-IT" dirty="0" err="1"/>
              <a:t>beam</a:t>
            </a:r>
            <a:r>
              <a:rPr lang="it-IT" dirty="0"/>
              <a:t> dynamics</a:t>
            </a:r>
          </a:p>
          <a:p>
            <a:pPr marL="171450" indent="-171450">
              <a:buFont typeface="Arial" panose="020B0604020202020204" pitchFamily="34" charset="0"/>
              <a:buChar char="•"/>
            </a:pPr>
            <a:r>
              <a:rPr lang="it-IT" dirty="0" err="1"/>
              <a:t>Then</a:t>
            </a:r>
            <a:r>
              <a:rPr lang="it-IT" dirty="0"/>
              <a:t> I </a:t>
            </a:r>
            <a:r>
              <a:rPr lang="it-IT" dirty="0" err="1"/>
              <a:t>will</a:t>
            </a:r>
            <a:r>
              <a:rPr lang="it-IT" dirty="0"/>
              <a:t> </a:t>
            </a:r>
            <a:r>
              <a:rPr lang="it-IT" dirty="0" err="1"/>
              <a:t>present</a:t>
            </a:r>
            <a:r>
              <a:rPr lang="it-IT" dirty="0"/>
              <a:t> an </a:t>
            </a:r>
            <a:r>
              <a:rPr lang="it-IT" dirty="0" err="1"/>
              <a:t>overview</a:t>
            </a:r>
            <a:r>
              <a:rPr lang="it-IT" dirty="0"/>
              <a:t> of the </a:t>
            </a:r>
            <a:r>
              <a:rPr lang="it-IT" dirty="0" err="1"/>
              <a:t>simplified</a:t>
            </a:r>
            <a:r>
              <a:rPr lang="it-IT" dirty="0"/>
              <a:t> </a:t>
            </a:r>
            <a:r>
              <a:rPr lang="it-IT" dirty="0" err="1"/>
              <a:t>approaches</a:t>
            </a:r>
            <a:r>
              <a:rPr lang="it-IT" dirty="0"/>
              <a:t> </a:t>
            </a:r>
            <a:r>
              <a:rPr lang="it-IT" dirty="0" err="1"/>
              <a:t>that</a:t>
            </a:r>
            <a:r>
              <a:rPr lang="it-IT" dirty="0"/>
              <a:t> </a:t>
            </a:r>
            <a:r>
              <a:rPr lang="it-IT" dirty="0" err="1"/>
              <a:t>we</a:t>
            </a:r>
            <a:r>
              <a:rPr lang="it-IT" dirty="0"/>
              <a:t> </a:t>
            </a:r>
            <a:r>
              <a:rPr lang="it-IT" dirty="0" err="1"/>
              <a:t>utilize</a:t>
            </a:r>
            <a:r>
              <a:rPr lang="it-IT" dirty="0"/>
              <a:t> for a fast </a:t>
            </a:r>
            <a:r>
              <a:rPr lang="it-IT" dirty="0" err="1"/>
              <a:t>description</a:t>
            </a:r>
            <a:r>
              <a:rPr lang="it-IT" dirty="0"/>
              <a:t> of </a:t>
            </a:r>
            <a:r>
              <a:rPr lang="it-IT" dirty="0" err="1"/>
              <a:t>collective</a:t>
            </a:r>
            <a:r>
              <a:rPr lang="it-IT" dirty="0"/>
              <a:t> </a:t>
            </a:r>
            <a:r>
              <a:rPr lang="it-IT" dirty="0" err="1"/>
              <a:t>effects</a:t>
            </a:r>
            <a:r>
              <a:rPr lang="it-IT" dirty="0"/>
              <a:t> in linacs</a:t>
            </a:r>
          </a:p>
          <a:p>
            <a:pPr marL="171450" indent="-171450">
              <a:buFont typeface="Arial" panose="020B0604020202020204" pitchFamily="34" charset="0"/>
              <a:buChar char="•"/>
            </a:pPr>
            <a:r>
              <a:rPr lang="it-IT" dirty="0"/>
              <a:t>And </a:t>
            </a:r>
            <a:r>
              <a:rPr lang="it-IT" dirty="0" err="1"/>
              <a:t>finally</a:t>
            </a:r>
            <a:r>
              <a:rPr lang="it-IT" dirty="0"/>
              <a:t> show some </a:t>
            </a:r>
            <a:r>
              <a:rPr lang="it-IT" dirty="0" err="1"/>
              <a:t>examples</a:t>
            </a:r>
            <a:r>
              <a:rPr lang="it-IT" dirty="0"/>
              <a:t> of </a:t>
            </a:r>
            <a:r>
              <a:rPr lang="it-IT" dirty="0" err="1"/>
              <a:t>applications</a:t>
            </a:r>
            <a:r>
              <a:rPr lang="it-IT" dirty="0"/>
              <a:t> </a:t>
            </a:r>
            <a:r>
              <a:rPr lang="it-IT" dirty="0" err="1"/>
              <a:t>where</a:t>
            </a:r>
            <a:r>
              <a:rPr lang="it-IT" dirty="0"/>
              <a:t> </a:t>
            </a:r>
            <a:r>
              <a:rPr lang="it-IT" dirty="0" err="1"/>
              <a:t>these</a:t>
            </a:r>
            <a:r>
              <a:rPr lang="it-IT" dirty="0"/>
              <a:t> models are </a:t>
            </a:r>
            <a:r>
              <a:rPr lang="it-IT" dirty="0" err="1"/>
              <a:t>adopted</a:t>
            </a:r>
            <a:endParaRPr lang="en-US" dirty="0"/>
          </a:p>
        </p:txBody>
      </p:sp>
      <p:sp>
        <p:nvSpPr>
          <p:cNvPr id="4" name="Segnaposto numero diapositiva 3"/>
          <p:cNvSpPr>
            <a:spLocks noGrp="1"/>
          </p:cNvSpPr>
          <p:nvPr>
            <p:ph type="sldNum" sz="quarter" idx="5"/>
          </p:nvPr>
        </p:nvSpPr>
        <p:spPr/>
        <p:txBody>
          <a:bodyPr/>
          <a:lstStyle/>
          <a:p>
            <a:fld id="{25C686A9-6F14-8749-8EDD-000CD18B3D6C}" type="slidenum">
              <a:rPr lang="en-US" smtClean="0"/>
              <a:t>2</a:t>
            </a:fld>
            <a:endParaRPr lang="en-US"/>
          </a:p>
        </p:txBody>
      </p:sp>
    </p:spTree>
    <p:extLst>
      <p:ext uri="{BB962C8B-B14F-4D97-AF65-F5344CB8AC3E}">
        <p14:creationId xmlns:p14="http://schemas.microsoft.com/office/powerpoint/2010/main" val="1437096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EBD206B3-A6E5-40A9-B1C5-6782796F564C}" type="slidenum">
              <a:rPr lang="en-US" smtClean="0"/>
              <a:t>20</a:t>
            </a:fld>
            <a:endParaRPr lang="en-US"/>
          </a:p>
        </p:txBody>
      </p:sp>
    </p:spTree>
    <p:extLst>
      <p:ext uri="{BB962C8B-B14F-4D97-AF65-F5344CB8AC3E}">
        <p14:creationId xmlns:p14="http://schemas.microsoft.com/office/powerpoint/2010/main" val="4173756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dirty="0" err="1"/>
              <a:t>We</a:t>
            </a:r>
            <a:r>
              <a:rPr lang="it-IT" dirty="0"/>
              <a:t> </a:t>
            </a:r>
            <a:r>
              <a:rPr lang="it-IT" dirty="0" err="1"/>
              <a:t>should</a:t>
            </a:r>
            <a:r>
              <a:rPr lang="it-IT" dirty="0"/>
              <a:t> start by a quantitative </a:t>
            </a:r>
            <a:r>
              <a:rPr lang="it-IT" dirty="0" err="1"/>
              <a:t>description</a:t>
            </a:r>
            <a:r>
              <a:rPr lang="it-IT" dirty="0"/>
              <a:t> of </a:t>
            </a:r>
            <a:r>
              <a:rPr lang="it-IT" dirty="0" err="1"/>
              <a:t>our</a:t>
            </a:r>
            <a:r>
              <a:rPr lang="it-IT" dirty="0"/>
              <a:t> wakefields</a:t>
            </a:r>
          </a:p>
          <a:p>
            <a:pPr marL="171450" indent="-171450">
              <a:buFont typeface="Arial" panose="020B0604020202020204" pitchFamily="34" charset="0"/>
              <a:buChar char="•"/>
            </a:pPr>
            <a:r>
              <a:rPr lang="it-IT" dirty="0"/>
              <a:t>In the SR case the </a:t>
            </a:r>
            <a:r>
              <a:rPr lang="it-IT" dirty="0" err="1"/>
              <a:t>wakefunctions</a:t>
            </a:r>
            <a:r>
              <a:rPr lang="it-IT" dirty="0"/>
              <a:t> can be </a:t>
            </a:r>
            <a:r>
              <a:rPr lang="it-IT" dirty="0" err="1"/>
              <a:t>calculated</a:t>
            </a:r>
            <a:r>
              <a:rPr lang="it-IT" dirty="0"/>
              <a:t> by the </a:t>
            </a:r>
            <a:r>
              <a:rPr lang="it-IT" dirty="0" err="1"/>
              <a:t>geometric</a:t>
            </a:r>
            <a:r>
              <a:rPr lang="it-IT" dirty="0"/>
              <a:t> </a:t>
            </a:r>
            <a:r>
              <a:rPr lang="it-IT" dirty="0" err="1"/>
              <a:t>parameters</a:t>
            </a:r>
            <a:r>
              <a:rPr lang="it-IT" dirty="0"/>
              <a:t> of the </a:t>
            </a:r>
            <a:r>
              <a:rPr lang="it-IT" dirty="0" err="1"/>
              <a:t>cell</a:t>
            </a:r>
            <a:r>
              <a:rPr lang="it-IT" dirty="0"/>
              <a:t> and </a:t>
            </a:r>
            <a:r>
              <a:rPr lang="it-IT" dirty="0" err="1"/>
              <a:t>we</a:t>
            </a:r>
            <a:r>
              <a:rPr lang="it-IT" dirty="0"/>
              <a:t> can </a:t>
            </a:r>
            <a:r>
              <a:rPr lang="it-IT" dirty="0" err="1"/>
              <a:t>notice</a:t>
            </a:r>
            <a:r>
              <a:rPr lang="it-IT" dirty="0"/>
              <a:t> </a:t>
            </a:r>
            <a:r>
              <a:rPr lang="it-IT" dirty="0" err="1"/>
              <a:t>that</a:t>
            </a:r>
            <a:r>
              <a:rPr lang="it-IT" dirty="0"/>
              <a:t> </a:t>
            </a:r>
            <a:r>
              <a:rPr lang="it-IT" dirty="0" err="1"/>
              <a:t>such</a:t>
            </a:r>
            <a:r>
              <a:rPr lang="it-IT" dirty="0"/>
              <a:t> fields are </a:t>
            </a:r>
            <a:r>
              <a:rPr lang="it-IT" dirty="0" err="1"/>
              <a:t>sligthly</a:t>
            </a:r>
            <a:r>
              <a:rPr lang="it-IT" dirty="0"/>
              <a:t> </a:t>
            </a:r>
            <a:r>
              <a:rPr lang="it-IT" dirty="0" err="1"/>
              <a:t>stronger</a:t>
            </a:r>
            <a:r>
              <a:rPr lang="it-IT" dirty="0"/>
              <a:t> for the 3pi/4 mode (in </a:t>
            </a:r>
            <a:r>
              <a:rPr lang="it-IT" dirty="0" err="1"/>
              <a:t>solid</a:t>
            </a:r>
            <a:r>
              <a:rPr lang="it-IT" dirty="0"/>
              <a:t> lines) </a:t>
            </a:r>
          </a:p>
          <a:p>
            <a:pPr marL="171450" indent="-171450">
              <a:buFont typeface="Arial" panose="020B0604020202020204" pitchFamily="34" charset="0"/>
              <a:buChar char="•"/>
            </a:pPr>
            <a:r>
              <a:rPr lang="it-IT" dirty="0"/>
              <a:t>And the </a:t>
            </a:r>
            <a:r>
              <a:rPr lang="it-IT" dirty="0" err="1"/>
              <a:t>same</a:t>
            </a:r>
            <a:r>
              <a:rPr lang="it-IT" dirty="0"/>
              <a:t> </a:t>
            </a:r>
            <a:r>
              <a:rPr lang="it-IT" dirty="0" err="1"/>
              <a:t>is</a:t>
            </a:r>
            <a:r>
              <a:rPr lang="it-IT" dirty="0"/>
              <a:t> </a:t>
            </a:r>
            <a:r>
              <a:rPr lang="it-IT" dirty="0" err="1"/>
              <a:t>true</a:t>
            </a:r>
            <a:r>
              <a:rPr lang="it-IT" dirty="0"/>
              <a:t> for the R/Q of the </a:t>
            </a:r>
            <a:r>
              <a:rPr lang="it-IT" dirty="0" err="1"/>
              <a:t>higher</a:t>
            </a:r>
            <a:r>
              <a:rPr lang="it-IT" dirty="0"/>
              <a:t> </a:t>
            </a:r>
            <a:r>
              <a:rPr lang="it-IT" dirty="0" err="1"/>
              <a:t>order</a:t>
            </a:r>
            <a:r>
              <a:rPr lang="it-IT" dirty="0"/>
              <a:t> </a:t>
            </a:r>
            <a:r>
              <a:rPr lang="it-IT" dirty="0" err="1"/>
              <a:t>modes</a:t>
            </a:r>
            <a:r>
              <a:rPr lang="it-IT" dirty="0"/>
              <a:t> so me must be </a:t>
            </a:r>
            <a:r>
              <a:rPr lang="it-IT" dirty="0" err="1"/>
              <a:t>prepared</a:t>
            </a:r>
            <a:r>
              <a:rPr lang="it-IT" dirty="0"/>
              <a:t> more </a:t>
            </a:r>
            <a:r>
              <a:rPr lang="it-IT" dirty="0" err="1"/>
              <a:t>serious</a:t>
            </a:r>
            <a:r>
              <a:rPr lang="it-IT" dirty="0"/>
              <a:t> </a:t>
            </a:r>
            <a:r>
              <a:rPr lang="it-IT" dirty="0" err="1"/>
              <a:t>problems</a:t>
            </a:r>
            <a:endParaRPr lang="en-US" dirty="0"/>
          </a:p>
        </p:txBody>
      </p:sp>
      <p:sp>
        <p:nvSpPr>
          <p:cNvPr id="4" name="Segnaposto numero diapositiva 3"/>
          <p:cNvSpPr>
            <a:spLocks noGrp="1"/>
          </p:cNvSpPr>
          <p:nvPr>
            <p:ph type="sldNum" sz="quarter" idx="5"/>
          </p:nvPr>
        </p:nvSpPr>
        <p:spPr/>
        <p:txBody>
          <a:bodyPr/>
          <a:lstStyle/>
          <a:p>
            <a:fld id="{C8C2A46C-B47A-4D0F-9F58-12981661E1C0}" type="slidenum">
              <a:rPr lang="en-US" smtClean="0"/>
              <a:t>24</a:t>
            </a:fld>
            <a:endParaRPr lang="en-US"/>
          </a:p>
        </p:txBody>
      </p:sp>
    </p:spTree>
    <p:extLst>
      <p:ext uri="{BB962C8B-B14F-4D97-AF65-F5344CB8AC3E}">
        <p14:creationId xmlns:p14="http://schemas.microsoft.com/office/powerpoint/2010/main" val="2398223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we</a:t>
            </a:r>
            <a:r>
              <a:rPr lang="en-US" baseline="0" dirty="0"/>
              <a:t> can see some examples where our approach is compared to codes like GPT and ASTRA, both using 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both cases we consider the beam produced by the hybrid </a:t>
            </a:r>
            <a:r>
              <a:rPr lang="en-US" baseline="0" dirty="0" err="1"/>
              <a:t>photoinjector</a:t>
            </a:r>
            <a:r>
              <a:rPr lang="en-US" baseline="0" dirty="0"/>
              <a:t> that, on the left, propagates in a long drift space and on the right is injected in a booster </a:t>
            </a:r>
            <a:r>
              <a:rPr lang="en-US" baseline="0" dirty="0" err="1"/>
              <a:t>linac</a:t>
            </a:r>
            <a:r>
              <a:rPr lang="en-US" baseline="0" dirty="0"/>
              <a:t> receiving emittance compensation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On the LHS MILES is using the Ellipsoidal model which, as anticipated, describes the transverse and the longitudinal dimensions as well as the energy spread correctly but it fails to reproduce the emittance oscillation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On the RHS the ellipsoidal model still fails in describing the evolution of the </a:t>
            </a:r>
            <a:r>
              <a:rPr lang="en-US" baseline="0" dirty="0" err="1"/>
              <a:t>rms</a:t>
            </a:r>
            <a:r>
              <a:rPr lang="en-US" baseline="0" dirty="0"/>
              <a:t> emittance however the multi-slice approach reproduces successfully both the oscillation in the drift and the compensation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egnaposto numero diapositiva 3"/>
          <p:cNvSpPr>
            <a:spLocks noGrp="1"/>
          </p:cNvSpPr>
          <p:nvPr>
            <p:ph type="sldNum" sz="quarter" idx="5"/>
          </p:nvPr>
        </p:nvSpPr>
        <p:spPr/>
        <p:txBody>
          <a:bodyPr/>
          <a:lstStyle/>
          <a:p>
            <a:fld id="{8FCB4A4F-09BE-491F-B171-900CF43823E8}" type="slidenum">
              <a:rPr lang="en-US" smtClean="0"/>
              <a:t>25</a:t>
            </a:fld>
            <a:endParaRPr lang="en-US"/>
          </a:p>
        </p:txBody>
      </p:sp>
    </p:spTree>
    <p:extLst>
      <p:ext uri="{BB962C8B-B14F-4D97-AF65-F5344CB8AC3E}">
        <p14:creationId xmlns:p14="http://schemas.microsoft.com/office/powerpoint/2010/main" val="3716179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The motivation for such studies arises from the combination of photoinjectors</a:t>
            </a:r>
            <a:r>
              <a:rPr lang="en-US" sz="1200" b="0" baseline="0" dirty="0"/>
              <a:t> and linac </a:t>
            </a:r>
            <a:r>
              <a:rPr lang="en-US" sz="1200" b="0" dirty="0"/>
              <a:t>boosters</a:t>
            </a:r>
            <a:r>
              <a:rPr lang="en-US" sz="1200" b="0" baseline="0" dirty="0"/>
              <a:t> with the properties described earlier which </a:t>
            </a:r>
            <a:r>
              <a:rPr lang="en-US" sz="1200" b="0" dirty="0"/>
              <a:t>defines a unique and challenging</a:t>
            </a:r>
            <a:r>
              <a:rPr lang="en-US" sz="1200" b="0" baseline="0" dirty="0"/>
              <a:t> </a:t>
            </a:r>
            <a:r>
              <a:rPr lang="en-US" sz="1200" b="0" dirty="0"/>
              <a:t>scenario from the beam physics perspective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The optimized</a:t>
            </a:r>
            <a:r>
              <a:rPr lang="en-US" sz="1200" b="0" baseline="0" dirty="0"/>
              <a:t> cell geometry of distributed coupling linacs enhances the accelerating gradient as well as the presence of non-synchronous space harmonics which are responsible for inherent radial focusing mechanisms introduced by the </a:t>
            </a:r>
            <a:r>
              <a:rPr lang="en-US" sz="1200" b="0" baseline="0" dirty="0" err="1"/>
              <a:t>linac</a:t>
            </a:r>
            <a:r>
              <a:rPr lang="en-US" sz="1200" b="0" baseline="0" dirty="0"/>
              <a:t> itself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Conversely, the small irises increase the impedance of the structures causing strong </a:t>
            </a:r>
            <a:r>
              <a:rPr lang="en-US" sz="1200" b="0" baseline="0" dirty="0" err="1"/>
              <a:t>wakefields</a:t>
            </a:r>
            <a:r>
              <a:rPr lang="en-US" sz="1200" b="0" baseline="0" dirty="0"/>
              <a:t> acting both within the same bunch or among different bunches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In addition to that, nearby the injection region our beams are highly space charge dominated so we need to take such effects into account. Such forces act against the external focusing which, as shown by this simple example with photoinjector + booster, results anomalously strong in absence of SC causing overfocusing and loss of </a:t>
            </a:r>
            <a:r>
              <a:rPr lang="en-US" sz="1200" b="0" baseline="0" dirty="0" err="1"/>
              <a:t>laminarity</a:t>
            </a:r>
            <a:endParaRPr lang="en-US" sz="1200" b="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want to focus on the challenging beam physics characteristics of the machines we aim to describe</a:t>
            </a:r>
          </a:p>
        </p:txBody>
      </p:sp>
      <p:sp>
        <p:nvSpPr>
          <p:cNvPr id="4" name="Segnaposto numero diapositiva 3"/>
          <p:cNvSpPr>
            <a:spLocks noGrp="1"/>
          </p:cNvSpPr>
          <p:nvPr>
            <p:ph type="sldNum" sz="quarter" idx="5"/>
          </p:nvPr>
        </p:nvSpPr>
        <p:spPr/>
        <p:txBody>
          <a:bodyPr/>
          <a:lstStyle/>
          <a:p>
            <a:fld id="{27482D25-418A-4973-86BC-2CAE8DCC28B5}" type="slidenum">
              <a:rPr lang="en-US" smtClean="0"/>
              <a:t>27</a:t>
            </a:fld>
            <a:endParaRPr lang="en-US"/>
          </a:p>
        </p:txBody>
      </p:sp>
    </p:spTree>
    <p:extLst>
      <p:ext uri="{BB962C8B-B14F-4D97-AF65-F5344CB8AC3E}">
        <p14:creationId xmlns:p14="http://schemas.microsoft.com/office/powerpoint/2010/main" val="584909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6D brightness is a quantity that provides information on the beam intensity, spectrum and solid angle as it depends on the peak current, the energy spread and the rms emittances.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brightness is</a:t>
            </a:r>
            <a:r>
              <a:rPr lang="en-US" baseline="0" dirty="0"/>
              <a:t> thus a measure of the 6D phase space density and crucially impacts the quality of the radiation in electron-driven light 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addition, the rms emittance</a:t>
            </a:r>
            <a:r>
              <a:rPr lang="en-US" baseline="0" dirty="0"/>
              <a:t>s </a:t>
            </a:r>
            <a:r>
              <a:rPr lang="en-US" dirty="0"/>
              <a:t>account for the transverse phase space area as well as its distortion which allows to describe</a:t>
            </a:r>
            <a:r>
              <a:rPr lang="en-US" baseline="0" dirty="0"/>
              <a:t> </a:t>
            </a:r>
            <a:r>
              <a:rPr lang="en-US" dirty="0"/>
              <a:t>the confinement of the beam nearby</a:t>
            </a:r>
            <a:r>
              <a:rPr lang="en-US" baseline="0" dirty="0"/>
              <a:t> the reference trajectory</a:t>
            </a:r>
          </a:p>
          <a:p>
            <a:pPr marL="171450" indent="-171450">
              <a:buFont typeface="Arial" panose="020B0604020202020204" pitchFamily="34" charset="0"/>
              <a:buChar char="•"/>
            </a:pPr>
            <a:r>
              <a:rPr lang="en-US" dirty="0"/>
              <a:t>High brightness electron beams are typically produced by rf photoinjectors where the photo-</a:t>
            </a:r>
            <a:r>
              <a:rPr lang="en-US" baseline="0" dirty="0"/>
              <a:t>emission occurs inside a SW multi-cell cavity </a:t>
            </a:r>
            <a:r>
              <a:rPr lang="en-US" dirty="0"/>
              <a:t>which </a:t>
            </a:r>
            <a:r>
              <a:rPr lang="en-US" baseline="0" dirty="0"/>
              <a:t>rapidly accelerates the particles acting against the intense repulsive intra-beam forces</a:t>
            </a:r>
          </a:p>
          <a:p>
            <a:pPr marL="171450" indent="-171450">
              <a:buFont typeface="Arial" panose="020B0604020202020204" pitchFamily="34" charset="0"/>
              <a:buChar char="•"/>
            </a:pPr>
            <a:r>
              <a:rPr lang="en-US" dirty="0"/>
              <a:t>Photoinjectors also exist in the hybrid configuration which combines a SW and a TW section through a coupling cell</a:t>
            </a:r>
          </a:p>
          <a:p>
            <a:pPr marL="171450" indent="-171450">
              <a:buFont typeface="Arial" panose="020B0604020202020204" pitchFamily="34" charset="0"/>
              <a:buChar char="•"/>
            </a:pPr>
            <a:r>
              <a:rPr lang="en-US" dirty="0"/>
              <a:t>The SW section still provides for the energy gain, a</a:t>
            </a:r>
            <a:r>
              <a:rPr lang="en-US" baseline="0" dirty="0"/>
              <a:t> solenoid magnet introduces transverse focusing and emittance control as in the case of conventional rf guns whereas the TW can provide longitudinal focusing</a:t>
            </a:r>
            <a:endParaRPr lang="en-US" dirty="0"/>
          </a:p>
          <a:p>
            <a:pPr marL="171450" indent="-171450">
              <a:buFont typeface="Arial" panose="020B0604020202020204" pitchFamily="34" charset="0"/>
              <a:buChar char="•"/>
            </a:pPr>
            <a:r>
              <a:rPr lang="en-US" dirty="0"/>
              <a:t>In fact, the peculiarity of this device is that the field in the two sections is 90 degrees out of phase which introduces an energy-time correlation so that,</a:t>
            </a:r>
            <a:r>
              <a:rPr lang="en-US" baseline="0" dirty="0"/>
              <a:t> as t</a:t>
            </a:r>
            <a:r>
              <a:rPr lang="en-US" dirty="0"/>
              <a:t>he beam propagates </a:t>
            </a:r>
            <a:r>
              <a:rPr lang="en-US" baseline="0" dirty="0"/>
              <a:t>in a drift space, it experiences a ballistic compresses which enhances the peak current with a positive impact on the brightness</a:t>
            </a:r>
          </a:p>
          <a:p>
            <a:endParaRPr lang="en-US" dirty="0"/>
          </a:p>
        </p:txBody>
      </p:sp>
      <p:sp>
        <p:nvSpPr>
          <p:cNvPr id="4" name="Segnaposto numero diapositiva 3"/>
          <p:cNvSpPr>
            <a:spLocks noGrp="1"/>
          </p:cNvSpPr>
          <p:nvPr>
            <p:ph type="sldNum" sz="quarter" idx="5"/>
          </p:nvPr>
        </p:nvSpPr>
        <p:spPr/>
        <p:txBody>
          <a:bodyPr/>
          <a:lstStyle/>
          <a:p>
            <a:fld id="{25C686A9-6F14-8749-8EDD-000CD18B3D6C}" type="slidenum">
              <a:rPr lang="en-US" smtClean="0"/>
              <a:t>28</a:t>
            </a:fld>
            <a:endParaRPr lang="en-US"/>
          </a:p>
        </p:txBody>
      </p:sp>
    </p:spTree>
    <p:extLst>
      <p:ext uri="{BB962C8B-B14F-4D97-AF65-F5344CB8AC3E}">
        <p14:creationId xmlns:p14="http://schemas.microsoft.com/office/powerpoint/2010/main" val="23978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To be clear, when we talk about fast algorithms we should mention the conventional approaches utilized to describe the two types of collective effects we are interested in</a:t>
            </a:r>
          </a:p>
          <a:p>
            <a:pPr marL="171450" indent="-171450">
              <a:buFont typeface="Arial" panose="020B0604020202020204" pitchFamily="34" charset="0"/>
              <a:buChar char="•"/>
            </a:pPr>
            <a:r>
              <a:rPr lang="en-US" dirty="0"/>
              <a:t>The strength of the space charge forces arising from the local field produced by the charge distribution itself, generally depends on both the shape and the size of the beam and therefore common models utilize PIC methods</a:t>
            </a:r>
          </a:p>
          <a:p>
            <a:pPr marL="171450" indent="-171450">
              <a:buFont typeface="Arial" panose="020B0604020202020204" pitchFamily="34" charset="0"/>
              <a:buChar char="•"/>
            </a:pPr>
            <a:r>
              <a:rPr lang="en-US" dirty="0"/>
              <a:t>On the other hand the </a:t>
            </a:r>
            <a:r>
              <a:rPr lang="en-US" dirty="0" err="1"/>
              <a:t>wakefields</a:t>
            </a:r>
            <a:r>
              <a:rPr lang="en-US" dirty="0"/>
              <a:t> arising from the interaction of the charges with surrounding environment and responsible for energy spread as well as transverse deflections are commonly described by the convolution between the charge density and the so-called </a:t>
            </a:r>
            <a:r>
              <a:rPr lang="en-US" dirty="0" err="1"/>
              <a:t>wakefunctions</a:t>
            </a:r>
            <a:r>
              <a:rPr lang="en-US" dirty="0"/>
              <a:t> accounting for the interaction between two charges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egnaposto numero diapositiva 3"/>
          <p:cNvSpPr>
            <a:spLocks noGrp="1"/>
          </p:cNvSpPr>
          <p:nvPr>
            <p:ph type="sldNum" sz="quarter" idx="5"/>
          </p:nvPr>
        </p:nvSpPr>
        <p:spPr/>
        <p:txBody>
          <a:bodyPr/>
          <a:lstStyle/>
          <a:p>
            <a:fld id="{D7A4FE46-007E-4A71-B22E-17B5F8DF60AA}" type="slidenum">
              <a:rPr lang="it-IT" smtClean="0"/>
              <a:t>30</a:t>
            </a:fld>
            <a:endParaRPr lang="it-IT"/>
          </a:p>
        </p:txBody>
      </p:sp>
    </p:spTree>
    <p:extLst>
      <p:ext uri="{BB962C8B-B14F-4D97-AF65-F5344CB8AC3E}">
        <p14:creationId xmlns:p14="http://schemas.microsoft.com/office/powerpoint/2010/main" val="426291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For what concerns SC forces, the strength of such effects depends on the shape and the size of the distribution, and therefore their description utilizes PIC methods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Here I am showing two alternative semi-analytical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first one associates the actual beam to an equivalent uniform ellipsoid which produces well-known self induced forces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whereas the second one divides the beam in cylindrical slices with individual size and energy and producing a field in this form in the surrounding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force acting on each particle is then given by the superposition of the EM field produced by all the slices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latin typeface="CMR1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ellipsoid method is very fast and in many practical cases reproduces the </a:t>
            </a:r>
            <a:r>
              <a:rPr lang="en-US" sz="1200" b="0" i="0" u="none" strike="noStrike" baseline="0" dirty="0" err="1">
                <a:latin typeface="CMR10"/>
              </a:rPr>
              <a:t>rms</a:t>
            </a:r>
            <a:r>
              <a:rPr lang="en-US" sz="1200" b="0" i="0" u="none" strike="noStrike" baseline="0" dirty="0">
                <a:latin typeface="CMR10"/>
              </a:rPr>
              <a:t> beam dimension and energy spread correctly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However, since the forces are not slice-dependent, the model forbids to observe well-known emittance dynamics that are induced by the independent evolution of the beam slices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In addition, in presence of wakefields, the deflection introduced by the transverse wake will displace the centroid of each slice breaking the symmetry that is implied in the ellipsoidal model meaning that the model is not valid in strong-BBU regime unless correction schemes for the trajectories are introduced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multi-slice approach overcomes both this limitations: it exhibits correlation between the planes and allows description of more arbitrary shapes. The drawback is that this method become more time consuming but remains faster than a PIC</a:t>
            </a:r>
          </a:p>
        </p:txBody>
      </p:sp>
      <p:sp>
        <p:nvSpPr>
          <p:cNvPr id="4" name="Segnaposto numero diapositiva 3"/>
          <p:cNvSpPr>
            <a:spLocks noGrp="1"/>
          </p:cNvSpPr>
          <p:nvPr>
            <p:ph type="sldNum" sz="quarter" idx="5"/>
          </p:nvPr>
        </p:nvSpPr>
        <p:spPr/>
        <p:txBody>
          <a:bodyPr/>
          <a:lstStyle/>
          <a:p>
            <a:fld id="{8FCB4A4F-09BE-491F-B171-900CF43823E8}" type="slidenum">
              <a:rPr lang="en-US" smtClean="0"/>
              <a:t>31</a:t>
            </a:fld>
            <a:endParaRPr lang="en-US"/>
          </a:p>
        </p:txBody>
      </p:sp>
    </p:spTree>
    <p:extLst>
      <p:ext uri="{BB962C8B-B14F-4D97-AF65-F5344CB8AC3E}">
        <p14:creationId xmlns:p14="http://schemas.microsoft.com/office/powerpoint/2010/main" val="2163850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we</a:t>
            </a:r>
            <a:r>
              <a:rPr lang="en-US" baseline="0" dirty="0"/>
              <a:t> can see some examples where our approach is compared to codes like GPT and ASTRA, both using 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both cases we consider the beam produced by the hybrid </a:t>
            </a:r>
            <a:r>
              <a:rPr lang="en-US" baseline="0" dirty="0" err="1"/>
              <a:t>photoinjector</a:t>
            </a:r>
            <a:r>
              <a:rPr lang="en-US" baseline="0" dirty="0"/>
              <a:t> that, on the left, propagates in a long drift space and on the right is injected in a booster </a:t>
            </a:r>
            <a:r>
              <a:rPr lang="en-US" baseline="0" dirty="0" err="1"/>
              <a:t>linac</a:t>
            </a:r>
            <a:r>
              <a:rPr lang="en-US" baseline="0" dirty="0"/>
              <a:t> receiving emittance compensation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On the LHS MILES is using the Ellipsoidal model which, as anticipated, describes the transverse and the longitudinal dimensions as well as the energy spread correctly but it fails to reproduce the emittance oscillation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On the RHS the ellipsoidal model still fails in describing the evolution of the </a:t>
            </a:r>
            <a:r>
              <a:rPr lang="en-US" baseline="0" dirty="0" err="1"/>
              <a:t>rms</a:t>
            </a:r>
            <a:r>
              <a:rPr lang="en-US" baseline="0" dirty="0"/>
              <a:t> emittance however the multi-slice approach reproduces successfully both the oscillation in the drift and the compensation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egnaposto numero diapositiva 3"/>
          <p:cNvSpPr>
            <a:spLocks noGrp="1"/>
          </p:cNvSpPr>
          <p:nvPr>
            <p:ph type="sldNum" sz="quarter" idx="5"/>
          </p:nvPr>
        </p:nvSpPr>
        <p:spPr/>
        <p:txBody>
          <a:bodyPr/>
          <a:lstStyle/>
          <a:p>
            <a:fld id="{8FCB4A4F-09BE-491F-B171-900CF43823E8}" type="slidenum">
              <a:rPr lang="en-US" smtClean="0"/>
              <a:t>32</a:t>
            </a:fld>
            <a:endParaRPr lang="en-US"/>
          </a:p>
        </p:txBody>
      </p:sp>
    </p:spTree>
    <p:extLst>
      <p:ext uri="{BB962C8B-B14F-4D97-AF65-F5344CB8AC3E}">
        <p14:creationId xmlns:p14="http://schemas.microsoft.com/office/powerpoint/2010/main" val="1270305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Here we consider an example where the SRWF excited in a distributed coupling </a:t>
            </a:r>
            <a:r>
              <a:rPr lang="en-US" dirty="0" err="1"/>
              <a:t>linac</a:t>
            </a:r>
            <a:r>
              <a:rPr lang="en-US" dirty="0"/>
              <a:t> cause mutual interaction among particles in the same bunch</a:t>
            </a:r>
          </a:p>
          <a:p>
            <a:pPr marL="171450" indent="-171450">
              <a:buFont typeface="Arial" panose="020B0604020202020204" pitchFamily="34" charset="0"/>
              <a:buChar char="•"/>
            </a:pPr>
            <a:r>
              <a:rPr lang="en-US" dirty="0"/>
              <a:t>The longitudinal and transverse binary interaction in</a:t>
            </a:r>
            <a:r>
              <a:rPr lang="en-US" baseline="0" dirty="0"/>
              <a:t> a periodic accelerating structure is </a:t>
            </a:r>
            <a:r>
              <a:rPr lang="en-US" dirty="0"/>
              <a:t>described by use of diffraction theory by means of well known wake-functions</a:t>
            </a:r>
          </a:p>
          <a:p>
            <a:pPr marL="171450" indent="-171450">
              <a:buFont typeface="Arial" panose="020B0604020202020204" pitchFamily="34" charset="0"/>
              <a:buChar char="•"/>
            </a:pPr>
            <a:r>
              <a:rPr lang="en-US" dirty="0"/>
              <a:t>In the first example the longitudinal wakefield excited in the </a:t>
            </a:r>
            <a:r>
              <a:rPr lang="en-US" dirty="0" err="1"/>
              <a:t>linac</a:t>
            </a:r>
            <a:r>
              <a:rPr lang="en-US" dirty="0"/>
              <a:t> affects the energy</a:t>
            </a:r>
            <a:r>
              <a:rPr lang="en-US" baseline="0" dirty="0"/>
              <a:t> spread of an originally monochromatic </a:t>
            </a:r>
            <a:r>
              <a:rPr lang="en-US" dirty="0"/>
              <a:t>beam modifying its projection on the LPS</a:t>
            </a:r>
          </a:p>
          <a:p>
            <a:pPr marL="171450" indent="-171450">
              <a:buFont typeface="Arial" panose="020B0604020202020204" pitchFamily="34" charset="0"/>
              <a:buChar char="•"/>
            </a:pPr>
            <a:r>
              <a:rPr lang="en-US" dirty="0"/>
              <a:t>In the second example a misaligned </a:t>
            </a:r>
            <a:r>
              <a:rPr lang="en-US" dirty="0" err="1"/>
              <a:t>linac</a:t>
            </a:r>
            <a:r>
              <a:rPr lang="en-US" dirty="0"/>
              <a:t> section causes the beam centroid to travel off-axis where dipole wakefields are excited causing a growth of the </a:t>
            </a:r>
            <a:r>
              <a:rPr lang="en-US" dirty="0" err="1"/>
              <a:t>rms</a:t>
            </a:r>
            <a:r>
              <a:rPr lang="en-US" dirty="0"/>
              <a:t> emittance</a:t>
            </a:r>
          </a:p>
          <a:p>
            <a:pPr marL="171450" indent="-171450">
              <a:buFont typeface="Arial" panose="020B0604020202020204" pitchFamily="34" charset="0"/>
              <a:buChar char="•"/>
            </a:pPr>
            <a:r>
              <a:rPr lang="en-US" dirty="0"/>
              <a:t>In both cases our model reproduces the expected behavior</a:t>
            </a:r>
          </a:p>
          <a:p>
            <a:pPr marL="171450" indent="-171450">
              <a:buFont typeface="Arial" panose="020B0604020202020204" pitchFamily="34" charset="0"/>
              <a:buChar char="•"/>
            </a:pPr>
            <a:endParaRPr lang="it-IT" dirty="0"/>
          </a:p>
        </p:txBody>
      </p:sp>
      <p:sp>
        <p:nvSpPr>
          <p:cNvPr id="4" name="Segnaposto numero diapositiva 3"/>
          <p:cNvSpPr>
            <a:spLocks noGrp="1"/>
          </p:cNvSpPr>
          <p:nvPr>
            <p:ph type="sldNum" sz="quarter" idx="10"/>
          </p:nvPr>
        </p:nvSpPr>
        <p:spPr/>
        <p:txBody>
          <a:bodyPr/>
          <a:lstStyle/>
          <a:p>
            <a:fld id="{F48FD583-DE08-477E-AB05-F3D9423F0206}" type="slidenum">
              <a:rPr lang="it-IT" smtClean="0"/>
              <a:t>33</a:t>
            </a:fld>
            <a:endParaRPr lang="it-IT"/>
          </a:p>
        </p:txBody>
      </p:sp>
    </p:spTree>
    <p:extLst>
      <p:ext uri="{BB962C8B-B14F-4D97-AF65-F5344CB8AC3E}">
        <p14:creationId xmlns:p14="http://schemas.microsoft.com/office/powerpoint/2010/main" val="886661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Here we investigate an injection error of 100 um in absence of mitigation techniques and </a:t>
            </a:r>
          </a:p>
          <a:p>
            <a:pPr marL="171450" indent="-171450">
              <a:buFont typeface="Arial" panose="020B0604020202020204" pitchFamily="34" charset="0"/>
              <a:buChar char="•"/>
            </a:pPr>
            <a:r>
              <a:rPr lang="en-US" dirty="0"/>
              <a:t>The plot shows the amplitude of the transverse oscillation and the energy for each one of the 133 bunches in the rf-macro pulse at the end of the linac.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Allow me a quick comment on the beam loading: I shouldn’t have included this effect as the loaded gradient already accounts for it. The reason why I did is to show that this effect is indeed strong and this energy droop is consistent with the beam power to rf power ratio</a:t>
            </a:r>
          </a:p>
          <a:p>
            <a:pPr marL="171450" indent="-171450">
              <a:buFont typeface="Arial" panose="020B0604020202020204" pitchFamily="34" charset="0"/>
              <a:buChar char="•"/>
            </a:pPr>
            <a:r>
              <a:rPr lang="en-US" dirty="0"/>
              <a:t>For the transverse oscillations, amplitudes are normalized to the value of the first bunch (which by causality doesn’t experience dipole wakes) showing grow factors ranging from 20k to 140k that require clearly require mitigation</a:t>
            </a:r>
          </a:p>
        </p:txBody>
      </p:sp>
      <p:sp>
        <p:nvSpPr>
          <p:cNvPr id="4" name="Segnaposto numero diapositiva 3"/>
          <p:cNvSpPr>
            <a:spLocks noGrp="1"/>
          </p:cNvSpPr>
          <p:nvPr>
            <p:ph type="sldNum" sz="quarter" idx="5"/>
          </p:nvPr>
        </p:nvSpPr>
        <p:spPr/>
        <p:txBody>
          <a:bodyPr/>
          <a:lstStyle/>
          <a:p>
            <a:fld id="{61562055-0420-42F1-8323-0EA143501382}" type="slidenum">
              <a:rPr lang="en-US" smtClean="0"/>
              <a:t>34</a:t>
            </a:fld>
            <a:endParaRPr lang="en-US"/>
          </a:p>
        </p:txBody>
      </p:sp>
    </p:spTree>
    <p:extLst>
      <p:ext uri="{BB962C8B-B14F-4D97-AF65-F5344CB8AC3E}">
        <p14:creationId xmlns:p14="http://schemas.microsoft.com/office/powerpoint/2010/main" val="301369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err="1"/>
              <a:t>Ucla</a:t>
            </a:r>
            <a:r>
              <a:rPr lang="en-US" dirty="0"/>
              <a:t> takes part in research collaborations with strong motivation in investigating advanced accelerator concepts to design and realize facilities based on high brightness and high gradient electron linacs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main initiatives are addressed to compact, particle-driven radiation sources such as FEL and ICS machines and </a:t>
            </a:r>
            <a:r>
              <a:rPr lang="en-US" baseline="0" dirty="0"/>
              <a:t>high luminosity lepton colliders for hep</a:t>
            </a:r>
          </a:p>
          <a:p>
            <a:pPr marL="171450" indent="-171450">
              <a:buFont typeface="Arial" panose="020B0604020202020204" pitchFamily="34" charset="0"/>
              <a:buChar char="•"/>
            </a:pPr>
            <a:r>
              <a:rPr lang="en-US" dirty="0"/>
              <a:t>Here I summarized some of the high gradient concepts that characterize such activities</a:t>
            </a:r>
          </a:p>
          <a:p>
            <a:pPr marL="171450" indent="-171450">
              <a:buFont typeface="Arial" panose="020B0604020202020204" pitchFamily="34" charset="0"/>
              <a:buChar char="•"/>
            </a:pPr>
            <a:r>
              <a:rPr lang="en-US" dirty="0"/>
              <a:t>They encompass clever power distribution schemes in the accelerating </a:t>
            </a:r>
            <a:r>
              <a:rPr lang="en-US" dirty="0" err="1"/>
              <a:t>strucutres</a:t>
            </a:r>
            <a:r>
              <a:rPr lang="en-US" dirty="0"/>
              <a:t>, optimized cavity shapes for the maximization of the efficiency and the operation at cryogenic temperatures which mitigates breakdown effects and thus allows higher fields</a:t>
            </a:r>
          </a:p>
          <a:p>
            <a:pPr marL="171450" indent="-171450">
              <a:buFont typeface="Arial" panose="020B0604020202020204" pitchFamily="34" charset="0"/>
              <a:buChar char="•"/>
            </a:pPr>
            <a:r>
              <a:rPr lang="en-US" dirty="0"/>
              <a:t>Here I am quoting two of the main initiatives we are working on and where all such concepts are widely present: the UCXFEL is an ambitious design for small footprint </a:t>
            </a:r>
            <a:r>
              <a:rPr lang="en-US" dirty="0" err="1"/>
              <a:t>Xrays</a:t>
            </a:r>
            <a:r>
              <a:rPr lang="en-US" dirty="0"/>
              <a:t> FEL facilities whereas C3 is a proposal for a Higgs factory made by </a:t>
            </a:r>
            <a:r>
              <a:rPr lang="en-US" dirty="0" err="1"/>
              <a:t>cband</a:t>
            </a:r>
            <a:r>
              <a:rPr lang="en-US" dirty="0"/>
              <a:t> cryogenic distributed coupling linacs</a:t>
            </a:r>
          </a:p>
          <a:p>
            <a:pPr marL="0" indent="0">
              <a:buFont typeface="Arial" panose="020B0604020202020204" pitchFamily="34" charset="0"/>
              <a:buNone/>
            </a:pPr>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3</a:t>
            </a:fld>
            <a:endParaRPr lang="en-US"/>
          </a:p>
        </p:txBody>
      </p:sp>
    </p:spTree>
    <p:extLst>
      <p:ext uri="{BB962C8B-B14F-4D97-AF65-F5344CB8AC3E}">
        <p14:creationId xmlns:p14="http://schemas.microsoft.com/office/powerpoint/2010/main" val="1151927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is possible to demonstrate that the motion becomes highly unstable when the ratio of the HOM frequency and the bunch repetition rate is close to an integer as the mode and the pulsed beam fulfill a resonant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possible mitigation scheme, </a:t>
            </a:r>
            <a:r>
              <a:rPr lang="en-US" baseline="0" dirty="0"/>
              <a:t>known as frequency spread</a:t>
            </a:r>
            <a:r>
              <a:rPr lang="en-US" dirty="0"/>
              <a:t>, </a:t>
            </a:r>
            <a:r>
              <a:rPr lang="en-US" baseline="0" dirty="0"/>
              <a:t>consists in applying small changes to the nominal geometry of the cavity so that the mode will appear with different frequencies in subsequent </a:t>
            </a:r>
            <a:r>
              <a:rPr lang="en-US" baseline="0" dirty="0" err="1"/>
              <a:t>linac</a:t>
            </a:r>
            <a:r>
              <a:rPr lang="en-US" baseline="0" dirty="0"/>
              <a:t> sections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Such fluctuations break the coherent interplay of the pulsed beam with the mode</a:t>
            </a:r>
          </a:p>
          <a:p>
            <a:pPr marL="171450" indent="-171450">
              <a:buFont typeface="Arial" panose="020B0604020202020204" pitchFamily="34" charset="0"/>
              <a:buChar char="•"/>
            </a:pPr>
            <a:r>
              <a:rPr lang="en-US" dirty="0"/>
              <a:t>Repeating the previous simulation with frequency spread. </a:t>
            </a:r>
            <a:r>
              <a:rPr lang="en-US" baseline="0" dirty="0"/>
              <a:t>We can observe that, since all the normalized amplitudes are close to 1, </a:t>
            </a:r>
            <a:r>
              <a:rPr lang="en-US" sz="1200" b="0" i="0" kern="1200" dirty="0">
                <a:solidFill>
                  <a:schemeClr val="tx1"/>
                </a:solidFill>
                <a:effectLst/>
                <a:latin typeface="+mn-lt"/>
                <a:ea typeface="+mn-ea"/>
                <a:cs typeface="+mn-cs"/>
              </a:rPr>
              <a:t>breaking the interaction pattern cancels the BBU-effects completely</a:t>
            </a:r>
            <a:endParaRPr lang="en-US" dirty="0"/>
          </a:p>
        </p:txBody>
      </p:sp>
      <p:sp>
        <p:nvSpPr>
          <p:cNvPr id="4" name="Segnaposto numero diapositiva 3"/>
          <p:cNvSpPr>
            <a:spLocks noGrp="1"/>
          </p:cNvSpPr>
          <p:nvPr>
            <p:ph type="sldNum" sz="quarter" idx="5"/>
          </p:nvPr>
        </p:nvSpPr>
        <p:spPr/>
        <p:txBody>
          <a:bodyPr/>
          <a:lstStyle/>
          <a:p>
            <a:fld id="{61562055-0420-42F1-8323-0EA143501382}" type="slidenum">
              <a:rPr lang="en-US" smtClean="0"/>
              <a:t>35</a:t>
            </a:fld>
            <a:endParaRPr lang="en-US"/>
          </a:p>
        </p:txBody>
      </p:sp>
    </p:spTree>
    <p:extLst>
      <p:ext uri="{BB962C8B-B14F-4D97-AF65-F5344CB8AC3E}">
        <p14:creationId xmlns:p14="http://schemas.microsoft.com/office/powerpoint/2010/main" val="155410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Here is just some advertisement for related talks in this workshop</a:t>
            </a:r>
          </a:p>
          <a:p>
            <a:pPr marL="171450" indent="-171450">
              <a:buFont typeface="Arial" panose="020B0604020202020204" pitchFamily="34" charset="0"/>
              <a:buChar char="•"/>
            </a:pPr>
            <a:r>
              <a:rPr lang="en-US" dirty="0"/>
              <a:t>We already heard about C3 this morning from EN, we’ll hear about the applications of </a:t>
            </a:r>
            <a:r>
              <a:rPr lang="en-US" dirty="0" err="1"/>
              <a:t>Xrays</a:t>
            </a:r>
            <a:r>
              <a:rPr lang="en-US" dirty="0"/>
              <a:t> FELs for chip metrology tomorrow from JR and there is also a talk this afternoon UCLA cryo-RF infrastructure from GL</a:t>
            </a:r>
          </a:p>
          <a:p>
            <a:pPr marL="171450" indent="-171450">
              <a:buFont typeface="Arial" panose="020B0604020202020204" pitchFamily="34" charset="0"/>
              <a:buChar char="•"/>
            </a:pPr>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4</a:t>
            </a:fld>
            <a:endParaRPr lang="en-US"/>
          </a:p>
        </p:txBody>
      </p:sp>
    </p:spTree>
    <p:extLst>
      <p:ext uri="{BB962C8B-B14F-4D97-AF65-F5344CB8AC3E}">
        <p14:creationId xmlns:p14="http://schemas.microsoft.com/office/powerpoint/2010/main" val="1110844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There are important considerations associated with the operation of this type of high gradient structures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Impact of the inherent focusing from the RF fields that is enhanced by the space harmonics content found in this geometry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At the same time the small irises cause stronger wakefield interactions that introduce intra-beam coupling on the short-range time scale by diffractive mechanisms as well as mutual coupling among different bunches due to the excitation of HOMs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In addition to that, when such beams are injected into a linac booster from a gun, space charge effects are extremely relevant: not only are they responsible for important emittance dynamics but they also counteract the external focusing which would be anomalously strong if SC effects are neglected leading to overfocusing and non-laminar motion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5</a:t>
            </a:fld>
            <a:endParaRPr lang="en-US"/>
          </a:p>
        </p:txBody>
      </p:sp>
    </p:spTree>
    <p:extLst>
      <p:ext uri="{BB962C8B-B14F-4D97-AF65-F5344CB8AC3E}">
        <p14:creationId xmlns:p14="http://schemas.microsoft.com/office/powerpoint/2010/main" val="250353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t>The interest on performing customized studies on wakefield effects in this challenging environment has motivated us to develop </a:t>
                </a:r>
                <a:r>
                  <a:rPr lang="en-US" sz="1000" b="0" baseline="0" dirty="0"/>
                  <a:t>a dedicated tracking code investigating wakefield effects in linacs while also including simple models for space charge forces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t>The code is named MILES after the jazz musician MD and is based on </a:t>
                </a:r>
                <a:r>
                  <a:rPr lang="en-US" sz="1000" b="0" i="0" u="none" strike="noStrike" baseline="0" dirty="0">
                    <a:latin typeface="CMR10"/>
                  </a:rPr>
                  <a:t>semi-analytical approaches for fast evaluations at the expense of an acceptable reduction of the accuracy when compared with more common and time-consuming approaches such as PIC and convolution integrals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p:txBody>
          </p:sp>
        </mc:Choice>
        <mc:Fallback xmlns="">
          <p:sp>
            <p:nvSpPr>
              <p:cNvPr id="3" name="Segnaposto note 2"/>
              <p:cNvSpPr>
                <a:spLocks noGrp="1"/>
              </p:cNvSpPr>
              <p:nvPr>
                <p:ph type="body" idx="1"/>
              </p:nvPr>
            </p:nvSpPr>
            <p:spPr/>
            <p:txBody>
              <a:bodyPr/>
              <a:lstStyle/>
              <a:p>
                <a:r>
                  <a:rPr lang="en-US" dirty="0"/>
                  <a:t>----</a:t>
                </a:r>
              </a:p>
              <a:p>
                <a:r>
                  <a:rPr lang="en-US" dirty="0" err="1"/>
                  <a:t>Floquet</a:t>
                </a:r>
                <a:r>
                  <a:rPr lang="en-US" dirty="0"/>
                  <a:t> expansion of the longitudinal field on axis</a:t>
                </a:r>
              </a:p>
              <a:p>
                <a:r>
                  <a:rPr lang="en-US" dirty="0"/>
                  <a:t>The fundamental harmonic (</a:t>
                </a:r>
                <a:r>
                  <a:rPr lang="en-US" b="0" i="0">
                    <a:latin typeface="Cambria Math" panose="02040503050406030204" pitchFamily="18" charset="0"/>
                  </a:rPr>
                  <a:t>𝑎_1</a:t>
                </a:r>
                <a:r>
                  <a:rPr lang="en-US" dirty="0"/>
                  <a:t>) is resonant with the beam and provides acceleration</a:t>
                </a:r>
              </a:p>
              <a:p>
                <a:r>
                  <a:rPr lang="en-US" dirty="0"/>
                  <a:t>The non-synchronous harmonics (</a:t>
                </a:r>
                <a:r>
                  <a:rPr lang="en-US" b="0" i="0">
                    <a:latin typeface="Cambria Math" panose="02040503050406030204" pitchFamily="18" charset="0"/>
                  </a:rPr>
                  <a:t>𝑎_𝑛, 𝑛&gt;1</a:t>
                </a:r>
                <a:r>
                  <a:rPr lang="en-US" dirty="0"/>
                  <a:t>) provide transverse focusing</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t>
                </a:r>
              </a:p>
              <a:p>
                <a:pPr marL="171450" indent="-171450">
                  <a:buFont typeface="Arial" panose="020B0604020202020204" pitchFamily="34" charset="0"/>
                  <a:buChar char="•"/>
                </a:pPr>
                <a:r>
                  <a:rPr lang="en-US" dirty="0"/>
                  <a:t>It is well known that high intensity electron beams, such as those employed for radiation sources or linear colliders, are subjected to a strong </a:t>
                </a:r>
                <a:r>
                  <a:rPr lang="en-US" dirty="0" err="1"/>
                  <a:t>wakefield</a:t>
                </a:r>
                <a:r>
                  <a:rPr lang="en-US" dirty="0"/>
                  <a:t> interaction when accelerated in high gradient linacs. This can result in a significant loss in terms of phase space quality or can lead to instabilities such as the Beam Breakup.</a:t>
                </a:r>
              </a:p>
              <a:p>
                <a:pPr marL="171450" indent="-171450">
                  <a:buFont typeface="Arial" panose="020B0604020202020204" pitchFamily="34" charset="0"/>
                  <a:buChar char="•"/>
                </a:pPr>
                <a:r>
                  <a:rPr lang="en-US" u="none" dirty="0"/>
                  <a:t>In this work we describe the development of a custom tracking code meant to investigate the effects of transverse </a:t>
                </a:r>
                <a:r>
                  <a:rPr lang="en-US" u="none" dirty="0" err="1"/>
                  <a:t>wakefields</a:t>
                </a:r>
                <a:r>
                  <a:rPr lang="en-US" u="none" dirty="0"/>
                  <a:t> in </a:t>
                </a:r>
                <a:r>
                  <a:rPr lang="en-US" u="none" dirty="0" err="1"/>
                  <a:t>linacs</a:t>
                </a:r>
                <a:r>
                  <a:rPr lang="en-US" u="none" dirty="0"/>
                  <a:t>. Based on simple models, the code turns out to be very light and flexible with typical run-times below one minute.</a:t>
                </a:r>
              </a:p>
              <a:p>
                <a:pPr marL="171450" indent="-171450">
                  <a:buFont typeface="Arial" panose="020B0604020202020204" pitchFamily="34" charset="0"/>
                  <a:buChar char="•"/>
                </a:pPr>
                <a:r>
                  <a:rPr lang="en-US" u="none" dirty="0"/>
                  <a:t>As the code accounts also for space charge forces through the model of an ellipsoidal beam, we called it MILES which is an acronym for  </a:t>
                </a:r>
                <a:r>
                  <a:rPr lang="en-US" sz="1200" b="0" dirty="0">
                    <a:solidFill>
                      <a:srgbClr val="C00000"/>
                    </a:solidFill>
                  </a:rPr>
                  <a:t>M</a:t>
                </a:r>
                <a:r>
                  <a:rPr lang="en-US" sz="1200" b="0" dirty="0"/>
                  <a:t>odeling</a:t>
                </a:r>
                <a:r>
                  <a:rPr lang="en-US" sz="1200" b="0" dirty="0">
                    <a:solidFill>
                      <a:srgbClr val="C00000"/>
                    </a:solidFill>
                  </a:rPr>
                  <a:t> I</a:t>
                </a:r>
                <a:r>
                  <a:rPr lang="en-US" sz="1200" b="0" dirty="0"/>
                  <a:t>nstabilities</a:t>
                </a:r>
                <a:r>
                  <a:rPr lang="en-US" sz="1200" b="0" dirty="0">
                    <a:solidFill>
                      <a:srgbClr val="C00000"/>
                    </a:solidFill>
                  </a:rPr>
                  <a:t> </a:t>
                </a:r>
                <a:r>
                  <a:rPr lang="en-US" sz="1200" b="0" dirty="0"/>
                  <a:t>in </a:t>
                </a:r>
                <a:r>
                  <a:rPr lang="en-US" sz="1200" b="0" dirty="0" err="1">
                    <a:solidFill>
                      <a:srgbClr val="C00000"/>
                    </a:solidFill>
                  </a:rPr>
                  <a:t>L</a:t>
                </a:r>
                <a:r>
                  <a:rPr lang="en-US" sz="1200" b="0" dirty="0" err="1"/>
                  <a:t>inacs</a:t>
                </a:r>
                <a:r>
                  <a:rPr lang="en-US" sz="1200" b="0" dirty="0">
                    <a:solidFill>
                      <a:srgbClr val="C00000"/>
                    </a:solidFill>
                  </a:rPr>
                  <a:t> </a:t>
                </a:r>
                <a:r>
                  <a:rPr lang="en-US" sz="1200" b="0" dirty="0"/>
                  <a:t>with</a:t>
                </a:r>
                <a:r>
                  <a:rPr lang="en-US" sz="1200" b="0" dirty="0">
                    <a:solidFill>
                      <a:srgbClr val="C00000"/>
                    </a:solidFill>
                  </a:rPr>
                  <a:t> E</a:t>
                </a:r>
                <a:r>
                  <a:rPr lang="en-US" sz="1200" b="0" dirty="0"/>
                  <a:t>llipsoidal</a:t>
                </a:r>
                <a:r>
                  <a:rPr lang="en-US" sz="1200" b="0" dirty="0">
                    <a:solidFill>
                      <a:srgbClr val="C00000"/>
                    </a:solidFill>
                  </a:rPr>
                  <a:t> S</a:t>
                </a:r>
                <a:r>
                  <a:rPr lang="en-US" sz="1200" b="0" dirty="0"/>
                  <a:t>pace charge.</a:t>
                </a:r>
              </a:p>
            </p:txBody>
          </p:sp>
        </mc:Fallback>
      </mc:AlternateContent>
      <p:sp>
        <p:nvSpPr>
          <p:cNvPr id="4" name="Segnaposto numero diapositiva 3"/>
          <p:cNvSpPr>
            <a:spLocks noGrp="1"/>
          </p:cNvSpPr>
          <p:nvPr>
            <p:ph type="sldNum" sz="quarter" idx="5"/>
          </p:nvPr>
        </p:nvSpPr>
        <p:spPr/>
        <p:txBody>
          <a:bodyPr/>
          <a:lstStyle/>
          <a:p>
            <a:fld id="{FA79E7F1-A272-4570-B6C2-95A834B3446D}" type="slidenum">
              <a:rPr lang="en-US" smtClean="0"/>
              <a:t>6</a:t>
            </a:fld>
            <a:endParaRPr lang="en-US"/>
          </a:p>
        </p:txBody>
      </p:sp>
    </p:spTree>
    <p:extLst>
      <p:ext uri="{BB962C8B-B14F-4D97-AF65-F5344CB8AC3E}">
        <p14:creationId xmlns:p14="http://schemas.microsoft.com/office/powerpoint/2010/main" val="2900836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In the next couple of slides I just want to mention the basics of the semi-analytical models we adopt to show what they look like as some of them might be familiar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A very simple and fast approach for space charge consists in using formulas for uniform ellipsoids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However, multi-slice approaches are much more indicated in order to take into account dynamics that are induced by slice dependent effects and to maintain validity when dipole SRWFs break the axial symmetry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use of fields produced by uniform cylinders was made very popular by the code HOMDYN and here it is generalized by dividing the beam in many slices and superposing the forces produced by each slice</a:t>
            </a:r>
          </a:p>
        </p:txBody>
      </p:sp>
      <p:sp>
        <p:nvSpPr>
          <p:cNvPr id="4" name="Segnaposto numero diapositiva 3"/>
          <p:cNvSpPr>
            <a:spLocks noGrp="1"/>
          </p:cNvSpPr>
          <p:nvPr>
            <p:ph type="sldNum" sz="quarter" idx="5"/>
          </p:nvPr>
        </p:nvSpPr>
        <p:spPr/>
        <p:txBody>
          <a:bodyPr/>
          <a:lstStyle/>
          <a:p>
            <a:fld id="{8FCB4A4F-09BE-491F-B171-900CF43823E8}" type="slidenum">
              <a:rPr lang="en-US" smtClean="0"/>
              <a:t>7</a:t>
            </a:fld>
            <a:endParaRPr lang="en-US"/>
          </a:p>
        </p:txBody>
      </p:sp>
    </p:spTree>
    <p:extLst>
      <p:ext uri="{BB962C8B-B14F-4D97-AF65-F5344CB8AC3E}">
        <p14:creationId xmlns:p14="http://schemas.microsoft.com/office/powerpoint/2010/main" val="48751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Moreover, the approach we adopt for describing wakefield effects is based on the simple concept of charged particles interacting with a resonant cavity mode which allows to develop a dedicated algebraic formalism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main advantage of such a formalism is that it provides recursive formulas for calculating the momentum kick that significantly reduce the number of operations with respect to the convolution integral approach or its FFT equivalent</a:t>
            </a: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10"/>
          </p:nvPr>
        </p:nvSpPr>
        <p:spPr/>
        <p:txBody>
          <a:bodyPr/>
          <a:lstStyle/>
          <a:p>
            <a:fld id="{F48FD583-DE08-477E-AB05-F3D9423F0206}" type="slidenum">
              <a:rPr lang="it-IT" smtClean="0"/>
              <a:t>8</a:t>
            </a:fld>
            <a:endParaRPr lang="it-IT"/>
          </a:p>
        </p:txBody>
      </p:sp>
    </p:spTree>
    <p:extLst>
      <p:ext uri="{BB962C8B-B14F-4D97-AF65-F5344CB8AC3E}">
        <p14:creationId xmlns:p14="http://schemas.microsoft.com/office/powerpoint/2010/main" val="212787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collection of plots is meant to validate our models in comparison with well known tracking codes like GPT and ASTRA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the interest of time I will not comment this plots individually, as a general indication solid curves represent results obtained with reference tracking codes or theory and dashed curves are obtained with MILES leading to a good agreement and shorter run-times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Maybe the space charge plots on the top deserve some comment: you can notice that the ellipsoid method describes the beam size and energy spread correctly but due to the lack of correlation, it fails to track the emittance oscillation whereas the multi-slice approach allows to do so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egnaposto numero diapositiva 3"/>
          <p:cNvSpPr>
            <a:spLocks noGrp="1"/>
          </p:cNvSpPr>
          <p:nvPr>
            <p:ph type="sldNum" sz="quarter" idx="5"/>
          </p:nvPr>
        </p:nvSpPr>
        <p:spPr/>
        <p:txBody>
          <a:bodyPr/>
          <a:lstStyle/>
          <a:p>
            <a:fld id="{8FCB4A4F-09BE-491F-B171-900CF43823E8}" type="slidenum">
              <a:rPr lang="en-US" smtClean="0"/>
              <a:t>9</a:t>
            </a:fld>
            <a:endParaRPr lang="en-US"/>
          </a:p>
        </p:txBody>
      </p:sp>
    </p:spTree>
    <p:extLst>
      <p:ext uri="{BB962C8B-B14F-4D97-AF65-F5344CB8AC3E}">
        <p14:creationId xmlns:p14="http://schemas.microsoft.com/office/powerpoint/2010/main" val="3716179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Ref idx="1001">
        <a:schemeClr val="bg1"/>
      </p:bgRef>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9" y="2942950"/>
            <a:ext cx="184731" cy="248209"/>
          </a:xfrm>
          <a:prstGeom prst="rect">
            <a:avLst/>
          </a:prstGeom>
          <a:noFill/>
          <a:ln w="9525">
            <a:noFill/>
            <a:miter lim="800000"/>
            <a:headEnd/>
            <a:tailEnd/>
          </a:ln>
          <a:effectLst/>
        </p:spPr>
        <p:txBody>
          <a:bodyPr wrap="none" anchor="ctr">
            <a:spAutoFit/>
          </a:bodyPr>
          <a:lstStyle/>
          <a:p>
            <a:pPr>
              <a:defRPr/>
            </a:pPr>
            <a:endParaRPr lang="en-US" sz="1013"/>
          </a:p>
        </p:txBody>
      </p:sp>
      <p:sp>
        <p:nvSpPr>
          <p:cNvPr id="5122" name="Rectangle 2"/>
          <p:cNvSpPr>
            <a:spLocks noGrp="1" noChangeArrowheads="1"/>
          </p:cNvSpPr>
          <p:nvPr>
            <p:ph type="ctrTitle"/>
          </p:nvPr>
        </p:nvSpPr>
        <p:spPr>
          <a:xfrm>
            <a:off x="912672" y="2318163"/>
            <a:ext cx="10283648" cy="2268045"/>
          </a:xfrm>
          <a:noFill/>
          <a:ln>
            <a:noFill/>
          </a:ln>
        </p:spPr>
        <p:txBody>
          <a:bodyPr/>
          <a:lstStyle>
            <a:lvl1pPr algn="ctr">
              <a:defRPr sz="3600">
                <a:solidFill>
                  <a:schemeClr val="tx1"/>
                </a:solidFill>
                <a:latin typeface="+mj-lt"/>
                <a:cs typeface="Palatino"/>
              </a:defRPr>
            </a:lvl1pPr>
          </a:lstStyle>
          <a:p>
            <a:r>
              <a:rPr lang="it-IT"/>
              <a:t>Fare clic per modificare lo stile del titolo dello schema</a:t>
            </a:r>
            <a:endParaRPr lang="en-US" dirty="0"/>
          </a:p>
        </p:txBody>
      </p:sp>
      <p:sp>
        <p:nvSpPr>
          <p:cNvPr id="32" name="Line 7"/>
          <p:cNvSpPr>
            <a:spLocks noChangeShapeType="1"/>
          </p:cNvSpPr>
          <p:nvPr userDrawn="1"/>
        </p:nvSpPr>
        <p:spPr bwMode="auto">
          <a:xfrm flipV="1">
            <a:off x="485192" y="1550784"/>
            <a:ext cx="11221616" cy="0"/>
          </a:xfrm>
          <a:prstGeom prst="line">
            <a:avLst/>
          </a:prstGeom>
          <a:noFill/>
          <a:ln w="38100">
            <a:solidFill>
              <a:schemeClr val="accent1"/>
            </a:solidFill>
            <a:round/>
            <a:headEnd/>
            <a:tailEnd/>
          </a:ln>
          <a:effectLst/>
        </p:spPr>
        <p:txBody>
          <a:bodyPr/>
          <a:lstStyle/>
          <a:p>
            <a:pPr>
              <a:defRPr/>
            </a:pPr>
            <a:endParaRPr lang="en-US" sz="1013"/>
          </a:p>
        </p:txBody>
      </p:sp>
      <p:pic>
        <p:nvPicPr>
          <p:cNvPr id="11" name="Picture 10"/>
          <p:cNvPicPr>
            <a:picLocks noChangeAspect="1"/>
          </p:cNvPicPr>
          <p:nvPr userDrawn="1"/>
        </p:nvPicPr>
        <p:blipFill>
          <a:blip r:embed="rId2"/>
          <a:stretch>
            <a:fillRect/>
          </a:stretch>
        </p:blipFill>
        <p:spPr>
          <a:xfrm>
            <a:off x="10734455" y="354979"/>
            <a:ext cx="828903" cy="832020"/>
          </a:xfrm>
          <a:prstGeom prst="rect">
            <a:avLst/>
          </a:prstGeom>
        </p:spPr>
      </p:pic>
      <p:pic>
        <p:nvPicPr>
          <p:cNvPr id="7" name="Picture 6">
            <a:extLst>
              <a:ext uri="{FF2B5EF4-FFF2-40B4-BE49-F238E27FC236}">
                <a16:creationId xmlns:a16="http://schemas.microsoft.com/office/drawing/2014/main" id="{2F49B7D3-407D-474A-9897-E6FB6711B47E}"/>
              </a:ext>
            </a:extLst>
          </p:cNvPr>
          <p:cNvPicPr>
            <a:picLocks noChangeAspect="1"/>
          </p:cNvPicPr>
          <p:nvPr userDrawn="1"/>
        </p:nvPicPr>
        <p:blipFill>
          <a:blip r:embed="rId3"/>
          <a:stretch>
            <a:fillRect/>
          </a:stretch>
        </p:blipFill>
        <p:spPr>
          <a:xfrm>
            <a:off x="485192" y="309420"/>
            <a:ext cx="5811315" cy="92315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Rectangle 4"/>
          <p:cNvSpPr>
            <a:spLocks noGrp="1" noChangeArrowheads="1"/>
          </p:cNvSpPr>
          <p:nvPr>
            <p:ph type="dt" sz="half" idx="10"/>
          </p:nvPr>
        </p:nvSpPr>
        <p:spPr>
          <a:ln/>
        </p:spPr>
        <p:txBody>
          <a:bodyPr/>
          <a:lstStyle>
            <a:lvl1pPr>
              <a:defRPr/>
            </a:lvl1pPr>
          </a:lstStyle>
          <a:p>
            <a:fld id="{89D74DE6-C4A6-AC49-AF7C-6CC46D58FECA}" type="datetime1">
              <a:rPr lang="en-US" smtClean="0"/>
              <a:t>10/12/2023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907627"/>
            <a:ext cx="3048000" cy="5721773"/>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0" y="907627"/>
            <a:ext cx="8940800" cy="572177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Rectangle 4"/>
          <p:cNvSpPr>
            <a:spLocks noGrp="1" noChangeArrowheads="1"/>
          </p:cNvSpPr>
          <p:nvPr>
            <p:ph type="dt" sz="half" idx="10"/>
          </p:nvPr>
        </p:nvSpPr>
        <p:spPr>
          <a:ln/>
        </p:spPr>
        <p:txBody>
          <a:bodyPr/>
          <a:lstStyle>
            <a:lvl1pPr>
              <a:defRPr/>
            </a:lvl1pPr>
          </a:lstStyle>
          <a:p>
            <a:fld id="{1F9D7ED8-E414-B044-ACA4-F4B36413947D}" type="datetime1">
              <a:rPr lang="en-US" smtClean="0"/>
              <a:t>10/12/2023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olo e contenuto sopra testo">
    <p:spTree>
      <p:nvGrpSpPr>
        <p:cNvPr id="1" name=""/>
        <p:cNvGrpSpPr/>
        <p:nvPr/>
      </p:nvGrpSpPr>
      <p:grpSpPr>
        <a:xfrm>
          <a:off x="0" y="0"/>
          <a:ext cx="0" cy="0"/>
          <a:chOff x="0" y="0"/>
          <a:chExt cx="0" cy="0"/>
        </a:xfrm>
      </p:grpSpPr>
      <p:sp>
        <p:nvSpPr>
          <p:cNvPr id="2" name="Title 1"/>
          <p:cNvSpPr>
            <a:spLocks noGrp="1"/>
          </p:cNvSpPr>
          <p:nvPr>
            <p:ph type="title"/>
          </p:nvPr>
        </p:nvSpPr>
        <p:spPr>
          <a:xfrm>
            <a:off x="988907" y="189653"/>
            <a:ext cx="10349653" cy="533400"/>
          </a:xfrm>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0" y="970280"/>
            <a:ext cx="12192000" cy="2819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0" y="3914992"/>
            <a:ext cx="12192000" cy="25620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Rectangle 4"/>
          <p:cNvSpPr>
            <a:spLocks noGrp="1" noChangeArrowheads="1"/>
          </p:cNvSpPr>
          <p:nvPr>
            <p:ph type="dt" sz="half" idx="10"/>
          </p:nvPr>
        </p:nvSpPr>
        <p:spPr>
          <a:ln/>
        </p:spPr>
        <p:txBody>
          <a:bodyPr/>
          <a:lstStyle>
            <a:lvl1pPr>
              <a:defRPr/>
            </a:lvl1pPr>
          </a:lstStyle>
          <a:p>
            <a:fld id="{05973EFF-999A-384F-AB4D-C2E9F9A3712A}" type="datetime1">
              <a:rPr lang="en-US" smtClean="0"/>
              <a:t>10/12/2023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826347"/>
          </a:xfrm>
        </p:spPr>
        <p:txBody>
          <a:bodyPr/>
          <a:lstStyle/>
          <a:p>
            <a:r>
              <a:rPr lang="it-IT"/>
              <a:t>Fare clic per modificare lo stile del titolo dello schema</a:t>
            </a:r>
            <a:endParaRPr lang="en-US"/>
          </a:p>
        </p:txBody>
      </p:sp>
      <p:sp>
        <p:nvSpPr>
          <p:cNvPr id="3" name="Text Placeholder 2"/>
          <p:cNvSpPr>
            <a:spLocks noGrp="1"/>
          </p:cNvSpPr>
          <p:nvPr>
            <p:ph type="body" sz="half" idx="1"/>
          </p:nvPr>
        </p:nvSpPr>
        <p:spPr>
          <a:xfrm>
            <a:off x="0" y="921178"/>
            <a:ext cx="5994400" cy="563202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97600" y="921178"/>
            <a:ext cx="5994400" cy="563202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Rectangle 4"/>
          <p:cNvSpPr>
            <a:spLocks noGrp="1" noChangeArrowheads="1"/>
          </p:cNvSpPr>
          <p:nvPr>
            <p:ph type="dt" sz="half" idx="10"/>
          </p:nvPr>
        </p:nvSpPr>
        <p:spPr>
          <a:ln/>
        </p:spPr>
        <p:txBody>
          <a:bodyPr/>
          <a:lstStyle>
            <a:lvl1pPr>
              <a:defRPr/>
            </a:lvl1pPr>
          </a:lstStyle>
          <a:p>
            <a:fld id="{9E68D5D0-711A-8740-9527-5DCAC5598D34}" type="datetime1">
              <a:rPr lang="en-US" smtClean="0"/>
              <a:t>10/12/2023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p:cNvSpPr>
            <a:spLocks noGrp="1"/>
          </p:cNvSpPr>
          <p:nvPr>
            <p:ph type="title"/>
          </p:nvPr>
        </p:nvSpPr>
        <p:spPr/>
        <p:txBody>
          <a:bodyPr/>
          <a:lstStyle/>
          <a:p>
            <a:r>
              <a:rPr lang="it-IT"/>
              <a:t>Fare clic per modificare lo stile del 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fld id="{DEC16E0C-D3B9-9044-A832-B8662CAF7899}" type="datetime1">
              <a:rPr lang="en-US" smtClean="0"/>
              <a:t>10/12/2023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6"/>
            <a:ext cx="10363200" cy="1362075"/>
          </a:xfrm>
        </p:spPr>
        <p:txBody>
          <a:bodyPr anchor="t"/>
          <a:lstStyle>
            <a:lvl1pPr algn="l">
              <a:defRPr sz="2251" b="1" cap="all" baseline="0">
                <a:solidFill>
                  <a:schemeClr val="bg1"/>
                </a:solidFill>
              </a:defRPr>
            </a:lvl1pPr>
          </a:lstStyle>
          <a:p>
            <a:r>
              <a:rPr lang="en-US" dirty="0"/>
              <a:t>Title of objective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baseline="0"/>
            </a:lvl1pPr>
            <a:lvl2pPr marL="257163" indent="0">
              <a:buNone/>
              <a:defRPr sz="1013"/>
            </a:lvl2pPr>
            <a:lvl3pPr marL="514324" indent="0">
              <a:buNone/>
              <a:defRPr sz="900"/>
            </a:lvl3pPr>
            <a:lvl4pPr marL="771487" indent="0">
              <a:buNone/>
              <a:defRPr sz="788"/>
            </a:lvl4pPr>
            <a:lvl5pPr marL="1028649" indent="0">
              <a:buNone/>
              <a:defRPr sz="788"/>
            </a:lvl5pPr>
            <a:lvl6pPr marL="1285811" indent="0">
              <a:buNone/>
              <a:defRPr sz="788"/>
            </a:lvl6pPr>
            <a:lvl7pPr marL="1542972" indent="0">
              <a:buNone/>
              <a:defRPr sz="788"/>
            </a:lvl7pPr>
            <a:lvl8pPr marL="1800135" indent="0">
              <a:buNone/>
              <a:defRPr sz="788"/>
            </a:lvl8pPr>
            <a:lvl9pPr marL="2057298" indent="0">
              <a:buNone/>
              <a:defRPr sz="788"/>
            </a:lvl9pPr>
          </a:lstStyle>
          <a:p>
            <a:pPr lvl="0"/>
            <a:r>
              <a:rPr lang="it-IT"/>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fld id="{7B75B191-A0D3-664B-AF32-DC77341F32A0}" type="datetime1">
              <a:rPr lang="en-US" smtClean="0"/>
              <a:t>10/12/2023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0" y="948267"/>
            <a:ext cx="5994400" cy="5604933"/>
          </a:xfrm>
        </p:spPr>
        <p:txBody>
          <a:bodyPr/>
          <a:lstStyle>
            <a:lvl1pPr>
              <a:defRPr sz="24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97600" y="948267"/>
            <a:ext cx="5994400" cy="5604933"/>
          </a:xfrm>
        </p:spPr>
        <p:txBody>
          <a:bodyPr/>
          <a:lstStyle>
            <a:lvl1pPr>
              <a:defRPr sz="24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Rectangle 4"/>
          <p:cNvSpPr>
            <a:spLocks noGrp="1" noChangeArrowheads="1"/>
          </p:cNvSpPr>
          <p:nvPr>
            <p:ph type="dt" sz="half" idx="10"/>
          </p:nvPr>
        </p:nvSpPr>
        <p:spPr>
          <a:ln/>
        </p:spPr>
        <p:txBody>
          <a:bodyPr/>
          <a:lstStyle>
            <a:lvl1pPr>
              <a:defRPr/>
            </a:lvl1pPr>
          </a:lstStyle>
          <a:p>
            <a:fld id="{7EF57D47-8A81-FB4C-A53F-10C9C6BDEEF1}" type="datetime1">
              <a:rPr lang="en-US" smtClean="0"/>
              <a:t>10/12/2023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11395"/>
            <a:ext cx="5386917" cy="869068"/>
          </a:xfrm>
        </p:spPr>
        <p:txBody>
          <a:bodyPr anchor="b"/>
          <a:lstStyle>
            <a:lvl1pPr marL="0" indent="0">
              <a:buNone/>
              <a:defRPr sz="2400" b="1"/>
            </a:lvl1pPr>
            <a:lvl2pPr marL="257163"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2" indent="0">
              <a:buNone/>
              <a:defRPr sz="900" b="1"/>
            </a:lvl7pPr>
            <a:lvl8pPr marL="1800135" indent="0">
              <a:buNone/>
              <a:defRPr sz="900" b="1"/>
            </a:lvl8pPr>
            <a:lvl9pPr marL="2057298" indent="0">
              <a:buNone/>
              <a:defRPr sz="900" b="1"/>
            </a:lvl9pPr>
          </a:lstStyle>
          <a:p>
            <a:pPr lvl="0"/>
            <a:r>
              <a:rPr lang="it-IT"/>
              <a:t>Fare clic per modificare gli stili del testo dello schema</a:t>
            </a:r>
          </a:p>
        </p:txBody>
      </p:sp>
      <p:sp>
        <p:nvSpPr>
          <p:cNvPr id="4" name="Content Placeholder 3"/>
          <p:cNvSpPr>
            <a:spLocks noGrp="1"/>
          </p:cNvSpPr>
          <p:nvPr>
            <p:ph sz="half" idx="2"/>
          </p:nvPr>
        </p:nvSpPr>
        <p:spPr>
          <a:xfrm>
            <a:off x="609600" y="1461746"/>
            <a:ext cx="5386917" cy="4939059"/>
          </a:xfrm>
        </p:spPr>
        <p:txBody>
          <a:bodyPr/>
          <a:lstStyle>
            <a:lvl1pPr>
              <a:defRPr sz="2000"/>
            </a:lvl1pPr>
            <a:lvl2pPr>
              <a:defRPr sz="1800"/>
            </a:lvl2pPr>
            <a:lvl3pPr>
              <a:defRPr sz="1800"/>
            </a:lvl3pPr>
            <a:lvl4pPr>
              <a:defRPr sz="1800"/>
            </a:lvl4pPr>
            <a:lvl5pPr>
              <a:defRPr sz="1800"/>
            </a:lvl5pPr>
            <a:lvl6pPr>
              <a:defRPr sz="900"/>
            </a:lvl6pPr>
            <a:lvl7pPr>
              <a:defRPr sz="900"/>
            </a:lvl7pPr>
            <a:lvl8pPr>
              <a:defRPr sz="900"/>
            </a:lvl8pPr>
            <a:lvl9pPr>
              <a:defRPr sz="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93378" y="511395"/>
            <a:ext cx="5389033" cy="869068"/>
          </a:xfrm>
        </p:spPr>
        <p:txBody>
          <a:bodyPr anchor="b"/>
          <a:lstStyle>
            <a:lvl1pPr marL="0" indent="0">
              <a:buNone/>
              <a:defRPr sz="2400" b="1"/>
            </a:lvl1pPr>
            <a:lvl2pPr marL="257163"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2" indent="0">
              <a:buNone/>
              <a:defRPr sz="900" b="1"/>
            </a:lvl7pPr>
            <a:lvl8pPr marL="1800135" indent="0">
              <a:buNone/>
              <a:defRPr sz="900" b="1"/>
            </a:lvl8pPr>
            <a:lvl9pPr marL="2057298" indent="0">
              <a:buNone/>
              <a:defRPr sz="900" b="1"/>
            </a:lvl9pPr>
          </a:lstStyle>
          <a:p>
            <a:pPr lvl="0"/>
            <a:r>
              <a:rPr lang="it-IT"/>
              <a:t>Fare clic per modificare gli stili del testo dello schema</a:t>
            </a:r>
          </a:p>
        </p:txBody>
      </p:sp>
      <p:sp>
        <p:nvSpPr>
          <p:cNvPr id="6" name="Content Placeholder 5"/>
          <p:cNvSpPr>
            <a:spLocks noGrp="1"/>
          </p:cNvSpPr>
          <p:nvPr>
            <p:ph sz="quarter" idx="4"/>
          </p:nvPr>
        </p:nvSpPr>
        <p:spPr>
          <a:xfrm>
            <a:off x="6193378" y="1461746"/>
            <a:ext cx="5389033" cy="4939059"/>
          </a:xfrm>
        </p:spPr>
        <p:txBody>
          <a:bodyPr/>
          <a:lstStyle>
            <a:lvl1pPr>
              <a:defRPr sz="2000"/>
            </a:lvl1pPr>
            <a:lvl2pPr>
              <a:defRPr sz="1800"/>
            </a:lvl2pPr>
            <a:lvl3pPr>
              <a:defRPr sz="1800"/>
            </a:lvl3pPr>
            <a:lvl4pPr>
              <a:defRPr sz="1800"/>
            </a:lvl4pPr>
            <a:lvl5pPr>
              <a:defRPr sz="1800"/>
            </a:lvl5pPr>
            <a:lvl6pPr>
              <a:defRPr sz="900"/>
            </a:lvl6pPr>
            <a:lvl7pPr>
              <a:defRPr sz="900"/>
            </a:lvl7pPr>
            <a:lvl8pPr>
              <a:defRPr sz="900"/>
            </a:lvl8pPr>
            <a:lvl9pPr>
              <a:defRPr sz="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Rectangle 4"/>
          <p:cNvSpPr>
            <a:spLocks noGrp="1" noChangeArrowheads="1"/>
          </p:cNvSpPr>
          <p:nvPr>
            <p:ph type="dt" sz="half" idx="10"/>
          </p:nvPr>
        </p:nvSpPr>
        <p:spPr>
          <a:ln/>
        </p:spPr>
        <p:txBody>
          <a:bodyPr/>
          <a:lstStyle>
            <a:lvl1pPr>
              <a:defRPr/>
            </a:lvl1pPr>
          </a:lstStyle>
          <a:p>
            <a:fld id="{551DF0F2-7EBE-8743-BAF0-9AE59F1D9B3F}" type="datetime1">
              <a:rPr lang="en-US" smtClean="0"/>
              <a:t>10/12/2023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Rectangle 4"/>
          <p:cNvSpPr>
            <a:spLocks noGrp="1" noChangeArrowheads="1"/>
          </p:cNvSpPr>
          <p:nvPr>
            <p:ph type="dt" sz="half" idx="10"/>
          </p:nvPr>
        </p:nvSpPr>
        <p:spPr>
          <a:ln/>
        </p:spPr>
        <p:txBody>
          <a:bodyPr/>
          <a:lstStyle>
            <a:lvl1pPr>
              <a:defRPr/>
            </a:lvl1pPr>
          </a:lstStyle>
          <a:p>
            <a:fld id="{A0E2FA76-88C5-F640-8681-A024AEFF50BD}" type="datetime1">
              <a:rPr lang="en-US" smtClean="0"/>
              <a:t>10/12/2023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3A48596-C7EC-364A-8791-84239986D633}" type="datetime1">
              <a:rPr lang="en-US" smtClean="0"/>
              <a:t>10/12/2023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609" y="880541"/>
            <a:ext cx="4011084" cy="891117"/>
          </a:xfrm>
        </p:spPr>
        <p:txBody>
          <a:bodyPr anchor="b"/>
          <a:lstStyle>
            <a:lvl1pPr algn="l">
              <a:defRPr sz="20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6733" y="880535"/>
            <a:ext cx="6815667" cy="5582180"/>
          </a:xfrm>
        </p:spPr>
        <p:txBody>
          <a:bodyPr/>
          <a:lstStyle>
            <a:lvl1pPr>
              <a:defRPr sz="2400"/>
            </a:lvl1pPr>
            <a:lvl2pPr>
              <a:defRPr sz="1800"/>
            </a:lvl2pPr>
            <a:lvl3pPr>
              <a:defRPr sz="1800"/>
            </a:lvl3pPr>
            <a:lvl4pPr>
              <a:defRPr sz="1800"/>
            </a:lvl4pPr>
            <a:lvl5pPr>
              <a:defRPr sz="1800"/>
            </a:lvl5pPr>
            <a:lvl6pPr>
              <a:defRPr sz="1125"/>
            </a:lvl6pPr>
            <a:lvl7pPr>
              <a:defRPr sz="1125"/>
            </a:lvl7pPr>
            <a:lvl8pPr>
              <a:defRPr sz="1125"/>
            </a:lvl8pPr>
            <a:lvl9pPr>
              <a:defRPr sz="1125"/>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609" y="1771652"/>
            <a:ext cx="4011084" cy="4691063"/>
          </a:xfrm>
        </p:spPr>
        <p:txBody>
          <a:bodyPr/>
          <a:lstStyle>
            <a:lvl1pPr marL="0" indent="0">
              <a:buNone/>
              <a:defRPr sz="1800"/>
            </a:lvl1pPr>
            <a:lvl2pPr marL="257163" indent="0">
              <a:buNone/>
              <a:defRPr sz="675"/>
            </a:lvl2pPr>
            <a:lvl3pPr marL="514324" indent="0">
              <a:buNone/>
              <a:defRPr sz="563"/>
            </a:lvl3pPr>
            <a:lvl4pPr marL="771487" indent="0">
              <a:buNone/>
              <a:defRPr sz="507"/>
            </a:lvl4pPr>
            <a:lvl5pPr marL="1028649" indent="0">
              <a:buNone/>
              <a:defRPr sz="507"/>
            </a:lvl5pPr>
            <a:lvl6pPr marL="1285811" indent="0">
              <a:buNone/>
              <a:defRPr sz="507"/>
            </a:lvl6pPr>
            <a:lvl7pPr marL="1542972" indent="0">
              <a:buNone/>
              <a:defRPr sz="507"/>
            </a:lvl7pPr>
            <a:lvl8pPr marL="1800135" indent="0">
              <a:buNone/>
              <a:defRPr sz="507"/>
            </a:lvl8pPr>
            <a:lvl9pPr marL="2057298" indent="0">
              <a:buNone/>
              <a:defRPr sz="507"/>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fld id="{FA0E7D62-D8B6-8A4F-8E33-63F5B903D91C}" type="datetime1">
              <a:rPr lang="en-US" smtClean="0"/>
              <a:t>10/12/2023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2389717" y="894087"/>
            <a:ext cx="7315200" cy="3833495"/>
          </a:xfrm>
        </p:spPr>
        <p:txBody>
          <a:bodyPr/>
          <a:lstStyle>
            <a:lvl1pPr marL="0" indent="0">
              <a:buNone/>
              <a:defRPr sz="1800"/>
            </a:lvl1pPr>
            <a:lvl2pPr marL="257163"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2" indent="0">
              <a:buNone/>
              <a:defRPr sz="1125"/>
            </a:lvl7pPr>
            <a:lvl8pPr marL="1800135" indent="0">
              <a:buNone/>
              <a:defRPr sz="1125"/>
            </a:lvl8pPr>
            <a:lvl9pPr marL="2057298" indent="0">
              <a:buNone/>
              <a:defRPr sz="1125"/>
            </a:lvl9pPr>
          </a:lstStyle>
          <a:p>
            <a:pPr lvl="0"/>
            <a:r>
              <a:rPr lang="it-IT" noProof="0"/>
              <a:t>Fare clic sull'icona per inserire un'immagine</a:t>
            </a:r>
            <a:endParaRPr lang="en-US" noProof="0"/>
          </a:p>
        </p:txBody>
      </p:sp>
      <p:sp>
        <p:nvSpPr>
          <p:cNvPr id="4" name="Text Placeholder 3"/>
          <p:cNvSpPr>
            <a:spLocks noGrp="1"/>
          </p:cNvSpPr>
          <p:nvPr>
            <p:ph type="body" sz="half" idx="2"/>
          </p:nvPr>
        </p:nvSpPr>
        <p:spPr>
          <a:xfrm>
            <a:off x="2389717" y="5367346"/>
            <a:ext cx="7315200" cy="804863"/>
          </a:xfrm>
        </p:spPr>
        <p:txBody>
          <a:bodyPr/>
          <a:lstStyle>
            <a:lvl1pPr marL="0" indent="0">
              <a:buNone/>
              <a:defRPr sz="1800"/>
            </a:lvl1pPr>
            <a:lvl2pPr marL="257163" indent="0">
              <a:buNone/>
              <a:defRPr sz="675"/>
            </a:lvl2pPr>
            <a:lvl3pPr marL="514324" indent="0">
              <a:buNone/>
              <a:defRPr sz="563"/>
            </a:lvl3pPr>
            <a:lvl4pPr marL="771487" indent="0">
              <a:buNone/>
              <a:defRPr sz="507"/>
            </a:lvl4pPr>
            <a:lvl5pPr marL="1028649" indent="0">
              <a:buNone/>
              <a:defRPr sz="507"/>
            </a:lvl5pPr>
            <a:lvl6pPr marL="1285811" indent="0">
              <a:buNone/>
              <a:defRPr sz="507"/>
            </a:lvl6pPr>
            <a:lvl7pPr marL="1542972" indent="0">
              <a:buNone/>
              <a:defRPr sz="507"/>
            </a:lvl7pPr>
            <a:lvl8pPr marL="1800135" indent="0">
              <a:buNone/>
              <a:defRPr sz="507"/>
            </a:lvl8pPr>
            <a:lvl9pPr marL="2057298" indent="0">
              <a:buNone/>
              <a:defRPr sz="507"/>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fld id="{FD4E1FC9-8716-F14C-9D3F-30E7A626FD40}" type="datetime1">
              <a:rPr lang="en-US" smtClean="0"/>
              <a:t>10/12/2023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482AC1-74C1-474A-8F9A-BFA4F4443A35}"/>
              </a:ext>
            </a:extLst>
          </p:cNvPr>
          <p:cNvSpPr/>
          <p:nvPr userDrawn="1"/>
        </p:nvSpPr>
        <p:spPr>
          <a:xfrm>
            <a:off x="-93945" y="6553203"/>
            <a:ext cx="12544816" cy="37369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7" name="Rectangle 3"/>
          <p:cNvSpPr>
            <a:spLocks noGrp="1" noChangeArrowheads="1"/>
          </p:cNvSpPr>
          <p:nvPr>
            <p:ph type="body" idx="1"/>
          </p:nvPr>
        </p:nvSpPr>
        <p:spPr bwMode="auto">
          <a:xfrm>
            <a:off x="0" y="940908"/>
            <a:ext cx="12192000" cy="5612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100" name="Rectangle 4"/>
          <p:cNvSpPr>
            <a:spLocks noGrp="1" noChangeArrowheads="1"/>
          </p:cNvSpPr>
          <p:nvPr>
            <p:ph type="dt" sz="half" idx="2"/>
          </p:nvPr>
        </p:nvSpPr>
        <p:spPr bwMode="auto">
          <a:xfrm>
            <a:off x="101600" y="6629400"/>
            <a:ext cx="26416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675" i="1" smtClean="0">
                <a:latin typeface="+mn-lt"/>
              </a:defRPr>
            </a:lvl1pPr>
          </a:lstStyle>
          <a:p>
            <a:fld id="{9B4E1649-15B1-084D-B163-9FB9D17F080B}" type="datetime1">
              <a:rPr lang="en-US" smtClean="0"/>
              <a:t>10/12/2023</a:t>
            </a:fld>
            <a:endParaRPr lang="en-US"/>
          </a:p>
        </p:txBody>
      </p:sp>
      <p:sp>
        <p:nvSpPr>
          <p:cNvPr id="4101" name="Rectangle 5"/>
          <p:cNvSpPr>
            <a:spLocks noGrp="1" noChangeArrowheads="1"/>
          </p:cNvSpPr>
          <p:nvPr>
            <p:ph type="ftr" sz="quarter" idx="3"/>
          </p:nvPr>
        </p:nvSpPr>
        <p:spPr bwMode="auto">
          <a:xfrm>
            <a:off x="2438400" y="6629400"/>
            <a:ext cx="73152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75" i="1" smtClean="0">
                <a:latin typeface="+mn-lt"/>
              </a:defRPr>
            </a:lvl1pPr>
          </a:lstStyle>
          <a:p>
            <a:endParaRPr lang="en-US"/>
          </a:p>
        </p:txBody>
      </p:sp>
      <p:sp>
        <p:nvSpPr>
          <p:cNvPr id="4102" name="Rectangle 6"/>
          <p:cNvSpPr>
            <a:spLocks noGrp="1" noChangeArrowheads="1"/>
          </p:cNvSpPr>
          <p:nvPr>
            <p:ph type="sldNum" sz="quarter" idx="4"/>
          </p:nvPr>
        </p:nvSpPr>
        <p:spPr bwMode="auto">
          <a:xfrm>
            <a:off x="11176000" y="6629400"/>
            <a:ext cx="914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675" i="1" smtClean="0">
                <a:latin typeface="+mn-lt"/>
              </a:defRPr>
            </a:lvl1pPr>
          </a:lstStyle>
          <a:p>
            <a:fld id="{921CBE81-14BD-7343-B359-01BCBA3179F9}" type="slidenum">
              <a:rPr lang="en-US" smtClean="0"/>
              <a:t>‹N›</a:t>
            </a:fld>
            <a:endParaRPr lang="en-US"/>
          </a:p>
        </p:txBody>
      </p:sp>
      <p:sp>
        <p:nvSpPr>
          <p:cNvPr id="1033" name="Rectangle 9"/>
          <p:cNvSpPr>
            <a:spLocks noGrp="1" noChangeArrowheads="1"/>
          </p:cNvSpPr>
          <p:nvPr>
            <p:ph type="title"/>
          </p:nvPr>
        </p:nvSpPr>
        <p:spPr bwMode="auto">
          <a:xfrm>
            <a:off x="0" y="7"/>
            <a:ext cx="12192000" cy="853441"/>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 dello schema</a:t>
            </a:r>
            <a:endParaRPr lang="en-US" dirty="0"/>
          </a:p>
        </p:txBody>
      </p:sp>
      <p:sp>
        <p:nvSpPr>
          <p:cNvPr id="21" name="Line 7"/>
          <p:cNvSpPr>
            <a:spLocks noChangeShapeType="1"/>
          </p:cNvSpPr>
          <p:nvPr userDrawn="1"/>
        </p:nvSpPr>
        <p:spPr bwMode="auto">
          <a:xfrm>
            <a:off x="213568" y="873448"/>
            <a:ext cx="11764864" cy="0"/>
          </a:xfrm>
          <a:prstGeom prst="line">
            <a:avLst/>
          </a:prstGeom>
          <a:noFill/>
          <a:ln w="38100">
            <a:solidFill>
              <a:schemeClr val="accent1"/>
            </a:solidFill>
            <a:round/>
            <a:headEnd/>
            <a:tailEnd/>
          </a:ln>
          <a:effectLst/>
        </p:spPr>
        <p:txBody>
          <a:bodyPr/>
          <a:lstStyle/>
          <a:p>
            <a:pPr>
              <a:defRPr/>
            </a:pPr>
            <a:endParaRPr lang="en-US" sz="1013"/>
          </a:p>
        </p:txBody>
      </p:sp>
      <p:pic>
        <p:nvPicPr>
          <p:cNvPr id="10" name="Picture 9"/>
          <p:cNvPicPr>
            <a:picLocks noChangeAspect="1"/>
          </p:cNvPicPr>
          <p:nvPr userDrawn="1"/>
        </p:nvPicPr>
        <p:blipFill>
          <a:blip r:embed="rId15"/>
          <a:stretch>
            <a:fillRect/>
          </a:stretch>
        </p:blipFill>
        <p:spPr>
          <a:xfrm>
            <a:off x="315980" y="82952"/>
            <a:ext cx="734561" cy="687550"/>
          </a:xfrm>
          <a:prstGeom prst="rect">
            <a:avLst/>
          </a:prstGeom>
        </p:spPr>
      </p:pic>
      <p:pic>
        <p:nvPicPr>
          <p:cNvPr id="11" name="Picture 10"/>
          <p:cNvPicPr>
            <a:picLocks noChangeAspect="1"/>
          </p:cNvPicPr>
          <p:nvPr userDrawn="1"/>
        </p:nvPicPr>
        <p:blipFill>
          <a:blip r:embed="rId16"/>
          <a:stretch>
            <a:fillRect/>
          </a:stretch>
        </p:blipFill>
        <p:spPr>
          <a:xfrm>
            <a:off x="11277702" y="76242"/>
            <a:ext cx="698345" cy="70097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ctr" rtl="0" eaLnBrk="1" fontAlgn="base" hangingPunct="1">
        <a:spcBef>
          <a:spcPct val="0"/>
        </a:spcBef>
        <a:spcAft>
          <a:spcPct val="0"/>
        </a:spcAft>
        <a:defRPr sz="3600">
          <a:solidFill>
            <a:schemeClr val="accent1"/>
          </a:solidFill>
          <a:latin typeface="+mj-lt"/>
          <a:ea typeface="+mj-ea"/>
          <a:cs typeface="+mj-cs"/>
        </a:defRPr>
      </a:lvl1pPr>
      <a:lvl2pPr algn="ctr" rtl="0" eaLnBrk="1" fontAlgn="base" hangingPunct="1">
        <a:spcBef>
          <a:spcPct val="0"/>
        </a:spcBef>
        <a:spcAft>
          <a:spcPct val="0"/>
        </a:spcAft>
        <a:defRPr sz="1800">
          <a:solidFill>
            <a:schemeClr val="bg1"/>
          </a:solidFill>
          <a:latin typeface="Arial" charset="0"/>
        </a:defRPr>
      </a:lvl2pPr>
      <a:lvl3pPr algn="ctr" rtl="0" eaLnBrk="1" fontAlgn="base" hangingPunct="1">
        <a:spcBef>
          <a:spcPct val="0"/>
        </a:spcBef>
        <a:spcAft>
          <a:spcPct val="0"/>
        </a:spcAft>
        <a:defRPr sz="1800">
          <a:solidFill>
            <a:schemeClr val="bg1"/>
          </a:solidFill>
          <a:latin typeface="Arial" charset="0"/>
        </a:defRPr>
      </a:lvl3pPr>
      <a:lvl4pPr algn="ctr" rtl="0" eaLnBrk="1" fontAlgn="base" hangingPunct="1">
        <a:spcBef>
          <a:spcPct val="0"/>
        </a:spcBef>
        <a:spcAft>
          <a:spcPct val="0"/>
        </a:spcAft>
        <a:defRPr sz="1800">
          <a:solidFill>
            <a:schemeClr val="bg1"/>
          </a:solidFill>
          <a:latin typeface="Arial" charset="0"/>
        </a:defRPr>
      </a:lvl4pPr>
      <a:lvl5pPr algn="ctr" rtl="0" eaLnBrk="1" fontAlgn="base" hangingPunct="1">
        <a:spcBef>
          <a:spcPct val="0"/>
        </a:spcBef>
        <a:spcAft>
          <a:spcPct val="0"/>
        </a:spcAft>
        <a:defRPr sz="1800">
          <a:solidFill>
            <a:schemeClr val="bg1"/>
          </a:solidFill>
          <a:latin typeface="Arial" charset="0"/>
        </a:defRPr>
      </a:lvl5pPr>
      <a:lvl6pPr marL="257163" algn="ctr" rtl="0" eaLnBrk="1" fontAlgn="base" hangingPunct="1">
        <a:spcBef>
          <a:spcPct val="0"/>
        </a:spcBef>
        <a:spcAft>
          <a:spcPct val="0"/>
        </a:spcAft>
        <a:defRPr sz="1800">
          <a:solidFill>
            <a:schemeClr val="bg1"/>
          </a:solidFill>
          <a:latin typeface="Arial" charset="0"/>
        </a:defRPr>
      </a:lvl6pPr>
      <a:lvl7pPr marL="514324" algn="ctr" rtl="0" eaLnBrk="1" fontAlgn="base" hangingPunct="1">
        <a:spcBef>
          <a:spcPct val="0"/>
        </a:spcBef>
        <a:spcAft>
          <a:spcPct val="0"/>
        </a:spcAft>
        <a:defRPr sz="1800">
          <a:solidFill>
            <a:schemeClr val="bg1"/>
          </a:solidFill>
          <a:latin typeface="Arial" charset="0"/>
        </a:defRPr>
      </a:lvl7pPr>
      <a:lvl8pPr marL="771487" algn="ctr" rtl="0" eaLnBrk="1" fontAlgn="base" hangingPunct="1">
        <a:spcBef>
          <a:spcPct val="0"/>
        </a:spcBef>
        <a:spcAft>
          <a:spcPct val="0"/>
        </a:spcAft>
        <a:defRPr sz="1800">
          <a:solidFill>
            <a:schemeClr val="bg1"/>
          </a:solidFill>
          <a:latin typeface="Arial" charset="0"/>
        </a:defRPr>
      </a:lvl8pPr>
      <a:lvl9pPr marL="1028649" algn="ctr" rtl="0" eaLnBrk="1" fontAlgn="base" hangingPunct="1">
        <a:spcBef>
          <a:spcPct val="0"/>
        </a:spcBef>
        <a:spcAft>
          <a:spcPct val="0"/>
        </a:spcAft>
        <a:defRPr sz="1800">
          <a:solidFill>
            <a:schemeClr val="bg1"/>
          </a:solidFill>
          <a:latin typeface="Arial" charset="0"/>
        </a:defRPr>
      </a:lvl9pPr>
    </p:titleStyle>
    <p:bodyStyle>
      <a:lvl1pPr marL="192871" indent="-192871" algn="l" rtl="0" eaLnBrk="1" fontAlgn="base" hangingPunct="1">
        <a:spcBef>
          <a:spcPct val="20000"/>
        </a:spcBef>
        <a:spcAft>
          <a:spcPct val="0"/>
        </a:spcAft>
        <a:buChar char="•"/>
        <a:defRPr sz="2400">
          <a:ln>
            <a:noFill/>
          </a:ln>
          <a:solidFill>
            <a:schemeClr val="tx1"/>
          </a:solidFill>
          <a:latin typeface="+mj-lt"/>
          <a:ea typeface="+mn-ea"/>
          <a:cs typeface="+mn-cs"/>
        </a:defRPr>
      </a:lvl1pPr>
      <a:lvl2pPr marL="417888" indent="-160727" algn="l" rtl="0" eaLnBrk="1" fontAlgn="base" hangingPunct="1">
        <a:spcBef>
          <a:spcPct val="20000"/>
        </a:spcBef>
        <a:spcAft>
          <a:spcPct val="0"/>
        </a:spcAft>
        <a:buChar char="–"/>
        <a:defRPr sz="1800">
          <a:ln>
            <a:noFill/>
          </a:ln>
          <a:solidFill>
            <a:schemeClr val="tx1"/>
          </a:solidFill>
          <a:latin typeface="+mn-lt"/>
        </a:defRPr>
      </a:lvl2pPr>
      <a:lvl3pPr marL="642905" indent="-128582" algn="l" rtl="0" eaLnBrk="1" fontAlgn="base" hangingPunct="1">
        <a:spcBef>
          <a:spcPct val="20000"/>
        </a:spcBef>
        <a:spcAft>
          <a:spcPct val="0"/>
        </a:spcAft>
        <a:buChar char="•"/>
        <a:defRPr sz="1800">
          <a:ln>
            <a:noFill/>
          </a:ln>
          <a:solidFill>
            <a:schemeClr val="tx1"/>
          </a:solidFill>
          <a:latin typeface="+mn-lt"/>
        </a:defRPr>
      </a:lvl3pPr>
      <a:lvl4pPr marL="900068" indent="-128582" algn="l" rtl="0" eaLnBrk="1" fontAlgn="base" hangingPunct="1">
        <a:spcBef>
          <a:spcPct val="20000"/>
        </a:spcBef>
        <a:spcAft>
          <a:spcPct val="0"/>
        </a:spcAft>
        <a:buChar char="–"/>
        <a:defRPr sz="1800">
          <a:ln>
            <a:noFill/>
          </a:ln>
          <a:solidFill>
            <a:schemeClr val="tx1"/>
          </a:solidFill>
          <a:latin typeface="+mn-lt"/>
        </a:defRPr>
      </a:lvl4pPr>
      <a:lvl5pPr marL="1157230" indent="-128582" algn="l" rtl="0" eaLnBrk="1" fontAlgn="base" hangingPunct="1">
        <a:spcBef>
          <a:spcPct val="20000"/>
        </a:spcBef>
        <a:spcAft>
          <a:spcPct val="0"/>
        </a:spcAft>
        <a:buChar char="»"/>
        <a:defRPr sz="1800">
          <a:ln>
            <a:noFill/>
          </a:ln>
          <a:solidFill>
            <a:schemeClr val="tx1"/>
          </a:solidFill>
          <a:latin typeface="+mn-lt"/>
        </a:defRPr>
      </a:lvl5pPr>
      <a:lvl6pPr marL="1414391" indent="-128582" algn="l" rtl="0" eaLnBrk="1" fontAlgn="base" hangingPunct="1">
        <a:spcBef>
          <a:spcPct val="20000"/>
        </a:spcBef>
        <a:spcAft>
          <a:spcPct val="0"/>
        </a:spcAft>
        <a:buChar char="»"/>
        <a:defRPr sz="1125">
          <a:solidFill>
            <a:srgbClr val="660066"/>
          </a:solidFill>
          <a:latin typeface="+mn-lt"/>
        </a:defRPr>
      </a:lvl6pPr>
      <a:lvl7pPr marL="1671554" indent="-128582" algn="l" rtl="0" eaLnBrk="1" fontAlgn="base" hangingPunct="1">
        <a:spcBef>
          <a:spcPct val="20000"/>
        </a:spcBef>
        <a:spcAft>
          <a:spcPct val="0"/>
        </a:spcAft>
        <a:buChar char="»"/>
        <a:defRPr sz="1125">
          <a:solidFill>
            <a:srgbClr val="660066"/>
          </a:solidFill>
          <a:latin typeface="+mn-lt"/>
        </a:defRPr>
      </a:lvl7pPr>
      <a:lvl8pPr marL="1928717" indent="-128582" algn="l" rtl="0" eaLnBrk="1" fontAlgn="base" hangingPunct="1">
        <a:spcBef>
          <a:spcPct val="20000"/>
        </a:spcBef>
        <a:spcAft>
          <a:spcPct val="0"/>
        </a:spcAft>
        <a:buChar char="»"/>
        <a:defRPr sz="1125">
          <a:solidFill>
            <a:srgbClr val="660066"/>
          </a:solidFill>
          <a:latin typeface="+mn-lt"/>
        </a:defRPr>
      </a:lvl8pPr>
      <a:lvl9pPr marL="2185879" indent="-128582" algn="l" rtl="0" eaLnBrk="1" fontAlgn="base" hangingPunct="1">
        <a:spcBef>
          <a:spcPct val="20000"/>
        </a:spcBef>
        <a:spcAft>
          <a:spcPct val="0"/>
        </a:spcAft>
        <a:buChar char="»"/>
        <a:defRPr sz="1125">
          <a:solidFill>
            <a:srgbClr val="660066"/>
          </a:solidFill>
          <a:latin typeface="+mn-lt"/>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3"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2"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8" algn="l" defTabSz="514324"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webp"/><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9.png"/><Relationship Id="rId5" Type="http://schemas.openxmlformats.org/officeDocument/2006/relationships/image" Target="../media/image77.png"/><Relationship Id="rId4" Type="http://schemas.openxmlformats.org/officeDocument/2006/relationships/image" Target="../media/image76.png"/></Relationships>
</file>

<file path=ppt/slides/_rels/slide1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2.png"/><Relationship Id="rId7"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81.png"/><Relationship Id="rId11" Type="http://schemas.openxmlformats.org/officeDocument/2006/relationships/image" Target="../media/image44.png"/><Relationship Id="rId5" Type="http://schemas.openxmlformats.org/officeDocument/2006/relationships/image" Target="../media/image80.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13.xml.rels><?xml version="1.0" encoding="UTF-8" standalone="yes"?>
<Relationships xmlns="http://schemas.openxmlformats.org/package/2006/relationships"><Relationship Id="rId8" Type="http://schemas.openxmlformats.org/officeDocument/2006/relationships/image" Target="../media/image85.png"/><Relationship Id="rId7"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109.png"/><Relationship Id="rId4" Type="http://schemas.openxmlformats.org/officeDocument/2006/relationships/image" Target="../media/image580.png"/></Relationships>
</file>

<file path=ppt/slides/_rels/slide1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550.png"/><Relationship Id="rId7" Type="http://schemas.openxmlformats.org/officeDocument/2006/relationships/image" Target="../media/image8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15.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4.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7.png"/><Relationship Id="rId3" Type="http://schemas.openxmlformats.org/officeDocument/2006/relationships/image" Target="../media/image47.png"/><Relationship Id="rId7" Type="http://schemas.openxmlformats.org/officeDocument/2006/relationships/image" Target="../media/image113.png"/><Relationship Id="rId12"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12.png"/><Relationship Id="rId11" Type="http://schemas.openxmlformats.org/officeDocument/2006/relationships/image" Target="../media/image116.png"/><Relationship Id="rId5" Type="http://schemas.openxmlformats.org/officeDocument/2006/relationships/image" Target="../media/image111.png"/><Relationship Id="rId10" Type="http://schemas.openxmlformats.org/officeDocument/2006/relationships/image" Target="../media/image45.png"/><Relationship Id="rId4" Type="http://schemas.openxmlformats.org/officeDocument/2006/relationships/image" Target="../media/image110.png"/><Relationship Id="rId9" Type="http://schemas.openxmlformats.org/officeDocument/2006/relationships/image" Target="../media/image115.png"/></Relationships>
</file>

<file path=ppt/slides/_rels/slide1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67.png"/><Relationship Id="rId7" Type="http://schemas.openxmlformats.org/officeDocument/2006/relationships/image" Target="../media/image12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19.png"/><Relationship Id="rId11" Type="http://schemas.openxmlformats.org/officeDocument/2006/relationships/image" Target="../media/image123.png"/><Relationship Id="rId5" Type="http://schemas.openxmlformats.org/officeDocument/2006/relationships/image" Target="../media/image68.png"/><Relationship Id="rId10" Type="http://schemas.openxmlformats.org/officeDocument/2006/relationships/image" Target="../media/image122.png"/><Relationship Id="rId4" Type="http://schemas.openxmlformats.org/officeDocument/2006/relationships/image" Target="../media/image118.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2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132.png"/><Relationship Id="rId5" Type="http://schemas.openxmlformats.org/officeDocument/2006/relationships/image" Target="../media/image49.png"/><Relationship Id="rId4" Type="http://schemas.openxmlformats.org/officeDocument/2006/relationships/image" Target="../media/image131.png"/></Relationships>
</file>

<file path=ppt/slides/_rels/slide2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49.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136.png"/><Relationship Id="rId5" Type="http://schemas.openxmlformats.org/officeDocument/2006/relationships/image" Target="../media/image135.png"/><Relationship Id="rId10" Type="http://schemas.openxmlformats.org/officeDocument/2006/relationships/image" Target="../media/image137.png"/><Relationship Id="rId4" Type="http://schemas.openxmlformats.org/officeDocument/2006/relationships/image" Target="../media/image134.png"/><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7" Type="http://schemas.openxmlformats.org/officeDocument/2006/relationships/image" Target="../media/image139.png"/><Relationship Id="rId12" Type="http://schemas.openxmlformats.org/officeDocument/2006/relationships/image" Target="../media/image144.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500.png"/><Relationship Id="rId10" Type="http://schemas.openxmlformats.org/officeDocument/2006/relationships/image" Target="../media/image142.png"/><Relationship Id="rId19" Type="http://schemas.openxmlformats.org/officeDocument/2006/relationships/image" Target="../media/image560.png"/><Relationship Id="rId9" Type="http://schemas.openxmlformats.org/officeDocument/2006/relationships/image" Target="../media/image141.png"/><Relationship Id="rId14" Type="http://schemas.openxmlformats.org/officeDocument/2006/relationships/image" Target="../media/image146.png"/></Relationships>
</file>

<file path=ppt/slides/_rels/slide25.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40.png"/><Relationship Id="rId3" Type="http://schemas.openxmlformats.org/officeDocument/2006/relationships/image" Target="../media/image67.png"/><Relationship Id="rId7" Type="http://schemas.openxmlformats.org/officeDocument/2006/relationships/image" Target="../media/image149.png"/><Relationship Id="rId12"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48.png"/><Relationship Id="rId11" Type="http://schemas.openxmlformats.org/officeDocument/2006/relationships/image" Target="../media/image137.png"/><Relationship Id="rId5" Type="http://schemas.openxmlformats.org/officeDocument/2006/relationships/image" Target="../media/image68.png"/><Relationship Id="rId10" Type="http://schemas.openxmlformats.org/officeDocument/2006/relationships/image" Target="../media/image150.png"/><Relationship Id="rId4" Type="http://schemas.openxmlformats.org/officeDocument/2006/relationships/image" Target="../media/image147.png"/><Relationship Id="rId9" Type="http://schemas.openxmlformats.org/officeDocument/2006/relationships/image" Target="../media/image123.png"/></Relationships>
</file>

<file path=ppt/slides/_rels/slide2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6.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 Id="rId9" Type="http://schemas.openxmlformats.org/officeDocument/2006/relationships/image" Target="../media/image157.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58.png"/><Relationship Id="rId18" Type="http://schemas.openxmlformats.org/officeDocument/2006/relationships/image" Target="../media/image720.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70.png"/><Relationship Id="rId11" Type="http://schemas.openxmlformats.org/officeDocument/2006/relationships/image" Target="../media/image38.png"/><Relationship Id="rId5" Type="http://schemas.openxmlformats.org/officeDocument/2006/relationships/image" Target="../media/image460.png"/><Relationship Id="rId10" Type="http://schemas.openxmlformats.org/officeDocument/2006/relationships/image" Target="../media/image34.png"/><Relationship Id="rId19" Type="http://schemas.openxmlformats.org/officeDocument/2006/relationships/image" Target="../media/image159.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0.png"/><Relationship Id="rId7" Type="http://schemas.openxmlformats.org/officeDocument/2006/relationships/image" Target="../media/image280.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62.png"/><Relationship Id="rId5" Type="http://schemas.openxmlformats.org/officeDocument/2006/relationships/image" Target="../media/image260.png"/><Relationship Id="rId10" Type="http://schemas.openxmlformats.org/officeDocument/2006/relationships/image" Target="../media/image41.png"/><Relationship Id="rId4" Type="http://schemas.openxmlformats.org/officeDocument/2006/relationships/image" Target="../media/image161.png"/><Relationship Id="rId9" Type="http://schemas.openxmlformats.org/officeDocument/2006/relationships/image" Target="../media/image163.png"/></Relationships>
</file>

<file path=ppt/slides/_rels/slide29.xml.rels><?xml version="1.0" encoding="UTF-8" standalone="yes"?>
<Relationships xmlns="http://schemas.openxmlformats.org/package/2006/relationships"><Relationship Id="rId2" Type="http://schemas.openxmlformats.org/officeDocument/2006/relationships/image" Target="../media/image16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810.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20.png"/><Relationship Id="rId2" Type="http://schemas.openxmlformats.org/officeDocument/2006/relationships/notesSlide" Target="../notesSlides/notesSlide3.xml"/><Relationship Id="rId16" Type="http://schemas.openxmlformats.org/officeDocument/2006/relationships/image" Target="../media/image210.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29.png"/><Relationship Id="rId3" Type="http://schemas.openxmlformats.org/officeDocument/2006/relationships/image" Target="../media/image320.png"/><Relationship Id="rId7" Type="http://schemas.openxmlformats.org/officeDocument/2006/relationships/image" Target="../media/image9.png"/><Relationship Id="rId12"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66.png"/><Relationship Id="rId11" Type="http://schemas.openxmlformats.org/officeDocument/2006/relationships/image" Target="../media/image158.png"/><Relationship Id="rId5" Type="http://schemas.openxmlformats.org/officeDocument/2006/relationships/image" Target="../media/image165.png"/><Relationship Id="rId10" Type="http://schemas.openxmlformats.org/officeDocument/2006/relationships/image" Target="../media/image169.png"/><Relationship Id="rId4" Type="http://schemas.openxmlformats.org/officeDocument/2006/relationships/image" Target="../media/image10.png"/><Relationship Id="rId9" Type="http://schemas.openxmlformats.org/officeDocument/2006/relationships/image" Target="../media/image168.png"/><Relationship Id="rId14"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30.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0.png"/><Relationship Id="rId5" Type="http://schemas.openxmlformats.org/officeDocument/2006/relationships/image" Target="../media/image46.png"/><Relationship Id="rId10" Type="http://schemas.openxmlformats.org/officeDocument/2006/relationships/image" Target="../media/image1200.png"/><Relationship Id="rId4" Type="http://schemas.openxmlformats.org/officeDocument/2006/relationships/image" Target="../media/image45.pn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40.png"/><Relationship Id="rId3" Type="http://schemas.openxmlformats.org/officeDocument/2006/relationships/image" Target="../media/image67.png"/><Relationship Id="rId7" Type="http://schemas.openxmlformats.org/officeDocument/2006/relationships/image" Target="../media/image170.png"/><Relationship Id="rId12"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690.png"/><Relationship Id="rId11" Type="http://schemas.openxmlformats.org/officeDocument/2006/relationships/image" Target="../media/image137.png"/><Relationship Id="rId5" Type="http://schemas.openxmlformats.org/officeDocument/2006/relationships/image" Target="../media/image68.png"/><Relationship Id="rId10" Type="http://schemas.openxmlformats.org/officeDocument/2006/relationships/image" Target="../media/image730.png"/><Relationship Id="rId4" Type="http://schemas.openxmlformats.org/officeDocument/2006/relationships/image" Target="../media/image1210.png"/><Relationship Id="rId9" Type="http://schemas.openxmlformats.org/officeDocument/2006/relationships/image" Target="../media/image123.png"/></Relationships>
</file>

<file path=ppt/slides/_rels/slide33.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65.png"/><Relationship Id="rId7" Type="http://schemas.openxmlformats.org/officeDocument/2006/relationships/image" Target="../media/image171.png"/><Relationship Id="rId12" Type="http://schemas.openxmlformats.org/officeDocument/2006/relationships/image" Target="../media/image174.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920.png"/><Relationship Id="rId11" Type="http://schemas.openxmlformats.org/officeDocument/2006/relationships/image" Target="../media/image173.png"/><Relationship Id="rId5" Type="http://schemas.openxmlformats.org/officeDocument/2006/relationships/image" Target="../media/image910.png"/><Relationship Id="rId10" Type="http://schemas.openxmlformats.org/officeDocument/2006/relationships/image" Target="../media/image17.png"/><Relationship Id="rId4" Type="http://schemas.openxmlformats.org/officeDocument/2006/relationships/image" Target="../media/image66.png"/><Relationship Id="rId9" Type="http://schemas.openxmlformats.org/officeDocument/2006/relationships/image" Target="../media/image145.png"/></Relationships>
</file>

<file path=ppt/slides/_rels/slide34.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86.png"/><Relationship Id="rId9" Type="http://schemas.openxmlformats.org/officeDocument/2006/relationships/image" Target="../media/image610.png"/></Relationships>
</file>

<file path=ppt/slides/_rels/slide3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561.png"/><Relationship Id="rId7" Type="http://schemas.openxmlformats.org/officeDocument/2006/relationships/image" Target="../media/image92.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630.png"/><Relationship Id="rId4" Type="http://schemas.openxmlformats.org/officeDocument/2006/relationships/image" Target="../media/image89.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7.png"/><Relationship Id="rId3" Type="http://schemas.openxmlformats.org/officeDocument/2006/relationships/image" Target="../media/image810.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20.png"/><Relationship Id="rId2" Type="http://schemas.openxmlformats.org/officeDocument/2006/relationships/notesSlide" Target="../notesSlides/notesSlide4.xml"/><Relationship Id="rId16" Type="http://schemas.openxmlformats.org/officeDocument/2006/relationships/image" Target="../media/image210.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9.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1.png"/><Relationship Id="rId9" Type="http://schemas.openxmlformats.org/officeDocument/2006/relationships/image" Target="../media/image33.png"/><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doi.org/10.1016/j.nima.2023.168642" TargetMode="External"/><Relationship Id="rId5" Type="http://schemas.openxmlformats.org/officeDocument/2006/relationships/image" Target="../media/image43.png"/><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51.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29.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5.png"/><Relationship Id="rId12"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60.png"/><Relationship Id="rId5" Type="http://schemas.openxmlformats.org/officeDocument/2006/relationships/image" Target="../media/image53.png"/><Relationship Id="rId10" Type="http://schemas.openxmlformats.org/officeDocument/2006/relationships/image" Target="../media/image59.png"/><Relationship Id="rId4" Type="http://schemas.openxmlformats.org/officeDocument/2006/relationships/image" Target="../media/image78.png"/><Relationship Id="rId9" Type="http://schemas.openxmlformats.org/officeDocument/2006/relationships/image" Target="../media/image58.png"/><Relationship Id="rId14" Type="http://schemas.openxmlformats.org/officeDocument/2006/relationships/image" Target="../media/image64.png"/></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1.png"/><Relationship Id="rId3" Type="http://schemas.openxmlformats.org/officeDocument/2006/relationships/image" Target="../media/image65.png"/><Relationship Id="rId7" Type="http://schemas.openxmlformats.org/officeDocument/2006/relationships/image" Target="../media/image660.png"/><Relationship Id="rId12" Type="http://schemas.openxmlformats.org/officeDocument/2006/relationships/image" Target="../media/image40.png"/><Relationship Id="rId2" Type="http://schemas.openxmlformats.org/officeDocument/2006/relationships/notesSlide" Target="../notesSlides/notesSlide9.xml"/><Relationship Id="rId16"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650.png"/><Relationship Id="rId11" Type="http://schemas.openxmlformats.org/officeDocument/2006/relationships/image" Target="../media/image70.png"/><Relationship Id="rId5" Type="http://schemas.openxmlformats.org/officeDocument/2006/relationships/image" Target="../media/image67.png"/><Relationship Id="rId15" Type="http://schemas.openxmlformats.org/officeDocument/2006/relationships/image" Target="../media/image73.png"/><Relationship Id="rId10" Type="http://schemas.openxmlformats.org/officeDocument/2006/relationships/image" Target="../media/image69.png"/><Relationship Id="rId4" Type="http://schemas.openxmlformats.org/officeDocument/2006/relationships/image" Target="../media/image66.png"/><Relationship Id="rId9" Type="http://schemas.openxmlformats.org/officeDocument/2006/relationships/image" Target="../media/image680.png"/><Relationship Id="rId1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453" y="1458754"/>
            <a:ext cx="8803072" cy="2268045"/>
          </a:xfrm>
        </p:spPr>
        <p:txBody>
          <a:bodyPr/>
          <a:lstStyle/>
          <a:p>
            <a:r>
              <a:rPr lang="en-US" b="0" i="0" dirty="0">
                <a:solidFill>
                  <a:srgbClr val="222222"/>
                </a:solidFill>
                <a:effectLst/>
                <a:latin typeface="Arial" panose="020B0604020202020204" pitchFamily="34" charset="0"/>
              </a:rPr>
              <a:t>Fast Modeling of Self-induced Field Effects in High Gradient Linacs</a:t>
            </a:r>
            <a:endParaRPr lang="en-US" dirty="0"/>
          </a:p>
        </p:txBody>
      </p:sp>
      <p:sp>
        <p:nvSpPr>
          <p:cNvPr id="3" name="Subtitle 2">
            <a:extLst>
              <a:ext uri="{FF2B5EF4-FFF2-40B4-BE49-F238E27FC236}">
                <a16:creationId xmlns:a16="http://schemas.microsoft.com/office/drawing/2014/main" id="{BCE9D8D6-AD2B-2EEF-92E7-692C9EFFDBE9}"/>
              </a:ext>
            </a:extLst>
          </p:cNvPr>
          <p:cNvSpPr>
            <a:spLocks noGrp="1"/>
          </p:cNvSpPr>
          <p:nvPr/>
        </p:nvSpPr>
        <p:spPr>
          <a:xfrm>
            <a:off x="1251949" y="3356081"/>
            <a:ext cx="8483605" cy="17977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it-IT" sz="1800" b="1" i="0" u="sng" dirty="0">
                <a:effectLst/>
                <a:latin typeface="Arial" panose="020B0604020202020204" pitchFamily="34" charset="0"/>
                <a:cs typeface="Arial" panose="020B0604020202020204" pitchFamily="34" charset="0"/>
              </a:rPr>
              <a:t>Speaker:</a:t>
            </a:r>
            <a:r>
              <a:rPr lang="it-IT" sz="1800" b="1" i="0" dirty="0">
                <a:effectLst/>
                <a:latin typeface="Arial" panose="020B0604020202020204" pitchFamily="34" charset="0"/>
                <a:cs typeface="Arial" panose="020B0604020202020204" pitchFamily="34" charset="0"/>
              </a:rPr>
              <a:t> </a:t>
            </a:r>
            <a:r>
              <a:rPr lang="it-IT" sz="1800" i="0" dirty="0">
                <a:effectLst/>
                <a:latin typeface="Arial" panose="020B0604020202020204" pitchFamily="34" charset="0"/>
                <a:cs typeface="Arial" panose="020B0604020202020204" pitchFamily="34" charset="0"/>
              </a:rPr>
              <a:t>F. Bosco</a:t>
            </a:r>
            <a:r>
              <a:rPr lang="it-IT" sz="1800" i="0" baseline="30000" dirty="0">
                <a:effectLst/>
                <a:latin typeface="Arial" panose="020B0604020202020204" pitchFamily="34" charset="0"/>
                <a:cs typeface="Arial" panose="020B0604020202020204" pitchFamily="34" charset="0"/>
              </a:rPr>
              <a:t>1,2,3*</a:t>
            </a:r>
            <a:endParaRPr lang="it-IT" sz="1800" baseline="30000" dirty="0">
              <a:latin typeface="Arial" panose="020B0604020202020204" pitchFamily="34" charset="0"/>
              <a:cs typeface="Arial" panose="020B0604020202020204" pitchFamily="34" charset="0"/>
            </a:endParaRPr>
          </a:p>
          <a:p>
            <a:pPr algn="l">
              <a:lnSpc>
                <a:spcPct val="100000"/>
              </a:lnSpc>
            </a:pPr>
            <a:r>
              <a:rPr lang="it-IT" sz="1800" b="1" u="sng" dirty="0">
                <a:latin typeface="Arial" panose="020B0604020202020204" pitchFamily="34" charset="0"/>
                <a:cs typeface="Arial" panose="020B0604020202020204" pitchFamily="34" charset="0"/>
              </a:rPr>
              <a:t>Co-</a:t>
            </a:r>
            <a:r>
              <a:rPr lang="it-IT" sz="1800" b="1" u="sng" dirty="0" err="1">
                <a:latin typeface="Arial" panose="020B0604020202020204" pitchFamily="34" charset="0"/>
                <a:cs typeface="Arial" panose="020B0604020202020204" pitchFamily="34" charset="0"/>
              </a:rPr>
              <a:t>authors</a:t>
            </a:r>
            <a:r>
              <a:rPr lang="it-IT" sz="1800" b="1"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M. Carillo</a:t>
            </a:r>
            <a:r>
              <a:rPr lang="en-US" sz="1800" baseline="30000" dirty="0">
                <a:latin typeface="Arial" panose="020B0604020202020204" pitchFamily="34" charset="0"/>
                <a:cs typeface="Arial" panose="020B0604020202020204" pitchFamily="34" charset="0"/>
              </a:rPr>
              <a:t>2,3</a:t>
            </a:r>
            <a:r>
              <a:rPr lang="en-US" sz="1800" dirty="0">
                <a:latin typeface="Arial" panose="020B0604020202020204" pitchFamily="34" charset="0"/>
                <a:cs typeface="Arial" panose="020B0604020202020204" pitchFamily="34" charset="0"/>
              </a:rPr>
              <a:t>, E. Chiadroni</a:t>
            </a:r>
            <a:r>
              <a:rPr lang="en-US" sz="1800" baseline="30000" dirty="0">
                <a:latin typeface="Arial" panose="020B0604020202020204" pitchFamily="34" charset="0"/>
                <a:cs typeface="Arial" panose="020B0604020202020204" pitchFamily="34" charset="0"/>
              </a:rPr>
              <a:t>4</a:t>
            </a:r>
            <a:r>
              <a:rPr lang="en-US" sz="1800" dirty="0">
                <a:latin typeface="Arial" panose="020B0604020202020204" pitchFamily="34" charset="0"/>
                <a:cs typeface="Arial" panose="020B0604020202020204" pitchFamily="34" charset="0"/>
              </a:rPr>
              <a:t>, L. Faillace</a:t>
            </a:r>
            <a:r>
              <a:rPr lang="en-US" sz="1800" baseline="30000" dirty="0">
                <a:latin typeface="Arial" panose="020B0604020202020204" pitchFamily="34" charset="0"/>
                <a:cs typeface="Arial" panose="020B0604020202020204" pitchFamily="34" charset="0"/>
              </a:rPr>
              <a:t>4</a:t>
            </a:r>
            <a:r>
              <a:rPr lang="en-US" sz="1800" dirty="0">
                <a:latin typeface="Arial" panose="020B0604020202020204" pitchFamily="34" charset="0"/>
                <a:cs typeface="Arial" panose="020B0604020202020204" pitchFamily="34" charset="0"/>
              </a:rPr>
              <a:t>, A. Fukasawa</a:t>
            </a:r>
            <a:r>
              <a:rPr lang="en-US" sz="1800" baseline="30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Giribono</a:t>
            </a:r>
            <a:r>
              <a:rPr lang="en-US" sz="1800" dirty="0">
                <a:latin typeface="Arial" panose="020B0604020202020204" pitchFamily="34" charset="0"/>
                <a:cs typeface="Arial" panose="020B0604020202020204" pitchFamily="34" charset="0"/>
              </a:rPr>
              <a:t>, L. Giuliano, G. Lawler</a:t>
            </a:r>
            <a:r>
              <a:rPr lang="en-US" sz="1800" baseline="30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N. Majernik</a:t>
            </a:r>
            <a:r>
              <a:rPr lang="en-US" sz="1800" baseline="30000" dirty="0">
                <a:latin typeface="Arial" panose="020B0604020202020204" pitchFamily="34" charset="0"/>
                <a:cs typeface="Arial" panose="020B0604020202020204" pitchFamily="34" charset="0"/>
              </a:rPr>
              <a:t>5</a:t>
            </a:r>
            <a:r>
              <a:rPr lang="en-US" sz="1800" dirty="0">
                <a:latin typeface="Arial" panose="020B0604020202020204" pitchFamily="34" charset="0"/>
                <a:cs typeface="Arial" panose="020B0604020202020204" pitchFamily="34" charset="0"/>
              </a:rPr>
              <a:t>, M. Migliorati</a:t>
            </a:r>
            <a:r>
              <a:rPr lang="en-US" sz="1800" baseline="30000" dirty="0">
                <a:latin typeface="Arial" panose="020B0604020202020204" pitchFamily="34" charset="0"/>
                <a:cs typeface="Arial" panose="020B0604020202020204" pitchFamily="34" charset="0"/>
              </a:rPr>
              <a:t>2,3</a:t>
            </a:r>
            <a:r>
              <a:rPr lang="en-US" sz="1800" dirty="0">
                <a:latin typeface="Arial" panose="020B0604020202020204" pitchFamily="34" charset="0"/>
                <a:cs typeface="Arial" panose="020B0604020202020204" pitchFamily="34" charset="0"/>
              </a:rPr>
              <a:t>, A. Mostacci</a:t>
            </a:r>
            <a:r>
              <a:rPr lang="en-US" sz="1800" baseline="30000" dirty="0">
                <a:latin typeface="Arial" panose="020B0604020202020204" pitchFamily="34" charset="0"/>
                <a:cs typeface="Arial" panose="020B0604020202020204" pitchFamily="34" charset="0"/>
              </a:rPr>
              <a:t>2,3</a:t>
            </a:r>
            <a:r>
              <a:rPr lang="en-US" sz="1800" dirty="0">
                <a:latin typeface="Arial" panose="020B0604020202020204" pitchFamily="34" charset="0"/>
                <a:cs typeface="Arial" panose="020B0604020202020204" pitchFamily="34" charset="0"/>
              </a:rPr>
              <a:t>, L. Palumbo</a:t>
            </a:r>
            <a:r>
              <a:rPr lang="en-US" sz="1800" baseline="30000" dirty="0">
                <a:latin typeface="Arial" panose="020B0604020202020204" pitchFamily="34" charset="0"/>
                <a:cs typeface="Arial" panose="020B0604020202020204" pitchFamily="34" charset="0"/>
              </a:rPr>
              <a:t>2,3</a:t>
            </a:r>
            <a:r>
              <a:rPr lang="en-US" sz="1800" dirty="0">
                <a:latin typeface="Arial" panose="020B0604020202020204" pitchFamily="34" charset="0"/>
                <a:cs typeface="Arial" panose="020B0604020202020204" pitchFamily="34" charset="0"/>
              </a:rPr>
              <a:t>, B. Spataro</a:t>
            </a:r>
            <a:r>
              <a:rPr lang="en-US" sz="1800" baseline="30000" dirty="0">
                <a:latin typeface="Arial" panose="020B0604020202020204" pitchFamily="34" charset="0"/>
                <a:cs typeface="Arial" panose="020B0604020202020204" pitchFamily="34" charset="0"/>
              </a:rPr>
              <a:t>4</a:t>
            </a:r>
            <a:r>
              <a:rPr lang="en-US" sz="1800" dirty="0">
                <a:latin typeface="Arial" panose="020B0604020202020204" pitchFamily="34" charset="0"/>
                <a:cs typeface="Arial" panose="020B0604020202020204" pitchFamily="34" charset="0"/>
              </a:rPr>
              <a:t>, C. </a:t>
            </a:r>
            <a:r>
              <a:rPr lang="en-US" sz="1800" dirty="0" err="1">
                <a:latin typeface="Arial" panose="020B0604020202020204" pitchFamily="34" charset="0"/>
                <a:cs typeface="Arial" panose="020B0604020202020204" pitchFamily="34" charset="0"/>
              </a:rPr>
              <a:t>Vaccarezza</a:t>
            </a:r>
            <a:r>
              <a:rPr lang="en-US" sz="1800" dirty="0">
                <a:latin typeface="Arial" panose="020B0604020202020204" pitchFamily="34" charset="0"/>
                <a:cs typeface="Arial" panose="020B0604020202020204" pitchFamily="34" charset="0"/>
              </a:rPr>
              <a:t> and J. Rosenzweig</a:t>
            </a:r>
            <a:r>
              <a:rPr lang="en-US" sz="1800" baseline="30000" dirty="0">
                <a:latin typeface="Arial" panose="020B0604020202020204" pitchFamily="34" charset="0"/>
                <a:cs typeface="Arial" panose="020B0604020202020204" pitchFamily="34" charset="0"/>
              </a:rPr>
              <a:t>1</a:t>
            </a:r>
          </a:p>
        </p:txBody>
      </p:sp>
      <p:sp>
        <p:nvSpPr>
          <p:cNvPr id="4" name="CasellaDiTesto 3">
            <a:extLst>
              <a:ext uri="{FF2B5EF4-FFF2-40B4-BE49-F238E27FC236}">
                <a16:creationId xmlns:a16="http://schemas.microsoft.com/office/drawing/2014/main" id="{6E8E36D1-2D93-D904-FA8E-25F0A4553A1C}"/>
              </a:ext>
            </a:extLst>
          </p:cNvPr>
          <p:cNvSpPr txBox="1"/>
          <p:nvPr/>
        </p:nvSpPr>
        <p:spPr>
          <a:xfrm>
            <a:off x="1238395" y="4927285"/>
            <a:ext cx="6096000" cy="135421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0" i="0" baseline="30000" dirty="0">
                <a:effectLst/>
                <a:latin typeface="Arial" panose="020B0604020202020204" pitchFamily="34" charset="0"/>
              </a:rPr>
              <a:t>1</a:t>
            </a:r>
            <a:r>
              <a:rPr lang="en-US" sz="1600" dirty="0">
                <a:latin typeface="Arial" panose="020B0604020202020204" pitchFamily="34" charset="0"/>
              </a:rPr>
              <a:t>UCLA, Los Angeles, 90095 CA, USA</a:t>
            </a:r>
          </a:p>
          <a:p>
            <a:r>
              <a:rPr lang="en-US" sz="1600" b="0" i="0" baseline="30000" dirty="0">
                <a:effectLst/>
                <a:latin typeface="Arial" panose="020B0604020202020204" pitchFamily="34" charset="0"/>
              </a:rPr>
              <a:t>2</a:t>
            </a:r>
            <a:r>
              <a:rPr lang="en-US" sz="1600" b="0" i="0" dirty="0">
                <a:effectLst/>
                <a:latin typeface="Arial" panose="020B0604020202020204" pitchFamily="34" charset="0"/>
              </a:rPr>
              <a:t>La Sapienza University of Rome, 00161 Rome, Italy</a:t>
            </a:r>
          </a:p>
          <a:p>
            <a:r>
              <a:rPr lang="en-US" sz="1600" baseline="30000" dirty="0">
                <a:latin typeface="Arial" panose="020B0604020202020204" pitchFamily="34" charset="0"/>
              </a:rPr>
              <a:t>3</a:t>
            </a:r>
            <a:r>
              <a:rPr lang="en-US" sz="1600" b="0" i="0" dirty="0">
                <a:effectLst/>
                <a:latin typeface="Arial" panose="020B0604020202020204" pitchFamily="34" charset="0"/>
              </a:rPr>
              <a:t>INFN-Sez. Roma1, 00161 Rome, Italy</a:t>
            </a:r>
          </a:p>
          <a:p>
            <a:r>
              <a:rPr lang="en-US" sz="1600" baseline="30000" dirty="0">
                <a:latin typeface="Arial" panose="020B0604020202020204" pitchFamily="34" charset="0"/>
              </a:rPr>
              <a:t>4</a:t>
            </a:r>
            <a:r>
              <a:rPr lang="en-US" sz="1600" dirty="0">
                <a:latin typeface="Arial" panose="020B0604020202020204" pitchFamily="34" charset="0"/>
              </a:rPr>
              <a:t>INFN-LNF, 00044 Frascati, Italy</a:t>
            </a:r>
          </a:p>
          <a:p>
            <a:r>
              <a:rPr lang="en-US" sz="1600" baseline="30000" dirty="0">
                <a:latin typeface="Arial" panose="020B0604020202020204" pitchFamily="34" charset="0"/>
              </a:rPr>
              <a:t>5</a:t>
            </a:r>
            <a:r>
              <a:rPr lang="en-US" sz="1600" dirty="0">
                <a:latin typeface="Arial" panose="020B0604020202020204" pitchFamily="34" charset="0"/>
              </a:rPr>
              <a:t>SLAC, Menlo Park, 94025, CA, USA</a:t>
            </a:r>
            <a:endParaRPr lang="en-US" sz="1600" dirty="0"/>
          </a:p>
        </p:txBody>
      </p:sp>
      <p:sp>
        <p:nvSpPr>
          <p:cNvPr id="5" name="CasellaDiTesto 12">
            <a:extLst>
              <a:ext uri="{FF2B5EF4-FFF2-40B4-BE49-F238E27FC236}">
                <a16:creationId xmlns:a16="http://schemas.microsoft.com/office/drawing/2014/main" id="{F2DF925D-086E-870E-9437-3E47194FB731}"/>
              </a:ext>
            </a:extLst>
          </p:cNvPr>
          <p:cNvSpPr txBox="1"/>
          <p:nvPr/>
        </p:nvSpPr>
        <p:spPr>
          <a:xfrm>
            <a:off x="1238395" y="6325267"/>
            <a:ext cx="31813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rPr>
              <a:t>* </a:t>
            </a:r>
            <a:r>
              <a:rPr lang="en-US" b="1" i="0" dirty="0">
                <a:effectLst/>
                <a:latin typeface="Arial" panose="020B0604020202020204" pitchFamily="34" charset="0"/>
              </a:rPr>
              <a:t>fbosco@physics.ucla.edu</a:t>
            </a:r>
            <a:endParaRPr lang="en-US" b="1" dirty="0"/>
          </a:p>
        </p:txBody>
      </p:sp>
      <p:pic>
        <p:nvPicPr>
          <p:cNvPr id="6" name="Immagine 6">
            <a:extLst>
              <a:ext uri="{FF2B5EF4-FFF2-40B4-BE49-F238E27FC236}">
                <a16:creationId xmlns:a16="http://schemas.microsoft.com/office/drawing/2014/main" id="{00D4EC1E-F8F6-C16A-690A-7C78F3D2A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07226" y="5577445"/>
            <a:ext cx="1366541" cy="691241"/>
          </a:xfrm>
          <a:prstGeom prst="rect">
            <a:avLst/>
          </a:prstGeom>
        </p:spPr>
      </p:pic>
      <p:pic>
        <p:nvPicPr>
          <p:cNvPr id="7" name="Immagine 8">
            <a:extLst>
              <a:ext uri="{FF2B5EF4-FFF2-40B4-BE49-F238E27FC236}">
                <a16:creationId xmlns:a16="http://schemas.microsoft.com/office/drawing/2014/main" id="{A6776288-477B-1CCA-8EEC-631CB2D47E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7815" y="4671493"/>
            <a:ext cx="1497739" cy="482219"/>
          </a:xfrm>
          <a:prstGeom prst="rect">
            <a:avLst/>
          </a:prstGeom>
        </p:spPr>
      </p:pic>
      <p:pic>
        <p:nvPicPr>
          <p:cNvPr id="8" name="Immagine 10">
            <a:extLst>
              <a:ext uri="{FF2B5EF4-FFF2-40B4-BE49-F238E27FC236}">
                <a16:creationId xmlns:a16="http://schemas.microsoft.com/office/drawing/2014/main" id="{1F5E6D74-B401-5A35-48F5-86E5A73A0F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7519" y="4357051"/>
            <a:ext cx="946864" cy="1111105"/>
          </a:xfrm>
          <a:prstGeom prst="rect">
            <a:avLst/>
          </a:prstGeom>
        </p:spPr>
      </p:pic>
      <p:pic>
        <p:nvPicPr>
          <p:cNvPr id="9" name="Immagine 8">
            <a:extLst>
              <a:ext uri="{FF2B5EF4-FFF2-40B4-BE49-F238E27FC236}">
                <a16:creationId xmlns:a16="http://schemas.microsoft.com/office/drawing/2014/main" id="{439A1AAE-76AC-99B8-FC75-7F61803B0A76}"/>
              </a:ext>
            </a:extLst>
          </p:cNvPr>
          <p:cNvPicPr>
            <a:picLocks noChangeAspect="1"/>
          </p:cNvPicPr>
          <p:nvPr/>
        </p:nvPicPr>
        <p:blipFill rotWithShape="1">
          <a:blip r:embed="rId6">
            <a:extLst>
              <a:ext uri="{28A0092B-C50C-407E-A947-70E740481C1C}">
                <a14:useLocalDpi xmlns:a14="http://schemas.microsoft.com/office/drawing/2010/main" val="0"/>
              </a:ext>
            </a:extLst>
          </a:blip>
          <a:srcRect l="19571" t="33959" r="19361" b="31925"/>
          <a:stretch/>
        </p:blipFill>
        <p:spPr>
          <a:xfrm>
            <a:off x="9869176" y="5637888"/>
            <a:ext cx="1603551" cy="570356"/>
          </a:xfrm>
          <a:prstGeom prst="rect">
            <a:avLst/>
          </a:prstGeom>
        </p:spPr>
      </p:pic>
      <p:sp>
        <p:nvSpPr>
          <p:cNvPr id="10" name="CasellaDiTesto 9">
            <a:extLst>
              <a:ext uri="{FF2B5EF4-FFF2-40B4-BE49-F238E27FC236}">
                <a16:creationId xmlns:a16="http://schemas.microsoft.com/office/drawing/2014/main" id="{7FAD5AFC-F720-06C5-AAA8-6BACE3CBC692}"/>
              </a:ext>
            </a:extLst>
          </p:cNvPr>
          <p:cNvSpPr txBox="1"/>
          <p:nvPr/>
        </p:nvSpPr>
        <p:spPr>
          <a:xfrm>
            <a:off x="7177345" y="6350021"/>
            <a:ext cx="4898238" cy="461665"/>
          </a:xfrm>
          <a:prstGeom prst="rect">
            <a:avLst/>
          </a:prstGeom>
          <a:noFill/>
        </p:spPr>
        <p:txBody>
          <a:bodyPr wrap="square">
            <a:spAutoFit/>
          </a:bodyPr>
          <a:lstStyle/>
          <a:p>
            <a:pPr algn="r"/>
            <a:r>
              <a:rPr lang="en-US" sz="1200" b="0" i="0" dirty="0">
                <a:solidFill>
                  <a:srgbClr val="333333"/>
                </a:solidFill>
                <a:effectLst/>
                <a:latin typeface="+mj-lt"/>
              </a:rPr>
              <a:t>This work was supported by the U.S. National Science Foundation under Award PHY-1549132, the Center for Bright Beams</a:t>
            </a:r>
            <a:endParaRPr lang="en-US" sz="1200" dirty="0">
              <a:latin typeface="+mj-lt"/>
            </a:endParaRPr>
          </a:p>
        </p:txBody>
      </p:sp>
      <p:sp>
        <p:nvSpPr>
          <p:cNvPr id="11" name="CasellaDiTesto 10">
            <a:extLst>
              <a:ext uri="{FF2B5EF4-FFF2-40B4-BE49-F238E27FC236}">
                <a16:creationId xmlns:a16="http://schemas.microsoft.com/office/drawing/2014/main" id="{A71160FB-7162-8855-AAFA-625BF81C5ABA}"/>
              </a:ext>
            </a:extLst>
          </p:cNvPr>
          <p:cNvSpPr txBox="1"/>
          <p:nvPr/>
        </p:nvSpPr>
        <p:spPr>
          <a:xfrm>
            <a:off x="3886200" y="1555603"/>
            <a:ext cx="7926051" cy="646331"/>
          </a:xfrm>
          <a:prstGeom prst="rect">
            <a:avLst/>
          </a:prstGeom>
          <a:noFill/>
        </p:spPr>
        <p:txBody>
          <a:bodyPr wrap="square" rtlCol="0">
            <a:spAutoFit/>
          </a:bodyPr>
          <a:lstStyle/>
          <a:p>
            <a:pPr algn="r"/>
            <a:r>
              <a:rPr lang="en-US" i="0" dirty="0">
                <a:solidFill>
                  <a:schemeClr val="accent2"/>
                </a:solidFill>
                <a:effectLst/>
                <a:latin typeface="+mj-lt"/>
              </a:rPr>
              <a:t>15th Workshop on Breakdown Science and High Gradient Technology,</a:t>
            </a:r>
          </a:p>
          <a:p>
            <a:pPr algn="r"/>
            <a:r>
              <a:rPr lang="en-US" i="0" dirty="0">
                <a:solidFill>
                  <a:schemeClr val="accent2"/>
                </a:solidFill>
                <a:effectLst/>
                <a:latin typeface="+mj-lt"/>
              </a:rPr>
              <a:t>16-20 Oct 23</a:t>
            </a:r>
          </a:p>
        </p:txBody>
      </p:sp>
    </p:spTree>
    <p:extLst>
      <p:ext uri="{BB962C8B-B14F-4D97-AF65-F5344CB8AC3E}">
        <p14:creationId xmlns:p14="http://schemas.microsoft.com/office/powerpoint/2010/main" val="154435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37A1C44E-E3F0-E9C1-B02C-6E41B6C6719B}"/>
              </a:ext>
            </a:extLst>
          </p:cNvPr>
          <p:cNvSpPr>
            <a:spLocks noGrp="1"/>
          </p:cNvSpPr>
          <p:nvPr>
            <p:ph type="body" idx="1"/>
          </p:nvPr>
        </p:nvSpPr>
        <p:spPr/>
        <p:txBody>
          <a:bodyPr/>
          <a:lstStyle/>
          <a:p>
            <a:r>
              <a:rPr lang="it-IT" dirty="0" err="1"/>
              <a:t>Examples</a:t>
            </a:r>
            <a:r>
              <a:rPr lang="it-IT" dirty="0"/>
              <a:t> of Applications with Miles</a:t>
            </a:r>
            <a:endParaRPr lang="en-US" dirty="0"/>
          </a:p>
        </p:txBody>
      </p:sp>
      <p:sp>
        <p:nvSpPr>
          <p:cNvPr id="4" name="Segnaposto data 3">
            <a:extLst>
              <a:ext uri="{FF2B5EF4-FFF2-40B4-BE49-F238E27FC236}">
                <a16:creationId xmlns:a16="http://schemas.microsoft.com/office/drawing/2014/main" id="{DE4D8967-789D-A0EE-B972-B65D570C03C0}"/>
              </a:ext>
            </a:extLst>
          </p:cNvPr>
          <p:cNvSpPr>
            <a:spLocks noGrp="1"/>
          </p:cNvSpPr>
          <p:nvPr>
            <p:ph type="dt" sz="half" idx="10"/>
          </p:nvPr>
        </p:nvSpPr>
        <p:spPr/>
        <p:txBody>
          <a:bodyPr/>
          <a:lstStyle/>
          <a:p>
            <a:fld id="{7B75B191-A0D3-664B-AF32-DC77341F32A0}" type="datetime1">
              <a:rPr lang="en-US" smtClean="0"/>
              <a:t>10/12/2023</a:t>
            </a:fld>
            <a:endParaRPr lang="en-US"/>
          </a:p>
        </p:txBody>
      </p:sp>
      <p:sp>
        <p:nvSpPr>
          <p:cNvPr id="5" name="Segnaposto piè di pagina 4">
            <a:extLst>
              <a:ext uri="{FF2B5EF4-FFF2-40B4-BE49-F238E27FC236}">
                <a16:creationId xmlns:a16="http://schemas.microsoft.com/office/drawing/2014/main" id="{5CDEF7EB-FA95-BBC6-5D11-696643FFF905}"/>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1A979AE0-89EA-9CBC-5D85-EE7641BB6BB7}"/>
              </a:ext>
            </a:extLst>
          </p:cNvPr>
          <p:cNvSpPr>
            <a:spLocks noGrp="1"/>
          </p:cNvSpPr>
          <p:nvPr>
            <p:ph type="sldNum" sz="quarter" idx="12"/>
          </p:nvPr>
        </p:nvSpPr>
        <p:spPr/>
        <p:txBody>
          <a:bodyPr/>
          <a:lstStyle/>
          <a:p>
            <a:fld id="{921CBE81-14BD-7343-B359-01BCBA3179F9}" type="slidenum">
              <a:rPr lang="en-US" smtClean="0"/>
              <a:t>10</a:t>
            </a:fld>
            <a:endParaRPr lang="en-US"/>
          </a:p>
        </p:txBody>
      </p:sp>
      <p:sp>
        <p:nvSpPr>
          <p:cNvPr id="7" name="CasellaDiTesto 6">
            <a:extLst>
              <a:ext uri="{FF2B5EF4-FFF2-40B4-BE49-F238E27FC236}">
                <a16:creationId xmlns:a16="http://schemas.microsoft.com/office/drawing/2014/main" id="{9984DA3C-AE79-B086-E2D2-BEB7BBE8369B}"/>
              </a:ext>
            </a:extLst>
          </p:cNvPr>
          <p:cNvSpPr txBox="1"/>
          <p:nvPr/>
        </p:nvSpPr>
        <p:spPr>
          <a:xfrm>
            <a:off x="1087655" y="4596429"/>
            <a:ext cx="8065970" cy="1200329"/>
          </a:xfrm>
          <a:prstGeom prst="rect">
            <a:avLst/>
          </a:prstGeom>
          <a:noFill/>
        </p:spPr>
        <p:txBody>
          <a:bodyPr wrap="square" rtlCol="0">
            <a:spAutoFit/>
          </a:bodyPr>
          <a:lstStyle/>
          <a:p>
            <a:r>
              <a:rPr lang="it-IT" sz="1800" b="0" cap="none" dirty="0" err="1">
                <a:solidFill>
                  <a:schemeClr val="tx1"/>
                </a:solidFill>
              </a:rPr>
              <a:t>Finding</a:t>
            </a:r>
            <a:r>
              <a:rPr lang="it-IT" sz="1800" b="0" cap="none" dirty="0">
                <a:solidFill>
                  <a:schemeClr val="tx1"/>
                </a:solidFill>
              </a:rPr>
              <a:t> the working point for the injection </a:t>
            </a:r>
            <a:r>
              <a:rPr lang="it-IT" sz="1800" b="0" cap="none" dirty="0" err="1">
                <a:solidFill>
                  <a:schemeClr val="tx1"/>
                </a:solidFill>
              </a:rPr>
              <a:t>into</a:t>
            </a:r>
            <a:r>
              <a:rPr lang="it-IT" sz="1800" b="0" cap="none" dirty="0">
                <a:solidFill>
                  <a:schemeClr val="tx1"/>
                </a:solidFill>
              </a:rPr>
              <a:t> a booster linac</a:t>
            </a:r>
            <a:br>
              <a:rPr lang="it-IT" sz="1800" b="0" cap="none" dirty="0">
                <a:solidFill>
                  <a:schemeClr val="tx1"/>
                </a:solidFill>
              </a:rPr>
            </a:br>
            <a:r>
              <a:rPr lang="it-IT" sz="1800" b="0" cap="none" dirty="0" err="1">
                <a:solidFill>
                  <a:schemeClr val="tx1"/>
                </a:solidFill>
              </a:rPr>
              <a:t>Mitigation</a:t>
            </a:r>
            <a:r>
              <a:rPr lang="it-IT" sz="1800" b="0" cap="none" dirty="0">
                <a:solidFill>
                  <a:schemeClr val="tx1"/>
                </a:solidFill>
              </a:rPr>
              <a:t> </a:t>
            </a:r>
            <a:r>
              <a:rPr lang="it-IT" sz="1800" b="0" cap="none" dirty="0" err="1">
                <a:solidFill>
                  <a:schemeClr val="tx1"/>
                </a:solidFill>
              </a:rPr>
              <a:t>schemes</a:t>
            </a:r>
            <a:r>
              <a:rPr lang="it-IT" sz="1800" b="0" cap="none" dirty="0">
                <a:solidFill>
                  <a:schemeClr val="tx1"/>
                </a:solidFill>
              </a:rPr>
              <a:t> for BBU </a:t>
            </a:r>
            <a:r>
              <a:rPr lang="it-IT" sz="1800" b="0" cap="none" dirty="0" err="1">
                <a:solidFill>
                  <a:schemeClr val="tx1"/>
                </a:solidFill>
              </a:rPr>
              <a:t>effects</a:t>
            </a:r>
            <a:r>
              <a:rPr lang="it-IT" sz="1800" b="0" cap="none" dirty="0">
                <a:solidFill>
                  <a:schemeClr val="tx1"/>
                </a:solidFill>
              </a:rPr>
              <a:t> in </a:t>
            </a:r>
            <a:r>
              <a:rPr lang="it-IT" sz="1800" b="0" cap="none" dirty="0" err="1">
                <a:solidFill>
                  <a:schemeClr val="tx1"/>
                </a:solidFill>
              </a:rPr>
              <a:t>misaligned</a:t>
            </a:r>
            <a:r>
              <a:rPr lang="it-IT" sz="1800" b="0" cap="none" dirty="0">
                <a:solidFill>
                  <a:schemeClr val="tx1"/>
                </a:solidFill>
              </a:rPr>
              <a:t> linacs</a:t>
            </a:r>
            <a:br>
              <a:rPr lang="it-IT" sz="1800" b="0" cap="none" dirty="0">
                <a:solidFill>
                  <a:schemeClr val="tx1"/>
                </a:solidFill>
              </a:rPr>
            </a:br>
            <a:r>
              <a:rPr lang="it-IT" sz="1800" b="0" cap="none" dirty="0">
                <a:solidFill>
                  <a:schemeClr val="tx1"/>
                </a:solidFill>
              </a:rPr>
              <a:t>	</a:t>
            </a:r>
            <a:r>
              <a:rPr lang="it-IT" sz="1800" b="0" cap="none" dirty="0" err="1">
                <a:solidFill>
                  <a:schemeClr val="tx1"/>
                </a:solidFill>
              </a:rPr>
              <a:t>Emittance</a:t>
            </a:r>
            <a:r>
              <a:rPr lang="it-IT" sz="1800" b="0" cap="none" dirty="0">
                <a:solidFill>
                  <a:schemeClr val="tx1"/>
                </a:solidFill>
              </a:rPr>
              <a:t> </a:t>
            </a:r>
            <a:r>
              <a:rPr lang="it-IT" sz="1800" b="0" cap="none" dirty="0" err="1">
                <a:solidFill>
                  <a:schemeClr val="tx1"/>
                </a:solidFill>
              </a:rPr>
              <a:t>dilution</a:t>
            </a:r>
            <a:br>
              <a:rPr lang="it-IT" sz="1800" b="0" cap="none" dirty="0">
                <a:solidFill>
                  <a:schemeClr val="tx1"/>
                </a:solidFill>
              </a:rPr>
            </a:br>
            <a:r>
              <a:rPr lang="it-IT" sz="1800" b="0" cap="none" dirty="0">
                <a:solidFill>
                  <a:schemeClr val="tx1"/>
                </a:solidFill>
              </a:rPr>
              <a:t>	</a:t>
            </a:r>
            <a:r>
              <a:rPr lang="it-IT" sz="1800" b="0" cap="none" dirty="0" err="1">
                <a:solidFill>
                  <a:schemeClr val="tx1"/>
                </a:solidFill>
              </a:rPr>
              <a:t>Transverse</a:t>
            </a:r>
            <a:r>
              <a:rPr lang="it-IT" sz="1800" b="0" cap="none" dirty="0">
                <a:solidFill>
                  <a:schemeClr val="tx1"/>
                </a:solidFill>
              </a:rPr>
              <a:t> </a:t>
            </a:r>
            <a:r>
              <a:rPr lang="it-IT" sz="1800" b="0" cap="none" dirty="0" err="1">
                <a:solidFill>
                  <a:schemeClr val="tx1"/>
                </a:solidFill>
              </a:rPr>
              <a:t>bunch</a:t>
            </a:r>
            <a:r>
              <a:rPr lang="it-IT" sz="1800" b="0" cap="none" dirty="0">
                <a:solidFill>
                  <a:schemeClr val="tx1"/>
                </a:solidFill>
              </a:rPr>
              <a:t> </a:t>
            </a:r>
            <a:r>
              <a:rPr lang="it-IT" sz="1800" b="0" cap="none" dirty="0" err="1">
                <a:solidFill>
                  <a:schemeClr val="tx1"/>
                </a:solidFill>
              </a:rPr>
              <a:t>oscillation</a:t>
            </a:r>
            <a:endParaRPr lang="en-US" dirty="0"/>
          </a:p>
        </p:txBody>
      </p:sp>
    </p:spTree>
    <p:extLst>
      <p:ext uri="{BB962C8B-B14F-4D97-AF65-F5344CB8AC3E}">
        <p14:creationId xmlns:p14="http://schemas.microsoft.com/office/powerpoint/2010/main" val="891208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47A0F6-656A-A527-A5C2-A97C7A2B88CC}"/>
              </a:ext>
            </a:extLst>
          </p:cNvPr>
          <p:cNvSpPr>
            <a:spLocks noGrp="1"/>
          </p:cNvSpPr>
          <p:nvPr>
            <p:ph type="title"/>
          </p:nvPr>
        </p:nvSpPr>
        <p:spPr/>
        <p:txBody>
          <a:bodyPr/>
          <a:lstStyle/>
          <a:p>
            <a:r>
              <a:rPr lang="it-IT" dirty="0"/>
              <a:t>Injection in a Linac Booster - WP</a:t>
            </a:r>
            <a:endParaRPr lang="en-US" dirty="0"/>
          </a:p>
        </p:txBody>
      </p:sp>
      <p:sp>
        <p:nvSpPr>
          <p:cNvPr id="3" name="Segnaposto data 2">
            <a:extLst>
              <a:ext uri="{FF2B5EF4-FFF2-40B4-BE49-F238E27FC236}">
                <a16:creationId xmlns:a16="http://schemas.microsoft.com/office/drawing/2014/main" id="{0A89FA00-C514-2F6F-D0C8-EA74B75273C5}"/>
              </a:ext>
            </a:extLst>
          </p:cNvPr>
          <p:cNvSpPr>
            <a:spLocks noGrp="1"/>
          </p:cNvSpPr>
          <p:nvPr>
            <p:ph type="dt" sz="half" idx="10"/>
          </p:nvPr>
        </p:nvSpPr>
        <p:spPr/>
        <p:txBody>
          <a:bodyPr/>
          <a:lstStyle/>
          <a:p>
            <a:fld id="{A0E2FA76-88C5-F640-8681-A024AEFF50BD}" type="datetime1">
              <a:rPr lang="en-US" smtClean="0"/>
              <a:t>10/12/2023</a:t>
            </a:fld>
            <a:endParaRPr lang="en-US"/>
          </a:p>
        </p:txBody>
      </p:sp>
      <p:sp>
        <p:nvSpPr>
          <p:cNvPr id="4" name="Segnaposto piè di pagina 3">
            <a:extLst>
              <a:ext uri="{FF2B5EF4-FFF2-40B4-BE49-F238E27FC236}">
                <a16:creationId xmlns:a16="http://schemas.microsoft.com/office/drawing/2014/main" id="{E2F2211D-58BC-FA25-DA2A-B68237B22A25}"/>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74DCF502-7136-EB34-BA96-9938D40DF1D9}"/>
              </a:ext>
            </a:extLst>
          </p:cNvPr>
          <p:cNvSpPr>
            <a:spLocks noGrp="1"/>
          </p:cNvSpPr>
          <p:nvPr>
            <p:ph type="sldNum" sz="quarter" idx="12"/>
          </p:nvPr>
        </p:nvSpPr>
        <p:spPr/>
        <p:txBody>
          <a:bodyPr/>
          <a:lstStyle/>
          <a:p>
            <a:fld id="{921CBE81-14BD-7343-B359-01BCBA3179F9}" type="slidenum">
              <a:rPr lang="en-US" smtClean="0"/>
              <a:t>11</a:t>
            </a:fld>
            <a:endParaRPr lang="en-US"/>
          </a:p>
        </p:txBody>
      </p:sp>
      <p:pic>
        <p:nvPicPr>
          <p:cNvPr id="1026" name="Picture 2">
            <a:extLst>
              <a:ext uri="{FF2B5EF4-FFF2-40B4-BE49-F238E27FC236}">
                <a16:creationId xmlns:a16="http://schemas.microsoft.com/office/drawing/2014/main" id="{0E98E68E-A171-CE16-862F-B134A2590C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67" t="25467" r="21167" b="12400"/>
          <a:stretch/>
        </p:blipFill>
        <p:spPr bwMode="auto">
          <a:xfrm>
            <a:off x="355412" y="3345015"/>
            <a:ext cx="4820899" cy="3137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4444917-2403-0224-A4B4-1191A6C60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595" y="3203006"/>
            <a:ext cx="5247413" cy="32796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39EB3F7-3A18-D885-7CEF-1C46A7272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1695" y="2261977"/>
            <a:ext cx="2048095" cy="756097"/>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DD60785E-6D77-87F0-2236-1A3261733719}"/>
              </a:ext>
            </a:extLst>
          </p:cNvPr>
          <p:cNvSpPr txBox="1"/>
          <p:nvPr/>
        </p:nvSpPr>
        <p:spPr>
          <a:xfrm>
            <a:off x="130174" y="957973"/>
            <a:ext cx="11576051" cy="923330"/>
          </a:xfrm>
          <a:prstGeom prst="rect">
            <a:avLst/>
          </a:prstGeom>
          <a:noFill/>
        </p:spPr>
        <p:txBody>
          <a:bodyPr wrap="square" rtlCol="0">
            <a:spAutoFit/>
          </a:bodyPr>
          <a:lstStyle/>
          <a:p>
            <a:pPr marL="285750" indent="-285750">
              <a:buFont typeface="Arial" panose="020B0604020202020204" pitchFamily="34" charset="0"/>
              <a:buChar char="•"/>
            </a:pPr>
            <a:r>
              <a:rPr lang="it-IT" b="1" dirty="0" err="1"/>
              <a:t>Emittance</a:t>
            </a:r>
            <a:r>
              <a:rPr lang="it-IT" dirty="0"/>
              <a:t> </a:t>
            </a:r>
            <a:r>
              <a:rPr lang="it-IT" b="1" dirty="0" err="1"/>
              <a:t>compensation</a:t>
            </a:r>
            <a:r>
              <a:rPr lang="it-IT" dirty="0"/>
              <a:t> in a </a:t>
            </a:r>
            <a:r>
              <a:rPr lang="it-IT" i="1" dirty="0"/>
              <a:t>split</a:t>
            </a:r>
            <a:r>
              <a:rPr lang="it-IT" dirty="0"/>
              <a:t> RF photo-</a:t>
            </a:r>
            <a:r>
              <a:rPr lang="it-IT" dirty="0" err="1"/>
              <a:t>injector</a:t>
            </a:r>
            <a:r>
              <a:rPr lang="it-IT" dirty="0"/>
              <a:t>: RF gun + linac booster</a:t>
            </a:r>
          </a:p>
          <a:p>
            <a:pPr marL="285750" indent="-285750">
              <a:buFont typeface="Arial" panose="020B0604020202020204" pitchFamily="34" charset="0"/>
              <a:buChar char="•"/>
            </a:pPr>
            <a:r>
              <a:rPr lang="it-IT" dirty="0" err="1"/>
              <a:t>Beam</a:t>
            </a:r>
            <a:r>
              <a:rPr lang="it-IT" dirty="0"/>
              <a:t>-linac </a:t>
            </a:r>
            <a:r>
              <a:rPr lang="it-IT" b="1" dirty="0"/>
              <a:t>matching</a:t>
            </a:r>
            <a:r>
              <a:rPr lang="it-IT" dirty="0"/>
              <a:t>: </a:t>
            </a:r>
            <a:r>
              <a:rPr lang="it-IT" dirty="0" err="1"/>
              <a:t>proper</a:t>
            </a:r>
            <a:r>
              <a:rPr lang="it-IT" dirty="0"/>
              <a:t> </a:t>
            </a:r>
            <a:r>
              <a:rPr lang="it-IT" dirty="0" err="1"/>
              <a:t>combination</a:t>
            </a:r>
            <a:r>
              <a:rPr lang="it-IT" dirty="0"/>
              <a:t> of </a:t>
            </a:r>
            <a:r>
              <a:rPr lang="it-IT" dirty="0" err="1"/>
              <a:t>acc</a:t>
            </a:r>
            <a:r>
              <a:rPr lang="it-IT" dirty="0"/>
              <a:t>. </a:t>
            </a:r>
            <a:r>
              <a:rPr lang="it-IT" dirty="0" err="1"/>
              <a:t>gradient</a:t>
            </a:r>
            <a:r>
              <a:rPr lang="it-IT" dirty="0"/>
              <a:t>, </a:t>
            </a:r>
            <a:r>
              <a:rPr lang="it-IT" dirty="0" err="1"/>
              <a:t>transverse</a:t>
            </a:r>
            <a:r>
              <a:rPr lang="it-IT" dirty="0"/>
              <a:t> </a:t>
            </a:r>
            <a:r>
              <a:rPr lang="it-IT" dirty="0" err="1"/>
              <a:t>focusing</a:t>
            </a:r>
            <a:r>
              <a:rPr lang="it-IT" dirty="0"/>
              <a:t>, </a:t>
            </a:r>
            <a:r>
              <a:rPr lang="it-IT" dirty="0" err="1"/>
              <a:t>current</a:t>
            </a:r>
            <a:r>
              <a:rPr lang="it-IT" dirty="0"/>
              <a:t>, energy and </a:t>
            </a:r>
            <a:r>
              <a:rPr lang="it-IT" dirty="0" err="1"/>
              <a:t>spotsize</a:t>
            </a:r>
            <a:endParaRPr lang="it-IT" dirty="0"/>
          </a:p>
          <a:p>
            <a:pPr marL="285750" indent="-285750">
              <a:buFont typeface="Arial" panose="020B0604020202020204" pitchFamily="34" charset="0"/>
              <a:buChar char="•"/>
            </a:pPr>
            <a:r>
              <a:rPr lang="it-IT" dirty="0"/>
              <a:t>Shift the injection position and </a:t>
            </a:r>
            <a:r>
              <a:rPr lang="it-IT" dirty="0" err="1"/>
              <a:t>adjust</a:t>
            </a:r>
            <a:r>
              <a:rPr lang="it-IT" dirty="0"/>
              <a:t> the </a:t>
            </a:r>
            <a:r>
              <a:rPr lang="it-IT" dirty="0" err="1"/>
              <a:t>avg</a:t>
            </a:r>
            <a:r>
              <a:rPr lang="it-IT" dirty="0"/>
              <a:t> </a:t>
            </a:r>
            <a:r>
              <a:rPr lang="it-IT" dirty="0" err="1"/>
              <a:t>accelerating</a:t>
            </a:r>
            <a:r>
              <a:rPr lang="it-IT" dirty="0"/>
              <a:t> field to </a:t>
            </a:r>
            <a:r>
              <a:rPr lang="it-IT" b="1" dirty="0" err="1"/>
              <a:t>minimize</a:t>
            </a:r>
            <a:r>
              <a:rPr lang="it-IT" dirty="0"/>
              <a:t> the </a:t>
            </a:r>
            <a:r>
              <a:rPr lang="it-IT" dirty="0" err="1"/>
              <a:t>final</a:t>
            </a:r>
            <a:r>
              <a:rPr lang="it-IT" dirty="0"/>
              <a:t> </a:t>
            </a:r>
            <a:r>
              <a:rPr lang="it-IT" dirty="0" err="1"/>
              <a:t>emittance</a:t>
            </a:r>
            <a:endParaRPr lang="en-US" dirty="0"/>
          </a:p>
        </p:txBody>
      </p:sp>
      <p:pic>
        <p:nvPicPr>
          <p:cNvPr id="7" name="Immagine 6">
            <a:extLst>
              <a:ext uri="{FF2B5EF4-FFF2-40B4-BE49-F238E27FC236}">
                <a16:creationId xmlns:a16="http://schemas.microsoft.com/office/drawing/2014/main" id="{3AD01BCA-6364-E1E3-7D96-C59E1FA566EA}"/>
              </a:ext>
            </a:extLst>
          </p:cNvPr>
          <p:cNvPicPr>
            <a:picLocks noChangeAspect="1"/>
          </p:cNvPicPr>
          <p:nvPr/>
        </p:nvPicPr>
        <p:blipFill>
          <a:blip r:embed="rId6"/>
          <a:stretch>
            <a:fillRect/>
          </a:stretch>
        </p:blipFill>
        <p:spPr>
          <a:xfrm>
            <a:off x="8394432" y="2233463"/>
            <a:ext cx="3520069" cy="406562"/>
          </a:xfrm>
          <a:prstGeom prst="rect">
            <a:avLst/>
          </a:prstGeom>
        </p:spPr>
      </p:pic>
      <p:pic>
        <p:nvPicPr>
          <p:cNvPr id="8" name="Immagine 7">
            <a:extLst>
              <a:ext uri="{FF2B5EF4-FFF2-40B4-BE49-F238E27FC236}">
                <a16:creationId xmlns:a16="http://schemas.microsoft.com/office/drawing/2014/main" id="{E7A2C9F9-069A-0D81-3DAE-868EEE59E0BF}"/>
              </a:ext>
            </a:extLst>
          </p:cNvPr>
          <p:cNvPicPr>
            <a:picLocks noChangeAspect="1"/>
          </p:cNvPicPr>
          <p:nvPr/>
        </p:nvPicPr>
        <p:blipFill>
          <a:blip r:embed="rId7"/>
          <a:stretch>
            <a:fillRect/>
          </a:stretch>
        </p:blipFill>
        <p:spPr>
          <a:xfrm>
            <a:off x="1877605" y="1956787"/>
            <a:ext cx="3839927" cy="1409752"/>
          </a:xfrm>
          <a:prstGeom prst="rect">
            <a:avLst/>
          </a:prstGeom>
        </p:spPr>
      </p:pic>
      <p:sp>
        <p:nvSpPr>
          <p:cNvPr id="9" name="CasellaDiTesto 8">
            <a:extLst>
              <a:ext uri="{FF2B5EF4-FFF2-40B4-BE49-F238E27FC236}">
                <a16:creationId xmlns:a16="http://schemas.microsoft.com/office/drawing/2014/main" id="{0175FC70-403E-021A-555A-7A9F4EE00E5A}"/>
              </a:ext>
            </a:extLst>
          </p:cNvPr>
          <p:cNvSpPr txBox="1"/>
          <p:nvPr/>
        </p:nvSpPr>
        <p:spPr>
          <a:xfrm>
            <a:off x="3198934" y="6128138"/>
            <a:ext cx="2140649" cy="307777"/>
          </a:xfrm>
          <a:prstGeom prst="rect">
            <a:avLst/>
          </a:prstGeom>
          <a:noFill/>
        </p:spPr>
        <p:txBody>
          <a:bodyPr wrap="square" rtlCol="0">
            <a:spAutoFit/>
          </a:bodyPr>
          <a:lstStyle/>
          <a:p>
            <a:r>
              <a:rPr lang="it-IT" sz="1400" dirty="0">
                <a:solidFill>
                  <a:schemeClr val="accent2"/>
                </a:solidFill>
              </a:rPr>
              <a:t>(</a:t>
            </a:r>
            <a:r>
              <a:rPr lang="it-IT" sz="1400" dirty="0" err="1">
                <a:solidFill>
                  <a:schemeClr val="accent2"/>
                </a:solidFill>
              </a:rPr>
              <a:t>total</a:t>
            </a:r>
            <a:r>
              <a:rPr lang="it-IT" sz="1400" dirty="0">
                <a:solidFill>
                  <a:schemeClr val="accent2"/>
                </a:solidFill>
              </a:rPr>
              <a:t> </a:t>
            </a:r>
            <a:r>
              <a:rPr lang="it-IT" sz="1400" dirty="0" err="1">
                <a:solidFill>
                  <a:schemeClr val="accent2"/>
                </a:solidFill>
              </a:rPr>
              <a:t>drift</a:t>
            </a:r>
            <a:r>
              <a:rPr lang="it-IT" sz="1400" dirty="0">
                <a:solidFill>
                  <a:schemeClr val="accent2"/>
                </a:solidFill>
              </a:rPr>
              <a:t> = 112 cm + d)</a:t>
            </a:r>
            <a:endParaRPr lang="en-US" sz="1400" dirty="0">
              <a:solidFill>
                <a:schemeClr val="accent2"/>
              </a:solidFill>
            </a:endParaRPr>
          </a:p>
        </p:txBody>
      </p:sp>
    </p:spTree>
    <p:extLst>
      <p:ext uri="{BB962C8B-B14F-4D97-AF65-F5344CB8AC3E}">
        <p14:creationId xmlns:p14="http://schemas.microsoft.com/office/powerpoint/2010/main" val="121733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F59A3E-7044-4943-811D-85555581DD66}"/>
              </a:ext>
            </a:extLst>
          </p:cNvPr>
          <p:cNvSpPr>
            <a:spLocks noGrp="1"/>
          </p:cNvSpPr>
          <p:nvPr>
            <p:ph type="title"/>
          </p:nvPr>
        </p:nvSpPr>
        <p:spPr/>
        <p:txBody>
          <a:bodyPr/>
          <a:lstStyle/>
          <a:p>
            <a:r>
              <a:rPr lang="en-US" dirty="0"/>
              <a:t>Beam Based Alignment (BBA)</a:t>
            </a:r>
          </a:p>
        </p:txBody>
      </p:sp>
      <p:sp>
        <p:nvSpPr>
          <p:cNvPr id="3" name="Segnaposto numero diapositiva 2">
            <a:extLst>
              <a:ext uri="{FF2B5EF4-FFF2-40B4-BE49-F238E27FC236}">
                <a16:creationId xmlns:a16="http://schemas.microsoft.com/office/drawing/2014/main" id="{4608D22A-76A3-41B8-A129-0CA46F17028E}"/>
              </a:ext>
            </a:extLst>
          </p:cNvPr>
          <p:cNvSpPr>
            <a:spLocks noGrp="1"/>
          </p:cNvSpPr>
          <p:nvPr>
            <p:ph type="sldNum" sz="quarter" idx="12"/>
          </p:nvPr>
        </p:nvSpPr>
        <p:spPr/>
        <p:txBody>
          <a:bodyPr/>
          <a:lstStyle/>
          <a:p>
            <a:fld id="{1264127A-850C-4786-AB51-CFEC9BD15BC8}" type="slidenum">
              <a:rPr lang="en-US" smtClean="0"/>
              <a:t>12</a:t>
            </a:fld>
            <a:endParaRPr lang="en-US"/>
          </a:p>
        </p:txBody>
      </p:sp>
      <p:sp>
        <p:nvSpPr>
          <p:cNvPr id="4" name="TextBox 15">
            <a:extLst>
              <a:ext uri="{FF2B5EF4-FFF2-40B4-BE49-F238E27FC236}">
                <a16:creationId xmlns:a16="http://schemas.microsoft.com/office/drawing/2014/main" id="{A0955267-0593-E3C2-1F3F-59223576CBB0}"/>
              </a:ext>
            </a:extLst>
          </p:cNvPr>
          <p:cNvSpPr txBox="1"/>
          <p:nvPr/>
        </p:nvSpPr>
        <p:spPr>
          <a:xfrm>
            <a:off x="120540" y="962483"/>
            <a:ext cx="619849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Alignment errors cause </a:t>
            </a:r>
            <a:r>
              <a:rPr lang="en-US" b="1" dirty="0"/>
              <a:t>off-axis motion</a:t>
            </a:r>
            <a:r>
              <a:rPr lang="en-US" dirty="0"/>
              <a:t>: excitation of </a:t>
            </a:r>
            <a:r>
              <a:rPr lang="en-US" i="1" dirty="0"/>
              <a:t>dipole wakes</a:t>
            </a:r>
            <a:r>
              <a:rPr lang="en-US" dirty="0"/>
              <a:t> leads to </a:t>
            </a:r>
            <a:r>
              <a:rPr lang="en-US" i="1" dirty="0"/>
              <a:t>emittance growth</a:t>
            </a:r>
          </a:p>
          <a:p>
            <a:pPr marL="285750" indent="-285750">
              <a:buFont typeface="Arial" panose="020B0604020202020204" pitchFamily="34" charset="0"/>
              <a:buChar char="•"/>
            </a:pPr>
            <a:r>
              <a:rPr lang="en-US" dirty="0"/>
              <a:t>Design of </a:t>
            </a:r>
            <a:r>
              <a:rPr lang="en-US" b="1" dirty="0"/>
              <a:t>correction schemes</a:t>
            </a:r>
            <a:r>
              <a:rPr lang="en-US" dirty="0"/>
              <a:t>: BPM </a:t>
            </a:r>
            <a:r>
              <a:rPr lang="en-US" i="1" dirty="0"/>
              <a:t>readings</a:t>
            </a:r>
            <a:r>
              <a:rPr lang="en-US" dirty="0"/>
              <a:t> are used to adjust the strength in the </a:t>
            </a:r>
            <a:r>
              <a:rPr lang="en-US" i="1" dirty="0"/>
              <a:t>steering dipole</a:t>
            </a:r>
            <a:r>
              <a:rPr lang="en-US" dirty="0"/>
              <a:t> correctors </a:t>
            </a:r>
          </a:p>
        </p:txBody>
      </p:sp>
      <p:grpSp>
        <p:nvGrpSpPr>
          <p:cNvPr id="5" name="Gruppo 4">
            <a:extLst>
              <a:ext uri="{FF2B5EF4-FFF2-40B4-BE49-F238E27FC236}">
                <a16:creationId xmlns:a16="http://schemas.microsoft.com/office/drawing/2014/main" id="{EB7CB84A-622A-3D43-45F9-C11EABE92380}"/>
              </a:ext>
            </a:extLst>
          </p:cNvPr>
          <p:cNvGrpSpPr/>
          <p:nvPr/>
        </p:nvGrpSpPr>
        <p:grpSpPr>
          <a:xfrm>
            <a:off x="7347194" y="990081"/>
            <a:ext cx="4608154" cy="1799254"/>
            <a:chOff x="7308908" y="1496232"/>
            <a:chExt cx="4608154" cy="1799254"/>
          </a:xfrm>
        </p:grpSpPr>
        <p:pic>
          <p:nvPicPr>
            <p:cNvPr id="6" name="Immagine 5">
              <a:extLst>
                <a:ext uri="{FF2B5EF4-FFF2-40B4-BE49-F238E27FC236}">
                  <a16:creationId xmlns:a16="http://schemas.microsoft.com/office/drawing/2014/main" id="{0783CA82-D0C8-E22C-B379-F8EC32DB8290}"/>
                </a:ext>
              </a:extLst>
            </p:cNvPr>
            <p:cNvPicPr>
              <a:picLocks noChangeAspect="1"/>
            </p:cNvPicPr>
            <p:nvPr/>
          </p:nvPicPr>
          <p:blipFill>
            <a:blip r:embed="rId3"/>
            <a:stretch>
              <a:fillRect/>
            </a:stretch>
          </p:blipFill>
          <p:spPr>
            <a:xfrm>
              <a:off x="8047645" y="2228254"/>
              <a:ext cx="2969707" cy="1007331"/>
            </a:xfrm>
            <a:prstGeom prst="rect">
              <a:avLst/>
            </a:prstGeom>
          </p:spPr>
        </p:pic>
        <mc:AlternateContent xmlns:mc="http://schemas.openxmlformats.org/markup-compatibility/2006" xmlns:a14="http://schemas.microsoft.com/office/drawing/2010/main">
          <mc:Choice Requires="a14">
            <p:sp>
              <p:nvSpPr>
                <p:cNvPr id="7" name="TextBox 21">
                  <a:extLst>
                    <a:ext uri="{FF2B5EF4-FFF2-40B4-BE49-F238E27FC236}">
                      <a16:creationId xmlns:a16="http://schemas.microsoft.com/office/drawing/2014/main" id="{B600965F-D622-E197-D163-B6B2F1CE7871}"/>
                    </a:ext>
                  </a:extLst>
                </p:cNvPr>
                <p:cNvSpPr txBox="1"/>
                <p:nvPr/>
              </p:nvSpPr>
              <p:spPr>
                <a:xfrm>
                  <a:off x="7308908" y="1523216"/>
                  <a:ext cx="3270294" cy="738664"/>
                </a:xfrm>
                <a:prstGeom prst="rect">
                  <a:avLst/>
                </a:prstGeom>
                <a:noFill/>
              </p:spPr>
              <p:txBody>
                <a:bodyPr wrap="square" rtlCol="0">
                  <a:spAutoFit/>
                </a:bodyPr>
                <a:lstStyle/>
                <a:p>
                  <a:r>
                    <a:rPr lang="en-US" sz="1400" b="1" dirty="0">
                      <a:solidFill>
                        <a:srgbClr val="C00000"/>
                      </a:solidFill>
                    </a:rPr>
                    <a:t>Reference case from the UC-XFEL</a:t>
                  </a:r>
                </a:p>
                <a:p>
                  <a:pPr marL="285750" indent="-285750">
                    <a:buFont typeface="Wingdings" panose="05000000000000000000" pitchFamily="2" charset="2"/>
                    <a:buChar char="q"/>
                  </a:pPr>
                  <a:r>
                    <a:rPr lang="en-US" sz="1400" dirty="0"/>
                    <a:t>Two section </a:t>
                  </a:r>
                  <a:r>
                    <a:rPr lang="en-US" sz="1400" dirty="0" err="1"/>
                    <a:t>linac</a:t>
                  </a:r>
                  <a:r>
                    <a:rPr lang="en-US" sz="1400" dirty="0"/>
                    <a:t> (</a:t>
                  </a:r>
                  <a14:m>
                    <m:oMath xmlns:m="http://schemas.openxmlformats.org/officeDocument/2006/math">
                      <m:r>
                        <a:rPr lang="en-US" sz="1400" b="0" i="1" smtClean="0">
                          <a:latin typeface="Cambria Math" panose="02040503050406030204" pitchFamily="18" charset="0"/>
                        </a:rPr>
                        <m:t>∼2 </m:t>
                      </m:r>
                      <m:r>
                        <m:rPr>
                          <m:sty m:val="p"/>
                        </m:rPr>
                        <a:rPr lang="en-US" sz="1400" b="0" i="0" smtClean="0">
                          <a:latin typeface="Cambria Math" panose="02040503050406030204" pitchFamily="18" charset="0"/>
                        </a:rPr>
                        <m:t>m</m:t>
                      </m:r>
                    </m:oMath>
                  </a14:m>
                  <a:r>
                    <a:rPr lang="en-US" sz="1400" dirty="0"/>
                    <a:t>)</a:t>
                  </a:r>
                </a:p>
                <a:p>
                  <a:pPr marL="285750" indent="-285750">
                    <a:buFont typeface="Wingdings" panose="05000000000000000000" pitchFamily="2" charset="2"/>
                    <a:buChar char="q"/>
                  </a:pPr>
                  <a:r>
                    <a:rPr lang="en-US" sz="1400" dirty="0"/>
                    <a:t>Section 1 is 100 </a:t>
                  </a:r>
                  <a14:m>
                    <m:oMath xmlns:m="http://schemas.openxmlformats.org/officeDocument/2006/math">
                      <m:r>
                        <a:rPr lang="en-US" sz="1400" b="0" i="1" smtClean="0">
                          <a:latin typeface="Cambria Math" panose="02040503050406030204" pitchFamily="18" charset="0"/>
                        </a:rPr>
                        <m:t>𝜇</m:t>
                      </m:r>
                      <m:r>
                        <m:rPr>
                          <m:sty m:val="p"/>
                        </m:rPr>
                        <a:rPr lang="en-US" sz="1400" b="0" i="0" smtClean="0">
                          <a:latin typeface="Cambria Math" panose="02040503050406030204" pitchFamily="18" charset="0"/>
                        </a:rPr>
                        <m:t>m</m:t>
                      </m:r>
                    </m:oMath>
                  </a14:m>
                  <a:r>
                    <a:rPr lang="en-US" sz="1400" dirty="0"/>
                    <a:t> off-axis</a:t>
                  </a:r>
                </a:p>
              </p:txBody>
            </p:sp>
          </mc:Choice>
          <mc:Fallback xmlns="">
            <p:sp>
              <p:nvSpPr>
                <p:cNvPr id="7" name="TextBox 21">
                  <a:extLst>
                    <a:ext uri="{FF2B5EF4-FFF2-40B4-BE49-F238E27FC236}">
                      <a16:creationId xmlns:a16="http://schemas.microsoft.com/office/drawing/2014/main" id="{B600965F-D622-E197-D163-B6B2F1CE7871}"/>
                    </a:ext>
                  </a:extLst>
                </p:cNvPr>
                <p:cNvSpPr txBox="1">
                  <a:spLocks noRot="1" noChangeAspect="1" noMove="1" noResize="1" noEditPoints="1" noAdjustHandles="1" noChangeArrowheads="1" noChangeShapeType="1" noTextEdit="1"/>
                </p:cNvSpPr>
                <p:nvPr/>
              </p:nvSpPr>
              <p:spPr>
                <a:xfrm>
                  <a:off x="7308908" y="1523216"/>
                  <a:ext cx="3270294" cy="738664"/>
                </a:xfrm>
                <a:prstGeom prst="rect">
                  <a:avLst/>
                </a:prstGeom>
                <a:blipFill>
                  <a:blip r:embed="rId4"/>
                  <a:stretch>
                    <a:fillRect l="-559" t="-1653" b="-7438"/>
                  </a:stretch>
                </a:blipFill>
              </p:spPr>
              <p:txBody>
                <a:bodyPr/>
                <a:lstStyle/>
                <a:p>
                  <a:r>
                    <a:rPr lang="en-US">
                      <a:noFill/>
                    </a:rPr>
                    <a:t> </a:t>
                  </a:r>
                </a:p>
              </p:txBody>
            </p:sp>
          </mc:Fallback>
        </mc:AlternateContent>
        <p:pic>
          <p:nvPicPr>
            <p:cNvPr id="8" name="Picture 31">
              <a:extLst>
                <a:ext uri="{FF2B5EF4-FFF2-40B4-BE49-F238E27FC236}">
                  <a16:creationId xmlns:a16="http://schemas.microsoft.com/office/drawing/2014/main" id="{D588782E-058A-44EE-3C4C-823FA9C91543}"/>
                </a:ext>
              </a:extLst>
            </p:cNvPr>
            <p:cNvPicPr>
              <a:picLocks noChangeAspect="1"/>
            </p:cNvPicPr>
            <p:nvPr/>
          </p:nvPicPr>
          <p:blipFill>
            <a:blip r:embed="rId5"/>
            <a:stretch>
              <a:fillRect/>
            </a:stretch>
          </p:blipFill>
          <p:spPr>
            <a:xfrm>
              <a:off x="10418788" y="1557418"/>
              <a:ext cx="1437851" cy="680294"/>
            </a:xfrm>
            <a:prstGeom prst="rect">
              <a:avLst/>
            </a:prstGeom>
          </p:spPr>
        </p:pic>
        <p:sp>
          <p:nvSpPr>
            <p:cNvPr id="9" name="Rettangolo 8">
              <a:extLst>
                <a:ext uri="{FF2B5EF4-FFF2-40B4-BE49-F238E27FC236}">
                  <a16:creationId xmlns:a16="http://schemas.microsoft.com/office/drawing/2014/main" id="{BF694C5B-E216-78D7-7999-BC4CC3C78872}"/>
                </a:ext>
              </a:extLst>
            </p:cNvPr>
            <p:cNvSpPr/>
            <p:nvPr/>
          </p:nvSpPr>
          <p:spPr>
            <a:xfrm>
              <a:off x="7308908" y="1496232"/>
              <a:ext cx="4608154" cy="17992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 name="Gruppo 9">
            <a:extLst>
              <a:ext uri="{FF2B5EF4-FFF2-40B4-BE49-F238E27FC236}">
                <a16:creationId xmlns:a16="http://schemas.microsoft.com/office/drawing/2014/main" id="{4F151ECC-353F-AA9E-F077-4C17A8D79EFA}"/>
              </a:ext>
            </a:extLst>
          </p:cNvPr>
          <p:cNvGrpSpPr/>
          <p:nvPr/>
        </p:nvGrpSpPr>
        <p:grpSpPr>
          <a:xfrm>
            <a:off x="523215" y="3002172"/>
            <a:ext cx="10656906" cy="3533874"/>
            <a:chOff x="523215" y="3002172"/>
            <a:chExt cx="10656906" cy="3533874"/>
          </a:xfrm>
        </p:grpSpPr>
        <p:pic>
          <p:nvPicPr>
            <p:cNvPr id="12" name="Immagine 11">
              <a:extLst>
                <a:ext uri="{FF2B5EF4-FFF2-40B4-BE49-F238E27FC236}">
                  <a16:creationId xmlns:a16="http://schemas.microsoft.com/office/drawing/2014/main" id="{E5CDA653-9EE2-FB17-29CF-6D2D5B12E522}"/>
                </a:ext>
              </a:extLst>
            </p:cNvPr>
            <p:cNvPicPr>
              <a:picLocks noChangeAspect="1"/>
            </p:cNvPicPr>
            <p:nvPr/>
          </p:nvPicPr>
          <p:blipFill>
            <a:blip r:embed="rId6"/>
            <a:srcRect/>
            <a:stretch/>
          </p:blipFill>
          <p:spPr>
            <a:xfrm>
              <a:off x="6057635" y="3002172"/>
              <a:ext cx="5122486" cy="3201554"/>
            </a:xfrm>
            <a:prstGeom prst="rect">
              <a:avLst/>
            </a:prstGeom>
          </p:spPr>
        </p:pic>
        <p:pic>
          <p:nvPicPr>
            <p:cNvPr id="20" name="Immagine 19">
              <a:extLst>
                <a:ext uri="{FF2B5EF4-FFF2-40B4-BE49-F238E27FC236}">
                  <a16:creationId xmlns:a16="http://schemas.microsoft.com/office/drawing/2014/main" id="{C8DF79E3-BB05-7B11-098C-6C5D91D2F967}"/>
                </a:ext>
              </a:extLst>
            </p:cNvPr>
            <p:cNvPicPr>
              <a:picLocks noChangeAspect="1"/>
            </p:cNvPicPr>
            <p:nvPr/>
          </p:nvPicPr>
          <p:blipFill>
            <a:blip r:embed="rId7"/>
            <a:srcRect/>
            <a:stretch/>
          </p:blipFill>
          <p:spPr>
            <a:xfrm>
              <a:off x="523215" y="3002401"/>
              <a:ext cx="5122486" cy="3201554"/>
            </a:xfrm>
            <a:prstGeom prst="rect">
              <a:avLst/>
            </a:prstGeom>
          </p:spPr>
        </p:pic>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CBF65949-1D89-48A1-BEF4-AA99DB62800A}"/>
                    </a:ext>
                  </a:extLst>
                </p:cNvPr>
                <p:cNvSpPr txBox="1"/>
                <p:nvPr/>
              </p:nvSpPr>
              <p:spPr>
                <a:xfrm>
                  <a:off x="3273111" y="6228269"/>
                  <a:ext cx="4812820" cy="307777"/>
                </a:xfrm>
                <a:prstGeom prst="rect">
                  <a:avLst/>
                </a:prstGeom>
                <a:noFill/>
              </p:spPr>
              <p:txBody>
                <a:bodyPr wrap="square" rtlCol="0">
                  <a:spAutoFit/>
                </a:bodyPr>
                <a:lstStyle/>
                <a:p>
                  <a:r>
                    <a:rPr lang="en-US" sz="1400" dirty="0"/>
                    <a:t>Moderate corrector strength (order of </a:t>
                  </a:r>
                  <a14:m>
                    <m:oMath xmlns:m="http://schemas.openxmlformats.org/officeDocument/2006/math">
                      <m:r>
                        <a:rPr lang="it-IT" sz="1400" b="0" i="1" smtClean="0">
                          <a:latin typeface="Cambria Math" panose="02040503050406030204" pitchFamily="18" charset="0"/>
                        </a:rPr>
                        <m:t>∼50÷220 </m:t>
                      </m:r>
                      <m:r>
                        <m:rPr>
                          <m:sty m:val="p"/>
                        </m:rPr>
                        <a:rPr lang="it-IT" sz="1400" b="0" i="0" smtClean="0">
                          <a:latin typeface="Cambria Math" panose="02040503050406030204" pitchFamily="18" charset="0"/>
                        </a:rPr>
                        <m:t>μT</m:t>
                      </m:r>
                      <m:r>
                        <a:rPr lang="it-IT" sz="1400" b="0" i="0" smtClean="0">
                          <a:latin typeface="Cambria Math" panose="02040503050406030204" pitchFamily="18" charset="0"/>
                        </a:rPr>
                        <m:t>⋅</m:t>
                      </m:r>
                      <m:r>
                        <m:rPr>
                          <m:sty m:val="p"/>
                        </m:rPr>
                        <a:rPr lang="it-IT" sz="1400" b="0" i="0" smtClean="0">
                          <a:latin typeface="Cambria Math" panose="02040503050406030204" pitchFamily="18" charset="0"/>
                        </a:rPr>
                        <m:t>m</m:t>
                      </m:r>
                    </m:oMath>
                  </a14:m>
                  <a:r>
                    <a:rPr lang="en-US" sz="1400" dirty="0"/>
                    <a:t>)</a:t>
                  </a:r>
                </a:p>
              </p:txBody>
            </p:sp>
          </mc:Choice>
          <mc:Fallback xmlns="">
            <p:sp>
              <p:nvSpPr>
                <p:cNvPr id="18" name="CasellaDiTesto 17">
                  <a:extLst>
                    <a:ext uri="{FF2B5EF4-FFF2-40B4-BE49-F238E27FC236}">
                      <a16:creationId xmlns:a16="http://schemas.microsoft.com/office/drawing/2014/main" id="{CBF65949-1D89-48A1-BEF4-AA99DB62800A}"/>
                    </a:ext>
                  </a:extLst>
                </p:cNvPr>
                <p:cNvSpPr txBox="1">
                  <a:spLocks noRot="1" noChangeAspect="1" noMove="1" noResize="1" noEditPoints="1" noAdjustHandles="1" noChangeArrowheads="1" noChangeShapeType="1" noTextEdit="1"/>
                </p:cNvSpPr>
                <p:nvPr/>
              </p:nvSpPr>
              <p:spPr>
                <a:xfrm>
                  <a:off x="3273111" y="6228269"/>
                  <a:ext cx="4812820" cy="307777"/>
                </a:xfrm>
                <a:prstGeom prst="rect">
                  <a:avLst/>
                </a:prstGeom>
                <a:blipFill>
                  <a:blip r:embed="rId8"/>
                  <a:stretch>
                    <a:fillRect l="-380"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20">
                  <a:extLst>
                    <a:ext uri="{FF2B5EF4-FFF2-40B4-BE49-F238E27FC236}">
                      <a16:creationId xmlns:a16="http://schemas.microsoft.com/office/drawing/2014/main" id="{F08BA483-F675-3441-D231-5F5B1A63BE60}"/>
                    </a:ext>
                  </a:extLst>
                </p:cNvPr>
                <p:cNvSpPr txBox="1"/>
                <p:nvPr/>
              </p:nvSpPr>
              <p:spPr>
                <a:xfrm>
                  <a:off x="7876255" y="3016017"/>
                  <a:ext cx="1485246" cy="381515"/>
                </a:xfrm>
                <a:prstGeom prst="rect">
                  <a:avLst/>
                </a:prstGeom>
                <a:noFill/>
              </p:spPr>
              <p:txBody>
                <a:bodyPr wrap="square" rtlCol="0">
                  <a:spAutoFit/>
                </a:bodyPr>
                <a:lstStyle/>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𝝐</m:t>
                          </m:r>
                        </m:e>
                        <m:sub>
                          <m:r>
                            <a:rPr lang="en-US" b="1" i="1" smtClean="0">
                              <a:solidFill>
                                <a:schemeClr val="tx1"/>
                              </a:solidFill>
                              <a:latin typeface="Cambria Math" panose="02040503050406030204" pitchFamily="18" charset="0"/>
                            </a:rPr>
                            <m:t>𝒏𝒙</m:t>
                          </m:r>
                          <m:r>
                            <a:rPr lang="en-US" b="1" i="1" smtClean="0">
                              <a:solidFill>
                                <a:schemeClr val="tx1"/>
                              </a:solidFill>
                              <a:latin typeface="Cambria Math" panose="02040503050406030204" pitchFamily="18" charset="0"/>
                            </a:rPr>
                            <m:t>,</m:t>
                          </m:r>
                          <m:r>
                            <a:rPr lang="en-US" b="1" i="0" smtClean="0">
                              <a:solidFill>
                                <a:schemeClr val="tx1"/>
                              </a:solidFill>
                              <a:latin typeface="Cambria Math" panose="02040503050406030204" pitchFamily="18" charset="0"/>
                            </a:rPr>
                            <m:t>𝐫𝐦𝐬</m:t>
                          </m:r>
                        </m:sub>
                      </m:sSub>
                    </m:oMath>
                  </a14:m>
                  <a:r>
                    <a:rPr lang="en-US" b="1" dirty="0">
                      <a:solidFill>
                        <a:schemeClr val="tx1"/>
                      </a:solidFill>
                    </a:rPr>
                    <a:t> vs </a:t>
                  </a:r>
                  <a14:m>
                    <m:oMath xmlns:m="http://schemas.openxmlformats.org/officeDocument/2006/math">
                      <m:r>
                        <a:rPr lang="en-US"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xmlns="">
            <p:sp>
              <p:nvSpPr>
                <p:cNvPr id="13" name="TextBox 20">
                  <a:extLst>
                    <a:ext uri="{FF2B5EF4-FFF2-40B4-BE49-F238E27FC236}">
                      <a16:creationId xmlns:a16="http://schemas.microsoft.com/office/drawing/2014/main" id="{F08BA483-F675-3441-D231-5F5B1A63BE60}"/>
                    </a:ext>
                  </a:extLst>
                </p:cNvPr>
                <p:cNvSpPr txBox="1">
                  <a:spLocks noRot="1" noChangeAspect="1" noMove="1" noResize="1" noEditPoints="1" noAdjustHandles="1" noChangeArrowheads="1" noChangeShapeType="1" noTextEdit="1"/>
                </p:cNvSpPr>
                <p:nvPr/>
              </p:nvSpPr>
              <p:spPr>
                <a:xfrm>
                  <a:off x="7876255" y="3016017"/>
                  <a:ext cx="1485246" cy="381515"/>
                </a:xfrm>
                <a:prstGeom prst="rect">
                  <a:avLst/>
                </a:prstGeom>
                <a:blipFill>
                  <a:blip r:embed="rId9"/>
                  <a:stretch>
                    <a:fillRect t="-9677"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9">
                  <a:extLst>
                    <a:ext uri="{FF2B5EF4-FFF2-40B4-BE49-F238E27FC236}">
                      <a16:creationId xmlns:a16="http://schemas.microsoft.com/office/drawing/2014/main" id="{04BCD32C-FE4A-8B4A-DB47-244E27E3D08B}"/>
                    </a:ext>
                  </a:extLst>
                </p:cNvPr>
                <p:cNvSpPr txBox="1"/>
                <p:nvPr/>
              </p:nvSpPr>
              <p:spPr>
                <a:xfrm>
                  <a:off x="2547465" y="3028200"/>
                  <a:ext cx="1073985" cy="369332"/>
                </a:xfrm>
                <a:prstGeom prst="rect">
                  <a:avLst/>
                </a:prstGeom>
                <a:noFill/>
              </p:spPr>
              <p:txBody>
                <a:bodyPr wrap="square" rtlCol="0">
                  <a:spAutoFit/>
                </a:bodyPr>
                <a:lstStyle/>
                <a:p>
                  <a14:m>
                    <m:oMath xmlns:m="http://schemas.openxmlformats.org/officeDocument/2006/math">
                      <m:d>
                        <m:dPr>
                          <m:begChr m:val="〈"/>
                          <m:endChr m:val="〉"/>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𝒙</m:t>
                          </m:r>
                        </m:e>
                      </m:d>
                    </m:oMath>
                  </a14:m>
                  <a:r>
                    <a:rPr lang="en-US" b="1" dirty="0">
                      <a:solidFill>
                        <a:schemeClr val="tx1"/>
                      </a:solidFill>
                    </a:rPr>
                    <a:t> vs </a:t>
                  </a:r>
                  <a14:m>
                    <m:oMath xmlns:m="http://schemas.openxmlformats.org/officeDocument/2006/math">
                      <m:r>
                        <a:rPr lang="en-US"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xmlns="">
            <p:sp>
              <p:nvSpPr>
                <p:cNvPr id="15" name="TextBox 19">
                  <a:extLst>
                    <a:ext uri="{FF2B5EF4-FFF2-40B4-BE49-F238E27FC236}">
                      <a16:creationId xmlns:a16="http://schemas.microsoft.com/office/drawing/2014/main" id="{04BCD32C-FE4A-8B4A-DB47-244E27E3D08B}"/>
                    </a:ext>
                  </a:extLst>
                </p:cNvPr>
                <p:cNvSpPr txBox="1">
                  <a:spLocks noRot="1" noChangeAspect="1" noMove="1" noResize="1" noEditPoints="1" noAdjustHandles="1" noChangeArrowheads="1" noChangeShapeType="1" noTextEdit="1"/>
                </p:cNvSpPr>
                <p:nvPr/>
              </p:nvSpPr>
              <p:spPr>
                <a:xfrm>
                  <a:off x="2547465" y="3028200"/>
                  <a:ext cx="1073985" cy="369332"/>
                </a:xfrm>
                <a:prstGeom prst="rect">
                  <a:avLst/>
                </a:prstGeom>
                <a:blipFill>
                  <a:blip r:embed="rId10"/>
                  <a:stretch>
                    <a:fillRect t="-10000" b="-26667"/>
                  </a:stretch>
                </a:blipFill>
              </p:spPr>
              <p:txBody>
                <a:bodyPr/>
                <a:lstStyle/>
                <a:p>
                  <a:r>
                    <a:rPr lang="en-US">
                      <a:noFill/>
                    </a:rPr>
                    <a:t> </a:t>
                  </a:r>
                </a:p>
              </p:txBody>
            </p:sp>
          </mc:Fallback>
        </mc:AlternateContent>
      </p:grpSp>
      <p:pic>
        <p:nvPicPr>
          <p:cNvPr id="21" name="Immagine 20">
            <a:extLst>
              <a:ext uri="{FF2B5EF4-FFF2-40B4-BE49-F238E27FC236}">
                <a16:creationId xmlns:a16="http://schemas.microsoft.com/office/drawing/2014/main" id="{DCA1E594-313D-3852-AFE7-F9A08E9D8B1A}"/>
              </a:ext>
            </a:extLst>
          </p:cNvPr>
          <p:cNvPicPr>
            <a:picLocks noChangeAspect="1"/>
          </p:cNvPicPr>
          <p:nvPr/>
        </p:nvPicPr>
        <p:blipFill>
          <a:blip r:embed="rId11"/>
          <a:stretch>
            <a:fillRect/>
          </a:stretch>
        </p:blipFill>
        <p:spPr>
          <a:xfrm>
            <a:off x="446847" y="2119420"/>
            <a:ext cx="2637610" cy="908470"/>
          </a:xfrm>
          <a:prstGeom prst="rect">
            <a:avLst/>
          </a:prstGeom>
        </p:spPr>
      </p:pic>
    </p:spTree>
    <p:extLst>
      <p:ext uri="{BB962C8B-B14F-4D97-AF65-F5344CB8AC3E}">
        <p14:creationId xmlns:p14="http://schemas.microsoft.com/office/powerpoint/2010/main" val="294897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0ECE512E-397A-362D-7F9E-5991EFBC2601}"/>
                  </a:ext>
                </a:extLst>
              </p:cNvPr>
              <p:cNvSpPr>
                <a:spLocks noGrp="1"/>
              </p:cNvSpPr>
              <p:nvPr>
                <p:ph type="title"/>
              </p:nvPr>
            </p:nvSpPr>
            <p:spPr/>
            <p:txBody>
              <a:bodyPr/>
              <a:lstStyle/>
              <a:p>
                <a:r>
                  <a:rPr lang="en-US" dirty="0"/>
                  <a:t>Long-range BBU in the </a:t>
                </a:r>
                <a14:m>
                  <m:oMath xmlns:m="http://schemas.openxmlformats.org/officeDocument/2006/math">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C</m:t>
                        </m:r>
                      </m:e>
                      <m:sup>
                        <m:r>
                          <a:rPr lang="it-IT" b="0" i="0" smtClean="0">
                            <a:latin typeface="Cambria Math" panose="02040503050406030204" pitchFamily="18" charset="0"/>
                          </a:rPr>
                          <m:t>3</m:t>
                        </m:r>
                      </m:sup>
                    </m:sSup>
                  </m:oMath>
                </a14:m>
                <a:r>
                  <a:rPr lang="en-US" dirty="0"/>
                  <a:t> Linac</a:t>
                </a:r>
              </a:p>
            </p:txBody>
          </p:sp>
        </mc:Choice>
        <mc:Fallback xmlns="">
          <p:sp>
            <p:nvSpPr>
              <p:cNvPr id="2" name="Titolo 1">
                <a:extLst>
                  <a:ext uri="{FF2B5EF4-FFF2-40B4-BE49-F238E27FC236}">
                    <a16:creationId xmlns:a16="http://schemas.microsoft.com/office/drawing/2014/main" id="{0ECE512E-397A-362D-7F9E-5991EFBC2601}"/>
                  </a:ext>
                </a:extLst>
              </p:cNvPr>
              <p:cNvSpPr>
                <a:spLocks noGrp="1" noRot="1" noChangeAspect="1" noMove="1" noResize="1" noEditPoints="1" noAdjustHandles="1" noChangeArrowheads="1" noChangeShapeType="1" noTextEdit="1"/>
              </p:cNvSpPr>
              <p:nvPr>
                <p:ph type="title"/>
              </p:nvPr>
            </p:nvSpPr>
            <p:spPr>
              <a:blipFill>
                <a:blip r:embed="rId4"/>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asellaDiTesto 2"/>
              <p:cNvSpPr txBox="1"/>
              <p:nvPr/>
            </p:nvSpPr>
            <p:spPr>
              <a:xfrm>
                <a:off x="138871" y="963183"/>
                <a:ext cx="11107885" cy="923330"/>
              </a:xfrm>
              <a:prstGeom prst="rect">
                <a:avLst/>
              </a:prstGeom>
              <a:noFill/>
            </p:spPr>
            <p:txBody>
              <a:bodyPr wrap="square" rtlCol="0">
                <a:spAutoFit/>
              </a:bodyPr>
              <a:lstStyle/>
              <a:p>
                <a:pPr marL="285750" indent="-285750">
                  <a:buFont typeface="Arial" panose="020B0604020202020204" pitchFamily="34" charset="0"/>
                  <a:buChar char="•"/>
                </a:pPr>
                <a:r>
                  <a:rPr lang="en-US" dirty="0"/>
                  <a:t>BBU studies for the </a:t>
                </a:r>
                <a:r>
                  <a:rPr lang="en-US" b="1" dirty="0">
                    <a:solidFill>
                      <a:srgbClr val="FF0000"/>
                    </a:solidFill>
                  </a:rPr>
                  <a:t>250 GeV CM</a:t>
                </a:r>
                <a:r>
                  <a:rPr lang="en-US" dirty="0"/>
                  <a:t> working point of the </a:t>
                </a:r>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𝐶</m:t>
                        </m:r>
                      </m:e>
                      <m:sup>
                        <m:r>
                          <a:rPr lang="it-IT" i="1">
                            <a:latin typeface="Cambria Math" panose="02040503050406030204" pitchFamily="18" charset="0"/>
                          </a:rPr>
                          <m:t>3</m:t>
                        </m:r>
                      </m:sup>
                    </m:sSup>
                  </m:oMath>
                </a14:m>
                <a:r>
                  <a:rPr lang="en-US" dirty="0"/>
                  <a:t> </a:t>
                </a:r>
                <a:r>
                  <a:rPr lang="en-US" b="1" dirty="0"/>
                  <a:t>linear collider</a:t>
                </a:r>
                <a:endParaRPr lang="it-IT" dirty="0"/>
              </a:p>
              <a:p>
                <a:pPr marL="285750" indent="-285750">
                  <a:buFont typeface="Arial" panose="020B0604020202020204" pitchFamily="34" charset="0"/>
                  <a:buChar char="•"/>
                </a:pPr>
                <a:r>
                  <a:rPr lang="en-US" dirty="0"/>
                  <a:t>Center of mass </a:t>
                </a:r>
                <a:r>
                  <a:rPr lang="en-US" b="1" dirty="0"/>
                  <a:t>oscillations </a:t>
                </a:r>
                <a:r>
                  <a:rPr lang="en-US" dirty="0"/>
                  <a:t>and</a:t>
                </a:r>
                <a:r>
                  <a:rPr lang="en-US" b="1" dirty="0"/>
                  <a:t> beam loading effects </a:t>
                </a:r>
                <a:r>
                  <a:rPr lang="en-US" dirty="0"/>
                  <a:t>in multi</a:t>
                </a:r>
                <a:r>
                  <a:rPr lang="it-IT" dirty="0"/>
                  <a:t>-</a:t>
                </a:r>
                <a:r>
                  <a:rPr lang="en-US" dirty="0"/>
                  <a:t>bunch operation: sequence of point-like, structureless macro-particles carrying the whole bunch charge</a:t>
                </a:r>
              </a:p>
            </p:txBody>
          </p:sp>
        </mc:Choice>
        <mc:Fallback xmlns="">
          <p:sp>
            <p:nvSpPr>
              <p:cNvPr id="3" name="CasellaDiTesto 2"/>
              <p:cNvSpPr txBox="1">
                <a:spLocks noRot="1" noChangeAspect="1" noMove="1" noResize="1" noEditPoints="1" noAdjustHandles="1" noChangeArrowheads="1" noChangeShapeType="1" noTextEdit="1"/>
              </p:cNvSpPr>
              <p:nvPr/>
            </p:nvSpPr>
            <p:spPr>
              <a:xfrm>
                <a:off x="138871" y="963183"/>
                <a:ext cx="11107885" cy="923330"/>
              </a:xfrm>
              <a:prstGeom prst="rect">
                <a:avLst/>
              </a:prstGeom>
              <a:blipFill>
                <a:blip r:embed="rId5"/>
                <a:stretch>
                  <a:fillRect l="-384" t="-3311" r="-384" b="-9934"/>
                </a:stretch>
              </a:blipFill>
            </p:spPr>
            <p:txBody>
              <a:bodyPr/>
              <a:lstStyle/>
              <a:p>
                <a:r>
                  <a:rPr lang="en-US">
                    <a:noFill/>
                  </a:rPr>
                  <a:t> </a:t>
                </a:r>
              </a:p>
            </p:txBody>
          </p:sp>
        </mc:Fallback>
      </mc:AlternateContent>
      <p:sp>
        <p:nvSpPr>
          <p:cNvPr id="13" name="Segnaposto numero diapositiva 12"/>
          <p:cNvSpPr>
            <a:spLocks noGrp="1"/>
          </p:cNvSpPr>
          <p:nvPr>
            <p:ph type="sldNum" sz="quarter" idx="12"/>
          </p:nvPr>
        </p:nvSpPr>
        <p:spPr/>
        <p:txBody>
          <a:bodyPr/>
          <a:lstStyle/>
          <a:p>
            <a:fld id="{DA88F107-29D3-4193-A23C-C6E5D8B0097F}" type="slidenum">
              <a:rPr lang="it-IT" smtClean="0"/>
              <a:t>13</a:t>
            </a:fld>
            <a:endParaRPr lang="it-IT"/>
          </a:p>
        </p:txBody>
      </p:sp>
      <p:pic>
        <p:nvPicPr>
          <p:cNvPr id="24" name="Immagine 23"/>
          <p:cNvPicPr>
            <a:picLocks noChangeAspect="1"/>
          </p:cNvPicPr>
          <p:nvPr/>
        </p:nvPicPr>
        <p:blipFill>
          <a:blip r:embed="rId6"/>
          <a:stretch>
            <a:fillRect/>
          </a:stretch>
        </p:blipFill>
        <p:spPr>
          <a:xfrm>
            <a:off x="334815" y="6184988"/>
            <a:ext cx="4479095" cy="208331"/>
          </a:xfrm>
          <a:prstGeom prst="rect">
            <a:avLst/>
          </a:prstGeom>
        </p:spPr>
      </p:pic>
      <p:pic>
        <p:nvPicPr>
          <p:cNvPr id="18" name="Immagine 17">
            <a:extLst>
              <a:ext uri="{FF2B5EF4-FFF2-40B4-BE49-F238E27FC236}">
                <a16:creationId xmlns:a16="http://schemas.microsoft.com/office/drawing/2014/main" id="{93D1ED4E-BFD5-E7CC-FEB1-FF44142DFD7B}"/>
              </a:ext>
            </a:extLst>
          </p:cNvPr>
          <p:cNvPicPr>
            <a:picLocks noChangeAspect="1"/>
          </p:cNvPicPr>
          <p:nvPr/>
        </p:nvPicPr>
        <p:blipFill>
          <a:blip r:embed="rId7"/>
          <a:stretch>
            <a:fillRect/>
          </a:stretch>
        </p:blipFill>
        <p:spPr>
          <a:xfrm>
            <a:off x="2061769" y="1881606"/>
            <a:ext cx="7653976" cy="3835131"/>
          </a:xfrm>
          <a:prstGeom prst="rect">
            <a:avLst/>
          </a:prstGeom>
        </p:spPr>
      </p:pic>
      <p:pic>
        <p:nvPicPr>
          <p:cNvPr id="33" name="Immagine 32">
            <a:extLst>
              <a:ext uri="{FF2B5EF4-FFF2-40B4-BE49-F238E27FC236}">
                <a16:creationId xmlns:a16="http://schemas.microsoft.com/office/drawing/2014/main" id="{74D8651D-C47D-BF63-E632-6AA852B27EB2}"/>
              </a:ext>
            </a:extLst>
          </p:cNvPr>
          <p:cNvPicPr>
            <a:picLocks noChangeAspect="1"/>
          </p:cNvPicPr>
          <p:nvPr/>
        </p:nvPicPr>
        <p:blipFill>
          <a:blip r:embed="rId8"/>
          <a:stretch>
            <a:fillRect/>
          </a:stretch>
        </p:blipFill>
        <p:spPr>
          <a:xfrm>
            <a:off x="334815" y="5785754"/>
            <a:ext cx="4369025" cy="330217"/>
          </a:xfrm>
          <a:prstGeom prst="rect">
            <a:avLst/>
          </a:prstGeom>
        </p:spPr>
      </p:pic>
      <p:sp>
        <p:nvSpPr>
          <p:cNvPr id="34" name="Rettangolo 33">
            <a:extLst>
              <a:ext uri="{FF2B5EF4-FFF2-40B4-BE49-F238E27FC236}">
                <a16:creationId xmlns:a16="http://schemas.microsoft.com/office/drawing/2014/main" id="{3C8226E4-03B2-8563-3725-E886CC6DE9FA}"/>
              </a:ext>
            </a:extLst>
          </p:cNvPr>
          <p:cNvSpPr/>
          <p:nvPr/>
        </p:nvSpPr>
        <p:spPr>
          <a:xfrm>
            <a:off x="6896100" y="2022925"/>
            <a:ext cx="889000" cy="3556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ttangolo 3">
            <a:extLst>
              <a:ext uri="{FF2B5EF4-FFF2-40B4-BE49-F238E27FC236}">
                <a16:creationId xmlns:a16="http://schemas.microsoft.com/office/drawing/2014/main" id="{9ECB6251-F8F5-FDD4-4E6C-1A9615A45135}"/>
              </a:ext>
            </a:extLst>
          </p:cNvPr>
          <p:cNvSpPr/>
          <p:nvPr/>
        </p:nvSpPr>
        <p:spPr>
          <a:xfrm>
            <a:off x="6896100" y="3171005"/>
            <a:ext cx="889000" cy="403860"/>
          </a:xfrm>
          <a:prstGeom prst="rect">
            <a:avLst/>
          </a:prstGeom>
          <a:solidFill>
            <a:srgbClr val="FF0000">
              <a:alpha val="1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a:extLst>
              <a:ext uri="{FF2B5EF4-FFF2-40B4-BE49-F238E27FC236}">
                <a16:creationId xmlns:a16="http://schemas.microsoft.com/office/drawing/2014/main" id="{DE146BEC-9A15-9663-42A3-664E68C34DBE}"/>
              </a:ext>
            </a:extLst>
          </p:cNvPr>
          <p:cNvSpPr/>
          <p:nvPr/>
        </p:nvSpPr>
        <p:spPr>
          <a:xfrm>
            <a:off x="6896100" y="3833944"/>
            <a:ext cx="889000" cy="182881"/>
          </a:xfrm>
          <a:prstGeom prst="rect">
            <a:avLst/>
          </a:prstGeom>
          <a:solidFill>
            <a:srgbClr val="FF0000">
              <a:alpha val="1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a:extLst>
              <a:ext uri="{FF2B5EF4-FFF2-40B4-BE49-F238E27FC236}">
                <a16:creationId xmlns:a16="http://schemas.microsoft.com/office/drawing/2014/main" id="{F90BA2D8-1E53-FF1A-8B6C-9D77F4ACC66B}"/>
              </a:ext>
            </a:extLst>
          </p:cNvPr>
          <p:cNvSpPr/>
          <p:nvPr/>
        </p:nvSpPr>
        <p:spPr>
          <a:xfrm>
            <a:off x="6896100" y="4264474"/>
            <a:ext cx="889000" cy="400051"/>
          </a:xfrm>
          <a:prstGeom prst="rect">
            <a:avLst/>
          </a:prstGeom>
          <a:solidFill>
            <a:srgbClr val="FF0000">
              <a:alpha val="1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a:extLst>
              <a:ext uri="{FF2B5EF4-FFF2-40B4-BE49-F238E27FC236}">
                <a16:creationId xmlns:a16="http://schemas.microsoft.com/office/drawing/2014/main" id="{89AEB18A-6DDD-1E7D-AB1B-929EFEF0C275}"/>
              </a:ext>
            </a:extLst>
          </p:cNvPr>
          <p:cNvSpPr/>
          <p:nvPr/>
        </p:nvSpPr>
        <p:spPr>
          <a:xfrm>
            <a:off x="6896100" y="5166778"/>
            <a:ext cx="889000" cy="182881"/>
          </a:xfrm>
          <a:prstGeom prst="rect">
            <a:avLst/>
          </a:prstGeom>
          <a:solidFill>
            <a:srgbClr val="FF0000">
              <a:alpha val="1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71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0ECE512E-397A-362D-7F9E-5991EFBC2601}"/>
                  </a:ext>
                </a:extLst>
              </p:cNvPr>
              <p:cNvSpPr>
                <a:spLocks noGrp="1"/>
              </p:cNvSpPr>
              <p:nvPr>
                <p:ph type="title"/>
              </p:nvPr>
            </p:nvSpPr>
            <p:spPr/>
            <p:txBody>
              <a:bodyPr/>
              <a:lstStyle/>
              <a:p>
                <a:r>
                  <a:rPr lang="en-US" dirty="0"/>
                  <a:t>Long-range BBU in the </a:t>
                </a:r>
                <a14:m>
                  <m:oMath xmlns:m="http://schemas.openxmlformats.org/officeDocument/2006/math">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C</m:t>
                        </m:r>
                      </m:e>
                      <m:sup>
                        <m:r>
                          <a:rPr lang="it-IT" b="0" i="0" smtClean="0">
                            <a:latin typeface="Cambria Math" panose="02040503050406030204" pitchFamily="18" charset="0"/>
                          </a:rPr>
                          <m:t>3</m:t>
                        </m:r>
                      </m:sup>
                    </m:sSup>
                  </m:oMath>
                </a14:m>
                <a:r>
                  <a:rPr lang="en-US" dirty="0"/>
                  <a:t> Linac (2)</a:t>
                </a:r>
              </a:p>
            </p:txBody>
          </p:sp>
        </mc:Choice>
        <mc:Fallback xmlns="">
          <p:sp>
            <p:nvSpPr>
              <p:cNvPr id="2" name="Titolo 1">
                <a:extLst>
                  <a:ext uri="{FF2B5EF4-FFF2-40B4-BE49-F238E27FC236}">
                    <a16:creationId xmlns:a16="http://schemas.microsoft.com/office/drawing/2014/main" id="{0ECE512E-397A-362D-7F9E-5991EFBC2601}"/>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p:sp>
        <p:nvSpPr>
          <p:cNvPr id="13" name="Segnaposto numero diapositiva 12"/>
          <p:cNvSpPr>
            <a:spLocks noGrp="1"/>
          </p:cNvSpPr>
          <p:nvPr>
            <p:ph type="sldNum" sz="quarter" idx="12"/>
          </p:nvPr>
        </p:nvSpPr>
        <p:spPr/>
        <p:txBody>
          <a:bodyPr/>
          <a:lstStyle/>
          <a:p>
            <a:fld id="{DA88F107-29D3-4193-A23C-C6E5D8B0097F}" type="slidenum">
              <a:rPr lang="it-IT" smtClean="0"/>
              <a:t>14</a:t>
            </a:fld>
            <a:endParaRPr lang="it-IT"/>
          </a:p>
        </p:txBody>
      </p:sp>
      <p:pic>
        <p:nvPicPr>
          <p:cNvPr id="7" name="Immagine 6">
            <a:extLst>
              <a:ext uri="{FF2B5EF4-FFF2-40B4-BE49-F238E27FC236}">
                <a16:creationId xmlns:a16="http://schemas.microsoft.com/office/drawing/2014/main" id="{E45A6F74-8C73-519C-673F-EA327EAD2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452" y="2296518"/>
            <a:ext cx="4673582" cy="3338272"/>
          </a:xfrm>
          <a:prstGeom prst="rect">
            <a:avLst/>
          </a:prstGeom>
        </p:spPr>
      </p:pic>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435E8080-822C-C1AF-492D-1F729ACC906C}"/>
                  </a:ext>
                </a:extLst>
              </p:cNvPr>
              <p:cNvSpPr txBox="1"/>
              <p:nvPr/>
            </p:nvSpPr>
            <p:spPr>
              <a:xfrm>
                <a:off x="150824" y="958734"/>
                <a:ext cx="5683051" cy="1477328"/>
              </a:xfrm>
              <a:prstGeom prst="rect">
                <a:avLst/>
              </a:prstGeom>
              <a:noFill/>
            </p:spPr>
            <p:txBody>
              <a:bodyPr wrap="square" rtlCol="0">
                <a:spAutoFit/>
              </a:bodyPr>
              <a:lstStyle/>
              <a:p>
                <a:r>
                  <a:rPr lang="it-IT" b="1" dirty="0" err="1">
                    <a:solidFill>
                      <a:schemeClr val="accent1"/>
                    </a:solidFill>
                  </a:rPr>
                  <a:t>Beam</a:t>
                </a:r>
                <a:r>
                  <a:rPr lang="it-IT" b="1" dirty="0">
                    <a:solidFill>
                      <a:schemeClr val="accent1"/>
                    </a:solidFill>
                  </a:rPr>
                  <a:t> Breakup and </a:t>
                </a:r>
                <a:r>
                  <a:rPr lang="it-IT" b="1" dirty="0" err="1">
                    <a:solidFill>
                      <a:schemeClr val="accent1"/>
                    </a:solidFill>
                  </a:rPr>
                  <a:t>Beam</a:t>
                </a:r>
                <a:r>
                  <a:rPr lang="it-IT" b="1" dirty="0">
                    <a:solidFill>
                      <a:schemeClr val="accent1"/>
                    </a:solidFill>
                  </a:rPr>
                  <a:t> loading</a:t>
                </a:r>
              </a:p>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700 </m:t>
                    </m:r>
                    <m:r>
                      <m:rPr>
                        <m:sty m:val="p"/>
                      </m:rPr>
                      <a:rPr lang="en-US" i="0" dirty="0" smtClean="0">
                        <a:latin typeface="Cambria Math" panose="02040503050406030204" pitchFamily="18" charset="0"/>
                      </a:rPr>
                      <m:t>ns</m:t>
                    </m:r>
                  </m:oMath>
                </a14:m>
                <a:r>
                  <a:rPr lang="en-US" dirty="0"/>
                  <a:t> RF-pulse (flat-top) filled with 133 bunches, </a:t>
                </a:r>
                <a14:m>
                  <m:oMath xmlns:m="http://schemas.openxmlformats.org/officeDocument/2006/math">
                    <m:r>
                      <a:rPr lang="en-US" i="1" dirty="0" smtClean="0">
                        <a:latin typeface="Cambria Math" panose="02040503050406030204" pitchFamily="18" charset="0"/>
                      </a:rPr>
                      <m:t>1 </m:t>
                    </m:r>
                    <m:r>
                      <m:rPr>
                        <m:sty m:val="p"/>
                      </m:rPr>
                      <a:rPr lang="en-US" i="0" dirty="0" err="1" smtClean="0">
                        <a:latin typeface="Cambria Math" panose="02040503050406030204" pitchFamily="18" charset="0"/>
                      </a:rPr>
                      <m:t>nC</m:t>
                    </m:r>
                  </m:oMath>
                </a14:m>
                <a:r>
                  <a:rPr lang="en-US" dirty="0"/>
                  <a:t> each, and </a:t>
                </a:r>
                <a14:m>
                  <m:oMath xmlns:m="http://schemas.openxmlformats.org/officeDocument/2006/math">
                    <m:r>
                      <a:rPr lang="en-US" i="1" dirty="0" smtClean="0">
                        <a:latin typeface="Cambria Math" panose="02040503050406030204" pitchFamily="18" charset="0"/>
                      </a:rPr>
                      <m:t>5.26 </m:t>
                    </m:r>
                    <m:r>
                      <m:rPr>
                        <m:sty m:val="p"/>
                      </m:rPr>
                      <a:rPr lang="en-US" i="0" dirty="0" smtClean="0">
                        <a:latin typeface="Cambria Math" panose="02040503050406030204" pitchFamily="18" charset="0"/>
                      </a:rPr>
                      <m:t>ns</m:t>
                    </m:r>
                  </m:oMath>
                </a14:m>
                <a:r>
                  <a:rPr lang="en-US" dirty="0"/>
                  <a:t> separation (30 RF-periods)</a:t>
                </a:r>
              </a:p>
              <a:p>
                <a:pPr marL="285750" indent="-285750">
                  <a:buFont typeface="Arial" panose="020B0604020202020204" pitchFamily="34" charset="0"/>
                  <a:buChar char="•"/>
                </a:pPr>
                <a:r>
                  <a:rPr lang="en-US" dirty="0"/>
                  <a:t>Acceleration at an avg gradient of </a:t>
                </a:r>
                <a14:m>
                  <m:oMath xmlns:m="http://schemas.openxmlformats.org/officeDocument/2006/math">
                    <m:r>
                      <a:rPr lang="it-IT" b="0" i="1" smtClean="0">
                        <a:latin typeface="Cambria Math" panose="02040503050406030204" pitchFamily="18" charset="0"/>
                      </a:rPr>
                      <m:t>70 </m:t>
                    </m:r>
                    <m:r>
                      <m:rPr>
                        <m:sty m:val="p"/>
                      </m:rPr>
                      <a:rPr lang="it-IT" b="0" i="0" smtClean="0">
                        <a:latin typeface="Cambria Math" panose="02040503050406030204" pitchFamily="18" charset="0"/>
                      </a:rPr>
                      <m:t>MeV</m:t>
                    </m:r>
                    <m:r>
                      <a:rPr lang="it-IT" b="0" i="0" smtClean="0">
                        <a:latin typeface="Cambria Math" panose="02040503050406030204" pitchFamily="18" charset="0"/>
                      </a:rPr>
                      <m:t>/</m:t>
                    </m:r>
                    <m:r>
                      <m:rPr>
                        <m:sty m:val="p"/>
                      </m:rPr>
                      <a:rPr lang="it-IT" b="0" i="0" smtClean="0">
                        <a:latin typeface="Cambria Math" panose="02040503050406030204" pitchFamily="18" charset="0"/>
                      </a:rPr>
                      <m:t>m</m:t>
                    </m:r>
                  </m:oMath>
                </a14:m>
                <a:endParaRPr lang="en-US" dirty="0"/>
              </a:p>
              <a:p>
                <a:pPr marL="285750" indent="-285750">
                  <a:buFont typeface="Arial" panose="020B0604020202020204" pitchFamily="34" charset="0"/>
                  <a:buChar char="•"/>
                </a:pPr>
                <a:r>
                  <a:rPr lang="en-US" dirty="0"/>
                  <a:t>Injection </a:t>
                </a:r>
                <a14:m>
                  <m:oMath xmlns:m="http://schemas.openxmlformats.org/officeDocument/2006/math">
                    <m:r>
                      <a:rPr lang="en-US" b="1" i="1" dirty="0" smtClean="0">
                        <a:solidFill>
                          <a:schemeClr val="accent2"/>
                        </a:solidFill>
                        <a:latin typeface="Cambria Math" panose="02040503050406030204" pitchFamily="18" charset="0"/>
                      </a:rPr>
                      <m:t>𝟏𝟎𝟎</m:t>
                    </m:r>
                    <m:r>
                      <a:rPr lang="en-US" b="1" i="1" dirty="0" smtClean="0">
                        <a:solidFill>
                          <a:schemeClr val="accent2"/>
                        </a:solidFill>
                        <a:latin typeface="Cambria Math" panose="02040503050406030204" pitchFamily="18" charset="0"/>
                      </a:rPr>
                      <m:t> </m:t>
                    </m:r>
                    <m:r>
                      <a:rPr lang="it-IT" b="1" i="1" dirty="0" smtClean="0">
                        <a:solidFill>
                          <a:schemeClr val="accent2"/>
                        </a:solidFill>
                        <a:latin typeface="Cambria Math" panose="02040503050406030204" pitchFamily="18" charset="0"/>
                      </a:rPr>
                      <m:t>𝝁</m:t>
                    </m:r>
                    <m:r>
                      <a:rPr lang="en-US" b="1" i="0" dirty="0" smtClean="0">
                        <a:solidFill>
                          <a:schemeClr val="accent2"/>
                        </a:solidFill>
                        <a:latin typeface="Cambria Math" panose="02040503050406030204" pitchFamily="18" charset="0"/>
                      </a:rPr>
                      <m:t>𝐦</m:t>
                    </m:r>
                  </m:oMath>
                </a14:m>
                <a:r>
                  <a:rPr lang="en-US" b="1" dirty="0">
                    <a:solidFill>
                      <a:schemeClr val="accent2"/>
                    </a:solidFill>
                  </a:rPr>
                  <a:t> off axis</a:t>
                </a:r>
                <a:r>
                  <a:rPr lang="it-IT" dirty="0"/>
                  <a:t>: </a:t>
                </a:r>
                <a:r>
                  <a:rPr lang="en-US" dirty="0"/>
                  <a:t>excitation of dipole HOM</a:t>
                </a:r>
              </a:p>
            </p:txBody>
          </p:sp>
        </mc:Choice>
        <mc:Fallback xmlns="">
          <p:sp>
            <p:nvSpPr>
              <p:cNvPr id="8" name="CasellaDiTesto 7">
                <a:extLst>
                  <a:ext uri="{FF2B5EF4-FFF2-40B4-BE49-F238E27FC236}">
                    <a16:creationId xmlns:a16="http://schemas.microsoft.com/office/drawing/2014/main" id="{435E8080-822C-C1AF-492D-1F729ACC906C}"/>
                  </a:ext>
                </a:extLst>
              </p:cNvPr>
              <p:cNvSpPr txBox="1">
                <a:spLocks noRot="1" noChangeAspect="1" noMove="1" noResize="1" noEditPoints="1" noAdjustHandles="1" noChangeArrowheads="1" noChangeShapeType="1" noTextEdit="1"/>
              </p:cNvSpPr>
              <p:nvPr/>
            </p:nvSpPr>
            <p:spPr>
              <a:xfrm>
                <a:off x="150824" y="958734"/>
                <a:ext cx="5683051" cy="1477328"/>
              </a:xfrm>
              <a:prstGeom prst="rect">
                <a:avLst/>
              </a:prstGeom>
              <a:blipFill>
                <a:blip r:embed="rId5"/>
                <a:stretch>
                  <a:fillRect l="-966" t="-2058" r="-751" b="-5350"/>
                </a:stretch>
              </a:blipFill>
            </p:spPr>
            <p:txBody>
              <a:bodyPr/>
              <a:lstStyle/>
              <a:p>
                <a:r>
                  <a:rPr lang="en-US">
                    <a:noFill/>
                  </a:rPr>
                  <a:t> </a:t>
                </a:r>
              </a:p>
            </p:txBody>
          </p:sp>
        </mc:Fallback>
      </mc:AlternateContent>
      <p:sp>
        <p:nvSpPr>
          <p:cNvPr id="14" name="CasellaDiTesto 13">
            <a:extLst>
              <a:ext uri="{FF2B5EF4-FFF2-40B4-BE49-F238E27FC236}">
                <a16:creationId xmlns:a16="http://schemas.microsoft.com/office/drawing/2014/main" id="{72956404-9708-528B-A4D5-BD339A352015}"/>
              </a:ext>
            </a:extLst>
          </p:cNvPr>
          <p:cNvSpPr txBox="1"/>
          <p:nvPr/>
        </p:nvSpPr>
        <p:spPr>
          <a:xfrm>
            <a:off x="3020474" y="5576563"/>
            <a:ext cx="5683051" cy="523220"/>
          </a:xfrm>
          <a:prstGeom prst="rect">
            <a:avLst/>
          </a:prstGeom>
          <a:noFill/>
        </p:spPr>
        <p:txBody>
          <a:bodyPr wrap="square">
            <a:spAutoFit/>
          </a:bodyPr>
          <a:lstStyle/>
          <a:p>
            <a:pPr algn="ctr"/>
            <a:r>
              <a:rPr lang="en-US" sz="1400" i="1" dirty="0"/>
              <a:t>Amplitude of the transverse oscillation for each bunch in the rf-pulse at the interaction point normalized to the first bunch’s amplitude</a:t>
            </a:r>
          </a:p>
        </p:txBody>
      </p:sp>
      <p:pic>
        <p:nvPicPr>
          <p:cNvPr id="3" name="Immagine 2">
            <a:extLst>
              <a:ext uri="{FF2B5EF4-FFF2-40B4-BE49-F238E27FC236}">
                <a16:creationId xmlns:a16="http://schemas.microsoft.com/office/drawing/2014/main" id="{7DF8C060-D015-181D-8A8B-2BB99A120E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0001" y="2277268"/>
            <a:ext cx="4673582" cy="3338273"/>
          </a:xfrm>
          <a:prstGeom prst="rect">
            <a:avLst/>
          </a:prstGeom>
        </p:spPr>
      </p:pic>
      <p:pic>
        <p:nvPicPr>
          <p:cNvPr id="4" name="Immagine 3">
            <a:extLst>
              <a:ext uri="{FF2B5EF4-FFF2-40B4-BE49-F238E27FC236}">
                <a16:creationId xmlns:a16="http://schemas.microsoft.com/office/drawing/2014/main" id="{21FE9631-26E4-B5D5-39CB-D4044DB3F148}"/>
              </a:ext>
            </a:extLst>
          </p:cNvPr>
          <p:cNvPicPr>
            <a:picLocks noChangeAspect="1"/>
          </p:cNvPicPr>
          <p:nvPr/>
        </p:nvPicPr>
        <p:blipFill>
          <a:blip r:embed="rId7"/>
          <a:stretch>
            <a:fillRect/>
          </a:stretch>
        </p:blipFill>
        <p:spPr>
          <a:xfrm>
            <a:off x="9407139" y="5807021"/>
            <a:ext cx="2161871" cy="663496"/>
          </a:xfrm>
          <a:prstGeom prst="rect">
            <a:avLst/>
          </a:prstGeom>
        </p:spPr>
      </p:pic>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6B09C6C2-31E2-443C-02EF-9D80A6A1CAB2}"/>
                  </a:ext>
                </a:extLst>
              </p:cNvPr>
              <p:cNvSpPr txBox="1"/>
              <p:nvPr/>
            </p:nvSpPr>
            <p:spPr>
              <a:xfrm>
                <a:off x="6096000" y="958734"/>
                <a:ext cx="6170836" cy="1477328"/>
              </a:xfrm>
              <a:prstGeom prst="rect">
                <a:avLst/>
              </a:prstGeom>
              <a:noFill/>
            </p:spPr>
            <p:txBody>
              <a:bodyPr wrap="square" rtlCol="0">
                <a:spAutoFit/>
              </a:bodyPr>
              <a:lstStyle/>
              <a:p>
                <a:r>
                  <a:rPr lang="en-US" b="1" dirty="0">
                    <a:solidFill>
                      <a:schemeClr val="accent1"/>
                    </a:solidFill>
                  </a:rPr>
                  <a:t>Detuning of the HOMs</a:t>
                </a:r>
              </a:p>
              <a:p>
                <a:pPr marL="285750" indent="-285750">
                  <a:buFont typeface="Arial" panose="020B0604020202020204" pitchFamily="34" charset="0"/>
                  <a:buChar char="•"/>
                </a:pPr>
                <a:r>
                  <a:rPr lang="en-US" b="1" dirty="0"/>
                  <a:t>Unstable</a:t>
                </a:r>
                <a:r>
                  <a:rPr lang="en-US" dirty="0"/>
                  <a:t> motion if </a:t>
                </a:r>
                <a14:m>
                  <m:oMath xmlns:m="http://schemas.openxmlformats.org/officeDocument/2006/math">
                    <m:sSub>
                      <m:sSubPr>
                        <m:ctrlPr>
                          <a:rPr lang="it-IT"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𝐻𝑂𝑀</m:t>
                        </m:r>
                      </m:sub>
                    </m:sSub>
                    <m:r>
                      <a:rPr lang="it-IT" i="1" dirty="0">
                        <a:latin typeface="Cambria Math" panose="02040503050406030204" pitchFamily="18" charset="0"/>
                      </a:rPr>
                      <m:t>/</m:t>
                    </m:r>
                    <m:sSub>
                      <m:sSubPr>
                        <m:ctrlPr>
                          <a:rPr lang="it-IT" i="1" dirty="0">
                            <a:latin typeface="Cambria Math" panose="02040503050406030204" pitchFamily="18" charset="0"/>
                          </a:rPr>
                        </m:ctrlPr>
                      </m:sSubPr>
                      <m:e>
                        <m:r>
                          <a:rPr lang="it-IT" i="1" dirty="0">
                            <a:latin typeface="Cambria Math" panose="02040503050406030204" pitchFamily="18" charset="0"/>
                          </a:rPr>
                          <m:t>𝑓</m:t>
                        </m:r>
                      </m:e>
                      <m:sub>
                        <m:r>
                          <a:rPr lang="it-IT" i="1" dirty="0">
                            <a:latin typeface="Cambria Math" panose="02040503050406030204" pitchFamily="18" charset="0"/>
                          </a:rPr>
                          <m:t>𝑏</m:t>
                        </m:r>
                      </m:sub>
                    </m:sSub>
                  </m:oMath>
                </a14:m>
                <a:r>
                  <a:rPr lang="en-US" dirty="0"/>
                  <a:t> is close to an integer</a:t>
                </a:r>
              </a:p>
              <a:p>
                <a:pPr marL="285750" indent="-285750">
                  <a:buFont typeface="Arial" panose="020B0604020202020204" pitchFamily="34" charset="0"/>
                  <a:buChar char="•"/>
                </a:pPr>
                <a:r>
                  <a:rPr lang="en-US" dirty="0"/>
                  <a:t>Mitigation through frequency </a:t>
                </a:r>
                <a:r>
                  <a:rPr lang="en-US" b="1" dirty="0"/>
                  <a:t>spread</a:t>
                </a:r>
                <a:r>
                  <a:rPr lang="en-US" dirty="0"/>
                  <a:t> (or </a:t>
                </a:r>
                <a:r>
                  <a:rPr lang="en-US" i="1" dirty="0"/>
                  <a:t>detuning</a:t>
                </a:r>
                <a:r>
                  <a:rPr lang="en-US" dirty="0"/>
                  <a:t>)</a:t>
                </a:r>
              </a:p>
              <a:p>
                <a:pPr marL="285750" indent="-285750">
                  <a:buFont typeface="Arial" panose="020B0604020202020204" pitchFamily="34" charset="0"/>
                  <a:buChar char="•"/>
                </a:pPr>
                <a:r>
                  <a:rPr lang="en-US" dirty="0"/>
                  <a:t>Small </a:t>
                </a:r>
                <a:r>
                  <a:rPr lang="en-US" b="1" dirty="0"/>
                  <a:t>variations</a:t>
                </a:r>
                <a:r>
                  <a:rPr lang="en-US" dirty="0"/>
                  <a:t> of the geometry: HOMs exhibit different </a:t>
                </a:r>
                <a:r>
                  <a:rPr lang="en-US" b="1" dirty="0"/>
                  <a:t>random</a:t>
                </a:r>
                <a:r>
                  <a:rPr lang="en-US" dirty="0"/>
                  <a:t> frequencies in subsequent sections</a:t>
                </a:r>
              </a:p>
            </p:txBody>
          </p:sp>
        </mc:Choice>
        <mc:Fallback xmlns="">
          <p:sp>
            <p:nvSpPr>
              <p:cNvPr id="5" name="CasellaDiTesto 4">
                <a:extLst>
                  <a:ext uri="{FF2B5EF4-FFF2-40B4-BE49-F238E27FC236}">
                    <a16:creationId xmlns:a16="http://schemas.microsoft.com/office/drawing/2014/main" id="{6B09C6C2-31E2-443C-02EF-9D80A6A1CAB2}"/>
                  </a:ext>
                </a:extLst>
              </p:cNvPr>
              <p:cNvSpPr txBox="1">
                <a:spLocks noRot="1" noChangeAspect="1" noMove="1" noResize="1" noEditPoints="1" noAdjustHandles="1" noChangeArrowheads="1" noChangeShapeType="1" noTextEdit="1"/>
              </p:cNvSpPr>
              <p:nvPr/>
            </p:nvSpPr>
            <p:spPr>
              <a:xfrm>
                <a:off x="6096000" y="958734"/>
                <a:ext cx="6170836" cy="1477328"/>
              </a:xfrm>
              <a:prstGeom prst="rect">
                <a:avLst/>
              </a:prstGeom>
              <a:blipFill>
                <a:blip r:embed="rId8"/>
                <a:stretch>
                  <a:fillRect l="-791" t="-2058" b="-5350"/>
                </a:stretch>
              </a:blipFill>
            </p:spPr>
            <p:txBody>
              <a:bodyPr/>
              <a:lstStyle/>
              <a:p>
                <a:r>
                  <a:rPr lang="en-US">
                    <a:noFill/>
                  </a:rPr>
                  <a:t> </a:t>
                </a:r>
              </a:p>
            </p:txBody>
          </p:sp>
        </mc:Fallback>
      </mc:AlternateContent>
      <p:pic>
        <p:nvPicPr>
          <p:cNvPr id="6" name="Immagine 5">
            <a:extLst>
              <a:ext uri="{FF2B5EF4-FFF2-40B4-BE49-F238E27FC236}">
                <a16:creationId xmlns:a16="http://schemas.microsoft.com/office/drawing/2014/main" id="{340B6E80-3A89-BB42-041A-04CD5A0BD5A2}"/>
              </a:ext>
            </a:extLst>
          </p:cNvPr>
          <p:cNvPicPr>
            <a:picLocks noChangeAspect="1"/>
          </p:cNvPicPr>
          <p:nvPr/>
        </p:nvPicPr>
        <p:blipFill rotWithShape="1">
          <a:blip r:embed="rId9"/>
          <a:srcRect r="63469"/>
          <a:stretch/>
        </p:blipFill>
        <p:spPr>
          <a:xfrm rot="5400000">
            <a:off x="10767766" y="2451954"/>
            <a:ext cx="1142652" cy="1502615"/>
          </a:xfrm>
          <a:prstGeom prst="rect">
            <a:avLst/>
          </a:prstGeom>
        </p:spPr>
      </p:pic>
      <p:pic>
        <p:nvPicPr>
          <p:cNvPr id="9" name="Immagine 8">
            <a:extLst>
              <a:ext uri="{FF2B5EF4-FFF2-40B4-BE49-F238E27FC236}">
                <a16:creationId xmlns:a16="http://schemas.microsoft.com/office/drawing/2014/main" id="{437123C8-986E-092D-714C-19589FFCB08F}"/>
              </a:ext>
            </a:extLst>
          </p:cNvPr>
          <p:cNvPicPr>
            <a:picLocks noChangeAspect="1"/>
          </p:cNvPicPr>
          <p:nvPr/>
        </p:nvPicPr>
        <p:blipFill>
          <a:blip r:embed="rId10"/>
          <a:stretch>
            <a:fillRect/>
          </a:stretch>
        </p:blipFill>
        <p:spPr>
          <a:xfrm>
            <a:off x="150824" y="6147430"/>
            <a:ext cx="4273222" cy="311294"/>
          </a:xfrm>
          <a:prstGeom prst="rect">
            <a:avLst/>
          </a:prstGeom>
        </p:spPr>
      </p:pic>
    </p:spTree>
    <p:extLst>
      <p:ext uri="{BB962C8B-B14F-4D97-AF65-F5344CB8AC3E}">
        <p14:creationId xmlns:p14="http://schemas.microsoft.com/office/powerpoint/2010/main" val="29659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47B655A-B75C-88C3-CC63-62CD75B2536D}"/>
              </a:ext>
            </a:extLst>
          </p:cNvPr>
          <p:cNvPicPr>
            <a:picLocks noChangeAspect="1"/>
          </p:cNvPicPr>
          <p:nvPr/>
        </p:nvPicPr>
        <p:blipFill>
          <a:blip r:embed="rId3"/>
          <a:stretch>
            <a:fillRect/>
          </a:stretch>
        </p:blipFill>
        <p:spPr>
          <a:xfrm>
            <a:off x="9316986" y="4739327"/>
            <a:ext cx="2329582" cy="1663987"/>
          </a:xfrm>
          <a:prstGeom prst="rect">
            <a:avLst/>
          </a:prstGeom>
        </p:spPr>
      </p:pic>
      <p:sp>
        <p:nvSpPr>
          <p:cNvPr id="2" name="Titolo 1">
            <a:extLst>
              <a:ext uri="{FF2B5EF4-FFF2-40B4-BE49-F238E27FC236}">
                <a16:creationId xmlns:a16="http://schemas.microsoft.com/office/drawing/2014/main" id="{2584B25D-C7DA-4A91-A688-376A0D6E930F}"/>
              </a:ext>
            </a:extLst>
          </p:cNvPr>
          <p:cNvSpPr>
            <a:spLocks noGrp="1"/>
          </p:cNvSpPr>
          <p:nvPr>
            <p:ph type="title"/>
          </p:nvPr>
        </p:nvSpPr>
        <p:spPr/>
        <p:txBody>
          <a:bodyPr/>
          <a:lstStyle/>
          <a:p>
            <a:r>
              <a:rPr lang="en-US" dirty="0"/>
              <a:t>More Applications</a:t>
            </a:r>
          </a:p>
        </p:txBody>
      </p:sp>
      <p:sp>
        <p:nvSpPr>
          <p:cNvPr id="3" name="Segnaposto numero diapositiva 2">
            <a:extLst>
              <a:ext uri="{FF2B5EF4-FFF2-40B4-BE49-F238E27FC236}">
                <a16:creationId xmlns:a16="http://schemas.microsoft.com/office/drawing/2014/main" id="{9ECC8E91-91AE-4BD8-A43C-CFA707EEE0A6}"/>
              </a:ext>
            </a:extLst>
          </p:cNvPr>
          <p:cNvSpPr>
            <a:spLocks noGrp="1"/>
          </p:cNvSpPr>
          <p:nvPr>
            <p:ph type="sldNum" sz="quarter" idx="12"/>
          </p:nvPr>
        </p:nvSpPr>
        <p:spPr/>
        <p:txBody>
          <a:bodyPr/>
          <a:lstStyle/>
          <a:p>
            <a:fld id="{1B6D9910-E225-46A3-9BED-ED920682445F}" type="slidenum">
              <a:rPr lang="en-US" smtClean="0"/>
              <a:t>15</a:t>
            </a:fld>
            <a:endParaRPr lang="en-US"/>
          </a:p>
        </p:txBody>
      </p:sp>
      <p:sp>
        <p:nvSpPr>
          <p:cNvPr id="8" name="CasellaDiTesto 7">
            <a:extLst>
              <a:ext uri="{FF2B5EF4-FFF2-40B4-BE49-F238E27FC236}">
                <a16:creationId xmlns:a16="http://schemas.microsoft.com/office/drawing/2014/main" id="{7D84AAE5-8315-458C-955E-6B5A2483BF85}"/>
              </a:ext>
            </a:extLst>
          </p:cNvPr>
          <p:cNvSpPr txBox="1"/>
          <p:nvPr/>
        </p:nvSpPr>
        <p:spPr>
          <a:xfrm>
            <a:off x="151182" y="1009615"/>
            <a:ext cx="11495386" cy="1754326"/>
          </a:xfrm>
          <a:prstGeom prst="rect">
            <a:avLst/>
          </a:prstGeom>
          <a:noFill/>
        </p:spPr>
        <p:txBody>
          <a:bodyPr wrap="square" rtlCol="0">
            <a:spAutoFit/>
          </a:bodyPr>
          <a:lstStyle/>
          <a:p>
            <a:r>
              <a:rPr lang="en-US" dirty="0"/>
              <a:t>Additional </a:t>
            </a:r>
            <a:r>
              <a:rPr lang="en-US" b="1" dirty="0"/>
              <a:t>applications</a:t>
            </a:r>
            <a:r>
              <a:rPr lang="en-US" dirty="0"/>
              <a:t> can benefit from the fast simulation framework developed in the code</a:t>
            </a:r>
          </a:p>
          <a:p>
            <a:pPr marL="342900" indent="-342900">
              <a:buFont typeface="Arial" panose="020B0604020202020204" pitchFamily="34" charset="0"/>
              <a:buChar char="•"/>
            </a:pPr>
            <a:r>
              <a:rPr lang="en-US" dirty="0"/>
              <a:t>Investigation of SR and LRWF effects </a:t>
            </a:r>
            <a:r>
              <a:rPr lang="en-US" b="1" dirty="0"/>
              <a:t>simultaneously </a:t>
            </a:r>
            <a:r>
              <a:rPr lang="en-US" dirty="0"/>
              <a:t>(</a:t>
            </a:r>
            <a:r>
              <a:rPr lang="it-IT" i="1" dirty="0"/>
              <a:t>e.g.</a:t>
            </a:r>
            <a:r>
              <a:rPr lang="it-IT" dirty="0"/>
              <a:t> </a:t>
            </a:r>
            <a:r>
              <a:rPr lang="en-US" dirty="0"/>
              <a:t>multi-bunch operation of UCXFEL)</a:t>
            </a:r>
          </a:p>
          <a:p>
            <a:pPr marL="342900" indent="-342900">
              <a:buFont typeface="Arial" panose="020B0604020202020204" pitchFamily="34" charset="0"/>
              <a:buChar char="•"/>
            </a:pPr>
            <a:r>
              <a:rPr lang="en-US" dirty="0"/>
              <a:t>Energy spread induced by the </a:t>
            </a:r>
            <a:r>
              <a:rPr lang="en-US" b="1" dirty="0"/>
              <a:t>resistive wall</a:t>
            </a:r>
            <a:r>
              <a:rPr lang="en-US" dirty="0"/>
              <a:t> wakefields flat </a:t>
            </a:r>
            <a:r>
              <a:rPr lang="en-US" i="1" dirty="0"/>
              <a:t>undulators</a:t>
            </a:r>
            <a:r>
              <a:rPr lang="en-US" dirty="0"/>
              <a:t> (IPAC23)</a:t>
            </a:r>
          </a:p>
          <a:p>
            <a:pPr marL="342900" indent="-342900">
              <a:buFont typeface="Arial" panose="020B0604020202020204" pitchFamily="34" charset="0"/>
              <a:buChar char="•"/>
            </a:pPr>
            <a:r>
              <a:rPr lang="it-IT" dirty="0" err="1"/>
              <a:t>SRWFs</a:t>
            </a:r>
            <a:r>
              <a:rPr lang="it-IT" dirty="0"/>
              <a:t> in multi-driver </a:t>
            </a:r>
            <a:r>
              <a:rPr lang="it-IT" b="1" dirty="0" err="1"/>
              <a:t>comb</a:t>
            </a:r>
            <a:r>
              <a:rPr lang="it-IT" b="1" dirty="0"/>
              <a:t> </a:t>
            </a:r>
            <a:r>
              <a:rPr lang="it-IT" b="1" dirty="0" err="1"/>
              <a:t>beams</a:t>
            </a:r>
            <a:r>
              <a:rPr lang="it-IT" dirty="0"/>
              <a:t> for PWFA </a:t>
            </a:r>
            <a:r>
              <a:rPr lang="it-IT" dirty="0" err="1"/>
              <a:t>injector</a:t>
            </a:r>
            <a:r>
              <a:rPr lang="it-IT" dirty="0"/>
              <a:t> </a:t>
            </a:r>
            <a:r>
              <a:rPr lang="it-IT" dirty="0" err="1"/>
              <a:t>schemes</a:t>
            </a:r>
            <a:r>
              <a:rPr lang="it-IT" dirty="0"/>
              <a:t> </a:t>
            </a:r>
            <a:endParaRPr lang="it-IT" i="1" dirty="0"/>
          </a:p>
          <a:p>
            <a:pPr marL="342900" indent="-342900">
              <a:buFont typeface="Arial" panose="020B0604020202020204" pitchFamily="34" charset="0"/>
              <a:buChar char="•"/>
            </a:pPr>
            <a:r>
              <a:rPr lang="en-US" dirty="0"/>
              <a:t>BNS damping introduced by the slice-dependent transverse focusing in </a:t>
            </a:r>
            <a:r>
              <a:rPr lang="en-US" b="1" dirty="0"/>
              <a:t>rectangular DWA slabs</a:t>
            </a:r>
            <a:r>
              <a:rPr lang="en-US" dirty="0"/>
              <a:t> with alternating orientation</a:t>
            </a:r>
          </a:p>
        </p:txBody>
      </p:sp>
      <p:pic>
        <p:nvPicPr>
          <p:cNvPr id="19" name="Immagine 18"/>
          <p:cNvPicPr>
            <a:picLocks noChangeAspect="1"/>
          </p:cNvPicPr>
          <p:nvPr/>
        </p:nvPicPr>
        <p:blipFill rotWithShape="1">
          <a:blip r:embed="rId4"/>
          <a:srcRect t="3527"/>
          <a:stretch/>
        </p:blipFill>
        <p:spPr>
          <a:xfrm>
            <a:off x="4331633" y="5275958"/>
            <a:ext cx="3511551" cy="732560"/>
          </a:xfrm>
          <a:prstGeom prst="rect">
            <a:avLst/>
          </a:prstGeom>
        </p:spPr>
      </p:pic>
      <p:pic>
        <p:nvPicPr>
          <p:cNvPr id="4" name="Immagine 3"/>
          <p:cNvPicPr>
            <a:picLocks noChangeAspect="1"/>
          </p:cNvPicPr>
          <p:nvPr/>
        </p:nvPicPr>
        <p:blipFill>
          <a:blip r:embed="rId5"/>
          <a:stretch>
            <a:fillRect/>
          </a:stretch>
        </p:blipFill>
        <p:spPr>
          <a:xfrm>
            <a:off x="4475292" y="5997838"/>
            <a:ext cx="3139815" cy="448021"/>
          </a:xfrm>
          <a:prstGeom prst="rect">
            <a:avLst/>
          </a:prstGeom>
        </p:spPr>
      </p:pic>
      <p:pic>
        <p:nvPicPr>
          <p:cNvPr id="11" name="Immagine 10">
            <a:extLst>
              <a:ext uri="{FF2B5EF4-FFF2-40B4-BE49-F238E27FC236}">
                <a16:creationId xmlns:a16="http://schemas.microsoft.com/office/drawing/2014/main" id="{25DD034B-D2EB-DA4F-1FD0-41B64124152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1302" y="2733175"/>
            <a:ext cx="2461875" cy="1538672"/>
          </a:xfrm>
          <a:prstGeom prst="rect">
            <a:avLst/>
          </a:prstGeom>
        </p:spPr>
      </p:pic>
      <p:pic>
        <p:nvPicPr>
          <p:cNvPr id="12" name="Immagine 11">
            <a:extLst>
              <a:ext uri="{FF2B5EF4-FFF2-40B4-BE49-F238E27FC236}">
                <a16:creationId xmlns:a16="http://schemas.microsoft.com/office/drawing/2014/main" id="{9C135495-1854-879D-F02D-9196B77EB48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157807" y="2739265"/>
            <a:ext cx="2461875" cy="1538672"/>
          </a:xfrm>
          <a:prstGeom prst="rect">
            <a:avLst/>
          </a:prstGeom>
        </p:spPr>
      </p:pic>
      <p:pic>
        <p:nvPicPr>
          <p:cNvPr id="6" name="Immagine 5">
            <a:extLst>
              <a:ext uri="{FF2B5EF4-FFF2-40B4-BE49-F238E27FC236}">
                <a16:creationId xmlns:a16="http://schemas.microsoft.com/office/drawing/2014/main" id="{A351AC5F-1E61-52CC-7AEB-A8D79F06EE55}"/>
              </a:ext>
            </a:extLst>
          </p:cNvPr>
          <p:cNvPicPr>
            <a:picLocks noChangeAspect="1"/>
          </p:cNvPicPr>
          <p:nvPr/>
        </p:nvPicPr>
        <p:blipFill>
          <a:blip r:embed="rId8"/>
          <a:stretch>
            <a:fillRect/>
          </a:stretch>
        </p:blipFill>
        <p:spPr>
          <a:xfrm>
            <a:off x="392338" y="5292764"/>
            <a:ext cx="3893088" cy="534345"/>
          </a:xfrm>
          <a:prstGeom prst="rect">
            <a:avLst/>
          </a:prstGeom>
        </p:spPr>
      </p:pic>
      <p:pic>
        <p:nvPicPr>
          <p:cNvPr id="9" name="Immagine 8">
            <a:extLst>
              <a:ext uri="{FF2B5EF4-FFF2-40B4-BE49-F238E27FC236}">
                <a16:creationId xmlns:a16="http://schemas.microsoft.com/office/drawing/2014/main" id="{05061500-E0FB-CD1C-D6D9-D8DA6A44D0C3}"/>
              </a:ext>
            </a:extLst>
          </p:cNvPr>
          <p:cNvPicPr>
            <a:picLocks noChangeAspect="1"/>
          </p:cNvPicPr>
          <p:nvPr/>
        </p:nvPicPr>
        <p:blipFill>
          <a:blip r:embed="rId9"/>
          <a:stretch>
            <a:fillRect/>
          </a:stretch>
        </p:blipFill>
        <p:spPr>
          <a:xfrm>
            <a:off x="315339" y="5827109"/>
            <a:ext cx="3595810" cy="505723"/>
          </a:xfrm>
          <a:prstGeom prst="rect">
            <a:avLst/>
          </a:prstGeom>
        </p:spPr>
      </p:pic>
      <p:pic>
        <p:nvPicPr>
          <p:cNvPr id="13" name="Immagine 12">
            <a:extLst>
              <a:ext uri="{FF2B5EF4-FFF2-40B4-BE49-F238E27FC236}">
                <a16:creationId xmlns:a16="http://schemas.microsoft.com/office/drawing/2014/main" id="{604257E0-6BFE-5124-34B4-68F93C9047D5}"/>
              </a:ext>
            </a:extLst>
          </p:cNvPr>
          <p:cNvPicPr>
            <a:picLocks noChangeAspect="1"/>
          </p:cNvPicPr>
          <p:nvPr/>
        </p:nvPicPr>
        <p:blipFill>
          <a:blip r:embed="rId10"/>
          <a:stretch>
            <a:fillRect/>
          </a:stretch>
        </p:blipFill>
        <p:spPr>
          <a:xfrm>
            <a:off x="9205149" y="2485285"/>
            <a:ext cx="2329582" cy="1634747"/>
          </a:xfrm>
          <a:prstGeom prst="rect">
            <a:avLst/>
          </a:prstGeom>
        </p:spPr>
      </p:pic>
      <p:pic>
        <p:nvPicPr>
          <p:cNvPr id="15" name="Immagine 14">
            <a:extLst>
              <a:ext uri="{FF2B5EF4-FFF2-40B4-BE49-F238E27FC236}">
                <a16:creationId xmlns:a16="http://schemas.microsoft.com/office/drawing/2014/main" id="{4DF4F6F1-14F2-8E59-58AA-70A2E91ABFD0}"/>
              </a:ext>
            </a:extLst>
          </p:cNvPr>
          <p:cNvPicPr>
            <a:picLocks noChangeAspect="1"/>
          </p:cNvPicPr>
          <p:nvPr/>
        </p:nvPicPr>
        <p:blipFill>
          <a:blip r:embed="rId11"/>
          <a:stretch>
            <a:fillRect/>
          </a:stretch>
        </p:blipFill>
        <p:spPr>
          <a:xfrm>
            <a:off x="6650858" y="2580475"/>
            <a:ext cx="2329582" cy="1356377"/>
          </a:xfrm>
          <a:prstGeom prst="rect">
            <a:avLst/>
          </a:prstGeom>
        </p:spPr>
      </p:pic>
      <p:pic>
        <p:nvPicPr>
          <p:cNvPr id="17" name="Immagine 16">
            <a:extLst>
              <a:ext uri="{FF2B5EF4-FFF2-40B4-BE49-F238E27FC236}">
                <a16:creationId xmlns:a16="http://schemas.microsoft.com/office/drawing/2014/main" id="{09704686-720F-78F2-C48F-753468850E67}"/>
              </a:ext>
            </a:extLst>
          </p:cNvPr>
          <p:cNvPicPr>
            <a:picLocks noChangeAspect="1"/>
          </p:cNvPicPr>
          <p:nvPr/>
        </p:nvPicPr>
        <p:blipFill>
          <a:blip r:embed="rId12"/>
          <a:stretch>
            <a:fillRect/>
          </a:stretch>
        </p:blipFill>
        <p:spPr>
          <a:xfrm>
            <a:off x="6650858" y="4581587"/>
            <a:ext cx="4329976" cy="325118"/>
          </a:xfrm>
          <a:prstGeom prst="rect">
            <a:avLst/>
          </a:prstGeom>
        </p:spPr>
      </p:pic>
      <p:pic>
        <p:nvPicPr>
          <p:cNvPr id="20" name="Immagine 19">
            <a:extLst>
              <a:ext uri="{FF2B5EF4-FFF2-40B4-BE49-F238E27FC236}">
                <a16:creationId xmlns:a16="http://schemas.microsoft.com/office/drawing/2014/main" id="{85DD8E41-1EC4-DC54-A4BB-23CB6561D4CB}"/>
              </a:ext>
            </a:extLst>
          </p:cNvPr>
          <p:cNvPicPr>
            <a:picLocks noChangeAspect="1"/>
          </p:cNvPicPr>
          <p:nvPr/>
        </p:nvPicPr>
        <p:blipFill>
          <a:blip r:embed="rId13"/>
          <a:stretch>
            <a:fillRect/>
          </a:stretch>
        </p:blipFill>
        <p:spPr>
          <a:xfrm>
            <a:off x="6650858" y="4107953"/>
            <a:ext cx="4578259" cy="430031"/>
          </a:xfrm>
          <a:prstGeom prst="rect">
            <a:avLst/>
          </a:prstGeom>
        </p:spPr>
      </p:pic>
      <p:pic>
        <p:nvPicPr>
          <p:cNvPr id="22" name="Immagine 21">
            <a:extLst>
              <a:ext uri="{FF2B5EF4-FFF2-40B4-BE49-F238E27FC236}">
                <a16:creationId xmlns:a16="http://schemas.microsoft.com/office/drawing/2014/main" id="{C229FB6E-24F2-4387-D8C9-59A79DA47297}"/>
              </a:ext>
            </a:extLst>
          </p:cNvPr>
          <p:cNvPicPr>
            <a:picLocks noChangeAspect="1"/>
          </p:cNvPicPr>
          <p:nvPr/>
        </p:nvPicPr>
        <p:blipFill>
          <a:blip r:embed="rId14"/>
          <a:stretch>
            <a:fillRect/>
          </a:stretch>
        </p:blipFill>
        <p:spPr>
          <a:xfrm>
            <a:off x="660268" y="4414854"/>
            <a:ext cx="3625158" cy="532020"/>
          </a:xfrm>
          <a:prstGeom prst="rect">
            <a:avLst/>
          </a:prstGeom>
        </p:spPr>
      </p:pic>
    </p:spTree>
    <p:extLst>
      <p:ext uri="{BB962C8B-B14F-4D97-AF65-F5344CB8AC3E}">
        <p14:creationId xmlns:p14="http://schemas.microsoft.com/office/powerpoint/2010/main" val="414906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25C356-AD4F-8F1C-84B1-9EF48A3F5338}"/>
              </a:ext>
            </a:extLst>
          </p:cNvPr>
          <p:cNvSpPr>
            <a:spLocks noGrp="1"/>
          </p:cNvSpPr>
          <p:nvPr>
            <p:ph type="title"/>
          </p:nvPr>
        </p:nvSpPr>
        <p:spPr/>
        <p:txBody>
          <a:bodyPr/>
          <a:lstStyle/>
          <a:p>
            <a:r>
              <a:rPr lang="it-IT" dirty="0" err="1"/>
              <a:t>Conclusions</a:t>
            </a:r>
            <a:endParaRPr lang="en-US" dirty="0"/>
          </a:p>
        </p:txBody>
      </p:sp>
      <p:sp>
        <p:nvSpPr>
          <p:cNvPr id="3" name="Segnaposto data 2">
            <a:extLst>
              <a:ext uri="{FF2B5EF4-FFF2-40B4-BE49-F238E27FC236}">
                <a16:creationId xmlns:a16="http://schemas.microsoft.com/office/drawing/2014/main" id="{AC180172-24AC-17FA-EF7B-CCB513E5C888}"/>
              </a:ext>
            </a:extLst>
          </p:cNvPr>
          <p:cNvSpPr>
            <a:spLocks noGrp="1"/>
          </p:cNvSpPr>
          <p:nvPr>
            <p:ph type="dt" sz="half" idx="10"/>
          </p:nvPr>
        </p:nvSpPr>
        <p:spPr/>
        <p:txBody>
          <a:bodyPr/>
          <a:lstStyle/>
          <a:p>
            <a:fld id="{A0E2FA76-88C5-F640-8681-A024AEFF50BD}" type="datetime1">
              <a:rPr lang="en-US" smtClean="0"/>
              <a:t>10/12/2023</a:t>
            </a:fld>
            <a:endParaRPr lang="en-US"/>
          </a:p>
        </p:txBody>
      </p:sp>
      <p:sp>
        <p:nvSpPr>
          <p:cNvPr id="4" name="Segnaposto piè di pagina 3">
            <a:extLst>
              <a:ext uri="{FF2B5EF4-FFF2-40B4-BE49-F238E27FC236}">
                <a16:creationId xmlns:a16="http://schemas.microsoft.com/office/drawing/2014/main" id="{6118C08E-4E7E-68A5-17B1-331FE4AAC19A}"/>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E5985B2E-89C0-D479-C413-DEF558A247F9}"/>
              </a:ext>
            </a:extLst>
          </p:cNvPr>
          <p:cNvSpPr>
            <a:spLocks noGrp="1"/>
          </p:cNvSpPr>
          <p:nvPr>
            <p:ph type="sldNum" sz="quarter" idx="12"/>
          </p:nvPr>
        </p:nvSpPr>
        <p:spPr/>
        <p:txBody>
          <a:bodyPr/>
          <a:lstStyle/>
          <a:p>
            <a:fld id="{921CBE81-14BD-7343-B359-01BCBA3179F9}" type="slidenum">
              <a:rPr lang="en-US" smtClean="0"/>
              <a:t>16</a:t>
            </a:fld>
            <a:endParaRPr lang="en-US"/>
          </a:p>
        </p:txBody>
      </p:sp>
      <p:sp>
        <p:nvSpPr>
          <p:cNvPr id="6" name="CasellaDiTesto 5">
            <a:extLst>
              <a:ext uri="{FF2B5EF4-FFF2-40B4-BE49-F238E27FC236}">
                <a16:creationId xmlns:a16="http://schemas.microsoft.com/office/drawing/2014/main" id="{DFDF7161-0FE7-0531-9FA9-82E0D8FD3D41}"/>
              </a:ext>
            </a:extLst>
          </p:cNvPr>
          <p:cNvSpPr txBox="1"/>
          <p:nvPr/>
        </p:nvSpPr>
        <p:spPr>
          <a:xfrm>
            <a:off x="4088330" y="929964"/>
            <a:ext cx="7926051" cy="646331"/>
          </a:xfrm>
          <a:prstGeom prst="rect">
            <a:avLst/>
          </a:prstGeom>
          <a:noFill/>
        </p:spPr>
        <p:txBody>
          <a:bodyPr wrap="square" rtlCol="0">
            <a:spAutoFit/>
          </a:bodyPr>
          <a:lstStyle/>
          <a:p>
            <a:pPr algn="r"/>
            <a:r>
              <a:rPr lang="en-US" i="0" dirty="0">
                <a:solidFill>
                  <a:schemeClr val="accent2"/>
                </a:solidFill>
                <a:effectLst/>
                <a:latin typeface="+mj-lt"/>
              </a:rPr>
              <a:t>15th Workshop on Breakdown Science and High Gradient Technology,</a:t>
            </a:r>
          </a:p>
          <a:p>
            <a:pPr algn="r"/>
            <a:r>
              <a:rPr lang="en-US" i="0" dirty="0">
                <a:solidFill>
                  <a:schemeClr val="accent2"/>
                </a:solidFill>
                <a:effectLst/>
                <a:latin typeface="+mj-lt"/>
              </a:rPr>
              <a:t>16-20 Oct 23</a:t>
            </a:r>
          </a:p>
        </p:txBody>
      </p:sp>
      <p:sp>
        <p:nvSpPr>
          <p:cNvPr id="7" name="CasellaDiTesto 6">
            <a:extLst>
              <a:ext uri="{FF2B5EF4-FFF2-40B4-BE49-F238E27FC236}">
                <a16:creationId xmlns:a16="http://schemas.microsoft.com/office/drawing/2014/main" id="{87A437C8-2DA8-756F-FA8A-116C2100D210}"/>
              </a:ext>
            </a:extLst>
          </p:cNvPr>
          <p:cNvSpPr txBox="1"/>
          <p:nvPr/>
        </p:nvSpPr>
        <p:spPr>
          <a:xfrm>
            <a:off x="202130" y="1433100"/>
            <a:ext cx="8662737"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Acceleration in </a:t>
            </a:r>
            <a:r>
              <a:rPr lang="en-US" b="1" dirty="0"/>
              <a:t>high gradient structures</a:t>
            </a:r>
            <a:r>
              <a:rPr lang="en-US" dirty="0"/>
              <a:t> introduces several challenges for the beam dynamics</a:t>
            </a:r>
          </a:p>
          <a:p>
            <a:pPr marL="285750" indent="-285750">
              <a:buFont typeface="Arial" panose="020B0604020202020204" pitchFamily="34" charset="0"/>
              <a:buChar char="•"/>
            </a:pPr>
            <a:r>
              <a:rPr lang="en-US" dirty="0"/>
              <a:t>Strong </a:t>
            </a:r>
            <a:r>
              <a:rPr lang="en-US" b="1" dirty="0"/>
              <a:t>self-induced electromagnetic fields</a:t>
            </a:r>
            <a:r>
              <a:rPr lang="en-US" dirty="0"/>
              <a:t> require to be investigated to ensure the expected quality</a:t>
            </a:r>
          </a:p>
          <a:p>
            <a:pPr marL="285750" indent="-285750">
              <a:buFont typeface="Arial" panose="020B0604020202020204" pitchFamily="34" charset="0"/>
              <a:buChar char="•"/>
            </a:pPr>
            <a:r>
              <a:rPr lang="en-US" dirty="0"/>
              <a:t>MILES has proved to be an </a:t>
            </a:r>
            <a:r>
              <a:rPr lang="en-US" b="1" dirty="0"/>
              <a:t>efficient tool</a:t>
            </a:r>
            <a:r>
              <a:rPr lang="en-US" dirty="0"/>
              <a:t> for the evaluation of advanced facilities under design: successful  benchmark with widely used codes</a:t>
            </a:r>
          </a:p>
          <a:p>
            <a:pPr marL="285750" indent="-285750">
              <a:buFont typeface="Arial" panose="020B0604020202020204" pitchFamily="34" charset="0"/>
              <a:buChar char="•"/>
            </a:pPr>
            <a:r>
              <a:rPr lang="en-US" dirty="0"/>
              <a:t>Example of </a:t>
            </a:r>
            <a:r>
              <a:rPr lang="en-US" b="1" dirty="0"/>
              <a:t>applications</a:t>
            </a:r>
            <a:r>
              <a:rPr lang="en-US" dirty="0"/>
              <a:t> we have worked on and new studies that we are aiming to perform</a:t>
            </a:r>
          </a:p>
        </p:txBody>
      </p:sp>
      <p:sp>
        <p:nvSpPr>
          <p:cNvPr id="8" name="Rectangle 8">
            <a:extLst>
              <a:ext uri="{FF2B5EF4-FFF2-40B4-BE49-F238E27FC236}">
                <a16:creationId xmlns:a16="http://schemas.microsoft.com/office/drawing/2014/main" id="{5704B58B-E0E4-2066-8D86-0DA976178A73}"/>
              </a:ext>
            </a:extLst>
          </p:cNvPr>
          <p:cNvSpPr/>
          <p:nvPr/>
        </p:nvSpPr>
        <p:spPr>
          <a:xfrm>
            <a:off x="480785" y="4938861"/>
            <a:ext cx="4335309" cy="830997"/>
          </a:xfrm>
          <a:prstGeom prst="rect">
            <a:avLst/>
          </a:prstGeom>
          <a:ln w="19050">
            <a:noFill/>
          </a:ln>
        </p:spPr>
        <p:txBody>
          <a:bodyPr wrap="square">
            <a:spAutoFit/>
          </a:bodyPr>
          <a:lstStyle/>
          <a:p>
            <a:pPr algn="r"/>
            <a:r>
              <a:rPr lang="en-US" sz="2400" b="1" dirty="0">
                <a:solidFill>
                  <a:schemeClr val="accent2"/>
                </a:solidFill>
              </a:rPr>
              <a:t>Thank you for your attention</a:t>
            </a:r>
          </a:p>
          <a:p>
            <a:pPr algn="r"/>
            <a:r>
              <a:rPr lang="en-US" sz="2400" b="1" dirty="0">
                <a:solidFill>
                  <a:schemeClr val="accent3"/>
                </a:solidFill>
              </a:rPr>
              <a:t>(Questions are welcome)</a:t>
            </a:r>
          </a:p>
        </p:txBody>
      </p:sp>
      <p:sp>
        <p:nvSpPr>
          <p:cNvPr id="9" name="CasellaDiTesto 8">
            <a:extLst>
              <a:ext uri="{FF2B5EF4-FFF2-40B4-BE49-F238E27FC236}">
                <a16:creationId xmlns:a16="http://schemas.microsoft.com/office/drawing/2014/main" id="{C2CA4D38-F378-28E3-A6C6-76E9AE1B3B4F}"/>
              </a:ext>
            </a:extLst>
          </p:cNvPr>
          <p:cNvSpPr txBox="1"/>
          <p:nvPr/>
        </p:nvSpPr>
        <p:spPr>
          <a:xfrm>
            <a:off x="7304481" y="6032527"/>
            <a:ext cx="4898238" cy="461665"/>
          </a:xfrm>
          <a:prstGeom prst="rect">
            <a:avLst/>
          </a:prstGeom>
          <a:noFill/>
        </p:spPr>
        <p:txBody>
          <a:bodyPr wrap="square">
            <a:spAutoFit/>
          </a:bodyPr>
          <a:lstStyle/>
          <a:p>
            <a:pPr algn="r"/>
            <a:r>
              <a:rPr lang="en-US" sz="1200" b="0" i="0" dirty="0">
                <a:solidFill>
                  <a:srgbClr val="333333"/>
                </a:solidFill>
                <a:effectLst/>
                <a:latin typeface="+mj-lt"/>
              </a:rPr>
              <a:t>This work was supported by the U.S. National Science Foundation under Award PHY-1549132, the Center for Bright Beams</a:t>
            </a:r>
            <a:endParaRPr lang="en-US" sz="1200" dirty="0">
              <a:latin typeface="+mj-lt"/>
            </a:endParaRPr>
          </a:p>
        </p:txBody>
      </p:sp>
      <p:sp>
        <p:nvSpPr>
          <p:cNvPr id="11" name="CasellaDiTesto 12">
            <a:extLst>
              <a:ext uri="{FF2B5EF4-FFF2-40B4-BE49-F238E27FC236}">
                <a16:creationId xmlns:a16="http://schemas.microsoft.com/office/drawing/2014/main" id="{A2433345-8A9A-65E3-A923-A7547F6F4759}"/>
              </a:ext>
            </a:extLst>
          </p:cNvPr>
          <p:cNvSpPr txBox="1"/>
          <p:nvPr/>
        </p:nvSpPr>
        <p:spPr>
          <a:xfrm>
            <a:off x="468085" y="6124860"/>
            <a:ext cx="31813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0" dirty="0">
                <a:effectLst/>
                <a:latin typeface="Arial" panose="020B0604020202020204" pitchFamily="34" charset="0"/>
              </a:rPr>
              <a:t>fbosco@physics.ucla.edu</a:t>
            </a:r>
            <a:endParaRPr lang="en-US" b="1" dirty="0"/>
          </a:p>
        </p:txBody>
      </p:sp>
    </p:spTree>
    <p:extLst>
      <p:ext uri="{BB962C8B-B14F-4D97-AF65-F5344CB8AC3E}">
        <p14:creationId xmlns:p14="http://schemas.microsoft.com/office/powerpoint/2010/main" val="134228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8F545-C8F3-4A27-B4AE-964F0A1A7BDE}"/>
              </a:ext>
            </a:extLst>
          </p:cNvPr>
          <p:cNvSpPr>
            <a:spLocks noGrp="1"/>
          </p:cNvSpPr>
          <p:nvPr>
            <p:ph type="title"/>
          </p:nvPr>
        </p:nvSpPr>
        <p:spPr/>
        <p:txBody>
          <a:bodyPr/>
          <a:lstStyle/>
          <a:p>
            <a:r>
              <a:rPr lang="en-US" dirty="0"/>
              <a:t>Acknowledgements</a:t>
            </a:r>
          </a:p>
        </p:txBody>
      </p:sp>
      <p:sp>
        <p:nvSpPr>
          <p:cNvPr id="22" name="Segnaposto numero diapositiva 21">
            <a:extLst>
              <a:ext uri="{FF2B5EF4-FFF2-40B4-BE49-F238E27FC236}">
                <a16:creationId xmlns:a16="http://schemas.microsoft.com/office/drawing/2014/main" id="{99214780-D71B-4EDA-B5B5-AEE53E54C985}"/>
              </a:ext>
            </a:extLst>
          </p:cNvPr>
          <p:cNvSpPr>
            <a:spLocks noGrp="1"/>
          </p:cNvSpPr>
          <p:nvPr>
            <p:ph type="sldNum" sz="quarter" idx="12"/>
          </p:nvPr>
        </p:nvSpPr>
        <p:spPr/>
        <p:txBody>
          <a:bodyPr/>
          <a:lstStyle/>
          <a:p>
            <a:fld id="{62EE6E3B-1986-4A06-9D04-53EACBB36779}" type="slidenum">
              <a:rPr lang="en-US" smtClean="0"/>
              <a:t>17</a:t>
            </a:fld>
            <a:endParaRPr lang="en-US"/>
          </a:p>
        </p:txBody>
      </p:sp>
      <p:sp>
        <p:nvSpPr>
          <p:cNvPr id="5" name="CasellaDiTesto 4">
            <a:extLst>
              <a:ext uri="{FF2B5EF4-FFF2-40B4-BE49-F238E27FC236}">
                <a16:creationId xmlns:a16="http://schemas.microsoft.com/office/drawing/2014/main" id="{1232E33F-1378-5E5F-D52D-640EBFD35AB2}"/>
              </a:ext>
            </a:extLst>
          </p:cNvPr>
          <p:cNvSpPr txBox="1"/>
          <p:nvPr/>
        </p:nvSpPr>
        <p:spPr>
          <a:xfrm>
            <a:off x="164432" y="1114385"/>
            <a:ext cx="2589087" cy="2862322"/>
          </a:xfrm>
          <a:prstGeom prst="rect">
            <a:avLst/>
          </a:prstGeom>
          <a:noFill/>
        </p:spPr>
        <p:txBody>
          <a:bodyPr wrap="square" rtlCol="0">
            <a:spAutoFit/>
          </a:bodyPr>
          <a:lstStyle/>
          <a:p>
            <a:r>
              <a:rPr lang="en-US" b="1" dirty="0">
                <a:solidFill>
                  <a:srgbClr val="C00000"/>
                </a:solidFill>
              </a:rPr>
              <a:t>La Sapienza</a:t>
            </a:r>
          </a:p>
          <a:p>
            <a:r>
              <a:rPr lang="en-US" dirty="0"/>
              <a:t>M. </a:t>
            </a:r>
            <a:r>
              <a:rPr lang="en-US" dirty="0" err="1"/>
              <a:t>Carillo</a:t>
            </a:r>
            <a:endParaRPr lang="en-US" dirty="0"/>
          </a:p>
          <a:p>
            <a:r>
              <a:rPr lang="en-US" dirty="0"/>
              <a:t>E. </a:t>
            </a:r>
            <a:r>
              <a:rPr lang="en-US" dirty="0" err="1"/>
              <a:t>Chiadroni</a:t>
            </a:r>
            <a:endParaRPr lang="en-US" dirty="0"/>
          </a:p>
          <a:p>
            <a:r>
              <a:rPr lang="en-US" dirty="0"/>
              <a:t>L. </a:t>
            </a:r>
            <a:r>
              <a:rPr lang="en-US" dirty="0" err="1"/>
              <a:t>Ficcadenti</a:t>
            </a:r>
            <a:endParaRPr lang="en-US" dirty="0"/>
          </a:p>
          <a:p>
            <a:r>
              <a:rPr lang="en-US" dirty="0"/>
              <a:t>D. </a:t>
            </a:r>
            <a:r>
              <a:rPr lang="en-US" dirty="0" err="1"/>
              <a:t>Francescone</a:t>
            </a:r>
            <a:endParaRPr lang="en-US" dirty="0"/>
          </a:p>
          <a:p>
            <a:r>
              <a:rPr lang="en-US" dirty="0"/>
              <a:t>L. Giuliano</a:t>
            </a:r>
          </a:p>
          <a:p>
            <a:r>
              <a:rPr lang="en-US" dirty="0"/>
              <a:t>M. </a:t>
            </a:r>
            <a:r>
              <a:rPr lang="en-US" dirty="0" err="1"/>
              <a:t>Migliorati</a:t>
            </a:r>
            <a:endParaRPr lang="en-US" dirty="0"/>
          </a:p>
          <a:p>
            <a:r>
              <a:rPr lang="en-US" dirty="0"/>
              <a:t>A. </a:t>
            </a:r>
            <a:r>
              <a:rPr lang="en-US" dirty="0" err="1"/>
              <a:t>Mostacci</a:t>
            </a:r>
            <a:endParaRPr lang="en-US" dirty="0"/>
          </a:p>
          <a:p>
            <a:r>
              <a:rPr lang="en-US" dirty="0"/>
              <a:t>L. Palumbo</a:t>
            </a:r>
          </a:p>
          <a:p>
            <a:r>
              <a:rPr lang="en-US" dirty="0"/>
              <a:t>G. J. </a:t>
            </a:r>
            <a:r>
              <a:rPr lang="en-US" dirty="0" err="1"/>
              <a:t>Silvi</a:t>
            </a:r>
            <a:endParaRPr lang="en-US" dirty="0"/>
          </a:p>
        </p:txBody>
      </p:sp>
      <p:sp>
        <p:nvSpPr>
          <p:cNvPr id="7" name="CasellaDiTesto 6">
            <a:extLst>
              <a:ext uri="{FF2B5EF4-FFF2-40B4-BE49-F238E27FC236}">
                <a16:creationId xmlns:a16="http://schemas.microsoft.com/office/drawing/2014/main" id="{1D7F55F8-9B7D-E576-72B9-0EE434F35421}"/>
              </a:ext>
            </a:extLst>
          </p:cNvPr>
          <p:cNvSpPr txBox="1"/>
          <p:nvPr/>
        </p:nvSpPr>
        <p:spPr>
          <a:xfrm>
            <a:off x="2110188" y="1108987"/>
            <a:ext cx="2589087" cy="2862322"/>
          </a:xfrm>
          <a:prstGeom prst="rect">
            <a:avLst/>
          </a:prstGeom>
          <a:noFill/>
        </p:spPr>
        <p:txBody>
          <a:bodyPr wrap="square" rtlCol="0">
            <a:spAutoFit/>
          </a:bodyPr>
          <a:lstStyle/>
          <a:p>
            <a:r>
              <a:rPr lang="en-US" b="1" dirty="0">
                <a:solidFill>
                  <a:srgbClr val="C00000"/>
                </a:solidFill>
              </a:rPr>
              <a:t>INFN-LNF</a:t>
            </a:r>
          </a:p>
          <a:p>
            <a:r>
              <a:rPr lang="en-US" dirty="0"/>
              <a:t>D. </a:t>
            </a:r>
            <a:r>
              <a:rPr lang="en-US" dirty="0" err="1"/>
              <a:t>Alesini</a:t>
            </a:r>
            <a:endParaRPr lang="en-US" dirty="0"/>
          </a:p>
          <a:p>
            <a:r>
              <a:rPr lang="en-US" dirty="0"/>
              <a:t>M. </a:t>
            </a:r>
            <a:r>
              <a:rPr lang="en-US" dirty="0" err="1"/>
              <a:t>Behtouei</a:t>
            </a:r>
            <a:endParaRPr lang="en-US" dirty="0"/>
          </a:p>
          <a:p>
            <a:r>
              <a:rPr lang="en-US" dirty="0"/>
              <a:t>A. </a:t>
            </a:r>
            <a:r>
              <a:rPr lang="en-US" dirty="0" err="1"/>
              <a:t>Cianchi</a:t>
            </a:r>
            <a:endParaRPr lang="en-US" dirty="0"/>
          </a:p>
          <a:p>
            <a:r>
              <a:rPr lang="en-US" dirty="0"/>
              <a:t>L. </a:t>
            </a:r>
            <a:r>
              <a:rPr lang="en-US" dirty="0" err="1"/>
              <a:t>Faillace</a:t>
            </a:r>
            <a:endParaRPr lang="en-US" dirty="0"/>
          </a:p>
          <a:p>
            <a:r>
              <a:rPr lang="en-US" dirty="0"/>
              <a:t>M. </a:t>
            </a:r>
            <a:r>
              <a:rPr lang="en-US" dirty="0" err="1"/>
              <a:t>Ferrario</a:t>
            </a:r>
            <a:endParaRPr lang="en-US" dirty="0"/>
          </a:p>
          <a:p>
            <a:r>
              <a:rPr lang="en-US" dirty="0"/>
              <a:t>A. Gallo</a:t>
            </a:r>
          </a:p>
          <a:p>
            <a:r>
              <a:rPr lang="en-US" dirty="0"/>
              <a:t>A. </a:t>
            </a:r>
            <a:r>
              <a:rPr lang="en-US" dirty="0" err="1"/>
              <a:t>Giribono</a:t>
            </a:r>
            <a:endParaRPr lang="en-US" dirty="0"/>
          </a:p>
          <a:p>
            <a:r>
              <a:rPr lang="en-US" dirty="0"/>
              <a:t>B. </a:t>
            </a:r>
            <a:r>
              <a:rPr lang="en-US" dirty="0" err="1"/>
              <a:t>Spataro</a:t>
            </a:r>
            <a:endParaRPr lang="en-US" dirty="0"/>
          </a:p>
          <a:p>
            <a:r>
              <a:rPr lang="en-US" dirty="0"/>
              <a:t>C. </a:t>
            </a:r>
            <a:r>
              <a:rPr lang="en-US" dirty="0" err="1"/>
              <a:t>Vaccarezza</a:t>
            </a:r>
            <a:endParaRPr lang="en-US" dirty="0"/>
          </a:p>
        </p:txBody>
      </p:sp>
      <p:sp>
        <p:nvSpPr>
          <p:cNvPr id="8" name="CasellaDiTesto 7">
            <a:extLst>
              <a:ext uri="{FF2B5EF4-FFF2-40B4-BE49-F238E27FC236}">
                <a16:creationId xmlns:a16="http://schemas.microsoft.com/office/drawing/2014/main" id="{AA2A13EF-4EAD-7153-FFA0-F9552841040A}"/>
              </a:ext>
            </a:extLst>
          </p:cNvPr>
          <p:cNvSpPr txBox="1"/>
          <p:nvPr/>
        </p:nvSpPr>
        <p:spPr>
          <a:xfrm>
            <a:off x="4199256" y="1051997"/>
            <a:ext cx="2589087" cy="4247317"/>
          </a:xfrm>
          <a:prstGeom prst="rect">
            <a:avLst/>
          </a:prstGeom>
          <a:noFill/>
        </p:spPr>
        <p:txBody>
          <a:bodyPr wrap="square" rtlCol="0">
            <a:spAutoFit/>
          </a:bodyPr>
          <a:lstStyle/>
          <a:p>
            <a:r>
              <a:rPr lang="en-US" b="1" dirty="0">
                <a:solidFill>
                  <a:srgbClr val="C00000"/>
                </a:solidFill>
              </a:rPr>
              <a:t>UCLA</a:t>
            </a:r>
          </a:p>
          <a:p>
            <a:r>
              <a:rPr lang="en-US" dirty="0"/>
              <a:t>G. </a:t>
            </a:r>
            <a:r>
              <a:rPr lang="en-US" dirty="0" err="1"/>
              <a:t>Andonian</a:t>
            </a:r>
            <a:endParaRPr lang="en-US" dirty="0"/>
          </a:p>
          <a:p>
            <a:r>
              <a:rPr lang="en-US" dirty="0"/>
              <a:t>O. Camacho</a:t>
            </a:r>
          </a:p>
          <a:p>
            <a:r>
              <a:rPr lang="en-US" dirty="0"/>
              <a:t>A. </a:t>
            </a:r>
            <a:r>
              <a:rPr lang="en-US" dirty="0" err="1"/>
              <a:t>Fukasawa</a:t>
            </a:r>
            <a:endParaRPr lang="en-US" dirty="0"/>
          </a:p>
          <a:p>
            <a:r>
              <a:rPr lang="en-US" dirty="0"/>
              <a:t>G. Lawler</a:t>
            </a:r>
          </a:p>
          <a:p>
            <a:r>
              <a:rPr lang="en-US" dirty="0"/>
              <a:t>W. Lynn</a:t>
            </a:r>
          </a:p>
          <a:p>
            <a:r>
              <a:rPr lang="en-US" dirty="0"/>
              <a:t>J. Mann</a:t>
            </a:r>
          </a:p>
          <a:p>
            <a:r>
              <a:rPr lang="en-US" dirty="0"/>
              <a:t>P. </a:t>
            </a:r>
            <a:r>
              <a:rPr lang="en-US" dirty="0" err="1"/>
              <a:t>Manwani</a:t>
            </a:r>
            <a:endParaRPr lang="en-US" dirty="0"/>
          </a:p>
          <a:p>
            <a:r>
              <a:rPr lang="en-US" dirty="0"/>
              <a:t>P. </a:t>
            </a:r>
            <a:r>
              <a:rPr lang="en-US" dirty="0" err="1"/>
              <a:t>Musumeci</a:t>
            </a:r>
            <a:endParaRPr lang="en-US" dirty="0"/>
          </a:p>
          <a:p>
            <a:r>
              <a:rPr lang="en-US" dirty="0"/>
              <a:t>S. </a:t>
            </a:r>
            <a:r>
              <a:rPr lang="en-US" dirty="0" err="1"/>
              <a:t>O’Tool</a:t>
            </a:r>
            <a:endParaRPr lang="en-US" dirty="0"/>
          </a:p>
          <a:p>
            <a:r>
              <a:rPr lang="en-US" dirty="0"/>
              <a:t>J. Pan</a:t>
            </a:r>
          </a:p>
          <a:p>
            <a:r>
              <a:rPr lang="en-US" dirty="0"/>
              <a:t>J. Rosenzweig</a:t>
            </a:r>
          </a:p>
          <a:p>
            <a:r>
              <a:rPr lang="en-US" dirty="0"/>
              <a:t>Y. Sakai</a:t>
            </a:r>
          </a:p>
          <a:p>
            <a:r>
              <a:rPr lang="en-US" dirty="0"/>
              <a:t>O. Williams</a:t>
            </a:r>
          </a:p>
          <a:p>
            <a:r>
              <a:rPr lang="en-US" dirty="0"/>
              <a:t>M. Yadav</a:t>
            </a:r>
          </a:p>
        </p:txBody>
      </p:sp>
      <p:sp>
        <p:nvSpPr>
          <p:cNvPr id="9" name="CasellaDiTesto 8">
            <a:extLst>
              <a:ext uri="{FF2B5EF4-FFF2-40B4-BE49-F238E27FC236}">
                <a16:creationId xmlns:a16="http://schemas.microsoft.com/office/drawing/2014/main" id="{813F59EA-0C0F-2D7C-5318-8F46BAC0C972}"/>
              </a:ext>
            </a:extLst>
          </p:cNvPr>
          <p:cNvSpPr txBox="1"/>
          <p:nvPr/>
        </p:nvSpPr>
        <p:spPr>
          <a:xfrm>
            <a:off x="5954448" y="1051997"/>
            <a:ext cx="2589087" cy="2031325"/>
          </a:xfrm>
          <a:prstGeom prst="rect">
            <a:avLst/>
          </a:prstGeom>
          <a:noFill/>
        </p:spPr>
        <p:txBody>
          <a:bodyPr wrap="square" rtlCol="0">
            <a:spAutoFit/>
          </a:bodyPr>
          <a:lstStyle/>
          <a:p>
            <a:r>
              <a:rPr lang="en-US" b="1" dirty="0">
                <a:solidFill>
                  <a:srgbClr val="C00000"/>
                </a:solidFill>
              </a:rPr>
              <a:t>SLAC</a:t>
            </a:r>
          </a:p>
          <a:p>
            <a:r>
              <a:rPr lang="en-US" dirty="0"/>
              <a:t>Z. Huang</a:t>
            </a:r>
          </a:p>
          <a:p>
            <a:r>
              <a:rPr lang="en-US" dirty="0"/>
              <a:t>Z. Li</a:t>
            </a:r>
          </a:p>
          <a:p>
            <a:r>
              <a:rPr lang="en-US" dirty="0"/>
              <a:t>N. </a:t>
            </a:r>
            <a:r>
              <a:rPr lang="en-US" dirty="0" err="1"/>
              <a:t>Majernik</a:t>
            </a:r>
            <a:endParaRPr lang="en-US" dirty="0"/>
          </a:p>
          <a:p>
            <a:r>
              <a:rPr lang="en-US" dirty="0"/>
              <a:t>E. </a:t>
            </a:r>
            <a:r>
              <a:rPr lang="en-US" dirty="0" err="1"/>
              <a:t>Nanni</a:t>
            </a:r>
            <a:endParaRPr lang="en-US" dirty="0"/>
          </a:p>
          <a:p>
            <a:r>
              <a:rPr lang="en-US" dirty="0"/>
              <a:t>R. Robles</a:t>
            </a:r>
          </a:p>
          <a:p>
            <a:r>
              <a:rPr lang="en-US" dirty="0"/>
              <a:t>S. Tantawi</a:t>
            </a:r>
          </a:p>
        </p:txBody>
      </p:sp>
      <p:sp>
        <p:nvSpPr>
          <p:cNvPr id="11" name="CasellaDiTesto 10">
            <a:extLst>
              <a:ext uri="{FF2B5EF4-FFF2-40B4-BE49-F238E27FC236}">
                <a16:creationId xmlns:a16="http://schemas.microsoft.com/office/drawing/2014/main" id="{A2728F2E-2544-2C28-E625-E530739CE647}"/>
              </a:ext>
            </a:extLst>
          </p:cNvPr>
          <p:cNvSpPr txBox="1"/>
          <p:nvPr/>
        </p:nvSpPr>
        <p:spPr>
          <a:xfrm>
            <a:off x="7597850" y="1051997"/>
            <a:ext cx="2589087" cy="1200329"/>
          </a:xfrm>
          <a:prstGeom prst="rect">
            <a:avLst/>
          </a:prstGeom>
          <a:noFill/>
        </p:spPr>
        <p:txBody>
          <a:bodyPr wrap="square" rtlCol="0">
            <a:spAutoFit/>
          </a:bodyPr>
          <a:lstStyle/>
          <a:p>
            <a:r>
              <a:rPr lang="en-US" b="1" dirty="0">
                <a:solidFill>
                  <a:srgbClr val="C00000"/>
                </a:solidFill>
              </a:rPr>
              <a:t>Cornell</a:t>
            </a:r>
          </a:p>
          <a:p>
            <a:r>
              <a:rPr lang="en-US" dirty="0"/>
              <a:t>J. Maxson</a:t>
            </a:r>
          </a:p>
          <a:p>
            <a:r>
              <a:rPr lang="en-US" dirty="0"/>
              <a:t>C. Pennington</a:t>
            </a:r>
          </a:p>
          <a:p>
            <a:r>
              <a:rPr lang="en-US" dirty="0"/>
              <a:t>C. Zhang</a:t>
            </a:r>
          </a:p>
        </p:txBody>
      </p:sp>
      <p:sp>
        <p:nvSpPr>
          <p:cNvPr id="3" name="CasellaDiTesto 2">
            <a:extLst>
              <a:ext uri="{FF2B5EF4-FFF2-40B4-BE49-F238E27FC236}">
                <a16:creationId xmlns:a16="http://schemas.microsoft.com/office/drawing/2014/main" id="{EC7A01FA-87FC-931A-C76C-378965CC5202}"/>
              </a:ext>
            </a:extLst>
          </p:cNvPr>
          <p:cNvSpPr txBox="1"/>
          <p:nvPr/>
        </p:nvSpPr>
        <p:spPr>
          <a:xfrm>
            <a:off x="9464830" y="1108987"/>
            <a:ext cx="1444213" cy="1200329"/>
          </a:xfrm>
          <a:prstGeom prst="rect">
            <a:avLst/>
          </a:prstGeom>
          <a:noFill/>
        </p:spPr>
        <p:txBody>
          <a:bodyPr wrap="square" rtlCol="0">
            <a:spAutoFit/>
          </a:bodyPr>
          <a:lstStyle/>
          <a:p>
            <a:r>
              <a:rPr lang="en-US" b="1" dirty="0">
                <a:solidFill>
                  <a:srgbClr val="C00000"/>
                </a:solidFill>
              </a:rPr>
              <a:t>LANL</a:t>
            </a:r>
          </a:p>
          <a:p>
            <a:r>
              <a:rPr lang="en-US" dirty="0"/>
              <a:t>P. Anisimov</a:t>
            </a:r>
          </a:p>
          <a:p>
            <a:r>
              <a:rPr lang="en-US" dirty="0"/>
              <a:t>D. Kim</a:t>
            </a:r>
          </a:p>
          <a:p>
            <a:r>
              <a:rPr lang="en-US" dirty="0"/>
              <a:t>E. </a:t>
            </a:r>
            <a:r>
              <a:rPr lang="en-US" dirty="0" err="1"/>
              <a:t>Symakov</a:t>
            </a:r>
            <a:endParaRPr lang="en-US" dirty="0"/>
          </a:p>
        </p:txBody>
      </p:sp>
    </p:spTree>
    <p:extLst>
      <p:ext uri="{BB962C8B-B14F-4D97-AF65-F5344CB8AC3E}">
        <p14:creationId xmlns:p14="http://schemas.microsoft.com/office/powerpoint/2010/main" val="372986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p:cNvPicPr>
            <a:picLocks noChangeAspect="1"/>
          </p:cNvPicPr>
          <p:nvPr/>
        </p:nvPicPr>
        <p:blipFill>
          <a:blip r:embed="rId3"/>
          <a:stretch>
            <a:fillRect/>
          </a:stretch>
        </p:blipFill>
        <p:spPr>
          <a:xfrm>
            <a:off x="447164" y="3324170"/>
            <a:ext cx="6409391" cy="1180047"/>
          </a:xfrm>
          <a:prstGeom prst="rect">
            <a:avLst/>
          </a:prstGeom>
          <a:ln w="28575">
            <a:noFill/>
          </a:ln>
        </p:spPr>
      </p:pic>
      <p:pic>
        <p:nvPicPr>
          <p:cNvPr id="5" name="Immagine 4">
            <a:extLst>
              <a:ext uri="{FF2B5EF4-FFF2-40B4-BE49-F238E27FC236}">
                <a16:creationId xmlns:a16="http://schemas.microsoft.com/office/drawing/2014/main" id="{E4A74809-77DA-9F0F-3941-CC02B045012A}"/>
              </a:ext>
            </a:extLst>
          </p:cNvPr>
          <p:cNvPicPr>
            <a:picLocks noChangeAspect="1"/>
          </p:cNvPicPr>
          <p:nvPr/>
        </p:nvPicPr>
        <p:blipFill>
          <a:blip r:embed="rId4"/>
          <a:stretch>
            <a:fillRect/>
          </a:stretch>
        </p:blipFill>
        <p:spPr>
          <a:xfrm>
            <a:off x="7204408" y="4604993"/>
            <a:ext cx="4345937" cy="1278930"/>
          </a:xfrm>
          <a:prstGeom prst="rect">
            <a:avLst/>
          </a:prstGeom>
          <a:ln w="19050">
            <a:solidFill>
              <a:srgbClr val="00B050"/>
            </a:solidFill>
          </a:ln>
        </p:spPr>
      </p:pic>
      <p:sp>
        <p:nvSpPr>
          <p:cNvPr id="2" name="Titolo 1">
            <a:extLst>
              <a:ext uri="{FF2B5EF4-FFF2-40B4-BE49-F238E27FC236}">
                <a16:creationId xmlns:a16="http://schemas.microsoft.com/office/drawing/2014/main" id="{933AB95A-3E34-4073-8EC6-B3D7C94F70C7}"/>
              </a:ext>
            </a:extLst>
          </p:cNvPr>
          <p:cNvSpPr>
            <a:spLocks noGrp="1"/>
          </p:cNvSpPr>
          <p:nvPr>
            <p:ph type="title"/>
          </p:nvPr>
        </p:nvSpPr>
        <p:spPr/>
        <p:txBody>
          <a:bodyPr/>
          <a:lstStyle/>
          <a:p>
            <a:r>
              <a:rPr lang="en-US" dirty="0"/>
              <a:t>Ellipsoidal Space Charge</a:t>
            </a:r>
          </a:p>
        </p:txBody>
      </p:sp>
      <p:sp>
        <p:nvSpPr>
          <p:cNvPr id="3" name="Segnaposto numero diapositiva 2">
            <a:extLst>
              <a:ext uri="{FF2B5EF4-FFF2-40B4-BE49-F238E27FC236}">
                <a16:creationId xmlns:a16="http://schemas.microsoft.com/office/drawing/2014/main" id="{14390BDC-A0A1-42DC-A2A1-9435E26346C1}"/>
              </a:ext>
            </a:extLst>
          </p:cNvPr>
          <p:cNvSpPr>
            <a:spLocks noGrp="1"/>
          </p:cNvSpPr>
          <p:nvPr>
            <p:ph type="sldNum" sz="quarter" idx="12"/>
          </p:nvPr>
        </p:nvSpPr>
        <p:spPr/>
        <p:txBody>
          <a:bodyPr/>
          <a:lstStyle/>
          <a:p>
            <a:fld id="{B44FA575-3D7D-408B-85CD-8563F185712B}" type="slidenum">
              <a:rPr lang="en-US" smtClean="0">
                <a:solidFill>
                  <a:schemeClr val="tx1"/>
                </a:solidFill>
              </a:rPr>
              <a:t>18</a:t>
            </a:fld>
            <a:endParaRPr lang="en-US">
              <a:solidFill>
                <a:schemeClr val="tx1"/>
              </a:solidFill>
            </a:endParaRPr>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256E969F-FC7B-4E47-B26F-A84ED21DD5CA}"/>
                  </a:ext>
                </a:extLst>
              </p:cNvPr>
              <p:cNvSpPr txBox="1"/>
              <p:nvPr/>
            </p:nvSpPr>
            <p:spPr>
              <a:xfrm>
                <a:off x="154758" y="1164785"/>
                <a:ext cx="7727370" cy="668260"/>
              </a:xfrm>
              <a:prstGeom prst="rect">
                <a:avLst/>
              </a:prstGeom>
              <a:noFill/>
            </p:spPr>
            <p:txBody>
              <a:bodyPr wrap="square" rtlCol="0">
                <a:spAutoFit/>
              </a:bodyPr>
              <a:lstStyle/>
              <a:p>
                <a:pPr marL="285750" indent="-285750">
                  <a:buFont typeface="Arial" panose="020B0604020202020204" pitchFamily="34" charset="0"/>
                  <a:buChar char="•"/>
                </a:pPr>
                <a:r>
                  <a:rPr lang="en-US" dirty="0"/>
                  <a:t>An </a:t>
                </a:r>
                <a:r>
                  <a:rPr lang="en-US" b="1" dirty="0"/>
                  <a:t>equivalent</a:t>
                </a:r>
                <a:r>
                  <a:rPr lang="en-US" dirty="0"/>
                  <a:t> uniform ellipsoid (beam-frame semi-axes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US" dirty="0"/>
                  <a:t>) can be associated to the actual distribution (lab-frame </a:t>
                </a:r>
                <a:r>
                  <a:rPr lang="en-US" dirty="0" err="1"/>
                  <a:t>rms</a:t>
                </a:r>
                <a:r>
                  <a:rPr lang="en-US" dirty="0"/>
                  <a:t> dimensions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𝑥</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𝑦</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𝑧</m:t>
                        </m:r>
                      </m:sub>
                    </m:sSub>
                  </m:oMath>
                </a14:m>
                <a:r>
                  <a:rPr lang="en-US" dirty="0"/>
                  <a:t>)</a:t>
                </a:r>
              </a:p>
            </p:txBody>
          </p:sp>
        </mc:Choice>
        <mc:Fallback xmlns="">
          <p:sp>
            <p:nvSpPr>
              <p:cNvPr id="14" name="CasellaDiTesto 13">
                <a:extLst>
                  <a:ext uri="{FF2B5EF4-FFF2-40B4-BE49-F238E27FC236}">
                    <a16:creationId xmlns:a16="http://schemas.microsoft.com/office/drawing/2014/main" id="{256E969F-FC7B-4E47-B26F-A84ED21DD5CA}"/>
                  </a:ext>
                </a:extLst>
              </p:cNvPr>
              <p:cNvSpPr txBox="1">
                <a:spLocks noRot="1" noChangeAspect="1" noMove="1" noResize="1" noEditPoints="1" noAdjustHandles="1" noChangeArrowheads="1" noChangeShapeType="1" noTextEdit="1"/>
              </p:cNvSpPr>
              <p:nvPr/>
            </p:nvSpPr>
            <p:spPr>
              <a:xfrm>
                <a:off x="154758" y="1164785"/>
                <a:ext cx="7727370" cy="668260"/>
              </a:xfrm>
              <a:prstGeom prst="rect">
                <a:avLst/>
              </a:prstGeom>
              <a:blipFill>
                <a:blip r:embed="rId5"/>
                <a:stretch>
                  <a:fillRect l="-473" t="-4545" b="-5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928BF587-89E1-43B1-A9CD-22A5ED00877F}"/>
                  </a:ext>
                </a:extLst>
              </p:cNvPr>
              <p:cNvSpPr txBox="1"/>
              <p:nvPr/>
            </p:nvSpPr>
            <p:spPr>
              <a:xfrm>
                <a:off x="154759" y="4505794"/>
                <a:ext cx="6701796" cy="1477328"/>
              </a:xfrm>
              <a:prstGeom prst="rect">
                <a:avLst/>
              </a:prstGeom>
              <a:noFill/>
            </p:spPr>
            <p:txBody>
              <a:bodyPr wrap="square">
                <a:spAutoFit/>
              </a:bodyPr>
              <a:lstStyle/>
              <a:p>
                <a:pPr marL="285750" indent="-285750">
                  <a:buFont typeface="Arial" panose="020B0604020202020204" pitchFamily="34" charset="0"/>
                  <a:buChar char="•"/>
                </a:pPr>
                <a:r>
                  <a:rPr lang="en-US" dirty="0"/>
                  <a:t>A Lorentz transformation provides the </a:t>
                </a:r>
                <a:r>
                  <a:rPr lang="en-US" b="1" dirty="0"/>
                  <a:t>forces</a:t>
                </a:r>
                <a:r>
                  <a:rPr lang="en-US" dirty="0"/>
                  <a:t> in the laboratory-frame </a:t>
                </a:r>
                <a14:m>
                  <m:oMath xmlns:m="http://schemas.openxmlformats.org/officeDocument/2006/math">
                    <m:r>
                      <a:rPr lang="en-US" i="1">
                        <a:latin typeface="Cambria Math" panose="02040503050406030204" pitchFamily="18" charset="0"/>
                      </a:rPr>
                      <m:t>𝐾</m:t>
                    </m:r>
                  </m:oMath>
                </a14:m>
                <a:r>
                  <a:rPr lang="en-US" dirty="0"/>
                  <a:t> and thus the corresponding change in momentum</a:t>
                </a:r>
                <a:r>
                  <a:rPr lang="en-US" b="1" dirty="0"/>
                  <a:t> </a:t>
                </a:r>
                <a:r>
                  <a:rPr lang="en-US" dirty="0"/>
                  <a:t>(it only requires the evaluation of the field </a:t>
                </a:r>
                <a:r>
                  <a:rPr lang="en-US" b="1" dirty="0"/>
                  <a:t>coefficients</a:t>
                </a:r>
                <a:r>
                  <a:rPr lang="en-US" dirty="0"/>
                  <a:t>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𝐴</m:t>
                        </m:r>
                      </m:e>
                      <m:sub>
                        <m:r>
                          <a:rPr lang="it-IT" i="1">
                            <a:latin typeface="Cambria Math" panose="02040503050406030204" pitchFamily="18" charset="0"/>
                          </a:rPr>
                          <m:t>0</m:t>
                        </m:r>
                      </m:sub>
                    </m:sSub>
                  </m:oMath>
                </a14:m>
                <a:r>
                  <a:rPr lang="en-US" dirty="0"/>
                  <a:t>-</a:t>
                </a:r>
                <a14:m>
                  <m:oMath xmlns:m="http://schemas.openxmlformats.org/officeDocument/2006/math">
                    <m:sSub>
                      <m:sSubPr>
                        <m:ctrlPr>
                          <a:rPr lang="it-IT" i="1" dirty="0">
                            <a:latin typeface="Cambria Math" panose="02040503050406030204" pitchFamily="18" charset="0"/>
                          </a:rPr>
                        </m:ctrlPr>
                      </m:sSubPr>
                      <m:e>
                        <m:r>
                          <a:rPr lang="it-IT" i="1" dirty="0">
                            <a:latin typeface="Cambria Math" panose="02040503050406030204" pitchFamily="18" charset="0"/>
                          </a:rPr>
                          <m:t>𝐶</m:t>
                        </m:r>
                      </m:e>
                      <m:sub>
                        <m:r>
                          <a:rPr lang="it-IT" i="1" dirty="0">
                            <a:latin typeface="Cambria Math" panose="02040503050406030204" pitchFamily="18" charset="0"/>
                          </a:rPr>
                          <m:t>0</m:t>
                        </m:r>
                      </m:sub>
                    </m:sSub>
                  </m:oMath>
                </a14:m>
                <a:r>
                  <a:rPr lang="en-US" dirty="0"/>
                  <a:t>)</a:t>
                </a:r>
              </a:p>
              <a:p>
                <a:pPr marL="285750" indent="-285750">
                  <a:buFont typeface="Arial" panose="020B0604020202020204" pitchFamily="34" charset="0"/>
                  <a:buChar char="•"/>
                </a:pPr>
                <a:r>
                  <a:rPr lang="en-GB" dirty="0"/>
                  <a:t>Linearity preserves </a:t>
                </a:r>
                <a:r>
                  <a:rPr lang="en-US" dirty="0"/>
                  <a:t>the uniform ellipsoidal distribution: </a:t>
                </a:r>
                <a:r>
                  <a:rPr lang="en-US" b="1" dirty="0"/>
                  <a:t>self-consistent</a:t>
                </a:r>
                <a:r>
                  <a:rPr lang="en-US" dirty="0"/>
                  <a:t> model</a:t>
                </a:r>
              </a:p>
            </p:txBody>
          </p:sp>
        </mc:Choice>
        <mc:Fallback xmlns="">
          <p:sp>
            <p:nvSpPr>
              <p:cNvPr id="17" name="CasellaDiTesto 16">
                <a:extLst>
                  <a:ext uri="{FF2B5EF4-FFF2-40B4-BE49-F238E27FC236}">
                    <a16:creationId xmlns:a16="http://schemas.microsoft.com/office/drawing/2014/main" id="{928BF587-89E1-43B1-A9CD-22A5ED00877F}"/>
                  </a:ext>
                </a:extLst>
              </p:cNvPr>
              <p:cNvSpPr txBox="1">
                <a:spLocks noRot="1" noChangeAspect="1" noMove="1" noResize="1" noEditPoints="1" noAdjustHandles="1" noChangeArrowheads="1" noChangeShapeType="1" noTextEdit="1"/>
              </p:cNvSpPr>
              <p:nvPr/>
            </p:nvSpPr>
            <p:spPr>
              <a:xfrm>
                <a:off x="154759" y="4505794"/>
                <a:ext cx="6701796" cy="1477328"/>
              </a:xfrm>
              <a:prstGeom prst="rect">
                <a:avLst/>
              </a:prstGeom>
              <a:blipFill>
                <a:blip r:embed="rId6"/>
                <a:stretch>
                  <a:fillRect l="-545" t="-2066" b="-243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352E1491-F7DC-4D3B-B2DB-FDD722866DAE}"/>
                  </a:ext>
                </a:extLst>
              </p:cNvPr>
              <p:cNvSpPr txBox="1"/>
              <p:nvPr/>
            </p:nvSpPr>
            <p:spPr>
              <a:xfrm>
                <a:off x="154758" y="2731371"/>
                <a:ext cx="7416474" cy="646331"/>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tx1"/>
                    </a:solidFill>
                  </a:rPr>
                  <a:t>The </a:t>
                </a:r>
                <a:r>
                  <a:rPr lang="en-US" b="1" dirty="0">
                    <a:solidFill>
                      <a:schemeClr val="tx1"/>
                    </a:solidFill>
                  </a:rPr>
                  <a:t>electrostatic</a:t>
                </a:r>
                <a:r>
                  <a:rPr lang="en-US" dirty="0">
                    <a:solidFill>
                      <a:schemeClr val="tx1"/>
                    </a:solidFill>
                  </a:rPr>
                  <a:t> </a:t>
                </a:r>
                <a:r>
                  <a:rPr lang="en-US" b="1" dirty="0">
                    <a:solidFill>
                      <a:schemeClr val="tx1"/>
                    </a:solidFill>
                  </a:rPr>
                  <a:t>field</a:t>
                </a:r>
                <a:r>
                  <a:rPr lang="en-US" dirty="0">
                    <a:solidFill>
                      <a:schemeClr val="tx1"/>
                    </a:solidFill>
                  </a:rPr>
                  <a:t> (beam-frame </a:t>
                </a:r>
                <a14:m>
                  <m:oMath xmlns:m="http://schemas.openxmlformats.org/officeDocument/2006/math">
                    <m:sSup>
                      <m:sSupPr>
                        <m:ctrlPr>
                          <a:rPr lang="it-IT" b="0" i="1" smtClean="0">
                            <a:solidFill>
                              <a:schemeClr val="tx1"/>
                            </a:solidFill>
                            <a:latin typeface="Cambria Math" panose="02040503050406030204" pitchFamily="18" charset="0"/>
                          </a:rPr>
                        </m:ctrlPr>
                      </m:sSupPr>
                      <m:e>
                        <m:r>
                          <a:rPr lang="it-IT" b="0" i="1" smtClean="0">
                            <a:solidFill>
                              <a:schemeClr val="tx1"/>
                            </a:solidFill>
                            <a:latin typeface="Cambria Math" panose="02040503050406030204" pitchFamily="18" charset="0"/>
                          </a:rPr>
                          <m:t>𝐾</m:t>
                        </m:r>
                      </m:e>
                      <m:sup>
                        <m:r>
                          <a:rPr lang="it-IT" b="0" i="1" smtClean="0">
                            <a:solidFill>
                              <a:schemeClr val="tx1"/>
                            </a:solidFill>
                            <a:latin typeface="Cambria Math" panose="02040503050406030204" pitchFamily="18" charset="0"/>
                          </a:rPr>
                          <m:t>′</m:t>
                        </m:r>
                      </m:sup>
                    </m:sSup>
                  </m:oMath>
                </a14:m>
                <a:r>
                  <a:rPr lang="en-US" dirty="0">
                    <a:solidFill>
                      <a:schemeClr val="tx1"/>
                    </a:solidFill>
                  </a:rPr>
                  <a:t>) produced by an uniform ellipsoid of charge is known analytically: for a point inside the ellipsoid</a:t>
                </a:r>
              </a:p>
            </p:txBody>
          </p:sp>
        </mc:Choice>
        <mc:Fallback xmlns="">
          <p:sp>
            <p:nvSpPr>
              <p:cNvPr id="18" name="CasellaDiTesto 17">
                <a:extLst>
                  <a:ext uri="{FF2B5EF4-FFF2-40B4-BE49-F238E27FC236}">
                    <a16:creationId xmlns:a16="http://schemas.microsoft.com/office/drawing/2014/main" id="{352E1491-F7DC-4D3B-B2DB-FDD722866DAE}"/>
                  </a:ext>
                </a:extLst>
              </p:cNvPr>
              <p:cNvSpPr txBox="1">
                <a:spLocks noRot="1" noChangeAspect="1" noMove="1" noResize="1" noEditPoints="1" noAdjustHandles="1" noChangeArrowheads="1" noChangeShapeType="1" noTextEdit="1"/>
              </p:cNvSpPr>
              <p:nvPr/>
            </p:nvSpPr>
            <p:spPr>
              <a:xfrm>
                <a:off x="154758" y="2731371"/>
                <a:ext cx="7416474" cy="646331"/>
              </a:xfrm>
              <a:prstGeom prst="rect">
                <a:avLst/>
              </a:prstGeom>
              <a:blipFill>
                <a:blip r:embed="rId7"/>
                <a:stretch>
                  <a:fillRect l="-493" t="-4717" b="-56604"/>
                </a:stretch>
              </a:blipFill>
            </p:spPr>
            <p:txBody>
              <a:bodyPr/>
              <a:lstStyle/>
              <a:p>
                <a:r>
                  <a:rPr lang="en-US">
                    <a:noFill/>
                  </a:rPr>
                  <a:t> </a:t>
                </a:r>
              </a:p>
            </p:txBody>
          </p:sp>
        </mc:Fallback>
      </mc:AlternateContent>
      <p:pic>
        <p:nvPicPr>
          <p:cNvPr id="34" name="Immagine 12">
            <a:extLst>
              <a:ext uri="{FF2B5EF4-FFF2-40B4-BE49-F238E27FC236}">
                <a16:creationId xmlns:a16="http://schemas.microsoft.com/office/drawing/2014/main" id="{1A3E7433-143F-4136-9C81-8F3B6FB189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1940" y="1794471"/>
            <a:ext cx="1192506" cy="984176"/>
          </a:xfrm>
          <a:prstGeom prst="rect">
            <a:avLst/>
          </a:prstGeom>
        </p:spPr>
      </p:pic>
      <p:pic>
        <p:nvPicPr>
          <p:cNvPr id="8" name="Immagine 7">
            <a:extLst>
              <a:ext uri="{FF2B5EF4-FFF2-40B4-BE49-F238E27FC236}">
                <a16:creationId xmlns:a16="http://schemas.microsoft.com/office/drawing/2014/main" id="{7241E7E9-D2EE-409C-91A6-71C7CAC16D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1196" y="1939741"/>
            <a:ext cx="2273414" cy="705758"/>
          </a:xfrm>
          <a:prstGeom prst="rect">
            <a:avLst/>
          </a:prstGeom>
        </p:spPr>
      </p:pic>
      <p:grpSp>
        <p:nvGrpSpPr>
          <p:cNvPr id="22" name="Gruppo 21">
            <a:extLst>
              <a:ext uri="{FF2B5EF4-FFF2-40B4-BE49-F238E27FC236}">
                <a16:creationId xmlns:a16="http://schemas.microsoft.com/office/drawing/2014/main" id="{4A0B8F3E-3DE8-427B-ABD5-904E82F5CF59}"/>
              </a:ext>
            </a:extLst>
          </p:cNvPr>
          <p:cNvGrpSpPr/>
          <p:nvPr/>
        </p:nvGrpSpPr>
        <p:grpSpPr>
          <a:xfrm>
            <a:off x="8240910" y="848280"/>
            <a:ext cx="2522351" cy="2279581"/>
            <a:chOff x="7133712" y="1155926"/>
            <a:chExt cx="2522351" cy="2279581"/>
          </a:xfrm>
        </p:grpSpPr>
        <p:pic>
          <p:nvPicPr>
            <p:cNvPr id="16" name="Picture 15"/>
            <p:cNvPicPr>
              <a:picLocks noChangeAspect="1"/>
            </p:cNvPicPr>
            <p:nvPr/>
          </p:nvPicPr>
          <p:blipFill>
            <a:blip r:embed="rId10"/>
            <a:stretch>
              <a:fillRect/>
            </a:stretch>
          </p:blipFill>
          <p:spPr>
            <a:xfrm>
              <a:off x="7133712" y="1457984"/>
              <a:ext cx="2522351" cy="1977523"/>
            </a:xfrm>
            <a:prstGeom prst="rect">
              <a:avLst/>
            </a:prstGeom>
          </p:spPr>
        </p:pic>
        <p:sp>
          <p:nvSpPr>
            <p:cNvPr id="11" name="CasellaDiTesto 10">
              <a:extLst>
                <a:ext uri="{FF2B5EF4-FFF2-40B4-BE49-F238E27FC236}">
                  <a16:creationId xmlns:a16="http://schemas.microsoft.com/office/drawing/2014/main" id="{2D034F28-E889-40D4-A90C-33F2BB895370}"/>
                </a:ext>
              </a:extLst>
            </p:cNvPr>
            <p:cNvSpPr txBox="1"/>
            <p:nvPr/>
          </p:nvSpPr>
          <p:spPr>
            <a:xfrm>
              <a:off x="7389621" y="1155926"/>
              <a:ext cx="2265499" cy="369332"/>
            </a:xfrm>
            <a:prstGeom prst="rect">
              <a:avLst/>
            </a:prstGeom>
            <a:noFill/>
          </p:spPr>
          <p:txBody>
            <a:bodyPr wrap="square" rtlCol="0">
              <a:spAutoFit/>
            </a:bodyPr>
            <a:lstStyle/>
            <a:p>
              <a:r>
                <a:rPr lang="en-US" b="1" dirty="0">
                  <a:solidFill>
                    <a:srgbClr val="C00000"/>
                  </a:solidFill>
                </a:rPr>
                <a:t>Hybrid gun exit</a:t>
              </a:r>
            </a:p>
          </p:txBody>
        </p:sp>
      </p:grpSp>
      <p:pic>
        <p:nvPicPr>
          <p:cNvPr id="24" name="Immagine 23">
            <a:extLst>
              <a:ext uri="{FF2B5EF4-FFF2-40B4-BE49-F238E27FC236}">
                <a16:creationId xmlns:a16="http://schemas.microsoft.com/office/drawing/2014/main" id="{F53AF40E-84E8-4A40-94C4-0516FF298EE9}"/>
              </a:ext>
            </a:extLst>
          </p:cNvPr>
          <p:cNvPicPr>
            <a:picLocks noChangeAspect="1"/>
          </p:cNvPicPr>
          <p:nvPr/>
        </p:nvPicPr>
        <p:blipFill>
          <a:blip r:embed="rId11"/>
          <a:stretch>
            <a:fillRect/>
          </a:stretch>
        </p:blipFill>
        <p:spPr>
          <a:xfrm>
            <a:off x="8352286" y="3125520"/>
            <a:ext cx="2653335" cy="442795"/>
          </a:xfrm>
          <a:prstGeom prst="rect">
            <a:avLst/>
          </a:prstGeom>
        </p:spPr>
      </p:pic>
      <p:pic>
        <p:nvPicPr>
          <p:cNvPr id="31" name="Immagine 14">
            <a:extLst>
              <a:ext uri="{FF2B5EF4-FFF2-40B4-BE49-F238E27FC236}">
                <a16:creationId xmlns:a16="http://schemas.microsoft.com/office/drawing/2014/main" id="{9DEB184E-A7D5-4705-AB43-9CEC686C9055}"/>
              </a:ext>
            </a:extLst>
          </p:cNvPr>
          <p:cNvPicPr>
            <a:picLocks noChangeAspect="1"/>
          </p:cNvPicPr>
          <p:nvPr/>
        </p:nvPicPr>
        <p:blipFill rotWithShape="1">
          <a:blip r:embed="rId12"/>
          <a:srcRect r="6572" b="-8491"/>
          <a:stretch/>
        </p:blipFill>
        <p:spPr>
          <a:xfrm>
            <a:off x="7746221" y="3742623"/>
            <a:ext cx="4257213" cy="335088"/>
          </a:xfrm>
          <a:prstGeom prst="rect">
            <a:avLst/>
          </a:prstGeom>
        </p:spPr>
      </p:pic>
      <p:pic>
        <p:nvPicPr>
          <p:cNvPr id="32" name="Picture 31"/>
          <p:cNvPicPr>
            <a:picLocks noChangeAspect="1"/>
          </p:cNvPicPr>
          <p:nvPr/>
        </p:nvPicPr>
        <p:blipFill>
          <a:blip r:embed="rId13"/>
          <a:stretch>
            <a:fillRect/>
          </a:stretch>
        </p:blipFill>
        <p:spPr>
          <a:xfrm>
            <a:off x="6510743" y="4104820"/>
            <a:ext cx="5540756" cy="283582"/>
          </a:xfrm>
          <a:prstGeom prst="rect">
            <a:avLst/>
          </a:prstGeom>
        </p:spPr>
      </p:pic>
      <p:sp>
        <p:nvSpPr>
          <p:cNvPr id="20" name="CasellaDiTesto 19">
            <a:extLst>
              <a:ext uri="{FF2B5EF4-FFF2-40B4-BE49-F238E27FC236}">
                <a16:creationId xmlns:a16="http://schemas.microsoft.com/office/drawing/2014/main" id="{40C9CAB4-4EB3-4FF0-B9BD-924C5B79B52D}"/>
              </a:ext>
            </a:extLst>
          </p:cNvPr>
          <p:cNvSpPr txBox="1"/>
          <p:nvPr/>
        </p:nvSpPr>
        <p:spPr>
          <a:xfrm>
            <a:off x="10762318" y="1223431"/>
            <a:ext cx="1090694" cy="523220"/>
          </a:xfrm>
          <a:prstGeom prst="rect">
            <a:avLst/>
          </a:prstGeom>
          <a:solidFill>
            <a:srgbClr val="FFFF00"/>
          </a:solidFill>
          <a:ln>
            <a:solidFill>
              <a:schemeClr val="tx1"/>
            </a:solidFill>
          </a:ln>
        </p:spPr>
        <p:txBody>
          <a:bodyPr wrap="square" rtlCol="0">
            <a:spAutoFit/>
          </a:bodyPr>
          <a:lstStyle/>
          <a:p>
            <a:r>
              <a:rPr lang="en-US" sz="1400" dirty="0"/>
              <a:t>Courtesy of M. </a:t>
            </a:r>
            <a:r>
              <a:rPr lang="en-US" sz="1400" dirty="0" err="1"/>
              <a:t>Carillo</a:t>
            </a:r>
            <a:endParaRPr lang="en-US" sz="1400" dirty="0"/>
          </a:p>
        </p:txBody>
      </p:sp>
    </p:spTree>
    <p:extLst>
      <p:ext uri="{BB962C8B-B14F-4D97-AF65-F5344CB8AC3E}">
        <p14:creationId xmlns:p14="http://schemas.microsoft.com/office/powerpoint/2010/main" val="354189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5">
            <a:extLst>
              <a:ext uri="{FF2B5EF4-FFF2-40B4-BE49-F238E27FC236}">
                <a16:creationId xmlns:a16="http://schemas.microsoft.com/office/drawing/2014/main" id="{1225769E-7EB9-42FE-A7AC-426483E4FD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81471" y="3751648"/>
            <a:ext cx="3614529" cy="2259080"/>
          </a:xfrm>
          <a:prstGeom prst="rect">
            <a:avLst/>
          </a:prstGeom>
        </p:spPr>
      </p:pic>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598D5728-96A0-4DE6-ABFF-80BEBD6B0631}"/>
                  </a:ext>
                </a:extLst>
              </p:cNvPr>
              <p:cNvSpPr txBox="1"/>
              <p:nvPr/>
            </p:nvSpPr>
            <p:spPr>
              <a:xfrm>
                <a:off x="991818" y="4108363"/>
                <a:ext cx="1368095" cy="584775"/>
              </a:xfrm>
              <a:prstGeom prst="rect">
                <a:avLst/>
              </a:prstGeom>
              <a:noFill/>
              <a:ln w="28575">
                <a:solidFill>
                  <a:srgbClr val="00B050"/>
                </a:solidFill>
              </a:ln>
            </p:spPr>
            <p:txBody>
              <a:bodyPr wrap="square" rtlCol="0">
                <a:spAutoFit/>
              </a:bodyPr>
              <a:lstStyle/>
              <a:p>
                <a:r>
                  <a:rPr lang="en-US" sz="1600" b="1" dirty="0">
                    <a:solidFill>
                      <a:srgbClr val="00B050"/>
                    </a:solidFill>
                  </a:rPr>
                  <a:t>Longitudinal plane: </a:t>
                </a:r>
                <a14:m>
                  <m:oMath xmlns:m="http://schemas.openxmlformats.org/officeDocument/2006/math">
                    <m:sSub>
                      <m:sSubPr>
                        <m:ctrlPr>
                          <a:rPr lang="it-IT" sz="1600" b="1" i="1" smtClean="0">
                            <a:solidFill>
                              <a:srgbClr val="00B050"/>
                            </a:solidFill>
                            <a:latin typeface="Cambria Math" panose="02040503050406030204" pitchFamily="18" charset="0"/>
                          </a:rPr>
                        </m:ctrlPr>
                      </m:sSubPr>
                      <m:e>
                        <m:r>
                          <a:rPr lang="it-IT" sz="1600" b="1" i="1" smtClean="0">
                            <a:solidFill>
                              <a:srgbClr val="00B050"/>
                            </a:solidFill>
                            <a:latin typeface="Cambria Math" panose="02040503050406030204" pitchFamily="18" charset="0"/>
                          </a:rPr>
                          <m:t>𝝈</m:t>
                        </m:r>
                      </m:e>
                      <m:sub>
                        <m:r>
                          <a:rPr lang="it-IT" sz="1600" b="1" i="1" smtClean="0">
                            <a:solidFill>
                              <a:srgbClr val="00B050"/>
                            </a:solidFill>
                            <a:latin typeface="Cambria Math" panose="02040503050406030204" pitchFamily="18" charset="0"/>
                          </a:rPr>
                          <m:t>𝒛</m:t>
                        </m:r>
                      </m:sub>
                    </m:sSub>
                  </m:oMath>
                </a14:m>
                <a:r>
                  <a:rPr lang="en-US" sz="1600" b="1" dirty="0">
                    <a:solidFill>
                      <a:srgbClr val="00B050"/>
                    </a:solidFill>
                  </a:rPr>
                  <a:t>, </a:t>
                </a:r>
                <a14:m>
                  <m:oMath xmlns:m="http://schemas.openxmlformats.org/officeDocument/2006/math">
                    <m:sSub>
                      <m:sSubPr>
                        <m:ctrlPr>
                          <a:rPr lang="it-IT" sz="1600" b="1" i="1">
                            <a:solidFill>
                              <a:srgbClr val="00B050"/>
                            </a:solidFill>
                            <a:latin typeface="Cambria Math" panose="02040503050406030204" pitchFamily="18" charset="0"/>
                          </a:rPr>
                        </m:ctrlPr>
                      </m:sSubPr>
                      <m:e>
                        <m:r>
                          <a:rPr lang="it-IT" sz="1600" b="1" i="1">
                            <a:solidFill>
                              <a:srgbClr val="00B050"/>
                            </a:solidFill>
                            <a:latin typeface="Cambria Math" panose="02040503050406030204" pitchFamily="18" charset="0"/>
                          </a:rPr>
                          <m:t>𝝈</m:t>
                        </m:r>
                      </m:e>
                      <m:sub>
                        <m:r>
                          <a:rPr lang="it-IT" sz="1600" b="1" i="1" smtClean="0">
                            <a:solidFill>
                              <a:srgbClr val="00B050"/>
                            </a:solidFill>
                            <a:latin typeface="Cambria Math" panose="02040503050406030204" pitchFamily="18" charset="0"/>
                          </a:rPr>
                          <m:t>𝑬</m:t>
                        </m:r>
                      </m:sub>
                    </m:sSub>
                  </m:oMath>
                </a14:m>
                <a:endParaRPr lang="en-US" sz="1600" b="1" dirty="0">
                  <a:solidFill>
                    <a:srgbClr val="00B050"/>
                  </a:solidFill>
                </a:endParaRPr>
              </a:p>
            </p:txBody>
          </p:sp>
        </mc:Choice>
        <mc:Fallback xmlns="">
          <p:sp>
            <p:nvSpPr>
              <p:cNvPr id="19" name="CasellaDiTesto 18">
                <a:extLst>
                  <a:ext uri="{FF2B5EF4-FFF2-40B4-BE49-F238E27FC236}">
                    <a16:creationId xmlns:a16="http://schemas.microsoft.com/office/drawing/2014/main" id="{598D5728-96A0-4DE6-ABFF-80BEBD6B0631}"/>
                  </a:ext>
                </a:extLst>
              </p:cNvPr>
              <p:cNvSpPr txBox="1">
                <a:spLocks noRot="1" noChangeAspect="1" noMove="1" noResize="1" noEditPoints="1" noAdjustHandles="1" noChangeArrowheads="1" noChangeShapeType="1" noTextEdit="1"/>
              </p:cNvSpPr>
              <p:nvPr/>
            </p:nvSpPr>
            <p:spPr>
              <a:xfrm>
                <a:off x="991818" y="4108363"/>
                <a:ext cx="1368095" cy="584775"/>
              </a:xfrm>
              <a:prstGeom prst="rect">
                <a:avLst/>
              </a:prstGeom>
              <a:blipFill>
                <a:blip r:embed="rId4"/>
                <a:stretch>
                  <a:fillRect l="-1747" t="-990" b="-35644"/>
                </a:stretch>
              </a:blipFill>
              <a:ln w="28575">
                <a:solidFill>
                  <a:srgbClr val="00B050"/>
                </a:solidFill>
              </a:ln>
            </p:spPr>
            <p:txBody>
              <a:bodyPr/>
              <a:lstStyle/>
              <a:p>
                <a:r>
                  <a:rPr lang="en-US">
                    <a:noFill/>
                  </a:rPr>
                  <a:t> </a:t>
                </a:r>
              </a:p>
            </p:txBody>
          </p:sp>
        </mc:Fallback>
      </mc:AlternateContent>
      <p:pic>
        <p:nvPicPr>
          <p:cNvPr id="15" name="Immagine 3">
            <a:extLst>
              <a:ext uri="{FF2B5EF4-FFF2-40B4-BE49-F238E27FC236}">
                <a16:creationId xmlns:a16="http://schemas.microsoft.com/office/drawing/2014/main" id="{C405E8D9-7B84-46C6-9ACD-DE86DECAC6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1472" y="1623135"/>
            <a:ext cx="3614528" cy="2259080"/>
          </a:xfrm>
          <a:prstGeom prst="rect">
            <a:avLst/>
          </a:prstGeom>
        </p:spPr>
      </p:pic>
      <p:sp>
        <p:nvSpPr>
          <p:cNvPr id="2" name="Titolo 1">
            <a:extLst>
              <a:ext uri="{FF2B5EF4-FFF2-40B4-BE49-F238E27FC236}">
                <a16:creationId xmlns:a16="http://schemas.microsoft.com/office/drawing/2014/main" id="{933AB95A-3E34-4073-8EC6-B3D7C94F70C7}"/>
              </a:ext>
            </a:extLst>
          </p:cNvPr>
          <p:cNvSpPr>
            <a:spLocks noGrp="1"/>
          </p:cNvSpPr>
          <p:nvPr>
            <p:ph type="title"/>
          </p:nvPr>
        </p:nvSpPr>
        <p:spPr/>
        <p:txBody>
          <a:bodyPr/>
          <a:lstStyle/>
          <a:p>
            <a:r>
              <a:rPr lang="en-US" dirty="0"/>
              <a:t>Ellipsoidal Space Charge (2)</a:t>
            </a:r>
          </a:p>
        </p:txBody>
      </p:sp>
      <p:sp>
        <p:nvSpPr>
          <p:cNvPr id="3" name="Segnaposto numero diapositiva 2">
            <a:extLst>
              <a:ext uri="{FF2B5EF4-FFF2-40B4-BE49-F238E27FC236}">
                <a16:creationId xmlns:a16="http://schemas.microsoft.com/office/drawing/2014/main" id="{14390BDC-A0A1-42DC-A2A1-9435E26346C1}"/>
              </a:ext>
            </a:extLst>
          </p:cNvPr>
          <p:cNvSpPr>
            <a:spLocks noGrp="1"/>
          </p:cNvSpPr>
          <p:nvPr>
            <p:ph type="sldNum" sz="quarter" idx="12"/>
          </p:nvPr>
        </p:nvSpPr>
        <p:spPr/>
        <p:txBody>
          <a:bodyPr/>
          <a:lstStyle/>
          <a:p>
            <a:fld id="{B44FA575-3D7D-408B-85CD-8563F185712B}" type="slidenum">
              <a:rPr lang="en-US" smtClean="0">
                <a:solidFill>
                  <a:schemeClr val="tx1"/>
                </a:solidFill>
              </a:rPr>
              <a:t>19</a:t>
            </a:fld>
            <a:endParaRPr lang="en-US" dirty="0">
              <a:solidFill>
                <a:schemeClr val="tx1"/>
              </a:solidFill>
            </a:endParaRPr>
          </a:p>
        </p:txBody>
      </p:sp>
      <p:cxnSp>
        <p:nvCxnSpPr>
          <p:cNvPr id="6" name="Connettore diritto 5">
            <a:extLst>
              <a:ext uri="{FF2B5EF4-FFF2-40B4-BE49-F238E27FC236}">
                <a16:creationId xmlns:a16="http://schemas.microsoft.com/office/drawing/2014/main" id="{9A4F2740-05D5-4636-9D62-50AA3C48659B}"/>
              </a:ext>
            </a:extLst>
          </p:cNvPr>
          <p:cNvCxnSpPr/>
          <p:nvPr/>
        </p:nvCxnSpPr>
        <p:spPr>
          <a:xfrm>
            <a:off x="6453651" y="1028153"/>
            <a:ext cx="0" cy="5147681"/>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732AA4B6-0C0E-49E2-9219-93F2A1769CC0}"/>
                  </a:ext>
                </a:extLst>
              </p:cNvPr>
              <p:cNvSpPr txBox="1"/>
              <p:nvPr/>
            </p:nvSpPr>
            <p:spPr>
              <a:xfrm>
                <a:off x="154758" y="955219"/>
                <a:ext cx="6176597"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it-IT" b="0" i="0" smtClean="0">
                        <a:latin typeface="Cambria Math" panose="02040503050406030204" pitchFamily="18" charset="0"/>
                      </a:rPr>
                      <m:t>2</m:t>
                    </m:r>
                    <m:r>
                      <a:rPr lang="it-IT" b="0" i="1" smtClean="0">
                        <a:latin typeface="Cambria Math" panose="02040503050406030204" pitchFamily="18" charset="0"/>
                      </a:rPr>
                      <m:t>50 </m:t>
                    </m:r>
                    <m:r>
                      <m:rPr>
                        <m:sty m:val="p"/>
                      </m:rPr>
                      <a:rPr lang="it-IT" b="0" i="0" smtClean="0">
                        <a:latin typeface="Cambria Math" panose="02040503050406030204" pitchFamily="18" charset="0"/>
                      </a:rPr>
                      <m:t>pC</m:t>
                    </m:r>
                  </m:oMath>
                </a14:m>
                <a:r>
                  <a:rPr lang="en-US" dirty="0"/>
                  <a:t> </a:t>
                </a:r>
                <a14:m>
                  <m:oMath xmlns:m="http://schemas.openxmlformats.org/officeDocument/2006/math">
                    <m:sSup>
                      <m:sSupPr>
                        <m:ctrlPr>
                          <a:rPr lang="it-IT" b="0" i="1" dirty="0" smtClean="0">
                            <a:latin typeface="Cambria Math" panose="02040503050406030204" pitchFamily="18" charset="0"/>
                          </a:rPr>
                        </m:ctrlPr>
                      </m:sSupPr>
                      <m:e>
                        <m:r>
                          <a:rPr lang="it-IT" b="0" i="1" dirty="0" smtClean="0">
                            <a:latin typeface="Cambria Math" panose="02040503050406030204" pitchFamily="18" charset="0"/>
                          </a:rPr>
                          <m:t>𝑒</m:t>
                        </m:r>
                      </m:e>
                      <m:sup>
                        <m:r>
                          <a:rPr lang="it-IT" b="0" i="1" dirty="0" smtClean="0">
                            <a:latin typeface="Cambria Math" panose="02040503050406030204" pitchFamily="18" charset="0"/>
                          </a:rPr>
                          <m:t>−</m:t>
                        </m:r>
                      </m:sup>
                    </m:sSup>
                  </m:oMath>
                </a14:m>
                <a:r>
                  <a:rPr lang="en-US" dirty="0"/>
                  <a:t> beam from the C-band hybrid </a:t>
                </a:r>
                <a:r>
                  <a:rPr lang="en-US" dirty="0" err="1"/>
                  <a:t>photoinjector</a:t>
                </a:r>
                <a:endParaRPr lang="en-US" b="1" dirty="0"/>
              </a:p>
              <a:p>
                <a:pPr marL="285750" indent="-285750">
                  <a:buFont typeface="Arial" panose="020B0604020202020204" pitchFamily="34" charset="0"/>
                  <a:buChar char="•"/>
                </a:pPr>
                <a:r>
                  <a:rPr lang="en-US" dirty="0"/>
                  <a:t>Evolution in a </a:t>
                </a:r>
                <a:r>
                  <a:rPr lang="en-US" b="1" dirty="0"/>
                  <a:t>field-free (drift)</a:t>
                </a:r>
                <a:r>
                  <a:rPr lang="en-US" dirty="0"/>
                  <a:t> region with GPT (</a:t>
                </a:r>
                <a:r>
                  <a:rPr lang="en-US" i="1" dirty="0"/>
                  <a:t>solid</a:t>
                </a:r>
                <a:r>
                  <a:rPr lang="en-US" dirty="0"/>
                  <a:t> lines) and with the ellipsoidal model in MILES (</a:t>
                </a:r>
                <a:r>
                  <a:rPr lang="en-US" i="1" dirty="0"/>
                  <a:t>dashed</a:t>
                </a:r>
                <a:r>
                  <a:rPr lang="en-US" dirty="0"/>
                  <a:t> lines)</a:t>
                </a:r>
              </a:p>
            </p:txBody>
          </p:sp>
        </mc:Choice>
        <mc:Fallback xmlns="">
          <p:sp>
            <p:nvSpPr>
              <p:cNvPr id="17" name="CasellaDiTesto 16">
                <a:extLst>
                  <a:ext uri="{FF2B5EF4-FFF2-40B4-BE49-F238E27FC236}">
                    <a16:creationId xmlns:a16="http://schemas.microsoft.com/office/drawing/2014/main" id="{732AA4B6-0C0E-49E2-9219-93F2A1769CC0}"/>
                  </a:ext>
                </a:extLst>
              </p:cNvPr>
              <p:cNvSpPr txBox="1">
                <a:spLocks noRot="1" noChangeAspect="1" noMove="1" noResize="1" noEditPoints="1" noAdjustHandles="1" noChangeArrowheads="1" noChangeShapeType="1" noTextEdit="1"/>
              </p:cNvSpPr>
              <p:nvPr/>
            </p:nvSpPr>
            <p:spPr>
              <a:xfrm>
                <a:off x="154758" y="955219"/>
                <a:ext cx="6176597" cy="923330"/>
              </a:xfrm>
              <a:prstGeom prst="rect">
                <a:avLst/>
              </a:prstGeom>
              <a:blipFill>
                <a:blip r:embed="rId6"/>
                <a:stretch>
                  <a:fillRect l="-592" t="-3974" b="-397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7B35AB45-DDD7-4848-9228-BD244F33C85D}"/>
                  </a:ext>
                </a:extLst>
              </p:cNvPr>
              <p:cNvSpPr txBox="1"/>
              <p:nvPr/>
            </p:nvSpPr>
            <p:spPr>
              <a:xfrm>
                <a:off x="991818" y="1918935"/>
                <a:ext cx="1131679" cy="584775"/>
              </a:xfrm>
              <a:prstGeom prst="rect">
                <a:avLst/>
              </a:prstGeom>
              <a:noFill/>
              <a:ln w="28575">
                <a:solidFill>
                  <a:srgbClr val="00B050"/>
                </a:solidFill>
              </a:ln>
            </p:spPr>
            <p:txBody>
              <a:bodyPr wrap="square" rtlCol="0">
                <a:spAutoFit/>
              </a:bodyPr>
              <a:lstStyle/>
              <a:p>
                <a:r>
                  <a:rPr lang="en-US" sz="1600" b="1" dirty="0">
                    <a:solidFill>
                      <a:srgbClr val="00B050"/>
                    </a:solidFill>
                  </a:rPr>
                  <a:t>Transverse plane: </a:t>
                </a:r>
                <a14:m>
                  <m:oMath xmlns:m="http://schemas.openxmlformats.org/officeDocument/2006/math">
                    <m:sSub>
                      <m:sSubPr>
                        <m:ctrlPr>
                          <a:rPr lang="it-IT" sz="1600" b="1" i="1" smtClean="0">
                            <a:solidFill>
                              <a:srgbClr val="00B050"/>
                            </a:solidFill>
                            <a:latin typeface="Cambria Math" panose="02040503050406030204" pitchFamily="18" charset="0"/>
                          </a:rPr>
                        </m:ctrlPr>
                      </m:sSubPr>
                      <m:e>
                        <m:r>
                          <a:rPr lang="it-IT" sz="1600" b="1" i="1" smtClean="0">
                            <a:solidFill>
                              <a:srgbClr val="00B050"/>
                            </a:solidFill>
                            <a:latin typeface="Cambria Math" panose="02040503050406030204" pitchFamily="18" charset="0"/>
                          </a:rPr>
                          <m:t>𝝈</m:t>
                        </m:r>
                      </m:e>
                      <m:sub>
                        <m:r>
                          <a:rPr lang="it-IT" sz="1600" b="1" i="1" smtClean="0">
                            <a:solidFill>
                              <a:srgbClr val="00B050"/>
                            </a:solidFill>
                            <a:latin typeface="Cambria Math" panose="02040503050406030204" pitchFamily="18" charset="0"/>
                          </a:rPr>
                          <m:t>𝒙</m:t>
                        </m:r>
                      </m:sub>
                    </m:sSub>
                  </m:oMath>
                </a14:m>
                <a:endParaRPr lang="en-US" sz="1600" b="1" dirty="0">
                  <a:solidFill>
                    <a:srgbClr val="00B050"/>
                  </a:solidFill>
                </a:endParaRPr>
              </a:p>
            </p:txBody>
          </p:sp>
        </mc:Choice>
        <mc:Fallback xmlns="">
          <p:sp>
            <p:nvSpPr>
              <p:cNvPr id="5" name="CasellaDiTesto 4">
                <a:extLst>
                  <a:ext uri="{FF2B5EF4-FFF2-40B4-BE49-F238E27FC236}">
                    <a16:creationId xmlns:a16="http://schemas.microsoft.com/office/drawing/2014/main" id="{7B35AB45-DDD7-4848-9228-BD244F33C85D}"/>
                  </a:ext>
                </a:extLst>
              </p:cNvPr>
              <p:cNvSpPr txBox="1">
                <a:spLocks noRot="1" noChangeAspect="1" noMove="1" noResize="1" noEditPoints="1" noAdjustHandles="1" noChangeArrowheads="1" noChangeShapeType="1" noTextEdit="1"/>
              </p:cNvSpPr>
              <p:nvPr/>
            </p:nvSpPr>
            <p:spPr>
              <a:xfrm>
                <a:off x="991818" y="1918935"/>
                <a:ext cx="1131679" cy="584775"/>
              </a:xfrm>
              <a:prstGeom prst="rect">
                <a:avLst/>
              </a:prstGeom>
              <a:blipFill>
                <a:blip r:embed="rId7"/>
                <a:stretch>
                  <a:fillRect l="-2105" t="-990" r="-526" b="-33663"/>
                </a:stretch>
              </a:blipFill>
              <a:ln w="28575">
                <a:solidFill>
                  <a:srgbClr val="00B050"/>
                </a:solidFill>
              </a:ln>
            </p:spPr>
            <p:txBody>
              <a:bodyPr/>
              <a:lstStyle/>
              <a:p>
                <a:r>
                  <a:rPr lang="en-US">
                    <a:noFill/>
                  </a:rPr>
                  <a:t> </a:t>
                </a:r>
              </a:p>
            </p:txBody>
          </p:sp>
        </mc:Fallback>
      </mc:AlternateContent>
      <p:sp>
        <p:nvSpPr>
          <p:cNvPr id="4" name="CasellaDiTesto 3"/>
          <p:cNvSpPr txBox="1"/>
          <p:nvPr/>
        </p:nvSpPr>
        <p:spPr>
          <a:xfrm>
            <a:off x="6697286" y="955219"/>
            <a:ext cx="4124325" cy="369332"/>
          </a:xfrm>
          <a:prstGeom prst="rect">
            <a:avLst/>
          </a:prstGeom>
          <a:noFill/>
        </p:spPr>
        <p:txBody>
          <a:bodyPr wrap="square" rtlCol="0">
            <a:spAutoFit/>
          </a:bodyPr>
          <a:lstStyle/>
          <a:p>
            <a:r>
              <a:rPr lang="it-IT" b="1" dirty="0" err="1">
                <a:solidFill>
                  <a:srgbClr val="C00000"/>
                </a:solidFill>
              </a:rPr>
              <a:t>Limitations</a:t>
            </a:r>
            <a:r>
              <a:rPr lang="it-IT" b="1" dirty="0">
                <a:solidFill>
                  <a:srgbClr val="C00000"/>
                </a:solidFill>
              </a:rPr>
              <a:t> of the </a:t>
            </a:r>
            <a:r>
              <a:rPr lang="it-IT" b="1" dirty="0" err="1">
                <a:solidFill>
                  <a:srgbClr val="C00000"/>
                </a:solidFill>
              </a:rPr>
              <a:t>ellipsoidal</a:t>
            </a:r>
            <a:r>
              <a:rPr lang="it-IT" b="1" dirty="0">
                <a:solidFill>
                  <a:srgbClr val="C00000"/>
                </a:solidFill>
              </a:rPr>
              <a:t> model</a:t>
            </a:r>
          </a:p>
        </p:txBody>
      </p:sp>
      <mc:AlternateContent xmlns:mc="http://schemas.openxmlformats.org/markup-compatibility/2006" xmlns:a14="http://schemas.microsoft.com/office/drawing/2010/main">
        <mc:Choice Requires="a14">
          <p:sp>
            <p:nvSpPr>
              <p:cNvPr id="8" name="Rettangolo 7"/>
              <p:cNvSpPr/>
              <p:nvPr/>
            </p:nvSpPr>
            <p:spPr>
              <a:xfrm>
                <a:off x="6697286" y="1309688"/>
                <a:ext cx="5105400" cy="2308324"/>
              </a:xfrm>
              <a:prstGeom prst="rect">
                <a:avLst/>
              </a:prstGeom>
            </p:spPr>
            <p:txBody>
              <a:bodyPr wrap="square">
                <a:spAutoFit/>
              </a:bodyPr>
              <a:lstStyle/>
              <a:p>
                <a:r>
                  <a:rPr lang="en-US" u="sng" dirty="0"/>
                  <a:t>Absence of correlation</a:t>
                </a:r>
                <a:endParaRPr lang="en-US" dirty="0"/>
              </a:p>
              <a:p>
                <a:pPr marL="285750" indent="-285750">
                  <a:buFont typeface="Arial" panose="020B0604020202020204" pitchFamily="34" charset="0"/>
                  <a:buChar char="•"/>
                </a:pPr>
                <a:r>
                  <a:rPr lang="en-US" dirty="0"/>
                  <a:t>The field coefficients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𝐴</m:t>
                        </m:r>
                      </m:e>
                      <m:sub>
                        <m:r>
                          <a:rPr lang="it-IT" i="1">
                            <a:latin typeface="Cambria Math" panose="02040503050406030204" pitchFamily="18" charset="0"/>
                          </a:rPr>
                          <m:t>0</m:t>
                        </m:r>
                      </m:sub>
                    </m:sSub>
                  </m:oMath>
                </a14:m>
                <a:r>
                  <a:rPr lang="en-US" dirty="0"/>
                  <a:t>,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𝐵</m:t>
                        </m:r>
                      </m:e>
                      <m:sub>
                        <m:r>
                          <a:rPr lang="it-IT" i="1">
                            <a:latin typeface="Cambria Math" panose="02040503050406030204" pitchFamily="18" charset="0"/>
                          </a:rPr>
                          <m:t>0</m:t>
                        </m:r>
                      </m:sub>
                    </m:sSub>
                  </m:oMath>
                </a14:m>
                <a:r>
                  <a:rPr lang="en-US" dirty="0"/>
                  <a:t>,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oMath>
                </a14:m>
                <a:r>
                  <a:rPr lang="en-US" dirty="0"/>
                  <a:t> are not </a:t>
                </a:r>
                <a:r>
                  <a:rPr lang="en-US" b="1" dirty="0"/>
                  <a:t>slice dependent</a:t>
                </a:r>
              </a:p>
              <a:p>
                <a:pPr marL="285750" indent="-285750">
                  <a:buFont typeface="Arial" panose="020B0604020202020204" pitchFamily="34" charset="0"/>
                  <a:buChar char="•"/>
                </a:pPr>
                <a:r>
                  <a:rPr lang="en-US" b="1" dirty="0"/>
                  <a:t>Emittance dynamics </a:t>
                </a:r>
                <a:r>
                  <a:rPr lang="en-US" dirty="0"/>
                  <a:t>induced by slices with different equilibrium-like solutions or plasma frequencies cannot be described thoroughly (</a:t>
                </a:r>
                <a:r>
                  <a:rPr lang="en-US" i="1" dirty="0"/>
                  <a:t>e.g.</a:t>
                </a:r>
                <a:r>
                  <a:rPr lang="en-US" dirty="0"/>
                  <a:t> double </a:t>
                </a:r>
                <a:r>
                  <a:rPr lang="en-US" i="1" dirty="0"/>
                  <a:t>minimum</a:t>
                </a:r>
                <a:r>
                  <a:rPr lang="en-US" dirty="0"/>
                  <a:t>, oscillations in Brillouin flow, </a:t>
                </a:r>
                <a:r>
                  <a:rPr lang="en-US" i="1" dirty="0"/>
                  <a:t>compensation</a:t>
                </a:r>
                <a:r>
                  <a:rPr lang="en-US" dirty="0"/>
                  <a:t> process)</a:t>
                </a:r>
              </a:p>
            </p:txBody>
          </p:sp>
        </mc:Choice>
        <mc:Fallback xmlns="">
          <p:sp>
            <p:nvSpPr>
              <p:cNvPr id="8" name="Rettangolo 7"/>
              <p:cNvSpPr>
                <a:spLocks noRot="1" noChangeAspect="1" noMove="1" noResize="1" noEditPoints="1" noAdjustHandles="1" noChangeArrowheads="1" noChangeShapeType="1" noTextEdit="1"/>
              </p:cNvSpPr>
              <p:nvPr/>
            </p:nvSpPr>
            <p:spPr>
              <a:xfrm>
                <a:off x="6697286" y="1309688"/>
                <a:ext cx="5105400" cy="2308324"/>
              </a:xfrm>
              <a:prstGeom prst="rect">
                <a:avLst/>
              </a:prstGeom>
              <a:blipFill>
                <a:blip r:embed="rId8"/>
                <a:stretch>
                  <a:fillRect l="-1075" t="-1583" r="-717" b="-3166"/>
                </a:stretch>
              </a:blipFill>
            </p:spPr>
            <p:txBody>
              <a:bodyPr/>
              <a:lstStyle/>
              <a:p>
                <a:r>
                  <a:rPr lang="en-US">
                    <a:noFill/>
                  </a:rPr>
                  <a:t> </a:t>
                </a:r>
              </a:p>
            </p:txBody>
          </p:sp>
        </mc:Fallback>
      </mc:AlternateContent>
      <p:pic>
        <p:nvPicPr>
          <p:cNvPr id="31" name="Immagine 30"/>
          <p:cNvPicPr>
            <a:picLocks noChangeAspect="1"/>
          </p:cNvPicPr>
          <p:nvPr/>
        </p:nvPicPr>
        <p:blipFill>
          <a:blip r:embed="rId9"/>
          <a:stretch>
            <a:fillRect/>
          </a:stretch>
        </p:blipFill>
        <p:spPr>
          <a:xfrm>
            <a:off x="6998731" y="5653991"/>
            <a:ext cx="1952205" cy="672396"/>
          </a:xfrm>
          <a:prstGeom prst="rect">
            <a:avLst/>
          </a:prstGeom>
        </p:spPr>
      </p:pic>
      <p:pic>
        <p:nvPicPr>
          <p:cNvPr id="10" name="Immagine 9"/>
          <p:cNvPicPr>
            <a:picLocks noChangeAspect="1"/>
          </p:cNvPicPr>
          <p:nvPr/>
        </p:nvPicPr>
        <p:blipFill>
          <a:blip r:embed="rId10"/>
          <a:stretch>
            <a:fillRect/>
          </a:stretch>
        </p:blipFill>
        <p:spPr>
          <a:xfrm>
            <a:off x="123133" y="6126124"/>
            <a:ext cx="1872356" cy="126118"/>
          </a:xfrm>
          <a:prstGeom prst="rect">
            <a:avLst/>
          </a:prstGeom>
        </p:spPr>
      </p:pic>
      <p:pic>
        <p:nvPicPr>
          <p:cNvPr id="18" name="Immagine 17">
            <a:extLst>
              <a:ext uri="{FF2B5EF4-FFF2-40B4-BE49-F238E27FC236}">
                <a16:creationId xmlns:a16="http://schemas.microsoft.com/office/drawing/2014/main" id="{9B9D26E8-C4E3-DD2A-A6AE-4FD4B6A14247}"/>
              </a:ext>
            </a:extLst>
          </p:cNvPr>
          <p:cNvPicPr>
            <a:picLocks noChangeAspect="1"/>
          </p:cNvPicPr>
          <p:nvPr/>
        </p:nvPicPr>
        <p:blipFill>
          <a:blip r:embed="rId11"/>
          <a:stretch>
            <a:fillRect/>
          </a:stretch>
        </p:blipFill>
        <p:spPr>
          <a:xfrm>
            <a:off x="154758" y="5635703"/>
            <a:ext cx="2520735" cy="387652"/>
          </a:xfrm>
          <a:prstGeom prst="rect">
            <a:avLst/>
          </a:prstGeom>
        </p:spPr>
      </p:pic>
      <p:sp>
        <p:nvSpPr>
          <p:cNvPr id="32" name="Triangolo isoscele 31">
            <a:extLst>
              <a:ext uri="{FF2B5EF4-FFF2-40B4-BE49-F238E27FC236}">
                <a16:creationId xmlns:a16="http://schemas.microsoft.com/office/drawing/2014/main" id="{A4C5128E-6BE0-F7BB-7007-CC4C59CE31A9}"/>
              </a:ext>
            </a:extLst>
          </p:cNvPr>
          <p:cNvSpPr/>
          <p:nvPr/>
        </p:nvSpPr>
        <p:spPr>
          <a:xfrm>
            <a:off x="11042361" y="988770"/>
            <a:ext cx="629919" cy="589280"/>
          </a:xfrm>
          <a:prstGeom prst="triangl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3" name="CasellaDiTesto 32">
            <a:extLst>
              <a:ext uri="{FF2B5EF4-FFF2-40B4-BE49-F238E27FC236}">
                <a16:creationId xmlns:a16="http://schemas.microsoft.com/office/drawing/2014/main" id="{A90B9DD0-5C1F-4E62-2996-6CA774E90B39}"/>
              </a:ext>
            </a:extLst>
          </p:cNvPr>
          <p:cNvSpPr txBox="1"/>
          <p:nvPr/>
        </p:nvSpPr>
        <p:spPr>
          <a:xfrm>
            <a:off x="11206096" y="976804"/>
            <a:ext cx="640079" cy="646331"/>
          </a:xfrm>
          <a:prstGeom prst="rect">
            <a:avLst/>
          </a:prstGeom>
          <a:noFill/>
        </p:spPr>
        <p:txBody>
          <a:bodyPr wrap="square" rtlCol="0">
            <a:spAutoFit/>
          </a:bodyPr>
          <a:lstStyle/>
          <a:p>
            <a:r>
              <a:rPr lang="en-US" sz="3600" b="1" dirty="0"/>
              <a:t>!</a:t>
            </a:r>
          </a:p>
        </p:txBody>
      </p:sp>
      <p:sp>
        <p:nvSpPr>
          <p:cNvPr id="34" name="Rettangolo 33"/>
          <p:cNvSpPr/>
          <p:nvPr/>
        </p:nvSpPr>
        <p:spPr>
          <a:xfrm>
            <a:off x="9133208" y="3510816"/>
            <a:ext cx="3058792" cy="461665"/>
          </a:xfrm>
          <a:prstGeom prst="rect">
            <a:avLst/>
          </a:prstGeom>
        </p:spPr>
        <p:txBody>
          <a:bodyPr wrap="square">
            <a:spAutoFit/>
          </a:bodyPr>
          <a:lstStyle/>
          <a:p>
            <a:r>
              <a:rPr lang="en-US" sz="600" dirty="0"/>
              <a:t>M. </a:t>
            </a:r>
            <a:r>
              <a:rPr lang="en-US" sz="600" dirty="0" err="1"/>
              <a:t>Ferrario</a:t>
            </a:r>
            <a:r>
              <a:rPr lang="en-US" sz="600" dirty="0"/>
              <a:t> </a:t>
            </a:r>
            <a:r>
              <a:rPr lang="en-US" sz="600" i="1" dirty="0"/>
              <a:t>et al.</a:t>
            </a:r>
            <a:r>
              <a:rPr lang="en-US" sz="600" dirty="0"/>
              <a:t>, Direct measurement of the double emittance minimum in the beam dynamics of the </a:t>
            </a:r>
            <a:r>
              <a:rPr lang="en-US" sz="600" dirty="0" err="1"/>
              <a:t>Sparc</a:t>
            </a:r>
            <a:r>
              <a:rPr lang="en-US" sz="600" dirty="0"/>
              <a:t> high-brightness </a:t>
            </a:r>
            <a:r>
              <a:rPr lang="en-US" sz="600" dirty="0" err="1"/>
              <a:t>photoinjector</a:t>
            </a:r>
            <a:r>
              <a:rPr lang="en-US" sz="600" dirty="0"/>
              <a:t>, Phys. Rev. Lett. 99, 234801 (2007).</a:t>
            </a:r>
          </a:p>
          <a:p>
            <a:r>
              <a:rPr lang="en-US" sz="600" dirty="0"/>
              <a:t>L. </a:t>
            </a:r>
            <a:r>
              <a:rPr lang="en-US" sz="600" dirty="0" err="1"/>
              <a:t>Serafini</a:t>
            </a:r>
            <a:r>
              <a:rPr lang="en-US" sz="600" dirty="0"/>
              <a:t> and J. B. </a:t>
            </a:r>
            <a:r>
              <a:rPr lang="en-US" sz="600" dirty="0" err="1"/>
              <a:t>Rosenzweig</a:t>
            </a:r>
            <a:r>
              <a:rPr lang="en-US" sz="600" dirty="0"/>
              <a:t>, Envelope analysis of intense relativistic </a:t>
            </a:r>
            <a:r>
              <a:rPr lang="en-US" sz="600" dirty="0" err="1"/>
              <a:t>quasilaminar</a:t>
            </a:r>
            <a:r>
              <a:rPr lang="en-US" sz="600" dirty="0"/>
              <a:t> beams in </a:t>
            </a:r>
            <a:r>
              <a:rPr lang="en-US" sz="600" dirty="0" err="1"/>
              <a:t>rf</a:t>
            </a:r>
            <a:r>
              <a:rPr lang="en-US" sz="600" dirty="0"/>
              <a:t> </a:t>
            </a:r>
            <a:r>
              <a:rPr lang="en-US" sz="600" dirty="0" err="1"/>
              <a:t>photoinjectors</a:t>
            </a:r>
            <a:r>
              <a:rPr lang="en-US" sz="600" dirty="0"/>
              <a:t>: A theory of emittance compensation, Physical Review E 55, 7565 (1997).</a:t>
            </a:r>
          </a:p>
        </p:txBody>
      </p:sp>
      <p:sp>
        <p:nvSpPr>
          <p:cNvPr id="14" name="Rettangolo 13"/>
          <p:cNvSpPr/>
          <p:nvPr/>
        </p:nvSpPr>
        <p:spPr>
          <a:xfrm>
            <a:off x="6697286" y="3714051"/>
            <a:ext cx="4993454" cy="2031325"/>
          </a:xfrm>
          <a:prstGeom prst="rect">
            <a:avLst/>
          </a:prstGeom>
        </p:spPr>
        <p:txBody>
          <a:bodyPr wrap="square">
            <a:spAutoFit/>
          </a:bodyPr>
          <a:lstStyle/>
          <a:p>
            <a:r>
              <a:rPr lang="en-US" u="sng" dirty="0"/>
              <a:t>Loss of axial symmetry</a:t>
            </a:r>
          </a:p>
          <a:p>
            <a:pPr marL="285750" indent="-285750">
              <a:buFont typeface="Arial" panose="020B0604020202020204" pitchFamily="34" charset="0"/>
              <a:buChar char="•"/>
            </a:pPr>
            <a:r>
              <a:rPr lang="en-US" dirty="0"/>
              <a:t>Transverse </a:t>
            </a:r>
            <a:r>
              <a:rPr lang="en-US" b="1" dirty="0" err="1"/>
              <a:t>wakefields</a:t>
            </a:r>
            <a:r>
              <a:rPr lang="en-US" dirty="0"/>
              <a:t> displace the slice centroids breaking the axial symmetry implied by the ellipsoid</a:t>
            </a:r>
          </a:p>
          <a:p>
            <a:pPr marL="285750" indent="-285750">
              <a:buFont typeface="Arial" panose="020B0604020202020204" pitchFamily="34" charset="0"/>
              <a:buChar char="•"/>
            </a:pPr>
            <a:r>
              <a:rPr lang="en-US" dirty="0"/>
              <a:t>Not valid in case of </a:t>
            </a:r>
            <a:r>
              <a:rPr lang="en-US" b="1" dirty="0"/>
              <a:t>strong-BBU</a:t>
            </a:r>
            <a:r>
              <a:rPr lang="en-US" dirty="0"/>
              <a:t> regime but still useful in presence of </a:t>
            </a:r>
            <a:r>
              <a:rPr lang="en-US" b="1" dirty="0"/>
              <a:t>correction schemes </a:t>
            </a:r>
            <a:r>
              <a:rPr lang="en-US" dirty="0"/>
              <a:t>mitigating the BBU</a:t>
            </a:r>
          </a:p>
        </p:txBody>
      </p:sp>
    </p:spTree>
    <p:extLst>
      <p:ext uri="{BB962C8B-B14F-4D97-AF65-F5344CB8AC3E}">
        <p14:creationId xmlns:p14="http://schemas.microsoft.com/office/powerpoint/2010/main" val="86688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32" grpId="0" animBg="1"/>
      <p:bldP spid="33" grpId="0"/>
      <p:bldP spid="34"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E0AF2B-7F6F-14C8-D26C-E83489295BC4}"/>
              </a:ext>
            </a:extLst>
          </p:cNvPr>
          <p:cNvSpPr>
            <a:spLocks noGrp="1"/>
          </p:cNvSpPr>
          <p:nvPr>
            <p:ph type="title"/>
          </p:nvPr>
        </p:nvSpPr>
        <p:spPr/>
        <p:txBody>
          <a:bodyPr/>
          <a:lstStyle/>
          <a:p>
            <a:r>
              <a:rPr lang="en-US" dirty="0"/>
              <a:t>Outline</a:t>
            </a:r>
          </a:p>
        </p:txBody>
      </p:sp>
      <p:sp>
        <p:nvSpPr>
          <p:cNvPr id="3" name="Segnaposto data 2">
            <a:extLst>
              <a:ext uri="{FF2B5EF4-FFF2-40B4-BE49-F238E27FC236}">
                <a16:creationId xmlns:a16="http://schemas.microsoft.com/office/drawing/2014/main" id="{DA6B9E5E-83C4-24FF-FC88-BEEF6DAF4161}"/>
              </a:ext>
            </a:extLst>
          </p:cNvPr>
          <p:cNvSpPr>
            <a:spLocks noGrp="1"/>
          </p:cNvSpPr>
          <p:nvPr>
            <p:ph type="dt" sz="half" idx="10"/>
          </p:nvPr>
        </p:nvSpPr>
        <p:spPr/>
        <p:txBody>
          <a:bodyPr/>
          <a:lstStyle/>
          <a:p>
            <a:fld id="{A0E2FA76-88C5-F640-8681-A024AEFF50BD}" type="datetime1">
              <a:rPr lang="en-US" smtClean="0"/>
              <a:t>10/12/2023</a:t>
            </a:fld>
            <a:endParaRPr lang="en-US"/>
          </a:p>
        </p:txBody>
      </p:sp>
      <p:sp>
        <p:nvSpPr>
          <p:cNvPr id="4" name="Segnaposto piè di pagina 3">
            <a:extLst>
              <a:ext uri="{FF2B5EF4-FFF2-40B4-BE49-F238E27FC236}">
                <a16:creationId xmlns:a16="http://schemas.microsoft.com/office/drawing/2014/main" id="{576190CF-B834-1355-59F0-9DBCA60ECEE8}"/>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5C0220BC-B5BD-9FFD-0325-726CBA5F7E63}"/>
              </a:ext>
            </a:extLst>
          </p:cNvPr>
          <p:cNvSpPr>
            <a:spLocks noGrp="1"/>
          </p:cNvSpPr>
          <p:nvPr>
            <p:ph type="sldNum" sz="quarter" idx="12"/>
          </p:nvPr>
        </p:nvSpPr>
        <p:spPr/>
        <p:txBody>
          <a:bodyPr/>
          <a:lstStyle/>
          <a:p>
            <a:fld id="{921CBE81-14BD-7343-B359-01BCBA3179F9}" type="slidenum">
              <a:rPr lang="en-US" smtClean="0"/>
              <a:t>2</a:t>
            </a:fld>
            <a:endParaRPr lang="en-US"/>
          </a:p>
        </p:txBody>
      </p:sp>
      <p:sp>
        <p:nvSpPr>
          <p:cNvPr id="6" name="CasellaDiTesto 5">
            <a:extLst>
              <a:ext uri="{FF2B5EF4-FFF2-40B4-BE49-F238E27FC236}">
                <a16:creationId xmlns:a16="http://schemas.microsoft.com/office/drawing/2014/main" id="{E60423C6-BC14-DD4C-654F-6A165FD39837}"/>
              </a:ext>
            </a:extLst>
          </p:cNvPr>
          <p:cNvSpPr txBox="1"/>
          <p:nvPr/>
        </p:nvSpPr>
        <p:spPr>
          <a:xfrm>
            <a:off x="221381" y="1039529"/>
            <a:ext cx="10655166" cy="4092146"/>
          </a:xfrm>
          <a:prstGeom prst="rect">
            <a:avLst/>
          </a:prstGeom>
          <a:noFill/>
        </p:spPr>
        <p:txBody>
          <a:bodyPr wrap="square" rtlCol="0">
            <a:spAutoFit/>
          </a:bodyPr>
          <a:lstStyle/>
          <a:p>
            <a:pPr marL="285750" indent="-285750">
              <a:lnSpc>
                <a:spcPct val="300000"/>
              </a:lnSpc>
              <a:buFont typeface="Arial" panose="020B0604020202020204" pitchFamily="34" charset="0"/>
              <a:buChar char="•"/>
            </a:pPr>
            <a:r>
              <a:rPr lang="it-IT" dirty="0"/>
              <a:t>High </a:t>
            </a:r>
            <a:r>
              <a:rPr lang="it-IT" dirty="0" err="1"/>
              <a:t>gradient</a:t>
            </a:r>
            <a:r>
              <a:rPr lang="it-IT" dirty="0"/>
              <a:t> </a:t>
            </a:r>
            <a:r>
              <a:rPr lang="it-IT" dirty="0" err="1"/>
              <a:t>initiatives</a:t>
            </a:r>
            <a:r>
              <a:rPr lang="it-IT" dirty="0"/>
              <a:t> </a:t>
            </a:r>
            <a:r>
              <a:rPr lang="it-IT" dirty="0" err="1"/>
              <a:t>enabled</a:t>
            </a:r>
            <a:r>
              <a:rPr lang="it-IT" dirty="0"/>
              <a:t> by </a:t>
            </a:r>
            <a:r>
              <a:rPr lang="it-IT" dirty="0" err="1"/>
              <a:t>cryogenic</a:t>
            </a:r>
            <a:r>
              <a:rPr lang="it-IT" dirty="0"/>
              <a:t> RF </a:t>
            </a:r>
            <a:r>
              <a:rPr lang="it-IT" dirty="0" err="1"/>
              <a:t>structures</a:t>
            </a:r>
            <a:endParaRPr lang="it-IT" dirty="0"/>
          </a:p>
          <a:p>
            <a:pPr marL="285750" indent="-285750">
              <a:lnSpc>
                <a:spcPct val="300000"/>
              </a:lnSpc>
              <a:buFont typeface="Arial" panose="020B0604020202020204" pitchFamily="34" charset="0"/>
              <a:buChar char="•"/>
            </a:pPr>
            <a:r>
              <a:rPr lang="it-IT" dirty="0" err="1"/>
              <a:t>Beam</a:t>
            </a:r>
            <a:r>
              <a:rPr lang="it-IT" dirty="0"/>
              <a:t> dynamics challenges </a:t>
            </a:r>
            <a:r>
              <a:rPr lang="it-IT" dirty="0" err="1"/>
              <a:t>associated</a:t>
            </a:r>
            <a:r>
              <a:rPr lang="it-IT" dirty="0"/>
              <a:t> </a:t>
            </a:r>
            <a:r>
              <a:rPr lang="it-IT" dirty="0" err="1"/>
              <a:t>such</a:t>
            </a:r>
            <a:r>
              <a:rPr lang="it-IT" dirty="0"/>
              <a:t> </a:t>
            </a:r>
            <a:r>
              <a:rPr lang="it-IT" dirty="0" err="1"/>
              <a:t>structures</a:t>
            </a:r>
            <a:endParaRPr lang="it-IT" dirty="0"/>
          </a:p>
          <a:p>
            <a:pPr marL="285750" indent="-285750">
              <a:lnSpc>
                <a:spcPct val="300000"/>
              </a:lnSpc>
              <a:buFont typeface="Arial" panose="020B0604020202020204" pitchFamily="34" charset="0"/>
              <a:buChar char="•"/>
            </a:pPr>
            <a:r>
              <a:rPr lang="it-IT" dirty="0"/>
              <a:t>The </a:t>
            </a:r>
            <a:r>
              <a:rPr lang="it-IT" dirty="0" err="1"/>
              <a:t>development</a:t>
            </a:r>
            <a:r>
              <a:rPr lang="it-IT" dirty="0"/>
              <a:t> of MILES for a fast </a:t>
            </a:r>
            <a:r>
              <a:rPr lang="it-IT" dirty="0" err="1"/>
              <a:t>evaluation</a:t>
            </a:r>
            <a:r>
              <a:rPr lang="it-IT" dirty="0"/>
              <a:t> of </a:t>
            </a:r>
            <a:r>
              <a:rPr lang="it-IT" dirty="0" err="1"/>
              <a:t>collective</a:t>
            </a:r>
            <a:r>
              <a:rPr lang="it-IT" dirty="0"/>
              <a:t> </a:t>
            </a:r>
            <a:r>
              <a:rPr lang="it-IT" dirty="0" err="1"/>
              <a:t>effects</a:t>
            </a:r>
            <a:endParaRPr lang="it-IT" dirty="0"/>
          </a:p>
          <a:p>
            <a:pPr marL="285750" indent="-285750">
              <a:lnSpc>
                <a:spcPct val="300000"/>
              </a:lnSpc>
              <a:buFont typeface="Arial" panose="020B0604020202020204" pitchFamily="34" charset="0"/>
              <a:buChar char="•"/>
            </a:pPr>
            <a:r>
              <a:rPr lang="it-IT" dirty="0"/>
              <a:t>Models </a:t>
            </a:r>
            <a:r>
              <a:rPr lang="it-IT" dirty="0" err="1"/>
              <a:t>overview</a:t>
            </a:r>
            <a:r>
              <a:rPr lang="it-IT" dirty="0"/>
              <a:t> and </a:t>
            </a:r>
            <a:r>
              <a:rPr lang="it-IT" dirty="0" err="1"/>
              <a:t>validation</a:t>
            </a:r>
            <a:endParaRPr lang="it-IT" dirty="0"/>
          </a:p>
          <a:p>
            <a:pPr marL="285750" indent="-285750">
              <a:lnSpc>
                <a:spcPct val="300000"/>
              </a:lnSpc>
              <a:buFont typeface="Arial" panose="020B0604020202020204" pitchFamily="34" charset="0"/>
              <a:buChar char="•"/>
            </a:pPr>
            <a:r>
              <a:rPr lang="it-IT" dirty="0" err="1"/>
              <a:t>Example</a:t>
            </a:r>
            <a:r>
              <a:rPr lang="it-IT" dirty="0"/>
              <a:t> of </a:t>
            </a:r>
            <a:r>
              <a:rPr lang="it-IT" dirty="0" err="1"/>
              <a:t>applications</a:t>
            </a:r>
            <a:endParaRPr lang="en-US" dirty="0"/>
          </a:p>
        </p:txBody>
      </p:sp>
      <p:pic>
        <p:nvPicPr>
          <p:cNvPr id="7" name="Immagine 6">
            <a:extLst>
              <a:ext uri="{FF2B5EF4-FFF2-40B4-BE49-F238E27FC236}">
                <a16:creationId xmlns:a16="http://schemas.microsoft.com/office/drawing/2014/main" id="{D05F6158-75BF-D84C-FD36-81EBF0E65B89}"/>
              </a:ext>
            </a:extLst>
          </p:cNvPr>
          <p:cNvPicPr>
            <a:picLocks noChangeAspect="1"/>
          </p:cNvPicPr>
          <p:nvPr/>
        </p:nvPicPr>
        <p:blipFill>
          <a:blip r:embed="rId3"/>
          <a:stretch>
            <a:fillRect/>
          </a:stretch>
        </p:blipFill>
        <p:spPr>
          <a:xfrm>
            <a:off x="7261626" y="1397174"/>
            <a:ext cx="1795748" cy="462560"/>
          </a:xfrm>
          <a:prstGeom prst="rect">
            <a:avLst/>
          </a:prstGeom>
        </p:spPr>
      </p:pic>
      <p:pic>
        <p:nvPicPr>
          <p:cNvPr id="8" name="Immagine 7">
            <a:extLst>
              <a:ext uri="{FF2B5EF4-FFF2-40B4-BE49-F238E27FC236}">
                <a16:creationId xmlns:a16="http://schemas.microsoft.com/office/drawing/2014/main" id="{B2847B95-B43A-D400-1A48-BA895AC3A4B2}"/>
              </a:ext>
            </a:extLst>
          </p:cNvPr>
          <p:cNvPicPr>
            <a:picLocks noChangeAspect="1"/>
          </p:cNvPicPr>
          <p:nvPr/>
        </p:nvPicPr>
        <p:blipFill>
          <a:blip r:embed="rId4"/>
          <a:stretch>
            <a:fillRect/>
          </a:stretch>
        </p:blipFill>
        <p:spPr>
          <a:xfrm>
            <a:off x="7592510" y="2129173"/>
            <a:ext cx="1246084" cy="666829"/>
          </a:xfrm>
          <a:prstGeom prst="rect">
            <a:avLst/>
          </a:prstGeom>
        </p:spPr>
      </p:pic>
      <p:pic>
        <p:nvPicPr>
          <p:cNvPr id="9" name="Immagine 8">
            <a:extLst>
              <a:ext uri="{FF2B5EF4-FFF2-40B4-BE49-F238E27FC236}">
                <a16:creationId xmlns:a16="http://schemas.microsoft.com/office/drawing/2014/main" id="{2DA4E748-809C-3C30-755A-7BC07CF3B735}"/>
              </a:ext>
            </a:extLst>
          </p:cNvPr>
          <p:cNvPicPr>
            <a:picLocks noChangeAspect="1"/>
          </p:cNvPicPr>
          <p:nvPr/>
        </p:nvPicPr>
        <p:blipFill>
          <a:blip r:embed="rId5"/>
          <a:stretch>
            <a:fillRect/>
          </a:stretch>
        </p:blipFill>
        <p:spPr>
          <a:xfrm>
            <a:off x="6561584" y="2139186"/>
            <a:ext cx="814817" cy="646802"/>
          </a:xfrm>
          <a:prstGeom prst="rect">
            <a:avLst/>
          </a:prstGeom>
        </p:spPr>
      </p:pic>
      <p:pic>
        <p:nvPicPr>
          <p:cNvPr id="17" name="Immagine 16">
            <a:extLst>
              <a:ext uri="{FF2B5EF4-FFF2-40B4-BE49-F238E27FC236}">
                <a16:creationId xmlns:a16="http://schemas.microsoft.com/office/drawing/2014/main" id="{393DCA6D-D666-49D2-E057-61E2F34C99CA}"/>
              </a:ext>
            </a:extLst>
          </p:cNvPr>
          <p:cNvPicPr>
            <a:picLocks noChangeAspect="1"/>
          </p:cNvPicPr>
          <p:nvPr/>
        </p:nvPicPr>
        <p:blipFill>
          <a:blip r:embed="rId6"/>
          <a:stretch>
            <a:fillRect/>
          </a:stretch>
        </p:blipFill>
        <p:spPr>
          <a:xfrm>
            <a:off x="3841990" y="4887850"/>
            <a:ext cx="2046695" cy="751403"/>
          </a:xfrm>
          <a:prstGeom prst="rect">
            <a:avLst/>
          </a:prstGeom>
        </p:spPr>
      </p:pic>
      <p:pic>
        <p:nvPicPr>
          <p:cNvPr id="18" name="Immagine 17">
            <a:extLst>
              <a:ext uri="{FF2B5EF4-FFF2-40B4-BE49-F238E27FC236}">
                <a16:creationId xmlns:a16="http://schemas.microsoft.com/office/drawing/2014/main" id="{0144A3C1-07D5-2E84-4E37-B1EA36981736}"/>
              </a:ext>
            </a:extLst>
          </p:cNvPr>
          <p:cNvPicPr>
            <a:picLocks noChangeAspect="1"/>
          </p:cNvPicPr>
          <p:nvPr/>
        </p:nvPicPr>
        <p:blipFill>
          <a:blip r:embed="rId7"/>
          <a:stretch>
            <a:fillRect/>
          </a:stretch>
        </p:blipFill>
        <p:spPr>
          <a:xfrm>
            <a:off x="6478593" y="4716543"/>
            <a:ext cx="2578781" cy="874728"/>
          </a:xfrm>
          <a:prstGeom prst="rect">
            <a:avLst/>
          </a:prstGeom>
        </p:spPr>
      </p:pic>
      <p:pic>
        <p:nvPicPr>
          <p:cNvPr id="19" name="Immagine 18">
            <a:extLst>
              <a:ext uri="{FF2B5EF4-FFF2-40B4-BE49-F238E27FC236}">
                <a16:creationId xmlns:a16="http://schemas.microsoft.com/office/drawing/2014/main" id="{9A854FBE-FBF2-7273-2638-1C267711AE6E}"/>
              </a:ext>
            </a:extLst>
          </p:cNvPr>
          <p:cNvPicPr>
            <a:picLocks noChangeAspect="1"/>
          </p:cNvPicPr>
          <p:nvPr/>
        </p:nvPicPr>
        <p:blipFill>
          <a:blip r:embed="rId8"/>
          <a:stretch>
            <a:fillRect/>
          </a:stretch>
        </p:blipFill>
        <p:spPr>
          <a:xfrm>
            <a:off x="9572581" y="5000942"/>
            <a:ext cx="2103851" cy="525217"/>
          </a:xfrm>
          <a:prstGeom prst="rect">
            <a:avLst/>
          </a:prstGeom>
        </p:spPr>
      </p:pic>
      <p:pic>
        <p:nvPicPr>
          <p:cNvPr id="21" name="Immagine 20">
            <a:extLst>
              <a:ext uri="{FF2B5EF4-FFF2-40B4-BE49-F238E27FC236}">
                <a16:creationId xmlns:a16="http://schemas.microsoft.com/office/drawing/2014/main" id="{E0ED7C07-BE00-0EB7-B142-6C1C8C7244C6}"/>
              </a:ext>
            </a:extLst>
          </p:cNvPr>
          <p:cNvPicPr>
            <a:picLocks noChangeAspect="1"/>
          </p:cNvPicPr>
          <p:nvPr/>
        </p:nvPicPr>
        <p:blipFill>
          <a:blip r:embed="rId9"/>
          <a:stretch>
            <a:fillRect/>
          </a:stretch>
        </p:blipFill>
        <p:spPr>
          <a:xfrm>
            <a:off x="7678404" y="3324996"/>
            <a:ext cx="2403567" cy="1066824"/>
          </a:xfrm>
          <a:prstGeom prst="rect">
            <a:avLst/>
          </a:prstGeom>
        </p:spPr>
      </p:pic>
    </p:spTree>
    <p:extLst>
      <p:ext uri="{BB962C8B-B14F-4D97-AF65-F5344CB8AC3E}">
        <p14:creationId xmlns:p14="http://schemas.microsoft.com/office/powerpoint/2010/main" val="506699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765E5E-1FE9-77E4-C9FA-214DE39331A1}"/>
              </a:ext>
            </a:extLst>
          </p:cNvPr>
          <p:cNvSpPr>
            <a:spLocks noGrp="1"/>
          </p:cNvSpPr>
          <p:nvPr>
            <p:ph type="title"/>
          </p:nvPr>
        </p:nvSpPr>
        <p:spPr/>
        <p:txBody>
          <a:bodyPr/>
          <a:lstStyle/>
          <a:p>
            <a:r>
              <a:rPr lang="en-US" dirty="0"/>
              <a:t>Suggestions from HOMDYN</a:t>
            </a:r>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A7C1D639-7433-5B06-B161-00B51B9A1BA9}"/>
                  </a:ext>
                </a:extLst>
              </p:cNvPr>
              <p:cNvSpPr txBox="1"/>
              <p:nvPr/>
            </p:nvSpPr>
            <p:spPr>
              <a:xfrm>
                <a:off x="838201" y="971115"/>
                <a:ext cx="105156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HOMDYN (</a:t>
                </a:r>
                <a:r>
                  <a:rPr lang="en-US" dirty="0" err="1"/>
                  <a:t>Higer</a:t>
                </a:r>
                <a:r>
                  <a:rPr lang="en-US" dirty="0"/>
                  <a:t> Order Modes </a:t>
                </a:r>
                <a:r>
                  <a:rPr lang="en-US" dirty="0" err="1"/>
                  <a:t>DYNamics</a:t>
                </a:r>
                <a:r>
                  <a:rPr lang="en-US" dirty="0"/>
                  <a:t>) </a:t>
                </a:r>
                <a:r>
                  <a:rPr lang="en-US" b="1" dirty="0"/>
                  <a:t>(</a:t>
                </a:r>
                <a:r>
                  <a:rPr lang="en-US" b="1" dirty="0">
                    <a:solidFill>
                      <a:srgbClr val="FF0000"/>
                    </a:solidFill>
                  </a:rPr>
                  <a:t>*</a:t>
                </a:r>
                <a:r>
                  <a:rPr lang="en-US" b="1" dirty="0"/>
                  <a:t>)</a:t>
                </a:r>
                <a:r>
                  <a:rPr lang="en-US" dirty="0"/>
                  <a:t> assumes </a:t>
                </a:r>
                <a:r>
                  <a:rPr lang="en-US" b="1" dirty="0"/>
                  <a:t>uniform cylindrical beams</a:t>
                </a:r>
                <a:r>
                  <a:rPr lang="en-US" dirty="0"/>
                  <a:t> whose length and radius evolves in time</a:t>
                </a:r>
              </a:p>
              <a:p>
                <a:pPr marL="285750" indent="-285750">
                  <a:buFont typeface="Arial" panose="020B0604020202020204" pitchFamily="34" charset="0"/>
                  <a:buChar char="•"/>
                </a:pPr>
                <a:r>
                  <a:rPr lang="en-US" dirty="0"/>
                  <a:t>Slice </a:t>
                </a:r>
                <a:r>
                  <a:rPr lang="en-US" b="1" dirty="0"/>
                  <a:t>envelopes</a:t>
                </a:r>
                <a:r>
                  <a:rPr lang="en-US" dirty="0"/>
                  <a:t> and </a:t>
                </a:r>
                <a:r>
                  <a:rPr lang="en-US" b="1" dirty="0"/>
                  <a:t>centroids</a:t>
                </a:r>
                <a:r>
                  <a:rPr lang="en-US" dirty="0"/>
                  <a:t> evolve according to the system of equation below</a:t>
                </a:r>
              </a:p>
              <a:p>
                <a:pPr marL="285750" indent="-285750">
                  <a:buFont typeface="Arial" panose="020B0604020202020204" pitchFamily="34" charset="0"/>
                  <a:buChar char="•"/>
                </a:pPr>
                <a:r>
                  <a:rPr lang="en-US" dirty="0"/>
                  <a:t>Successfully describes the dynamics for beams using an </a:t>
                </a:r>
                <a:r>
                  <a:rPr lang="en-US" b="1" dirty="0"/>
                  <a:t>LCLS-like</a:t>
                </a:r>
                <a:r>
                  <a:rPr lang="en-US" dirty="0"/>
                  <a:t> working point: </a:t>
                </a:r>
                <a14:m>
                  <m:oMath xmlns:m="http://schemas.openxmlformats.org/officeDocument/2006/math">
                    <m:r>
                      <a:rPr lang="it-IT" b="0" i="1" smtClean="0">
                        <a:latin typeface="Cambria Math" panose="02040503050406030204" pitchFamily="18" charset="0"/>
                      </a:rPr>
                      <m:t>∼</m:t>
                    </m:r>
                  </m:oMath>
                </a14:m>
                <a:r>
                  <a:rPr lang="en-US" dirty="0"/>
                  <a:t>10 </a:t>
                </a:r>
                <a:r>
                  <a:rPr lang="en-US" dirty="0" err="1"/>
                  <a:t>ps</a:t>
                </a:r>
                <a:r>
                  <a:rPr lang="en-US" dirty="0"/>
                  <a:t> uniform cross-section and flat-top longitudinal: slight deviations from the original uniform cylinder are expected</a:t>
                </a:r>
              </a:p>
              <a:p>
                <a:pPr marL="285750" indent="-285750">
                  <a:buFont typeface="Arial" panose="020B0604020202020204" pitchFamily="34" charset="0"/>
                  <a:buChar char="•"/>
                </a:pPr>
                <a:r>
                  <a:rPr lang="en-US" dirty="0"/>
                  <a:t>A</a:t>
                </a:r>
                <a:r>
                  <a:rPr lang="en-US" b="1" dirty="0"/>
                  <a:t> generalization</a:t>
                </a:r>
                <a:r>
                  <a:rPr lang="en-US" dirty="0"/>
                  <a:t> is required for modern beams produced by short (tens of fs) laser pulses forming approximately ellipsoidal via the process of blowout</a:t>
                </a:r>
              </a:p>
            </p:txBody>
          </p:sp>
        </mc:Choice>
        <mc:Fallback xmlns="">
          <p:sp>
            <p:nvSpPr>
              <p:cNvPr id="3" name="CasellaDiTesto 2">
                <a:extLst>
                  <a:ext uri="{FF2B5EF4-FFF2-40B4-BE49-F238E27FC236}">
                    <a16:creationId xmlns:a16="http://schemas.microsoft.com/office/drawing/2014/main" id="{A7C1D639-7433-5B06-B161-00B51B9A1BA9}"/>
                  </a:ext>
                </a:extLst>
              </p:cNvPr>
              <p:cNvSpPr txBox="1">
                <a:spLocks noRot="1" noChangeAspect="1" noMove="1" noResize="1" noEditPoints="1" noAdjustHandles="1" noChangeArrowheads="1" noChangeShapeType="1" noTextEdit="1"/>
              </p:cNvSpPr>
              <p:nvPr/>
            </p:nvSpPr>
            <p:spPr>
              <a:xfrm>
                <a:off x="838201" y="971115"/>
                <a:ext cx="10515600" cy="2031325"/>
              </a:xfrm>
              <a:prstGeom prst="rect">
                <a:avLst/>
              </a:prstGeom>
              <a:blipFill>
                <a:blip r:embed="rId3"/>
                <a:stretch>
                  <a:fillRect l="-406" t="-1497" r="-116" b="-17066"/>
                </a:stretch>
              </a:blipFill>
            </p:spPr>
            <p:txBody>
              <a:bodyPr/>
              <a:lstStyle/>
              <a:p>
                <a:r>
                  <a:rPr lang="en-US">
                    <a:noFill/>
                  </a:rPr>
                  <a:t> </a:t>
                </a:r>
              </a:p>
            </p:txBody>
          </p:sp>
        </mc:Fallback>
      </mc:AlternateContent>
      <p:sp>
        <p:nvSpPr>
          <p:cNvPr id="5" name="CasellaDiTesto 4">
            <a:extLst>
              <a:ext uri="{FF2B5EF4-FFF2-40B4-BE49-F238E27FC236}">
                <a16:creationId xmlns:a16="http://schemas.microsoft.com/office/drawing/2014/main" id="{F7AA556C-AC9B-BF2D-7BE7-BF01E2F378F6}"/>
              </a:ext>
            </a:extLst>
          </p:cNvPr>
          <p:cNvSpPr txBox="1"/>
          <p:nvPr/>
        </p:nvSpPr>
        <p:spPr>
          <a:xfrm>
            <a:off x="8720066" y="5022366"/>
            <a:ext cx="680995" cy="369332"/>
          </a:xfrm>
          <a:prstGeom prst="rect">
            <a:avLst/>
          </a:prstGeom>
          <a:noFill/>
        </p:spPr>
        <p:txBody>
          <a:bodyPr wrap="square">
            <a:spAutoFit/>
          </a:bodyPr>
          <a:lstStyle/>
          <a:p>
            <a:r>
              <a:rPr lang="en-US" b="1" dirty="0"/>
              <a:t>(</a:t>
            </a:r>
            <a:r>
              <a:rPr lang="en-US" b="1" dirty="0">
                <a:solidFill>
                  <a:srgbClr val="FF0000"/>
                </a:solidFill>
              </a:rPr>
              <a:t>*</a:t>
            </a:r>
            <a:r>
              <a:rPr lang="en-US" b="1" dirty="0"/>
              <a:t>)</a:t>
            </a:r>
            <a:endParaRPr lang="en-US" dirty="0"/>
          </a:p>
        </p:txBody>
      </p:sp>
      <p:pic>
        <p:nvPicPr>
          <p:cNvPr id="7" name="Immagine 6">
            <a:extLst>
              <a:ext uri="{FF2B5EF4-FFF2-40B4-BE49-F238E27FC236}">
                <a16:creationId xmlns:a16="http://schemas.microsoft.com/office/drawing/2014/main" id="{66D53A1A-E8E0-5769-E8E3-BAC634B695BE}"/>
              </a:ext>
            </a:extLst>
          </p:cNvPr>
          <p:cNvPicPr>
            <a:picLocks noChangeAspect="1"/>
          </p:cNvPicPr>
          <p:nvPr/>
        </p:nvPicPr>
        <p:blipFill>
          <a:blip r:embed="rId4"/>
          <a:stretch>
            <a:fillRect/>
          </a:stretch>
        </p:blipFill>
        <p:spPr>
          <a:xfrm>
            <a:off x="9060564" y="5200954"/>
            <a:ext cx="2681355" cy="620242"/>
          </a:xfrm>
          <a:prstGeom prst="rect">
            <a:avLst/>
          </a:prstGeom>
        </p:spPr>
      </p:pic>
      <p:pic>
        <p:nvPicPr>
          <p:cNvPr id="9" name="Immagine 8">
            <a:extLst>
              <a:ext uri="{FF2B5EF4-FFF2-40B4-BE49-F238E27FC236}">
                <a16:creationId xmlns:a16="http://schemas.microsoft.com/office/drawing/2014/main" id="{C614A598-21C9-A437-BFE5-E6BF6AEB67C1}"/>
              </a:ext>
            </a:extLst>
          </p:cNvPr>
          <p:cNvPicPr>
            <a:picLocks noChangeAspect="1"/>
          </p:cNvPicPr>
          <p:nvPr/>
        </p:nvPicPr>
        <p:blipFill>
          <a:blip r:embed="rId5"/>
          <a:stretch>
            <a:fillRect/>
          </a:stretch>
        </p:blipFill>
        <p:spPr>
          <a:xfrm>
            <a:off x="8091368" y="3120107"/>
            <a:ext cx="3733992" cy="1962251"/>
          </a:xfrm>
          <a:prstGeom prst="rect">
            <a:avLst/>
          </a:prstGeom>
        </p:spPr>
      </p:pic>
      <p:pic>
        <p:nvPicPr>
          <p:cNvPr id="6" name="Immagine 5">
            <a:extLst>
              <a:ext uri="{FF2B5EF4-FFF2-40B4-BE49-F238E27FC236}">
                <a16:creationId xmlns:a16="http://schemas.microsoft.com/office/drawing/2014/main" id="{E9A927BE-C9F0-E36E-CBCD-5EEC3C7D36E2}"/>
              </a:ext>
            </a:extLst>
          </p:cNvPr>
          <p:cNvPicPr>
            <a:picLocks noChangeAspect="1"/>
          </p:cNvPicPr>
          <p:nvPr/>
        </p:nvPicPr>
        <p:blipFill>
          <a:blip r:embed="rId6"/>
          <a:stretch>
            <a:fillRect/>
          </a:stretch>
        </p:blipFill>
        <p:spPr>
          <a:xfrm>
            <a:off x="834957" y="5200954"/>
            <a:ext cx="5143240" cy="1059183"/>
          </a:xfrm>
          <a:prstGeom prst="rect">
            <a:avLst/>
          </a:prstGeom>
        </p:spPr>
      </p:pic>
      <p:pic>
        <p:nvPicPr>
          <p:cNvPr id="10" name="Immagine 9">
            <a:extLst>
              <a:ext uri="{FF2B5EF4-FFF2-40B4-BE49-F238E27FC236}">
                <a16:creationId xmlns:a16="http://schemas.microsoft.com/office/drawing/2014/main" id="{B857395D-FAAC-5FB8-F902-9281C98F413A}"/>
              </a:ext>
            </a:extLst>
          </p:cNvPr>
          <p:cNvPicPr>
            <a:picLocks noChangeAspect="1"/>
          </p:cNvPicPr>
          <p:nvPr/>
        </p:nvPicPr>
        <p:blipFill>
          <a:blip r:embed="rId7"/>
          <a:stretch>
            <a:fillRect/>
          </a:stretch>
        </p:blipFill>
        <p:spPr>
          <a:xfrm>
            <a:off x="838199" y="3667793"/>
            <a:ext cx="4740667" cy="1172424"/>
          </a:xfrm>
          <a:prstGeom prst="rect">
            <a:avLst/>
          </a:prstGeom>
        </p:spPr>
      </p:pic>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1491C420-FC45-D52C-50DE-344778C07F11}"/>
                  </a:ext>
                </a:extLst>
              </p:cNvPr>
              <p:cNvSpPr txBox="1"/>
              <p:nvPr/>
            </p:nvSpPr>
            <p:spPr>
              <a:xfrm>
                <a:off x="838200" y="3002440"/>
                <a:ext cx="6610564" cy="646331"/>
              </a:xfrm>
              <a:prstGeom prst="rect">
                <a:avLst/>
              </a:prstGeom>
              <a:noFill/>
            </p:spPr>
            <p:txBody>
              <a:bodyPr wrap="square" rtlCol="0">
                <a:spAutoFit/>
              </a:bodyPr>
              <a:lstStyle/>
              <a:p>
                <a:r>
                  <a:rPr lang="en-US" dirty="0">
                    <a:solidFill>
                      <a:srgbClr val="FF0000"/>
                    </a:solidFill>
                  </a:rPr>
                  <a:t>Slice radius evolution</a:t>
                </a:r>
              </a:p>
              <a:p>
                <a:r>
                  <a:rPr lang="en-US" dirty="0">
                    <a:solidFill>
                      <a:srgbClr val="FF0000"/>
                    </a:solidFill>
                  </a:rPr>
                  <a:t>(</a:t>
                </a:r>
                <a14:m>
                  <m:oMath xmlns:m="http://schemas.openxmlformats.org/officeDocument/2006/math">
                    <m:r>
                      <a:rPr lang="en-US" i="1" dirty="0" smtClean="0">
                        <a:solidFill>
                          <a:srgbClr val="FF0000"/>
                        </a:solidFill>
                        <a:latin typeface="Cambria Math" panose="02040503050406030204" pitchFamily="18" charset="0"/>
                      </a:rPr>
                      <m:t>𝐺</m:t>
                    </m:r>
                    <m:r>
                      <a:rPr lang="en-US" i="1" dirty="0" smtClean="0">
                        <a:solidFill>
                          <a:srgbClr val="FF0000"/>
                        </a:solidFill>
                        <a:latin typeface="Cambria Math" panose="02040503050406030204" pitchFamily="18" charset="0"/>
                      </a:rPr>
                      <m:t>(</m:t>
                    </m:r>
                    <m:sSub>
                      <m:sSubPr>
                        <m:ctrlPr>
                          <a:rPr lang="it-IT" b="0" i="1" dirty="0" smtClean="0">
                            <a:solidFill>
                              <a:srgbClr val="FF0000"/>
                            </a:solidFill>
                            <a:latin typeface="Cambria Math" panose="02040503050406030204" pitchFamily="18" charset="0"/>
                          </a:rPr>
                        </m:ctrlPr>
                      </m:sSubPr>
                      <m:e>
                        <m:r>
                          <a:rPr lang="it-IT" b="0" i="1" dirty="0" smtClean="0">
                            <a:solidFill>
                              <a:srgbClr val="FF0000"/>
                            </a:solidFill>
                            <a:latin typeface="Cambria Math" panose="02040503050406030204" pitchFamily="18" charset="0"/>
                          </a:rPr>
                          <m:t>𝜁</m:t>
                        </m:r>
                      </m:e>
                      <m:sub>
                        <m:r>
                          <a:rPr lang="it-IT" b="0" i="1" dirty="0" smtClean="0">
                            <a:solidFill>
                              <a:srgbClr val="FF0000"/>
                            </a:solidFill>
                            <a:latin typeface="Cambria Math" panose="02040503050406030204" pitchFamily="18" charset="0"/>
                          </a:rPr>
                          <m:t>𝑠</m:t>
                        </m:r>
                      </m:sub>
                    </m:sSub>
                    <m:r>
                      <a:rPr lang="it-IT" b="0" i="1" dirty="0" smtClean="0">
                        <a:solidFill>
                          <a:srgbClr val="FF0000"/>
                        </a:solidFill>
                        <a:latin typeface="Cambria Math" panose="02040503050406030204" pitchFamily="18" charset="0"/>
                      </a:rPr>
                      <m:t>,</m:t>
                    </m:r>
                    <m:sSub>
                      <m:sSubPr>
                        <m:ctrlPr>
                          <a:rPr lang="it-IT" b="0" i="1" dirty="0" smtClean="0">
                            <a:solidFill>
                              <a:srgbClr val="FF0000"/>
                            </a:solidFill>
                            <a:latin typeface="Cambria Math" panose="02040503050406030204" pitchFamily="18" charset="0"/>
                          </a:rPr>
                        </m:ctrlPr>
                      </m:sSubPr>
                      <m:e>
                        <m:r>
                          <a:rPr lang="it-IT" b="0" i="1" dirty="0" smtClean="0">
                            <a:solidFill>
                              <a:srgbClr val="FF0000"/>
                            </a:solidFill>
                            <a:latin typeface="Cambria Math" panose="02040503050406030204" pitchFamily="18" charset="0"/>
                          </a:rPr>
                          <m:t>𝐴</m:t>
                        </m:r>
                      </m:e>
                      <m:sub>
                        <m:r>
                          <a:rPr lang="it-IT" b="0" i="1" dirty="0" smtClean="0">
                            <a:solidFill>
                              <a:srgbClr val="FF0000"/>
                            </a:solidFill>
                            <a:latin typeface="Cambria Math" panose="02040503050406030204" pitchFamily="18" charset="0"/>
                          </a:rPr>
                          <m:t>𝑠</m:t>
                        </m:r>
                      </m:sub>
                    </m:sSub>
                    <m:r>
                      <a:rPr lang="en-US" i="1" dirty="0" smtClean="0">
                        <a:solidFill>
                          <a:srgbClr val="FF0000"/>
                        </a:solidFill>
                        <a:latin typeface="Cambria Math" panose="02040503050406030204" pitchFamily="18" charset="0"/>
                      </a:rPr>
                      <m:t>)</m:t>
                    </m:r>
                  </m:oMath>
                </a14:m>
                <a:r>
                  <a:rPr lang="en-US" dirty="0">
                    <a:solidFill>
                      <a:srgbClr val="FF0000"/>
                    </a:solidFill>
                  </a:rPr>
                  <a:t> describes the slice-dependent space charge field)</a:t>
                </a:r>
              </a:p>
            </p:txBody>
          </p:sp>
        </mc:Choice>
        <mc:Fallback xmlns="">
          <p:sp>
            <p:nvSpPr>
              <p:cNvPr id="11" name="CasellaDiTesto 10">
                <a:extLst>
                  <a:ext uri="{FF2B5EF4-FFF2-40B4-BE49-F238E27FC236}">
                    <a16:creationId xmlns:a16="http://schemas.microsoft.com/office/drawing/2014/main" id="{1491C420-FC45-D52C-50DE-344778C07F11}"/>
                  </a:ext>
                </a:extLst>
              </p:cNvPr>
              <p:cNvSpPr txBox="1">
                <a:spLocks noRot="1" noChangeAspect="1" noMove="1" noResize="1" noEditPoints="1" noAdjustHandles="1" noChangeArrowheads="1" noChangeShapeType="1" noTextEdit="1"/>
              </p:cNvSpPr>
              <p:nvPr/>
            </p:nvSpPr>
            <p:spPr>
              <a:xfrm>
                <a:off x="838200" y="3002440"/>
                <a:ext cx="6610564" cy="646331"/>
              </a:xfrm>
              <a:prstGeom prst="rect">
                <a:avLst/>
              </a:prstGeom>
              <a:blipFill>
                <a:blip r:embed="rId8"/>
                <a:stretch>
                  <a:fillRect l="-830" t="-5660" b="-14151"/>
                </a:stretch>
              </a:blipFill>
            </p:spPr>
            <p:txBody>
              <a:bodyPr/>
              <a:lstStyle/>
              <a:p>
                <a:r>
                  <a:rPr lang="en-US">
                    <a:noFill/>
                  </a:rPr>
                  <a:t> </a:t>
                </a:r>
              </a:p>
            </p:txBody>
          </p:sp>
        </mc:Fallback>
      </mc:AlternateContent>
      <p:sp>
        <p:nvSpPr>
          <p:cNvPr id="12" name="CasellaDiTesto 11">
            <a:extLst>
              <a:ext uri="{FF2B5EF4-FFF2-40B4-BE49-F238E27FC236}">
                <a16:creationId xmlns:a16="http://schemas.microsoft.com/office/drawing/2014/main" id="{5910D4DE-BE10-23C5-89C5-732D558EBBA6}"/>
              </a:ext>
            </a:extLst>
          </p:cNvPr>
          <p:cNvSpPr txBox="1"/>
          <p:nvPr/>
        </p:nvSpPr>
        <p:spPr>
          <a:xfrm>
            <a:off x="795351" y="4837700"/>
            <a:ext cx="6610564" cy="369332"/>
          </a:xfrm>
          <a:prstGeom prst="rect">
            <a:avLst/>
          </a:prstGeom>
          <a:noFill/>
        </p:spPr>
        <p:txBody>
          <a:bodyPr wrap="square" rtlCol="0">
            <a:spAutoFit/>
          </a:bodyPr>
          <a:lstStyle/>
          <a:p>
            <a:r>
              <a:rPr lang="it-IT" dirty="0" err="1">
                <a:solidFill>
                  <a:srgbClr val="0070C0"/>
                </a:solidFill>
              </a:rPr>
              <a:t>Centroid</a:t>
            </a:r>
            <a:r>
              <a:rPr lang="it-IT" dirty="0">
                <a:solidFill>
                  <a:srgbClr val="0070C0"/>
                </a:solidFill>
              </a:rPr>
              <a:t> </a:t>
            </a:r>
            <a:r>
              <a:rPr lang="it-IT" dirty="0" err="1">
                <a:solidFill>
                  <a:srgbClr val="0070C0"/>
                </a:solidFill>
              </a:rPr>
              <a:t>evolution</a:t>
            </a:r>
            <a:endParaRPr lang="en-US" dirty="0">
              <a:solidFill>
                <a:srgbClr val="0070C0"/>
              </a:solidFill>
            </a:endParaRPr>
          </a:p>
        </p:txBody>
      </p:sp>
      <p:sp>
        <p:nvSpPr>
          <p:cNvPr id="4" name="Segnaposto numero diapositiva 3">
            <a:extLst>
              <a:ext uri="{FF2B5EF4-FFF2-40B4-BE49-F238E27FC236}">
                <a16:creationId xmlns:a16="http://schemas.microsoft.com/office/drawing/2014/main" id="{7F25F193-B23B-C6E5-E08E-1879DC989E8A}"/>
              </a:ext>
            </a:extLst>
          </p:cNvPr>
          <p:cNvSpPr>
            <a:spLocks noGrp="1"/>
          </p:cNvSpPr>
          <p:nvPr>
            <p:ph type="sldNum" sz="quarter" idx="12"/>
          </p:nvPr>
        </p:nvSpPr>
        <p:spPr/>
        <p:txBody>
          <a:bodyPr/>
          <a:lstStyle/>
          <a:p>
            <a:fld id="{92965F77-E320-42C0-A3DF-7B050E339017}" type="slidenum">
              <a:rPr lang="en-US" smtClean="0"/>
              <a:t>20</a:t>
            </a:fld>
            <a:endParaRPr lang="en-US"/>
          </a:p>
        </p:txBody>
      </p:sp>
    </p:spTree>
    <p:extLst>
      <p:ext uri="{BB962C8B-B14F-4D97-AF65-F5344CB8AC3E}">
        <p14:creationId xmlns:p14="http://schemas.microsoft.com/office/powerpoint/2010/main" val="1408025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magine 84">
            <a:extLst>
              <a:ext uri="{FF2B5EF4-FFF2-40B4-BE49-F238E27FC236}">
                <a16:creationId xmlns:a16="http://schemas.microsoft.com/office/drawing/2014/main" id="{34233340-301F-E064-5B04-CFB5AE6BECCA}"/>
              </a:ext>
            </a:extLst>
          </p:cNvPr>
          <p:cNvPicPr>
            <a:picLocks noChangeAspect="1"/>
          </p:cNvPicPr>
          <p:nvPr/>
        </p:nvPicPr>
        <p:blipFill>
          <a:blip r:embed="rId2"/>
          <a:stretch>
            <a:fillRect/>
          </a:stretch>
        </p:blipFill>
        <p:spPr>
          <a:xfrm>
            <a:off x="9780608" y="4730900"/>
            <a:ext cx="2032140" cy="1424130"/>
          </a:xfrm>
          <a:prstGeom prst="rect">
            <a:avLst/>
          </a:prstGeom>
        </p:spPr>
      </p:pic>
      <p:grpSp>
        <p:nvGrpSpPr>
          <p:cNvPr id="41" name="Gruppo 40">
            <a:extLst>
              <a:ext uri="{FF2B5EF4-FFF2-40B4-BE49-F238E27FC236}">
                <a16:creationId xmlns:a16="http://schemas.microsoft.com/office/drawing/2014/main" id="{86155B70-1ABF-4199-ABF7-D53F46D6C44E}"/>
              </a:ext>
            </a:extLst>
          </p:cNvPr>
          <p:cNvGrpSpPr/>
          <p:nvPr/>
        </p:nvGrpSpPr>
        <p:grpSpPr>
          <a:xfrm>
            <a:off x="1180163" y="3239770"/>
            <a:ext cx="2496152" cy="1781907"/>
            <a:chOff x="1129363" y="3912479"/>
            <a:chExt cx="2496152" cy="1781907"/>
          </a:xfrm>
        </p:grpSpPr>
        <p:sp>
          <p:nvSpPr>
            <p:cNvPr id="18" name="Rettangolo 17">
              <a:extLst>
                <a:ext uri="{FF2B5EF4-FFF2-40B4-BE49-F238E27FC236}">
                  <a16:creationId xmlns:a16="http://schemas.microsoft.com/office/drawing/2014/main" id="{DA79BCCF-A1BE-3423-6F4E-12A7924A99A5}"/>
                </a:ext>
              </a:extLst>
            </p:cNvPr>
            <p:cNvSpPr/>
            <p:nvPr/>
          </p:nvSpPr>
          <p:spPr>
            <a:xfrm>
              <a:off x="2140283" y="3912479"/>
              <a:ext cx="469232" cy="1781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ttangolo 18">
              <a:extLst>
                <a:ext uri="{FF2B5EF4-FFF2-40B4-BE49-F238E27FC236}">
                  <a16:creationId xmlns:a16="http://schemas.microsoft.com/office/drawing/2014/main" id="{47517184-7662-3C3A-13A7-7D678D21B7B3}"/>
                </a:ext>
              </a:extLst>
            </p:cNvPr>
            <p:cNvSpPr/>
            <p:nvPr/>
          </p:nvSpPr>
          <p:spPr>
            <a:xfrm>
              <a:off x="2648283" y="4127501"/>
              <a:ext cx="469232" cy="1351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tangolo 20">
              <a:extLst>
                <a:ext uri="{FF2B5EF4-FFF2-40B4-BE49-F238E27FC236}">
                  <a16:creationId xmlns:a16="http://schemas.microsoft.com/office/drawing/2014/main" id="{D20E7131-D609-3EEA-E9F2-348F1209CC47}"/>
                </a:ext>
              </a:extLst>
            </p:cNvPr>
            <p:cNvSpPr/>
            <p:nvPr/>
          </p:nvSpPr>
          <p:spPr>
            <a:xfrm>
              <a:off x="1637363" y="4127500"/>
              <a:ext cx="469232" cy="1351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ttangolo 24">
              <a:extLst>
                <a:ext uri="{FF2B5EF4-FFF2-40B4-BE49-F238E27FC236}">
                  <a16:creationId xmlns:a16="http://schemas.microsoft.com/office/drawing/2014/main" id="{D835CF79-4FE7-DFDB-9087-A0953419209D}"/>
                </a:ext>
              </a:extLst>
            </p:cNvPr>
            <p:cNvSpPr/>
            <p:nvPr/>
          </p:nvSpPr>
          <p:spPr>
            <a:xfrm>
              <a:off x="1129363" y="4295595"/>
              <a:ext cx="469232" cy="101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ttangolo 38">
              <a:extLst>
                <a:ext uri="{FF2B5EF4-FFF2-40B4-BE49-F238E27FC236}">
                  <a16:creationId xmlns:a16="http://schemas.microsoft.com/office/drawing/2014/main" id="{95FFEE77-019D-5369-4AA9-32567E296F2D}"/>
                </a:ext>
              </a:extLst>
            </p:cNvPr>
            <p:cNvSpPr/>
            <p:nvPr/>
          </p:nvSpPr>
          <p:spPr>
            <a:xfrm>
              <a:off x="3156283" y="4295594"/>
              <a:ext cx="469232" cy="101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ttangolo 39">
            <a:extLst>
              <a:ext uri="{FF2B5EF4-FFF2-40B4-BE49-F238E27FC236}">
                <a16:creationId xmlns:a16="http://schemas.microsoft.com/office/drawing/2014/main" id="{3FB6B084-C362-EF02-8962-B807E614FBCB}"/>
              </a:ext>
            </a:extLst>
          </p:cNvPr>
          <p:cNvSpPr/>
          <p:nvPr/>
        </p:nvSpPr>
        <p:spPr>
          <a:xfrm>
            <a:off x="2699083" y="3454791"/>
            <a:ext cx="469232" cy="13518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ttangolo 37">
            <a:extLst>
              <a:ext uri="{FF2B5EF4-FFF2-40B4-BE49-F238E27FC236}">
                <a16:creationId xmlns:a16="http://schemas.microsoft.com/office/drawing/2014/main" id="{391F4A4D-8686-095F-1AB2-4D31833E6F0E}"/>
              </a:ext>
            </a:extLst>
          </p:cNvPr>
          <p:cNvSpPr/>
          <p:nvPr/>
        </p:nvSpPr>
        <p:spPr>
          <a:xfrm>
            <a:off x="1177623" y="3454791"/>
            <a:ext cx="2496152" cy="1351864"/>
          </a:xfrm>
          <a:prstGeom prst="rect">
            <a:avLst/>
          </a:prstGeom>
          <a:solidFill>
            <a:schemeClr val="accent4">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7EDF6A9D-FCCF-6BF0-E896-8965D1BDD453}"/>
                  </a:ext>
                </a:extLst>
              </p:cNvPr>
              <p:cNvSpPr txBox="1"/>
              <p:nvPr/>
            </p:nvSpPr>
            <p:spPr>
              <a:xfrm>
                <a:off x="239198" y="1213477"/>
                <a:ext cx="5270500" cy="1754326"/>
              </a:xfrm>
              <a:prstGeom prst="rect">
                <a:avLst/>
              </a:prstGeom>
              <a:noFill/>
            </p:spPr>
            <p:txBody>
              <a:bodyPr wrap="square" rtlCol="0">
                <a:spAutoFit/>
              </a:bodyPr>
              <a:lstStyle/>
              <a:p>
                <a:r>
                  <a:rPr lang="en-US" b="1" dirty="0">
                    <a:solidFill>
                      <a:srgbClr val="C00000"/>
                    </a:solidFill>
                  </a:rPr>
                  <a:t>HOMDYN</a:t>
                </a:r>
              </a:p>
              <a:p>
                <a:r>
                  <a:rPr lang="en-US" dirty="0"/>
                  <a:t>Forces acting on the s-</a:t>
                </a:r>
                <a:r>
                  <a:rPr lang="en-US" dirty="0" err="1"/>
                  <a:t>th</a:t>
                </a:r>
                <a:r>
                  <a:rPr lang="en-US" dirty="0"/>
                  <a:t> slice generated by an equivalent cylinder with properties</a:t>
                </a:r>
              </a:p>
              <a:p>
                <a:pPr marL="742950" lvl="1" indent="-285750">
                  <a:buFont typeface="Wingdings" panose="05000000000000000000" pitchFamily="2" charset="2"/>
                  <a:buChar char="q"/>
                </a:pPr>
                <a:r>
                  <a:rPr lang="en-US" dirty="0"/>
                  <a:t>Charge </a:t>
                </a:r>
                <a14:m>
                  <m:oMath xmlns:m="http://schemas.openxmlformats.org/officeDocument/2006/math">
                    <m:r>
                      <a:rPr lang="it-IT" b="0" i="1" smtClean="0">
                        <a:latin typeface="Cambria Math" panose="02040503050406030204" pitchFamily="18" charset="0"/>
                      </a:rPr>
                      <m:t>𝑄</m:t>
                    </m:r>
                  </m:oMath>
                </a14:m>
                <a:r>
                  <a:rPr lang="en-US" dirty="0"/>
                  <a:t> and length </a:t>
                </a:r>
                <a14:m>
                  <m:oMath xmlns:m="http://schemas.openxmlformats.org/officeDocument/2006/math">
                    <m:r>
                      <a:rPr lang="it-IT" b="0" i="1" smtClean="0">
                        <a:latin typeface="Cambria Math" panose="02040503050406030204" pitchFamily="18" charset="0"/>
                      </a:rPr>
                      <m:t>𝐿</m:t>
                    </m:r>
                  </m:oMath>
                </a14:m>
                <a:r>
                  <a:rPr lang="en-US" dirty="0"/>
                  <a:t> of the overall beam</a:t>
                </a:r>
              </a:p>
              <a:p>
                <a:pPr marL="742950" lvl="1" indent="-285750">
                  <a:buFont typeface="Wingdings" panose="05000000000000000000" pitchFamily="2" charset="2"/>
                  <a:buChar char="q"/>
                </a:pPr>
                <a:r>
                  <a:rPr lang="en-US" dirty="0"/>
                  <a:t>Radius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𝑠</m:t>
                        </m:r>
                      </m:sub>
                    </m:sSub>
                  </m:oMath>
                </a14:m>
                <a:r>
                  <a:rPr lang="en-US" dirty="0"/>
                  <a:t>, energy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𝛾</m:t>
                        </m:r>
                      </m:e>
                      <m:sub>
                        <m:r>
                          <a:rPr lang="it-IT" b="0" i="1" smtClean="0">
                            <a:latin typeface="Cambria Math" panose="02040503050406030204" pitchFamily="18" charset="0"/>
                          </a:rPr>
                          <m:t>𝑠</m:t>
                        </m:r>
                      </m:sub>
                    </m:sSub>
                    <m:r>
                      <a:rPr lang="it-IT" b="0" i="1" smtClean="0">
                        <a:latin typeface="Cambria Math" panose="02040503050406030204" pitchFamily="18" charset="0"/>
                      </a:rPr>
                      <m:t>𝑚</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𝑐</m:t>
                        </m:r>
                      </m:e>
                      <m:sup>
                        <m:r>
                          <a:rPr lang="it-IT" b="0" i="1" smtClean="0">
                            <a:latin typeface="Cambria Math" panose="02040503050406030204" pitchFamily="18" charset="0"/>
                          </a:rPr>
                          <m:t>2</m:t>
                        </m:r>
                      </m:sup>
                    </m:sSup>
                  </m:oMath>
                </a14:m>
                <a:r>
                  <a:rPr lang="en-US" dirty="0"/>
                  <a:t> and aspect ratio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𝐴</m:t>
                        </m:r>
                      </m:e>
                      <m:sub>
                        <m:r>
                          <a:rPr lang="it-IT" b="0" i="1" smtClean="0">
                            <a:latin typeface="Cambria Math" panose="02040503050406030204" pitchFamily="18" charset="0"/>
                          </a:rPr>
                          <m:t>𝑠</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𝑠</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𝛾</m:t>
                        </m:r>
                      </m:e>
                      <m:sub>
                        <m:r>
                          <a:rPr lang="it-IT" b="0" i="1" smtClean="0">
                            <a:latin typeface="Cambria Math" panose="02040503050406030204" pitchFamily="18" charset="0"/>
                          </a:rPr>
                          <m:t>𝑠</m:t>
                        </m:r>
                      </m:sub>
                    </m:sSub>
                    <m:r>
                      <a:rPr lang="it-IT" b="0" i="1" smtClean="0">
                        <a:latin typeface="Cambria Math" panose="02040503050406030204" pitchFamily="18" charset="0"/>
                      </a:rPr>
                      <m:t>𝐿</m:t>
                    </m:r>
                  </m:oMath>
                </a14:m>
                <a:r>
                  <a:rPr lang="en-US" dirty="0"/>
                  <a:t> of the slice</a:t>
                </a:r>
              </a:p>
            </p:txBody>
          </p:sp>
        </mc:Choice>
        <mc:Fallback xmlns="">
          <p:sp>
            <p:nvSpPr>
              <p:cNvPr id="42" name="CasellaDiTesto 41">
                <a:extLst>
                  <a:ext uri="{FF2B5EF4-FFF2-40B4-BE49-F238E27FC236}">
                    <a16:creationId xmlns:a16="http://schemas.microsoft.com/office/drawing/2014/main" id="{7EDF6A9D-FCCF-6BF0-E896-8965D1BDD453}"/>
                  </a:ext>
                </a:extLst>
              </p:cNvPr>
              <p:cNvSpPr txBox="1">
                <a:spLocks noRot="1" noChangeAspect="1" noMove="1" noResize="1" noEditPoints="1" noAdjustHandles="1" noChangeArrowheads="1" noChangeShapeType="1" noTextEdit="1"/>
              </p:cNvSpPr>
              <p:nvPr/>
            </p:nvSpPr>
            <p:spPr>
              <a:xfrm>
                <a:off x="239198" y="1213477"/>
                <a:ext cx="5270500" cy="1754326"/>
              </a:xfrm>
              <a:prstGeom prst="rect">
                <a:avLst/>
              </a:prstGeom>
              <a:blipFill>
                <a:blip r:embed="rId3"/>
                <a:stretch>
                  <a:fillRect l="-925" t="-1736" r="-347" b="-4514"/>
                </a:stretch>
              </a:blipFill>
            </p:spPr>
            <p:txBody>
              <a:bodyPr/>
              <a:lstStyle/>
              <a:p>
                <a:r>
                  <a:rPr lang="en-US">
                    <a:noFill/>
                  </a:rPr>
                  <a:t> </a:t>
                </a:r>
              </a:p>
            </p:txBody>
          </p:sp>
        </mc:Fallback>
      </mc:AlternateContent>
      <p:grpSp>
        <p:nvGrpSpPr>
          <p:cNvPr id="56" name="Gruppo 55">
            <a:extLst>
              <a:ext uri="{FF2B5EF4-FFF2-40B4-BE49-F238E27FC236}">
                <a16:creationId xmlns:a16="http://schemas.microsoft.com/office/drawing/2014/main" id="{F12A62A7-68F4-1F97-7A74-8712BD9311D3}"/>
              </a:ext>
            </a:extLst>
          </p:cNvPr>
          <p:cNvGrpSpPr/>
          <p:nvPr/>
        </p:nvGrpSpPr>
        <p:grpSpPr>
          <a:xfrm>
            <a:off x="7524152" y="3251217"/>
            <a:ext cx="2496152" cy="1781907"/>
            <a:chOff x="7050105" y="1513351"/>
            <a:chExt cx="2496152" cy="1781907"/>
          </a:xfrm>
        </p:grpSpPr>
        <p:sp>
          <p:nvSpPr>
            <p:cNvPr id="51" name="Rettangolo 50">
              <a:extLst>
                <a:ext uri="{FF2B5EF4-FFF2-40B4-BE49-F238E27FC236}">
                  <a16:creationId xmlns:a16="http://schemas.microsoft.com/office/drawing/2014/main" id="{2FFE1E29-C51C-B00A-E52F-E2C34C26501E}"/>
                </a:ext>
              </a:extLst>
            </p:cNvPr>
            <p:cNvSpPr/>
            <p:nvPr/>
          </p:nvSpPr>
          <p:spPr>
            <a:xfrm>
              <a:off x="8061025" y="1513351"/>
              <a:ext cx="469232" cy="1781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ttangolo 51">
              <a:extLst>
                <a:ext uri="{FF2B5EF4-FFF2-40B4-BE49-F238E27FC236}">
                  <a16:creationId xmlns:a16="http://schemas.microsoft.com/office/drawing/2014/main" id="{DDCA080C-E5A0-FEB1-1BC7-5F56B720EE56}"/>
                </a:ext>
              </a:extLst>
            </p:cNvPr>
            <p:cNvSpPr/>
            <p:nvPr/>
          </p:nvSpPr>
          <p:spPr>
            <a:xfrm>
              <a:off x="8569025" y="1728373"/>
              <a:ext cx="469232" cy="1351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ttangolo 52">
              <a:extLst>
                <a:ext uri="{FF2B5EF4-FFF2-40B4-BE49-F238E27FC236}">
                  <a16:creationId xmlns:a16="http://schemas.microsoft.com/office/drawing/2014/main" id="{50CDDAB3-2239-F2B7-30EE-0CCCDCAAB3BB}"/>
                </a:ext>
              </a:extLst>
            </p:cNvPr>
            <p:cNvSpPr/>
            <p:nvPr/>
          </p:nvSpPr>
          <p:spPr>
            <a:xfrm>
              <a:off x="7558105" y="1728372"/>
              <a:ext cx="469232" cy="1351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ttangolo 53">
              <a:extLst>
                <a:ext uri="{FF2B5EF4-FFF2-40B4-BE49-F238E27FC236}">
                  <a16:creationId xmlns:a16="http://schemas.microsoft.com/office/drawing/2014/main" id="{AECC7787-C206-F521-01E1-3CFA74F3232E}"/>
                </a:ext>
              </a:extLst>
            </p:cNvPr>
            <p:cNvSpPr/>
            <p:nvPr/>
          </p:nvSpPr>
          <p:spPr>
            <a:xfrm>
              <a:off x="7050105" y="1896467"/>
              <a:ext cx="469232" cy="101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ttangolo 54">
              <a:extLst>
                <a:ext uri="{FF2B5EF4-FFF2-40B4-BE49-F238E27FC236}">
                  <a16:creationId xmlns:a16="http://schemas.microsoft.com/office/drawing/2014/main" id="{A9E66162-FB27-5909-1D2B-C7EDFC4D77C8}"/>
                </a:ext>
              </a:extLst>
            </p:cNvPr>
            <p:cNvSpPr/>
            <p:nvPr/>
          </p:nvSpPr>
          <p:spPr>
            <a:xfrm>
              <a:off x="9077025" y="1896466"/>
              <a:ext cx="469232" cy="101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uppo 56">
            <a:extLst>
              <a:ext uri="{FF2B5EF4-FFF2-40B4-BE49-F238E27FC236}">
                <a16:creationId xmlns:a16="http://schemas.microsoft.com/office/drawing/2014/main" id="{BC795F8E-C47D-ED93-EC8D-D00D636888D5}"/>
              </a:ext>
            </a:extLst>
          </p:cNvPr>
          <p:cNvGrpSpPr/>
          <p:nvPr/>
        </p:nvGrpSpPr>
        <p:grpSpPr>
          <a:xfrm>
            <a:off x="7524152" y="3247862"/>
            <a:ext cx="2496152" cy="1781907"/>
            <a:chOff x="7050105" y="3724519"/>
            <a:chExt cx="2496152" cy="1781907"/>
          </a:xfrm>
        </p:grpSpPr>
        <p:sp>
          <p:nvSpPr>
            <p:cNvPr id="44" name="Rettangolo 43">
              <a:extLst>
                <a:ext uri="{FF2B5EF4-FFF2-40B4-BE49-F238E27FC236}">
                  <a16:creationId xmlns:a16="http://schemas.microsoft.com/office/drawing/2014/main" id="{8F8DFAEA-0358-E84F-A7BD-1011DE0000C5}"/>
                </a:ext>
              </a:extLst>
            </p:cNvPr>
            <p:cNvSpPr/>
            <p:nvPr/>
          </p:nvSpPr>
          <p:spPr>
            <a:xfrm>
              <a:off x="8061025" y="3724519"/>
              <a:ext cx="469232" cy="1781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ttangolo 44">
              <a:extLst>
                <a:ext uri="{FF2B5EF4-FFF2-40B4-BE49-F238E27FC236}">
                  <a16:creationId xmlns:a16="http://schemas.microsoft.com/office/drawing/2014/main" id="{935ACED2-0C10-DBFD-9227-D71E16185171}"/>
                </a:ext>
              </a:extLst>
            </p:cNvPr>
            <p:cNvSpPr/>
            <p:nvPr/>
          </p:nvSpPr>
          <p:spPr>
            <a:xfrm>
              <a:off x="8569025" y="3939541"/>
              <a:ext cx="469232" cy="1351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ttangolo 45">
              <a:extLst>
                <a:ext uri="{FF2B5EF4-FFF2-40B4-BE49-F238E27FC236}">
                  <a16:creationId xmlns:a16="http://schemas.microsoft.com/office/drawing/2014/main" id="{E398628A-C082-26C2-346D-F38D456308A3}"/>
                </a:ext>
              </a:extLst>
            </p:cNvPr>
            <p:cNvSpPr/>
            <p:nvPr/>
          </p:nvSpPr>
          <p:spPr>
            <a:xfrm>
              <a:off x="7558105" y="3939540"/>
              <a:ext cx="469232" cy="1351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ttangolo 46">
              <a:extLst>
                <a:ext uri="{FF2B5EF4-FFF2-40B4-BE49-F238E27FC236}">
                  <a16:creationId xmlns:a16="http://schemas.microsoft.com/office/drawing/2014/main" id="{12082570-A421-34F2-4F4C-50DBAA8AA5A3}"/>
                </a:ext>
              </a:extLst>
            </p:cNvPr>
            <p:cNvSpPr/>
            <p:nvPr/>
          </p:nvSpPr>
          <p:spPr>
            <a:xfrm>
              <a:off x="7050105" y="4107635"/>
              <a:ext cx="469232" cy="10156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ttangolo 47">
              <a:extLst>
                <a:ext uri="{FF2B5EF4-FFF2-40B4-BE49-F238E27FC236}">
                  <a16:creationId xmlns:a16="http://schemas.microsoft.com/office/drawing/2014/main" id="{C10833F6-8866-CD6E-B1A1-A07808B91D73}"/>
                </a:ext>
              </a:extLst>
            </p:cNvPr>
            <p:cNvSpPr/>
            <p:nvPr/>
          </p:nvSpPr>
          <p:spPr>
            <a:xfrm>
              <a:off x="9077025" y="4107634"/>
              <a:ext cx="469232" cy="101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uppo 57">
            <a:extLst>
              <a:ext uri="{FF2B5EF4-FFF2-40B4-BE49-F238E27FC236}">
                <a16:creationId xmlns:a16="http://schemas.microsoft.com/office/drawing/2014/main" id="{47CEE5DE-0FDF-DBEA-55B6-75DC1556D013}"/>
              </a:ext>
            </a:extLst>
          </p:cNvPr>
          <p:cNvGrpSpPr/>
          <p:nvPr/>
        </p:nvGrpSpPr>
        <p:grpSpPr>
          <a:xfrm>
            <a:off x="7524152" y="3244703"/>
            <a:ext cx="2496152" cy="1781907"/>
            <a:chOff x="7050105" y="3724519"/>
            <a:chExt cx="2496152" cy="1781907"/>
          </a:xfrm>
        </p:grpSpPr>
        <p:sp>
          <p:nvSpPr>
            <p:cNvPr id="59" name="Rettangolo 58">
              <a:extLst>
                <a:ext uri="{FF2B5EF4-FFF2-40B4-BE49-F238E27FC236}">
                  <a16:creationId xmlns:a16="http://schemas.microsoft.com/office/drawing/2014/main" id="{90E3C9C8-6F1E-7490-7133-81594766D528}"/>
                </a:ext>
              </a:extLst>
            </p:cNvPr>
            <p:cNvSpPr/>
            <p:nvPr/>
          </p:nvSpPr>
          <p:spPr>
            <a:xfrm>
              <a:off x="8061025" y="3724519"/>
              <a:ext cx="469232" cy="1781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ttangolo 59">
              <a:extLst>
                <a:ext uri="{FF2B5EF4-FFF2-40B4-BE49-F238E27FC236}">
                  <a16:creationId xmlns:a16="http://schemas.microsoft.com/office/drawing/2014/main" id="{62B6653B-0DFD-DF28-2B81-99A8D73E9BF4}"/>
                </a:ext>
              </a:extLst>
            </p:cNvPr>
            <p:cNvSpPr/>
            <p:nvPr/>
          </p:nvSpPr>
          <p:spPr>
            <a:xfrm>
              <a:off x="8569025" y="3939541"/>
              <a:ext cx="469232" cy="1351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ttangolo 60">
              <a:extLst>
                <a:ext uri="{FF2B5EF4-FFF2-40B4-BE49-F238E27FC236}">
                  <a16:creationId xmlns:a16="http://schemas.microsoft.com/office/drawing/2014/main" id="{828C9B84-46DB-2E71-0686-02FFC11E4D2F}"/>
                </a:ext>
              </a:extLst>
            </p:cNvPr>
            <p:cNvSpPr/>
            <p:nvPr/>
          </p:nvSpPr>
          <p:spPr>
            <a:xfrm>
              <a:off x="7558105" y="3939540"/>
              <a:ext cx="469232" cy="13518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ttangolo 61">
              <a:extLst>
                <a:ext uri="{FF2B5EF4-FFF2-40B4-BE49-F238E27FC236}">
                  <a16:creationId xmlns:a16="http://schemas.microsoft.com/office/drawing/2014/main" id="{123AE08B-F553-09A5-496A-9D6E5A237671}"/>
                </a:ext>
              </a:extLst>
            </p:cNvPr>
            <p:cNvSpPr/>
            <p:nvPr/>
          </p:nvSpPr>
          <p:spPr>
            <a:xfrm>
              <a:off x="7050105" y="4107635"/>
              <a:ext cx="469232" cy="10156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ttangolo 62">
              <a:extLst>
                <a:ext uri="{FF2B5EF4-FFF2-40B4-BE49-F238E27FC236}">
                  <a16:creationId xmlns:a16="http://schemas.microsoft.com/office/drawing/2014/main" id="{B4F572BF-0F21-1AF0-B354-EC182C8185DD}"/>
                </a:ext>
              </a:extLst>
            </p:cNvPr>
            <p:cNvSpPr/>
            <p:nvPr/>
          </p:nvSpPr>
          <p:spPr>
            <a:xfrm>
              <a:off x="9077025" y="4107634"/>
              <a:ext cx="469232" cy="101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uppo 63">
            <a:extLst>
              <a:ext uri="{FF2B5EF4-FFF2-40B4-BE49-F238E27FC236}">
                <a16:creationId xmlns:a16="http://schemas.microsoft.com/office/drawing/2014/main" id="{4E551C05-CBBD-2F2C-901C-384108837A4D}"/>
              </a:ext>
            </a:extLst>
          </p:cNvPr>
          <p:cNvGrpSpPr/>
          <p:nvPr/>
        </p:nvGrpSpPr>
        <p:grpSpPr>
          <a:xfrm>
            <a:off x="7521612" y="3253347"/>
            <a:ext cx="2496152" cy="1781907"/>
            <a:chOff x="7050105" y="3724519"/>
            <a:chExt cx="2496152" cy="1781907"/>
          </a:xfrm>
        </p:grpSpPr>
        <p:sp>
          <p:nvSpPr>
            <p:cNvPr id="65" name="Rettangolo 64">
              <a:extLst>
                <a:ext uri="{FF2B5EF4-FFF2-40B4-BE49-F238E27FC236}">
                  <a16:creationId xmlns:a16="http://schemas.microsoft.com/office/drawing/2014/main" id="{D47D7326-8357-67AD-4CFF-91120FC7CF6B}"/>
                </a:ext>
              </a:extLst>
            </p:cNvPr>
            <p:cNvSpPr/>
            <p:nvPr/>
          </p:nvSpPr>
          <p:spPr>
            <a:xfrm>
              <a:off x="8061025" y="3724519"/>
              <a:ext cx="469232" cy="17819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ttangolo 65">
              <a:extLst>
                <a:ext uri="{FF2B5EF4-FFF2-40B4-BE49-F238E27FC236}">
                  <a16:creationId xmlns:a16="http://schemas.microsoft.com/office/drawing/2014/main" id="{9B0D1DE8-925D-62CD-309A-CB2E4EF6AAC8}"/>
                </a:ext>
              </a:extLst>
            </p:cNvPr>
            <p:cNvSpPr/>
            <p:nvPr/>
          </p:nvSpPr>
          <p:spPr>
            <a:xfrm>
              <a:off x="8569025" y="3939541"/>
              <a:ext cx="469232" cy="1351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ttangolo 66">
              <a:extLst>
                <a:ext uri="{FF2B5EF4-FFF2-40B4-BE49-F238E27FC236}">
                  <a16:creationId xmlns:a16="http://schemas.microsoft.com/office/drawing/2014/main" id="{47804311-1287-AB2D-C619-334FF3503083}"/>
                </a:ext>
              </a:extLst>
            </p:cNvPr>
            <p:cNvSpPr/>
            <p:nvPr/>
          </p:nvSpPr>
          <p:spPr>
            <a:xfrm>
              <a:off x="7558105" y="3939540"/>
              <a:ext cx="469232" cy="13518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ttangolo 67">
              <a:extLst>
                <a:ext uri="{FF2B5EF4-FFF2-40B4-BE49-F238E27FC236}">
                  <a16:creationId xmlns:a16="http://schemas.microsoft.com/office/drawing/2014/main" id="{7937238C-8B26-B15F-5F4C-CF380FAB06EF}"/>
                </a:ext>
              </a:extLst>
            </p:cNvPr>
            <p:cNvSpPr/>
            <p:nvPr/>
          </p:nvSpPr>
          <p:spPr>
            <a:xfrm>
              <a:off x="7050105" y="4107635"/>
              <a:ext cx="469232" cy="10156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ttangolo 68">
              <a:extLst>
                <a:ext uri="{FF2B5EF4-FFF2-40B4-BE49-F238E27FC236}">
                  <a16:creationId xmlns:a16="http://schemas.microsoft.com/office/drawing/2014/main" id="{42AFBF56-12DE-C5C0-CB8B-AF871C8DF8AF}"/>
                </a:ext>
              </a:extLst>
            </p:cNvPr>
            <p:cNvSpPr/>
            <p:nvPr/>
          </p:nvSpPr>
          <p:spPr>
            <a:xfrm>
              <a:off x="9077025" y="4107634"/>
              <a:ext cx="469232" cy="101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uppo 69">
            <a:extLst>
              <a:ext uri="{FF2B5EF4-FFF2-40B4-BE49-F238E27FC236}">
                <a16:creationId xmlns:a16="http://schemas.microsoft.com/office/drawing/2014/main" id="{A7EFE18F-BB48-917A-602A-814F4EE3B9C8}"/>
              </a:ext>
            </a:extLst>
          </p:cNvPr>
          <p:cNvGrpSpPr/>
          <p:nvPr/>
        </p:nvGrpSpPr>
        <p:grpSpPr>
          <a:xfrm>
            <a:off x="7521612" y="3261893"/>
            <a:ext cx="2496152" cy="1781907"/>
            <a:chOff x="7050105" y="3724519"/>
            <a:chExt cx="2496152" cy="1781907"/>
          </a:xfrm>
        </p:grpSpPr>
        <p:sp>
          <p:nvSpPr>
            <p:cNvPr id="71" name="Rettangolo 70">
              <a:extLst>
                <a:ext uri="{FF2B5EF4-FFF2-40B4-BE49-F238E27FC236}">
                  <a16:creationId xmlns:a16="http://schemas.microsoft.com/office/drawing/2014/main" id="{31A89E93-2E68-68DA-F9F6-8ED3081B3897}"/>
                </a:ext>
              </a:extLst>
            </p:cNvPr>
            <p:cNvSpPr/>
            <p:nvPr/>
          </p:nvSpPr>
          <p:spPr>
            <a:xfrm>
              <a:off x="8061025" y="3724519"/>
              <a:ext cx="469232" cy="178190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ttangolo 71">
              <a:extLst>
                <a:ext uri="{FF2B5EF4-FFF2-40B4-BE49-F238E27FC236}">
                  <a16:creationId xmlns:a16="http://schemas.microsoft.com/office/drawing/2014/main" id="{85D4DBF8-D64B-9276-12A7-C1C089EAA3A2}"/>
                </a:ext>
              </a:extLst>
            </p:cNvPr>
            <p:cNvSpPr/>
            <p:nvPr/>
          </p:nvSpPr>
          <p:spPr>
            <a:xfrm>
              <a:off x="8569025" y="3939541"/>
              <a:ext cx="469232" cy="135186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ttangolo 72">
              <a:extLst>
                <a:ext uri="{FF2B5EF4-FFF2-40B4-BE49-F238E27FC236}">
                  <a16:creationId xmlns:a16="http://schemas.microsoft.com/office/drawing/2014/main" id="{FC280CD4-E139-4025-D5C5-17B1D691C8C4}"/>
                </a:ext>
              </a:extLst>
            </p:cNvPr>
            <p:cNvSpPr/>
            <p:nvPr/>
          </p:nvSpPr>
          <p:spPr>
            <a:xfrm>
              <a:off x="7558105" y="3939540"/>
              <a:ext cx="469232" cy="13518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ttangolo 73">
              <a:extLst>
                <a:ext uri="{FF2B5EF4-FFF2-40B4-BE49-F238E27FC236}">
                  <a16:creationId xmlns:a16="http://schemas.microsoft.com/office/drawing/2014/main" id="{C1BAED98-624A-0053-9C19-75BBA74A8076}"/>
                </a:ext>
              </a:extLst>
            </p:cNvPr>
            <p:cNvSpPr/>
            <p:nvPr/>
          </p:nvSpPr>
          <p:spPr>
            <a:xfrm>
              <a:off x="7050105" y="4107635"/>
              <a:ext cx="469232" cy="10156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ttangolo 74">
              <a:extLst>
                <a:ext uri="{FF2B5EF4-FFF2-40B4-BE49-F238E27FC236}">
                  <a16:creationId xmlns:a16="http://schemas.microsoft.com/office/drawing/2014/main" id="{6E2590BB-1DFD-8D20-02AA-20A67175598C}"/>
                </a:ext>
              </a:extLst>
            </p:cNvPr>
            <p:cNvSpPr/>
            <p:nvPr/>
          </p:nvSpPr>
          <p:spPr>
            <a:xfrm>
              <a:off x="9077025" y="4107634"/>
              <a:ext cx="469232" cy="101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uppo 75">
            <a:extLst>
              <a:ext uri="{FF2B5EF4-FFF2-40B4-BE49-F238E27FC236}">
                <a16:creationId xmlns:a16="http://schemas.microsoft.com/office/drawing/2014/main" id="{1DACBBFE-DB92-21B0-337A-F8AECA294284}"/>
              </a:ext>
            </a:extLst>
          </p:cNvPr>
          <p:cNvGrpSpPr/>
          <p:nvPr/>
        </p:nvGrpSpPr>
        <p:grpSpPr>
          <a:xfrm>
            <a:off x="7519072" y="3253048"/>
            <a:ext cx="2496152" cy="1781907"/>
            <a:chOff x="7050105" y="3724519"/>
            <a:chExt cx="2496152" cy="1781907"/>
          </a:xfrm>
        </p:grpSpPr>
        <p:sp>
          <p:nvSpPr>
            <p:cNvPr id="77" name="Rettangolo 76">
              <a:extLst>
                <a:ext uri="{FF2B5EF4-FFF2-40B4-BE49-F238E27FC236}">
                  <a16:creationId xmlns:a16="http://schemas.microsoft.com/office/drawing/2014/main" id="{7F7A240F-AE2A-EBC9-CC5F-20F3785A6DBC}"/>
                </a:ext>
              </a:extLst>
            </p:cNvPr>
            <p:cNvSpPr/>
            <p:nvPr/>
          </p:nvSpPr>
          <p:spPr>
            <a:xfrm>
              <a:off x="8061025" y="3724519"/>
              <a:ext cx="469232" cy="178190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ttangolo 77">
              <a:extLst>
                <a:ext uri="{FF2B5EF4-FFF2-40B4-BE49-F238E27FC236}">
                  <a16:creationId xmlns:a16="http://schemas.microsoft.com/office/drawing/2014/main" id="{D95AB0CB-76EF-17BA-FB1C-47E1F7A2F072}"/>
                </a:ext>
              </a:extLst>
            </p:cNvPr>
            <p:cNvSpPr/>
            <p:nvPr/>
          </p:nvSpPr>
          <p:spPr>
            <a:xfrm>
              <a:off x="8569025" y="3939541"/>
              <a:ext cx="469232" cy="13518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ttangolo 78">
              <a:extLst>
                <a:ext uri="{FF2B5EF4-FFF2-40B4-BE49-F238E27FC236}">
                  <a16:creationId xmlns:a16="http://schemas.microsoft.com/office/drawing/2014/main" id="{28AA939D-4AB3-1A0E-8D39-16B20048A8BE}"/>
                </a:ext>
              </a:extLst>
            </p:cNvPr>
            <p:cNvSpPr/>
            <p:nvPr/>
          </p:nvSpPr>
          <p:spPr>
            <a:xfrm>
              <a:off x="7558105" y="3939540"/>
              <a:ext cx="469232" cy="13518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ttangolo 79">
              <a:extLst>
                <a:ext uri="{FF2B5EF4-FFF2-40B4-BE49-F238E27FC236}">
                  <a16:creationId xmlns:a16="http://schemas.microsoft.com/office/drawing/2014/main" id="{4CE769D8-37C3-2116-9A68-6261AA928822}"/>
                </a:ext>
              </a:extLst>
            </p:cNvPr>
            <p:cNvSpPr/>
            <p:nvPr/>
          </p:nvSpPr>
          <p:spPr>
            <a:xfrm>
              <a:off x="7050105" y="4107635"/>
              <a:ext cx="469232" cy="10156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ttangolo 80">
              <a:extLst>
                <a:ext uri="{FF2B5EF4-FFF2-40B4-BE49-F238E27FC236}">
                  <a16:creationId xmlns:a16="http://schemas.microsoft.com/office/drawing/2014/main" id="{8B32E28E-95D9-B1D7-E513-5D1C9F52B900}"/>
                </a:ext>
              </a:extLst>
            </p:cNvPr>
            <p:cNvSpPr/>
            <p:nvPr/>
          </p:nvSpPr>
          <p:spPr>
            <a:xfrm>
              <a:off x="9077025" y="4107634"/>
              <a:ext cx="469232" cy="101567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e 81">
            <a:extLst>
              <a:ext uri="{FF2B5EF4-FFF2-40B4-BE49-F238E27FC236}">
                <a16:creationId xmlns:a16="http://schemas.microsoft.com/office/drawing/2014/main" id="{1D8CF106-A5B9-02EF-6BA7-96D19F50BD9B}"/>
              </a:ext>
            </a:extLst>
          </p:cNvPr>
          <p:cNvSpPr/>
          <p:nvPr/>
        </p:nvSpPr>
        <p:spPr>
          <a:xfrm>
            <a:off x="9269817" y="3688663"/>
            <a:ext cx="177031" cy="1738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CasellaDiTesto 82">
                <a:extLst>
                  <a:ext uri="{FF2B5EF4-FFF2-40B4-BE49-F238E27FC236}">
                    <a16:creationId xmlns:a16="http://schemas.microsoft.com/office/drawing/2014/main" id="{23AACE33-BDA7-08ED-66E0-C448591A35E3}"/>
                  </a:ext>
                </a:extLst>
              </p:cNvPr>
              <p:cNvSpPr txBox="1"/>
              <p:nvPr/>
            </p:nvSpPr>
            <p:spPr>
              <a:xfrm>
                <a:off x="6096000" y="1213477"/>
                <a:ext cx="5270500" cy="1477328"/>
              </a:xfrm>
              <a:prstGeom prst="rect">
                <a:avLst/>
              </a:prstGeom>
              <a:noFill/>
            </p:spPr>
            <p:txBody>
              <a:bodyPr wrap="square" rtlCol="0">
                <a:spAutoFit/>
              </a:bodyPr>
              <a:lstStyle/>
              <a:p>
                <a:r>
                  <a:rPr lang="en-US" b="1" dirty="0">
                    <a:solidFill>
                      <a:srgbClr val="C00000"/>
                    </a:solidFill>
                  </a:rPr>
                  <a:t>MILES</a:t>
                </a:r>
              </a:p>
              <a:p>
                <a:r>
                  <a:rPr lang="en-US" dirty="0"/>
                  <a:t>Force acting on the </a:t>
                </a:r>
                <a:r>
                  <a:rPr lang="en-US" dirty="0" err="1"/>
                  <a:t>i-th</a:t>
                </a:r>
                <a:r>
                  <a:rPr lang="en-US" dirty="0"/>
                  <a:t> macro-particle given by the superposition of the field generated by all the slices with individual charge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𝑄</m:t>
                        </m:r>
                      </m:e>
                      <m:sub>
                        <m:r>
                          <a:rPr lang="it-IT" b="0" i="1" smtClean="0">
                            <a:latin typeface="Cambria Math" panose="02040503050406030204" pitchFamily="18" charset="0"/>
                          </a:rPr>
                          <m:t>𝑠</m:t>
                        </m:r>
                      </m:sub>
                    </m:sSub>
                  </m:oMath>
                </a14:m>
                <a:r>
                  <a:rPr lang="en-US" dirty="0"/>
                  <a:t>, length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𝐿</m:t>
                        </m:r>
                      </m:e>
                      <m:sub>
                        <m:r>
                          <a:rPr lang="it-IT" b="0" i="1" smtClean="0">
                            <a:latin typeface="Cambria Math" panose="02040503050406030204" pitchFamily="18" charset="0"/>
                          </a:rPr>
                          <m:t>𝑠</m:t>
                        </m:r>
                      </m:sub>
                    </m:sSub>
                    <m:r>
                      <a:rPr lang="it-IT" b="0" i="0" smtClean="0">
                        <a:latin typeface="Cambria Math" panose="02040503050406030204" pitchFamily="18" charset="0"/>
                      </a:rPr>
                      <m:t>,</m:t>
                    </m:r>
                  </m:oMath>
                </a14:m>
                <a:r>
                  <a:rPr lang="en-US" dirty="0"/>
                  <a:t> radius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𝑠</m:t>
                        </m:r>
                      </m:sub>
                    </m:sSub>
                  </m:oMath>
                </a14:m>
                <a:r>
                  <a:rPr lang="en-US" dirty="0"/>
                  <a:t>, energy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𝛾</m:t>
                        </m:r>
                      </m:e>
                      <m:sub>
                        <m:r>
                          <a:rPr lang="it-IT" b="0" i="1" smtClean="0">
                            <a:latin typeface="Cambria Math" panose="02040503050406030204" pitchFamily="18" charset="0"/>
                          </a:rPr>
                          <m:t>𝑠</m:t>
                        </m:r>
                      </m:sub>
                    </m:sSub>
                    <m:r>
                      <a:rPr lang="it-IT" b="0" i="1" smtClean="0">
                        <a:latin typeface="Cambria Math" panose="02040503050406030204" pitchFamily="18" charset="0"/>
                      </a:rPr>
                      <m:t>𝑚</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𝑐</m:t>
                        </m:r>
                      </m:e>
                      <m:sup>
                        <m:r>
                          <a:rPr lang="it-IT" b="0" i="1" smtClean="0">
                            <a:latin typeface="Cambria Math" panose="02040503050406030204" pitchFamily="18" charset="0"/>
                          </a:rPr>
                          <m:t>2</m:t>
                        </m:r>
                      </m:sup>
                    </m:sSup>
                  </m:oMath>
                </a14:m>
                <a:r>
                  <a:rPr lang="en-US" dirty="0"/>
                  <a:t> and aspect ratio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𝐴</m:t>
                        </m:r>
                      </m:e>
                      <m:sub>
                        <m:r>
                          <a:rPr lang="it-IT" b="0" i="1" smtClean="0">
                            <a:latin typeface="Cambria Math" panose="02040503050406030204" pitchFamily="18" charset="0"/>
                          </a:rPr>
                          <m:t>𝑠</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𝑠</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𝛾</m:t>
                        </m:r>
                      </m:e>
                      <m:sub>
                        <m:r>
                          <a:rPr lang="it-IT" b="0" i="1" smtClean="0">
                            <a:latin typeface="Cambria Math" panose="02040503050406030204" pitchFamily="18" charset="0"/>
                          </a:rPr>
                          <m:t>𝑠</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𝐿</m:t>
                        </m:r>
                      </m:e>
                      <m:sub>
                        <m:r>
                          <a:rPr lang="it-IT" b="0" i="1" smtClean="0">
                            <a:latin typeface="Cambria Math" panose="02040503050406030204" pitchFamily="18" charset="0"/>
                          </a:rPr>
                          <m:t>𝑠</m:t>
                        </m:r>
                      </m:sub>
                    </m:sSub>
                  </m:oMath>
                </a14:m>
                <a:endParaRPr lang="en-US" dirty="0"/>
              </a:p>
            </p:txBody>
          </p:sp>
        </mc:Choice>
        <mc:Fallback xmlns="">
          <p:sp>
            <p:nvSpPr>
              <p:cNvPr id="83" name="CasellaDiTesto 82">
                <a:extLst>
                  <a:ext uri="{FF2B5EF4-FFF2-40B4-BE49-F238E27FC236}">
                    <a16:creationId xmlns:a16="http://schemas.microsoft.com/office/drawing/2014/main" id="{23AACE33-BDA7-08ED-66E0-C448591A35E3}"/>
                  </a:ext>
                </a:extLst>
              </p:cNvPr>
              <p:cNvSpPr txBox="1">
                <a:spLocks noRot="1" noChangeAspect="1" noMove="1" noResize="1" noEditPoints="1" noAdjustHandles="1" noChangeArrowheads="1" noChangeShapeType="1" noTextEdit="1"/>
              </p:cNvSpPr>
              <p:nvPr/>
            </p:nvSpPr>
            <p:spPr>
              <a:xfrm>
                <a:off x="6096000" y="1213477"/>
                <a:ext cx="5270500" cy="1477328"/>
              </a:xfrm>
              <a:prstGeom prst="rect">
                <a:avLst/>
              </a:prstGeom>
              <a:blipFill>
                <a:blip r:embed="rId4"/>
                <a:stretch>
                  <a:fillRect l="-925" t="-2066" b="-5785"/>
                </a:stretch>
              </a:blipFill>
            </p:spPr>
            <p:txBody>
              <a:bodyPr/>
              <a:lstStyle/>
              <a:p>
                <a:r>
                  <a:rPr lang="en-US">
                    <a:noFill/>
                  </a:rPr>
                  <a:t> </a:t>
                </a:r>
              </a:p>
            </p:txBody>
          </p:sp>
        </mc:Fallback>
      </mc:AlternateContent>
      <p:pic>
        <p:nvPicPr>
          <p:cNvPr id="84" name="Immagine 83">
            <a:extLst>
              <a:ext uri="{FF2B5EF4-FFF2-40B4-BE49-F238E27FC236}">
                <a16:creationId xmlns:a16="http://schemas.microsoft.com/office/drawing/2014/main" id="{762EDC7B-D90A-ABB8-ABC7-5238E6F27481}"/>
              </a:ext>
            </a:extLst>
          </p:cNvPr>
          <p:cNvPicPr>
            <a:picLocks noChangeAspect="1"/>
          </p:cNvPicPr>
          <p:nvPr/>
        </p:nvPicPr>
        <p:blipFill>
          <a:blip r:embed="rId5"/>
          <a:stretch>
            <a:fillRect/>
          </a:stretch>
        </p:blipFill>
        <p:spPr>
          <a:xfrm>
            <a:off x="4484617" y="3476914"/>
            <a:ext cx="2025510" cy="913796"/>
          </a:xfrm>
          <a:prstGeom prst="rect">
            <a:avLst/>
          </a:prstGeom>
          <a:ln w="19050">
            <a:solidFill>
              <a:srgbClr val="00B050"/>
            </a:solidFill>
          </a:ln>
        </p:spPr>
      </p:pic>
      <p:pic>
        <p:nvPicPr>
          <p:cNvPr id="86" name="Immagine 85">
            <a:extLst>
              <a:ext uri="{FF2B5EF4-FFF2-40B4-BE49-F238E27FC236}">
                <a16:creationId xmlns:a16="http://schemas.microsoft.com/office/drawing/2014/main" id="{1CD5EC0D-1BEF-7EC9-94EB-35E3F7A5A7D3}"/>
              </a:ext>
            </a:extLst>
          </p:cNvPr>
          <p:cNvPicPr>
            <a:picLocks noChangeAspect="1"/>
          </p:cNvPicPr>
          <p:nvPr/>
        </p:nvPicPr>
        <p:blipFill>
          <a:blip r:embed="rId6"/>
          <a:stretch>
            <a:fillRect/>
          </a:stretch>
        </p:blipFill>
        <p:spPr>
          <a:xfrm>
            <a:off x="4009948" y="4660683"/>
            <a:ext cx="3152680" cy="767825"/>
          </a:xfrm>
          <a:prstGeom prst="rect">
            <a:avLst/>
          </a:prstGeom>
        </p:spPr>
      </p:pic>
      <p:sp>
        <p:nvSpPr>
          <p:cNvPr id="87" name="Titolo 86">
            <a:extLst>
              <a:ext uri="{FF2B5EF4-FFF2-40B4-BE49-F238E27FC236}">
                <a16:creationId xmlns:a16="http://schemas.microsoft.com/office/drawing/2014/main" id="{A210D839-BB20-F012-CEEE-EF20DCD63C52}"/>
              </a:ext>
            </a:extLst>
          </p:cNvPr>
          <p:cNvSpPr>
            <a:spLocks noGrp="1"/>
          </p:cNvSpPr>
          <p:nvPr>
            <p:ph type="title"/>
          </p:nvPr>
        </p:nvSpPr>
        <p:spPr/>
        <p:txBody>
          <a:bodyPr/>
          <a:lstStyle/>
          <a:p>
            <a:r>
              <a:rPr lang="en-US" dirty="0"/>
              <a:t>From HOMDYN to MILES</a:t>
            </a:r>
          </a:p>
        </p:txBody>
      </p:sp>
      <p:sp>
        <p:nvSpPr>
          <p:cNvPr id="91" name="Segnaposto numero diapositiva 90">
            <a:extLst>
              <a:ext uri="{FF2B5EF4-FFF2-40B4-BE49-F238E27FC236}">
                <a16:creationId xmlns:a16="http://schemas.microsoft.com/office/drawing/2014/main" id="{E641D37E-B484-AA8D-1D6E-624D23D7CB12}"/>
              </a:ext>
            </a:extLst>
          </p:cNvPr>
          <p:cNvSpPr>
            <a:spLocks noGrp="1"/>
          </p:cNvSpPr>
          <p:nvPr>
            <p:ph type="sldNum" sz="quarter" idx="12"/>
          </p:nvPr>
        </p:nvSpPr>
        <p:spPr/>
        <p:txBody>
          <a:bodyPr/>
          <a:lstStyle/>
          <a:p>
            <a:fld id="{92965F77-E320-42C0-A3DF-7B050E339017}" type="slidenum">
              <a:rPr lang="en-US" smtClean="0"/>
              <a:t>21</a:t>
            </a:fld>
            <a:endParaRPr lang="en-US"/>
          </a:p>
        </p:txBody>
      </p:sp>
    </p:spTree>
    <p:extLst>
      <p:ext uri="{BB962C8B-B14F-4D97-AF65-F5344CB8AC3E}">
        <p14:creationId xmlns:p14="http://schemas.microsoft.com/office/powerpoint/2010/main" val="11629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Emittance Dynamics - Comparison</a:t>
            </a:r>
            <a:endParaRPr lang="it-IT" dirty="0"/>
          </a:p>
        </p:txBody>
      </p:sp>
      <p:sp>
        <p:nvSpPr>
          <p:cNvPr id="3" name="Segnaposto numero diapositiva 2"/>
          <p:cNvSpPr>
            <a:spLocks noGrp="1"/>
          </p:cNvSpPr>
          <p:nvPr>
            <p:ph type="sldNum" sz="quarter" idx="12"/>
          </p:nvPr>
        </p:nvSpPr>
        <p:spPr/>
        <p:txBody>
          <a:bodyPr/>
          <a:lstStyle/>
          <a:p>
            <a:fld id="{92965F77-E320-42C0-A3DF-7B050E339017}" type="slidenum">
              <a:rPr lang="en-US" smtClean="0"/>
              <a:t>22</a:t>
            </a:fld>
            <a:endParaRPr lang="en-US"/>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14987"/>
            <a:ext cx="5787364" cy="3617102"/>
          </a:xfrm>
          <a:prstGeom prst="rect">
            <a:avLst/>
          </a:prstGeom>
        </p:spPr>
      </p:pic>
      <p:sp>
        <p:nvSpPr>
          <p:cNvPr id="8" name="CasellaDiTesto 7">
            <a:extLst>
              <a:ext uri="{FF2B5EF4-FFF2-40B4-BE49-F238E27FC236}">
                <a16:creationId xmlns:a16="http://schemas.microsoft.com/office/drawing/2014/main" id="{A9AF26F6-33F4-F437-598E-DFBC38DCD46A}"/>
              </a:ext>
            </a:extLst>
          </p:cNvPr>
          <p:cNvSpPr txBox="1"/>
          <p:nvPr/>
        </p:nvSpPr>
        <p:spPr>
          <a:xfrm>
            <a:off x="838200" y="1505163"/>
            <a:ext cx="6040615" cy="923330"/>
          </a:xfrm>
          <a:prstGeom prst="rect">
            <a:avLst/>
          </a:prstGeom>
          <a:noFill/>
        </p:spPr>
        <p:txBody>
          <a:bodyPr wrap="square" rtlCol="0">
            <a:spAutoFit/>
          </a:bodyPr>
          <a:lstStyle/>
          <a:p>
            <a:pPr marL="285750" indent="-285750">
              <a:buFont typeface="Arial" panose="020B0604020202020204" pitchFamily="34" charset="0"/>
              <a:buChar char="•"/>
            </a:pPr>
            <a:r>
              <a:rPr lang="en-US" dirty="0"/>
              <a:t>250 </a:t>
            </a:r>
            <a:r>
              <a:rPr lang="en-US" dirty="0" err="1"/>
              <a:t>pC</a:t>
            </a:r>
            <a:r>
              <a:rPr lang="en-US" dirty="0"/>
              <a:t> electron </a:t>
            </a:r>
            <a:r>
              <a:rPr lang="en-US" b="1" dirty="0"/>
              <a:t>beam</a:t>
            </a:r>
            <a:r>
              <a:rPr lang="en-US" dirty="0"/>
              <a:t> produced by a hybrid gun and matched to its invariant envelope in a booster </a:t>
            </a:r>
            <a:r>
              <a:rPr lang="en-US" dirty="0" err="1"/>
              <a:t>linac</a:t>
            </a:r>
            <a:endParaRPr lang="en-US" dirty="0"/>
          </a:p>
          <a:p>
            <a:pPr marL="285750" indent="-285750">
              <a:buFont typeface="Arial" panose="020B0604020202020204" pitchFamily="34" charset="0"/>
              <a:buChar char="•"/>
            </a:pPr>
            <a:r>
              <a:rPr lang="en-GB" dirty="0"/>
              <a:t>Emittance </a:t>
            </a:r>
            <a:r>
              <a:rPr lang="en-GB" b="1" dirty="0"/>
              <a:t>dynamics</a:t>
            </a:r>
            <a:r>
              <a:rPr lang="en-GB" dirty="0"/>
              <a:t>: oscillations  and compensation</a:t>
            </a:r>
            <a:endParaRPr lang="en-US" i="1" dirty="0"/>
          </a:p>
        </p:txBody>
      </p:sp>
    </p:spTree>
    <p:extLst>
      <p:ext uri="{BB962C8B-B14F-4D97-AF65-F5344CB8AC3E}">
        <p14:creationId xmlns:p14="http://schemas.microsoft.com/office/powerpoint/2010/main" val="1994141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E43B378F-1E18-4157-8AF2-6BBDE72097CF}"/>
              </a:ext>
            </a:extLst>
          </p:cNvPr>
          <p:cNvPicPr>
            <a:picLocks noChangeAspect="1"/>
          </p:cNvPicPr>
          <p:nvPr/>
        </p:nvPicPr>
        <p:blipFill>
          <a:blip r:embed="rId2"/>
          <a:stretch>
            <a:fillRect/>
          </a:stretch>
        </p:blipFill>
        <p:spPr>
          <a:xfrm>
            <a:off x="8300278" y="1150071"/>
            <a:ext cx="2875722" cy="1429200"/>
          </a:xfrm>
          <a:prstGeom prst="rect">
            <a:avLst/>
          </a:prstGeom>
        </p:spPr>
      </p:pic>
      <p:sp>
        <p:nvSpPr>
          <p:cNvPr id="2" name="Titolo 1">
            <a:extLst>
              <a:ext uri="{FF2B5EF4-FFF2-40B4-BE49-F238E27FC236}">
                <a16:creationId xmlns:a16="http://schemas.microsoft.com/office/drawing/2014/main" id="{8E693BC2-68A6-44EF-9BA9-DD6E2EBAB669}"/>
              </a:ext>
            </a:extLst>
          </p:cNvPr>
          <p:cNvSpPr>
            <a:spLocks noGrp="1"/>
          </p:cNvSpPr>
          <p:nvPr>
            <p:ph type="title"/>
          </p:nvPr>
        </p:nvSpPr>
        <p:spPr/>
        <p:txBody>
          <a:bodyPr/>
          <a:lstStyle/>
          <a:p>
            <a:r>
              <a:rPr lang="en-US" dirty="0"/>
              <a:t>Set of Cylindrical Slices</a:t>
            </a:r>
          </a:p>
        </p:txBody>
      </p:sp>
      <p:pic>
        <p:nvPicPr>
          <p:cNvPr id="4" name="Immagine 3">
            <a:extLst>
              <a:ext uri="{FF2B5EF4-FFF2-40B4-BE49-F238E27FC236}">
                <a16:creationId xmlns:a16="http://schemas.microsoft.com/office/drawing/2014/main" id="{49B2342B-3C9D-4D10-B67F-C284B48E64DA}"/>
              </a:ext>
            </a:extLst>
          </p:cNvPr>
          <p:cNvPicPr>
            <a:picLocks noChangeAspect="1"/>
          </p:cNvPicPr>
          <p:nvPr/>
        </p:nvPicPr>
        <p:blipFill>
          <a:blip r:embed="rId3"/>
          <a:stretch>
            <a:fillRect/>
          </a:stretch>
        </p:blipFill>
        <p:spPr>
          <a:xfrm>
            <a:off x="548517" y="2872025"/>
            <a:ext cx="2140708" cy="965766"/>
          </a:xfrm>
          <a:prstGeom prst="rect">
            <a:avLst/>
          </a:prstGeom>
          <a:ln w="19050">
            <a:solidFill>
              <a:srgbClr val="00B050"/>
            </a:solidFill>
          </a:ln>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E84CDF1A-B78A-4962-898C-C4E9E4B533BB}"/>
                  </a:ext>
                </a:extLst>
              </p:cNvPr>
              <p:cNvSpPr txBox="1"/>
              <p:nvPr/>
            </p:nvSpPr>
            <p:spPr>
              <a:xfrm>
                <a:off x="213961" y="940475"/>
                <a:ext cx="734319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Divide the beam in </a:t>
                </a:r>
                <a:r>
                  <a:rPr lang="en-US" b="1" dirty="0"/>
                  <a:t>cylindrical slices</a:t>
                </a:r>
                <a:r>
                  <a:rPr lang="en-US" dirty="0"/>
                  <a:t> with individual size (</a:t>
                </a:r>
                <a14:m>
                  <m:oMath xmlns:m="http://schemas.openxmlformats.org/officeDocument/2006/math">
                    <m:r>
                      <a:rPr lang="en-US" i="1" dirty="0">
                        <a:latin typeface="Cambria Math" panose="02040503050406030204" pitchFamily="18" charset="0"/>
                      </a:rPr>
                      <m:t>𝑅</m:t>
                    </m:r>
                    <m:r>
                      <a:rPr lang="en-US" i="1" dirty="0">
                        <a:latin typeface="Cambria Math" panose="02040503050406030204" pitchFamily="18" charset="0"/>
                      </a:rPr>
                      <m:t>,</m:t>
                    </m:r>
                    <m:r>
                      <a:rPr lang="en-US" i="1" dirty="0">
                        <a:latin typeface="Cambria Math" panose="02040503050406030204" pitchFamily="18" charset="0"/>
                      </a:rPr>
                      <m:t>𝐿</m:t>
                    </m:r>
                  </m:oMath>
                </a14:m>
                <a:r>
                  <a:rPr lang="en-US" dirty="0"/>
                  <a:t>), energy (</a:t>
                </a:r>
                <a14:m>
                  <m:oMath xmlns:m="http://schemas.openxmlformats.org/officeDocument/2006/math">
                    <m:r>
                      <a:rPr lang="it-IT" i="1">
                        <a:latin typeface="Cambria Math" panose="02040503050406030204" pitchFamily="18" charset="0"/>
                      </a:rPr>
                      <m:t>𝛾</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𝑐</m:t>
                        </m:r>
                      </m:e>
                      <m:sup>
                        <m:r>
                          <a:rPr lang="en-GB" i="1">
                            <a:latin typeface="Cambria Math" panose="02040503050406030204" pitchFamily="18" charset="0"/>
                          </a:rPr>
                          <m:t>2</m:t>
                        </m:r>
                      </m:sup>
                    </m:sSup>
                  </m:oMath>
                </a14:m>
                <a:r>
                  <a:rPr lang="en-US" dirty="0"/>
                  <a:t>) and aspect ratio (</a:t>
                </a:r>
                <a14:m>
                  <m:oMath xmlns:m="http://schemas.openxmlformats.org/officeDocument/2006/math">
                    <m:r>
                      <a:rPr lang="it-IT" i="1">
                        <a:latin typeface="Cambria Math" panose="02040503050406030204" pitchFamily="18" charset="0"/>
                      </a:rPr>
                      <m:t>𝐴</m:t>
                    </m:r>
                    <m:r>
                      <a:rPr lang="it-IT" i="1">
                        <a:latin typeface="Cambria Math" panose="02040503050406030204" pitchFamily="18" charset="0"/>
                      </a:rPr>
                      <m:t>=</m:t>
                    </m:r>
                    <m:r>
                      <a:rPr lang="it-IT" i="1">
                        <a:latin typeface="Cambria Math" panose="02040503050406030204" pitchFamily="18" charset="0"/>
                      </a:rPr>
                      <m:t>𝑅</m:t>
                    </m:r>
                    <m:r>
                      <a:rPr lang="it-IT" i="1">
                        <a:latin typeface="Cambria Math" panose="02040503050406030204" pitchFamily="18" charset="0"/>
                      </a:rPr>
                      <m:t>/</m:t>
                    </m:r>
                    <m:r>
                      <a:rPr lang="it-IT" i="1">
                        <a:latin typeface="Cambria Math" panose="02040503050406030204" pitchFamily="18" charset="0"/>
                      </a:rPr>
                      <m:t>𝛾</m:t>
                    </m:r>
                    <m:r>
                      <a:rPr lang="it-IT" i="1">
                        <a:latin typeface="Cambria Math" panose="02040503050406030204" pitchFamily="18" charset="0"/>
                      </a:rPr>
                      <m:t>𝐿</m:t>
                    </m:r>
                  </m:oMath>
                </a14:m>
                <a:r>
                  <a:rPr lang="en-US" dirty="0"/>
                  <a:t>)</a:t>
                </a:r>
              </a:p>
              <a:p>
                <a:pPr marL="285750" indent="-285750">
                  <a:buFont typeface="Arial" panose="020B0604020202020204" pitchFamily="34" charset="0"/>
                  <a:buChar char="•"/>
                </a:pPr>
                <a:r>
                  <a:rPr lang="en-US" dirty="0"/>
                  <a:t>Each slice produces a </a:t>
                </a:r>
                <a:r>
                  <a:rPr lang="en-US" b="1" dirty="0"/>
                  <a:t>field</a:t>
                </a:r>
                <a:r>
                  <a:rPr lang="en-US" dirty="0"/>
                  <a:t> in the surrounding space (assumptions: axisymmetric slice, </a:t>
                </a:r>
                <a14:m>
                  <m:oMath xmlns:m="http://schemas.openxmlformats.org/officeDocument/2006/math">
                    <m:r>
                      <a:rPr lang="it-IT" i="1">
                        <a:latin typeface="Cambria Math" panose="02040503050406030204" pitchFamily="18" charset="0"/>
                      </a:rPr>
                      <m:t>𝜕</m:t>
                    </m:r>
                    <m:r>
                      <a:rPr lang="it-IT" i="1">
                        <a:latin typeface="Cambria Math" panose="02040503050406030204" pitchFamily="18" charset="0"/>
                      </a:rPr>
                      <m:t>/</m:t>
                    </m:r>
                    <m:r>
                      <a:rPr lang="it-IT" i="1">
                        <a:latin typeface="Cambria Math" panose="02040503050406030204" pitchFamily="18" charset="0"/>
                      </a:rPr>
                      <m:t>𝜕𝜃</m:t>
                    </m:r>
                    <m:r>
                      <a:rPr lang="it-IT" i="1">
                        <a:latin typeface="Cambria Math" panose="02040503050406030204" pitchFamily="18" charset="0"/>
                      </a:rPr>
                      <m:t>=0</m:t>
                    </m:r>
                  </m:oMath>
                </a14:m>
                <a:r>
                  <a:rPr lang="en-US" dirty="0"/>
                  <a:t>, and near-axis motion, </a:t>
                </a:r>
                <a14:m>
                  <m:oMath xmlns:m="http://schemas.openxmlformats.org/officeDocument/2006/math">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𝐸</m:t>
                        </m:r>
                      </m:e>
                      <m:sub>
                        <m:r>
                          <a:rPr lang="it-IT" i="1">
                            <a:latin typeface="Cambria Math" panose="02040503050406030204" pitchFamily="18" charset="0"/>
                          </a:rPr>
                          <m:t>𝑧</m:t>
                        </m:r>
                      </m:sub>
                    </m:sSub>
                    <m:r>
                      <a:rPr lang="it-IT" i="1">
                        <a:latin typeface="Cambria Math" panose="02040503050406030204" pitchFamily="18" charset="0"/>
                      </a:rPr>
                      <m:t>/</m:t>
                    </m:r>
                    <m:r>
                      <a:rPr lang="it-IT" i="1">
                        <a:latin typeface="Cambria Math" panose="02040503050406030204" pitchFamily="18" charset="0"/>
                      </a:rPr>
                      <m:t>𝜕</m:t>
                    </m:r>
                    <m:r>
                      <a:rPr lang="it-IT" i="1">
                        <a:latin typeface="Cambria Math" panose="02040503050406030204" pitchFamily="18" charset="0"/>
                      </a:rPr>
                      <m:t>𝑟</m:t>
                    </m:r>
                    <m:r>
                      <a:rPr lang="it-IT" i="1">
                        <a:latin typeface="Cambria Math" panose="02040503050406030204" pitchFamily="18" charset="0"/>
                      </a:rPr>
                      <m:t>=0</m:t>
                    </m:r>
                  </m:oMath>
                </a14:m>
                <a:r>
                  <a:rPr lang="en-US" dirty="0"/>
                  <a:t>)</a:t>
                </a:r>
              </a:p>
              <a:p>
                <a:pPr marL="285750" indent="-285750">
                  <a:buFont typeface="Arial" panose="020B0604020202020204" pitchFamily="34" charset="0"/>
                  <a:buChar char="•"/>
                </a:pPr>
                <a:r>
                  <a:rPr lang="en-US" dirty="0"/>
                  <a:t>Each particle experiences a force given by the </a:t>
                </a:r>
                <a:r>
                  <a:rPr lang="en-US" b="1" dirty="0"/>
                  <a:t>superposition</a:t>
                </a:r>
                <a:r>
                  <a:rPr lang="en-US" dirty="0"/>
                  <a:t> of the fields produced by all the slices</a:t>
                </a:r>
              </a:p>
            </p:txBody>
          </p:sp>
        </mc:Choice>
        <mc:Fallback xmlns="">
          <p:sp>
            <p:nvSpPr>
              <p:cNvPr id="7" name="CasellaDiTesto 6">
                <a:extLst>
                  <a:ext uri="{FF2B5EF4-FFF2-40B4-BE49-F238E27FC236}">
                    <a16:creationId xmlns:a16="http://schemas.microsoft.com/office/drawing/2014/main" id="{E84CDF1A-B78A-4962-898C-C4E9E4B533BB}"/>
                  </a:ext>
                </a:extLst>
              </p:cNvPr>
              <p:cNvSpPr txBox="1">
                <a:spLocks noRot="1" noChangeAspect="1" noMove="1" noResize="1" noEditPoints="1" noAdjustHandles="1" noChangeArrowheads="1" noChangeShapeType="1" noTextEdit="1"/>
              </p:cNvSpPr>
              <p:nvPr/>
            </p:nvSpPr>
            <p:spPr>
              <a:xfrm>
                <a:off x="213961" y="940475"/>
                <a:ext cx="7343199" cy="1754326"/>
              </a:xfrm>
              <a:prstGeom prst="rect">
                <a:avLst/>
              </a:prstGeom>
              <a:blipFill>
                <a:blip r:embed="rId4"/>
                <a:stretch>
                  <a:fillRect l="-498" t="-1736" r="-830" b="-4514"/>
                </a:stretch>
              </a:blipFill>
            </p:spPr>
            <p:txBody>
              <a:bodyPr/>
              <a:lstStyle/>
              <a:p>
                <a:r>
                  <a:rPr lang="en-US">
                    <a:noFill/>
                  </a:rPr>
                  <a:t> </a:t>
                </a:r>
              </a:p>
            </p:txBody>
          </p:sp>
        </mc:Fallback>
      </mc:AlternateContent>
      <p:pic>
        <p:nvPicPr>
          <p:cNvPr id="10" name="Immagine 9">
            <a:extLst>
              <a:ext uri="{FF2B5EF4-FFF2-40B4-BE49-F238E27FC236}">
                <a16:creationId xmlns:a16="http://schemas.microsoft.com/office/drawing/2014/main" id="{9DC6DE68-BB42-4ADF-946B-3B40DCE2C4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26957" y="4666864"/>
            <a:ext cx="2383827" cy="1787870"/>
          </a:xfrm>
          <a:prstGeom prst="rect">
            <a:avLst/>
          </a:prstGeom>
        </p:spPr>
      </p:pic>
      <p:pic>
        <p:nvPicPr>
          <p:cNvPr id="11" name="Immagine 10">
            <a:extLst>
              <a:ext uri="{FF2B5EF4-FFF2-40B4-BE49-F238E27FC236}">
                <a16:creationId xmlns:a16="http://schemas.microsoft.com/office/drawing/2014/main" id="{8C168E77-2ED3-40CC-89ED-7D368F23032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82688" y="4666864"/>
            <a:ext cx="2383827" cy="1787870"/>
          </a:xfrm>
          <a:prstGeom prst="rect">
            <a:avLst/>
          </a:prstGeom>
        </p:spPr>
      </p:pic>
      <p:pic>
        <p:nvPicPr>
          <p:cNvPr id="3" name="Immagine 2"/>
          <p:cNvPicPr>
            <a:picLocks noChangeAspect="1"/>
          </p:cNvPicPr>
          <p:nvPr/>
        </p:nvPicPr>
        <p:blipFill>
          <a:blip r:embed="rId7"/>
          <a:stretch>
            <a:fillRect/>
          </a:stretch>
        </p:blipFill>
        <p:spPr>
          <a:xfrm>
            <a:off x="3554329" y="2638791"/>
            <a:ext cx="2032140" cy="1424130"/>
          </a:xfrm>
          <a:prstGeom prst="rect">
            <a:avLst/>
          </a:prstGeom>
        </p:spPr>
      </p:pic>
      <p:sp>
        <p:nvSpPr>
          <p:cNvPr id="8" name="Freccia a destra 7"/>
          <p:cNvSpPr/>
          <p:nvPr/>
        </p:nvSpPr>
        <p:spPr>
          <a:xfrm>
            <a:off x="2893624" y="3121743"/>
            <a:ext cx="608586" cy="466330"/>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1E4829D3-8515-45CC-9648-481E06E0ACDB}"/>
              </a:ext>
            </a:extLst>
          </p:cNvPr>
          <p:cNvPicPr>
            <a:picLocks noChangeAspect="1"/>
          </p:cNvPicPr>
          <p:nvPr/>
        </p:nvPicPr>
        <p:blipFill>
          <a:blip r:embed="rId8"/>
          <a:stretch>
            <a:fillRect/>
          </a:stretch>
        </p:blipFill>
        <p:spPr>
          <a:xfrm>
            <a:off x="1014443" y="3920369"/>
            <a:ext cx="3467948" cy="844607"/>
          </a:xfrm>
          <a:prstGeom prst="rect">
            <a:avLst/>
          </a:prstGeom>
        </p:spPr>
      </p:pic>
      <p:grpSp>
        <p:nvGrpSpPr>
          <p:cNvPr id="13" name="Gruppo 12"/>
          <p:cNvGrpSpPr/>
          <p:nvPr/>
        </p:nvGrpSpPr>
        <p:grpSpPr>
          <a:xfrm>
            <a:off x="7248978" y="2676891"/>
            <a:ext cx="4855293" cy="3638393"/>
            <a:chOff x="6739723" y="2962432"/>
            <a:chExt cx="4855293" cy="3638393"/>
          </a:xfrm>
        </p:grpSpPr>
        <p:pic>
          <p:nvPicPr>
            <p:cNvPr id="20" name="Immagine 19">
              <a:extLst>
                <a:ext uri="{FF2B5EF4-FFF2-40B4-BE49-F238E27FC236}">
                  <a16:creationId xmlns:a16="http://schemas.microsoft.com/office/drawing/2014/main" id="{74B53E1C-5CF4-7695-5774-A2304990051B}"/>
                </a:ext>
              </a:extLst>
            </p:cNvPr>
            <p:cNvPicPr>
              <a:picLocks noChangeAspect="1"/>
            </p:cNvPicPr>
            <p:nvPr/>
          </p:nvPicPr>
          <p:blipFill rotWithShape="1">
            <a:blip r:embed="rId9">
              <a:extLst>
                <a:ext uri="{28A0092B-C50C-407E-A947-70E740481C1C}">
                  <a14:useLocalDpi xmlns:a14="http://schemas.microsoft.com/office/drawing/2010/main" val="0"/>
                </a:ext>
              </a:extLst>
            </a:blip>
            <a:srcRect l="2635" t="9026" r="8102"/>
            <a:stretch/>
          </p:blipFill>
          <p:spPr>
            <a:xfrm>
              <a:off x="6979954" y="3783958"/>
              <a:ext cx="4262637" cy="2715250"/>
            </a:xfrm>
            <a:prstGeom prst="rect">
              <a:avLst/>
            </a:prstGeom>
          </p:spPr>
        </p:pic>
        <p:sp>
          <p:nvSpPr>
            <p:cNvPr id="21" name="CasellaDiTesto 20">
              <a:extLst>
                <a:ext uri="{FF2B5EF4-FFF2-40B4-BE49-F238E27FC236}">
                  <a16:creationId xmlns:a16="http://schemas.microsoft.com/office/drawing/2014/main" id="{A9AF26F6-33F4-F437-598E-DFBC38DCD46A}"/>
                </a:ext>
              </a:extLst>
            </p:cNvPr>
            <p:cNvSpPr txBox="1"/>
            <p:nvPr/>
          </p:nvSpPr>
          <p:spPr>
            <a:xfrm>
              <a:off x="6779257" y="3054818"/>
              <a:ext cx="4815759"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250 </a:t>
              </a:r>
              <a:r>
                <a:rPr lang="en-US" sz="1400" dirty="0" err="1"/>
                <a:t>pC</a:t>
              </a:r>
              <a:r>
                <a:rPr lang="en-US" sz="1400" dirty="0"/>
                <a:t> electron </a:t>
              </a:r>
              <a:r>
                <a:rPr lang="en-US" sz="1400" b="1" dirty="0"/>
                <a:t>beam</a:t>
              </a:r>
              <a:r>
                <a:rPr lang="en-US" sz="1400" dirty="0"/>
                <a:t> produced by a hybrid gun and matched to its invariant envelope in a booster </a:t>
              </a:r>
              <a:r>
                <a:rPr lang="en-US" sz="1400" dirty="0" err="1"/>
                <a:t>linac</a:t>
              </a:r>
              <a:endParaRPr lang="en-US" sz="1400" dirty="0"/>
            </a:p>
            <a:p>
              <a:pPr marL="285750" indent="-285750">
                <a:buFont typeface="Arial" panose="020B0604020202020204" pitchFamily="34" charset="0"/>
                <a:buChar char="•"/>
              </a:pPr>
              <a:r>
                <a:rPr lang="en-GB" sz="1400" dirty="0"/>
                <a:t>Emittance </a:t>
              </a:r>
              <a:r>
                <a:rPr lang="en-GB" sz="1400" b="1" dirty="0"/>
                <a:t>dynamics</a:t>
              </a:r>
              <a:r>
                <a:rPr lang="en-GB" sz="1400" dirty="0"/>
                <a:t>: oscillations  and compensation</a:t>
              </a:r>
              <a:endParaRPr lang="en-US" sz="1400" i="1" dirty="0"/>
            </a:p>
          </p:txBody>
        </p:sp>
        <p:sp>
          <p:nvSpPr>
            <p:cNvPr id="12" name="Rettangolo 11"/>
            <p:cNvSpPr/>
            <p:nvPr/>
          </p:nvSpPr>
          <p:spPr>
            <a:xfrm>
              <a:off x="6739723" y="2962432"/>
              <a:ext cx="4774944" cy="3638393"/>
            </a:xfrm>
            <a:prstGeom prst="rect">
              <a:avLst/>
            </a:prstGeom>
            <a:no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3" name="Immagine 22"/>
          <p:cNvPicPr>
            <a:picLocks noChangeAspect="1"/>
          </p:cNvPicPr>
          <p:nvPr/>
        </p:nvPicPr>
        <p:blipFill>
          <a:blip r:embed="rId10"/>
          <a:stretch>
            <a:fillRect/>
          </a:stretch>
        </p:blipFill>
        <p:spPr>
          <a:xfrm>
            <a:off x="7223689" y="6321018"/>
            <a:ext cx="2514450" cy="151323"/>
          </a:xfrm>
          <a:prstGeom prst="rect">
            <a:avLst/>
          </a:prstGeom>
        </p:spPr>
      </p:pic>
      <p:sp>
        <p:nvSpPr>
          <p:cNvPr id="24" name="Segnaposto numero diapositiva 23"/>
          <p:cNvSpPr>
            <a:spLocks noGrp="1"/>
          </p:cNvSpPr>
          <p:nvPr>
            <p:ph type="sldNum" sz="quarter" idx="12"/>
          </p:nvPr>
        </p:nvSpPr>
        <p:spPr/>
        <p:txBody>
          <a:bodyPr/>
          <a:lstStyle/>
          <a:p>
            <a:fld id="{B0043FEA-55C3-4395-962E-F0BE92B1849C}" type="slidenum">
              <a:rPr lang="it-IT" smtClean="0"/>
              <a:t>23</a:t>
            </a:fld>
            <a:endParaRPr lang="it-IT"/>
          </a:p>
        </p:txBody>
      </p:sp>
    </p:spTree>
    <p:extLst>
      <p:ext uri="{BB962C8B-B14F-4D97-AF65-F5344CB8AC3E}">
        <p14:creationId xmlns:p14="http://schemas.microsoft.com/office/powerpoint/2010/main" val="406297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80409126-B630-0303-48D7-80FCF3E59439}"/>
                  </a:ext>
                </a:extLst>
              </p:cNvPr>
              <p:cNvSpPr>
                <a:spLocks noGrp="1"/>
              </p:cNvSpPr>
              <p:nvPr>
                <p:ph type="title"/>
              </p:nvPr>
            </p:nvSpPr>
            <p:spPr/>
            <p:txBody>
              <a:bodyPr/>
              <a:lstStyle/>
              <a:p>
                <a:r>
                  <a:rPr lang="en-US" dirty="0"/>
                  <a:t>Wakefields </a:t>
                </a:r>
                <a:r>
                  <a:rPr lang="it-IT" dirty="0"/>
                  <a:t>in the </a:t>
                </a:r>
                <a14:m>
                  <m:oMath xmlns:m="http://schemas.openxmlformats.org/officeDocument/2006/math">
                    <m:r>
                      <a:rPr lang="it-IT" b="0" i="1" smtClean="0">
                        <a:latin typeface="Cambria Math" panose="02040503050406030204" pitchFamily="18" charset="0"/>
                      </a:rPr>
                      <m:t>3</m:t>
                    </m:r>
                    <m:r>
                      <a:rPr lang="it-IT" b="0" i="1" smtClean="0">
                        <a:latin typeface="Cambria Math" panose="02040503050406030204" pitchFamily="18" charset="0"/>
                      </a:rPr>
                      <m:t>𝜋</m:t>
                    </m:r>
                    <m:r>
                      <a:rPr lang="it-IT" b="0" i="1" smtClean="0">
                        <a:latin typeface="Cambria Math" panose="02040503050406030204" pitchFamily="18" charset="0"/>
                      </a:rPr>
                      <m:t>/4</m:t>
                    </m:r>
                  </m:oMath>
                </a14:m>
                <a:r>
                  <a:rPr lang="en-US" dirty="0"/>
                  <a:t> Structures</a:t>
                </a:r>
              </a:p>
            </p:txBody>
          </p:sp>
        </mc:Choice>
        <mc:Fallback xmlns="">
          <p:sp>
            <p:nvSpPr>
              <p:cNvPr id="2" name="Titolo 1">
                <a:extLst>
                  <a:ext uri="{FF2B5EF4-FFF2-40B4-BE49-F238E27FC236}">
                    <a16:creationId xmlns:a16="http://schemas.microsoft.com/office/drawing/2014/main" id="{80409126-B630-0303-48D7-80FCF3E59439}"/>
                  </a:ext>
                </a:extLst>
              </p:cNvPr>
              <p:cNvSpPr>
                <a:spLocks noGrp="1" noRot="1" noChangeAspect="1" noMove="1" noResize="1" noEditPoints="1" noAdjustHandles="1" noChangeArrowheads="1" noChangeShapeType="1" noTextEdit="1"/>
              </p:cNvSpPr>
              <p:nvPr>
                <p:ph type="title"/>
              </p:nvPr>
            </p:nvSpPr>
            <p:spPr>
              <a:blipFill>
                <a:blip r:embed="rId5"/>
                <a:stretch>
                  <a:fillRect l="-2377"/>
                </a:stretch>
              </a:blipFill>
            </p:spPr>
            <p:txBody>
              <a:bodyPr/>
              <a:lstStyle/>
              <a:p>
                <a:r>
                  <a:rPr lang="en-US">
                    <a:noFill/>
                  </a:rPr>
                  <a:t> </a:t>
                </a:r>
              </a:p>
            </p:txBody>
          </p:sp>
        </mc:Fallback>
      </mc:AlternateContent>
      <p:sp>
        <p:nvSpPr>
          <p:cNvPr id="3" name="Segnaposto numero diapositiva 2">
            <a:extLst>
              <a:ext uri="{FF2B5EF4-FFF2-40B4-BE49-F238E27FC236}">
                <a16:creationId xmlns:a16="http://schemas.microsoft.com/office/drawing/2014/main" id="{0720D5F5-C754-EAF2-6F82-CD6A9E9D4FF2}"/>
              </a:ext>
            </a:extLst>
          </p:cNvPr>
          <p:cNvSpPr>
            <a:spLocks noGrp="1"/>
          </p:cNvSpPr>
          <p:nvPr>
            <p:ph type="sldNum" sz="quarter" idx="12"/>
          </p:nvPr>
        </p:nvSpPr>
        <p:spPr/>
        <p:txBody>
          <a:bodyPr/>
          <a:lstStyle/>
          <a:p>
            <a:fld id="{679D9BAF-EB0A-4984-B454-62179873F15C}" type="slidenum">
              <a:rPr lang="en-US" smtClean="0"/>
              <a:t>24</a:t>
            </a:fld>
            <a:endParaRPr lang="en-US"/>
          </a:p>
        </p:txBody>
      </p:sp>
      <p:grpSp>
        <p:nvGrpSpPr>
          <p:cNvPr id="28" name="Gruppo 27">
            <a:extLst>
              <a:ext uri="{FF2B5EF4-FFF2-40B4-BE49-F238E27FC236}">
                <a16:creationId xmlns:a16="http://schemas.microsoft.com/office/drawing/2014/main" id="{F511DBF6-5CF9-BED2-3870-F4DD336BD187}"/>
              </a:ext>
            </a:extLst>
          </p:cNvPr>
          <p:cNvGrpSpPr/>
          <p:nvPr/>
        </p:nvGrpSpPr>
        <p:grpSpPr>
          <a:xfrm>
            <a:off x="4887154" y="1285749"/>
            <a:ext cx="3613092" cy="2638212"/>
            <a:chOff x="4887154" y="1755418"/>
            <a:chExt cx="3613092" cy="2638212"/>
          </a:xfrm>
        </p:grpSpPr>
        <p:pic>
          <p:nvPicPr>
            <p:cNvPr id="22" name="Immagine 21">
              <a:extLst>
                <a:ext uri="{FF2B5EF4-FFF2-40B4-BE49-F238E27FC236}">
                  <a16:creationId xmlns:a16="http://schemas.microsoft.com/office/drawing/2014/main" id="{0E096607-7CFA-9FA3-5B32-17B5BD11BEF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887154" y="1812851"/>
              <a:ext cx="3613092" cy="2580779"/>
            </a:xfrm>
            <a:prstGeom prst="rect">
              <a:avLst/>
            </a:prstGeom>
          </p:spPr>
        </p:pic>
        <p:sp>
          <p:nvSpPr>
            <p:cNvPr id="9" name="CasellaDiTesto 8">
              <a:extLst>
                <a:ext uri="{FF2B5EF4-FFF2-40B4-BE49-F238E27FC236}">
                  <a16:creationId xmlns:a16="http://schemas.microsoft.com/office/drawing/2014/main" id="{C2ABF435-D083-3C5B-FB5A-BEBB16F819FB}"/>
                </a:ext>
              </a:extLst>
            </p:cNvPr>
            <p:cNvSpPr txBox="1"/>
            <p:nvPr/>
          </p:nvSpPr>
          <p:spPr>
            <a:xfrm>
              <a:off x="6603887" y="1755418"/>
              <a:ext cx="1538879" cy="307777"/>
            </a:xfrm>
            <a:prstGeom prst="rect">
              <a:avLst/>
            </a:prstGeom>
            <a:solidFill>
              <a:srgbClr val="FFFF00"/>
            </a:solidFill>
            <a:ln>
              <a:solidFill>
                <a:schemeClr val="tx1"/>
              </a:solidFill>
            </a:ln>
          </p:spPr>
          <p:txBody>
            <a:bodyPr wrap="square" rtlCol="0">
              <a:spAutoFit/>
            </a:bodyPr>
            <a:lstStyle/>
            <a:p>
              <a:r>
                <a:rPr lang="en-US" sz="1400" dirty="0"/>
                <a:t>Monopole HOMs</a:t>
              </a:r>
            </a:p>
          </p:txBody>
        </p:sp>
      </p:grpSp>
      <p:grpSp>
        <p:nvGrpSpPr>
          <p:cNvPr id="29" name="Gruppo 28">
            <a:extLst>
              <a:ext uri="{FF2B5EF4-FFF2-40B4-BE49-F238E27FC236}">
                <a16:creationId xmlns:a16="http://schemas.microsoft.com/office/drawing/2014/main" id="{33F6B40C-4CD3-D771-E667-D3AE9E42F21D}"/>
              </a:ext>
            </a:extLst>
          </p:cNvPr>
          <p:cNvGrpSpPr/>
          <p:nvPr/>
        </p:nvGrpSpPr>
        <p:grpSpPr>
          <a:xfrm>
            <a:off x="8573530" y="1289486"/>
            <a:ext cx="3613092" cy="2625150"/>
            <a:chOff x="8573530" y="1759155"/>
            <a:chExt cx="3613092" cy="2625150"/>
          </a:xfrm>
        </p:grpSpPr>
        <p:pic>
          <p:nvPicPr>
            <p:cNvPr id="20" name="Immagine 19">
              <a:extLst>
                <a:ext uri="{FF2B5EF4-FFF2-40B4-BE49-F238E27FC236}">
                  <a16:creationId xmlns:a16="http://schemas.microsoft.com/office/drawing/2014/main" id="{CD7CB0F1-2495-2250-AE4A-71B382080F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3530" y="1803525"/>
              <a:ext cx="3613092" cy="2580780"/>
            </a:xfrm>
            <a:prstGeom prst="rect">
              <a:avLst/>
            </a:prstGeom>
          </p:spPr>
        </p:pic>
        <p:sp>
          <p:nvSpPr>
            <p:cNvPr id="14" name="CasellaDiTesto 13">
              <a:extLst>
                <a:ext uri="{FF2B5EF4-FFF2-40B4-BE49-F238E27FC236}">
                  <a16:creationId xmlns:a16="http://schemas.microsoft.com/office/drawing/2014/main" id="{E11A6D5C-B912-8477-AE3C-FE7305449DCA}"/>
                </a:ext>
              </a:extLst>
            </p:cNvPr>
            <p:cNvSpPr txBox="1"/>
            <p:nvPr/>
          </p:nvSpPr>
          <p:spPr>
            <a:xfrm>
              <a:off x="10500874" y="1759155"/>
              <a:ext cx="1318749" cy="307777"/>
            </a:xfrm>
            <a:prstGeom prst="rect">
              <a:avLst/>
            </a:prstGeom>
            <a:solidFill>
              <a:srgbClr val="FFFF00"/>
            </a:solidFill>
            <a:ln>
              <a:solidFill>
                <a:schemeClr val="tx1"/>
              </a:solidFill>
            </a:ln>
          </p:spPr>
          <p:txBody>
            <a:bodyPr wrap="square" rtlCol="0">
              <a:spAutoFit/>
            </a:bodyPr>
            <a:lstStyle/>
            <a:p>
              <a:r>
                <a:rPr lang="en-US" sz="1400" dirty="0"/>
                <a:t>Dipole HOMs</a:t>
              </a:r>
            </a:p>
          </p:txBody>
        </p:sp>
      </p:grpSp>
      <p:pic>
        <p:nvPicPr>
          <p:cNvPr id="24" name="Immagine 23">
            <a:extLst>
              <a:ext uri="{FF2B5EF4-FFF2-40B4-BE49-F238E27FC236}">
                <a16:creationId xmlns:a16="http://schemas.microsoft.com/office/drawing/2014/main" id="{F9C420A4-2894-D8DD-DF9A-74FF5D94B1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721" y="1357102"/>
            <a:ext cx="4129250" cy="2580781"/>
          </a:xfrm>
          <a:prstGeom prst="rect">
            <a:avLst/>
          </a:prstGeom>
        </p:spPr>
      </p:pic>
      <p:sp>
        <p:nvSpPr>
          <p:cNvPr id="31" name="CasellaDiTesto 30">
            <a:extLst>
              <a:ext uri="{FF2B5EF4-FFF2-40B4-BE49-F238E27FC236}">
                <a16:creationId xmlns:a16="http://schemas.microsoft.com/office/drawing/2014/main" id="{203B5417-7545-84AD-0A2A-52E86F5A1E60}"/>
              </a:ext>
            </a:extLst>
          </p:cNvPr>
          <p:cNvSpPr txBox="1"/>
          <p:nvPr/>
        </p:nvSpPr>
        <p:spPr>
          <a:xfrm>
            <a:off x="623446" y="1285749"/>
            <a:ext cx="2480734" cy="369332"/>
          </a:xfrm>
          <a:prstGeom prst="rect">
            <a:avLst/>
          </a:prstGeom>
          <a:noFill/>
        </p:spPr>
        <p:txBody>
          <a:bodyPr wrap="square" rtlCol="0">
            <a:spAutoFit/>
          </a:bodyPr>
          <a:lstStyle/>
          <a:p>
            <a:r>
              <a:rPr lang="it-IT" b="1" u="sng" dirty="0"/>
              <a:t>SRWF</a:t>
            </a:r>
            <a:endParaRPr lang="en-US" b="1" u="sng" dirty="0"/>
          </a:p>
        </p:txBody>
      </p:sp>
      <p:sp>
        <p:nvSpPr>
          <p:cNvPr id="32" name="CasellaDiTesto 31">
            <a:extLst>
              <a:ext uri="{FF2B5EF4-FFF2-40B4-BE49-F238E27FC236}">
                <a16:creationId xmlns:a16="http://schemas.microsoft.com/office/drawing/2014/main" id="{C72FF4B7-C091-2C18-A8B3-C4255E1D0069}"/>
              </a:ext>
            </a:extLst>
          </p:cNvPr>
          <p:cNvSpPr txBox="1"/>
          <p:nvPr/>
        </p:nvSpPr>
        <p:spPr>
          <a:xfrm>
            <a:off x="5274735" y="1270420"/>
            <a:ext cx="2480734" cy="369332"/>
          </a:xfrm>
          <a:prstGeom prst="rect">
            <a:avLst/>
          </a:prstGeom>
          <a:noFill/>
        </p:spPr>
        <p:txBody>
          <a:bodyPr wrap="square" rtlCol="0">
            <a:spAutoFit/>
          </a:bodyPr>
          <a:lstStyle/>
          <a:p>
            <a:r>
              <a:rPr lang="it-IT" b="1" u="sng" dirty="0"/>
              <a:t>LRWF</a:t>
            </a:r>
            <a:endParaRPr lang="en-US" b="1" u="sng" dirty="0"/>
          </a:p>
        </p:txBody>
      </p:sp>
      <p:cxnSp>
        <p:nvCxnSpPr>
          <p:cNvPr id="34" name="Connettore diritto 33">
            <a:extLst>
              <a:ext uri="{FF2B5EF4-FFF2-40B4-BE49-F238E27FC236}">
                <a16:creationId xmlns:a16="http://schemas.microsoft.com/office/drawing/2014/main" id="{162A2ADB-1D56-893D-343F-DF1A1D9EC82E}"/>
              </a:ext>
            </a:extLst>
          </p:cNvPr>
          <p:cNvCxnSpPr/>
          <p:nvPr/>
        </p:nvCxnSpPr>
        <p:spPr>
          <a:xfrm>
            <a:off x="4826001" y="1268806"/>
            <a:ext cx="0" cy="47834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5" name="Immagine 34">
            <a:extLst>
              <a:ext uri="{FF2B5EF4-FFF2-40B4-BE49-F238E27FC236}">
                <a16:creationId xmlns:a16="http://schemas.microsoft.com/office/drawing/2014/main" id="{95D17B37-8DDF-23BF-3418-9E9A2944054D}"/>
              </a:ext>
            </a:extLst>
          </p:cNvPr>
          <p:cNvPicPr>
            <a:picLocks noChangeAspect="1"/>
          </p:cNvPicPr>
          <p:nvPr/>
        </p:nvPicPr>
        <p:blipFill>
          <a:blip r:embed="rId9"/>
          <a:stretch>
            <a:fillRect/>
          </a:stretch>
        </p:blipFill>
        <p:spPr>
          <a:xfrm>
            <a:off x="3231930" y="3962843"/>
            <a:ext cx="1477304" cy="2188599"/>
          </a:xfrm>
          <a:prstGeom prst="rect">
            <a:avLst/>
          </a:prstGeom>
        </p:spPr>
      </p:pic>
      <p:pic>
        <p:nvPicPr>
          <p:cNvPr id="36" name="Picture 13">
            <a:extLst>
              <a:ext uri="{FF2B5EF4-FFF2-40B4-BE49-F238E27FC236}">
                <a16:creationId xmlns:a16="http://schemas.microsoft.com/office/drawing/2014/main" id="{6052C634-337E-85B5-FBF2-50BDCEA837D1}"/>
              </a:ext>
            </a:extLst>
          </p:cNvPr>
          <p:cNvPicPr>
            <a:picLocks noChangeAspect="1"/>
          </p:cNvPicPr>
          <p:nvPr/>
        </p:nvPicPr>
        <p:blipFill rotWithShape="1">
          <a:blip r:embed="rId10"/>
          <a:srcRect l="1265" t="15714" r="34920" b="10735"/>
          <a:stretch/>
        </p:blipFill>
        <p:spPr>
          <a:xfrm>
            <a:off x="6063247" y="4159959"/>
            <a:ext cx="1260905" cy="1290381"/>
          </a:xfrm>
          <a:prstGeom prst="ellipse">
            <a:avLst/>
          </a:prstGeom>
        </p:spPr>
      </p:pic>
      <p:pic>
        <p:nvPicPr>
          <p:cNvPr id="37" name="Picture 17">
            <a:extLst>
              <a:ext uri="{FF2B5EF4-FFF2-40B4-BE49-F238E27FC236}">
                <a16:creationId xmlns:a16="http://schemas.microsoft.com/office/drawing/2014/main" id="{C9730F13-C55F-A77E-41E2-F827327AEA4E}"/>
              </a:ext>
            </a:extLst>
          </p:cNvPr>
          <p:cNvPicPr>
            <a:picLocks noChangeAspect="1"/>
          </p:cNvPicPr>
          <p:nvPr/>
        </p:nvPicPr>
        <p:blipFill rotWithShape="1">
          <a:blip r:embed="rId11"/>
          <a:srcRect l="1034" t="15790" r="31543" b="10303"/>
          <a:stretch/>
        </p:blipFill>
        <p:spPr>
          <a:xfrm rot="19244796">
            <a:off x="9861842" y="4158194"/>
            <a:ext cx="1285702" cy="1293913"/>
          </a:xfrm>
          <a:prstGeom prst="ellipse">
            <a:avLst/>
          </a:prstGeom>
        </p:spPr>
      </p:pic>
      <p:pic>
        <p:nvPicPr>
          <p:cNvPr id="4" name="Immagine 3">
            <a:extLst>
              <a:ext uri="{FF2B5EF4-FFF2-40B4-BE49-F238E27FC236}">
                <a16:creationId xmlns:a16="http://schemas.microsoft.com/office/drawing/2014/main" id="{504CCD4D-6926-2A2A-A268-A82E51F3DC2C}"/>
              </a:ext>
            </a:extLst>
          </p:cNvPr>
          <p:cNvPicPr>
            <a:picLocks noChangeAspect="1"/>
          </p:cNvPicPr>
          <p:nvPr/>
        </p:nvPicPr>
        <p:blipFill rotWithShape="1">
          <a:blip r:embed="rId12">
            <a:extLst>
              <a:ext uri="{28A0092B-C50C-407E-A947-70E740481C1C}">
                <a14:useLocalDpi xmlns:a14="http://schemas.microsoft.com/office/drawing/2010/main" val="0"/>
              </a:ext>
            </a:extLst>
          </a:blip>
          <a:srcRect b="50556"/>
          <a:stretch/>
        </p:blipFill>
        <p:spPr>
          <a:xfrm>
            <a:off x="4955632" y="5559337"/>
            <a:ext cx="3118939" cy="418376"/>
          </a:xfrm>
          <a:prstGeom prst="rect">
            <a:avLst/>
          </a:prstGeom>
        </p:spPr>
      </p:pic>
      <p:pic>
        <p:nvPicPr>
          <p:cNvPr id="5" name="Immagine 4">
            <a:extLst>
              <a:ext uri="{FF2B5EF4-FFF2-40B4-BE49-F238E27FC236}">
                <a16:creationId xmlns:a16="http://schemas.microsoft.com/office/drawing/2014/main" id="{2F1A7BE7-48E3-E267-7E28-CF44B255244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4721" y="4930588"/>
            <a:ext cx="2919669" cy="778578"/>
          </a:xfrm>
          <a:prstGeom prst="rect">
            <a:avLst/>
          </a:prstGeom>
        </p:spPr>
      </p:pic>
      <p:pic>
        <p:nvPicPr>
          <p:cNvPr id="6" name="Immagine 5">
            <a:extLst>
              <a:ext uri="{FF2B5EF4-FFF2-40B4-BE49-F238E27FC236}">
                <a16:creationId xmlns:a16="http://schemas.microsoft.com/office/drawing/2014/main" id="{6A6D75F1-D323-2D79-799E-4A9C22FA6D95}"/>
              </a:ext>
            </a:extLst>
          </p:cNvPr>
          <p:cNvPicPr>
            <a:picLocks noChangeAspect="1"/>
          </p:cNvPicPr>
          <p:nvPr/>
        </p:nvPicPr>
        <p:blipFill rotWithShape="1">
          <a:blip r:embed="rId12">
            <a:extLst>
              <a:ext uri="{28A0092B-C50C-407E-A947-70E740481C1C}">
                <a14:useLocalDpi xmlns:a14="http://schemas.microsoft.com/office/drawing/2010/main" val="0"/>
              </a:ext>
            </a:extLst>
          </a:blip>
          <a:srcRect t="50053"/>
          <a:stretch/>
        </p:blipFill>
        <p:spPr>
          <a:xfrm>
            <a:off x="9225278" y="5556155"/>
            <a:ext cx="3633874" cy="492402"/>
          </a:xfrm>
          <a:prstGeom prst="rect">
            <a:avLst/>
          </a:prstGeom>
        </p:spPr>
      </p:pic>
      <p:sp>
        <p:nvSpPr>
          <p:cNvPr id="7" name="CasellaDiTesto 6">
            <a:extLst>
              <a:ext uri="{FF2B5EF4-FFF2-40B4-BE49-F238E27FC236}">
                <a16:creationId xmlns:a16="http://schemas.microsoft.com/office/drawing/2014/main" id="{33ED316F-DCAF-55B4-8419-1E1093BAFC41}"/>
              </a:ext>
            </a:extLst>
          </p:cNvPr>
          <p:cNvSpPr txBox="1"/>
          <p:nvPr/>
        </p:nvSpPr>
        <p:spPr>
          <a:xfrm>
            <a:off x="3071141" y="1793801"/>
            <a:ext cx="683803" cy="307777"/>
          </a:xfrm>
          <a:prstGeom prst="rect">
            <a:avLst/>
          </a:prstGeom>
          <a:solidFill>
            <a:srgbClr val="FFFF00"/>
          </a:solidFill>
          <a:ln>
            <a:solidFill>
              <a:schemeClr val="tx1"/>
            </a:solidFill>
          </a:ln>
        </p:spPr>
        <p:txBody>
          <a:bodyPr wrap="square" rtlCol="0">
            <a:spAutoFit/>
          </a:bodyPr>
          <a:lstStyle/>
          <a:p>
            <a:r>
              <a:rPr lang="en-US" sz="1400" dirty="0"/>
              <a:t>Dipole</a:t>
            </a:r>
          </a:p>
        </p:txBody>
      </p:sp>
      <p:sp>
        <p:nvSpPr>
          <p:cNvPr id="8" name="CasellaDiTesto 7">
            <a:extLst>
              <a:ext uri="{FF2B5EF4-FFF2-40B4-BE49-F238E27FC236}">
                <a16:creationId xmlns:a16="http://schemas.microsoft.com/office/drawing/2014/main" id="{658E9484-F7EE-A051-4B2E-309B96A6CDE0}"/>
              </a:ext>
            </a:extLst>
          </p:cNvPr>
          <p:cNvSpPr txBox="1"/>
          <p:nvPr/>
        </p:nvSpPr>
        <p:spPr>
          <a:xfrm>
            <a:off x="1464972" y="3060925"/>
            <a:ext cx="936469" cy="307777"/>
          </a:xfrm>
          <a:prstGeom prst="rect">
            <a:avLst/>
          </a:prstGeom>
          <a:solidFill>
            <a:srgbClr val="FFFF00"/>
          </a:solidFill>
          <a:ln>
            <a:solidFill>
              <a:schemeClr val="tx1"/>
            </a:solidFill>
          </a:ln>
        </p:spPr>
        <p:txBody>
          <a:bodyPr wrap="square" rtlCol="0">
            <a:spAutoFit/>
          </a:bodyPr>
          <a:lstStyle/>
          <a:p>
            <a:r>
              <a:rPr lang="en-US" sz="1400" dirty="0"/>
              <a:t>Monopole</a:t>
            </a: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349F817E-504C-A1EC-9E58-21E446A2A8B3}"/>
                  </a:ext>
                </a:extLst>
              </p:cNvPr>
              <p:cNvSpPr txBox="1"/>
              <p:nvPr/>
            </p:nvSpPr>
            <p:spPr>
              <a:xfrm>
                <a:off x="618645" y="3949789"/>
                <a:ext cx="2029064" cy="523220"/>
              </a:xfrm>
              <a:prstGeom prst="rect">
                <a:avLst/>
              </a:prstGeom>
              <a:noFill/>
            </p:spPr>
            <p:txBody>
              <a:bodyPr wrap="square" rtlCol="0">
                <a:spAutoFit/>
              </a:bodyPr>
              <a:lstStyle/>
              <a:p>
                <a:r>
                  <a:rPr lang="it-IT" sz="1400" dirty="0"/>
                  <a:t>Solid - </a:t>
                </a:r>
                <a14:m>
                  <m:oMath xmlns:m="http://schemas.openxmlformats.org/officeDocument/2006/math">
                    <m:r>
                      <a:rPr lang="it-IT" sz="1400" b="0" i="1" smtClean="0">
                        <a:latin typeface="Cambria Math" panose="02040503050406030204" pitchFamily="18" charset="0"/>
                      </a:rPr>
                      <m:t>3</m:t>
                    </m:r>
                    <m:r>
                      <a:rPr lang="it-IT" sz="1400" b="0" i="1" smtClean="0">
                        <a:latin typeface="Cambria Math" panose="02040503050406030204" pitchFamily="18" charset="0"/>
                      </a:rPr>
                      <m:t>𝜋</m:t>
                    </m:r>
                    <m:r>
                      <a:rPr lang="it-IT" sz="1400" b="0" i="1" smtClean="0">
                        <a:latin typeface="Cambria Math" panose="02040503050406030204" pitchFamily="18" charset="0"/>
                      </a:rPr>
                      <m:t>/4</m:t>
                    </m:r>
                  </m:oMath>
                </a14:m>
                <a:r>
                  <a:rPr lang="en-US" sz="1400" dirty="0"/>
                  <a:t>-mode</a:t>
                </a:r>
              </a:p>
              <a:p>
                <a:r>
                  <a:rPr lang="en-US" sz="1400" dirty="0"/>
                  <a:t>Dashed -- </a:t>
                </a:r>
                <a14:m>
                  <m:oMath xmlns:m="http://schemas.openxmlformats.org/officeDocument/2006/math">
                    <m:r>
                      <a:rPr lang="it-IT" sz="1400" b="0" i="1" smtClean="0">
                        <a:latin typeface="Cambria Math" panose="02040503050406030204" pitchFamily="18" charset="0"/>
                      </a:rPr>
                      <m:t>𝜋</m:t>
                    </m:r>
                  </m:oMath>
                </a14:m>
                <a:r>
                  <a:rPr lang="en-US" sz="1400" dirty="0"/>
                  <a:t>-mode</a:t>
                </a:r>
              </a:p>
            </p:txBody>
          </p:sp>
        </mc:Choice>
        <mc:Fallback xmlns="">
          <p:sp>
            <p:nvSpPr>
              <p:cNvPr id="10" name="CasellaDiTesto 9">
                <a:extLst>
                  <a:ext uri="{FF2B5EF4-FFF2-40B4-BE49-F238E27FC236}">
                    <a16:creationId xmlns:a16="http://schemas.microsoft.com/office/drawing/2014/main" id="{349F817E-504C-A1EC-9E58-21E446A2A8B3}"/>
                  </a:ext>
                </a:extLst>
              </p:cNvPr>
              <p:cNvSpPr txBox="1">
                <a:spLocks noRot="1" noChangeAspect="1" noMove="1" noResize="1" noEditPoints="1" noAdjustHandles="1" noChangeArrowheads="1" noChangeShapeType="1" noTextEdit="1"/>
              </p:cNvSpPr>
              <p:nvPr/>
            </p:nvSpPr>
            <p:spPr>
              <a:xfrm>
                <a:off x="618645" y="3949789"/>
                <a:ext cx="2029064" cy="523220"/>
              </a:xfrm>
              <a:prstGeom prst="rect">
                <a:avLst/>
              </a:prstGeom>
              <a:blipFill>
                <a:blip r:embed="rId14"/>
                <a:stretch>
                  <a:fillRect l="-901" t="-2326" b="-10465"/>
                </a:stretch>
              </a:blipFill>
            </p:spPr>
            <p:txBody>
              <a:bodyPr/>
              <a:lstStyle/>
              <a:p>
                <a:r>
                  <a:rPr lang="en-US">
                    <a:noFill/>
                  </a:rPr>
                  <a:t> </a:t>
                </a:r>
              </a:p>
            </p:txBody>
          </p:sp>
        </mc:Fallback>
      </mc:AlternateContent>
      <p:grpSp>
        <p:nvGrpSpPr>
          <p:cNvPr id="21" name="Gruppo 20">
            <a:extLst>
              <a:ext uri="{FF2B5EF4-FFF2-40B4-BE49-F238E27FC236}">
                <a16:creationId xmlns:a16="http://schemas.microsoft.com/office/drawing/2014/main" id="{0943C3EC-A26C-CCB8-5C93-B2822161ABA4}"/>
              </a:ext>
            </a:extLst>
          </p:cNvPr>
          <p:cNvGrpSpPr/>
          <p:nvPr/>
        </p:nvGrpSpPr>
        <p:grpSpPr>
          <a:xfrm>
            <a:off x="7649410" y="3949789"/>
            <a:ext cx="2012511" cy="338554"/>
            <a:chOff x="7929880" y="4364478"/>
            <a:chExt cx="2012511" cy="338554"/>
          </a:xfrm>
        </p:grpSpPr>
        <p:sp>
          <p:nvSpPr>
            <p:cNvPr id="11" name="Triangolo isoscele 10">
              <a:extLst>
                <a:ext uri="{FF2B5EF4-FFF2-40B4-BE49-F238E27FC236}">
                  <a16:creationId xmlns:a16="http://schemas.microsoft.com/office/drawing/2014/main" id="{0621628B-0A15-B269-C196-C5258CB9FBA7}"/>
                </a:ext>
              </a:extLst>
            </p:cNvPr>
            <p:cNvSpPr/>
            <p:nvPr/>
          </p:nvSpPr>
          <p:spPr>
            <a:xfrm>
              <a:off x="7929880" y="4445000"/>
              <a:ext cx="144690" cy="18288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olo isoscele 11">
              <a:extLst>
                <a:ext uri="{FF2B5EF4-FFF2-40B4-BE49-F238E27FC236}">
                  <a16:creationId xmlns:a16="http://schemas.microsoft.com/office/drawing/2014/main" id="{F583417F-4696-A0FD-DAEA-2A7559B7EF23}"/>
                </a:ext>
              </a:extLst>
            </p:cNvPr>
            <p:cNvSpPr/>
            <p:nvPr/>
          </p:nvSpPr>
          <p:spPr>
            <a:xfrm>
              <a:off x="8162335" y="4445000"/>
              <a:ext cx="144690" cy="182880"/>
            </a:xfrm>
            <a:prstGeom prst="triangl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olo isoscele 12">
              <a:extLst>
                <a:ext uri="{FF2B5EF4-FFF2-40B4-BE49-F238E27FC236}">
                  <a16:creationId xmlns:a16="http://schemas.microsoft.com/office/drawing/2014/main" id="{D91B06E5-C09A-316D-1E78-9B9FF17F378E}"/>
                </a:ext>
              </a:extLst>
            </p:cNvPr>
            <p:cNvSpPr/>
            <p:nvPr/>
          </p:nvSpPr>
          <p:spPr>
            <a:xfrm>
              <a:off x="8374482" y="4445000"/>
              <a:ext cx="144690" cy="182880"/>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59A1C781-D399-63F9-1DF2-8D95A33394EA}"/>
                    </a:ext>
                  </a:extLst>
                </p:cNvPr>
                <p:cNvSpPr txBox="1"/>
                <p:nvPr/>
              </p:nvSpPr>
              <p:spPr>
                <a:xfrm>
                  <a:off x="8472706" y="4364478"/>
                  <a:ext cx="1469685" cy="338554"/>
                </a:xfrm>
                <a:prstGeom prst="rect">
                  <a:avLst/>
                </a:prstGeom>
                <a:noFill/>
              </p:spPr>
              <p:txBody>
                <a:bodyPr wrap="square" rtlCol="0">
                  <a:spAutoFit/>
                </a:bodyPr>
                <a:lstStyle/>
                <a:p>
                  <a:r>
                    <a:rPr lang="it-IT" sz="1600" dirty="0"/>
                    <a:t>= </a:t>
                  </a:r>
                  <a14:m>
                    <m:oMath xmlns:m="http://schemas.openxmlformats.org/officeDocument/2006/math">
                      <m:r>
                        <a:rPr lang="it-IT" sz="1600" b="0" i="1" smtClean="0">
                          <a:latin typeface="Cambria Math" panose="02040503050406030204" pitchFamily="18" charset="0"/>
                        </a:rPr>
                        <m:t>3</m:t>
                      </m:r>
                      <m:r>
                        <a:rPr lang="it-IT" sz="1600" b="0" i="1" smtClean="0">
                          <a:latin typeface="Cambria Math" panose="02040503050406030204" pitchFamily="18" charset="0"/>
                        </a:rPr>
                        <m:t>𝜋</m:t>
                      </m:r>
                      <m:r>
                        <a:rPr lang="it-IT" sz="1600" b="0" i="1" smtClean="0">
                          <a:latin typeface="Cambria Math" panose="02040503050406030204" pitchFamily="18" charset="0"/>
                        </a:rPr>
                        <m:t>/4</m:t>
                      </m:r>
                    </m:oMath>
                  </a14:m>
                  <a:r>
                    <a:rPr lang="en-US" sz="1600" dirty="0"/>
                    <a:t>-mode</a:t>
                  </a:r>
                </a:p>
              </p:txBody>
            </p:sp>
          </mc:Choice>
          <mc:Fallback xmlns="">
            <p:sp>
              <p:nvSpPr>
                <p:cNvPr id="19" name="CasellaDiTesto 18">
                  <a:extLst>
                    <a:ext uri="{FF2B5EF4-FFF2-40B4-BE49-F238E27FC236}">
                      <a16:creationId xmlns:a16="http://schemas.microsoft.com/office/drawing/2014/main" id="{59A1C781-D399-63F9-1DF2-8D95A33394EA}"/>
                    </a:ext>
                  </a:extLst>
                </p:cNvPr>
                <p:cNvSpPr txBox="1">
                  <a:spLocks noRot="1" noChangeAspect="1" noMove="1" noResize="1" noEditPoints="1" noAdjustHandles="1" noChangeArrowheads="1" noChangeShapeType="1" noTextEdit="1"/>
                </p:cNvSpPr>
                <p:nvPr/>
              </p:nvSpPr>
              <p:spPr>
                <a:xfrm>
                  <a:off x="8472706" y="4364478"/>
                  <a:ext cx="1469685" cy="338554"/>
                </a:xfrm>
                <a:prstGeom prst="rect">
                  <a:avLst/>
                </a:prstGeom>
                <a:blipFill>
                  <a:blip r:embed="rId19"/>
                  <a:stretch>
                    <a:fillRect l="-2490" t="-5357" b="-21429"/>
                  </a:stretch>
                </a:blipFill>
              </p:spPr>
              <p:txBody>
                <a:bodyPr/>
                <a:lstStyle/>
                <a:p>
                  <a:r>
                    <a:rPr lang="en-US">
                      <a:noFill/>
                    </a:rPr>
                    <a:t> </a:t>
                  </a:r>
                </a:p>
              </p:txBody>
            </p:sp>
          </mc:Fallback>
        </mc:AlternateContent>
      </p:grpSp>
    </p:spTree>
    <p:extLst>
      <p:ext uri="{BB962C8B-B14F-4D97-AF65-F5344CB8AC3E}">
        <p14:creationId xmlns:p14="http://schemas.microsoft.com/office/powerpoint/2010/main" val="1550434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5">
            <a:extLst>
              <a:ext uri="{FF2B5EF4-FFF2-40B4-BE49-F238E27FC236}">
                <a16:creationId xmlns:a16="http://schemas.microsoft.com/office/drawing/2014/main" id="{1225769E-7EB9-42FE-A7AC-426483E4FD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4870" y="3995097"/>
            <a:ext cx="3336422" cy="2085263"/>
          </a:xfrm>
          <a:prstGeom prst="rect">
            <a:avLst/>
          </a:prstGeom>
        </p:spPr>
      </p:pic>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598D5728-96A0-4DE6-ABFF-80BEBD6B0631}"/>
                  </a:ext>
                </a:extLst>
              </p:cNvPr>
              <p:cNvSpPr txBox="1"/>
              <p:nvPr/>
            </p:nvSpPr>
            <p:spPr>
              <a:xfrm>
                <a:off x="553873" y="4252706"/>
                <a:ext cx="1225284" cy="523220"/>
              </a:xfrm>
              <a:prstGeom prst="rect">
                <a:avLst/>
              </a:prstGeom>
              <a:noFill/>
              <a:ln w="28575">
                <a:solidFill>
                  <a:srgbClr val="00B050"/>
                </a:solidFill>
              </a:ln>
            </p:spPr>
            <p:txBody>
              <a:bodyPr wrap="square" rtlCol="0">
                <a:spAutoFit/>
              </a:bodyPr>
              <a:lstStyle/>
              <a:p>
                <a:r>
                  <a:rPr lang="en-US" sz="1400" b="1" dirty="0">
                    <a:solidFill>
                      <a:srgbClr val="00B050"/>
                    </a:solidFill>
                  </a:rPr>
                  <a:t>Longitudinal plane: </a:t>
                </a:r>
                <a14:m>
                  <m:oMath xmlns:m="http://schemas.openxmlformats.org/officeDocument/2006/math">
                    <m:sSub>
                      <m:sSubPr>
                        <m:ctrlPr>
                          <a:rPr lang="it-IT" sz="1400" b="1" i="1" smtClean="0">
                            <a:solidFill>
                              <a:srgbClr val="00B050"/>
                            </a:solidFill>
                            <a:latin typeface="Cambria Math" panose="02040503050406030204" pitchFamily="18" charset="0"/>
                          </a:rPr>
                        </m:ctrlPr>
                      </m:sSubPr>
                      <m:e>
                        <m:r>
                          <a:rPr lang="it-IT" sz="1400" b="1" i="1" smtClean="0">
                            <a:solidFill>
                              <a:srgbClr val="00B050"/>
                            </a:solidFill>
                            <a:latin typeface="Cambria Math" panose="02040503050406030204" pitchFamily="18" charset="0"/>
                          </a:rPr>
                          <m:t>𝝈</m:t>
                        </m:r>
                      </m:e>
                      <m:sub>
                        <m:r>
                          <a:rPr lang="it-IT" sz="1400" b="1" i="1" smtClean="0">
                            <a:solidFill>
                              <a:srgbClr val="00B050"/>
                            </a:solidFill>
                            <a:latin typeface="Cambria Math" panose="02040503050406030204" pitchFamily="18" charset="0"/>
                          </a:rPr>
                          <m:t>𝒛</m:t>
                        </m:r>
                      </m:sub>
                    </m:sSub>
                  </m:oMath>
                </a14:m>
                <a:r>
                  <a:rPr lang="en-US" sz="1400" b="1" dirty="0">
                    <a:solidFill>
                      <a:srgbClr val="00B050"/>
                    </a:solidFill>
                  </a:rPr>
                  <a:t>, </a:t>
                </a:r>
                <a14:m>
                  <m:oMath xmlns:m="http://schemas.openxmlformats.org/officeDocument/2006/math">
                    <m:sSub>
                      <m:sSubPr>
                        <m:ctrlPr>
                          <a:rPr lang="it-IT" sz="1400" b="1" i="1">
                            <a:solidFill>
                              <a:srgbClr val="00B050"/>
                            </a:solidFill>
                            <a:latin typeface="Cambria Math" panose="02040503050406030204" pitchFamily="18" charset="0"/>
                          </a:rPr>
                        </m:ctrlPr>
                      </m:sSubPr>
                      <m:e>
                        <m:r>
                          <a:rPr lang="it-IT" sz="1400" b="1" i="1">
                            <a:solidFill>
                              <a:srgbClr val="00B050"/>
                            </a:solidFill>
                            <a:latin typeface="Cambria Math" panose="02040503050406030204" pitchFamily="18" charset="0"/>
                          </a:rPr>
                          <m:t>𝝈</m:t>
                        </m:r>
                      </m:e>
                      <m:sub>
                        <m:r>
                          <a:rPr lang="it-IT" sz="1400" b="1" i="1" smtClean="0">
                            <a:solidFill>
                              <a:srgbClr val="00B050"/>
                            </a:solidFill>
                            <a:latin typeface="Cambria Math" panose="02040503050406030204" pitchFamily="18" charset="0"/>
                          </a:rPr>
                          <m:t>𝑬</m:t>
                        </m:r>
                      </m:sub>
                    </m:sSub>
                  </m:oMath>
                </a14:m>
                <a:endParaRPr lang="en-US" sz="1400" b="1" dirty="0">
                  <a:solidFill>
                    <a:srgbClr val="00B050"/>
                  </a:solidFill>
                </a:endParaRPr>
              </a:p>
            </p:txBody>
          </p:sp>
        </mc:Choice>
        <mc:Fallback xmlns="">
          <p:sp>
            <p:nvSpPr>
              <p:cNvPr id="19" name="CasellaDiTesto 18">
                <a:extLst>
                  <a:ext uri="{FF2B5EF4-FFF2-40B4-BE49-F238E27FC236}">
                    <a16:creationId xmlns:a16="http://schemas.microsoft.com/office/drawing/2014/main" id="{598D5728-96A0-4DE6-ABFF-80BEBD6B0631}"/>
                  </a:ext>
                </a:extLst>
              </p:cNvPr>
              <p:cNvSpPr txBox="1">
                <a:spLocks noRot="1" noChangeAspect="1" noMove="1" noResize="1" noEditPoints="1" noAdjustHandles="1" noChangeArrowheads="1" noChangeShapeType="1" noTextEdit="1"/>
              </p:cNvSpPr>
              <p:nvPr/>
            </p:nvSpPr>
            <p:spPr>
              <a:xfrm>
                <a:off x="553873" y="4252706"/>
                <a:ext cx="1225284" cy="523220"/>
              </a:xfrm>
              <a:prstGeom prst="rect">
                <a:avLst/>
              </a:prstGeom>
              <a:blipFill>
                <a:blip r:embed="rId4"/>
                <a:stretch>
                  <a:fillRect l="-485" b="-34444"/>
                </a:stretch>
              </a:blipFill>
              <a:ln w="28575">
                <a:solidFill>
                  <a:srgbClr val="00B050"/>
                </a:solidFill>
              </a:ln>
            </p:spPr>
            <p:txBody>
              <a:bodyPr/>
              <a:lstStyle/>
              <a:p>
                <a:r>
                  <a:rPr lang="en-US">
                    <a:noFill/>
                  </a:rPr>
                  <a:t> </a:t>
                </a:r>
              </a:p>
            </p:txBody>
          </p:sp>
        </mc:Fallback>
      </mc:AlternateContent>
      <p:pic>
        <p:nvPicPr>
          <p:cNvPr id="15" name="Immagine 3">
            <a:extLst>
              <a:ext uri="{FF2B5EF4-FFF2-40B4-BE49-F238E27FC236}">
                <a16:creationId xmlns:a16="http://schemas.microsoft.com/office/drawing/2014/main" id="{C405E8D9-7B84-46C6-9ACD-DE86DECAC6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501" y="2059155"/>
            <a:ext cx="3336421" cy="2085263"/>
          </a:xfrm>
          <a:prstGeom prst="rect">
            <a:avLst/>
          </a:prstGeom>
        </p:spPr>
      </p:pic>
      <p:sp>
        <p:nvSpPr>
          <p:cNvPr id="2" name="Titolo 1">
            <a:extLst>
              <a:ext uri="{FF2B5EF4-FFF2-40B4-BE49-F238E27FC236}">
                <a16:creationId xmlns:a16="http://schemas.microsoft.com/office/drawing/2014/main" id="{933AB95A-3E34-4073-8EC6-B3D7C94F70C7}"/>
              </a:ext>
            </a:extLst>
          </p:cNvPr>
          <p:cNvSpPr>
            <a:spLocks noGrp="1"/>
          </p:cNvSpPr>
          <p:nvPr>
            <p:ph type="title"/>
          </p:nvPr>
        </p:nvSpPr>
        <p:spPr/>
        <p:txBody>
          <a:bodyPr/>
          <a:lstStyle/>
          <a:p>
            <a:r>
              <a:rPr lang="en-US" dirty="0"/>
              <a:t>Modeling Space Charge Forces (2)</a:t>
            </a:r>
          </a:p>
        </p:txBody>
      </p:sp>
      <p:sp>
        <p:nvSpPr>
          <p:cNvPr id="3" name="Segnaposto numero diapositiva 2">
            <a:extLst>
              <a:ext uri="{FF2B5EF4-FFF2-40B4-BE49-F238E27FC236}">
                <a16:creationId xmlns:a16="http://schemas.microsoft.com/office/drawing/2014/main" id="{14390BDC-A0A1-42DC-A2A1-9435E26346C1}"/>
              </a:ext>
            </a:extLst>
          </p:cNvPr>
          <p:cNvSpPr>
            <a:spLocks noGrp="1"/>
          </p:cNvSpPr>
          <p:nvPr>
            <p:ph type="sldNum" sz="quarter" idx="12"/>
          </p:nvPr>
        </p:nvSpPr>
        <p:spPr/>
        <p:txBody>
          <a:bodyPr/>
          <a:lstStyle/>
          <a:p>
            <a:fld id="{B44FA575-3D7D-408B-85CD-8563F185712B}" type="slidenum">
              <a:rPr lang="en-US" smtClean="0">
                <a:solidFill>
                  <a:schemeClr val="tx1"/>
                </a:solidFill>
              </a:rPr>
              <a:t>25</a:t>
            </a:fld>
            <a:endParaRPr lang="en-US" dirty="0">
              <a:solidFill>
                <a:schemeClr val="tx1"/>
              </a:solidFill>
            </a:endParaRPr>
          </a:p>
        </p:txBody>
      </p:sp>
      <p:cxnSp>
        <p:nvCxnSpPr>
          <p:cNvPr id="6" name="Connettore diritto 5">
            <a:extLst>
              <a:ext uri="{FF2B5EF4-FFF2-40B4-BE49-F238E27FC236}">
                <a16:creationId xmlns:a16="http://schemas.microsoft.com/office/drawing/2014/main" id="{9A4F2740-05D5-4636-9D62-50AA3C48659B}"/>
              </a:ext>
            </a:extLst>
          </p:cNvPr>
          <p:cNvCxnSpPr/>
          <p:nvPr/>
        </p:nvCxnSpPr>
        <p:spPr>
          <a:xfrm>
            <a:off x="6349934" y="1150917"/>
            <a:ext cx="0" cy="5147681"/>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732AA4B6-0C0E-49E2-9219-93F2A1769CC0}"/>
                  </a:ext>
                </a:extLst>
              </p:cNvPr>
              <p:cNvSpPr txBox="1"/>
              <p:nvPr/>
            </p:nvSpPr>
            <p:spPr>
              <a:xfrm>
                <a:off x="183012" y="1336866"/>
                <a:ext cx="6176597"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it-IT" b="0" i="0" smtClean="0">
                        <a:latin typeface="Cambria Math" panose="02040503050406030204" pitchFamily="18" charset="0"/>
                      </a:rPr>
                      <m:t>2</m:t>
                    </m:r>
                    <m:r>
                      <a:rPr lang="it-IT" b="0" i="1" smtClean="0">
                        <a:latin typeface="Cambria Math" panose="02040503050406030204" pitchFamily="18" charset="0"/>
                      </a:rPr>
                      <m:t>50 </m:t>
                    </m:r>
                    <m:r>
                      <m:rPr>
                        <m:sty m:val="p"/>
                      </m:rPr>
                      <a:rPr lang="it-IT" b="0" i="0" smtClean="0">
                        <a:latin typeface="Cambria Math" panose="02040503050406030204" pitchFamily="18" charset="0"/>
                      </a:rPr>
                      <m:t>pC</m:t>
                    </m:r>
                  </m:oMath>
                </a14:m>
                <a:r>
                  <a:rPr lang="en-US" dirty="0"/>
                  <a:t> </a:t>
                </a:r>
                <a14:m>
                  <m:oMath xmlns:m="http://schemas.openxmlformats.org/officeDocument/2006/math">
                    <m:sSup>
                      <m:sSupPr>
                        <m:ctrlPr>
                          <a:rPr lang="it-IT" b="0" i="1" dirty="0" smtClean="0">
                            <a:latin typeface="Cambria Math" panose="02040503050406030204" pitchFamily="18" charset="0"/>
                          </a:rPr>
                        </m:ctrlPr>
                      </m:sSupPr>
                      <m:e>
                        <m:r>
                          <a:rPr lang="it-IT" b="0" i="1" dirty="0" smtClean="0">
                            <a:latin typeface="Cambria Math" panose="02040503050406030204" pitchFamily="18" charset="0"/>
                          </a:rPr>
                          <m:t>𝑒</m:t>
                        </m:r>
                      </m:e>
                      <m:sup>
                        <m:r>
                          <a:rPr lang="it-IT" b="0" i="1" dirty="0" smtClean="0">
                            <a:latin typeface="Cambria Math" panose="02040503050406030204" pitchFamily="18" charset="0"/>
                          </a:rPr>
                          <m:t>−</m:t>
                        </m:r>
                      </m:sup>
                    </m:sSup>
                  </m:oMath>
                </a14:m>
                <a:r>
                  <a:rPr lang="en-US" dirty="0"/>
                  <a:t> beam from the C-band </a:t>
                </a:r>
                <a:r>
                  <a:rPr lang="en-US" b="1" dirty="0"/>
                  <a:t>hybrid gun</a:t>
                </a:r>
              </a:p>
              <a:p>
                <a:pPr marL="285750" indent="-285750">
                  <a:buFont typeface="Arial" panose="020B0604020202020204" pitchFamily="34" charset="0"/>
                  <a:buChar char="•"/>
                </a:pPr>
                <a:r>
                  <a:rPr lang="en-US" dirty="0"/>
                  <a:t>Evolution in a </a:t>
                </a:r>
                <a:r>
                  <a:rPr lang="en-US" b="1" dirty="0"/>
                  <a:t>field-free (drift)</a:t>
                </a:r>
                <a:r>
                  <a:rPr lang="en-US" dirty="0"/>
                  <a:t> region with GPT (</a:t>
                </a:r>
                <a:r>
                  <a:rPr lang="en-US" i="1" dirty="0"/>
                  <a:t>solid</a:t>
                </a:r>
                <a:r>
                  <a:rPr lang="en-US" dirty="0"/>
                  <a:t> lines) and with the ellipsoidal model in MILES (</a:t>
                </a:r>
                <a:r>
                  <a:rPr lang="en-US" i="1" dirty="0"/>
                  <a:t>dashed</a:t>
                </a:r>
                <a:r>
                  <a:rPr lang="en-US" dirty="0"/>
                  <a:t> lines)</a:t>
                </a:r>
              </a:p>
            </p:txBody>
          </p:sp>
        </mc:Choice>
        <mc:Fallback xmlns="">
          <p:sp>
            <p:nvSpPr>
              <p:cNvPr id="17" name="CasellaDiTesto 16">
                <a:extLst>
                  <a:ext uri="{FF2B5EF4-FFF2-40B4-BE49-F238E27FC236}">
                    <a16:creationId xmlns:a16="http://schemas.microsoft.com/office/drawing/2014/main" id="{732AA4B6-0C0E-49E2-9219-93F2A1769CC0}"/>
                  </a:ext>
                </a:extLst>
              </p:cNvPr>
              <p:cNvSpPr txBox="1">
                <a:spLocks noRot="1" noChangeAspect="1" noMove="1" noResize="1" noEditPoints="1" noAdjustHandles="1" noChangeArrowheads="1" noChangeShapeType="1" noTextEdit="1"/>
              </p:cNvSpPr>
              <p:nvPr/>
            </p:nvSpPr>
            <p:spPr>
              <a:xfrm>
                <a:off x="183012" y="1336866"/>
                <a:ext cx="6176597" cy="923330"/>
              </a:xfrm>
              <a:prstGeom prst="rect">
                <a:avLst/>
              </a:prstGeom>
              <a:blipFill>
                <a:blip r:embed="rId6"/>
                <a:stretch>
                  <a:fillRect l="-592" t="-3289" b="-388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7B35AB45-DDD7-4848-9228-BD244F33C85D}"/>
                  </a:ext>
                </a:extLst>
              </p:cNvPr>
              <p:cNvSpPr txBox="1"/>
              <p:nvPr/>
            </p:nvSpPr>
            <p:spPr>
              <a:xfrm>
                <a:off x="557042" y="2311107"/>
                <a:ext cx="1261455" cy="523220"/>
              </a:xfrm>
              <a:prstGeom prst="rect">
                <a:avLst/>
              </a:prstGeom>
              <a:noFill/>
              <a:ln w="28575">
                <a:solidFill>
                  <a:srgbClr val="00B050"/>
                </a:solidFill>
              </a:ln>
            </p:spPr>
            <p:txBody>
              <a:bodyPr wrap="square" rtlCol="0">
                <a:spAutoFit/>
              </a:bodyPr>
              <a:lstStyle/>
              <a:p>
                <a:r>
                  <a:rPr lang="en-US" sz="1400" b="1" dirty="0">
                    <a:solidFill>
                      <a:srgbClr val="00B050"/>
                    </a:solidFill>
                  </a:rPr>
                  <a:t>Transverse plane: </a:t>
                </a:r>
                <a14:m>
                  <m:oMath xmlns:m="http://schemas.openxmlformats.org/officeDocument/2006/math">
                    <m:sSub>
                      <m:sSubPr>
                        <m:ctrlPr>
                          <a:rPr lang="it-IT" sz="1400" b="1" i="1" smtClean="0">
                            <a:solidFill>
                              <a:srgbClr val="00B050"/>
                            </a:solidFill>
                            <a:latin typeface="Cambria Math" panose="02040503050406030204" pitchFamily="18" charset="0"/>
                          </a:rPr>
                        </m:ctrlPr>
                      </m:sSubPr>
                      <m:e>
                        <m:r>
                          <a:rPr lang="it-IT" sz="1400" b="1" i="1" smtClean="0">
                            <a:solidFill>
                              <a:srgbClr val="00B050"/>
                            </a:solidFill>
                            <a:latin typeface="Cambria Math" panose="02040503050406030204" pitchFamily="18" charset="0"/>
                          </a:rPr>
                          <m:t>𝝈</m:t>
                        </m:r>
                      </m:e>
                      <m:sub>
                        <m:r>
                          <a:rPr lang="it-IT" sz="1400" b="1" i="1" smtClean="0">
                            <a:solidFill>
                              <a:srgbClr val="00B050"/>
                            </a:solidFill>
                            <a:latin typeface="Cambria Math" panose="02040503050406030204" pitchFamily="18" charset="0"/>
                          </a:rPr>
                          <m:t>𝒙</m:t>
                        </m:r>
                      </m:sub>
                    </m:sSub>
                  </m:oMath>
                </a14:m>
                <a:r>
                  <a:rPr lang="en-US" sz="1400" b="1" dirty="0">
                    <a:solidFill>
                      <a:srgbClr val="00B050"/>
                    </a:solidFill>
                  </a:rPr>
                  <a:t>,</a:t>
                </a:r>
                <a:r>
                  <a:rPr lang="it-IT" sz="1400" b="1" dirty="0">
                    <a:solidFill>
                      <a:srgbClr val="00B050"/>
                    </a:solidFill>
                  </a:rPr>
                  <a:t> </a:t>
                </a:r>
                <a14:m>
                  <m:oMath xmlns:m="http://schemas.openxmlformats.org/officeDocument/2006/math">
                    <m:sSub>
                      <m:sSubPr>
                        <m:ctrlPr>
                          <a:rPr lang="it-IT" sz="1400" b="1" i="1" smtClean="0">
                            <a:solidFill>
                              <a:srgbClr val="00B050"/>
                            </a:solidFill>
                            <a:latin typeface="Cambria Math" panose="02040503050406030204" pitchFamily="18" charset="0"/>
                          </a:rPr>
                        </m:ctrlPr>
                      </m:sSubPr>
                      <m:e>
                        <m:r>
                          <a:rPr lang="en-US" sz="1400" b="1" i="1" smtClean="0">
                            <a:solidFill>
                              <a:srgbClr val="00B050"/>
                            </a:solidFill>
                            <a:latin typeface="Cambria Math" panose="02040503050406030204" pitchFamily="18" charset="0"/>
                          </a:rPr>
                          <m:t>𝝐</m:t>
                        </m:r>
                      </m:e>
                      <m:sub>
                        <m:r>
                          <a:rPr lang="en-US" sz="1400" b="1" i="1" smtClean="0">
                            <a:solidFill>
                              <a:srgbClr val="00B050"/>
                            </a:solidFill>
                            <a:latin typeface="Cambria Math" panose="02040503050406030204" pitchFamily="18" charset="0"/>
                          </a:rPr>
                          <m:t>𝒏</m:t>
                        </m:r>
                        <m:r>
                          <a:rPr lang="it-IT" sz="1400" b="1" i="1" smtClean="0">
                            <a:solidFill>
                              <a:srgbClr val="00B050"/>
                            </a:solidFill>
                            <a:latin typeface="Cambria Math" panose="02040503050406030204" pitchFamily="18" charset="0"/>
                          </a:rPr>
                          <m:t>𝒙</m:t>
                        </m:r>
                        <m:r>
                          <a:rPr lang="en-US" sz="1400" b="1" i="1" smtClean="0">
                            <a:solidFill>
                              <a:srgbClr val="00B050"/>
                            </a:solidFill>
                            <a:latin typeface="Cambria Math" panose="02040503050406030204" pitchFamily="18" charset="0"/>
                          </a:rPr>
                          <m:t> </m:t>
                        </m:r>
                      </m:sub>
                    </m:sSub>
                  </m:oMath>
                </a14:m>
                <a:endParaRPr lang="en-US" sz="1400" b="1" dirty="0">
                  <a:solidFill>
                    <a:srgbClr val="00B050"/>
                  </a:solidFill>
                </a:endParaRPr>
              </a:p>
            </p:txBody>
          </p:sp>
        </mc:Choice>
        <mc:Fallback xmlns="">
          <p:sp>
            <p:nvSpPr>
              <p:cNvPr id="5" name="CasellaDiTesto 4">
                <a:extLst>
                  <a:ext uri="{FF2B5EF4-FFF2-40B4-BE49-F238E27FC236}">
                    <a16:creationId xmlns:a16="http://schemas.microsoft.com/office/drawing/2014/main" id="{7B35AB45-DDD7-4848-9228-BD244F33C85D}"/>
                  </a:ext>
                </a:extLst>
              </p:cNvPr>
              <p:cNvSpPr txBox="1">
                <a:spLocks noRot="1" noChangeAspect="1" noMove="1" noResize="1" noEditPoints="1" noAdjustHandles="1" noChangeArrowheads="1" noChangeShapeType="1" noTextEdit="1"/>
              </p:cNvSpPr>
              <p:nvPr/>
            </p:nvSpPr>
            <p:spPr>
              <a:xfrm>
                <a:off x="557042" y="2311107"/>
                <a:ext cx="1261455" cy="523220"/>
              </a:xfrm>
              <a:prstGeom prst="rect">
                <a:avLst/>
              </a:prstGeom>
              <a:blipFill>
                <a:blip r:embed="rId7"/>
                <a:stretch>
                  <a:fillRect l="-472" b="-30769"/>
                </a:stretch>
              </a:blipFill>
              <a:ln w="28575">
                <a:solidFill>
                  <a:srgbClr val="00B050"/>
                </a:solidFill>
              </a:ln>
            </p:spPr>
            <p:txBody>
              <a:bodyPr/>
              <a:lstStyle/>
              <a:p>
                <a:r>
                  <a:rPr lang="en-US">
                    <a:noFill/>
                  </a:rPr>
                  <a:t> </a:t>
                </a:r>
              </a:p>
            </p:txBody>
          </p:sp>
        </mc:Fallback>
      </mc:AlternateContent>
      <p:pic>
        <p:nvPicPr>
          <p:cNvPr id="10" name="Immagine 9"/>
          <p:cNvPicPr>
            <a:picLocks noChangeAspect="1"/>
          </p:cNvPicPr>
          <p:nvPr/>
        </p:nvPicPr>
        <p:blipFill>
          <a:blip r:embed="rId8"/>
          <a:stretch>
            <a:fillRect/>
          </a:stretch>
        </p:blipFill>
        <p:spPr>
          <a:xfrm>
            <a:off x="205872" y="6319909"/>
            <a:ext cx="1789721" cy="120552"/>
          </a:xfrm>
          <a:prstGeom prst="rect">
            <a:avLst/>
          </a:prstGeom>
        </p:spPr>
      </p:pic>
      <p:pic>
        <p:nvPicPr>
          <p:cNvPr id="18" name="Immagine 17">
            <a:extLst>
              <a:ext uri="{FF2B5EF4-FFF2-40B4-BE49-F238E27FC236}">
                <a16:creationId xmlns:a16="http://schemas.microsoft.com/office/drawing/2014/main" id="{9B9D26E8-C4E3-DD2A-A6AE-4FD4B6A14247}"/>
              </a:ext>
            </a:extLst>
          </p:cNvPr>
          <p:cNvPicPr>
            <a:picLocks noChangeAspect="1"/>
          </p:cNvPicPr>
          <p:nvPr/>
        </p:nvPicPr>
        <p:blipFill rotWithShape="1">
          <a:blip r:embed="rId9"/>
          <a:srcRect b="22181"/>
          <a:stretch/>
        </p:blipFill>
        <p:spPr>
          <a:xfrm>
            <a:off x="3670590" y="6138796"/>
            <a:ext cx="2520735" cy="301665"/>
          </a:xfrm>
          <a:prstGeom prst="rect">
            <a:avLst/>
          </a:prstGeom>
        </p:spPr>
      </p:pic>
      <p:sp>
        <p:nvSpPr>
          <p:cNvPr id="34" name="Rettangolo 33"/>
          <p:cNvSpPr/>
          <p:nvPr/>
        </p:nvSpPr>
        <p:spPr>
          <a:xfrm>
            <a:off x="131966" y="6051611"/>
            <a:ext cx="2908430" cy="276999"/>
          </a:xfrm>
          <a:prstGeom prst="rect">
            <a:avLst/>
          </a:prstGeom>
        </p:spPr>
        <p:txBody>
          <a:bodyPr wrap="square">
            <a:spAutoFit/>
          </a:bodyPr>
          <a:lstStyle/>
          <a:p>
            <a:r>
              <a:rPr lang="en-US" sz="600" dirty="0"/>
              <a:t>M. </a:t>
            </a:r>
            <a:r>
              <a:rPr lang="en-US" sz="600" dirty="0" err="1"/>
              <a:t>Ferrario</a:t>
            </a:r>
            <a:r>
              <a:rPr lang="en-US" sz="600" dirty="0"/>
              <a:t> </a:t>
            </a:r>
            <a:r>
              <a:rPr lang="en-US" sz="600" i="1" dirty="0"/>
              <a:t>et al.</a:t>
            </a:r>
            <a:r>
              <a:rPr lang="en-US" sz="600" dirty="0"/>
              <a:t>, Direct measurement of the double emittance minimum in the beam dynamics of the </a:t>
            </a:r>
            <a:r>
              <a:rPr lang="en-US" sz="600" dirty="0" err="1"/>
              <a:t>Sparc</a:t>
            </a:r>
            <a:r>
              <a:rPr lang="en-US" sz="600" dirty="0"/>
              <a:t> high-brightness </a:t>
            </a:r>
            <a:r>
              <a:rPr lang="en-US" sz="600" dirty="0" err="1"/>
              <a:t>photoinjector</a:t>
            </a:r>
            <a:r>
              <a:rPr lang="en-US" sz="600" dirty="0"/>
              <a:t>, Phys. Rev. Lett. 99, 234801 (2007).</a:t>
            </a:r>
          </a:p>
        </p:txBody>
      </p:sp>
      <p:sp>
        <p:nvSpPr>
          <p:cNvPr id="7" name="CasellaDiTesto 6"/>
          <p:cNvSpPr txBox="1"/>
          <p:nvPr/>
        </p:nvSpPr>
        <p:spPr>
          <a:xfrm>
            <a:off x="183012" y="1046977"/>
            <a:ext cx="5901267" cy="369332"/>
          </a:xfrm>
          <a:prstGeom prst="rect">
            <a:avLst/>
          </a:prstGeom>
          <a:noFill/>
        </p:spPr>
        <p:txBody>
          <a:bodyPr wrap="square" rtlCol="0">
            <a:spAutoFit/>
          </a:bodyPr>
          <a:lstStyle/>
          <a:p>
            <a:r>
              <a:rPr lang="en-US" b="1" dirty="0">
                <a:solidFill>
                  <a:srgbClr val="C00000"/>
                </a:solidFill>
              </a:rPr>
              <a:t>Equivalent ellipsoid method</a:t>
            </a:r>
            <a:endParaRPr lang="it-IT" b="1" dirty="0">
              <a:solidFill>
                <a:srgbClr val="C00000"/>
              </a:solidFill>
            </a:endParaRPr>
          </a:p>
        </p:txBody>
      </p:sp>
      <p:sp>
        <p:nvSpPr>
          <p:cNvPr id="23" name="CasellaDiTesto 22"/>
          <p:cNvSpPr txBox="1"/>
          <p:nvPr/>
        </p:nvSpPr>
        <p:spPr>
          <a:xfrm>
            <a:off x="6547692" y="1046977"/>
            <a:ext cx="5901267" cy="369332"/>
          </a:xfrm>
          <a:prstGeom prst="rect">
            <a:avLst/>
          </a:prstGeom>
          <a:noFill/>
        </p:spPr>
        <p:txBody>
          <a:bodyPr wrap="square" rtlCol="0">
            <a:spAutoFit/>
          </a:bodyPr>
          <a:lstStyle/>
          <a:p>
            <a:r>
              <a:rPr lang="en-US" b="1" dirty="0">
                <a:solidFill>
                  <a:srgbClr val="C00000"/>
                </a:solidFill>
              </a:rPr>
              <a:t>Multi-slice superposition method</a:t>
            </a:r>
            <a:endParaRPr lang="it-IT" b="1" dirty="0">
              <a:solidFill>
                <a:srgbClr val="C00000"/>
              </a:solidFill>
            </a:endParaRPr>
          </a:p>
        </p:txBody>
      </p: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A9AF26F6-33F4-F437-598E-DFBC38DCD46A}"/>
                  </a:ext>
                </a:extLst>
              </p:cNvPr>
              <p:cNvSpPr txBox="1"/>
              <p:nvPr/>
            </p:nvSpPr>
            <p:spPr>
              <a:xfrm>
                <a:off x="6526546" y="1349446"/>
                <a:ext cx="5449575" cy="1200329"/>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250</m:t>
                    </m:r>
                    <m:r>
                      <a:rPr lang="en-US" b="0" i="1" dirty="0" smtClean="0">
                        <a:latin typeface="Cambria Math" panose="02040503050406030204" pitchFamily="18" charset="0"/>
                      </a:rPr>
                      <m:t> </m:t>
                    </m:r>
                    <m:r>
                      <m:rPr>
                        <m:sty m:val="p"/>
                      </m:rPr>
                      <a:rPr lang="en-US" b="0" i="0" dirty="0" smtClean="0">
                        <a:latin typeface="Cambria Math" panose="02040503050406030204" pitchFamily="18" charset="0"/>
                      </a:rPr>
                      <m:t>pC</m:t>
                    </m:r>
                  </m:oMath>
                </a14:m>
                <a:r>
                  <a:rPr lang="en-US" dirty="0"/>
                  <a:t>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𝑒</m:t>
                        </m:r>
                      </m:e>
                      <m:sup>
                        <m:r>
                          <a:rPr lang="en-US" b="0" i="1" dirty="0" smtClean="0">
                            <a:latin typeface="Cambria Math" panose="02040503050406030204" pitchFamily="18" charset="0"/>
                          </a:rPr>
                          <m:t>−</m:t>
                        </m:r>
                      </m:sup>
                    </m:sSup>
                  </m:oMath>
                </a14:m>
                <a:r>
                  <a:rPr lang="en-US" b="1" dirty="0"/>
                  <a:t> </a:t>
                </a:r>
                <a:r>
                  <a:rPr lang="en-US" dirty="0"/>
                  <a:t>beam produced by the hybrid gun and matched to its </a:t>
                </a:r>
                <a:r>
                  <a:rPr lang="en-US" b="1" dirty="0"/>
                  <a:t>invariant envelope</a:t>
                </a:r>
                <a:r>
                  <a:rPr lang="en-US" dirty="0"/>
                  <a:t> in a booster </a:t>
                </a:r>
                <a:r>
                  <a:rPr lang="en-US" dirty="0" err="1"/>
                  <a:t>linac</a:t>
                </a:r>
                <a:endParaRPr lang="en-US" dirty="0"/>
              </a:p>
              <a:p>
                <a:pPr marL="285750" indent="-285750">
                  <a:buFont typeface="Arial" panose="020B0604020202020204" pitchFamily="34" charset="0"/>
                  <a:buChar char="•"/>
                </a:pPr>
                <a:r>
                  <a:rPr lang="en-GB" dirty="0"/>
                  <a:t>Emittance </a:t>
                </a:r>
                <a:r>
                  <a:rPr lang="en-GB" b="1" dirty="0"/>
                  <a:t>dynamics</a:t>
                </a:r>
                <a:r>
                  <a:rPr lang="en-GB" dirty="0"/>
                  <a:t>: oscillations in the drift and compensation process in the linac</a:t>
                </a:r>
                <a:endParaRPr lang="en-US" i="1" dirty="0"/>
              </a:p>
            </p:txBody>
          </p:sp>
        </mc:Choice>
        <mc:Fallback xmlns="">
          <p:sp>
            <p:nvSpPr>
              <p:cNvPr id="26" name="CasellaDiTesto 25">
                <a:extLst>
                  <a:ext uri="{FF2B5EF4-FFF2-40B4-BE49-F238E27FC236}">
                    <a16:creationId xmlns:a16="http://schemas.microsoft.com/office/drawing/2014/main" id="{A9AF26F6-33F4-F437-598E-DFBC38DCD46A}"/>
                  </a:ext>
                </a:extLst>
              </p:cNvPr>
              <p:cNvSpPr txBox="1">
                <a:spLocks noRot="1" noChangeAspect="1" noMove="1" noResize="1" noEditPoints="1" noAdjustHandles="1" noChangeArrowheads="1" noChangeShapeType="1" noTextEdit="1"/>
              </p:cNvSpPr>
              <p:nvPr/>
            </p:nvSpPr>
            <p:spPr>
              <a:xfrm>
                <a:off x="6526546" y="1349446"/>
                <a:ext cx="5449575" cy="1200329"/>
              </a:xfrm>
              <a:prstGeom prst="rect">
                <a:avLst/>
              </a:prstGeom>
              <a:blipFill>
                <a:blip r:embed="rId10"/>
                <a:stretch>
                  <a:fillRect l="-783" t="-2538" r="-895" b="-29949"/>
                </a:stretch>
              </a:blipFill>
            </p:spPr>
            <p:txBody>
              <a:bodyPr/>
              <a:lstStyle/>
              <a:p>
                <a:r>
                  <a:rPr lang="en-US">
                    <a:noFill/>
                  </a:rPr>
                  <a:t> </a:t>
                </a:r>
              </a:p>
            </p:txBody>
          </p:sp>
        </mc:Fallback>
      </mc:AlternateContent>
      <p:pic>
        <p:nvPicPr>
          <p:cNvPr id="35" name="Immagine 34"/>
          <p:cNvPicPr>
            <a:picLocks noChangeAspect="1"/>
          </p:cNvPicPr>
          <p:nvPr/>
        </p:nvPicPr>
        <p:blipFill>
          <a:blip r:embed="rId11"/>
          <a:stretch>
            <a:fillRect/>
          </a:stretch>
        </p:blipFill>
        <p:spPr>
          <a:xfrm>
            <a:off x="8979675" y="5806219"/>
            <a:ext cx="2336393" cy="140607"/>
          </a:xfrm>
          <a:prstGeom prst="rect">
            <a:avLst/>
          </a:prstGeom>
        </p:spPr>
      </p:pic>
      <p:pic>
        <p:nvPicPr>
          <p:cNvPr id="38" name="Immagine 37">
            <a:extLst>
              <a:ext uri="{FF2B5EF4-FFF2-40B4-BE49-F238E27FC236}">
                <a16:creationId xmlns:a16="http://schemas.microsoft.com/office/drawing/2014/main" id="{E711C5ED-9B78-4DAA-8E89-E93C59ED11B4}"/>
              </a:ext>
            </a:extLst>
          </p:cNvPr>
          <p:cNvPicPr>
            <a:picLocks noChangeAspect="1"/>
          </p:cNvPicPr>
          <p:nvPr/>
        </p:nvPicPr>
        <p:blipFill>
          <a:blip r:embed="rId12"/>
          <a:stretch>
            <a:fillRect/>
          </a:stretch>
        </p:blipFill>
        <p:spPr>
          <a:xfrm>
            <a:off x="8979675" y="5984926"/>
            <a:ext cx="2996446" cy="346085"/>
          </a:xfrm>
          <a:prstGeom prst="rect">
            <a:avLst/>
          </a:prstGeom>
        </p:spPr>
      </p:pic>
      <p:grpSp>
        <p:nvGrpSpPr>
          <p:cNvPr id="8" name="Gruppo 7"/>
          <p:cNvGrpSpPr/>
          <p:nvPr/>
        </p:nvGrpSpPr>
        <p:grpSpPr>
          <a:xfrm>
            <a:off x="7188642" y="2954409"/>
            <a:ext cx="4262637" cy="2715250"/>
            <a:chOff x="7188642" y="2954409"/>
            <a:chExt cx="4262637" cy="2715250"/>
          </a:xfrm>
        </p:grpSpPr>
        <p:pic>
          <p:nvPicPr>
            <p:cNvPr id="25" name="Immagine 24">
              <a:extLst>
                <a:ext uri="{FF2B5EF4-FFF2-40B4-BE49-F238E27FC236}">
                  <a16:creationId xmlns:a16="http://schemas.microsoft.com/office/drawing/2014/main" id="{74B53E1C-5CF4-7695-5774-A2304990051B}"/>
                </a:ext>
              </a:extLst>
            </p:cNvPr>
            <p:cNvPicPr>
              <a:picLocks noChangeAspect="1"/>
            </p:cNvPicPr>
            <p:nvPr/>
          </p:nvPicPr>
          <p:blipFill rotWithShape="1">
            <a:blip r:embed="rId13">
              <a:extLst>
                <a:ext uri="{28A0092B-C50C-407E-A947-70E740481C1C}">
                  <a14:useLocalDpi xmlns:a14="http://schemas.microsoft.com/office/drawing/2010/main" val="0"/>
                </a:ext>
              </a:extLst>
            </a:blip>
            <a:srcRect l="2635" t="9026" r="8102"/>
            <a:stretch/>
          </p:blipFill>
          <p:spPr>
            <a:xfrm>
              <a:off x="7188642" y="2954409"/>
              <a:ext cx="4262637" cy="2715250"/>
            </a:xfrm>
            <a:prstGeom prst="rect">
              <a:avLst/>
            </a:prstGeom>
          </p:spPr>
        </p:pic>
        <p:sp>
          <p:nvSpPr>
            <p:cNvPr id="22" name="CasellaDiTesto 21"/>
            <p:cNvSpPr txBox="1"/>
            <p:nvPr/>
          </p:nvSpPr>
          <p:spPr>
            <a:xfrm>
              <a:off x="8933134" y="3726460"/>
              <a:ext cx="1152275" cy="215444"/>
            </a:xfrm>
            <a:prstGeom prst="rect">
              <a:avLst/>
            </a:prstGeom>
            <a:noFill/>
            <a:ln>
              <a:solidFill>
                <a:schemeClr val="tx1"/>
              </a:solidFill>
            </a:ln>
          </p:spPr>
          <p:txBody>
            <a:bodyPr wrap="square" rtlCol="0">
              <a:spAutoFit/>
            </a:bodyPr>
            <a:lstStyle/>
            <a:p>
              <a:r>
                <a:rPr lang="it-IT" sz="800" dirty="0" err="1"/>
                <a:t>Injection</a:t>
              </a:r>
              <a:r>
                <a:rPr lang="it-IT" sz="800" dirty="0"/>
                <a:t> in the booster</a:t>
              </a:r>
            </a:p>
          </p:txBody>
        </p:sp>
        <p:cxnSp>
          <p:nvCxnSpPr>
            <p:cNvPr id="24" name="Connettore 2 23"/>
            <p:cNvCxnSpPr/>
            <p:nvPr/>
          </p:nvCxnSpPr>
          <p:spPr>
            <a:xfrm flipH="1">
              <a:off x="8715375" y="3941904"/>
              <a:ext cx="217760" cy="18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3771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8189B0-9E86-8919-F4EB-88FD7ACD020F}"/>
              </a:ext>
            </a:extLst>
          </p:cNvPr>
          <p:cNvSpPr>
            <a:spLocks noGrp="1"/>
          </p:cNvSpPr>
          <p:nvPr>
            <p:ph type="title"/>
          </p:nvPr>
        </p:nvSpPr>
        <p:spPr/>
        <p:txBody>
          <a:bodyPr/>
          <a:lstStyle/>
          <a:p>
            <a:r>
              <a:rPr lang="it-IT" dirty="0"/>
              <a:t>COMB </a:t>
            </a:r>
            <a:r>
              <a:rPr lang="it-IT" dirty="0" err="1"/>
              <a:t>Beams</a:t>
            </a:r>
            <a:endParaRPr lang="en-US" dirty="0"/>
          </a:p>
        </p:txBody>
      </p:sp>
      <p:sp>
        <p:nvSpPr>
          <p:cNvPr id="3" name="Segnaposto data 2">
            <a:extLst>
              <a:ext uri="{FF2B5EF4-FFF2-40B4-BE49-F238E27FC236}">
                <a16:creationId xmlns:a16="http://schemas.microsoft.com/office/drawing/2014/main" id="{AA735B20-E40A-81DC-D6A3-308F41FF5662}"/>
              </a:ext>
            </a:extLst>
          </p:cNvPr>
          <p:cNvSpPr>
            <a:spLocks noGrp="1"/>
          </p:cNvSpPr>
          <p:nvPr>
            <p:ph type="dt" sz="half" idx="10"/>
          </p:nvPr>
        </p:nvSpPr>
        <p:spPr/>
        <p:txBody>
          <a:bodyPr/>
          <a:lstStyle/>
          <a:p>
            <a:fld id="{A0E2FA76-88C5-F640-8681-A024AEFF50BD}" type="datetime1">
              <a:rPr lang="en-US" smtClean="0"/>
              <a:t>10/12/2023</a:t>
            </a:fld>
            <a:endParaRPr lang="en-US"/>
          </a:p>
        </p:txBody>
      </p:sp>
      <p:sp>
        <p:nvSpPr>
          <p:cNvPr id="4" name="Segnaposto piè di pagina 3">
            <a:extLst>
              <a:ext uri="{FF2B5EF4-FFF2-40B4-BE49-F238E27FC236}">
                <a16:creationId xmlns:a16="http://schemas.microsoft.com/office/drawing/2014/main" id="{DB6ED1FC-FE95-B22F-9C2E-9CA583981B02}"/>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3159CD55-B279-C862-BABF-182DC7241209}"/>
              </a:ext>
            </a:extLst>
          </p:cNvPr>
          <p:cNvSpPr>
            <a:spLocks noGrp="1"/>
          </p:cNvSpPr>
          <p:nvPr>
            <p:ph type="sldNum" sz="quarter" idx="12"/>
          </p:nvPr>
        </p:nvSpPr>
        <p:spPr/>
        <p:txBody>
          <a:bodyPr/>
          <a:lstStyle/>
          <a:p>
            <a:fld id="{921CBE81-14BD-7343-B359-01BCBA3179F9}" type="slidenum">
              <a:rPr lang="en-US" smtClean="0"/>
              <a:t>26</a:t>
            </a:fld>
            <a:endParaRPr lang="en-US"/>
          </a:p>
        </p:txBody>
      </p:sp>
      <p:pic>
        <p:nvPicPr>
          <p:cNvPr id="7" name="Immagine 6">
            <a:extLst>
              <a:ext uri="{FF2B5EF4-FFF2-40B4-BE49-F238E27FC236}">
                <a16:creationId xmlns:a16="http://schemas.microsoft.com/office/drawing/2014/main" id="{1E18AB3F-552E-8C82-B665-AC4605CA82D2}"/>
              </a:ext>
            </a:extLst>
          </p:cNvPr>
          <p:cNvPicPr>
            <a:picLocks noChangeAspect="1"/>
          </p:cNvPicPr>
          <p:nvPr/>
        </p:nvPicPr>
        <p:blipFill>
          <a:blip r:embed="rId2"/>
          <a:stretch>
            <a:fillRect/>
          </a:stretch>
        </p:blipFill>
        <p:spPr>
          <a:xfrm>
            <a:off x="243320" y="3034941"/>
            <a:ext cx="2563938" cy="1602461"/>
          </a:xfrm>
          <a:prstGeom prst="rect">
            <a:avLst/>
          </a:prstGeom>
        </p:spPr>
      </p:pic>
      <p:pic>
        <p:nvPicPr>
          <p:cNvPr id="9" name="Immagine 8">
            <a:extLst>
              <a:ext uri="{FF2B5EF4-FFF2-40B4-BE49-F238E27FC236}">
                <a16:creationId xmlns:a16="http://schemas.microsoft.com/office/drawing/2014/main" id="{F484FAAB-7876-1F71-9800-FCD7CA485ECC}"/>
              </a:ext>
            </a:extLst>
          </p:cNvPr>
          <p:cNvPicPr>
            <a:picLocks noChangeAspect="1"/>
          </p:cNvPicPr>
          <p:nvPr/>
        </p:nvPicPr>
        <p:blipFill>
          <a:blip r:embed="rId3"/>
          <a:stretch>
            <a:fillRect/>
          </a:stretch>
        </p:blipFill>
        <p:spPr>
          <a:xfrm>
            <a:off x="312084" y="1745808"/>
            <a:ext cx="1704925" cy="1070586"/>
          </a:xfrm>
          <a:prstGeom prst="rect">
            <a:avLst/>
          </a:prstGeom>
        </p:spPr>
      </p:pic>
      <p:pic>
        <p:nvPicPr>
          <p:cNvPr id="11" name="Immagine 10">
            <a:extLst>
              <a:ext uri="{FF2B5EF4-FFF2-40B4-BE49-F238E27FC236}">
                <a16:creationId xmlns:a16="http://schemas.microsoft.com/office/drawing/2014/main" id="{DF3A91D5-FB97-BA6B-DC97-8F62D52F5462}"/>
              </a:ext>
            </a:extLst>
          </p:cNvPr>
          <p:cNvPicPr>
            <a:picLocks noChangeAspect="1"/>
          </p:cNvPicPr>
          <p:nvPr/>
        </p:nvPicPr>
        <p:blipFill>
          <a:blip r:embed="rId4"/>
          <a:stretch>
            <a:fillRect/>
          </a:stretch>
        </p:blipFill>
        <p:spPr>
          <a:xfrm>
            <a:off x="2821289" y="2886073"/>
            <a:ext cx="1658820" cy="1070586"/>
          </a:xfrm>
          <a:prstGeom prst="rect">
            <a:avLst/>
          </a:prstGeom>
        </p:spPr>
      </p:pic>
      <p:pic>
        <p:nvPicPr>
          <p:cNvPr id="13" name="Immagine 12">
            <a:extLst>
              <a:ext uri="{FF2B5EF4-FFF2-40B4-BE49-F238E27FC236}">
                <a16:creationId xmlns:a16="http://schemas.microsoft.com/office/drawing/2014/main" id="{4CDF4DBC-89D5-492B-A164-37D9EC9BAE86}"/>
              </a:ext>
            </a:extLst>
          </p:cNvPr>
          <p:cNvPicPr>
            <a:picLocks noChangeAspect="1"/>
          </p:cNvPicPr>
          <p:nvPr/>
        </p:nvPicPr>
        <p:blipFill>
          <a:blip r:embed="rId5"/>
          <a:stretch>
            <a:fillRect/>
          </a:stretch>
        </p:blipFill>
        <p:spPr>
          <a:xfrm>
            <a:off x="2832974" y="1745808"/>
            <a:ext cx="1635451" cy="1046956"/>
          </a:xfrm>
          <a:prstGeom prst="rect">
            <a:avLst/>
          </a:prstGeom>
        </p:spPr>
      </p:pic>
      <p:pic>
        <p:nvPicPr>
          <p:cNvPr id="15" name="Immagine 14">
            <a:extLst>
              <a:ext uri="{FF2B5EF4-FFF2-40B4-BE49-F238E27FC236}">
                <a16:creationId xmlns:a16="http://schemas.microsoft.com/office/drawing/2014/main" id="{8752D3C9-F670-12FD-FA73-2CD0CF01F0D0}"/>
              </a:ext>
            </a:extLst>
          </p:cNvPr>
          <p:cNvPicPr>
            <a:picLocks noChangeAspect="1"/>
          </p:cNvPicPr>
          <p:nvPr/>
        </p:nvPicPr>
        <p:blipFill>
          <a:blip r:embed="rId6"/>
          <a:stretch>
            <a:fillRect/>
          </a:stretch>
        </p:blipFill>
        <p:spPr>
          <a:xfrm>
            <a:off x="6033407" y="1280747"/>
            <a:ext cx="3249944" cy="2440167"/>
          </a:xfrm>
          <a:prstGeom prst="rect">
            <a:avLst/>
          </a:prstGeom>
        </p:spPr>
      </p:pic>
      <p:pic>
        <p:nvPicPr>
          <p:cNvPr id="17" name="Immagine 16">
            <a:extLst>
              <a:ext uri="{FF2B5EF4-FFF2-40B4-BE49-F238E27FC236}">
                <a16:creationId xmlns:a16="http://schemas.microsoft.com/office/drawing/2014/main" id="{C5057469-915B-73FD-17E8-B4CFBC942E93}"/>
              </a:ext>
            </a:extLst>
          </p:cNvPr>
          <p:cNvPicPr>
            <a:picLocks noChangeAspect="1"/>
          </p:cNvPicPr>
          <p:nvPr/>
        </p:nvPicPr>
        <p:blipFill>
          <a:blip r:embed="rId7"/>
          <a:stretch>
            <a:fillRect/>
          </a:stretch>
        </p:blipFill>
        <p:spPr>
          <a:xfrm>
            <a:off x="2821521" y="4135545"/>
            <a:ext cx="1645481" cy="1041590"/>
          </a:xfrm>
          <a:prstGeom prst="rect">
            <a:avLst/>
          </a:prstGeom>
        </p:spPr>
      </p:pic>
      <p:sp>
        <p:nvSpPr>
          <p:cNvPr id="18" name="CasellaDiTesto 17">
            <a:extLst>
              <a:ext uri="{FF2B5EF4-FFF2-40B4-BE49-F238E27FC236}">
                <a16:creationId xmlns:a16="http://schemas.microsoft.com/office/drawing/2014/main" id="{DF8243A0-EA03-D0FD-D01E-AE853E4B188E}"/>
              </a:ext>
            </a:extLst>
          </p:cNvPr>
          <p:cNvSpPr txBox="1"/>
          <p:nvPr/>
        </p:nvSpPr>
        <p:spPr>
          <a:xfrm>
            <a:off x="127000" y="1008063"/>
            <a:ext cx="6413500" cy="369332"/>
          </a:xfrm>
          <a:prstGeom prst="rect">
            <a:avLst/>
          </a:prstGeom>
          <a:noFill/>
        </p:spPr>
        <p:txBody>
          <a:bodyPr wrap="square" rtlCol="0">
            <a:spAutoFit/>
          </a:bodyPr>
          <a:lstStyle/>
          <a:p>
            <a:r>
              <a:rPr lang="en-US" b="1" dirty="0">
                <a:solidFill>
                  <a:schemeClr val="accent2"/>
                </a:solidFill>
              </a:rPr>
              <a:t>Velocity bunching and beam manipulation</a:t>
            </a:r>
          </a:p>
        </p:txBody>
      </p:sp>
      <p:sp>
        <p:nvSpPr>
          <p:cNvPr id="19" name="CasellaDiTesto 18">
            <a:extLst>
              <a:ext uri="{FF2B5EF4-FFF2-40B4-BE49-F238E27FC236}">
                <a16:creationId xmlns:a16="http://schemas.microsoft.com/office/drawing/2014/main" id="{AEC8E558-2AE5-574C-291E-BF64C80F6AD7}"/>
              </a:ext>
            </a:extLst>
          </p:cNvPr>
          <p:cNvSpPr txBox="1"/>
          <p:nvPr/>
        </p:nvSpPr>
        <p:spPr>
          <a:xfrm>
            <a:off x="6096000" y="1008063"/>
            <a:ext cx="6413500" cy="369332"/>
          </a:xfrm>
          <a:prstGeom prst="rect">
            <a:avLst/>
          </a:prstGeom>
          <a:noFill/>
        </p:spPr>
        <p:txBody>
          <a:bodyPr wrap="square" rtlCol="0">
            <a:spAutoFit/>
          </a:bodyPr>
          <a:lstStyle/>
          <a:p>
            <a:r>
              <a:rPr lang="en-US" b="1" dirty="0">
                <a:solidFill>
                  <a:schemeClr val="accent2"/>
                </a:solidFill>
              </a:rPr>
              <a:t>Acceleration of multi</a:t>
            </a:r>
            <a:r>
              <a:rPr lang="it-IT" b="1" dirty="0">
                <a:solidFill>
                  <a:schemeClr val="accent2"/>
                </a:solidFill>
              </a:rPr>
              <a:t>.</a:t>
            </a:r>
            <a:r>
              <a:rPr lang="it-IT" b="1" dirty="0" err="1">
                <a:solidFill>
                  <a:schemeClr val="accent2"/>
                </a:solidFill>
              </a:rPr>
              <a:t>pulse</a:t>
            </a:r>
            <a:r>
              <a:rPr lang="it-IT" b="1" dirty="0">
                <a:solidFill>
                  <a:schemeClr val="accent2"/>
                </a:solidFill>
              </a:rPr>
              <a:t> driver + </a:t>
            </a:r>
            <a:r>
              <a:rPr lang="it-IT" b="1" dirty="0" err="1">
                <a:solidFill>
                  <a:schemeClr val="accent2"/>
                </a:solidFill>
              </a:rPr>
              <a:t>witness</a:t>
            </a:r>
            <a:r>
              <a:rPr lang="it-IT" b="1" dirty="0">
                <a:solidFill>
                  <a:schemeClr val="accent2"/>
                </a:solidFill>
              </a:rPr>
              <a:t> (4D+W)</a:t>
            </a:r>
            <a:endParaRPr lang="en-US" b="1" dirty="0">
              <a:solidFill>
                <a:schemeClr val="accent2"/>
              </a:solidFill>
            </a:endParaRPr>
          </a:p>
        </p:txBody>
      </p:sp>
      <p:sp>
        <p:nvSpPr>
          <p:cNvPr id="20" name="CasellaDiTesto 19">
            <a:extLst>
              <a:ext uri="{FF2B5EF4-FFF2-40B4-BE49-F238E27FC236}">
                <a16:creationId xmlns:a16="http://schemas.microsoft.com/office/drawing/2014/main" id="{A379EDBD-4B27-2439-111F-B973147FDBEB}"/>
              </a:ext>
            </a:extLst>
          </p:cNvPr>
          <p:cNvSpPr txBox="1"/>
          <p:nvPr/>
        </p:nvSpPr>
        <p:spPr>
          <a:xfrm>
            <a:off x="5969000" y="3916549"/>
            <a:ext cx="6413500" cy="369332"/>
          </a:xfrm>
          <a:prstGeom prst="rect">
            <a:avLst/>
          </a:prstGeom>
          <a:noFill/>
        </p:spPr>
        <p:txBody>
          <a:bodyPr wrap="square" rtlCol="0">
            <a:spAutoFit/>
          </a:bodyPr>
          <a:lstStyle/>
          <a:p>
            <a:r>
              <a:rPr lang="it-IT" b="1" dirty="0">
                <a:solidFill>
                  <a:schemeClr val="accent2"/>
                </a:solidFill>
              </a:rPr>
              <a:t>SRWF in X-band RF linacs</a:t>
            </a:r>
            <a:endParaRPr lang="en-US" b="1" dirty="0">
              <a:solidFill>
                <a:schemeClr val="accent2"/>
              </a:solidFill>
            </a:endParaRPr>
          </a:p>
        </p:txBody>
      </p:sp>
      <p:pic>
        <p:nvPicPr>
          <p:cNvPr id="22" name="Immagine 21">
            <a:extLst>
              <a:ext uri="{FF2B5EF4-FFF2-40B4-BE49-F238E27FC236}">
                <a16:creationId xmlns:a16="http://schemas.microsoft.com/office/drawing/2014/main" id="{4457DA0E-9348-65B8-8C34-827C51621344}"/>
              </a:ext>
            </a:extLst>
          </p:cNvPr>
          <p:cNvPicPr>
            <a:picLocks noChangeAspect="1"/>
          </p:cNvPicPr>
          <p:nvPr/>
        </p:nvPicPr>
        <p:blipFill>
          <a:blip r:embed="rId8"/>
          <a:stretch>
            <a:fillRect/>
          </a:stretch>
        </p:blipFill>
        <p:spPr>
          <a:xfrm>
            <a:off x="9002626" y="4180444"/>
            <a:ext cx="2972470" cy="2123193"/>
          </a:xfrm>
          <a:prstGeom prst="rect">
            <a:avLst/>
          </a:prstGeom>
        </p:spPr>
      </p:pic>
      <p:pic>
        <p:nvPicPr>
          <p:cNvPr id="24" name="Immagine 23">
            <a:extLst>
              <a:ext uri="{FF2B5EF4-FFF2-40B4-BE49-F238E27FC236}">
                <a16:creationId xmlns:a16="http://schemas.microsoft.com/office/drawing/2014/main" id="{630FF260-C355-ABB1-B9D5-FDDCAED5040D}"/>
              </a:ext>
            </a:extLst>
          </p:cNvPr>
          <p:cNvPicPr>
            <a:picLocks noChangeAspect="1"/>
          </p:cNvPicPr>
          <p:nvPr/>
        </p:nvPicPr>
        <p:blipFill>
          <a:blip r:embed="rId9"/>
          <a:stretch>
            <a:fillRect/>
          </a:stretch>
        </p:blipFill>
        <p:spPr>
          <a:xfrm>
            <a:off x="5969000" y="4215443"/>
            <a:ext cx="2863501" cy="2045358"/>
          </a:xfrm>
          <a:prstGeom prst="rect">
            <a:avLst/>
          </a:prstGeom>
        </p:spPr>
      </p:pic>
    </p:spTree>
    <p:extLst>
      <p:ext uri="{BB962C8B-B14F-4D97-AF65-F5344CB8AC3E}">
        <p14:creationId xmlns:p14="http://schemas.microsoft.com/office/powerpoint/2010/main" val="2291919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FC83A4-B061-4ADD-9D6D-096FCADC755F}"/>
              </a:ext>
            </a:extLst>
          </p:cNvPr>
          <p:cNvSpPr>
            <a:spLocks noGrp="1"/>
          </p:cNvSpPr>
          <p:nvPr>
            <p:ph type="title"/>
          </p:nvPr>
        </p:nvSpPr>
        <p:spPr/>
        <p:txBody>
          <a:bodyPr/>
          <a:lstStyle/>
          <a:p>
            <a:r>
              <a:rPr lang="en-US" dirty="0"/>
              <a:t>Motivation: Unique Beam Physics</a:t>
            </a:r>
          </a:p>
        </p:txBody>
      </p:sp>
      <p:sp>
        <p:nvSpPr>
          <p:cNvPr id="3" name="Segnaposto numero diapositiva 2">
            <a:extLst>
              <a:ext uri="{FF2B5EF4-FFF2-40B4-BE49-F238E27FC236}">
                <a16:creationId xmlns:a16="http://schemas.microsoft.com/office/drawing/2014/main" id="{670DAF26-2B79-4088-B83C-0F50BCA04E09}"/>
              </a:ext>
            </a:extLst>
          </p:cNvPr>
          <p:cNvSpPr>
            <a:spLocks noGrp="1"/>
          </p:cNvSpPr>
          <p:nvPr>
            <p:ph type="sldNum" sz="quarter" idx="12"/>
          </p:nvPr>
        </p:nvSpPr>
        <p:spPr/>
        <p:txBody>
          <a:bodyPr/>
          <a:lstStyle/>
          <a:p>
            <a:fld id="{62EE6E3B-1986-4A06-9D04-53EACBB36779}" type="slidenum">
              <a:rPr lang="en-US" smtClean="0"/>
              <a:t>27</a:t>
            </a:fld>
            <a:endParaRPr lang="en-US"/>
          </a:p>
        </p:txBody>
      </p:sp>
      <p:pic>
        <p:nvPicPr>
          <p:cNvPr id="23" name="Immagine 22">
            <a:extLst>
              <a:ext uri="{FF2B5EF4-FFF2-40B4-BE49-F238E27FC236}">
                <a16:creationId xmlns:a16="http://schemas.microsoft.com/office/drawing/2014/main" id="{2C39DF5E-D33F-4E27-9AA4-CA011CE570F9}"/>
              </a:ext>
            </a:extLst>
          </p:cNvPr>
          <p:cNvPicPr>
            <a:picLocks noChangeAspect="1"/>
          </p:cNvPicPr>
          <p:nvPr/>
        </p:nvPicPr>
        <p:blipFill>
          <a:blip r:embed="rId3"/>
          <a:stretch>
            <a:fillRect/>
          </a:stretch>
        </p:blipFill>
        <p:spPr>
          <a:xfrm>
            <a:off x="253412" y="5365719"/>
            <a:ext cx="2763152" cy="425712"/>
          </a:xfrm>
          <a:prstGeom prst="rect">
            <a:avLst/>
          </a:prstGeom>
        </p:spPr>
      </p:pic>
      <p:pic>
        <p:nvPicPr>
          <p:cNvPr id="24" name="Picture 52">
            <a:extLst>
              <a:ext uri="{FF2B5EF4-FFF2-40B4-BE49-F238E27FC236}">
                <a16:creationId xmlns:a16="http://schemas.microsoft.com/office/drawing/2014/main" id="{94F62298-735F-4306-BC79-05E19216773B}"/>
              </a:ext>
            </a:extLst>
          </p:cNvPr>
          <p:cNvPicPr>
            <a:picLocks noChangeAspect="1"/>
          </p:cNvPicPr>
          <p:nvPr/>
        </p:nvPicPr>
        <p:blipFill>
          <a:blip r:embed="rId4"/>
          <a:stretch>
            <a:fillRect/>
          </a:stretch>
        </p:blipFill>
        <p:spPr>
          <a:xfrm>
            <a:off x="253012" y="5868786"/>
            <a:ext cx="3833770" cy="312149"/>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83E407A7-CAB9-4D9E-9ED6-E91436F833F7}"/>
                  </a:ext>
                </a:extLst>
              </p:cNvPr>
              <p:cNvSpPr txBox="1"/>
              <p:nvPr/>
            </p:nvSpPr>
            <p:spPr>
              <a:xfrm>
                <a:off x="173428" y="1450537"/>
                <a:ext cx="4247317"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High accelerating </a:t>
                </a:r>
                <a:r>
                  <a:rPr lang="en-US" sz="1600" b="1" dirty="0"/>
                  <a:t>gradient</a:t>
                </a:r>
                <a:r>
                  <a:rPr lang="en-US" sz="1600" dirty="0"/>
                  <a:t>: </a:t>
                </a:r>
                <a14:m>
                  <m:oMath xmlns:m="http://schemas.openxmlformats.org/officeDocument/2006/math">
                    <m:r>
                      <a:rPr lang="en-US" sz="1600" b="0" i="1" smtClean="0">
                        <a:latin typeface="Cambria Math" panose="02040503050406030204" pitchFamily="18" charset="0"/>
                      </a:rPr>
                      <m:t>∼</m:t>
                    </m:r>
                  </m:oMath>
                </a14:m>
                <a:r>
                  <a:rPr lang="en-US" sz="1600" dirty="0"/>
                  <a:t>50 MeV/m (room temp) and </a:t>
                </a:r>
                <a14:m>
                  <m:oMath xmlns:m="http://schemas.openxmlformats.org/officeDocument/2006/math">
                    <m:r>
                      <a:rPr lang="en-US" sz="1600" i="1">
                        <a:latin typeface="Cambria Math" panose="02040503050406030204" pitchFamily="18" charset="0"/>
                      </a:rPr>
                      <m:t>∼ </m:t>
                    </m:r>
                  </m:oMath>
                </a14:m>
                <a:r>
                  <a:rPr lang="en-US" sz="1600" dirty="0"/>
                  <a:t>125 MeV/m (</a:t>
                </a:r>
                <a:r>
                  <a:rPr lang="en-US" sz="1600" dirty="0" err="1"/>
                  <a:t>cryo</a:t>
                </a:r>
                <a:r>
                  <a:rPr lang="en-US" sz="1600" dirty="0"/>
                  <a:t>-cooled)</a:t>
                </a:r>
              </a:p>
              <a:p>
                <a:pPr marL="285750" indent="-285750">
                  <a:buFont typeface="Arial" panose="020B0604020202020204" pitchFamily="34" charset="0"/>
                  <a:buChar char="•"/>
                </a:pPr>
                <a:r>
                  <a:rPr lang="en-US" sz="1600" u="sng" dirty="0"/>
                  <a:t>1</a:t>
                </a:r>
                <a:r>
                  <a:rPr lang="en-US" sz="1600" u="sng" baseline="30000" dirty="0"/>
                  <a:t>st</a:t>
                </a:r>
                <a:r>
                  <a:rPr lang="en-US" sz="1600" u="sng" dirty="0"/>
                  <a:t> - order focusing</a:t>
                </a:r>
                <a:r>
                  <a:rPr lang="en-US" sz="1600" dirty="0"/>
                  <a:t>: transitions from field-free to non-zero field regions</a:t>
                </a:r>
                <a:r>
                  <a:rPr lang="en-US" sz="1600" b="1" dirty="0">
                    <a:solidFill>
                      <a:srgbClr val="00B050"/>
                    </a:solidFill>
                  </a:rPr>
                  <a:t> (a)</a:t>
                </a:r>
                <a:endParaRPr lang="en-US" sz="1600" dirty="0"/>
              </a:p>
              <a:p>
                <a:pPr marL="285750" indent="-285750">
                  <a:buFont typeface="Arial" panose="020B0604020202020204" pitchFamily="34" charset="0"/>
                  <a:buChar char="•"/>
                </a:pPr>
                <a:r>
                  <a:rPr lang="en-US" sz="1600" u="sng" dirty="0"/>
                  <a:t>2</a:t>
                </a:r>
                <a:r>
                  <a:rPr lang="en-US" sz="1600" u="sng" baseline="30000" dirty="0"/>
                  <a:t>nd</a:t>
                </a:r>
                <a:r>
                  <a:rPr lang="en-US" sz="1600" u="sng" dirty="0"/>
                  <a:t> - order focusing</a:t>
                </a:r>
                <a:r>
                  <a:rPr lang="en-US" sz="1600" dirty="0"/>
                  <a:t>: non-synchronous </a:t>
                </a:r>
                <a:r>
                  <a:rPr lang="en-US" sz="1600" i="1" dirty="0"/>
                  <a:t>space harmonics</a:t>
                </a:r>
                <a:r>
                  <a:rPr lang="en-US" sz="1600" dirty="0"/>
                  <a:t> in the accelerating cells </a:t>
                </a:r>
                <a:r>
                  <a:rPr lang="en-US" sz="1600" b="1" dirty="0">
                    <a:solidFill>
                      <a:srgbClr val="00B050"/>
                    </a:solidFill>
                  </a:rPr>
                  <a:t>(b)</a:t>
                </a:r>
                <a:endParaRPr lang="en-US" sz="1600" dirty="0"/>
              </a:p>
            </p:txBody>
          </p:sp>
        </mc:Choice>
        <mc:Fallback xmlns="">
          <p:sp>
            <p:nvSpPr>
              <p:cNvPr id="7" name="CasellaDiTesto 6">
                <a:extLst>
                  <a:ext uri="{FF2B5EF4-FFF2-40B4-BE49-F238E27FC236}">
                    <a16:creationId xmlns:a16="http://schemas.microsoft.com/office/drawing/2014/main" id="{83E407A7-CAB9-4D9E-9ED6-E91436F833F7}"/>
                  </a:ext>
                </a:extLst>
              </p:cNvPr>
              <p:cNvSpPr txBox="1">
                <a:spLocks noRot="1" noChangeAspect="1" noMove="1" noResize="1" noEditPoints="1" noAdjustHandles="1" noChangeArrowheads="1" noChangeShapeType="1" noTextEdit="1"/>
              </p:cNvSpPr>
              <p:nvPr/>
            </p:nvSpPr>
            <p:spPr>
              <a:xfrm>
                <a:off x="173428" y="1450537"/>
                <a:ext cx="4247317" cy="1569660"/>
              </a:xfrm>
              <a:prstGeom prst="rect">
                <a:avLst/>
              </a:prstGeom>
              <a:blipFill>
                <a:blip r:embed="rId5"/>
                <a:stretch>
                  <a:fillRect l="-574" t="-1167" r="-430" b="-35409"/>
                </a:stretch>
              </a:blipFill>
            </p:spPr>
            <p:txBody>
              <a:bodyPr/>
              <a:lstStyle/>
              <a:p>
                <a:r>
                  <a:rPr lang="en-US">
                    <a:noFill/>
                  </a:rPr>
                  <a:t> </a:t>
                </a:r>
              </a:p>
            </p:txBody>
          </p:sp>
        </mc:Fallback>
      </mc:AlternateContent>
      <p:sp>
        <p:nvSpPr>
          <p:cNvPr id="25" name="CasellaDiTesto 24">
            <a:extLst>
              <a:ext uri="{FF2B5EF4-FFF2-40B4-BE49-F238E27FC236}">
                <a16:creationId xmlns:a16="http://schemas.microsoft.com/office/drawing/2014/main" id="{DC128ED1-7E60-4C1A-B5AD-5CBFCA5DB762}"/>
              </a:ext>
            </a:extLst>
          </p:cNvPr>
          <p:cNvSpPr txBox="1"/>
          <p:nvPr/>
        </p:nvSpPr>
        <p:spPr>
          <a:xfrm>
            <a:off x="151683" y="1022707"/>
            <a:ext cx="4247316" cy="369332"/>
          </a:xfrm>
          <a:prstGeom prst="rect">
            <a:avLst/>
          </a:prstGeom>
          <a:noFill/>
        </p:spPr>
        <p:txBody>
          <a:bodyPr wrap="square" rtlCol="0">
            <a:spAutoFit/>
          </a:bodyPr>
          <a:lstStyle/>
          <a:p>
            <a:r>
              <a:rPr lang="en-US" b="1" u="sng" dirty="0">
                <a:solidFill>
                  <a:srgbClr val="C00000"/>
                </a:solidFill>
              </a:rPr>
              <a:t>Enhanced radial focusing in </a:t>
            </a:r>
            <a:r>
              <a:rPr lang="en-US" b="1" u="sng" dirty="0" err="1">
                <a:solidFill>
                  <a:srgbClr val="C00000"/>
                </a:solidFill>
              </a:rPr>
              <a:t>rf</a:t>
            </a:r>
            <a:r>
              <a:rPr lang="en-US" b="1" u="sng" dirty="0">
                <a:solidFill>
                  <a:srgbClr val="C00000"/>
                </a:solidFill>
              </a:rPr>
              <a:t> </a:t>
            </a:r>
            <a:r>
              <a:rPr lang="en-US" b="1" u="sng" dirty="0" err="1">
                <a:solidFill>
                  <a:srgbClr val="C00000"/>
                </a:solidFill>
              </a:rPr>
              <a:t>linacs</a:t>
            </a:r>
            <a:endParaRPr lang="en-US" b="1" u="sng" dirty="0">
              <a:solidFill>
                <a:srgbClr val="C00000"/>
              </a:solidFill>
            </a:endParaRPr>
          </a:p>
        </p:txBody>
      </p:sp>
      <p:sp>
        <p:nvSpPr>
          <p:cNvPr id="37" name="CasellaDiTesto 36">
            <a:extLst>
              <a:ext uri="{FF2B5EF4-FFF2-40B4-BE49-F238E27FC236}">
                <a16:creationId xmlns:a16="http://schemas.microsoft.com/office/drawing/2014/main" id="{1F4DD4FF-8D03-426D-92AC-332AD5207363}"/>
              </a:ext>
            </a:extLst>
          </p:cNvPr>
          <p:cNvSpPr txBox="1"/>
          <p:nvPr/>
        </p:nvSpPr>
        <p:spPr>
          <a:xfrm>
            <a:off x="4599054" y="1022707"/>
            <a:ext cx="3626346" cy="369332"/>
          </a:xfrm>
          <a:prstGeom prst="rect">
            <a:avLst/>
          </a:prstGeom>
          <a:noFill/>
        </p:spPr>
        <p:txBody>
          <a:bodyPr wrap="square" rtlCol="0">
            <a:spAutoFit/>
          </a:bodyPr>
          <a:lstStyle/>
          <a:p>
            <a:r>
              <a:rPr lang="en-US" b="1" u="sng" dirty="0">
                <a:solidFill>
                  <a:srgbClr val="C00000"/>
                </a:solidFill>
              </a:rPr>
              <a:t>Strong </a:t>
            </a:r>
            <a:r>
              <a:rPr lang="en-US" b="1" u="sng" dirty="0" err="1">
                <a:solidFill>
                  <a:srgbClr val="C00000"/>
                </a:solidFill>
              </a:rPr>
              <a:t>wakefield</a:t>
            </a:r>
            <a:r>
              <a:rPr lang="en-US" b="1" u="sng" dirty="0">
                <a:solidFill>
                  <a:srgbClr val="C00000"/>
                </a:solidFill>
              </a:rPr>
              <a:t> interaction</a:t>
            </a:r>
          </a:p>
        </p:txBody>
      </p:sp>
      <mc:AlternateContent xmlns:mc="http://schemas.openxmlformats.org/markup-compatibility/2006" xmlns:a14="http://schemas.microsoft.com/office/drawing/2010/main">
        <mc:Choice Requires="a14">
          <p:sp>
            <p:nvSpPr>
              <p:cNvPr id="38" name="CasellaDiTesto 37">
                <a:extLst>
                  <a:ext uri="{FF2B5EF4-FFF2-40B4-BE49-F238E27FC236}">
                    <a16:creationId xmlns:a16="http://schemas.microsoft.com/office/drawing/2014/main" id="{23E8886D-027C-4712-BE1E-D409C48BADA4}"/>
                  </a:ext>
                </a:extLst>
              </p:cNvPr>
              <p:cNvSpPr txBox="1"/>
              <p:nvPr/>
            </p:nvSpPr>
            <p:spPr>
              <a:xfrm>
                <a:off x="4605843" y="1468983"/>
                <a:ext cx="3899981"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Small irises cause stronger </a:t>
                </a:r>
                <a:r>
                  <a:rPr lang="en-US" sz="1600" b="1" dirty="0" err="1"/>
                  <a:t>wakefield</a:t>
                </a:r>
                <a:r>
                  <a:rPr lang="en-US" sz="1600" b="1" dirty="0"/>
                  <a:t> interaction: </a:t>
                </a:r>
                <a:r>
                  <a:rPr lang="en-US" sz="1600" dirty="0"/>
                  <a:t>C-band structures with </a:t>
                </a:r>
                <a14:m>
                  <m:oMath xmlns:m="http://schemas.openxmlformats.org/officeDocument/2006/math">
                    <m:r>
                      <a:rPr lang="it-IT" sz="1600" b="0" i="1" smtClean="0">
                        <a:latin typeface="Cambria Math" panose="02040503050406030204" pitchFamily="18" charset="0"/>
                      </a:rPr>
                      <m:t>∼2</m:t>
                    </m:r>
                    <m:r>
                      <m:rPr>
                        <m:sty m:val="p"/>
                      </m:rPr>
                      <a:rPr lang="it-IT" sz="1600" b="0" i="0" smtClean="0">
                        <a:latin typeface="Cambria Math" panose="02040503050406030204" pitchFamily="18" charset="0"/>
                      </a:rPr>
                      <m:t>mm</m:t>
                    </m:r>
                  </m:oMath>
                </a14:m>
                <a:r>
                  <a:rPr lang="en-US" sz="1600" dirty="0"/>
                  <a:t> iris radius (</a:t>
                </a:r>
                <a14:m>
                  <m:oMath xmlns:m="http://schemas.openxmlformats.org/officeDocument/2006/math">
                    <m:r>
                      <a:rPr lang="it-IT" sz="1600" b="0" i="1" smtClean="0">
                        <a:latin typeface="Cambria Math" panose="02040503050406030204" pitchFamily="18" charset="0"/>
                      </a:rPr>
                      <m:t>∼0.038⋅</m:t>
                    </m:r>
                    <m:sSub>
                      <m:sSubPr>
                        <m:ctrlPr>
                          <a:rPr lang="it-IT" sz="1600" i="1">
                            <a:latin typeface="Cambria Math" panose="02040503050406030204" pitchFamily="18" charset="0"/>
                          </a:rPr>
                        </m:ctrlPr>
                      </m:sSubPr>
                      <m:e>
                        <m:r>
                          <a:rPr lang="it-IT" sz="1600" i="1">
                            <a:latin typeface="Cambria Math" panose="02040503050406030204" pitchFamily="18" charset="0"/>
                          </a:rPr>
                          <m:t>𝜆</m:t>
                        </m:r>
                      </m:e>
                      <m:sub>
                        <m:r>
                          <m:rPr>
                            <m:sty m:val="p"/>
                          </m:rPr>
                          <a:rPr lang="it-IT" sz="1600">
                            <a:latin typeface="Cambria Math" panose="02040503050406030204" pitchFamily="18" charset="0"/>
                          </a:rPr>
                          <m:t>rf</m:t>
                        </m:r>
                      </m:sub>
                    </m:sSub>
                  </m:oMath>
                </a14:m>
                <a:r>
                  <a:rPr lang="en-US" sz="1600" dirty="0"/>
                  <a:t>)</a:t>
                </a:r>
                <a:endParaRPr lang="en-US" sz="1600" b="1" dirty="0"/>
              </a:p>
              <a:p>
                <a:pPr marL="285750" indent="-285750">
                  <a:buFont typeface="Arial" panose="020B0604020202020204" pitchFamily="34" charset="0"/>
                  <a:buChar char="•"/>
                </a:pPr>
                <a:r>
                  <a:rPr lang="en-US" sz="1600" dirty="0"/>
                  <a:t>Field diffracted in </a:t>
                </a:r>
                <a:r>
                  <a:rPr lang="en-US" sz="1600" i="1" dirty="0"/>
                  <a:t>periodic accelerating structures</a:t>
                </a:r>
                <a:r>
                  <a:rPr lang="en-US" sz="1600" dirty="0"/>
                  <a:t> (K. Bane’s theory) </a:t>
                </a:r>
                <a:r>
                  <a:rPr lang="en-US" sz="1600" b="1" dirty="0">
                    <a:solidFill>
                      <a:srgbClr val="00B050"/>
                    </a:solidFill>
                  </a:rPr>
                  <a:t>(c)</a:t>
                </a:r>
              </a:p>
              <a:p>
                <a:pPr marL="285750" indent="-285750">
                  <a:buFont typeface="Arial" panose="020B0604020202020204" pitchFamily="34" charset="0"/>
                  <a:buChar char="•"/>
                </a:pPr>
                <a:r>
                  <a:rPr lang="en-US" sz="1600" dirty="0"/>
                  <a:t>HOMs parasitically excited in the </a:t>
                </a:r>
                <a:r>
                  <a:rPr lang="en-US" sz="1600" dirty="0" err="1"/>
                  <a:t>linac</a:t>
                </a:r>
                <a:r>
                  <a:rPr lang="en-US" sz="1600" dirty="0"/>
                  <a:t> </a:t>
                </a:r>
                <a:r>
                  <a:rPr lang="en-US" sz="1600" b="1" dirty="0">
                    <a:solidFill>
                      <a:srgbClr val="00B050"/>
                    </a:solidFill>
                  </a:rPr>
                  <a:t>(d)</a:t>
                </a:r>
              </a:p>
            </p:txBody>
          </p:sp>
        </mc:Choice>
        <mc:Fallback xmlns="">
          <p:sp>
            <p:nvSpPr>
              <p:cNvPr id="38" name="CasellaDiTesto 37">
                <a:extLst>
                  <a:ext uri="{FF2B5EF4-FFF2-40B4-BE49-F238E27FC236}">
                    <a16:creationId xmlns:a16="http://schemas.microsoft.com/office/drawing/2014/main" id="{23E8886D-027C-4712-BE1E-D409C48BADA4}"/>
                  </a:ext>
                </a:extLst>
              </p:cNvPr>
              <p:cNvSpPr txBox="1">
                <a:spLocks noRot="1" noChangeAspect="1" noMove="1" noResize="1" noEditPoints="1" noAdjustHandles="1" noChangeArrowheads="1" noChangeShapeType="1" noTextEdit="1"/>
              </p:cNvSpPr>
              <p:nvPr/>
            </p:nvSpPr>
            <p:spPr>
              <a:xfrm>
                <a:off x="4605843" y="1468983"/>
                <a:ext cx="3899981" cy="1569660"/>
              </a:xfrm>
              <a:prstGeom prst="rect">
                <a:avLst/>
              </a:prstGeom>
              <a:blipFill>
                <a:blip r:embed="rId6"/>
                <a:stretch>
                  <a:fillRect l="-626" t="-1167" r="-313" b="-35409"/>
                </a:stretch>
              </a:blipFill>
            </p:spPr>
            <p:txBody>
              <a:bodyPr/>
              <a:lstStyle/>
              <a:p>
                <a:r>
                  <a:rPr lang="en-US">
                    <a:noFill/>
                  </a:rPr>
                  <a:t> </a:t>
                </a:r>
              </a:p>
            </p:txBody>
          </p:sp>
        </mc:Fallback>
      </mc:AlternateContent>
      <p:cxnSp>
        <p:nvCxnSpPr>
          <p:cNvPr id="42" name="Connettore diritto 41">
            <a:extLst>
              <a:ext uri="{FF2B5EF4-FFF2-40B4-BE49-F238E27FC236}">
                <a16:creationId xmlns:a16="http://schemas.microsoft.com/office/drawing/2014/main" id="{42F61930-5413-4F71-A1C4-ED6B60322C02}"/>
              </a:ext>
            </a:extLst>
          </p:cNvPr>
          <p:cNvCxnSpPr>
            <a:cxnSpLocks/>
          </p:cNvCxnSpPr>
          <p:nvPr/>
        </p:nvCxnSpPr>
        <p:spPr>
          <a:xfrm>
            <a:off x="4450766" y="1764056"/>
            <a:ext cx="0" cy="4940732"/>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pic>
        <p:nvPicPr>
          <p:cNvPr id="46" name="Immagine 45">
            <a:extLst>
              <a:ext uri="{FF2B5EF4-FFF2-40B4-BE49-F238E27FC236}">
                <a16:creationId xmlns:a16="http://schemas.microsoft.com/office/drawing/2014/main" id="{4A1035E6-62D6-4544-8644-8316B1C0CE82}"/>
              </a:ext>
            </a:extLst>
          </p:cNvPr>
          <p:cNvPicPr>
            <a:picLocks noChangeAspect="1"/>
          </p:cNvPicPr>
          <p:nvPr/>
        </p:nvPicPr>
        <p:blipFill>
          <a:blip r:embed="rId7"/>
          <a:stretch>
            <a:fillRect/>
          </a:stretch>
        </p:blipFill>
        <p:spPr>
          <a:xfrm>
            <a:off x="5011921" y="4689018"/>
            <a:ext cx="2515755" cy="393791"/>
          </a:xfrm>
          <a:prstGeom prst="rect">
            <a:avLst/>
          </a:prstGeom>
        </p:spPr>
      </p:pic>
      <p:grpSp>
        <p:nvGrpSpPr>
          <p:cNvPr id="56" name="Gruppo 55">
            <a:extLst>
              <a:ext uri="{FF2B5EF4-FFF2-40B4-BE49-F238E27FC236}">
                <a16:creationId xmlns:a16="http://schemas.microsoft.com/office/drawing/2014/main" id="{99386D88-F78D-4944-91BA-D47E643A9A2E}"/>
              </a:ext>
            </a:extLst>
          </p:cNvPr>
          <p:cNvGrpSpPr/>
          <p:nvPr/>
        </p:nvGrpSpPr>
        <p:grpSpPr>
          <a:xfrm>
            <a:off x="363070" y="3709473"/>
            <a:ext cx="2022034" cy="442356"/>
            <a:chOff x="192440" y="4571505"/>
            <a:chExt cx="2022034" cy="442356"/>
          </a:xfrm>
        </p:grpSpPr>
        <p:pic>
          <p:nvPicPr>
            <p:cNvPr id="49" name="Immagine 48">
              <a:extLst>
                <a:ext uri="{FF2B5EF4-FFF2-40B4-BE49-F238E27FC236}">
                  <a16:creationId xmlns:a16="http://schemas.microsoft.com/office/drawing/2014/main" id="{A42EC523-5270-4F2B-A9AB-5A39360D8B33}"/>
                </a:ext>
              </a:extLst>
            </p:cNvPr>
            <p:cNvPicPr>
              <a:picLocks noChangeAspect="1"/>
            </p:cNvPicPr>
            <p:nvPr/>
          </p:nvPicPr>
          <p:blipFill>
            <a:blip r:embed="rId8"/>
            <a:stretch>
              <a:fillRect/>
            </a:stretch>
          </p:blipFill>
          <p:spPr>
            <a:xfrm>
              <a:off x="657551" y="4571505"/>
              <a:ext cx="1556923" cy="442356"/>
            </a:xfrm>
            <a:prstGeom prst="rect">
              <a:avLst/>
            </a:prstGeom>
          </p:spPr>
        </p:pic>
        <p:sp>
          <p:nvSpPr>
            <p:cNvPr id="51" name="CasellaDiTesto 50">
              <a:extLst>
                <a:ext uri="{FF2B5EF4-FFF2-40B4-BE49-F238E27FC236}">
                  <a16:creationId xmlns:a16="http://schemas.microsoft.com/office/drawing/2014/main" id="{9C96257E-B0F1-43E4-9703-A6F4B0B3A4F3}"/>
                </a:ext>
              </a:extLst>
            </p:cNvPr>
            <p:cNvSpPr txBox="1"/>
            <p:nvPr/>
          </p:nvSpPr>
          <p:spPr>
            <a:xfrm>
              <a:off x="192440" y="4602022"/>
              <a:ext cx="465111" cy="369332"/>
            </a:xfrm>
            <a:prstGeom prst="rect">
              <a:avLst/>
            </a:prstGeom>
            <a:noFill/>
          </p:spPr>
          <p:txBody>
            <a:bodyPr wrap="square">
              <a:spAutoFit/>
            </a:bodyPr>
            <a:lstStyle/>
            <a:p>
              <a:r>
                <a:rPr lang="en-US" b="1" dirty="0">
                  <a:solidFill>
                    <a:srgbClr val="00B050"/>
                  </a:solidFill>
                </a:rPr>
                <a:t>(a)</a:t>
              </a:r>
              <a:endParaRPr lang="en-US" dirty="0"/>
            </a:p>
          </p:txBody>
        </p:sp>
      </p:grpSp>
      <p:grpSp>
        <p:nvGrpSpPr>
          <p:cNvPr id="57" name="Gruppo 56">
            <a:extLst>
              <a:ext uri="{FF2B5EF4-FFF2-40B4-BE49-F238E27FC236}">
                <a16:creationId xmlns:a16="http://schemas.microsoft.com/office/drawing/2014/main" id="{E0E39E09-FC64-4385-A83A-91C8340DF349}"/>
              </a:ext>
            </a:extLst>
          </p:cNvPr>
          <p:cNvGrpSpPr/>
          <p:nvPr/>
        </p:nvGrpSpPr>
        <p:grpSpPr>
          <a:xfrm>
            <a:off x="364553" y="4210327"/>
            <a:ext cx="3766007" cy="615973"/>
            <a:chOff x="193923" y="5072359"/>
            <a:chExt cx="3766007" cy="615973"/>
          </a:xfrm>
        </p:grpSpPr>
        <p:pic>
          <p:nvPicPr>
            <p:cNvPr id="48" name="Immagine 26">
              <a:extLst>
                <a:ext uri="{FF2B5EF4-FFF2-40B4-BE49-F238E27FC236}">
                  <a16:creationId xmlns:a16="http://schemas.microsoft.com/office/drawing/2014/main" id="{06BF04B7-FD1D-4230-A040-27731A67D22D}"/>
                </a:ext>
              </a:extLst>
            </p:cNvPr>
            <p:cNvPicPr>
              <a:picLocks noChangeAspect="1"/>
            </p:cNvPicPr>
            <p:nvPr/>
          </p:nvPicPr>
          <p:blipFill>
            <a:blip r:embed="rId9"/>
            <a:stretch>
              <a:fillRect/>
            </a:stretch>
          </p:blipFill>
          <p:spPr>
            <a:xfrm>
              <a:off x="656280" y="5072359"/>
              <a:ext cx="3303650" cy="615973"/>
            </a:xfrm>
            <a:prstGeom prst="rect">
              <a:avLst/>
            </a:prstGeom>
          </p:spPr>
        </p:pic>
        <p:sp>
          <p:nvSpPr>
            <p:cNvPr id="52" name="CasellaDiTesto 51">
              <a:extLst>
                <a:ext uri="{FF2B5EF4-FFF2-40B4-BE49-F238E27FC236}">
                  <a16:creationId xmlns:a16="http://schemas.microsoft.com/office/drawing/2014/main" id="{2DE2D26A-9483-4BC7-8683-E550EB3E8C0D}"/>
                </a:ext>
              </a:extLst>
            </p:cNvPr>
            <p:cNvSpPr txBox="1"/>
            <p:nvPr/>
          </p:nvSpPr>
          <p:spPr>
            <a:xfrm>
              <a:off x="193923" y="5201610"/>
              <a:ext cx="536665" cy="369332"/>
            </a:xfrm>
            <a:prstGeom prst="rect">
              <a:avLst/>
            </a:prstGeom>
            <a:noFill/>
          </p:spPr>
          <p:txBody>
            <a:bodyPr wrap="square">
              <a:spAutoFit/>
            </a:bodyPr>
            <a:lstStyle/>
            <a:p>
              <a:r>
                <a:rPr lang="en-US" b="1" dirty="0">
                  <a:solidFill>
                    <a:srgbClr val="00B050"/>
                  </a:solidFill>
                </a:rPr>
                <a:t>(b)</a:t>
              </a:r>
              <a:endParaRPr lang="en-US" dirty="0"/>
            </a:p>
          </p:txBody>
        </p:sp>
      </p:grpSp>
      <p:pic>
        <p:nvPicPr>
          <p:cNvPr id="47" name="Immagine 46">
            <a:extLst>
              <a:ext uri="{FF2B5EF4-FFF2-40B4-BE49-F238E27FC236}">
                <a16:creationId xmlns:a16="http://schemas.microsoft.com/office/drawing/2014/main" id="{A3040699-4E4D-4484-8D31-3B864C4FDAD5}"/>
              </a:ext>
            </a:extLst>
          </p:cNvPr>
          <p:cNvPicPr>
            <a:picLocks noChangeAspect="1"/>
          </p:cNvPicPr>
          <p:nvPr/>
        </p:nvPicPr>
        <p:blipFill>
          <a:blip r:embed="rId10"/>
          <a:stretch>
            <a:fillRect/>
          </a:stretch>
        </p:blipFill>
        <p:spPr>
          <a:xfrm>
            <a:off x="5011921" y="5159134"/>
            <a:ext cx="2513247" cy="406335"/>
          </a:xfrm>
          <a:prstGeom prst="rect">
            <a:avLst/>
          </a:prstGeom>
        </p:spPr>
      </p:pic>
      <p:grpSp>
        <p:nvGrpSpPr>
          <p:cNvPr id="4" name="Gruppo 3"/>
          <p:cNvGrpSpPr/>
          <p:nvPr/>
        </p:nvGrpSpPr>
        <p:grpSpPr>
          <a:xfrm>
            <a:off x="4570752" y="3753465"/>
            <a:ext cx="3654648" cy="876352"/>
            <a:chOff x="4755759" y="3958821"/>
            <a:chExt cx="3654648" cy="876352"/>
          </a:xfrm>
        </p:grpSpPr>
        <p:pic>
          <p:nvPicPr>
            <p:cNvPr id="39" name="Immagin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4087" y="3958821"/>
              <a:ext cx="3286320" cy="876352"/>
            </a:xfrm>
            <a:prstGeom prst="rect">
              <a:avLst/>
            </a:prstGeom>
            <a:ln>
              <a:noFill/>
            </a:ln>
          </p:spPr>
        </p:pic>
        <p:sp>
          <p:nvSpPr>
            <p:cNvPr id="41" name="CasellaDiTesto 40">
              <a:extLst>
                <a:ext uri="{FF2B5EF4-FFF2-40B4-BE49-F238E27FC236}">
                  <a16:creationId xmlns:a16="http://schemas.microsoft.com/office/drawing/2014/main" id="{9C96257E-B0F1-43E4-9703-A6F4B0B3A4F3}"/>
                </a:ext>
              </a:extLst>
            </p:cNvPr>
            <p:cNvSpPr txBox="1"/>
            <p:nvPr/>
          </p:nvSpPr>
          <p:spPr>
            <a:xfrm>
              <a:off x="4755759" y="4163217"/>
              <a:ext cx="465111" cy="369332"/>
            </a:xfrm>
            <a:prstGeom prst="rect">
              <a:avLst/>
            </a:prstGeom>
            <a:noFill/>
          </p:spPr>
          <p:txBody>
            <a:bodyPr wrap="square">
              <a:spAutoFit/>
            </a:bodyPr>
            <a:lstStyle/>
            <a:p>
              <a:r>
                <a:rPr lang="en-US" b="1" dirty="0">
                  <a:solidFill>
                    <a:srgbClr val="00B050"/>
                  </a:solidFill>
                </a:rPr>
                <a:t>(c)</a:t>
              </a:r>
              <a:endParaRPr lang="en-US" dirty="0"/>
            </a:p>
          </p:txBody>
        </p:sp>
      </p:grpSp>
      <p:grpSp>
        <p:nvGrpSpPr>
          <p:cNvPr id="5" name="Gruppo 4"/>
          <p:cNvGrpSpPr/>
          <p:nvPr/>
        </p:nvGrpSpPr>
        <p:grpSpPr>
          <a:xfrm>
            <a:off x="4563806" y="5661220"/>
            <a:ext cx="3062171" cy="740692"/>
            <a:chOff x="4774584" y="4918605"/>
            <a:chExt cx="3062171" cy="740692"/>
          </a:xfrm>
        </p:grpSpPr>
        <p:pic>
          <p:nvPicPr>
            <p:cNvPr id="40" name="Immagine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06571" y="4918605"/>
              <a:ext cx="2730184" cy="740692"/>
            </a:xfrm>
            <a:prstGeom prst="rect">
              <a:avLst/>
            </a:prstGeom>
          </p:spPr>
        </p:pic>
        <p:sp>
          <p:nvSpPr>
            <p:cNvPr id="50" name="CasellaDiTesto 49">
              <a:extLst>
                <a:ext uri="{FF2B5EF4-FFF2-40B4-BE49-F238E27FC236}">
                  <a16:creationId xmlns:a16="http://schemas.microsoft.com/office/drawing/2014/main" id="{9C96257E-B0F1-43E4-9703-A6F4B0B3A4F3}"/>
                </a:ext>
              </a:extLst>
            </p:cNvPr>
            <p:cNvSpPr txBox="1"/>
            <p:nvPr/>
          </p:nvSpPr>
          <p:spPr>
            <a:xfrm>
              <a:off x="4774584" y="5087151"/>
              <a:ext cx="536833" cy="369332"/>
            </a:xfrm>
            <a:prstGeom prst="rect">
              <a:avLst/>
            </a:prstGeom>
            <a:noFill/>
          </p:spPr>
          <p:txBody>
            <a:bodyPr wrap="square">
              <a:spAutoFit/>
            </a:bodyPr>
            <a:lstStyle/>
            <a:p>
              <a:r>
                <a:rPr lang="en-US" b="1" dirty="0">
                  <a:solidFill>
                    <a:srgbClr val="00B050"/>
                  </a:solidFill>
                </a:rPr>
                <a:t>(d)</a:t>
              </a:r>
              <a:endParaRPr lang="en-US" dirty="0"/>
            </a:p>
          </p:txBody>
        </p:sp>
      </p:grpSp>
      <p:sp>
        <p:nvSpPr>
          <p:cNvPr id="54" name="CasellaDiTesto 53">
            <a:extLst>
              <a:ext uri="{FF2B5EF4-FFF2-40B4-BE49-F238E27FC236}">
                <a16:creationId xmlns:a16="http://schemas.microsoft.com/office/drawing/2014/main" id="{1F4DD4FF-8D03-426D-92AC-332AD5207363}"/>
              </a:ext>
            </a:extLst>
          </p:cNvPr>
          <p:cNvSpPr txBox="1"/>
          <p:nvPr/>
        </p:nvSpPr>
        <p:spPr>
          <a:xfrm>
            <a:off x="8700222" y="1018725"/>
            <a:ext cx="2896413" cy="369332"/>
          </a:xfrm>
          <a:prstGeom prst="rect">
            <a:avLst/>
          </a:prstGeom>
          <a:noFill/>
        </p:spPr>
        <p:txBody>
          <a:bodyPr wrap="square" rtlCol="0">
            <a:spAutoFit/>
          </a:bodyPr>
          <a:lstStyle/>
          <a:p>
            <a:r>
              <a:rPr lang="en-US" b="1" u="sng" dirty="0">
                <a:solidFill>
                  <a:srgbClr val="C00000"/>
                </a:solidFill>
              </a:rPr>
              <a:t>Space-charge sensitivity</a:t>
            </a:r>
          </a:p>
        </p:txBody>
      </p:sp>
      <p:sp>
        <p:nvSpPr>
          <p:cNvPr id="6" name="Rettangolo 5"/>
          <p:cNvSpPr/>
          <p:nvPr/>
        </p:nvSpPr>
        <p:spPr>
          <a:xfrm>
            <a:off x="8650071" y="1474647"/>
            <a:ext cx="3267075" cy="1600438"/>
          </a:xfrm>
          <a:prstGeom prst="rect">
            <a:avLst/>
          </a:prstGeom>
        </p:spPr>
        <p:txBody>
          <a:bodyPr wrap="square">
            <a:spAutoFit/>
          </a:bodyPr>
          <a:lstStyle/>
          <a:p>
            <a:pPr marL="285750" indent="-285750">
              <a:buFont typeface="Arial" panose="020B0604020202020204" pitchFamily="34" charset="0"/>
              <a:buChar char="•"/>
            </a:pPr>
            <a:r>
              <a:rPr lang="en-US" sz="1400" dirty="0"/>
              <a:t>Beams produced by rf photoinjectors are in the </a:t>
            </a:r>
            <a:r>
              <a:rPr lang="en-US" sz="1400" b="1" dirty="0"/>
              <a:t>3-5 MeV</a:t>
            </a:r>
            <a:r>
              <a:rPr lang="en-US" sz="1400" dirty="0"/>
              <a:t> energy range</a:t>
            </a:r>
          </a:p>
          <a:p>
            <a:pPr marL="285750" indent="-285750">
              <a:buFont typeface="Arial" panose="020B0604020202020204" pitchFamily="34" charset="0"/>
              <a:buChar char="•"/>
            </a:pPr>
            <a:r>
              <a:rPr lang="en-US" sz="1400" dirty="0"/>
              <a:t>Highly </a:t>
            </a:r>
            <a:r>
              <a:rPr lang="en-US" sz="1400" b="1" dirty="0"/>
              <a:t>space charge</a:t>
            </a:r>
            <a:r>
              <a:rPr lang="en-US" sz="1400" dirty="0"/>
              <a:t>-dominated nearby the injection in </a:t>
            </a:r>
            <a:r>
              <a:rPr lang="en-US" sz="1400" dirty="0" err="1"/>
              <a:t>linac</a:t>
            </a:r>
            <a:r>
              <a:rPr lang="en-US" sz="1400" dirty="0"/>
              <a:t> boosters</a:t>
            </a:r>
          </a:p>
          <a:p>
            <a:pPr marL="285750" indent="-285750">
              <a:buFont typeface="Arial" panose="020B0604020202020204" pitchFamily="34" charset="0"/>
              <a:buChar char="•"/>
            </a:pPr>
            <a:r>
              <a:rPr lang="en-US" sz="1400" dirty="0"/>
              <a:t>Nominal focusing anomalously strong in absence of SC forces (</a:t>
            </a:r>
            <a:r>
              <a:rPr lang="en-US" sz="1400" b="1" dirty="0" err="1"/>
              <a:t>overfocusing</a:t>
            </a:r>
            <a:r>
              <a:rPr lang="en-US" sz="1400" dirty="0"/>
              <a:t>)</a:t>
            </a:r>
          </a:p>
          <a:p>
            <a:pPr marL="285750" indent="-285750">
              <a:buFont typeface="Arial" panose="020B0604020202020204" pitchFamily="34" charset="0"/>
              <a:buChar char="•"/>
            </a:pPr>
            <a:endParaRPr lang="en-US" sz="1400" dirty="0"/>
          </a:p>
        </p:txBody>
      </p:sp>
      <p:pic>
        <p:nvPicPr>
          <p:cNvPr id="8" name="Immagine 7">
            <a:extLst>
              <a:ext uri="{FF2B5EF4-FFF2-40B4-BE49-F238E27FC236}">
                <a16:creationId xmlns:a16="http://schemas.microsoft.com/office/drawing/2014/main" id="{48752FB7-300E-25CC-E6EF-9CC41457BC5D}"/>
              </a:ext>
            </a:extLst>
          </p:cNvPr>
          <p:cNvPicPr>
            <a:picLocks noChangeAspect="1"/>
          </p:cNvPicPr>
          <p:nvPr/>
        </p:nvPicPr>
        <p:blipFill>
          <a:blip r:embed="rId13"/>
          <a:stretch>
            <a:fillRect/>
          </a:stretch>
        </p:blipFill>
        <p:spPr>
          <a:xfrm>
            <a:off x="5035863" y="6475626"/>
            <a:ext cx="1944750" cy="269469"/>
          </a:xfrm>
          <a:prstGeom prst="rect">
            <a:avLst/>
          </a:prstGeom>
        </p:spPr>
      </p:pic>
      <p:grpSp>
        <p:nvGrpSpPr>
          <p:cNvPr id="11" name="Gruppo 10">
            <a:extLst>
              <a:ext uri="{FF2B5EF4-FFF2-40B4-BE49-F238E27FC236}">
                <a16:creationId xmlns:a16="http://schemas.microsoft.com/office/drawing/2014/main" id="{EB43158F-EF1A-0DC1-8BE9-450C6B3347D2}"/>
              </a:ext>
            </a:extLst>
          </p:cNvPr>
          <p:cNvGrpSpPr/>
          <p:nvPr/>
        </p:nvGrpSpPr>
        <p:grpSpPr>
          <a:xfrm>
            <a:off x="8759491" y="3628989"/>
            <a:ext cx="3157655" cy="2368895"/>
            <a:chOff x="8759491" y="3628989"/>
            <a:chExt cx="3157655" cy="2368895"/>
          </a:xfrm>
        </p:grpSpPr>
        <p:pic>
          <p:nvPicPr>
            <p:cNvPr id="58" name="Immagine 57">
              <a:extLst>
                <a:ext uri="{FF2B5EF4-FFF2-40B4-BE49-F238E27FC236}">
                  <a16:creationId xmlns:a16="http://schemas.microsoft.com/office/drawing/2014/main" id="{C131FE10-805E-421C-B5FC-5AA8440C9AD5}"/>
                </a:ext>
              </a:extLst>
            </p:cNvPr>
            <p:cNvPicPr>
              <a:picLocks noChangeAspect="1"/>
            </p:cNvPicPr>
            <p:nvPr/>
          </p:nvPicPr>
          <p:blipFill rotWithShape="1">
            <a:blip r:embed="rId14">
              <a:extLst>
                <a:ext uri="{28A0092B-C50C-407E-A947-70E740481C1C}">
                  <a14:useLocalDpi xmlns:a14="http://schemas.microsoft.com/office/drawing/2010/main" val="0"/>
                </a:ext>
              </a:extLst>
            </a:blip>
            <a:srcRect t="9048" r="6742"/>
            <a:stretch/>
          </p:blipFill>
          <p:spPr>
            <a:xfrm>
              <a:off x="8759491" y="3628989"/>
              <a:ext cx="3157655" cy="2368895"/>
            </a:xfrm>
            <a:prstGeom prst="rect">
              <a:avLst/>
            </a:prstGeom>
            <a:noFill/>
          </p:spPr>
        </p:pic>
        <p:sp>
          <p:nvSpPr>
            <p:cNvPr id="9" name="CasellaDiTesto 8">
              <a:extLst>
                <a:ext uri="{FF2B5EF4-FFF2-40B4-BE49-F238E27FC236}">
                  <a16:creationId xmlns:a16="http://schemas.microsoft.com/office/drawing/2014/main" id="{718AFE59-FE90-09C7-4040-849F5E1D859D}"/>
                </a:ext>
              </a:extLst>
            </p:cNvPr>
            <p:cNvSpPr txBox="1"/>
            <p:nvPr/>
          </p:nvSpPr>
          <p:spPr>
            <a:xfrm>
              <a:off x="10138507" y="4485302"/>
              <a:ext cx="1152275" cy="215444"/>
            </a:xfrm>
            <a:prstGeom prst="rect">
              <a:avLst/>
            </a:prstGeom>
            <a:noFill/>
            <a:ln>
              <a:solidFill>
                <a:schemeClr val="tx1"/>
              </a:solidFill>
            </a:ln>
          </p:spPr>
          <p:txBody>
            <a:bodyPr wrap="square" rtlCol="0">
              <a:spAutoFit/>
            </a:bodyPr>
            <a:lstStyle/>
            <a:p>
              <a:r>
                <a:rPr lang="it-IT" sz="800" dirty="0" err="1"/>
                <a:t>Injection</a:t>
              </a:r>
              <a:r>
                <a:rPr lang="it-IT" sz="800" dirty="0"/>
                <a:t> in the booster</a:t>
              </a:r>
            </a:p>
          </p:txBody>
        </p:sp>
        <p:cxnSp>
          <p:nvCxnSpPr>
            <p:cNvPr id="10" name="Connettore 2 9">
              <a:extLst>
                <a:ext uri="{FF2B5EF4-FFF2-40B4-BE49-F238E27FC236}">
                  <a16:creationId xmlns:a16="http://schemas.microsoft.com/office/drawing/2014/main" id="{D66699C5-2693-F833-CCDF-A29DA3E40730}"/>
                </a:ext>
              </a:extLst>
            </p:cNvPr>
            <p:cNvCxnSpPr/>
            <p:nvPr/>
          </p:nvCxnSpPr>
          <p:spPr>
            <a:xfrm flipH="1">
              <a:off x="9920748" y="4700746"/>
              <a:ext cx="217760" cy="18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CasellaDiTesto 11">
            <a:extLst>
              <a:ext uri="{FF2B5EF4-FFF2-40B4-BE49-F238E27FC236}">
                <a16:creationId xmlns:a16="http://schemas.microsoft.com/office/drawing/2014/main" id="{15526D99-78DF-8DAA-017F-D48B20D621E3}"/>
              </a:ext>
            </a:extLst>
          </p:cNvPr>
          <p:cNvSpPr txBox="1"/>
          <p:nvPr/>
        </p:nvSpPr>
        <p:spPr>
          <a:xfrm>
            <a:off x="7710773" y="5721196"/>
            <a:ext cx="623324" cy="276999"/>
          </a:xfrm>
          <a:prstGeom prst="rect">
            <a:avLst/>
          </a:prstGeom>
          <a:noFill/>
          <a:ln>
            <a:solidFill>
              <a:srgbClr val="7030A0"/>
            </a:solidFill>
          </a:ln>
        </p:spPr>
        <p:txBody>
          <a:bodyPr wrap="square" rtlCol="0">
            <a:spAutoFit/>
          </a:bodyPr>
          <a:lstStyle/>
          <a:p>
            <a:r>
              <a:rPr lang="en-US" sz="1200" dirty="0">
                <a:solidFill>
                  <a:srgbClr val="7030A0"/>
                </a:solidFill>
              </a:rPr>
              <a:t>LRWF</a:t>
            </a:r>
          </a:p>
        </p:txBody>
      </p:sp>
      <p:sp>
        <p:nvSpPr>
          <p:cNvPr id="13" name="CasellaDiTesto 12">
            <a:extLst>
              <a:ext uri="{FF2B5EF4-FFF2-40B4-BE49-F238E27FC236}">
                <a16:creationId xmlns:a16="http://schemas.microsoft.com/office/drawing/2014/main" id="{8CA7F194-28FB-3EBF-DCF3-5D7D27A031FC}"/>
              </a:ext>
            </a:extLst>
          </p:cNvPr>
          <p:cNvSpPr txBox="1"/>
          <p:nvPr/>
        </p:nvSpPr>
        <p:spPr>
          <a:xfrm>
            <a:off x="7732568" y="3804276"/>
            <a:ext cx="639671" cy="276999"/>
          </a:xfrm>
          <a:prstGeom prst="rect">
            <a:avLst/>
          </a:prstGeom>
          <a:noFill/>
          <a:ln>
            <a:solidFill>
              <a:srgbClr val="7030A0"/>
            </a:solidFill>
          </a:ln>
        </p:spPr>
        <p:txBody>
          <a:bodyPr wrap="square" rtlCol="0">
            <a:spAutoFit/>
          </a:bodyPr>
          <a:lstStyle/>
          <a:p>
            <a:r>
              <a:rPr lang="en-US" sz="1200" dirty="0">
                <a:solidFill>
                  <a:srgbClr val="7030A0"/>
                </a:solidFill>
              </a:rPr>
              <a:t>SRWF</a:t>
            </a:r>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483C1A2A-03B7-DE5D-666F-01A1791851F4}"/>
                  </a:ext>
                </a:extLst>
              </p:cNvPr>
              <p:cNvSpPr txBox="1"/>
              <p:nvPr/>
            </p:nvSpPr>
            <p:spPr>
              <a:xfrm>
                <a:off x="203449" y="4909883"/>
                <a:ext cx="4314821" cy="307777"/>
              </a:xfrm>
              <a:prstGeom prst="rect">
                <a:avLst/>
              </a:prstGeom>
              <a:noFill/>
            </p:spPr>
            <p:txBody>
              <a:bodyPr wrap="square" rtlCol="0">
                <a:spAutoFit/>
              </a:bodyPr>
              <a:lstStyle/>
              <a:p>
                <a:r>
                  <a:rPr lang="en-US" sz="1400" i="1" dirty="0"/>
                  <a:t>Note</a:t>
                </a:r>
                <a:r>
                  <a:rPr lang="en-US" sz="1400" dirty="0"/>
                  <a:t>: </a:t>
                </a:r>
                <a14:m>
                  <m:oMath xmlns:m="http://schemas.openxmlformats.org/officeDocument/2006/math">
                    <m:r>
                      <a:rPr lang="it-IT" sz="1400" b="0" i="1" smtClean="0">
                        <a:latin typeface="Cambria Math" panose="02040503050406030204" pitchFamily="18" charset="0"/>
                      </a:rPr>
                      <m:t>𝜈</m:t>
                    </m:r>
                    <m:r>
                      <a:rPr lang="it-IT" sz="1400" b="0" i="1" smtClean="0">
                        <a:latin typeface="Cambria Math" panose="02040503050406030204" pitchFamily="18" charset="0"/>
                      </a:rPr>
                      <m:t>=</m:t>
                    </m:r>
                    <m:r>
                      <a:rPr lang="it-IT" sz="1400" b="0" i="1" smtClean="0">
                        <a:latin typeface="Cambria Math" panose="02040503050406030204" pitchFamily="18" charset="0"/>
                      </a:rPr>
                      <m:t>𝜂</m:t>
                    </m:r>
                    <m:r>
                      <a:rPr lang="it-IT" sz="1400" b="0" i="1" smtClean="0">
                        <a:latin typeface="Cambria Math" panose="02040503050406030204" pitchFamily="18" charset="0"/>
                      </a:rPr>
                      <m:t>/8</m:t>
                    </m:r>
                    <m:func>
                      <m:funcPr>
                        <m:ctrlPr>
                          <a:rPr lang="it-IT" sz="1400" b="0" i="1" smtClean="0">
                            <a:latin typeface="Cambria Math" panose="02040503050406030204" pitchFamily="18" charset="0"/>
                          </a:rPr>
                        </m:ctrlPr>
                      </m:funcPr>
                      <m:fName>
                        <m:r>
                          <m:rPr>
                            <m:sty m:val="p"/>
                          </m:rPr>
                          <a:rPr lang="it-IT" sz="1400" b="0" i="0" smtClean="0">
                            <a:latin typeface="Cambria Math" panose="02040503050406030204" pitchFamily="18" charset="0"/>
                          </a:rPr>
                          <m:t>cos</m:t>
                        </m:r>
                      </m:fName>
                      <m:e>
                        <m:d>
                          <m:dPr>
                            <m:ctrlPr>
                              <a:rPr lang="it-IT" sz="1400" b="0" i="1" smtClean="0">
                                <a:latin typeface="Cambria Math" panose="02040503050406030204" pitchFamily="18" charset="0"/>
                              </a:rPr>
                            </m:ctrlPr>
                          </m:dPr>
                          <m:e>
                            <m:r>
                              <m:rPr>
                                <m:sty m:val="p"/>
                              </m:rPr>
                              <a:rPr lang="it-IT" sz="1400">
                                <a:latin typeface="Cambria Math" panose="02040503050406030204" pitchFamily="18" charset="0"/>
                              </a:rPr>
                              <m:t>Δ</m:t>
                            </m:r>
                            <m:r>
                              <a:rPr lang="it-IT" sz="1400" i="1">
                                <a:latin typeface="Cambria Math" panose="02040503050406030204" pitchFamily="18" charset="0"/>
                              </a:rPr>
                              <m:t>𝜙</m:t>
                            </m:r>
                          </m:e>
                        </m:d>
                      </m:e>
                    </m:func>
                  </m:oMath>
                </a14:m>
                <a:r>
                  <a:rPr lang="en-US" sz="1400" dirty="0"/>
                  <a:t> with </a:t>
                </a:r>
                <a14:m>
                  <m:oMath xmlns:m="http://schemas.openxmlformats.org/officeDocument/2006/math">
                    <m:r>
                      <a:rPr lang="it-IT" sz="1400" b="0" i="1" smtClean="0">
                        <a:latin typeface="Cambria Math" panose="02040503050406030204" pitchFamily="18" charset="0"/>
                      </a:rPr>
                      <m:t>𝜂</m:t>
                    </m:r>
                    <m:r>
                      <a:rPr lang="it-IT" sz="1400" b="0" i="1" smtClean="0">
                        <a:latin typeface="Cambria Math" panose="02040503050406030204" pitchFamily="18" charset="0"/>
                      </a:rPr>
                      <m:t>=1.12−0.5</m:t>
                    </m:r>
                    <m:func>
                      <m:funcPr>
                        <m:ctrlPr>
                          <a:rPr lang="it-IT" sz="1400" b="0" i="1" smtClean="0">
                            <a:latin typeface="Cambria Math" panose="02040503050406030204" pitchFamily="18" charset="0"/>
                          </a:rPr>
                        </m:ctrlPr>
                      </m:funcPr>
                      <m:fName>
                        <m:r>
                          <m:rPr>
                            <m:sty m:val="p"/>
                          </m:rPr>
                          <a:rPr lang="it-IT" sz="1400" b="0" i="0" smtClean="0">
                            <a:latin typeface="Cambria Math" panose="02040503050406030204" pitchFamily="18" charset="0"/>
                          </a:rPr>
                          <m:t>cos</m:t>
                        </m:r>
                      </m:fName>
                      <m:e>
                        <m:d>
                          <m:dPr>
                            <m:ctrlPr>
                              <a:rPr lang="it-IT" sz="1400" b="0" i="1" smtClean="0">
                                <a:latin typeface="Cambria Math" panose="02040503050406030204" pitchFamily="18" charset="0"/>
                              </a:rPr>
                            </m:ctrlPr>
                          </m:dPr>
                          <m:e>
                            <m:r>
                              <a:rPr lang="it-IT" sz="1400" b="0" i="1" smtClean="0">
                                <a:latin typeface="Cambria Math" panose="02040503050406030204" pitchFamily="18" charset="0"/>
                              </a:rPr>
                              <m:t>2</m:t>
                            </m:r>
                            <m:r>
                              <m:rPr>
                                <m:sty m:val="p"/>
                              </m:rPr>
                              <a:rPr lang="it-IT" sz="1400" b="0" i="0" smtClean="0">
                                <a:latin typeface="Cambria Math" panose="02040503050406030204" pitchFamily="18" charset="0"/>
                              </a:rPr>
                              <m:t>Δ</m:t>
                            </m:r>
                            <m:r>
                              <a:rPr lang="it-IT" sz="1400" b="0" i="1" smtClean="0">
                                <a:latin typeface="Cambria Math" panose="02040503050406030204" pitchFamily="18" charset="0"/>
                              </a:rPr>
                              <m:t>𝜙</m:t>
                            </m:r>
                          </m:e>
                        </m:d>
                      </m:e>
                    </m:func>
                  </m:oMath>
                </a14:m>
                <a:endParaRPr lang="en-US" sz="1400" dirty="0"/>
              </a:p>
            </p:txBody>
          </p:sp>
        </mc:Choice>
        <mc:Fallback xmlns="">
          <p:sp>
            <p:nvSpPr>
              <p:cNvPr id="14" name="CasellaDiTesto 13">
                <a:extLst>
                  <a:ext uri="{FF2B5EF4-FFF2-40B4-BE49-F238E27FC236}">
                    <a16:creationId xmlns:a16="http://schemas.microsoft.com/office/drawing/2014/main" id="{483C1A2A-03B7-DE5D-666F-01A1791851F4}"/>
                  </a:ext>
                </a:extLst>
              </p:cNvPr>
              <p:cNvSpPr txBox="1">
                <a:spLocks noRot="1" noChangeAspect="1" noMove="1" noResize="1" noEditPoints="1" noAdjustHandles="1" noChangeArrowheads="1" noChangeShapeType="1" noTextEdit="1"/>
              </p:cNvSpPr>
              <p:nvPr/>
            </p:nvSpPr>
            <p:spPr>
              <a:xfrm>
                <a:off x="203449" y="4909883"/>
                <a:ext cx="4314821" cy="307777"/>
              </a:xfrm>
              <a:prstGeom prst="rect">
                <a:avLst/>
              </a:prstGeom>
              <a:blipFill>
                <a:blip r:embed="rId18"/>
                <a:stretch>
                  <a:fillRect l="-424" t="-1961" b="-19608"/>
                </a:stretch>
              </a:blipFill>
            </p:spPr>
            <p:txBody>
              <a:bodyPr/>
              <a:lstStyle/>
              <a:p>
                <a:r>
                  <a:rPr lang="en-US">
                    <a:noFill/>
                  </a:rPr>
                  <a:t> </a:t>
                </a:r>
              </a:p>
            </p:txBody>
          </p:sp>
        </mc:Fallback>
      </mc:AlternateContent>
      <p:pic>
        <p:nvPicPr>
          <p:cNvPr id="16" name="Immagine 15">
            <a:extLst>
              <a:ext uri="{FF2B5EF4-FFF2-40B4-BE49-F238E27FC236}">
                <a16:creationId xmlns:a16="http://schemas.microsoft.com/office/drawing/2014/main" id="{C78918F9-0E7E-BFB2-55E3-4A1CE1196A7F}"/>
              </a:ext>
            </a:extLst>
          </p:cNvPr>
          <p:cNvPicPr>
            <a:picLocks noChangeAspect="1"/>
          </p:cNvPicPr>
          <p:nvPr/>
        </p:nvPicPr>
        <p:blipFill rotWithShape="1">
          <a:blip r:embed="rId19"/>
          <a:srcRect b="30371"/>
          <a:stretch/>
        </p:blipFill>
        <p:spPr>
          <a:xfrm>
            <a:off x="253012" y="6364608"/>
            <a:ext cx="4071688" cy="406335"/>
          </a:xfrm>
          <a:prstGeom prst="rect">
            <a:avLst/>
          </a:prstGeom>
        </p:spPr>
      </p:pic>
      <p:cxnSp>
        <p:nvCxnSpPr>
          <p:cNvPr id="18" name="Connettore diritto 17">
            <a:extLst>
              <a:ext uri="{FF2B5EF4-FFF2-40B4-BE49-F238E27FC236}">
                <a16:creationId xmlns:a16="http://schemas.microsoft.com/office/drawing/2014/main" id="{C02BC852-9514-80F7-4103-CB8A20108C6E}"/>
              </a:ext>
            </a:extLst>
          </p:cNvPr>
          <p:cNvCxnSpPr>
            <a:cxnSpLocks/>
          </p:cNvCxnSpPr>
          <p:nvPr/>
        </p:nvCxnSpPr>
        <p:spPr>
          <a:xfrm>
            <a:off x="8565865" y="1753211"/>
            <a:ext cx="0" cy="4940732"/>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1312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54" grpId="0"/>
      <p:bldP spid="6" grpId="0"/>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A33DE0-3301-1024-460E-3B330F12BAEC}"/>
              </a:ext>
            </a:extLst>
          </p:cNvPr>
          <p:cNvSpPr>
            <a:spLocks noGrp="1"/>
          </p:cNvSpPr>
          <p:nvPr>
            <p:ph type="title"/>
          </p:nvPr>
        </p:nvSpPr>
        <p:spPr/>
        <p:txBody>
          <a:bodyPr/>
          <a:lstStyle/>
          <a:p>
            <a:r>
              <a:rPr lang="en-US" dirty="0"/>
              <a:t>Beam Brightness</a:t>
            </a:r>
          </a:p>
        </p:txBody>
      </p:sp>
      <p:sp>
        <p:nvSpPr>
          <p:cNvPr id="3" name="Segnaposto data 2">
            <a:extLst>
              <a:ext uri="{FF2B5EF4-FFF2-40B4-BE49-F238E27FC236}">
                <a16:creationId xmlns:a16="http://schemas.microsoft.com/office/drawing/2014/main" id="{B8C203B7-4E4C-4137-42B9-F97D085AE6BF}"/>
              </a:ext>
            </a:extLst>
          </p:cNvPr>
          <p:cNvSpPr>
            <a:spLocks noGrp="1"/>
          </p:cNvSpPr>
          <p:nvPr>
            <p:ph type="dt" sz="half" idx="10"/>
          </p:nvPr>
        </p:nvSpPr>
        <p:spPr/>
        <p:txBody>
          <a:bodyPr/>
          <a:lstStyle/>
          <a:p>
            <a:fld id="{A0E2FA76-88C5-F640-8681-A024AEFF50BD}" type="datetime1">
              <a:rPr lang="en-US" smtClean="0"/>
              <a:t>10/12/2023</a:t>
            </a:fld>
            <a:endParaRPr lang="en-US" dirty="0"/>
          </a:p>
        </p:txBody>
      </p:sp>
      <p:sp>
        <p:nvSpPr>
          <p:cNvPr id="4" name="Segnaposto piè di pagina 3">
            <a:extLst>
              <a:ext uri="{FF2B5EF4-FFF2-40B4-BE49-F238E27FC236}">
                <a16:creationId xmlns:a16="http://schemas.microsoft.com/office/drawing/2014/main" id="{DFFCDD0B-8CFC-36DF-CF80-13D72D9D2317}"/>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CC13ABBD-38B0-AF16-D968-AE39016E0EB9}"/>
              </a:ext>
            </a:extLst>
          </p:cNvPr>
          <p:cNvSpPr>
            <a:spLocks noGrp="1"/>
          </p:cNvSpPr>
          <p:nvPr>
            <p:ph type="sldNum" sz="quarter" idx="12"/>
          </p:nvPr>
        </p:nvSpPr>
        <p:spPr/>
        <p:txBody>
          <a:bodyPr/>
          <a:lstStyle/>
          <a:p>
            <a:fld id="{921CBE81-14BD-7343-B359-01BCBA3179F9}" type="slidenum">
              <a:rPr lang="en-US" smtClean="0"/>
              <a:t>28</a:t>
            </a:fld>
            <a:endParaRPr lang="en-US" dirty="0"/>
          </a:p>
        </p:txBody>
      </p:sp>
      <p:sp>
        <p:nvSpPr>
          <p:cNvPr id="6" name="CasellaDiTesto 5">
            <a:extLst>
              <a:ext uri="{FF2B5EF4-FFF2-40B4-BE49-F238E27FC236}">
                <a16:creationId xmlns:a16="http://schemas.microsoft.com/office/drawing/2014/main" id="{545346E1-9845-CC80-A2BD-E371A702F6CD}"/>
              </a:ext>
            </a:extLst>
          </p:cNvPr>
          <p:cNvSpPr txBox="1"/>
          <p:nvPr/>
        </p:nvSpPr>
        <p:spPr>
          <a:xfrm>
            <a:off x="6253641" y="2673765"/>
            <a:ext cx="3785136" cy="461665"/>
          </a:xfrm>
          <a:prstGeom prst="rect">
            <a:avLst/>
          </a:prstGeom>
          <a:noFill/>
        </p:spPr>
        <p:txBody>
          <a:bodyPr wrap="square">
            <a:spAutoFit/>
          </a:bodyPr>
          <a:lstStyle/>
          <a:p>
            <a:pPr algn="l"/>
            <a:r>
              <a:rPr lang="en-US" sz="1200" b="0" i="0" u="none" strike="noStrike" baseline="0" dirty="0">
                <a:latin typeface="Times New Roman" panose="02020603050405020304" pitchFamily="18" charset="0"/>
              </a:rPr>
              <a:t>M. Reiser, </a:t>
            </a:r>
            <a:r>
              <a:rPr lang="en-US" sz="1200" b="0" i="1" u="none" strike="noStrike" baseline="0" dirty="0">
                <a:latin typeface="Times New Roman" panose="02020603050405020304" pitchFamily="18" charset="0"/>
              </a:rPr>
              <a:t>Theory and Design of Charged Particle Beams,</a:t>
            </a:r>
          </a:p>
          <a:p>
            <a:pPr algn="l"/>
            <a:r>
              <a:rPr lang="en-US" sz="1200" b="0" i="0" u="none" strike="noStrike" baseline="0" dirty="0">
                <a:latin typeface="Times New Roman" panose="02020603050405020304" pitchFamily="18" charset="0"/>
              </a:rPr>
              <a:t>John Wiley &amp; Sons, New York, 1994</a:t>
            </a:r>
            <a:endParaRPr lang="en-US" sz="1200" dirty="0"/>
          </a:p>
        </p:txBody>
      </p:sp>
      <p:pic>
        <p:nvPicPr>
          <p:cNvPr id="7" name="Immagine 6">
            <a:extLst>
              <a:ext uri="{FF2B5EF4-FFF2-40B4-BE49-F238E27FC236}">
                <a16:creationId xmlns:a16="http://schemas.microsoft.com/office/drawing/2014/main" id="{AE80F355-B0B4-19A3-3D82-8F33E1268783}"/>
              </a:ext>
            </a:extLst>
          </p:cNvPr>
          <p:cNvPicPr>
            <a:picLocks noChangeAspect="1"/>
          </p:cNvPicPr>
          <p:nvPr/>
        </p:nvPicPr>
        <p:blipFill>
          <a:blip r:embed="rId3"/>
          <a:stretch>
            <a:fillRect/>
          </a:stretch>
        </p:blipFill>
        <p:spPr>
          <a:xfrm>
            <a:off x="2827627" y="2503882"/>
            <a:ext cx="3142875" cy="791829"/>
          </a:xfrm>
          <a:prstGeom prst="rect">
            <a:avLst/>
          </a:prstGeom>
        </p:spPr>
      </p:pic>
      <p:pic>
        <p:nvPicPr>
          <p:cNvPr id="8" name="Immagine 7">
            <a:extLst>
              <a:ext uri="{FF2B5EF4-FFF2-40B4-BE49-F238E27FC236}">
                <a16:creationId xmlns:a16="http://schemas.microsoft.com/office/drawing/2014/main" id="{73C075F0-0FD7-D0D6-AEAA-C9D37DEE6959}"/>
              </a:ext>
            </a:extLst>
          </p:cNvPr>
          <p:cNvPicPr>
            <a:picLocks noChangeAspect="1"/>
          </p:cNvPicPr>
          <p:nvPr/>
        </p:nvPicPr>
        <p:blipFill>
          <a:blip r:embed="rId4"/>
          <a:stretch>
            <a:fillRect/>
          </a:stretch>
        </p:blipFill>
        <p:spPr>
          <a:xfrm>
            <a:off x="724326" y="2548481"/>
            <a:ext cx="1895140" cy="751165"/>
          </a:xfrm>
          <a:prstGeom prst="rect">
            <a:avLst/>
          </a:prstGeom>
        </p:spPr>
      </p:pic>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8FB635A2-CABF-54A4-65E8-AA34DD2A70BA}"/>
                  </a:ext>
                </a:extLst>
              </p:cNvPr>
              <p:cNvSpPr txBox="1"/>
              <p:nvPr/>
            </p:nvSpPr>
            <p:spPr>
              <a:xfrm>
                <a:off x="128760" y="983097"/>
                <a:ext cx="9741381" cy="1499513"/>
              </a:xfrm>
              <a:prstGeom prst="rect">
                <a:avLst/>
              </a:prstGeom>
              <a:noFill/>
            </p:spPr>
            <p:txBody>
              <a:bodyPr wrap="square" rtlCol="0">
                <a:spAutoFit/>
              </a:bodyPr>
              <a:lstStyle/>
              <a:p>
                <a:pPr marL="285750" indent="-285750">
                  <a:buFont typeface="Arial" panose="020B0604020202020204" pitchFamily="34" charset="0"/>
                  <a:buChar char="•"/>
                </a:pPr>
                <a:r>
                  <a:rPr lang="en-US" dirty="0"/>
                  <a:t>The performance of advanced linac-based application relies on the high </a:t>
                </a:r>
                <a:r>
                  <a:rPr lang="en-US" b="1" dirty="0"/>
                  <a:t>beam brightness</a:t>
                </a:r>
                <a:r>
                  <a:rPr lang="en-US" dirty="0"/>
                  <a:t>: high </a:t>
                </a:r>
                <a:r>
                  <a:rPr lang="en-US" i="1" dirty="0"/>
                  <a:t>current</a:t>
                </a:r>
                <a:r>
                  <a:rPr lang="en-US" dirty="0"/>
                  <a:t>, low </a:t>
                </a:r>
                <a:r>
                  <a:rPr lang="en-US" i="1" dirty="0"/>
                  <a:t>transverse emittances</a:t>
                </a:r>
                <a:r>
                  <a:rPr lang="en-US" dirty="0"/>
                  <a:t> and narrow </a:t>
                </a:r>
                <a:r>
                  <a:rPr lang="en-US" i="1" dirty="0"/>
                  <a:t>energy spectrum</a:t>
                </a:r>
              </a:p>
              <a:p>
                <a:pPr marL="285750" indent="-285750">
                  <a:buFont typeface="Arial" panose="020B0604020202020204" pitchFamily="34" charset="0"/>
                  <a:buChar char="•"/>
                </a:pPr>
                <a:r>
                  <a:rPr lang="en-US" dirty="0"/>
                  <a:t>A demanding example</a:t>
                </a:r>
                <a:r>
                  <a:rPr lang="en-US" i="1" dirty="0"/>
                  <a:t>:</a:t>
                </a:r>
                <a:r>
                  <a:rPr lang="en-US" dirty="0"/>
                  <a:t> efficient </a:t>
                </a:r>
                <a:r>
                  <a:rPr lang="en-US" b="1" dirty="0"/>
                  <a:t>FEL radiation</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𝛾</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𝛾</m:t>
                        </m:r>
                      </m:e>
                    </m:d>
                    <m:r>
                      <a:rPr lang="en-US" i="1">
                        <a:latin typeface="Cambria Math" panose="02040503050406030204" pitchFamily="18" charset="0"/>
                      </a:rPr>
                      <m:t>&lt;</m:t>
                    </m:r>
                    <m:r>
                      <a:rPr lang="en-US" i="1">
                        <a:latin typeface="Cambria Math" panose="02040503050406030204" pitchFamily="18" charset="0"/>
                      </a:rPr>
                      <m:t>𝜌</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𝑛𝑥</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𝛾</m:t>
                        </m:r>
                      </m:e>
                    </m:d>
                    <m:r>
                      <a:rPr lang="en-US" i="1">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𝑟</m:t>
                        </m:r>
                      </m:sub>
                    </m:sSub>
                    <m:r>
                      <a:rPr lang="en-US" i="1">
                        <a:latin typeface="Cambria Math" panose="02040503050406030204" pitchFamily="18" charset="0"/>
                      </a:rPr>
                      <m:t>/4</m:t>
                    </m:r>
                    <m:r>
                      <a:rPr lang="en-US" i="1">
                        <a:latin typeface="Cambria Math" panose="02040503050406030204" pitchFamily="18" charset="0"/>
                      </a:rPr>
                      <m:t>𝜋</m:t>
                    </m:r>
                  </m:oMath>
                </a14:m>
                <a:r>
                  <a:rPr lang="en-US" dirty="0"/>
                  <a:t> where </a:t>
                </a:r>
                <a14:m>
                  <m:oMath xmlns:m="http://schemas.openxmlformats.org/officeDocument/2006/math">
                    <m:r>
                      <a:rPr lang="en-US" i="1">
                        <a:latin typeface="Cambria Math" panose="02040503050406030204" pitchFamily="18" charset="0"/>
                      </a:rPr>
                      <m:t>𝜌</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6</m:t>
                        </m:r>
                        <m:r>
                          <a:rPr lang="en-US" i="1">
                            <a:latin typeface="Cambria Math" panose="02040503050406030204" pitchFamily="18" charset="0"/>
                          </a:rPr>
                          <m:t>𝐷</m:t>
                        </m:r>
                      </m:sub>
                    </m:sSub>
                  </m:oMath>
                </a14:m>
                <a:r>
                  <a:rPr lang="en-US" dirty="0"/>
                  <a:t> is the </a:t>
                </a:r>
                <a:r>
                  <a:rPr lang="en-US" i="1" dirty="0"/>
                  <a:t>Pierce parameter</a:t>
                </a:r>
              </a:p>
              <a:p>
                <a:pPr marL="285750" indent="-285750">
                  <a:buFont typeface="Arial" panose="020B0604020202020204" pitchFamily="34" charset="0"/>
                  <a:buChar char="•"/>
                </a:pPr>
                <a:r>
                  <a:rPr lang="en-US" dirty="0"/>
                  <a:t>Brightness is hard to </a:t>
                </a:r>
                <a:r>
                  <a:rPr lang="en-US" b="1" dirty="0"/>
                  <a:t>preserve</a:t>
                </a:r>
                <a:r>
                  <a:rPr lang="en-US" dirty="0"/>
                  <a:t>: must be high at source and not diluted by the linac</a:t>
                </a:r>
              </a:p>
            </p:txBody>
          </p:sp>
        </mc:Choice>
        <mc:Fallback xmlns="">
          <p:sp>
            <p:nvSpPr>
              <p:cNvPr id="9" name="CasellaDiTesto 8">
                <a:extLst>
                  <a:ext uri="{FF2B5EF4-FFF2-40B4-BE49-F238E27FC236}">
                    <a16:creationId xmlns:a16="http://schemas.microsoft.com/office/drawing/2014/main" id="{8FB635A2-CABF-54A4-65E8-AA34DD2A70BA}"/>
                  </a:ext>
                </a:extLst>
              </p:cNvPr>
              <p:cNvSpPr txBox="1">
                <a:spLocks noRot="1" noChangeAspect="1" noMove="1" noResize="1" noEditPoints="1" noAdjustHandles="1" noChangeArrowheads="1" noChangeShapeType="1" noTextEdit="1"/>
              </p:cNvSpPr>
              <p:nvPr/>
            </p:nvSpPr>
            <p:spPr>
              <a:xfrm>
                <a:off x="128760" y="983097"/>
                <a:ext cx="9741381" cy="1499513"/>
              </a:xfrm>
              <a:prstGeom prst="rect">
                <a:avLst/>
              </a:prstGeom>
              <a:blipFill>
                <a:blip r:embed="rId5"/>
                <a:stretch>
                  <a:fillRect l="-375" t="-2033" r="-438" b="-5691"/>
                </a:stretch>
              </a:blipFill>
            </p:spPr>
            <p:txBody>
              <a:bodyPr/>
              <a:lstStyle/>
              <a:p>
                <a:r>
                  <a:rPr lang="en-US">
                    <a:noFill/>
                  </a:rPr>
                  <a:t> </a:t>
                </a:r>
              </a:p>
            </p:txBody>
          </p:sp>
        </mc:Fallback>
      </mc:AlternateContent>
      <p:pic>
        <p:nvPicPr>
          <p:cNvPr id="10" name="Immagine 9">
            <a:extLst>
              <a:ext uri="{FF2B5EF4-FFF2-40B4-BE49-F238E27FC236}">
                <a16:creationId xmlns:a16="http://schemas.microsoft.com/office/drawing/2014/main" id="{3B40B926-0BCD-5C7E-6D06-81AEF8DADA0D}"/>
              </a:ext>
            </a:extLst>
          </p:cNvPr>
          <p:cNvPicPr>
            <a:picLocks noChangeAspect="1"/>
          </p:cNvPicPr>
          <p:nvPr/>
        </p:nvPicPr>
        <p:blipFill>
          <a:blip r:embed="rId6"/>
          <a:stretch>
            <a:fillRect/>
          </a:stretch>
        </p:blipFill>
        <p:spPr>
          <a:xfrm>
            <a:off x="9950210" y="985194"/>
            <a:ext cx="1869598" cy="1426726"/>
          </a:xfrm>
          <a:prstGeom prst="rect">
            <a:avLst/>
          </a:prstGeom>
        </p:spPr>
      </p:pic>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64F2133D-269D-F8B9-110A-6885ED38D910}"/>
                  </a:ext>
                </a:extLst>
              </p:cNvPr>
              <p:cNvSpPr txBox="1"/>
              <p:nvPr/>
            </p:nvSpPr>
            <p:spPr>
              <a:xfrm>
                <a:off x="128760" y="3506206"/>
                <a:ext cx="6927360" cy="2031325"/>
              </a:xfrm>
              <a:prstGeom prst="rect">
                <a:avLst/>
              </a:prstGeom>
              <a:noFill/>
            </p:spPr>
            <p:txBody>
              <a:bodyPr wrap="square" rtlCol="0">
                <a:spAutoFit/>
              </a:bodyPr>
              <a:lstStyle/>
              <a:p>
                <a:r>
                  <a:rPr lang="en-US" b="1" dirty="0">
                    <a:solidFill>
                      <a:schemeClr val="accent1"/>
                    </a:solidFill>
                  </a:rPr>
                  <a:t>RF photoinjectors: a “recipe” for high brightness </a:t>
                </a:r>
                <a14:m>
                  <m:oMath xmlns:m="http://schemas.openxmlformats.org/officeDocument/2006/math">
                    <m:sSup>
                      <m:sSupPr>
                        <m:ctrlPr>
                          <a:rPr lang="en-US" b="1" i="1" smtClean="0">
                            <a:solidFill>
                              <a:schemeClr val="accent1"/>
                            </a:solidFill>
                            <a:latin typeface="Cambria Math" panose="02040503050406030204" pitchFamily="18" charset="0"/>
                          </a:rPr>
                        </m:ctrlPr>
                      </m:sSupPr>
                      <m:e>
                        <m:r>
                          <a:rPr lang="en-US" b="1" i="1" smtClean="0">
                            <a:solidFill>
                              <a:schemeClr val="accent1"/>
                            </a:solidFill>
                            <a:latin typeface="Cambria Math" panose="02040503050406030204" pitchFamily="18" charset="0"/>
                          </a:rPr>
                          <m:t>𝒆</m:t>
                        </m:r>
                      </m:e>
                      <m:sup>
                        <m:r>
                          <a:rPr lang="en-US" b="1" i="1" smtClean="0">
                            <a:solidFill>
                              <a:schemeClr val="accent1"/>
                            </a:solidFill>
                            <a:latin typeface="Cambria Math" panose="02040503050406030204" pitchFamily="18" charset="0"/>
                          </a:rPr>
                          <m:t>−</m:t>
                        </m:r>
                      </m:sup>
                    </m:sSup>
                  </m:oMath>
                </a14:m>
                <a:r>
                  <a:rPr lang="en-US" b="1" dirty="0">
                    <a:solidFill>
                      <a:schemeClr val="accent1"/>
                    </a:solidFill>
                  </a:rPr>
                  <a:t> beams</a:t>
                </a:r>
              </a:p>
              <a:p>
                <a:pPr marL="285750" indent="-285750">
                  <a:buFont typeface="Arial" panose="020B0604020202020204" pitchFamily="34" charset="0"/>
                  <a:buChar char="•"/>
                </a:pPr>
                <a:r>
                  <a:rPr lang="en-US" b="1" dirty="0"/>
                  <a:t>Photo-emission</a:t>
                </a:r>
                <a:r>
                  <a:rPr lang="en-US" dirty="0"/>
                  <a:t>: UV, sub-</a:t>
                </a:r>
                <a:r>
                  <a:rPr lang="en-US" dirty="0" err="1"/>
                  <a:t>ps</a:t>
                </a:r>
                <a:r>
                  <a:rPr lang="en-US" dirty="0"/>
                  <a:t> laser pulse illuminating a metallic photo-cathode</a:t>
                </a:r>
              </a:p>
              <a:p>
                <a:pPr marL="285750" indent="-285750">
                  <a:buFont typeface="Arial" panose="020B0604020202020204" pitchFamily="34" charset="0"/>
                  <a:buChar char="•"/>
                </a:pPr>
                <a:r>
                  <a:rPr lang="en-US" b="1" dirty="0"/>
                  <a:t>Acceleration</a:t>
                </a:r>
                <a:r>
                  <a:rPr lang="en-US" dirty="0"/>
                  <a:t>: high field multi-cell standing wave RF cavity</a:t>
                </a:r>
              </a:p>
              <a:p>
                <a:pPr marL="285750" indent="-285750">
                  <a:buFont typeface="Arial" panose="020B0604020202020204" pitchFamily="34" charset="0"/>
                  <a:buChar char="•"/>
                </a:pPr>
                <a:r>
                  <a:rPr lang="en-US" b="1" dirty="0"/>
                  <a:t>Focusing</a:t>
                </a:r>
                <a:r>
                  <a:rPr lang="en-US" dirty="0"/>
                  <a:t>: a solenoid magnets controls emittance and </a:t>
                </a:r>
                <a:r>
                  <a:rPr lang="en-US" dirty="0" err="1"/>
                  <a:t>spotsize</a:t>
                </a:r>
                <a:endParaRPr lang="en-US" dirty="0"/>
              </a:p>
              <a:p>
                <a:pPr marL="285750" indent="-285750">
                  <a:buFont typeface="Arial" panose="020B0604020202020204" pitchFamily="34" charset="0"/>
                  <a:buChar char="•"/>
                </a:pPr>
                <a:r>
                  <a:rPr lang="en-US" b="1" dirty="0"/>
                  <a:t>Energy-boost</a:t>
                </a:r>
                <a:r>
                  <a:rPr lang="en-US" dirty="0"/>
                  <a:t>: matching to a linac where the beam experiences gentle focusing and emittance compensation</a:t>
                </a:r>
              </a:p>
            </p:txBody>
          </p:sp>
        </mc:Choice>
        <mc:Fallback xmlns="">
          <p:sp>
            <p:nvSpPr>
              <p:cNvPr id="15" name="CasellaDiTesto 14">
                <a:extLst>
                  <a:ext uri="{FF2B5EF4-FFF2-40B4-BE49-F238E27FC236}">
                    <a16:creationId xmlns:a16="http://schemas.microsoft.com/office/drawing/2014/main" id="{64F2133D-269D-F8B9-110A-6885ED38D910}"/>
                  </a:ext>
                </a:extLst>
              </p:cNvPr>
              <p:cNvSpPr txBox="1">
                <a:spLocks noRot="1" noChangeAspect="1" noMove="1" noResize="1" noEditPoints="1" noAdjustHandles="1" noChangeArrowheads="1" noChangeShapeType="1" noTextEdit="1"/>
              </p:cNvSpPr>
              <p:nvPr/>
            </p:nvSpPr>
            <p:spPr>
              <a:xfrm>
                <a:off x="128760" y="3506206"/>
                <a:ext cx="6927360" cy="2031325"/>
              </a:xfrm>
              <a:prstGeom prst="rect">
                <a:avLst/>
              </a:prstGeom>
              <a:blipFill>
                <a:blip r:embed="rId7"/>
                <a:stretch>
                  <a:fillRect l="-704" t="-1502" r="-176" b="-3904"/>
                </a:stretch>
              </a:blipFill>
            </p:spPr>
            <p:txBody>
              <a:bodyPr/>
              <a:lstStyle/>
              <a:p>
                <a:r>
                  <a:rPr lang="en-US">
                    <a:noFill/>
                  </a:rPr>
                  <a:t> </a:t>
                </a:r>
              </a:p>
            </p:txBody>
          </p:sp>
        </mc:Fallback>
      </mc:AlternateContent>
      <p:pic>
        <p:nvPicPr>
          <p:cNvPr id="21" name="Immagine 20">
            <a:extLst>
              <a:ext uri="{FF2B5EF4-FFF2-40B4-BE49-F238E27FC236}">
                <a16:creationId xmlns:a16="http://schemas.microsoft.com/office/drawing/2014/main" id="{0AE0F9FA-8506-CAF3-D6A4-A443B3FAC6DA}"/>
              </a:ext>
            </a:extLst>
          </p:cNvPr>
          <p:cNvPicPr>
            <a:picLocks noChangeAspect="1"/>
          </p:cNvPicPr>
          <p:nvPr/>
        </p:nvPicPr>
        <p:blipFill>
          <a:blip r:embed="rId8"/>
          <a:stretch>
            <a:fillRect/>
          </a:stretch>
        </p:blipFill>
        <p:spPr>
          <a:xfrm>
            <a:off x="7148147" y="3506205"/>
            <a:ext cx="4942253" cy="1814449"/>
          </a:xfrm>
          <a:prstGeom prst="rect">
            <a:avLst/>
          </a:prstGeom>
        </p:spPr>
      </p:pic>
      <p:pic>
        <p:nvPicPr>
          <p:cNvPr id="25" name="Immagine 24">
            <a:extLst>
              <a:ext uri="{FF2B5EF4-FFF2-40B4-BE49-F238E27FC236}">
                <a16:creationId xmlns:a16="http://schemas.microsoft.com/office/drawing/2014/main" id="{19BDD5D6-807C-E413-23BF-5EF0645331A3}"/>
              </a:ext>
            </a:extLst>
          </p:cNvPr>
          <p:cNvPicPr>
            <a:picLocks noChangeAspect="1"/>
          </p:cNvPicPr>
          <p:nvPr/>
        </p:nvPicPr>
        <p:blipFill>
          <a:blip r:embed="rId9"/>
          <a:stretch>
            <a:fillRect/>
          </a:stretch>
        </p:blipFill>
        <p:spPr>
          <a:xfrm>
            <a:off x="493801" y="5701158"/>
            <a:ext cx="2917477" cy="671867"/>
          </a:xfrm>
          <a:prstGeom prst="rect">
            <a:avLst/>
          </a:prstGeom>
        </p:spPr>
      </p:pic>
      <p:pic>
        <p:nvPicPr>
          <p:cNvPr id="27" name="Immagine 26">
            <a:extLst>
              <a:ext uri="{FF2B5EF4-FFF2-40B4-BE49-F238E27FC236}">
                <a16:creationId xmlns:a16="http://schemas.microsoft.com/office/drawing/2014/main" id="{9DDAC00C-4FF8-CA43-112F-5A7BEACE275A}"/>
              </a:ext>
            </a:extLst>
          </p:cNvPr>
          <p:cNvPicPr>
            <a:picLocks noChangeAspect="1"/>
          </p:cNvPicPr>
          <p:nvPr/>
        </p:nvPicPr>
        <p:blipFill>
          <a:blip r:embed="rId10"/>
          <a:stretch>
            <a:fillRect/>
          </a:stretch>
        </p:blipFill>
        <p:spPr>
          <a:xfrm>
            <a:off x="3925566" y="5695320"/>
            <a:ext cx="3048501" cy="559415"/>
          </a:xfrm>
          <a:prstGeom prst="rect">
            <a:avLst/>
          </a:prstGeom>
        </p:spPr>
      </p:pic>
    </p:spTree>
    <p:extLst>
      <p:ext uri="{BB962C8B-B14F-4D97-AF65-F5344CB8AC3E}">
        <p14:creationId xmlns:p14="http://schemas.microsoft.com/office/powerpoint/2010/main" val="28530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8F692E1-185D-0D64-2367-8439C9E0FBE4}"/>
              </a:ext>
            </a:extLst>
          </p:cNvPr>
          <p:cNvSpPr>
            <a:spLocks noGrp="1"/>
          </p:cNvSpPr>
          <p:nvPr>
            <p:ph type="dt" sz="half" idx="10"/>
          </p:nvPr>
        </p:nvSpPr>
        <p:spPr/>
        <p:txBody>
          <a:bodyPr/>
          <a:lstStyle/>
          <a:p>
            <a:fld id="{93A48596-C7EC-364A-8791-84239986D633}" type="datetime1">
              <a:rPr lang="en-US" smtClean="0"/>
              <a:t>10/12/2023</a:t>
            </a:fld>
            <a:endParaRPr lang="en-US"/>
          </a:p>
        </p:txBody>
      </p:sp>
      <p:sp>
        <p:nvSpPr>
          <p:cNvPr id="3" name="Segnaposto piè di pagina 2">
            <a:extLst>
              <a:ext uri="{FF2B5EF4-FFF2-40B4-BE49-F238E27FC236}">
                <a16:creationId xmlns:a16="http://schemas.microsoft.com/office/drawing/2014/main" id="{4B0482D6-326A-832B-5B7B-37072BAF4B3A}"/>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AE84972B-FC2E-30FE-1EB8-8BAB547622A5}"/>
              </a:ext>
            </a:extLst>
          </p:cNvPr>
          <p:cNvSpPr>
            <a:spLocks noGrp="1"/>
          </p:cNvSpPr>
          <p:nvPr>
            <p:ph type="sldNum" sz="quarter" idx="12"/>
          </p:nvPr>
        </p:nvSpPr>
        <p:spPr/>
        <p:txBody>
          <a:bodyPr/>
          <a:lstStyle/>
          <a:p>
            <a:fld id="{921CBE81-14BD-7343-B359-01BCBA3179F9}" type="slidenum">
              <a:rPr lang="en-US" smtClean="0"/>
              <a:t>29</a:t>
            </a:fld>
            <a:endParaRPr lang="en-US"/>
          </a:p>
        </p:txBody>
      </p:sp>
      <p:pic>
        <p:nvPicPr>
          <p:cNvPr id="5" name="Immagine 4">
            <a:extLst>
              <a:ext uri="{FF2B5EF4-FFF2-40B4-BE49-F238E27FC236}">
                <a16:creationId xmlns:a16="http://schemas.microsoft.com/office/drawing/2014/main" id="{90194017-AAC7-7A0C-F127-7B6D4CBA8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3447" y="3327399"/>
            <a:ext cx="582122" cy="1179857"/>
          </a:xfrm>
          <a:prstGeom prst="rect">
            <a:avLst/>
          </a:prstGeom>
        </p:spPr>
      </p:pic>
      <p:sp>
        <p:nvSpPr>
          <p:cNvPr id="7" name="CasellaDiTesto 6">
            <a:extLst>
              <a:ext uri="{FF2B5EF4-FFF2-40B4-BE49-F238E27FC236}">
                <a16:creationId xmlns:a16="http://schemas.microsoft.com/office/drawing/2014/main" id="{E5C8AFD2-8FA6-56F6-A7B8-40C283482228}"/>
              </a:ext>
            </a:extLst>
          </p:cNvPr>
          <p:cNvSpPr txBox="1"/>
          <p:nvPr/>
        </p:nvSpPr>
        <p:spPr>
          <a:xfrm>
            <a:off x="6705869" y="2960762"/>
            <a:ext cx="3347933" cy="1862048"/>
          </a:xfrm>
          <a:prstGeom prst="rect">
            <a:avLst/>
          </a:prstGeom>
          <a:noFill/>
        </p:spPr>
        <p:txBody>
          <a:bodyPr wrap="square" rtlCol="0">
            <a:spAutoFit/>
          </a:bodyPr>
          <a:lstStyle/>
          <a:p>
            <a:r>
              <a:rPr lang="it-IT" sz="11500" dirty="0">
                <a:solidFill>
                  <a:schemeClr val="accent2"/>
                </a:solidFill>
                <a:latin typeface="Bahnschrift Condensed" panose="020B0502040204020203" pitchFamily="34" charset="0"/>
              </a:rPr>
              <a:t>LES</a:t>
            </a:r>
            <a:endParaRPr lang="en-US" sz="11500" dirty="0">
              <a:solidFill>
                <a:schemeClr val="accent2"/>
              </a:solidFill>
              <a:latin typeface="Bahnschrift Condensed" panose="020B0502040204020203" pitchFamily="34" charset="0"/>
            </a:endParaRPr>
          </a:p>
        </p:txBody>
      </p:sp>
      <p:sp>
        <p:nvSpPr>
          <p:cNvPr id="8" name="CasellaDiTesto 7">
            <a:extLst>
              <a:ext uri="{FF2B5EF4-FFF2-40B4-BE49-F238E27FC236}">
                <a16:creationId xmlns:a16="http://schemas.microsoft.com/office/drawing/2014/main" id="{B4037A22-1AED-E0BD-789C-64EE3F5BDA08}"/>
              </a:ext>
            </a:extLst>
          </p:cNvPr>
          <p:cNvSpPr txBox="1"/>
          <p:nvPr/>
        </p:nvSpPr>
        <p:spPr>
          <a:xfrm>
            <a:off x="5213781" y="2962357"/>
            <a:ext cx="1095848" cy="1862048"/>
          </a:xfrm>
          <a:prstGeom prst="rect">
            <a:avLst/>
          </a:prstGeom>
          <a:noFill/>
        </p:spPr>
        <p:txBody>
          <a:bodyPr wrap="square" rtlCol="0">
            <a:spAutoFit/>
          </a:bodyPr>
          <a:lstStyle/>
          <a:p>
            <a:r>
              <a:rPr lang="it-IT" sz="11500" dirty="0">
                <a:solidFill>
                  <a:schemeClr val="accent2"/>
                </a:solidFill>
                <a:latin typeface="Bahnschrift Condensed" panose="020B0502040204020203" pitchFamily="34" charset="0"/>
              </a:rPr>
              <a:t>M</a:t>
            </a:r>
            <a:endParaRPr lang="en-US" sz="11500" dirty="0">
              <a:solidFill>
                <a:schemeClr val="accent2"/>
              </a:solidFill>
              <a:latin typeface="Bahnschrift Condensed" panose="020B0502040204020203" pitchFamily="34" charset="0"/>
            </a:endParaRPr>
          </a:p>
        </p:txBody>
      </p:sp>
    </p:spTree>
    <p:extLst>
      <p:ext uri="{BB962C8B-B14F-4D97-AF65-F5344CB8AC3E}">
        <p14:creationId xmlns:p14="http://schemas.microsoft.com/office/powerpoint/2010/main" val="218297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8F545-C8F3-4A27-B4AE-964F0A1A7BDE}"/>
              </a:ext>
            </a:extLst>
          </p:cNvPr>
          <p:cNvSpPr>
            <a:spLocks noGrp="1"/>
          </p:cNvSpPr>
          <p:nvPr>
            <p:ph type="title"/>
          </p:nvPr>
        </p:nvSpPr>
        <p:spPr/>
        <p:txBody>
          <a:bodyPr/>
          <a:lstStyle/>
          <a:p>
            <a:r>
              <a:rPr lang="en-US" dirty="0">
                <a:latin typeface="+mn-lt"/>
              </a:rPr>
              <a:t>Cryogenic RF Initiatives</a:t>
            </a:r>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D2E22531-E474-40B8-8FF8-C99AECFAB550}"/>
                  </a:ext>
                </a:extLst>
              </p:cNvPr>
              <p:cNvSpPr txBox="1"/>
              <p:nvPr/>
            </p:nvSpPr>
            <p:spPr>
              <a:xfrm>
                <a:off x="238646" y="1069988"/>
                <a:ext cx="10922000" cy="1200329"/>
              </a:xfrm>
              <a:prstGeom prst="rect">
                <a:avLst/>
              </a:prstGeom>
              <a:noFill/>
            </p:spPr>
            <p:txBody>
              <a:bodyPr wrap="square">
                <a:spAutoFit/>
              </a:bodyPr>
              <a:lstStyle/>
              <a:p>
                <a:pPr marL="285750" indent="-285750">
                  <a:buFont typeface="Arial" panose="020B0604020202020204" pitchFamily="34" charset="0"/>
                  <a:buChar char="•"/>
                </a:pPr>
                <a:r>
                  <a:rPr lang="en-US" dirty="0"/>
                  <a:t>Scientific collaboration of research institutes in the fields of </a:t>
                </a:r>
                <a:r>
                  <a:rPr lang="en-US" b="1" dirty="0"/>
                  <a:t>accelerators</a:t>
                </a:r>
                <a:r>
                  <a:rPr lang="en-US" dirty="0"/>
                  <a:t> and </a:t>
                </a:r>
                <a:r>
                  <a:rPr lang="en-US" b="1" dirty="0"/>
                  <a:t>beam physics</a:t>
                </a:r>
              </a:p>
              <a:p>
                <a:pPr marL="285750" indent="-285750">
                  <a:buFont typeface="Arial" panose="020B0604020202020204" pitchFamily="34" charset="0"/>
                  <a:buChar char="•"/>
                </a:pPr>
                <a:r>
                  <a:rPr lang="en-US" dirty="0"/>
                  <a:t>Interest in </a:t>
                </a:r>
                <a:r>
                  <a:rPr lang="en-US" b="1" dirty="0"/>
                  <a:t>high brightness</a:t>
                </a:r>
                <a:r>
                  <a:rPr lang="en-US" dirty="0"/>
                  <a:t> electron linac-based facilities exploiting </a:t>
                </a:r>
                <a:r>
                  <a:rPr lang="en-US" i="1" dirty="0"/>
                  <a:t>advanced accelerator concepts</a:t>
                </a:r>
              </a:p>
              <a:p>
                <a:pPr marL="742950" lvl="1" indent="-285750">
                  <a:buFont typeface="Wingdings" panose="05000000000000000000" pitchFamily="2" charset="2"/>
                  <a:buChar char="q"/>
                </a:pPr>
                <a:r>
                  <a:rPr lang="en-US" dirty="0"/>
                  <a:t>Compact, high brilliance </a:t>
                </a:r>
                <a:r>
                  <a:rPr lang="en-US" b="1" dirty="0"/>
                  <a:t>radiation sources</a:t>
                </a:r>
                <a:r>
                  <a:rPr lang="en-US" dirty="0"/>
                  <a:t> (FEL, ICS)</a:t>
                </a:r>
              </a:p>
              <a:p>
                <a:pPr marL="742950" lvl="1" indent="-285750">
                  <a:buFont typeface="Wingdings" panose="05000000000000000000" pitchFamily="2" charset="2"/>
                  <a:buChar char="q"/>
                </a:pPr>
                <a:r>
                  <a:rPr lang="en-US" dirty="0"/>
                  <a:t>High luminosity </a:t>
                </a:r>
                <a14:m>
                  <m:oMath xmlns:m="http://schemas.openxmlformats.org/officeDocument/2006/math">
                    <m:sSup>
                      <m:sSupPr>
                        <m:ctrlPr>
                          <a:rPr lang="it-IT" b="0" i="1" dirty="0" smtClean="0">
                            <a:latin typeface="Cambria Math" panose="02040503050406030204" pitchFamily="18" charset="0"/>
                          </a:rPr>
                        </m:ctrlPr>
                      </m:sSupPr>
                      <m:e>
                        <m:r>
                          <a:rPr lang="en-US" i="1" dirty="0" smtClean="0">
                            <a:latin typeface="Cambria Math" panose="02040503050406030204" pitchFamily="18" charset="0"/>
                          </a:rPr>
                          <m:t>𝑒</m:t>
                        </m:r>
                      </m:e>
                      <m:sup>
                        <m:r>
                          <a:rPr lang="it-IT" b="0" i="1" dirty="0" smtClean="0">
                            <a:latin typeface="Cambria Math" panose="02040503050406030204" pitchFamily="18" charset="0"/>
                          </a:rPr>
                          <m:t>+</m:t>
                        </m:r>
                      </m:sup>
                    </m:sSup>
                    <m:sSup>
                      <m:sSupPr>
                        <m:ctrlPr>
                          <a:rPr lang="it-IT" b="0" i="1" dirty="0" smtClean="0">
                            <a:latin typeface="Cambria Math" panose="02040503050406030204" pitchFamily="18" charset="0"/>
                          </a:rPr>
                        </m:ctrlPr>
                      </m:sSupPr>
                      <m:e>
                        <m:r>
                          <a:rPr lang="en-US" i="1" dirty="0" smtClean="0">
                            <a:latin typeface="Cambria Math" panose="02040503050406030204" pitchFamily="18" charset="0"/>
                          </a:rPr>
                          <m:t>𝑒</m:t>
                        </m:r>
                      </m:e>
                      <m:sup>
                        <m:r>
                          <a:rPr lang="it-IT" b="0" i="1" dirty="0" smtClean="0">
                            <a:latin typeface="Cambria Math" panose="02040503050406030204" pitchFamily="18" charset="0"/>
                          </a:rPr>
                          <m:t>−</m:t>
                        </m:r>
                      </m:sup>
                    </m:sSup>
                  </m:oMath>
                </a14:m>
                <a:r>
                  <a:rPr lang="en-US" dirty="0"/>
                  <a:t> </a:t>
                </a:r>
                <a:r>
                  <a:rPr lang="en-US" b="1" dirty="0"/>
                  <a:t>linear colliders </a:t>
                </a:r>
                <a:r>
                  <a:rPr lang="en-US" dirty="0"/>
                  <a:t>for HEP</a:t>
                </a:r>
                <a:endParaRPr lang="en-US" i="1" dirty="0"/>
              </a:p>
            </p:txBody>
          </p:sp>
        </mc:Choice>
        <mc:Fallback xmlns="">
          <p:sp>
            <p:nvSpPr>
              <p:cNvPr id="6" name="CasellaDiTesto 5">
                <a:extLst>
                  <a:ext uri="{FF2B5EF4-FFF2-40B4-BE49-F238E27FC236}">
                    <a16:creationId xmlns:a16="http://schemas.microsoft.com/office/drawing/2014/main" id="{D2E22531-E474-40B8-8FF8-C99AECFAB550}"/>
                  </a:ext>
                </a:extLst>
              </p:cNvPr>
              <p:cNvSpPr txBox="1">
                <a:spLocks noRot="1" noChangeAspect="1" noMove="1" noResize="1" noEditPoints="1" noAdjustHandles="1" noChangeArrowheads="1" noChangeShapeType="1" noTextEdit="1"/>
              </p:cNvSpPr>
              <p:nvPr/>
            </p:nvSpPr>
            <p:spPr>
              <a:xfrm>
                <a:off x="238646" y="1069988"/>
                <a:ext cx="10922000" cy="1200329"/>
              </a:xfrm>
              <a:prstGeom prst="rect">
                <a:avLst/>
              </a:prstGeom>
              <a:blipFill>
                <a:blip r:embed="rId3"/>
                <a:stretch>
                  <a:fillRect l="-335" t="-3061" b="-7653"/>
                </a:stretch>
              </a:blipFill>
            </p:spPr>
            <p:txBody>
              <a:bodyPr/>
              <a:lstStyle/>
              <a:p>
                <a:r>
                  <a:rPr lang="en-US">
                    <a:noFill/>
                  </a:rPr>
                  <a:t> </a:t>
                </a:r>
              </a:p>
            </p:txBody>
          </p:sp>
        </mc:Fallback>
      </mc:AlternateContent>
      <p:sp>
        <p:nvSpPr>
          <p:cNvPr id="22" name="Segnaposto numero diapositiva 21">
            <a:extLst>
              <a:ext uri="{FF2B5EF4-FFF2-40B4-BE49-F238E27FC236}">
                <a16:creationId xmlns:a16="http://schemas.microsoft.com/office/drawing/2014/main" id="{99214780-D71B-4EDA-B5B5-AEE53E54C985}"/>
              </a:ext>
            </a:extLst>
          </p:cNvPr>
          <p:cNvSpPr>
            <a:spLocks noGrp="1"/>
          </p:cNvSpPr>
          <p:nvPr>
            <p:ph type="sldNum" sz="quarter" idx="12"/>
          </p:nvPr>
        </p:nvSpPr>
        <p:spPr/>
        <p:txBody>
          <a:bodyPr/>
          <a:lstStyle/>
          <a:p>
            <a:fld id="{62EE6E3B-1986-4A06-9D04-53EACBB36779}" type="slidenum">
              <a:rPr lang="en-US" smtClean="0"/>
              <a:t>3</a:t>
            </a:fld>
            <a:endParaRPr lang="en-US"/>
          </a:p>
        </p:txBody>
      </p:sp>
      <p:pic>
        <p:nvPicPr>
          <p:cNvPr id="3" name="Immagine 2"/>
          <p:cNvPicPr>
            <a:picLocks noChangeAspect="1"/>
          </p:cNvPicPr>
          <p:nvPr/>
        </p:nvPicPr>
        <p:blipFill>
          <a:blip r:embed="rId4"/>
          <a:stretch>
            <a:fillRect/>
          </a:stretch>
        </p:blipFill>
        <p:spPr>
          <a:xfrm>
            <a:off x="6803038" y="1786162"/>
            <a:ext cx="5287362" cy="402170"/>
          </a:xfrm>
          <a:prstGeom prst="rect">
            <a:avLst/>
          </a:prstGeom>
        </p:spPr>
      </p:pic>
      <p:pic>
        <p:nvPicPr>
          <p:cNvPr id="4" name="Immagine 3"/>
          <p:cNvPicPr>
            <a:picLocks noChangeAspect="1"/>
          </p:cNvPicPr>
          <p:nvPr/>
        </p:nvPicPr>
        <p:blipFill>
          <a:blip r:embed="rId5"/>
          <a:stretch>
            <a:fillRect/>
          </a:stretch>
        </p:blipFill>
        <p:spPr>
          <a:xfrm>
            <a:off x="6850351" y="2188332"/>
            <a:ext cx="5240049" cy="431742"/>
          </a:xfrm>
          <a:prstGeom prst="rect">
            <a:avLst/>
          </a:prstGeom>
        </p:spPr>
      </p:pic>
      <p:pic>
        <p:nvPicPr>
          <p:cNvPr id="7" name="Immagine 6">
            <a:extLst>
              <a:ext uri="{FF2B5EF4-FFF2-40B4-BE49-F238E27FC236}">
                <a16:creationId xmlns:a16="http://schemas.microsoft.com/office/drawing/2014/main" id="{43CFA8AA-F1CE-4E7E-BAFA-5E6523DBB1E9}"/>
              </a:ext>
            </a:extLst>
          </p:cNvPr>
          <p:cNvPicPr>
            <a:picLocks noChangeAspect="1"/>
          </p:cNvPicPr>
          <p:nvPr/>
        </p:nvPicPr>
        <p:blipFill>
          <a:blip r:embed="rId6"/>
          <a:stretch>
            <a:fillRect/>
          </a:stretch>
        </p:blipFill>
        <p:spPr>
          <a:xfrm>
            <a:off x="122534" y="4752554"/>
            <a:ext cx="2120511" cy="747333"/>
          </a:xfrm>
          <a:prstGeom prst="rect">
            <a:avLst/>
          </a:prstGeom>
        </p:spPr>
      </p:pic>
      <p:pic>
        <p:nvPicPr>
          <p:cNvPr id="8" name="Immagine 7">
            <a:extLst>
              <a:ext uri="{FF2B5EF4-FFF2-40B4-BE49-F238E27FC236}">
                <a16:creationId xmlns:a16="http://schemas.microsoft.com/office/drawing/2014/main" id="{2E40F630-CCE1-D7D8-B03E-3EE805F84BBA}"/>
              </a:ext>
            </a:extLst>
          </p:cNvPr>
          <p:cNvPicPr>
            <a:picLocks noChangeAspect="1"/>
          </p:cNvPicPr>
          <p:nvPr/>
        </p:nvPicPr>
        <p:blipFill>
          <a:blip r:embed="rId7"/>
          <a:stretch>
            <a:fillRect/>
          </a:stretch>
        </p:blipFill>
        <p:spPr>
          <a:xfrm>
            <a:off x="59734" y="5788012"/>
            <a:ext cx="2961754" cy="351691"/>
          </a:xfrm>
          <a:prstGeom prst="rect">
            <a:avLst/>
          </a:prstGeom>
        </p:spPr>
      </p:pic>
      <p:pic>
        <p:nvPicPr>
          <p:cNvPr id="9" name="Immagine 8">
            <a:extLst>
              <a:ext uri="{FF2B5EF4-FFF2-40B4-BE49-F238E27FC236}">
                <a16:creationId xmlns:a16="http://schemas.microsoft.com/office/drawing/2014/main" id="{512016AA-6D50-7705-EC11-7022CA9E3C32}"/>
              </a:ext>
            </a:extLst>
          </p:cNvPr>
          <p:cNvPicPr>
            <a:picLocks noChangeAspect="1"/>
          </p:cNvPicPr>
          <p:nvPr/>
        </p:nvPicPr>
        <p:blipFill>
          <a:blip r:embed="rId8"/>
          <a:stretch>
            <a:fillRect/>
          </a:stretch>
        </p:blipFill>
        <p:spPr>
          <a:xfrm>
            <a:off x="3540176" y="4402086"/>
            <a:ext cx="2507622" cy="1589094"/>
          </a:xfrm>
          <a:prstGeom prst="rect">
            <a:avLst/>
          </a:prstGeom>
        </p:spPr>
      </p:pic>
      <p:pic>
        <p:nvPicPr>
          <p:cNvPr id="11" name="Immagine 10">
            <a:extLst>
              <a:ext uri="{FF2B5EF4-FFF2-40B4-BE49-F238E27FC236}">
                <a16:creationId xmlns:a16="http://schemas.microsoft.com/office/drawing/2014/main" id="{51086E56-88AE-331E-972E-89A2F8678431}"/>
              </a:ext>
            </a:extLst>
          </p:cNvPr>
          <p:cNvPicPr>
            <a:picLocks noChangeAspect="1"/>
          </p:cNvPicPr>
          <p:nvPr/>
        </p:nvPicPr>
        <p:blipFill>
          <a:blip r:embed="rId9"/>
          <a:stretch>
            <a:fillRect/>
          </a:stretch>
        </p:blipFill>
        <p:spPr>
          <a:xfrm>
            <a:off x="3568162" y="6051130"/>
            <a:ext cx="2346162" cy="351692"/>
          </a:xfrm>
          <a:prstGeom prst="rect">
            <a:avLst/>
          </a:prstGeom>
        </p:spPr>
      </p:pic>
      <p:pic>
        <p:nvPicPr>
          <p:cNvPr id="12" name="Immagine 11">
            <a:extLst>
              <a:ext uri="{FF2B5EF4-FFF2-40B4-BE49-F238E27FC236}">
                <a16:creationId xmlns:a16="http://schemas.microsoft.com/office/drawing/2014/main" id="{B83A30A9-4912-D0BC-D5CC-09BF6B87F27D}"/>
              </a:ext>
            </a:extLst>
          </p:cNvPr>
          <p:cNvPicPr>
            <a:picLocks noChangeAspect="1"/>
          </p:cNvPicPr>
          <p:nvPr/>
        </p:nvPicPr>
        <p:blipFill>
          <a:blip r:embed="rId10"/>
          <a:stretch>
            <a:fillRect/>
          </a:stretch>
        </p:blipFill>
        <p:spPr>
          <a:xfrm>
            <a:off x="2307771" y="4798338"/>
            <a:ext cx="1087248" cy="671067"/>
          </a:xfrm>
          <a:prstGeom prst="rect">
            <a:avLst/>
          </a:prstGeom>
        </p:spPr>
      </p:pic>
      <p:pic>
        <p:nvPicPr>
          <p:cNvPr id="13" name="Immagine 12">
            <a:extLst>
              <a:ext uri="{FF2B5EF4-FFF2-40B4-BE49-F238E27FC236}">
                <a16:creationId xmlns:a16="http://schemas.microsoft.com/office/drawing/2014/main" id="{A5A66FA1-93AD-E2C3-18E7-F99BC756FD2D}"/>
              </a:ext>
            </a:extLst>
          </p:cNvPr>
          <p:cNvPicPr>
            <a:picLocks noChangeAspect="1"/>
          </p:cNvPicPr>
          <p:nvPr/>
        </p:nvPicPr>
        <p:blipFill>
          <a:blip r:embed="rId11"/>
          <a:stretch>
            <a:fillRect/>
          </a:stretch>
        </p:blipFill>
        <p:spPr>
          <a:xfrm>
            <a:off x="34529" y="6188181"/>
            <a:ext cx="3414228" cy="238370"/>
          </a:xfrm>
          <a:prstGeom prst="rect">
            <a:avLst/>
          </a:prstGeom>
        </p:spPr>
      </p:pic>
      <p:cxnSp>
        <p:nvCxnSpPr>
          <p:cNvPr id="16" name="Connettore 1 14">
            <a:extLst>
              <a:ext uri="{FF2B5EF4-FFF2-40B4-BE49-F238E27FC236}">
                <a16:creationId xmlns:a16="http://schemas.microsoft.com/office/drawing/2014/main" id="{301A729C-4B72-3825-EF26-527E1AC91583}"/>
              </a:ext>
            </a:extLst>
          </p:cNvPr>
          <p:cNvCxnSpPr/>
          <p:nvPr/>
        </p:nvCxnSpPr>
        <p:spPr>
          <a:xfrm flipH="1" flipV="1">
            <a:off x="6144203" y="2835724"/>
            <a:ext cx="33088" cy="346699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Immagine 16">
            <a:extLst>
              <a:ext uri="{FF2B5EF4-FFF2-40B4-BE49-F238E27FC236}">
                <a16:creationId xmlns:a16="http://schemas.microsoft.com/office/drawing/2014/main" id="{9334B490-0509-B508-B5CB-EA2A1BC1C3D1}"/>
              </a:ext>
            </a:extLst>
          </p:cNvPr>
          <p:cNvPicPr>
            <a:picLocks noChangeAspect="1"/>
          </p:cNvPicPr>
          <p:nvPr/>
        </p:nvPicPr>
        <p:blipFill>
          <a:blip r:embed="rId12"/>
          <a:stretch>
            <a:fillRect/>
          </a:stretch>
        </p:blipFill>
        <p:spPr>
          <a:xfrm>
            <a:off x="6393683" y="4412048"/>
            <a:ext cx="2689931" cy="1543589"/>
          </a:xfrm>
          <a:prstGeom prst="rect">
            <a:avLst/>
          </a:prstGeom>
        </p:spPr>
      </p:pic>
      <p:pic>
        <p:nvPicPr>
          <p:cNvPr id="18" name="Immagine 17">
            <a:extLst>
              <a:ext uri="{FF2B5EF4-FFF2-40B4-BE49-F238E27FC236}">
                <a16:creationId xmlns:a16="http://schemas.microsoft.com/office/drawing/2014/main" id="{48B372CB-91ED-32EC-35ED-79A6E568B4E1}"/>
              </a:ext>
            </a:extLst>
          </p:cNvPr>
          <p:cNvPicPr>
            <a:picLocks noChangeAspect="1"/>
          </p:cNvPicPr>
          <p:nvPr/>
        </p:nvPicPr>
        <p:blipFill>
          <a:blip r:embed="rId13"/>
          <a:stretch>
            <a:fillRect/>
          </a:stretch>
        </p:blipFill>
        <p:spPr>
          <a:xfrm>
            <a:off x="6302971" y="6058197"/>
            <a:ext cx="2834925" cy="232051"/>
          </a:xfrm>
          <a:prstGeom prst="rect">
            <a:avLst/>
          </a:prstGeom>
        </p:spPr>
      </p:pic>
      <p:pic>
        <p:nvPicPr>
          <p:cNvPr id="19" name="Immagine 18">
            <a:extLst>
              <a:ext uri="{FF2B5EF4-FFF2-40B4-BE49-F238E27FC236}">
                <a16:creationId xmlns:a16="http://schemas.microsoft.com/office/drawing/2014/main" id="{7543EF9D-9815-DD14-4689-5B1B5D8648CA}"/>
              </a:ext>
            </a:extLst>
          </p:cNvPr>
          <p:cNvPicPr>
            <a:picLocks noChangeAspect="1"/>
          </p:cNvPicPr>
          <p:nvPr/>
        </p:nvPicPr>
        <p:blipFill>
          <a:blip r:embed="rId14"/>
          <a:stretch>
            <a:fillRect/>
          </a:stretch>
        </p:blipFill>
        <p:spPr>
          <a:xfrm>
            <a:off x="9300006" y="4582565"/>
            <a:ext cx="2689931" cy="945960"/>
          </a:xfrm>
          <a:prstGeom prst="rect">
            <a:avLst/>
          </a:prstGeom>
        </p:spPr>
      </p:pic>
      <p:pic>
        <p:nvPicPr>
          <p:cNvPr id="21" name="Immagine 20">
            <a:extLst>
              <a:ext uri="{FF2B5EF4-FFF2-40B4-BE49-F238E27FC236}">
                <a16:creationId xmlns:a16="http://schemas.microsoft.com/office/drawing/2014/main" id="{E81A96B4-13E3-70C0-0490-1FAD13CCE4C9}"/>
              </a:ext>
            </a:extLst>
          </p:cNvPr>
          <p:cNvPicPr>
            <a:picLocks noChangeAspect="1"/>
          </p:cNvPicPr>
          <p:nvPr/>
        </p:nvPicPr>
        <p:blipFill>
          <a:blip r:embed="rId15"/>
          <a:stretch>
            <a:fillRect/>
          </a:stretch>
        </p:blipFill>
        <p:spPr>
          <a:xfrm>
            <a:off x="9527713" y="6089231"/>
            <a:ext cx="2629758" cy="136116"/>
          </a:xfrm>
          <a:prstGeom prst="rect">
            <a:avLst/>
          </a:prstGeom>
        </p:spPr>
      </p:pic>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674AB586-28CE-F5A3-F42C-30F7C57EA1C8}"/>
                  </a:ext>
                </a:extLst>
              </p:cNvPr>
              <p:cNvSpPr txBox="1"/>
              <p:nvPr/>
            </p:nvSpPr>
            <p:spPr>
              <a:xfrm>
                <a:off x="6192405" y="2791262"/>
                <a:ext cx="6323445" cy="1483548"/>
              </a:xfrm>
              <a:prstGeom prst="rect">
                <a:avLst/>
              </a:prstGeom>
              <a:noFill/>
            </p:spPr>
            <p:txBody>
              <a:bodyPr wrap="square" rtlCol="0">
                <a:spAutoFit/>
              </a:bodyPr>
              <a:lstStyle/>
              <a:p>
                <a:r>
                  <a:rPr lang="en-US" b="1" dirty="0">
                    <a:solidFill>
                      <a:schemeClr val="accent1"/>
                    </a:solidFill>
                  </a:rPr>
                  <a:t>Main initiatives</a:t>
                </a:r>
              </a:p>
              <a:p>
                <a:pPr marL="285750" indent="-285750">
                  <a:buFont typeface="Arial" panose="020B0604020202020204" pitchFamily="34" charset="0"/>
                  <a:buChar char="•"/>
                </a:pPr>
                <a:r>
                  <a:rPr lang="en-US" dirty="0"/>
                  <a:t>Ultra-Compact X-rays Free Electron Laser (</a:t>
                </a:r>
                <a:r>
                  <a:rPr lang="it-IT" b="1" dirty="0"/>
                  <a:t>UC-XFEL</a:t>
                </a:r>
                <a:r>
                  <a:rPr lang="en-US" dirty="0"/>
                  <a:t>): new paradigm for university-scale facilities</a:t>
                </a:r>
              </a:p>
              <a:p>
                <a:pPr marL="285750" indent="-285750">
                  <a:buFont typeface="Arial" panose="020B0604020202020204" pitchFamily="34" charset="0"/>
                  <a:buChar char="•"/>
                </a:pPr>
                <a:r>
                  <a:rPr lang="en-US" dirty="0"/>
                  <a:t>Cool Copper Collider (</a:t>
                </a:r>
                <a14:m>
                  <m:oMath xmlns:m="http://schemas.openxmlformats.org/officeDocument/2006/math">
                    <m:sSup>
                      <m:sSupPr>
                        <m:ctrlPr>
                          <a:rPr lang="it-IT" b="1" i="1" smtClean="0">
                            <a:latin typeface="Cambria Math" panose="02040503050406030204" pitchFamily="18" charset="0"/>
                          </a:rPr>
                        </m:ctrlPr>
                      </m:sSupPr>
                      <m:e>
                        <m:r>
                          <a:rPr lang="it-IT" b="1" i="0" smtClean="0">
                            <a:latin typeface="Cambria Math" panose="02040503050406030204" pitchFamily="18" charset="0"/>
                          </a:rPr>
                          <m:t>𝐂</m:t>
                        </m:r>
                      </m:e>
                      <m:sup>
                        <m:r>
                          <a:rPr lang="it-IT" b="1" i="0" smtClean="0">
                            <a:latin typeface="Cambria Math" panose="02040503050406030204" pitchFamily="18" charset="0"/>
                          </a:rPr>
                          <m:t>𝟑</m:t>
                        </m:r>
                      </m:sup>
                    </m:sSup>
                  </m:oMath>
                </a14:m>
                <a:r>
                  <a:rPr lang="en-US" dirty="0"/>
                  <a:t>): based on C-band (</a:t>
                </a:r>
                <a14:m>
                  <m:oMath xmlns:m="http://schemas.openxmlformats.org/officeDocument/2006/math">
                    <m:r>
                      <a:rPr lang="it-IT" b="0" i="1" dirty="0" smtClean="0">
                        <a:latin typeface="Cambria Math" panose="02040503050406030204" pitchFamily="18" charset="0"/>
                      </a:rPr>
                      <m:t>∼</m:t>
                    </m:r>
                  </m:oMath>
                </a14:m>
                <a:r>
                  <a:rPr lang="en-US" dirty="0"/>
                  <a:t>6 GHz) cryo-cooled, distributed coupling linacs (</a:t>
                </a:r>
                <a14:m>
                  <m:oMath xmlns:m="http://schemas.openxmlformats.org/officeDocument/2006/math">
                    <m:r>
                      <a:rPr lang="it-IT" i="1">
                        <a:latin typeface="Cambria Math" panose="02040503050406030204" pitchFamily="18" charset="0"/>
                      </a:rPr>
                      <m:t>∼125 </m:t>
                    </m:r>
                    <m:r>
                      <m:rPr>
                        <m:sty m:val="p"/>
                      </m:rPr>
                      <a:rPr lang="it-IT">
                        <a:latin typeface="Cambria Math" panose="02040503050406030204" pitchFamily="18" charset="0"/>
                      </a:rPr>
                      <m:t>MV</m:t>
                    </m:r>
                    <m:r>
                      <a:rPr lang="it-IT">
                        <a:latin typeface="Cambria Math" panose="02040503050406030204" pitchFamily="18" charset="0"/>
                      </a:rPr>
                      <m:t>/</m:t>
                    </m:r>
                    <m:r>
                      <m:rPr>
                        <m:sty m:val="p"/>
                      </m:rPr>
                      <a:rPr lang="it-IT">
                        <a:latin typeface="Cambria Math" panose="02040503050406030204" pitchFamily="18" charset="0"/>
                      </a:rPr>
                      <m:t>m</m:t>
                    </m:r>
                  </m:oMath>
                </a14:m>
                <a:r>
                  <a:rPr lang="en-US" dirty="0"/>
                  <a:t>)</a:t>
                </a:r>
              </a:p>
            </p:txBody>
          </p:sp>
        </mc:Choice>
        <mc:Fallback xmlns="">
          <p:sp>
            <p:nvSpPr>
              <p:cNvPr id="24" name="CasellaDiTesto 23">
                <a:extLst>
                  <a:ext uri="{FF2B5EF4-FFF2-40B4-BE49-F238E27FC236}">
                    <a16:creationId xmlns:a16="http://schemas.microsoft.com/office/drawing/2014/main" id="{674AB586-28CE-F5A3-F42C-30F7C57EA1C8}"/>
                  </a:ext>
                </a:extLst>
              </p:cNvPr>
              <p:cNvSpPr txBox="1">
                <a:spLocks noRot="1" noChangeAspect="1" noMove="1" noResize="1" noEditPoints="1" noAdjustHandles="1" noChangeArrowheads="1" noChangeShapeType="1" noTextEdit="1"/>
              </p:cNvSpPr>
              <p:nvPr/>
            </p:nvSpPr>
            <p:spPr>
              <a:xfrm>
                <a:off x="6192405" y="2791262"/>
                <a:ext cx="6323445" cy="1483548"/>
              </a:xfrm>
              <a:prstGeom prst="rect">
                <a:avLst/>
              </a:prstGeom>
              <a:blipFill>
                <a:blip r:embed="rId16"/>
                <a:stretch>
                  <a:fillRect l="-868" t="-2469" b="-5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28C0FF43-440A-0057-FE3C-EF66A87C1550}"/>
                  </a:ext>
                </a:extLst>
              </p:cNvPr>
              <p:cNvSpPr txBox="1"/>
              <p:nvPr/>
            </p:nvSpPr>
            <p:spPr>
              <a:xfrm>
                <a:off x="139645" y="2793988"/>
                <a:ext cx="5956355" cy="1754326"/>
              </a:xfrm>
              <a:prstGeom prst="rect">
                <a:avLst/>
              </a:prstGeom>
              <a:noFill/>
            </p:spPr>
            <p:txBody>
              <a:bodyPr wrap="square">
                <a:spAutoFit/>
              </a:bodyPr>
              <a:lstStyle/>
              <a:p>
                <a:r>
                  <a:rPr lang="en-US" b="1" dirty="0">
                    <a:solidFill>
                      <a:schemeClr val="accent1"/>
                    </a:solidFill>
                  </a:rPr>
                  <a:t>High gradient acceleration in RF Structures</a:t>
                </a:r>
              </a:p>
              <a:p>
                <a:pPr marL="285750" indent="-285750">
                  <a:buFont typeface="Arial" panose="020B0604020202020204" pitchFamily="34" charset="0"/>
                  <a:buChar char="•"/>
                </a:pPr>
                <a:r>
                  <a:rPr lang="en-US" b="1" dirty="0"/>
                  <a:t>Distributed coupling</a:t>
                </a:r>
                <a:r>
                  <a:rPr lang="en-US" dirty="0"/>
                  <a:t> linacs: use of guiding manifolds</a:t>
                </a:r>
                <a:endParaRPr lang="en-US" b="1" dirty="0">
                  <a:solidFill>
                    <a:srgbClr val="00B050"/>
                  </a:solidFill>
                </a:endParaRPr>
              </a:p>
              <a:p>
                <a:pPr marL="285750" indent="-285750">
                  <a:buFont typeface="Arial" panose="020B0604020202020204" pitchFamily="34" charset="0"/>
                  <a:buChar char="•"/>
                </a:pPr>
                <a:r>
                  <a:rPr lang="en-US" dirty="0"/>
                  <a:t>Optimized </a:t>
                </a:r>
                <a:r>
                  <a:rPr lang="en-US" b="1" dirty="0"/>
                  <a:t>cavity topology</a:t>
                </a:r>
                <a:r>
                  <a:rPr lang="en-US" dirty="0"/>
                  <a:t> to enhance the efficiency of acceleration</a:t>
                </a:r>
              </a:p>
              <a:p>
                <a:pPr marL="285750" indent="-285750">
                  <a:buFont typeface="Arial" panose="020B0604020202020204" pitchFamily="34" charset="0"/>
                  <a:buChar char="•"/>
                </a:pPr>
                <a:r>
                  <a:rPr lang="en-US" b="1" dirty="0"/>
                  <a:t>Cryogenic operation </a:t>
                </a:r>
                <a:r>
                  <a:rPr lang="en-US" dirty="0"/>
                  <a:t>(</a:t>
                </a:r>
                <a14:m>
                  <m:oMath xmlns:m="http://schemas.openxmlformats.org/officeDocument/2006/math">
                    <m:r>
                      <a:rPr lang="it-IT" b="0" i="1" smtClean="0">
                        <a:latin typeface="Cambria Math" panose="02040503050406030204" pitchFamily="18" charset="0"/>
                      </a:rPr>
                      <m:t>∼</m:t>
                    </m:r>
                  </m:oMath>
                </a14:m>
                <a:r>
                  <a:rPr lang="it-IT" b="0" i="0" dirty="0"/>
                  <a:t>77K</a:t>
                </a:r>
                <a:r>
                  <a:rPr lang="en-US" dirty="0"/>
                  <a:t>) to reduce the breakdown probability rates</a:t>
                </a:r>
              </a:p>
            </p:txBody>
          </p:sp>
        </mc:Choice>
        <mc:Fallback xmlns="">
          <p:sp>
            <p:nvSpPr>
              <p:cNvPr id="28" name="CasellaDiTesto 27">
                <a:extLst>
                  <a:ext uri="{FF2B5EF4-FFF2-40B4-BE49-F238E27FC236}">
                    <a16:creationId xmlns:a16="http://schemas.microsoft.com/office/drawing/2014/main" id="{28C0FF43-440A-0057-FE3C-EF66A87C1550}"/>
                  </a:ext>
                </a:extLst>
              </p:cNvPr>
              <p:cNvSpPr txBox="1">
                <a:spLocks noRot="1" noChangeAspect="1" noMove="1" noResize="1" noEditPoints="1" noAdjustHandles="1" noChangeArrowheads="1" noChangeShapeType="1" noTextEdit="1"/>
              </p:cNvSpPr>
              <p:nvPr/>
            </p:nvSpPr>
            <p:spPr>
              <a:xfrm>
                <a:off x="139645" y="2793988"/>
                <a:ext cx="5956355" cy="1754326"/>
              </a:xfrm>
              <a:prstGeom prst="rect">
                <a:avLst/>
              </a:prstGeom>
              <a:blipFill>
                <a:blip r:embed="rId17"/>
                <a:stretch>
                  <a:fillRect l="-921" t="-1736" r="-716" b="-4514"/>
                </a:stretch>
              </a:blipFill>
            </p:spPr>
            <p:txBody>
              <a:bodyPr/>
              <a:lstStyle/>
              <a:p>
                <a:r>
                  <a:rPr lang="en-US">
                    <a:noFill/>
                  </a:rPr>
                  <a:t> </a:t>
                </a:r>
              </a:p>
            </p:txBody>
          </p:sp>
        </mc:Fallback>
      </mc:AlternateContent>
    </p:spTree>
    <p:extLst>
      <p:ext uri="{BB962C8B-B14F-4D97-AF65-F5344CB8AC3E}">
        <p14:creationId xmlns:p14="http://schemas.microsoft.com/office/powerpoint/2010/main" val="77090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Collective Effects in </a:t>
            </a:r>
            <a:r>
              <a:rPr lang="en-US" dirty="0" err="1"/>
              <a:t>Linacs</a:t>
            </a:r>
            <a:endParaRPr lang="en-US" dirty="0"/>
          </a:p>
        </p:txBody>
      </p:sp>
      <p:sp>
        <p:nvSpPr>
          <p:cNvPr id="3" name="CasellaDiTesto 2"/>
          <p:cNvSpPr txBox="1"/>
          <p:nvPr/>
        </p:nvSpPr>
        <p:spPr>
          <a:xfrm>
            <a:off x="125078" y="976376"/>
            <a:ext cx="4514850" cy="369332"/>
          </a:xfrm>
          <a:prstGeom prst="rect">
            <a:avLst/>
          </a:prstGeom>
          <a:noFill/>
        </p:spPr>
        <p:txBody>
          <a:bodyPr wrap="square" rtlCol="0">
            <a:spAutoFit/>
          </a:bodyPr>
          <a:lstStyle/>
          <a:p>
            <a:r>
              <a:rPr lang="en-US" b="1" dirty="0">
                <a:solidFill>
                  <a:srgbClr val="C00000"/>
                </a:solidFill>
              </a:rPr>
              <a:t>Space Charge Forces</a:t>
            </a:r>
          </a:p>
        </p:txBody>
      </p:sp>
      <p:sp>
        <p:nvSpPr>
          <p:cNvPr id="4" name="CasellaDiTesto 3"/>
          <p:cNvSpPr txBox="1"/>
          <p:nvPr/>
        </p:nvSpPr>
        <p:spPr>
          <a:xfrm>
            <a:off x="6179804" y="1023422"/>
            <a:ext cx="2755521" cy="369332"/>
          </a:xfrm>
          <a:prstGeom prst="rect">
            <a:avLst/>
          </a:prstGeom>
          <a:noFill/>
        </p:spPr>
        <p:txBody>
          <a:bodyPr wrap="square" rtlCol="0">
            <a:spAutoFit/>
          </a:bodyPr>
          <a:lstStyle/>
          <a:p>
            <a:r>
              <a:rPr lang="en-US" b="1" dirty="0">
                <a:solidFill>
                  <a:srgbClr val="C00000"/>
                </a:solidFill>
              </a:rPr>
              <a:t>Wakefield Interaction</a:t>
            </a:r>
          </a:p>
        </p:txBody>
      </p:sp>
      <mc:AlternateContent xmlns:mc="http://schemas.openxmlformats.org/markup-compatibility/2006" xmlns:a14="http://schemas.microsoft.com/office/drawing/2010/main">
        <mc:Choice Requires="a14">
          <p:sp>
            <p:nvSpPr>
              <p:cNvPr id="5" name="CasellaDiTesto 4"/>
              <p:cNvSpPr txBox="1"/>
              <p:nvPr/>
            </p:nvSpPr>
            <p:spPr>
              <a:xfrm>
                <a:off x="125078" y="1316088"/>
                <a:ext cx="5818816" cy="981744"/>
              </a:xfrm>
              <a:prstGeom prst="rect">
                <a:avLst/>
              </a:prstGeom>
              <a:noFill/>
            </p:spPr>
            <p:txBody>
              <a:bodyPr wrap="square" rtlCol="0">
                <a:spAutoFit/>
              </a:bodyPr>
              <a:lstStyle/>
              <a:p>
                <a:pPr marL="285750" indent="-285750">
                  <a:buFont typeface="Arial" panose="020B0604020202020204" pitchFamily="34" charset="0"/>
                  <a:buChar char="•"/>
                </a:pPr>
                <a:r>
                  <a:rPr lang="en-US" dirty="0"/>
                  <a:t>Charged particles exert mutual </a:t>
                </a:r>
                <a:r>
                  <a:rPr lang="en-US" b="1" dirty="0"/>
                  <a:t>repulsive</a:t>
                </a:r>
                <a:r>
                  <a:rPr lang="en-US" dirty="0"/>
                  <a:t> forces</a:t>
                </a:r>
              </a:p>
              <a:p>
                <a:pPr marL="285750" indent="-285750">
                  <a:buFont typeface="Arial" panose="020B0604020202020204" pitchFamily="34" charset="0"/>
                  <a:buChar char="•"/>
                </a:pPr>
                <a:r>
                  <a:rPr lang="en-US" dirty="0"/>
                  <a:t>For two particles at distance </a:t>
                </a:r>
                <a14:m>
                  <m:oMath xmlns:m="http://schemas.openxmlformats.org/officeDocument/2006/math">
                    <m:r>
                      <a:rPr lang="en-US" b="0" i="1" smtClean="0">
                        <a:latin typeface="Cambria Math" panose="02040503050406030204" pitchFamily="18" charset="0"/>
                      </a:rPr>
                      <m:t>𝑟</m:t>
                    </m:r>
                  </m:oMath>
                </a14:m>
                <a:r>
                  <a:rPr lang="en-US" dirty="0"/>
                  <a:t> traveling with velocity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𝑐</m:t>
                    </m:r>
                  </m:oMath>
                </a14:m>
                <a:r>
                  <a:rPr lang="en-US" dirty="0"/>
                  <a:t> one has radial force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=1/</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2</m:t>
                            </m:r>
                          </m:sup>
                        </m:sSup>
                      </m:e>
                    </m:rad>
                  </m:oMath>
                </a14:m>
                <a:r>
                  <a:rPr lang="en-US" dirty="0"/>
                  <a:t>)</a:t>
                </a:r>
              </a:p>
            </p:txBody>
          </p:sp>
        </mc:Choice>
        <mc:Fallback xmlns="">
          <p:sp>
            <p:nvSpPr>
              <p:cNvPr id="5" name="CasellaDiTesto 4"/>
              <p:cNvSpPr txBox="1">
                <a:spLocks noRot="1" noChangeAspect="1" noMove="1" noResize="1" noEditPoints="1" noAdjustHandles="1" noChangeArrowheads="1" noChangeShapeType="1" noTextEdit="1"/>
              </p:cNvSpPr>
              <p:nvPr/>
            </p:nvSpPr>
            <p:spPr>
              <a:xfrm>
                <a:off x="125078" y="1316088"/>
                <a:ext cx="5818816" cy="981744"/>
              </a:xfrm>
              <a:prstGeom prst="rect">
                <a:avLst/>
              </a:prstGeom>
              <a:blipFill>
                <a:blip r:embed="rId3"/>
                <a:stretch>
                  <a:fillRect l="-734" t="-3727" r="-210" b="-8075"/>
                </a:stretch>
              </a:blipFill>
            </p:spPr>
            <p:txBody>
              <a:bodyPr/>
              <a:lstStyle/>
              <a:p>
                <a:r>
                  <a:rPr lang="en-US">
                    <a:noFill/>
                  </a:rPr>
                  <a:t> </a:t>
                </a:r>
              </a:p>
            </p:txBody>
          </p:sp>
        </mc:Fallback>
      </mc:AlternateContent>
      <p:pic>
        <p:nvPicPr>
          <p:cNvPr id="8" name="Immagine 7"/>
          <p:cNvPicPr>
            <a:picLocks noChangeAspect="1"/>
          </p:cNvPicPr>
          <p:nvPr/>
        </p:nvPicPr>
        <p:blipFill>
          <a:blip r:embed="rId4"/>
          <a:stretch>
            <a:fillRect/>
          </a:stretch>
        </p:blipFill>
        <p:spPr>
          <a:xfrm>
            <a:off x="3757344" y="2440158"/>
            <a:ext cx="1250971" cy="993021"/>
          </a:xfrm>
          <a:prstGeom prst="rect">
            <a:avLst/>
          </a:prstGeom>
        </p:spPr>
      </p:pic>
      <p:sp>
        <p:nvSpPr>
          <p:cNvPr id="9" name="CasellaDiTesto 8"/>
          <p:cNvSpPr txBox="1"/>
          <p:nvPr/>
        </p:nvSpPr>
        <p:spPr>
          <a:xfrm>
            <a:off x="125078" y="3465629"/>
            <a:ext cx="5128974" cy="923330"/>
          </a:xfrm>
          <a:prstGeom prst="rect">
            <a:avLst/>
          </a:prstGeom>
          <a:noFill/>
        </p:spPr>
        <p:txBody>
          <a:bodyPr wrap="square" rtlCol="0">
            <a:spAutoFit/>
          </a:bodyPr>
          <a:lstStyle/>
          <a:p>
            <a:pPr marL="285750" indent="-285750">
              <a:buFont typeface="Arial" panose="020B0604020202020204" pitchFamily="34" charset="0"/>
              <a:buChar char="•"/>
            </a:pPr>
            <a:r>
              <a:rPr lang="en-US" dirty="0"/>
              <a:t>For an </a:t>
            </a:r>
            <a:r>
              <a:rPr lang="en-US" b="1" dirty="0"/>
              <a:t>arbitrary distribution</a:t>
            </a:r>
            <a:r>
              <a:rPr lang="en-US" dirty="0"/>
              <a:t>, the strength of the force depends on both its </a:t>
            </a:r>
            <a:r>
              <a:rPr lang="en-US" i="1" dirty="0"/>
              <a:t>shape</a:t>
            </a:r>
            <a:r>
              <a:rPr lang="en-US" dirty="0"/>
              <a:t> and </a:t>
            </a:r>
            <a:r>
              <a:rPr lang="en-US" i="1" dirty="0"/>
              <a:t>size</a:t>
            </a:r>
          </a:p>
          <a:p>
            <a:pPr marL="285750" indent="-285750">
              <a:buFont typeface="Arial" panose="020B0604020202020204" pitchFamily="34" charset="0"/>
              <a:buChar char="•"/>
            </a:pPr>
            <a:r>
              <a:rPr lang="en-US" dirty="0"/>
              <a:t>Generally </a:t>
            </a:r>
            <a:r>
              <a:rPr lang="en-US" b="1" dirty="0"/>
              <a:t>slice-dependent</a:t>
            </a:r>
          </a:p>
        </p:txBody>
      </p:sp>
      <p:sp>
        <p:nvSpPr>
          <p:cNvPr id="10" name="CasellaDiTesto 9">
            <a:extLst>
              <a:ext uri="{FF2B5EF4-FFF2-40B4-BE49-F238E27FC236}">
                <a16:creationId xmlns:a16="http://schemas.microsoft.com/office/drawing/2014/main" id="{B160D936-AA2A-4B2D-AFDB-DC796D51483A}"/>
              </a:ext>
            </a:extLst>
          </p:cNvPr>
          <p:cNvSpPr txBox="1"/>
          <p:nvPr/>
        </p:nvSpPr>
        <p:spPr>
          <a:xfrm>
            <a:off x="447674" y="5156801"/>
            <a:ext cx="5103297" cy="1200329"/>
          </a:xfrm>
          <a:prstGeom prst="rect">
            <a:avLst/>
          </a:prstGeom>
          <a:noFill/>
        </p:spPr>
        <p:txBody>
          <a:bodyPr wrap="square" rtlCol="0">
            <a:spAutoFit/>
          </a:bodyPr>
          <a:lstStyle/>
          <a:p>
            <a:r>
              <a:rPr lang="en-US" b="1" dirty="0">
                <a:solidFill>
                  <a:srgbClr val="C00000"/>
                </a:solidFill>
              </a:rPr>
              <a:t>Space charge forces – PIC Methods</a:t>
            </a:r>
          </a:p>
          <a:p>
            <a:pPr marL="342900" indent="-342900">
              <a:buFont typeface="+mj-lt"/>
              <a:buAutoNum type="arabicPeriod"/>
            </a:pPr>
            <a:r>
              <a:rPr lang="en-US" dirty="0"/>
              <a:t>Solve </a:t>
            </a:r>
            <a:r>
              <a:rPr lang="en-US" i="1" dirty="0"/>
              <a:t>Poisson equation</a:t>
            </a:r>
            <a:r>
              <a:rPr lang="en-US" dirty="0"/>
              <a:t> in the beam frame</a:t>
            </a:r>
          </a:p>
          <a:p>
            <a:pPr marL="342900" indent="-342900">
              <a:buFont typeface="+mj-lt"/>
              <a:buAutoNum type="arabicPeriod"/>
            </a:pPr>
            <a:r>
              <a:rPr lang="en-US" i="1" dirty="0"/>
              <a:t>Lorentz field transformation</a:t>
            </a:r>
            <a:r>
              <a:rPr lang="en-US" dirty="0"/>
              <a:t> in the lab frame</a:t>
            </a:r>
          </a:p>
          <a:p>
            <a:pPr marL="342900" indent="-342900">
              <a:buFont typeface="+mj-lt"/>
              <a:buAutoNum type="arabicPeriod"/>
            </a:pPr>
            <a:r>
              <a:rPr lang="en-US" i="1" dirty="0"/>
              <a:t>Integration</a:t>
            </a:r>
            <a:r>
              <a:rPr lang="en-US" dirty="0"/>
              <a:t> of the equations of motion</a:t>
            </a:r>
          </a:p>
        </p:txBody>
      </p:sp>
      <p:sp>
        <p:nvSpPr>
          <p:cNvPr id="11" name="CasellaDiTesto 10">
            <a:extLst>
              <a:ext uri="{FF2B5EF4-FFF2-40B4-BE49-F238E27FC236}">
                <a16:creationId xmlns:a16="http://schemas.microsoft.com/office/drawing/2014/main" id="{E0954203-C0F5-4431-985F-58D4E37739CA}"/>
              </a:ext>
            </a:extLst>
          </p:cNvPr>
          <p:cNvSpPr txBox="1"/>
          <p:nvPr/>
        </p:nvSpPr>
        <p:spPr>
          <a:xfrm>
            <a:off x="6466616" y="5156801"/>
            <a:ext cx="5153884" cy="1200329"/>
          </a:xfrm>
          <a:prstGeom prst="rect">
            <a:avLst/>
          </a:prstGeom>
          <a:noFill/>
        </p:spPr>
        <p:txBody>
          <a:bodyPr wrap="square" rtlCol="0">
            <a:spAutoFit/>
          </a:bodyPr>
          <a:lstStyle/>
          <a:p>
            <a:r>
              <a:rPr lang="en-US" b="1" dirty="0">
                <a:solidFill>
                  <a:srgbClr val="C00000"/>
                </a:solidFill>
              </a:rPr>
              <a:t>Wakefield interaction – Convolution integral</a:t>
            </a:r>
          </a:p>
          <a:p>
            <a:pPr marL="342900" indent="-342900">
              <a:buFont typeface="+mj-lt"/>
              <a:buAutoNum type="arabicPeriod"/>
            </a:pPr>
            <a:r>
              <a:rPr lang="en-US" dirty="0"/>
              <a:t>Knowledge of the wake-function</a:t>
            </a:r>
          </a:p>
          <a:p>
            <a:pPr marL="342900" indent="-342900">
              <a:buFont typeface="+mj-lt"/>
              <a:buAutoNum type="arabicPeriod"/>
            </a:pPr>
            <a:r>
              <a:rPr lang="en-US" dirty="0"/>
              <a:t>Calculate the </a:t>
            </a:r>
            <a:r>
              <a:rPr lang="en-US" i="1" dirty="0"/>
              <a:t>wake-potential</a:t>
            </a:r>
            <a:r>
              <a:rPr lang="en-US" dirty="0"/>
              <a:t> (convolution integral with the current)</a:t>
            </a:r>
          </a:p>
        </p:txBody>
      </p:sp>
      <p:sp>
        <p:nvSpPr>
          <p:cNvPr id="12" name="Rettangolo 11"/>
          <p:cNvSpPr/>
          <p:nvPr/>
        </p:nvSpPr>
        <p:spPr>
          <a:xfrm>
            <a:off x="447674" y="5156800"/>
            <a:ext cx="4996486" cy="1258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ttangolo 12"/>
          <p:cNvSpPr/>
          <p:nvPr/>
        </p:nvSpPr>
        <p:spPr>
          <a:xfrm>
            <a:off x="6395040" y="5159376"/>
            <a:ext cx="5120796" cy="122182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Connettore 1 14"/>
          <p:cNvCxnSpPr/>
          <p:nvPr/>
        </p:nvCxnSpPr>
        <p:spPr>
          <a:xfrm flipH="1" flipV="1">
            <a:off x="6034134" y="1101978"/>
            <a:ext cx="33088" cy="507602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Immagine 16"/>
          <p:cNvPicPr>
            <a:picLocks noChangeAspect="1"/>
          </p:cNvPicPr>
          <p:nvPr/>
        </p:nvPicPr>
        <p:blipFill>
          <a:blip r:embed="rId5"/>
          <a:stretch>
            <a:fillRect/>
          </a:stretch>
        </p:blipFill>
        <p:spPr>
          <a:xfrm>
            <a:off x="8894574" y="3002503"/>
            <a:ext cx="2233934" cy="453184"/>
          </a:xfrm>
          <a:prstGeom prst="rect">
            <a:avLst/>
          </a:prstGeom>
        </p:spPr>
      </p:pic>
      <p:pic>
        <p:nvPicPr>
          <p:cNvPr id="18" name="Immagine 17"/>
          <p:cNvPicPr>
            <a:picLocks noChangeAspect="1"/>
          </p:cNvPicPr>
          <p:nvPr/>
        </p:nvPicPr>
        <p:blipFill>
          <a:blip r:embed="rId6"/>
          <a:stretch>
            <a:fillRect/>
          </a:stretch>
        </p:blipFill>
        <p:spPr>
          <a:xfrm>
            <a:off x="8773342" y="3373595"/>
            <a:ext cx="1466794" cy="936558"/>
          </a:xfrm>
          <a:prstGeom prst="rect">
            <a:avLst/>
          </a:prstGeom>
        </p:spPr>
      </p:pic>
      <p:sp>
        <p:nvSpPr>
          <p:cNvPr id="21" name="CasellaDiTesto 20"/>
          <p:cNvSpPr txBox="1"/>
          <p:nvPr/>
        </p:nvSpPr>
        <p:spPr>
          <a:xfrm>
            <a:off x="6208173" y="1344448"/>
            <a:ext cx="589242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Field generated by the beam, </a:t>
            </a:r>
            <a:r>
              <a:rPr lang="en-US" b="1" dirty="0"/>
              <a:t>diffracted</a:t>
            </a:r>
            <a:r>
              <a:rPr lang="en-US" dirty="0"/>
              <a:t> by the discontinuities and acting back on the beam itself</a:t>
            </a:r>
          </a:p>
          <a:p>
            <a:pPr marL="285750" indent="-285750">
              <a:buFont typeface="Arial" panose="020B0604020202020204" pitchFamily="34" charset="0"/>
              <a:buChar char="•"/>
            </a:pPr>
            <a:r>
              <a:rPr lang="en-US" dirty="0"/>
              <a:t>Responsible for </a:t>
            </a:r>
            <a:r>
              <a:rPr lang="en-US" b="1" dirty="0"/>
              <a:t>energy spread</a:t>
            </a:r>
            <a:r>
              <a:rPr lang="en-US" dirty="0"/>
              <a:t> and </a:t>
            </a:r>
            <a:r>
              <a:rPr lang="en-US" b="1" dirty="0"/>
              <a:t>transverse deflection</a:t>
            </a:r>
          </a:p>
          <a:p>
            <a:pPr marL="285750" indent="-285750">
              <a:buFont typeface="Arial" panose="020B0604020202020204" pitchFamily="34" charset="0"/>
              <a:buChar char="•"/>
            </a:pPr>
            <a:r>
              <a:rPr lang="en-US" dirty="0"/>
              <a:t>Slice-dependent deflection dilutes the projected rms emittance: </a:t>
            </a:r>
            <a:r>
              <a:rPr lang="en-US" b="1" dirty="0"/>
              <a:t>BBU effects</a:t>
            </a:r>
          </a:p>
        </p:txBody>
      </p:sp>
      <p:pic>
        <p:nvPicPr>
          <p:cNvPr id="22" name="Immagine 21"/>
          <p:cNvPicPr>
            <a:picLocks noChangeAspect="1"/>
          </p:cNvPicPr>
          <p:nvPr/>
        </p:nvPicPr>
        <p:blipFill>
          <a:blip r:embed="rId7"/>
          <a:stretch>
            <a:fillRect/>
          </a:stretch>
        </p:blipFill>
        <p:spPr>
          <a:xfrm>
            <a:off x="6549886" y="3070031"/>
            <a:ext cx="2082505" cy="1114431"/>
          </a:xfrm>
          <a:prstGeom prst="rect">
            <a:avLst/>
          </a:prstGeom>
        </p:spPr>
      </p:pic>
      <p:sp>
        <p:nvSpPr>
          <p:cNvPr id="29" name="Segnaposto numero diapositiva 28"/>
          <p:cNvSpPr>
            <a:spLocks noGrp="1"/>
          </p:cNvSpPr>
          <p:nvPr>
            <p:ph type="sldNum" sz="quarter" idx="12"/>
          </p:nvPr>
        </p:nvSpPr>
        <p:spPr/>
        <p:txBody>
          <a:bodyPr/>
          <a:lstStyle/>
          <a:p>
            <a:fld id="{B0043FEA-55C3-4395-962E-F0BE92B1849C}" type="slidenum">
              <a:rPr lang="it-IT" smtClean="0"/>
              <a:t>30</a:t>
            </a:fld>
            <a:endParaRPr lang="it-IT"/>
          </a:p>
        </p:txBody>
      </p:sp>
      <p:pic>
        <p:nvPicPr>
          <p:cNvPr id="30" name="Immagine 29"/>
          <p:cNvPicPr>
            <a:picLocks noChangeAspect="1"/>
          </p:cNvPicPr>
          <p:nvPr/>
        </p:nvPicPr>
        <p:blipFill>
          <a:blip r:embed="rId8"/>
          <a:stretch>
            <a:fillRect/>
          </a:stretch>
        </p:blipFill>
        <p:spPr>
          <a:xfrm>
            <a:off x="517071" y="2552316"/>
            <a:ext cx="2975994" cy="643987"/>
          </a:xfrm>
          <a:prstGeom prst="rect">
            <a:avLst/>
          </a:prstGeom>
        </p:spPr>
      </p:pic>
      <p:pic>
        <p:nvPicPr>
          <p:cNvPr id="31" name="Immagine 30"/>
          <p:cNvPicPr>
            <a:picLocks noChangeAspect="1"/>
          </p:cNvPicPr>
          <p:nvPr/>
        </p:nvPicPr>
        <p:blipFill>
          <a:blip r:embed="rId9"/>
          <a:stretch>
            <a:fillRect/>
          </a:stretch>
        </p:blipFill>
        <p:spPr>
          <a:xfrm>
            <a:off x="517071" y="4431310"/>
            <a:ext cx="1639645" cy="315487"/>
          </a:xfrm>
          <a:prstGeom prst="rect">
            <a:avLst/>
          </a:prstGeom>
        </p:spPr>
      </p:pic>
      <p:pic>
        <p:nvPicPr>
          <p:cNvPr id="32" name="Immagine 31"/>
          <p:cNvPicPr>
            <a:picLocks noChangeAspect="1"/>
          </p:cNvPicPr>
          <p:nvPr/>
        </p:nvPicPr>
        <p:blipFill>
          <a:blip r:embed="rId10"/>
          <a:stretch>
            <a:fillRect/>
          </a:stretch>
        </p:blipFill>
        <p:spPr>
          <a:xfrm>
            <a:off x="6550480" y="4606611"/>
            <a:ext cx="2056551" cy="187935"/>
          </a:xfrm>
          <a:prstGeom prst="rect">
            <a:avLst/>
          </a:prstGeom>
        </p:spPr>
      </p:pic>
      <p:pic>
        <p:nvPicPr>
          <p:cNvPr id="33" name="Immagine 32"/>
          <p:cNvPicPr>
            <a:picLocks noChangeAspect="1"/>
          </p:cNvPicPr>
          <p:nvPr/>
        </p:nvPicPr>
        <p:blipFill>
          <a:blip r:embed="rId11"/>
          <a:stretch>
            <a:fillRect/>
          </a:stretch>
        </p:blipFill>
        <p:spPr>
          <a:xfrm>
            <a:off x="6550480" y="4279595"/>
            <a:ext cx="1944750" cy="269469"/>
          </a:xfrm>
          <a:prstGeom prst="rect">
            <a:avLst/>
          </a:prstGeom>
        </p:spPr>
      </p:pic>
      <p:sp>
        <p:nvSpPr>
          <p:cNvPr id="6" name="CasellaDiTesto 5"/>
          <p:cNvSpPr txBox="1"/>
          <p:nvPr/>
        </p:nvSpPr>
        <p:spPr>
          <a:xfrm>
            <a:off x="7068201" y="3984715"/>
            <a:ext cx="1633537" cy="253916"/>
          </a:xfrm>
          <a:prstGeom prst="rect">
            <a:avLst/>
          </a:prstGeom>
          <a:noFill/>
        </p:spPr>
        <p:txBody>
          <a:bodyPr wrap="square" rtlCol="0">
            <a:spAutoFit/>
          </a:bodyPr>
          <a:lstStyle/>
          <a:p>
            <a:r>
              <a:rPr lang="en-US" sz="1050" i="1" dirty="0"/>
              <a:t>Courtesy of M. </a:t>
            </a:r>
            <a:r>
              <a:rPr lang="en-US" sz="1050" i="1" dirty="0" err="1"/>
              <a:t>Migliorati</a:t>
            </a:r>
            <a:endParaRPr lang="it-IT" sz="1050" i="1" dirty="0"/>
          </a:p>
        </p:txBody>
      </p:sp>
      <p:pic>
        <p:nvPicPr>
          <p:cNvPr id="7" name="Immagine 6">
            <a:extLst>
              <a:ext uri="{FF2B5EF4-FFF2-40B4-BE49-F238E27FC236}">
                <a16:creationId xmlns:a16="http://schemas.microsoft.com/office/drawing/2014/main" id="{F93173AF-1DB6-8E44-9B42-513B037D3E5E}"/>
              </a:ext>
            </a:extLst>
          </p:cNvPr>
          <p:cNvPicPr>
            <a:picLocks noChangeAspect="1"/>
          </p:cNvPicPr>
          <p:nvPr/>
        </p:nvPicPr>
        <p:blipFill>
          <a:blip r:embed="rId12"/>
          <a:stretch>
            <a:fillRect/>
          </a:stretch>
        </p:blipFill>
        <p:spPr>
          <a:xfrm>
            <a:off x="8773342" y="4248175"/>
            <a:ext cx="2090170" cy="719916"/>
          </a:xfrm>
          <a:prstGeom prst="rect">
            <a:avLst/>
          </a:prstGeom>
        </p:spPr>
      </p:pic>
      <p:grpSp>
        <p:nvGrpSpPr>
          <p:cNvPr id="14" name="Gruppo 13">
            <a:extLst>
              <a:ext uri="{FF2B5EF4-FFF2-40B4-BE49-F238E27FC236}">
                <a16:creationId xmlns:a16="http://schemas.microsoft.com/office/drawing/2014/main" id="{451BD677-CAC5-CA8B-4F36-11D3617DED25}"/>
              </a:ext>
            </a:extLst>
          </p:cNvPr>
          <p:cNvGrpSpPr/>
          <p:nvPr/>
        </p:nvGrpSpPr>
        <p:grpSpPr>
          <a:xfrm>
            <a:off x="3816218" y="4128992"/>
            <a:ext cx="1877398" cy="862354"/>
            <a:chOff x="463662" y="5426785"/>
            <a:chExt cx="2542525" cy="1135489"/>
          </a:xfrm>
        </p:grpSpPr>
        <p:pic>
          <p:nvPicPr>
            <p:cNvPr id="16" name="Immagine 15">
              <a:extLst>
                <a:ext uri="{FF2B5EF4-FFF2-40B4-BE49-F238E27FC236}">
                  <a16:creationId xmlns:a16="http://schemas.microsoft.com/office/drawing/2014/main" id="{32369D9F-3312-DAFA-5B91-BF30AA6C9A47}"/>
                </a:ext>
              </a:extLst>
            </p:cNvPr>
            <p:cNvPicPr>
              <a:picLocks noChangeAspect="1"/>
            </p:cNvPicPr>
            <p:nvPr/>
          </p:nvPicPr>
          <p:blipFill>
            <a:blip r:embed="rId13"/>
            <a:stretch>
              <a:fillRect/>
            </a:stretch>
          </p:blipFill>
          <p:spPr>
            <a:xfrm>
              <a:off x="463662" y="5426785"/>
              <a:ext cx="1530093" cy="1135489"/>
            </a:xfrm>
            <a:prstGeom prst="rect">
              <a:avLst/>
            </a:prstGeom>
          </p:spPr>
        </p:pic>
        <p:pic>
          <p:nvPicPr>
            <p:cNvPr id="19" name="Immagine 18">
              <a:extLst>
                <a:ext uri="{FF2B5EF4-FFF2-40B4-BE49-F238E27FC236}">
                  <a16:creationId xmlns:a16="http://schemas.microsoft.com/office/drawing/2014/main" id="{EBBBDCCE-F990-ADF9-9B7A-FCF973E3FA96}"/>
                </a:ext>
              </a:extLst>
            </p:cNvPr>
            <p:cNvPicPr>
              <a:picLocks noChangeAspect="1"/>
            </p:cNvPicPr>
            <p:nvPr/>
          </p:nvPicPr>
          <p:blipFill>
            <a:blip r:embed="rId14"/>
            <a:stretch>
              <a:fillRect/>
            </a:stretch>
          </p:blipFill>
          <p:spPr>
            <a:xfrm>
              <a:off x="1568040" y="5445249"/>
              <a:ext cx="1438147" cy="460530"/>
            </a:xfrm>
            <a:prstGeom prst="rect">
              <a:avLst/>
            </a:prstGeom>
          </p:spPr>
        </p:pic>
      </p:grpSp>
    </p:spTree>
    <p:extLst>
      <p:ext uri="{BB962C8B-B14F-4D97-AF65-F5344CB8AC3E}">
        <p14:creationId xmlns:p14="http://schemas.microsoft.com/office/powerpoint/2010/main" val="307553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magine 46"/>
          <p:cNvPicPr>
            <a:picLocks noChangeAspect="1"/>
          </p:cNvPicPr>
          <p:nvPr/>
        </p:nvPicPr>
        <p:blipFill>
          <a:blip r:embed="rId3"/>
          <a:stretch>
            <a:fillRect/>
          </a:stretch>
        </p:blipFill>
        <p:spPr>
          <a:xfrm>
            <a:off x="3620502" y="5873750"/>
            <a:ext cx="1453586" cy="500657"/>
          </a:xfrm>
          <a:prstGeom prst="rect">
            <a:avLst/>
          </a:prstGeom>
        </p:spPr>
      </p:pic>
      <p:sp>
        <p:nvSpPr>
          <p:cNvPr id="2" name="Titolo 1">
            <a:extLst>
              <a:ext uri="{FF2B5EF4-FFF2-40B4-BE49-F238E27FC236}">
                <a16:creationId xmlns:a16="http://schemas.microsoft.com/office/drawing/2014/main" id="{933AB95A-3E34-4073-8EC6-B3D7C94F70C7}"/>
              </a:ext>
            </a:extLst>
          </p:cNvPr>
          <p:cNvSpPr>
            <a:spLocks noGrp="1"/>
          </p:cNvSpPr>
          <p:nvPr>
            <p:ph type="title"/>
          </p:nvPr>
        </p:nvSpPr>
        <p:spPr/>
        <p:txBody>
          <a:bodyPr/>
          <a:lstStyle/>
          <a:p>
            <a:r>
              <a:rPr lang="en-US" dirty="0"/>
              <a:t>Modeling Space Charge Forces</a:t>
            </a:r>
          </a:p>
        </p:txBody>
      </p:sp>
      <p:sp>
        <p:nvSpPr>
          <p:cNvPr id="3" name="Segnaposto numero diapositiva 2">
            <a:extLst>
              <a:ext uri="{FF2B5EF4-FFF2-40B4-BE49-F238E27FC236}">
                <a16:creationId xmlns:a16="http://schemas.microsoft.com/office/drawing/2014/main" id="{14390BDC-A0A1-42DC-A2A1-9435E26346C1}"/>
              </a:ext>
            </a:extLst>
          </p:cNvPr>
          <p:cNvSpPr>
            <a:spLocks noGrp="1"/>
          </p:cNvSpPr>
          <p:nvPr>
            <p:ph type="sldNum" sz="quarter" idx="12"/>
          </p:nvPr>
        </p:nvSpPr>
        <p:spPr/>
        <p:txBody>
          <a:bodyPr/>
          <a:lstStyle/>
          <a:p>
            <a:fld id="{B44FA575-3D7D-408B-85CD-8563F185712B}" type="slidenum">
              <a:rPr lang="en-US" smtClean="0">
                <a:solidFill>
                  <a:schemeClr val="tx1"/>
                </a:solidFill>
              </a:rPr>
              <a:t>31</a:t>
            </a:fld>
            <a:endParaRPr lang="en-US">
              <a:solidFill>
                <a:schemeClr val="tx1"/>
              </a:solidFill>
            </a:endParaRPr>
          </a:p>
        </p:txBody>
      </p:sp>
      <p:pic>
        <p:nvPicPr>
          <p:cNvPr id="16" name="Picture 15"/>
          <p:cNvPicPr>
            <a:picLocks noChangeAspect="1"/>
          </p:cNvPicPr>
          <p:nvPr/>
        </p:nvPicPr>
        <p:blipFill rotWithShape="1">
          <a:blip r:embed="rId4"/>
          <a:srcRect l="14576" t="3901" r="1867" b="21230"/>
          <a:stretch/>
        </p:blipFill>
        <p:spPr>
          <a:xfrm>
            <a:off x="4977790" y="1891327"/>
            <a:ext cx="790172" cy="555083"/>
          </a:xfrm>
          <a:prstGeom prst="rect">
            <a:avLst/>
          </a:prstGeom>
        </p:spPr>
      </p:pic>
      <p:sp>
        <p:nvSpPr>
          <p:cNvPr id="26" name="CasellaDiTesto 25"/>
          <p:cNvSpPr txBox="1"/>
          <p:nvPr/>
        </p:nvSpPr>
        <p:spPr>
          <a:xfrm>
            <a:off x="341631" y="973841"/>
            <a:ext cx="10623084" cy="923330"/>
          </a:xfrm>
          <a:prstGeom prst="rect">
            <a:avLst/>
          </a:prstGeom>
          <a:noFill/>
        </p:spPr>
        <p:txBody>
          <a:bodyPr wrap="square" rtlCol="0">
            <a:spAutoFit/>
          </a:bodyPr>
          <a:lstStyle/>
          <a:p>
            <a:pPr marL="285750" indent="-285750">
              <a:buFont typeface="Arial" panose="020B0604020202020204" pitchFamily="34" charset="0"/>
              <a:buChar char="•"/>
            </a:pPr>
            <a:r>
              <a:rPr lang="en-US" dirty="0"/>
              <a:t>Beams consist of large ensembles of charged particles exerting mutual </a:t>
            </a:r>
            <a:r>
              <a:rPr lang="en-US" b="1" dirty="0"/>
              <a:t>repulsive</a:t>
            </a:r>
            <a:r>
              <a:rPr lang="en-US" dirty="0"/>
              <a:t> forces</a:t>
            </a:r>
          </a:p>
          <a:p>
            <a:pPr marL="285750" indent="-285750">
              <a:buFont typeface="Arial" panose="020B0604020202020204" pitchFamily="34" charset="0"/>
              <a:buChar char="•"/>
            </a:pPr>
            <a:r>
              <a:rPr lang="en-US" dirty="0"/>
              <a:t>For </a:t>
            </a:r>
            <a:r>
              <a:rPr lang="en-US" b="1" dirty="0"/>
              <a:t>arbitrary distributions</a:t>
            </a:r>
            <a:r>
              <a:rPr lang="en-US" dirty="0"/>
              <a:t>, the strength of the force depends on both its </a:t>
            </a:r>
            <a:r>
              <a:rPr lang="en-US" i="1" dirty="0"/>
              <a:t>shape</a:t>
            </a:r>
            <a:r>
              <a:rPr lang="en-US" dirty="0"/>
              <a:t> and </a:t>
            </a:r>
            <a:r>
              <a:rPr lang="en-US" i="1" dirty="0"/>
              <a:t>size</a:t>
            </a:r>
          </a:p>
          <a:p>
            <a:pPr marL="285750" indent="-285750">
              <a:buFont typeface="Arial" panose="020B0604020202020204" pitchFamily="34" charset="0"/>
              <a:buChar char="•"/>
            </a:pPr>
            <a:r>
              <a:rPr lang="en-US" dirty="0"/>
              <a:t>Exact solution typically utilizes </a:t>
            </a:r>
            <a:r>
              <a:rPr lang="en-US" b="1" dirty="0"/>
              <a:t>particle in cell</a:t>
            </a:r>
            <a:r>
              <a:rPr lang="en-US" dirty="0"/>
              <a:t> (PIC) approaches</a:t>
            </a:r>
          </a:p>
        </p:txBody>
      </p:sp>
      <p:pic>
        <p:nvPicPr>
          <p:cNvPr id="36" name="Immagine 35">
            <a:extLst>
              <a:ext uri="{FF2B5EF4-FFF2-40B4-BE49-F238E27FC236}">
                <a16:creationId xmlns:a16="http://schemas.microsoft.com/office/drawing/2014/main" id="{E43B378F-1E18-4157-8AF2-6BBDE72097CF}"/>
              </a:ext>
            </a:extLst>
          </p:cNvPr>
          <p:cNvPicPr>
            <a:picLocks noChangeAspect="1"/>
          </p:cNvPicPr>
          <p:nvPr/>
        </p:nvPicPr>
        <p:blipFill>
          <a:blip r:embed="rId5"/>
          <a:stretch>
            <a:fillRect/>
          </a:stretch>
        </p:blipFill>
        <p:spPr>
          <a:xfrm>
            <a:off x="10594074" y="1776684"/>
            <a:ext cx="1496326" cy="743657"/>
          </a:xfrm>
          <a:prstGeom prst="rect">
            <a:avLst/>
          </a:prstGeom>
        </p:spPr>
      </p:pic>
      <p:sp>
        <p:nvSpPr>
          <p:cNvPr id="4" name="CasellaDiTesto 3"/>
          <p:cNvSpPr txBox="1"/>
          <p:nvPr/>
        </p:nvSpPr>
        <p:spPr>
          <a:xfrm>
            <a:off x="228521" y="2129881"/>
            <a:ext cx="3995886" cy="369332"/>
          </a:xfrm>
          <a:prstGeom prst="rect">
            <a:avLst/>
          </a:prstGeom>
          <a:noFill/>
        </p:spPr>
        <p:txBody>
          <a:bodyPr wrap="square" rtlCol="0">
            <a:spAutoFit/>
          </a:bodyPr>
          <a:lstStyle/>
          <a:p>
            <a:r>
              <a:rPr lang="en-US" b="1" dirty="0">
                <a:solidFill>
                  <a:srgbClr val="C00000"/>
                </a:solidFill>
              </a:rPr>
              <a:t>Equivalent ellipsoid method</a:t>
            </a:r>
            <a:endParaRPr lang="it-IT" b="1" dirty="0">
              <a:solidFill>
                <a:srgbClr val="C00000"/>
              </a:solidFill>
            </a:endParaRPr>
          </a:p>
        </p:txBody>
      </p:sp>
      <p:sp>
        <p:nvSpPr>
          <p:cNvPr id="37" name="CasellaDiTesto 36"/>
          <p:cNvSpPr txBox="1"/>
          <p:nvPr/>
        </p:nvSpPr>
        <p:spPr>
          <a:xfrm>
            <a:off x="6217316" y="2148513"/>
            <a:ext cx="3995886" cy="369332"/>
          </a:xfrm>
          <a:prstGeom prst="rect">
            <a:avLst/>
          </a:prstGeom>
          <a:noFill/>
        </p:spPr>
        <p:txBody>
          <a:bodyPr wrap="square" rtlCol="0">
            <a:spAutoFit/>
          </a:bodyPr>
          <a:lstStyle/>
          <a:p>
            <a:r>
              <a:rPr lang="en-US" b="1" dirty="0">
                <a:solidFill>
                  <a:srgbClr val="C00000"/>
                </a:solidFill>
              </a:rPr>
              <a:t>Multi-slice superposition method</a:t>
            </a:r>
            <a:endParaRPr lang="it-IT" b="1" dirty="0">
              <a:solidFill>
                <a:srgbClr val="C00000"/>
              </a:solidFill>
            </a:endParaRPr>
          </a:p>
        </p:txBody>
      </p:sp>
      <p:sp>
        <p:nvSpPr>
          <p:cNvPr id="6" name="Rettangolo 5"/>
          <p:cNvSpPr/>
          <p:nvPr/>
        </p:nvSpPr>
        <p:spPr>
          <a:xfrm>
            <a:off x="228519" y="2439428"/>
            <a:ext cx="5766519" cy="1200329"/>
          </a:xfrm>
          <a:prstGeom prst="rect">
            <a:avLst/>
          </a:prstGeom>
        </p:spPr>
        <p:txBody>
          <a:bodyPr wrap="square">
            <a:spAutoFit/>
          </a:bodyPr>
          <a:lstStyle/>
          <a:p>
            <a:pPr marL="285750" indent="-285750">
              <a:buFont typeface="Arial" panose="020B0604020202020204" pitchFamily="34" charset="0"/>
              <a:buChar char="•"/>
            </a:pPr>
            <a:r>
              <a:rPr lang="en-US" dirty="0"/>
              <a:t>An </a:t>
            </a:r>
            <a:r>
              <a:rPr lang="en-US" b="1" dirty="0"/>
              <a:t>equivalent</a:t>
            </a:r>
            <a:r>
              <a:rPr lang="en-US" dirty="0"/>
              <a:t> uniform ellipsoid is associated to the actual beam distribution</a:t>
            </a:r>
          </a:p>
          <a:p>
            <a:pPr marL="285750" indent="-285750">
              <a:buFont typeface="Arial" panose="020B0604020202020204" pitchFamily="34" charset="0"/>
              <a:buChar char="•"/>
            </a:pPr>
            <a:r>
              <a:rPr lang="en-US" dirty="0"/>
              <a:t>Self-induced </a:t>
            </a:r>
            <a:r>
              <a:rPr lang="en-US" b="1" dirty="0"/>
              <a:t>forces</a:t>
            </a:r>
            <a:r>
              <a:rPr lang="en-US" dirty="0"/>
              <a:t> are known analytically</a:t>
            </a:r>
          </a:p>
          <a:p>
            <a:pPr marL="285750" indent="-285750">
              <a:buFont typeface="Arial" panose="020B0604020202020204" pitchFamily="34" charset="0"/>
              <a:buChar char="•"/>
            </a:pPr>
            <a:r>
              <a:rPr lang="en-US" dirty="0"/>
              <a:t>Forces are </a:t>
            </a:r>
            <a:r>
              <a:rPr lang="en-US" b="1" dirty="0"/>
              <a:t>linear</a:t>
            </a:r>
            <a:r>
              <a:rPr lang="en-US" dirty="0"/>
              <a:t>: self consistent model</a:t>
            </a:r>
          </a:p>
        </p:txBody>
      </p:sp>
      <p:pic>
        <p:nvPicPr>
          <p:cNvPr id="38" name="Immagine 37"/>
          <p:cNvPicPr>
            <a:picLocks noChangeAspect="1"/>
          </p:cNvPicPr>
          <p:nvPr/>
        </p:nvPicPr>
        <p:blipFill>
          <a:blip r:embed="rId6"/>
          <a:stretch>
            <a:fillRect/>
          </a:stretch>
        </p:blipFill>
        <p:spPr>
          <a:xfrm>
            <a:off x="518884" y="3676847"/>
            <a:ext cx="4393778" cy="808948"/>
          </a:xfrm>
          <a:prstGeom prst="rect">
            <a:avLst/>
          </a:prstGeom>
          <a:ln w="28575">
            <a:noFill/>
          </a:ln>
        </p:spPr>
      </p:pic>
      <p:pic>
        <p:nvPicPr>
          <p:cNvPr id="41" name="Immagine 14">
            <a:extLst>
              <a:ext uri="{FF2B5EF4-FFF2-40B4-BE49-F238E27FC236}">
                <a16:creationId xmlns:a16="http://schemas.microsoft.com/office/drawing/2014/main" id="{9DEB184E-A7D5-4705-AB43-9CEC686C9055}"/>
              </a:ext>
            </a:extLst>
          </p:cNvPr>
          <p:cNvPicPr>
            <a:picLocks noChangeAspect="1"/>
          </p:cNvPicPr>
          <p:nvPr/>
        </p:nvPicPr>
        <p:blipFill rotWithShape="1">
          <a:blip r:embed="rId7"/>
          <a:srcRect r="6572" b="-8491"/>
          <a:stretch/>
        </p:blipFill>
        <p:spPr>
          <a:xfrm>
            <a:off x="2778691" y="4427874"/>
            <a:ext cx="2907734" cy="228869"/>
          </a:xfrm>
          <a:prstGeom prst="rect">
            <a:avLst/>
          </a:prstGeom>
        </p:spPr>
      </p:pic>
      <p:cxnSp>
        <p:nvCxnSpPr>
          <p:cNvPr id="9" name="Connettore 1 8"/>
          <p:cNvCxnSpPr/>
          <p:nvPr/>
        </p:nvCxnSpPr>
        <p:spPr>
          <a:xfrm flipH="1">
            <a:off x="6176177" y="2074653"/>
            <a:ext cx="20785" cy="414972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CasellaDiTesto 11"/>
              <p:cNvSpPr txBox="1"/>
              <p:nvPr/>
            </p:nvSpPr>
            <p:spPr>
              <a:xfrm>
                <a:off x="122643" y="4659677"/>
                <a:ext cx="2945295" cy="845616"/>
              </a:xfrm>
              <a:prstGeom prst="rect">
                <a:avLst/>
              </a:prstGeom>
              <a:solidFill>
                <a:schemeClr val="accent6">
                  <a:lumMod val="20000"/>
                  <a:lumOff val="80000"/>
                </a:schemeClr>
              </a:solidFill>
              <a:ln w="19050">
                <a:solidFill>
                  <a:srgbClr val="00B050"/>
                </a:solidFill>
              </a:ln>
            </p:spPr>
            <p:txBody>
              <a:bodyPr wrap="square" rtlCol="0">
                <a:spAutoFit/>
              </a:bodyPr>
              <a:lstStyle/>
              <a:p>
                <a:r>
                  <a:rPr lang="en-US" sz="1200" b="1" dirty="0">
                    <a:solidFill>
                      <a:srgbClr val="00B050"/>
                    </a:solidFill>
                  </a:rPr>
                  <a:t>Advantages</a:t>
                </a:r>
              </a:p>
              <a:p>
                <a:pPr marL="285750" indent="-285750">
                  <a:buFont typeface="Arial" panose="020B0604020202020204" pitchFamily="34" charset="0"/>
                  <a:buChar char="•"/>
                </a:pPr>
                <a:r>
                  <a:rPr lang="en-US" sz="1200" dirty="0"/>
                  <a:t>Very </a:t>
                </a:r>
                <a:r>
                  <a:rPr lang="en-US" sz="1200" i="1" dirty="0"/>
                  <a:t>fast </a:t>
                </a:r>
                <a:r>
                  <a:rPr lang="en-US" sz="1200" dirty="0"/>
                  <a:t>(</a:t>
                </a:r>
                <a14:m>
                  <m:oMath xmlns:m="http://schemas.openxmlformats.org/officeDocument/2006/math">
                    <m:r>
                      <a:rPr lang="en-US" sz="1200" b="0" i="1" smtClean="0">
                        <a:latin typeface="Cambria Math" panose="02040503050406030204" pitchFamily="18" charset="0"/>
                      </a:rPr>
                      <m:t>∼30</m:t>
                    </m:r>
                  </m:oMath>
                </a14:m>
                <a:r>
                  <a:rPr lang="en-US" sz="1200" dirty="0"/>
                  <a:t> times of 3D PIC )</a:t>
                </a:r>
              </a:p>
              <a:p>
                <a:pPr marL="285750" indent="-285750">
                  <a:buFont typeface="Arial" panose="020B0604020202020204" pitchFamily="34" charset="0"/>
                  <a:buChar char="•"/>
                </a:pPr>
                <a:r>
                  <a:rPr lang="en-US" sz="1200" dirty="0"/>
                  <a:t>Successfully reproduces </a:t>
                </a:r>
                <a:r>
                  <a:rPr lang="en-US" sz="1200" dirty="0" err="1"/>
                  <a:t>rms</a:t>
                </a:r>
                <a:r>
                  <a:rPr lang="en-US" sz="1200" dirty="0"/>
                  <a:t> </a:t>
                </a:r>
                <a:r>
                  <a:rPr lang="en-US" sz="1200" i="1" dirty="0"/>
                  <a:t>size</a:t>
                </a:r>
                <a:r>
                  <a:rPr lang="en-US" sz="1200" dirty="0"/>
                  <a:t>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𝑥</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𝑦</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𝑧</m:t>
                        </m:r>
                      </m:sub>
                    </m:sSub>
                  </m:oMath>
                </a14:m>
                <a:r>
                  <a:rPr lang="en-US" sz="1200" dirty="0"/>
                  <a:t>) and </a:t>
                </a:r>
                <a:r>
                  <a:rPr lang="en-US" sz="1200" i="1" dirty="0"/>
                  <a:t>energy spread </a:t>
                </a:r>
                <a:r>
                  <a:rPr lang="en-US" sz="1200" dirty="0"/>
                  <a:t>(</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𝐸</m:t>
                        </m:r>
                      </m:sub>
                    </m:sSub>
                  </m:oMath>
                </a14:m>
                <a:r>
                  <a:rPr lang="en-US" sz="1200" dirty="0"/>
                  <a:t>)</a:t>
                </a:r>
                <a:endParaRPr lang="it-IT" sz="1200"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122643" y="4659677"/>
                <a:ext cx="2945295" cy="845616"/>
              </a:xfrm>
              <a:prstGeom prst="rect">
                <a:avLst/>
              </a:prstGeom>
              <a:blipFill>
                <a:blip r:embed="rId8"/>
                <a:stretch>
                  <a:fillRect b="-704"/>
                </a:stretch>
              </a:blipFill>
              <a:ln w="19050">
                <a:solidFill>
                  <a:srgbClr val="00B050"/>
                </a:solidFill>
              </a:ln>
            </p:spPr>
            <p:txBody>
              <a:bodyPr/>
              <a:lstStyle/>
              <a:p>
                <a:r>
                  <a:rPr lang="en-US">
                    <a:noFill/>
                  </a:rPr>
                  <a:t> </a:t>
                </a:r>
              </a:p>
            </p:txBody>
          </p:sp>
        </mc:Fallback>
      </mc:AlternateContent>
      <p:sp>
        <p:nvSpPr>
          <p:cNvPr id="46" name="CasellaDiTesto 45"/>
          <p:cNvSpPr txBox="1"/>
          <p:nvPr/>
        </p:nvSpPr>
        <p:spPr>
          <a:xfrm>
            <a:off x="3138300" y="4663640"/>
            <a:ext cx="2907734" cy="1015663"/>
          </a:xfrm>
          <a:prstGeom prst="rect">
            <a:avLst/>
          </a:prstGeom>
          <a:solidFill>
            <a:schemeClr val="accent1">
              <a:lumMod val="20000"/>
              <a:lumOff val="80000"/>
            </a:schemeClr>
          </a:solidFill>
          <a:ln w="19050">
            <a:solidFill>
              <a:srgbClr val="FF0000"/>
            </a:solidFill>
          </a:ln>
        </p:spPr>
        <p:txBody>
          <a:bodyPr wrap="square" rtlCol="0">
            <a:spAutoFit/>
          </a:bodyPr>
          <a:lstStyle/>
          <a:p>
            <a:r>
              <a:rPr lang="en-US" sz="1200" b="1" dirty="0">
                <a:solidFill>
                  <a:srgbClr val="FF0000"/>
                </a:solidFill>
              </a:rPr>
              <a:t>Limitations</a:t>
            </a:r>
          </a:p>
          <a:p>
            <a:pPr marL="285750" indent="-285750">
              <a:buFont typeface="Arial" panose="020B0604020202020204" pitchFamily="34" charset="0"/>
              <a:buChar char="•"/>
            </a:pPr>
            <a:r>
              <a:rPr lang="en-US" sz="1200" dirty="0"/>
              <a:t>Absence of </a:t>
            </a:r>
            <a:r>
              <a:rPr lang="en-US" sz="1200" i="1" dirty="0"/>
              <a:t>correlation</a:t>
            </a:r>
            <a:r>
              <a:rPr lang="en-US" sz="1200" dirty="0"/>
              <a:t> prevents the observation of emittance dynamics</a:t>
            </a:r>
          </a:p>
          <a:p>
            <a:pPr marL="285750" indent="-285750">
              <a:buFont typeface="Arial" panose="020B0604020202020204" pitchFamily="34" charset="0"/>
              <a:buChar char="•"/>
            </a:pPr>
            <a:r>
              <a:rPr lang="en-US" sz="1200" dirty="0"/>
              <a:t>Loss of </a:t>
            </a:r>
            <a:r>
              <a:rPr lang="en-US" sz="1200" i="1" dirty="0"/>
              <a:t>axial symmetry</a:t>
            </a:r>
            <a:r>
              <a:rPr lang="en-US" sz="1200" dirty="0"/>
              <a:t> in presence of strong transverse wakefield</a:t>
            </a:r>
            <a:endParaRPr lang="it-IT" sz="1200" dirty="0"/>
          </a:p>
        </p:txBody>
      </p:sp>
      <p:pic>
        <p:nvPicPr>
          <p:cNvPr id="48" name="Immagine 47">
            <a:extLst>
              <a:ext uri="{FF2B5EF4-FFF2-40B4-BE49-F238E27FC236}">
                <a16:creationId xmlns:a16="http://schemas.microsoft.com/office/drawing/2014/main" id="{49B2342B-3C9D-4D10-B67F-C284B48E64DA}"/>
              </a:ext>
            </a:extLst>
          </p:cNvPr>
          <p:cNvPicPr>
            <a:picLocks noChangeAspect="1"/>
          </p:cNvPicPr>
          <p:nvPr/>
        </p:nvPicPr>
        <p:blipFill>
          <a:blip r:embed="rId9"/>
          <a:stretch>
            <a:fillRect/>
          </a:stretch>
        </p:blipFill>
        <p:spPr>
          <a:xfrm>
            <a:off x="6836003" y="4267296"/>
            <a:ext cx="1608345" cy="725595"/>
          </a:xfrm>
          <a:prstGeom prst="rect">
            <a:avLst/>
          </a:prstGeom>
          <a:ln w="19050">
            <a:solidFill>
              <a:schemeClr val="accent2"/>
            </a:solidFill>
          </a:ln>
        </p:spPr>
      </p:pic>
      <mc:AlternateContent xmlns:mc="http://schemas.openxmlformats.org/markup-compatibility/2006" xmlns:a14="http://schemas.microsoft.com/office/drawing/2010/main">
        <mc:Choice Requires="a14">
          <p:sp>
            <p:nvSpPr>
              <p:cNvPr id="49" name="CasellaDiTesto 48">
                <a:extLst>
                  <a:ext uri="{FF2B5EF4-FFF2-40B4-BE49-F238E27FC236}">
                    <a16:creationId xmlns:a16="http://schemas.microsoft.com/office/drawing/2014/main" id="{E84CDF1A-B78A-4962-898C-C4E9E4B533BB}"/>
                  </a:ext>
                </a:extLst>
              </p:cNvPr>
              <p:cNvSpPr txBox="1"/>
              <p:nvPr/>
            </p:nvSpPr>
            <p:spPr>
              <a:xfrm>
                <a:off x="6217316" y="2516890"/>
                <a:ext cx="587308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Divide the beam in </a:t>
                </a:r>
                <a:r>
                  <a:rPr lang="en-US" b="1" dirty="0"/>
                  <a:t>cylindrical slices</a:t>
                </a:r>
                <a:r>
                  <a:rPr lang="en-US" dirty="0"/>
                  <a:t> with individual size, energy and aspect ratio</a:t>
                </a:r>
              </a:p>
              <a:p>
                <a:pPr marL="285750" indent="-285750">
                  <a:buFont typeface="Arial" panose="020B0604020202020204" pitchFamily="34" charset="0"/>
                  <a:buChar char="•"/>
                </a:pPr>
                <a:r>
                  <a:rPr lang="en-US" dirty="0"/>
                  <a:t>Field produced by each (uniform) slice is known analytically (</a:t>
                </a:r>
                <a14:m>
                  <m:oMath xmlns:m="http://schemas.openxmlformats.org/officeDocument/2006/math">
                    <m:r>
                      <a:rPr lang="it-IT" i="1" smtClean="0">
                        <a:latin typeface="Cambria Math" panose="02040503050406030204" pitchFamily="18" charset="0"/>
                      </a:rPr>
                      <m:t>𝜕</m:t>
                    </m:r>
                    <m:r>
                      <a:rPr lang="it-IT" i="1" smtClean="0">
                        <a:latin typeface="Cambria Math" panose="02040503050406030204" pitchFamily="18" charset="0"/>
                      </a:rPr>
                      <m:t>/</m:t>
                    </m:r>
                    <m:r>
                      <a:rPr lang="it-IT" i="1" smtClean="0">
                        <a:latin typeface="Cambria Math" panose="02040503050406030204" pitchFamily="18" charset="0"/>
                      </a:rPr>
                      <m:t>𝜕𝜃</m:t>
                    </m:r>
                    <m:r>
                      <a:rPr lang="it-IT" i="1" smtClean="0">
                        <a:latin typeface="Cambria Math" panose="02040503050406030204" pitchFamily="18" charset="0"/>
                      </a:rPr>
                      <m:t>=0</m:t>
                    </m:r>
                  </m:oMath>
                </a14:m>
                <a:r>
                  <a:rPr lang="en-US" dirty="0"/>
                  <a:t>, </a:t>
                </a:r>
                <a14:m>
                  <m:oMath xmlns:m="http://schemas.openxmlformats.org/officeDocument/2006/math">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𝐸</m:t>
                        </m:r>
                      </m:e>
                      <m:sub>
                        <m:r>
                          <a:rPr lang="it-IT" i="1">
                            <a:latin typeface="Cambria Math" panose="02040503050406030204" pitchFamily="18" charset="0"/>
                          </a:rPr>
                          <m:t>𝑧</m:t>
                        </m:r>
                      </m:sub>
                    </m:sSub>
                    <m:r>
                      <a:rPr lang="it-IT" i="1">
                        <a:latin typeface="Cambria Math" panose="02040503050406030204" pitchFamily="18" charset="0"/>
                      </a:rPr>
                      <m:t>/</m:t>
                    </m:r>
                    <m:r>
                      <a:rPr lang="it-IT" i="1">
                        <a:latin typeface="Cambria Math" panose="02040503050406030204" pitchFamily="18" charset="0"/>
                      </a:rPr>
                      <m:t>𝜕</m:t>
                    </m:r>
                    <m:r>
                      <a:rPr lang="it-IT" i="1">
                        <a:latin typeface="Cambria Math" panose="02040503050406030204" pitchFamily="18" charset="0"/>
                      </a:rPr>
                      <m:t>𝑟</m:t>
                    </m:r>
                    <m:r>
                      <a:rPr lang="it-IT" i="1">
                        <a:latin typeface="Cambria Math" panose="02040503050406030204" pitchFamily="18" charset="0"/>
                      </a:rPr>
                      <m:t>=0</m:t>
                    </m:r>
                  </m:oMath>
                </a14:m>
                <a:r>
                  <a:rPr lang="en-US" dirty="0"/>
                  <a:t>)</a:t>
                </a:r>
              </a:p>
              <a:p>
                <a:pPr marL="285750" indent="-285750">
                  <a:buFont typeface="Arial" panose="020B0604020202020204" pitchFamily="34" charset="0"/>
                  <a:buChar char="•"/>
                </a:pPr>
                <a:r>
                  <a:rPr lang="en-US" b="1" dirty="0"/>
                  <a:t>Superposition</a:t>
                </a:r>
                <a:r>
                  <a:rPr lang="en-US" dirty="0"/>
                  <a:t> of the fields produced by all the slices</a:t>
                </a:r>
              </a:p>
            </p:txBody>
          </p:sp>
        </mc:Choice>
        <mc:Fallback xmlns="">
          <p:sp>
            <p:nvSpPr>
              <p:cNvPr id="49" name="CasellaDiTesto 48">
                <a:extLst>
                  <a:ext uri="{FF2B5EF4-FFF2-40B4-BE49-F238E27FC236}">
                    <a16:creationId xmlns:a16="http://schemas.microsoft.com/office/drawing/2014/main" id="{E84CDF1A-B78A-4962-898C-C4E9E4B533BB}"/>
                  </a:ext>
                </a:extLst>
              </p:cNvPr>
              <p:cNvSpPr txBox="1">
                <a:spLocks noRot="1" noChangeAspect="1" noMove="1" noResize="1" noEditPoints="1" noAdjustHandles="1" noChangeArrowheads="1" noChangeShapeType="1" noTextEdit="1"/>
              </p:cNvSpPr>
              <p:nvPr/>
            </p:nvSpPr>
            <p:spPr>
              <a:xfrm>
                <a:off x="6217316" y="2516890"/>
                <a:ext cx="5873084" cy="1477328"/>
              </a:xfrm>
              <a:prstGeom prst="rect">
                <a:avLst/>
              </a:prstGeom>
              <a:blipFill>
                <a:blip r:embed="rId10"/>
                <a:stretch>
                  <a:fillRect l="-727" t="-2479" r="-831" b="-5785"/>
                </a:stretch>
              </a:blipFill>
            </p:spPr>
            <p:txBody>
              <a:bodyPr/>
              <a:lstStyle/>
              <a:p>
                <a:r>
                  <a:rPr lang="en-US">
                    <a:noFill/>
                  </a:rPr>
                  <a:t> </a:t>
                </a:r>
              </a:p>
            </p:txBody>
          </p:sp>
        </mc:Fallback>
      </mc:AlternateContent>
      <p:pic>
        <p:nvPicPr>
          <p:cNvPr id="50" name="Immagine 49"/>
          <p:cNvPicPr>
            <a:picLocks noChangeAspect="1"/>
          </p:cNvPicPr>
          <p:nvPr/>
        </p:nvPicPr>
        <p:blipFill>
          <a:blip r:embed="rId11"/>
          <a:stretch>
            <a:fillRect/>
          </a:stretch>
        </p:blipFill>
        <p:spPr>
          <a:xfrm>
            <a:off x="9199323" y="4101083"/>
            <a:ext cx="1526777" cy="1069970"/>
          </a:xfrm>
          <a:prstGeom prst="rect">
            <a:avLst/>
          </a:prstGeom>
        </p:spPr>
      </p:pic>
      <p:sp>
        <p:nvSpPr>
          <p:cNvPr id="51" name="Freccia a destra 50"/>
          <p:cNvSpPr/>
          <p:nvPr/>
        </p:nvSpPr>
        <p:spPr>
          <a:xfrm>
            <a:off x="8645342" y="4402729"/>
            <a:ext cx="457240" cy="466330"/>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CasellaDiTesto 52"/>
          <p:cNvSpPr txBox="1"/>
          <p:nvPr/>
        </p:nvSpPr>
        <p:spPr>
          <a:xfrm>
            <a:off x="6578626" y="5422395"/>
            <a:ext cx="4228288" cy="646331"/>
          </a:xfrm>
          <a:prstGeom prst="rect">
            <a:avLst/>
          </a:prstGeom>
          <a:solidFill>
            <a:schemeClr val="accent6">
              <a:lumMod val="20000"/>
              <a:lumOff val="80000"/>
            </a:schemeClr>
          </a:solidFill>
          <a:ln w="19050">
            <a:solidFill>
              <a:srgbClr val="00B050"/>
            </a:solidFill>
          </a:ln>
        </p:spPr>
        <p:txBody>
          <a:bodyPr wrap="square" rtlCol="0">
            <a:spAutoFit/>
          </a:bodyPr>
          <a:lstStyle/>
          <a:p>
            <a:pPr marL="285750" indent="-285750">
              <a:buFont typeface="Arial" panose="020B0604020202020204" pitchFamily="34" charset="0"/>
              <a:buChar char="•"/>
            </a:pPr>
            <a:r>
              <a:rPr lang="en-US" sz="1200" dirty="0"/>
              <a:t>Correlation between the planes describes the emittance dynamics</a:t>
            </a:r>
          </a:p>
          <a:p>
            <a:pPr marL="285750" indent="-285750">
              <a:buFont typeface="Arial" panose="020B0604020202020204" pitchFamily="34" charset="0"/>
              <a:buChar char="•"/>
            </a:pPr>
            <a:r>
              <a:rPr lang="en-US" sz="1200" dirty="0"/>
              <a:t>Allows description of more arbitrary geometries</a:t>
            </a:r>
          </a:p>
        </p:txBody>
      </p:sp>
      <p:sp>
        <p:nvSpPr>
          <p:cNvPr id="54" name="CasellaDiTesto 53"/>
          <p:cNvSpPr txBox="1"/>
          <p:nvPr/>
        </p:nvSpPr>
        <p:spPr>
          <a:xfrm>
            <a:off x="6561028" y="6132327"/>
            <a:ext cx="3953403" cy="276999"/>
          </a:xfrm>
          <a:prstGeom prst="rect">
            <a:avLst/>
          </a:prstGeom>
          <a:solidFill>
            <a:schemeClr val="accent1">
              <a:lumMod val="20000"/>
              <a:lumOff val="80000"/>
            </a:schemeClr>
          </a:solidFill>
          <a:ln w="19050">
            <a:solidFill>
              <a:srgbClr val="FF0000"/>
            </a:solidFill>
          </a:ln>
        </p:spPr>
        <p:txBody>
          <a:bodyPr wrap="square" rtlCol="0">
            <a:spAutoFit/>
          </a:bodyPr>
          <a:lstStyle/>
          <a:p>
            <a:pPr marL="285750" indent="-285750">
              <a:buFont typeface="Arial" panose="020B0604020202020204" pitchFamily="34" charset="0"/>
              <a:buChar char="•"/>
            </a:pPr>
            <a:r>
              <a:rPr lang="en-US" sz="1200" dirty="0"/>
              <a:t>More time-consuming but still faster than PIC</a:t>
            </a:r>
            <a:endParaRPr lang="it-IT" sz="1200" dirty="0"/>
          </a:p>
        </p:txBody>
      </p:sp>
      <p:sp>
        <p:nvSpPr>
          <p:cNvPr id="15" name="Rettangolo 14"/>
          <p:cNvSpPr/>
          <p:nvPr/>
        </p:nvSpPr>
        <p:spPr>
          <a:xfrm>
            <a:off x="6494655" y="5136487"/>
            <a:ext cx="1702646" cy="276999"/>
          </a:xfrm>
          <a:prstGeom prst="rect">
            <a:avLst/>
          </a:prstGeom>
        </p:spPr>
        <p:txBody>
          <a:bodyPr wrap="none">
            <a:spAutoFit/>
          </a:bodyPr>
          <a:lstStyle/>
          <a:p>
            <a:r>
              <a:rPr lang="en-US" sz="1200" b="1" dirty="0">
                <a:solidFill>
                  <a:srgbClr val="00B050"/>
                </a:solidFill>
              </a:rPr>
              <a:t>Advantages</a:t>
            </a:r>
            <a:r>
              <a:rPr lang="en-US" sz="1200" b="1" dirty="0"/>
              <a:t>/</a:t>
            </a:r>
            <a:r>
              <a:rPr lang="en-US" sz="1200" b="1" dirty="0">
                <a:solidFill>
                  <a:srgbClr val="FF0000"/>
                </a:solidFill>
              </a:rPr>
              <a:t>Limitations</a:t>
            </a:r>
          </a:p>
        </p:txBody>
      </p:sp>
      <p:grpSp>
        <p:nvGrpSpPr>
          <p:cNvPr id="5" name="Gruppo 4">
            <a:extLst>
              <a:ext uri="{FF2B5EF4-FFF2-40B4-BE49-F238E27FC236}">
                <a16:creationId xmlns:a16="http://schemas.microsoft.com/office/drawing/2014/main" id="{3D138994-8FDF-ECC5-9158-CD8F85BB8C76}"/>
              </a:ext>
            </a:extLst>
          </p:cNvPr>
          <p:cNvGrpSpPr/>
          <p:nvPr/>
        </p:nvGrpSpPr>
        <p:grpSpPr>
          <a:xfrm>
            <a:off x="699929" y="5616151"/>
            <a:ext cx="1877398" cy="862354"/>
            <a:chOff x="463662" y="5426785"/>
            <a:chExt cx="2542525" cy="1135489"/>
          </a:xfrm>
        </p:grpSpPr>
        <p:pic>
          <p:nvPicPr>
            <p:cNvPr id="7" name="Immagine 6">
              <a:extLst>
                <a:ext uri="{FF2B5EF4-FFF2-40B4-BE49-F238E27FC236}">
                  <a16:creationId xmlns:a16="http://schemas.microsoft.com/office/drawing/2014/main" id="{2D4A925F-7638-6675-79F2-847729B80976}"/>
                </a:ext>
              </a:extLst>
            </p:cNvPr>
            <p:cNvPicPr>
              <a:picLocks noChangeAspect="1"/>
            </p:cNvPicPr>
            <p:nvPr/>
          </p:nvPicPr>
          <p:blipFill>
            <a:blip r:embed="rId12"/>
            <a:stretch>
              <a:fillRect/>
            </a:stretch>
          </p:blipFill>
          <p:spPr>
            <a:xfrm>
              <a:off x="463662" y="5426785"/>
              <a:ext cx="1530093" cy="1135489"/>
            </a:xfrm>
            <a:prstGeom prst="rect">
              <a:avLst/>
            </a:prstGeom>
          </p:spPr>
        </p:pic>
        <p:pic>
          <p:nvPicPr>
            <p:cNvPr id="8" name="Immagine 7">
              <a:extLst>
                <a:ext uri="{FF2B5EF4-FFF2-40B4-BE49-F238E27FC236}">
                  <a16:creationId xmlns:a16="http://schemas.microsoft.com/office/drawing/2014/main" id="{26A873D7-A27E-8114-060A-07DD57052E4C}"/>
                </a:ext>
              </a:extLst>
            </p:cNvPr>
            <p:cNvPicPr>
              <a:picLocks noChangeAspect="1"/>
            </p:cNvPicPr>
            <p:nvPr/>
          </p:nvPicPr>
          <p:blipFill>
            <a:blip r:embed="rId13"/>
            <a:stretch>
              <a:fillRect/>
            </a:stretch>
          </p:blipFill>
          <p:spPr>
            <a:xfrm>
              <a:off x="1568040" y="5445249"/>
              <a:ext cx="1438147" cy="460530"/>
            </a:xfrm>
            <a:prstGeom prst="rect">
              <a:avLst/>
            </a:prstGeom>
          </p:spPr>
        </p:pic>
      </p:grpSp>
    </p:spTree>
    <p:extLst>
      <p:ext uri="{BB962C8B-B14F-4D97-AF65-F5344CB8AC3E}">
        <p14:creationId xmlns:p14="http://schemas.microsoft.com/office/powerpoint/2010/main" val="396803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P spid="6" grpId="0"/>
      <p:bldP spid="12" grpId="0" animBg="1"/>
      <p:bldP spid="46" grpId="0" animBg="1"/>
      <p:bldP spid="49" grpId="0"/>
      <p:bldP spid="51" grpId="0" animBg="1"/>
      <p:bldP spid="53" grpId="0" animBg="1"/>
      <p:bldP spid="54"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5">
            <a:extLst>
              <a:ext uri="{FF2B5EF4-FFF2-40B4-BE49-F238E27FC236}">
                <a16:creationId xmlns:a16="http://schemas.microsoft.com/office/drawing/2014/main" id="{1225769E-7EB9-42FE-A7AC-426483E4FD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4870" y="3944297"/>
            <a:ext cx="3336422" cy="2085263"/>
          </a:xfrm>
          <a:prstGeom prst="rect">
            <a:avLst/>
          </a:prstGeom>
        </p:spPr>
      </p:pic>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598D5728-96A0-4DE6-ABFF-80BEBD6B0631}"/>
                  </a:ext>
                </a:extLst>
              </p:cNvPr>
              <p:cNvSpPr txBox="1"/>
              <p:nvPr/>
            </p:nvSpPr>
            <p:spPr>
              <a:xfrm>
                <a:off x="317500" y="4187724"/>
                <a:ext cx="1461657" cy="523220"/>
              </a:xfrm>
              <a:prstGeom prst="rect">
                <a:avLst/>
              </a:prstGeom>
              <a:noFill/>
              <a:ln w="28575">
                <a:solidFill>
                  <a:schemeClr val="accent2"/>
                </a:solidFill>
              </a:ln>
            </p:spPr>
            <p:txBody>
              <a:bodyPr wrap="square" rtlCol="0">
                <a:spAutoFit/>
              </a:bodyPr>
              <a:lstStyle/>
              <a:p>
                <a:r>
                  <a:rPr lang="en-US" sz="1400" b="1" dirty="0">
                    <a:solidFill>
                      <a:schemeClr val="accent2"/>
                    </a:solidFill>
                  </a:rPr>
                  <a:t>Longitudinal plane: </a:t>
                </a:r>
                <a14:m>
                  <m:oMath xmlns:m="http://schemas.openxmlformats.org/officeDocument/2006/math">
                    <m:sSub>
                      <m:sSubPr>
                        <m:ctrlPr>
                          <a:rPr lang="it-IT" sz="1400" b="1" i="1" smtClean="0">
                            <a:solidFill>
                              <a:schemeClr val="accent2"/>
                            </a:solidFill>
                            <a:latin typeface="Cambria Math" panose="02040503050406030204" pitchFamily="18" charset="0"/>
                          </a:rPr>
                        </m:ctrlPr>
                      </m:sSubPr>
                      <m:e>
                        <m:r>
                          <a:rPr lang="it-IT" sz="1400" b="1" i="1" smtClean="0">
                            <a:solidFill>
                              <a:schemeClr val="accent2"/>
                            </a:solidFill>
                            <a:latin typeface="Cambria Math" panose="02040503050406030204" pitchFamily="18" charset="0"/>
                          </a:rPr>
                          <m:t>𝝈</m:t>
                        </m:r>
                      </m:e>
                      <m:sub>
                        <m:r>
                          <a:rPr lang="it-IT" sz="1400" b="1" i="1" smtClean="0">
                            <a:solidFill>
                              <a:schemeClr val="accent2"/>
                            </a:solidFill>
                            <a:latin typeface="Cambria Math" panose="02040503050406030204" pitchFamily="18" charset="0"/>
                          </a:rPr>
                          <m:t>𝒛</m:t>
                        </m:r>
                      </m:sub>
                    </m:sSub>
                  </m:oMath>
                </a14:m>
                <a:r>
                  <a:rPr lang="en-US" sz="1400" b="1" dirty="0">
                    <a:solidFill>
                      <a:schemeClr val="accent2"/>
                    </a:solidFill>
                  </a:rPr>
                  <a:t>, </a:t>
                </a:r>
                <a14:m>
                  <m:oMath xmlns:m="http://schemas.openxmlformats.org/officeDocument/2006/math">
                    <m:sSub>
                      <m:sSubPr>
                        <m:ctrlPr>
                          <a:rPr lang="it-IT" sz="1400" b="1" i="1">
                            <a:solidFill>
                              <a:schemeClr val="accent2"/>
                            </a:solidFill>
                            <a:latin typeface="Cambria Math" panose="02040503050406030204" pitchFamily="18" charset="0"/>
                          </a:rPr>
                        </m:ctrlPr>
                      </m:sSubPr>
                      <m:e>
                        <m:r>
                          <a:rPr lang="it-IT" sz="1400" b="1" i="1">
                            <a:solidFill>
                              <a:schemeClr val="accent2"/>
                            </a:solidFill>
                            <a:latin typeface="Cambria Math" panose="02040503050406030204" pitchFamily="18" charset="0"/>
                          </a:rPr>
                          <m:t>𝝈</m:t>
                        </m:r>
                      </m:e>
                      <m:sub>
                        <m:r>
                          <a:rPr lang="it-IT" sz="1400" b="1" i="1" smtClean="0">
                            <a:solidFill>
                              <a:schemeClr val="accent2"/>
                            </a:solidFill>
                            <a:latin typeface="Cambria Math" panose="02040503050406030204" pitchFamily="18" charset="0"/>
                          </a:rPr>
                          <m:t>𝑬</m:t>
                        </m:r>
                      </m:sub>
                    </m:sSub>
                  </m:oMath>
                </a14:m>
                <a:endParaRPr lang="en-US" sz="1400" b="1" dirty="0">
                  <a:solidFill>
                    <a:schemeClr val="accent2"/>
                  </a:solidFill>
                </a:endParaRPr>
              </a:p>
            </p:txBody>
          </p:sp>
        </mc:Choice>
        <mc:Fallback xmlns="">
          <p:sp>
            <p:nvSpPr>
              <p:cNvPr id="19" name="CasellaDiTesto 18">
                <a:extLst>
                  <a:ext uri="{FF2B5EF4-FFF2-40B4-BE49-F238E27FC236}">
                    <a16:creationId xmlns:a16="http://schemas.microsoft.com/office/drawing/2014/main" id="{598D5728-96A0-4DE6-ABFF-80BEBD6B0631}"/>
                  </a:ext>
                </a:extLst>
              </p:cNvPr>
              <p:cNvSpPr txBox="1">
                <a:spLocks noRot="1" noChangeAspect="1" noMove="1" noResize="1" noEditPoints="1" noAdjustHandles="1" noChangeArrowheads="1" noChangeShapeType="1" noTextEdit="1"/>
              </p:cNvSpPr>
              <p:nvPr/>
            </p:nvSpPr>
            <p:spPr>
              <a:xfrm>
                <a:off x="317500" y="4187724"/>
                <a:ext cx="1461657" cy="523220"/>
              </a:xfrm>
              <a:prstGeom prst="rect">
                <a:avLst/>
              </a:prstGeom>
              <a:blipFill>
                <a:blip r:embed="rId4"/>
                <a:stretch>
                  <a:fillRect l="-408" b="-6593"/>
                </a:stretch>
              </a:blipFill>
              <a:ln w="28575">
                <a:solidFill>
                  <a:schemeClr val="accent2"/>
                </a:solidFill>
              </a:ln>
            </p:spPr>
            <p:txBody>
              <a:bodyPr/>
              <a:lstStyle/>
              <a:p>
                <a:r>
                  <a:rPr lang="en-US">
                    <a:noFill/>
                  </a:rPr>
                  <a:t> </a:t>
                </a:r>
              </a:p>
            </p:txBody>
          </p:sp>
        </mc:Fallback>
      </mc:AlternateContent>
      <p:pic>
        <p:nvPicPr>
          <p:cNvPr id="15" name="Immagine 3">
            <a:extLst>
              <a:ext uri="{FF2B5EF4-FFF2-40B4-BE49-F238E27FC236}">
                <a16:creationId xmlns:a16="http://schemas.microsoft.com/office/drawing/2014/main" id="{C405E8D9-7B84-46C6-9ACD-DE86DECAC6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501" y="2008355"/>
            <a:ext cx="3336421" cy="2085263"/>
          </a:xfrm>
          <a:prstGeom prst="rect">
            <a:avLst/>
          </a:prstGeom>
        </p:spPr>
      </p:pic>
      <p:sp>
        <p:nvSpPr>
          <p:cNvPr id="2" name="Titolo 1">
            <a:extLst>
              <a:ext uri="{FF2B5EF4-FFF2-40B4-BE49-F238E27FC236}">
                <a16:creationId xmlns:a16="http://schemas.microsoft.com/office/drawing/2014/main" id="{933AB95A-3E34-4073-8EC6-B3D7C94F70C7}"/>
              </a:ext>
            </a:extLst>
          </p:cNvPr>
          <p:cNvSpPr>
            <a:spLocks noGrp="1"/>
          </p:cNvSpPr>
          <p:nvPr>
            <p:ph type="title"/>
          </p:nvPr>
        </p:nvSpPr>
        <p:spPr/>
        <p:txBody>
          <a:bodyPr/>
          <a:lstStyle/>
          <a:p>
            <a:r>
              <a:rPr lang="en-US" dirty="0"/>
              <a:t>Modeling Space Charge Forces (2)</a:t>
            </a:r>
          </a:p>
        </p:txBody>
      </p:sp>
      <p:sp>
        <p:nvSpPr>
          <p:cNvPr id="3" name="Segnaposto numero diapositiva 2">
            <a:extLst>
              <a:ext uri="{FF2B5EF4-FFF2-40B4-BE49-F238E27FC236}">
                <a16:creationId xmlns:a16="http://schemas.microsoft.com/office/drawing/2014/main" id="{14390BDC-A0A1-42DC-A2A1-9435E26346C1}"/>
              </a:ext>
            </a:extLst>
          </p:cNvPr>
          <p:cNvSpPr>
            <a:spLocks noGrp="1"/>
          </p:cNvSpPr>
          <p:nvPr>
            <p:ph type="sldNum" sz="quarter" idx="12"/>
          </p:nvPr>
        </p:nvSpPr>
        <p:spPr/>
        <p:txBody>
          <a:bodyPr/>
          <a:lstStyle/>
          <a:p>
            <a:fld id="{B44FA575-3D7D-408B-85CD-8563F185712B}" type="slidenum">
              <a:rPr lang="en-US" smtClean="0">
                <a:solidFill>
                  <a:schemeClr val="tx1"/>
                </a:solidFill>
              </a:rPr>
              <a:t>32</a:t>
            </a:fld>
            <a:endParaRPr lang="en-US" dirty="0">
              <a:solidFill>
                <a:schemeClr val="tx1"/>
              </a:solidFill>
            </a:endParaRPr>
          </a:p>
        </p:txBody>
      </p:sp>
      <p:cxnSp>
        <p:nvCxnSpPr>
          <p:cNvPr id="6" name="Connettore diritto 5">
            <a:extLst>
              <a:ext uri="{FF2B5EF4-FFF2-40B4-BE49-F238E27FC236}">
                <a16:creationId xmlns:a16="http://schemas.microsoft.com/office/drawing/2014/main" id="{9A4F2740-05D5-4636-9D62-50AA3C48659B}"/>
              </a:ext>
            </a:extLst>
          </p:cNvPr>
          <p:cNvCxnSpPr>
            <a:cxnSpLocks/>
          </p:cNvCxnSpPr>
          <p:nvPr/>
        </p:nvCxnSpPr>
        <p:spPr>
          <a:xfrm>
            <a:off x="6349934" y="1058779"/>
            <a:ext cx="0" cy="5249719"/>
          </a:xfrm>
          <a:prstGeom prst="line">
            <a:avLst/>
          </a:prstGeom>
          <a:ln w="38100">
            <a:solidFill>
              <a:schemeClr val="accent2"/>
            </a:solidFill>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732AA4B6-0C0E-49E2-9219-93F2A1769CC0}"/>
                  </a:ext>
                </a:extLst>
              </p:cNvPr>
              <p:cNvSpPr txBox="1"/>
              <p:nvPr/>
            </p:nvSpPr>
            <p:spPr>
              <a:xfrm>
                <a:off x="183012" y="1286066"/>
                <a:ext cx="6176597"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it-IT" b="0" i="0" smtClean="0">
                        <a:latin typeface="Cambria Math" panose="02040503050406030204" pitchFamily="18" charset="0"/>
                      </a:rPr>
                      <m:t>2</m:t>
                    </m:r>
                    <m:r>
                      <a:rPr lang="it-IT" b="0" i="1" smtClean="0">
                        <a:latin typeface="Cambria Math" panose="02040503050406030204" pitchFamily="18" charset="0"/>
                      </a:rPr>
                      <m:t>50 </m:t>
                    </m:r>
                    <m:r>
                      <m:rPr>
                        <m:sty m:val="p"/>
                      </m:rPr>
                      <a:rPr lang="it-IT" b="0" i="0" smtClean="0">
                        <a:latin typeface="Cambria Math" panose="02040503050406030204" pitchFamily="18" charset="0"/>
                      </a:rPr>
                      <m:t>pC</m:t>
                    </m:r>
                  </m:oMath>
                </a14:m>
                <a:r>
                  <a:rPr lang="en-US" dirty="0"/>
                  <a:t> </a:t>
                </a:r>
                <a14:m>
                  <m:oMath xmlns:m="http://schemas.openxmlformats.org/officeDocument/2006/math">
                    <m:sSup>
                      <m:sSupPr>
                        <m:ctrlPr>
                          <a:rPr lang="it-IT" b="0" i="1" dirty="0" smtClean="0">
                            <a:latin typeface="Cambria Math" panose="02040503050406030204" pitchFamily="18" charset="0"/>
                          </a:rPr>
                        </m:ctrlPr>
                      </m:sSupPr>
                      <m:e>
                        <m:r>
                          <a:rPr lang="it-IT" b="0" i="1" dirty="0" smtClean="0">
                            <a:latin typeface="Cambria Math" panose="02040503050406030204" pitchFamily="18" charset="0"/>
                          </a:rPr>
                          <m:t>𝑒</m:t>
                        </m:r>
                      </m:e>
                      <m:sup>
                        <m:r>
                          <a:rPr lang="it-IT" b="0" i="1" dirty="0" smtClean="0">
                            <a:latin typeface="Cambria Math" panose="02040503050406030204" pitchFamily="18" charset="0"/>
                          </a:rPr>
                          <m:t>−</m:t>
                        </m:r>
                      </m:sup>
                    </m:sSup>
                  </m:oMath>
                </a14:m>
                <a:r>
                  <a:rPr lang="en-US" dirty="0"/>
                  <a:t> beam from the C-band hybrid </a:t>
                </a:r>
                <a:r>
                  <a:rPr lang="en-US" dirty="0" err="1"/>
                  <a:t>photoinjector</a:t>
                </a:r>
                <a:endParaRPr lang="en-US" b="1" dirty="0"/>
              </a:p>
              <a:p>
                <a:pPr marL="285750" indent="-285750">
                  <a:buFont typeface="Arial" panose="020B0604020202020204" pitchFamily="34" charset="0"/>
                  <a:buChar char="•"/>
                </a:pPr>
                <a:r>
                  <a:rPr lang="en-US" dirty="0"/>
                  <a:t>Evolution in a </a:t>
                </a:r>
                <a:r>
                  <a:rPr lang="en-US" b="1" dirty="0"/>
                  <a:t>field-free (drift)</a:t>
                </a:r>
                <a:r>
                  <a:rPr lang="en-US" dirty="0"/>
                  <a:t> region with GPT (</a:t>
                </a:r>
                <a:r>
                  <a:rPr lang="en-US" i="1" dirty="0"/>
                  <a:t>solid</a:t>
                </a:r>
                <a:r>
                  <a:rPr lang="en-US" dirty="0"/>
                  <a:t>) and with the ellipsoidal model in MILES (</a:t>
                </a:r>
                <a:r>
                  <a:rPr lang="en-US" i="1" dirty="0"/>
                  <a:t>dashed</a:t>
                </a:r>
                <a:r>
                  <a:rPr lang="en-US" dirty="0"/>
                  <a:t>)</a:t>
                </a:r>
              </a:p>
            </p:txBody>
          </p:sp>
        </mc:Choice>
        <mc:Fallback xmlns="">
          <p:sp>
            <p:nvSpPr>
              <p:cNvPr id="17" name="CasellaDiTesto 16">
                <a:extLst>
                  <a:ext uri="{FF2B5EF4-FFF2-40B4-BE49-F238E27FC236}">
                    <a16:creationId xmlns:a16="http://schemas.microsoft.com/office/drawing/2014/main" id="{732AA4B6-0C0E-49E2-9219-93F2A1769CC0}"/>
                  </a:ext>
                </a:extLst>
              </p:cNvPr>
              <p:cNvSpPr txBox="1">
                <a:spLocks noRot="1" noChangeAspect="1" noMove="1" noResize="1" noEditPoints="1" noAdjustHandles="1" noChangeArrowheads="1" noChangeShapeType="1" noTextEdit="1"/>
              </p:cNvSpPr>
              <p:nvPr/>
            </p:nvSpPr>
            <p:spPr>
              <a:xfrm>
                <a:off x="183012" y="1286066"/>
                <a:ext cx="6176597" cy="923330"/>
              </a:xfrm>
              <a:prstGeom prst="rect">
                <a:avLst/>
              </a:prstGeom>
              <a:blipFill>
                <a:blip r:embed="rId6"/>
                <a:stretch>
                  <a:fillRect l="-592"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7B35AB45-DDD7-4848-9228-BD244F33C85D}"/>
                  </a:ext>
                </a:extLst>
              </p:cNvPr>
              <p:cNvSpPr txBox="1"/>
              <p:nvPr/>
            </p:nvSpPr>
            <p:spPr>
              <a:xfrm>
                <a:off x="317500" y="2567476"/>
                <a:ext cx="1500997" cy="523220"/>
              </a:xfrm>
              <a:prstGeom prst="rect">
                <a:avLst/>
              </a:prstGeom>
              <a:noFill/>
              <a:ln w="28575">
                <a:solidFill>
                  <a:schemeClr val="accent2"/>
                </a:solidFill>
              </a:ln>
            </p:spPr>
            <p:txBody>
              <a:bodyPr wrap="square" rtlCol="0">
                <a:spAutoFit/>
              </a:bodyPr>
              <a:lstStyle/>
              <a:p>
                <a:r>
                  <a:rPr lang="en-US" sz="1400" b="1" dirty="0">
                    <a:solidFill>
                      <a:schemeClr val="accent2"/>
                    </a:solidFill>
                  </a:rPr>
                  <a:t>Transverse plane: </a:t>
                </a:r>
                <a14:m>
                  <m:oMath xmlns:m="http://schemas.openxmlformats.org/officeDocument/2006/math">
                    <m:sSub>
                      <m:sSubPr>
                        <m:ctrlPr>
                          <a:rPr lang="it-IT" sz="1400" b="1" i="1" smtClean="0">
                            <a:solidFill>
                              <a:schemeClr val="accent2"/>
                            </a:solidFill>
                            <a:latin typeface="Cambria Math" panose="02040503050406030204" pitchFamily="18" charset="0"/>
                          </a:rPr>
                        </m:ctrlPr>
                      </m:sSubPr>
                      <m:e>
                        <m:r>
                          <a:rPr lang="it-IT" sz="1400" b="1" i="1" smtClean="0">
                            <a:solidFill>
                              <a:schemeClr val="accent2"/>
                            </a:solidFill>
                            <a:latin typeface="Cambria Math" panose="02040503050406030204" pitchFamily="18" charset="0"/>
                          </a:rPr>
                          <m:t>𝝈</m:t>
                        </m:r>
                      </m:e>
                      <m:sub>
                        <m:r>
                          <a:rPr lang="it-IT" sz="1400" b="1" i="1" smtClean="0">
                            <a:solidFill>
                              <a:schemeClr val="accent2"/>
                            </a:solidFill>
                            <a:latin typeface="Cambria Math" panose="02040503050406030204" pitchFamily="18" charset="0"/>
                          </a:rPr>
                          <m:t>𝒙</m:t>
                        </m:r>
                      </m:sub>
                    </m:sSub>
                  </m:oMath>
                </a14:m>
                <a:r>
                  <a:rPr lang="en-US" sz="1400" b="1" dirty="0">
                    <a:solidFill>
                      <a:schemeClr val="accent2"/>
                    </a:solidFill>
                  </a:rPr>
                  <a:t>,</a:t>
                </a:r>
                <a:r>
                  <a:rPr lang="it-IT" sz="1400" b="1" dirty="0">
                    <a:solidFill>
                      <a:schemeClr val="accent2"/>
                    </a:solidFill>
                  </a:rPr>
                  <a:t> </a:t>
                </a:r>
                <a14:m>
                  <m:oMath xmlns:m="http://schemas.openxmlformats.org/officeDocument/2006/math">
                    <m:sSub>
                      <m:sSubPr>
                        <m:ctrlPr>
                          <a:rPr lang="it-IT" sz="1400" b="1" i="1" smtClean="0">
                            <a:solidFill>
                              <a:schemeClr val="accent2"/>
                            </a:solidFill>
                            <a:latin typeface="Cambria Math" panose="02040503050406030204" pitchFamily="18" charset="0"/>
                          </a:rPr>
                        </m:ctrlPr>
                      </m:sSubPr>
                      <m:e>
                        <m:r>
                          <a:rPr lang="en-US" sz="1400" b="1" i="1" smtClean="0">
                            <a:solidFill>
                              <a:schemeClr val="accent2"/>
                            </a:solidFill>
                            <a:latin typeface="Cambria Math" panose="02040503050406030204" pitchFamily="18" charset="0"/>
                          </a:rPr>
                          <m:t>𝝐</m:t>
                        </m:r>
                      </m:e>
                      <m:sub>
                        <m:r>
                          <a:rPr lang="en-US" sz="1400" b="1" i="1" smtClean="0">
                            <a:solidFill>
                              <a:schemeClr val="accent2"/>
                            </a:solidFill>
                            <a:latin typeface="Cambria Math" panose="02040503050406030204" pitchFamily="18" charset="0"/>
                          </a:rPr>
                          <m:t>𝒏</m:t>
                        </m:r>
                        <m:r>
                          <a:rPr lang="it-IT" sz="1400" b="1" i="1" smtClean="0">
                            <a:solidFill>
                              <a:schemeClr val="accent2"/>
                            </a:solidFill>
                            <a:latin typeface="Cambria Math" panose="02040503050406030204" pitchFamily="18" charset="0"/>
                          </a:rPr>
                          <m:t>𝒙</m:t>
                        </m:r>
                        <m:r>
                          <a:rPr lang="en-US" sz="1400" b="1" i="1" smtClean="0">
                            <a:solidFill>
                              <a:schemeClr val="accent2"/>
                            </a:solidFill>
                            <a:latin typeface="Cambria Math" panose="02040503050406030204" pitchFamily="18" charset="0"/>
                          </a:rPr>
                          <m:t> </m:t>
                        </m:r>
                      </m:sub>
                    </m:sSub>
                  </m:oMath>
                </a14:m>
                <a:endParaRPr lang="en-US" sz="1400" b="1" dirty="0">
                  <a:solidFill>
                    <a:schemeClr val="accent2"/>
                  </a:solidFill>
                </a:endParaRPr>
              </a:p>
            </p:txBody>
          </p:sp>
        </mc:Choice>
        <mc:Fallback xmlns="">
          <p:sp>
            <p:nvSpPr>
              <p:cNvPr id="5" name="CasellaDiTesto 4">
                <a:extLst>
                  <a:ext uri="{FF2B5EF4-FFF2-40B4-BE49-F238E27FC236}">
                    <a16:creationId xmlns:a16="http://schemas.microsoft.com/office/drawing/2014/main" id="{7B35AB45-DDD7-4848-9228-BD244F33C85D}"/>
                  </a:ext>
                </a:extLst>
              </p:cNvPr>
              <p:cNvSpPr txBox="1">
                <a:spLocks noRot="1" noChangeAspect="1" noMove="1" noResize="1" noEditPoints="1" noAdjustHandles="1" noChangeArrowheads="1" noChangeShapeType="1" noTextEdit="1"/>
              </p:cNvSpPr>
              <p:nvPr/>
            </p:nvSpPr>
            <p:spPr>
              <a:xfrm>
                <a:off x="317500" y="2567476"/>
                <a:ext cx="1500997" cy="523220"/>
              </a:xfrm>
              <a:prstGeom prst="rect">
                <a:avLst/>
              </a:prstGeom>
              <a:blipFill>
                <a:blip r:embed="rId7"/>
                <a:stretch>
                  <a:fillRect l="-398" b="-7692"/>
                </a:stretch>
              </a:blipFill>
              <a:ln w="28575">
                <a:solidFill>
                  <a:schemeClr val="accent2"/>
                </a:solidFill>
              </a:ln>
            </p:spPr>
            <p:txBody>
              <a:bodyPr/>
              <a:lstStyle/>
              <a:p>
                <a:r>
                  <a:rPr lang="en-US">
                    <a:noFill/>
                  </a:rPr>
                  <a:t> </a:t>
                </a:r>
              </a:p>
            </p:txBody>
          </p:sp>
        </mc:Fallback>
      </mc:AlternateContent>
      <p:pic>
        <p:nvPicPr>
          <p:cNvPr id="10" name="Immagine 9"/>
          <p:cNvPicPr>
            <a:picLocks noChangeAspect="1"/>
          </p:cNvPicPr>
          <p:nvPr/>
        </p:nvPicPr>
        <p:blipFill>
          <a:blip r:embed="rId8"/>
          <a:stretch>
            <a:fillRect/>
          </a:stretch>
        </p:blipFill>
        <p:spPr>
          <a:xfrm>
            <a:off x="205872" y="6269109"/>
            <a:ext cx="1789721" cy="120552"/>
          </a:xfrm>
          <a:prstGeom prst="rect">
            <a:avLst/>
          </a:prstGeom>
        </p:spPr>
      </p:pic>
      <p:pic>
        <p:nvPicPr>
          <p:cNvPr id="18" name="Immagine 17">
            <a:extLst>
              <a:ext uri="{FF2B5EF4-FFF2-40B4-BE49-F238E27FC236}">
                <a16:creationId xmlns:a16="http://schemas.microsoft.com/office/drawing/2014/main" id="{9B9D26E8-C4E3-DD2A-A6AE-4FD4B6A14247}"/>
              </a:ext>
            </a:extLst>
          </p:cNvPr>
          <p:cNvPicPr>
            <a:picLocks noChangeAspect="1"/>
          </p:cNvPicPr>
          <p:nvPr/>
        </p:nvPicPr>
        <p:blipFill rotWithShape="1">
          <a:blip r:embed="rId9"/>
          <a:srcRect b="22181"/>
          <a:stretch/>
        </p:blipFill>
        <p:spPr>
          <a:xfrm>
            <a:off x="3670590" y="6087996"/>
            <a:ext cx="2520735" cy="301665"/>
          </a:xfrm>
          <a:prstGeom prst="rect">
            <a:avLst/>
          </a:prstGeom>
        </p:spPr>
      </p:pic>
      <p:sp>
        <p:nvSpPr>
          <p:cNvPr id="34" name="Rettangolo 33"/>
          <p:cNvSpPr/>
          <p:nvPr/>
        </p:nvSpPr>
        <p:spPr>
          <a:xfrm>
            <a:off x="131965" y="6000811"/>
            <a:ext cx="3229297" cy="276999"/>
          </a:xfrm>
          <a:prstGeom prst="rect">
            <a:avLst/>
          </a:prstGeom>
        </p:spPr>
        <p:txBody>
          <a:bodyPr wrap="square">
            <a:spAutoFit/>
          </a:bodyPr>
          <a:lstStyle/>
          <a:p>
            <a:r>
              <a:rPr lang="en-US" sz="600" dirty="0"/>
              <a:t>M. </a:t>
            </a:r>
            <a:r>
              <a:rPr lang="en-US" sz="600" dirty="0" err="1"/>
              <a:t>Ferrario</a:t>
            </a:r>
            <a:r>
              <a:rPr lang="en-US" sz="600" dirty="0"/>
              <a:t> </a:t>
            </a:r>
            <a:r>
              <a:rPr lang="en-US" sz="600" i="1" dirty="0"/>
              <a:t>et al.</a:t>
            </a:r>
            <a:r>
              <a:rPr lang="en-US" sz="600" dirty="0"/>
              <a:t>, Direct measurement of the double emittance minimum in the beam dynamics of the </a:t>
            </a:r>
            <a:r>
              <a:rPr lang="en-US" sz="600" dirty="0" err="1"/>
              <a:t>Sparc</a:t>
            </a:r>
            <a:r>
              <a:rPr lang="en-US" sz="600" dirty="0"/>
              <a:t> high-brightness </a:t>
            </a:r>
            <a:r>
              <a:rPr lang="en-US" sz="600" dirty="0" err="1"/>
              <a:t>photoinjector</a:t>
            </a:r>
            <a:r>
              <a:rPr lang="en-US" sz="600" dirty="0"/>
              <a:t>, Phys. Rev. Lett. 99, 234801 (2007).</a:t>
            </a:r>
          </a:p>
        </p:txBody>
      </p:sp>
      <p:sp>
        <p:nvSpPr>
          <p:cNvPr id="7" name="CasellaDiTesto 6"/>
          <p:cNvSpPr txBox="1"/>
          <p:nvPr/>
        </p:nvSpPr>
        <p:spPr>
          <a:xfrm>
            <a:off x="183012" y="996177"/>
            <a:ext cx="5901267" cy="369332"/>
          </a:xfrm>
          <a:prstGeom prst="rect">
            <a:avLst/>
          </a:prstGeom>
          <a:noFill/>
        </p:spPr>
        <p:txBody>
          <a:bodyPr wrap="square" rtlCol="0">
            <a:spAutoFit/>
          </a:bodyPr>
          <a:lstStyle/>
          <a:p>
            <a:r>
              <a:rPr lang="en-US" b="1" dirty="0">
                <a:solidFill>
                  <a:srgbClr val="C00000"/>
                </a:solidFill>
              </a:rPr>
              <a:t>Equivalent ellipsoid method</a:t>
            </a:r>
            <a:endParaRPr lang="it-IT" b="1" dirty="0">
              <a:solidFill>
                <a:srgbClr val="C00000"/>
              </a:solidFill>
            </a:endParaRPr>
          </a:p>
        </p:txBody>
      </p:sp>
      <p:sp>
        <p:nvSpPr>
          <p:cNvPr id="23" name="CasellaDiTesto 22"/>
          <p:cNvSpPr txBox="1"/>
          <p:nvPr/>
        </p:nvSpPr>
        <p:spPr>
          <a:xfrm>
            <a:off x="6488423" y="996177"/>
            <a:ext cx="5901267" cy="369332"/>
          </a:xfrm>
          <a:prstGeom prst="rect">
            <a:avLst/>
          </a:prstGeom>
          <a:noFill/>
        </p:spPr>
        <p:txBody>
          <a:bodyPr wrap="square" rtlCol="0">
            <a:spAutoFit/>
          </a:bodyPr>
          <a:lstStyle/>
          <a:p>
            <a:r>
              <a:rPr lang="en-US" b="1" dirty="0">
                <a:solidFill>
                  <a:srgbClr val="C00000"/>
                </a:solidFill>
              </a:rPr>
              <a:t>Multi-slice superposition method</a:t>
            </a:r>
            <a:endParaRPr lang="it-IT" b="1" dirty="0">
              <a:solidFill>
                <a:srgbClr val="C00000"/>
              </a:solidFill>
            </a:endParaRPr>
          </a:p>
        </p:txBody>
      </p: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A9AF26F6-33F4-F437-598E-DFBC38DCD46A}"/>
                  </a:ext>
                </a:extLst>
              </p:cNvPr>
              <p:cNvSpPr txBox="1"/>
              <p:nvPr/>
            </p:nvSpPr>
            <p:spPr>
              <a:xfrm>
                <a:off x="6467277" y="1298646"/>
                <a:ext cx="5665451" cy="1200329"/>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250</m:t>
                    </m:r>
                    <m:r>
                      <a:rPr lang="en-US" b="0" i="1" dirty="0" smtClean="0">
                        <a:latin typeface="Cambria Math" panose="02040503050406030204" pitchFamily="18" charset="0"/>
                      </a:rPr>
                      <m:t> </m:t>
                    </m:r>
                    <m:r>
                      <m:rPr>
                        <m:sty m:val="p"/>
                      </m:rPr>
                      <a:rPr lang="en-US" b="0" i="0" dirty="0" smtClean="0">
                        <a:latin typeface="Cambria Math" panose="02040503050406030204" pitchFamily="18" charset="0"/>
                      </a:rPr>
                      <m:t>pC</m:t>
                    </m:r>
                  </m:oMath>
                </a14:m>
                <a:r>
                  <a:rPr lang="en-US" dirty="0"/>
                  <a:t>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𝑒</m:t>
                        </m:r>
                      </m:e>
                      <m:sup>
                        <m:r>
                          <a:rPr lang="en-US" b="0" i="1" dirty="0" smtClean="0">
                            <a:latin typeface="Cambria Math" panose="02040503050406030204" pitchFamily="18" charset="0"/>
                          </a:rPr>
                          <m:t>−</m:t>
                        </m:r>
                      </m:sup>
                    </m:sSup>
                  </m:oMath>
                </a14:m>
                <a:r>
                  <a:rPr lang="en-US" b="1" dirty="0"/>
                  <a:t> beam</a:t>
                </a:r>
                <a:r>
                  <a:rPr lang="en-US" dirty="0"/>
                  <a:t> produced by the hybrid gun and matched to its invariant envelope in a booster </a:t>
                </a:r>
                <a:r>
                  <a:rPr lang="en-US" dirty="0" err="1"/>
                  <a:t>linac</a:t>
                </a:r>
                <a:endParaRPr lang="en-US" dirty="0"/>
              </a:p>
              <a:p>
                <a:pPr marL="285750" indent="-285750">
                  <a:buFont typeface="Arial" panose="020B0604020202020204" pitchFamily="34" charset="0"/>
                  <a:buChar char="•"/>
                </a:pPr>
                <a:r>
                  <a:rPr lang="en-GB" dirty="0"/>
                  <a:t>Emittance </a:t>
                </a:r>
                <a:r>
                  <a:rPr lang="en-GB" b="1" dirty="0"/>
                  <a:t>dynamics</a:t>
                </a:r>
                <a:r>
                  <a:rPr lang="en-GB" dirty="0"/>
                  <a:t>: oscillations in the drift and compensation in the </a:t>
                </a:r>
                <a:r>
                  <a:rPr lang="en-GB" dirty="0" err="1"/>
                  <a:t>linac</a:t>
                </a:r>
                <a:endParaRPr lang="en-US" i="1" dirty="0"/>
              </a:p>
            </p:txBody>
          </p:sp>
        </mc:Choice>
        <mc:Fallback xmlns="">
          <p:sp>
            <p:nvSpPr>
              <p:cNvPr id="26" name="CasellaDiTesto 25">
                <a:extLst>
                  <a:ext uri="{FF2B5EF4-FFF2-40B4-BE49-F238E27FC236}">
                    <a16:creationId xmlns:a16="http://schemas.microsoft.com/office/drawing/2014/main" id="{A9AF26F6-33F4-F437-598E-DFBC38DCD46A}"/>
                  </a:ext>
                </a:extLst>
              </p:cNvPr>
              <p:cNvSpPr txBox="1">
                <a:spLocks noRot="1" noChangeAspect="1" noMove="1" noResize="1" noEditPoints="1" noAdjustHandles="1" noChangeArrowheads="1" noChangeShapeType="1" noTextEdit="1"/>
              </p:cNvSpPr>
              <p:nvPr/>
            </p:nvSpPr>
            <p:spPr>
              <a:xfrm>
                <a:off x="6467277" y="1298646"/>
                <a:ext cx="5665451" cy="1200329"/>
              </a:xfrm>
              <a:prstGeom prst="rect">
                <a:avLst/>
              </a:prstGeom>
              <a:blipFill>
                <a:blip r:embed="rId10"/>
                <a:stretch>
                  <a:fillRect l="-753" t="-2538" b="-7107"/>
                </a:stretch>
              </a:blipFill>
            </p:spPr>
            <p:txBody>
              <a:bodyPr/>
              <a:lstStyle/>
              <a:p>
                <a:r>
                  <a:rPr lang="en-US">
                    <a:noFill/>
                  </a:rPr>
                  <a:t> </a:t>
                </a:r>
              </a:p>
            </p:txBody>
          </p:sp>
        </mc:Fallback>
      </mc:AlternateContent>
      <p:pic>
        <p:nvPicPr>
          <p:cNvPr id="35" name="Immagine 34"/>
          <p:cNvPicPr>
            <a:picLocks noChangeAspect="1"/>
          </p:cNvPicPr>
          <p:nvPr/>
        </p:nvPicPr>
        <p:blipFill>
          <a:blip r:embed="rId11"/>
          <a:stretch>
            <a:fillRect/>
          </a:stretch>
        </p:blipFill>
        <p:spPr>
          <a:xfrm>
            <a:off x="8979675" y="5844319"/>
            <a:ext cx="2336393" cy="140607"/>
          </a:xfrm>
          <a:prstGeom prst="rect">
            <a:avLst/>
          </a:prstGeom>
        </p:spPr>
      </p:pic>
      <p:pic>
        <p:nvPicPr>
          <p:cNvPr id="38" name="Immagine 37">
            <a:extLst>
              <a:ext uri="{FF2B5EF4-FFF2-40B4-BE49-F238E27FC236}">
                <a16:creationId xmlns:a16="http://schemas.microsoft.com/office/drawing/2014/main" id="{E711C5ED-9B78-4DAA-8E89-E93C59ED11B4}"/>
              </a:ext>
            </a:extLst>
          </p:cNvPr>
          <p:cNvPicPr>
            <a:picLocks noChangeAspect="1"/>
          </p:cNvPicPr>
          <p:nvPr/>
        </p:nvPicPr>
        <p:blipFill>
          <a:blip r:embed="rId12"/>
          <a:stretch>
            <a:fillRect/>
          </a:stretch>
        </p:blipFill>
        <p:spPr>
          <a:xfrm>
            <a:off x="8970050" y="6043476"/>
            <a:ext cx="2996446" cy="346085"/>
          </a:xfrm>
          <a:prstGeom prst="rect">
            <a:avLst/>
          </a:prstGeom>
        </p:spPr>
      </p:pic>
      <p:grpSp>
        <p:nvGrpSpPr>
          <p:cNvPr id="8" name="Gruppo 7"/>
          <p:cNvGrpSpPr/>
          <p:nvPr/>
        </p:nvGrpSpPr>
        <p:grpSpPr>
          <a:xfrm>
            <a:off x="7188642" y="2878209"/>
            <a:ext cx="4262637" cy="2715250"/>
            <a:chOff x="7188642" y="2954409"/>
            <a:chExt cx="4262637" cy="2715250"/>
          </a:xfrm>
        </p:grpSpPr>
        <p:pic>
          <p:nvPicPr>
            <p:cNvPr id="25" name="Immagine 24">
              <a:extLst>
                <a:ext uri="{FF2B5EF4-FFF2-40B4-BE49-F238E27FC236}">
                  <a16:creationId xmlns:a16="http://schemas.microsoft.com/office/drawing/2014/main" id="{74B53E1C-5CF4-7695-5774-A2304990051B}"/>
                </a:ext>
              </a:extLst>
            </p:cNvPr>
            <p:cNvPicPr>
              <a:picLocks noChangeAspect="1"/>
            </p:cNvPicPr>
            <p:nvPr/>
          </p:nvPicPr>
          <p:blipFill rotWithShape="1">
            <a:blip r:embed="rId13">
              <a:extLst>
                <a:ext uri="{28A0092B-C50C-407E-A947-70E740481C1C}">
                  <a14:useLocalDpi xmlns:a14="http://schemas.microsoft.com/office/drawing/2010/main" val="0"/>
                </a:ext>
              </a:extLst>
            </a:blip>
            <a:srcRect l="2635" t="9026" r="8102"/>
            <a:stretch/>
          </p:blipFill>
          <p:spPr>
            <a:xfrm>
              <a:off x="7188642" y="2954409"/>
              <a:ext cx="4262637" cy="2715250"/>
            </a:xfrm>
            <a:prstGeom prst="rect">
              <a:avLst/>
            </a:prstGeom>
          </p:spPr>
        </p:pic>
        <p:sp>
          <p:nvSpPr>
            <p:cNvPr id="22" name="CasellaDiTesto 21"/>
            <p:cNvSpPr txBox="1"/>
            <p:nvPr/>
          </p:nvSpPr>
          <p:spPr>
            <a:xfrm>
              <a:off x="8933134" y="3705341"/>
              <a:ext cx="1152275" cy="315432"/>
            </a:xfrm>
            <a:prstGeom prst="rect">
              <a:avLst/>
            </a:prstGeom>
            <a:noFill/>
            <a:ln>
              <a:solidFill>
                <a:schemeClr val="tx1"/>
              </a:solidFill>
            </a:ln>
          </p:spPr>
          <p:txBody>
            <a:bodyPr wrap="square" rtlCol="0">
              <a:spAutoFit/>
            </a:bodyPr>
            <a:lstStyle/>
            <a:p>
              <a:r>
                <a:rPr lang="it-IT" sz="800" dirty="0" err="1"/>
                <a:t>Injection</a:t>
              </a:r>
              <a:r>
                <a:rPr lang="it-IT" sz="800" dirty="0"/>
                <a:t> in the booster</a:t>
              </a:r>
            </a:p>
          </p:txBody>
        </p:sp>
        <p:cxnSp>
          <p:nvCxnSpPr>
            <p:cNvPr id="24" name="Connettore 2 23"/>
            <p:cNvCxnSpPr/>
            <p:nvPr/>
          </p:nvCxnSpPr>
          <p:spPr>
            <a:xfrm flipH="1">
              <a:off x="8715375" y="3941904"/>
              <a:ext cx="217760" cy="18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4113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3E6E5B71-A331-4CA0-9C15-0FFAAB6A9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444" y="3634835"/>
            <a:ext cx="3743227" cy="2339517"/>
          </a:xfrm>
          <a:prstGeom prst="rect">
            <a:avLst/>
          </a:prstGeom>
        </p:spPr>
      </p:pic>
      <p:sp>
        <p:nvSpPr>
          <p:cNvPr id="2" name="Titolo 1">
            <a:extLst>
              <a:ext uri="{FF2B5EF4-FFF2-40B4-BE49-F238E27FC236}">
                <a16:creationId xmlns:a16="http://schemas.microsoft.com/office/drawing/2014/main" id="{AE0D1E43-EDE4-4899-909C-9147B7BD167D}"/>
              </a:ext>
            </a:extLst>
          </p:cNvPr>
          <p:cNvSpPr>
            <a:spLocks noGrp="1"/>
          </p:cNvSpPr>
          <p:nvPr>
            <p:ph type="title"/>
          </p:nvPr>
        </p:nvSpPr>
        <p:spPr/>
        <p:txBody>
          <a:bodyPr/>
          <a:lstStyle/>
          <a:p>
            <a:r>
              <a:rPr lang="en-US" dirty="0"/>
              <a:t>Modeling Wakefield Effects (2)</a:t>
            </a:r>
          </a:p>
        </p:txBody>
      </p:sp>
      <p:sp>
        <p:nvSpPr>
          <p:cNvPr id="3" name="Segnaposto numero diapositiva 2">
            <a:extLst>
              <a:ext uri="{FF2B5EF4-FFF2-40B4-BE49-F238E27FC236}">
                <a16:creationId xmlns:a16="http://schemas.microsoft.com/office/drawing/2014/main" id="{3112E844-2AB1-4453-8870-C75E3BBBC5A6}"/>
              </a:ext>
            </a:extLst>
          </p:cNvPr>
          <p:cNvSpPr>
            <a:spLocks noGrp="1"/>
          </p:cNvSpPr>
          <p:nvPr>
            <p:ph type="sldNum" sz="quarter" idx="12"/>
          </p:nvPr>
        </p:nvSpPr>
        <p:spPr/>
        <p:txBody>
          <a:bodyPr/>
          <a:lstStyle/>
          <a:p>
            <a:fld id="{62EE6E3B-1986-4A06-9D04-53EACBB36779}" type="slidenum">
              <a:rPr lang="en-US" smtClean="0"/>
              <a:t>33</a:t>
            </a:fld>
            <a:endParaRPr lang="en-US" dirty="0"/>
          </a:p>
        </p:txBody>
      </p:sp>
      <p:cxnSp>
        <p:nvCxnSpPr>
          <p:cNvPr id="12" name="Connettore diritto 11">
            <a:extLst>
              <a:ext uri="{FF2B5EF4-FFF2-40B4-BE49-F238E27FC236}">
                <a16:creationId xmlns:a16="http://schemas.microsoft.com/office/drawing/2014/main" id="{366E9DE5-A9DB-44F8-B2EA-70DB45C44906}"/>
              </a:ext>
            </a:extLst>
          </p:cNvPr>
          <p:cNvCxnSpPr/>
          <p:nvPr/>
        </p:nvCxnSpPr>
        <p:spPr>
          <a:xfrm>
            <a:off x="5679503" y="2292443"/>
            <a:ext cx="6922" cy="4086132"/>
          </a:xfrm>
          <a:prstGeom prst="line">
            <a:avLst/>
          </a:prstGeom>
          <a:ln w="38100">
            <a:solidFill>
              <a:schemeClr val="accent2"/>
            </a:solidFill>
          </a:ln>
        </p:spPr>
        <p:style>
          <a:lnRef idx="1">
            <a:schemeClr val="accent3"/>
          </a:lnRef>
          <a:fillRef idx="0">
            <a:schemeClr val="accent3"/>
          </a:fillRef>
          <a:effectRef idx="0">
            <a:schemeClr val="accent3"/>
          </a:effectRef>
          <a:fontRef idx="minor">
            <a:schemeClr val="tx1"/>
          </a:fontRef>
        </p:style>
      </p:cxnSp>
      <p:sp>
        <p:nvSpPr>
          <p:cNvPr id="13" name="CasellaDiTesto 12">
            <a:extLst>
              <a:ext uri="{FF2B5EF4-FFF2-40B4-BE49-F238E27FC236}">
                <a16:creationId xmlns:a16="http://schemas.microsoft.com/office/drawing/2014/main" id="{C6F81DF7-7EC6-461C-A3D1-ECF4EC65FD8C}"/>
              </a:ext>
            </a:extLst>
          </p:cNvPr>
          <p:cNvSpPr txBox="1"/>
          <p:nvPr/>
        </p:nvSpPr>
        <p:spPr>
          <a:xfrm>
            <a:off x="899917" y="6000518"/>
            <a:ext cx="4185889" cy="523220"/>
          </a:xfrm>
          <a:prstGeom prst="rect">
            <a:avLst/>
          </a:prstGeom>
          <a:noFill/>
        </p:spPr>
        <p:txBody>
          <a:bodyPr wrap="square" rtlCol="0">
            <a:spAutoFit/>
          </a:bodyPr>
          <a:lstStyle/>
          <a:p>
            <a:r>
              <a:rPr lang="en-US" sz="1400" i="1" dirty="0"/>
              <a:t>Energy spread induced by the longitudinal SRWF in a </a:t>
            </a:r>
            <a:r>
              <a:rPr lang="en-US" sz="1400" i="1" dirty="0" err="1"/>
              <a:t>linac</a:t>
            </a:r>
            <a:r>
              <a:rPr lang="en-US" sz="1400" i="1" dirty="0"/>
              <a:t> section (longitudinal phase space)</a:t>
            </a:r>
          </a:p>
        </p:txBody>
      </p:sp>
      <p:sp>
        <p:nvSpPr>
          <p:cNvPr id="14" name="CasellaDiTesto 13">
            <a:extLst>
              <a:ext uri="{FF2B5EF4-FFF2-40B4-BE49-F238E27FC236}">
                <a16:creationId xmlns:a16="http://schemas.microsoft.com/office/drawing/2014/main" id="{382C2D5F-5A45-442A-87AE-0FBC242E8138}"/>
              </a:ext>
            </a:extLst>
          </p:cNvPr>
          <p:cNvSpPr txBox="1"/>
          <p:nvPr/>
        </p:nvSpPr>
        <p:spPr>
          <a:xfrm>
            <a:off x="6750292" y="6005870"/>
            <a:ext cx="4606981" cy="523220"/>
          </a:xfrm>
          <a:prstGeom prst="rect">
            <a:avLst/>
          </a:prstGeom>
          <a:noFill/>
        </p:spPr>
        <p:txBody>
          <a:bodyPr wrap="square" rtlCol="0">
            <a:spAutoFit/>
          </a:bodyPr>
          <a:lstStyle/>
          <a:p>
            <a:r>
              <a:rPr lang="en-US" sz="1400" i="1" dirty="0"/>
              <a:t>Misaligned </a:t>
            </a:r>
            <a:r>
              <a:rPr lang="en-US" sz="1400" i="1" dirty="0" err="1"/>
              <a:t>linac</a:t>
            </a:r>
            <a:r>
              <a:rPr lang="en-US" sz="1400" i="1" dirty="0"/>
              <a:t> section: the beam propagates off axis exciting dipole wakes which cause emittance growth</a:t>
            </a:r>
          </a:p>
        </p:txBody>
      </p:sp>
      <p:sp>
        <p:nvSpPr>
          <p:cNvPr id="20" name="CasellaDiTesto 19">
            <a:extLst>
              <a:ext uri="{FF2B5EF4-FFF2-40B4-BE49-F238E27FC236}">
                <a16:creationId xmlns:a16="http://schemas.microsoft.com/office/drawing/2014/main" id="{49AA67DE-9B0A-4E51-AA8B-D87A9DC527B2}"/>
              </a:ext>
            </a:extLst>
          </p:cNvPr>
          <p:cNvSpPr txBox="1"/>
          <p:nvPr/>
        </p:nvSpPr>
        <p:spPr>
          <a:xfrm>
            <a:off x="5852582" y="2311372"/>
            <a:ext cx="3478768" cy="369332"/>
          </a:xfrm>
          <a:prstGeom prst="rect">
            <a:avLst/>
          </a:prstGeom>
          <a:noFill/>
        </p:spPr>
        <p:txBody>
          <a:bodyPr wrap="square" rtlCol="0">
            <a:spAutoFit/>
          </a:bodyPr>
          <a:lstStyle/>
          <a:p>
            <a:r>
              <a:rPr lang="en-US" b="1" dirty="0">
                <a:solidFill>
                  <a:srgbClr val="C00000"/>
                </a:solidFill>
              </a:rPr>
              <a:t>Transverse interaction</a:t>
            </a:r>
          </a:p>
        </p:txBody>
      </p:sp>
      <p:grpSp>
        <p:nvGrpSpPr>
          <p:cNvPr id="29" name="Gruppo 28"/>
          <p:cNvGrpSpPr/>
          <p:nvPr/>
        </p:nvGrpSpPr>
        <p:grpSpPr>
          <a:xfrm>
            <a:off x="945827" y="3634835"/>
            <a:ext cx="3753862" cy="2346163"/>
            <a:chOff x="112600" y="1711073"/>
            <a:chExt cx="3753862" cy="2346163"/>
          </a:xfrm>
        </p:grpSpPr>
        <p:pic>
          <p:nvPicPr>
            <p:cNvPr id="7" name="Immagine 6">
              <a:extLst>
                <a:ext uri="{FF2B5EF4-FFF2-40B4-BE49-F238E27FC236}">
                  <a16:creationId xmlns:a16="http://schemas.microsoft.com/office/drawing/2014/main" id="{10FA5A7A-64BC-4771-886C-B63EEF4A8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00" y="1711073"/>
              <a:ext cx="3753862" cy="2346163"/>
            </a:xfrm>
            <a:prstGeom prst="rect">
              <a:avLst/>
            </a:prstGeom>
          </p:spPr>
        </p:pic>
        <p:cxnSp>
          <p:nvCxnSpPr>
            <p:cNvPr id="5" name="Connettore 2 4"/>
            <p:cNvCxnSpPr/>
            <p:nvPr/>
          </p:nvCxnSpPr>
          <p:spPr>
            <a:xfrm flipH="1" flipV="1">
              <a:off x="942225" y="2131264"/>
              <a:ext cx="182616" cy="266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730319" y="2398169"/>
              <a:ext cx="853940" cy="319031"/>
            </a:xfrm>
            <a:prstGeom prst="rect">
              <a:avLst/>
            </a:prstGeom>
            <a:noFill/>
            <a:ln>
              <a:solidFill>
                <a:schemeClr val="tx1"/>
              </a:solidFill>
            </a:ln>
          </p:spPr>
          <p:txBody>
            <a:bodyPr wrap="square" rtlCol="0">
              <a:spAutoFit/>
            </a:bodyPr>
            <a:lstStyle/>
            <a:p>
              <a:pPr algn="ctr"/>
              <a:r>
                <a:rPr lang="en-US" sz="1400" dirty="0"/>
                <a:t>Injection</a:t>
              </a:r>
            </a:p>
          </p:txBody>
        </p:sp>
        <p:cxnSp>
          <p:nvCxnSpPr>
            <p:cNvPr id="25" name="Connettore 2 24"/>
            <p:cNvCxnSpPr/>
            <p:nvPr/>
          </p:nvCxnSpPr>
          <p:spPr>
            <a:xfrm>
              <a:off x="2276782" y="2717200"/>
              <a:ext cx="224080" cy="223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1836108" y="2403795"/>
              <a:ext cx="992630" cy="307777"/>
            </a:xfrm>
            <a:prstGeom prst="rect">
              <a:avLst/>
            </a:prstGeom>
            <a:noFill/>
            <a:ln>
              <a:solidFill>
                <a:schemeClr val="tx1"/>
              </a:solidFill>
            </a:ln>
          </p:spPr>
          <p:txBody>
            <a:bodyPr wrap="square" rtlCol="0">
              <a:spAutoFit/>
            </a:bodyPr>
            <a:lstStyle/>
            <a:p>
              <a:pPr algn="ctr"/>
              <a:r>
                <a:rPr lang="en-US" sz="1400" dirty="0"/>
                <a:t>Extraction</a:t>
              </a:r>
            </a:p>
          </p:txBody>
        </p:sp>
      </p:grpSp>
      <p:sp>
        <p:nvSpPr>
          <p:cNvPr id="19" name="CasellaDiTesto 18">
            <a:extLst>
              <a:ext uri="{FF2B5EF4-FFF2-40B4-BE49-F238E27FC236}">
                <a16:creationId xmlns:a16="http://schemas.microsoft.com/office/drawing/2014/main" id="{D3BF5E30-4AC6-454D-B298-303AD27C7DFC}"/>
              </a:ext>
            </a:extLst>
          </p:cNvPr>
          <p:cNvSpPr txBox="1"/>
          <p:nvPr/>
        </p:nvSpPr>
        <p:spPr>
          <a:xfrm>
            <a:off x="280012" y="2311372"/>
            <a:ext cx="3478768" cy="369332"/>
          </a:xfrm>
          <a:prstGeom prst="rect">
            <a:avLst/>
          </a:prstGeom>
          <a:noFill/>
        </p:spPr>
        <p:txBody>
          <a:bodyPr wrap="square" rtlCol="0">
            <a:spAutoFit/>
          </a:bodyPr>
          <a:lstStyle/>
          <a:p>
            <a:r>
              <a:rPr lang="en-US" b="1" dirty="0">
                <a:solidFill>
                  <a:srgbClr val="C00000"/>
                </a:solidFill>
              </a:rPr>
              <a:t>Longitudinal interaction</a:t>
            </a:r>
          </a:p>
        </p:txBody>
      </p:sp>
      <mc:AlternateContent xmlns:mc="http://schemas.openxmlformats.org/markup-compatibility/2006" xmlns:a14="http://schemas.microsoft.com/office/drawing/2010/main">
        <mc:Choice Requires="a14">
          <p:sp>
            <p:nvSpPr>
              <p:cNvPr id="30" name="Rettangolo 29"/>
              <p:cNvSpPr/>
              <p:nvPr/>
            </p:nvSpPr>
            <p:spPr>
              <a:xfrm>
                <a:off x="5886450" y="2618920"/>
                <a:ext cx="5913755" cy="646331"/>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5 </m:t>
                    </m:r>
                    <m:r>
                      <m:rPr>
                        <m:sty m:val="p"/>
                      </m:rPr>
                      <a:rPr lang="en-US" i="0" dirty="0" smtClean="0">
                        <a:latin typeface="Cambria Math" panose="02040503050406030204" pitchFamily="18" charset="0"/>
                      </a:rPr>
                      <m:t>MeV</m:t>
                    </m:r>
                  </m:oMath>
                </a14:m>
                <a:r>
                  <a:rPr lang="en-US" dirty="0"/>
                  <a:t> rectangular beam propagating in two </a:t>
                </a:r>
                <a:r>
                  <a:rPr lang="en-US" dirty="0" err="1"/>
                  <a:t>linac</a:t>
                </a:r>
                <a:r>
                  <a:rPr lang="en-US" dirty="0"/>
                  <a:t> sections with transverse offset </a:t>
                </a:r>
                <a14:m>
                  <m:oMath xmlns:m="http://schemas.openxmlformats.org/officeDocument/2006/math">
                    <m:r>
                      <a:rPr lang="en-US" i="1">
                        <a:latin typeface="Cambria Math" panose="02040503050406030204" pitchFamily="18" charset="0"/>
                      </a:rPr>
                      <m:t>𝛥</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=100 </m:t>
                    </m:r>
                    <m:r>
                      <m:rPr>
                        <m:sty m:val="p"/>
                      </m:rPr>
                      <a:rPr lang="en-US" i="0">
                        <a:latin typeface="Cambria Math" panose="02040503050406030204" pitchFamily="18" charset="0"/>
                      </a:rPr>
                      <m:t>μm</m:t>
                    </m:r>
                  </m:oMath>
                </a14:m>
                <a:r>
                  <a:rPr lang="en-US" i="1" dirty="0"/>
                  <a:t> </a:t>
                </a:r>
                <a:r>
                  <a:rPr lang="en-US" dirty="0"/>
                  <a:t>and</a:t>
                </a:r>
                <a:r>
                  <a:rPr lang="en-US" i="1" dirty="0"/>
                  <a:t> </a:t>
                </a:r>
                <a14:m>
                  <m:oMath xmlns:m="http://schemas.openxmlformats.org/officeDocument/2006/math">
                    <m:r>
                      <a:rPr lang="en-US" i="1">
                        <a:latin typeface="Cambria Math" panose="02040503050406030204" pitchFamily="18" charset="0"/>
                      </a:rPr>
                      <m:t>𝛥</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=0</m:t>
                    </m:r>
                  </m:oMath>
                </a14:m>
                <a:endParaRPr lang="en-US" i="1" dirty="0"/>
              </a:p>
            </p:txBody>
          </p:sp>
        </mc:Choice>
        <mc:Fallback xmlns="">
          <p:sp>
            <p:nvSpPr>
              <p:cNvPr id="30" name="Rettangolo 29"/>
              <p:cNvSpPr>
                <a:spLocks noRot="1" noChangeAspect="1" noMove="1" noResize="1" noEditPoints="1" noAdjustHandles="1" noChangeArrowheads="1" noChangeShapeType="1" noTextEdit="1"/>
              </p:cNvSpPr>
              <p:nvPr/>
            </p:nvSpPr>
            <p:spPr>
              <a:xfrm>
                <a:off x="5886450" y="2618920"/>
                <a:ext cx="5913755" cy="646331"/>
              </a:xfrm>
              <a:prstGeom prst="rect">
                <a:avLst/>
              </a:prstGeom>
              <a:blipFill>
                <a:blip r:embed="rId5"/>
                <a:stretch>
                  <a:fillRect l="-722" t="-5660" b="-424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ttangolo 30"/>
              <p:cNvSpPr/>
              <p:nvPr/>
            </p:nvSpPr>
            <p:spPr>
              <a:xfrm>
                <a:off x="292723" y="2633354"/>
                <a:ext cx="5228777" cy="646331"/>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50 </m:t>
                    </m:r>
                    <m:r>
                      <m:rPr>
                        <m:sty m:val="p"/>
                      </m:rPr>
                      <a:rPr lang="en-US" i="0" dirty="0" smtClean="0">
                        <a:latin typeface="Cambria Math" panose="02040503050406030204" pitchFamily="18" charset="0"/>
                      </a:rPr>
                      <m:t>MeV</m:t>
                    </m:r>
                  </m:oMath>
                </a14:m>
                <a:r>
                  <a:rPr lang="en-US" dirty="0"/>
                  <a:t> rectangular beam propagating on-axis in a </a:t>
                </a:r>
                <a14:m>
                  <m:oMath xmlns:m="http://schemas.openxmlformats.org/officeDocument/2006/math">
                    <m:r>
                      <a:rPr lang="en-US" b="0" i="1" smtClean="0">
                        <a:latin typeface="Cambria Math" panose="02040503050406030204" pitchFamily="18" charset="0"/>
                      </a:rPr>
                      <m:t>∼1 </m:t>
                    </m:r>
                    <m:r>
                      <m:rPr>
                        <m:sty m:val="p"/>
                      </m:rPr>
                      <a:rPr lang="en-US" b="0" i="0" smtClean="0">
                        <a:latin typeface="Cambria Math" panose="02040503050406030204" pitchFamily="18" charset="0"/>
                      </a:rPr>
                      <m:t>m</m:t>
                    </m:r>
                  </m:oMath>
                </a14:m>
                <a:r>
                  <a:rPr lang="en-US" dirty="0"/>
                  <a:t> long </a:t>
                </a:r>
                <a:r>
                  <a:rPr lang="en-US" dirty="0" err="1"/>
                  <a:t>linac</a:t>
                </a:r>
                <a:r>
                  <a:rPr lang="en-US" dirty="0"/>
                  <a:t> section: long. phase-space</a:t>
                </a:r>
              </a:p>
            </p:txBody>
          </p:sp>
        </mc:Choice>
        <mc:Fallback xmlns="">
          <p:sp>
            <p:nvSpPr>
              <p:cNvPr id="31" name="Rettangolo 30"/>
              <p:cNvSpPr>
                <a:spLocks noRot="1" noChangeAspect="1" noMove="1" noResize="1" noEditPoints="1" noAdjustHandles="1" noChangeArrowheads="1" noChangeShapeType="1" noTextEdit="1"/>
              </p:cNvSpPr>
              <p:nvPr/>
            </p:nvSpPr>
            <p:spPr>
              <a:xfrm>
                <a:off x="292723" y="2633354"/>
                <a:ext cx="5228777" cy="646331"/>
              </a:xfrm>
              <a:prstGeom prst="rect">
                <a:avLst/>
              </a:prstGeom>
              <a:blipFill>
                <a:blip r:embed="rId6"/>
                <a:stretch>
                  <a:fillRect l="-699" t="-5660" r="-117" b="-56604"/>
                </a:stretch>
              </a:blipFill>
            </p:spPr>
            <p:txBody>
              <a:bodyPr/>
              <a:lstStyle/>
              <a:p>
                <a:r>
                  <a:rPr lang="en-US">
                    <a:noFill/>
                  </a:rPr>
                  <a:t> </a:t>
                </a:r>
              </a:p>
            </p:txBody>
          </p:sp>
        </mc:Fallback>
      </mc:AlternateContent>
      <p:pic>
        <p:nvPicPr>
          <p:cNvPr id="33" name="Immagine 32"/>
          <p:cNvPicPr>
            <a:picLocks noChangeAspect="1"/>
          </p:cNvPicPr>
          <p:nvPr/>
        </p:nvPicPr>
        <p:blipFill>
          <a:blip r:embed="rId7"/>
          <a:stretch>
            <a:fillRect/>
          </a:stretch>
        </p:blipFill>
        <p:spPr>
          <a:xfrm>
            <a:off x="8140451" y="3265707"/>
            <a:ext cx="2036507" cy="625519"/>
          </a:xfrm>
          <a:prstGeom prst="rect">
            <a:avLst/>
          </a:prstGeom>
        </p:spPr>
      </p:pic>
      <p:pic>
        <p:nvPicPr>
          <p:cNvPr id="34" name="Immagine 33"/>
          <p:cNvPicPr>
            <a:picLocks noChangeAspect="1"/>
          </p:cNvPicPr>
          <p:nvPr/>
        </p:nvPicPr>
        <p:blipFill>
          <a:blip r:embed="rId8"/>
          <a:stretch>
            <a:fillRect/>
          </a:stretch>
        </p:blipFill>
        <p:spPr>
          <a:xfrm>
            <a:off x="1998612" y="3258329"/>
            <a:ext cx="1926661" cy="628259"/>
          </a:xfrm>
          <a:prstGeom prst="rect">
            <a:avLst/>
          </a:prstGeom>
        </p:spPr>
      </p:pic>
      <p:sp>
        <p:nvSpPr>
          <p:cNvPr id="4" name="CasellaDiTesto 3"/>
          <p:cNvSpPr txBox="1"/>
          <p:nvPr/>
        </p:nvSpPr>
        <p:spPr>
          <a:xfrm>
            <a:off x="159544" y="1052186"/>
            <a:ext cx="612501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Short-range wakefield (</a:t>
            </a:r>
            <a:r>
              <a:rPr lang="en-US" b="1" dirty="0"/>
              <a:t>SRWF</a:t>
            </a:r>
            <a:r>
              <a:rPr lang="en-US" dirty="0"/>
              <a:t>) effects in a distributed coupling </a:t>
            </a:r>
            <a:r>
              <a:rPr lang="en-US" dirty="0" err="1"/>
              <a:t>linac</a:t>
            </a:r>
            <a:endParaRPr lang="en-US" dirty="0"/>
          </a:p>
          <a:p>
            <a:pPr marL="285750" indent="-285750">
              <a:buFont typeface="Arial" panose="020B0604020202020204" pitchFamily="34" charset="0"/>
              <a:buChar char="•"/>
            </a:pPr>
            <a:r>
              <a:rPr lang="en-US" dirty="0"/>
              <a:t>Longitudinal monopole and transverse dipole wake-functions from </a:t>
            </a:r>
            <a:r>
              <a:rPr lang="en-US" b="1" dirty="0"/>
              <a:t>diffraction theory</a:t>
            </a:r>
          </a:p>
        </p:txBody>
      </p:sp>
      <p:sp>
        <p:nvSpPr>
          <p:cNvPr id="37" name="CasellaDiTesto 36"/>
          <p:cNvSpPr txBox="1"/>
          <p:nvPr/>
        </p:nvSpPr>
        <p:spPr>
          <a:xfrm>
            <a:off x="4262877" y="3889591"/>
            <a:ext cx="725542" cy="307777"/>
          </a:xfrm>
          <a:prstGeom prst="rect">
            <a:avLst/>
          </a:prstGeom>
          <a:noFill/>
          <a:ln>
            <a:noFill/>
          </a:ln>
        </p:spPr>
        <p:txBody>
          <a:bodyPr wrap="square" rtlCol="0">
            <a:spAutoFit/>
          </a:bodyPr>
          <a:lstStyle/>
          <a:p>
            <a:r>
              <a:rPr lang="en-US" sz="1400" dirty="0"/>
              <a:t>Head</a:t>
            </a:r>
          </a:p>
        </p:txBody>
      </p:sp>
      <p:sp>
        <p:nvSpPr>
          <p:cNvPr id="38" name="CasellaDiTesto 37"/>
          <p:cNvSpPr txBox="1"/>
          <p:nvPr/>
        </p:nvSpPr>
        <p:spPr>
          <a:xfrm>
            <a:off x="1412681" y="5286688"/>
            <a:ext cx="725542" cy="307777"/>
          </a:xfrm>
          <a:prstGeom prst="rect">
            <a:avLst/>
          </a:prstGeom>
          <a:noFill/>
          <a:ln>
            <a:noFill/>
          </a:ln>
        </p:spPr>
        <p:txBody>
          <a:bodyPr wrap="square" rtlCol="0">
            <a:spAutoFit/>
          </a:bodyPr>
          <a:lstStyle/>
          <a:p>
            <a:r>
              <a:rPr lang="en-US" sz="1400" dirty="0"/>
              <a:t>Tail</a:t>
            </a:r>
          </a:p>
        </p:txBody>
      </p:sp>
      <p:pic>
        <p:nvPicPr>
          <p:cNvPr id="39" name="Immagin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1150569"/>
            <a:ext cx="3931495" cy="1048398"/>
          </a:xfrm>
          <a:prstGeom prst="rect">
            <a:avLst/>
          </a:prstGeom>
          <a:ln>
            <a:solidFill>
              <a:schemeClr val="tx1"/>
            </a:solidFill>
          </a:ln>
        </p:spPr>
      </p:pic>
      <p:pic>
        <p:nvPicPr>
          <p:cNvPr id="46" name="Immagine 45">
            <a:extLst>
              <a:ext uri="{FF2B5EF4-FFF2-40B4-BE49-F238E27FC236}">
                <a16:creationId xmlns:a16="http://schemas.microsoft.com/office/drawing/2014/main" id="{D9BFD1D7-148F-AAEA-5CBA-3E010612F8BD}"/>
              </a:ext>
            </a:extLst>
          </p:cNvPr>
          <p:cNvPicPr>
            <a:picLocks noChangeAspect="1"/>
          </p:cNvPicPr>
          <p:nvPr/>
        </p:nvPicPr>
        <p:blipFill>
          <a:blip r:embed="rId10"/>
          <a:stretch>
            <a:fillRect/>
          </a:stretch>
        </p:blipFill>
        <p:spPr>
          <a:xfrm>
            <a:off x="4554871" y="4654732"/>
            <a:ext cx="2195421" cy="773734"/>
          </a:xfrm>
          <a:prstGeom prst="rect">
            <a:avLst/>
          </a:prstGeom>
        </p:spPr>
      </p:pic>
      <p:pic>
        <p:nvPicPr>
          <p:cNvPr id="47" name="Immagine 46"/>
          <p:cNvPicPr>
            <a:picLocks noChangeAspect="1"/>
          </p:cNvPicPr>
          <p:nvPr/>
        </p:nvPicPr>
        <p:blipFill>
          <a:blip r:embed="rId11"/>
          <a:stretch>
            <a:fillRect/>
          </a:stretch>
        </p:blipFill>
        <p:spPr>
          <a:xfrm>
            <a:off x="10207137" y="1246359"/>
            <a:ext cx="1984863" cy="327775"/>
          </a:xfrm>
          <a:prstGeom prst="rect">
            <a:avLst/>
          </a:prstGeom>
        </p:spPr>
      </p:pic>
      <p:pic>
        <p:nvPicPr>
          <p:cNvPr id="48" name="Immagine 47"/>
          <p:cNvPicPr>
            <a:picLocks noChangeAspect="1"/>
          </p:cNvPicPr>
          <p:nvPr/>
        </p:nvPicPr>
        <p:blipFill>
          <a:blip r:embed="rId12"/>
          <a:stretch>
            <a:fillRect/>
          </a:stretch>
        </p:blipFill>
        <p:spPr>
          <a:xfrm>
            <a:off x="10207137" y="1725768"/>
            <a:ext cx="1978793" cy="303495"/>
          </a:xfrm>
          <a:prstGeom prst="rect">
            <a:avLst/>
          </a:prstGeom>
        </p:spPr>
      </p:pic>
    </p:spTree>
    <p:extLst>
      <p:ext uri="{BB962C8B-B14F-4D97-AF65-F5344CB8AC3E}">
        <p14:creationId xmlns:p14="http://schemas.microsoft.com/office/powerpoint/2010/main" val="232283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P spid="19" grpId="0"/>
      <p:bldP spid="30" grpId="0"/>
      <p:bldP spid="31"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0ECE512E-397A-362D-7F9E-5991EFBC2601}"/>
                  </a:ext>
                </a:extLst>
              </p:cNvPr>
              <p:cNvSpPr>
                <a:spLocks noGrp="1"/>
              </p:cNvSpPr>
              <p:nvPr>
                <p:ph type="title"/>
              </p:nvPr>
            </p:nvSpPr>
            <p:spPr/>
            <p:txBody>
              <a:bodyPr/>
              <a:lstStyle/>
              <a:p>
                <a:r>
                  <a:rPr lang="en-US" dirty="0"/>
                  <a:t>Long-range BBU in the </a:t>
                </a:r>
                <a14:m>
                  <m:oMath xmlns:m="http://schemas.openxmlformats.org/officeDocument/2006/math">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C</m:t>
                        </m:r>
                      </m:e>
                      <m:sup>
                        <m:r>
                          <a:rPr lang="it-IT" b="0" i="0" smtClean="0">
                            <a:latin typeface="Cambria Math" panose="02040503050406030204" pitchFamily="18" charset="0"/>
                          </a:rPr>
                          <m:t>3</m:t>
                        </m:r>
                      </m:sup>
                    </m:sSup>
                  </m:oMath>
                </a14:m>
                <a:r>
                  <a:rPr lang="en-US" dirty="0"/>
                  <a:t> Linac (2)</a:t>
                </a:r>
              </a:p>
            </p:txBody>
          </p:sp>
        </mc:Choice>
        <mc:Fallback xmlns="">
          <p:sp>
            <p:nvSpPr>
              <p:cNvPr id="2" name="Titolo 1">
                <a:extLst>
                  <a:ext uri="{FF2B5EF4-FFF2-40B4-BE49-F238E27FC236}">
                    <a16:creationId xmlns:a16="http://schemas.microsoft.com/office/drawing/2014/main" id="{0ECE512E-397A-362D-7F9E-5991EFBC2601}"/>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p:sp>
        <p:nvSpPr>
          <p:cNvPr id="13" name="Segnaposto numero diapositiva 12"/>
          <p:cNvSpPr>
            <a:spLocks noGrp="1"/>
          </p:cNvSpPr>
          <p:nvPr>
            <p:ph type="sldNum" sz="quarter" idx="12"/>
          </p:nvPr>
        </p:nvSpPr>
        <p:spPr/>
        <p:txBody>
          <a:bodyPr/>
          <a:lstStyle/>
          <a:p>
            <a:fld id="{DA88F107-29D3-4193-A23C-C6E5D8B0097F}" type="slidenum">
              <a:rPr lang="it-IT" smtClean="0"/>
              <a:t>34</a:t>
            </a:fld>
            <a:endParaRPr lang="it-IT"/>
          </a:p>
        </p:txBody>
      </p:sp>
      <p:pic>
        <p:nvPicPr>
          <p:cNvPr id="7" name="Immagine 6">
            <a:extLst>
              <a:ext uri="{FF2B5EF4-FFF2-40B4-BE49-F238E27FC236}">
                <a16:creationId xmlns:a16="http://schemas.microsoft.com/office/drawing/2014/main" id="{E45A6F74-8C73-519C-673F-EA327EAD2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295" y="1286104"/>
            <a:ext cx="6129335" cy="4378096"/>
          </a:xfrm>
          <a:prstGeom prst="rect">
            <a:avLst/>
          </a:prstGeom>
        </p:spPr>
      </p:pic>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435E8080-822C-C1AF-492D-1F729ACC906C}"/>
                  </a:ext>
                </a:extLst>
              </p:cNvPr>
              <p:cNvSpPr txBox="1"/>
              <p:nvPr/>
            </p:nvSpPr>
            <p:spPr>
              <a:xfrm>
                <a:off x="190286" y="1690688"/>
                <a:ext cx="5257800" cy="2031325"/>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700 </m:t>
                    </m:r>
                    <m:r>
                      <m:rPr>
                        <m:sty m:val="p"/>
                      </m:rPr>
                      <a:rPr lang="en-US" i="0" dirty="0" smtClean="0">
                        <a:latin typeface="Cambria Math" panose="02040503050406030204" pitchFamily="18" charset="0"/>
                      </a:rPr>
                      <m:t>ns</m:t>
                    </m:r>
                  </m:oMath>
                </a14:m>
                <a:r>
                  <a:rPr lang="en-US" dirty="0"/>
                  <a:t> RF-pulse (flat-top) filled with 133 bunches, </a:t>
                </a:r>
                <a14:m>
                  <m:oMath xmlns:m="http://schemas.openxmlformats.org/officeDocument/2006/math">
                    <m:r>
                      <a:rPr lang="en-US" i="1" dirty="0" smtClean="0">
                        <a:latin typeface="Cambria Math" panose="02040503050406030204" pitchFamily="18" charset="0"/>
                      </a:rPr>
                      <m:t>1 </m:t>
                    </m:r>
                    <m:r>
                      <m:rPr>
                        <m:sty m:val="p"/>
                      </m:rPr>
                      <a:rPr lang="en-US" i="0" dirty="0" err="1" smtClean="0">
                        <a:latin typeface="Cambria Math" panose="02040503050406030204" pitchFamily="18" charset="0"/>
                      </a:rPr>
                      <m:t>nC</m:t>
                    </m:r>
                  </m:oMath>
                </a14:m>
                <a:r>
                  <a:rPr lang="en-US" dirty="0"/>
                  <a:t> each, and </a:t>
                </a:r>
                <a14:m>
                  <m:oMath xmlns:m="http://schemas.openxmlformats.org/officeDocument/2006/math">
                    <m:r>
                      <a:rPr lang="en-US" i="1" dirty="0" smtClean="0">
                        <a:latin typeface="Cambria Math" panose="02040503050406030204" pitchFamily="18" charset="0"/>
                      </a:rPr>
                      <m:t>5.26 </m:t>
                    </m:r>
                    <m:r>
                      <m:rPr>
                        <m:sty m:val="p"/>
                      </m:rPr>
                      <a:rPr lang="en-US" i="0" dirty="0" smtClean="0">
                        <a:latin typeface="Cambria Math" panose="02040503050406030204" pitchFamily="18" charset="0"/>
                      </a:rPr>
                      <m:t>ns</m:t>
                    </m:r>
                  </m:oMath>
                </a14:m>
                <a:r>
                  <a:rPr lang="en-US" dirty="0"/>
                  <a:t> separation (30 RF-periods)</a:t>
                </a:r>
              </a:p>
              <a:p>
                <a:pPr marL="285750" indent="-285750">
                  <a:buFont typeface="Arial" panose="020B0604020202020204" pitchFamily="34" charset="0"/>
                  <a:buChar char="•"/>
                </a:pPr>
                <a:r>
                  <a:rPr lang="en-US" dirty="0"/>
                  <a:t>Acceleration at an avg gradient of </a:t>
                </a:r>
                <a14:m>
                  <m:oMath xmlns:m="http://schemas.openxmlformats.org/officeDocument/2006/math">
                    <m:r>
                      <a:rPr lang="it-IT" b="0" i="1" smtClean="0">
                        <a:latin typeface="Cambria Math" panose="02040503050406030204" pitchFamily="18" charset="0"/>
                      </a:rPr>
                      <m:t>70 </m:t>
                    </m:r>
                    <m:r>
                      <m:rPr>
                        <m:sty m:val="p"/>
                      </m:rPr>
                      <a:rPr lang="it-IT" b="0" i="0" smtClean="0">
                        <a:latin typeface="Cambria Math" panose="02040503050406030204" pitchFamily="18" charset="0"/>
                      </a:rPr>
                      <m:t>MeV</m:t>
                    </m:r>
                    <m:r>
                      <a:rPr lang="it-IT" b="0" i="0" smtClean="0">
                        <a:latin typeface="Cambria Math" panose="02040503050406030204" pitchFamily="18" charset="0"/>
                      </a:rPr>
                      <m:t>/</m:t>
                    </m:r>
                    <m:r>
                      <m:rPr>
                        <m:sty m:val="p"/>
                      </m:rPr>
                      <a:rPr lang="it-IT" b="0" i="0" smtClean="0">
                        <a:latin typeface="Cambria Math" panose="02040503050406030204" pitchFamily="18" charset="0"/>
                      </a:rPr>
                      <m:t>m</m:t>
                    </m:r>
                  </m:oMath>
                </a14:m>
                <a:endParaRPr lang="en-US" dirty="0"/>
              </a:p>
              <a:p>
                <a:pPr marL="285750" indent="-285750">
                  <a:buFont typeface="Arial" panose="020B0604020202020204" pitchFamily="34" charset="0"/>
                  <a:buChar char="•"/>
                </a:pPr>
                <a:r>
                  <a:rPr lang="en-US" dirty="0"/>
                  <a:t>Injection </a:t>
                </a:r>
                <a14:m>
                  <m:oMath xmlns:m="http://schemas.openxmlformats.org/officeDocument/2006/math">
                    <m:r>
                      <a:rPr lang="en-US" b="1" i="1" dirty="0" smtClean="0">
                        <a:solidFill>
                          <a:srgbClr val="FF0000"/>
                        </a:solidFill>
                        <a:latin typeface="Cambria Math" panose="02040503050406030204" pitchFamily="18" charset="0"/>
                      </a:rPr>
                      <m:t>𝟏𝟎𝟎</m:t>
                    </m:r>
                    <m:r>
                      <a:rPr lang="en-US" b="1" i="1" dirty="0" smtClean="0">
                        <a:solidFill>
                          <a:srgbClr val="FF0000"/>
                        </a:solidFill>
                        <a:latin typeface="Cambria Math" panose="02040503050406030204" pitchFamily="18" charset="0"/>
                      </a:rPr>
                      <m:t> </m:t>
                    </m:r>
                    <m:r>
                      <a:rPr lang="it-IT" b="1" i="1" dirty="0" smtClean="0">
                        <a:solidFill>
                          <a:srgbClr val="FF0000"/>
                        </a:solidFill>
                        <a:latin typeface="Cambria Math" panose="02040503050406030204" pitchFamily="18" charset="0"/>
                      </a:rPr>
                      <m:t>𝝁</m:t>
                    </m:r>
                    <m:r>
                      <a:rPr lang="en-US" b="1" i="0" dirty="0" smtClean="0">
                        <a:solidFill>
                          <a:srgbClr val="FF0000"/>
                        </a:solidFill>
                        <a:latin typeface="Cambria Math" panose="02040503050406030204" pitchFamily="18" charset="0"/>
                      </a:rPr>
                      <m:t>𝐦</m:t>
                    </m:r>
                  </m:oMath>
                </a14:m>
                <a:r>
                  <a:rPr lang="en-US" b="1" dirty="0">
                    <a:solidFill>
                      <a:srgbClr val="FF0000"/>
                    </a:solidFill>
                  </a:rPr>
                  <a:t> off axis</a:t>
                </a:r>
                <a:r>
                  <a:rPr lang="en-US" dirty="0"/>
                  <a:t> causes excitation of dipole HOMs</a:t>
                </a:r>
              </a:p>
              <a:p>
                <a:pPr marL="285750" indent="-285750">
                  <a:buFont typeface="Arial" panose="020B0604020202020204" pitchFamily="34" charset="0"/>
                  <a:buChar char="•"/>
                </a:pPr>
                <a:r>
                  <a:rPr lang="en-US" dirty="0"/>
                  <a:t>Considerable beam loading, up to 16% energy difference</a:t>
                </a:r>
              </a:p>
            </p:txBody>
          </p:sp>
        </mc:Choice>
        <mc:Fallback xmlns="">
          <p:sp>
            <p:nvSpPr>
              <p:cNvPr id="8" name="CasellaDiTesto 7">
                <a:extLst>
                  <a:ext uri="{FF2B5EF4-FFF2-40B4-BE49-F238E27FC236}">
                    <a16:creationId xmlns:a16="http://schemas.microsoft.com/office/drawing/2014/main" id="{435E8080-822C-C1AF-492D-1F729ACC906C}"/>
                  </a:ext>
                </a:extLst>
              </p:cNvPr>
              <p:cNvSpPr txBox="1">
                <a:spLocks noRot="1" noChangeAspect="1" noMove="1" noResize="1" noEditPoints="1" noAdjustHandles="1" noChangeArrowheads="1" noChangeShapeType="1" noTextEdit="1"/>
              </p:cNvSpPr>
              <p:nvPr/>
            </p:nvSpPr>
            <p:spPr>
              <a:xfrm>
                <a:off x="190286" y="1690688"/>
                <a:ext cx="5257800" cy="2031325"/>
              </a:xfrm>
              <a:prstGeom prst="rect">
                <a:avLst/>
              </a:prstGeom>
              <a:blipFill>
                <a:blip r:embed="rId9"/>
                <a:stretch>
                  <a:fillRect l="-695" t="-1497" b="-3593"/>
                </a:stretch>
              </a:blipFill>
            </p:spPr>
            <p:txBody>
              <a:bodyPr/>
              <a:lstStyle/>
              <a:p>
                <a:r>
                  <a:rPr lang="en-US">
                    <a:noFill/>
                  </a:rPr>
                  <a:t> </a:t>
                </a:r>
              </a:p>
            </p:txBody>
          </p:sp>
        </mc:Fallback>
      </mc:AlternateContent>
      <p:sp>
        <p:nvSpPr>
          <p:cNvPr id="14" name="CasellaDiTesto 13">
            <a:extLst>
              <a:ext uri="{FF2B5EF4-FFF2-40B4-BE49-F238E27FC236}">
                <a16:creationId xmlns:a16="http://schemas.microsoft.com/office/drawing/2014/main" id="{72956404-9708-528B-A4D5-BD339A352015}"/>
              </a:ext>
            </a:extLst>
          </p:cNvPr>
          <p:cNvSpPr txBox="1"/>
          <p:nvPr/>
        </p:nvSpPr>
        <p:spPr>
          <a:xfrm>
            <a:off x="5759579" y="5664200"/>
            <a:ext cx="5236765" cy="523220"/>
          </a:xfrm>
          <a:prstGeom prst="rect">
            <a:avLst/>
          </a:prstGeom>
          <a:noFill/>
        </p:spPr>
        <p:txBody>
          <a:bodyPr wrap="square">
            <a:spAutoFit/>
          </a:bodyPr>
          <a:lstStyle/>
          <a:p>
            <a:pPr algn="ctr"/>
            <a:r>
              <a:rPr lang="en-US" sz="1400" i="1" dirty="0"/>
              <a:t>Amplitude of the transverse oscillation for each bunch in the rf-pulse at the interaction point normalized to the first bunch’s amplitude</a:t>
            </a:r>
          </a:p>
        </p:txBody>
      </p:sp>
    </p:spTree>
    <p:extLst>
      <p:ext uri="{BB962C8B-B14F-4D97-AF65-F5344CB8AC3E}">
        <p14:creationId xmlns:p14="http://schemas.microsoft.com/office/powerpoint/2010/main" val="1096042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0ECE512E-397A-362D-7F9E-5991EFBC2601}"/>
                  </a:ext>
                </a:extLst>
              </p:cNvPr>
              <p:cNvSpPr>
                <a:spLocks noGrp="1"/>
              </p:cNvSpPr>
              <p:nvPr>
                <p:ph type="title"/>
              </p:nvPr>
            </p:nvSpPr>
            <p:spPr/>
            <p:txBody>
              <a:bodyPr/>
              <a:lstStyle/>
              <a:p>
                <a:r>
                  <a:rPr lang="en-US" dirty="0"/>
                  <a:t>Long-range BBU in the </a:t>
                </a:r>
                <a14:m>
                  <m:oMath xmlns:m="http://schemas.openxmlformats.org/officeDocument/2006/math">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C</m:t>
                        </m:r>
                      </m:e>
                      <m:sup>
                        <m:r>
                          <a:rPr lang="it-IT" b="0" i="0" smtClean="0">
                            <a:latin typeface="Cambria Math" panose="02040503050406030204" pitchFamily="18" charset="0"/>
                          </a:rPr>
                          <m:t>3</m:t>
                        </m:r>
                      </m:sup>
                    </m:sSup>
                  </m:oMath>
                </a14:m>
                <a:r>
                  <a:rPr lang="en-US" dirty="0"/>
                  <a:t> Linac (3)</a:t>
                </a:r>
              </a:p>
            </p:txBody>
          </p:sp>
        </mc:Choice>
        <mc:Fallback xmlns="">
          <p:sp>
            <p:nvSpPr>
              <p:cNvPr id="2" name="Titolo 1">
                <a:extLst>
                  <a:ext uri="{FF2B5EF4-FFF2-40B4-BE49-F238E27FC236}">
                    <a16:creationId xmlns:a16="http://schemas.microsoft.com/office/drawing/2014/main" id="{0ECE512E-397A-362D-7F9E-5991EFBC2601}"/>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p:sp>
        <p:nvSpPr>
          <p:cNvPr id="16" name="CasellaDiTesto 15">
            <a:extLst>
              <a:ext uri="{FF2B5EF4-FFF2-40B4-BE49-F238E27FC236}">
                <a16:creationId xmlns:a16="http://schemas.microsoft.com/office/drawing/2014/main" id="{AC7328C0-230D-152A-4B46-7448476646EF}"/>
              </a:ext>
            </a:extLst>
          </p:cNvPr>
          <p:cNvSpPr txBox="1"/>
          <p:nvPr/>
        </p:nvSpPr>
        <p:spPr>
          <a:xfrm>
            <a:off x="6622116" y="5803558"/>
            <a:ext cx="5236765" cy="523220"/>
          </a:xfrm>
          <a:prstGeom prst="rect">
            <a:avLst/>
          </a:prstGeom>
          <a:noFill/>
        </p:spPr>
        <p:txBody>
          <a:bodyPr wrap="square">
            <a:spAutoFit/>
          </a:bodyPr>
          <a:lstStyle/>
          <a:p>
            <a:pPr algn="ctr"/>
            <a:r>
              <a:rPr lang="en-US" sz="1400" i="1" dirty="0"/>
              <a:t>Amplitude of the transverse oscillation for each bunch in the rf-pulse at the interaction point normalized to the first bunch’s amplitude</a:t>
            </a:r>
          </a:p>
        </p:txBody>
      </p:sp>
      <p:pic>
        <p:nvPicPr>
          <p:cNvPr id="25" name="Immagine 24">
            <a:extLst>
              <a:ext uri="{FF2B5EF4-FFF2-40B4-BE49-F238E27FC236}">
                <a16:creationId xmlns:a16="http://schemas.microsoft.com/office/drawing/2014/main" id="{6111F056-8573-C3B1-BD58-2FAF871FD2FA}"/>
              </a:ext>
            </a:extLst>
          </p:cNvPr>
          <p:cNvPicPr>
            <a:picLocks noChangeAspect="1"/>
          </p:cNvPicPr>
          <p:nvPr/>
        </p:nvPicPr>
        <p:blipFill>
          <a:blip r:embed="rId4"/>
          <a:stretch>
            <a:fillRect/>
          </a:stretch>
        </p:blipFill>
        <p:spPr>
          <a:xfrm>
            <a:off x="728134" y="5807021"/>
            <a:ext cx="2161871" cy="663496"/>
          </a:xfrm>
          <a:prstGeom prst="rect">
            <a:avLst/>
          </a:prstGeom>
        </p:spPr>
      </p:pic>
      <p:sp>
        <p:nvSpPr>
          <p:cNvPr id="3" name="Segnaposto numero diapositiva 2"/>
          <p:cNvSpPr>
            <a:spLocks noGrp="1"/>
          </p:cNvSpPr>
          <p:nvPr>
            <p:ph type="sldNum" sz="quarter" idx="12"/>
          </p:nvPr>
        </p:nvSpPr>
        <p:spPr/>
        <p:txBody>
          <a:bodyPr/>
          <a:lstStyle/>
          <a:p>
            <a:fld id="{DA88F107-29D3-4193-A23C-C6E5D8B0097F}" type="slidenum">
              <a:rPr lang="it-IT" smtClean="0"/>
              <a:t>35</a:t>
            </a:fld>
            <a:endParaRPr lang="it-IT"/>
          </a:p>
        </p:txBody>
      </p: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2930A671-F144-6DBB-3576-72523546BAA5}"/>
                  </a:ext>
                </a:extLst>
              </p:cNvPr>
              <p:cNvSpPr txBox="1"/>
              <p:nvPr/>
            </p:nvSpPr>
            <p:spPr>
              <a:xfrm>
                <a:off x="388531" y="1410624"/>
                <a:ext cx="5859869" cy="2031325"/>
              </a:xfrm>
              <a:prstGeom prst="rect">
                <a:avLst/>
              </a:prstGeom>
              <a:noFill/>
            </p:spPr>
            <p:txBody>
              <a:bodyPr wrap="square" rtlCol="0">
                <a:spAutoFit/>
              </a:bodyPr>
              <a:lstStyle/>
              <a:p>
                <a:r>
                  <a:rPr lang="en-US" b="1" dirty="0">
                    <a:solidFill>
                      <a:srgbClr val="C00000"/>
                    </a:solidFill>
                  </a:rPr>
                  <a:t>Detuning of the HOMs</a:t>
                </a:r>
              </a:p>
              <a:p>
                <a:pPr marL="285750" indent="-285750">
                  <a:buFont typeface="Arial" panose="020B0604020202020204" pitchFamily="34" charset="0"/>
                  <a:buChar char="•"/>
                </a:pPr>
                <a:r>
                  <a:rPr lang="en-US" b="1" dirty="0"/>
                  <a:t>Unstable</a:t>
                </a:r>
                <a:r>
                  <a:rPr lang="en-US" dirty="0"/>
                  <a:t> motion if the ratio </a:t>
                </a:r>
                <a14:m>
                  <m:oMath xmlns:m="http://schemas.openxmlformats.org/officeDocument/2006/math">
                    <m:sSub>
                      <m:sSubPr>
                        <m:ctrlPr>
                          <a:rPr lang="it-IT"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𝐻𝑂𝑀</m:t>
                        </m:r>
                      </m:sub>
                    </m:sSub>
                    <m:r>
                      <a:rPr lang="it-IT" i="1" dirty="0">
                        <a:latin typeface="Cambria Math" panose="02040503050406030204" pitchFamily="18" charset="0"/>
                      </a:rPr>
                      <m:t>/</m:t>
                    </m:r>
                    <m:sSub>
                      <m:sSubPr>
                        <m:ctrlPr>
                          <a:rPr lang="it-IT" i="1" dirty="0">
                            <a:latin typeface="Cambria Math" panose="02040503050406030204" pitchFamily="18" charset="0"/>
                          </a:rPr>
                        </m:ctrlPr>
                      </m:sSubPr>
                      <m:e>
                        <m:r>
                          <a:rPr lang="it-IT" i="1" dirty="0">
                            <a:latin typeface="Cambria Math" panose="02040503050406030204" pitchFamily="18" charset="0"/>
                          </a:rPr>
                          <m:t>𝑓</m:t>
                        </m:r>
                      </m:e>
                      <m:sub>
                        <m:r>
                          <a:rPr lang="it-IT" i="1" dirty="0">
                            <a:latin typeface="Cambria Math" panose="02040503050406030204" pitchFamily="18" charset="0"/>
                          </a:rPr>
                          <m:t>𝑏</m:t>
                        </m:r>
                      </m:sub>
                    </m:sSub>
                  </m:oMath>
                </a14:m>
                <a:r>
                  <a:rPr lang="en-US" dirty="0"/>
                  <a:t> is close to an integer (</a:t>
                </a:r>
                <a:r>
                  <a:rPr lang="en-US" i="1" dirty="0"/>
                  <a:t>see</a:t>
                </a:r>
                <a:r>
                  <a:rPr lang="en-US" dirty="0"/>
                  <a:t> </a:t>
                </a:r>
                <a:r>
                  <a:rPr lang="en-US" dirty="0" err="1"/>
                  <a:t>Mosnier</a:t>
                </a:r>
                <a:r>
                  <a:rPr lang="en-US" dirty="0"/>
                  <a:t>)</a:t>
                </a:r>
              </a:p>
              <a:p>
                <a:pPr marL="285750" indent="-285750">
                  <a:buFont typeface="Arial" panose="020B0604020202020204" pitchFamily="34" charset="0"/>
                  <a:buChar char="•"/>
                </a:pPr>
                <a:r>
                  <a:rPr lang="en-US" dirty="0"/>
                  <a:t>Mitigation through frequency </a:t>
                </a:r>
                <a:r>
                  <a:rPr lang="en-US" b="1" dirty="0"/>
                  <a:t>spread</a:t>
                </a:r>
                <a:r>
                  <a:rPr lang="en-US" dirty="0"/>
                  <a:t> (or </a:t>
                </a:r>
                <a:r>
                  <a:rPr lang="en-US" i="1" dirty="0"/>
                  <a:t>detuning</a:t>
                </a:r>
                <a:r>
                  <a:rPr lang="en-US" dirty="0"/>
                  <a:t>)</a:t>
                </a:r>
              </a:p>
              <a:p>
                <a:pPr marL="285750" indent="-285750">
                  <a:buFont typeface="Arial" panose="020B0604020202020204" pitchFamily="34" charset="0"/>
                  <a:buChar char="•"/>
                </a:pPr>
                <a:r>
                  <a:rPr lang="en-US" dirty="0"/>
                  <a:t>Small </a:t>
                </a:r>
                <a:r>
                  <a:rPr lang="en-US" b="1" dirty="0"/>
                  <a:t>variations</a:t>
                </a:r>
                <a:r>
                  <a:rPr lang="en-US" dirty="0"/>
                  <a:t> of the original cavity geometry: HOMs exhibit different </a:t>
                </a:r>
                <a:r>
                  <a:rPr lang="en-US" b="1" dirty="0"/>
                  <a:t>random</a:t>
                </a:r>
                <a:r>
                  <a:rPr lang="en-US" dirty="0"/>
                  <a:t> frequencies in subsequent linac sections</a:t>
                </a:r>
              </a:p>
            </p:txBody>
          </p:sp>
        </mc:Choice>
        <mc:Fallback xmlns="">
          <p:sp>
            <p:nvSpPr>
              <p:cNvPr id="26" name="CasellaDiTesto 25">
                <a:extLst>
                  <a:ext uri="{FF2B5EF4-FFF2-40B4-BE49-F238E27FC236}">
                    <a16:creationId xmlns:a16="http://schemas.microsoft.com/office/drawing/2014/main" id="{2930A671-F144-6DBB-3576-72523546BAA5}"/>
                  </a:ext>
                </a:extLst>
              </p:cNvPr>
              <p:cNvSpPr txBox="1">
                <a:spLocks noRot="1" noChangeAspect="1" noMove="1" noResize="1" noEditPoints="1" noAdjustHandles="1" noChangeArrowheads="1" noChangeShapeType="1" noTextEdit="1"/>
              </p:cNvSpPr>
              <p:nvPr/>
            </p:nvSpPr>
            <p:spPr>
              <a:xfrm>
                <a:off x="388531" y="1410624"/>
                <a:ext cx="5859869" cy="2031325"/>
              </a:xfrm>
              <a:prstGeom prst="rect">
                <a:avLst/>
              </a:prstGeom>
              <a:blipFill>
                <a:blip r:embed="rId5"/>
                <a:stretch>
                  <a:fillRect l="-937" t="-1497" b="-3593"/>
                </a:stretch>
              </a:blipFill>
            </p:spPr>
            <p:txBody>
              <a:bodyPr/>
              <a:lstStyle/>
              <a:p>
                <a:r>
                  <a:rPr lang="en-US">
                    <a:noFill/>
                  </a:rPr>
                  <a:t> </a:t>
                </a:r>
              </a:p>
            </p:txBody>
          </p:sp>
        </mc:Fallback>
      </mc:AlternateContent>
      <p:pic>
        <p:nvPicPr>
          <p:cNvPr id="4" name="Immagine 3"/>
          <p:cNvPicPr>
            <a:picLocks noChangeAspect="1"/>
          </p:cNvPicPr>
          <p:nvPr/>
        </p:nvPicPr>
        <p:blipFill>
          <a:blip r:embed="rId6"/>
          <a:stretch>
            <a:fillRect/>
          </a:stretch>
        </p:blipFill>
        <p:spPr>
          <a:xfrm>
            <a:off x="728134" y="3441949"/>
            <a:ext cx="3703814" cy="1779284"/>
          </a:xfrm>
          <a:prstGeom prst="rect">
            <a:avLst/>
          </a:prstGeom>
        </p:spPr>
      </p:pic>
      <p:pic>
        <p:nvPicPr>
          <p:cNvPr id="6" name="Immagine 5"/>
          <p:cNvPicPr>
            <a:picLocks noChangeAspect="1"/>
          </p:cNvPicPr>
          <p:nvPr/>
        </p:nvPicPr>
        <p:blipFill>
          <a:blip r:embed="rId7"/>
          <a:stretch>
            <a:fillRect/>
          </a:stretch>
        </p:blipFill>
        <p:spPr>
          <a:xfrm>
            <a:off x="728134" y="5434334"/>
            <a:ext cx="4273222" cy="311294"/>
          </a:xfrm>
          <a:prstGeom prst="rect">
            <a:avLst/>
          </a:prstGeom>
        </p:spPr>
      </p:pic>
      <p:pic>
        <p:nvPicPr>
          <p:cNvPr id="14" name="Immagine 13">
            <a:extLst>
              <a:ext uri="{FF2B5EF4-FFF2-40B4-BE49-F238E27FC236}">
                <a16:creationId xmlns:a16="http://schemas.microsoft.com/office/drawing/2014/main" id="{CFE21A78-F788-590D-74E5-E4B310A8F4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3293" y="1410624"/>
            <a:ext cx="6108707" cy="4363362"/>
          </a:xfrm>
          <a:prstGeom prst="rect">
            <a:avLst/>
          </a:prstGeom>
        </p:spPr>
      </p:pic>
    </p:spTree>
    <p:extLst>
      <p:ext uri="{BB962C8B-B14F-4D97-AF65-F5344CB8AC3E}">
        <p14:creationId xmlns:p14="http://schemas.microsoft.com/office/powerpoint/2010/main" val="419795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8F545-C8F3-4A27-B4AE-964F0A1A7BDE}"/>
              </a:ext>
            </a:extLst>
          </p:cNvPr>
          <p:cNvSpPr>
            <a:spLocks noGrp="1"/>
          </p:cNvSpPr>
          <p:nvPr>
            <p:ph type="title"/>
          </p:nvPr>
        </p:nvSpPr>
        <p:spPr/>
        <p:txBody>
          <a:bodyPr/>
          <a:lstStyle/>
          <a:p>
            <a:r>
              <a:rPr lang="en-US" dirty="0">
                <a:latin typeface="+mn-lt"/>
              </a:rPr>
              <a:t>Cryogenic RF Initiatives</a:t>
            </a:r>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D2E22531-E474-40B8-8FF8-C99AECFAB550}"/>
                  </a:ext>
                </a:extLst>
              </p:cNvPr>
              <p:cNvSpPr txBox="1"/>
              <p:nvPr/>
            </p:nvSpPr>
            <p:spPr>
              <a:xfrm>
                <a:off x="238646" y="1069988"/>
                <a:ext cx="10922000" cy="1200329"/>
              </a:xfrm>
              <a:prstGeom prst="rect">
                <a:avLst/>
              </a:prstGeom>
              <a:noFill/>
            </p:spPr>
            <p:txBody>
              <a:bodyPr wrap="square">
                <a:spAutoFit/>
              </a:bodyPr>
              <a:lstStyle/>
              <a:p>
                <a:pPr marL="285750" indent="-285750">
                  <a:buFont typeface="Arial" panose="020B0604020202020204" pitchFamily="34" charset="0"/>
                  <a:buChar char="•"/>
                </a:pPr>
                <a:r>
                  <a:rPr lang="en-US" dirty="0"/>
                  <a:t>Scientific collaboration of research institutes in the fields of </a:t>
                </a:r>
                <a:r>
                  <a:rPr lang="en-US" b="1" dirty="0"/>
                  <a:t>accelerators</a:t>
                </a:r>
                <a:r>
                  <a:rPr lang="en-US" dirty="0"/>
                  <a:t> and </a:t>
                </a:r>
                <a:r>
                  <a:rPr lang="en-US" b="1" dirty="0"/>
                  <a:t>beam physics</a:t>
                </a:r>
              </a:p>
              <a:p>
                <a:pPr marL="285750" indent="-285750">
                  <a:buFont typeface="Arial" panose="020B0604020202020204" pitchFamily="34" charset="0"/>
                  <a:buChar char="•"/>
                </a:pPr>
                <a:r>
                  <a:rPr lang="en-US" dirty="0"/>
                  <a:t>Interest in </a:t>
                </a:r>
                <a:r>
                  <a:rPr lang="en-US" b="1" dirty="0"/>
                  <a:t>high brightness</a:t>
                </a:r>
                <a:r>
                  <a:rPr lang="en-US" dirty="0"/>
                  <a:t> electron linac-based facilities exploiting </a:t>
                </a:r>
                <a:r>
                  <a:rPr lang="en-US" i="1" dirty="0"/>
                  <a:t>advanced accelerator concepts</a:t>
                </a:r>
              </a:p>
              <a:p>
                <a:pPr marL="742950" lvl="1" indent="-285750">
                  <a:buFont typeface="Wingdings" panose="05000000000000000000" pitchFamily="2" charset="2"/>
                  <a:buChar char="q"/>
                </a:pPr>
                <a:r>
                  <a:rPr lang="en-US" dirty="0"/>
                  <a:t>Compact, high brilliance </a:t>
                </a:r>
                <a:r>
                  <a:rPr lang="en-US" b="1" dirty="0"/>
                  <a:t>radiation sources</a:t>
                </a:r>
                <a:r>
                  <a:rPr lang="en-US" dirty="0"/>
                  <a:t> (FEL, ICS)</a:t>
                </a:r>
              </a:p>
              <a:p>
                <a:pPr marL="742950" lvl="1" indent="-285750">
                  <a:buFont typeface="Wingdings" panose="05000000000000000000" pitchFamily="2" charset="2"/>
                  <a:buChar char="q"/>
                </a:pPr>
                <a:r>
                  <a:rPr lang="en-US" dirty="0"/>
                  <a:t>High luminosity </a:t>
                </a:r>
                <a14:m>
                  <m:oMath xmlns:m="http://schemas.openxmlformats.org/officeDocument/2006/math">
                    <m:sSup>
                      <m:sSupPr>
                        <m:ctrlPr>
                          <a:rPr lang="it-IT" b="0" i="1" dirty="0" smtClean="0">
                            <a:latin typeface="Cambria Math" panose="02040503050406030204" pitchFamily="18" charset="0"/>
                          </a:rPr>
                        </m:ctrlPr>
                      </m:sSupPr>
                      <m:e>
                        <m:r>
                          <a:rPr lang="en-US" i="1" dirty="0" smtClean="0">
                            <a:latin typeface="Cambria Math" panose="02040503050406030204" pitchFamily="18" charset="0"/>
                          </a:rPr>
                          <m:t>𝑒</m:t>
                        </m:r>
                      </m:e>
                      <m:sup>
                        <m:r>
                          <a:rPr lang="it-IT" b="0" i="1" dirty="0" smtClean="0">
                            <a:latin typeface="Cambria Math" panose="02040503050406030204" pitchFamily="18" charset="0"/>
                          </a:rPr>
                          <m:t>+</m:t>
                        </m:r>
                      </m:sup>
                    </m:sSup>
                    <m:sSup>
                      <m:sSupPr>
                        <m:ctrlPr>
                          <a:rPr lang="it-IT" b="0" i="1" dirty="0" smtClean="0">
                            <a:latin typeface="Cambria Math" panose="02040503050406030204" pitchFamily="18" charset="0"/>
                          </a:rPr>
                        </m:ctrlPr>
                      </m:sSupPr>
                      <m:e>
                        <m:r>
                          <a:rPr lang="en-US" i="1" dirty="0" smtClean="0">
                            <a:latin typeface="Cambria Math" panose="02040503050406030204" pitchFamily="18" charset="0"/>
                          </a:rPr>
                          <m:t>𝑒</m:t>
                        </m:r>
                      </m:e>
                      <m:sup>
                        <m:r>
                          <a:rPr lang="it-IT" b="0" i="1" dirty="0" smtClean="0">
                            <a:latin typeface="Cambria Math" panose="02040503050406030204" pitchFamily="18" charset="0"/>
                          </a:rPr>
                          <m:t>−</m:t>
                        </m:r>
                      </m:sup>
                    </m:sSup>
                  </m:oMath>
                </a14:m>
                <a:r>
                  <a:rPr lang="en-US" dirty="0"/>
                  <a:t> </a:t>
                </a:r>
                <a:r>
                  <a:rPr lang="en-US" b="1" dirty="0"/>
                  <a:t>linear colliders </a:t>
                </a:r>
                <a:r>
                  <a:rPr lang="en-US" dirty="0"/>
                  <a:t>for HEP</a:t>
                </a:r>
                <a:endParaRPr lang="en-US" i="1" dirty="0"/>
              </a:p>
            </p:txBody>
          </p:sp>
        </mc:Choice>
        <mc:Fallback xmlns="">
          <p:sp>
            <p:nvSpPr>
              <p:cNvPr id="6" name="CasellaDiTesto 5">
                <a:extLst>
                  <a:ext uri="{FF2B5EF4-FFF2-40B4-BE49-F238E27FC236}">
                    <a16:creationId xmlns:a16="http://schemas.microsoft.com/office/drawing/2014/main" id="{D2E22531-E474-40B8-8FF8-C99AECFAB550}"/>
                  </a:ext>
                </a:extLst>
              </p:cNvPr>
              <p:cNvSpPr txBox="1">
                <a:spLocks noRot="1" noChangeAspect="1" noMove="1" noResize="1" noEditPoints="1" noAdjustHandles="1" noChangeArrowheads="1" noChangeShapeType="1" noTextEdit="1"/>
              </p:cNvSpPr>
              <p:nvPr/>
            </p:nvSpPr>
            <p:spPr>
              <a:xfrm>
                <a:off x="238646" y="1069988"/>
                <a:ext cx="10922000" cy="1200329"/>
              </a:xfrm>
              <a:prstGeom prst="rect">
                <a:avLst/>
              </a:prstGeom>
              <a:blipFill>
                <a:blip r:embed="rId3"/>
                <a:stretch>
                  <a:fillRect l="-335" t="-3061" b="-7653"/>
                </a:stretch>
              </a:blipFill>
            </p:spPr>
            <p:txBody>
              <a:bodyPr/>
              <a:lstStyle/>
              <a:p>
                <a:r>
                  <a:rPr lang="en-US">
                    <a:noFill/>
                  </a:rPr>
                  <a:t> </a:t>
                </a:r>
              </a:p>
            </p:txBody>
          </p:sp>
        </mc:Fallback>
      </mc:AlternateContent>
      <p:sp>
        <p:nvSpPr>
          <p:cNvPr id="22" name="Segnaposto numero diapositiva 21">
            <a:extLst>
              <a:ext uri="{FF2B5EF4-FFF2-40B4-BE49-F238E27FC236}">
                <a16:creationId xmlns:a16="http://schemas.microsoft.com/office/drawing/2014/main" id="{99214780-D71B-4EDA-B5B5-AEE53E54C985}"/>
              </a:ext>
            </a:extLst>
          </p:cNvPr>
          <p:cNvSpPr>
            <a:spLocks noGrp="1"/>
          </p:cNvSpPr>
          <p:nvPr>
            <p:ph type="sldNum" sz="quarter" idx="12"/>
          </p:nvPr>
        </p:nvSpPr>
        <p:spPr/>
        <p:txBody>
          <a:bodyPr/>
          <a:lstStyle/>
          <a:p>
            <a:fld id="{62EE6E3B-1986-4A06-9D04-53EACBB36779}" type="slidenum">
              <a:rPr lang="en-US" smtClean="0"/>
              <a:t>4</a:t>
            </a:fld>
            <a:endParaRPr lang="en-US"/>
          </a:p>
        </p:txBody>
      </p:sp>
      <p:pic>
        <p:nvPicPr>
          <p:cNvPr id="3" name="Immagine 2"/>
          <p:cNvPicPr>
            <a:picLocks noChangeAspect="1"/>
          </p:cNvPicPr>
          <p:nvPr/>
        </p:nvPicPr>
        <p:blipFill>
          <a:blip r:embed="rId4"/>
          <a:stretch>
            <a:fillRect/>
          </a:stretch>
        </p:blipFill>
        <p:spPr>
          <a:xfrm>
            <a:off x="6803038" y="1786162"/>
            <a:ext cx="5287362" cy="402170"/>
          </a:xfrm>
          <a:prstGeom prst="rect">
            <a:avLst/>
          </a:prstGeom>
        </p:spPr>
      </p:pic>
      <p:pic>
        <p:nvPicPr>
          <p:cNvPr id="4" name="Immagine 3"/>
          <p:cNvPicPr>
            <a:picLocks noChangeAspect="1"/>
          </p:cNvPicPr>
          <p:nvPr/>
        </p:nvPicPr>
        <p:blipFill>
          <a:blip r:embed="rId5"/>
          <a:stretch>
            <a:fillRect/>
          </a:stretch>
        </p:blipFill>
        <p:spPr>
          <a:xfrm>
            <a:off x="6850351" y="2188332"/>
            <a:ext cx="5240049" cy="431742"/>
          </a:xfrm>
          <a:prstGeom prst="rect">
            <a:avLst/>
          </a:prstGeom>
        </p:spPr>
      </p:pic>
      <p:pic>
        <p:nvPicPr>
          <p:cNvPr id="7" name="Immagine 6">
            <a:extLst>
              <a:ext uri="{FF2B5EF4-FFF2-40B4-BE49-F238E27FC236}">
                <a16:creationId xmlns:a16="http://schemas.microsoft.com/office/drawing/2014/main" id="{43CFA8AA-F1CE-4E7E-BAFA-5E6523DBB1E9}"/>
              </a:ext>
            </a:extLst>
          </p:cNvPr>
          <p:cNvPicPr>
            <a:picLocks noChangeAspect="1"/>
          </p:cNvPicPr>
          <p:nvPr/>
        </p:nvPicPr>
        <p:blipFill>
          <a:blip r:embed="rId6"/>
          <a:stretch>
            <a:fillRect/>
          </a:stretch>
        </p:blipFill>
        <p:spPr>
          <a:xfrm>
            <a:off x="122534" y="4752554"/>
            <a:ext cx="2120511" cy="747333"/>
          </a:xfrm>
          <a:prstGeom prst="rect">
            <a:avLst/>
          </a:prstGeom>
        </p:spPr>
      </p:pic>
      <p:pic>
        <p:nvPicPr>
          <p:cNvPr id="8" name="Immagine 7">
            <a:extLst>
              <a:ext uri="{FF2B5EF4-FFF2-40B4-BE49-F238E27FC236}">
                <a16:creationId xmlns:a16="http://schemas.microsoft.com/office/drawing/2014/main" id="{2E40F630-CCE1-D7D8-B03E-3EE805F84BBA}"/>
              </a:ext>
            </a:extLst>
          </p:cNvPr>
          <p:cNvPicPr>
            <a:picLocks noChangeAspect="1"/>
          </p:cNvPicPr>
          <p:nvPr/>
        </p:nvPicPr>
        <p:blipFill>
          <a:blip r:embed="rId7"/>
          <a:stretch>
            <a:fillRect/>
          </a:stretch>
        </p:blipFill>
        <p:spPr>
          <a:xfrm>
            <a:off x="59734" y="5788012"/>
            <a:ext cx="2961754" cy="351691"/>
          </a:xfrm>
          <a:prstGeom prst="rect">
            <a:avLst/>
          </a:prstGeom>
        </p:spPr>
      </p:pic>
      <p:pic>
        <p:nvPicPr>
          <p:cNvPr id="9" name="Immagine 8">
            <a:extLst>
              <a:ext uri="{FF2B5EF4-FFF2-40B4-BE49-F238E27FC236}">
                <a16:creationId xmlns:a16="http://schemas.microsoft.com/office/drawing/2014/main" id="{512016AA-6D50-7705-EC11-7022CA9E3C32}"/>
              </a:ext>
            </a:extLst>
          </p:cNvPr>
          <p:cNvPicPr>
            <a:picLocks noChangeAspect="1"/>
          </p:cNvPicPr>
          <p:nvPr/>
        </p:nvPicPr>
        <p:blipFill>
          <a:blip r:embed="rId8"/>
          <a:stretch>
            <a:fillRect/>
          </a:stretch>
        </p:blipFill>
        <p:spPr>
          <a:xfrm>
            <a:off x="3540176" y="4402086"/>
            <a:ext cx="2507622" cy="1589094"/>
          </a:xfrm>
          <a:prstGeom prst="rect">
            <a:avLst/>
          </a:prstGeom>
        </p:spPr>
      </p:pic>
      <p:pic>
        <p:nvPicPr>
          <p:cNvPr id="11" name="Immagine 10">
            <a:extLst>
              <a:ext uri="{FF2B5EF4-FFF2-40B4-BE49-F238E27FC236}">
                <a16:creationId xmlns:a16="http://schemas.microsoft.com/office/drawing/2014/main" id="{51086E56-88AE-331E-972E-89A2F8678431}"/>
              </a:ext>
            </a:extLst>
          </p:cNvPr>
          <p:cNvPicPr>
            <a:picLocks noChangeAspect="1"/>
          </p:cNvPicPr>
          <p:nvPr/>
        </p:nvPicPr>
        <p:blipFill>
          <a:blip r:embed="rId9"/>
          <a:stretch>
            <a:fillRect/>
          </a:stretch>
        </p:blipFill>
        <p:spPr>
          <a:xfrm>
            <a:off x="3568162" y="6051130"/>
            <a:ext cx="2346162" cy="351692"/>
          </a:xfrm>
          <a:prstGeom prst="rect">
            <a:avLst/>
          </a:prstGeom>
        </p:spPr>
      </p:pic>
      <p:pic>
        <p:nvPicPr>
          <p:cNvPr id="12" name="Immagine 11">
            <a:extLst>
              <a:ext uri="{FF2B5EF4-FFF2-40B4-BE49-F238E27FC236}">
                <a16:creationId xmlns:a16="http://schemas.microsoft.com/office/drawing/2014/main" id="{B83A30A9-4912-D0BC-D5CC-09BF6B87F27D}"/>
              </a:ext>
            </a:extLst>
          </p:cNvPr>
          <p:cNvPicPr>
            <a:picLocks noChangeAspect="1"/>
          </p:cNvPicPr>
          <p:nvPr/>
        </p:nvPicPr>
        <p:blipFill>
          <a:blip r:embed="rId10"/>
          <a:stretch>
            <a:fillRect/>
          </a:stretch>
        </p:blipFill>
        <p:spPr>
          <a:xfrm>
            <a:off x="2307771" y="4798338"/>
            <a:ext cx="1087248" cy="671067"/>
          </a:xfrm>
          <a:prstGeom prst="rect">
            <a:avLst/>
          </a:prstGeom>
        </p:spPr>
      </p:pic>
      <p:pic>
        <p:nvPicPr>
          <p:cNvPr id="13" name="Immagine 12">
            <a:extLst>
              <a:ext uri="{FF2B5EF4-FFF2-40B4-BE49-F238E27FC236}">
                <a16:creationId xmlns:a16="http://schemas.microsoft.com/office/drawing/2014/main" id="{A5A66FA1-93AD-E2C3-18E7-F99BC756FD2D}"/>
              </a:ext>
            </a:extLst>
          </p:cNvPr>
          <p:cNvPicPr>
            <a:picLocks noChangeAspect="1"/>
          </p:cNvPicPr>
          <p:nvPr/>
        </p:nvPicPr>
        <p:blipFill>
          <a:blip r:embed="rId11"/>
          <a:stretch>
            <a:fillRect/>
          </a:stretch>
        </p:blipFill>
        <p:spPr>
          <a:xfrm>
            <a:off x="34529" y="6188181"/>
            <a:ext cx="3414228" cy="238370"/>
          </a:xfrm>
          <a:prstGeom prst="rect">
            <a:avLst/>
          </a:prstGeom>
        </p:spPr>
      </p:pic>
      <p:cxnSp>
        <p:nvCxnSpPr>
          <p:cNvPr id="16" name="Connettore 1 14">
            <a:extLst>
              <a:ext uri="{FF2B5EF4-FFF2-40B4-BE49-F238E27FC236}">
                <a16:creationId xmlns:a16="http://schemas.microsoft.com/office/drawing/2014/main" id="{301A729C-4B72-3825-EF26-527E1AC91583}"/>
              </a:ext>
            </a:extLst>
          </p:cNvPr>
          <p:cNvCxnSpPr/>
          <p:nvPr/>
        </p:nvCxnSpPr>
        <p:spPr>
          <a:xfrm flipH="1" flipV="1">
            <a:off x="6144203" y="2835724"/>
            <a:ext cx="33088" cy="346699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Immagine 16">
            <a:extLst>
              <a:ext uri="{FF2B5EF4-FFF2-40B4-BE49-F238E27FC236}">
                <a16:creationId xmlns:a16="http://schemas.microsoft.com/office/drawing/2014/main" id="{9334B490-0509-B508-B5CB-EA2A1BC1C3D1}"/>
              </a:ext>
            </a:extLst>
          </p:cNvPr>
          <p:cNvPicPr>
            <a:picLocks noChangeAspect="1"/>
          </p:cNvPicPr>
          <p:nvPr/>
        </p:nvPicPr>
        <p:blipFill>
          <a:blip r:embed="rId12"/>
          <a:stretch>
            <a:fillRect/>
          </a:stretch>
        </p:blipFill>
        <p:spPr>
          <a:xfrm>
            <a:off x="6393683" y="4412048"/>
            <a:ext cx="2689931" cy="1543589"/>
          </a:xfrm>
          <a:prstGeom prst="rect">
            <a:avLst/>
          </a:prstGeom>
        </p:spPr>
      </p:pic>
      <p:pic>
        <p:nvPicPr>
          <p:cNvPr id="18" name="Immagine 17">
            <a:extLst>
              <a:ext uri="{FF2B5EF4-FFF2-40B4-BE49-F238E27FC236}">
                <a16:creationId xmlns:a16="http://schemas.microsoft.com/office/drawing/2014/main" id="{48B372CB-91ED-32EC-35ED-79A6E568B4E1}"/>
              </a:ext>
            </a:extLst>
          </p:cNvPr>
          <p:cNvPicPr>
            <a:picLocks noChangeAspect="1"/>
          </p:cNvPicPr>
          <p:nvPr/>
        </p:nvPicPr>
        <p:blipFill>
          <a:blip r:embed="rId13"/>
          <a:stretch>
            <a:fillRect/>
          </a:stretch>
        </p:blipFill>
        <p:spPr>
          <a:xfrm>
            <a:off x="6302971" y="6058197"/>
            <a:ext cx="2834925" cy="232051"/>
          </a:xfrm>
          <a:prstGeom prst="rect">
            <a:avLst/>
          </a:prstGeom>
        </p:spPr>
      </p:pic>
      <p:pic>
        <p:nvPicPr>
          <p:cNvPr id="19" name="Immagine 18">
            <a:extLst>
              <a:ext uri="{FF2B5EF4-FFF2-40B4-BE49-F238E27FC236}">
                <a16:creationId xmlns:a16="http://schemas.microsoft.com/office/drawing/2014/main" id="{7543EF9D-9815-DD14-4689-5B1B5D8648CA}"/>
              </a:ext>
            </a:extLst>
          </p:cNvPr>
          <p:cNvPicPr>
            <a:picLocks noChangeAspect="1"/>
          </p:cNvPicPr>
          <p:nvPr/>
        </p:nvPicPr>
        <p:blipFill>
          <a:blip r:embed="rId14"/>
          <a:stretch>
            <a:fillRect/>
          </a:stretch>
        </p:blipFill>
        <p:spPr>
          <a:xfrm>
            <a:off x="9300006" y="4582565"/>
            <a:ext cx="2689931" cy="945960"/>
          </a:xfrm>
          <a:prstGeom prst="rect">
            <a:avLst/>
          </a:prstGeom>
        </p:spPr>
      </p:pic>
      <p:pic>
        <p:nvPicPr>
          <p:cNvPr id="21" name="Immagine 20">
            <a:extLst>
              <a:ext uri="{FF2B5EF4-FFF2-40B4-BE49-F238E27FC236}">
                <a16:creationId xmlns:a16="http://schemas.microsoft.com/office/drawing/2014/main" id="{E81A96B4-13E3-70C0-0490-1FAD13CCE4C9}"/>
              </a:ext>
            </a:extLst>
          </p:cNvPr>
          <p:cNvPicPr>
            <a:picLocks noChangeAspect="1"/>
          </p:cNvPicPr>
          <p:nvPr/>
        </p:nvPicPr>
        <p:blipFill>
          <a:blip r:embed="rId15"/>
          <a:stretch>
            <a:fillRect/>
          </a:stretch>
        </p:blipFill>
        <p:spPr>
          <a:xfrm>
            <a:off x="9527713" y="6089231"/>
            <a:ext cx="2629758" cy="136116"/>
          </a:xfrm>
          <a:prstGeom prst="rect">
            <a:avLst/>
          </a:prstGeom>
        </p:spPr>
      </p:pic>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674AB586-28CE-F5A3-F42C-30F7C57EA1C8}"/>
                  </a:ext>
                </a:extLst>
              </p:cNvPr>
              <p:cNvSpPr txBox="1"/>
              <p:nvPr/>
            </p:nvSpPr>
            <p:spPr>
              <a:xfrm>
                <a:off x="6192405" y="2791262"/>
                <a:ext cx="6323445" cy="1483548"/>
              </a:xfrm>
              <a:prstGeom prst="rect">
                <a:avLst/>
              </a:prstGeom>
              <a:noFill/>
            </p:spPr>
            <p:txBody>
              <a:bodyPr wrap="square" rtlCol="0">
                <a:spAutoFit/>
              </a:bodyPr>
              <a:lstStyle/>
              <a:p>
                <a:r>
                  <a:rPr lang="en-US" b="1" dirty="0">
                    <a:solidFill>
                      <a:schemeClr val="accent1"/>
                    </a:solidFill>
                  </a:rPr>
                  <a:t>Main initiatives</a:t>
                </a:r>
              </a:p>
              <a:p>
                <a:pPr marL="285750" indent="-285750">
                  <a:buFont typeface="Arial" panose="020B0604020202020204" pitchFamily="34" charset="0"/>
                  <a:buChar char="•"/>
                </a:pPr>
                <a:r>
                  <a:rPr lang="en-US" dirty="0"/>
                  <a:t>Ultra-Compact X-rays Free Electron Laser (</a:t>
                </a:r>
                <a:r>
                  <a:rPr lang="it-IT" b="1" dirty="0"/>
                  <a:t>UC-XFEL</a:t>
                </a:r>
                <a:r>
                  <a:rPr lang="en-US" dirty="0"/>
                  <a:t>): new paradigm for university-scale facilities</a:t>
                </a:r>
              </a:p>
              <a:p>
                <a:pPr marL="285750" indent="-285750">
                  <a:buFont typeface="Arial" panose="020B0604020202020204" pitchFamily="34" charset="0"/>
                  <a:buChar char="•"/>
                </a:pPr>
                <a:r>
                  <a:rPr lang="en-US" dirty="0"/>
                  <a:t>Cool Copper Collider (</a:t>
                </a:r>
                <a14:m>
                  <m:oMath xmlns:m="http://schemas.openxmlformats.org/officeDocument/2006/math">
                    <m:sSup>
                      <m:sSupPr>
                        <m:ctrlPr>
                          <a:rPr lang="it-IT" b="1" i="1" smtClean="0">
                            <a:latin typeface="Cambria Math" panose="02040503050406030204" pitchFamily="18" charset="0"/>
                          </a:rPr>
                        </m:ctrlPr>
                      </m:sSupPr>
                      <m:e>
                        <m:r>
                          <a:rPr lang="it-IT" b="1" i="0" smtClean="0">
                            <a:latin typeface="Cambria Math" panose="02040503050406030204" pitchFamily="18" charset="0"/>
                          </a:rPr>
                          <m:t>𝐂</m:t>
                        </m:r>
                      </m:e>
                      <m:sup>
                        <m:r>
                          <a:rPr lang="it-IT" b="1" i="0" smtClean="0">
                            <a:latin typeface="Cambria Math" panose="02040503050406030204" pitchFamily="18" charset="0"/>
                          </a:rPr>
                          <m:t>𝟑</m:t>
                        </m:r>
                      </m:sup>
                    </m:sSup>
                  </m:oMath>
                </a14:m>
                <a:r>
                  <a:rPr lang="en-US" dirty="0"/>
                  <a:t>): based on C-band (</a:t>
                </a:r>
                <a14:m>
                  <m:oMath xmlns:m="http://schemas.openxmlformats.org/officeDocument/2006/math">
                    <m:r>
                      <a:rPr lang="it-IT" b="0" i="1" dirty="0" smtClean="0">
                        <a:latin typeface="Cambria Math" panose="02040503050406030204" pitchFamily="18" charset="0"/>
                      </a:rPr>
                      <m:t>∼</m:t>
                    </m:r>
                  </m:oMath>
                </a14:m>
                <a:r>
                  <a:rPr lang="en-US" dirty="0"/>
                  <a:t>6 GHz) cryo-cooled, distributed coupling linacs (</a:t>
                </a:r>
                <a14:m>
                  <m:oMath xmlns:m="http://schemas.openxmlformats.org/officeDocument/2006/math">
                    <m:r>
                      <a:rPr lang="it-IT" i="1">
                        <a:latin typeface="Cambria Math" panose="02040503050406030204" pitchFamily="18" charset="0"/>
                      </a:rPr>
                      <m:t>∼125 </m:t>
                    </m:r>
                    <m:r>
                      <m:rPr>
                        <m:sty m:val="p"/>
                      </m:rPr>
                      <a:rPr lang="it-IT">
                        <a:latin typeface="Cambria Math" panose="02040503050406030204" pitchFamily="18" charset="0"/>
                      </a:rPr>
                      <m:t>MV</m:t>
                    </m:r>
                    <m:r>
                      <a:rPr lang="it-IT">
                        <a:latin typeface="Cambria Math" panose="02040503050406030204" pitchFamily="18" charset="0"/>
                      </a:rPr>
                      <m:t>/</m:t>
                    </m:r>
                    <m:r>
                      <m:rPr>
                        <m:sty m:val="p"/>
                      </m:rPr>
                      <a:rPr lang="it-IT">
                        <a:latin typeface="Cambria Math" panose="02040503050406030204" pitchFamily="18" charset="0"/>
                      </a:rPr>
                      <m:t>m</m:t>
                    </m:r>
                  </m:oMath>
                </a14:m>
                <a:r>
                  <a:rPr lang="en-US" dirty="0"/>
                  <a:t>)</a:t>
                </a:r>
              </a:p>
            </p:txBody>
          </p:sp>
        </mc:Choice>
        <mc:Fallback xmlns="">
          <p:sp>
            <p:nvSpPr>
              <p:cNvPr id="24" name="CasellaDiTesto 23">
                <a:extLst>
                  <a:ext uri="{FF2B5EF4-FFF2-40B4-BE49-F238E27FC236}">
                    <a16:creationId xmlns:a16="http://schemas.microsoft.com/office/drawing/2014/main" id="{674AB586-28CE-F5A3-F42C-30F7C57EA1C8}"/>
                  </a:ext>
                </a:extLst>
              </p:cNvPr>
              <p:cNvSpPr txBox="1">
                <a:spLocks noRot="1" noChangeAspect="1" noMove="1" noResize="1" noEditPoints="1" noAdjustHandles="1" noChangeArrowheads="1" noChangeShapeType="1" noTextEdit="1"/>
              </p:cNvSpPr>
              <p:nvPr/>
            </p:nvSpPr>
            <p:spPr>
              <a:xfrm>
                <a:off x="6192405" y="2791262"/>
                <a:ext cx="6323445" cy="1483548"/>
              </a:xfrm>
              <a:prstGeom prst="rect">
                <a:avLst/>
              </a:prstGeom>
              <a:blipFill>
                <a:blip r:embed="rId16"/>
                <a:stretch>
                  <a:fillRect l="-868" t="-2469" b="-5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28C0FF43-440A-0057-FE3C-EF66A87C1550}"/>
                  </a:ext>
                </a:extLst>
              </p:cNvPr>
              <p:cNvSpPr txBox="1"/>
              <p:nvPr/>
            </p:nvSpPr>
            <p:spPr>
              <a:xfrm>
                <a:off x="139645" y="2793988"/>
                <a:ext cx="5956355" cy="1754326"/>
              </a:xfrm>
              <a:prstGeom prst="rect">
                <a:avLst/>
              </a:prstGeom>
              <a:noFill/>
            </p:spPr>
            <p:txBody>
              <a:bodyPr wrap="square">
                <a:spAutoFit/>
              </a:bodyPr>
              <a:lstStyle/>
              <a:p>
                <a:r>
                  <a:rPr lang="en-US" b="1" dirty="0">
                    <a:solidFill>
                      <a:schemeClr val="accent1"/>
                    </a:solidFill>
                  </a:rPr>
                  <a:t>High gradient acceleration in RF Structures</a:t>
                </a:r>
              </a:p>
              <a:p>
                <a:pPr marL="285750" indent="-285750">
                  <a:buFont typeface="Arial" panose="020B0604020202020204" pitchFamily="34" charset="0"/>
                  <a:buChar char="•"/>
                </a:pPr>
                <a:r>
                  <a:rPr lang="en-US" b="1" dirty="0"/>
                  <a:t>Distributed coupling</a:t>
                </a:r>
                <a:r>
                  <a:rPr lang="en-US" dirty="0"/>
                  <a:t> linacs: use of guiding manifolds</a:t>
                </a:r>
                <a:endParaRPr lang="en-US" b="1" dirty="0">
                  <a:solidFill>
                    <a:srgbClr val="00B050"/>
                  </a:solidFill>
                </a:endParaRPr>
              </a:p>
              <a:p>
                <a:pPr marL="285750" indent="-285750">
                  <a:buFont typeface="Arial" panose="020B0604020202020204" pitchFamily="34" charset="0"/>
                  <a:buChar char="•"/>
                </a:pPr>
                <a:r>
                  <a:rPr lang="en-US" dirty="0"/>
                  <a:t>Optimized </a:t>
                </a:r>
                <a:r>
                  <a:rPr lang="en-US" b="1" dirty="0"/>
                  <a:t>cavity topology</a:t>
                </a:r>
                <a:r>
                  <a:rPr lang="en-US" dirty="0"/>
                  <a:t> to enhance the efficiency of acceleration</a:t>
                </a:r>
              </a:p>
              <a:p>
                <a:pPr marL="285750" indent="-285750">
                  <a:buFont typeface="Arial" panose="020B0604020202020204" pitchFamily="34" charset="0"/>
                  <a:buChar char="•"/>
                </a:pPr>
                <a:r>
                  <a:rPr lang="en-US" b="1" dirty="0"/>
                  <a:t>Cryogenic operation </a:t>
                </a:r>
                <a:r>
                  <a:rPr lang="en-US" dirty="0"/>
                  <a:t>(</a:t>
                </a:r>
                <a14:m>
                  <m:oMath xmlns:m="http://schemas.openxmlformats.org/officeDocument/2006/math">
                    <m:r>
                      <a:rPr lang="it-IT" b="0" i="1" smtClean="0">
                        <a:latin typeface="Cambria Math" panose="02040503050406030204" pitchFamily="18" charset="0"/>
                      </a:rPr>
                      <m:t>∼</m:t>
                    </m:r>
                  </m:oMath>
                </a14:m>
                <a:r>
                  <a:rPr lang="it-IT" b="0" i="0" dirty="0"/>
                  <a:t>77K</a:t>
                </a:r>
                <a:r>
                  <a:rPr lang="en-US" dirty="0"/>
                  <a:t>) to reduce the breakdown probability rates</a:t>
                </a:r>
              </a:p>
            </p:txBody>
          </p:sp>
        </mc:Choice>
        <mc:Fallback xmlns="">
          <p:sp>
            <p:nvSpPr>
              <p:cNvPr id="28" name="CasellaDiTesto 27">
                <a:extLst>
                  <a:ext uri="{FF2B5EF4-FFF2-40B4-BE49-F238E27FC236}">
                    <a16:creationId xmlns:a16="http://schemas.microsoft.com/office/drawing/2014/main" id="{28C0FF43-440A-0057-FE3C-EF66A87C1550}"/>
                  </a:ext>
                </a:extLst>
              </p:cNvPr>
              <p:cNvSpPr txBox="1">
                <a:spLocks noRot="1" noChangeAspect="1" noMove="1" noResize="1" noEditPoints="1" noAdjustHandles="1" noChangeArrowheads="1" noChangeShapeType="1" noTextEdit="1"/>
              </p:cNvSpPr>
              <p:nvPr/>
            </p:nvSpPr>
            <p:spPr>
              <a:xfrm>
                <a:off x="139645" y="2793988"/>
                <a:ext cx="5956355" cy="1754326"/>
              </a:xfrm>
              <a:prstGeom prst="rect">
                <a:avLst/>
              </a:prstGeom>
              <a:blipFill>
                <a:blip r:embed="rId17"/>
                <a:stretch>
                  <a:fillRect l="-921" t="-1736" r="-716" b="-4514"/>
                </a:stretch>
              </a:blipFill>
            </p:spPr>
            <p:txBody>
              <a:bodyPr/>
              <a:lstStyle/>
              <a:p>
                <a:r>
                  <a:rPr lang="en-US">
                    <a:noFill/>
                  </a:rPr>
                  <a:t> </a:t>
                </a:r>
              </a:p>
            </p:txBody>
          </p:sp>
        </mc:Fallback>
      </mc:AlternateContent>
      <p:sp>
        <p:nvSpPr>
          <p:cNvPr id="5" name="CasellaDiTesto 4">
            <a:extLst>
              <a:ext uri="{FF2B5EF4-FFF2-40B4-BE49-F238E27FC236}">
                <a16:creationId xmlns:a16="http://schemas.microsoft.com/office/drawing/2014/main" id="{C74E3473-CA83-BAA7-8FC0-ACA87667B4DE}"/>
              </a:ext>
            </a:extLst>
          </p:cNvPr>
          <p:cNvSpPr txBox="1"/>
          <p:nvPr/>
        </p:nvSpPr>
        <p:spPr>
          <a:xfrm>
            <a:off x="1030617" y="3989476"/>
            <a:ext cx="4174410" cy="1015663"/>
          </a:xfrm>
          <a:prstGeom prst="rect">
            <a:avLst/>
          </a:prstGeom>
          <a:solidFill>
            <a:srgbClr val="FFC000"/>
          </a:solidFill>
          <a:ln>
            <a:solidFill>
              <a:schemeClr val="tx1"/>
            </a:solidFill>
          </a:ln>
        </p:spPr>
        <p:txBody>
          <a:bodyPr wrap="square" rtlCol="0">
            <a:spAutoFit/>
          </a:bodyPr>
          <a:lstStyle/>
          <a:p>
            <a:r>
              <a:rPr lang="it-IT" sz="2000" dirty="0"/>
              <a:t>Development and </a:t>
            </a:r>
            <a:r>
              <a:rPr lang="it-IT" sz="2000" dirty="0" err="1"/>
              <a:t>characterization</a:t>
            </a:r>
            <a:r>
              <a:rPr lang="it-IT" sz="2000" dirty="0"/>
              <a:t> of </a:t>
            </a:r>
            <a:r>
              <a:rPr lang="it-IT" sz="2000" dirty="0" err="1"/>
              <a:t>UCLA’s</a:t>
            </a:r>
            <a:r>
              <a:rPr lang="it-IT" sz="2000" dirty="0"/>
              <a:t> </a:t>
            </a:r>
            <a:r>
              <a:rPr lang="it-IT" sz="2000" dirty="0" err="1"/>
              <a:t>cryo</a:t>
            </a:r>
            <a:r>
              <a:rPr lang="it-IT" sz="2000" dirty="0"/>
              <a:t>-RF </a:t>
            </a:r>
            <a:r>
              <a:rPr lang="it-IT" sz="2000" dirty="0" err="1"/>
              <a:t>infrastructure</a:t>
            </a:r>
            <a:r>
              <a:rPr lang="it-IT" sz="2000" dirty="0"/>
              <a:t>,</a:t>
            </a:r>
          </a:p>
          <a:p>
            <a:r>
              <a:rPr lang="it-IT" sz="2000" dirty="0"/>
              <a:t>G. </a:t>
            </a:r>
            <a:r>
              <a:rPr lang="it-IT" sz="2000" dirty="0" err="1"/>
              <a:t>Lawler</a:t>
            </a:r>
            <a:r>
              <a:rPr lang="it-IT" sz="2000" dirty="0"/>
              <a:t> WE@16:10</a:t>
            </a:r>
            <a:endParaRPr lang="en-US" sz="2000" dirty="0"/>
          </a:p>
        </p:txBody>
      </p:sp>
      <p:sp>
        <p:nvSpPr>
          <p:cNvPr id="10" name="CasellaDiTesto 9">
            <a:extLst>
              <a:ext uri="{FF2B5EF4-FFF2-40B4-BE49-F238E27FC236}">
                <a16:creationId xmlns:a16="http://schemas.microsoft.com/office/drawing/2014/main" id="{CAE5043C-1E9C-CA29-C81E-ED6E8D77F057}"/>
              </a:ext>
            </a:extLst>
          </p:cNvPr>
          <p:cNvSpPr txBox="1"/>
          <p:nvPr/>
        </p:nvSpPr>
        <p:spPr>
          <a:xfrm>
            <a:off x="6407170" y="3920867"/>
            <a:ext cx="3232569" cy="707886"/>
          </a:xfrm>
          <a:prstGeom prst="rect">
            <a:avLst/>
          </a:prstGeom>
          <a:solidFill>
            <a:srgbClr val="FFC000"/>
          </a:solidFill>
          <a:ln>
            <a:solidFill>
              <a:schemeClr val="tx1"/>
            </a:solidFill>
          </a:ln>
        </p:spPr>
        <p:txBody>
          <a:bodyPr wrap="square" rtlCol="0">
            <a:spAutoFit/>
          </a:bodyPr>
          <a:lstStyle/>
          <a:p>
            <a:r>
              <a:rPr lang="it-IT" sz="2000" dirty="0" err="1"/>
              <a:t>XFELs</a:t>
            </a:r>
            <a:r>
              <a:rPr lang="it-IT" sz="2000" dirty="0"/>
              <a:t> for chip </a:t>
            </a:r>
            <a:r>
              <a:rPr lang="it-IT" sz="2000" dirty="0" err="1"/>
              <a:t>metrology</a:t>
            </a:r>
            <a:r>
              <a:rPr lang="it-IT" sz="2000" dirty="0"/>
              <a:t>,</a:t>
            </a:r>
          </a:p>
          <a:p>
            <a:r>
              <a:rPr lang="it-IT" sz="2000" dirty="0"/>
              <a:t>J. </a:t>
            </a:r>
            <a:r>
              <a:rPr lang="it-IT" sz="2000" dirty="0" err="1"/>
              <a:t>Rosenzweig</a:t>
            </a:r>
            <a:r>
              <a:rPr lang="it-IT" sz="2000" dirty="0"/>
              <a:t> TH@13:10</a:t>
            </a:r>
            <a:endParaRPr lang="en-US" sz="2000" dirty="0"/>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F523D8D0-6569-B6B2-E5DD-336E2A80C8D1}"/>
                  </a:ext>
                </a:extLst>
              </p:cNvPr>
              <p:cNvSpPr txBox="1"/>
              <p:nvPr/>
            </p:nvSpPr>
            <p:spPr>
              <a:xfrm>
                <a:off x="8836897" y="4996368"/>
                <a:ext cx="3232569" cy="707886"/>
              </a:xfrm>
              <a:prstGeom prst="rect">
                <a:avLst/>
              </a:prstGeom>
              <a:solidFill>
                <a:srgbClr val="FFC000"/>
              </a:solidFill>
              <a:ln>
                <a:solidFill>
                  <a:schemeClr val="tx1"/>
                </a:solidFill>
              </a:ln>
            </p:spPr>
            <p:txBody>
              <a:bodyPr wrap="square" rtlCol="0">
                <a:spAutoFit/>
              </a:bodyPr>
              <a:lstStyle/>
              <a:p>
                <a:r>
                  <a:rPr lang="it-IT" sz="2000" dirty="0"/>
                  <a:t>The </a:t>
                </a:r>
                <a14:m>
                  <m:oMath xmlns:m="http://schemas.openxmlformats.org/officeDocument/2006/math">
                    <m:sSup>
                      <m:sSupPr>
                        <m:ctrlPr>
                          <a:rPr lang="it-IT" sz="2000" b="0" i="1" smtClean="0">
                            <a:latin typeface="Cambria Math" panose="02040503050406030204" pitchFamily="18" charset="0"/>
                          </a:rPr>
                        </m:ctrlPr>
                      </m:sSupPr>
                      <m:e>
                        <m:r>
                          <m:rPr>
                            <m:sty m:val="p"/>
                          </m:rPr>
                          <a:rPr lang="it-IT" sz="2000" b="0" i="0" smtClean="0">
                            <a:latin typeface="Cambria Math" panose="02040503050406030204" pitchFamily="18" charset="0"/>
                          </a:rPr>
                          <m:t>C</m:t>
                        </m:r>
                      </m:e>
                      <m:sup>
                        <m:r>
                          <a:rPr lang="it-IT" sz="2000" b="0" i="1" smtClean="0">
                            <a:latin typeface="Cambria Math" panose="02040503050406030204" pitchFamily="18" charset="0"/>
                          </a:rPr>
                          <m:t>3</m:t>
                        </m:r>
                      </m:sup>
                    </m:sSup>
                    <m:r>
                      <a:rPr lang="it-IT" sz="2000" b="0" i="1" smtClean="0">
                        <a:latin typeface="Cambria Math" panose="02040503050406030204" pitchFamily="18" charset="0"/>
                      </a:rPr>
                      <m:t> </m:t>
                    </m:r>
                  </m:oMath>
                </a14:m>
                <a:r>
                  <a:rPr lang="it-IT" sz="2000" dirty="0"/>
                  <a:t>R&amp;D plan,</a:t>
                </a:r>
              </a:p>
              <a:p>
                <a:r>
                  <a:rPr lang="it-IT" sz="2000" dirty="0"/>
                  <a:t>E. Nanni WE@10:40</a:t>
                </a:r>
                <a:endParaRPr lang="en-US" sz="2000" dirty="0"/>
              </a:p>
            </p:txBody>
          </p:sp>
        </mc:Choice>
        <mc:Fallback xmlns="">
          <p:sp>
            <p:nvSpPr>
              <p:cNvPr id="14" name="CasellaDiTesto 13">
                <a:extLst>
                  <a:ext uri="{FF2B5EF4-FFF2-40B4-BE49-F238E27FC236}">
                    <a16:creationId xmlns:a16="http://schemas.microsoft.com/office/drawing/2014/main" id="{F523D8D0-6569-B6B2-E5DD-336E2A80C8D1}"/>
                  </a:ext>
                </a:extLst>
              </p:cNvPr>
              <p:cNvSpPr txBox="1">
                <a:spLocks noRot="1" noChangeAspect="1" noMove="1" noResize="1" noEditPoints="1" noAdjustHandles="1" noChangeArrowheads="1" noChangeShapeType="1" noTextEdit="1"/>
              </p:cNvSpPr>
              <p:nvPr/>
            </p:nvSpPr>
            <p:spPr>
              <a:xfrm>
                <a:off x="8836897" y="4996368"/>
                <a:ext cx="3232569" cy="707886"/>
              </a:xfrm>
              <a:prstGeom prst="rect">
                <a:avLst/>
              </a:prstGeom>
              <a:blipFill>
                <a:blip r:embed="rId18"/>
                <a:stretch>
                  <a:fillRect l="-1880" t="-3390" b="-1440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01232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uppo 44">
            <a:extLst>
              <a:ext uri="{FF2B5EF4-FFF2-40B4-BE49-F238E27FC236}">
                <a16:creationId xmlns:a16="http://schemas.microsoft.com/office/drawing/2014/main" id="{CEA87A3A-F721-3B0B-F562-C0100790AA9C}"/>
              </a:ext>
            </a:extLst>
          </p:cNvPr>
          <p:cNvGrpSpPr/>
          <p:nvPr/>
        </p:nvGrpSpPr>
        <p:grpSpPr>
          <a:xfrm>
            <a:off x="7274327" y="949518"/>
            <a:ext cx="1934222" cy="1208889"/>
            <a:chOff x="7274327" y="911018"/>
            <a:chExt cx="1934222" cy="1208889"/>
          </a:xfrm>
        </p:grpSpPr>
        <p:pic>
          <p:nvPicPr>
            <p:cNvPr id="21" name="Immagine 20">
              <a:extLst>
                <a:ext uri="{FF2B5EF4-FFF2-40B4-BE49-F238E27FC236}">
                  <a16:creationId xmlns:a16="http://schemas.microsoft.com/office/drawing/2014/main" id="{D0694687-245E-FA8D-316D-F63217CA1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327" y="911018"/>
              <a:ext cx="1934222" cy="1208889"/>
            </a:xfrm>
            <a:prstGeom prst="rect">
              <a:avLst/>
            </a:prstGeom>
          </p:spPr>
        </p:pic>
        <p:pic>
          <p:nvPicPr>
            <p:cNvPr id="43" name="Immagine 42">
              <a:extLst>
                <a:ext uri="{FF2B5EF4-FFF2-40B4-BE49-F238E27FC236}">
                  <a16:creationId xmlns:a16="http://schemas.microsoft.com/office/drawing/2014/main" id="{BD6CE760-4C16-FDA9-9442-F85CECA9A1F1}"/>
                </a:ext>
              </a:extLst>
            </p:cNvPr>
            <p:cNvPicPr>
              <a:picLocks noChangeAspect="1"/>
            </p:cNvPicPr>
            <p:nvPr/>
          </p:nvPicPr>
          <p:blipFill>
            <a:blip r:embed="rId4"/>
            <a:stretch>
              <a:fillRect/>
            </a:stretch>
          </p:blipFill>
          <p:spPr>
            <a:xfrm>
              <a:off x="7828233" y="1214776"/>
              <a:ext cx="862640" cy="532435"/>
            </a:xfrm>
            <a:prstGeom prst="rect">
              <a:avLst/>
            </a:prstGeom>
          </p:spPr>
        </p:pic>
      </p:grpSp>
      <p:grpSp>
        <p:nvGrpSpPr>
          <p:cNvPr id="34" name="Gruppo 33">
            <a:extLst>
              <a:ext uri="{FF2B5EF4-FFF2-40B4-BE49-F238E27FC236}">
                <a16:creationId xmlns:a16="http://schemas.microsoft.com/office/drawing/2014/main" id="{8F2A6C10-8A6E-F1EB-0D10-25773EE4A07F}"/>
              </a:ext>
            </a:extLst>
          </p:cNvPr>
          <p:cNvGrpSpPr/>
          <p:nvPr/>
        </p:nvGrpSpPr>
        <p:grpSpPr>
          <a:xfrm>
            <a:off x="3354820" y="5466775"/>
            <a:ext cx="1877398" cy="862354"/>
            <a:chOff x="463662" y="5426785"/>
            <a:chExt cx="2542525" cy="1135489"/>
          </a:xfrm>
        </p:grpSpPr>
        <p:pic>
          <p:nvPicPr>
            <p:cNvPr id="35" name="Immagine 34">
              <a:extLst>
                <a:ext uri="{FF2B5EF4-FFF2-40B4-BE49-F238E27FC236}">
                  <a16:creationId xmlns:a16="http://schemas.microsoft.com/office/drawing/2014/main" id="{A116532B-A8DD-DD23-DB27-6EB175DB659C}"/>
                </a:ext>
              </a:extLst>
            </p:cNvPr>
            <p:cNvPicPr>
              <a:picLocks noChangeAspect="1"/>
            </p:cNvPicPr>
            <p:nvPr/>
          </p:nvPicPr>
          <p:blipFill>
            <a:blip r:embed="rId5"/>
            <a:stretch>
              <a:fillRect/>
            </a:stretch>
          </p:blipFill>
          <p:spPr>
            <a:xfrm>
              <a:off x="463662" y="5426785"/>
              <a:ext cx="1530093" cy="1135489"/>
            </a:xfrm>
            <a:prstGeom prst="rect">
              <a:avLst/>
            </a:prstGeom>
          </p:spPr>
        </p:pic>
        <p:pic>
          <p:nvPicPr>
            <p:cNvPr id="36" name="Immagine 35">
              <a:extLst>
                <a:ext uri="{FF2B5EF4-FFF2-40B4-BE49-F238E27FC236}">
                  <a16:creationId xmlns:a16="http://schemas.microsoft.com/office/drawing/2014/main" id="{66D3066A-E70C-D39B-5151-14F8EC6BDA03}"/>
                </a:ext>
              </a:extLst>
            </p:cNvPr>
            <p:cNvPicPr>
              <a:picLocks noChangeAspect="1"/>
            </p:cNvPicPr>
            <p:nvPr/>
          </p:nvPicPr>
          <p:blipFill>
            <a:blip r:embed="rId6"/>
            <a:stretch>
              <a:fillRect/>
            </a:stretch>
          </p:blipFill>
          <p:spPr>
            <a:xfrm>
              <a:off x="1568040" y="5445249"/>
              <a:ext cx="1438147" cy="460530"/>
            </a:xfrm>
            <a:prstGeom prst="rect">
              <a:avLst/>
            </a:prstGeom>
          </p:spPr>
        </p:pic>
      </p:grpSp>
      <p:sp>
        <p:nvSpPr>
          <p:cNvPr id="3" name="Segnaposto numero diapositiva 2">
            <a:extLst>
              <a:ext uri="{FF2B5EF4-FFF2-40B4-BE49-F238E27FC236}">
                <a16:creationId xmlns:a16="http://schemas.microsoft.com/office/drawing/2014/main" id="{670DAF26-2B79-4088-B83C-0F50BCA04E09}"/>
              </a:ext>
            </a:extLst>
          </p:cNvPr>
          <p:cNvSpPr>
            <a:spLocks noGrp="1"/>
          </p:cNvSpPr>
          <p:nvPr>
            <p:ph type="sldNum" sz="quarter" idx="12"/>
          </p:nvPr>
        </p:nvSpPr>
        <p:spPr/>
        <p:txBody>
          <a:bodyPr/>
          <a:lstStyle/>
          <a:p>
            <a:fld id="{62EE6E3B-1986-4A06-9D04-53EACBB36779}" type="slidenum">
              <a:rPr lang="en-US" smtClean="0"/>
              <a:t>5</a:t>
            </a:fld>
            <a:endParaRPr lang="en-US"/>
          </a:p>
        </p:txBody>
      </p:sp>
      <p:pic>
        <p:nvPicPr>
          <p:cNvPr id="23" name="Immagine 22">
            <a:extLst>
              <a:ext uri="{FF2B5EF4-FFF2-40B4-BE49-F238E27FC236}">
                <a16:creationId xmlns:a16="http://schemas.microsoft.com/office/drawing/2014/main" id="{2C39DF5E-D33F-4E27-9AA4-CA011CE570F9}"/>
              </a:ext>
            </a:extLst>
          </p:cNvPr>
          <p:cNvPicPr>
            <a:picLocks noChangeAspect="1"/>
          </p:cNvPicPr>
          <p:nvPr/>
        </p:nvPicPr>
        <p:blipFill>
          <a:blip r:embed="rId7"/>
          <a:stretch>
            <a:fillRect/>
          </a:stretch>
        </p:blipFill>
        <p:spPr>
          <a:xfrm>
            <a:off x="467420" y="2210980"/>
            <a:ext cx="2763152" cy="425712"/>
          </a:xfrm>
          <a:prstGeom prst="rect">
            <a:avLst/>
          </a:prstGeom>
        </p:spPr>
      </p:pic>
      <p:pic>
        <p:nvPicPr>
          <p:cNvPr id="24" name="Picture 52">
            <a:extLst>
              <a:ext uri="{FF2B5EF4-FFF2-40B4-BE49-F238E27FC236}">
                <a16:creationId xmlns:a16="http://schemas.microsoft.com/office/drawing/2014/main" id="{94F62298-735F-4306-BC79-05E19216773B}"/>
              </a:ext>
            </a:extLst>
          </p:cNvPr>
          <p:cNvPicPr>
            <a:picLocks noChangeAspect="1"/>
          </p:cNvPicPr>
          <p:nvPr/>
        </p:nvPicPr>
        <p:blipFill>
          <a:blip r:embed="rId8"/>
          <a:stretch>
            <a:fillRect/>
          </a:stretch>
        </p:blipFill>
        <p:spPr>
          <a:xfrm>
            <a:off x="3440557" y="2212524"/>
            <a:ext cx="3833770" cy="312149"/>
          </a:xfrm>
          <a:prstGeom prst="rect">
            <a:avLst/>
          </a:prstGeom>
        </p:spPr>
      </p:pic>
      <p:sp>
        <p:nvSpPr>
          <p:cNvPr id="7" name="CasellaDiTesto 6">
            <a:extLst>
              <a:ext uri="{FF2B5EF4-FFF2-40B4-BE49-F238E27FC236}">
                <a16:creationId xmlns:a16="http://schemas.microsoft.com/office/drawing/2014/main" id="{83E407A7-CAB9-4D9E-9ED6-E91436F833F7}"/>
              </a:ext>
            </a:extLst>
          </p:cNvPr>
          <p:cNvSpPr txBox="1"/>
          <p:nvPr/>
        </p:nvSpPr>
        <p:spPr>
          <a:xfrm>
            <a:off x="143935" y="1077829"/>
            <a:ext cx="7219487"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Inherent </a:t>
            </a:r>
            <a:r>
              <a:rPr lang="en-US" sz="1600" b="1" dirty="0"/>
              <a:t>focusing</a:t>
            </a:r>
            <a:r>
              <a:rPr lang="en-US" sz="1600" dirty="0"/>
              <a:t> from high gradient RF linacs</a:t>
            </a:r>
          </a:p>
          <a:p>
            <a:pPr marL="742950" lvl="1" indent="-285750">
              <a:buFont typeface="Arial" panose="020B0604020202020204" pitchFamily="34" charset="0"/>
              <a:buChar char="•"/>
            </a:pPr>
            <a:r>
              <a:rPr lang="en-US" sz="1600" dirty="0"/>
              <a:t>1</a:t>
            </a:r>
            <a:r>
              <a:rPr lang="en-US" sz="1600" baseline="30000" dirty="0"/>
              <a:t>st</a:t>
            </a:r>
            <a:r>
              <a:rPr lang="en-US" sz="1600" dirty="0"/>
              <a:t> order focusing: transitions from field-free to non-zero field regions</a:t>
            </a:r>
          </a:p>
          <a:p>
            <a:pPr marL="742950" lvl="1" indent="-285750">
              <a:buFont typeface="Arial" panose="020B0604020202020204" pitchFamily="34" charset="0"/>
              <a:buChar char="•"/>
            </a:pPr>
            <a:r>
              <a:rPr lang="en-US" sz="1600" dirty="0"/>
              <a:t>2</a:t>
            </a:r>
            <a:r>
              <a:rPr lang="en-US" sz="1600" baseline="30000" dirty="0"/>
              <a:t>nd</a:t>
            </a:r>
            <a:r>
              <a:rPr lang="en-US" sz="1600" dirty="0"/>
              <a:t> order focusing: non-synchronous </a:t>
            </a:r>
            <a:r>
              <a:rPr lang="en-US" sz="1600" i="1" dirty="0"/>
              <a:t>space harmonics</a:t>
            </a:r>
            <a:r>
              <a:rPr lang="en-US" sz="1600" dirty="0"/>
              <a:t> in the accelerating cells</a:t>
            </a:r>
            <a:endParaRPr lang="en-US" sz="1600" b="1" dirty="0">
              <a:solidFill>
                <a:srgbClr val="00B050"/>
              </a:solidFill>
            </a:endParaRPr>
          </a:p>
        </p:txBody>
      </p:sp>
      <p:pic>
        <p:nvPicPr>
          <p:cNvPr id="46" name="Immagine 45">
            <a:extLst>
              <a:ext uri="{FF2B5EF4-FFF2-40B4-BE49-F238E27FC236}">
                <a16:creationId xmlns:a16="http://schemas.microsoft.com/office/drawing/2014/main" id="{4A1035E6-62D6-4544-8644-8316B1C0CE82}"/>
              </a:ext>
            </a:extLst>
          </p:cNvPr>
          <p:cNvPicPr>
            <a:picLocks noChangeAspect="1"/>
          </p:cNvPicPr>
          <p:nvPr/>
        </p:nvPicPr>
        <p:blipFill>
          <a:blip r:embed="rId9"/>
          <a:stretch>
            <a:fillRect/>
          </a:stretch>
        </p:blipFill>
        <p:spPr>
          <a:xfrm>
            <a:off x="467420" y="3878823"/>
            <a:ext cx="2515755" cy="393791"/>
          </a:xfrm>
          <a:prstGeom prst="rect">
            <a:avLst/>
          </a:prstGeom>
        </p:spPr>
      </p:pic>
      <p:pic>
        <p:nvPicPr>
          <p:cNvPr id="47" name="Immagine 46">
            <a:extLst>
              <a:ext uri="{FF2B5EF4-FFF2-40B4-BE49-F238E27FC236}">
                <a16:creationId xmlns:a16="http://schemas.microsoft.com/office/drawing/2014/main" id="{A3040699-4E4D-4484-8D31-3B864C4FDAD5}"/>
              </a:ext>
            </a:extLst>
          </p:cNvPr>
          <p:cNvPicPr>
            <a:picLocks noChangeAspect="1"/>
          </p:cNvPicPr>
          <p:nvPr/>
        </p:nvPicPr>
        <p:blipFill>
          <a:blip r:embed="rId10"/>
          <a:stretch>
            <a:fillRect/>
          </a:stretch>
        </p:blipFill>
        <p:spPr>
          <a:xfrm>
            <a:off x="3263416" y="3872551"/>
            <a:ext cx="2513247" cy="406335"/>
          </a:xfrm>
          <a:prstGeom prst="rect">
            <a:avLst/>
          </a:prstGeom>
        </p:spPr>
      </p:pic>
      <p:pic>
        <p:nvPicPr>
          <p:cNvPr id="58" name="Immagine 57">
            <a:extLst>
              <a:ext uri="{FF2B5EF4-FFF2-40B4-BE49-F238E27FC236}">
                <a16:creationId xmlns:a16="http://schemas.microsoft.com/office/drawing/2014/main" id="{C131FE10-805E-421C-B5FC-5AA8440C9AD5}"/>
              </a:ext>
            </a:extLst>
          </p:cNvPr>
          <p:cNvPicPr>
            <a:picLocks noChangeAspect="1"/>
          </p:cNvPicPr>
          <p:nvPr/>
        </p:nvPicPr>
        <p:blipFill rotWithShape="1">
          <a:blip r:embed="rId11">
            <a:extLst>
              <a:ext uri="{28A0092B-C50C-407E-A947-70E740481C1C}">
                <a14:useLocalDpi xmlns:a14="http://schemas.microsoft.com/office/drawing/2010/main" val="0"/>
              </a:ext>
            </a:extLst>
          </a:blip>
          <a:srcRect t="9048" r="6742"/>
          <a:stretch/>
        </p:blipFill>
        <p:spPr>
          <a:xfrm>
            <a:off x="7340600" y="4693791"/>
            <a:ext cx="2021754" cy="1516734"/>
          </a:xfrm>
          <a:prstGeom prst="rect">
            <a:avLst/>
          </a:prstGeom>
          <a:noFill/>
        </p:spPr>
      </p:pic>
      <p:sp>
        <p:nvSpPr>
          <p:cNvPr id="17" name="CasellaDiTesto 16">
            <a:extLst>
              <a:ext uri="{FF2B5EF4-FFF2-40B4-BE49-F238E27FC236}">
                <a16:creationId xmlns:a16="http://schemas.microsoft.com/office/drawing/2014/main" id="{03A01EC7-6C33-C1C8-3D22-64CBDF0CA4B9}"/>
              </a:ext>
            </a:extLst>
          </p:cNvPr>
          <p:cNvSpPr txBox="1"/>
          <p:nvPr/>
        </p:nvSpPr>
        <p:spPr>
          <a:xfrm>
            <a:off x="143935" y="3001896"/>
            <a:ext cx="7196665" cy="830997"/>
          </a:xfrm>
          <a:prstGeom prst="rect">
            <a:avLst/>
          </a:prstGeom>
          <a:noFill/>
        </p:spPr>
        <p:txBody>
          <a:bodyPr wrap="square">
            <a:spAutoFit/>
          </a:bodyPr>
          <a:lstStyle/>
          <a:p>
            <a:pPr marL="285750" indent="-285750">
              <a:buFont typeface="Arial" panose="020B0604020202020204" pitchFamily="34" charset="0"/>
              <a:buChar char="•"/>
            </a:pPr>
            <a:r>
              <a:rPr lang="en-US" sz="1600" dirty="0"/>
              <a:t>Strong </a:t>
            </a:r>
            <a:r>
              <a:rPr lang="en-US" sz="1600" b="1" dirty="0"/>
              <a:t>wakefields</a:t>
            </a:r>
            <a:r>
              <a:rPr lang="en-US" sz="1600" dirty="0"/>
              <a:t> due to the small cell irises</a:t>
            </a:r>
          </a:p>
          <a:p>
            <a:pPr marL="742950" lvl="1" indent="-285750">
              <a:buFont typeface="Arial" panose="020B0604020202020204" pitchFamily="34" charset="0"/>
              <a:buChar char="•"/>
            </a:pPr>
            <a:r>
              <a:rPr lang="en-US" sz="1600" dirty="0"/>
              <a:t>Intra-beam coupling due to SRWFs (field diffraction from the irises)</a:t>
            </a:r>
          </a:p>
          <a:p>
            <a:pPr marL="742950" lvl="1" indent="-285750">
              <a:buFont typeface="Arial" panose="020B0604020202020204" pitchFamily="34" charset="0"/>
              <a:buChar char="•"/>
            </a:pPr>
            <a:r>
              <a:rPr lang="en-US" sz="1600" dirty="0"/>
              <a:t>Inter-beam coupling due to LRWFs (HOMs excitation)</a:t>
            </a:r>
            <a:endParaRPr lang="en-US" sz="1600" b="1" dirty="0">
              <a:solidFill>
                <a:srgbClr val="00B050"/>
              </a:solidFill>
            </a:endParaRPr>
          </a:p>
        </p:txBody>
      </p:sp>
      <p:sp>
        <p:nvSpPr>
          <p:cNvPr id="20" name="CasellaDiTesto 19">
            <a:extLst>
              <a:ext uri="{FF2B5EF4-FFF2-40B4-BE49-F238E27FC236}">
                <a16:creationId xmlns:a16="http://schemas.microsoft.com/office/drawing/2014/main" id="{CAA9D192-02C2-F876-32E8-990674B93FE1}"/>
              </a:ext>
            </a:extLst>
          </p:cNvPr>
          <p:cNvSpPr txBox="1"/>
          <p:nvPr/>
        </p:nvSpPr>
        <p:spPr>
          <a:xfrm>
            <a:off x="143935" y="4566685"/>
            <a:ext cx="7219487" cy="830997"/>
          </a:xfrm>
          <a:prstGeom prst="rect">
            <a:avLst/>
          </a:prstGeom>
          <a:noFill/>
        </p:spPr>
        <p:txBody>
          <a:bodyPr wrap="square">
            <a:spAutoFit/>
          </a:bodyPr>
          <a:lstStyle/>
          <a:p>
            <a:pPr marL="285750" indent="-285750">
              <a:buFont typeface="Arial" panose="020B0604020202020204" pitchFamily="34" charset="0"/>
              <a:buChar char="•"/>
            </a:pPr>
            <a:r>
              <a:rPr lang="en-US" sz="1600" dirty="0"/>
              <a:t>Notable impact from </a:t>
            </a:r>
            <a:r>
              <a:rPr lang="en-US" sz="1600" b="1" dirty="0"/>
              <a:t>space charge</a:t>
            </a:r>
            <a:r>
              <a:rPr lang="en-US" sz="1600" dirty="0"/>
              <a:t> mechanisms</a:t>
            </a:r>
          </a:p>
          <a:p>
            <a:pPr marL="742950" lvl="1" indent="-285750">
              <a:buFont typeface="Arial" panose="020B0604020202020204" pitchFamily="34" charset="0"/>
              <a:buChar char="•"/>
            </a:pPr>
            <a:r>
              <a:rPr lang="en-US" sz="1600" dirty="0"/>
              <a:t>Nominal focusing at injection too strong in absence of SC forces</a:t>
            </a:r>
          </a:p>
          <a:p>
            <a:pPr marL="742950" lvl="1" indent="-285750">
              <a:buFont typeface="Arial" panose="020B0604020202020204" pitchFamily="34" charset="0"/>
              <a:buChar char="•"/>
            </a:pPr>
            <a:r>
              <a:rPr lang="en-US" sz="1600" dirty="0"/>
              <a:t>Emittance compensation process and other slice-dependent effects</a:t>
            </a:r>
          </a:p>
        </p:txBody>
      </p:sp>
      <p:sp>
        <p:nvSpPr>
          <p:cNvPr id="2" name="Titolo 1">
            <a:extLst>
              <a:ext uri="{FF2B5EF4-FFF2-40B4-BE49-F238E27FC236}">
                <a16:creationId xmlns:a16="http://schemas.microsoft.com/office/drawing/2014/main" id="{C2FC83A4-B061-4ADD-9D6D-096FCADC755F}"/>
              </a:ext>
            </a:extLst>
          </p:cNvPr>
          <p:cNvSpPr>
            <a:spLocks noGrp="1"/>
          </p:cNvSpPr>
          <p:nvPr>
            <p:ph type="title"/>
          </p:nvPr>
        </p:nvSpPr>
        <p:spPr/>
        <p:txBody>
          <a:bodyPr/>
          <a:lstStyle/>
          <a:p>
            <a:r>
              <a:rPr lang="en-US" dirty="0"/>
              <a:t>Beam Physics Challenges</a:t>
            </a:r>
          </a:p>
        </p:txBody>
      </p:sp>
      <p:grpSp>
        <p:nvGrpSpPr>
          <p:cNvPr id="44" name="Gruppo 43">
            <a:extLst>
              <a:ext uri="{FF2B5EF4-FFF2-40B4-BE49-F238E27FC236}">
                <a16:creationId xmlns:a16="http://schemas.microsoft.com/office/drawing/2014/main" id="{3A6060AF-BF41-B286-584F-3E52686BC19E}"/>
              </a:ext>
            </a:extLst>
          </p:cNvPr>
          <p:cNvGrpSpPr/>
          <p:nvPr/>
        </p:nvGrpSpPr>
        <p:grpSpPr>
          <a:xfrm>
            <a:off x="9115961" y="1045275"/>
            <a:ext cx="2953274" cy="1031525"/>
            <a:chOff x="9115961" y="977900"/>
            <a:chExt cx="2953274" cy="1031525"/>
          </a:xfrm>
        </p:grpSpPr>
        <p:pic>
          <p:nvPicPr>
            <p:cNvPr id="49" name="Immagine 48">
              <a:extLst>
                <a:ext uri="{FF2B5EF4-FFF2-40B4-BE49-F238E27FC236}">
                  <a16:creationId xmlns:a16="http://schemas.microsoft.com/office/drawing/2014/main" id="{A42EC523-5270-4F2B-A9AB-5A39360D8B33}"/>
                </a:ext>
              </a:extLst>
            </p:cNvPr>
            <p:cNvPicPr>
              <a:picLocks noChangeAspect="1"/>
            </p:cNvPicPr>
            <p:nvPr/>
          </p:nvPicPr>
          <p:blipFill>
            <a:blip r:embed="rId12"/>
            <a:stretch>
              <a:fillRect/>
            </a:stretch>
          </p:blipFill>
          <p:spPr>
            <a:xfrm>
              <a:off x="9145593" y="1062071"/>
              <a:ext cx="1371849" cy="389772"/>
            </a:xfrm>
            <a:prstGeom prst="rect">
              <a:avLst/>
            </a:prstGeom>
          </p:spPr>
        </p:pic>
        <p:pic>
          <p:nvPicPr>
            <p:cNvPr id="48" name="Immagine 26">
              <a:extLst>
                <a:ext uri="{FF2B5EF4-FFF2-40B4-BE49-F238E27FC236}">
                  <a16:creationId xmlns:a16="http://schemas.microsoft.com/office/drawing/2014/main" id="{06BF04B7-FD1D-4230-A040-27731A67D22D}"/>
                </a:ext>
              </a:extLst>
            </p:cNvPr>
            <p:cNvPicPr>
              <a:picLocks noChangeAspect="1"/>
            </p:cNvPicPr>
            <p:nvPr/>
          </p:nvPicPr>
          <p:blipFill>
            <a:blip r:embed="rId13"/>
            <a:stretch>
              <a:fillRect/>
            </a:stretch>
          </p:blipFill>
          <p:spPr>
            <a:xfrm>
              <a:off x="9137126" y="1466674"/>
              <a:ext cx="2910939" cy="542751"/>
            </a:xfrm>
            <a:prstGeom prst="rect">
              <a:avLst/>
            </a:prstGeom>
          </p:spPr>
        </p:pic>
        <p:sp>
          <p:nvSpPr>
            <p:cNvPr id="22" name="Rettangolo 21">
              <a:extLst>
                <a:ext uri="{FF2B5EF4-FFF2-40B4-BE49-F238E27FC236}">
                  <a16:creationId xmlns:a16="http://schemas.microsoft.com/office/drawing/2014/main" id="{EEECFC88-F47A-3753-6B44-1D0B74CFE74E}"/>
                </a:ext>
              </a:extLst>
            </p:cNvPr>
            <p:cNvSpPr/>
            <p:nvPr/>
          </p:nvSpPr>
          <p:spPr>
            <a:xfrm>
              <a:off x="9115961" y="977900"/>
              <a:ext cx="2953274" cy="1027292"/>
            </a:xfrm>
            <a:prstGeom prst="rect">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uppo 30">
            <a:extLst>
              <a:ext uri="{FF2B5EF4-FFF2-40B4-BE49-F238E27FC236}">
                <a16:creationId xmlns:a16="http://schemas.microsoft.com/office/drawing/2014/main" id="{C892A3C9-23AE-82FC-355B-2A95411122EC}"/>
              </a:ext>
            </a:extLst>
          </p:cNvPr>
          <p:cNvGrpSpPr/>
          <p:nvPr/>
        </p:nvGrpSpPr>
        <p:grpSpPr>
          <a:xfrm>
            <a:off x="7253066" y="2703682"/>
            <a:ext cx="3532153" cy="1630489"/>
            <a:chOff x="7510900" y="2822220"/>
            <a:chExt cx="3532153" cy="1630489"/>
          </a:xfrm>
        </p:grpSpPr>
        <p:sp>
          <p:nvSpPr>
            <p:cNvPr id="13" name="CasellaDiTesto 12">
              <a:extLst>
                <a:ext uri="{FF2B5EF4-FFF2-40B4-BE49-F238E27FC236}">
                  <a16:creationId xmlns:a16="http://schemas.microsoft.com/office/drawing/2014/main" id="{8CA7F194-28FB-3EBF-DCF3-5D7D27A031FC}"/>
                </a:ext>
              </a:extLst>
            </p:cNvPr>
            <p:cNvSpPr txBox="1"/>
            <p:nvPr/>
          </p:nvSpPr>
          <p:spPr>
            <a:xfrm>
              <a:off x="9502466" y="2846778"/>
              <a:ext cx="639671" cy="276999"/>
            </a:xfrm>
            <a:prstGeom prst="rect">
              <a:avLst/>
            </a:prstGeom>
            <a:noFill/>
            <a:ln>
              <a:solidFill>
                <a:schemeClr val="accent2"/>
              </a:solidFill>
            </a:ln>
          </p:spPr>
          <p:txBody>
            <a:bodyPr wrap="square" rtlCol="0">
              <a:spAutoFit/>
            </a:bodyPr>
            <a:lstStyle/>
            <a:p>
              <a:r>
                <a:rPr lang="en-US" sz="1200" dirty="0">
                  <a:solidFill>
                    <a:schemeClr val="accent2"/>
                  </a:solidFill>
                </a:rPr>
                <a:t>SRWF</a:t>
              </a:r>
            </a:p>
          </p:txBody>
        </p:sp>
        <p:grpSp>
          <p:nvGrpSpPr>
            <p:cNvPr id="30" name="Gruppo 29">
              <a:extLst>
                <a:ext uri="{FF2B5EF4-FFF2-40B4-BE49-F238E27FC236}">
                  <a16:creationId xmlns:a16="http://schemas.microsoft.com/office/drawing/2014/main" id="{1AEF9D30-1982-4244-D7C3-2E5FE5EF5F54}"/>
                </a:ext>
              </a:extLst>
            </p:cNvPr>
            <p:cNvGrpSpPr/>
            <p:nvPr/>
          </p:nvGrpSpPr>
          <p:grpSpPr>
            <a:xfrm>
              <a:off x="7510900" y="2822220"/>
              <a:ext cx="3532153" cy="1630489"/>
              <a:chOff x="7510900" y="2822220"/>
              <a:chExt cx="3532153" cy="1630489"/>
            </a:xfrm>
          </p:grpSpPr>
          <p:sp>
            <p:nvSpPr>
              <p:cNvPr id="12" name="CasellaDiTesto 11">
                <a:extLst>
                  <a:ext uri="{FF2B5EF4-FFF2-40B4-BE49-F238E27FC236}">
                    <a16:creationId xmlns:a16="http://schemas.microsoft.com/office/drawing/2014/main" id="{15526D99-78DF-8DAA-017F-D48B20D621E3}"/>
                  </a:ext>
                </a:extLst>
              </p:cNvPr>
              <p:cNvSpPr txBox="1"/>
              <p:nvPr/>
            </p:nvSpPr>
            <p:spPr>
              <a:xfrm>
                <a:off x="10419729" y="3762292"/>
                <a:ext cx="623324" cy="276999"/>
              </a:xfrm>
              <a:prstGeom prst="rect">
                <a:avLst/>
              </a:prstGeom>
              <a:noFill/>
              <a:ln>
                <a:solidFill>
                  <a:schemeClr val="accent2"/>
                </a:solidFill>
              </a:ln>
            </p:spPr>
            <p:txBody>
              <a:bodyPr wrap="square" rtlCol="0">
                <a:spAutoFit/>
              </a:bodyPr>
              <a:lstStyle/>
              <a:p>
                <a:r>
                  <a:rPr lang="en-US" sz="1200" dirty="0">
                    <a:solidFill>
                      <a:schemeClr val="accent2"/>
                    </a:solidFill>
                  </a:rPr>
                  <a:t>LRWF</a:t>
                </a:r>
              </a:p>
            </p:txBody>
          </p:sp>
          <p:grpSp>
            <p:nvGrpSpPr>
              <p:cNvPr id="29" name="Gruppo 28">
                <a:extLst>
                  <a:ext uri="{FF2B5EF4-FFF2-40B4-BE49-F238E27FC236}">
                    <a16:creationId xmlns:a16="http://schemas.microsoft.com/office/drawing/2014/main" id="{594FD7D5-08F3-50EA-3C8F-3DA83B3983DC}"/>
                  </a:ext>
                </a:extLst>
              </p:cNvPr>
              <p:cNvGrpSpPr/>
              <p:nvPr/>
            </p:nvGrpSpPr>
            <p:grpSpPr>
              <a:xfrm>
                <a:off x="7510900" y="2822220"/>
                <a:ext cx="3343470" cy="1630489"/>
                <a:chOff x="7510900" y="2822220"/>
                <a:chExt cx="3343470" cy="1630489"/>
              </a:xfrm>
            </p:grpSpPr>
            <p:pic>
              <p:nvPicPr>
                <p:cNvPr id="39" name="Immagine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10900" y="2822220"/>
                  <a:ext cx="3286320" cy="876352"/>
                </a:xfrm>
                <a:prstGeom prst="rect">
                  <a:avLst/>
                </a:prstGeom>
                <a:ln>
                  <a:noFill/>
                </a:ln>
              </p:spPr>
            </p:pic>
            <p:pic>
              <p:nvPicPr>
                <p:cNvPr id="40" name="Immagin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50749" y="3712017"/>
                  <a:ext cx="2730184" cy="740692"/>
                </a:xfrm>
                <a:prstGeom prst="rect">
                  <a:avLst/>
                </a:prstGeom>
              </p:spPr>
            </p:pic>
            <p:cxnSp>
              <p:nvCxnSpPr>
                <p:cNvPr id="27" name="Connettore diritto 26">
                  <a:extLst>
                    <a:ext uri="{FF2B5EF4-FFF2-40B4-BE49-F238E27FC236}">
                      <a16:creationId xmlns:a16="http://schemas.microsoft.com/office/drawing/2014/main" id="{57892F0B-0796-6870-A9FD-2B57000CB5C4}"/>
                    </a:ext>
                  </a:extLst>
                </p:cNvPr>
                <p:cNvCxnSpPr/>
                <p:nvPr/>
              </p:nvCxnSpPr>
              <p:spPr>
                <a:xfrm>
                  <a:off x="7568050" y="3674323"/>
                  <a:ext cx="3286320" cy="0"/>
                </a:xfrm>
                <a:prstGeom prst="line">
                  <a:avLst/>
                </a:prstGeom>
              </p:spPr>
              <p:style>
                <a:lnRef idx="1">
                  <a:schemeClr val="accent2"/>
                </a:lnRef>
                <a:fillRef idx="0">
                  <a:schemeClr val="accent2"/>
                </a:fillRef>
                <a:effectRef idx="0">
                  <a:schemeClr val="accent2"/>
                </a:effectRef>
                <a:fontRef idx="minor">
                  <a:schemeClr val="tx1"/>
                </a:fontRef>
              </p:style>
            </p:cxnSp>
          </p:grpSp>
        </p:grpSp>
      </p:grpSp>
      <p:pic>
        <p:nvPicPr>
          <p:cNvPr id="28" name="Immagine 27">
            <a:extLst>
              <a:ext uri="{FF2B5EF4-FFF2-40B4-BE49-F238E27FC236}">
                <a16:creationId xmlns:a16="http://schemas.microsoft.com/office/drawing/2014/main" id="{9886E1FC-00AF-81EE-AFB7-11CD3907F53F}"/>
              </a:ext>
            </a:extLst>
          </p:cNvPr>
          <p:cNvPicPr>
            <a:picLocks noChangeAspect="1"/>
          </p:cNvPicPr>
          <p:nvPr/>
        </p:nvPicPr>
        <p:blipFill rotWithShape="1">
          <a:blip r:embed="rId16">
            <a:extLst>
              <a:ext uri="{28A0092B-C50C-407E-A947-70E740481C1C}">
                <a14:useLocalDpi xmlns:a14="http://schemas.microsoft.com/office/drawing/2010/main" val="0"/>
              </a:ext>
            </a:extLst>
          </a:blip>
          <a:srcRect l="2635" t="9026" r="8102"/>
          <a:stretch/>
        </p:blipFill>
        <p:spPr>
          <a:xfrm>
            <a:off x="9557018" y="4669415"/>
            <a:ext cx="2513248" cy="1600910"/>
          </a:xfrm>
          <a:prstGeom prst="rect">
            <a:avLst/>
          </a:prstGeom>
        </p:spPr>
      </p:pic>
      <p:pic>
        <p:nvPicPr>
          <p:cNvPr id="32" name="Immagine 31">
            <a:extLst>
              <a:ext uri="{FF2B5EF4-FFF2-40B4-BE49-F238E27FC236}">
                <a16:creationId xmlns:a16="http://schemas.microsoft.com/office/drawing/2014/main" id="{188992B1-B231-819A-41F0-D247818E628A}"/>
              </a:ext>
            </a:extLst>
          </p:cNvPr>
          <p:cNvPicPr>
            <a:picLocks noChangeAspect="1"/>
          </p:cNvPicPr>
          <p:nvPr/>
        </p:nvPicPr>
        <p:blipFill>
          <a:blip r:embed="rId17"/>
          <a:stretch>
            <a:fillRect/>
          </a:stretch>
        </p:blipFill>
        <p:spPr>
          <a:xfrm>
            <a:off x="467420" y="5471408"/>
            <a:ext cx="2720767" cy="499274"/>
          </a:xfrm>
          <a:prstGeom prst="rect">
            <a:avLst/>
          </a:prstGeom>
        </p:spPr>
      </p:pic>
      <p:pic>
        <p:nvPicPr>
          <p:cNvPr id="33" name="Immagine 32">
            <a:extLst>
              <a:ext uri="{FF2B5EF4-FFF2-40B4-BE49-F238E27FC236}">
                <a16:creationId xmlns:a16="http://schemas.microsoft.com/office/drawing/2014/main" id="{45433829-523B-68F0-499C-2E6A8912E6F4}"/>
              </a:ext>
            </a:extLst>
          </p:cNvPr>
          <p:cNvPicPr>
            <a:picLocks noChangeAspect="1"/>
          </p:cNvPicPr>
          <p:nvPr/>
        </p:nvPicPr>
        <p:blipFill>
          <a:blip r:embed="rId18"/>
          <a:stretch>
            <a:fillRect/>
          </a:stretch>
        </p:blipFill>
        <p:spPr>
          <a:xfrm>
            <a:off x="10713692" y="2628953"/>
            <a:ext cx="1267610" cy="678348"/>
          </a:xfrm>
          <a:prstGeom prst="rect">
            <a:avLst/>
          </a:prstGeom>
        </p:spPr>
      </p:pic>
    </p:spTree>
    <p:extLst>
      <p:ext uri="{BB962C8B-B14F-4D97-AF65-F5344CB8AC3E}">
        <p14:creationId xmlns:p14="http://schemas.microsoft.com/office/powerpoint/2010/main" val="90530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17864-7A29-405F-8D2F-DEC36165AE5F}"/>
              </a:ext>
            </a:extLst>
          </p:cNvPr>
          <p:cNvSpPr>
            <a:spLocks noGrp="1"/>
          </p:cNvSpPr>
          <p:nvPr>
            <p:ph type="title"/>
          </p:nvPr>
        </p:nvSpPr>
        <p:spPr/>
        <p:txBody>
          <a:bodyPr/>
          <a:lstStyle/>
          <a:p>
            <a:r>
              <a:rPr lang="en-US" dirty="0"/>
              <a:t>The Code MILES</a:t>
            </a:r>
          </a:p>
        </p:txBody>
      </p:sp>
      <p:sp>
        <p:nvSpPr>
          <p:cNvPr id="10" name="Segnaposto numero diapositiva 9">
            <a:extLst>
              <a:ext uri="{FF2B5EF4-FFF2-40B4-BE49-F238E27FC236}">
                <a16:creationId xmlns:a16="http://schemas.microsoft.com/office/drawing/2014/main" id="{1F0C1773-2C18-4F5D-B27A-F433CA101CA6}"/>
              </a:ext>
            </a:extLst>
          </p:cNvPr>
          <p:cNvSpPr>
            <a:spLocks noGrp="1"/>
          </p:cNvSpPr>
          <p:nvPr>
            <p:ph type="sldNum" sz="quarter" idx="12"/>
          </p:nvPr>
        </p:nvSpPr>
        <p:spPr/>
        <p:txBody>
          <a:bodyPr/>
          <a:lstStyle/>
          <a:p>
            <a:fld id="{1B6D9910-E225-46A3-9BED-ED920682445F}" type="slidenum">
              <a:rPr lang="en-US" smtClean="0"/>
              <a:t>6</a:t>
            </a:fld>
            <a:endParaRPr lang="en-US"/>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C65BF3A7-2E2B-43D7-85D0-8CD6C85B51D5}"/>
                  </a:ext>
                </a:extLst>
              </p:cNvPr>
              <p:cNvSpPr txBox="1"/>
              <p:nvPr/>
            </p:nvSpPr>
            <p:spPr>
              <a:xfrm>
                <a:off x="336554" y="1090934"/>
                <a:ext cx="9871440" cy="2031325"/>
              </a:xfrm>
              <a:prstGeom prst="rect">
                <a:avLst/>
              </a:prstGeom>
              <a:noFill/>
            </p:spPr>
            <p:txBody>
              <a:bodyPr wrap="square">
                <a:spAutoFit/>
              </a:bodyPr>
              <a:lstStyle/>
              <a:p>
                <a:r>
                  <a:rPr lang="en-US" b="1" dirty="0">
                    <a:solidFill>
                      <a:srgbClr val="C00000"/>
                    </a:solidFill>
                  </a:rPr>
                  <a:t>Dedicated tracking code</a:t>
                </a:r>
              </a:p>
              <a:p>
                <a:pPr marL="285750" indent="-285750">
                  <a:buFont typeface="Arial" panose="020B0604020202020204" pitchFamily="34" charset="0"/>
                  <a:buChar char="•"/>
                </a:pPr>
                <a:r>
                  <a:rPr lang="en-US" dirty="0"/>
                  <a:t>Motivation to investigate </a:t>
                </a:r>
                <a:r>
                  <a:rPr lang="en-US" b="1" dirty="0" err="1"/>
                  <a:t>wakefields</a:t>
                </a:r>
                <a:r>
                  <a:rPr lang="en-US" dirty="0"/>
                  <a:t> </a:t>
                </a:r>
                <a:r>
                  <a:rPr lang="en-US" b="1" dirty="0"/>
                  <a:t>effects</a:t>
                </a:r>
                <a:r>
                  <a:rPr lang="en-US" dirty="0"/>
                  <a:t> in </a:t>
                </a:r>
                <a:r>
                  <a:rPr lang="en-US" dirty="0" err="1"/>
                  <a:t>linacs</a:t>
                </a:r>
                <a:r>
                  <a:rPr lang="en-US" dirty="0"/>
                  <a:t> in presence of non-negligible </a:t>
                </a:r>
                <a:r>
                  <a:rPr lang="en-US" b="1" dirty="0"/>
                  <a:t>space charge</a:t>
                </a:r>
                <a:r>
                  <a:rPr lang="en-US" dirty="0"/>
                  <a:t> endangering the nominal beam quality</a:t>
                </a:r>
              </a:p>
              <a:p>
                <a:pPr marL="285750" indent="-285750">
                  <a:buFont typeface="Arial" panose="020B0604020202020204" pitchFamily="34" charset="0"/>
                  <a:buChar char="•"/>
                </a:pPr>
                <a:r>
                  <a:rPr lang="en-US" dirty="0"/>
                  <a:t>Use of simple</a:t>
                </a:r>
                <a:r>
                  <a:rPr lang="en-US" b="1" dirty="0"/>
                  <a:t> semi-analytical models</a:t>
                </a:r>
                <a:r>
                  <a:rPr lang="en-US" dirty="0"/>
                  <a:t>: </a:t>
                </a:r>
                <a:r>
                  <a:rPr lang="en-US" i="1" dirty="0"/>
                  <a:t>flexible</a:t>
                </a:r>
                <a:r>
                  <a:rPr lang="en-US" b="1" dirty="0"/>
                  <a:t> </a:t>
                </a:r>
                <a:r>
                  <a:rPr lang="en-US" dirty="0"/>
                  <a:t>and </a:t>
                </a:r>
                <a:r>
                  <a:rPr lang="en-US" i="1" dirty="0"/>
                  <a:t>time-efficient</a:t>
                </a:r>
                <a:r>
                  <a:rPr lang="en-US" b="1" dirty="0"/>
                  <a:t> </a:t>
                </a:r>
                <a:r>
                  <a:rPr lang="en-US" dirty="0"/>
                  <a:t>tool</a:t>
                </a:r>
                <a:r>
                  <a:rPr lang="en-US" b="1" dirty="0"/>
                  <a:t> </a:t>
                </a:r>
                <a:r>
                  <a:rPr lang="en-US" dirty="0"/>
                  <a:t>(</a:t>
                </a:r>
                <a:r>
                  <a:rPr lang="en-US" b="1" dirty="0">
                    <a:solidFill>
                      <a:srgbClr val="00B050"/>
                    </a:solidFill>
                  </a:rPr>
                  <a:t>factors </a:t>
                </a:r>
                <a14:m>
                  <m:oMath xmlns:m="http://schemas.openxmlformats.org/officeDocument/2006/math">
                    <m:r>
                      <a:rPr lang="en-GB" b="1" i="1" smtClean="0">
                        <a:solidFill>
                          <a:srgbClr val="00B050"/>
                        </a:solidFill>
                        <a:latin typeface="Cambria Math" panose="02040503050406030204" pitchFamily="18" charset="0"/>
                      </a:rPr>
                      <m:t>∼</m:t>
                    </m:r>
                  </m:oMath>
                </a14:m>
                <a:r>
                  <a:rPr lang="en-US" b="1" dirty="0">
                    <a:solidFill>
                      <a:srgbClr val="00B050"/>
                    </a:solidFill>
                  </a:rPr>
                  <a:t>1/40-1/10</a:t>
                </a:r>
                <a:r>
                  <a:rPr lang="en-US" dirty="0"/>
                  <a:t>)</a:t>
                </a:r>
                <a:r>
                  <a:rPr lang="en-US" b="1" dirty="0">
                    <a:solidFill>
                      <a:srgbClr val="00B050"/>
                    </a:solidFill>
                  </a:rPr>
                  <a:t> </a:t>
                </a:r>
                <a:r>
                  <a:rPr lang="en-US" dirty="0"/>
                  <a:t>with acceptable reduction of the accuracy</a:t>
                </a:r>
              </a:p>
              <a:p>
                <a:pPr marL="285750" indent="-285750">
                  <a:buFont typeface="Arial" panose="020B0604020202020204" pitchFamily="34" charset="0"/>
                  <a:buChar char="•"/>
                </a:pPr>
                <a:r>
                  <a:rPr lang="en-US" dirty="0"/>
                  <a:t>Main applications: investigation of misalignment effects and design of possible </a:t>
                </a:r>
                <a:r>
                  <a:rPr lang="en-US" b="1" dirty="0"/>
                  <a:t>correction</a:t>
                </a:r>
                <a:r>
                  <a:rPr lang="en-US" dirty="0"/>
                  <a:t> schemes</a:t>
                </a:r>
              </a:p>
            </p:txBody>
          </p:sp>
        </mc:Choice>
        <mc:Fallback xmlns="">
          <p:sp>
            <p:nvSpPr>
              <p:cNvPr id="28" name="CasellaDiTesto 27">
                <a:extLst>
                  <a:ext uri="{FF2B5EF4-FFF2-40B4-BE49-F238E27FC236}">
                    <a16:creationId xmlns:a16="http://schemas.microsoft.com/office/drawing/2014/main" id="{C65BF3A7-2E2B-43D7-85D0-8CD6C85B51D5}"/>
                  </a:ext>
                </a:extLst>
              </p:cNvPr>
              <p:cNvSpPr txBox="1">
                <a:spLocks noRot="1" noChangeAspect="1" noMove="1" noResize="1" noEditPoints="1" noAdjustHandles="1" noChangeArrowheads="1" noChangeShapeType="1" noTextEdit="1"/>
              </p:cNvSpPr>
              <p:nvPr/>
            </p:nvSpPr>
            <p:spPr>
              <a:xfrm>
                <a:off x="336554" y="1090934"/>
                <a:ext cx="9871440" cy="2031325"/>
              </a:xfrm>
              <a:prstGeom prst="rect">
                <a:avLst/>
              </a:prstGeom>
              <a:blipFill>
                <a:blip r:embed="rId3"/>
                <a:stretch>
                  <a:fillRect l="-494" t="-1802" b="-3904"/>
                </a:stretch>
              </a:blipFill>
            </p:spPr>
            <p:txBody>
              <a:bodyPr/>
              <a:lstStyle/>
              <a:p>
                <a:r>
                  <a:rPr lang="en-US">
                    <a:noFill/>
                  </a:rPr>
                  <a:t> </a:t>
                </a:r>
              </a:p>
            </p:txBody>
          </p:sp>
        </mc:Fallback>
      </mc:AlternateContent>
      <p:sp>
        <p:nvSpPr>
          <p:cNvPr id="29" name="CasellaDiTesto 28">
            <a:extLst>
              <a:ext uri="{FF2B5EF4-FFF2-40B4-BE49-F238E27FC236}">
                <a16:creationId xmlns:a16="http://schemas.microsoft.com/office/drawing/2014/main" id="{CBE5F000-32CE-4148-B82C-4F7CB471098F}"/>
              </a:ext>
            </a:extLst>
          </p:cNvPr>
          <p:cNvSpPr txBox="1"/>
          <p:nvPr/>
        </p:nvSpPr>
        <p:spPr>
          <a:xfrm>
            <a:off x="596134" y="3160717"/>
            <a:ext cx="11357811" cy="461665"/>
          </a:xfrm>
          <a:prstGeom prst="rect">
            <a:avLst/>
          </a:prstGeom>
          <a:noFill/>
        </p:spPr>
        <p:txBody>
          <a:bodyPr wrap="square" rtlCol="0">
            <a:spAutoFit/>
          </a:bodyPr>
          <a:lstStyle/>
          <a:p>
            <a:r>
              <a:rPr lang="en-US" sz="2400" b="1" dirty="0">
                <a:solidFill>
                  <a:srgbClr val="C00000"/>
                </a:solidFill>
              </a:rPr>
              <a:t>MILES</a:t>
            </a:r>
            <a:r>
              <a:rPr lang="en-US" sz="2400" b="1" dirty="0"/>
              <a:t> =</a:t>
            </a:r>
            <a:r>
              <a:rPr lang="en-US" sz="2400" b="1" dirty="0">
                <a:solidFill>
                  <a:srgbClr val="C00000"/>
                </a:solidFill>
              </a:rPr>
              <a:t> </a:t>
            </a:r>
            <a:r>
              <a:rPr lang="en-US" sz="2400" b="1" dirty="0">
                <a:solidFill>
                  <a:schemeClr val="accent2"/>
                </a:solidFill>
              </a:rPr>
              <a:t>M</a:t>
            </a:r>
            <a:r>
              <a:rPr lang="en-US" sz="2400" b="1" dirty="0"/>
              <a:t>ulti-bunch and </a:t>
            </a:r>
            <a:r>
              <a:rPr lang="en-US" sz="2400" b="1" dirty="0">
                <a:solidFill>
                  <a:schemeClr val="accent2"/>
                </a:solidFill>
              </a:rPr>
              <a:t>I</a:t>
            </a:r>
            <a:r>
              <a:rPr lang="en-US" sz="2400" b="1" dirty="0"/>
              <a:t>ntra-beam effects</a:t>
            </a:r>
            <a:r>
              <a:rPr lang="en-US" sz="2400" b="1" dirty="0">
                <a:solidFill>
                  <a:srgbClr val="C00000"/>
                </a:solidFill>
              </a:rPr>
              <a:t> </a:t>
            </a:r>
            <a:r>
              <a:rPr lang="en-US" sz="2400" b="1" dirty="0"/>
              <a:t>in </a:t>
            </a:r>
            <a:r>
              <a:rPr lang="en-US" sz="2400" b="1" dirty="0">
                <a:solidFill>
                  <a:schemeClr val="accent2"/>
                </a:solidFill>
              </a:rPr>
              <a:t>L</a:t>
            </a:r>
            <a:r>
              <a:rPr lang="en-US" sz="2400" b="1" dirty="0"/>
              <a:t>inacs</a:t>
            </a:r>
            <a:r>
              <a:rPr lang="en-US" sz="2400" b="1" dirty="0">
                <a:solidFill>
                  <a:srgbClr val="C00000"/>
                </a:solidFill>
              </a:rPr>
              <a:t> </a:t>
            </a:r>
            <a:r>
              <a:rPr lang="en-US" sz="2400" b="1" dirty="0">
                <a:solidFill>
                  <a:schemeClr val="accent2"/>
                </a:solidFill>
              </a:rPr>
              <a:t>E</a:t>
            </a:r>
            <a:r>
              <a:rPr lang="en-US" sz="2400" b="1" dirty="0"/>
              <a:t>valuating</a:t>
            </a:r>
            <a:r>
              <a:rPr lang="en-US" sz="2400" b="1" dirty="0">
                <a:solidFill>
                  <a:srgbClr val="C00000"/>
                </a:solidFill>
              </a:rPr>
              <a:t> </a:t>
            </a:r>
            <a:r>
              <a:rPr lang="en-US" sz="2400" b="1" dirty="0">
                <a:solidFill>
                  <a:schemeClr val="accent2"/>
                </a:solidFill>
              </a:rPr>
              <a:t>S</a:t>
            </a:r>
            <a:r>
              <a:rPr lang="en-US" sz="2400" b="1" dirty="0"/>
              <a:t>tability</a:t>
            </a:r>
          </a:p>
        </p:txBody>
      </p:sp>
      <p:grpSp>
        <p:nvGrpSpPr>
          <p:cNvPr id="30" name="Group 5">
            <a:extLst>
              <a:ext uri="{FF2B5EF4-FFF2-40B4-BE49-F238E27FC236}">
                <a16:creationId xmlns:a16="http://schemas.microsoft.com/office/drawing/2014/main" id="{1578EA2F-E41F-449D-A40C-C15F55EFA5DE}"/>
              </a:ext>
            </a:extLst>
          </p:cNvPr>
          <p:cNvGrpSpPr/>
          <p:nvPr/>
        </p:nvGrpSpPr>
        <p:grpSpPr>
          <a:xfrm>
            <a:off x="10207994" y="1222300"/>
            <a:ext cx="2108333" cy="1572283"/>
            <a:chOff x="8792387" y="2836248"/>
            <a:chExt cx="2108333" cy="1572283"/>
          </a:xfrm>
        </p:grpSpPr>
        <p:sp>
          <p:nvSpPr>
            <p:cNvPr id="31" name="Rectangle 3">
              <a:extLst>
                <a:ext uri="{FF2B5EF4-FFF2-40B4-BE49-F238E27FC236}">
                  <a16:creationId xmlns:a16="http://schemas.microsoft.com/office/drawing/2014/main" id="{196939E6-341D-4D70-9755-80908F1ADF29}"/>
                </a:ext>
              </a:extLst>
            </p:cNvPr>
            <p:cNvSpPr/>
            <p:nvPr/>
          </p:nvSpPr>
          <p:spPr>
            <a:xfrm>
              <a:off x="8792387" y="3977644"/>
              <a:ext cx="2108333" cy="430887"/>
            </a:xfrm>
            <a:prstGeom prst="rect">
              <a:avLst/>
            </a:prstGeom>
          </p:spPr>
          <p:txBody>
            <a:bodyPr wrap="square">
              <a:spAutoFit/>
            </a:bodyPr>
            <a:lstStyle/>
            <a:p>
              <a:r>
                <a:rPr lang="en-US" sz="1100" dirty="0">
                  <a:solidFill>
                    <a:srgbClr val="202122"/>
                  </a:solidFill>
                  <a:latin typeface="Arial" panose="020B0604020202020204" pitchFamily="34" charset="0"/>
                </a:rPr>
                <a:t>Miles Davis (May 26, 1926 – September 28, 1991) </a:t>
              </a:r>
              <a:endParaRPr lang="en-US" sz="1100" dirty="0"/>
            </a:p>
          </p:txBody>
        </p:sp>
        <p:pic>
          <p:nvPicPr>
            <p:cNvPr id="32" name="Picture 4">
              <a:extLst>
                <a:ext uri="{FF2B5EF4-FFF2-40B4-BE49-F238E27FC236}">
                  <a16:creationId xmlns:a16="http://schemas.microsoft.com/office/drawing/2014/main" id="{95562B41-3F85-4DBE-9CB0-3ADF4DC148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855" y="2836248"/>
              <a:ext cx="1606687" cy="1140327"/>
            </a:xfrm>
            <a:prstGeom prst="rect">
              <a:avLst/>
            </a:prstGeom>
          </p:spPr>
        </p:pic>
      </p:grpSp>
      <p:sp>
        <p:nvSpPr>
          <p:cNvPr id="11" name="CasellaDiTesto 10">
            <a:extLst>
              <a:ext uri="{FF2B5EF4-FFF2-40B4-BE49-F238E27FC236}">
                <a16:creationId xmlns:a16="http://schemas.microsoft.com/office/drawing/2014/main" id="{F846F5B1-2C17-F32A-C739-0CC4188E4AA6}"/>
              </a:ext>
            </a:extLst>
          </p:cNvPr>
          <p:cNvSpPr txBox="1"/>
          <p:nvPr/>
        </p:nvSpPr>
        <p:spPr>
          <a:xfrm>
            <a:off x="596134" y="4498704"/>
            <a:ext cx="6096000" cy="369332"/>
          </a:xfrm>
          <a:prstGeom prst="rect">
            <a:avLst/>
          </a:prstGeom>
          <a:noFill/>
        </p:spPr>
        <p:txBody>
          <a:bodyPr wrap="square">
            <a:spAutoFit/>
          </a:bodyPr>
          <a:lstStyle/>
          <a:p>
            <a:r>
              <a:rPr lang="en-US" b="1" dirty="0">
                <a:solidFill>
                  <a:srgbClr val="C00000"/>
                </a:solidFill>
              </a:rPr>
              <a:t>Modeling overview and comparison with other codes</a:t>
            </a:r>
            <a:endParaRPr lang="en-US" dirty="0">
              <a:solidFill>
                <a:srgbClr val="C00000"/>
              </a:solidFill>
            </a:endParaRPr>
          </a:p>
        </p:txBody>
      </p:sp>
      <p:graphicFrame>
        <p:nvGraphicFramePr>
          <p:cNvPr id="13" name="Tabella 13">
            <a:extLst>
              <a:ext uri="{FF2B5EF4-FFF2-40B4-BE49-F238E27FC236}">
                <a16:creationId xmlns:a16="http://schemas.microsoft.com/office/drawing/2014/main" id="{3C34CD18-1CEF-EA47-CA8C-FF50D2AAB766}"/>
              </a:ext>
            </a:extLst>
          </p:cNvPr>
          <p:cNvGraphicFramePr>
            <a:graphicFrameLocks noGrp="1"/>
          </p:cNvGraphicFramePr>
          <p:nvPr/>
        </p:nvGraphicFramePr>
        <p:xfrm>
          <a:off x="601283" y="4871213"/>
          <a:ext cx="9728613" cy="1493520"/>
        </p:xfrm>
        <a:graphic>
          <a:graphicData uri="http://schemas.openxmlformats.org/drawingml/2006/table">
            <a:tbl>
              <a:tblPr firstRow="1" bandRow="1">
                <a:tableStyleId>{9D7B26C5-4107-4FEC-AEDC-1716B250A1EF}</a:tableStyleId>
              </a:tblPr>
              <a:tblGrid>
                <a:gridCol w="3242871">
                  <a:extLst>
                    <a:ext uri="{9D8B030D-6E8A-4147-A177-3AD203B41FA5}">
                      <a16:colId xmlns:a16="http://schemas.microsoft.com/office/drawing/2014/main" val="1461006351"/>
                    </a:ext>
                  </a:extLst>
                </a:gridCol>
                <a:gridCol w="3242871">
                  <a:extLst>
                    <a:ext uri="{9D8B030D-6E8A-4147-A177-3AD203B41FA5}">
                      <a16:colId xmlns:a16="http://schemas.microsoft.com/office/drawing/2014/main" val="2686236858"/>
                    </a:ext>
                  </a:extLst>
                </a:gridCol>
                <a:gridCol w="3242871">
                  <a:extLst>
                    <a:ext uri="{9D8B030D-6E8A-4147-A177-3AD203B41FA5}">
                      <a16:colId xmlns:a16="http://schemas.microsoft.com/office/drawing/2014/main" val="2748089419"/>
                    </a:ext>
                  </a:extLst>
                </a:gridCol>
              </a:tblGrid>
              <a:tr h="234509">
                <a:tc>
                  <a:txBody>
                    <a:bodyPr/>
                    <a:lstStyle/>
                    <a:p>
                      <a:endParaRPr lang="en-US" sz="1600" dirty="0"/>
                    </a:p>
                  </a:txBody>
                  <a:tcPr/>
                </a:tc>
                <a:tc>
                  <a:txBody>
                    <a:bodyPr/>
                    <a:lstStyle/>
                    <a:p>
                      <a:r>
                        <a:rPr lang="it-IT" sz="1600" dirty="0"/>
                        <a:t>MILES </a:t>
                      </a:r>
                      <a:r>
                        <a:rPr lang="it-IT" sz="1600" dirty="0" err="1"/>
                        <a:t>approach</a:t>
                      </a:r>
                      <a:endParaRPr lang="en-US" sz="1600" dirty="0"/>
                    </a:p>
                  </a:txBody>
                  <a:tcPr/>
                </a:tc>
                <a:tc>
                  <a:txBody>
                    <a:bodyPr/>
                    <a:lstStyle/>
                    <a:p>
                      <a:r>
                        <a:rPr lang="it-IT" sz="1600" dirty="0" err="1"/>
                        <a:t>Commonly</a:t>
                      </a:r>
                      <a:r>
                        <a:rPr lang="it-IT" sz="1600" dirty="0"/>
                        <a:t> </a:t>
                      </a:r>
                      <a:r>
                        <a:rPr lang="it-IT" sz="1600" dirty="0" err="1"/>
                        <a:t>utilized</a:t>
                      </a:r>
                      <a:r>
                        <a:rPr lang="it-IT" sz="1600" dirty="0"/>
                        <a:t> </a:t>
                      </a:r>
                      <a:r>
                        <a:rPr lang="it-IT" sz="1600" dirty="0" err="1"/>
                        <a:t>approaches</a:t>
                      </a:r>
                      <a:endParaRPr lang="en-US" sz="1600" dirty="0"/>
                    </a:p>
                  </a:txBody>
                  <a:tcPr/>
                </a:tc>
                <a:extLst>
                  <a:ext uri="{0D108BD9-81ED-4DB2-BD59-A6C34878D82A}">
                    <a16:rowId xmlns:a16="http://schemas.microsoft.com/office/drawing/2014/main" val="3230008089"/>
                  </a:ext>
                </a:extLst>
              </a:tr>
              <a:tr h="410391">
                <a:tc>
                  <a:txBody>
                    <a:bodyPr/>
                    <a:lstStyle/>
                    <a:p>
                      <a:r>
                        <a:rPr lang="it-IT" sz="1600" dirty="0"/>
                        <a:t>Space </a:t>
                      </a:r>
                      <a:r>
                        <a:rPr lang="it-IT" sz="1600" dirty="0" err="1"/>
                        <a:t>Charge</a:t>
                      </a:r>
                      <a:endParaRPr lang="en-US" sz="1600" dirty="0"/>
                    </a:p>
                  </a:txBody>
                  <a:tcPr/>
                </a:tc>
                <a:tc>
                  <a:txBody>
                    <a:bodyPr/>
                    <a:lstStyle/>
                    <a:p>
                      <a:r>
                        <a:rPr lang="it-IT" sz="1600" dirty="0" err="1"/>
                        <a:t>Equivalelent</a:t>
                      </a:r>
                      <a:r>
                        <a:rPr lang="it-IT" sz="1600" dirty="0"/>
                        <a:t> </a:t>
                      </a:r>
                      <a:r>
                        <a:rPr lang="it-IT" sz="1600" dirty="0" err="1"/>
                        <a:t>ellipsoid</a:t>
                      </a:r>
                      <a:r>
                        <a:rPr lang="it-IT" sz="1600" dirty="0"/>
                        <a:t> or Multi-slice </a:t>
                      </a:r>
                      <a:r>
                        <a:rPr lang="it-IT" sz="1600" dirty="0" err="1"/>
                        <a:t>superposition</a:t>
                      </a:r>
                      <a:endParaRPr lang="en-US" sz="1600" dirty="0"/>
                    </a:p>
                  </a:txBody>
                  <a:tcPr/>
                </a:tc>
                <a:tc>
                  <a:txBody>
                    <a:bodyPr/>
                    <a:lstStyle/>
                    <a:p>
                      <a:r>
                        <a:rPr lang="it-IT" sz="1600" dirty="0" err="1"/>
                        <a:t>Particle</a:t>
                      </a:r>
                      <a:r>
                        <a:rPr lang="it-IT" sz="1600" dirty="0"/>
                        <a:t> in </a:t>
                      </a:r>
                      <a:r>
                        <a:rPr lang="it-IT" sz="1600" dirty="0" err="1"/>
                        <a:t>cell</a:t>
                      </a:r>
                      <a:r>
                        <a:rPr lang="it-IT" sz="1600" dirty="0"/>
                        <a:t> (PIC)</a:t>
                      </a:r>
                      <a:endParaRPr lang="en-US" sz="1600" dirty="0"/>
                    </a:p>
                  </a:txBody>
                  <a:tcPr/>
                </a:tc>
                <a:extLst>
                  <a:ext uri="{0D108BD9-81ED-4DB2-BD59-A6C34878D82A}">
                    <a16:rowId xmlns:a16="http://schemas.microsoft.com/office/drawing/2014/main" val="2448147307"/>
                  </a:ext>
                </a:extLst>
              </a:tr>
              <a:tr h="410391">
                <a:tc>
                  <a:txBody>
                    <a:bodyPr/>
                    <a:lstStyle/>
                    <a:p>
                      <a:r>
                        <a:rPr lang="it-IT" sz="1600" dirty="0"/>
                        <a:t>Wakefields</a:t>
                      </a:r>
                      <a:endParaRPr lang="en-US" sz="1600" dirty="0"/>
                    </a:p>
                  </a:txBody>
                  <a:tcPr/>
                </a:tc>
                <a:tc>
                  <a:txBody>
                    <a:bodyPr/>
                    <a:lstStyle/>
                    <a:p>
                      <a:r>
                        <a:rPr lang="it-IT" sz="1600" dirty="0" err="1"/>
                        <a:t>Algebraic</a:t>
                      </a:r>
                      <a:r>
                        <a:rPr lang="it-IT" sz="1600" dirty="0"/>
                        <a:t> </a:t>
                      </a:r>
                      <a:r>
                        <a:rPr lang="it-IT" sz="1600" dirty="0" err="1"/>
                        <a:t>formalism</a:t>
                      </a:r>
                      <a:endParaRPr lang="en-US" sz="1600" dirty="0"/>
                    </a:p>
                  </a:txBody>
                  <a:tcPr/>
                </a:tc>
                <a:tc>
                  <a:txBody>
                    <a:bodyPr/>
                    <a:lstStyle/>
                    <a:p>
                      <a:r>
                        <a:rPr lang="it-IT" sz="1600" dirty="0" err="1"/>
                        <a:t>Convolution</a:t>
                      </a:r>
                      <a:r>
                        <a:rPr lang="it-IT" sz="1600" dirty="0"/>
                        <a:t> </a:t>
                      </a:r>
                      <a:r>
                        <a:rPr lang="it-IT" sz="1600" dirty="0" err="1"/>
                        <a:t>integral</a:t>
                      </a:r>
                      <a:r>
                        <a:rPr lang="it-IT" sz="1600" dirty="0"/>
                        <a:t> or FFT </a:t>
                      </a:r>
                      <a:r>
                        <a:rPr lang="it-IT" sz="1600" dirty="0" err="1"/>
                        <a:t>equivalent</a:t>
                      </a:r>
                      <a:endParaRPr lang="en-US" sz="1600" dirty="0"/>
                    </a:p>
                  </a:txBody>
                  <a:tcPr/>
                </a:tc>
                <a:extLst>
                  <a:ext uri="{0D108BD9-81ED-4DB2-BD59-A6C34878D82A}">
                    <a16:rowId xmlns:a16="http://schemas.microsoft.com/office/drawing/2014/main" val="647453936"/>
                  </a:ext>
                </a:extLst>
              </a:tr>
            </a:tbl>
          </a:graphicData>
        </a:graphic>
      </p:graphicFrame>
      <p:pic>
        <p:nvPicPr>
          <p:cNvPr id="14" name="Immagine 13">
            <a:extLst>
              <a:ext uri="{FF2B5EF4-FFF2-40B4-BE49-F238E27FC236}">
                <a16:creationId xmlns:a16="http://schemas.microsoft.com/office/drawing/2014/main" id="{1E68E81D-16E5-DD1D-CE21-D96FE57320E8}"/>
              </a:ext>
            </a:extLst>
          </p:cNvPr>
          <p:cNvPicPr>
            <a:picLocks noChangeAspect="1"/>
          </p:cNvPicPr>
          <p:nvPr/>
        </p:nvPicPr>
        <p:blipFill>
          <a:blip r:embed="rId5"/>
          <a:stretch>
            <a:fillRect/>
          </a:stretch>
        </p:blipFill>
        <p:spPr>
          <a:xfrm>
            <a:off x="9761070" y="3694161"/>
            <a:ext cx="763310" cy="950178"/>
          </a:xfrm>
          <a:prstGeom prst="rect">
            <a:avLst/>
          </a:prstGeom>
        </p:spPr>
      </p:pic>
      <p:sp>
        <p:nvSpPr>
          <p:cNvPr id="8" name="CasellaDiTesto 7">
            <a:extLst>
              <a:ext uri="{FF2B5EF4-FFF2-40B4-BE49-F238E27FC236}">
                <a16:creationId xmlns:a16="http://schemas.microsoft.com/office/drawing/2014/main" id="{535AFA17-04E0-01BF-A73A-D7273AE2E6E4}"/>
              </a:ext>
            </a:extLst>
          </p:cNvPr>
          <p:cNvSpPr txBox="1"/>
          <p:nvPr/>
        </p:nvSpPr>
        <p:spPr>
          <a:xfrm>
            <a:off x="596134" y="3695692"/>
            <a:ext cx="9029129" cy="584775"/>
          </a:xfrm>
          <a:prstGeom prst="rect">
            <a:avLst/>
          </a:prstGeom>
          <a:noFill/>
        </p:spPr>
        <p:txBody>
          <a:bodyPr wrap="square">
            <a:spAutoFit/>
          </a:bodyPr>
          <a:lstStyle/>
          <a:p>
            <a:pPr algn="l" rtl="0"/>
            <a:r>
              <a:rPr lang="en-US" sz="1600" b="0" i="0" dirty="0">
                <a:effectLst/>
              </a:rPr>
              <a:t>F. Bosco et al., “Fast models for the evaluation of self-induced field effects in linear accelerators,” NIM</a:t>
            </a:r>
            <a:r>
              <a:rPr lang="it-IT" sz="1600" b="0" i="0" dirty="0">
                <a:effectLst/>
              </a:rPr>
              <a:t>-</a:t>
            </a:r>
            <a:r>
              <a:rPr lang="en-US" sz="1600" b="0" i="0" dirty="0">
                <a:effectLst/>
              </a:rPr>
              <a:t>A vol. 1056, p. 168642, 2023 </a:t>
            </a:r>
            <a:r>
              <a:rPr lang="en-US" sz="1600" b="0" i="0" u="none" strike="noStrike" dirty="0">
                <a:solidFill>
                  <a:schemeClr val="accent2"/>
                </a:solidFill>
                <a:effectLst/>
                <a:hlinkClick r:id="rId6" tooltip="Persistent link using digital object identifier">
                  <a:extLst>
                    <a:ext uri="{A12FA001-AC4F-418D-AE19-62706E023703}">
                      <ahyp:hlinkClr xmlns:ahyp="http://schemas.microsoft.com/office/drawing/2018/hyperlinkcolor" val="tx"/>
                    </a:ext>
                  </a:extLst>
                </a:hlinkClick>
              </a:rPr>
              <a:t>https://doi.org/10.1016/j.nima.2023.168642</a:t>
            </a:r>
            <a:endParaRPr lang="en-US" sz="1600" dirty="0">
              <a:solidFill>
                <a:schemeClr val="accent2"/>
              </a:solidFill>
            </a:endParaRPr>
          </a:p>
        </p:txBody>
      </p:sp>
      <p:pic>
        <p:nvPicPr>
          <p:cNvPr id="5" name="Immagine 4">
            <a:extLst>
              <a:ext uri="{FF2B5EF4-FFF2-40B4-BE49-F238E27FC236}">
                <a16:creationId xmlns:a16="http://schemas.microsoft.com/office/drawing/2014/main" id="{42A757CE-A89D-772E-3D59-48FAF1DE4361}"/>
              </a:ext>
            </a:extLst>
          </p:cNvPr>
          <p:cNvPicPr>
            <a:picLocks noChangeAspect="1"/>
          </p:cNvPicPr>
          <p:nvPr/>
        </p:nvPicPr>
        <p:blipFill>
          <a:blip r:embed="rId7"/>
          <a:stretch>
            <a:fillRect/>
          </a:stretch>
        </p:blipFill>
        <p:spPr>
          <a:xfrm>
            <a:off x="609750" y="3155888"/>
            <a:ext cx="1031939" cy="458027"/>
          </a:xfrm>
          <a:prstGeom prst="rect">
            <a:avLst/>
          </a:prstGeom>
        </p:spPr>
      </p:pic>
    </p:spTree>
    <p:extLst>
      <p:ext uri="{BB962C8B-B14F-4D97-AF65-F5344CB8AC3E}">
        <p14:creationId xmlns:p14="http://schemas.microsoft.com/office/powerpoint/2010/main" val="219770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magine 46"/>
          <p:cNvPicPr>
            <a:picLocks noChangeAspect="1"/>
          </p:cNvPicPr>
          <p:nvPr/>
        </p:nvPicPr>
        <p:blipFill>
          <a:blip r:embed="rId3"/>
          <a:stretch>
            <a:fillRect/>
          </a:stretch>
        </p:blipFill>
        <p:spPr>
          <a:xfrm>
            <a:off x="3620502" y="5873750"/>
            <a:ext cx="1453586" cy="500657"/>
          </a:xfrm>
          <a:prstGeom prst="rect">
            <a:avLst/>
          </a:prstGeom>
        </p:spPr>
      </p:pic>
      <p:sp>
        <p:nvSpPr>
          <p:cNvPr id="2" name="Titolo 1">
            <a:extLst>
              <a:ext uri="{FF2B5EF4-FFF2-40B4-BE49-F238E27FC236}">
                <a16:creationId xmlns:a16="http://schemas.microsoft.com/office/drawing/2014/main" id="{933AB95A-3E34-4073-8EC6-B3D7C94F70C7}"/>
              </a:ext>
            </a:extLst>
          </p:cNvPr>
          <p:cNvSpPr>
            <a:spLocks noGrp="1"/>
          </p:cNvSpPr>
          <p:nvPr>
            <p:ph type="title"/>
          </p:nvPr>
        </p:nvSpPr>
        <p:spPr/>
        <p:txBody>
          <a:bodyPr/>
          <a:lstStyle/>
          <a:p>
            <a:r>
              <a:rPr lang="en-US" dirty="0"/>
              <a:t>Modeling Space Charge Forces</a:t>
            </a:r>
          </a:p>
        </p:txBody>
      </p:sp>
      <p:sp>
        <p:nvSpPr>
          <p:cNvPr id="3" name="Segnaposto numero diapositiva 2">
            <a:extLst>
              <a:ext uri="{FF2B5EF4-FFF2-40B4-BE49-F238E27FC236}">
                <a16:creationId xmlns:a16="http://schemas.microsoft.com/office/drawing/2014/main" id="{14390BDC-A0A1-42DC-A2A1-9435E26346C1}"/>
              </a:ext>
            </a:extLst>
          </p:cNvPr>
          <p:cNvSpPr>
            <a:spLocks noGrp="1"/>
          </p:cNvSpPr>
          <p:nvPr>
            <p:ph type="sldNum" sz="quarter" idx="12"/>
          </p:nvPr>
        </p:nvSpPr>
        <p:spPr/>
        <p:txBody>
          <a:bodyPr/>
          <a:lstStyle/>
          <a:p>
            <a:fld id="{B44FA575-3D7D-408B-85CD-8563F185712B}" type="slidenum">
              <a:rPr lang="en-US" smtClean="0">
                <a:solidFill>
                  <a:schemeClr val="tx1"/>
                </a:solidFill>
              </a:rPr>
              <a:t>7</a:t>
            </a:fld>
            <a:endParaRPr lang="en-US">
              <a:solidFill>
                <a:schemeClr val="tx1"/>
              </a:solidFill>
            </a:endParaRPr>
          </a:p>
        </p:txBody>
      </p:sp>
      <p:pic>
        <p:nvPicPr>
          <p:cNvPr id="16" name="Picture 15"/>
          <p:cNvPicPr>
            <a:picLocks noChangeAspect="1"/>
          </p:cNvPicPr>
          <p:nvPr/>
        </p:nvPicPr>
        <p:blipFill rotWithShape="1">
          <a:blip r:embed="rId4"/>
          <a:srcRect l="14576" t="3901" r="1867" b="21230"/>
          <a:stretch/>
        </p:blipFill>
        <p:spPr>
          <a:xfrm>
            <a:off x="4977790" y="1891327"/>
            <a:ext cx="790172" cy="555083"/>
          </a:xfrm>
          <a:prstGeom prst="rect">
            <a:avLst/>
          </a:prstGeom>
        </p:spPr>
      </p:pic>
      <p:sp>
        <p:nvSpPr>
          <p:cNvPr id="26" name="CasellaDiTesto 25"/>
          <p:cNvSpPr txBox="1"/>
          <p:nvPr/>
        </p:nvSpPr>
        <p:spPr>
          <a:xfrm>
            <a:off x="341631" y="973841"/>
            <a:ext cx="10623084" cy="923330"/>
          </a:xfrm>
          <a:prstGeom prst="rect">
            <a:avLst/>
          </a:prstGeom>
          <a:noFill/>
        </p:spPr>
        <p:txBody>
          <a:bodyPr wrap="square" rtlCol="0">
            <a:spAutoFit/>
          </a:bodyPr>
          <a:lstStyle/>
          <a:p>
            <a:pPr marL="285750" indent="-285750">
              <a:buFont typeface="Arial" panose="020B0604020202020204" pitchFamily="34" charset="0"/>
              <a:buChar char="•"/>
            </a:pPr>
            <a:r>
              <a:rPr lang="en-US" dirty="0"/>
              <a:t>Beams consist of large ensembles of charged particles exerting mutual </a:t>
            </a:r>
            <a:r>
              <a:rPr lang="en-US" b="1" dirty="0"/>
              <a:t>repulsive</a:t>
            </a:r>
            <a:r>
              <a:rPr lang="en-US" dirty="0"/>
              <a:t> forces</a:t>
            </a:r>
          </a:p>
          <a:p>
            <a:pPr marL="285750" indent="-285750">
              <a:buFont typeface="Arial" panose="020B0604020202020204" pitchFamily="34" charset="0"/>
              <a:buChar char="•"/>
            </a:pPr>
            <a:r>
              <a:rPr lang="en-US" dirty="0"/>
              <a:t>For </a:t>
            </a:r>
            <a:r>
              <a:rPr lang="en-US" b="1" dirty="0"/>
              <a:t>arbitrary distributions</a:t>
            </a:r>
            <a:r>
              <a:rPr lang="en-US" dirty="0"/>
              <a:t>, the strength of the force depends on both its </a:t>
            </a:r>
            <a:r>
              <a:rPr lang="en-US" i="1" dirty="0"/>
              <a:t>shape</a:t>
            </a:r>
            <a:r>
              <a:rPr lang="en-US" dirty="0"/>
              <a:t> and </a:t>
            </a:r>
            <a:r>
              <a:rPr lang="en-US" i="1" dirty="0"/>
              <a:t>size</a:t>
            </a:r>
          </a:p>
          <a:p>
            <a:pPr marL="285750" indent="-285750">
              <a:buFont typeface="Arial" panose="020B0604020202020204" pitchFamily="34" charset="0"/>
              <a:buChar char="•"/>
            </a:pPr>
            <a:r>
              <a:rPr lang="en-US" dirty="0"/>
              <a:t>Exact solution typically utilizes </a:t>
            </a:r>
            <a:r>
              <a:rPr lang="en-US" b="1" dirty="0"/>
              <a:t>particle in cell</a:t>
            </a:r>
            <a:r>
              <a:rPr lang="en-US" dirty="0"/>
              <a:t> (PIC) approaches</a:t>
            </a:r>
          </a:p>
        </p:txBody>
      </p:sp>
      <p:pic>
        <p:nvPicPr>
          <p:cNvPr id="36" name="Immagine 35">
            <a:extLst>
              <a:ext uri="{FF2B5EF4-FFF2-40B4-BE49-F238E27FC236}">
                <a16:creationId xmlns:a16="http://schemas.microsoft.com/office/drawing/2014/main" id="{E43B378F-1E18-4157-8AF2-6BBDE72097CF}"/>
              </a:ext>
            </a:extLst>
          </p:cNvPr>
          <p:cNvPicPr>
            <a:picLocks noChangeAspect="1"/>
          </p:cNvPicPr>
          <p:nvPr/>
        </p:nvPicPr>
        <p:blipFill>
          <a:blip r:embed="rId5"/>
          <a:stretch>
            <a:fillRect/>
          </a:stretch>
        </p:blipFill>
        <p:spPr>
          <a:xfrm>
            <a:off x="10594074" y="1776684"/>
            <a:ext cx="1496326" cy="743657"/>
          </a:xfrm>
          <a:prstGeom prst="rect">
            <a:avLst/>
          </a:prstGeom>
        </p:spPr>
      </p:pic>
      <p:sp>
        <p:nvSpPr>
          <p:cNvPr id="4" name="CasellaDiTesto 3"/>
          <p:cNvSpPr txBox="1"/>
          <p:nvPr/>
        </p:nvSpPr>
        <p:spPr>
          <a:xfrm>
            <a:off x="228521" y="2129881"/>
            <a:ext cx="3995886" cy="369332"/>
          </a:xfrm>
          <a:prstGeom prst="rect">
            <a:avLst/>
          </a:prstGeom>
          <a:noFill/>
        </p:spPr>
        <p:txBody>
          <a:bodyPr wrap="square" rtlCol="0">
            <a:spAutoFit/>
          </a:bodyPr>
          <a:lstStyle/>
          <a:p>
            <a:r>
              <a:rPr lang="en-US" b="1" dirty="0">
                <a:solidFill>
                  <a:srgbClr val="C00000"/>
                </a:solidFill>
              </a:rPr>
              <a:t>Equivalent ellipsoid method</a:t>
            </a:r>
            <a:endParaRPr lang="it-IT" b="1" dirty="0">
              <a:solidFill>
                <a:srgbClr val="C00000"/>
              </a:solidFill>
            </a:endParaRPr>
          </a:p>
        </p:txBody>
      </p:sp>
      <p:sp>
        <p:nvSpPr>
          <p:cNvPr id="37" name="CasellaDiTesto 36"/>
          <p:cNvSpPr txBox="1"/>
          <p:nvPr/>
        </p:nvSpPr>
        <p:spPr>
          <a:xfrm>
            <a:off x="6217316" y="2148513"/>
            <a:ext cx="3995886" cy="369332"/>
          </a:xfrm>
          <a:prstGeom prst="rect">
            <a:avLst/>
          </a:prstGeom>
          <a:noFill/>
        </p:spPr>
        <p:txBody>
          <a:bodyPr wrap="square" rtlCol="0">
            <a:spAutoFit/>
          </a:bodyPr>
          <a:lstStyle/>
          <a:p>
            <a:r>
              <a:rPr lang="en-US" b="1" dirty="0">
                <a:solidFill>
                  <a:srgbClr val="C00000"/>
                </a:solidFill>
              </a:rPr>
              <a:t>Multi-slice superposition method</a:t>
            </a:r>
            <a:endParaRPr lang="it-IT" b="1" dirty="0">
              <a:solidFill>
                <a:srgbClr val="C00000"/>
              </a:solidFill>
            </a:endParaRPr>
          </a:p>
        </p:txBody>
      </p:sp>
      <p:sp>
        <p:nvSpPr>
          <p:cNvPr id="6" name="Rettangolo 5"/>
          <p:cNvSpPr/>
          <p:nvPr/>
        </p:nvSpPr>
        <p:spPr>
          <a:xfrm>
            <a:off x="228519" y="2439428"/>
            <a:ext cx="5766519" cy="1200329"/>
          </a:xfrm>
          <a:prstGeom prst="rect">
            <a:avLst/>
          </a:prstGeom>
        </p:spPr>
        <p:txBody>
          <a:bodyPr wrap="square">
            <a:spAutoFit/>
          </a:bodyPr>
          <a:lstStyle/>
          <a:p>
            <a:pPr marL="285750" indent="-285750">
              <a:buFont typeface="Arial" panose="020B0604020202020204" pitchFamily="34" charset="0"/>
              <a:buChar char="•"/>
            </a:pPr>
            <a:r>
              <a:rPr lang="en-US" dirty="0"/>
              <a:t>An </a:t>
            </a:r>
            <a:r>
              <a:rPr lang="en-US" b="1" dirty="0"/>
              <a:t>equivalent</a:t>
            </a:r>
            <a:r>
              <a:rPr lang="en-US" dirty="0"/>
              <a:t> uniform ellipsoid is associated to the actual beam distribution</a:t>
            </a:r>
          </a:p>
          <a:p>
            <a:pPr marL="285750" indent="-285750">
              <a:buFont typeface="Arial" panose="020B0604020202020204" pitchFamily="34" charset="0"/>
              <a:buChar char="•"/>
            </a:pPr>
            <a:r>
              <a:rPr lang="en-US" dirty="0"/>
              <a:t>Self-induced </a:t>
            </a:r>
            <a:r>
              <a:rPr lang="en-US" b="1" dirty="0"/>
              <a:t>forces</a:t>
            </a:r>
            <a:r>
              <a:rPr lang="en-US" dirty="0"/>
              <a:t> are known analytically</a:t>
            </a:r>
          </a:p>
          <a:p>
            <a:pPr marL="285750" indent="-285750">
              <a:buFont typeface="Arial" panose="020B0604020202020204" pitchFamily="34" charset="0"/>
              <a:buChar char="•"/>
            </a:pPr>
            <a:r>
              <a:rPr lang="en-US" dirty="0"/>
              <a:t>Forces are </a:t>
            </a:r>
            <a:r>
              <a:rPr lang="en-US" b="1" dirty="0"/>
              <a:t>linear</a:t>
            </a:r>
            <a:r>
              <a:rPr lang="en-US" dirty="0"/>
              <a:t>: self consistent model</a:t>
            </a:r>
          </a:p>
        </p:txBody>
      </p:sp>
      <p:pic>
        <p:nvPicPr>
          <p:cNvPr id="38" name="Immagine 37"/>
          <p:cNvPicPr>
            <a:picLocks noChangeAspect="1"/>
          </p:cNvPicPr>
          <p:nvPr/>
        </p:nvPicPr>
        <p:blipFill>
          <a:blip r:embed="rId6"/>
          <a:stretch>
            <a:fillRect/>
          </a:stretch>
        </p:blipFill>
        <p:spPr>
          <a:xfrm>
            <a:off x="518884" y="3676847"/>
            <a:ext cx="4393778" cy="808948"/>
          </a:xfrm>
          <a:prstGeom prst="rect">
            <a:avLst/>
          </a:prstGeom>
          <a:ln w="28575">
            <a:noFill/>
          </a:ln>
        </p:spPr>
      </p:pic>
      <p:pic>
        <p:nvPicPr>
          <p:cNvPr id="41" name="Immagine 14">
            <a:extLst>
              <a:ext uri="{FF2B5EF4-FFF2-40B4-BE49-F238E27FC236}">
                <a16:creationId xmlns:a16="http://schemas.microsoft.com/office/drawing/2014/main" id="{9DEB184E-A7D5-4705-AB43-9CEC686C9055}"/>
              </a:ext>
            </a:extLst>
          </p:cNvPr>
          <p:cNvPicPr>
            <a:picLocks noChangeAspect="1"/>
          </p:cNvPicPr>
          <p:nvPr/>
        </p:nvPicPr>
        <p:blipFill rotWithShape="1">
          <a:blip r:embed="rId7"/>
          <a:srcRect r="6572" b="-8491"/>
          <a:stretch/>
        </p:blipFill>
        <p:spPr>
          <a:xfrm>
            <a:off x="2778691" y="4427874"/>
            <a:ext cx="2907734" cy="228869"/>
          </a:xfrm>
          <a:prstGeom prst="rect">
            <a:avLst/>
          </a:prstGeom>
        </p:spPr>
      </p:pic>
      <p:cxnSp>
        <p:nvCxnSpPr>
          <p:cNvPr id="9" name="Connettore 1 8"/>
          <p:cNvCxnSpPr/>
          <p:nvPr/>
        </p:nvCxnSpPr>
        <p:spPr>
          <a:xfrm flipH="1">
            <a:off x="6176177" y="2074653"/>
            <a:ext cx="20785" cy="414972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CasellaDiTesto 11"/>
              <p:cNvSpPr txBox="1"/>
              <p:nvPr/>
            </p:nvSpPr>
            <p:spPr>
              <a:xfrm>
                <a:off x="122643" y="4659677"/>
                <a:ext cx="2945295" cy="845616"/>
              </a:xfrm>
              <a:prstGeom prst="rect">
                <a:avLst/>
              </a:prstGeom>
              <a:solidFill>
                <a:schemeClr val="accent6">
                  <a:lumMod val="20000"/>
                  <a:lumOff val="80000"/>
                </a:schemeClr>
              </a:solidFill>
              <a:ln w="19050">
                <a:solidFill>
                  <a:srgbClr val="00B050"/>
                </a:solidFill>
              </a:ln>
            </p:spPr>
            <p:txBody>
              <a:bodyPr wrap="square" rtlCol="0">
                <a:spAutoFit/>
              </a:bodyPr>
              <a:lstStyle/>
              <a:p>
                <a:r>
                  <a:rPr lang="en-US" sz="1200" b="1" dirty="0">
                    <a:solidFill>
                      <a:srgbClr val="00B050"/>
                    </a:solidFill>
                  </a:rPr>
                  <a:t>Advantages</a:t>
                </a:r>
              </a:p>
              <a:p>
                <a:pPr marL="285750" indent="-285750">
                  <a:buFont typeface="Arial" panose="020B0604020202020204" pitchFamily="34" charset="0"/>
                  <a:buChar char="•"/>
                </a:pPr>
                <a:r>
                  <a:rPr lang="en-US" sz="1200" dirty="0"/>
                  <a:t>Very </a:t>
                </a:r>
                <a:r>
                  <a:rPr lang="en-US" sz="1200" i="1" dirty="0"/>
                  <a:t>fast </a:t>
                </a:r>
                <a:r>
                  <a:rPr lang="en-US" sz="1200" dirty="0"/>
                  <a:t>(</a:t>
                </a:r>
                <a14:m>
                  <m:oMath xmlns:m="http://schemas.openxmlformats.org/officeDocument/2006/math">
                    <m:r>
                      <a:rPr lang="en-US" sz="1200" b="0" i="1" smtClean="0">
                        <a:latin typeface="Cambria Math" panose="02040503050406030204" pitchFamily="18" charset="0"/>
                      </a:rPr>
                      <m:t>∼30</m:t>
                    </m:r>
                  </m:oMath>
                </a14:m>
                <a:r>
                  <a:rPr lang="en-US" sz="1200" dirty="0"/>
                  <a:t> times of 3D PIC )</a:t>
                </a:r>
              </a:p>
              <a:p>
                <a:pPr marL="285750" indent="-285750">
                  <a:buFont typeface="Arial" panose="020B0604020202020204" pitchFamily="34" charset="0"/>
                  <a:buChar char="•"/>
                </a:pPr>
                <a:r>
                  <a:rPr lang="en-US" sz="1200" dirty="0"/>
                  <a:t>Successfully reproduces </a:t>
                </a:r>
                <a:r>
                  <a:rPr lang="en-US" sz="1200" dirty="0" err="1"/>
                  <a:t>rms</a:t>
                </a:r>
                <a:r>
                  <a:rPr lang="en-US" sz="1200" dirty="0"/>
                  <a:t> </a:t>
                </a:r>
                <a:r>
                  <a:rPr lang="en-US" sz="1200" i="1" dirty="0"/>
                  <a:t>size</a:t>
                </a:r>
                <a:r>
                  <a:rPr lang="en-US" sz="1200" dirty="0"/>
                  <a:t>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𝑥</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𝑦</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𝑧</m:t>
                        </m:r>
                      </m:sub>
                    </m:sSub>
                  </m:oMath>
                </a14:m>
                <a:r>
                  <a:rPr lang="en-US" sz="1200" dirty="0"/>
                  <a:t>) and </a:t>
                </a:r>
                <a:r>
                  <a:rPr lang="en-US" sz="1200" i="1" dirty="0"/>
                  <a:t>energy spread </a:t>
                </a:r>
                <a:r>
                  <a:rPr lang="en-US" sz="1200" dirty="0"/>
                  <a:t>(</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𝐸</m:t>
                        </m:r>
                      </m:sub>
                    </m:sSub>
                  </m:oMath>
                </a14:m>
                <a:r>
                  <a:rPr lang="en-US" sz="1200" dirty="0"/>
                  <a:t>)</a:t>
                </a:r>
                <a:endParaRPr lang="it-IT" sz="1200"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122643" y="4659677"/>
                <a:ext cx="2945295" cy="845616"/>
              </a:xfrm>
              <a:prstGeom prst="rect">
                <a:avLst/>
              </a:prstGeom>
              <a:blipFill>
                <a:blip r:embed="rId8"/>
                <a:stretch>
                  <a:fillRect b="-704"/>
                </a:stretch>
              </a:blipFill>
              <a:ln w="19050">
                <a:solidFill>
                  <a:srgbClr val="00B050"/>
                </a:solidFill>
              </a:ln>
            </p:spPr>
            <p:txBody>
              <a:bodyPr/>
              <a:lstStyle/>
              <a:p>
                <a:r>
                  <a:rPr lang="en-US">
                    <a:noFill/>
                  </a:rPr>
                  <a:t> </a:t>
                </a:r>
              </a:p>
            </p:txBody>
          </p:sp>
        </mc:Fallback>
      </mc:AlternateContent>
      <p:sp>
        <p:nvSpPr>
          <p:cNvPr id="46" name="CasellaDiTesto 45"/>
          <p:cNvSpPr txBox="1"/>
          <p:nvPr/>
        </p:nvSpPr>
        <p:spPr>
          <a:xfrm>
            <a:off x="3138300" y="4663640"/>
            <a:ext cx="2907734" cy="1015663"/>
          </a:xfrm>
          <a:prstGeom prst="rect">
            <a:avLst/>
          </a:prstGeom>
          <a:solidFill>
            <a:schemeClr val="accent1">
              <a:lumMod val="20000"/>
              <a:lumOff val="80000"/>
            </a:schemeClr>
          </a:solidFill>
          <a:ln w="19050">
            <a:solidFill>
              <a:srgbClr val="FF0000"/>
            </a:solidFill>
          </a:ln>
        </p:spPr>
        <p:txBody>
          <a:bodyPr wrap="square" rtlCol="0">
            <a:spAutoFit/>
          </a:bodyPr>
          <a:lstStyle/>
          <a:p>
            <a:r>
              <a:rPr lang="en-US" sz="1200" b="1" dirty="0">
                <a:solidFill>
                  <a:srgbClr val="FF0000"/>
                </a:solidFill>
              </a:rPr>
              <a:t>Limitations</a:t>
            </a:r>
          </a:p>
          <a:p>
            <a:pPr marL="285750" indent="-285750">
              <a:buFont typeface="Arial" panose="020B0604020202020204" pitchFamily="34" charset="0"/>
              <a:buChar char="•"/>
            </a:pPr>
            <a:r>
              <a:rPr lang="en-US" sz="1200" dirty="0"/>
              <a:t>Absence of </a:t>
            </a:r>
            <a:r>
              <a:rPr lang="en-US" sz="1200" i="1" dirty="0"/>
              <a:t>correlation</a:t>
            </a:r>
            <a:r>
              <a:rPr lang="en-US" sz="1200" dirty="0"/>
              <a:t> prevents the observation of emittance dynamics</a:t>
            </a:r>
          </a:p>
          <a:p>
            <a:pPr marL="285750" indent="-285750">
              <a:buFont typeface="Arial" panose="020B0604020202020204" pitchFamily="34" charset="0"/>
              <a:buChar char="•"/>
            </a:pPr>
            <a:r>
              <a:rPr lang="en-US" sz="1200" dirty="0"/>
              <a:t>Loss of </a:t>
            </a:r>
            <a:r>
              <a:rPr lang="en-US" sz="1200" i="1" dirty="0"/>
              <a:t>axial symmetry</a:t>
            </a:r>
            <a:r>
              <a:rPr lang="en-US" sz="1200" dirty="0"/>
              <a:t> in presence of strong transverse wakefield</a:t>
            </a:r>
            <a:endParaRPr lang="it-IT" sz="1200" dirty="0"/>
          </a:p>
        </p:txBody>
      </p:sp>
      <p:pic>
        <p:nvPicPr>
          <p:cNvPr id="48" name="Immagine 47">
            <a:extLst>
              <a:ext uri="{FF2B5EF4-FFF2-40B4-BE49-F238E27FC236}">
                <a16:creationId xmlns:a16="http://schemas.microsoft.com/office/drawing/2014/main" id="{49B2342B-3C9D-4D10-B67F-C284B48E64DA}"/>
              </a:ext>
            </a:extLst>
          </p:cNvPr>
          <p:cNvPicPr>
            <a:picLocks noChangeAspect="1"/>
          </p:cNvPicPr>
          <p:nvPr/>
        </p:nvPicPr>
        <p:blipFill>
          <a:blip r:embed="rId9"/>
          <a:stretch>
            <a:fillRect/>
          </a:stretch>
        </p:blipFill>
        <p:spPr>
          <a:xfrm>
            <a:off x="6836003" y="4180671"/>
            <a:ext cx="1608345" cy="725595"/>
          </a:xfrm>
          <a:prstGeom prst="rect">
            <a:avLst/>
          </a:prstGeom>
          <a:ln w="19050">
            <a:solidFill>
              <a:schemeClr val="accent2"/>
            </a:solidFill>
          </a:ln>
        </p:spPr>
      </p:pic>
      <p:sp>
        <p:nvSpPr>
          <p:cNvPr id="49" name="CasellaDiTesto 48">
            <a:extLst>
              <a:ext uri="{FF2B5EF4-FFF2-40B4-BE49-F238E27FC236}">
                <a16:creationId xmlns:a16="http://schemas.microsoft.com/office/drawing/2014/main" id="{E84CDF1A-B78A-4962-898C-C4E9E4B533BB}"/>
              </a:ext>
            </a:extLst>
          </p:cNvPr>
          <p:cNvSpPr txBox="1"/>
          <p:nvPr/>
        </p:nvSpPr>
        <p:spPr>
          <a:xfrm>
            <a:off x="6217316" y="2516890"/>
            <a:ext cx="587308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Divide the beam in </a:t>
            </a:r>
            <a:r>
              <a:rPr lang="en-US" b="1" dirty="0"/>
              <a:t>cylindrical slices</a:t>
            </a:r>
            <a:r>
              <a:rPr lang="en-US" dirty="0"/>
              <a:t> with individual size, energy and aspect ratio (HOMDYN approach generalized)</a:t>
            </a:r>
          </a:p>
          <a:p>
            <a:pPr marL="285750" indent="-285750">
              <a:buFont typeface="Arial" panose="020B0604020202020204" pitchFamily="34" charset="0"/>
              <a:buChar char="•"/>
            </a:pPr>
            <a:r>
              <a:rPr lang="en-US" dirty="0"/>
              <a:t>Field produced by each (uniform) slice is known analytically: </a:t>
            </a:r>
            <a:r>
              <a:rPr lang="en-US" b="1" dirty="0"/>
              <a:t>forces</a:t>
            </a:r>
            <a:r>
              <a:rPr lang="en-US" dirty="0"/>
              <a:t> are given by their superposition</a:t>
            </a:r>
          </a:p>
        </p:txBody>
      </p:sp>
      <p:pic>
        <p:nvPicPr>
          <p:cNvPr id="50" name="Immagine 49"/>
          <p:cNvPicPr>
            <a:picLocks noChangeAspect="1"/>
          </p:cNvPicPr>
          <p:nvPr/>
        </p:nvPicPr>
        <p:blipFill>
          <a:blip r:embed="rId10"/>
          <a:stretch>
            <a:fillRect/>
          </a:stretch>
        </p:blipFill>
        <p:spPr>
          <a:xfrm>
            <a:off x="9199323" y="4014458"/>
            <a:ext cx="1526777" cy="1069970"/>
          </a:xfrm>
          <a:prstGeom prst="rect">
            <a:avLst/>
          </a:prstGeom>
        </p:spPr>
      </p:pic>
      <p:sp>
        <p:nvSpPr>
          <p:cNvPr id="51" name="Freccia a destra 50"/>
          <p:cNvSpPr/>
          <p:nvPr/>
        </p:nvSpPr>
        <p:spPr>
          <a:xfrm>
            <a:off x="8645342" y="4316104"/>
            <a:ext cx="457240" cy="466330"/>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CasellaDiTesto 52"/>
          <p:cNvSpPr txBox="1"/>
          <p:nvPr/>
        </p:nvSpPr>
        <p:spPr>
          <a:xfrm>
            <a:off x="6578626" y="5422395"/>
            <a:ext cx="4228288" cy="646331"/>
          </a:xfrm>
          <a:prstGeom prst="rect">
            <a:avLst/>
          </a:prstGeom>
          <a:solidFill>
            <a:schemeClr val="accent6">
              <a:lumMod val="20000"/>
              <a:lumOff val="80000"/>
            </a:schemeClr>
          </a:solidFill>
          <a:ln w="19050">
            <a:solidFill>
              <a:srgbClr val="00B050"/>
            </a:solidFill>
          </a:ln>
        </p:spPr>
        <p:txBody>
          <a:bodyPr wrap="square" rtlCol="0">
            <a:spAutoFit/>
          </a:bodyPr>
          <a:lstStyle/>
          <a:p>
            <a:pPr marL="285750" indent="-285750">
              <a:buFont typeface="Arial" panose="020B0604020202020204" pitchFamily="34" charset="0"/>
              <a:buChar char="•"/>
            </a:pPr>
            <a:r>
              <a:rPr lang="en-US" sz="1200" dirty="0"/>
              <a:t>Correlation between the planes describes the emittance dynamics</a:t>
            </a:r>
          </a:p>
          <a:p>
            <a:pPr marL="285750" indent="-285750">
              <a:buFont typeface="Arial" panose="020B0604020202020204" pitchFamily="34" charset="0"/>
              <a:buChar char="•"/>
            </a:pPr>
            <a:r>
              <a:rPr lang="en-US" sz="1200" dirty="0"/>
              <a:t>Allows description of more arbitrary geometries</a:t>
            </a:r>
          </a:p>
        </p:txBody>
      </p:sp>
      <p:sp>
        <p:nvSpPr>
          <p:cNvPr id="54" name="CasellaDiTesto 53"/>
          <p:cNvSpPr txBox="1"/>
          <p:nvPr/>
        </p:nvSpPr>
        <p:spPr>
          <a:xfrm>
            <a:off x="6561028" y="6132327"/>
            <a:ext cx="3953403" cy="276999"/>
          </a:xfrm>
          <a:prstGeom prst="rect">
            <a:avLst/>
          </a:prstGeom>
          <a:solidFill>
            <a:schemeClr val="accent1">
              <a:lumMod val="20000"/>
              <a:lumOff val="80000"/>
            </a:schemeClr>
          </a:solidFill>
          <a:ln w="19050">
            <a:solidFill>
              <a:srgbClr val="FF0000"/>
            </a:solidFill>
          </a:ln>
        </p:spPr>
        <p:txBody>
          <a:bodyPr wrap="square" rtlCol="0">
            <a:spAutoFit/>
          </a:bodyPr>
          <a:lstStyle/>
          <a:p>
            <a:pPr marL="285750" indent="-285750">
              <a:buFont typeface="Arial" panose="020B0604020202020204" pitchFamily="34" charset="0"/>
              <a:buChar char="•"/>
            </a:pPr>
            <a:r>
              <a:rPr lang="en-US" sz="1200" dirty="0"/>
              <a:t>More time-consuming but still faster than PIC</a:t>
            </a:r>
            <a:endParaRPr lang="it-IT" sz="1200" dirty="0"/>
          </a:p>
        </p:txBody>
      </p:sp>
      <p:sp>
        <p:nvSpPr>
          <p:cNvPr id="15" name="Rettangolo 14"/>
          <p:cNvSpPr/>
          <p:nvPr/>
        </p:nvSpPr>
        <p:spPr>
          <a:xfrm>
            <a:off x="6494655" y="5136487"/>
            <a:ext cx="1702646" cy="276999"/>
          </a:xfrm>
          <a:prstGeom prst="rect">
            <a:avLst/>
          </a:prstGeom>
        </p:spPr>
        <p:txBody>
          <a:bodyPr wrap="none">
            <a:spAutoFit/>
          </a:bodyPr>
          <a:lstStyle/>
          <a:p>
            <a:r>
              <a:rPr lang="en-US" sz="1200" b="1" dirty="0">
                <a:solidFill>
                  <a:srgbClr val="00B050"/>
                </a:solidFill>
              </a:rPr>
              <a:t>Advantages</a:t>
            </a:r>
            <a:r>
              <a:rPr lang="en-US" sz="1200" b="1" dirty="0"/>
              <a:t>/</a:t>
            </a:r>
            <a:r>
              <a:rPr lang="en-US" sz="1200" b="1" dirty="0">
                <a:solidFill>
                  <a:srgbClr val="FF0000"/>
                </a:solidFill>
              </a:rPr>
              <a:t>Limitations</a:t>
            </a:r>
          </a:p>
        </p:txBody>
      </p:sp>
      <p:grpSp>
        <p:nvGrpSpPr>
          <p:cNvPr id="5" name="Gruppo 4">
            <a:extLst>
              <a:ext uri="{FF2B5EF4-FFF2-40B4-BE49-F238E27FC236}">
                <a16:creationId xmlns:a16="http://schemas.microsoft.com/office/drawing/2014/main" id="{3D138994-8FDF-ECC5-9158-CD8F85BB8C76}"/>
              </a:ext>
            </a:extLst>
          </p:cNvPr>
          <p:cNvGrpSpPr/>
          <p:nvPr/>
        </p:nvGrpSpPr>
        <p:grpSpPr>
          <a:xfrm>
            <a:off x="699929" y="5616151"/>
            <a:ext cx="1877398" cy="862354"/>
            <a:chOff x="463662" y="5426785"/>
            <a:chExt cx="2542525" cy="1135489"/>
          </a:xfrm>
        </p:grpSpPr>
        <p:pic>
          <p:nvPicPr>
            <p:cNvPr id="7" name="Immagine 6">
              <a:extLst>
                <a:ext uri="{FF2B5EF4-FFF2-40B4-BE49-F238E27FC236}">
                  <a16:creationId xmlns:a16="http://schemas.microsoft.com/office/drawing/2014/main" id="{2D4A925F-7638-6675-79F2-847729B80976}"/>
                </a:ext>
              </a:extLst>
            </p:cNvPr>
            <p:cNvPicPr>
              <a:picLocks noChangeAspect="1"/>
            </p:cNvPicPr>
            <p:nvPr/>
          </p:nvPicPr>
          <p:blipFill>
            <a:blip r:embed="rId11"/>
            <a:stretch>
              <a:fillRect/>
            </a:stretch>
          </p:blipFill>
          <p:spPr>
            <a:xfrm>
              <a:off x="463662" y="5426785"/>
              <a:ext cx="1530093" cy="1135489"/>
            </a:xfrm>
            <a:prstGeom prst="rect">
              <a:avLst/>
            </a:prstGeom>
          </p:spPr>
        </p:pic>
        <p:pic>
          <p:nvPicPr>
            <p:cNvPr id="8" name="Immagine 7">
              <a:extLst>
                <a:ext uri="{FF2B5EF4-FFF2-40B4-BE49-F238E27FC236}">
                  <a16:creationId xmlns:a16="http://schemas.microsoft.com/office/drawing/2014/main" id="{26A873D7-A27E-8114-060A-07DD57052E4C}"/>
                </a:ext>
              </a:extLst>
            </p:cNvPr>
            <p:cNvPicPr>
              <a:picLocks noChangeAspect="1"/>
            </p:cNvPicPr>
            <p:nvPr/>
          </p:nvPicPr>
          <p:blipFill>
            <a:blip r:embed="rId12"/>
            <a:stretch>
              <a:fillRect/>
            </a:stretch>
          </p:blipFill>
          <p:spPr>
            <a:xfrm>
              <a:off x="1568040" y="5445249"/>
              <a:ext cx="1438147" cy="460530"/>
            </a:xfrm>
            <a:prstGeom prst="rect">
              <a:avLst/>
            </a:prstGeom>
          </p:spPr>
        </p:pic>
      </p:grpSp>
      <p:pic>
        <p:nvPicPr>
          <p:cNvPr id="11" name="Immagine 10">
            <a:extLst>
              <a:ext uri="{FF2B5EF4-FFF2-40B4-BE49-F238E27FC236}">
                <a16:creationId xmlns:a16="http://schemas.microsoft.com/office/drawing/2014/main" id="{E870C629-01C2-6D16-D24F-775033B092DC}"/>
              </a:ext>
            </a:extLst>
          </p:cNvPr>
          <p:cNvPicPr>
            <a:picLocks noChangeAspect="1"/>
          </p:cNvPicPr>
          <p:nvPr/>
        </p:nvPicPr>
        <p:blipFill>
          <a:blip r:embed="rId13"/>
          <a:stretch>
            <a:fillRect/>
          </a:stretch>
        </p:blipFill>
        <p:spPr>
          <a:xfrm>
            <a:off x="9266652" y="5075812"/>
            <a:ext cx="2485398" cy="268033"/>
          </a:xfrm>
          <a:prstGeom prst="rect">
            <a:avLst/>
          </a:prstGeom>
        </p:spPr>
      </p:pic>
    </p:spTree>
    <p:extLst>
      <p:ext uri="{BB962C8B-B14F-4D97-AF65-F5344CB8AC3E}">
        <p14:creationId xmlns:p14="http://schemas.microsoft.com/office/powerpoint/2010/main" val="19961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P spid="6" grpId="0"/>
      <p:bldP spid="12" grpId="0" animBg="1"/>
      <p:bldP spid="46" grpId="0" animBg="1"/>
      <p:bldP spid="49" grpId="0"/>
      <p:bldP spid="51" grpId="0" animBg="1"/>
      <p:bldP spid="53" grpId="0" animBg="1"/>
      <p:bldP spid="5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7C327B-4E84-4420-A7E8-B0B81909E80C}"/>
              </a:ext>
            </a:extLst>
          </p:cNvPr>
          <p:cNvSpPr>
            <a:spLocks noGrp="1"/>
          </p:cNvSpPr>
          <p:nvPr>
            <p:ph type="title"/>
          </p:nvPr>
        </p:nvSpPr>
        <p:spPr/>
        <p:txBody>
          <a:bodyPr/>
          <a:lstStyle/>
          <a:p>
            <a:r>
              <a:rPr lang="en-US" dirty="0"/>
              <a:t>Modeling Wakefield Effects</a:t>
            </a:r>
          </a:p>
        </p:txBody>
      </p:sp>
      <p:sp>
        <p:nvSpPr>
          <p:cNvPr id="3" name="Segnaposto numero diapositiva 2">
            <a:extLst>
              <a:ext uri="{FF2B5EF4-FFF2-40B4-BE49-F238E27FC236}">
                <a16:creationId xmlns:a16="http://schemas.microsoft.com/office/drawing/2014/main" id="{0D85F233-2EED-43BD-BFE1-1E9097696645}"/>
              </a:ext>
            </a:extLst>
          </p:cNvPr>
          <p:cNvSpPr>
            <a:spLocks noGrp="1"/>
          </p:cNvSpPr>
          <p:nvPr>
            <p:ph type="sldNum" sz="quarter" idx="12"/>
          </p:nvPr>
        </p:nvSpPr>
        <p:spPr/>
        <p:txBody>
          <a:bodyPr/>
          <a:lstStyle/>
          <a:p>
            <a:fld id="{62EE6E3B-1986-4A06-9D04-53EACBB36779}" type="slidenum">
              <a:rPr lang="en-US" smtClean="0"/>
              <a:t>8</a:t>
            </a:fld>
            <a:endParaRPr lang="en-US"/>
          </a:p>
        </p:txBody>
      </p:sp>
      <p:pic>
        <p:nvPicPr>
          <p:cNvPr id="27" name="Immagine 26">
            <a:extLst>
              <a:ext uri="{FF2B5EF4-FFF2-40B4-BE49-F238E27FC236}">
                <a16:creationId xmlns:a16="http://schemas.microsoft.com/office/drawing/2014/main" id="{A664C10C-D460-75E1-4EB7-E20F9CE2276B}"/>
              </a:ext>
            </a:extLst>
          </p:cNvPr>
          <p:cNvPicPr>
            <a:picLocks noChangeAspect="1"/>
          </p:cNvPicPr>
          <p:nvPr/>
        </p:nvPicPr>
        <p:blipFill>
          <a:blip r:embed="rId3"/>
          <a:stretch>
            <a:fillRect/>
          </a:stretch>
        </p:blipFill>
        <p:spPr>
          <a:xfrm>
            <a:off x="8285994" y="3703313"/>
            <a:ext cx="2838136" cy="534380"/>
          </a:xfrm>
          <a:prstGeom prst="rect">
            <a:avLst/>
          </a:prstGeom>
          <a:ln w="28575">
            <a:solidFill>
              <a:srgbClr val="00B050"/>
            </a:solidFill>
          </a:ln>
        </p:spPr>
      </p:pic>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738026BD-5C93-9B87-DC34-8FC812F26DB3}"/>
                  </a:ext>
                </a:extLst>
              </p:cNvPr>
              <p:cNvSpPr txBox="1"/>
              <p:nvPr/>
            </p:nvSpPr>
            <p:spPr>
              <a:xfrm>
                <a:off x="7676804" y="2538186"/>
                <a:ext cx="4413596" cy="646331"/>
              </a:xfrm>
              <a:prstGeom prst="rect">
                <a:avLst/>
              </a:prstGeom>
              <a:noFill/>
              <a:ln w="19050">
                <a:noFill/>
              </a:ln>
            </p:spPr>
            <p:txBody>
              <a:bodyPr wrap="square" rtlCol="0">
                <a:spAutoFit/>
              </a:bodyPr>
              <a:lstStyle/>
              <a:p>
                <a:pPr marL="285750" indent="-285750">
                  <a:buFont typeface="Arial" panose="020B0604020202020204" pitchFamily="34" charset="0"/>
                  <a:buChar char="•"/>
                </a:pPr>
                <a:r>
                  <a:rPr lang="en-US" sz="1800" b="1" i="0" dirty="0">
                    <a:solidFill>
                      <a:schemeClr val="tx1"/>
                    </a:solidFill>
                  </a:rPr>
                  <a:t>State</a:t>
                </a:r>
                <a:r>
                  <a:rPr lang="en-US" sz="1800" b="0" i="0" dirty="0">
                    <a:solidFill>
                      <a:schemeClr val="tx1"/>
                    </a:solidFill>
                  </a:rPr>
                  <a:t> after the </a:t>
                </a:r>
                <a14:m>
                  <m:oMath xmlns:m="http://schemas.openxmlformats.org/officeDocument/2006/math">
                    <m:r>
                      <a:rPr lang="en-US" sz="1800" b="0" i="1" dirty="0" smtClean="0">
                        <a:solidFill>
                          <a:schemeClr val="tx1"/>
                        </a:solidFill>
                        <a:latin typeface="Cambria Math" panose="02040503050406030204" pitchFamily="18" charset="0"/>
                      </a:rPr>
                      <m:t>𝑛</m:t>
                    </m:r>
                  </m:oMath>
                </a14:m>
                <a:r>
                  <a:rPr lang="en-US" sz="1800" b="0" i="0" dirty="0">
                    <a:solidFill>
                      <a:schemeClr val="tx1"/>
                    </a:solidFill>
                  </a:rPr>
                  <a:t> charges have passed</a:t>
                </a:r>
                <a:endParaRPr lang="en-US" sz="1800" b="0" i="1" dirty="0">
                  <a:solidFill>
                    <a:schemeClr val="tx1"/>
                  </a:solidFill>
                </a:endParaRPr>
              </a:p>
              <a:p>
                <a:pPr marL="285750" indent="-285750">
                  <a:buFont typeface="Arial" panose="020B0604020202020204" pitchFamily="34" charset="0"/>
                  <a:buChar char="•"/>
                </a:pPr>
                <a14:m>
                  <m:oMath xmlns:m="http://schemas.openxmlformats.org/officeDocument/2006/math">
                    <m:r>
                      <a:rPr lang="en-US" sz="1800" b="0" i="1" dirty="0" smtClean="0">
                        <a:solidFill>
                          <a:schemeClr val="tx1"/>
                        </a:solidFill>
                        <a:latin typeface="Cambria Math" panose="02040503050406030204" pitchFamily="18" charset="0"/>
                      </a:rPr>
                      <m:t>𝑁</m:t>
                    </m:r>
                  </m:oMath>
                </a14:m>
                <a:r>
                  <a:rPr lang="en-US" sz="1800" dirty="0">
                    <a:solidFill>
                      <a:schemeClr val="tx1"/>
                    </a:solidFill>
                  </a:rPr>
                  <a:t> particles </a:t>
                </a:r>
                <a14:m>
                  <m:oMath xmlns:m="http://schemas.openxmlformats.org/officeDocument/2006/math">
                    <m:r>
                      <a:rPr lang="it-IT" sz="1800" b="0" i="1" smtClean="0">
                        <a:solidFill>
                          <a:schemeClr val="tx1"/>
                        </a:solidFill>
                        <a:latin typeface="Cambria Math" panose="02040503050406030204" pitchFamily="18" charset="0"/>
                      </a:rPr>
                      <m:t>⇒</m:t>
                    </m:r>
                  </m:oMath>
                </a14:m>
                <a:r>
                  <a:rPr lang="en-US" sz="1800" dirty="0">
                    <a:solidFill>
                      <a:schemeClr val="tx1"/>
                    </a:solidFill>
                  </a:rPr>
                  <a:t> </a:t>
                </a:r>
                <a14:m>
                  <m:oMath xmlns:m="http://schemas.openxmlformats.org/officeDocument/2006/math">
                    <m:r>
                      <a:rPr lang="en-US" sz="1800" b="0" i="1" dirty="0" smtClean="0">
                        <a:solidFill>
                          <a:schemeClr val="tx1"/>
                        </a:solidFill>
                        <a:latin typeface="Cambria Math" panose="02040503050406030204" pitchFamily="18" charset="0"/>
                      </a:rPr>
                      <m:t>𝑁</m:t>
                    </m:r>
                    <m:r>
                      <a:rPr lang="en-US" sz="1800" b="0" i="1" dirty="0" smtClean="0">
                        <a:solidFill>
                          <a:schemeClr val="tx1"/>
                        </a:solidFill>
                        <a:latin typeface="Cambria Math" panose="02040503050406030204" pitchFamily="18" charset="0"/>
                      </a:rPr>
                      <m:t>−1</m:t>
                    </m:r>
                  </m:oMath>
                </a14:m>
                <a:r>
                  <a:rPr lang="en-US" sz="1800" dirty="0">
                    <a:solidFill>
                      <a:schemeClr val="tx1"/>
                    </a:solidFill>
                  </a:rPr>
                  <a:t> </a:t>
                </a:r>
                <a:r>
                  <a:rPr lang="en-US" sz="1800" b="1" dirty="0">
                    <a:solidFill>
                      <a:schemeClr val="tx1"/>
                    </a:solidFill>
                  </a:rPr>
                  <a:t>operations</a:t>
                </a:r>
                <a:endParaRPr lang="en-US" sz="1800" dirty="0">
                  <a:solidFill>
                    <a:schemeClr val="tx1"/>
                  </a:solidFill>
                </a:endParaRPr>
              </a:p>
            </p:txBody>
          </p:sp>
        </mc:Choice>
        <mc:Fallback xmlns="">
          <p:sp>
            <p:nvSpPr>
              <p:cNvPr id="28" name="CasellaDiTesto 27">
                <a:extLst>
                  <a:ext uri="{FF2B5EF4-FFF2-40B4-BE49-F238E27FC236}">
                    <a16:creationId xmlns:a16="http://schemas.microsoft.com/office/drawing/2014/main" id="{738026BD-5C93-9B87-DC34-8FC812F26DB3}"/>
                  </a:ext>
                </a:extLst>
              </p:cNvPr>
              <p:cNvSpPr txBox="1">
                <a:spLocks noRot="1" noChangeAspect="1" noMove="1" noResize="1" noEditPoints="1" noAdjustHandles="1" noChangeArrowheads="1" noChangeShapeType="1" noTextEdit="1"/>
              </p:cNvSpPr>
              <p:nvPr/>
            </p:nvSpPr>
            <p:spPr>
              <a:xfrm>
                <a:off x="7676804" y="2538186"/>
                <a:ext cx="4413596" cy="646331"/>
              </a:xfrm>
              <a:prstGeom prst="rect">
                <a:avLst/>
              </a:prstGeom>
              <a:blipFill>
                <a:blip r:embed="rId4"/>
                <a:stretch>
                  <a:fillRect l="-829" t="-4717" r="-138" b="-14151"/>
                </a:stretch>
              </a:blipFill>
              <a:ln w="19050">
                <a:noFill/>
              </a:ln>
            </p:spPr>
            <p:txBody>
              <a:bodyPr/>
              <a:lstStyle/>
              <a:p>
                <a:r>
                  <a:rPr lang="en-US">
                    <a:noFill/>
                  </a:rPr>
                  <a:t> </a:t>
                </a:r>
              </a:p>
            </p:txBody>
          </p:sp>
        </mc:Fallback>
      </mc:AlternateContent>
      <p:pic>
        <p:nvPicPr>
          <p:cNvPr id="32" name="Immagine 31">
            <a:extLst>
              <a:ext uri="{FF2B5EF4-FFF2-40B4-BE49-F238E27FC236}">
                <a16:creationId xmlns:a16="http://schemas.microsoft.com/office/drawing/2014/main" id="{D8BAD5E8-AA3F-6894-6D0C-183E8FA2C39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86688" y="2707967"/>
            <a:ext cx="1967686" cy="368319"/>
          </a:xfrm>
          <a:prstGeom prst="rect">
            <a:avLst/>
          </a:prstGeom>
        </p:spPr>
      </p:pic>
      <p:sp>
        <p:nvSpPr>
          <p:cNvPr id="35" name="CasellaDiTesto 34">
            <a:extLst>
              <a:ext uri="{FF2B5EF4-FFF2-40B4-BE49-F238E27FC236}">
                <a16:creationId xmlns:a16="http://schemas.microsoft.com/office/drawing/2014/main" id="{5529506C-B8A9-F97E-3473-32D4DA175456}"/>
              </a:ext>
            </a:extLst>
          </p:cNvPr>
          <p:cNvSpPr txBox="1"/>
          <p:nvPr/>
        </p:nvSpPr>
        <p:spPr>
          <a:xfrm>
            <a:off x="168393" y="2173450"/>
            <a:ext cx="3635263" cy="369332"/>
          </a:xfrm>
          <a:prstGeom prst="rect">
            <a:avLst/>
          </a:prstGeom>
          <a:noFill/>
        </p:spPr>
        <p:txBody>
          <a:bodyPr wrap="square" rtlCol="0">
            <a:spAutoFit/>
          </a:bodyPr>
          <a:lstStyle/>
          <a:p>
            <a:r>
              <a:rPr lang="en-US" b="1" dirty="0">
                <a:solidFill>
                  <a:srgbClr val="C00000"/>
                </a:solidFill>
              </a:rPr>
              <a:t>Evolution of the voltage state</a:t>
            </a:r>
          </a:p>
        </p:txBody>
      </p:sp>
      <p:cxnSp>
        <p:nvCxnSpPr>
          <p:cNvPr id="39" name="Connettore 2 38">
            <a:extLst>
              <a:ext uri="{FF2B5EF4-FFF2-40B4-BE49-F238E27FC236}">
                <a16:creationId xmlns:a16="http://schemas.microsoft.com/office/drawing/2014/main" id="{81A043A6-59A2-F8AD-965F-5735D1F74E98}"/>
              </a:ext>
            </a:extLst>
          </p:cNvPr>
          <p:cNvCxnSpPr>
            <a:cxnSpLocks/>
          </p:cNvCxnSpPr>
          <p:nvPr/>
        </p:nvCxnSpPr>
        <p:spPr>
          <a:xfrm flipH="1">
            <a:off x="1937525" y="3055941"/>
            <a:ext cx="957833" cy="47465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0" name="Rettangolo 39">
            <a:extLst>
              <a:ext uri="{FF2B5EF4-FFF2-40B4-BE49-F238E27FC236}">
                <a16:creationId xmlns:a16="http://schemas.microsoft.com/office/drawing/2014/main" id="{B37915E1-09B3-53BE-0E9C-FFC5A599DBA8}"/>
              </a:ext>
            </a:extLst>
          </p:cNvPr>
          <p:cNvSpPr/>
          <p:nvPr/>
        </p:nvSpPr>
        <p:spPr>
          <a:xfrm>
            <a:off x="254425" y="3606330"/>
            <a:ext cx="2127395" cy="182196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sellaDiTesto 40">
            <a:extLst>
              <a:ext uri="{FF2B5EF4-FFF2-40B4-BE49-F238E27FC236}">
                <a16:creationId xmlns:a16="http://schemas.microsoft.com/office/drawing/2014/main" id="{31BA37DC-52BE-707D-517F-E3FE52E95064}"/>
              </a:ext>
            </a:extLst>
          </p:cNvPr>
          <p:cNvSpPr txBox="1"/>
          <p:nvPr/>
        </p:nvSpPr>
        <p:spPr>
          <a:xfrm>
            <a:off x="300403" y="3612774"/>
            <a:ext cx="1991821" cy="830997"/>
          </a:xfrm>
          <a:prstGeom prst="rect">
            <a:avLst/>
          </a:prstGeom>
          <a:noFill/>
          <a:ln>
            <a:noFill/>
          </a:ln>
        </p:spPr>
        <p:txBody>
          <a:bodyPr wrap="square" rtlCol="0">
            <a:spAutoFit/>
          </a:bodyPr>
          <a:lstStyle/>
          <a:p>
            <a:r>
              <a:rPr lang="en-US" sz="1600" b="1" dirty="0"/>
              <a:t>Perturbation</a:t>
            </a:r>
            <a:r>
              <a:rPr lang="en-US" sz="1600" dirty="0"/>
              <a:t>:</a:t>
            </a:r>
          </a:p>
          <a:p>
            <a:r>
              <a:rPr lang="en-US" sz="1600" dirty="0"/>
              <a:t>Kick induced by the passing charges</a:t>
            </a:r>
          </a:p>
        </p:txBody>
      </p:sp>
      <p:pic>
        <p:nvPicPr>
          <p:cNvPr id="42" name="Immagine 41">
            <a:extLst>
              <a:ext uri="{FF2B5EF4-FFF2-40B4-BE49-F238E27FC236}">
                <a16:creationId xmlns:a16="http://schemas.microsoft.com/office/drawing/2014/main" id="{60C223FA-EEA8-F862-78B9-A7D79B990D6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01303" y="2504646"/>
            <a:ext cx="811584" cy="774963"/>
          </a:xfrm>
          <a:prstGeom prst="rect">
            <a:avLst/>
          </a:prstGeom>
        </p:spPr>
      </p:pic>
      <p:sp>
        <p:nvSpPr>
          <p:cNvPr id="43" name="Freccia a destra 42">
            <a:extLst>
              <a:ext uri="{FF2B5EF4-FFF2-40B4-BE49-F238E27FC236}">
                <a16:creationId xmlns:a16="http://schemas.microsoft.com/office/drawing/2014/main" id="{1B14B942-AF47-BE68-08F0-CBBED4C5F225}"/>
              </a:ext>
            </a:extLst>
          </p:cNvPr>
          <p:cNvSpPr/>
          <p:nvPr/>
        </p:nvSpPr>
        <p:spPr>
          <a:xfrm>
            <a:off x="1639731" y="2747069"/>
            <a:ext cx="346294" cy="27935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Connettore 2 43">
            <a:extLst>
              <a:ext uri="{FF2B5EF4-FFF2-40B4-BE49-F238E27FC236}">
                <a16:creationId xmlns:a16="http://schemas.microsoft.com/office/drawing/2014/main" id="{91FF3B25-F7AC-9716-377D-3F7322573EEA}"/>
              </a:ext>
            </a:extLst>
          </p:cNvPr>
          <p:cNvCxnSpPr>
            <a:cxnSpLocks/>
          </p:cNvCxnSpPr>
          <p:nvPr/>
        </p:nvCxnSpPr>
        <p:spPr>
          <a:xfrm>
            <a:off x="3669181" y="3049026"/>
            <a:ext cx="897739" cy="47465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CasellaDiTesto 44">
            <a:extLst>
              <a:ext uri="{FF2B5EF4-FFF2-40B4-BE49-F238E27FC236}">
                <a16:creationId xmlns:a16="http://schemas.microsoft.com/office/drawing/2014/main" id="{EBDA7BBF-8EBE-1ACF-7DD4-1EF97D0C5565}"/>
              </a:ext>
            </a:extLst>
          </p:cNvPr>
          <p:cNvSpPr txBox="1"/>
          <p:nvPr/>
        </p:nvSpPr>
        <p:spPr>
          <a:xfrm>
            <a:off x="7597893" y="2173037"/>
            <a:ext cx="2540599" cy="369332"/>
          </a:xfrm>
          <a:prstGeom prst="rect">
            <a:avLst/>
          </a:prstGeom>
          <a:noFill/>
        </p:spPr>
        <p:txBody>
          <a:bodyPr wrap="square" rtlCol="0">
            <a:spAutoFit/>
          </a:bodyPr>
          <a:lstStyle/>
          <a:p>
            <a:r>
              <a:rPr lang="en-US" b="1" dirty="0">
                <a:solidFill>
                  <a:srgbClr val="C00000"/>
                </a:solidFill>
              </a:rPr>
              <a:t>Recursive formula</a:t>
            </a:r>
          </a:p>
        </p:txBody>
      </p:sp>
      <p:sp>
        <p:nvSpPr>
          <p:cNvPr id="46" name="Rettangolo 45">
            <a:extLst>
              <a:ext uri="{FF2B5EF4-FFF2-40B4-BE49-F238E27FC236}">
                <a16:creationId xmlns:a16="http://schemas.microsoft.com/office/drawing/2014/main" id="{C2922183-168C-CA26-0CD7-0F45524FC05A}"/>
              </a:ext>
            </a:extLst>
          </p:cNvPr>
          <p:cNvSpPr/>
          <p:nvPr/>
        </p:nvSpPr>
        <p:spPr>
          <a:xfrm>
            <a:off x="2634732" y="3606330"/>
            <a:ext cx="4638154" cy="24968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Immagine 46">
            <a:extLst>
              <a:ext uri="{FF2B5EF4-FFF2-40B4-BE49-F238E27FC236}">
                <a16:creationId xmlns:a16="http://schemas.microsoft.com/office/drawing/2014/main" id="{E184CE44-B2A5-2F8A-AB70-F33CA9A80CF1}"/>
              </a:ext>
            </a:extLst>
          </p:cNvPr>
          <p:cNvPicPr>
            <a:picLocks noChangeAspect="1"/>
          </p:cNvPicPr>
          <p:nvPr/>
        </p:nvPicPr>
        <p:blipFill>
          <a:blip r:embed="rId7"/>
          <a:stretch>
            <a:fillRect/>
          </a:stretch>
        </p:blipFill>
        <p:spPr>
          <a:xfrm>
            <a:off x="2696167" y="4648577"/>
            <a:ext cx="4499781" cy="1255668"/>
          </a:xfrm>
          <a:prstGeom prst="rect">
            <a:avLst/>
          </a:prstGeom>
        </p:spPr>
      </p:pic>
      <p:pic>
        <p:nvPicPr>
          <p:cNvPr id="48" name="Immagine 47">
            <a:extLst>
              <a:ext uri="{FF2B5EF4-FFF2-40B4-BE49-F238E27FC236}">
                <a16:creationId xmlns:a16="http://schemas.microsoft.com/office/drawing/2014/main" id="{66654169-1DB1-2EC1-CCE2-80C0DB814BAD}"/>
              </a:ext>
            </a:extLst>
          </p:cNvPr>
          <p:cNvPicPr>
            <a:picLocks noChangeAspect="1"/>
          </p:cNvPicPr>
          <p:nvPr/>
        </p:nvPicPr>
        <p:blipFill>
          <a:blip r:embed="rId8"/>
          <a:stretch>
            <a:fillRect/>
          </a:stretch>
        </p:blipFill>
        <p:spPr>
          <a:xfrm>
            <a:off x="2736435" y="4271777"/>
            <a:ext cx="2152896" cy="293937"/>
          </a:xfrm>
          <a:prstGeom prst="rect">
            <a:avLst/>
          </a:prstGeom>
        </p:spPr>
      </p:pic>
      <p:sp>
        <p:nvSpPr>
          <p:cNvPr id="49" name="CasellaDiTesto 48">
            <a:extLst>
              <a:ext uri="{FF2B5EF4-FFF2-40B4-BE49-F238E27FC236}">
                <a16:creationId xmlns:a16="http://schemas.microsoft.com/office/drawing/2014/main" id="{C39F84DB-EB01-ECA2-5FD4-7BE0ED6AD88C}"/>
              </a:ext>
            </a:extLst>
          </p:cNvPr>
          <p:cNvSpPr txBox="1"/>
          <p:nvPr/>
        </p:nvSpPr>
        <p:spPr>
          <a:xfrm>
            <a:off x="2645365" y="3665599"/>
            <a:ext cx="4655827" cy="584775"/>
          </a:xfrm>
          <a:prstGeom prst="rect">
            <a:avLst/>
          </a:prstGeom>
          <a:noFill/>
          <a:ln>
            <a:noFill/>
          </a:ln>
        </p:spPr>
        <p:txBody>
          <a:bodyPr wrap="square" rtlCol="0">
            <a:spAutoFit/>
          </a:bodyPr>
          <a:lstStyle/>
          <a:p>
            <a:r>
              <a:rPr lang="en-US" sz="1600" b="1" dirty="0"/>
              <a:t>Free-evolution</a:t>
            </a:r>
            <a:r>
              <a:rPr lang="en-US" sz="1600" dirty="0"/>
              <a:t>:</a:t>
            </a:r>
          </a:p>
          <a:p>
            <a:r>
              <a:rPr lang="en-US" sz="1600" dirty="0"/>
              <a:t>Homogenous 2</a:t>
            </a:r>
            <a:r>
              <a:rPr lang="en-US" sz="1600" baseline="30000" dirty="0"/>
              <a:t>nd</a:t>
            </a:r>
            <a:r>
              <a:rPr lang="en-US" sz="1600" dirty="0"/>
              <a:t> order differential equation</a:t>
            </a:r>
          </a:p>
        </p:txBody>
      </p:sp>
      <p:pic>
        <p:nvPicPr>
          <p:cNvPr id="50" name="Immagine 49"/>
          <p:cNvPicPr>
            <a:picLocks noChangeAspect="1"/>
          </p:cNvPicPr>
          <p:nvPr/>
        </p:nvPicPr>
        <p:blipFill>
          <a:blip r:embed="rId9"/>
          <a:stretch>
            <a:fillRect/>
          </a:stretch>
        </p:blipFill>
        <p:spPr>
          <a:xfrm>
            <a:off x="351509" y="4513511"/>
            <a:ext cx="1756045" cy="862285"/>
          </a:xfrm>
          <a:prstGeom prst="rect">
            <a:avLst/>
          </a:prstGeom>
        </p:spPr>
      </p:pic>
      <p:sp>
        <p:nvSpPr>
          <p:cNvPr id="52" name="CasellaDiTesto 51">
            <a:extLst>
              <a:ext uri="{FF2B5EF4-FFF2-40B4-BE49-F238E27FC236}">
                <a16:creationId xmlns:a16="http://schemas.microsoft.com/office/drawing/2014/main" id="{738026BD-5C93-9B87-DC34-8FC812F26DB3}"/>
              </a:ext>
            </a:extLst>
          </p:cNvPr>
          <p:cNvSpPr txBox="1"/>
          <p:nvPr/>
        </p:nvSpPr>
        <p:spPr>
          <a:xfrm>
            <a:off x="170090" y="997347"/>
            <a:ext cx="6204813" cy="923330"/>
          </a:xfrm>
          <a:prstGeom prst="rect">
            <a:avLst/>
          </a:prstGeom>
          <a:noFill/>
          <a:ln w="19050">
            <a:noFill/>
          </a:ln>
        </p:spPr>
        <p:txBody>
          <a:bodyPr wrap="square" rtlCol="0">
            <a:spAutoFit/>
          </a:bodyPr>
          <a:lstStyle/>
          <a:p>
            <a:pPr marL="285750" indent="-285750">
              <a:buFont typeface="Arial" panose="020B0604020202020204" pitchFamily="34" charset="0"/>
              <a:buChar char="•"/>
            </a:pPr>
            <a:r>
              <a:rPr lang="en-GB" sz="1800" b="0" i="0" dirty="0">
                <a:solidFill>
                  <a:schemeClr val="tx1"/>
                </a:solidFill>
              </a:rPr>
              <a:t>Interaction </a:t>
            </a:r>
            <a:r>
              <a:rPr lang="en-GB" sz="1800" dirty="0"/>
              <a:t>of a particle with a cavity resonant </a:t>
            </a:r>
            <a:r>
              <a:rPr lang="en-GB" sz="1800" b="1" dirty="0"/>
              <a:t>mode</a:t>
            </a:r>
          </a:p>
          <a:p>
            <a:pPr marL="285750" indent="-285750">
              <a:buFont typeface="Arial" panose="020B0604020202020204" pitchFamily="34" charset="0"/>
              <a:buChar char="•"/>
            </a:pPr>
            <a:r>
              <a:rPr lang="en-GB" sz="1800" b="0" i="0" dirty="0">
                <a:solidFill>
                  <a:schemeClr val="tx1"/>
                </a:solidFill>
              </a:rPr>
              <a:t>The </a:t>
            </a:r>
            <a:r>
              <a:rPr lang="en-GB" sz="1800" dirty="0"/>
              <a:t>c</a:t>
            </a:r>
            <a:r>
              <a:rPr lang="en-GB" sz="1800" b="0" i="0" dirty="0">
                <a:solidFill>
                  <a:schemeClr val="tx1"/>
                </a:solidFill>
              </a:rPr>
              <a:t>hange in momentum (energy/deflection) is described by the equivalent shunt </a:t>
            </a:r>
            <a:r>
              <a:rPr lang="en-GB" sz="1800" dirty="0"/>
              <a:t>circuit </a:t>
            </a:r>
            <a:r>
              <a:rPr lang="en-GB" sz="1800" b="1" i="0" dirty="0">
                <a:solidFill>
                  <a:schemeClr val="tx1"/>
                </a:solidFill>
              </a:rPr>
              <a:t>voltage</a:t>
            </a:r>
            <a:endParaRPr lang="en-US" sz="1800" b="1" i="1" dirty="0">
              <a:solidFill>
                <a:schemeClr val="tx1"/>
              </a:solidFill>
            </a:endParaRPr>
          </a:p>
        </p:txBody>
      </p:sp>
      <p:pic>
        <p:nvPicPr>
          <p:cNvPr id="53" name="Immagine 52"/>
          <p:cNvPicPr>
            <a:picLocks noChangeAspect="1"/>
          </p:cNvPicPr>
          <p:nvPr/>
        </p:nvPicPr>
        <p:blipFill>
          <a:blip r:embed="rId10"/>
          <a:stretch>
            <a:fillRect/>
          </a:stretch>
        </p:blipFill>
        <p:spPr>
          <a:xfrm>
            <a:off x="6258367" y="1092789"/>
            <a:ext cx="1262993" cy="751468"/>
          </a:xfrm>
          <a:prstGeom prst="rect">
            <a:avLst/>
          </a:prstGeom>
        </p:spPr>
      </p:pic>
      <p:pic>
        <p:nvPicPr>
          <p:cNvPr id="54" name="Immagine 53"/>
          <p:cNvPicPr>
            <a:picLocks noChangeAspect="1"/>
          </p:cNvPicPr>
          <p:nvPr/>
        </p:nvPicPr>
        <p:blipFill rotWithShape="1">
          <a:blip r:embed="rId11"/>
          <a:srcRect r="4756"/>
          <a:stretch/>
        </p:blipFill>
        <p:spPr>
          <a:xfrm>
            <a:off x="7597893" y="3281720"/>
            <a:ext cx="4449912" cy="300546"/>
          </a:xfrm>
          <a:prstGeom prst="rect">
            <a:avLst/>
          </a:prstGeom>
        </p:spPr>
      </p:pic>
      <p:cxnSp>
        <p:nvCxnSpPr>
          <p:cNvPr id="60" name="Connettore diritto 11">
            <a:extLst>
              <a:ext uri="{FF2B5EF4-FFF2-40B4-BE49-F238E27FC236}">
                <a16:creationId xmlns:a16="http://schemas.microsoft.com/office/drawing/2014/main" id="{366E9DE5-A9DB-44F8-B2EA-70DB45C44906}"/>
              </a:ext>
            </a:extLst>
          </p:cNvPr>
          <p:cNvCxnSpPr>
            <a:cxnSpLocks/>
          </p:cNvCxnSpPr>
          <p:nvPr/>
        </p:nvCxnSpPr>
        <p:spPr>
          <a:xfrm>
            <a:off x="7445160" y="2297301"/>
            <a:ext cx="3570" cy="3968032"/>
          </a:xfrm>
          <a:prstGeom prst="line">
            <a:avLst/>
          </a:prstGeom>
          <a:ln w="381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4" name="Immagine 3"/>
          <p:cNvPicPr>
            <a:picLocks noChangeAspect="1"/>
          </p:cNvPicPr>
          <p:nvPr/>
        </p:nvPicPr>
        <p:blipFill>
          <a:blip r:embed="rId12"/>
          <a:stretch>
            <a:fillRect/>
          </a:stretch>
        </p:blipFill>
        <p:spPr>
          <a:xfrm>
            <a:off x="199962" y="6066665"/>
            <a:ext cx="1971525" cy="373219"/>
          </a:xfrm>
          <a:prstGeom prst="rect">
            <a:avLst/>
          </a:prstGeom>
        </p:spPr>
      </p:pic>
      <p:pic>
        <p:nvPicPr>
          <p:cNvPr id="30" name="Immagine 29"/>
          <p:cNvPicPr>
            <a:picLocks noChangeAspect="1"/>
          </p:cNvPicPr>
          <p:nvPr/>
        </p:nvPicPr>
        <p:blipFill rotWithShape="1">
          <a:blip r:embed="rId13">
            <a:extLst>
              <a:ext uri="{28A0092B-C50C-407E-A947-70E740481C1C}">
                <a14:useLocalDpi xmlns:a14="http://schemas.microsoft.com/office/drawing/2010/main" val="0"/>
              </a:ext>
            </a:extLst>
          </a:blip>
          <a:srcRect l="2474" t="10267" r="8367"/>
          <a:stretch/>
        </p:blipFill>
        <p:spPr>
          <a:xfrm>
            <a:off x="8213741" y="4315136"/>
            <a:ext cx="2981101" cy="1874590"/>
          </a:xfrm>
          <a:prstGeom prst="rect">
            <a:avLst/>
          </a:prstGeom>
        </p:spPr>
      </p:pic>
      <p:pic>
        <p:nvPicPr>
          <p:cNvPr id="6" name="Immagine 5">
            <a:extLst>
              <a:ext uri="{FF2B5EF4-FFF2-40B4-BE49-F238E27FC236}">
                <a16:creationId xmlns:a16="http://schemas.microsoft.com/office/drawing/2014/main" id="{3C946D20-324D-76FB-7172-A79499BBAF1F}"/>
              </a:ext>
            </a:extLst>
          </p:cNvPr>
          <p:cNvPicPr>
            <a:picLocks noChangeAspect="1"/>
          </p:cNvPicPr>
          <p:nvPr/>
        </p:nvPicPr>
        <p:blipFill>
          <a:blip r:embed="rId14"/>
          <a:stretch>
            <a:fillRect/>
          </a:stretch>
        </p:blipFill>
        <p:spPr>
          <a:xfrm>
            <a:off x="7801845" y="927012"/>
            <a:ext cx="3931475" cy="1079771"/>
          </a:xfrm>
          <a:prstGeom prst="rect">
            <a:avLst/>
          </a:prstGeom>
        </p:spPr>
      </p:pic>
    </p:spTree>
    <p:extLst>
      <p:ext uri="{BB962C8B-B14F-4D97-AF65-F5344CB8AC3E}">
        <p14:creationId xmlns:p14="http://schemas.microsoft.com/office/powerpoint/2010/main" val="146468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40" grpId="0" animBg="1"/>
      <p:bldP spid="41" grpId="0"/>
      <p:bldP spid="43" grpId="0" animBg="1"/>
      <p:bldP spid="45" grpId="0"/>
      <p:bldP spid="46" grpId="0" animBg="1"/>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3AB95A-3E34-4073-8EC6-B3D7C94F70C7}"/>
              </a:ext>
            </a:extLst>
          </p:cNvPr>
          <p:cNvSpPr>
            <a:spLocks noGrp="1"/>
          </p:cNvSpPr>
          <p:nvPr>
            <p:ph type="title"/>
          </p:nvPr>
        </p:nvSpPr>
        <p:spPr/>
        <p:txBody>
          <a:bodyPr/>
          <a:lstStyle/>
          <a:p>
            <a:r>
              <a:rPr lang="en-US" dirty="0"/>
              <a:t>Model Validation</a:t>
            </a:r>
          </a:p>
        </p:txBody>
      </p:sp>
      <p:sp>
        <p:nvSpPr>
          <p:cNvPr id="3" name="Segnaposto numero diapositiva 2">
            <a:extLst>
              <a:ext uri="{FF2B5EF4-FFF2-40B4-BE49-F238E27FC236}">
                <a16:creationId xmlns:a16="http://schemas.microsoft.com/office/drawing/2014/main" id="{14390BDC-A0A1-42DC-A2A1-9435E26346C1}"/>
              </a:ext>
            </a:extLst>
          </p:cNvPr>
          <p:cNvSpPr>
            <a:spLocks noGrp="1"/>
          </p:cNvSpPr>
          <p:nvPr>
            <p:ph type="sldNum" sz="quarter" idx="12"/>
          </p:nvPr>
        </p:nvSpPr>
        <p:spPr/>
        <p:txBody>
          <a:bodyPr/>
          <a:lstStyle/>
          <a:p>
            <a:fld id="{B44FA575-3D7D-408B-85CD-8563F185712B}" type="slidenum">
              <a:rPr lang="en-US" smtClean="0">
                <a:solidFill>
                  <a:schemeClr val="tx1"/>
                </a:solidFill>
              </a:rPr>
              <a:t>9</a:t>
            </a:fld>
            <a:endParaRPr lang="en-US" dirty="0">
              <a:solidFill>
                <a:schemeClr val="tx1"/>
              </a:solidFill>
            </a:endParaRPr>
          </a:p>
        </p:txBody>
      </p:sp>
      <p:pic>
        <p:nvPicPr>
          <p:cNvPr id="13" name="Immagine 12">
            <a:extLst>
              <a:ext uri="{FF2B5EF4-FFF2-40B4-BE49-F238E27FC236}">
                <a16:creationId xmlns:a16="http://schemas.microsoft.com/office/drawing/2014/main" id="{D81FC982-901C-EE4C-1101-D3CF64E51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449" y="4022604"/>
            <a:ext cx="3348938" cy="2093086"/>
          </a:xfrm>
          <a:prstGeom prst="rect">
            <a:avLst/>
          </a:prstGeom>
        </p:spPr>
      </p:pic>
      <p:grpSp>
        <p:nvGrpSpPr>
          <p:cNvPr id="14" name="Gruppo 13">
            <a:extLst>
              <a:ext uri="{FF2B5EF4-FFF2-40B4-BE49-F238E27FC236}">
                <a16:creationId xmlns:a16="http://schemas.microsoft.com/office/drawing/2014/main" id="{1CCFB6C5-843B-8758-E785-76A79B190E0F}"/>
              </a:ext>
            </a:extLst>
          </p:cNvPr>
          <p:cNvGrpSpPr/>
          <p:nvPr/>
        </p:nvGrpSpPr>
        <p:grpSpPr>
          <a:xfrm>
            <a:off x="425036" y="4023994"/>
            <a:ext cx="3386387" cy="2116491"/>
            <a:chOff x="-249366" y="1940744"/>
            <a:chExt cx="3386387" cy="2116491"/>
          </a:xfrm>
        </p:grpSpPr>
        <p:pic>
          <p:nvPicPr>
            <p:cNvPr id="20" name="Immagine 19">
              <a:extLst>
                <a:ext uri="{FF2B5EF4-FFF2-40B4-BE49-F238E27FC236}">
                  <a16:creationId xmlns:a16="http://schemas.microsoft.com/office/drawing/2014/main" id="{9744A577-CE2F-2B40-6480-0C34E4787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366" y="1940744"/>
              <a:ext cx="3386387" cy="2116491"/>
            </a:xfrm>
            <a:prstGeom prst="rect">
              <a:avLst/>
            </a:prstGeom>
          </p:spPr>
        </p:pic>
        <p:cxnSp>
          <p:nvCxnSpPr>
            <p:cNvPr id="21" name="Connettore 2 20">
              <a:extLst>
                <a:ext uri="{FF2B5EF4-FFF2-40B4-BE49-F238E27FC236}">
                  <a16:creationId xmlns:a16="http://schemas.microsoft.com/office/drawing/2014/main" id="{B3052768-1253-0325-AC65-6A9FD01D52BA}"/>
                </a:ext>
              </a:extLst>
            </p:cNvPr>
            <p:cNvCxnSpPr/>
            <p:nvPr/>
          </p:nvCxnSpPr>
          <p:spPr>
            <a:xfrm flipH="1" flipV="1">
              <a:off x="500548" y="2333673"/>
              <a:ext cx="182616" cy="266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9A04A0E7-595A-D05A-87FF-E0ECA17C40DB}"/>
                </a:ext>
              </a:extLst>
            </p:cNvPr>
            <p:cNvSpPr txBox="1"/>
            <p:nvPr/>
          </p:nvSpPr>
          <p:spPr>
            <a:xfrm>
              <a:off x="312192" y="2608424"/>
              <a:ext cx="776309" cy="276999"/>
            </a:xfrm>
            <a:prstGeom prst="rect">
              <a:avLst/>
            </a:prstGeom>
            <a:noFill/>
            <a:ln>
              <a:solidFill>
                <a:schemeClr val="tx1"/>
              </a:solidFill>
            </a:ln>
          </p:spPr>
          <p:txBody>
            <a:bodyPr wrap="square" rtlCol="0">
              <a:spAutoFit/>
            </a:bodyPr>
            <a:lstStyle/>
            <a:p>
              <a:pPr algn="ctr"/>
              <a:r>
                <a:rPr lang="en-US" sz="1200" dirty="0"/>
                <a:t>Injection</a:t>
              </a:r>
            </a:p>
          </p:txBody>
        </p:sp>
        <p:cxnSp>
          <p:nvCxnSpPr>
            <p:cNvPr id="28" name="Connettore 2 27">
              <a:extLst>
                <a:ext uri="{FF2B5EF4-FFF2-40B4-BE49-F238E27FC236}">
                  <a16:creationId xmlns:a16="http://schemas.microsoft.com/office/drawing/2014/main" id="{67416DB6-23BA-4AE6-B442-E1744EADA23F}"/>
                </a:ext>
              </a:extLst>
            </p:cNvPr>
            <p:cNvCxnSpPr/>
            <p:nvPr/>
          </p:nvCxnSpPr>
          <p:spPr>
            <a:xfrm>
              <a:off x="1851580" y="2701383"/>
              <a:ext cx="224080" cy="223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B91EE067-A88A-42D2-EF77-F76D1E42D7A2}"/>
                </a:ext>
              </a:extLst>
            </p:cNvPr>
            <p:cNvSpPr txBox="1"/>
            <p:nvPr/>
          </p:nvSpPr>
          <p:spPr>
            <a:xfrm>
              <a:off x="1426395" y="2426075"/>
              <a:ext cx="902391" cy="276999"/>
            </a:xfrm>
            <a:prstGeom prst="rect">
              <a:avLst/>
            </a:prstGeom>
            <a:noFill/>
            <a:ln>
              <a:solidFill>
                <a:schemeClr val="tx1"/>
              </a:solidFill>
            </a:ln>
          </p:spPr>
          <p:txBody>
            <a:bodyPr wrap="square" rtlCol="0">
              <a:spAutoFit/>
            </a:bodyPr>
            <a:lstStyle/>
            <a:p>
              <a:pPr algn="ctr"/>
              <a:r>
                <a:rPr lang="en-US" sz="1200" dirty="0"/>
                <a:t>Extraction</a:t>
              </a:r>
            </a:p>
          </p:txBody>
        </p:sp>
      </p:grpSp>
      <p:grpSp>
        <p:nvGrpSpPr>
          <p:cNvPr id="51" name="Gruppo 50">
            <a:extLst>
              <a:ext uri="{FF2B5EF4-FFF2-40B4-BE49-F238E27FC236}">
                <a16:creationId xmlns:a16="http://schemas.microsoft.com/office/drawing/2014/main" id="{67B23256-28A1-5D78-2288-A47666AB4203}"/>
              </a:ext>
            </a:extLst>
          </p:cNvPr>
          <p:cNvGrpSpPr/>
          <p:nvPr/>
        </p:nvGrpSpPr>
        <p:grpSpPr>
          <a:xfrm>
            <a:off x="3835442" y="1440225"/>
            <a:ext cx="3392260" cy="2120162"/>
            <a:chOff x="3903178" y="1660367"/>
            <a:chExt cx="3392260" cy="2120162"/>
          </a:xfrm>
        </p:grpSpPr>
        <p:pic>
          <p:nvPicPr>
            <p:cNvPr id="16" name="Immagine 5">
              <a:extLst>
                <a:ext uri="{FF2B5EF4-FFF2-40B4-BE49-F238E27FC236}">
                  <a16:creationId xmlns:a16="http://schemas.microsoft.com/office/drawing/2014/main" id="{1225769E-7EB9-42FE-A7AC-426483E4FDE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03178" y="1660367"/>
              <a:ext cx="3392260" cy="2120162"/>
            </a:xfrm>
            <a:prstGeom prst="rect">
              <a:avLst/>
            </a:prstGeom>
          </p:spPr>
        </p:pic>
        <p:cxnSp>
          <p:nvCxnSpPr>
            <p:cNvPr id="30" name="Connettore 2 29">
              <a:extLst>
                <a:ext uri="{FF2B5EF4-FFF2-40B4-BE49-F238E27FC236}">
                  <a16:creationId xmlns:a16="http://schemas.microsoft.com/office/drawing/2014/main" id="{29AB7772-EFBE-9459-4F30-808A110EC0E7}"/>
                </a:ext>
              </a:extLst>
            </p:cNvPr>
            <p:cNvCxnSpPr>
              <a:cxnSpLocks/>
              <a:stCxn id="31" idx="2"/>
            </p:cNvCxnSpPr>
            <p:nvPr/>
          </p:nvCxnSpPr>
          <p:spPr>
            <a:xfrm>
              <a:off x="6334603" y="2279274"/>
              <a:ext cx="85759" cy="2218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E80075FD-9738-A418-9B2D-BDA561C464D0}"/>
                    </a:ext>
                  </a:extLst>
                </p:cNvPr>
                <p:cNvSpPr txBox="1"/>
                <p:nvPr/>
              </p:nvSpPr>
              <p:spPr>
                <a:xfrm>
                  <a:off x="6096000" y="2002275"/>
                  <a:ext cx="477206" cy="276999"/>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1200" b="1" i="1" dirty="0" smtClean="0">
                                <a:latin typeface="Cambria Math" panose="02040503050406030204" pitchFamily="18" charset="0"/>
                              </a:rPr>
                            </m:ctrlPr>
                          </m:sSubPr>
                          <m:e>
                            <m:r>
                              <a:rPr lang="it-IT" sz="1200" b="1" i="1" dirty="0" smtClean="0">
                                <a:latin typeface="Cambria Math" panose="02040503050406030204" pitchFamily="18" charset="0"/>
                              </a:rPr>
                              <m:t>𝝈</m:t>
                            </m:r>
                          </m:e>
                          <m:sub>
                            <m:r>
                              <a:rPr lang="it-IT" sz="1200" b="1" i="1" dirty="0" smtClean="0">
                                <a:latin typeface="Cambria Math" panose="02040503050406030204" pitchFamily="18" charset="0"/>
                              </a:rPr>
                              <m:t>𝒛</m:t>
                            </m:r>
                          </m:sub>
                        </m:sSub>
                      </m:oMath>
                    </m:oMathPara>
                  </a14:m>
                  <a:endParaRPr lang="en-US" sz="1200" b="1" dirty="0"/>
                </a:p>
              </p:txBody>
            </p:sp>
          </mc:Choice>
          <mc:Fallback xmlns="">
            <p:sp>
              <p:nvSpPr>
                <p:cNvPr id="31" name="CasellaDiTesto 30">
                  <a:extLst>
                    <a:ext uri="{FF2B5EF4-FFF2-40B4-BE49-F238E27FC236}">
                      <a16:creationId xmlns:a16="http://schemas.microsoft.com/office/drawing/2014/main" id="{E80075FD-9738-A418-9B2D-BDA561C464D0}"/>
                    </a:ext>
                  </a:extLst>
                </p:cNvPr>
                <p:cNvSpPr txBox="1">
                  <a:spLocks noRot="1" noChangeAspect="1" noMove="1" noResize="1" noEditPoints="1" noAdjustHandles="1" noChangeArrowheads="1" noChangeShapeType="1" noTextEdit="1"/>
                </p:cNvSpPr>
                <p:nvPr/>
              </p:nvSpPr>
              <p:spPr>
                <a:xfrm>
                  <a:off x="6096000" y="2002275"/>
                  <a:ext cx="477206" cy="276999"/>
                </a:xfrm>
                <a:prstGeom prst="rect">
                  <a:avLst/>
                </a:prstGeom>
                <a:blipFill>
                  <a:blip r:embed="rId6"/>
                  <a:stretch>
                    <a:fillRect/>
                  </a:stretch>
                </a:blipFill>
                <a:ln>
                  <a:noFill/>
                </a:ln>
              </p:spPr>
              <p:txBody>
                <a:bodyPr/>
                <a:lstStyle/>
                <a:p>
                  <a:r>
                    <a:rPr lang="en-US">
                      <a:noFill/>
                    </a:rPr>
                    <a:t> </a:t>
                  </a:r>
                </a:p>
              </p:txBody>
            </p:sp>
          </mc:Fallback>
        </mc:AlternateContent>
        <p:cxnSp>
          <p:nvCxnSpPr>
            <p:cNvPr id="33" name="Connettore 2 32">
              <a:extLst>
                <a:ext uri="{FF2B5EF4-FFF2-40B4-BE49-F238E27FC236}">
                  <a16:creationId xmlns:a16="http://schemas.microsoft.com/office/drawing/2014/main" id="{06E7FF07-F03A-29B2-E222-1EC644190237}"/>
                </a:ext>
              </a:extLst>
            </p:cNvPr>
            <p:cNvCxnSpPr>
              <a:cxnSpLocks/>
            </p:cNvCxnSpPr>
            <p:nvPr/>
          </p:nvCxnSpPr>
          <p:spPr>
            <a:xfrm flipH="1" flipV="1">
              <a:off x="6290733" y="3037828"/>
              <a:ext cx="138095" cy="1363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EA8476D1-F02E-B4C8-63EF-495A4A284126}"/>
                    </a:ext>
                  </a:extLst>
                </p:cNvPr>
                <p:cNvSpPr txBox="1"/>
                <p:nvPr/>
              </p:nvSpPr>
              <p:spPr>
                <a:xfrm>
                  <a:off x="6334603" y="3089090"/>
                  <a:ext cx="477206" cy="276999"/>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1200" b="1" i="1" dirty="0" smtClean="0">
                                <a:latin typeface="Cambria Math" panose="02040503050406030204" pitchFamily="18" charset="0"/>
                              </a:rPr>
                            </m:ctrlPr>
                          </m:sSubPr>
                          <m:e>
                            <m:r>
                              <a:rPr lang="it-IT" sz="1200" b="1" i="1" dirty="0" smtClean="0">
                                <a:latin typeface="Cambria Math" panose="02040503050406030204" pitchFamily="18" charset="0"/>
                              </a:rPr>
                              <m:t>𝝈</m:t>
                            </m:r>
                          </m:e>
                          <m:sub>
                            <m:r>
                              <a:rPr lang="it-IT" sz="1200" b="1" i="1" dirty="0" smtClean="0">
                                <a:latin typeface="Cambria Math" panose="02040503050406030204" pitchFamily="18" charset="0"/>
                              </a:rPr>
                              <m:t>𝑬</m:t>
                            </m:r>
                          </m:sub>
                        </m:sSub>
                      </m:oMath>
                    </m:oMathPara>
                  </a14:m>
                  <a:endParaRPr lang="en-US" sz="1200" b="1" dirty="0"/>
                </a:p>
              </p:txBody>
            </p:sp>
          </mc:Choice>
          <mc:Fallback xmlns="">
            <p:sp>
              <p:nvSpPr>
                <p:cNvPr id="36" name="CasellaDiTesto 35">
                  <a:extLst>
                    <a:ext uri="{FF2B5EF4-FFF2-40B4-BE49-F238E27FC236}">
                      <a16:creationId xmlns:a16="http://schemas.microsoft.com/office/drawing/2014/main" id="{EA8476D1-F02E-B4C8-63EF-495A4A284126}"/>
                    </a:ext>
                  </a:extLst>
                </p:cNvPr>
                <p:cNvSpPr txBox="1">
                  <a:spLocks noRot="1" noChangeAspect="1" noMove="1" noResize="1" noEditPoints="1" noAdjustHandles="1" noChangeArrowheads="1" noChangeShapeType="1" noTextEdit="1"/>
                </p:cNvSpPr>
                <p:nvPr/>
              </p:nvSpPr>
              <p:spPr>
                <a:xfrm>
                  <a:off x="6334603" y="3089090"/>
                  <a:ext cx="477206" cy="276999"/>
                </a:xfrm>
                <a:prstGeom prst="rect">
                  <a:avLst/>
                </a:prstGeom>
                <a:blipFill>
                  <a:blip r:embed="rId7"/>
                  <a:stretch>
                    <a:fillRect/>
                  </a:stretch>
                </a:blipFill>
                <a:ln>
                  <a:noFill/>
                </a:ln>
              </p:spPr>
              <p:txBody>
                <a:bodyPr/>
                <a:lstStyle/>
                <a:p>
                  <a:r>
                    <a:rPr lang="en-US">
                      <a:noFill/>
                    </a:rPr>
                    <a:t> </a:t>
                  </a:r>
                </a:p>
              </p:txBody>
            </p:sp>
          </mc:Fallback>
        </mc:AlternateContent>
      </p:grpSp>
      <p:grpSp>
        <p:nvGrpSpPr>
          <p:cNvPr id="52" name="Gruppo 51">
            <a:extLst>
              <a:ext uri="{FF2B5EF4-FFF2-40B4-BE49-F238E27FC236}">
                <a16:creationId xmlns:a16="http://schemas.microsoft.com/office/drawing/2014/main" id="{92402D17-F094-17C2-A89F-87C668F58095}"/>
              </a:ext>
            </a:extLst>
          </p:cNvPr>
          <p:cNvGrpSpPr/>
          <p:nvPr/>
        </p:nvGrpSpPr>
        <p:grpSpPr>
          <a:xfrm>
            <a:off x="407269" y="1457675"/>
            <a:ext cx="3336421" cy="2085263"/>
            <a:chOff x="475005" y="1677817"/>
            <a:chExt cx="3336421" cy="2085263"/>
          </a:xfrm>
        </p:grpSpPr>
        <p:pic>
          <p:nvPicPr>
            <p:cNvPr id="15" name="Immagine 3">
              <a:extLst>
                <a:ext uri="{FF2B5EF4-FFF2-40B4-BE49-F238E27FC236}">
                  <a16:creationId xmlns:a16="http://schemas.microsoft.com/office/drawing/2014/main" id="{C405E8D9-7B84-46C6-9ACD-DE86DECAC6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005" y="1677817"/>
              <a:ext cx="3336421" cy="2085263"/>
            </a:xfrm>
            <a:prstGeom prst="rect">
              <a:avLst/>
            </a:prstGeom>
          </p:spPr>
        </p:pic>
        <p:cxnSp>
          <p:nvCxnSpPr>
            <p:cNvPr id="40" name="Connettore 2 39">
              <a:extLst>
                <a:ext uri="{FF2B5EF4-FFF2-40B4-BE49-F238E27FC236}">
                  <a16:creationId xmlns:a16="http://schemas.microsoft.com/office/drawing/2014/main" id="{57894162-0803-5729-5C2C-DC12563DFC53}"/>
                </a:ext>
              </a:extLst>
            </p:cNvPr>
            <p:cNvCxnSpPr>
              <a:cxnSpLocks/>
            </p:cNvCxnSpPr>
            <p:nvPr/>
          </p:nvCxnSpPr>
          <p:spPr>
            <a:xfrm flipH="1" flipV="1">
              <a:off x="2522545" y="3122954"/>
              <a:ext cx="138095" cy="1363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7C13265F-A45F-BF57-10C1-71DB3B47CB7C}"/>
                    </a:ext>
                  </a:extLst>
                </p:cNvPr>
                <p:cNvSpPr txBox="1"/>
                <p:nvPr/>
              </p:nvSpPr>
              <p:spPr>
                <a:xfrm>
                  <a:off x="2566415" y="3174216"/>
                  <a:ext cx="477206" cy="276999"/>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1200" b="1" i="1" dirty="0" smtClean="0">
                                <a:latin typeface="Cambria Math" panose="02040503050406030204" pitchFamily="18" charset="0"/>
                              </a:rPr>
                            </m:ctrlPr>
                          </m:sSubPr>
                          <m:e>
                            <m:r>
                              <a:rPr lang="it-IT" sz="1200" b="1" i="1" dirty="0" smtClean="0">
                                <a:latin typeface="Cambria Math" panose="02040503050406030204" pitchFamily="18" charset="0"/>
                              </a:rPr>
                              <m:t>𝝈</m:t>
                            </m:r>
                          </m:e>
                          <m:sub>
                            <m:r>
                              <a:rPr lang="it-IT" sz="1200" b="1" i="1" dirty="0" smtClean="0">
                                <a:latin typeface="Cambria Math" panose="02040503050406030204" pitchFamily="18" charset="0"/>
                              </a:rPr>
                              <m:t>𝒙</m:t>
                            </m:r>
                          </m:sub>
                        </m:sSub>
                      </m:oMath>
                    </m:oMathPara>
                  </a14:m>
                  <a:endParaRPr lang="en-US" sz="1200" b="1" dirty="0"/>
                </a:p>
              </p:txBody>
            </p:sp>
          </mc:Choice>
          <mc:Fallback xmlns="">
            <p:sp>
              <p:nvSpPr>
                <p:cNvPr id="41" name="CasellaDiTesto 40">
                  <a:extLst>
                    <a:ext uri="{FF2B5EF4-FFF2-40B4-BE49-F238E27FC236}">
                      <a16:creationId xmlns:a16="http://schemas.microsoft.com/office/drawing/2014/main" id="{7C13265F-A45F-BF57-10C1-71DB3B47CB7C}"/>
                    </a:ext>
                  </a:extLst>
                </p:cNvPr>
                <p:cNvSpPr txBox="1">
                  <a:spLocks noRot="1" noChangeAspect="1" noMove="1" noResize="1" noEditPoints="1" noAdjustHandles="1" noChangeArrowheads="1" noChangeShapeType="1" noTextEdit="1"/>
                </p:cNvSpPr>
                <p:nvPr/>
              </p:nvSpPr>
              <p:spPr>
                <a:xfrm>
                  <a:off x="2566415" y="3174216"/>
                  <a:ext cx="477206" cy="276999"/>
                </a:xfrm>
                <a:prstGeom prst="rect">
                  <a:avLst/>
                </a:prstGeom>
                <a:blipFill>
                  <a:blip r:embed="rId9"/>
                  <a:stretch>
                    <a:fillRect/>
                  </a:stretch>
                </a:blipFill>
                <a:ln>
                  <a:noFill/>
                </a:ln>
              </p:spPr>
              <p:txBody>
                <a:bodyPr/>
                <a:lstStyle/>
                <a:p>
                  <a:r>
                    <a:rPr lang="en-US">
                      <a:noFill/>
                    </a:rPr>
                    <a:t> </a:t>
                  </a:r>
                </a:p>
              </p:txBody>
            </p:sp>
          </mc:Fallback>
        </mc:AlternateContent>
        <p:cxnSp>
          <p:nvCxnSpPr>
            <p:cNvPr id="42" name="Connettore 2 41">
              <a:extLst>
                <a:ext uri="{FF2B5EF4-FFF2-40B4-BE49-F238E27FC236}">
                  <a16:creationId xmlns:a16="http://schemas.microsoft.com/office/drawing/2014/main" id="{FCD26429-2AEC-AC3D-049A-31849F406E1F}"/>
                </a:ext>
              </a:extLst>
            </p:cNvPr>
            <p:cNvCxnSpPr>
              <a:cxnSpLocks/>
            </p:cNvCxnSpPr>
            <p:nvPr/>
          </p:nvCxnSpPr>
          <p:spPr>
            <a:xfrm flipH="1">
              <a:off x="1389316" y="2570173"/>
              <a:ext cx="69199" cy="274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24504863-5C50-25D4-85E6-3DE6B8447A86}"/>
                    </a:ext>
                  </a:extLst>
                </p:cNvPr>
                <p:cNvSpPr txBox="1"/>
                <p:nvPr/>
              </p:nvSpPr>
              <p:spPr>
                <a:xfrm>
                  <a:off x="1251662" y="2293174"/>
                  <a:ext cx="477206" cy="276999"/>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1200" b="1" i="1" dirty="0" smtClean="0">
                                <a:latin typeface="Cambria Math" panose="02040503050406030204" pitchFamily="18" charset="0"/>
                              </a:rPr>
                            </m:ctrlPr>
                          </m:sSubPr>
                          <m:e>
                            <m:r>
                              <a:rPr lang="it-IT" sz="1200" b="1" i="1" dirty="0" smtClean="0">
                                <a:latin typeface="Cambria Math" panose="02040503050406030204" pitchFamily="18" charset="0"/>
                              </a:rPr>
                              <m:t>𝝐</m:t>
                            </m:r>
                          </m:e>
                          <m:sub>
                            <m:r>
                              <a:rPr lang="it-IT" sz="1200" b="1" i="1" dirty="0" smtClean="0">
                                <a:latin typeface="Cambria Math" panose="02040503050406030204" pitchFamily="18" charset="0"/>
                              </a:rPr>
                              <m:t>𝒏𝒙</m:t>
                            </m:r>
                          </m:sub>
                        </m:sSub>
                      </m:oMath>
                    </m:oMathPara>
                  </a14:m>
                  <a:endParaRPr lang="en-US" sz="1200" b="1" dirty="0"/>
                </a:p>
              </p:txBody>
            </p:sp>
          </mc:Choice>
          <mc:Fallback xmlns="">
            <p:sp>
              <p:nvSpPr>
                <p:cNvPr id="43" name="CasellaDiTesto 42">
                  <a:extLst>
                    <a:ext uri="{FF2B5EF4-FFF2-40B4-BE49-F238E27FC236}">
                      <a16:creationId xmlns:a16="http://schemas.microsoft.com/office/drawing/2014/main" id="{24504863-5C50-25D4-85E6-3DE6B8447A86}"/>
                    </a:ext>
                  </a:extLst>
                </p:cNvPr>
                <p:cNvSpPr txBox="1">
                  <a:spLocks noRot="1" noChangeAspect="1" noMove="1" noResize="1" noEditPoints="1" noAdjustHandles="1" noChangeArrowheads="1" noChangeShapeType="1" noTextEdit="1"/>
                </p:cNvSpPr>
                <p:nvPr/>
              </p:nvSpPr>
              <p:spPr>
                <a:xfrm>
                  <a:off x="1251662" y="2293174"/>
                  <a:ext cx="477206" cy="276999"/>
                </a:xfrm>
                <a:prstGeom prst="rect">
                  <a:avLst/>
                </a:prstGeom>
                <a:blipFill>
                  <a:blip r:embed="rId10"/>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7313C609-3EEA-2DAF-BAFC-600945199F8F}"/>
                  </a:ext>
                </a:extLst>
              </p:cNvPr>
              <p:cNvSpPr txBox="1"/>
              <p:nvPr/>
            </p:nvSpPr>
            <p:spPr>
              <a:xfrm>
                <a:off x="687900" y="3554182"/>
                <a:ext cx="6928124" cy="338554"/>
              </a:xfrm>
              <a:prstGeom prst="rect">
                <a:avLst/>
              </a:prstGeom>
              <a:noFill/>
            </p:spPr>
            <p:txBody>
              <a:bodyPr wrap="square" rtlCol="0">
                <a:spAutoFit/>
              </a:bodyPr>
              <a:lstStyle/>
              <a:p>
                <a:r>
                  <a:rPr lang="it-IT" sz="1600" b="1" dirty="0" err="1"/>
                  <a:t>Ellipsoid</a:t>
                </a:r>
                <a:r>
                  <a:rPr lang="it-IT" sz="1600" dirty="0"/>
                  <a:t>: </a:t>
                </a:r>
                <a:r>
                  <a:rPr lang="en-US" sz="1600" i="1" dirty="0"/>
                  <a:t>error &lt; 4% (except emittance), </a:t>
                </a:r>
                <a14:m>
                  <m:oMath xmlns:m="http://schemas.openxmlformats.org/officeDocument/2006/math">
                    <m:r>
                      <a:rPr lang="it-IT" sz="1600" b="0" i="1" smtClean="0">
                        <a:latin typeface="Cambria Math" panose="02040503050406030204" pitchFamily="18" charset="0"/>
                      </a:rPr>
                      <m:t>∼</m:t>
                    </m:r>
                  </m:oMath>
                </a14:m>
                <a:r>
                  <a:rPr lang="en-US" sz="1600" i="1" dirty="0"/>
                  <a:t>1/40 execution time</a:t>
                </a:r>
              </a:p>
            </p:txBody>
          </p:sp>
        </mc:Choice>
        <mc:Fallback xmlns="">
          <p:sp>
            <p:nvSpPr>
              <p:cNvPr id="45" name="CasellaDiTesto 44">
                <a:extLst>
                  <a:ext uri="{FF2B5EF4-FFF2-40B4-BE49-F238E27FC236}">
                    <a16:creationId xmlns:a16="http://schemas.microsoft.com/office/drawing/2014/main" id="{7313C609-3EEA-2DAF-BAFC-600945199F8F}"/>
                  </a:ext>
                </a:extLst>
              </p:cNvPr>
              <p:cNvSpPr txBox="1">
                <a:spLocks noRot="1" noChangeAspect="1" noMove="1" noResize="1" noEditPoints="1" noAdjustHandles="1" noChangeArrowheads="1" noChangeShapeType="1" noTextEdit="1"/>
              </p:cNvSpPr>
              <p:nvPr/>
            </p:nvSpPr>
            <p:spPr>
              <a:xfrm>
                <a:off x="687900" y="3554182"/>
                <a:ext cx="6928124" cy="338554"/>
              </a:xfrm>
              <a:prstGeom prst="rect">
                <a:avLst/>
              </a:prstGeom>
              <a:blipFill>
                <a:blip r:embed="rId11"/>
                <a:stretch>
                  <a:fillRect l="-528" t="-5357" b="-21429"/>
                </a:stretch>
              </a:blipFill>
            </p:spPr>
            <p:txBody>
              <a:bodyPr/>
              <a:lstStyle/>
              <a:p>
                <a:r>
                  <a:rPr lang="en-US">
                    <a:noFill/>
                  </a:rPr>
                  <a:t> </a:t>
                </a:r>
              </a:p>
            </p:txBody>
          </p:sp>
        </mc:Fallback>
      </mc:AlternateContent>
      <p:grpSp>
        <p:nvGrpSpPr>
          <p:cNvPr id="50" name="Gruppo 49">
            <a:extLst>
              <a:ext uri="{FF2B5EF4-FFF2-40B4-BE49-F238E27FC236}">
                <a16:creationId xmlns:a16="http://schemas.microsoft.com/office/drawing/2014/main" id="{3B43BB48-B00F-EFD5-A388-30401667C8D0}"/>
              </a:ext>
            </a:extLst>
          </p:cNvPr>
          <p:cNvGrpSpPr/>
          <p:nvPr/>
        </p:nvGrpSpPr>
        <p:grpSpPr>
          <a:xfrm>
            <a:off x="7665441" y="1582474"/>
            <a:ext cx="4577358" cy="2273618"/>
            <a:chOff x="7750111" y="1802616"/>
            <a:chExt cx="4577358" cy="2273618"/>
          </a:xfrm>
        </p:grpSpPr>
        <p:pic>
          <p:nvPicPr>
            <p:cNvPr id="25" name="Immagine 24">
              <a:extLst>
                <a:ext uri="{FF2B5EF4-FFF2-40B4-BE49-F238E27FC236}">
                  <a16:creationId xmlns:a16="http://schemas.microsoft.com/office/drawing/2014/main" id="{74B53E1C-5CF4-7695-5774-A2304990051B}"/>
                </a:ext>
              </a:extLst>
            </p:cNvPr>
            <p:cNvPicPr>
              <a:picLocks noChangeAspect="1"/>
            </p:cNvPicPr>
            <p:nvPr/>
          </p:nvPicPr>
          <p:blipFill rotWithShape="1">
            <a:blip r:embed="rId12">
              <a:extLst>
                <a:ext uri="{28A0092B-C50C-407E-A947-70E740481C1C}">
                  <a14:useLocalDpi xmlns:a14="http://schemas.microsoft.com/office/drawing/2010/main" val="0"/>
                </a:ext>
              </a:extLst>
            </a:blip>
            <a:srcRect l="2635" t="9026" r="8102"/>
            <a:stretch/>
          </p:blipFill>
          <p:spPr>
            <a:xfrm>
              <a:off x="7809703" y="1802616"/>
              <a:ext cx="3021599" cy="1924723"/>
            </a:xfrm>
            <a:prstGeom prst="rect">
              <a:avLst/>
            </a:prstGeom>
          </p:spPr>
        </p:pic>
        <mc:AlternateContent xmlns:mc="http://schemas.openxmlformats.org/markup-compatibility/2006" xmlns:a14="http://schemas.microsoft.com/office/drawing/2010/main">
          <mc:Choice Requires="a14">
            <p:sp>
              <p:nvSpPr>
                <p:cNvPr id="46" name="CasellaDiTesto 45">
                  <a:extLst>
                    <a:ext uri="{FF2B5EF4-FFF2-40B4-BE49-F238E27FC236}">
                      <a16:creationId xmlns:a16="http://schemas.microsoft.com/office/drawing/2014/main" id="{9F6810BA-75CC-701F-30B2-EFD63FBCF07C}"/>
                    </a:ext>
                  </a:extLst>
                </p:cNvPr>
                <p:cNvSpPr txBox="1"/>
                <p:nvPr/>
              </p:nvSpPr>
              <p:spPr>
                <a:xfrm>
                  <a:off x="7750111" y="3737680"/>
                  <a:ext cx="4577358" cy="338554"/>
                </a:xfrm>
                <a:prstGeom prst="rect">
                  <a:avLst/>
                </a:prstGeom>
                <a:noFill/>
              </p:spPr>
              <p:txBody>
                <a:bodyPr wrap="square" rtlCol="0">
                  <a:spAutoFit/>
                </a:bodyPr>
                <a:lstStyle/>
                <a:p>
                  <a:r>
                    <a:rPr lang="it-IT" sz="1600" b="1" dirty="0"/>
                    <a:t>Multi-slice</a:t>
                  </a:r>
                  <a:r>
                    <a:rPr lang="it-IT" sz="1600" dirty="0"/>
                    <a:t>: </a:t>
                  </a:r>
                  <a:r>
                    <a:rPr lang="en-US" sz="1600" i="1" dirty="0"/>
                    <a:t>error &lt; 3% with </a:t>
                  </a:r>
                  <a14:m>
                    <m:oMath xmlns:m="http://schemas.openxmlformats.org/officeDocument/2006/math">
                      <m:r>
                        <a:rPr lang="it-IT" sz="1600" b="0" i="1" smtClean="0">
                          <a:latin typeface="Cambria Math" panose="02040503050406030204" pitchFamily="18" charset="0"/>
                        </a:rPr>
                        <m:t>∼</m:t>
                      </m:r>
                    </m:oMath>
                  </a14:m>
                  <a:r>
                    <a:rPr lang="en-US" sz="1600" i="1" dirty="0"/>
                    <a:t>1/6 execution time</a:t>
                  </a:r>
                </a:p>
              </p:txBody>
            </p:sp>
          </mc:Choice>
          <mc:Fallback xmlns="">
            <p:sp>
              <p:nvSpPr>
                <p:cNvPr id="46" name="CasellaDiTesto 45">
                  <a:extLst>
                    <a:ext uri="{FF2B5EF4-FFF2-40B4-BE49-F238E27FC236}">
                      <a16:creationId xmlns:a16="http://schemas.microsoft.com/office/drawing/2014/main" id="{9F6810BA-75CC-701F-30B2-EFD63FBCF07C}"/>
                    </a:ext>
                  </a:extLst>
                </p:cNvPr>
                <p:cNvSpPr txBox="1">
                  <a:spLocks noRot="1" noChangeAspect="1" noMove="1" noResize="1" noEditPoints="1" noAdjustHandles="1" noChangeArrowheads="1" noChangeShapeType="1" noTextEdit="1"/>
                </p:cNvSpPr>
                <p:nvPr/>
              </p:nvSpPr>
              <p:spPr>
                <a:xfrm>
                  <a:off x="7750111" y="3737680"/>
                  <a:ext cx="4577358" cy="338554"/>
                </a:xfrm>
                <a:prstGeom prst="rect">
                  <a:avLst/>
                </a:prstGeom>
                <a:blipFill>
                  <a:blip r:embed="rId13"/>
                  <a:stretch>
                    <a:fillRect l="-666" t="-5357" b="-21429"/>
                  </a:stretch>
                </a:blipFill>
              </p:spPr>
              <p:txBody>
                <a:bodyPr/>
                <a:lstStyle/>
                <a:p>
                  <a:r>
                    <a:rPr lang="en-US">
                      <a:noFill/>
                    </a:rPr>
                    <a:t> </a:t>
                  </a:r>
                </a:p>
              </p:txBody>
            </p:sp>
          </mc:Fallback>
        </mc:AlternateContent>
        <p:cxnSp>
          <p:nvCxnSpPr>
            <p:cNvPr id="47" name="Connettore 2 46">
              <a:extLst>
                <a:ext uri="{FF2B5EF4-FFF2-40B4-BE49-F238E27FC236}">
                  <a16:creationId xmlns:a16="http://schemas.microsoft.com/office/drawing/2014/main" id="{5E73B67D-7B7E-62E0-809A-9EA65CC89385}"/>
                </a:ext>
              </a:extLst>
            </p:cNvPr>
            <p:cNvCxnSpPr>
              <a:cxnSpLocks/>
            </p:cNvCxnSpPr>
            <p:nvPr/>
          </p:nvCxnSpPr>
          <p:spPr>
            <a:xfrm flipH="1">
              <a:off x="9772864" y="2966847"/>
              <a:ext cx="69199" cy="274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CasellaDiTesto 47">
                  <a:extLst>
                    <a:ext uri="{FF2B5EF4-FFF2-40B4-BE49-F238E27FC236}">
                      <a16:creationId xmlns:a16="http://schemas.microsoft.com/office/drawing/2014/main" id="{7307E742-8B8E-4E73-6BC7-5C716709744B}"/>
                    </a:ext>
                  </a:extLst>
                </p:cNvPr>
                <p:cNvSpPr txBox="1"/>
                <p:nvPr/>
              </p:nvSpPr>
              <p:spPr>
                <a:xfrm>
                  <a:off x="9635210" y="2689848"/>
                  <a:ext cx="477206" cy="276999"/>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1200" b="1" i="1" dirty="0" smtClean="0">
                                <a:latin typeface="Cambria Math" panose="02040503050406030204" pitchFamily="18" charset="0"/>
                              </a:rPr>
                            </m:ctrlPr>
                          </m:sSubPr>
                          <m:e>
                            <m:r>
                              <a:rPr lang="it-IT" sz="1200" b="1" i="1" dirty="0" smtClean="0">
                                <a:latin typeface="Cambria Math" panose="02040503050406030204" pitchFamily="18" charset="0"/>
                              </a:rPr>
                              <m:t>𝝐</m:t>
                            </m:r>
                          </m:e>
                          <m:sub>
                            <m:r>
                              <a:rPr lang="it-IT" sz="1200" b="1" i="1" dirty="0" smtClean="0">
                                <a:latin typeface="Cambria Math" panose="02040503050406030204" pitchFamily="18" charset="0"/>
                              </a:rPr>
                              <m:t>𝒏𝒙</m:t>
                            </m:r>
                          </m:sub>
                        </m:sSub>
                      </m:oMath>
                    </m:oMathPara>
                  </a14:m>
                  <a:endParaRPr lang="en-US" sz="1200" b="1" dirty="0"/>
                </a:p>
              </p:txBody>
            </p:sp>
          </mc:Choice>
          <mc:Fallback xmlns="">
            <p:sp>
              <p:nvSpPr>
                <p:cNvPr id="48" name="CasellaDiTesto 47">
                  <a:extLst>
                    <a:ext uri="{FF2B5EF4-FFF2-40B4-BE49-F238E27FC236}">
                      <a16:creationId xmlns:a16="http://schemas.microsoft.com/office/drawing/2014/main" id="{7307E742-8B8E-4E73-6BC7-5C716709744B}"/>
                    </a:ext>
                  </a:extLst>
                </p:cNvPr>
                <p:cNvSpPr txBox="1">
                  <a:spLocks noRot="1" noChangeAspect="1" noMove="1" noResize="1" noEditPoints="1" noAdjustHandles="1" noChangeArrowheads="1" noChangeShapeType="1" noTextEdit="1"/>
                </p:cNvSpPr>
                <p:nvPr/>
              </p:nvSpPr>
              <p:spPr>
                <a:xfrm>
                  <a:off x="9635210" y="2689848"/>
                  <a:ext cx="477206" cy="276999"/>
                </a:xfrm>
                <a:prstGeom prst="rect">
                  <a:avLst/>
                </a:prstGeom>
                <a:blipFill>
                  <a:blip r:embed="rId14"/>
                  <a:stretch>
                    <a:fillRect/>
                  </a:stretch>
                </a:blipFill>
                <a:ln>
                  <a:noFill/>
                </a:ln>
              </p:spPr>
              <p:txBody>
                <a:bodyPr/>
                <a:lstStyle/>
                <a:p>
                  <a:r>
                    <a:rPr lang="en-US">
                      <a:noFill/>
                    </a:rPr>
                    <a:t> </a:t>
                  </a:r>
                </a:p>
              </p:txBody>
            </p:sp>
          </mc:Fallback>
        </mc:AlternateContent>
      </p:grpSp>
      <p:sp>
        <p:nvSpPr>
          <p:cNvPr id="12" name="CasellaDiTesto 11">
            <a:extLst>
              <a:ext uri="{FF2B5EF4-FFF2-40B4-BE49-F238E27FC236}">
                <a16:creationId xmlns:a16="http://schemas.microsoft.com/office/drawing/2014/main" id="{DF05FEB7-705E-6049-93B7-DAD09C3ED475}"/>
              </a:ext>
            </a:extLst>
          </p:cNvPr>
          <p:cNvSpPr txBox="1"/>
          <p:nvPr/>
        </p:nvSpPr>
        <p:spPr>
          <a:xfrm>
            <a:off x="5353746" y="3905436"/>
            <a:ext cx="6053666" cy="369332"/>
          </a:xfrm>
          <a:prstGeom prst="rect">
            <a:avLst/>
          </a:prstGeom>
          <a:noFill/>
        </p:spPr>
        <p:txBody>
          <a:bodyPr wrap="square" rtlCol="0">
            <a:spAutoFit/>
          </a:bodyPr>
          <a:lstStyle/>
          <a:p>
            <a:r>
              <a:rPr lang="it-IT" b="1" dirty="0">
                <a:solidFill>
                  <a:schemeClr val="accent2"/>
                </a:solidFill>
              </a:rPr>
              <a:t>Wakefields</a:t>
            </a:r>
            <a:endParaRPr lang="en-US" b="1" dirty="0">
              <a:solidFill>
                <a:schemeClr val="accent2"/>
              </a:solidFill>
            </a:endParaRPr>
          </a:p>
        </p:txBody>
      </p:sp>
      <p:pic>
        <p:nvPicPr>
          <p:cNvPr id="49" name="Immagine 48">
            <a:extLst>
              <a:ext uri="{FF2B5EF4-FFF2-40B4-BE49-F238E27FC236}">
                <a16:creationId xmlns:a16="http://schemas.microsoft.com/office/drawing/2014/main" id="{AF2CF109-CF8B-6B9D-181B-D259D7909A8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47999" y="4022604"/>
            <a:ext cx="2854952" cy="2141214"/>
          </a:xfrm>
          <a:prstGeom prst="rect">
            <a:avLst/>
          </a:prstGeom>
        </p:spPr>
      </p:pic>
      <p:sp>
        <p:nvSpPr>
          <p:cNvPr id="11" name="CasellaDiTesto 10">
            <a:extLst>
              <a:ext uri="{FF2B5EF4-FFF2-40B4-BE49-F238E27FC236}">
                <a16:creationId xmlns:a16="http://schemas.microsoft.com/office/drawing/2014/main" id="{E1A640C2-A2D4-410F-F4E0-2857CBCB36B0}"/>
              </a:ext>
            </a:extLst>
          </p:cNvPr>
          <p:cNvSpPr txBox="1"/>
          <p:nvPr/>
        </p:nvSpPr>
        <p:spPr>
          <a:xfrm>
            <a:off x="5130798" y="1199370"/>
            <a:ext cx="6053666" cy="369332"/>
          </a:xfrm>
          <a:prstGeom prst="rect">
            <a:avLst/>
          </a:prstGeom>
          <a:noFill/>
        </p:spPr>
        <p:txBody>
          <a:bodyPr wrap="square" rtlCol="0">
            <a:spAutoFit/>
          </a:bodyPr>
          <a:lstStyle/>
          <a:p>
            <a:r>
              <a:rPr lang="it-IT" b="1" dirty="0">
                <a:solidFill>
                  <a:schemeClr val="accent2"/>
                </a:solidFill>
              </a:rPr>
              <a:t>Space </a:t>
            </a:r>
            <a:r>
              <a:rPr lang="it-IT" b="1" dirty="0" err="1">
                <a:solidFill>
                  <a:schemeClr val="accent2"/>
                </a:solidFill>
              </a:rPr>
              <a:t>charge</a:t>
            </a:r>
            <a:endParaRPr lang="en-US" b="1" dirty="0">
              <a:solidFill>
                <a:schemeClr val="accent2"/>
              </a:solidFill>
            </a:endParaRPr>
          </a:p>
        </p:txBody>
      </p:sp>
      <p:grpSp>
        <p:nvGrpSpPr>
          <p:cNvPr id="63" name="Gruppo 62">
            <a:extLst>
              <a:ext uri="{FF2B5EF4-FFF2-40B4-BE49-F238E27FC236}">
                <a16:creationId xmlns:a16="http://schemas.microsoft.com/office/drawing/2014/main" id="{415A42A9-4BDC-A83A-7F96-CD64A46A80A3}"/>
              </a:ext>
            </a:extLst>
          </p:cNvPr>
          <p:cNvGrpSpPr/>
          <p:nvPr/>
        </p:nvGrpSpPr>
        <p:grpSpPr>
          <a:xfrm>
            <a:off x="207010" y="963640"/>
            <a:ext cx="3789681" cy="611674"/>
            <a:chOff x="8001000" y="957290"/>
            <a:chExt cx="3789681" cy="611674"/>
          </a:xfrm>
        </p:grpSpPr>
        <p:grpSp>
          <p:nvGrpSpPr>
            <p:cNvPr id="59" name="Gruppo 58">
              <a:extLst>
                <a:ext uri="{FF2B5EF4-FFF2-40B4-BE49-F238E27FC236}">
                  <a16:creationId xmlns:a16="http://schemas.microsoft.com/office/drawing/2014/main" id="{ACE688A8-228B-E402-3EC7-17F58F2B969C}"/>
                </a:ext>
              </a:extLst>
            </p:cNvPr>
            <p:cNvGrpSpPr/>
            <p:nvPr/>
          </p:nvGrpSpPr>
          <p:grpSpPr>
            <a:xfrm>
              <a:off x="8102600" y="957290"/>
              <a:ext cx="3688081" cy="611674"/>
              <a:chOff x="8102600" y="957290"/>
              <a:chExt cx="3688081" cy="611674"/>
            </a:xfrm>
          </p:grpSpPr>
          <p:cxnSp>
            <p:nvCxnSpPr>
              <p:cNvPr id="54" name="Connettore diritto 53">
                <a:extLst>
                  <a:ext uri="{FF2B5EF4-FFF2-40B4-BE49-F238E27FC236}">
                    <a16:creationId xmlns:a16="http://schemas.microsoft.com/office/drawing/2014/main" id="{69466D01-DE5E-CEC4-917B-8D8E0108EB10}"/>
                  </a:ext>
                </a:extLst>
              </p:cNvPr>
              <p:cNvCxnSpPr>
                <a:cxnSpLocks/>
              </p:cNvCxnSpPr>
              <p:nvPr/>
            </p:nvCxnSpPr>
            <p:spPr>
              <a:xfrm>
                <a:off x="8102600" y="1130447"/>
                <a:ext cx="10255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71E99B67-F0F9-166E-C097-B0C0EB84237D}"/>
                  </a:ext>
                </a:extLst>
              </p:cNvPr>
              <p:cNvCxnSpPr>
                <a:cxnSpLocks/>
              </p:cNvCxnSpPr>
              <p:nvPr/>
            </p:nvCxnSpPr>
            <p:spPr>
              <a:xfrm>
                <a:off x="8102600" y="1399687"/>
                <a:ext cx="104775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CasellaDiTesto 55">
                <a:extLst>
                  <a:ext uri="{FF2B5EF4-FFF2-40B4-BE49-F238E27FC236}">
                    <a16:creationId xmlns:a16="http://schemas.microsoft.com/office/drawing/2014/main" id="{571902D7-3B06-031E-2121-CAC3E24D6BE9}"/>
                  </a:ext>
                </a:extLst>
              </p:cNvPr>
              <p:cNvSpPr txBox="1"/>
              <p:nvPr/>
            </p:nvSpPr>
            <p:spPr>
              <a:xfrm>
                <a:off x="9199880" y="957290"/>
                <a:ext cx="2590801" cy="338554"/>
              </a:xfrm>
              <a:prstGeom prst="rect">
                <a:avLst/>
              </a:prstGeom>
              <a:noFill/>
            </p:spPr>
            <p:txBody>
              <a:bodyPr wrap="square" rtlCol="0">
                <a:spAutoFit/>
              </a:bodyPr>
              <a:lstStyle/>
              <a:p>
                <a:r>
                  <a:rPr lang="it-IT" sz="1600" dirty="0"/>
                  <a:t>GPT-ASTRA-Theory</a:t>
                </a:r>
                <a:endParaRPr lang="en-US" sz="1600" dirty="0"/>
              </a:p>
            </p:txBody>
          </p:sp>
          <p:sp>
            <p:nvSpPr>
              <p:cNvPr id="57" name="CasellaDiTesto 56">
                <a:extLst>
                  <a:ext uri="{FF2B5EF4-FFF2-40B4-BE49-F238E27FC236}">
                    <a16:creationId xmlns:a16="http://schemas.microsoft.com/office/drawing/2014/main" id="{27C96F69-A16F-ED7C-DFF3-9E3F6E5144F1}"/>
                  </a:ext>
                </a:extLst>
              </p:cNvPr>
              <p:cNvSpPr txBox="1"/>
              <p:nvPr/>
            </p:nvSpPr>
            <p:spPr>
              <a:xfrm>
                <a:off x="9193930" y="1230410"/>
                <a:ext cx="2590801" cy="338554"/>
              </a:xfrm>
              <a:prstGeom prst="rect">
                <a:avLst/>
              </a:prstGeom>
              <a:noFill/>
            </p:spPr>
            <p:txBody>
              <a:bodyPr wrap="square" rtlCol="0">
                <a:spAutoFit/>
              </a:bodyPr>
              <a:lstStyle/>
              <a:p>
                <a:r>
                  <a:rPr lang="it-IT" sz="1600" dirty="0"/>
                  <a:t>MILES</a:t>
                </a:r>
                <a:endParaRPr lang="en-US" sz="1600" dirty="0"/>
              </a:p>
            </p:txBody>
          </p:sp>
        </p:grpSp>
        <p:sp>
          <p:nvSpPr>
            <p:cNvPr id="58" name="Rettangolo 57">
              <a:extLst>
                <a:ext uri="{FF2B5EF4-FFF2-40B4-BE49-F238E27FC236}">
                  <a16:creationId xmlns:a16="http://schemas.microsoft.com/office/drawing/2014/main" id="{1424B79D-0970-47EE-CC7F-E333C57C5F31}"/>
                </a:ext>
              </a:extLst>
            </p:cNvPr>
            <p:cNvSpPr/>
            <p:nvPr/>
          </p:nvSpPr>
          <p:spPr>
            <a:xfrm>
              <a:off x="8001000" y="957290"/>
              <a:ext cx="3237230" cy="58944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EEAF6EE1-5633-04DE-F77F-FF3EA67B8021}"/>
                  </a:ext>
                </a:extLst>
              </p:cNvPr>
              <p:cNvSpPr txBox="1"/>
              <p:nvPr/>
            </p:nvSpPr>
            <p:spPr>
              <a:xfrm>
                <a:off x="683924" y="6201558"/>
                <a:ext cx="6505678" cy="338554"/>
              </a:xfrm>
              <a:prstGeom prst="rect">
                <a:avLst/>
              </a:prstGeom>
              <a:solidFill>
                <a:schemeClr val="bg1"/>
              </a:solidFill>
              <a:ln>
                <a:noFill/>
              </a:ln>
            </p:spPr>
            <p:txBody>
              <a:bodyPr wrap="square" rtlCol="0">
                <a:spAutoFit/>
              </a:bodyPr>
              <a:lstStyle/>
              <a:p>
                <a:r>
                  <a:rPr lang="en-US" sz="1600" b="1" dirty="0"/>
                  <a:t>Wakefield matrix</a:t>
                </a:r>
                <a:r>
                  <a:rPr lang="en-US" sz="1600" dirty="0"/>
                  <a:t>: </a:t>
                </a:r>
                <a:r>
                  <a:rPr lang="en-US" sz="1600" i="1" dirty="0"/>
                  <a:t>error &lt; 2%, </a:t>
                </a:r>
                <a14:m>
                  <m:oMath xmlns:m="http://schemas.openxmlformats.org/officeDocument/2006/math">
                    <m:r>
                      <a:rPr lang="it-IT" sz="1600" b="0" i="1" smtClean="0">
                        <a:latin typeface="Cambria Math" panose="02040503050406030204" pitchFamily="18" charset="0"/>
                      </a:rPr>
                      <m:t>∼</m:t>
                    </m:r>
                  </m:oMath>
                </a14:m>
                <a:r>
                  <a:rPr lang="en-US" sz="1600" i="1" dirty="0"/>
                  <a:t>1/15 execution time</a:t>
                </a:r>
              </a:p>
            </p:txBody>
          </p:sp>
        </mc:Choice>
        <mc:Fallback xmlns="">
          <p:sp>
            <p:nvSpPr>
              <p:cNvPr id="4" name="CasellaDiTesto 3">
                <a:extLst>
                  <a:ext uri="{FF2B5EF4-FFF2-40B4-BE49-F238E27FC236}">
                    <a16:creationId xmlns:a16="http://schemas.microsoft.com/office/drawing/2014/main" id="{EEAF6EE1-5633-04DE-F77F-FF3EA67B8021}"/>
                  </a:ext>
                </a:extLst>
              </p:cNvPr>
              <p:cNvSpPr txBox="1">
                <a:spLocks noRot="1" noChangeAspect="1" noMove="1" noResize="1" noEditPoints="1" noAdjustHandles="1" noChangeArrowheads="1" noChangeShapeType="1" noTextEdit="1"/>
              </p:cNvSpPr>
              <p:nvPr/>
            </p:nvSpPr>
            <p:spPr>
              <a:xfrm>
                <a:off x="683924" y="6201558"/>
                <a:ext cx="6505678" cy="338554"/>
              </a:xfrm>
              <a:prstGeom prst="rect">
                <a:avLst/>
              </a:prstGeom>
              <a:blipFill>
                <a:blip r:embed="rId16"/>
                <a:stretch>
                  <a:fillRect l="-469" t="-5357" b="-2142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31657674"/>
      </p:ext>
    </p:extLst>
  </p:cSld>
  <p:clrMapOvr>
    <a:masterClrMapping/>
  </p:clrMapOvr>
</p:sld>
</file>

<file path=ppt/theme/theme1.xml><?xml version="1.0" encoding="utf-8"?>
<a:theme xmlns:a="http://schemas.openxmlformats.org/drawingml/2006/main" name="Bright Beams theme">
  <a:themeElements>
    <a:clrScheme name="CBB COLORS">
      <a:dk1>
        <a:srgbClr val="000000"/>
      </a:dk1>
      <a:lt1>
        <a:srgbClr val="FFFFFF"/>
      </a:lt1>
      <a:dk2>
        <a:srgbClr val="CBCBCB"/>
      </a:dk2>
      <a:lt2>
        <a:srgbClr val="E5E5E5"/>
      </a:lt2>
      <a:accent1>
        <a:srgbClr val="B31B1B"/>
      </a:accent1>
      <a:accent2>
        <a:srgbClr val="08657C"/>
      </a:accent2>
      <a:accent3>
        <a:srgbClr val="FE7E00"/>
      </a:accent3>
      <a:accent4>
        <a:srgbClr val="CB2A10"/>
      </a:accent4>
      <a:accent5>
        <a:srgbClr val="9D9583"/>
      </a:accent5>
      <a:accent6>
        <a:srgbClr val="CBCBCB"/>
      </a:accent6>
      <a:hlink>
        <a:srgbClr val="FE7E00"/>
      </a:hlink>
      <a:folHlink>
        <a:srgbClr val="CB2A10"/>
      </a:folHlink>
    </a:clrScheme>
    <a:fontScheme name="1_CesrTA_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esrTA_Re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esrTA_Re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esrTA_Re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esrTA_Re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esrTA_Re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esrTA_Re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ideTemp_16to9" id="{E16BDA77-B995-E740-BEAD-CFA7EAD27E0C}" vid="{9302349C-FF9F-3F46-9DE4-BC53EE1B2B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HG23_fullMaterial</Template>
  <TotalTime>6237</TotalTime>
  <Words>6749</Words>
  <Application>Microsoft Office PowerPoint</Application>
  <PresentationFormat>Widescreen</PresentationFormat>
  <Paragraphs>587</Paragraphs>
  <Slides>35</Slides>
  <Notes>30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35</vt:i4>
      </vt:variant>
    </vt:vector>
  </HeadingPairs>
  <TitlesOfParts>
    <vt:vector size="43" baseType="lpstr">
      <vt:lpstr>Arial</vt:lpstr>
      <vt:lpstr>Bahnschrift Condensed</vt:lpstr>
      <vt:lpstr>Calibri</vt:lpstr>
      <vt:lpstr>Cambria Math</vt:lpstr>
      <vt:lpstr>CMR10</vt:lpstr>
      <vt:lpstr>Times New Roman</vt:lpstr>
      <vt:lpstr>Wingdings</vt:lpstr>
      <vt:lpstr>Bright Beams theme</vt:lpstr>
      <vt:lpstr>Fast Modeling of Self-induced Field Effects in High Gradient Linacs</vt:lpstr>
      <vt:lpstr>Outline</vt:lpstr>
      <vt:lpstr>Cryogenic RF Initiatives</vt:lpstr>
      <vt:lpstr>Cryogenic RF Initiatives</vt:lpstr>
      <vt:lpstr>Beam Physics Challenges</vt:lpstr>
      <vt:lpstr>The Code MILES</vt:lpstr>
      <vt:lpstr>Modeling Space Charge Forces</vt:lpstr>
      <vt:lpstr>Modeling Wakefield Effects</vt:lpstr>
      <vt:lpstr>Model Validation</vt:lpstr>
      <vt:lpstr>Presentazione standard di PowerPoint</vt:lpstr>
      <vt:lpstr>Injection in a Linac Booster - WP</vt:lpstr>
      <vt:lpstr>Beam Based Alignment (BBA)</vt:lpstr>
      <vt:lpstr>Long-range BBU in the C^3 Linac</vt:lpstr>
      <vt:lpstr>Long-range BBU in the C^3 Linac (2)</vt:lpstr>
      <vt:lpstr>More Applications</vt:lpstr>
      <vt:lpstr>Conclusions</vt:lpstr>
      <vt:lpstr>Acknowledgements</vt:lpstr>
      <vt:lpstr>Ellipsoidal Space Charge</vt:lpstr>
      <vt:lpstr>Ellipsoidal Space Charge (2)</vt:lpstr>
      <vt:lpstr>Suggestions from HOMDYN</vt:lpstr>
      <vt:lpstr>From HOMDYN to MILES</vt:lpstr>
      <vt:lpstr>Emittance Dynamics - Comparison</vt:lpstr>
      <vt:lpstr>Set of Cylindrical Slices</vt:lpstr>
      <vt:lpstr>Wakefields in the 3π/4 Structures</vt:lpstr>
      <vt:lpstr>Modeling Space Charge Forces (2)</vt:lpstr>
      <vt:lpstr>COMB Beams</vt:lpstr>
      <vt:lpstr>Motivation: Unique Beam Physics</vt:lpstr>
      <vt:lpstr>Beam Brightness</vt:lpstr>
      <vt:lpstr>Presentazione standard di PowerPoint</vt:lpstr>
      <vt:lpstr>Collective Effects in Linacs</vt:lpstr>
      <vt:lpstr>Modeling Space Charge Forces</vt:lpstr>
      <vt:lpstr>Modeling Space Charge Forces (2)</vt:lpstr>
      <vt:lpstr>Modeling Wakefield Effects (2)</vt:lpstr>
      <vt:lpstr>Long-range BBU in the C^3 Linac (2)</vt:lpstr>
      <vt:lpstr>Long-range BBU in the C^3 Linac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MODELING OF SELF-INDUCED FIELD EFFECTS IN HIGH GRADIENT LINACS</dc:title>
  <dc:creator>Fabio Bosco</dc:creator>
  <cp:lastModifiedBy>Fabio Bosco</cp:lastModifiedBy>
  <cp:revision>104</cp:revision>
  <dcterms:created xsi:type="dcterms:W3CDTF">2023-09-13T19:30:32Z</dcterms:created>
  <dcterms:modified xsi:type="dcterms:W3CDTF">2023-10-13T22:31:37Z</dcterms:modified>
</cp:coreProperties>
</file>