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65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87" autoAdjust="0"/>
    <p:restoredTop sz="94660"/>
  </p:normalViewPr>
  <p:slideViewPr>
    <p:cSldViewPr snapToGrid="0">
      <p:cViewPr>
        <p:scale>
          <a:sx n="25" d="100"/>
          <a:sy n="25" d="100"/>
        </p:scale>
        <p:origin x="2556" y="24"/>
      </p:cViewPr>
      <p:guideLst>
        <p:guide orient="horz" pos="13482"/>
        <p:guide pos="65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zh-CN" altLang="en-US"/>
              <a:t>单击此处编辑母版标题样式</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AFE7118-55DE-4CC2-B9F1-4A1D64DD6F28}" type="datetimeFigureOut">
              <a:rPr lang="zh-CN" altLang="en-US" smtClean="0"/>
              <a:t>2023/10/12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B79B02-0D3C-4070-A73F-DCE3E55276D1}" type="slidenum">
              <a:rPr lang="zh-CN" altLang="en-US" smtClean="0"/>
              <a:t>‹#›</a:t>
            </a:fld>
            <a:endParaRPr lang="zh-CN" altLang="en-US"/>
          </a:p>
        </p:txBody>
      </p:sp>
    </p:spTree>
    <p:extLst>
      <p:ext uri="{BB962C8B-B14F-4D97-AF65-F5344CB8AC3E}">
        <p14:creationId xmlns:p14="http://schemas.microsoft.com/office/powerpoint/2010/main" val="341231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AFE7118-55DE-4CC2-B9F1-4A1D64DD6F28}" type="datetimeFigureOut">
              <a:rPr lang="zh-CN" altLang="en-US" smtClean="0"/>
              <a:t>2023/10/12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B79B02-0D3C-4070-A73F-DCE3E55276D1}" type="slidenum">
              <a:rPr lang="zh-CN" altLang="en-US" smtClean="0"/>
              <a:t>‹#›</a:t>
            </a:fld>
            <a:endParaRPr lang="zh-CN" altLang="en-US"/>
          </a:p>
        </p:txBody>
      </p:sp>
    </p:spTree>
    <p:extLst>
      <p:ext uri="{BB962C8B-B14F-4D97-AF65-F5344CB8AC3E}">
        <p14:creationId xmlns:p14="http://schemas.microsoft.com/office/powerpoint/2010/main" val="3275398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AFE7118-55DE-4CC2-B9F1-4A1D64DD6F28}" type="datetimeFigureOut">
              <a:rPr lang="zh-CN" altLang="en-US" smtClean="0"/>
              <a:t>2023/10/12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B79B02-0D3C-4070-A73F-DCE3E55276D1}" type="slidenum">
              <a:rPr lang="zh-CN" altLang="en-US" smtClean="0"/>
              <a:t>‹#›</a:t>
            </a:fld>
            <a:endParaRPr lang="zh-CN" altLang="en-US"/>
          </a:p>
        </p:txBody>
      </p:sp>
    </p:spTree>
    <p:extLst>
      <p:ext uri="{BB962C8B-B14F-4D97-AF65-F5344CB8AC3E}">
        <p14:creationId xmlns:p14="http://schemas.microsoft.com/office/powerpoint/2010/main" val="34689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AFE7118-55DE-4CC2-B9F1-4A1D64DD6F28}" type="datetimeFigureOut">
              <a:rPr lang="zh-CN" altLang="en-US" smtClean="0"/>
              <a:t>2023/10/12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B79B02-0D3C-4070-A73F-DCE3E55276D1}" type="slidenum">
              <a:rPr lang="zh-CN" altLang="en-US" smtClean="0"/>
              <a:t>‹#›</a:t>
            </a:fld>
            <a:endParaRPr lang="zh-CN" altLang="en-US"/>
          </a:p>
        </p:txBody>
      </p:sp>
    </p:spTree>
    <p:extLst>
      <p:ext uri="{BB962C8B-B14F-4D97-AF65-F5344CB8AC3E}">
        <p14:creationId xmlns:p14="http://schemas.microsoft.com/office/powerpoint/2010/main" val="258375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zh-CN" altLang="en-US"/>
              <a:t>单击此处编辑母版标题样式</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AFE7118-55DE-4CC2-B9F1-4A1D64DD6F28}" type="datetimeFigureOut">
              <a:rPr lang="zh-CN" altLang="en-US" smtClean="0"/>
              <a:t>2023/10/12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B79B02-0D3C-4070-A73F-DCE3E55276D1}" type="slidenum">
              <a:rPr lang="zh-CN" altLang="en-US" smtClean="0"/>
              <a:t>‹#›</a:t>
            </a:fld>
            <a:endParaRPr lang="zh-CN" altLang="en-US"/>
          </a:p>
        </p:txBody>
      </p:sp>
    </p:spTree>
    <p:extLst>
      <p:ext uri="{BB962C8B-B14F-4D97-AF65-F5344CB8AC3E}">
        <p14:creationId xmlns:p14="http://schemas.microsoft.com/office/powerpoint/2010/main" val="79729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8AFE7118-55DE-4CC2-B9F1-4A1D64DD6F28}" type="datetimeFigureOut">
              <a:rPr lang="zh-CN" altLang="en-US" smtClean="0"/>
              <a:t>2023/10/12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2B79B02-0D3C-4070-A73F-DCE3E55276D1}" type="slidenum">
              <a:rPr lang="zh-CN" altLang="en-US" smtClean="0"/>
              <a:t>‹#›</a:t>
            </a:fld>
            <a:endParaRPr lang="zh-CN" altLang="en-US"/>
          </a:p>
        </p:txBody>
      </p:sp>
    </p:spTree>
    <p:extLst>
      <p:ext uri="{BB962C8B-B14F-4D97-AF65-F5344CB8AC3E}">
        <p14:creationId xmlns:p14="http://schemas.microsoft.com/office/powerpoint/2010/main" val="415664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CN" altLang="en-US"/>
              <a:t>单击此处编辑母版文本样式</a:t>
            </a:r>
          </a:p>
        </p:txBody>
      </p:sp>
      <p:sp>
        <p:nvSpPr>
          <p:cNvPr id="4" name="Content Placeholder 3"/>
          <p:cNvSpPr>
            <a:spLocks noGrp="1"/>
          </p:cNvSpPr>
          <p:nvPr>
            <p:ph sz="half" idx="2"/>
          </p:nvPr>
        </p:nvSpPr>
        <p:spPr>
          <a:xfrm>
            <a:off x="2085368" y="15635264"/>
            <a:ext cx="12807832" cy="2299711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CN" altLang="en-US"/>
              <a:t>单击此处编辑母版文本样式</a:t>
            </a:r>
          </a:p>
        </p:txBody>
      </p:sp>
      <p:sp>
        <p:nvSpPr>
          <p:cNvPr id="6" name="Content Placeholder 5"/>
          <p:cNvSpPr>
            <a:spLocks noGrp="1"/>
          </p:cNvSpPr>
          <p:nvPr>
            <p:ph sz="quarter" idx="4"/>
          </p:nvPr>
        </p:nvSpPr>
        <p:spPr>
          <a:xfrm>
            <a:off x="15326828" y="15635264"/>
            <a:ext cx="12870909" cy="2299711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8AFE7118-55DE-4CC2-B9F1-4A1D64DD6F28}" type="datetimeFigureOut">
              <a:rPr lang="zh-CN" altLang="en-US" smtClean="0"/>
              <a:t>2023/10/12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2B79B02-0D3C-4070-A73F-DCE3E55276D1}" type="slidenum">
              <a:rPr lang="zh-CN" altLang="en-US" smtClean="0"/>
              <a:t>‹#›</a:t>
            </a:fld>
            <a:endParaRPr lang="zh-CN" altLang="en-US"/>
          </a:p>
        </p:txBody>
      </p:sp>
    </p:spTree>
    <p:extLst>
      <p:ext uri="{BB962C8B-B14F-4D97-AF65-F5344CB8AC3E}">
        <p14:creationId xmlns:p14="http://schemas.microsoft.com/office/powerpoint/2010/main" val="2144335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AFE7118-55DE-4CC2-B9F1-4A1D64DD6F28}" type="datetimeFigureOut">
              <a:rPr lang="zh-CN" altLang="en-US" smtClean="0"/>
              <a:t>2023/10/12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2B79B02-0D3C-4070-A73F-DCE3E55276D1}" type="slidenum">
              <a:rPr lang="zh-CN" altLang="en-US" smtClean="0"/>
              <a:t>‹#›</a:t>
            </a:fld>
            <a:endParaRPr lang="zh-CN" altLang="en-US"/>
          </a:p>
        </p:txBody>
      </p:sp>
    </p:spTree>
    <p:extLst>
      <p:ext uri="{BB962C8B-B14F-4D97-AF65-F5344CB8AC3E}">
        <p14:creationId xmlns:p14="http://schemas.microsoft.com/office/powerpoint/2010/main" val="4006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E7118-55DE-4CC2-B9F1-4A1D64DD6F28}" type="datetimeFigureOut">
              <a:rPr lang="zh-CN" altLang="en-US" smtClean="0"/>
              <a:t>2023/10/12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2B79B02-0D3C-4070-A73F-DCE3E55276D1}" type="slidenum">
              <a:rPr lang="zh-CN" altLang="en-US" smtClean="0"/>
              <a:t>‹#›</a:t>
            </a:fld>
            <a:endParaRPr lang="zh-CN" altLang="en-US"/>
          </a:p>
        </p:txBody>
      </p:sp>
    </p:spTree>
    <p:extLst>
      <p:ext uri="{BB962C8B-B14F-4D97-AF65-F5344CB8AC3E}">
        <p14:creationId xmlns:p14="http://schemas.microsoft.com/office/powerpoint/2010/main" val="103876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CN" altLang="en-US"/>
              <a:t>单击此处编辑母版标题样式</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AFE7118-55DE-4CC2-B9F1-4A1D64DD6F28}" type="datetimeFigureOut">
              <a:rPr lang="zh-CN" altLang="en-US" smtClean="0"/>
              <a:t>2023/10/12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2B79B02-0D3C-4070-A73F-DCE3E55276D1}" type="slidenum">
              <a:rPr lang="zh-CN" altLang="en-US" smtClean="0"/>
              <a:t>‹#›</a:t>
            </a:fld>
            <a:endParaRPr lang="zh-CN" altLang="en-US"/>
          </a:p>
        </p:txBody>
      </p:sp>
    </p:spTree>
    <p:extLst>
      <p:ext uri="{BB962C8B-B14F-4D97-AF65-F5344CB8AC3E}">
        <p14:creationId xmlns:p14="http://schemas.microsoft.com/office/powerpoint/2010/main" val="47882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zh-CN" altLang="en-US"/>
              <a:t>单击图标添加图片</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AFE7118-55DE-4CC2-B9F1-4A1D64DD6F28}" type="datetimeFigureOut">
              <a:rPr lang="zh-CN" altLang="en-US" smtClean="0"/>
              <a:t>2023/10/12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2B79B02-0D3C-4070-A73F-DCE3E55276D1}" type="slidenum">
              <a:rPr lang="zh-CN" altLang="en-US" smtClean="0"/>
              <a:t>‹#›</a:t>
            </a:fld>
            <a:endParaRPr lang="zh-CN" altLang="en-US"/>
          </a:p>
        </p:txBody>
      </p:sp>
    </p:spTree>
    <p:extLst>
      <p:ext uri="{BB962C8B-B14F-4D97-AF65-F5344CB8AC3E}">
        <p14:creationId xmlns:p14="http://schemas.microsoft.com/office/powerpoint/2010/main" val="129637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8AFE7118-55DE-4CC2-B9F1-4A1D64DD6F28}" type="datetimeFigureOut">
              <a:rPr lang="zh-CN" altLang="en-US" smtClean="0"/>
              <a:t>2023/10/12</a:t>
            </a:fld>
            <a:endParaRPr lang="zh-CN"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32B79B02-0D3C-4070-A73F-DCE3E55276D1}" type="slidenum">
              <a:rPr lang="zh-CN" altLang="en-US" smtClean="0"/>
              <a:t>‹#›</a:t>
            </a:fld>
            <a:endParaRPr lang="zh-CN" altLang="en-US"/>
          </a:p>
        </p:txBody>
      </p:sp>
    </p:spTree>
    <p:extLst>
      <p:ext uri="{BB962C8B-B14F-4D97-AF65-F5344CB8AC3E}">
        <p14:creationId xmlns:p14="http://schemas.microsoft.com/office/powerpoint/2010/main" val="17664121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a16="http://schemas.microsoft.com/office/drawing/2014/main" id="{7C0F29B5-652F-BE29-12B9-79DC04BB2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1666" y="31878640"/>
            <a:ext cx="11502000" cy="4128441"/>
          </a:xfrm>
          <a:prstGeom prst="rect">
            <a:avLst/>
          </a:prstGeom>
        </p:spPr>
      </p:pic>
      <p:sp>
        <p:nvSpPr>
          <p:cNvPr id="62" name="矩形 61">
            <a:extLst>
              <a:ext uri="{FF2B5EF4-FFF2-40B4-BE49-F238E27FC236}">
                <a16:creationId xmlns:a16="http://schemas.microsoft.com/office/drawing/2014/main" id="{362C481C-969D-2F71-8EB6-57EB4E35DE20}"/>
              </a:ext>
            </a:extLst>
          </p:cNvPr>
          <p:cNvSpPr/>
          <p:nvPr/>
        </p:nvSpPr>
        <p:spPr>
          <a:xfrm>
            <a:off x="156197" y="-30369"/>
            <a:ext cx="29962821" cy="4087392"/>
          </a:xfrm>
          <a:prstGeom prst="rect">
            <a:avLst/>
          </a:prstGeom>
          <a:solidFill>
            <a:srgbClr val="145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7" name="文本框 6">
            <a:extLst>
              <a:ext uri="{FF2B5EF4-FFF2-40B4-BE49-F238E27FC236}">
                <a16:creationId xmlns:a16="http://schemas.microsoft.com/office/drawing/2014/main" id="{286392D8-7AAC-249A-FF20-B2CE2ABD794F}"/>
              </a:ext>
            </a:extLst>
          </p:cNvPr>
          <p:cNvSpPr txBox="1"/>
          <p:nvPr/>
        </p:nvSpPr>
        <p:spPr>
          <a:xfrm>
            <a:off x="2803784" y="351754"/>
            <a:ext cx="24662519" cy="1015663"/>
          </a:xfrm>
          <a:prstGeom prst="rect">
            <a:avLst/>
          </a:prstGeom>
          <a:noFill/>
          <a:effectLst>
            <a:outerShdw blurRad="50800" dist="38100" algn="l" rotWithShape="0">
              <a:prstClr val="black">
                <a:alpha val="40000"/>
              </a:prstClr>
            </a:outerShdw>
          </a:effectLst>
        </p:spPr>
        <p:txBody>
          <a:bodyPr wrap="square">
            <a:spAutoFit/>
          </a:bodyPr>
          <a:lstStyle/>
          <a:p>
            <a:pPr algn="ctr"/>
            <a:r>
              <a:rPr lang="en-US" altLang="zh-CN" sz="6000" b="1" dirty="0">
                <a:solidFill>
                  <a:schemeClr val="bg1"/>
                </a:solidFill>
                <a:effectLst>
                  <a:outerShdw blurRad="203200" dist="38100" dir="18900000" algn="bl" rotWithShape="0">
                    <a:schemeClr val="tx1"/>
                  </a:outerShdw>
                </a:effectLst>
                <a:latin typeface="微软雅黑" panose="020B0503020204020204" pitchFamily="34" charset="-122"/>
                <a:ea typeface="微软雅黑" panose="020B0503020204020204" pitchFamily="34" charset="-122"/>
              </a:rPr>
              <a:t>The design of a dual-mode transverse deflecting structure</a:t>
            </a:r>
            <a:endParaRPr lang="zh-CN" altLang="zh-CN" sz="6000" b="1" dirty="0">
              <a:solidFill>
                <a:schemeClr val="bg1"/>
              </a:solidFill>
              <a:effectLst>
                <a:outerShdw blurRad="203200" dist="38100" dir="18900000" algn="bl" rotWithShape="0">
                  <a:schemeClr val="tx1"/>
                </a:outerShdw>
              </a:effectLst>
              <a:latin typeface="微软雅黑" panose="020B0503020204020204" pitchFamily="34" charset="-122"/>
              <a:ea typeface="微软雅黑" panose="020B0503020204020204" pitchFamily="34" charset="-122"/>
            </a:endParaRPr>
          </a:p>
        </p:txBody>
      </p:sp>
      <p:grpSp>
        <p:nvGrpSpPr>
          <p:cNvPr id="21" name="组合 20">
            <a:extLst>
              <a:ext uri="{FF2B5EF4-FFF2-40B4-BE49-F238E27FC236}">
                <a16:creationId xmlns:a16="http://schemas.microsoft.com/office/drawing/2014/main" id="{D9A9E17B-A3D5-B86F-840F-401ED0CF0A94}"/>
              </a:ext>
            </a:extLst>
          </p:cNvPr>
          <p:cNvGrpSpPr/>
          <p:nvPr/>
        </p:nvGrpSpPr>
        <p:grpSpPr>
          <a:xfrm>
            <a:off x="6047071" y="1574937"/>
            <a:ext cx="18175947" cy="2231637"/>
            <a:chOff x="2599854" y="524661"/>
            <a:chExt cx="3507624" cy="603865"/>
          </a:xfrm>
        </p:grpSpPr>
        <p:sp>
          <p:nvSpPr>
            <p:cNvPr id="8" name="文本框 7">
              <a:extLst>
                <a:ext uri="{FF2B5EF4-FFF2-40B4-BE49-F238E27FC236}">
                  <a16:creationId xmlns:a16="http://schemas.microsoft.com/office/drawing/2014/main" id="{D3D2B579-87CB-016B-DF8D-6547A222D7C6}"/>
                </a:ext>
              </a:extLst>
            </p:cNvPr>
            <p:cNvSpPr txBox="1"/>
            <p:nvPr/>
          </p:nvSpPr>
          <p:spPr>
            <a:xfrm>
              <a:off x="2599854" y="524661"/>
              <a:ext cx="3507624" cy="603865"/>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altLang="zh-CN" sz="4751" b="1" dirty="0">
                  <a:solidFill>
                    <a:schemeClr val="bg1"/>
                  </a:solidFill>
                  <a:effectLst>
                    <a:outerShdw blurRad="50800" dist="38100" algn="l" rotWithShape="0">
                      <a:prstClr val="black"/>
                    </a:outerShdw>
                  </a:effectLst>
                </a:rPr>
                <a:t>Hanyu Gong, </a:t>
              </a:r>
              <a:r>
                <a:rPr lang="en-US" altLang="zh-CN" sz="4751" b="1" dirty="0" err="1">
                  <a:solidFill>
                    <a:schemeClr val="bg1"/>
                  </a:solidFill>
                  <a:effectLst>
                    <a:outerShdw blurRad="50800" dist="38100" algn="l" rotWithShape="0">
                      <a:prstClr val="black"/>
                    </a:outerShdw>
                  </a:effectLst>
                </a:rPr>
                <a:t>Wencheng</a:t>
              </a:r>
              <a:r>
                <a:rPr lang="en-US" altLang="zh-CN" sz="4751" b="1" dirty="0">
                  <a:solidFill>
                    <a:schemeClr val="bg1"/>
                  </a:solidFill>
                  <a:effectLst>
                    <a:outerShdw blurRad="50800" dist="38100" algn="l" rotWithShape="0">
                      <a:prstClr val="black"/>
                    </a:outerShdw>
                  </a:effectLst>
                </a:rPr>
                <a:t> Fang, </a:t>
              </a:r>
              <a:r>
                <a:rPr lang="en-US" altLang="zh-CN" sz="4751" b="1" dirty="0" err="1">
                  <a:solidFill>
                    <a:schemeClr val="bg1"/>
                  </a:solidFill>
                  <a:effectLst>
                    <a:outerShdw blurRad="50800" dist="38100" algn="l" rotWithShape="0">
                      <a:prstClr val="black"/>
                    </a:outerShdw>
                  </a:effectLst>
                </a:rPr>
                <a:t>Jianhao</a:t>
              </a:r>
              <a:r>
                <a:rPr lang="en-US" altLang="zh-CN" sz="4751" b="1" dirty="0">
                  <a:solidFill>
                    <a:schemeClr val="bg1"/>
                  </a:solidFill>
                  <a:effectLst>
                    <a:outerShdw blurRad="50800" dist="38100" algn="l" rotWithShape="0">
                      <a:prstClr val="black"/>
                    </a:outerShdw>
                  </a:effectLst>
                </a:rPr>
                <a:t> Tan, Cheng Wang, </a:t>
              </a:r>
              <a:r>
                <a:rPr lang="en-US" altLang="zh-CN" sz="4751" b="1" dirty="0" err="1">
                  <a:solidFill>
                    <a:schemeClr val="bg1"/>
                  </a:solidFill>
                  <a:effectLst>
                    <a:outerShdw blurRad="50800" dist="38100" algn="l" rotWithShape="0">
                      <a:prstClr val="black"/>
                    </a:outerShdw>
                  </a:effectLst>
                </a:rPr>
                <a:t>Zhentang</a:t>
              </a:r>
              <a:r>
                <a:rPr lang="en-US" altLang="zh-CN" sz="4751" b="1" dirty="0">
                  <a:solidFill>
                    <a:schemeClr val="bg1"/>
                  </a:solidFill>
                  <a:effectLst>
                    <a:outerShdw blurRad="50800" dist="38100" algn="l" rotWithShape="0">
                      <a:prstClr val="black"/>
                    </a:outerShdw>
                  </a:effectLst>
                </a:rPr>
                <a:t> Zhao</a:t>
              </a:r>
            </a:p>
            <a:p>
              <a:pPr algn="ctr"/>
              <a:r>
                <a:rPr lang="en-US" altLang="zh-CN" sz="4751" b="1" dirty="0">
                  <a:solidFill>
                    <a:schemeClr val="bg1"/>
                  </a:solidFill>
                  <a:effectLst>
                    <a:outerShdw blurRad="50800" dist="38100" algn="l" rotWithShape="0">
                      <a:prstClr val="black"/>
                    </a:outerShdw>
                  </a:effectLst>
                </a:rPr>
                <a:t>gonghanyu@sinap.ac.cn; fangwc@sari.ac.cn;</a:t>
              </a:r>
              <a:r>
                <a:rPr lang="en-US" altLang="zh-CN" sz="4400" b="1" dirty="0">
                  <a:solidFill>
                    <a:schemeClr val="bg1"/>
                  </a:solidFill>
                  <a:effectLst>
                    <a:outerShdw blurRad="50800" dist="38100" algn="l" rotWithShape="0">
                      <a:prstClr val="black"/>
                    </a:outerShdw>
                  </a:effectLst>
                </a:rPr>
                <a:t> tanjh@sari.ac.cn; wangc@sari.ac.cn; zhaozhengtang@sinap.ac.cn </a:t>
              </a:r>
              <a:endParaRPr lang="zh-CN" altLang="en-US" sz="4751" b="1" dirty="0">
                <a:solidFill>
                  <a:schemeClr val="bg1"/>
                </a:solidFill>
                <a:effectLst>
                  <a:outerShdw blurRad="50800" dist="38100" algn="l" rotWithShape="0">
                    <a:prstClr val="black"/>
                  </a:outerShdw>
                </a:effectLst>
              </a:endParaRPr>
            </a:p>
          </p:txBody>
        </p:sp>
        <p:pic>
          <p:nvPicPr>
            <p:cNvPr id="20" name="图形 19" descr="信封 纯色填充">
              <a:extLst>
                <a:ext uri="{FF2B5EF4-FFF2-40B4-BE49-F238E27FC236}">
                  <a16:creationId xmlns:a16="http://schemas.microsoft.com/office/drawing/2014/main" id="{ABC3E676-A00D-D8CB-33EC-8F996A02CA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1876" y="766659"/>
              <a:ext cx="141813" cy="194986"/>
            </a:xfrm>
            <a:prstGeom prst="rect">
              <a:avLst/>
            </a:prstGeom>
          </p:spPr>
        </p:pic>
      </p:grpSp>
      <p:grpSp>
        <p:nvGrpSpPr>
          <p:cNvPr id="28" name="组合 27">
            <a:extLst>
              <a:ext uri="{FF2B5EF4-FFF2-40B4-BE49-F238E27FC236}">
                <a16:creationId xmlns:a16="http://schemas.microsoft.com/office/drawing/2014/main" id="{561F7916-E221-574D-379B-AA2CF0C62AAA}"/>
              </a:ext>
            </a:extLst>
          </p:cNvPr>
          <p:cNvGrpSpPr/>
          <p:nvPr/>
        </p:nvGrpSpPr>
        <p:grpSpPr>
          <a:xfrm>
            <a:off x="488707" y="4426209"/>
            <a:ext cx="29393551" cy="4049830"/>
            <a:chOff x="105421" y="1007805"/>
            <a:chExt cx="2865853" cy="1038171"/>
          </a:xfrm>
        </p:grpSpPr>
        <p:grpSp>
          <p:nvGrpSpPr>
            <p:cNvPr id="27" name="组合 26">
              <a:extLst>
                <a:ext uri="{FF2B5EF4-FFF2-40B4-BE49-F238E27FC236}">
                  <a16:creationId xmlns:a16="http://schemas.microsoft.com/office/drawing/2014/main" id="{87D6F03C-7260-C1E7-C118-532E4DA1A89C}"/>
                </a:ext>
              </a:extLst>
            </p:cNvPr>
            <p:cNvGrpSpPr/>
            <p:nvPr/>
          </p:nvGrpSpPr>
          <p:grpSpPr>
            <a:xfrm>
              <a:off x="105421" y="1026796"/>
              <a:ext cx="2865853" cy="1019180"/>
              <a:chOff x="105421" y="1026796"/>
              <a:chExt cx="2865853" cy="1019180"/>
            </a:xfrm>
          </p:grpSpPr>
          <p:sp>
            <p:nvSpPr>
              <p:cNvPr id="25" name="矩形 24">
                <a:extLst>
                  <a:ext uri="{FF2B5EF4-FFF2-40B4-BE49-F238E27FC236}">
                    <a16:creationId xmlns:a16="http://schemas.microsoft.com/office/drawing/2014/main" id="{7A377DA7-FC5B-6BEB-C2EB-A35FF1E988EF}"/>
                  </a:ext>
                </a:extLst>
              </p:cNvPr>
              <p:cNvSpPr/>
              <p:nvPr/>
            </p:nvSpPr>
            <p:spPr>
              <a:xfrm>
                <a:off x="105421" y="1026796"/>
                <a:ext cx="2865853" cy="19636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4355" b="1" dirty="0">
                    <a:solidFill>
                      <a:schemeClr val="tx1"/>
                    </a:solidFill>
                  </a:rPr>
                  <a:t>INTRODUCTION</a:t>
                </a:r>
                <a:endParaRPr lang="zh-CN" altLang="en-US" sz="4355" b="1" dirty="0">
                  <a:solidFill>
                    <a:schemeClr val="tx1"/>
                  </a:solidFill>
                </a:endParaRPr>
              </a:p>
            </p:txBody>
          </p:sp>
          <p:sp>
            <p:nvSpPr>
              <p:cNvPr id="26" name="矩形 25">
                <a:extLst>
                  <a:ext uri="{FF2B5EF4-FFF2-40B4-BE49-F238E27FC236}">
                    <a16:creationId xmlns:a16="http://schemas.microsoft.com/office/drawing/2014/main" id="{C7C9850C-7A14-A71C-417F-12E526F61763}"/>
                  </a:ext>
                </a:extLst>
              </p:cNvPr>
              <p:cNvSpPr/>
              <p:nvPr/>
            </p:nvSpPr>
            <p:spPr>
              <a:xfrm>
                <a:off x="105421" y="1287518"/>
                <a:ext cx="2865853" cy="758458"/>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marL="565628" indent="-565628" algn="just">
                  <a:buFont typeface="Wingdings" panose="05000000000000000000" pitchFamily="2" charset="2"/>
                  <a:buChar char="p"/>
                </a:pPr>
                <a:r>
                  <a:rPr lang="en-US" altLang="zh-CN" sz="3600" dirty="0"/>
                  <a:t>Variable polarization is now the research frontier of next-generation TDS (transverse deflecting structure) development.</a:t>
                </a:r>
              </a:p>
              <a:p>
                <a:pPr marL="565628" indent="-565628" algn="just">
                  <a:buFont typeface="Wingdings" panose="05000000000000000000" pitchFamily="2" charset="2"/>
                  <a:buChar char="p"/>
                </a:pPr>
                <a:r>
                  <a:rPr lang="en-US" altLang="zh-CN" sz="3600" dirty="0"/>
                  <a:t>To achieve the fast switching of bunches, a new design for a variable polarization TDS was proposed at SSRF/SXFEL.</a:t>
                </a:r>
              </a:p>
              <a:p>
                <a:pPr marL="565628" indent="-565628" algn="just">
                  <a:buFont typeface="Wingdings" panose="05000000000000000000" pitchFamily="2" charset="2"/>
                  <a:buChar char="p"/>
                </a:pPr>
                <a:r>
                  <a:rPr lang="en-US" altLang="zh-CN" sz="3600" dirty="0"/>
                  <a:t>This novel design provide technical support for fast solid angle switching in FLASH and 3-D distribution reconstruction in advanced beam diagnostics.</a:t>
                </a:r>
              </a:p>
              <a:p>
                <a:pPr marL="565628" indent="-565628" algn="just">
                  <a:buFont typeface="Wingdings" panose="05000000000000000000" pitchFamily="2" charset="2"/>
                  <a:buChar char="p"/>
                </a:pPr>
                <a:r>
                  <a:rPr lang="en-US" altLang="zh-CN" sz="3600" dirty="0"/>
                  <a:t>In the TTDS (two-mode TDS), two deflecting modes have mutually perpendicular polarized directions and operate in one structure.</a:t>
                </a:r>
              </a:p>
              <a:p>
                <a:pPr marL="565628" indent="-565628" algn="just">
                  <a:buFont typeface="Wingdings" panose="05000000000000000000" pitchFamily="2" charset="2"/>
                  <a:buChar char="p"/>
                </a:pPr>
                <a:r>
                  <a:rPr lang="en-US" altLang="zh-CN" sz="3563" dirty="0"/>
                  <a:t>The transverse deflecting voltage is expected to reach 20MV/m and </a:t>
                </a:r>
                <a:r>
                  <a:rPr lang="en-US" altLang="zh-CN" sz="3600" dirty="0"/>
                  <a:t>the time scale for switching is about 100 ns to 1 µs.</a:t>
                </a:r>
                <a:endParaRPr lang="zh-CN" altLang="en-US" sz="3563" dirty="0"/>
              </a:p>
            </p:txBody>
          </p:sp>
        </p:grpSp>
        <p:pic>
          <p:nvPicPr>
            <p:cNvPr id="24" name="图形 23" descr="V 形箭头 纯色填充">
              <a:extLst>
                <a:ext uri="{FF2B5EF4-FFF2-40B4-BE49-F238E27FC236}">
                  <a16:creationId xmlns:a16="http://schemas.microsoft.com/office/drawing/2014/main" id="{D8FC782F-A7B0-82A6-1EAF-A1F5B8F4F0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958" y="1007805"/>
              <a:ext cx="72949" cy="208631"/>
            </a:xfrm>
            <a:prstGeom prst="rect">
              <a:avLst/>
            </a:prstGeom>
          </p:spPr>
        </p:pic>
      </p:grpSp>
      <p:grpSp>
        <p:nvGrpSpPr>
          <p:cNvPr id="36" name="组合 35">
            <a:extLst>
              <a:ext uri="{FF2B5EF4-FFF2-40B4-BE49-F238E27FC236}">
                <a16:creationId xmlns:a16="http://schemas.microsoft.com/office/drawing/2014/main" id="{61F68BB0-DF53-1B1C-D2A9-0C2D32175297}"/>
              </a:ext>
            </a:extLst>
          </p:cNvPr>
          <p:cNvGrpSpPr/>
          <p:nvPr/>
        </p:nvGrpSpPr>
        <p:grpSpPr>
          <a:xfrm>
            <a:off x="460745" y="8712024"/>
            <a:ext cx="29393547" cy="9361633"/>
            <a:chOff x="99364" y="3340488"/>
            <a:chExt cx="2865853" cy="2773182"/>
          </a:xfrm>
        </p:grpSpPr>
        <p:grpSp>
          <p:nvGrpSpPr>
            <p:cNvPr id="30" name="组合 29">
              <a:extLst>
                <a:ext uri="{FF2B5EF4-FFF2-40B4-BE49-F238E27FC236}">
                  <a16:creationId xmlns:a16="http://schemas.microsoft.com/office/drawing/2014/main" id="{3C295E0B-26A3-843C-BA7E-B0C11081BBF7}"/>
                </a:ext>
              </a:extLst>
            </p:cNvPr>
            <p:cNvGrpSpPr/>
            <p:nvPr/>
          </p:nvGrpSpPr>
          <p:grpSpPr>
            <a:xfrm>
              <a:off x="99364" y="3340488"/>
              <a:ext cx="2865853" cy="2773182"/>
              <a:chOff x="105421" y="1024386"/>
              <a:chExt cx="2865853" cy="2773182"/>
            </a:xfrm>
          </p:grpSpPr>
          <p:sp>
            <p:nvSpPr>
              <p:cNvPr id="32" name="矩形 31">
                <a:extLst>
                  <a:ext uri="{FF2B5EF4-FFF2-40B4-BE49-F238E27FC236}">
                    <a16:creationId xmlns:a16="http://schemas.microsoft.com/office/drawing/2014/main" id="{38AA8766-FE98-567F-44ED-6F1C79444F3D}"/>
                  </a:ext>
                </a:extLst>
              </p:cNvPr>
              <p:cNvSpPr/>
              <p:nvPr/>
            </p:nvSpPr>
            <p:spPr>
              <a:xfrm>
                <a:off x="105421" y="1024386"/>
                <a:ext cx="2865853" cy="20831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4355" b="1" dirty="0">
                    <a:solidFill>
                      <a:schemeClr val="tx1"/>
                    </a:solidFill>
                  </a:rPr>
                  <a:t>OVERALL DESIGN</a:t>
                </a:r>
                <a:endParaRPr lang="zh-CN" altLang="en-US" sz="4355" b="1" dirty="0">
                  <a:solidFill>
                    <a:schemeClr val="tx1"/>
                  </a:solidFill>
                </a:endParaRPr>
              </a:p>
            </p:txBody>
          </p:sp>
          <p:sp>
            <p:nvSpPr>
              <p:cNvPr id="33" name="矩形 32">
                <a:extLst>
                  <a:ext uri="{FF2B5EF4-FFF2-40B4-BE49-F238E27FC236}">
                    <a16:creationId xmlns:a16="http://schemas.microsoft.com/office/drawing/2014/main" id="{C35E2396-074D-1404-891E-F112DCBEB10E}"/>
                  </a:ext>
                </a:extLst>
              </p:cNvPr>
              <p:cNvSpPr/>
              <p:nvPr/>
            </p:nvSpPr>
            <p:spPr>
              <a:xfrm>
                <a:off x="105421" y="1286821"/>
                <a:ext cx="2865853" cy="2510747"/>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t"/>
              <a:lstStyle/>
              <a:p>
                <a:pPr marL="565628" indent="-565628" algn="just">
                  <a:buFont typeface="Wingdings" panose="05000000000000000000" pitchFamily="2" charset="2"/>
                  <a:buChar char="p"/>
                </a:pPr>
                <a:r>
                  <a:rPr lang="en-US" altLang="zh-CN" sz="3600" dirty="0">
                    <a:effectLst/>
                    <a:ea typeface="宋体" panose="02010600030101010101" pitchFamily="2" charset="-122"/>
                  </a:rPr>
                  <a:t>The HEM</a:t>
                </a:r>
                <a:r>
                  <a:rPr lang="en-US" altLang="zh-CN" sz="3600" baseline="-25000" dirty="0">
                    <a:effectLst/>
                    <a:ea typeface="宋体" panose="02010600030101010101" pitchFamily="2" charset="-122"/>
                  </a:rPr>
                  <a:t>11</a:t>
                </a:r>
                <a:r>
                  <a:rPr lang="en-US" altLang="zh-CN" sz="3600" dirty="0">
                    <a:effectLst/>
                    <a:ea typeface="宋体" panose="02010600030101010101" pitchFamily="2" charset="-122"/>
                  </a:rPr>
                  <a:t> and HEM</a:t>
                </a:r>
                <a:r>
                  <a:rPr lang="en-US" altLang="zh-CN" sz="3600" baseline="-25000" dirty="0">
                    <a:effectLst/>
                    <a:ea typeface="宋体" panose="02010600030101010101" pitchFamily="2" charset="-122"/>
                  </a:rPr>
                  <a:t>12 </a:t>
                </a:r>
                <a:r>
                  <a:rPr lang="en-US" altLang="zh-CN" sz="3600" dirty="0"/>
                  <a:t> modes are chosen for the travelling wave deflection.</a:t>
                </a:r>
              </a:p>
              <a:p>
                <a:pPr marL="565628" indent="-565628" algn="just">
                  <a:buFont typeface="Wingdings" panose="05000000000000000000" pitchFamily="2" charset="2"/>
                  <a:buChar char="p"/>
                </a:pPr>
                <a:r>
                  <a:rPr lang="en-US" altLang="zh-CN" sz="3600" dirty="0"/>
                  <a:t>The phases of the two deflecting fields are synchronized with the bunch to generate a stable transverse deflecting force. By adjusting the magnitude and proportion of the deflecting voltage of the two modes, the bunch can be kicked to any required angle.</a:t>
                </a:r>
              </a:p>
              <a:p>
                <a:pPr marL="565628" indent="-565628" algn="just">
                  <a:buFont typeface="Wingdings" panose="05000000000000000000" pitchFamily="2" charset="2"/>
                  <a:buChar char="p"/>
                </a:pPr>
                <a:r>
                  <a:rPr lang="en-US" altLang="zh-CN" sz="3600" dirty="0"/>
                  <a:t>Two power sources and more ports on the couplers are required.</a:t>
                </a:r>
              </a:p>
              <a:p>
                <a:pPr marL="565628" indent="-565628" algn="just">
                  <a:buFont typeface="Wingdings" panose="05000000000000000000" pitchFamily="2" charset="2"/>
                  <a:buChar char="p"/>
                </a:pPr>
                <a:r>
                  <a:rPr lang="en-US" altLang="zh-CN" sz="3600" dirty="0"/>
                  <a:t>An isolator is added at the ports of the low frequency signal on the couplers to prevent an overflow of the high-frequency signal.</a:t>
                </a:r>
              </a:p>
              <a:p>
                <a:pPr marL="565628" indent="-565628" algn="just">
                  <a:buFont typeface="Wingdings" panose="05000000000000000000" pitchFamily="2" charset="2"/>
                  <a:buChar char="p"/>
                </a:pPr>
                <a:r>
                  <a:rPr lang="en-US" altLang="zh-CN" sz="3600" dirty="0"/>
                  <a:t>After consideration, we select the </a:t>
                </a:r>
                <a:r>
                  <a:rPr lang="en-US" altLang="zh-CN" sz="3600" dirty="0">
                    <a:effectLst/>
                    <a:ea typeface="宋体" panose="02010600030101010101" pitchFamily="2" charset="-122"/>
                  </a:rPr>
                  <a:t>HEM</a:t>
                </a:r>
                <a:r>
                  <a:rPr lang="en-US" altLang="zh-CN" sz="3600" baseline="-25000" dirty="0">
                    <a:effectLst/>
                    <a:ea typeface="宋体" panose="02010600030101010101" pitchFamily="2" charset="-122"/>
                  </a:rPr>
                  <a:t>11</a:t>
                </a:r>
                <a:r>
                  <a:rPr lang="en-US" altLang="zh-CN" sz="3600" dirty="0"/>
                  <a:t> and </a:t>
                </a:r>
                <a:r>
                  <a:rPr lang="en-US" altLang="zh-CN" sz="3600" dirty="0">
                    <a:effectLst/>
                    <a:ea typeface="宋体" panose="02010600030101010101" pitchFamily="2" charset="-122"/>
                  </a:rPr>
                  <a:t>HEM</a:t>
                </a:r>
                <a:r>
                  <a:rPr lang="en-US" altLang="zh-CN" sz="3600" baseline="-25000" dirty="0">
                    <a:effectLst/>
                    <a:ea typeface="宋体" panose="02010600030101010101" pitchFamily="2" charset="-122"/>
                  </a:rPr>
                  <a:t>12</a:t>
                </a:r>
                <a:r>
                  <a:rPr lang="en-US" altLang="zh-CN" sz="3600" dirty="0"/>
                  <a:t> modes as the operating modes in the vertical and horizontal directions, respectively; The working frequency are 2856 MHz and 5712MHz; The phase </a:t>
                </a:r>
                <a:r>
                  <a:rPr lang="en-US" altLang="zh-CN" sz="3600" dirty="0">
                    <a:solidFill>
                      <a:schemeClr val="tx1"/>
                    </a:solidFill>
                  </a:rPr>
                  <a:t>advances are 2/5π and 4/5π.</a:t>
                </a:r>
              </a:p>
            </p:txBody>
          </p:sp>
        </p:grpSp>
        <p:pic>
          <p:nvPicPr>
            <p:cNvPr id="35" name="图形 34" descr="统计数据 纯色填充">
              <a:extLst>
                <a:ext uri="{FF2B5EF4-FFF2-40B4-BE49-F238E27FC236}">
                  <a16:creationId xmlns:a16="http://schemas.microsoft.com/office/drawing/2014/main" id="{C6F0BF6E-64E9-A6C1-8501-A4A387A3FBE2}"/>
                </a:ext>
              </a:extLst>
            </p:cNvPr>
            <p:cNvPicPr>
              <a:picLocks/>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478" y="3369756"/>
              <a:ext cx="67801" cy="179041"/>
            </a:xfrm>
            <a:prstGeom prst="rect">
              <a:avLst/>
            </a:prstGeom>
          </p:spPr>
        </p:pic>
      </p:grpSp>
      <p:grpSp>
        <p:nvGrpSpPr>
          <p:cNvPr id="51" name="组合 50">
            <a:extLst>
              <a:ext uri="{FF2B5EF4-FFF2-40B4-BE49-F238E27FC236}">
                <a16:creationId xmlns:a16="http://schemas.microsoft.com/office/drawing/2014/main" id="{F8AEF435-7303-B686-47C5-C4BEDFDEC2EC}"/>
              </a:ext>
            </a:extLst>
          </p:cNvPr>
          <p:cNvGrpSpPr/>
          <p:nvPr/>
        </p:nvGrpSpPr>
        <p:grpSpPr>
          <a:xfrm>
            <a:off x="414565" y="18398437"/>
            <a:ext cx="29446083" cy="9461534"/>
            <a:chOff x="2675114" y="4630883"/>
            <a:chExt cx="7791046" cy="2560222"/>
          </a:xfrm>
        </p:grpSpPr>
        <p:grpSp>
          <p:nvGrpSpPr>
            <p:cNvPr id="45" name="组合 44">
              <a:extLst>
                <a:ext uri="{FF2B5EF4-FFF2-40B4-BE49-F238E27FC236}">
                  <a16:creationId xmlns:a16="http://schemas.microsoft.com/office/drawing/2014/main" id="{49C9F474-E742-1DEE-DAD8-59B003D05300}"/>
                </a:ext>
              </a:extLst>
            </p:cNvPr>
            <p:cNvGrpSpPr/>
            <p:nvPr/>
          </p:nvGrpSpPr>
          <p:grpSpPr>
            <a:xfrm>
              <a:off x="2675114" y="4642574"/>
              <a:ext cx="7791046" cy="2548531"/>
              <a:chOff x="-403688" y="1031401"/>
              <a:chExt cx="7791046" cy="2548531"/>
            </a:xfrm>
          </p:grpSpPr>
          <p:sp>
            <p:nvSpPr>
              <p:cNvPr id="47" name="矩形 46">
                <a:extLst>
                  <a:ext uri="{FF2B5EF4-FFF2-40B4-BE49-F238E27FC236}">
                    <a16:creationId xmlns:a16="http://schemas.microsoft.com/office/drawing/2014/main" id="{63CEFDE9-9A1E-FB04-22CC-31995AC813EB}"/>
                  </a:ext>
                </a:extLst>
              </p:cNvPr>
              <p:cNvSpPr/>
              <p:nvPr/>
            </p:nvSpPr>
            <p:spPr>
              <a:xfrm>
                <a:off x="-403688" y="1031401"/>
                <a:ext cx="7791046" cy="20831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4355" b="1" dirty="0">
                    <a:solidFill>
                      <a:schemeClr val="tx1"/>
                    </a:solidFill>
                  </a:rPr>
                  <a:t>REGULAR CELL</a:t>
                </a:r>
                <a:endParaRPr lang="zh-CN" altLang="en-US" sz="4355" b="1" dirty="0">
                  <a:solidFill>
                    <a:schemeClr val="tx1"/>
                  </a:solidFill>
                </a:endParaRPr>
              </a:p>
            </p:txBody>
          </p:sp>
          <p:sp>
            <p:nvSpPr>
              <p:cNvPr id="48" name="矩形 47">
                <a:extLst>
                  <a:ext uri="{FF2B5EF4-FFF2-40B4-BE49-F238E27FC236}">
                    <a16:creationId xmlns:a16="http://schemas.microsoft.com/office/drawing/2014/main" id="{720DA3E8-D558-D27D-FCB6-20A9AED00F8E}"/>
                  </a:ext>
                </a:extLst>
              </p:cNvPr>
              <p:cNvSpPr/>
              <p:nvPr/>
            </p:nvSpPr>
            <p:spPr>
              <a:xfrm>
                <a:off x="-397643" y="1286821"/>
                <a:ext cx="7777600" cy="2293111"/>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t"/>
              <a:lstStyle/>
              <a:p>
                <a:pPr marL="565628" indent="-565628" algn="just">
                  <a:buFont typeface="Wingdings" panose="05000000000000000000" pitchFamily="2" charset="2"/>
                  <a:buChar char="p"/>
                </a:pPr>
                <a:r>
                  <a:rPr lang="en-US" altLang="zh-CN" sz="3600" dirty="0"/>
                  <a:t>Different from the classical LOLA structures, the regular cell uses an elliptical design to tune the two modes simultaneously and distinguish with their degenerate modes, which can fix the polarized direction. </a:t>
                </a:r>
              </a:p>
              <a:p>
                <a:pPr marL="565628" indent="-565628" algn="just">
                  <a:buFont typeface="Wingdings" panose="05000000000000000000" pitchFamily="2" charset="2"/>
                  <a:buChar char="p"/>
                </a:pPr>
                <a:r>
                  <a:rPr lang="en-US" altLang="zh-CN" sz="3600" dirty="0"/>
                  <a:t>An additional pair of side coupling holes is added in the polarized direction of the </a:t>
                </a:r>
                <a:r>
                  <a:rPr lang="en-US" altLang="zh-CN" sz="3600" dirty="0">
                    <a:effectLst/>
                    <a:ea typeface="宋体" panose="02010600030101010101" pitchFamily="2" charset="-122"/>
                  </a:rPr>
                  <a:t>HEM</a:t>
                </a:r>
                <a:r>
                  <a:rPr lang="en-US" altLang="zh-CN" sz="3600" baseline="-25000" dirty="0">
                    <a:effectLst/>
                    <a:ea typeface="宋体" panose="02010600030101010101" pitchFamily="2" charset="-122"/>
                  </a:rPr>
                  <a:t>11</a:t>
                </a:r>
                <a:r>
                  <a:rPr lang="en-US" altLang="zh-CN" sz="3600" dirty="0"/>
                  <a:t> mode used for its coupling alone, which can reduce the mutual influence of the two modes and reduce the difficulty of optimization and tuning.</a:t>
                </a:r>
              </a:p>
              <a:p>
                <a:pPr marL="565628" indent="-565628" algn="just">
                  <a:buFont typeface="Wingdings" panose="05000000000000000000" pitchFamily="2" charset="2"/>
                  <a:buChar char="p"/>
                </a:pPr>
                <a:r>
                  <a:rPr lang="en-US" altLang="zh-CN" sz="3600" dirty="0">
                    <a:effectLst/>
                    <a:ea typeface="宋体" panose="02010600030101010101" pitchFamily="2" charset="-122"/>
                  </a:rPr>
                  <a:t>HEM</a:t>
                </a:r>
                <a:r>
                  <a:rPr lang="en-US" altLang="zh-CN" sz="3600" baseline="-25000" dirty="0">
                    <a:effectLst/>
                    <a:ea typeface="宋体" panose="02010600030101010101" pitchFamily="2" charset="-122"/>
                  </a:rPr>
                  <a:t>11</a:t>
                </a:r>
                <a:r>
                  <a:rPr lang="en-US" altLang="zh-CN" sz="3600" dirty="0"/>
                  <a:t> operates in the forward TW regime and </a:t>
                </a:r>
                <a:r>
                  <a:rPr lang="en-US" altLang="zh-CN" sz="3600" dirty="0">
                    <a:effectLst/>
                    <a:ea typeface="宋体" panose="02010600030101010101" pitchFamily="2" charset="-122"/>
                  </a:rPr>
                  <a:t>HEM</a:t>
                </a:r>
                <a:r>
                  <a:rPr lang="en-US" altLang="zh-CN" sz="3600" baseline="-25000" dirty="0">
                    <a:effectLst/>
                    <a:ea typeface="宋体" panose="02010600030101010101" pitchFamily="2" charset="-122"/>
                  </a:rPr>
                  <a:t>12</a:t>
                </a:r>
                <a:r>
                  <a:rPr lang="en-US" altLang="zh-CN" sz="3600" dirty="0"/>
                  <a:t> operates in the backward TW regime, so the power is fed in the opposite direction.</a:t>
                </a:r>
              </a:p>
              <a:p>
                <a:pPr marL="565628" indent="-565628" algn="just">
                  <a:buFont typeface="Wingdings" panose="05000000000000000000" pitchFamily="2" charset="2"/>
                  <a:buChar char="p"/>
                </a:pPr>
                <a:r>
                  <a:rPr lang="en-US" altLang="zh-CN" sz="3600" dirty="0"/>
                  <a:t>Considering working frequency, group velocities, transverse shunt impedance and normalized maximum modified Poynting vector as the optimization targets. Since there are two operating modes, we decided to optimize with the help of neural network algorithm.</a:t>
                </a:r>
              </a:p>
            </p:txBody>
          </p:sp>
        </p:grpSp>
        <p:pic>
          <p:nvPicPr>
            <p:cNvPr id="50" name="图形 49" descr="计算机 纯色填充">
              <a:extLst>
                <a:ext uri="{FF2B5EF4-FFF2-40B4-BE49-F238E27FC236}">
                  <a16:creationId xmlns:a16="http://schemas.microsoft.com/office/drawing/2014/main" id="{82F9EE80-E784-57AE-C20F-22BB9E88E2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04182" y="4630883"/>
              <a:ext cx="246500" cy="246500"/>
            </a:xfrm>
            <a:prstGeom prst="rect">
              <a:avLst/>
            </a:prstGeom>
          </p:spPr>
        </p:pic>
      </p:grpSp>
      <p:grpSp>
        <p:nvGrpSpPr>
          <p:cNvPr id="84" name="组合 83">
            <a:extLst>
              <a:ext uri="{FF2B5EF4-FFF2-40B4-BE49-F238E27FC236}">
                <a16:creationId xmlns:a16="http://schemas.microsoft.com/office/drawing/2014/main" id="{29AB9D09-B3AB-F6E3-AFB9-987CA0E32237}"/>
              </a:ext>
            </a:extLst>
          </p:cNvPr>
          <p:cNvGrpSpPr/>
          <p:nvPr/>
        </p:nvGrpSpPr>
        <p:grpSpPr>
          <a:xfrm>
            <a:off x="460745" y="36624462"/>
            <a:ext cx="29216155" cy="4386157"/>
            <a:chOff x="6178784" y="4315064"/>
            <a:chExt cx="2865853" cy="1105036"/>
          </a:xfrm>
        </p:grpSpPr>
        <p:grpSp>
          <p:nvGrpSpPr>
            <p:cNvPr id="76" name="组合 75">
              <a:extLst>
                <a:ext uri="{FF2B5EF4-FFF2-40B4-BE49-F238E27FC236}">
                  <a16:creationId xmlns:a16="http://schemas.microsoft.com/office/drawing/2014/main" id="{01688202-A503-3744-B804-121EF74F3041}"/>
                </a:ext>
              </a:extLst>
            </p:cNvPr>
            <p:cNvGrpSpPr/>
            <p:nvPr/>
          </p:nvGrpSpPr>
          <p:grpSpPr>
            <a:xfrm>
              <a:off x="6178784" y="4315064"/>
              <a:ext cx="2865853" cy="1105036"/>
              <a:chOff x="105421" y="1026796"/>
              <a:chExt cx="2865853" cy="896307"/>
            </a:xfrm>
          </p:grpSpPr>
          <p:sp>
            <p:nvSpPr>
              <p:cNvPr id="78" name="矩形 77">
                <a:extLst>
                  <a:ext uri="{FF2B5EF4-FFF2-40B4-BE49-F238E27FC236}">
                    <a16:creationId xmlns:a16="http://schemas.microsoft.com/office/drawing/2014/main" id="{4EEAE051-AAB7-5E24-14E8-D12E40CF72B1}"/>
                  </a:ext>
                </a:extLst>
              </p:cNvPr>
              <p:cNvSpPr/>
              <p:nvPr/>
            </p:nvSpPr>
            <p:spPr>
              <a:xfrm>
                <a:off x="105421" y="1026796"/>
                <a:ext cx="2865853" cy="14841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4355" b="1" dirty="0">
                    <a:solidFill>
                      <a:schemeClr val="tx1"/>
                    </a:solidFill>
                  </a:rPr>
                  <a:t>CONCLUSION</a:t>
                </a:r>
                <a:endParaRPr lang="zh-CN" altLang="en-US" sz="4355" b="1" dirty="0">
                  <a:solidFill>
                    <a:schemeClr val="tx1"/>
                  </a:solidFill>
                </a:endParaRPr>
              </a:p>
            </p:txBody>
          </p:sp>
          <p:sp>
            <p:nvSpPr>
              <p:cNvPr id="79" name="矩形 78">
                <a:extLst>
                  <a:ext uri="{FF2B5EF4-FFF2-40B4-BE49-F238E27FC236}">
                    <a16:creationId xmlns:a16="http://schemas.microsoft.com/office/drawing/2014/main" id="{EDDD4AF0-E80D-EE1F-948F-E94B6F938453}"/>
                  </a:ext>
                </a:extLst>
              </p:cNvPr>
              <p:cNvSpPr/>
              <p:nvPr/>
            </p:nvSpPr>
            <p:spPr>
              <a:xfrm>
                <a:off x="105421" y="1206885"/>
                <a:ext cx="2865853" cy="716218"/>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t"/>
              <a:lstStyle/>
              <a:p>
                <a:pPr marL="565628" indent="-565628" algn="just">
                  <a:buFont typeface="Wingdings" panose="05000000000000000000" pitchFamily="2" charset="2"/>
                  <a:buChar char="p"/>
                </a:pPr>
                <a:r>
                  <a:rPr lang="en-US" altLang="zh-CN" sz="3600" dirty="0"/>
                  <a:t>A new design of the TDS is proposed to provide a variably polarized deflecting field and switch the deflecting direction in less than 1 µs. </a:t>
                </a:r>
              </a:p>
              <a:p>
                <a:pPr marL="565628" indent="-565628" algn="just">
                  <a:buFont typeface="Wingdings" panose="05000000000000000000" pitchFamily="2" charset="2"/>
                  <a:buChar char="p"/>
                </a:pPr>
                <a:r>
                  <a:rPr lang="en-US" altLang="zh-CN" sz="3600" dirty="0"/>
                  <a:t>The TTDS is dual-mode operation, and </a:t>
                </a:r>
                <a:r>
                  <a:rPr lang="en-US" altLang="zh-CN" sz="3600" dirty="0">
                    <a:effectLst/>
                    <a:ea typeface="宋体" panose="02010600030101010101" pitchFamily="2" charset="-122"/>
                  </a:rPr>
                  <a:t>HEM</a:t>
                </a:r>
                <a:r>
                  <a:rPr lang="en-US" altLang="zh-CN" sz="3600" baseline="-25000" dirty="0">
                    <a:effectLst/>
                    <a:ea typeface="宋体" panose="02010600030101010101" pitchFamily="2" charset="-122"/>
                  </a:rPr>
                  <a:t>12</a:t>
                </a:r>
                <a:r>
                  <a:rPr lang="en-US" altLang="zh-CN" sz="3600" dirty="0"/>
                  <a:t> is innovatively adopted as the deflecting mode in TDS to control the deflecting voltage of the two polarized direction independently. </a:t>
                </a:r>
              </a:p>
              <a:p>
                <a:pPr marL="565628" indent="-565628" algn="just">
                  <a:buFont typeface="Wingdings" panose="05000000000000000000" pitchFamily="2" charset="2"/>
                  <a:buChar char="p"/>
                </a:pPr>
                <a:r>
                  <a:rPr lang="en-US" altLang="zh-CN" sz="3600" dirty="0"/>
                  <a:t>A new type of inter-cavity coupling is adopted, and an isolator is added to avoid the overflow of high-frequency power.</a:t>
                </a:r>
              </a:p>
              <a:p>
                <a:pPr marL="565628" indent="-565628" algn="just">
                  <a:buFont typeface="Wingdings" panose="05000000000000000000" pitchFamily="2" charset="2"/>
                  <a:buChar char="p"/>
                </a:pPr>
                <a:r>
                  <a:rPr lang="en-US" altLang="zh-CN" sz="3600" dirty="0"/>
                  <a:t>Neural network and multivariate optimization algorithm are successfully used to improve the optimization speed and precision.</a:t>
                </a:r>
              </a:p>
              <a:p>
                <a:pPr marL="565628" indent="-565628" algn="just">
                  <a:buFont typeface="Wingdings" panose="05000000000000000000" pitchFamily="2" charset="2"/>
                  <a:buChar char="p"/>
                </a:pPr>
                <a:r>
                  <a:rPr lang="en-US" altLang="zh-CN" sz="3600" dirty="0"/>
                  <a:t>The design is finally completed and ready for manufacture.</a:t>
                </a:r>
              </a:p>
            </p:txBody>
          </p:sp>
        </p:grpSp>
        <p:pic>
          <p:nvPicPr>
            <p:cNvPr id="83" name="图形 82" descr="饼图演示文稿 纯色填充">
              <a:extLst>
                <a:ext uri="{FF2B5EF4-FFF2-40B4-BE49-F238E27FC236}">
                  <a16:creationId xmlns:a16="http://schemas.microsoft.com/office/drawing/2014/main" id="{9C1D85CC-AAC8-3B7A-67FE-DD69E951520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82150" y="4315064"/>
              <a:ext cx="72237" cy="182981"/>
            </a:xfrm>
            <a:prstGeom prst="rect">
              <a:avLst/>
            </a:prstGeom>
          </p:spPr>
        </p:pic>
      </p:grpSp>
      <p:grpSp>
        <p:nvGrpSpPr>
          <p:cNvPr id="3" name="组合 2">
            <a:extLst>
              <a:ext uri="{FF2B5EF4-FFF2-40B4-BE49-F238E27FC236}">
                <a16:creationId xmlns:a16="http://schemas.microsoft.com/office/drawing/2014/main" id="{922688D7-8731-D1DC-FA4C-4C6AC988E325}"/>
              </a:ext>
            </a:extLst>
          </p:cNvPr>
          <p:cNvGrpSpPr>
            <a:grpSpLocks noChangeAspect="1"/>
          </p:cNvGrpSpPr>
          <p:nvPr/>
        </p:nvGrpSpPr>
        <p:grpSpPr>
          <a:xfrm>
            <a:off x="156197" y="41136070"/>
            <a:ext cx="29962821" cy="1667693"/>
            <a:chOff x="-1194" y="41147424"/>
            <a:chExt cx="30276407" cy="1656339"/>
          </a:xfrm>
          <a:solidFill>
            <a:srgbClr val="14559F"/>
          </a:solidFill>
        </p:grpSpPr>
        <p:sp>
          <p:nvSpPr>
            <p:cNvPr id="4" name="矩形 3">
              <a:extLst>
                <a:ext uri="{FF2B5EF4-FFF2-40B4-BE49-F238E27FC236}">
                  <a16:creationId xmlns:a16="http://schemas.microsoft.com/office/drawing/2014/main" id="{B5114C90-0679-61F2-2FB8-39949DC7022B}"/>
                </a:ext>
              </a:extLst>
            </p:cNvPr>
            <p:cNvSpPr/>
            <p:nvPr/>
          </p:nvSpPr>
          <p:spPr>
            <a:xfrm>
              <a:off x="-1194" y="41147424"/>
              <a:ext cx="30276407" cy="1656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5" name="Picture 8" descr="logo">
              <a:extLst>
                <a:ext uri="{FF2B5EF4-FFF2-40B4-BE49-F238E27FC236}">
                  <a16:creationId xmlns:a16="http://schemas.microsoft.com/office/drawing/2014/main" id="{11665927-B495-AB58-E531-20DBCF0606B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95229" y="41447200"/>
              <a:ext cx="8025921" cy="1095154"/>
            </a:xfrm>
            <a:prstGeom prst="rect">
              <a:avLst/>
            </a:prstGeom>
            <a:grpFill/>
          </p:spPr>
        </p:pic>
        <p:pic>
          <p:nvPicPr>
            <p:cNvPr id="9" name="图片 8">
              <a:extLst>
                <a:ext uri="{FF2B5EF4-FFF2-40B4-BE49-F238E27FC236}">
                  <a16:creationId xmlns:a16="http://schemas.microsoft.com/office/drawing/2014/main" id="{E8317EE2-893D-962F-012F-A1F232CEC738}"/>
                </a:ext>
              </a:extLst>
            </p:cNvPr>
            <p:cNvPicPr>
              <a:picLocks noChangeAspect="1"/>
            </p:cNvPicPr>
            <p:nvPr/>
          </p:nvPicPr>
          <p:blipFill>
            <a:blip r:embed="rId14"/>
            <a:stretch>
              <a:fillRect/>
            </a:stretch>
          </p:blipFill>
          <p:spPr>
            <a:xfrm>
              <a:off x="281714" y="41363727"/>
              <a:ext cx="7404728" cy="1254828"/>
            </a:xfrm>
            <a:prstGeom prst="rect">
              <a:avLst/>
            </a:prstGeom>
            <a:grpFill/>
          </p:spPr>
        </p:pic>
        <p:pic>
          <p:nvPicPr>
            <p:cNvPr id="10" name="图片 9">
              <a:extLst>
                <a:ext uri="{FF2B5EF4-FFF2-40B4-BE49-F238E27FC236}">
                  <a16:creationId xmlns:a16="http://schemas.microsoft.com/office/drawing/2014/main" id="{FFD1E0BF-3AB7-6642-22EB-DC143FB1F898}"/>
                </a:ext>
              </a:extLst>
            </p:cNvPr>
            <p:cNvPicPr>
              <a:picLocks noChangeAspect="1"/>
            </p:cNvPicPr>
            <p:nvPr/>
          </p:nvPicPr>
          <p:blipFill>
            <a:blip r:embed="rId15"/>
            <a:stretch>
              <a:fillRect/>
            </a:stretch>
          </p:blipFill>
          <p:spPr>
            <a:xfrm>
              <a:off x="17598662" y="41556256"/>
              <a:ext cx="6592034" cy="875634"/>
            </a:xfrm>
            <a:prstGeom prst="rect">
              <a:avLst/>
            </a:prstGeom>
            <a:grpFill/>
          </p:spPr>
        </p:pic>
        <p:pic>
          <p:nvPicPr>
            <p:cNvPr id="13" name="图片 12">
              <a:extLst>
                <a:ext uri="{FF2B5EF4-FFF2-40B4-BE49-F238E27FC236}">
                  <a16:creationId xmlns:a16="http://schemas.microsoft.com/office/drawing/2014/main" id="{BD52477A-9711-949D-5188-CF8299BAA40C}"/>
                </a:ext>
              </a:extLst>
            </p:cNvPr>
            <p:cNvPicPr>
              <a:picLocks noChangeAspect="1"/>
            </p:cNvPicPr>
            <p:nvPr/>
          </p:nvPicPr>
          <p:blipFill>
            <a:blip r:embed="rId16"/>
            <a:stretch>
              <a:fillRect/>
            </a:stretch>
          </p:blipFill>
          <p:spPr>
            <a:xfrm>
              <a:off x="24897979" y="41449861"/>
              <a:ext cx="4800971" cy="1034055"/>
            </a:xfrm>
            <a:prstGeom prst="rect">
              <a:avLst/>
            </a:prstGeom>
            <a:grpFill/>
          </p:spPr>
        </p:pic>
        <p:pic>
          <p:nvPicPr>
            <p:cNvPr id="15" name="图片 14">
              <a:extLst>
                <a:ext uri="{FF2B5EF4-FFF2-40B4-BE49-F238E27FC236}">
                  <a16:creationId xmlns:a16="http://schemas.microsoft.com/office/drawing/2014/main" id="{E6D627DB-BFDC-9971-A040-CAC09C7CB929}"/>
                </a:ext>
              </a:extLst>
            </p:cNvPr>
            <p:cNvPicPr>
              <a:picLocks noChangeAspect="1"/>
            </p:cNvPicPr>
            <p:nvPr/>
          </p:nvPicPr>
          <p:blipFill rotWithShape="1">
            <a:blip r:embed="rId17">
              <a:extLst>
                <a:ext uri="{28A0092B-C50C-407E-A947-70E740481C1C}">
                  <a14:useLocalDpi xmlns:a14="http://schemas.microsoft.com/office/drawing/2010/main" val="0"/>
                </a:ext>
              </a:extLst>
            </a:blip>
            <a:srcRect l="32495" t="15276" r="32835" b="21540"/>
            <a:stretch/>
          </p:blipFill>
          <p:spPr>
            <a:xfrm>
              <a:off x="304801" y="41301356"/>
              <a:ext cx="7942535" cy="1440000"/>
            </a:xfrm>
            <a:prstGeom prst="rect">
              <a:avLst/>
            </a:prstGeom>
            <a:grpFill/>
          </p:spPr>
        </p:pic>
      </p:grpSp>
      <p:pic>
        <p:nvPicPr>
          <p:cNvPr id="77" name="图片 76">
            <a:extLst>
              <a:ext uri="{FF2B5EF4-FFF2-40B4-BE49-F238E27FC236}">
                <a16:creationId xmlns:a16="http://schemas.microsoft.com/office/drawing/2014/main" id="{9E26C83E-4F66-F069-4940-40A977F1A1E3}"/>
              </a:ext>
            </a:extLst>
          </p:cNvPr>
          <p:cNvPicPr>
            <a:picLocks noChangeAspect="1"/>
          </p:cNvPicPr>
          <p:nvPr/>
        </p:nvPicPr>
        <p:blipFill rotWithShape="1">
          <a:blip r:embed="rId18">
            <a:extLst>
              <a:ext uri="{28A0092B-C50C-407E-A947-70E740481C1C}">
                <a14:useLocalDpi xmlns:a14="http://schemas.microsoft.com/office/drawing/2010/main" val="0"/>
              </a:ext>
            </a:extLst>
          </a:blip>
          <a:srcRect r="77004"/>
          <a:stretch/>
        </p:blipFill>
        <p:spPr>
          <a:xfrm>
            <a:off x="459022" y="352815"/>
            <a:ext cx="1901319" cy="1775366"/>
          </a:xfrm>
          <a:prstGeom prst="rect">
            <a:avLst/>
          </a:prstGeom>
        </p:spPr>
      </p:pic>
      <p:grpSp>
        <p:nvGrpSpPr>
          <p:cNvPr id="92" name="组合 91">
            <a:extLst>
              <a:ext uri="{FF2B5EF4-FFF2-40B4-BE49-F238E27FC236}">
                <a16:creationId xmlns:a16="http://schemas.microsoft.com/office/drawing/2014/main" id="{8D7422E2-1865-C76F-35BC-E626F2D67377}"/>
              </a:ext>
            </a:extLst>
          </p:cNvPr>
          <p:cNvGrpSpPr/>
          <p:nvPr/>
        </p:nvGrpSpPr>
        <p:grpSpPr>
          <a:xfrm>
            <a:off x="414565" y="28073891"/>
            <a:ext cx="29446083" cy="8182548"/>
            <a:chOff x="2675114" y="4630883"/>
            <a:chExt cx="7791046" cy="2444576"/>
          </a:xfrm>
        </p:grpSpPr>
        <p:grpSp>
          <p:nvGrpSpPr>
            <p:cNvPr id="93" name="组合 92">
              <a:extLst>
                <a:ext uri="{FF2B5EF4-FFF2-40B4-BE49-F238E27FC236}">
                  <a16:creationId xmlns:a16="http://schemas.microsoft.com/office/drawing/2014/main" id="{88389998-3791-DF01-170C-11DAEBCF4654}"/>
                </a:ext>
              </a:extLst>
            </p:cNvPr>
            <p:cNvGrpSpPr/>
            <p:nvPr/>
          </p:nvGrpSpPr>
          <p:grpSpPr>
            <a:xfrm>
              <a:off x="2675114" y="4657147"/>
              <a:ext cx="7791046" cy="2418312"/>
              <a:chOff x="-403688" y="1045974"/>
              <a:chExt cx="7791046" cy="2418312"/>
            </a:xfrm>
          </p:grpSpPr>
          <p:sp>
            <p:nvSpPr>
              <p:cNvPr id="95" name="矩形 94">
                <a:extLst>
                  <a:ext uri="{FF2B5EF4-FFF2-40B4-BE49-F238E27FC236}">
                    <a16:creationId xmlns:a16="http://schemas.microsoft.com/office/drawing/2014/main" id="{F3703B8A-F4AE-8F0A-434B-5B398F4DB968}"/>
                  </a:ext>
                </a:extLst>
              </p:cNvPr>
              <p:cNvSpPr/>
              <p:nvPr/>
            </p:nvSpPr>
            <p:spPr>
              <a:xfrm>
                <a:off x="-403688" y="1045974"/>
                <a:ext cx="7791046" cy="19373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4355" b="1" dirty="0">
                    <a:solidFill>
                      <a:schemeClr val="tx1"/>
                    </a:solidFill>
                  </a:rPr>
                  <a:t>DUAL-FREQUENCY COUPLER AND HIGH-FREQUENCY ISOLATOR</a:t>
                </a:r>
              </a:p>
            </p:txBody>
          </p:sp>
          <p:sp>
            <p:nvSpPr>
              <p:cNvPr id="96" name="矩形 95">
                <a:extLst>
                  <a:ext uri="{FF2B5EF4-FFF2-40B4-BE49-F238E27FC236}">
                    <a16:creationId xmlns:a16="http://schemas.microsoft.com/office/drawing/2014/main" id="{64DF9274-3075-BE8E-F337-AC880EC507D7}"/>
                  </a:ext>
                </a:extLst>
              </p:cNvPr>
              <p:cNvSpPr/>
              <p:nvPr/>
            </p:nvSpPr>
            <p:spPr>
              <a:xfrm>
                <a:off x="-397643" y="1286821"/>
                <a:ext cx="7777600" cy="2177465"/>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t"/>
              <a:lstStyle/>
              <a:p>
                <a:pPr marL="565628" indent="-565628" algn="just">
                  <a:buFont typeface="Wingdings" panose="05000000000000000000" pitchFamily="2" charset="2"/>
                  <a:buChar char="p"/>
                </a:pPr>
                <a:r>
                  <a:rPr lang="en-US" altLang="zh-CN" sz="3600" dirty="0"/>
                  <a:t>The coupling cell also uses the elliptical design, and two coupling ports are designed on the cavity wall of the polarization direction of both modes.</a:t>
                </a:r>
              </a:p>
              <a:p>
                <a:pPr marL="565628" indent="-565628" algn="just">
                  <a:buFont typeface="Wingdings" panose="05000000000000000000" pitchFamily="2" charset="2"/>
                  <a:buChar char="p"/>
                </a:pPr>
                <a:r>
                  <a:rPr lang="en-US" altLang="zh-CN" sz="3600" dirty="0"/>
                  <a:t>After both ports are adjusted to match, part of the high-frequency signal will overflow from the low-frequency ports and will lead to power waste and damage to the power source. To fed the power of two frequencies independently, it is necessary to add an isolator at the HEM11-related ports.</a:t>
                </a:r>
              </a:p>
              <a:p>
                <a:pPr marL="565628" indent="-565628" algn="just">
                  <a:buFont typeface="Wingdings" panose="05000000000000000000" pitchFamily="2" charset="2"/>
                  <a:buChar char="p"/>
                </a:pPr>
                <a:r>
                  <a:rPr lang="en-US" altLang="zh-CN" sz="3600" dirty="0"/>
                  <a:t>The high-frequency isolator is a passband at 2856MHz and a stopband at 5712MHz.</a:t>
                </a:r>
              </a:p>
              <a:p>
                <a:pPr marL="565628" indent="-565628" algn="just">
                  <a:buFont typeface="Wingdings" panose="05000000000000000000" pitchFamily="2" charset="2"/>
                  <a:buChar char="p"/>
                </a:pPr>
                <a:r>
                  <a:rPr lang="en-US" altLang="zh-CN" sz="3600" u="sng" dirty="0"/>
                  <a:t>The multiple-objective algorithm </a:t>
                </a:r>
                <a:r>
                  <a:rPr lang="en-US" altLang="zh-CN" sz="3600" dirty="0"/>
                  <a:t>is used to tune and match the entire tube.</a:t>
                </a:r>
              </a:p>
              <a:p>
                <a:pPr marL="565628" indent="-565628" algn="just">
                  <a:buFont typeface="Wingdings" panose="05000000000000000000" pitchFamily="2" charset="2"/>
                  <a:buChar char="p"/>
                </a:pPr>
                <a:endParaRPr lang="en-US" altLang="zh-CN" sz="3600" dirty="0"/>
              </a:p>
            </p:txBody>
          </p:sp>
        </p:grpSp>
        <p:pic>
          <p:nvPicPr>
            <p:cNvPr id="94" name="图形 93" descr="计算机 纯色填充">
              <a:extLst>
                <a:ext uri="{FF2B5EF4-FFF2-40B4-BE49-F238E27FC236}">
                  <a16:creationId xmlns:a16="http://schemas.microsoft.com/office/drawing/2014/main" id="{9C8C8752-69E8-2A67-820E-411D978014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04182" y="4630883"/>
              <a:ext cx="246500" cy="246500"/>
            </a:xfrm>
            <a:prstGeom prst="rect">
              <a:avLst/>
            </a:prstGeom>
          </p:spPr>
        </p:pic>
      </p:grpSp>
      <p:pic>
        <p:nvPicPr>
          <p:cNvPr id="14" name="图片 13">
            <a:extLst>
              <a:ext uri="{FF2B5EF4-FFF2-40B4-BE49-F238E27FC236}">
                <a16:creationId xmlns:a16="http://schemas.microsoft.com/office/drawing/2014/main" id="{D4E84FB1-C6F6-152D-A544-773D795489B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06306" y="13622769"/>
            <a:ext cx="5887596" cy="4320000"/>
          </a:xfrm>
          <a:prstGeom prst="rect">
            <a:avLst/>
          </a:prstGeom>
        </p:spPr>
      </p:pic>
      <p:pic>
        <p:nvPicPr>
          <p:cNvPr id="38" name="图片 37">
            <a:extLst>
              <a:ext uri="{FF2B5EF4-FFF2-40B4-BE49-F238E27FC236}">
                <a16:creationId xmlns:a16="http://schemas.microsoft.com/office/drawing/2014/main" id="{4F5EFE5E-C5BE-F9E8-AABC-90F0AF9036B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190800" y="13622400"/>
            <a:ext cx="5394700" cy="4320000"/>
          </a:xfrm>
          <a:prstGeom prst="rect">
            <a:avLst/>
          </a:prstGeom>
        </p:spPr>
      </p:pic>
      <p:pic>
        <p:nvPicPr>
          <p:cNvPr id="59" name="图片 58">
            <a:extLst>
              <a:ext uri="{FF2B5EF4-FFF2-40B4-BE49-F238E27FC236}">
                <a16:creationId xmlns:a16="http://schemas.microsoft.com/office/drawing/2014/main" id="{8EABFF3F-017C-F41E-D130-2A2C4DCDA64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752699" y="23385868"/>
            <a:ext cx="11294118" cy="4320000"/>
          </a:xfrm>
          <a:prstGeom prst="rect">
            <a:avLst/>
          </a:prstGeom>
        </p:spPr>
      </p:pic>
      <p:pic>
        <p:nvPicPr>
          <p:cNvPr id="72" name="图片 71">
            <a:extLst>
              <a:ext uri="{FF2B5EF4-FFF2-40B4-BE49-F238E27FC236}">
                <a16:creationId xmlns:a16="http://schemas.microsoft.com/office/drawing/2014/main" id="{612E26EA-4F35-C6D2-3D75-2A5C8020734E}"/>
              </a:ext>
            </a:extLst>
          </p:cNvPr>
          <p:cNvPicPr>
            <a:picLocks noChangeAspect="1"/>
          </p:cNvPicPr>
          <p:nvPr/>
        </p:nvPicPr>
        <p:blipFill>
          <a:blip r:embed="rId22"/>
          <a:stretch>
            <a:fillRect/>
          </a:stretch>
        </p:blipFill>
        <p:spPr>
          <a:xfrm>
            <a:off x="23264731" y="23357911"/>
            <a:ext cx="6135652" cy="4320000"/>
          </a:xfrm>
          <a:prstGeom prst="rect">
            <a:avLst/>
          </a:prstGeom>
        </p:spPr>
      </p:pic>
      <p:pic>
        <p:nvPicPr>
          <p:cNvPr id="73" name="图片 72" descr=" ">
            <a:extLst>
              <a:ext uri="{FF2B5EF4-FFF2-40B4-BE49-F238E27FC236}">
                <a16:creationId xmlns:a16="http://schemas.microsoft.com/office/drawing/2014/main" id="{CB1008ED-D39E-36B7-41C1-52B3D9B2B8E3}"/>
              </a:ext>
            </a:extLst>
          </p:cNvPr>
          <p:cNvPicPr>
            <a:picLocks noChangeAspect="1"/>
          </p:cNvPicPr>
          <p:nvPr/>
        </p:nvPicPr>
        <p:blipFill>
          <a:blip r:embed="rId23"/>
          <a:stretch>
            <a:fillRect/>
          </a:stretch>
        </p:blipFill>
        <p:spPr>
          <a:xfrm>
            <a:off x="23136598" y="13622400"/>
            <a:ext cx="6268004" cy="4320000"/>
          </a:xfrm>
          <a:prstGeom prst="rect">
            <a:avLst/>
          </a:prstGeom>
        </p:spPr>
      </p:pic>
      <p:pic>
        <p:nvPicPr>
          <p:cNvPr id="74" name="图片 73" descr=" ">
            <a:extLst>
              <a:ext uri="{FF2B5EF4-FFF2-40B4-BE49-F238E27FC236}">
                <a16:creationId xmlns:a16="http://schemas.microsoft.com/office/drawing/2014/main" id="{EEF1EC16-D72A-4B16-DFA3-701B9DF01B39}"/>
              </a:ext>
            </a:extLst>
          </p:cNvPr>
          <p:cNvPicPr>
            <a:picLocks noChangeAspect="1"/>
          </p:cNvPicPr>
          <p:nvPr/>
        </p:nvPicPr>
        <p:blipFill>
          <a:blip r:embed="rId24"/>
          <a:stretch>
            <a:fillRect/>
          </a:stretch>
        </p:blipFill>
        <p:spPr>
          <a:xfrm>
            <a:off x="17473626" y="13622400"/>
            <a:ext cx="5662972" cy="4320000"/>
          </a:xfrm>
          <a:prstGeom prst="rect">
            <a:avLst/>
          </a:prstGeom>
        </p:spPr>
      </p:pic>
      <p:pic>
        <p:nvPicPr>
          <p:cNvPr id="75" name="图片 74">
            <a:extLst>
              <a:ext uri="{FF2B5EF4-FFF2-40B4-BE49-F238E27FC236}">
                <a16:creationId xmlns:a16="http://schemas.microsoft.com/office/drawing/2014/main" id="{D90644FB-A7F4-DCAE-58D6-286806FF03E5}"/>
              </a:ext>
            </a:extLst>
          </p:cNvPr>
          <p:cNvPicPr>
            <a:picLocks noChangeAspect="1"/>
          </p:cNvPicPr>
          <p:nvPr/>
        </p:nvPicPr>
        <p:blipFill rotWithShape="1">
          <a:blip r:embed="rId25"/>
          <a:srcRect l="18530" r="15789"/>
          <a:stretch/>
        </p:blipFill>
        <p:spPr>
          <a:xfrm>
            <a:off x="819870" y="31814836"/>
            <a:ext cx="4124528" cy="4320000"/>
          </a:xfrm>
          <a:prstGeom prst="rect">
            <a:avLst/>
          </a:prstGeom>
        </p:spPr>
      </p:pic>
      <p:pic>
        <p:nvPicPr>
          <p:cNvPr id="82" name="图片 81">
            <a:extLst>
              <a:ext uri="{FF2B5EF4-FFF2-40B4-BE49-F238E27FC236}">
                <a16:creationId xmlns:a16="http://schemas.microsoft.com/office/drawing/2014/main" id="{E2C2DA5C-2AD4-C143-0C1A-5B9F32F6C13E}"/>
              </a:ext>
            </a:extLst>
          </p:cNvPr>
          <p:cNvPicPr>
            <a:picLocks noChangeAspect="1"/>
          </p:cNvPicPr>
          <p:nvPr/>
        </p:nvPicPr>
        <p:blipFill rotWithShape="1">
          <a:blip r:embed="rId26"/>
          <a:srcRect r="24474"/>
          <a:stretch/>
        </p:blipFill>
        <p:spPr>
          <a:xfrm>
            <a:off x="4409270" y="31816800"/>
            <a:ext cx="4229289" cy="4320000"/>
          </a:xfrm>
          <a:prstGeom prst="rect">
            <a:avLst/>
          </a:prstGeom>
        </p:spPr>
      </p:pic>
      <p:pic>
        <p:nvPicPr>
          <p:cNvPr id="101" name="图片 100">
            <a:extLst>
              <a:ext uri="{FF2B5EF4-FFF2-40B4-BE49-F238E27FC236}">
                <a16:creationId xmlns:a16="http://schemas.microsoft.com/office/drawing/2014/main" id="{50528FBA-9E7D-F421-52FD-840091195AF5}"/>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330160" y="31814836"/>
            <a:ext cx="3403050" cy="2160000"/>
          </a:xfrm>
          <a:prstGeom prst="rect">
            <a:avLst/>
          </a:prstGeom>
        </p:spPr>
      </p:pic>
      <p:pic>
        <p:nvPicPr>
          <p:cNvPr id="124" name="图片 123">
            <a:extLst>
              <a:ext uri="{FF2B5EF4-FFF2-40B4-BE49-F238E27FC236}">
                <a16:creationId xmlns:a16="http://schemas.microsoft.com/office/drawing/2014/main" id="{7320ABF1-A5DE-7EE6-B39E-AF98BAAD1EB0}"/>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59868" y="31816800"/>
            <a:ext cx="4992787" cy="4320000"/>
          </a:xfrm>
          <a:prstGeom prst="rect">
            <a:avLst/>
          </a:prstGeom>
        </p:spPr>
      </p:pic>
      <p:pic>
        <p:nvPicPr>
          <p:cNvPr id="128" name="图片 127">
            <a:extLst>
              <a:ext uri="{FF2B5EF4-FFF2-40B4-BE49-F238E27FC236}">
                <a16:creationId xmlns:a16="http://schemas.microsoft.com/office/drawing/2014/main" id="{C512762E-DD18-A769-951F-95C40D5B260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703502" y="33942861"/>
            <a:ext cx="4656367" cy="2160000"/>
          </a:xfrm>
          <a:prstGeom prst="rect">
            <a:avLst/>
          </a:prstGeom>
        </p:spPr>
      </p:pic>
      <p:pic>
        <p:nvPicPr>
          <p:cNvPr id="130" name="图片 129">
            <a:extLst>
              <a:ext uri="{FF2B5EF4-FFF2-40B4-BE49-F238E27FC236}">
                <a16:creationId xmlns:a16="http://schemas.microsoft.com/office/drawing/2014/main" id="{30A154BF-CE70-0C22-6D19-4B5D3482D87D}"/>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06306" y="23385868"/>
            <a:ext cx="8628480" cy="4320000"/>
          </a:xfrm>
          <a:prstGeom prst="rect">
            <a:avLst/>
          </a:prstGeom>
        </p:spPr>
      </p:pic>
    </p:spTree>
    <p:extLst>
      <p:ext uri="{BB962C8B-B14F-4D97-AF65-F5344CB8AC3E}">
        <p14:creationId xmlns:p14="http://schemas.microsoft.com/office/powerpoint/2010/main" val="3922196537"/>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1105</TotalTime>
  <Words>667</Words>
  <Application>Microsoft Office PowerPoint</Application>
  <PresentationFormat>自定义</PresentationFormat>
  <Paragraphs>31</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微软雅黑</vt:lpstr>
      <vt:lpstr>Arial</vt:lpstr>
      <vt:lpstr>Calibri</vt:lpstr>
      <vt:lpstr>Calibri Light</vt:lpstr>
      <vt:lpstr>Wingdings</vt:lpstr>
      <vt:lpstr>Office 主题​​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Gao Zihero</dc:creator>
  <cp:lastModifiedBy>寒昱 龚</cp:lastModifiedBy>
  <cp:revision>5</cp:revision>
  <dcterms:created xsi:type="dcterms:W3CDTF">2023-04-20T12:49:13Z</dcterms:created>
  <dcterms:modified xsi:type="dcterms:W3CDTF">2023-10-12T11:39:32Z</dcterms:modified>
</cp:coreProperties>
</file>